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9" r:id="rId1"/>
    <p:sldMasterId id="2147483651" r:id="rId2"/>
  </p:sldMasterIdLst>
  <p:notesMasterIdLst>
    <p:notesMasterId r:id="rId54"/>
  </p:notesMasterIdLst>
  <p:sldIdLst>
    <p:sldId id="305" r:id="rId3"/>
    <p:sldId id="283" r:id="rId4"/>
    <p:sldId id="309" r:id="rId5"/>
    <p:sldId id="276" r:id="rId6"/>
    <p:sldId id="313" r:id="rId7"/>
    <p:sldId id="318" r:id="rId8"/>
    <p:sldId id="314" r:id="rId9"/>
    <p:sldId id="316" r:id="rId10"/>
    <p:sldId id="315" r:id="rId11"/>
    <p:sldId id="329" r:id="rId12"/>
    <p:sldId id="338" r:id="rId13"/>
    <p:sldId id="339" r:id="rId14"/>
    <p:sldId id="348" r:id="rId15"/>
    <p:sldId id="347" r:id="rId16"/>
    <p:sldId id="356" r:id="rId17"/>
    <p:sldId id="354" r:id="rId18"/>
    <p:sldId id="301" r:id="rId19"/>
    <p:sldId id="355" r:id="rId20"/>
    <p:sldId id="393" r:id="rId21"/>
    <p:sldId id="394" r:id="rId22"/>
    <p:sldId id="395" r:id="rId23"/>
    <p:sldId id="396" r:id="rId24"/>
    <p:sldId id="397" r:id="rId25"/>
    <p:sldId id="398" r:id="rId26"/>
    <p:sldId id="399" r:id="rId27"/>
    <p:sldId id="360" r:id="rId28"/>
    <p:sldId id="361" r:id="rId29"/>
    <p:sldId id="369" r:id="rId30"/>
    <p:sldId id="370" r:id="rId31"/>
    <p:sldId id="371" r:id="rId32"/>
    <p:sldId id="372" r:id="rId33"/>
    <p:sldId id="375" r:id="rId34"/>
    <p:sldId id="367" r:id="rId35"/>
    <p:sldId id="359" r:id="rId36"/>
    <p:sldId id="373" r:id="rId37"/>
    <p:sldId id="377" r:id="rId38"/>
    <p:sldId id="379" r:id="rId39"/>
    <p:sldId id="378" r:id="rId40"/>
    <p:sldId id="380" r:id="rId41"/>
    <p:sldId id="381" r:id="rId42"/>
    <p:sldId id="382" r:id="rId43"/>
    <p:sldId id="388" r:id="rId44"/>
    <p:sldId id="386" r:id="rId45"/>
    <p:sldId id="385" r:id="rId46"/>
    <p:sldId id="384" r:id="rId47"/>
    <p:sldId id="387" r:id="rId48"/>
    <p:sldId id="389" r:id="rId49"/>
    <p:sldId id="390" r:id="rId50"/>
    <p:sldId id="279" r:id="rId51"/>
    <p:sldId id="391" r:id="rId52"/>
    <p:sldId id="392"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64">
          <p15:clr>
            <a:srgbClr val="A4A3A4"/>
          </p15:clr>
        </p15:guide>
        <p15:guide id="2" pos="35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669900"/>
    <a:srgbClr val="3366FF"/>
    <a:srgbClr val="800080"/>
    <a:srgbClr val="0000FF"/>
    <a:srgbClr val="CC0000"/>
    <a:srgbClr val="9966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374" autoAdjust="0"/>
    <p:restoredTop sz="83840" autoAdjust="0"/>
  </p:normalViewPr>
  <p:slideViewPr>
    <p:cSldViewPr snapToGrid="0">
      <p:cViewPr varScale="1">
        <p:scale>
          <a:sx n="98" d="100"/>
          <a:sy n="98" d="100"/>
        </p:scale>
        <p:origin x="1518" y="90"/>
      </p:cViewPr>
      <p:guideLst>
        <p:guide orient="horz" pos="1664"/>
        <p:guide pos="350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896" y="270"/>
      </p:cViewPr>
      <p:guideLst>
        <p:guide orient="horz" pos="2880"/>
        <p:guide pos="2160"/>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p:cNvSpPr>
            <a:spLocks noGrp="1" noRot="1" noChangeAspect="1" noChangeArrowheads="1" noTextEdit="1"/>
          </p:cNvSpPr>
          <p:nvPr>
            <p:ph type="sldImg" idx="2"/>
          </p:nvPr>
        </p:nvSpPr>
        <p:spPr bwMode="auto">
          <a:xfrm>
            <a:off x="1143000" y="534988"/>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248150"/>
            <a:ext cx="54864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B0D0683-1466-413B-ABEA-903B897381F0}" type="slidenum">
              <a:rPr lang="en-US" altLang="en-US"/>
              <a:pPr/>
              <a:t>‹#›</a:t>
            </a:fld>
            <a:endParaRPr lang="en-US" altLang="en-US"/>
          </a:p>
        </p:txBody>
      </p:sp>
    </p:spTree>
    <p:extLst>
      <p:ext uri="{BB962C8B-B14F-4D97-AF65-F5344CB8AC3E}">
        <p14:creationId xmlns:p14="http://schemas.microsoft.com/office/powerpoint/2010/main" val="2050724952"/>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1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11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1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1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1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2F9C59-822D-40D7-9F36-570A2FD583A6}" type="slidenum">
              <a:rPr lang="en-US" altLang="en-US"/>
              <a:pPr/>
              <a:t>0</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r>
              <a:rPr lang="en-US" altLang="en-US"/>
              <a:t>This chapter is slightly below average in length, and, for most students, in difficulty.  Most instructors cover it in two class sessions.  The following chapter – “Public Goods and Common Resources” – is best covered immediately after this chapter, as both chapters involve similar concepts.  </a:t>
            </a:r>
          </a:p>
          <a:p>
            <a:endParaRPr lang="en-US" altLang="en-US"/>
          </a:p>
          <a:p>
            <a:r>
              <a:rPr lang="en-US" altLang="en-US"/>
              <a:t>For variety, this PowerPoint presentation uses different examples from the textbook in its analysis of the welfare effects of externalities.  </a:t>
            </a:r>
          </a:p>
          <a:p>
            <a:endParaRPr lang="en-US" altLang="en-US"/>
          </a:p>
          <a:p>
            <a:r>
              <a:rPr lang="en-US" altLang="en-US"/>
              <a:t>The fourth edition of the textbook includes a new “In the News” box with an excellent article on taxing gas to encourage conservation.  Please encourage your students to check it out.  </a:t>
            </a:r>
          </a:p>
        </p:txBody>
      </p:sp>
    </p:spTree>
    <p:extLst>
      <p:ext uri="{BB962C8B-B14F-4D97-AF65-F5344CB8AC3E}">
        <p14:creationId xmlns:p14="http://schemas.microsoft.com/office/powerpoint/2010/main" val="1904398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08E68E-9C68-4842-860C-8CD218213211}" type="slidenum">
              <a:rPr lang="en-US" altLang="en-US"/>
              <a:pPr/>
              <a:t>9</a:t>
            </a:fld>
            <a:endParaRPr lang="en-US" alt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r>
              <a:rPr lang="en-US" altLang="en-US"/>
              <a:t>For many students, the concepts are easier to learn in the context of a specific example with numerical values.  </a:t>
            </a:r>
          </a:p>
        </p:txBody>
      </p:sp>
    </p:spTree>
    <p:extLst>
      <p:ext uri="{BB962C8B-B14F-4D97-AF65-F5344CB8AC3E}">
        <p14:creationId xmlns:p14="http://schemas.microsoft.com/office/powerpoint/2010/main" val="4221741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892D2D-F002-4159-9386-A397BB596334}" type="slidenum">
              <a:rPr lang="en-US" altLang="en-US"/>
              <a:pPr/>
              <a:t>10</a:t>
            </a:fld>
            <a:endParaRPr lang="en-US" alt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51107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D49E79-835F-4F2C-BD20-09338FD898D0}" type="slidenum">
              <a:rPr lang="en-US" altLang="en-US"/>
              <a:pPr/>
              <a:t>11</a:t>
            </a:fld>
            <a:endParaRPr lang="en-US" alt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r>
              <a:rPr lang="en-US" altLang="en-US"/>
              <a:t>“At any Q &lt; 20, value of additional gas exceeds social cost.” </a:t>
            </a:r>
          </a:p>
          <a:p>
            <a:endParaRPr lang="en-US" altLang="en-US"/>
          </a:p>
          <a:p>
            <a:r>
              <a:rPr lang="en-US" altLang="en-US"/>
              <a:t>For example, at Q = 10, the value to buyers of an additional gallon equals $4, while the social cost is only $2.  Therefore, total surplus (society’s well-being) would increase with a larger quantity of gas.  </a:t>
            </a:r>
          </a:p>
          <a:p>
            <a:endParaRPr lang="en-US" altLang="en-US"/>
          </a:p>
          <a:p>
            <a:r>
              <a:rPr lang="en-US" altLang="en-US"/>
              <a:t>“At any Q &gt; 20, social cost of the last gallon is greater than its value.” </a:t>
            </a:r>
          </a:p>
          <a:p>
            <a:endParaRPr lang="en-US" altLang="en-US"/>
          </a:p>
          <a:p>
            <a:r>
              <a:rPr lang="en-US" altLang="en-US"/>
              <a:t>For example, at Q = 25 - the market equilibrium - the last gallon cost $3.50 (including the external cost) but the value of it to buyers was only $2.50.  Hence, total surplus would be higher if Q were lower.  </a:t>
            </a:r>
          </a:p>
          <a:p>
            <a:endParaRPr lang="en-US" altLang="en-US"/>
          </a:p>
          <a:p>
            <a:r>
              <a:rPr lang="en-US" altLang="en-US"/>
              <a:t>Only at Q = 20 is society’s welfare maximized.  </a:t>
            </a:r>
          </a:p>
        </p:txBody>
      </p:sp>
    </p:spTree>
    <p:extLst>
      <p:ext uri="{BB962C8B-B14F-4D97-AF65-F5344CB8AC3E}">
        <p14:creationId xmlns:p14="http://schemas.microsoft.com/office/powerpoint/2010/main" val="2942552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F304B3-E944-4A0F-B3A0-BD2BC7F6F06C}" type="slidenum">
              <a:rPr lang="en-US" altLang="en-US"/>
              <a:pPr/>
              <a:t>12</a:t>
            </a:fld>
            <a:endParaRPr lang="en-US" alt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34765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491095-89C7-45F5-9030-6264002D38BE}" type="slidenum">
              <a:rPr lang="en-US" altLang="en-US"/>
              <a:pPr/>
              <a:t>13</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r>
              <a:rPr lang="en-US" altLang="en-US"/>
              <a:t>The parenthetical remark at the bottom of the slide follows from a lesson in Chapter 6:  tax incidence and the allocation of resources is the same whether a tax is imposed on buyers or sellers.  </a:t>
            </a:r>
          </a:p>
        </p:txBody>
      </p:sp>
    </p:spTree>
    <p:extLst>
      <p:ext uri="{BB962C8B-B14F-4D97-AF65-F5344CB8AC3E}">
        <p14:creationId xmlns:p14="http://schemas.microsoft.com/office/powerpoint/2010/main" val="2148922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CFDB02-0073-4081-94F4-1D217F8633CE}" type="slidenum">
              <a:rPr lang="en-US" altLang="en-US"/>
              <a:pPr/>
              <a:t>14</a:t>
            </a:fld>
            <a:endParaRPr lang="en-US" altLang="en-U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r>
              <a:rPr lang="en-US" altLang="en-US"/>
              <a:t>Since you have just walked students through the analysis of a negative externality, let’s see if they can do the analysis of a positive externality. </a:t>
            </a:r>
          </a:p>
          <a:p>
            <a:endParaRPr lang="en-US" altLang="en-US"/>
          </a:p>
          <a:p>
            <a:r>
              <a:rPr lang="en-US" altLang="en-US"/>
              <a:t>This slide provides the introductory information they will need to do the analysis.  The following slide provides the exercise.  </a:t>
            </a:r>
          </a:p>
          <a:p>
            <a:endParaRPr lang="en-US" altLang="en-US"/>
          </a:p>
        </p:txBody>
      </p:sp>
    </p:spTree>
    <p:extLst>
      <p:ext uri="{BB962C8B-B14F-4D97-AF65-F5344CB8AC3E}">
        <p14:creationId xmlns:p14="http://schemas.microsoft.com/office/powerpoint/2010/main" val="4093596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F06A8E-F3F2-46FF-97A0-AC7D742629D0}" type="slidenum">
              <a:rPr lang="en-US" altLang="en-US"/>
              <a:pPr/>
              <a:t>15</a:t>
            </a:fld>
            <a:endParaRPr lang="en-US" alt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68341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CDC7AF-9C8A-4E2E-8BA8-FD3108930295}" type="slidenum">
              <a:rPr lang="en-US" altLang="en-US"/>
              <a:pPr/>
              <a:t>16</a:t>
            </a:fld>
            <a:endParaRPr lang="en-US" alt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5317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9FE71D-A985-4139-995F-B58845D23D4C}" type="slidenum">
              <a:rPr lang="en-US" altLang="en-US"/>
              <a:pPr/>
              <a:t>17</a:t>
            </a:fld>
            <a:endParaRPr lang="en-US" alt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45469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Slide Image Placeholder 1"/>
          <p:cNvSpPr>
            <a:spLocks noGrp="1" noRot="1" noChangeAspect="1" noTextEdit="1"/>
          </p:cNvSpPr>
          <p:nvPr>
            <p:ph type="sldImg"/>
          </p:nvPr>
        </p:nvSpPr>
        <p:spPr>
          <a:ln/>
        </p:spPr>
      </p:sp>
      <p:sp>
        <p:nvSpPr>
          <p:cNvPr id="843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
        <p:nvSpPr>
          <p:cNvPr id="84378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r" eaLnBrk="1" hangingPunct="1">
              <a:lnSpc>
                <a:spcPct val="100000"/>
              </a:lnSpc>
              <a:spcBef>
                <a:spcPct val="0"/>
              </a:spcBef>
              <a:buClrTx/>
              <a:buSzTx/>
              <a:buFontTx/>
              <a:buNone/>
            </a:pPr>
            <a:fld id="{3BF853A3-F066-4C00-A247-6185F3ACF2C9}" type="slidenum">
              <a:rPr lang="zh-CN" altLang="en-US" sz="1200">
                <a:latin typeface="Arial" panose="020B0604020202020204" pitchFamily="34" charset="0"/>
              </a:rPr>
              <a:pPr algn="r" eaLnBrk="1" hangingPunct="1">
                <a:lnSpc>
                  <a:spcPct val="100000"/>
                </a:lnSpc>
                <a:spcBef>
                  <a:spcPct val="0"/>
                </a:spcBef>
                <a:buClrTx/>
                <a:buSzTx/>
                <a:buFontTx/>
                <a:buNone/>
              </a:pPr>
              <a:t>18</a:t>
            </a:fld>
            <a:endParaRPr lang="en-US" altLang="zh-CN" sz="1200">
              <a:latin typeface="Arial" panose="020B0604020202020204" pitchFamily="34" charset="0"/>
            </a:endParaRPr>
          </a:p>
        </p:txBody>
      </p:sp>
    </p:spTree>
    <p:extLst>
      <p:ext uri="{BB962C8B-B14F-4D97-AF65-F5344CB8AC3E}">
        <p14:creationId xmlns:p14="http://schemas.microsoft.com/office/powerpoint/2010/main" val="365793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5D9E36-02C3-4823-AA01-F14156B772B6}" type="slidenum">
              <a:rPr lang="en-US" altLang="en-US"/>
              <a:pPr/>
              <a:t>1</a:t>
            </a:fld>
            <a:endParaRPr lang="en-US" alt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56105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8" name="Rectangle 2"/>
          <p:cNvSpPr>
            <a:spLocks noGrp="1" noRot="1" noChangeAspect="1" noChangeArrowheads="1" noTextEdit="1"/>
          </p:cNvSpPr>
          <p:nvPr>
            <p:ph type="sldImg"/>
          </p:nvPr>
        </p:nvSpPr>
        <p:spPr>
          <a:ln/>
        </p:spPr>
      </p:sp>
      <p:sp>
        <p:nvSpPr>
          <p:cNvPr id="879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1" i="1" u="sng" smtClean="0">
                <a:latin typeface="Arial" panose="020B0604020202020204" pitchFamily="34" charset="0"/>
              </a:rPr>
              <a:t>Figure Caption:</a:t>
            </a:r>
            <a:r>
              <a:rPr lang="en-US" altLang="zh-CN" b="1" i="1" smtClean="0">
                <a:latin typeface="Arial" panose="020B0604020202020204" pitchFamily="34" charset="0"/>
              </a:rPr>
              <a:t> </a:t>
            </a:r>
            <a:r>
              <a:rPr lang="en-US" altLang="zh-CN" b="1" smtClean="0">
                <a:latin typeface="Arial" panose="020B0604020202020204" pitchFamily="34" charset="0"/>
              </a:rPr>
              <a:t>Figure 17-4: Positive Externalities and Consumption</a:t>
            </a:r>
            <a:endParaRPr lang="en-US" altLang="zh-CN" smtClean="0">
              <a:latin typeface="Arial" panose="020B0604020202020204" pitchFamily="34" charset="0"/>
            </a:endParaRPr>
          </a:p>
          <a:p>
            <a:r>
              <a:rPr lang="en-US" altLang="zh-CN" smtClean="0">
                <a:latin typeface="Arial" panose="020B0604020202020204" pitchFamily="34" charset="0"/>
              </a:rPr>
              <a:t>Consumption of flu shots generates external benefits, so the marginal social benefit curve, MSB, of flu shots, corresponds to the demand curve, D, shifted upward by the marginal external benefit. Panel (a) shows that without government action, the market produces QMKT. It is lower than the socially optimal quantity of consumption, QOPT, the quantity at which MSB crosses the supply curve, S. At QMKT, the marginal social benefit of another flu shot, PMSB, is greater than the marginal benefit to consumers of another flu shot, PMKT. Panel (b) shows how an optimal Pigouvian subsidy to consumers, equal to the marginal external benefit, moves consumption to QOPT by lowering the price paid by consumers. </a:t>
            </a:r>
          </a:p>
        </p:txBody>
      </p:sp>
    </p:spTree>
    <p:extLst>
      <p:ext uri="{BB962C8B-B14F-4D97-AF65-F5344CB8AC3E}">
        <p14:creationId xmlns:p14="http://schemas.microsoft.com/office/powerpoint/2010/main" val="4263078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8" name="Rectangle 2"/>
          <p:cNvSpPr>
            <a:spLocks noGrp="1" noRot="1" noChangeAspect="1" noChangeArrowheads="1" noTextEdit="1"/>
          </p:cNvSpPr>
          <p:nvPr>
            <p:ph type="sldImg"/>
          </p:nvPr>
        </p:nvSpPr>
        <p:spPr>
          <a:ln/>
        </p:spPr>
      </p:sp>
      <p:sp>
        <p:nvSpPr>
          <p:cNvPr id="930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1" i="1" u="sng" smtClean="0">
                <a:latin typeface="Arial" panose="020B0604020202020204" pitchFamily="34" charset="0"/>
              </a:rPr>
              <a:t>Figure Caption:</a:t>
            </a:r>
            <a:r>
              <a:rPr lang="en-US" altLang="zh-CN" b="1" i="1" smtClean="0">
                <a:latin typeface="Arial" panose="020B0604020202020204" pitchFamily="34" charset="0"/>
              </a:rPr>
              <a:t> </a:t>
            </a:r>
            <a:r>
              <a:rPr lang="en-US" altLang="zh-CN" b="1" smtClean="0">
                <a:latin typeface="Arial" panose="020B0604020202020204" pitchFamily="34" charset="0"/>
              </a:rPr>
              <a:t>Figure 17-4: Positive Externalities and Consumption</a:t>
            </a:r>
            <a:endParaRPr lang="en-US" altLang="zh-CN" smtClean="0">
              <a:latin typeface="Arial" panose="020B0604020202020204" pitchFamily="34" charset="0"/>
            </a:endParaRPr>
          </a:p>
          <a:p>
            <a:r>
              <a:rPr lang="en-US" altLang="zh-CN" smtClean="0">
                <a:latin typeface="Arial" panose="020B0604020202020204" pitchFamily="34" charset="0"/>
              </a:rPr>
              <a:t>Consumption of flu shots generates external benefits, so the marginal social benefit curve, MSB, of flu shots, corresponds to the demand curve, D, shifted upward by the marginal external benefit. Panel (a) shows that without government action, the market produces QMKT. It is lower than the socially optimal quantity of consumption, QOPT, the quantity at which MSB crosses the supply curve, S. At QMKT, the marginal social benefit of another flu shot, PMSB, is greater than the marginal benefit to consumers of another flu shot, PMKT. Panel (b) shows how an optimal Pigouvian subsidy to consumers, equal to the marginal external benefit, moves consumption to QOPT by lowering the price paid by consumers. </a:t>
            </a:r>
          </a:p>
        </p:txBody>
      </p:sp>
    </p:spTree>
    <p:extLst>
      <p:ext uri="{BB962C8B-B14F-4D97-AF65-F5344CB8AC3E}">
        <p14:creationId xmlns:p14="http://schemas.microsoft.com/office/powerpoint/2010/main" val="3588241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Slide Image Placeholder 1"/>
          <p:cNvSpPr>
            <a:spLocks noGrp="1" noRot="1" noChangeAspect="1" noTextEdit="1"/>
          </p:cNvSpPr>
          <p:nvPr>
            <p:ph type="sldImg"/>
          </p:nvPr>
        </p:nvSpPr>
        <p:spPr>
          <a:ln/>
        </p:spPr>
      </p:sp>
      <p:sp>
        <p:nvSpPr>
          <p:cNvPr id="846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
        <p:nvSpPr>
          <p:cNvPr id="84685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r" eaLnBrk="1" hangingPunct="1">
              <a:lnSpc>
                <a:spcPct val="100000"/>
              </a:lnSpc>
              <a:spcBef>
                <a:spcPct val="0"/>
              </a:spcBef>
              <a:buClrTx/>
              <a:buSzTx/>
              <a:buFontTx/>
              <a:buNone/>
            </a:pPr>
            <a:fld id="{0F1E0D9E-C222-46EA-9F30-A29352F73399}" type="slidenum">
              <a:rPr lang="zh-CN" altLang="en-US" sz="1200">
                <a:latin typeface="Arial" panose="020B0604020202020204" pitchFamily="34" charset="0"/>
              </a:rPr>
              <a:pPr algn="r" eaLnBrk="1" hangingPunct="1">
                <a:lnSpc>
                  <a:spcPct val="100000"/>
                </a:lnSpc>
                <a:spcBef>
                  <a:spcPct val="0"/>
                </a:spcBef>
                <a:buClrTx/>
                <a:buSzTx/>
                <a:buFontTx/>
                <a:buNone/>
              </a:pPr>
              <a:t>21</a:t>
            </a:fld>
            <a:endParaRPr lang="en-US" altLang="zh-CN" sz="1200">
              <a:latin typeface="Arial" panose="020B0604020202020204" pitchFamily="34" charset="0"/>
            </a:endParaRPr>
          </a:p>
        </p:txBody>
      </p:sp>
    </p:spTree>
    <p:extLst>
      <p:ext uri="{BB962C8B-B14F-4D97-AF65-F5344CB8AC3E}">
        <p14:creationId xmlns:p14="http://schemas.microsoft.com/office/powerpoint/2010/main" val="1704165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8530" name="Slide Image Placeholder 1"/>
          <p:cNvSpPr>
            <a:spLocks noGrp="1" noRot="1" noChangeAspect="1" noTextEdit="1"/>
          </p:cNvSpPr>
          <p:nvPr>
            <p:ph type="sldImg"/>
          </p:nvPr>
        </p:nvSpPr>
        <p:spPr>
          <a:ln/>
        </p:spPr>
      </p:sp>
      <p:sp>
        <p:nvSpPr>
          <p:cNvPr id="918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
        <p:nvSpPr>
          <p:cNvPr id="91853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r" eaLnBrk="1" hangingPunct="1">
              <a:lnSpc>
                <a:spcPct val="100000"/>
              </a:lnSpc>
              <a:spcBef>
                <a:spcPct val="0"/>
              </a:spcBef>
              <a:buClrTx/>
              <a:buSzTx/>
              <a:buFontTx/>
              <a:buNone/>
            </a:pPr>
            <a:fld id="{32A1D343-D5BF-4B5E-A101-8BD41E3FDA32}" type="slidenum">
              <a:rPr lang="zh-CN" altLang="en-US" sz="1200">
                <a:latin typeface="Arial" panose="020B0604020202020204" pitchFamily="34" charset="0"/>
              </a:rPr>
              <a:pPr algn="r" eaLnBrk="1" hangingPunct="1">
                <a:lnSpc>
                  <a:spcPct val="100000"/>
                </a:lnSpc>
                <a:spcBef>
                  <a:spcPct val="0"/>
                </a:spcBef>
                <a:buClrTx/>
                <a:buSzTx/>
                <a:buFontTx/>
                <a:buNone/>
              </a:pPr>
              <a:t>22</a:t>
            </a:fld>
            <a:endParaRPr lang="en-US" altLang="zh-CN" sz="1200">
              <a:latin typeface="Arial" panose="020B0604020202020204" pitchFamily="34" charset="0"/>
            </a:endParaRPr>
          </a:p>
        </p:txBody>
      </p:sp>
    </p:spTree>
    <p:extLst>
      <p:ext uri="{BB962C8B-B14F-4D97-AF65-F5344CB8AC3E}">
        <p14:creationId xmlns:p14="http://schemas.microsoft.com/office/powerpoint/2010/main" val="3873075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Slide Image Placeholder 1"/>
          <p:cNvSpPr>
            <a:spLocks noGrp="1" noRot="1" noChangeAspect="1" noTextEdit="1"/>
          </p:cNvSpPr>
          <p:nvPr>
            <p:ph type="sldImg"/>
          </p:nvPr>
        </p:nvSpPr>
        <p:spPr>
          <a:ln/>
        </p:spPr>
      </p:sp>
      <p:sp>
        <p:nvSpPr>
          <p:cNvPr id="848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latin typeface="Arial" panose="020B0604020202020204" pitchFamily="34" charset="0"/>
            </a:endParaRPr>
          </a:p>
        </p:txBody>
      </p:sp>
      <p:sp>
        <p:nvSpPr>
          <p:cNvPr id="84890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r" eaLnBrk="1" hangingPunct="1">
              <a:lnSpc>
                <a:spcPct val="100000"/>
              </a:lnSpc>
              <a:spcBef>
                <a:spcPct val="0"/>
              </a:spcBef>
              <a:buClrTx/>
              <a:buSzTx/>
              <a:buFontTx/>
              <a:buNone/>
            </a:pPr>
            <a:fld id="{563003E9-7C75-40C0-B3AC-ED6C3CAB890C}" type="slidenum">
              <a:rPr lang="zh-CN" altLang="en-US" sz="1200">
                <a:latin typeface="Arial" panose="020B0604020202020204" pitchFamily="34" charset="0"/>
              </a:rPr>
              <a:pPr algn="r" eaLnBrk="1" hangingPunct="1">
                <a:lnSpc>
                  <a:spcPct val="100000"/>
                </a:lnSpc>
                <a:spcBef>
                  <a:spcPct val="0"/>
                </a:spcBef>
                <a:buClrTx/>
                <a:buSzTx/>
                <a:buFontTx/>
                <a:buNone/>
              </a:pPr>
              <a:t>23</a:t>
            </a:fld>
            <a:endParaRPr lang="en-US" altLang="zh-CN" sz="1200">
              <a:latin typeface="Arial" panose="020B0604020202020204" pitchFamily="34" charset="0"/>
            </a:endParaRPr>
          </a:p>
        </p:txBody>
      </p:sp>
    </p:spTree>
    <p:extLst>
      <p:ext uri="{BB962C8B-B14F-4D97-AF65-F5344CB8AC3E}">
        <p14:creationId xmlns:p14="http://schemas.microsoft.com/office/powerpoint/2010/main" val="2614408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2"/>
          <p:cNvSpPr>
            <a:spLocks noGrp="1" noRot="1" noChangeAspect="1" noChangeArrowheads="1" noTextEdit="1"/>
          </p:cNvSpPr>
          <p:nvPr>
            <p:ph type="sldImg"/>
          </p:nvPr>
        </p:nvSpPr>
        <p:spPr>
          <a:ln/>
        </p:spPr>
      </p:sp>
      <p:sp>
        <p:nvSpPr>
          <p:cNvPr id="880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1" i="1" u="sng" smtClean="0">
                <a:latin typeface="Arial" panose="020B0604020202020204" pitchFamily="34" charset="0"/>
              </a:rPr>
              <a:t>Figure Caption:</a:t>
            </a:r>
            <a:r>
              <a:rPr lang="en-US" altLang="zh-CN" b="1" i="1" smtClean="0">
                <a:latin typeface="Arial" panose="020B0604020202020204" pitchFamily="34" charset="0"/>
              </a:rPr>
              <a:t> </a:t>
            </a:r>
            <a:r>
              <a:rPr lang="en-US" altLang="zh-CN" b="1" smtClean="0">
                <a:latin typeface="Arial" panose="020B0604020202020204" pitchFamily="34" charset="0"/>
              </a:rPr>
              <a:t>Figure 17-5: Negative Externalities and Production</a:t>
            </a:r>
            <a:endParaRPr lang="en-US" altLang="zh-CN" smtClean="0">
              <a:latin typeface="Arial" panose="020B0604020202020204" pitchFamily="34" charset="0"/>
            </a:endParaRPr>
          </a:p>
          <a:p>
            <a:r>
              <a:rPr lang="en-US" altLang="zh-CN" smtClean="0">
                <a:latin typeface="Arial" panose="020B0604020202020204" pitchFamily="34" charset="0"/>
              </a:rPr>
              <a:t>Livestock production generates external costs, so the marginal social cost curve, MSC, of livestock, corresponds to the supply curve, S, shifted upward by the marginal external cost. Panel (a) shows that without government action, the market produces the quantity QMKT. It is greater than the socially optimal quantity of livestock production, QOPT, the quantity at which MSC crosses the demand curve, D. At QMKT, the market price, PMKT, is less than PMSC, the true marginal cost to society of livestock production. Panel (b) shows how an optimal Pigouvian tax on livestock production, equal to its marginal external cost, moves the production to QOPT, resulting in lower output and a higher price to consumers. </a:t>
            </a:r>
          </a:p>
        </p:txBody>
      </p:sp>
    </p:spTree>
    <p:extLst>
      <p:ext uri="{BB962C8B-B14F-4D97-AF65-F5344CB8AC3E}">
        <p14:creationId xmlns:p14="http://schemas.microsoft.com/office/powerpoint/2010/main" val="1030398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12AACA-95CE-43B1-AED8-D5C9E9F36213}" type="slidenum">
              <a:rPr lang="en-US" altLang="en-US"/>
              <a:pPr/>
              <a:t>25</a:t>
            </a:fld>
            <a:endParaRPr lang="en-US" alt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r>
              <a:rPr lang="en-US" altLang="en-US"/>
              <a:t>The textbook gives a nice example of a contract in which a beekeeper and apple orchard manager each agree to boost production, as each producer’s activity confers an external benefit on the other.  </a:t>
            </a:r>
          </a:p>
        </p:txBody>
      </p:sp>
    </p:spTree>
    <p:extLst>
      <p:ext uri="{BB962C8B-B14F-4D97-AF65-F5344CB8AC3E}">
        <p14:creationId xmlns:p14="http://schemas.microsoft.com/office/powerpoint/2010/main" val="2373970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84D65-3272-4708-BCFB-4FF126D2A61C}" type="slidenum">
              <a:rPr lang="en-US" altLang="en-US"/>
              <a:pPr/>
              <a:t>26</a:t>
            </a:fld>
            <a:endParaRPr lang="en-US" alt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4064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BD432-C925-42F2-9884-EB66895E9527}" type="slidenum">
              <a:rPr lang="en-US" altLang="en-US"/>
              <a:pPr/>
              <a:t>27</a:t>
            </a:fld>
            <a:endParaRPr lang="en-US" alt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02042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71640-2006-44D9-B090-6B98E408DC68}" type="slidenum">
              <a:rPr lang="en-US" altLang="en-US"/>
              <a:pPr/>
              <a:t>28</a:t>
            </a:fld>
            <a:endParaRPr lang="en-US" alt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r>
              <a:rPr lang="en-US" altLang="en-US"/>
              <a:t>Both Jane and Dick are better off.  (What about Spot?  Doesn’t anyone care about Spot???)</a:t>
            </a:r>
          </a:p>
        </p:txBody>
      </p:sp>
    </p:spTree>
    <p:extLst>
      <p:ext uri="{BB962C8B-B14F-4D97-AF65-F5344CB8AC3E}">
        <p14:creationId xmlns:p14="http://schemas.microsoft.com/office/powerpoint/2010/main" val="3747587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379AE5-0E94-4AE2-8E8F-F05272819128}" type="slidenum">
              <a:rPr lang="en-US" altLang="en-US"/>
              <a:pPr/>
              <a:t>2</a:t>
            </a:fld>
            <a:endParaRPr lang="en-US" alt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01710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E261B1-6BC0-496D-A793-FAB7B493D0F5}" type="slidenum">
              <a:rPr lang="en-US" altLang="en-US"/>
              <a:pPr/>
              <a:t>29</a:t>
            </a:fld>
            <a:endParaRPr lang="en-US" alt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172475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0E2D8C-5599-495A-B867-DD7589F5EC96}" type="slidenum">
              <a:rPr lang="en-US" altLang="en-US"/>
              <a:pPr/>
              <a:t>30</a:t>
            </a:fld>
            <a:endParaRPr lang="en-US" altLang="en-US"/>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977704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F55CE-1142-415E-B013-B3887172AB01}" type="slidenum">
              <a:rPr lang="en-US" altLang="en-US"/>
              <a:pPr/>
              <a:t>31</a:t>
            </a:fld>
            <a:endParaRPr lang="en-US" altLang="en-US"/>
          </a:p>
        </p:txBody>
      </p:sp>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r>
              <a:rPr lang="en-US" altLang="en-US"/>
              <a:t>Have students work together – in small groups, or as a class (with you as moderator).  If working in groups, allow 5 minutes, then solicit responses from the class.  </a:t>
            </a:r>
          </a:p>
          <a:p>
            <a:endParaRPr lang="en-US" altLang="en-US"/>
          </a:p>
          <a:p>
            <a:r>
              <a:rPr lang="en-US" altLang="en-US"/>
              <a:t>If you wish, insert a blank slide after this one and use it to type students’ responses as they share them.  </a:t>
            </a:r>
          </a:p>
          <a:p>
            <a:endParaRPr lang="en-US" altLang="en-US"/>
          </a:p>
          <a:p>
            <a:r>
              <a:rPr lang="en-US" altLang="en-US"/>
              <a:t>Most students should find part A very straight-forward.  A good Coasian solution would be for each of the 1000 residents to chip in $75, so the town can offer $75,000 to the factory to stop polluting.  </a:t>
            </a:r>
          </a:p>
          <a:p>
            <a:endParaRPr lang="en-US" altLang="en-US"/>
          </a:p>
          <a:p>
            <a:r>
              <a:rPr lang="en-US" altLang="en-US"/>
              <a:t>The second part involves brainstorming:  students try to come up with a list of reasons why it might be difficult to implement Coase-like solutions in the real world.  Brainstorming engages students and is shown to increase learning outcomes and student satisfaction.  And it provides a break from what otherwise would be a long stretch of lecture. </a:t>
            </a:r>
          </a:p>
          <a:p>
            <a:endParaRPr lang="en-US" altLang="en-US"/>
          </a:p>
          <a:p>
            <a:r>
              <a:rPr lang="en-US" altLang="en-US"/>
              <a:t>I have not provided a slide with answers.  Instead, the following slide lists the reasons why private solutions don’t always work, and the “notes” section (what you’re reading right now) gives some examples of each in the context of this scenario.  </a:t>
            </a:r>
          </a:p>
          <a:p>
            <a:endParaRPr lang="en-US" altLang="en-US"/>
          </a:p>
        </p:txBody>
      </p:sp>
    </p:spTree>
    <p:extLst>
      <p:ext uri="{BB962C8B-B14F-4D97-AF65-F5344CB8AC3E}">
        <p14:creationId xmlns:p14="http://schemas.microsoft.com/office/powerpoint/2010/main" val="13980041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3D03BD-0499-4BBF-8B41-9392EE018318}" type="slidenum">
              <a:rPr lang="en-US" altLang="en-US"/>
              <a:pPr/>
              <a:t>32</a:t>
            </a:fld>
            <a:endParaRPr lang="en-US" altLang="en-US"/>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p:txBody>
          <a:bodyPr/>
          <a:lstStyle/>
          <a:p>
            <a:r>
              <a:rPr lang="en-US" altLang="en-US"/>
              <a:t>An example for each bullet point in the context of the brainstorming activity on the previous slide:</a:t>
            </a:r>
          </a:p>
          <a:p>
            <a:endParaRPr lang="en-US" altLang="en-US"/>
          </a:p>
          <a:p>
            <a:r>
              <a:rPr lang="en-US" altLang="en-US"/>
              <a:t>1.  Transactions costs:  </a:t>
            </a:r>
            <a:br>
              <a:rPr lang="en-US" altLang="en-US"/>
            </a:br>
            <a:r>
              <a:rPr lang="en-US" altLang="en-US"/>
              <a:t>Suppose lawyers charge $60,000 to represent the two parties and draw up a contract that is enforceable in a court.  Then it will be impossible for both parties to come to a mutually beneficial agreement, and the factory will continue polluting the lake.  </a:t>
            </a:r>
          </a:p>
          <a:p>
            <a:endParaRPr lang="en-US" altLang="en-US"/>
          </a:p>
          <a:p>
            <a:r>
              <a:rPr lang="en-US" altLang="en-US"/>
              <a:t>2.  Stubbornness:</a:t>
            </a:r>
            <a:br>
              <a:rPr lang="en-US" altLang="en-US"/>
            </a:br>
            <a:r>
              <a:rPr lang="en-US" altLang="en-US"/>
              <a:t>Suppose the town offers $55,000 to the factory.  The factory would be better off taking this offer than nothing at all, but the factory may counter with a $95,000 price.  Both parties hold out in hopes that the other will cede, but neither does.  The factory keeps polluting, and the residents of Green Valley continue to be denied the joy of swimming in the lake. </a:t>
            </a:r>
          </a:p>
          <a:p>
            <a:endParaRPr lang="en-US" altLang="en-US"/>
          </a:p>
          <a:p>
            <a:r>
              <a:rPr lang="en-US" altLang="en-US"/>
              <a:t>3.  Coordination problems:</a:t>
            </a:r>
            <a:br>
              <a:rPr lang="en-US" altLang="en-US"/>
            </a:br>
            <a:r>
              <a:rPr lang="en-US" altLang="en-US"/>
              <a:t>Getting all 1000 residents to agree to a specific offer will be difficult.  Moreover, each resident has an incentive to free-ride off his neighbors.  </a:t>
            </a:r>
          </a:p>
        </p:txBody>
      </p:sp>
    </p:spTree>
    <p:extLst>
      <p:ext uri="{BB962C8B-B14F-4D97-AF65-F5344CB8AC3E}">
        <p14:creationId xmlns:p14="http://schemas.microsoft.com/office/powerpoint/2010/main" val="15503467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6FB66-F491-4C28-90A8-798BA3ECF373}" type="slidenum">
              <a:rPr lang="en-US" altLang="en-US"/>
              <a:pPr/>
              <a:t>33</a:t>
            </a:fld>
            <a:endParaRPr lang="en-US" alt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44632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BBB8FF-4243-4127-B943-28C0BA001A0F}" type="slidenum">
              <a:rPr lang="en-US" altLang="en-US"/>
              <a:pPr/>
              <a:t>34</a:t>
            </a:fld>
            <a:endParaRPr lang="en-US" alt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r>
              <a:rPr lang="en-US" altLang="en-US"/>
              <a:t>Greg Mankiw’s blog (http://gregmankiw.blogspot.com) has semi-regular posts on Pigou taxes, some of which are worth using in class (either as assigned or recommended reading or fodder for class discussion).  On the main page, look under “A Few Timeless Posts” for “the Pigou Club Manifesto.”</a:t>
            </a:r>
          </a:p>
          <a:p>
            <a:endParaRPr lang="en-US" altLang="en-US"/>
          </a:p>
        </p:txBody>
      </p:sp>
    </p:spTree>
    <p:extLst>
      <p:ext uri="{BB962C8B-B14F-4D97-AF65-F5344CB8AC3E}">
        <p14:creationId xmlns:p14="http://schemas.microsoft.com/office/powerpoint/2010/main" val="12809916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C3B20A-4234-4AEB-B418-78075B9BDD17}" type="slidenum">
              <a:rPr lang="en-US" altLang="en-US"/>
              <a:pPr/>
              <a:t>35</a:t>
            </a:fld>
            <a:endParaRPr lang="en-US" altLang="en-US"/>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r>
              <a:rPr lang="en-US" altLang="en-US"/>
              <a:t>This example will be continued later to illustrate the gains from tradable pollution permits.  </a:t>
            </a:r>
          </a:p>
        </p:txBody>
      </p:sp>
    </p:spTree>
    <p:extLst>
      <p:ext uri="{BB962C8B-B14F-4D97-AF65-F5344CB8AC3E}">
        <p14:creationId xmlns:p14="http://schemas.microsoft.com/office/powerpoint/2010/main" val="31396730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500378-E9BC-4A01-B1D0-29E9EC66CDC3}" type="slidenum">
              <a:rPr lang="en-US" altLang="en-US"/>
              <a:pPr/>
              <a:t>36</a:t>
            </a:fld>
            <a:endParaRPr lang="en-US" altLang="en-US"/>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05936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D437E0-7BCB-4681-941C-12245442ADFA}" type="slidenum">
              <a:rPr lang="en-US" altLang="en-US"/>
              <a:pPr/>
              <a:t>37</a:t>
            </a:fld>
            <a:endParaRPr lang="en-US" alt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296131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DBBE3F-F2CE-4C2E-B6E6-A5ACF01C50B7}" type="slidenum">
              <a:rPr lang="en-US" altLang="en-US"/>
              <a:pPr/>
              <a:t>38</a:t>
            </a:fld>
            <a:endParaRPr lang="en-US" altLang="en-US"/>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96905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88D5F1-F9EC-4635-9CCE-029A37F2B5B5}" type="slidenum">
              <a:rPr lang="en-US" altLang="en-US"/>
              <a:pPr/>
              <a:t>3</a:t>
            </a:fld>
            <a:endParaRPr lang="en-US" alt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029851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45148-A5BC-45A4-B2BD-6C79CF834BEE}" type="slidenum">
              <a:rPr lang="en-US" altLang="en-US"/>
              <a:pPr/>
              <a:t>39</a:t>
            </a:fld>
            <a:endParaRPr lang="en-US" alt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r>
              <a:rPr lang="en-US" altLang="en-US"/>
              <a:t>Greg Mankiw is a big advocate of raising the gas tax.  See his blog for more information.  </a:t>
            </a:r>
          </a:p>
        </p:txBody>
      </p:sp>
    </p:spTree>
    <p:extLst>
      <p:ext uri="{BB962C8B-B14F-4D97-AF65-F5344CB8AC3E}">
        <p14:creationId xmlns:p14="http://schemas.microsoft.com/office/powerpoint/2010/main" val="3275199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BC679F-ED9A-4331-888D-B24BC6E05AE1}" type="slidenum">
              <a:rPr lang="en-US" altLang="en-US"/>
              <a:pPr/>
              <a:t>40</a:t>
            </a:fld>
            <a:endParaRPr lang="en-US" alt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r>
              <a:rPr lang="en-US" altLang="en-US"/>
              <a:t>This discussion question is inspired by a new “In the News” box in the fourth edition of the textbook, which contains a New York Times article entitled “A Fuel-Saving Proposal from Your Automaker:  Tax the Gas.”  </a:t>
            </a:r>
          </a:p>
          <a:p>
            <a:endParaRPr lang="en-US" altLang="en-US"/>
          </a:p>
          <a:p>
            <a:r>
              <a:rPr lang="en-US" altLang="en-US"/>
              <a:t>Key points:</a:t>
            </a:r>
          </a:p>
          <a:p>
            <a:endParaRPr lang="en-US" altLang="en-US"/>
          </a:p>
          <a:p>
            <a:r>
              <a:rPr lang="en-US" altLang="en-US"/>
              <a:t>1.  If consumers demand gas-guzzling SUVs instead of fuel-efficient compact sedans, then forcing automakers to produce more of the latter will not be the best way to achieve the goal.  </a:t>
            </a:r>
          </a:p>
          <a:p>
            <a:endParaRPr lang="en-US" altLang="en-US"/>
          </a:p>
          <a:p>
            <a:r>
              <a:rPr lang="en-US" altLang="en-US"/>
              <a:t>2.  Raising the gas tax would shift consumer demand toward more fuel-efficient vehicles, and self-interested automakers would respond by producing more fuel-efficient vehicles.  </a:t>
            </a:r>
          </a:p>
          <a:p>
            <a:endParaRPr lang="en-US" altLang="en-US"/>
          </a:p>
          <a:p>
            <a:r>
              <a:rPr lang="en-US" altLang="en-US"/>
              <a:t>3.  The U.S. cannot impose mileage restrictions on foreign automakers.  It can, however, restrict imports of foreign vehicles deemed inefficient.  But this would risk WTO sanctions or retaliatory trade restrictions on goods produced in the U.S. </a:t>
            </a:r>
          </a:p>
          <a:p>
            <a:endParaRPr lang="en-US" altLang="en-US"/>
          </a:p>
          <a:p>
            <a:r>
              <a:rPr lang="en-US" altLang="en-US"/>
              <a:t>4.  People who drive more than average are likely to prefer A to B.  It might not be cost-effective for average Joes to organize, we could likely expect the trucking industry to lobby members of Congress to support option A and oppose option B.  </a:t>
            </a:r>
          </a:p>
          <a:p>
            <a:endParaRPr lang="en-US" altLang="en-US"/>
          </a:p>
          <a:p>
            <a:r>
              <a:rPr lang="en-US" altLang="en-US"/>
              <a:t>5.  Many environmentalists would likely support B, but would likely oppose the end of regulations on automakers.  </a:t>
            </a:r>
          </a:p>
          <a:p>
            <a:endParaRPr lang="en-US" altLang="en-US"/>
          </a:p>
        </p:txBody>
      </p:sp>
    </p:spTree>
    <p:extLst>
      <p:ext uri="{BB962C8B-B14F-4D97-AF65-F5344CB8AC3E}">
        <p14:creationId xmlns:p14="http://schemas.microsoft.com/office/powerpoint/2010/main" val="34738918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4B103A-A9D9-4DB5-837F-A8A42C2371EE}" type="slidenum">
              <a:rPr lang="en-US" altLang="en-US"/>
              <a:pPr/>
              <a:t>41</a:t>
            </a:fld>
            <a:endParaRPr lang="en-US" alt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r>
              <a:rPr lang="en-US" altLang="en-US"/>
              <a:t>The tradable pollution permits concept is more popularly called “cap-and-trade.”   </a:t>
            </a:r>
          </a:p>
        </p:txBody>
      </p:sp>
    </p:spTree>
    <p:extLst>
      <p:ext uri="{BB962C8B-B14F-4D97-AF65-F5344CB8AC3E}">
        <p14:creationId xmlns:p14="http://schemas.microsoft.com/office/powerpoint/2010/main" val="16877611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7AE115-EC31-43A2-8E4A-53360856E210}" type="slidenum">
              <a:rPr lang="en-US" altLang="en-US"/>
              <a:pPr/>
              <a:t>42</a:t>
            </a:fld>
            <a:endParaRPr lang="en-US" alt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434327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B377C-EF6C-4704-BA96-DEC6F5FE8D29}" type="slidenum">
              <a:rPr lang="en-US" altLang="en-US"/>
              <a:pPr/>
              <a:t>43</a:t>
            </a:fld>
            <a:endParaRPr lang="en-US" altLang="en-US"/>
          </a:p>
        </p:txBody>
      </p:sp>
      <p:sp>
        <p:nvSpPr>
          <p:cNvPr id="263170" name="Rectangle 2"/>
          <p:cNvSpPr>
            <a:spLocks noGrp="1" noRot="1" noChangeAspect="1" noChangeArrowheads="1" noTextEdit="1"/>
          </p:cNvSpPr>
          <p:nvPr>
            <p:ph type="sldImg"/>
          </p:nvPr>
        </p:nvSpPr>
        <p:spPr>
          <a:ln/>
        </p:spPr>
      </p:sp>
      <p:sp>
        <p:nvSpPr>
          <p:cNvPr id="263171" name="Rectangle 3"/>
          <p:cNvSpPr>
            <a:spLocks noGrp="1" noChangeArrowheads="1"/>
          </p:cNvSpPr>
          <p:nvPr>
            <p:ph type="body" idx="1"/>
          </p:nvPr>
        </p:nvSpPr>
        <p:spPr/>
        <p:txBody>
          <a:bodyPr/>
          <a:lstStyle/>
          <a:p>
            <a:r>
              <a:rPr lang="en-US" altLang="en-US"/>
              <a:t>For our two-firm example, we merely assume the market price is $150 (and the slide shows, in fact, that both firms gain from trade at this price).  </a:t>
            </a:r>
          </a:p>
          <a:p>
            <a:endParaRPr lang="en-US" altLang="en-US"/>
          </a:p>
          <a:p>
            <a:r>
              <a:rPr lang="en-US" altLang="en-US"/>
              <a:t>In practice, there are many firms buying and selling these permits, and the market price is established by supply and demand – as in any other free market.  </a:t>
            </a:r>
          </a:p>
        </p:txBody>
      </p:sp>
    </p:spTree>
    <p:extLst>
      <p:ext uri="{BB962C8B-B14F-4D97-AF65-F5344CB8AC3E}">
        <p14:creationId xmlns:p14="http://schemas.microsoft.com/office/powerpoint/2010/main" val="18175011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3CB766-36A8-45FC-9B2A-E12F9F9B4D5B}" type="slidenum">
              <a:rPr lang="en-US" altLang="en-US"/>
              <a:pPr/>
              <a:t>44</a:t>
            </a:fld>
            <a:endParaRPr lang="en-US" altLang="en-US"/>
          </a:p>
        </p:txBody>
      </p:sp>
      <p:sp>
        <p:nvSpPr>
          <p:cNvPr id="253954" name="Rectangle 2"/>
          <p:cNvSpPr>
            <a:spLocks noGrp="1" noRot="1" noChangeAspec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78052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310A1F-90B5-4E15-9FA5-089828A724A1}" type="slidenum">
              <a:rPr lang="en-US" altLang="en-US"/>
              <a:pPr/>
              <a:t>45</a:t>
            </a:fld>
            <a:endParaRPr lang="en-US" altLang="en-US"/>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r>
              <a:rPr lang="en-US" altLang="en-US"/>
              <a:t>Nitrogen oxides increase ground-level ozone, which has adverse health effects.  </a:t>
            </a:r>
          </a:p>
          <a:p>
            <a:endParaRPr lang="en-US" altLang="en-US"/>
          </a:p>
          <a:p>
            <a:r>
              <a:rPr lang="en-US" altLang="en-US"/>
              <a:t>For more information, see</a:t>
            </a:r>
          </a:p>
          <a:p>
            <a:r>
              <a:rPr lang="en-US" altLang="en-US"/>
              <a:t>http://www.epa.gov/airmarkets/</a:t>
            </a:r>
          </a:p>
          <a:p>
            <a:endParaRPr lang="en-US" altLang="en-US"/>
          </a:p>
          <a:p>
            <a:r>
              <a:rPr lang="en-US" altLang="en-US"/>
              <a:t>For information about Europe’s new carbon emissions trading program, see the Financial Times article featured in this chapter’s new “In the News” box.  You can also find lots of good articles on this program at the website of the Financial Times, www.ft.com.  </a:t>
            </a:r>
          </a:p>
          <a:p>
            <a:endParaRPr lang="en-US" altLang="en-US"/>
          </a:p>
        </p:txBody>
      </p:sp>
    </p:spTree>
    <p:extLst>
      <p:ext uri="{BB962C8B-B14F-4D97-AF65-F5344CB8AC3E}">
        <p14:creationId xmlns:p14="http://schemas.microsoft.com/office/powerpoint/2010/main" val="15902769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3F1CB2-20B5-40B8-B1B1-5C5F121A6619}" type="slidenum">
              <a:rPr lang="en-US" altLang="en-US"/>
              <a:pPr/>
              <a:t>46</a:t>
            </a:fld>
            <a:endParaRPr lang="en-US" alt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48123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FFEE67-3EEB-49A9-BD3A-177E41728E54}" type="slidenum">
              <a:rPr lang="en-US" altLang="en-US"/>
              <a:pPr/>
              <a:t>47</a:t>
            </a:fld>
            <a:endParaRPr lang="en-US" alt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434671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E7FC5-89A7-4F27-B058-94F9B08A5E9D}" type="slidenum">
              <a:rPr lang="en-US" altLang="en-US"/>
              <a:pPr/>
              <a:t>48</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61857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C281D8-E652-4167-8252-D13417FB79CC}" type="slidenum">
              <a:rPr lang="en-US" altLang="en-US"/>
              <a:pPr/>
              <a:t>4</a:t>
            </a:fld>
            <a:endParaRPr lang="en-US" alt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74782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34EAD-1A67-40AD-B535-DBD89CDB0297}" type="slidenum">
              <a:rPr lang="en-US" altLang="en-US"/>
              <a:pPr/>
              <a:t>49</a:t>
            </a:fld>
            <a:endParaRPr lang="en-US" altLang="en-US"/>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643246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165617-5C4B-4592-B308-D3D0E9A229FE}" type="slidenum">
              <a:rPr lang="en-US" altLang="en-US"/>
              <a:pPr/>
              <a:t>50</a:t>
            </a:fld>
            <a:endParaRPr lang="en-US" altLang="en-US"/>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77413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26896-4788-4336-8638-08FF550949EF}" type="slidenum">
              <a:rPr lang="en-US" altLang="en-US"/>
              <a:pPr/>
              <a:t>5</a:t>
            </a:fld>
            <a:endParaRPr lang="en-US" alt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1538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B03FED-3443-46E4-9BC9-05DA7F221B5F}" type="slidenum">
              <a:rPr lang="en-US" altLang="en-US"/>
              <a:pPr/>
              <a:t>6</a:t>
            </a:fld>
            <a:endParaRPr lang="en-US" alt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r>
              <a:rPr lang="en-US" altLang="en-US"/>
              <a:t>If you would like to shorten/tighten your presentation of this chapter, you can verbally name these examples in class and omit the slide.  </a:t>
            </a:r>
          </a:p>
        </p:txBody>
      </p:sp>
    </p:spTree>
    <p:extLst>
      <p:ext uri="{BB962C8B-B14F-4D97-AF65-F5344CB8AC3E}">
        <p14:creationId xmlns:p14="http://schemas.microsoft.com/office/powerpoint/2010/main" val="289226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330C37-DDB1-485E-BA95-3A329DB4CC6A}" type="slidenum">
              <a:rPr lang="en-US" altLang="en-US"/>
              <a:pPr/>
              <a:t>7</a:t>
            </a:fld>
            <a:endParaRPr lang="en-US" alt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03850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CF5D5-2452-4A8B-9D3C-12AEC8318A3E}" type="slidenum">
              <a:rPr lang="en-US" altLang="en-US"/>
              <a:pPr/>
              <a:t>8</a:t>
            </a:fld>
            <a:endParaRPr lang="en-US" alt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r>
              <a:rPr lang="en-US" altLang="en-US"/>
              <a:t>Again, if you wish to tighten the presentation, omit this slide and, instead, give these examples verbally to your students.  </a:t>
            </a:r>
          </a:p>
        </p:txBody>
      </p:sp>
    </p:spTree>
    <p:extLst>
      <p:ext uri="{BB962C8B-B14F-4D97-AF65-F5344CB8AC3E}">
        <p14:creationId xmlns:p14="http://schemas.microsoft.com/office/powerpoint/2010/main" val="1057644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9942" name="Rectangle 6"/>
          <p:cNvSpPr>
            <a:spLocks noChangeArrowheads="1"/>
          </p:cNvSpPr>
          <p:nvPr userDrawn="1"/>
        </p:nvSpPr>
        <p:spPr bwMode="auto">
          <a:xfrm>
            <a:off x="0" y="0"/>
            <a:ext cx="1095375"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43" name="Oval 7"/>
          <p:cNvSpPr>
            <a:spLocks noChangeArrowheads="1"/>
          </p:cNvSpPr>
          <p:nvPr userDrawn="1"/>
        </p:nvSpPr>
        <p:spPr bwMode="auto">
          <a:xfrm>
            <a:off x="409575" y="352425"/>
            <a:ext cx="1428750"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50" name="Text Box 14"/>
          <p:cNvSpPr txBox="1">
            <a:spLocks noChangeArrowheads="1"/>
          </p:cNvSpPr>
          <p:nvPr userDrawn="1"/>
        </p:nvSpPr>
        <p:spPr bwMode="auto">
          <a:xfrm>
            <a:off x="1209675" y="6457950"/>
            <a:ext cx="7800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i="1">
                <a:solidFill>
                  <a:srgbClr val="969696"/>
                </a:solidFill>
                <a:latin typeface="Times New Roman" panose="02020603050405020304" pitchFamily="18" charset="0"/>
              </a:rPr>
              <a:t>© 2008 Thomson South-Western, all rights reserved</a:t>
            </a:r>
          </a:p>
        </p:txBody>
      </p:sp>
      <p:sp>
        <p:nvSpPr>
          <p:cNvPr id="39951" name="Text Box 15"/>
          <p:cNvSpPr txBox="1">
            <a:spLocks noChangeArrowheads="1"/>
          </p:cNvSpPr>
          <p:nvPr userDrawn="1"/>
        </p:nvSpPr>
        <p:spPr bwMode="auto">
          <a:xfrm>
            <a:off x="1189038" y="4257675"/>
            <a:ext cx="784066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500" b="1">
                <a:solidFill>
                  <a:srgbClr val="0066CC"/>
                </a:solidFill>
              </a:rPr>
              <a:t>N.  G</a:t>
            </a:r>
            <a:r>
              <a:rPr lang="en-US" altLang="en-US"/>
              <a:t> </a:t>
            </a:r>
            <a:r>
              <a:rPr lang="en-US" altLang="en-US" sz="2500" b="1">
                <a:solidFill>
                  <a:srgbClr val="0066CC"/>
                </a:solidFill>
              </a:rPr>
              <a:t>R</a:t>
            </a:r>
            <a:r>
              <a:rPr lang="en-US" altLang="en-US"/>
              <a:t> </a:t>
            </a:r>
            <a:r>
              <a:rPr lang="en-US" altLang="en-US" sz="2500" b="1">
                <a:solidFill>
                  <a:srgbClr val="0066CC"/>
                </a:solidFill>
              </a:rPr>
              <a:t>E</a:t>
            </a:r>
            <a:r>
              <a:rPr lang="en-US" altLang="en-US"/>
              <a:t> </a:t>
            </a:r>
            <a:r>
              <a:rPr lang="en-US" altLang="en-US" sz="2500" b="1">
                <a:solidFill>
                  <a:srgbClr val="0066CC"/>
                </a:solidFill>
              </a:rPr>
              <a:t>G</a:t>
            </a:r>
            <a:r>
              <a:rPr lang="en-US" altLang="en-US"/>
              <a:t> </a:t>
            </a:r>
            <a:r>
              <a:rPr lang="en-US" altLang="en-US" sz="2500" b="1">
                <a:solidFill>
                  <a:srgbClr val="0066CC"/>
                </a:solidFill>
              </a:rPr>
              <a:t>O</a:t>
            </a:r>
            <a:r>
              <a:rPr lang="en-US" altLang="en-US"/>
              <a:t> </a:t>
            </a:r>
            <a:r>
              <a:rPr lang="en-US" altLang="en-US" sz="2500" b="1">
                <a:solidFill>
                  <a:srgbClr val="0066CC"/>
                </a:solidFill>
              </a:rPr>
              <a:t>R</a:t>
            </a:r>
            <a:r>
              <a:rPr lang="en-US" altLang="en-US"/>
              <a:t> </a:t>
            </a:r>
            <a:r>
              <a:rPr lang="en-US" altLang="en-US" sz="2500" b="1">
                <a:solidFill>
                  <a:srgbClr val="0066CC"/>
                </a:solidFill>
              </a:rPr>
              <a:t>Y  M</a:t>
            </a:r>
            <a:r>
              <a:rPr lang="en-US" altLang="en-US"/>
              <a:t> </a:t>
            </a:r>
            <a:r>
              <a:rPr lang="en-US" altLang="en-US" sz="2500" b="1">
                <a:solidFill>
                  <a:srgbClr val="0066CC"/>
                </a:solidFill>
              </a:rPr>
              <a:t>A</a:t>
            </a:r>
            <a:r>
              <a:rPr lang="en-US" altLang="en-US"/>
              <a:t> </a:t>
            </a:r>
            <a:r>
              <a:rPr lang="en-US" altLang="en-US" sz="2500" b="1">
                <a:solidFill>
                  <a:srgbClr val="0066CC"/>
                </a:solidFill>
              </a:rPr>
              <a:t>N</a:t>
            </a:r>
            <a:r>
              <a:rPr lang="en-US" altLang="en-US"/>
              <a:t> </a:t>
            </a:r>
            <a:r>
              <a:rPr lang="en-US" altLang="en-US" sz="2500" b="1">
                <a:solidFill>
                  <a:srgbClr val="0066CC"/>
                </a:solidFill>
              </a:rPr>
              <a:t>K</a:t>
            </a:r>
            <a:r>
              <a:rPr lang="en-US" altLang="en-US"/>
              <a:t> </a:t>
            </a:r>
            <a:r>
              <a:rPr lang="en-US" altLang="en-US" sz="2500" b="1">
                <a:solidFill>
                  <a:srgbClr val="0066CC"/>
                </a:solidFill>
              </a:rPr>
              <a:t>I</a:t>
            </a:r>
            <a:r>
              <a:rPr lang="en-US" altLang="en-US"/>
              <a:t> </a:t>
            </a:r>
            <a:r>
              <a:rPr lang="en-US" altLang="en-US" sz="2500" b="1">
                <a:solidFill>
                  <a:srgbClr val="0066CC"/>
                </a:solidFill>
              </a:rPr>
              <a:t>W</a:t>
            </a:r>
          </a:p>
        </p:txBody>
      </p:sp>
      <p:sp>
        <p:nvSpPr>
          <p:cNvPr id="39954" name="Text Box 18"/>
          <p:cNvSpPr txBox="1">
            <a:spLocks noChangeArrowheads="1"/>
          </p:cNvSpPr>
          <p:nvPr userDrawn="1"/>
        </p:nvSpPr>
        <p:spPr bwMode="auto">
          <a:xfrm>
            <a:off x="1189038" y="5133975"/>
            <a:ext cx="7840662"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5000"/>
              </a:lnSpc>
            </a:pPr>
            <a:r>
              <a:rPr lang="en-US" altLang="en-US" sz="2300" b="1">
                <a:solidFill>
                  <a:srgbClr val="008080"/>
                </a:solidFill>
              </a:rPr>
              <a:t>Premium PowerPoint</a:t>
            </a:r>
            <a:r>
              <a:rPr lang="en-US" altLang="en-US" sz="2300" b="1" baseline="30000">
                <a:solidFill>
                  <a:srgbClr val="008080"/>
                </a:solidFill>
              </a:rPr>
              <a:t>®</a:t>
            </a:r>
            <a:r>
              <a:rPr lang="en-US" altLang="en-US" sz="2300" b="1">
                <a:solidFill>
                  <a:srgbClr val="008080"/>
                </a:solidFill>
              </a:rPr>
              <a:t> Slides </a:t>
            </a:r>
            <a:br>
              <a:rPr lang="en-US" altLang="en-US" sz="2300" b="1">
                <a:solidFill>
                  <a:srgbClr val="008080"/>
                </a:solidFill>
              </a:rPr>
            </a:br>
            <a:r>
              <a:rPr lang="en-US" altLang="en-US" sz="2300" b="1">
                <a:solidFill>
                  <a:srgbClr val="008080"/>
                </a:solidFill>
              </a:rPr>
              <a:t>by Ron Cronovich</a:t>
            </a:r>
            <a:br>
              <a:rPr lang="en-US" altLang="en-US" sz="2300" b="1">
                <a:solidFill>
                  <a:srgbClr val="008080"/>
                </a:solidFill>
              </a:rPr>
            </a:br>
            <a:r>
              <a:rPr lang="en-US" altLang="en-US" sz="2300" b="1" i="1">
                <a:solidFill>
                  <a:srgbClr val="808080"/>
                </a:solidFill>
              </a:rPr>
              <a:t>2007 update</a:t>
            </a:r>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357202923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52413"/>
            <a:ext cx="2057400" cy="5873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52413"/>
            <a:ext cx="6019800" cy="58737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14356073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29378" name="Rectangle 2"/>
          <p:cNvSpPr>
            <a:spLocks noChangeArrowheads="1"/>
          </p:cNvSpPr>
          <p:nvPr userDrawn="1"/>
        </p:nvSpPr>
        <p:spPr bwMode="auto">
          <a:xfrm>
            <a:off x="0" y="0"/>
            <a:ext cx="1095375"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79" name="Oval 3"/>
          <p:cNvSpPr>
            <a:spLocks noChangeArrowheads="1"/>
          </p:cNvSpPr>
          <p:nvPr userDrawn="1"/>
        </p:nvSpPr>
        <p:spPr bwMode="auto">
          <a:xfrm>
            <a:off x="409575" y="352425"/>
            <a:ext cx="1428750"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80" name="Text Box 4"/>
          <p:cNvSpPr txBox="1">
            <a:spLocks noChangeArrowheads="1"/>
          </p:cNvSpPr>
          <p:nvPr userDrawn="1"/>
        </p:nvSpPr>
        <p:spPr bwMode="auto">
          <a:xfrm>
            <a:off x="1209675" y="6457950"/>
            <a:ext cx="7800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i="1">
                <a:solidFill>
                  <a:srgbClr val="969696"/>
                </a:solidFill>
                <a:latin typeface="Times New Roman" panose="02020603050405020304" pitchFamily="18" charset="0"/>
              </a:rPr>
              <a:t>© 2006 Thomson South-Western, all rights reserved</a:t>
            </a:r>
          </a:p>
        </p:txBody>
      </p:sp>
      <p:sp>
        <p:nvSpPr>
          <p:cNvPr id="229381" name="Text Box 5"/>
          <p:cNvSpPr txBox="1">
            <a:spLocks noChangeArrowheads="1"/>
          </p:cNvSpPr>
          <p:nvPr userDrawn="1"/>
        </p:nvSpPr>
        <p:spPr bwMode="auto">
          <a:xfrm>
            <a:off x="1189038" y="4257675"/>
            <a:ext cx="784066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500" b="1">
                <a:solidFill>
                  <a:srgbClr val="0066CC"/>
                </a:solidFill>
              </a:rPr>
              <a:t>N.  G</a:t>
            </a:r>
            <a:r>
              <a:rPr lang="en-US" altLang="en-US"/>
              <a:t> </a:t>
            </a:r>
            <a:r>
              <a:rPr lang="en-US" altLang="en-US" sz="2500" b="1">
                <a:solidFill>
                  <a:srgbClr val="0066CC"/>
                </a:solidFill>
              </a:rPr>
              <a:t>R</a:t>
            </a:r>
            <a:r>
              <a:rPr lang="en-US" altLang="en-US"/>
              <a:t> </a:t>
            </a:r>
            <a:r>
              <a:rPr lang="en-US" altLang="en-US" sz="2500" b="1">
                <a:solidFill>
                  <a:srgbClr val="0066CC"/>
                </a:solidFill>
              </a:rPr>
              <a:t>E</a:t>
            </a:r>
            <a:r>
              <a:rPr lang="en-US" altLang="en-US"/>
              <a:t> </a:t>
            </a:r>
            <a:r>
              <a:rPr lang="en-US" altLang="en-US" sz="2500" b="1">
                <a:solidFill>
                  <a:srgbClr val="0066CC"/>
                </a:solidFill>
              </a:rPr>
              <a:t>G</a:t>
            </a:r>
            <a:r>
              <a:rPr lang="en-US" altLang="en-US"/>
              <a:t> </a:t>
            </a:r>
            <a:r>
              <a:rPr lang="en-US" altLang="en-US" sz="2500" b="1">
                <a:solidFill>
                  <a:srgbClr val="0066CC"/>
                </a:solidFill>
              </a:rPr>
              <a:t>O</a:t>
            </a:r>
            <a:r>
              <a:rPr lang="en-US" altLang="en-US"/>
              <a:t> </a:t>
            </a:r>
            <a:r>
              <a:rPr lang="en-US" altLang="en-US" sz="2500" b="1">
                <a:solidFill>
                  <a:srgbClr val="0066CC"/>
                </a:solidFill>
              </a:rPr>
              <a:t>R</a:t>
            </a:r>
            <a:r>
              <a:rPr lang="en-US" altLang="en-US"/>
              <a:t> </a:t>
            </a:r>
            <a:r>
              <a:rPr lang="en-US" altLang="en-US" sz="2500" b="1">
                <a:solidFill>
                  <a:srgbClr val="0066CC"/>
                </a:solidFill>
              </a:rPr>
              <a:t>Y  M</a:t>
            </a:r>
            <a:r>
              <a:rPr lang="en-US" altLang="en-US"/>
              <a:t> </a:t>
            </a:r>
            <a:r>
              <a:rPr lang="en-US" altLang="en-US" sz="2500" b="1">
                <a:solidFill>
                  <a:srgbClr val="0066CC"/>
                </a:solidFill>
              </a:rPr>
              <a:t>A</a:t>
            </a:r>
            <a:r>
              <a:rPr lang="en-US" altLang="en-US"/>
              <a:t> </a:t>
            </a:r>
            <a:r>
              <a:rPr lang="en-US" altLang="en-US" sz="2500" b="1">
                <a:solidFill>
                  <a:srgbClr val="0066CC"/>
                </a:solidFill>
              </a:rPr>
              <a:t>N</a:t>
            </a:r>
            <a:r>
              <a:rPr lang="en-US" altLang="en-US"/>
              <a:t> </a:t>
            </a:r>
            <a:r>
              <a:rPr lang="en-US" altLang="en-US" sz="2500" b="1">
                <a:solidFill>
                  <a:srgbClr val="0066CC"/>
                </a:solidFill>
              </a:rPr>
              <a:t>K</a:t>
            </a:r>
            <a:r>
              <a:rPr lang="en-US" altLang="en-US"/>
              <a:t> </a:t>
            </a:r>
            <a:r>
              <a:rPr lang="en-US" altLang="en-US" sz="2500" b="1">
                <a:solidFill>
                  <a:srgbClr val="0066CC"/>
                </a:solidFill>
              </a:rPr>
              <a:t>I</a:t>
            </a:r>
            <a:r>
              <a:rPr lang="en-US" altLang="en-US"/>
              <a:t> </a:t>
            </a:r>
            <a:r>
              <a:rPr lang="en-US" altLang="en-US" sz="2500" b="1">
                <a:solidFill>
                  <a:srgbClr val="0066CC"/>
                </a:solidFill>
              </a:rPr>
              <a:t>W</a:t>
            </a:r>
          </a:p>
        </p:txBody>
      </p:sp>
      <p:sp>
        <p:nvSpPr>
          <p:cNvPr id="229382" name="Text Box 6"/>
          <p:cNvSpPr txBox="1">
            <a:spLocks noChangeArrowheads="1"/>
          </p:cNvSpPr>
          <p:nvPr userDrawn="1"/>
        </p:nvSpPr>
        <p:spPr bwMode="auto">
          <a:xfrm>
            <a:off x="1189038" y="5238750"/>
            <a:ext cx="7840662"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300" b="1">
                <a:solidFill>
                  <a:srgbClr val="008080"/>
                </a:solidFill>
              </a:rPr>
              <a:t>PowerPoint</a:t>
            </a:r>
            <a:r>
              <a:rPr lang="en-US" altLang="en-US" sz="2300" b="1" baseline="30000">
                <a:solidFill>
                  <a:srgbClr val="008080"/>
                </a:solidFill>
              </a:rPr>
              <a:t>®</a:t>
            </a:r>
            <a:r>
              <a:rPr lang="en-US" altLang="en-US" sz="2300" b="1">
                <a:solidFill>
                  <a:srgbClr val="008080"/>
                </a:solidFill>
              </a:rPr>
              <a:t> Slides</a:t>
            </a:r>
          </a:p>
          <a:p>
            <a:pPr algn="ctr"/>
            <a:r>
              <a:rPr lang="en-US" altLang="en-US" sz="2300" b="1">
                <a:solidFill>
                  <a:srgbClr val="008080"/>
                </a:solidFill>
              </a:rPr>
              <a:t>by Ron Cronovich </a:t>
            </a:r>
          </a:p>
        </p:txBody>
      </p:sp>
    </p:spTree>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327041713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Footer Placeholder 3"/>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425083488"/>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01713"/>
            <a:ext cx="4038600" cy="5124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01713"/>
            <a:ext cx="4038600" cy="5124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1973752572"/>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3024734640"/>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2195708374"/>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1864335091"/>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84309830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132349281"/>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121600647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889908252"/>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52413"/>
            <a:ext cx="2057400" cy="5873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52413"/>
            <a:ext cx="6019800" cy="58737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CHAPTER 14</a:t>
            </a:r>
            <a:r>
              <a:rPr lang="en-US" altLang="en-US" b="0"/>
              <a:t>    THE MARKET FORCES OF SUPPLY AND DEMAND</a:t>
            </a:r>
          </a:p>
        </p:txBody>
      </p:sp>
    </p:spTree>
    <p:extLst>
      <p:ext uri="{BB962C8B-B14F-4D97-AF65-F5344CB8AC3E}">
        <p14:creationId xmlns:p14="http://schemas.microsoft.com/office/powerpoint/2010/main" val="247812915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Footer Placeholder 3"/>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10686729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01713"/>
            <a:ext cx="4038600" cy="5124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01713"/>
            <a:ext cx="4038600" cy="5124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75717116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26068758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223272647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95297707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423801388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Footer Placeholder 4"/>
          <p:cNvSpPr>
            <a:spLocks noGrp="1"/>
          </p:cNvSpPr>
          <p:nvPr>
            <p:ph type="ftr" sz="quarter" idx="10"/>
          </p:nvPr>
        </p:nvSpPr>
        <p:spPr/>
        <p:txBody>
          <a:bodyPr/>
          <a:lstStyle>
            <a:lvl1pPr>
              <a:defRPr/>
            </a:lvl1pPr>
          </a:lstStyle>
          <a:p>
            <a:r>
              <a:rPr lang="en-US" altLang="en-US"/>
              <a:t>CHAPTER 10</a:t>
            </a:r>
            <a:r>
              <a:rPr lang="en-US" altLang="en-US" b="0"/>
              <a:t>    EXTERNALITIES</a:t>
            </a:r>
          </a:p>
        </p:txBody>
      </p:sp>
    </p:spTree>
    <p:extLst>
      <p:ext uri="{BB962C8B-B14F-4D97-AF65-F5344CB8AC3E}">
        <p14:creationId xmlns:p14="http://schemas.microsoft.com/office/powerpoint/2010/main" val="321326816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52413"/>
            <a:ext cx="82296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3075" name="Rectangle 3"/>
          <p:cNvSpPr>
            <a:spLocks noGrp="1" noChangeArrowheads="1"/>
          </p:cNvSpPr>
          <p:nvPr>
            <p:ph type="body" idx="1"/>
          </p:nvPr>
        </p:nvSpPr>
        <p:spPr bwMode="auto">
          <a:xfrm>
            <a:off x="457200" y="1001713"/>
            <a:ext cx="82296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ftr" sz="quarter" idx="3"/>
          </p:nvPr>
        </p:nvSpPr>
        <p:spPr bwMode="auto">
          <a:xfrm>
            <a:off x="434975" y="6361113"/>
            <a:ext cx="78517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700" b="1">
                <a:solidFill>
                  <a:srgbClr val="777777"/>
                </a:solidFill>
              </a:defRPr>
            </a:lvl1pPr>
          </a:lstStyle>
          <a:p>
            <a:r>
              <a:rPr lang="en-US" altLang="en-US"/>
              <a:t>CHAPTER 10</a:t>
            </a:r>
            <a:r>
              <a:rPr lang="en-US" altLang="en-US" b="0"/>
              <a:t>    EXTERNALITIES</a:t>
            </a:r>
          </a:p>
        </p:txBody>
      </p:sp>
      <p:sp>
        <p:nvSpPr>
          <p:cNvPr id="3078" name="Rectangle 6"/>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3A42DE33-88AF-4521-9318-A4752D852D36}" type="slidenum">
              <a:rPr lang="en-US" altLang="en-US" sz="1700">
                <a:solidFill>
                  <a:srgbClr val="777777"/>
                </a:solidFill>
              </a:rPr>
              <a:pPr/>
              <a:t>‹#›</a:t>
            </a:fld>
            <a:endParaRPr lang="en-US" altLang="en-US" sz="1700">
              <a:solidFill>
                <a:srgbClr val="777777"/>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wipe(left)">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wipe(left)">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wipe(left)">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wipe(left)">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wipe(left)">
                                      <p:cBhvr>
                                        <p:cTn id="27"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5">
        <p:tmplLst>
          <p:tmpl lvl="1">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Lst>
      </p:bldP>
    </p:bldLst>
  </p:timing>
  <p:hf sldNum="0" hdr="0" dt="0"/>
  <p:txStyles>
    <p:titleStyle>
      <a:lvl1pPr algn="ctr" rtl="0" fontAlgn="base">
        <a:spcBef>
          <a:spcPct val="0"/>
        </a:spcBef>
        <a:spcAft>
          <a:spcPct val="0"/>
        </a:spcAft>
        <a:defRPr sz="3400" b="1" kern="1200">
          <a:solidFill>
            <a:srgbClr val="333399"/>
          </a:solidFill>
          <a:latin typeface="+mj-lt"/>
          <a:ea typeface="+mj-ea"/>
          <a:cs typeface="+mj-cs"/>
        </a:defRPr>
      </a:lvl1pPr>
      <a:lvl2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2pPr>
      <a:lvl3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3pPr>
      <a:lvl4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4pPr>
      <a:lvl5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5pPr>
      <a:lvl6pPr marL="4572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6pPr>
      <a:lvl7pPr marL="9144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7pPr>
      <a:lvl8pPr marL="13716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8pPr>
      <a:lvl9pPr marL="18288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9pPr>
    </p:titleStyle>
    <p:bodyStyle>
      <a:lvl1pPr marL="342900" indent="-342900" algn="l" rtl="0" fontAlgn="base">
        <a:lnSpc>
          <a:spcPct val="105000"/>
        </a:lnSpc>
        <a:spcBef>
          <a:spcPct val="45000"/>
        </a:spcBef>
        <a:spcAft>
          <a:spcPct val="0"/>
        </a:spcAft>
        <a:buClr>
          <a:srgbClr val="00B85C"/>
        </a:buClr>
        <a:buSzPct val="120000"/>
        <a:buFont typeface="Wingdings" panose="05000000000000000000" pitchFamily="2" charset="2"/>
        <a:buChar char="§"/>
        <a:defRPr sz="2800" kern="1200">
          <a:solidFill>
            <a:schemeClr val="tx1"/>
          </a:solidFill>
          <a:latin typeface="+mn-lt"/>
          <a:ea typeface="+mn-ea"/>
          <a:cs typeface="+mn-cs"/>
        </a:defRPr>
      </a:lvl1pPr>
      <a:lvl2pPr marL="742950" indent="-285750" algn="l" rtl="0" fontAlgn="base">
        <a:lnSpc>
          <a:spcPct val="105000"/>
        </a:lnSpc>
        <a:spcBef>
          <a:spcPct val="20000"/>
        </a:spcBef>
        <a:spcAft>
          <a:spcPct val="0"/>
        </a:spcAft>
        <a:buClr>
          <a:srgbClr val="0066CC"/>
        </a:buClr>
        <a:buSzPct val="130000"/>
        <a:buChar char="•"/>
        <a:defRPr sz="2700" kern="1200">
          <a:solidFill>
            <a:schemeClr val="tx1"/>
          </a:solidFill>
          <a:latin typeface="+mn-lt"/>
          <a:ea typeface="+mn-ea"/>
          <a:cs typeface="+mn-cs"/>
        </a:defRPr>
      </a:lvl2pPr>
      <a:lvl3pPr marL="1143000" indent="-228600" algn="l" rtl="0" fontAlgn="base">
        <a:lnSpc>
          <a:spcPct val="105000"/>
        </a:lnSpc>
        <a:spcBef>
          <a:spcPct val="20000"/>
        </a:spcBef>
        <a:spcAft>
          <a:spcPct val="0"/>
        </a:spcAft>
        <a:buClr>
          <a:srgbClr val="008080"/>
        </a:buClr>
        <a:buSzPct val="110000"/>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lnSpc>
          <a:spcPct val="105000"/>
        </a:lnSpc>
        <a:spcBef>
          <a:spcPct val="20000"/>
        </a:spcBef>
        <a:spcAft>
          <a:spcPct val="0"/>
        </a:spcAft>
        <a:buChar char="–"/>
        <a:defRPr sz="2000" kern="1200">
          <a:solidFill>
            <a:schemeClr val="tx1"/>
          </a:solidFill>
          <a:latin typeface="+mn-lt"/>
          <a:ea typeface="+mn-ea"/>
          <a:cs typeface="+mn-cs"/>
        </a:defRPr>
      </a:lvl4pPr>
      <a:lvl5pPr marL="2057400" indent="-228600" algn="l" rtl="0" fontAlgn="base">
        <a:lnSpc>
          <a:spcPct val="105000"/>
        </a:lnSpc>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bwMode="auto">
          <a:xfrm>
            <a:off x="457200" y="252413"/>
            <a:ext cx="82296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228355" name="Rectangle 3"/>
          <p:cNvSpPr>
            <a:spLocks noGrp="1" noChangeArrowheads="1"/>
          </p:cNvSpPr>
          <p:nvPr>
            <p:ph type="body" idx="1"/>
          </p:nvPr>
        </p:nvSpPr>
        <p:spPr bwMode="auto">
          <a:xfrm>
            <a:off x="457200" y="1001713"/>
            <a:ext cx="82296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28356" name="Rectangle 4"/>
          <p:cNvSpPr>
            <a:spLocks noGrp="1" noChangeArrowheads="1"/>
          </p:cNvSpPr>
          <p:nvPr>
            <p:ph type="ftr" sz="quarter" idx="3"/>
          </p:nvPr>
        </p:nvSpPr>
        <p:spPr bwMode="auto">
          <a:xfrm>
            <a:off x="434975" y="6361113"/>
            <a:ext cx="78517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700" b="1">
                <a:solidFill>
                  <a:srgbClr val="777777"/>
                </a:solidFill>
              </a:defRPr>
            </a:lvl1pPr>
          </a:lstStyle>
          <a:p>
            <a:r>
              <a:rPr lang="en-US" altLang="en-US"/>
              <a:t>CHAPTER 14</a:t>
            </a:r>
            <a:r>
              <a:rPr lang="en-US" altLang="en-US" b="0"/>
              <a:t>    THE MARKET FORCES OF SUPPLY AND DEMAND</a:t>
            </a:r>
          </a:p>
        </p:txBody>
      </p:sp>
      <p:sp>
        <p:nvSpPr>
          <p:cNvPr id="228357" name="Rectangle 5"/>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424F2ECB-BBCC-47F2-8097-67CAE24F08C4}" type="slidenum">
              <a:rPr lang="en-US" altLang="en-US" sz="1700">
                <a:solidFill>
                  <a:srgbClr val="777777"/>
                </a:solidFill>
              </a:rPr>
              <a:pPr/>
              <a:t>‹#›</a:t>
            </a:fld>
            <a:endParaRPr lang="en-US" altLang="en-US" sz="1700">
              <a:solidFill>
                <a:srgbClr val="777777"/>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8355">
                                            <p:txEl>
                                              <p:pRg st="1" end="1"/>
                                            </p:txEl>
                                          </p:spTgt>
                                        </p:tgtEl>
                                        <p:attrNameLst>
                                          <p:attrName>style.visibility</p:attrName>
                                        </p:attrNameLst>
                                      </p:cBhvr>
                                      <p:to>
                                        <p:strVal val="visible"/>
                                      </p:to>
                                    </p:set>
                                    <p:animEffect transition="in" filter="wipe(left)">
                                      <p:cBhvr>
                                        <p:cTn id="12" dur="500"/>
                                        <p:tgtEl>
                                          <p:spTgt spid="2283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8355">
                                            <p:txEl>
                                              <p:pRg st="2" end="2"/>
                                            </p:txEl>
                                          </p:spTgt>
                                        </p:tgtEl>
                                        <p:attrNameLst>
                                          <p:attrName>style.visibility</p:attrName>
                                        </p:attrNameLst>
                                      </p:cBhvr>
                                      <p:to>
                                        <p:strVal val="visible"/>
                                      </p:to>
                                    </p:set>
                                    <p:animEffect transition="in" filter="wipe(left)">
                                      <p:cBhvr>
                                        <p:cTn id="17" dur="500"/>
                                        <p:tgtEl>
                                          <p:spTgt spid="2283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8355">
                                            <p:txEl>
                                              <p:pRg st="3" end="3"/>
                                            </p:txEl>
                                          </p:spTgt>
                                        </p:tgtEl>
                                        <p:attrNameLst>
                                          <p:attrName>style.visibility</p:attrName>
                                        </p:attrNameLst>
                                      </p:cBhvr>
                                      <p:to>
                                        <p:strVal val="visible"/>
                                      </p:to>
                                    </p:set>
                                    <p:animEffect transition="in" filter="wipe(left)">
                                      <p:cBhvr>
                                        <p:cTn id="22" dur="500"/>
                                        <p:tgtEl>
                                          <p:spTgt spid="2283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8355">
                                            <p:txEl>
                                              <p:pRg st="4" end="4"/>
                                            </p:txEl>
                                          </p:spTgt>
                                        </p:tgtEl>
                                        <p:attrNameLst>
                                          <p:attrName>style.visibility</p:attrName>
                                        </p:attrNameLst>
                                      </p:cBhvr>
                                      <p:to>
                                        <p:strVal val="visible"/>
                                      </p:to>
                                    </p:set>
                                    <p:animEffect transition="in" filter="wipe(left)">
                                      <p:cBhvr>
                                        <p:cTn id="27" dur="500"/>
                                        <p:tgtEl>
                                          <p:spTgt spid="2283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bldLvl="5">
        <p:tmplLst>
          <p:tmpl lvl="1">
            <p:tnLst>
              <p:par>
                <p:cTn presetID="22" presetClass="entr" presetSubtype="8" fill="hold" nodeType="clickEffect">
                  <p:stCondLst>
                    <p:cond delay="0"/>
                  </p:stCondLst>
                  <p:childTnLst>
                    <p:set>
                      <p:cBhvr>
                        <p:cTn dur="1" fill="hold">
                          <p:stCondLst>
                            <p:cond delay="0"/>
                          </p:stCondLst>
                        </p:cTn>
                        <p:tgtEl>
                          <p:spTgt spid="228355"/>
                        </p:tgtEl>
                        <p:attrNameLst>
                          <p:attrName>style.visibility</p:attrName>
                        </p:attrNameLst>
                      </p:cBhvr>
                      <p:to>
                        <p:strVal val="visible"/>
                      </p:to>
                    </p:set>
                    <p:animEffect transition="in" filter="wipe(left)">
                      <p:cBhvr>
                        <p:cTn dur="500"/>
                        <p:tgtEl>
                          <p:spTgt spid="228355"/>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28355"/>
                        </p:tgtEl>
                        <p:attrNameLst>
                          <p:attrName>style.visibility</p:attrName>
                        </p:attrNameLst>
                      </p:cBhvr>
                      <p:to>
                        <p:strVal val="visible"/>
                      </p:to>
                    </p:set>
                    <p:animEffect transition="in" filter="wipe(left)">
                      <p:cBhvr>
                        <p:cTn dur="500"/>
                        <p:tgtEl>
                          <p:spTgt spid="228355"/>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28355"/>
                        </p:tgtEl>
                        <p:attrNameLst>
                          <p:attrName>style.visibility</p:attrName>
                        </p:attrNameLst>
                      </p:cBhvr>
                      <p:to>
                        <p:strVal val="visible"/>
                      </p:to>
                    </p:set>
                    <p:animEffect transition="in" filter="wipe(left)">
                      <p:cBhvr>
                        <p:cTn dur="500"/>
                        <p:tgtEl>
                          <p:spTgt spid="228355"/>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28355"/>
                        </p:tgtEl>
                        <p:attrNameLst>
                          <p:attrName>style.visibility</p:attrName>
                        </p:attrNameLst>
                      </p:cBhvr>
                      <p:to>
                        <p:strVal val="visible"/>
                      </p:to>
                    </p:set>
                    <p:animEffect transition="in" filter="wipe(left)">
                      <p:cBhvr>
                        <p:cTn dur="500"/>
                        <p:tgtEl>
                          <p:spTgt spid="228355"/>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28355"/>
                        </p:tgtEl>
                        <p:attrNameLst>
                          <p:attrName>style.visibility</p:attrName>
                        </p:attrNameLst>
                      </p:cBhvr>
                      <p:to>
                        <p:strVal val="visible"/>
                      </p:to>
                    </p:set>
                    <p:animEffect transition="in" filter="wipe(left)">
                      <p:cBhvr>
                        <p:cTn dur="500"/>
                        <p:tgtEl>
                          <p:spTgt spid="228355"/>
                        </p:tgtEl>
                      </p:cBhvr>
                    </p:animEffect>
                  </p:childTnLst>
                </p:cTn>
              </p:par>
            </p:tnLst>
          </p:tmpl>
        </p:tmplLst>
      </p:bldP>
    </p:bldLst>
  </p:timing>
  <p:hf sldNum="0" hdr="0" dt="0"/>
  <p:txStyles>
    <p:titleStyle>
      <a:lvl1pPr algn="ctr" rtl="0" fontAlgn="base">
        <a:spcBef>
          <a:spcPct val="0"/>
        </a:spcBef>
        <a:spcAft>
          <a:spcPct val="0"/>
        </a:spcAft>
        <a:defRPr sz="3400" b="1" kern="1200">
          <a:solidFill>
            <a:srgbClr val="333399"/>
          </a:solidFill>
          <a:latin typeface="+mj-lt"/>
          <a:ea typeface="+mj-ea"/>
          <a:cs typeface="+mj-cs"/>
        </a:defRPr>
      </a:lvl1pPr>
      <a:lvl2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2pPr>
      <a:lvl3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3pPr>
      <a:lvl4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4pPr>
      <a:lvl5pPr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5pPr>
      <a:lvl6pPr marL="4572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6pPr>
      <a:lvl7pPr marL="9144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7pPr>
      <a:lvl8pPr marL="13716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8pPr>
      <a:lvl9pPr marL="1828800" algn="ctr" rtl="0" fontAlgn="base">
        <a:spcBef>
          <a:spcPct val="0"/>
        </a:spcBef>
        <a:spcAft>
          <a:spcPct val="0"/>
        </a:spcAft>
        <a:defRPr sz="3400" b="1">
          <a:solidFill>
            <a:srgbClr val="333399"/>
          </a:solidFill>
          <a:latin typeface="Tahoma" panose="020B0604030504040204" pitchFamily="34" charset="0"/>
          <a:cs typeface="Arial" panose="020B0604020202020204" pitchFamily="34" charset="0"/>
        </a:defRPr>
      </a:lvl9pPr>
    </p:titleStyle>
    <p:bodyStyle>
      <a:lvl1pPr marL="342900" indent="-342900" algn="l" rtl="0" fontAlgn="base">
        <a:lnSpc>
          <a:spcPct val="105000"/>
        </a:lnSpc>
        <a:spcBef>
          <a:spcPct val="45000"/>
        </a:spcBef>
        <a:spcAft>
          <a:spcPct val="0"/>
        </a:spcAft>
        <a:buClr>
          <a:srgbClr val="00B85C"/>
        </a:buClr>
        <a:buSzPct val="120000"/>
        <a:buFont typeface="Wingdings" panose="05000000000000000000" pitchFamily="2" charset="2"/>
        <a:buChar char="§"/>
        <a:defRPr sz="2800" kern="1200">
          <a:solidFill>
            <a:schemeClr val="tx1"/>
          </a:solidFill>
          <a:latin typeface="+mn-lt"/>
          <a:ea typeface="+mn-ea"/>
          <a:cs typeface="+mn-cs"/>
        </a:defRPr>
      </a:lvl1pPr>
      <a:lvl2pPr marL="742950" indent="-285750" algn="l" rtl="0" fontAlgn="base">
        <a:lnSpc>
          <a:spcPct val="105000"/>
        </a:lnSpc>
        <a:spcBef>
          <a:spcPct val="20000"/>
        </a:spcBef>
        <a:spcAft>
          <a:spcPct val="0"/>
        </a:spcAft>
        <a:buClr>
          <a:srgbClr val="0066CC"/>
        </a:buClr>
        <a:buSzPct val="130000"/>
        <a:buChar char="•"/>
        <a:defRPr sz="2700" kern="1200">
          <a:solidFill>
            <a:schemeClr val="tx1"/>
          </a:solidFill>
          <a:latin typeface="+mn-lt"/>
          <a:ea typeface="+mn-ea"/>
          <a:cs typeface="+mn-cs"/>
        </a:defRPr>
      </a:lvl2pPr>
      <a:lvl3pPr marL="1143000" indent="-228600" algn="l" rtl="0" fontAlgn="base">
        <a:lnSpc>
          <a:spcPct val="105000"/>
        </a:lnSpc>
        <a:spcBef>
          <a:spcPct val="20000"/>
        </a:spcBef>
        <a:spcAft>
          <a:spcPct val="0"/>
        </a:spcAft>
        <a:buClr>
          <a:srgbClr val="008080"/>
        </a:buClr>
        <a:buSzPct val="110000"/>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lnSpc>
          <a:spcPct val="105000"/>
        </a:lnSpc>
        <a:spcBef>
          <a:spcPct val="20000"/>
        </a:spcBef>
        <a:spcAft>
          <a:spcPct val="0"/>
        </a:spcAft>
        <a:buChar char="–"/>
        <a:defRPr sz="2000" kern="1200">
          <a:solidFill>
            <a:schemeClr val="tx1"/>
          </a:solidFill>
          <a:latin typeface="+mn-lt"/>
          <a:ea typeface="+mn-ea"/>
          <a:cs typeface="+mn-cs"/>
        </a:defRPr>
      </a:lvl4pPr>
      <a:lvl5pPr marL="2057400" indent="-228600" algn="l" rtl="0" fontAlgn="base">
        <a:lnSpc>
          <a:spcPct val="105000"/>
        </a:lnSpc>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2"/>
          <p:cNvSpPr txBox="1">
            <a:spLocks noChangeArrowheads="1"/>
          </p:cNvSpPr>
          <p:nvPr/>
        </p:nvSpPr>
        <p:spPr bwMode="auto">
          <a:xfrm>
            <a:off x="2027238" y="366713"/>
            <a:ext cx="6380162" cy="1325562"/>
          </a:xfrm>
          <a:prstGeom prst="rect">
            <a:avLst/>
          </a:prstGeom>
          <a:noFill/>
          <a:ln>
            <a:noFill/>
          </a:ln>
          <a:effectLst/>
          <a:extLst>
            <a:ext uri="{909E8E84-426E-40DD-AFC4-6F175D3DCCD1}">
              <a14:hiddenFill xmlns:a14="http://schemas.microsoft.com/office/drawing/2010/main">
                <a:solidFill>
                  <a:srgbClr val="FFFFFF">
                    <a:alpha val="600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alpha val="50000"/>
                    </a:schemeClr>
                  </a:outerShdw>
                </a:effectLst>
              </a14:hiddenEffects>
            </a:ext>
          </a:extLst>
        </p:spPr>
        <p:txBody>
          <a:bodyPr lIns="182880" tIns="91440" rIns="182880" bIns="91440" anchor="ctr"/>
          <a:lstStyle/>
          <a:p>
            <a:pPr>
              <a:lnSpc>
                <a:spcPct val="110000"/>
              </a:lnSpc>
            </a:pPr>
            <a:r>
              <a:rPr lang="en-US" altLang="en-US" sz="3200" b="1">
                <a:effectLst>
                  <a:outerShdw blurRad="38100" dist="38100" dir="2700000" algn="tl">
                    <a:srgbClr val="C0C0C0"/>
                  </a:outerShdw>
                </a:effectLst>
                <a:latin typeface="Times New Roman" panose="02020603050405020304" pitchFamily="18" charset="0"/>
              </a:rPr>
              <a:t>Externalities</a:t>
            </a:r>
          </a:p>
        </p:txBody>
      </p:sp>
      <p:sp>
        <p:nvSpPr>
          <p:cNvPr id="110595" name="Text Box 3"/>
          <p:cNvSpPr txBox="1">
            <a:spLocks noChangeArrowheads="1"/>
          </p:cNvSpPr>
          <p:nvPr/>
        </p:nvSpPr>
        <p:spPr bwMode="auto">
          <a:xfrm>
            <a:off x="581025" y="457200"/>
            <a:ext cx="106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spcBef>
                <a:spcPct val="50000"/>
              </a:spcBef>
            </a:pPr>
            <a:r>
              <a:rPr lang="en-US" altLang="en-US" sz="6400" b="1">
                <a:latin typeface="Times New Roman" panose="02020603050405020304" pitchFamily="18" charset="0"/>
              </a:rPr>
              <a:t>10</a:t>
            </a:r>
          </a:p>
        </p:txBody>
      </p:sp>
      <p:grpSp>
        <p:nvGrpSpPr>
          <p:cNvPr id="110596" name="Group 4"/>
          <p:cNvGrpSpPr>
            <a:grpSpLocks/>
          </p:cNvGrpSpPr>
          <p:nvPr/>
        </p:nvGrpSpPr>
        <p:grpSpPr bwMode="auto">
          <a:xfrm>
            <a:off x="1187450" y="2222500"/>
            <a:ext cx="7842250" cy="1593850"/>
            <a:chOff x="748" y="1400"/>
            <a:chExt cx="4940" cy="1004"/>
          </a:xfrm>
        </p:grpSpPr>
        <p:pic>
          <p:nvPicPr>
            <p:cNvPr id="110597" name="Picture 5" descr="economic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5" y="1599"/>
              <a:ext cx="2479" cy="581"/>
            </a:xfrm>
            <a:prstGeom prst="rect">
              <a:avLst/>
            </a:prstGeom>
            <a:noFill/>
            <a:extLst>
              <a:ext uri="{909E8E84-426E-40DD-AFC4-6F175D3DCCD1}">
                <a14:hiddenFill xmlns:a14="http://schemas.microsoft.com/office/drawing/2010/main">
                  <a:solidFill>
                    <a:srgbClr val="FFFFFF"/>
                  </a:solidFill>
                </a14:hiddenFill>
              </a:ext>
            </a:extLst>
          </p:spPr>
        </p:pic>
        <p:grpSp>
          <p:nvGrpSpPr>
            <p:cNvPr id="110598" name="Group 6"/>
            <p:cNvGrpSpPr>
              <a:grpSpLocks/>
            </p:cNvGrpSpPr>
            <p:nvPr/>
          </p:nvGrpSpPr>
          <p:grpSpPr bwMode="auto">
            <a:xfrm>
              <a:off x="748" y="1400"/>
              <a:ext cx="4940" cy="1004"/>
              <a:chOff x="748" y="1400"/>
              <a:chExt cx="4940" cy="1004"/>
            </a:xfrm>
          </p:grpSpPr>
          <p:sp>
            <p:nvSpPr>
              <p:cNvPr id="110599" name="Text Box 7"/>
              <p:cNvSpPr txBox="1">
                <a:spLocks noChangeArrowheads="1"/>
              </p:cNvSpPr>
              <p:nvPr/>
            </p:nvSpPr>
            <p:spPr bwMode="auto">
              <a:xfrm>
                <a:off x="748" y="1400"/>
                <a:ext cx="4940"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100" b="1">
                    <a:solidFill>
                      <a:srgbClr val="FF5357"/>
                    </a:solidFill>
                  </a:rPr>
                  <a:t>P R I N C I P L E S   O F</a:t>
                </a:r>
              </a:p>
            </p:txBody>
          </p:sp>
          <p:sp>
            <p:nvSpPr>
              <p:cNvPr id="110600" name="Text Box 8"/>
              <p:cNvSpPr txBox="1">
                <a:spLocks noChangeArrowheads="1"/>
              </p:cNvSpPr>
              <p:nvPr/>
            </p:nvSpPr>
            <p:spPr bwMode="auto">
              <a:xfrm>
                <a:off x="749" y="2154"/>
                <a:ext cx="493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b="1">
                    <a:solidFill>
                      <a:srgbClr val="FF5357"/>
                    </a:solidFill>
                  </a:rPr>
                  <a:t>F</a:t>
                </a:r>
                <a:r>
                  <a:rPr lang="en-US" altLang="en-US" b="1">
                    <a:solidFill>
                      <a:srgbClr val="FF5357"/>
                    </a:solidFill>
                  </a:rPr>
                  <a:t> </a:t>
                </a:r>
                <a:r>
                  <a:rPr lang="en-US" altLang="en-US" sz="2000" b="1">
                    <a:solidFill>
                      <a:srgbClr val="FF5357"/>
                    </a:solidFill>
                  </a:rPr>
                  <a:t>O</a:t>
                </a:r>
                <a:r>
                  <a:rPr lang="en-US" altLang="en-US" b="1">
                    <a:solidFill>
                      <a:srgbClr val="FF5357"/>
                    </a:solidFill>
                  </a:rPr>
                  <a:t> </a:t>
                </a:r>
                <a:r>
                  <a:rPr lang="en-US" altLang="en-US" sz="2000" b="1">
                    <a:solidFill>
                      <a:srgbClr val="FF5357"/>
                    </a:solidFill>
                  </a:rPr>
                  <a:t>U</a:t>
                </a:r>
                <a:r>
                  <a:rPr lang="en-US" altLang="en-US" b="1">
                    <a:solidFill>
                      <a:srgbClr val="FF5357"/>
                    </a:solidFill>
                  </a:rPr>
                  <a:t> </a:t>
                </a:r>
                <a:r>
                  <a:rPr lang="en-US" altLang="en-US" sz="2000" b="1">
                    <a:solidFill>
                      <a:srgbClr val="FF5357"/>
                    </a:solidFill>
                  </a:rPr>
                  <a:t>R</a:t>
                </a:r>
                <a:r>
                  <a:rPr lang="en-US" altLang="en-US" b="1">
                    <a:solidFill>
                      <a:srgbClr val="FF5357"/>
                    </a:solidFill>
                  </a:rPr>
                  <a:t> </a:t>
                </a:r>
                <a:r>
                  <a:rPr lang="en-US" altLang="en-US" sz="2000" b="1">
                    <a:solidFill>
                      <a:srgbClr val="FF5357"/>
                    </a:solidFill>
                  </a:rPr>
                  <a:t>T</a:t>
                </a:r>
                <a:r>
                  <a:rPr lang="en-US" altLang="en-US" b="1">
                    <a:solidFill>
                      <a:srgbClr val="FF5357"/>
                    </a:solidFill>
                  </a:rPr>
                  <a:t> </a:t>
                </a:r>
                <a:r>
                  <a:rPr lang="en-US" altLang="en-US" sz="2000" b="1">
                    <a:solidFill>
                      <a:srgbClr val="FF5357"/>
                    </a:solidFill>
                  </a:rPr>
                  <a:t>H   E</a:t>
                </a:r>
                <a:r>
                  <a:rPr lang="en-US" altLang="en-US" b="1">
                    <a:solidFill>
                      <a:srgbClr val="FF5357"/>
                    </a:solidFill>
                  </a:rPr>
                  <a:t> </a:t>
                </a:r>
                <a:r>
                  <a:rPr lang="en-US" altLang="en-US" sz="2000" b="1">
                    <a:solidFill>
                      <a:srgbClr val="FF5357"/>
                    </a:solidFill>
                  </a:rPr>
                  <a:t>D</a:t>
                </a:r>
                <a:r>
                  <a:rPr lang="en-US" altLang="en-US" b="1">
                    <a:solidFill>
                      <a:srgbClr val="FF5357"/>
                    </a:solidFill>
                  </a:rPr>
                  <a:t> </a:t>
                </a:r>
                <a:r>
                  <a:rPr lang="en-US" altLang="en-US" sz="2000" b="1">
                    <a:solidFill>
                      <a:srgbClr val="FF5357"/>
                    </a:solidFill>
                  </a:rPr>
                  <a:t>I</a:t>
                </a:r>
                <a:r>
                  <a:rPr lang="en-US" altLang="en-US" b="1">
                    <a:solidFill>
                      <a:srgbClr val="FF5357"/>
                    </a:solidFill>
                  </a:rPr>
                  <a:t> </a:t>
                </a:r>
                <a:r>
                  <a:rPr lang="en-US" altLang="en-US" sz="2000" b="1">
                    <a:solidFill>
                      <a:srgbClr val="FF5357"/>
                    </a:solidFill>
                  </a:rPr>
                  <a:t>T</a:t>
                </a:r>
                <a:r>
                  <a:rPr lang="en-US" altLang="en-US" b="1">
                    <a:solidFill>
                      <a:srgbClr val="FF5357"/>
                    </a:solidFill>
                  </a:rPr>
                  <a:t> </a:t>
                </a:r>
                <a:r>
                  <a:rPr lang="en-US" altLang="en-US" sz="2000" b="1">
                    <a:solidFill>
                      <a:srgbClr val="FF5357"/>
                    </a:solidFill>
                  </a:rPr>
                  <a:t>I</a:t>
                </a:r>
                <a:r>
                  <a:rPr lang="en-US" altLang="en-US" b="1">
                    <a:solidFill>
                      <a:srgbClr val="FF5357"/>
                    </a:solidFill>
                  </a:rPr>
                  <a:t> </a:t>
                </a:r>
                <a:r>
                  <a:rPr lang="en-US" altLang="en-US" sz="2000" b="1">
                    <a:solidFill>
                      <a:srgbClr val="FF5357"/>
                    </a:solidFill>
                  </a:rPr>
                  <a:t>O</a:t>
                </a:r>
                <a:r>
                  <a:rPr lang="en-US" altLang="en-US" b="1">
                    <a:solidFill>
                      <a:srgbClr val="FF5357"/>
                    </a:solidFill>
                  </a:rPr>
                  <a:t> </a:t>
                </a:r>
                <a:r>
                  <a:rPr lang="en-US" altLang="en-US" sz="2000" b="1">
                    <a:solidFill>
                      <a:srgbClr val="FF5357"/>
                    </a:solidFill>
                  </a:rPr>
                  <a:t>N</a:t>
                </a:r>
              </a:p>
            </p:txBody>
          </p:sp>
          <p:grpSp>
            <p:nvGrpSpPr>
              <p:cNvPr id="110601" name="Group 9"/>
              <p:cNvGrpSpPr>
                <a:grpSpLocks/>
              </p:cNvGrpSpPr>
              <p:nvPr/>
            </p:nvGrpSpPr>
            <p:grpSpPr bwMode="auto">
              <a:xfrm>
                <a:off x="2289" y="1657"/>
                <a:ext cx="1867" cy="476"/>
                <a:chOff x="2382" y="1059"/>
                <a:chExt cx="1659" cy="300"/>
              </a:xfrm>
            </p:grpSpPr>
            <p:sp>
              <p:nvSpPr>
                <p:cNvPr id="110602" name="Line 10"/>
                <p:cNvSpPr>
                  <a:spLocks noChangeShapeType="1"/>
                </p:cNvSpPr>
                <p:nvPr/>
              </p:nvSpPr>
              <p:spPr bwMode="auto">
                <a:xfrm>
                  <a:off x="2382" y="1359"/>
                  <a:ext cx="165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03" name="Line 11"/>
                <p:cNvSpPr>
                  <a:spLocks noChangeShapeType="1"/>
                </p:cNvSpPr>
                <p:nvPr/>
              </p:nvSpPr>
              <p:spPr bwMode="auto">
                <a:xfrm>
                  <a:off x="2382" y="1059"/>
                  <a:ext cx="165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Footer Placeholder 3"/>
          <p:cNvSpPr>
            <a:spLocks noGrp="1"/>
          </p:cNvSpPr>
          <p:nvPr>
            <p:ph type="ftr" sz="quarter" idx="10"/>
          </p:nvPr>
        </p:nvSpPr>
        <p:spPr/>
        <p:txBody>
          <a:bodyPr/>
          <a:lstStyle/>
          <a:p>
            <a:r>
              <a:rPr lang="en-US" altLang="en-US"/>
              <a:t>CHAPTER 10</a:t>
            </a:r>
            <a:r>
              <a:rPr lang="en-US" altLang="en-US" b="0"/>
              <a:t>    EXTERNALITIES</a:t>
            </a:r>
          </a:p>
        </p:txBody>
      </p:sp>
      <p:grpSp>
        <p:nvGrpSpPr>
          <p:cNvPr id="148561" name="Group 81"/>
          <p:cNvGrpSpPr>
            <a:grpSpLocks/>
          </p:cNvGrpSpPr>
          <p:nvPr/>
        </p:nvGrpSpPr>
        <p:grpSpPr bwMode="auto">
          <a:xfrm>
            <a:off x="423863" y="617538"/>
            <a:ext cx="4867275" cy="5870575"/>
            <a:chOff x="190" y="389"/>
            <a:chExt cx="3066" cy="3698"/>
          </a:xfrm>
        </p:grpSpPr>
        <p:grpSp>
          <p:nvGrpSpPr>
            <p:cNvPr id="148484" name="Group 4"/>
            <p:cNvGrpSpPr>
              <a:grpSpLocks/>
            </p:cNvGrpSpPr>
            <p:nvPr/>
          </p:nvGrpSpPr>
          <p:grpSpPr bwMode="auto">
            <a:xfrm>
              <a:off x="190" y="389"/>
              <a:ext cx="3066" cy="3698"/>
              <a:chOff x="2535" y="389"/>
              <a:chExt cx="3066" cy="3698"/>
            </a:xfrm>
          </p:grpSpPr>
          <p:grpSp>
            <p:nvGrpSpPr>
              <p:cNvPr id="148485" name="Group 5"/>
              <p:cNvGrpSpPr>
                <a:grpSpLocks/>
              </p:cNvGrpSpPr>
              <p:nvPr/>
            </p:nvGrpSpPr>
            <p:grpSpPr bwMode="auto">
              <a:xfrm>
                <a:off x="2550" y="389"/>
                <a:ext cx="3022" cy="3650"/>
                <a:chOff x="2550" y="389"/>
                <a:chExt cx="3022" cy="3650"/>
              </a:xfrm>
            </p:grpSpPr>
            <p:sp>
              <p:nvSpPr>
                <p:cNvPr id="148486" name="AutoShape 6"/>
                <p:cNvSpPr>
                  <a:spLocks noChangeAspect="1" noChangeArrowheads="1" noTextEdit="1"/>
                </p:cNvSpPr>
                <p:nvPr/>
              </p:nvSpPr>
              <p:spPr bwMode="auto">
                <a:xfrm>
                  <a:off x="2550" y="389"/>
                  <a:ext cx="3022" cy="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48487" name="Rectangle 7"/>
                <p:cNvSpPr>
                  <a:spLocks noChangeArrowheads="1"/>
                </p:cNvSpPr>
                <p:nvPr/>
              </p:nvSpPr>
              <p:spPr bwMode="auto">
                <a:xfrm>
                  <a:off x="2959" y="603"/>
                  <a:ext cx="2440" cy="29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48488" name="Line 8"/>
                <p:cNvSpPr>
                  <a:spLocks noChangeShapeType="1"/>
                </p:cNvSpPr>
                <p:nvPr/>
              </p:nvSpPr>
              <p:spPr bwMode="auto">
                <a:xfrm>
                  <a:off x="2959" y="325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89" name="Line 9"/>
                <p:cNvSpPr>
                  <a:spLocks noChangeShapeType="1"/>
                </p:cNvSpPr>
                <p:nvPr/>
              </p:nvSpPr>
              <p:spPr bwMode="auto">
                <a:xfrm>
                  <a:off x="2959" y="2715"/>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0" name="Line 10"/>
                <p:cNvSpPr>
                  <a:spLocks noChangeShapeType="1"/>
                </p:cNvSpPr>
                <p:nvPr/>
              </p:nvSpPr>
              <p:spPr bwMode="auto">
                <a:xfrm>
                  <a:off x="2959" y="218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1" name="Line 11"/>
                <p:cNvSpPr>
                  <a:spLocks noChangeShapeType="1"/>
                </p:cNvSpPr>
                <p:nvPr/>
              </p:nvSpPr>
              <p:spPr bwMode="auto">
                <a:xfrm>
                  <a:off x="2959" y="166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2" name="Line 12"/>
                <p:cNvSpPr>
                  <a:spLocks noChangeShapeType="1"/>
                </p:cNvSpPr>
                <p:nvPr/>
              </p:nvSpPr>
              <p:spPr bwMode="auto">
                <a:xfrm>
                  <a:off x="2959" y="112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3" name="Line 13"/>
                <p:cNvSpPr>
                  <a:spLocks noChangeShapeType="1"/>
                </p:cNvSpPr>
                <p:nvPr/>
              </p:nvSpPr>
              <p:spPr bwMode="auto">
                <a:xfrm>
                  <a:off x="2959" y="60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4" name="Line 14"/>
                <p:cNvSpPr>
                  <a:spLocks noChangeShapeType="1"/>
                </p:cNvSpPr>
                <p:nvPr/>
              </p:nvSpPr>
              <p:spPr bwMode="auto">
                <a:xfrm>
                  <a:off x="2959" y="2987"/>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5" name="Line 15"/>
                <p:cNvSpPr>
                  <a:spLocks noChangeShapeType="1"/>
                </p:cNvSpPr>
                <p:nvPr/>
              </p:nvSpPr>
              <p:spPr bwMode="auto">
                <a:xfrm>
                  <a:off x="2959" y="2452"/>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6" name="Line 16"/>
                <p:cNvSpPr>
                  <a:spLocks noChangeShapeType="1"/>
                </p:cNvSpPr>
                <p:nvPr/>
              </p:nvSpPr>
              <p:spPr bwMode="auto">
                <a:xfrm>
                  <a:off x="2959" y="192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7" name="Line 17"/>
                <p:cNvSpPr>
                  <a:spLocks noChangeShapeType="1"/>
                </p:cNvSpPr>
                <p:nvPr/>
              </p:nvSpPr>
              <p:spPr bwMode="auto">
                <a:xfrm>
                  <a:off x="2959" y="140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8" name="Line 18"/>
                <p:cNvSpPr>
                  <a:spLocks noChangeShapeType="1"/>
                </p:cNvSpPr>
                <p:nvPr/>
              </p:nvSpPr>
              <p:spPr bwMode="auto">
                <a:xfrm>
                  <a:off x="2959" y="86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499" name="Line 19"/>
                <p:cNvSpPr>
                  <a:spLocks noChangeShapeType="1"/>
                </p:cNvSpPr>
                <p:nvPr/>
              </p:nvSpPr>
              <p:spPr bwMode="auto">
                <a:xfrm>
                  <a:off x="33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0" name="Line 20"/>
                <p:cNvSpPr>
                  <a:spLocks noChangeShapeType="1"/>
                </p:cNvSpPr>
                <p:nvPr/>
              </p:nvSpPr>
              <p:spPr bwMode="auto">
                <a:xfrm>
                  <a:off x="40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1" name="Line 21"/>
                <p:cNvSpPr>
                  <a:spLocks noChangeShapeType="1"/>
                </p:cNvSpPr>
                <p:nvPr/>
              </p:nvSpPr>
              <p:spPr bwMode="auto">
                <a:xfrm>
                  <a:off x="4698"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2" name="Line 22"/>
                <p:cNvSpPr>
                  <a:spLocks noChangeShapeType="1"/>
                </p:cNvSpPr>
                <p:nvPr/>
              </p:nvSpPr>
              <p:spPr bwMode="auto">
                <a:xfrm>
                  <a:off x="5399"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3" name="Line 23"/>
                <p:cNvSpPr>
                  <a:spLocks noChangeShapeType="1"/>
                </p:cNvSpPr>
                <p:nvPr/>
              </p:nvSpPr>
              <p:spPr bwMode="auto">
                <a:xfrm>
                  <a:off x="3660"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4" name="Line 24"/>
                <p:cNvSpPr>
                  <a:spLocks noChangeShapeType="1"/>
                </p:cNvSpPr>
                <p:nvPr/>
              </p:nvSpPr>
              <p:spPr bwMode="auto">
                <a:xfrm>
                  <a:off x="4352"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5" name="Line 25"/>
                <p:cNvSpPr>
                  <a:spLocks noChangeShapeType="1"/>
                </p:cNvSpPr>
                <p:nvPr/>
              </p:nvSpPr>
              <p:spPr bwMode="auto">
                <a:xfrm>
                  <a:off x="5053"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6" name="Rectangle 26"/>
                <p:cNvSpPr>
                  <a:spLocks noChangeArrowheads="1"/>
                </p:cNvSpPr>
                <p:nvPr/>
              </p:nvSpPr>
              <p:spPr bwMode="auto">
                <a:xfrm>
                  <a:off x="2959" y="603"/>
                  <a:ext cx="2440" cy="29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8507" name="Line 27"/>
                <p:cNvSpPr>
                  <a:spLocks noChangeShapeType="1"/>
                </p:cNvSpPr>
                <p:nvPr/>
              </p:nvSpPr>
              <p:spPr bwMode="auto">
                <a:xfrm>
                  <a:off x="2959" y="603"/>
                  <a:ext cx="1" cy="291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8" name="Line 28"/>
                <p:cNvSpPr>
                  <a:spLocks noChangeShapeType="1"/>
                </p:cNvSpPr>
                <p:nvPr/>
              </p:nvSpPr>
              <p:spPr bwMode="auto">
                <a:xfrm>
                  <a:off x="2912" y="351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09" name="Line 29"/>
                <p:cNvSpPr>
                  <a:spLocks noChangeShapeType="1"/>
                </p:cNvSpPr>
                <p:nvPr/>
              </p:nvSpPr>
              <p:spPr bwMode="auto">
                <a:xfrm>
                  <a:off x="2912" y="325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0" name="Line 30"/>
                <p:cNvSpPr>
                  <a:spLocks noChangeShapeType="1"/>
                </p:cNvSpPr>
                <p:nvPr/>
              </p:nvSpPr>
              <p:spPr bwMode="auto">
                <a:xfrm>
                  <a:off x="2912" y="2987"/>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1" name="Line 31"/>
                <p:cNvSpPr>
                  <a:spLocks noChangeShapeType="1"/>
                </p:cNvSpPr>
                <p:nvPr/>
              </p:nvSpPr>
              <p:spPr bwMode="auto">
                <a:xfrm>
                  <a:off x="2912" y="2715"/>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2" name="Line 32"/>
                <p:cNvSpPr>
                  <a:spLocks noChangeShapeType="1"/>
                </p:cNvSpPr>
                <p:nvPr/>
              </p:nvSpPr>
              <p:spPr bwMode="auto">
                <a:xfrm>
                  <a:off x="2912" y="2452"/>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3" name="Line 33"/>
                <p:cNvSpPr>
                  <a:spLocks noChangeShapeType="1"/>
                </p:cNvSpPr>
                <p:nvPr/>
              </p:nvSpPr>
              <p:spPr bwMode="auto">
                <a:xfrm>
                  <a:off x="2912" y="218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4" name="Line 34"/>
                <p:cNvSpPr>
                  <a:spLocks noChangeShapeType="1"/>
                </p:cNvSpPr>
                <p:nvPr/>
              </p:nvSpPr>
              <p:spPr bwMode="auto">
                <a:xfrm>
                  <a:off x="2912" y="192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5" name="Line 35"/>
                <p:cNvSpPr>
                  <a:spLocks noChangeShapeType="1"/>
                </p:cNvSpPr>
                <p:nvPr/>
              </p:nvSpPr>
              <p:spPr bwMode="auto">
                <a:xfrm>
                  <a:off x="2912" y="166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6" name="Line 36"/>
                <p:cNvSpPr>
                  <a:spLocks noChangeShapeType="1"/>
                </p:cNvSpPr>
                <p:nvPr/>
              </p:nvSpPr>
              <p:spPr bwMode="auto">
                <a:xfrm>
                  <a:off x="2912" y="140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7" name="Line 37"/>
                <p:cNvSpPr>
                  <a:spLocks noChangeShapeType="1"/>
                </p:cNvSpPr>
                <p:nvPr/>
              </p:nvSpPr>
              <p:spPr bwMode="auto">
                <a:xfrm>
                  <a:off x="2912" y="112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8" name="Line 38"/>
                <p:cNvSpPr>
                  <a:spLocks noChangeShapeType="1"/>
                </p:cNvSpPr>
                <p:nvPr/>
              </p:nvSpPr>
              <p:spPr bwMode="auto">
                <a:xfrm>
                  <a:off x="2912" y="86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19" name="Line 39"/>
                <p:cNvSpPr>
                  <a:spLocks noChangeShapeType="1"/>
                </p:cNvSpPr>
                <p:nvPr/>
              </p:nvSpPr>
              <p:spPr bwMode="auto">
                <a:xfrm>
                  <a:off x="2912" y="60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0" name="Line 40"/>
                <p:cNvSpPr>
                  <a:spLocks noChangeShapeType="1"/>
                </p:cNvSpPr>
                <p:nvPr/>
              </p:nvSpPr>
              <p:spPr bwMode="auto">
                <a:xfrm>
                  <a:off x="2896" y="3513"/>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1" name="Line 41"/>
                <p:cNvSpPr>
                  <a:spLocks noChangeShapeType="1"/>
                </p:cNvSpPr>
                <p:nvPr/>
              </p:nvSpPr>
              <p:spPr bwMode="auto">
                <a:xfrm>
                  <a:off x="2896" y="2987"/>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2" name="Line 42"/>
                <p:cNvSpPr>
                  <a:spLocks noChangeShapeType="1"/>
                </p:cNvSpPr>
                <p:nvPr/>
              </p:nvSpPr>
              <p:spPr bwMode="auto">
                <a:xfrm>
                  <a:off x="2896" y="2452"/>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3" name="Line 43"/>
                <p:cNvSpPr>
                  <a:spLocks noChangeShapeType="1"/>
                </p:cNvSpPr>
                <p:nvPr/>
              </p:nvSpPr>
              <p:spPr bwMode="auto">
                <a:xfrm>
                  <a:off x="2896" y="192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4" name="Line 44"/>
                <p:cNvSpPr>
                  <a:spLocks noChangeShapeType="1"/>
                </p:cNvSpPr>
                <p:nvPr/>
              </p:nvSpPr>
              <p:spPr bwMode="auto">
                <a:xfrm>
                  <a:off x="2896" y="1400"/>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5" name="Line 45"/>
                <p:cNvSpPr>
                  <a:spLocks noChangeShapeType="1"/>
                </p:cNvSpPr>
                <p:nvPr/>
              </p:nvSpPr>
              <p:spPr bwMode="auto">
                <a:xfrm>
                  <a:off x="2896" y="86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6" name="Line 46"/>
                <p:cNvSpPr>
                  <a:spLocks noChangeShapeType="1"/>
                </p:cNvSpPr>
                <p:nvPr/>
              </p:nvSpPr>
              <p:spPr bwMode="auto">
                <a:xfrm>
                  <a:off x="2959" y="3513"/>
                  <a:ext cx="244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7" name="Line 47"/>
                <p:cNvSpPr>
                  <a:spLocks noChangeShapeType="1"/>
                </p:cNvSpPr>
                <p:nvPr/>
              </p:nvSpPr>
              <p:spPr bwMode="auto">
                <a:xfrm flipV="1">
                  <a:off x="295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8" name="Line 48"/>
                <p:cNvSpPr>
                  <a:spLocks noChangeShapeType="1"/>
                </p:cNvSpPr>
                <p:nvPr/>
              </p:nvSpPr>
              <p:spPr bwMode="auto">
                <a:xfrm flipV="1">
                  <a:off x="33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29" name="Line 49"/>
                <p:cNvSpPr>
                  <a:spLocks noChangeShapeType="1"/>
                </p:cNvSpPr>
                <p:nvPr/>
              </p:nvSpPr>
              <p:spPr bwMode="auto">
                <a:xfrm flipV="1">
                  <a:off x="3660"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0" name="Line 50"/>
                <p:cNvSpPr>
                  <a:spLocks noChangeShapeType="1"/>
                </p:cNvSpPr>
                <p:nvPr/>
              </p:nvSpPr>
              <p:spPr bwMode="auto">
                <a:xfrm flipV="1">
                  <a:off x="40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1" name="Line 51"/>
                <p:cNvSpPr>
                  <a:spLocks noChangeShapeType="1"/>
                </p:cNvSpPr>
                <p:nvPr/>
              </p:nvSpPr>
              <p:spPr bwMode="auto">
                <a:xfrm flipV="1">
                  <a:off x="4352"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2" name="Line 52"/>
                <p:cNvSpPr>
                  <a:spLocks noChangeShapeType="1"/>
                </p:cNvSpPr>
                <p:nvPr/>
              </p:nvSpPr>
              <p:spPr bwMode="auto">
                <a:xfrm flipV="1">
                  <a:off x="4698"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3" name="Line 53"/>
                <p:cNvSpPr>
                  <a:spLocks noChangeShapeType="1"/>
                </p:cNvSpPr>
                <p:nvPr/>
              </p:nvSpPr>
              <p:spPr bwMode="auto">
                <a:xfrm flipV="1">
                  <a:off x="5053"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4" name="Line 54"/>
                <p:cNvSpPr>
                  <a:spLocks noChangeShapeType="1"/>
                </p:cNvSpPr>
                <p:nvPr/>
              </p:nvSpPr>
              <p:spPr bwMode="auto">
                <a:xfrm flipV="1">
                  <a:off x="539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5" name="Line 55"/>
                <p:cNvSpPr>
                  <a:spLocks noChangeShapeType="1"/>
                </p:cNvSpPr>
                <p:nvPr/>
              </p:nvSpPr>
              <p:spPr bwMode="auto">
                <a:xfrm flipV="1">
                  <a:off x="2959"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6" name="Line 56"/>
                <p:cNvSpPr>
                  <a:spLocks noChangeShapeType="1"/>
                </p:cNvSpPr>
                <p:nvPr/>
              </p:nvSpPr>
              <p:spPr bwMode="auto">
                <a:xfrm flipV="1">
                  <a:off x="3660"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7" name="Line 57"/>
                <p:cNvSpPr>
                  <a:spLocks noChangeShapeType="1"/>
                </p:cNvSpPr>
                <p:nvPr/>
              </p:nvSpPr>
              <p:spPr bwMode="auto">
                <a:xfrm flipV="1">
                  <a:off x="4352"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8" name="Line 58"/>
                <p:cNvSpPr>
                  <a:spLocks noChangeShapeType="1"/>
                </p:cNvSpPr>
                <p:nvPr/>
              </p:nvSpPr>
              <p:spPr bwMode="auto">
                <a:xfrm flipV="1">
                  <a:off x="5053"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8539" name="Rectangle 59"/>
                <p:cNvSpPr>
                  <a:spLocks noChangeArrowheads="1"/>
                </p:cNvSpPr>
                <p:nvPr/>
              </p:nvSpPr>
              <p:spPr bwMode="auto">
                <a:xfrm>
                  <a:off x="2721" y="341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48540" name="Rectangle 60"/>
                <p:cNvSpPr>
                  <a:spLocks noChangeArrowheads="1"/>
                </p:cNvSpPr>
                <p:nvPr/>
              </p:nvSpPr>
              <p:spPr bwMode="auto">
                <a:xfrm>
                  <a:off x="2721" y="288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a:t>
                  </a:r>
                  <a:endParaRPr lang="en-US" altLang="en-US" sz="2400"/>
                </a:p>
              </p:txBody>
            </p:sp>
            <p:sp>
              <p:nvSpPr>
                <p:cNvPr id="148541" name="Rectangle 61"/>
                <p:cNvSpPr>
                  <a:spLocks noChangeArrowheads="1"/>
                </p:cNvSpPr>
                <p:nvPr/>
              </p:nvSpPr>
              <p:spPr bwMode="auto">
                <a:xfrm>
                  <a:off x="2721" y="235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a:t>
                  </a:r>
                  <a:endParaRPr lang="en-US" altLang="en-US" sz="2400"/>
                </a:p>
              </p:txBody>
            </p:sp>
            <p:sp>
              <p:nvSpPr>
                <p:cNvPr id="148542" name="Rectangle 62"/>
                <p:cNvSpPr>
                  <a:spLocks noChangeArrowheads="1"/>
                </p:cNvSpPr>
                <p:nvPr/>
              </p:nvSpPr>
              <p:spPr bwMode="auto">
                <a:xfrm>
                  <a:off x="2721" y="182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a:t>
                  </a:r>
                  <a:endParaRPr lang="en-US" altLang="en-US" sz="2400"/>
                </a:p>
              </p:txBody>
            </p:sp>
            <p:sp>
              <p:nvSpPr>
                <p:cNvPr id="148543" name="Rectangle 63"/>
                <p:cNvSpPr>
                  <a:spLocks noChangeArrowheads="1"/>
                </p:cNvSpPr>
                <p:nvPr/>
              </p:nvSpPr>
              <p:spPr bwMode="auto">
                <a:xfrm>
                  <a:off x="2721" y="1301"/>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a:t>
                  </a:r>
                  <a:endParaRPr lang="en-US" altLang="en-US" sz="2400"/>
                </a:p>
              </p:txBody>
            </p:sp>
            <p:sp>
              <p:nvSpPr>
                <p:cNvPr id="148544" name="Rectangle 64"/>
                <p:cNvSpPr>
                  <a:spLocks noChangeArrowheads="1"/>
                </p:cNvSpPr>
                <p:nvPr/>
              </p:nvSpPr>
              <p:spPr bwMode="auto">
                <a:xfrm>
                  <a:off x="2721" y="767"/>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a:t>
                  </a:r>
                  <a:endParaRPr lang="en-US" altLang="en-US" sz="2400"/>
                </a:p>
              </p:txBody>
            </p:sp>
            <p:sp>
              <p:nvSpPr>
                <p:cNvPr id="148545" name="Rectangle 65"/>
                <p:cNvSpPr>
                  <a:spLocks noChangeArrowheads="1"/>
                </p:cNvSpPr>
                <p:nvPr/>
              </p:nvSpPr>
              <p:spPr bwMode="auto">
                <a:xfrm>
                  <a:off x="2912" y="3592"/>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48546" name="Rectangle 66"/>
                <p:cNvSpPr>
                  <a:spLocks noChangeArrowheads="1"/>
                </p:cNvSpPr>
                <p:nvPr/>
              </p:nvSpPr>
              <p:spPr bwMode="auto">
                <a:xfrm>
                  <a:off x="3557"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48547" name="Rectangle 67"/>
                <p:cNvSpPr>
                  <a:spLocks noChangeArrowheads="1"/>
                </p:cNvSpPr>
                <p:nvPr/>
              </p:nvSpPr>
              <p:spPr bwMode="auto">
                <a:xfrm>
                  <a:off x="42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48548" name="Rectangle 68"/>
                <p:cNvSpPr>
                  <a:spLocks noChangeArrowheads="1"/>
                </p:cNvSpPr>
                <p:nvPr/>
              </p:nvSpPr>
              <p:spPr bwMode="auto">
                <a:xfrm>
                  <a:off x="49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grpSp>
          <p:sp>
            <p:nvSpPr>
              <p:cNvPr id="148549" name="Text Box 69"/>
              <p:cNvSpPr txBox="1">
                <a:spLocks noChangeArrowheads="1"/>
              </p:cNvSpPr>
              <p:nvPr/>
            </p:nvSpPr>
            <p:spPr bwMode="auto">
              <a:xfrm>
                <a:off x="4658" y="3559"/>
                <a:ext cx="943"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Q</a:t>
                </a:r>
                <a:r>
                  <a:rPr lang="en-US" altLang="en-US" sz="2500"/>
                  <a:t> </a:t>
                </a:r>
                <a:br>
                  <a:rPr lang="en-US" altLang="en-US" sz="2500"/>
                </a:br>
                <a:r>
                  <a:rPr lang="en-US" altLang="en-US" sz="2400"/>
                  <a:t>(gallons)</a:t>
                </a:r>
              </a:p>
            </p:txBody>
          </p:sp>
          <p:sp>
            <p:nvSpPr>
              <p:cNvPr id="148550" name="Text Box 70"/>
              <p:cNvSpPr txBox="1">
                <a:spLocks noChangeArrowheads="1"/>
              </p:cNvSpPr>
              <p:nvPr/>
            </p:nvSpPr>
            <p:spPr bwMode="auto">
              <a:xfrm>
                <a:off x="2644" y="461"/>
                <a:ext cx="263"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P</a:t>
                </a:r>
                <a:r>
                  <a:rPr lang="en-US" altLang="en-US" sz="2500"/>
                  <a:t> </a:t>
                </a:r>
                <a:endParaRPr lang="en-US" altLang="en-US" sz="2400"/>
              </a:p>
            </p:txBody>
          </p:sp>
          <p:sp>
            <p:nvSpPr>
              <p:cNvPr id="148551" name="Text Box 71"/>
              <p:cNvSpPr txBox="1">
                <a:spLocks noChangeArrowheads="1"/>
              </p:cNvSpPr>
              <p:nvPr/>
            </p:nvSpPr>
            <p:spPr bwMode="auto">
              <a:xfrm>
                <a:off x="2535" y="737"/>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400"/>
                  <a:t>$</a:t>
                </a:r>
              </a:p>
            </p:txBody>
          </p:sp>
        </p:grpSp>
        <p:sp>
          <p:nvSpPr>
            <p:cNvPr id="148555" name="Text Box 75"/>
            <p:cNvSpPr txBox="1">
              <a:spLocks noChangeArrowheads="1"/>
            </p:cNvSpPr>
            <p:nvPr/>
          </p:nvSpPr>
          <p:spPr bwMode="auto">
            <a:xfrm>
              <a:off x="625" y="457"/>
              <a:ext cx="2460" cy="4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en-US" altLang="en-US" sz="2500" u="sng"/>
                <a:t>The market for gasoline</a:t>
              </a:r>
            </a:p>
          </p:txBody>
        </p:sp>
      </p:grpSp>
      <p:sp>
        <p:nvSpPr>
          <p:cNvPr id="148482" name="Rectangle 2"/>
          <p:cNvSpPr>
            <a:spLocks noGrp="1" noChangeArrowheads="1"/>
          </p:cNvSpPr>
          <p:nvPr>
            <p:ph type="title"/>
          </p:nvPr>
        </p:nvSpPr>
        <p:spPr>
          <a:xfrm>
            <a:off x="457200" y="96838"/>
            <a:ext cx="8229600" cy="649287"/>
          </a:xfrm>
        </p:spPr>
        <p:txBody>
          <a:bodyPr/>
          <a:lstStyle/>
          <a:p>
            <a:r>
              <a:rPr lang="en-US" altLang="en-US" sz="2900"/>
              <a:t>Recap of Welfare Economics</a:t>
            </a:r>
          </a:p>
        </p:txBody>
      </p:sp>
      <p:sp>
        <p:nvSpPr>
          <p:cNvPr id="148556" name="Rectangle 76"/>
          <p:cNvSpPr>
            <a:spLocks noChangeArrowheads="1"/>
          </p:cNvSpPr>
          <p:nvPr/>
        </p:nvSpPr>
        <p:spPr bwMode="auto">
          <a:xfrm>
            <a:off x="5056188" y="3940175"/>
            <a:ext cx="3914775" cy="169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5000"/>
              </a:lnSpc>
            </a:pPr>
            <a:r>
              <a:rPr lang="en-US" altLang="en-US" sz="2500"/>
              <a:t>Demand curve shows </a:t>
            </a:r>
            <a:r>
              <a:rPr lang="en-US" altLang="en-US" sz="2500" b="1">
                <a:solidFill>
                  <a:srgbClr val="800080"/>
                </a:solidFill>
              </a:rPr>
              <a:t>private value</a:t>
            </a:r>
            <a:r>
              <a:rPr lang="en-US" altLang="en-US" sz="2500"/>
              <a:t>, the value to buyers (the prices they are willing to pay)</a:t>
            </a:r>
          </a:p>
        </p:txBody>
      </p:sp>
      <p:sp>
        <p:nvSpPr>
          <p:cNvPr id="148559" name="Rectangle 79"/>
          <p:cNvSpPr>
            <a:spLocks noChangeArrowheads="1"/>
          </p:cNvSpPr>
          <p:nvPr/>
        </p:nvSpPr>
        <p:spPr bwMode="auto">
          <a:xfrm>
            <a:off x="5083175" y="2346325"/>
            <a:ext cx="3962400"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5000"/>
              </a:lnSpc>
            </a:pPr>
            <a:r>
              <a:rPr lang="en-US" altLang="en-US" sz="2500"/>
              <a:t>Supply curve shows </a:t>
            </a:r>
            <a:r>
              <a:rPr lang="en-US" altLang="en-US" sz="2500" b="1">
                <a:solidFill>
                  <a:srgbClr val="800080"/>
                </a:solidFill>
              </a:rPr>
              <a:t>private cost</a:t>
            </a:r>
            <a:r>
              <a:rPr lang="en-US" altLang="en-US" sz="2500"/>
              <a:t>, the costs directly incurred by sellers</a:t>
            </a:r>
          </a:p>
        </p:txBody>
      </p:sp>
      <p:sp>
        <p:nvSpPr>
          <p:cNvPr id="148565" name="Rectangle 85"/>
          <p:cNvSpPr>
            <a:spLocks noChangeArrowheads="1"/>
          </p:cNvSpPr>
          <p:nvPr/>
        </p:nvSpPr>
        <p:spPr bwMode="auto">
          <a:xfrm>
            <a:off x="5070475" y="1011238"/>
            <a:ext cx="3262313"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5000"/>
              </a:lnSpc>
            </a:pPr>
            <a:r>
              <a:rPr lang="en-US" altLang="en-US" sz="2500"/>
              <a:t>The market eq’m maximizes consumer </a:t>
            </a:r>
            <a:br>
              <a:rPr lang="en-US" altLang="en-US" sz="2500"/>
            </a:br>
            <a:r>
              <a:rPr lang="en-US" altLang="en-US" sz="2500"/>
              <a:t>+ producer surplus.</a:t>
            </a:r>
          </a:p>
        </p:txBody>
      </p:sp>
      <p:sp>
        <p:nvSpPr>
          <p:cNvPr id="148552" name="Line 72"/>
          <p:cNvSpPr>
            <a:spLocks noChangeShapeType="1"/>
          </p:cNvSpPr>
          <p:nvPr/>
        </p:nvSpPr>
        <p:spPr bwMode="auto">
          <a:xfrm flipV="1">
            <a:off x="1090613" y="2636838"/>
            <a:ext cx="3870325" cy="2932112"/>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53" name="Line 73"/>
          <p:cNvSpPr>
            <a:spLocks noChangeShapeType="1"/>
          </p:cNvSpPr>
          <p:nvPr/>
        </p:nvSpPr>
        <p:spPr bwMode="auto">
          <a:xfrm>
            <a:off x="1100138" y="1374775"/>
            <a:ext cx="3870325" cy="2928938"/>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8574" name="Group 94"/>
          <p:cNvGrpSpPr>
            <a:grpSpLocks/>
          </p:cNvGrpSpPr>
          <p:nvPr/>
        </p:nvGrpSpPr>
        <p:grpSpPr bwMode="auto">
          <a:xfrm>
            <a:off x="131763" y="3265488"/>
            <a:ext cx="4016375" cy="2808287"/>
            <a:chOff x="83" y="2057"/>
            <a:chExt cx="2530" cy="1769"/>
          </a:xfrm>
        </p:grpSpPr>
        <p:grpSp>
          <p:nvGrpSpPr>
            <p:cNvPr id="148573" name="Group 93"/>
            <p:cNvGrpSpPr>
              <a:grpSpLocks/>
            </p:cNvGrpSpPr>
            <p:nvPr/>
          </p:nvGrpSpPr>
          <p:grpSpPr bwMode="auto">
            <a:xfrm>
              <a:off x="83" y="2057"/>
              <a:ext cx="2530" cy="1769"/>
              <a:chOff x="83" y="2057"/>
              <a:chExt cx="2530" cy="1769"/>
            </a:xfrm>
          </p:grpSpPr>
          <p:sp>
            <p:nvSpPr>
              <p:cNvPr id="148562" name="Text Box 82"/>
              <p:cNvSpPr txBox="1">
                <a:spLocks noChangeArrowheads="1"/>
              </p:cNvSpPr>
              <p:nvPr/>
            </p:nvSpPr>
            <p:spPr bwMode="auto">
              <a:xfrm>
                <a:off x="83" y="2057"/>
                <a:ext cx="553" cy="246"/>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spcBef>
                    <a:spcPct val="50000"/>
                  </a:spcBef>
                </a:pPr>
                <a:r>
                  <a:rPr lang="en-US" altLang="en-US" sz="2500"/>
                  <a:t>$2.50</a:t>
                </a:r>
              </a:p>
            </p:txBody>
          </p:sp>
          <p:sp>
            <p:nvSpPr>
              <p:cNvPr id="148567" name="Text Box 87"/>
              <p:cNvSpPr txBox="1">
                <a:spLocks noChangeArrowheads="1"/>
              </p:cNvSpPr>
              <p:nvPr/>
            </p:nvSpPr>
            <p:spPr bwMode="auto">
              <a:xfrm>
                <a:off x="2248" y="3580"/>
                <a:ext cx="365" cy="246"/>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en-US" sz="2500"/>
                  <a:t>25</a:t>
                </a:r>
              </a:p>
            </p:txBody>
          </p:sp>
          <p:grpSp>
            <p:nvGrpSpPr>
              <p:cNvPr id="148568" name="Group 88"/>
              <p:cNvGrpSpPr>
                <a:grpSpLocks/>
              </p:cNvGrpSpPr>
              <p:nvPr/>
            </p:nvGrpSpPr>
            <p:grpSpPr bwMode="auto">
              <a:xfrm>
                <a:off x="687" y="2188"/>
                <a:ext cx="1743" cy="1318"/>
                <a:chOff x="357" y="2450"/>
                <a:chExt cx="795" cy="646"/>
              </a:xfrm>
            </p:grpSpPr>
            <p:sp>
              <p:nvSpPr>
                <p:cNvPr id="148569" name="Line 89"/>
                <p:cNvSpPr>
                  <a:spLocks noChangeShapeType="1"/>
                </p:cNvSpPr>
                <p:nvPr/>
              </p:nvSpPr>
              <p:spPr bwMode="auto">
                <a:xfrm>
                  <a:off x="357" y="2450"/>
                  <a:ext cx="795"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70" name="Line 90"/>
                <p:cNvSpPr>
                  <a:spLocks noChangeShapeType="1"/>
                </p:cNvSpPr>
                <p:nvPr/>
              </p:nvSpPr>
              <p:spPr bwMode="auto">
                <a:xfrm>
                  <a:off x="1152" y="2451"/>
                  <a:ext cx="0" cy="64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48554" name="Oval 74"/>
            <p:cNvSpPr>
              <a:spLocks noChangeArrowheads="1"/>
            </p:cNvSpPr>
            <p:nvPr/>
          </p:nvSpPr>
          <p:spPr bwMode="auto">
            <a:xfrm>
              <a:off x="2387" y="2145"/>
              <a:ext cx="88" cy="87"/>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48553"/>
                                        </p:tgtEl>
                                        <p:attrNameLst>
                                          <p:attrName>style.visibility</p:attrName>
                                        </p:attrNameLst>
                                      </p:cBhvr>
                                      <p:to>
                                        <p:strVal val="visible"/>
                                      </p:to>
                                    </p:set>
                                    <p:animEffect transition="in" filter="strips(downRight)">
                                      <p:cBhvr>
                                        <p:cTn id="7" dur="500"/>
                                        <p:tgtEl>
                                          <p:spTgt spid="148553"/>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8556"/>
                                        </p:tgtEl>
                                        <p:attrNameLst>
                                          <p:attrName>style.visibility</p:attrName>
                                        </p:attrNameLst>
                                      </p:cBhvr>
                                      <p:to>
                                        <p:strVal val="visible"/>
                                      </p:to>
                                    </p:set>
                                    <p:animEffect transition="in" filter="wipe(left)">
                                      <p:cBhvr>
                                        <p:cTn id="11" dur="500"/>
                                        <p:tgtEl>
                                          <p:spTgt spid="148556"/>
                                        </p:tgtEl>
                                      </p:cBhvr>
                                    </p:animEffect>
                                  </p:childTnLst>
                                  <p:subTnLst>
                                    <p:animClr clrSpc="rgb" dir="cw">
                                      <p:cBhvr override="childStyle">
                                        <p:cTn dur="1" fill="hold" display="0" masterRel="nextClick" afterEffect="1"/>
                                        <p:tgtEl>
                                          <p:spTgt spid="148556"/>
                                        </p:tgtEl>
                                        <p:attrNameLst>
                                          <p:attrName>ppt_c</p:attrName>
                                        </p:attrNameLst>
                                      </p:cBhvr>
                                      <p:to>
                                        <a:schemeClr val="bg2"/>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3" fill="hold" nodeType="clickEffect">
                                  <p:stCondLst>
                                    <p:cond delay="0"/>
                                  </p:stCondLst>
                                  <p:childTnLst>
                                    <p:set>
                                      <p:cBhvr>
                                        <p:cTn id="15" dur="1" fill="hold">
                                          <p:stCondLst>
                                            <p:cond delay="0"/>
                                          </p:stCondLst>
                                        </p:cTn>
                                        <p:tgtEl>
                                          <p:spTgt spid="148552"/>
                                        </p:tgtEl>
                                        <p:attrNameLst>
                                          <p:attrName>style.visibility</p:attrName>
                                        </p:attrNameLst>
                                      </p:cBhvr>
                                      <p:to>
                                        <p:strVal val="visible"/>
                                      </p:to>
                                    </p:set>
                                    <p:animEffect transition="in" filter="strips(upRight)">
                                      <p:cBhvr>
                                        <p:cTn id="16" dur="500"/>
                                        <p:tgtEl>
                                          <p:spTgt spid="148552"/>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48559"/>
                                        </p:tgtEl>
                                        <p:attrNameLst>
                                          <p:attrName>style.visibility</p:attrName>
                                        </p:attrNameLst>
                                      </p:cBhvr>
                                      <p:to>
                                        <p:strVal val="visible"/>
                                      </p:to>
                                    </p:set>
                                    <p:animEffect transition="in" filter="wipe(left)">
                                      <p:cBhvr>
                                        <p:cTn id="20" dur="500"/>
                                        <p:tgtEl>
                                          <p:spTgt spid="148559"/>
                                        </p:tgtEl>
                                      </p:cBhvr>
                                    </p:animEffect>
                                  </p:childTnLst>
                                  <p:subTnLst>
                                    <p:animClr clrSpc="rgb" dir="cw">
                                      <p:cBhvr override="childStyle">
                                        <p:cTn dur="1" fill="hold" display="0" masterRel="nextClick" afterEffect="1"/>
                                        <p:tgtEl>
                                          <p:spTgt spid="148559"/>
                                        </p:tgtEl>
                                        <p:attrNameLst>
                                          <p:attrName>ppt_c</p:attrName>
                                        </p:attrNameLst>
                                      </p:cBhvr>
                                      <p:to>
                                        <a:schemeClr val="bg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nodeType="clickEffect">
                                  <p:stCondLst>
                                    <p:cond delay="0"/>
                                  </p:stCondLst>
                                  <p:childTnLst>
                                    <p:set>
                                      <p:cBhvr>
                                        <p:cTn id="24" dur="1" fill="hold">
                                          <p:stCondLst>
                                            <p:cond delay="0"/>
                                          </p:stCondLst>
                                        </p:cTn>
                                        <p:tgtEl>
                                          <p:spTgt spid="148574"/>
                                        </p:tgtEl>
                                        <p:attrNameLst>
                                          <p:attrName>style.visibility</p:attrName>
                                        </p:attrNameLst>
                                      </p:cBhvr>
                                      <p:to>
                                        <p:strVal val="visible"/>
                                      </p:to>
                                    </p:set>
                                    <p:animEffect transition="in" filter="strips(downLeft)">
                                      <p:cBhvr>
                                        <p:cTn id="25" dur="1000"/>
                                        <p:tgtEl>
                                          <p:spTgt spid="148574"/>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8565"/>
                                        </p:tgtEl>
                                        <p:attrNameLst>
                                          <p:attrName>style.visibility</p:attrName>
                                        </p:attrNameLst>
                                      </p:cBhvr>
                                      <p:to>
                                        <p:strVal val="visible"/>
                                      </p:to>
                                    </p:set>
                                    <p:animEffect transition="in" filter="wipe(left)">
                                      <p:cBhvr>
                                        <p:cTn id="28" dur="500"/>
                                        <p:tgtEl>
                                          <p:spTgt spid="148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56" grpId="0"/>
      <p:bldP spid="148559" grpId="0"/>
      <p:bldP spid="14856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ooter Placeholder 3"/>
          <p:cNvSpPr>
            <a:spLocks noGrp="1"/>
          </p:cNvSpPr>
          <p:nvPr>
            <p:ph type="ftr" sz="quarter" idx="10"/>
          </p:nvPr>
        </p:nvSpPr>
        <p:spPr/>
        <p:txBody>
          <a:bodyPr/>
          <a:lstStyle/>
          <a:p>
            <a:r>
              <a:rPr lang="en-US" altLang="en-US"/>
              <a:t>CHAPTER 10</a:t>
            </a:r>
            <a:r>
              <a:rPr lang="en-US" altLang="en-US" b="0"/>
              <a:t>    EXTERNALITIES</a:t>
            </a:r>
          </a:p>
        </p:txBody>
      </p:sp>
      <p:grpSp>
        <p:nvGrpSpPr>
          <p:cNvPr id="157698" name="Group 2"/>
          <p:cNvGrpSpPr>
            <a:grpSpLocks/>
          </p:cNvGrpSpPr>
          <p:nvPr/>
        </p:nvGrpSpPr>
        <p:grpSpPr bwMode="auto">
          <a:xfrm>
            <a:off x="423863" y="617538"/>
            <a:ext cx="4867275" cy="5870575"/>
            <a:chOff x="190" y="389"/>
            <a:chExt cx="3066" cy="3698"/>
          </a:xfrm>
        </p:grpSpPr>
        <p:grpSp>
          <p:nvGrpSpPr>
            <p:cNvPr id="157699" name="Group 3"/>
            <p:cNvGrpSpPr>
              <a:grpSpLocks/>
            </p:cNvGrpSpPr>
            <p:nvPr/>
          </p:nvGrpSpPr>
          <p:grpSpPr bwMode="auto">
            <a:xfrm>
              <a:off x="190" y="389"/>
              <a:ext cx="3066" cy="3698"/>
              <a:chOff x="2535" y="389"/>
              <a:chExt cx="3066" cy="3698"/>
            </a:xfrm>
          </p:grpSpPr>
          <p:grpSp>
            <p:nvGrpSpPr>
              <p:cNvPr id="157700" name="Group 4"/>
              <p:cNvGrpSpPr>
                <a:grpSpLocks/>
              </p:cNvGrpSpPr>
              <p:nvPr/>
            </p:nvGrpSpPr>
            <p:grpSpPr bwMode="auto">
              <a:xfrm>
                <a:off x="2550" y="389"/>
                <a:ext cx="3022" cy="3650"/>
                <a:chOff x="2550" y="389"/>
                <a:chExt cx="3022" cy="3650"/>
              </a:xfrm>
            </p:grpSpPr>
            <p:sp>
              <p:nvSpPr>
                <p:cNvPr id="157701" name="AutoShape 5"/>
                <p:cNvSpPr>
                  <a:spLocks noChangeAspect="1" noChangeArrowheads="1" noTextEdit="1"/>
                </p:cNvSpPr>
                <p:nvPr/>
              </p:nvSpPr>
              <p:spPr bwMode="auto">
                <a:xfrm>
                  <a:off x="2550" y="389"/>
                  <a:ext cx="3022" cy="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7702" name="Rectangle 6"/>
                <p:cNvSpPr>
                  <a:spLocks noChangeArrowheads="1"/>
                </p:cNvSpPr>
                <p:nvPr/>
              </p:nvSpPr>
              <p:spPr bwMode="auto">
                <a:xfrm>
                  <a:off x="2959" y="603"/>
                  <a:ext cx="2440" cy="29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7703" name="Line 7"/>
                <p:cNvSpPr>
                  <a:spLocks noChangeShapeType="1"/>
                </p:cNvSpPr>
                <p:nvPr/>
              </p:nvSpPr>
              <p:spPr bwMode="auto">
                <a:xfrm>
                  <a:off x="2959" y="325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4" name="Line 8"/>
                <p:cNvSpPr>
                  <a:spLocks noChangeShapeType="1"/>
                </p:cNvSpPr>
                <p:nvPr/>
              </p:nvSpPr>
              <p:spPr bwMode="auto">
                <a:xfrm>
                  <a:off x="2959" y="2715"/>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5" name="Line 9"/>
                <p:cNvSpPr>
                  <a:spLocks noChangeShapeType="1"/>
                </p:cNvSpPr>
                <p:nvPr/>
              </p:nvSpPr>
              <p:spPr bwMode="auto">
                <a:xfrm>
                  <a:off x="2959" y="218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6" name="Line 10"/>
                <p:cNvSpPr>
                  <a:spLocks noChangeShapeType="1"/>
                </p:cNvSpPr>
                <p:nvPr/>
              </p:nvSpPr>
              <p:spPr bwMode="auto">
                <a:xfrm>
                  <a:off x="2959" y="166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7" name="Line 11"/>
                <p:cNvSpPr>
                  <a:spLocks noChangeShapeType="1"/>
                </p:cNvSpPr>
                <p:nvPr/>
              </p:nvSpPr>
              <p:spPr bwMode="auto">
                <a:xfrm>
                  <a:off x="2959" y="112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8" name="Line 12"/>
                <p:cNvSpPr>
                  <a:spLocks noChangeShapeType="1"/>
                </p:cNvSpPr>
                <p:nvPr/>
              </p:nvSpPr>
              <p:spPr bwMode="auto">
                <a:xfrm>
                  <a:off x="2959" y="60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09" name="Line 13"/>
                <p:cNvSpPr>
                  <a:spLocks noChangeShapeType="1"/>
                </p:cNvSpPr>
                <p:nvPr/>
              </p:nvSpPr>
              <p:spPr bwMode="auto">
                <a:xfrm>
                  <a:off x="2959" y="2987"/>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0" name="Line 14"/>
                <p:cNvSpPr>
                  <a:spLocks noChangeShapeType="1"/>
                </p:cNvSpPr>
                <p:nvPr/>
              </p:nvSpPr>
              <p:spPr bwMode="auto">
                <a:xfrm>
                  <a:off x="2959" y="2452"/>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1" name="Line 15"/>
                <p:cNvSpPr>
                  <a:spLocks noChangeShapeType="1"/>
                </p:cNvSpPr>
                <p:nvPr/>
              </p:nvSpPr>
              <p:spPr bwMode="auto">
                <a:xfrm>
                  <a:off x="2959" y="192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2" name="Line 16"/>
                <p:cNvSpPr>
                  <a:spLocks noChangeShapeType="1"/>
                </p:cNvSpPr>
                <p:nvPr/>
              </p:nvSpPr>
              <p:spPr bwMode="auto">
                <a:xfrm>
                  <a:off x="2959" y="140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3" name="Line 17"/>
                <p:cNvSpPr>
                  <a:spLocks noChangeShapeType="1"/>
                </p:cNvSpPr>
                <p:nvPr/>
              </p:nvSpPr>
              <p:spPr bwMode="auto">
                <a:xfrm>
                  <a:off x="2959" y="86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4" name="Line 18"/>
                <p:cNvSpPr>
                  <a:spLocks noChangeShapeType="1"/>
                </p:cNvSpPr>
                <p:nvPr/>
              </p:nvSpPr>
              <p:spPr bwMode="auto">
                <a:xfrm>
                  <a:off x="33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5" name="Line 19"/>
                <p:cNvSpPr>
                  <a:spLocks noChangeShapeType="1"/>
                </p:cNvSpPr>
                <p:nvPr/>
              </p:nvSpPr>
              <p:spPr bwMode="auto">
                <a:xfrm>
                  <a:off x="40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6" name="Line 20"/>
                <p:cNvSpPr>
                  <a:spLocks noChangeShapeType="1"/>
                </p:cNvSpPr>
                <p:nvPr/>
              </p:nvSpPr>
              <p:spPr bwMode="auto">
                <a:xfrm>
                  <a:off x="4698"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7" name="Line 21"/>
                <p:cNvSpPr>
                  <a:spLocks noChangeShapeType="1"/>
                </p:cNvSpPr>
                <p:nvPr/>
              </p:nvSpPr>
              <p:spPr bwMode="auto">
                <a:xfrm>
                  <a:off x="5399"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8" name="Line 22"/>
                <p:cNvSpPr>
                  <a:spLocks noChangeShapeType="1"/>
                </p:cNvSpPr>
                <p:nvPr/>
              </p:nvSpPr>
              <p:spPr bwMode="auto">
                <a:xfrm>
                  <a:off x="3660"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19" name="Line 23"/>
                <p:cNvSpPr>
                  <a:spLocks noChangeShapeType="1"/>
                </p:cNvSpPr>
                <p:nvPr/>
              </p:nvSpPr>
              <p:spPr bwMode="auto">
                <a:xfrm>
                  <a:off x="4352"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0" name="Line 24"/>
                <p:cNvSpPr>
                  <a:spLocks noChangeShapeType="1"/>
                </p:cNvSpPr>
                <p:nvPr/>
              </p:nvSpPr>
              <p:spPr bwMode="auto">
                <a:xfrm>
                  <a:off x="5053"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1" name="Rectangle 25"/>
                <p:cNvSpPr>
                  <a:spLocks noChangeArrowheads="1"/>
                </p:cNvSpPr>
                <p:nvPr/>
              </p:nvSpPr>
              <p:spPr bwMode="auto">
                <a:xfrm>
                  <a:off x="2959" y="603"/>
                  <a:ext cx="2440" cy="29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7722" name="Line 26"/>
                <p:cNvSpPr>
                  <a:spLocks noChangeShapeType="1"/>
                </p:cNvSpPr>
                <p:nvPr/>
              </p:nvSpPr>
              <p:spPr bwMode="auto">
                <a:xfrm>
                  <a:off x="2959" y="603"/>
                  <a:ext cx="1" cy="291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3" name="Line 27"/>
                <p:cNvSpPr>
                  <a:spLocks noChangeShapeType="1"/>
                </p:cNvSpPr>
                <p:nvPr/>
              </p:nvSpPr>
              <p:spPr bwMode="auto">
                <a:xfrm>
                  <a:off x="2912" y="351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4" name="Line 28"/>
                <p:cNvSpPr>
                  <a:spLocks noChangeShapeType="1"/>
                </p:cNvSpPr>
                <p:nvPr/>
              </p:nvSpPr>
              <p:spPr bwMode="auto">
                <a:xfrm>
                  <a:off x="2912" y="325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5" name="Line 29"/>
                <p:cNvSpPr>
                  <a:spLocks noChangeShapeType="1"/>
                </p:cNvSpPr>
                <p:nvPr/>
              </p:nvSpPr>
              <p:spPr bwMode="auto">
                <a:xfrm>
                  <a:off x="2912" y="2987"/>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6" name="Line 30"/>
                <p:cNvSpPr>
                  <a:spLocks noChangeShapeType="1"/>
                </p:cNvSpPr>
                <p:nvPr/>
              </p:nvSpPr>
              <p:spPr bwMode="auto">
                <a:xfrm>
                  <a:off x="2912" y="2715"/>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7" name="Line 31"/>
                <p:cNvSpPr>
                  <a:spLocks noChangeShapeType="1"/>
                </p:cNvSpPr>
                <p:nvPr/>
              </p:nvSpPr>
              <p:spPr bwMode="auto">
                <a:xfrm>
                  <a:off x="2912" y="2452"/>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8" name="Line 32"/>
                <p:cNvSpPr>
                  <a:spLocks noChangeShapeType="1"/>
                </p:cNvSpPr>
                <p:nvPr/>
              </p:nvSpPr>
              <p:spPr bwMode="auto">
                <a:xfrm>
                  <a:off x="2912" y="218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29" name="Line 33"/>
                <p:cNvSpPr>
                  <a:spLocks noChangeShapeType="1"/>
                </p:cNvSpPr>
                <p:nvPr/>
              </p:nvSpPr>
              <p:spPr bwMode="auto">
                <a:xfrm>
                  <a:off x="2912" y="192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0" name="Line 34"/>
                <p:cNvSpPr>
                  <a:spLocks noChangeShapeType="1"/>
                </p:cNvSpPr>
                <p:nvPr/>
              </p:nvSpPr>
              <p:spPr bwMode="auto">
                <a:xfrm>
                  <a:off x="2912" y="166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1" name="Line 35"/>
                <p:cNvSpPr>
                  <a:spLocks noChangeShapeType="1"/>
                </p:cNvSpPr>
                <p:nvPr/>
              </p:nvSpPr>
              <p:spPr bwMode="auto">
                <a:xfrm>
                  <a:off x="2912" y="140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2" name="Line 36"/>
                <p:cNvSpPr>
                  <a:spLocks noChangeShapeType="1"/>
                </p:cNvSpPr>
                <p:nvPr/>
              </p:nvSpPr>
              <p:spPr bwMode="auto">
                <a:xfrm>
                  <a:off x="2912" y="112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3" name="Line 37"/>
                <p:cNvSpPr>
                  <a:spLocks noChangeShapeType="1"/>
                </p:cNvSpPr>
                <p:nvPr/>
              </p:nvSpPr>
              <p:spPr bwMode="auto">
                <a:xfrm>
                  <a:off x="2912" y="86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4" name="Line 38"/>
                <p:cNvSpPr>
                  <a:spLocks noChangeShapeType="1"/>
                </p:cNvSpPr>
                <p:nvPr/>
              </p:nvSpPr>
              <p:spPr bwMode="auto">
                <a:xfrm>
                  <a:off x="2912" y="60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5" name="Line 39"/>
                <p:cNvSpPr>
                  <a:spLocks noChangeShapeType="1"/>
                </p:cNvSpPr>
                <p:nvPr/>
              </p:nvSpPr>
              <p:spPr bwMode="auto">
                <a:xfrm>
                  <a:off x="2896" y="3513"/>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6" name="Line 40"/>
                <p:cNvSpPr>
                  <a:spLocks noChangeShapeType="1"/>
                </p:cNvSpPr>
                <p:nvPr/>
              </p:nvSpPr>
              <p:spPr bwMode="auto">
                <a:xfrm>
                  <a:off x="2896" y="2987"/>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7" name="Line 41"/>
                <p:cNvSpPr>
                  <a:spLocks noChangeShapeType="1"/>
                </p:cNvSpPr>
                <p:nvPr/>
              </p:nvSpPr>
              <p:spPr bwMode="auto">
                <a:xfrm>
                  <a:off x="2896" y="2452"/>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8" name="Line 42"/>
                <p:cNvSpPr>
                  <a:spLocks noChangeShapeType="1"/>
                </p:cNvSpPr>
                <p:nvPr/>
              </p:nvSpPr>
              <p:spPr bwMode="auto">
                <a:xfrm>
                  <a:off x="2896" y="192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39" name="Line 43"/>
                <p:cNvSpPr>
                  <a:spLocks noChangeShapeType="1"/>
                </p:cNvSpPr>
                <p:nvPr/>
              </p:nvSpPr>
              <p:spPr bwMode="auto">
                <a:xfrm>
                  <a:off x="2896" y="1400"/>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0" name="Line 44"/>
                <p:cNvSpPr>
                  <a:spLocks noChangeShapeType="1"/>
                </p:cNvSpPr>
                <p:nvPr/>
              </p:nvSpPr>
              <p:spPr bwMode="auto">
                <a:xfrm>
                  <a:off x="2896" y="86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1" name="Line 45"/>
                <p:cNvSpPr>
                  <a:spLocks noChangeShapeType="1"/>
                </p:cNvSpPr>
                <p:nvPr/>
              </p:nvSpPr>
              <p:spPr bwMode="auto">
                <a:xfrm>
                  <a:off x="2959" y="3513"/>
                  <a:ext cx="244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2" name="Line 46"/>
                <p:cNvSpPr>
                  <a:spLocks noChangeShapeType="1"/>
                </p:cNvSpPr>
                <p:nvPr/>
              </p:nvSpPr>
              <p:spPr bwMode="auto">
                <a:xfrm flipV="1">
                  <a:off x="295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3" name="Line 47"/>
                <p:cNvSpPr>
                  <a:spLocks noChangeShapeType="1"/>
                </p:cNvSpPr>
                <p:nvPr/>
              </p:nvSpPr>
              <p:spPr bwMode="auto">
                <a:xfrm flipV="1">
                  <a:off x="33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4" name="Line 48"/>
                <p:cNvSpPr>
                  <a:spLocks noChangeShapeType="1"/>
                </p:cNvSpPr>
                <p:nvPr/>
              </p:nvSpPr>
              <p:spPr bwMode="auto">
                <a:xfrm flipV="1">
                  <a:off x="3660"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5" name="Line 49"/>
                <p:cNvSpPr>
                  <a:spLocks noChangeShapeType="1"/>
                </p:cNvSpPr>
                <p:nvPr/>
              </p:nvSpPr>
              <p:spPr bwMode="auto">
                <a:xfrm flipV="1">
                  <a:off x="40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6" name="Line 50"/>
                <p:cNvSpPr>
                  <a:spLocks noChangeShapeType="1"/>
                </p:cNvSpPr>
                <p:nvPr/>
              </p:nvSpPr>
              <p:spPr bwMode="auto">
                <a:xfrm flipV="1">
                  <a:off x="4352"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7" name="Line 51"/>
                <p:cNvSpPr>
                  <a:spLocks noChangeShapeType="1"/>
                </p:cNvSpPr>
                <p:nvPr/>
              </p:nvSpPr>
              <p:spPr bwMode="auto">
                <a:xfrm flipV="1">
                  <a:off x="4698"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8" name="Line 52"/>
                <p:cNvSpPr>
                  <a:spLocks noChangeShapeType="1"/>
                </p:cNvSpPr>
                <p:nvPr/>
              </p:nvSpPr>
              <p:spPr bwMode="auto">
                <a:xfrm flipV="1">
                  <a:off x="5053"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49" name="Line 53"/>
                <p:cNvSpPr>
                  <a:spLocks noChangeShapeType="1"/>
                </p:cNvSpPr>
                <p:nvPr/>
              </p:nvSpPr>
              <p:spPr bwMode="auto">
                <a:xfrm flipV="1">
                  <a:off x="539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50" name="Line 54"/>
                <p:cNvSpPr>
                  <a:spLocks noChangeShapeType="1"/>
                </p:cNvSpPr>
                <p:nvPr/>
              </p:nvSpPr>
              <p:spPr bwMode="auto">
                <a:xfrm flipV="1">
                  <a:off x="2959"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51" name="Line 55"/>
                <p:cNvSpPr>
                  <a:spLocks noChangeShapeType="1"/>
                </p:cNvSpPr>
                <p:nvPr/>
              </p:nvSpPr>
              <p:spPr bwMode="auto">
                <a:xfrm flipV="1">
                  <a:off x="3660"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52" name="Line 56"/>
                <p:cNvSpPr>
                  <a:spLocks noChangeShapeType="1"/>
                </p:cNvSpPr>
                <p:nvPr/>
              </p:nvSpPr>
              <p:spPr bwMode="auto">
                <a:xfrm flipV="1">
                  <a:off x="4352"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53" name="Line 57"/>
                <p:cNvSpPr>
                  <a:spLocks noChangeShapeType="1"/>
                </p:cNvSpPr>
                <p:nvPr/>
              </p:nvSpPr>
              <p:spPr bwMode="auto">
                <a:xfrm flipV="1">
                  <a:off x="5053"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7754" name="Rectangle 58"/>
                <p:cNvSpPr>
                  <a:spLocks noChangeArrowheads="1"/>
                </p:cNvSpPr>
                <p:nvPr/>
              </p:nvSpPr>
              <p:spPr bwMode="auto">
                <a:xfrm>
                  <a:off x="2721" y="341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57755" name="Rectangle 59"/>
                <p:cNvSpPr>
                  <a:spLocks noChangeArrowheads="1"/>
                </p:cNvSpPr>
                <p:nvPr/>
              </p:nvSpPr>
              <p:spPr bwMode="auto">
                <a:xfrm>
                  <a:off x="2721" y="288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a:t>
                  </a:r>
                  <a:endParaRPr lang="en-US" altLang="en-US" sz="2400"/>
                </a:p>
              </p:txBody>
            </p:sp>
            <p:sp>
              <p:nvSpPr>
                <p:cNvPr id="157756" name="Rectangle 60"/>
                <p:cNvSpPr>
                  <a:spLocks noChangeArrowheads="1"/>
                </p:cNvSpPr>
                <p:nvPr/>
              </p:nvSpPr>
              <p:spPr bwMode="auto">
                <a:xfrm>
                  <a:off x="2721" y="235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a:t>
                  </a:r>
                  <a:endParaRPr lang="en-US" altLang="en-US" sz="2400"/>
                </a:p>
              </p:txBody>
            </p:sp>
            <p:sp>
              <p:nvSpPr>
                <p:cNvPr id="157757" name="Rectangle 61"/>
                <p:cNvSpPr>
                  <a:spLocks noChangeArrowheads="1"/>
                </p:cNvSpPr>
                <p:nvPr/>
              </p:nvSpPr>
              <p:spPr bwMode="auto">
                <a:xfrm>
                  <a:off x="2721" y="182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a:t>
                  </a:r>
                  <a:endParaRPr lang="en-US" altLang="en-US" sz="2400"/>
                </a:p>
              </p:txBody>
            </p:sp>
            <p:sp>
              <p:nvSpPr>
                <p:cNvPr id="157758" name="Rectangle 62"/>
                <p:cNvSpPr>
                  <a:spLocks noChangeArrowheads="1"/>
                </p:cNvSpPr>
                <p:nvPr/>
              </p:nvSpPr>
              <p:spPr bwMode="auto">
                <a:xfrm>
                  <a:off x="2721" y="1301"/>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a:t>
                  </a:r>
                  <a:endParaRPr lang="en-US" altLang="en-US" sz="2400"/>
                </a:p>
              </p:txBody>
            </p:sp>
            <p:sp>
              <p:nvSpPr>
                <p:cNvPr id="157759" name="Rectangle 63"/>
                <p:cNvSpPr>
                  <a:spLocks noChangeArrowheads="1"/>
                </p:cNvSpPr>
                <p:nvPr/>
              </p:nvSpPr>
              <p:spPr bwMode="auto">
                <a:xfrm>
                  <a:off x="2721" y="767"/>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a:t>
                  </a:r>
                  <a:endParaRPr lang="en-US" altLang="en-US" sz="2400"/>
                </a:p>
              </p:txBody>
            </p:sp>
            <p:sp>
              <p:nvSpPr>
                <p:cNvPr id="157760" name="Rectangle 64"/>
                <p:cNvSpPr>
                  <a:spLocks noChangeArrowheads="1"/>
                </p:cNvSpPr>
                <p:nvPr/>
              </p:nvSpPr>
              <p:spPr bwMode="auto">
                <a:xfrm>
                  <a:off x="2912" y="3592"/>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57761" name="Rectangle 65"/>
                <p:cNvSpPr>
                  <a:spLocks noChangeArrowheads="1"/>
                </p:cNvSpPr>
                <p:nvPr/>
              </p:nvSpPr>
              <p:spPr bwMode="auto">
                <a:xfrm>
                  <a:off x="3557"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57762" name="Rectangle 66"/>
                <p:cNvSpPr>
                  <a:spLocks noChangeArrowheads="1"/>
                </p:cNvSpPr>
                <p:nvPr/>
              </p:nvSpPr>
              <p:spPr bwMode="auto">
                <a:xfrm>
                  <a:off x="42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57763" name="Rectangle 67"/>
                <p:cNvSpPr>
                  <a:spLocks noChangeArrowheads="1"/>
                </p:cNvSpPr>
                <p:nvPr/>
              </p:nvSpPr>
              <p:spPr bwMode="auto">
                <a:xfrm>
                  <a:off x="49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grpSp>
          <p:sp>
            <p:nvSpPr>
              <p:cNvPr id="157764" name="Text Box 68"/>
              <p:cNvSpPr txBox="1">
                <a:spLocks noChangeArrowheads="1"/>
              </p:cNvSpPr>
              <p:nvPr/>
            </p:nvSpPr>
            <p:spPr bwMode="auto">
              <a:xfrm>
                <a:off x="4658" y="3559"/>
                <a:ext cx="943"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Q</a:t>
                </a:r>
                <a:r>
                  <a:rPr lang="en-US" altLang="en-US" sz="2500"/>
                  <a:t> </a:t>
                </a:r>
                <a:br>
                  <a:rPr lang="en-US" altLang="en-US" sz="2500"/>
                </a:br>
                <a:r>
                  <a:rPr lang="en-US" altLang="en-US" sz="2400"/>
                  <a:t>(gallons)</a:t>
                </a:r>
              </a:p>
            </p:txBody>
          </p:sp>
          <p:sp>
            <p:nvSpPr>
              <p:cNvPr id="157765" name="Text Box 69"/>
              <p:cNvSpPr txBox="1">
                <a:spLocks noChangeArrowheads="1"/>
              </p:cNvSpPr>
              <p:nvPr/>
            </p:nvSpPr>
            <p:spPr bwMode="auto">
              <a:xfrm>
                <a:off x="2644" y="461"/>
                <a:ext cx="263"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P</a:t>
                </a:r>
                <a:r>
                  <a:rPr lang="en-US" altLang="en-US" sz="2500"/>
                  <a:t> </a:t>
                </a:r>
                <a:endParaRPr lang="en-US" altLang="en-US" sz="2400"/>
              </a:p>
            </p:txBody>
          </p:sp>
          <p:sp>
            <p:nvSpPr>
              <p:cNvPr id="157766" name="Text Box 70"/>
              <p:cNvSpPr txBox="1">
                <a:spLocks noChangeArrowheads="1"/>
              </p:cNvSpPr>
              <p:nvPr/>
            </p:nvSpPr>
            <p:spPr bwMode="auto">
              <a:xfrm>
                <a:off x="2535" y="737"/>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400"/>
                  <a:t>$</a:t>
                </a:r>
              </a:p>
            </p:txBody>
          </p:sp>
        </p:grpSp>
        <p:sp>
          <p:nvSpPr>
            <p:cNvPr id="157767" name="Text Box 71"/>
            <p:cNvSpPr txBox="1">
              <a:spLocks noChangeArrowheads="1"/>
            </p:cNvSpPr>
            <p:nvPr/>
          </p:nvSpPr>
          <p:spPr bwMode="auto">
            <a:xfrm>
              <a:off x="625" y="457"/>
              <a:ext cx="2460" cy="4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en-US" altLang="en-US" sz="2500" u="sng"/>
                <a:t>The market for gasoline</a:t>
              </a:r>
            </a:p>
          </p:txBody>
        </p:sp>
      </p:grpSp>
      <p:sp>
        <p:nvSpPr>
          <p:cNvPr id="157769" name="Rectangle 73"/>
          <p:cNvSpPr>
            <a:spLocks noGrp="1" noChangeArrowheads="1"/>
          </p:cNvSpPr>
          <p:nvPr>
            <p:ph type="title"/>
          </p:nvPr>
        </p:nvSpPr>
        <p:spPr>
          <a:xfrm>
            <a:off x="457200" y="85725"/>
            <a:ext cx="8229600" cy="649288"/>
          </a:xfrm>
        </p:spPr>
        <p:txBody>
          <a:bodyPr/>
          <a:lstStyle/>
          <a:p>
            <a:r>
              <a:rPr lang="en-US" altLang="en-US" sz="2900"/>
              <a:t>Analysis of a Negative Externality</a:t>
            </a:r>
          </a:p>
        </p:txBody>
      </p:sp>
      <p:sp>
        <p:nvSpPr>
          <p:cNvPr id="157770" name="Line 74"/>
          <p:cNvSpPr>
            <a:spLocks noChangeShapeType="1"/>
          </p:cNvSpPr>
          <p:nvPr/>
        </p:nvSpPr>
        <p:spPr bwMode="auto">
          <a:xfrm flipV="1">
            <a:off x="1090613" y="2636838"/>
            <a:ext cx="3870325" cy="2932112"/>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74" name="Rectangle 78"/>
          <p:cNvSpPr>
            <a:spLocks noChangeArrowheads="1"/>
          </p:cNvSpPr>
          <p:nvPr/>
        </p:nvSpPr>
        <p:spPr bwMode="auto">
          <a:xfrm>
            <a:off x="4960938" y="2279650"/>
            <a:ext cx="298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Supply (private cost)</a:t>
            </a:r>
          </a:p>
        </p:txBody>
      </p:sp>
      <p:sp>
        <p:nvSpPr>
          <p:cNvPr id="157779" name="Rectangle 83"/>
          <p:cNvSpPr>
            <a:spLocks noChangeArrowheads="1"/>
          </p:cNvSpPr>
          <p:nvPr/>
        </p:nvSpPr>
        <p:spPr bwMode="auto">
          <a:xfrm>
            <a:off x="5443538" y="2887663"/>
            <a:ext cx="3303587" cy="3406775"/>
          </a:xfrm>
          <a:prstGeom prst="rect">
            <a:avLst/>
          </a:prstGeom>
          <a:noFill/>
          <a:ln>
            <a:noFill/>
          </a:ln>
          <a:effectLst/>
          <a:extLst>
            <a:ext uri="{909E8E84-426E-40DD-AFC4-6F175D3DCCD1}">
              <a14:hiddenFill xmlns:a14="http://schemas.microsoft.com/office/drawing/2010/main">
                <a:solidFill>
                  <a:srgbClr val="FF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1842" dir="2700000" algn="ctr" rotWithShape="0">
                    <a:schemeClr val="bg2"/>
                  </a:outerShdw>
                </a:effectLst>
              </a14:hiddenEffects>
            </a:ext>
          </a:extLst>
        </p:spPr>
        <p:txBody>
          <a:bodyPr>
            <a:spAutoFit/>
          </a:bodyPr>
          <a:lstStyle>
            <a:lvl1pPr marL="287338" indent="-287338">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05000"/>
              </a:lnSpc>
              <a:spcBef>
                <a:spcPct val="20000"/>
              </a:spcBef>
            </a:pPr>
            <a:r>
              <a:rPr lang="en-US" altLang="en-US" sz="2500" b="1">
                <a:solidFill>
                  <a:srgbClr val="800080"/>
                </a:solidFill>
              </a:rPr>
              <a:t>External cost</a:t>
            </a:r>
            <a:r>
              <a:rPr lang="en-US" altLang="en-US" sz="2500"/>
              <a:t> </a:t>
            </a:r>
          </a:p>
          <a:p>
            <a:pPr>
              <a:lnSpc>
                <a:spcPct val="105000"/>
              </a:lnSpc>
              <a:spcBef>
                <a:spcPct val="10000"/>
              </a:spcBef>
            </a:pPr>
            <a:r>
              <a:rPr lang="en-US" altLang="en-US" sz="2500"/>
              <a:t>= value of the negative impact </a:t>
            </a:r>
            <a:br>
              <a:rPr lang="en-US" altLang="en-US" sz="2500"/>
            </a:br>
            <a:r>
              <a:rPr lang="en-US" altLang="en-US" sz="2500"/>
              <a:t>on bystanders </a:t>
            </a:r>
          </a:p>
          <a:p>
            <a:pPr>
              <a:lnSpc>
                <a:spcPct val="105000"/>
              </a:lnSpc>
              <a:spcBef>
                <a:spcPct val="20000"/>
              </a:spcBef>
            </a:pPr>
            <a:r>
              <a:rPr lang="en-US" altLang="en-US" sz="2500"/>
              <a:t>= $1 per gallon</a:t>
            </a:r>
            <a:br>
              <a:rPr lang="en-US" altLang="en-US" sz="2500"/>
            </a:br>
            <a:r>
              <a:rPr lang="en-US" altLang="en-US" sz="2500"/>
              <a:t>(value of harm </a:t>
            </a:r>
            <a:br>
              <a:rPr lang="en-US" altLang="en-US" sz="2500"/>
            </a:br>
            <a:r>
              <a:rPr lang="en-US" altLang="en-US" sz="2500"/>
              <a:t>from smog, greenhouse gases)</a:t>
            </a:r>
          </a:p>
        </p:txBody>
      </p:sp>
      <p:sp>
        <p:nvSpPr>
          <p:cNvPr id="157782" name="Line 86"/>
          <p:cNvSpPr>
            <a:spLocks noChangeShapeType="1"/>
          </p:cNvSpPr>
          <p:nvPr/>
        </p:nvSpPr>
        <p:spPr bwMode="auto">
          <a:xfrm flipV="1">
            <a:off x="3857625" y="2657475"/>
            <a:ext cx="0" cy="800100"/>
          </a:xfrm>
          <a:prstGeom prst="line">
            <a:avLst/>
          </a:prstGeom>
          <a:noFill/>
          <a:ln w="31750">
            <a:solidFill>
              <a:srgbClr val="CC00CC"/>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78" name="Rectangle 82"/>
          <p:cNvSpPr>
            <a:spLocks noChangeArrowheads="1"/>
          </p:cNvSpPr>
          <p:nvPr/>
        </p:nvSpPr>
        <p:spPr bwMode="auto">
          <a:xfrm>
            <a:off x="5441950" y="1258888"/>
            <a:ext cx="3684588"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500" b="1">
                <a:solidFill>
                  <a:srgbClr val="800080"/>
                </a:solidFill>
              </a:rPr>
              <a:t>Social cost</a:t>
            </a:r>
            <a:r>
              <a:rPr lang="en-US" altLang="en-US" sz="2500"/>
              <a:t> </a:t>
            </a:r>
            <a:br>
              <a:rPr lang="en-US" altLang="en-US" sz="2500"/>
            </a:br>
            <a:r>
              <a:rPr lang="en-US" altLang="en-US" sz="2500"/>
              <a:t>= private + external cost</a:t>
            </a:r>
          </a:p>
        </p:txBody>
      </p:sp>
      <p:grpSp>
        <p:nvGrpSpPr>
          <p:cNvPr id="157796" name="Group 100"/>
          <p:cNvGrpSpPr>
            <a:grpSpLocks/>
          </p:cNvGrpSpPr>
          <p:nvPr/>
        </p:nvGrpSpPr>
        <p:grpSpPr bwMode="auto">
          <a:xfrm>
            <a:off x="1095375" y="1270000"/>
            <a:ext cx="4437063" cy="3465513"/>
            <a:chOff x="690" y="800"/>
            <a:chExt cx="2795" cy="2183"/>
          </a:xfrm>
        </p:grpSpPr>
        <p:sp>
          <p:nvSpPr>
            <p:cNvPr id="157776" name="Line 80"/>
            <p:cNvSpPr>
              <a:spLocks noChangeShapeType="1"/>
            </p:cNvSpPr>
            <p:nvPr/>
          </p:nvSpPr>
          <p:spPr bwMode="auto">
            <a:xfrm flipV="1">
              <a:off x="690" y="1136"/>
              <a:ext cx="2438" cy="1847"/>
            </a:xfrm>
            <a:prstGeom prst="line">
              <a:avLst/>
            </a:prstGeom>
            <a:noFill/>
            <a:ln w="44450">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89" name="AutoShape 93"/>
            <p:cNvSpPr>
              <a:spLocks/>
            </p:cNvSpPr>
            <p:nvPr/>
          </p:nvSpPr>
          <p:spPr bwMode="auto">
            <a:xfrm>
              <a:off x="3325" y="800"/>
              <a:ext cx="160" cy="517"/>
            </a:xfrm>
            <a:prstGeom prst="leftBrace">
              <a:avLst>
                <a:gd name="adj1" fmla="val 40510"/>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7794" name="Line 98"/>
            <p:cNvSpPr>
              <a:spLocks noChangeShapeType="1"/>
            </p:cNvSpPr>
            <p:nvPr/>
          </p:nvSpPr>
          <p:spPr bwMode="auto">
            <a:xfrm flipH="1">
              <a:off x="3156" y="1061"/>
              <a:ext cx="145"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7785" name="Group 89"/>
          <p:cNvGrpSpPr>
            <a:grpSpLocks/>
          </p:cNvGrpSpPr>
          <p:nvPr/>
        </p:nvGrpSpPr>
        <p:grpSpPr bwMode="auto">
          <a:xfrm>
            <a:off x="1746250" y="2032000"/>
            <a:ext cx="2006600" cy="1073150"/>
            <a:chOff x="1100" y="1280"/>
            <a:chExt cx="1264" cy="676"/>
          </a:xfrm>
        </p:grpSpPr>
        <p:sp>
          <p:nvSpPr>
            <p:cNvPr id="157784" name="Line 88"/>
            <p:cNvSpPr>
              <a:spLocks noChangeShapeType="1"/>
            </p:cNvSpPr>
            <p:nvPr/>
          </p:nvSpPr>
          <p:spPr bwMode="auto">
            <a:xfrm>
              <a:off x="1775" y="1708"/>
              <a:ext cx="589" cy="24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83" name="Rectangle 87"/>
            <p:cNvSpPr>
              <a:spLocks noChangeArrowheads="1"/>
            </p:cNvSpPr>
            <p:nvPr/>
          </p:nvSpPr>
          <p:spPr bwMode="auto">
            <a:xfrm>
              <a:off x="1100" y="1280"/>
              <a:ext cx="862" cy="548"/>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71842" dir="2700000" algn="ctr" rotWithShape="0">
                      <a:schemeClr val="bg2"/>
                    </a:outerShdw>
                  </a:effectLst>
                </a14:hiddenEffects>
              </a:ext>
            </a:extLst>
          </p:spPr>
          <p:txBody>
            <a:bodyPr>
              <a:spAutoFit/>
            </a:bodyPr>
            <a:lstStyle/>
            <a:p>
              <a:pPr algn="ctr">
                <a:lnSpc>
                  <a:spcPct val="105000"/>
                </a:lnSpc>
              </a:pPr>
              <a:r>
                <a:rPr lang="en-US" altLang="en-US" sz="2400"/>
                <a:t>external cost </a:t>
              </a:r>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779">
                                            <p:txEl>
                                              <p:pRg st="0" end="0"/>
                                            </p:txEl>
                                          </p:spTgt>
                                        </p:tgtEl>
                                        <p:attrNameLst>
                                          <p:attrName>style.visibility</p:attrName>
                                        </p:attrNameLst>
                                      </p:cBhvr>
                                      <p:to>
                                        <p:strVal val="visible"/>
                                      </p:to>
                                    </p:set>
                                    <p:animEffect transition="in" filter="wipe(left)">
                                      <p:cBhvr>
                                        <p:cTn id="7" dur="500"/>
                                        <p:tgtEl>
                                          <p:spTgt spid="1577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7779">
                                            <p:txEl>
                                              <p:pRg st="1" end="1"/>
                                            </p:txEl>
                                          </p:spTgt>
                                        </p:tgtEl>
                                        <p:attrNameLst>
                                          <p:attrName>style.visibility</p:attrName>
                                        </p:attrNameLst>
                                      </p:cBhvr>
                                      <p:to>
                                        <p:strVal val="visible"/>
                                      </p:to>
                                    </p:set>
                                    <p:animEffect transition="in" filter="wipe(left)">
                                      <p:cBhvr>
                                        <p:cTn id="10" dur="500"/>
                                        <p:tgtEl>
                                          <p:spTgt spid="15777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7779">
                                            <p:txEl>
                                              <p:pRg st="2" end="2"/>
                                            </p:txEl>
                                          </p:spTgt>
                                        </p:tgtEl>
                                        <p:attrNameLst>
                                          <p:attrName>style.visibility</p:attrName>
                                        </p:attrNameLst>
                                      </p:cBhvr>
                                      <p:to>
                                        <p:strVal val="visible"/>
                                      </p:to>
                                    </p:set>
                                    <p:animEffect transition="in" filter="wipe(left)">
                                      <p:cBhvr>
                                        <p:cTn id="15" dur="500"/>
                                        <p:tgtEl>
                                          <p:spTgt spid="15777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57778"/>
                                        </p:tgtEl>
                                        <p:attrNameLst>
                                          <p:attrName>style.visibility</p:attrName>
                                        </p:attrNameLst>
                                      </p:cBhvr>
                                      <p:to>
                                        <p:strVal val="visible"/>
                                      </p:to>
                                    </p:set>
                                    <p:animEffect transition="in" filter="wipe(left)">
                                      <p:cBhvr>
                                        <p:cTn id="20" dur="500"/>
                                        <p:tgtEl>
                                          <p:spTgt spid="15777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4" fill="hold" nodeType="clickEffect">
                                  <p:stCondLst>
                                    <p:cond delay="0"/>
                                  </p:stCondLst>
                                  <p:childTnLst>
                                    <p:set>
                                      <p:cBhvr>
                                        <p:cTn id="24" dur="1" fill="hold">
                                          <p:stCondLst>
                                            <p:cond delay="0"/>
                                          </p:stCondLst>
                                        </p:cTn>
                                        <p:tgtEl>
                                          <p:spTgt spid="157782"/>
                                        </p:tgtEl>
                                        <p:attrNameLst>
                                          <p:attrName>style.visibility</p:attrName>
                                        </p:attrNameLst>
                                      </p:cBhvr>
                                      <p:to>
                                        <p:strVal val="visible"/>
                                      </p:to>
                                    </p:set>
                                    <p:anim calcmode="lin" valueType="num">
                                      <p:cBhvr>
                                        <p:cTn id="25" dur="500" fill="hold"/>
                                        <p:tgtEl>
                                          <p:spTgt spid="157782"/>
                                        </p:tgtEl>
                                        <p:attrNameLst>
                                          <p:attrName>ppt_x</p:attrName>
                                        </p:attrNameLst>
                                      </p:cBhvr>
                                      <p:tavLst>
                                        <p:tav tm="0">
                                          <p:val>
                                            <p:strVal val="#ppt_x"/>
                                          </p:val>
                                        </p:tav>
                                        <p:tav tm="100000">
                                          <p:val>
                                            <p:strVal val="#ppt_x"/>
                                          </p:val>
                                        </p:tav>
                                      </p:tavLst>
                                    </p:anim>
                                    <p:anim calcmode="lin" valueType="num">
                                      <p:cBhvr>
                                        <p:cTn id="26" dur="500" fill="hold"/>
                                        <p:tgtEl>
                                          <p:spTgt spid="157782"/>
                                        </p:tgtEl>
                                        <p:attrNameLst>
                                          <p:attrName>ppt_y</p:attrName>
                                        </p:attrNameLst>
                                      </p:cBhvr>
                                      <p:tavLst>
                                        <p:tav tm="0">
                                          <p:val>
                                            <p:strVal val="#ppt_y+#ppt_h/2"/>
                                          </p:val>
                                        </p:tav>
                                        <p:tav tm="100000">
                                          <p:val>
                                            <p:strVal val="#ppt_y"/>
                                          </p:val>
                                        </p:tav>
                                      </p:tavLst>
                                    </p:anim>
                                    <p:anim calcmode="lin" valueType="num">
                                      <p:cBhvr>
                                        <p:cTn id="27" dur="500" fill="hold"/>
                                        <p:tgtEl>
                                          <p:spTgt spid="157782"/>
                                        </p:tgtEl>
                                        <p:attrNameLst>
                                          <p:attrName>ppt_w</p:attrName>
                                        </p:attrNameLst>
                                      </p:cBhvr>
                                      <p:tavLst>
                                        <p:tav tm="0">
                                          <p:val>
                                            <p:strVal val="#ppt_w"/>
                                          </p:val>
                                        </p:tav>
                                        <p:tav tm="100000">
                                          <p:val>
                                            <p:strVal val="#ppt_w"/>
                                          </p:val>
                                        </p:tav>
                                      </p:tavLst>
                                    </p:anim>
                                    <p:anim calcmode="lin" valueType="num">
                                      <p:cBhvr>
                                        <p:cTn id="28" dur="500" fill="hold"/>
                                        <p:tgtEl>
                                          <p:spTgt spid="157782"/>
                                        </p:tgtEl>
                                        <p:attrNameLst>
                                          <p:attrName>ppt_h</p:attrName>
                                        </p:attrNameLst>
                                      </p:cBhvr>
                                      <p:tavLst>
                                        <p:tav tm="0">
                                          <p:val>
                                            <p:fltVal val="0"/>
                                          </p:val>
                                        </p:tav>
                                        <p:tav tm="100000">
                                          <p:val>
                                            <p:strVal val="#ppt_h"/>
                                          </p:val>
                                        </p:tav>
                                      </p:tavLst>
                                    </p:anim>
                                  </p:childTnLst>
                                </p:cTn>
                              </p:par>
                            </p:childTnLst>
                          </p:cTn>
                        </p:par>
                        <p:par>
                          <p:cTn id="29" fill="hold" nodeType="afterGroup">
                            <p:stCondLst>
                              <p:cond delay="500"/>
                            </p:stCondLst>
                            <p:childTnLst>
                              <p:par>
                                <p:cTn id="30" presetID="18" presetClass="entr" presetSubtype="9" fill="hold" nodeType="afterEffect">
                                  <p:stCondLst>
                                    <p:cond delay="0"/>
                                  </p:stCondLst>
                                  <p:childTnLst>
                                    <p:set>
                                      <p:cBhvr>
                                        <p:cTn id="31" dur="1" fill="hold">
                                          <p:stCondLst>
                                            <p:cond delay="0"/>
                                          </p:stCondLst>
                                        </p:cTn>
                                        <p:tgtEl>
                                          <p:spTgt spid="157785"/>
                                        </p:tgtEl>
                                        <p:attrNameLst>
                                          <p:attrName>style.visibility</p:attrName>
                                        </p:attrNameLst>
                                      </p:cBhvr>
                                      <p:to>
                                        <p:strVal val="visible"/>
                                      </p:to>
                                    </p:set>
                                    <p:animEffect transition="in" filter="strips(upLeft)">
                                      <p:cBhvr>
                                        <p:cTn id="32" dur="500"/>
                                        <p:tgtEl>
                                          <p:spTgt spid="1577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3" fill="hold" nodeType="clickEffect">
                                  <p:stCondLst>
                                    <p:cond delay="0"/>
                                  </p:stCondLst>
                                  <p:childTnLst>
                                    <p:set>
                                      <p:cBhvr>
                                        <p:cTn id="36" dur="1" fill="hold">
                                          <p:stCondLst>
                                            <p:cond delay="0"/>
                                          </p:stCondLst>
                                        </p:cTn>
                                        <p:tgtEl>
                                          <p:spTgt spid="157796"/>
                                        </p:tgtEl>
                                        <p:attrNameLst>
                                          <p:attrName>style.visibility</p:attrName>
                                        </p:attrNameLst>
                                      </p:cBhvr>
                                      <p:to>
                                        <p:strVal val="visible"/>
                                      </p:to>
                                    </p:set>
                                    <p:animEffect transition="in" filter="strips(upRight)">
                                      <p:cBhvr>
                                        <p:cTn id="37" dur="500"/>
                                        <p:tgtEl>
                                          <p:spTgt spid="157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79" grpId="0" uiExpand="1" build="p"/>
      <p:bldP spid="15777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Footer Placeholder 3"/>
          <p:cNvSpPr>
            <a:spLocks noGrp="1"/>
          </p:cNvSpPr>
          <p:nvPr>
            <p:ph type="ftr" sz="quarter" idx="10"/>
          </p:nvPr>
        </p:nvSpPr>
        <p:spPr/>
        <p:txBody>
          <a:bodyPr/>
          <a:lstStyle/>
          <a:p>
            <a:r>
              <a:rPr lang="en-US" altLang="en-US"/>
              <a:t>CHAPTER 10</a:t>
            </a:r>
            <a:r>
              <a:rPr lang="en-US" altLang="en-US" b="0"/>
              <a:t>    EXTERNALITIES</a:t>
            </a:r>
          </a:p>
        </p:txBody>
      </p:sp>
      <p:grpSp>
        <p:nvGrpSpPr>
          <p:cNvPr id="158722" name="Group 2"/>
          <p:cNvGrpSpPr>
            <a:grpSpLocks/>
          </p:cNvGrpSpPr>
          <p:nvPr/>
        </p:nvGrpSpPr>
        <p:grpSpPr bwMode="auto">
          <a:xfrm>
            <a:off x="423863" y="617538"/>
            <a:ext cx="4867275" cy="5870575"/>
            <a:chOff x="190" y="389"/>
            <a:chExt cx="3066" cy="3698"/>
          </a:xfrm>
        </p:grpSpPr>
        <p:grpSp>
          <p:nvGrpSpPr>
            <p:cNvPr id="158723" name="Group 3"/>
            <p:cNvGrpSpPr>
              <a:grpSpLocks/>
            </p:cNvGrpSpPr>
            <p:nvPr/>
          </p:nvGrpSpPr>
          <p:grpSpPr bwMode="auto">
            <a:xfrm>
              <a:off x="190" y="389"/>
              <a:ext cx="3066" cy="3698"/>
              <a:chOff x="2535" y="389"/>
              <a:chExt cx="3066" cy="3698"/>
            </a:xfrm>
          </p:grpSpPr>
          <p:grpSp>
            <p:nvGrpSpPr>
              <p:cNvPr id="158724" name="Group 4"/>
              <p:cNvGrpSpPr>
                <a:grpSpLocks/>
              </p:cNvGrpSpPr>
              <p:nvPr/>
            </p:nvGrpSpPr>
            <p:grpSpPr bwMode="auto">
              <a:xfrm>
                <a:off x="2550" y="389"/>
                <a:ext cx="3022" cy="3650"/>
                <a:chOff x="2550" y="389"/>
                <a:chExt cx="3022" cy="3650"/>
              </a:xfrm>
            </p:grpSpPr>
            <p:sp>
              <p:nvSpPr>
                <p:cNvPr id="158725" name="AutoShape 5"/>
                <p:cNvSpPr>
                  <a:spLocks noChangeAspect="1" noChangeArrowheads="1" noTextEdit="1"/>
                </p:cNvSpPr>
                <p:nvPr/>
              </p:nvSpPr>
              <p:spPr bwMode="auto">
                <a:xfrm>
                  <a:off x="2550" y="389"/>
                  <a:ext cx="3022" cy="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8726" name="Rectangle 6"/>
                <p:cNvSpPr>
                  <a:spLocks noChangeArrowheads="1"/>
                </p:cNvSpPr>
                <p:nvPr/>
              </p:nvSpPr>
              <p:spPr bwMode="auto">
                <a:xfrm>
                  <a:off x="2959" y="603"/>
                  <a:ext cx="2440" cy="29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8727" name="Line 7"/>
                <p:cNvSpPr>
                  <a:spLocks noChangeShapeType="1"/>
                </p:cNvSpPr>
                <p:nvPr/>
              </p:nvSpPr>
              <p:spPr bwMode="auto">
                <a:xfrm>
                  <a:off x="2959" y="325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28" name="Line 8"/>
                <p:cNvSpPr>
                  <a:spLocks noChangeShapeType="1"/>
                </p:cNvSpPr>
                <p:nvPr/>
              </p:nvSpPr>
              <p:spPr bwMode="auto">
                <a:xfrm>
                  <a:off x="2959" y="2715"/>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29" name="Line 9"/>
                <p:cNvSpPr>
                  <a:spLocks noChangeShapeType="1"/>
                </p:cNvSpPr>
                <p:nvPr/>
              </p:nvSpPr>
              <p:spPr bwMode="auto">
                <a:xfrm>
                  <a:off x="2959" y="218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0" name="Line 10"/>
                <p:cNvSpPr>
                  <a:spLocks noChangeShapeType="1"/>
                </p:cNvSpPr>
                <p:nvPr/>
              </p:nvSpPr>
              <p:spPr bwMode="auto">
                <a:xfrm>
                  <a:off x="2959" y="166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1" name="Line 11"/>
                <p:cNvSpPr>
                  <a:spLocks noChangeShapeType="1"/>
                </p:cNvSpPr>
                <p:nvPr/>
              </p:nvSpPr>
              <p:spPr bwMode="auto">
                <a:xfrm>
                  <a:off x="2959" y="112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2" name="Line 12"/>
                <p:cNvSpPr>
                  <a:spLocks noChangeShapeType="1"/>
                </p:cNvSpPr>
                <p:nvPr/>
              </p:nvSpPr>
              <p:spPr bwMode="auto">
                <a:xfrm>
                  <a:off x="2959" y="60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3" name="Line 13"/>
                <p:cNvSpPr>
                  <a:spLocks noChangeShapeType="1"/>
                </p:cNvSpPr>
                <p:nvPr/>
              </p:nvSpPr>
              <p:spPr bwMode="auto">
                <a:xfrm>
                  <a:off x="2959" y="2987"/>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4" name="Line 14"/>
                <p:cNvSpPr>
                  <a:spLocks noChangeShapeType="1"/>
                </p:cNvSpPr>
                <p:nvPr/>
              </p:nvSpPr>
              <p:spPr bwMode="auto">
                <a:xfrm>
                  <a:off x="2959" y="2452"/>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5" name="Line 15"/>
                <p:cNvSpPr>
                  <a:spLocks noChangeShapeType="1"/>
                </p:cNvSpPr>
                <p:nvPr/>
              </p:nvSpPr>
              <p:spPr bwMode="auto">
                <a:xfrm>
                  <a:off x="2959" y="192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6" name="Line 16"/>
                <p:cNvSpPr>
                  <a:spLocks noChangeShapeType="1"/>
                </p:cNvSpPr>
                <p:nvPr/>
              </p:nvSpPr>
              <p:spPr bwMode="auto">
                <a:xfrm>
                  <a:off x="2959" y="140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7" name="Line 17"/>
                <p:cNvSpPr>
                  <a:spLocks noChangeShapeType="1"/>
                </p:cNvSpPr>
                <p:nvPr/>
              </p:nvSpPr>
              <p:spPr bwMode="auto">
                <a:xfrm>
                  <a:off x="2959" y="86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8" name="Line 18"/>
                <p:cNvSpPr>
                  <a:spLocks noChangeShapeType="1"/>
                </p:cNvSpPr>
                <p:nvPr/>
              </p:nvSpPr>
              <p:spPr bwMode="auto">
                <a:xfrm>
                  <a:off x="33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39" name="Line 19"/>
                <p:cNvSpPr>
                  <a:spLocks noChangeShapeType="1"/>
                </p:cNvSpPr>
                <p:nvPr/>
              </p:nvSpPr>
              <p:spPr bwMode="auto">
                <a:xfrm>
                  <a:off x="40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0" name="Line 20"/>
                <p:cNvSpPr>
                  <a:spLocks noChangeShapeType="1"/>
                </p:cNvSpPr>
                <p:nvPr/>
              </p:nvSpPr>
              <p:spPr bwMode="auto">
                <a:xfrm>
                  <a:off x="4698"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1" name="Line 21"/>
                <p:cNvSpPr>
                  <a:spLocks noChangeShapeType="1"/>
                </p:cNvSpPr>
                <p:nvPr/>
              </p:nvSpPr>
              <p:spPr bwMode="auto">
                <a:xfrm>
                  <a:off x="5399"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2" name="Line 22"/>
                <p:cNvSpPr>
                  <a:spLocks noChangeShapeType="1"/>
                </p:cNvSpPr>
                <p:nvPr/>
              </p:nvSpPr>
              <p:spPr bwMode="auto">
                <a:xfrm>
                  <a:off x="3660"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3" name="Line 23"/>
                <p:cNvSpPr>
                  <a:spLocks noChangeShapeType="1"/>
                </p:cNvSpPr>
                <p:nvPr/>
              </p:nvSpPr>
              <p:spPr bwMode="auto">
                <a:xfrm>
                  <a:off x="4352"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4" name="Line 24"/>
                <p:cNvSpPr>
                  <a:spLocks noChangeShapeType="1"/>
                </p:cNvSpPr>
                <p:nvPr/>
              </p:nvSpPr>
              <p:spPr bwMode="auto">
                <a:xfrm>
                  <a:off x="5053"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5" name="Rectangle 25"/>
                <p:cNvSpPr>
                  <a:spLocks noChangeArrowheads="1"/>
                </p:cNvSpPr>
                <p:nvPr/>
              </p:nvSpPr>
              <p:spPr bwMode="auto">
                <a:xfrm>
                  <a:off x="2959" y="603"/>
                  <a:ext cx="2440" cy="29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8746" name="Line 26"/>
                <p:cNvSpPr>
                  <a:spLocks noChangeShapeType="1"/>
                </p:cNvSpPr>
                <p:nvPr/>
              </p:nvSpPr>
              <p:spPr bwMode="auto">
                <a:xfrm>
                  <a:off x="2959" y="603"/>
                  <a:ext cx="1" cy="291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7" name="Line 27"/>
                <p:cNvSpPr>
                  <a:spLocks noChangeShapeType="1"/>
                </p:cNvSpPr>
                <p:nvPr/>
              </p:nvSpPr>
              <p:spPr bwMode="auto">
                <a:xfrm>
                  <a:off x="2912" y="351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8" name="Line 28"/>
                <p:cNvSpPr>
                  <a:spLocks noChangeShapeType="1"/>
                </p:cNvSpPr>
                <p:nvPr/>
              </p:nvSpPr>
              <p:spPr bwMode="auto">
                <a:xfrm>
                  <a:off x="2912" y="325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49" name="Line 29"/>
                <p:cNvSpPr>
                  <a:spLocks noChangeShapeType="1"/>
                </p:cNvSpPr>
                <p:nvPr/>
              </p:nvSpPr>
              <p:spPr bwMode="auto">
                <a:xfrm>
                  <a:off x="2912" y="2987"/>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0" name="Line 30"/>
                <p:cNvSpPr>
                  <a:spLocks noChangeShapeType="1"/>
                </p:cNvSpPr>
                <p:nvPr/>
              </p:nvSpPr>
              <p:spPr bwMode="auto">
                <a:xfrm>
                  <a:off x="2912" y="2715"/>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1" name="Line 31"/>
                <p:cNvSpPr>
                  <a:spLocks noChangeShapeType="1"/>
                </p:cNvSpPr>
                <p:nvPr/>
              </p:nvSpPr>
              <p:spPr bwMode="auto">
                <a:xfrm>
                  <a:off x="2912" y="2452"/>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2" name="Line 32"/>
                <p:cNvSpPr>
                  <a:spLocks noChangeShapeType="1"/>
                </p:cNvSpPr>
                <p:nvPr/>
              </p:nvSpPr>
              <p:spPr bwMode="auto">
                <a:xfrm>
                  <a:off x="2912" y="218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3" name="Line 33"/>
                <p:cNvSpPr>
                  <a:spLocks noChangeShapeType="1"/>
                </p:cNvSpPr>
                <p:nvPr/>
              </p:nvSpPr>
              <p:spPr bwMode="auto">
                <a:xfrm>
                  <a:off x="2912" y="192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4" name="Line 34"/>
                <p:cNvSpPr>
                  <a:spLocks noChangeShapeType="1"/>
                </p:cNvSpPr>
                <p:nvPr/>
              </p:nvSpPr>
              <p:spPr bwMode="auto">
                <a:xfrm>
                  <a:off x="2912" y="166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5" name="Line 35"/>
                <p:cNvSpPr>
                  <a:spLocks noChangeShapeType="1"/>
                </p:cNvSpPr>
                <p:nvPr/>
              </p:nvSpPr>
              <p:spPr bwMode="auto">
                <a:xfrm>
                  <a:off x="2912" y="140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6" name="Line 36"/>
                <p:cNvSpPr>
                  <a:spLocks noChangeShapeType="1"/>
                </p:cNvSpPr>
                <p:nvPr/>
              </p:nvSpPr>
              <p:spPr bwMode="auto">
                <a:xfrm>
                  <a:off x="2912" y="112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7" name="Line 37"/>
                <p:cNvSpPr>
                  <a:spLocks noChangeShapeType="1"/>
                </p:cNvSpPr>
                <p:nvPr/>
              </p:nvSpPr>
              <p:spPr bwMode="auto">
                <a:xfrm>
                  <a:off x="2912" y="86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8" name="Line 38"/>
                <p:cNvSpPr>
                  <a:spLocks noChangeShapeType="1"/>
                </p:cNvSpPr>
                <p:nvPr/>
              </p:nvSpPr>
              <p:spPr bwMode="auto">
                <a:xfrm>
                  <a:off x="2912" y="60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59" name="Line 39"/>
                <p:cNvSpPr>
                  <a:spLocks noChangeShapeType="1"/>
                </p:cNvSpPr>
                <p:nvPr/>
              </p:nvSpPr>
              <p:spPr bwMode="auto">
                <a:xfrm>
                  <a:off x="2896" y="3513"/>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0" name="Line 40"/>
                <p:cNvSpPr>
                  <a:spLocks noChangeShapeType="1"/>
                </p:cNvSpPr>
                <p:nvPr/>
              </p:nvSpPr>
              <p:spPr bwMode="auto">
                <a:xfrm>
                  <a:off x="2896" y="2987"/>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1" name="Line 41"/>
                <p:cNvSpPr>
                  <a:spLocks noChangeShapeType="1"/>
                </p:cNvSpPr>
                <p:nvPr/>
              </p:nvSpPr>
              <p:spPr bwMode="auto">
                <a:xfrm>
                  <a:off x="2896" y="2452"/>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2" name="Line 42"/>
                <p:cNvSpPr>
                  <a:spLocks noChangeShapeType="1"/>
                </p:cNvSpPr>
                <p:nvPr/>
              </p:nvSpPr>
              <p:spPr bwMode="auto">
                <a:xfrm>
                  <a:off x="2896" y="192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3" name="Line 43"/>
                <p:cNvSpPr>
                  <a:spLocks noChangeShapeType="1"/>
                </p:cNvSpPr>
                <p:nvPr/>
              </p:nvSpPr>
              <p:spPr bwMode="auto">
                <a:xfrm>
                  <a:off x="2896" y="1400"/>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4" name="Line 44"/>
                <p:cNvSpPr>
                  <a:spLocks noChangeShapeType="1"/>
                </p:cNvSpPr>
                <p:nvPr/>
              </p:nvSpPr>
              <p:spPr bwMode="auto">
                <a:xfrm>
                  <a:off x="2896" y="86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5" name="Line 45"/>
                <p:cNvSpPr>
                  <a:spLocks noChangeShapeType="1"/>
                </p:cNvSpPr>
                <p:nvPr/>
              </p:nvSpPr>
              <p:spPr bwMode="auto">
                <a:xfrm>
                  <a:off x="2959" y="3513"/>
                  <a:ext cx="244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6" name="Line 46"/>
                <p:cNvSpPr>
                  <a:spLocks noChangeShapeType="1"/>
                </p:cNvSpPr>
                <p:nvPr/>
              </p:nvSpPr>
              <p:spPr bwMode="auto">
                <a:xfrm flipV="1">
                  <a:off x="295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7" name="Line 47"/>
                <p:cNvSpPr>
                  <a:spLocks noChangeShapeType="1"/>
                </p:cNvSpPr>
                <p:nvPr/>
              </p:nvSpPr>
              <p:spPr bwMode="auto">
                <a:xfrm flipV="1">
                  <a:off x="33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8" name="Line 48"/>
                <p:cNvSpPr>
                  <a:spLocks noChangeShapeType="1"/>
                </p:cNvSpPr>
                <p:nvPr/>
              </p:nvSpPr>
              <p:spPr bwMode="auto">
                <a:xfrm flipV="1">
                  <a:off x="3660"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69" name="Line 49"/>
                <p:cNvSpPr>
                  <a:spLocks noChangeShapeType="1"/>
                </p:cNvSpPr>
                <p:nvPr/>
              </p:nvSpPr>
              <p:spPr bwMode="auto">
                <a:xfrm flipV="1">
                  <a:off x="40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0" name="Line 50"/>
                <p:cNvSpPr>
                  <a:spLocks noChangeShapeType="1"/>
                </p:cNvSpPr>
                <p:nvPr/>
              </p:nvSpPr>
              <p:spPr bwMode="auto">
                <a:xfrm flipV="1">
                  <a:off x="4352"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1" name="Line 51"/>
                <p:cNvSpPr>
                  <a:spLocks noChangeShapeType="1"/>
                </p:cNvSpPr>
                <p:nvPr/>
              </p:nvSpPr>
              <p:spPr bwMode="auto">
                <a:xfrm flipV="1">
                  <a:off x="4698"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2" name="Line 52"/>
                <p:cNvSpPr>
                  <a:spLocks noChangeShapeType="1"/>
                </p:cNvSpPr>
                <p:nvPr/>
              </p:nvSpPr>
              <p:spPr bwMode="auto">
                <a:xfrm flipV="1">
                  <a:off x="5053"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3" name="Line 53"/>
                <p:cNvSpPr>
                  <a:spLocks noChangeShapeType="1"/>
                </p:cNvSpPr>
                <p:nvPr/>
              </p:nvSpPr>
              <p:spPr bwMode="auto">
                <a:xfrm flipV="1">
                  <a:off x="539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4" name="Line 54"/>
                <p:cNvSpPr>
                  <a:spLocks noChangeShapeType="1"/>
                </p:cNvSpPr>
                <p:nvPr/>
              </p:nvSpPr>
              <p:spPr bwMode="auto">
                <a:xfrm flipV="1">
                  <a:off x="2959"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5" name="Line 55"/>
                <p:cNvSpPr>
                  <a:spLocks noChangeShapeType="1"/>
                </p:cNvSpPr>
                <p:nvPr/>
              </p:nvSpPr>
              <p:spPr bwMode="auto">
                <a:xfrm flipV="1">
                  <a:off x="3660"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6" name="Line 56"/>
                <p:cNvSpPr>
                  <a:spLocks noChangeShapeType="1"/>
                </p:cNvSpPr>
                <p:nvPr/>
              </p:nvSpPr>
              <p:spPr bwMode="auto">
                <a:xfrm flipV="1">
                  <a:off x="4352"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7" name="Line 57"/>
                <p:cNvSpPr>
                  <a:spLocks noChangeShapeType="1"/>
                </p:cNvSpPr>
                <p:nvPr/>
              </p:nvSpPr>
              <p:spPr bwMode="auto">
                <a:xfrm flipV="1">
                  <a:off x="5053"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8778" name="Rectangle 58"/>
                <p:cNvSpPr>
                  <a:spLocks noChangeArrowheads="1"/>
                </p:cNvSpPr>
                <p:nvPr/>
              </p:nvSpPr>
              <p:spPr bwMode="auto">
                <a:xfrm>
                  <a:off x="2721" y="341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58779" name="Rectangle 59"/>
                <p:cNvSpPr>
                  <a:spLocks noChangeArrowheads="1"/>
                </p:cNvSpPr>
                <p:nvPr/>
              </p:nvSpPr>
              <p:spPr bwMode="auto">
                <a:xfrm>
                  <a:off x="2721" y="288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a:t>
                  </a:r>
                  <a:endParaRPr lang="en-US" altLang="en-US" sz="2400"/>
                </a:p>
              </p:txBody>
            </p:sp>
            <p:sp>
              <p:nvSpPr>
                <p:cNvPr id="158780" name="Rectangle 60"/>
                <p:cNvSpPr>
                  <a:spLocks noChangeArrowheads="1"/>
                </p:cNvSpPr>
                <p:nvPr/>
              </p:nvSpPr>
              <p:spPr bwMode="auto">
                <a:xfrm>
                  <a:off x="2721" y="235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a:t>
                  </a:r>
                  <a:endParaRPr lang="en-US" altLang="en-US" sz="2400"/>
                </a:p>
              </p:txBody>
            </p:sp>
            <p:sp>
              <p:nvSpPr>
                <p:cNvPr id="158781" name="Rectangle 61"/>
                <p:cNvSpPr>
                  <a:spLocks noChangeArrowheads="1"/>
                </p:cNvSpPr>
                <p:nvPr/>
              </p:nvSpPr>
              <p:spPr bwMode="auto">
                <a:xfrm>
                  <a:off x="2721" y="182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a:t>
                  </a:r>
                  <a:endParaRPr lang="en-US" altLang="en-US" sz="2400"/>
                </a:p>
              </p:txBody>
            </p:sp>
            <p:sp>
              <p:nvSpPr>
                <p:cNvPr id="158782" name="Rectangle 62"/>
                <p:cNvSpPr>
                  <a:spLocks noChangeArrowheads="1"/>
                </p:cNvSpPr>
                <p:nvPr/>
              </p:nvSpPr>
              <p:spPr bwMode="auto">
                <a:xfrm>
                  <a:off x="2721" y="1301"/>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a:t>
                  </a:r>
                  <a:endParaRPr lang="en-US" altLang="en-US" sz="2400"/>
                </a:p>
              </p:txBody>
            </p:sp>
            <p:sp>
              <p:nvSpPr>
                <p:cNvPr id="158783" name="Rectangle 63"/>
                <p:cNvSpPr>
                  <a:spLocks noChangeArrowheads="1"/>
                </p:cNvSpPr>
                <p:nvPr/>
              </p:nvSpPr>
              <p:spPr bwMode="auto">
                <a:xfrm>
                  <a:off x="2721" y="767"/>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a:t>
                  </a:r>
                  <a:endParaRPr lang="en-US" altLang="en-US" sz="2400"/>
                </a:p>
              </p:txBody>
            </p:sp>
            <p:sp>
              <p:nvSpPr>
                <p:cNvPr id="158784" name="Rectangle 64"/>
                <p:cNvSpPr>
                  <a:spLocks noChangeArrowheads="1"/>
                </p:cNvSpPr>
                <p:nvPr/>
              </p:nvSpPr>
              <p:spPr bwMode="auto">
                <a:xfrm>
                  <a:off x="2912" y="3592"/>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58785" name="Rectangle 65"/>
                <p:cNvSpPr>
                  <a:spLocks noChangeArrowheads="1"/>
                </p:cNvSpPr>
                <p:nvPr/>
              </p:nvSpPr>
              <p:spPr bwMode="auto">
                <a:xfrm>
                  <a:off x="3557"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58786" name="Rectangle 66"/>
                <p:cNvSpPr>
                  <a:spLocks noChangeArrowheads="1"/>
                </p:cNvSpPr>
                <p:nvPr/>
              </p:nvSpPr>
              <p:spPr bwMode="auto">
                <a:xfrm>
                  <a:off x="42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58787" name="Rectangle 67"/>
                <p:cNvSpPr>
                  <a:spLocks noChangeArrowheads="1"/>
                </p:cNvSpPr>
                <p:nvPr/>
              </p:nvSpPr>
              <p:spPr bwMode="auto">
                <a:xfrm>
                  <a:off x="49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grpSp>
          <p:sp>
            <p:nvSpPr>
              <p:cNvPr id="158788" name="Text Box 68"/>
              <p:cNvSpPr txBox="1">
                <a:spLocks noChangeArrowheads="1"/>
              </p:cNvSpPr>
              <p:nvPr/>
            </p:nvSpPr>
            <p:spPr bwMode="auto">
              <a:xfrm>
                <a:off x="4658" y="3559"/>
                <a:ext cx="943"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Q</a:t>
                </a:r>
                <a:r>
                  <a:rPr lang="en-US" altLang="en-US" sz="2500"/>
                  <a:t> </a:t>
                </a:r>
                <a:br>
                  <a:rPr lang="en-US" altLang="en-US" sz="2500"/>
                </a:br>
                <a:r>
                  <a:rPr lang="en-US" altLang="en-US" sz="2400"/>
                  <a:t>(gallons)</a:t>
                </a:r>
              </a:p>
            </p:txBody>
          </p:sp>
          <p:sp>
            <p:nvSpPr>
              <p:cNvPr id="158789" name="Text Box 69"/>
              <p:cNvSpPr txBox="1">
                <a:spLocks noChangeArrowheads="1"/>
              </p:cNvSpPr>
              <p:nvPr/>
            </p:nvSpPr>
            <p:spPr bwMode="auto">
              <a:xfrm>
                <a:off x="2644" y="461"/>
                <a:ext cx="263"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P</a:t>
                </a:r>
                <a:r>
                  <a:rPr lang="en-US" altLang="en-US" sz="2500"/>
                  <a:t> </a:t>
                </a:r>
                <a:endParaRPr lang="en-US" altLang="en-US" sz="2400"/>
              </a:p>
            </p:txBody>
          </p:sp>
          <p:sp>
            <p:nvSpPr>
              <p:cNvPr id="158790" name="Text Box 70"/>
              <p:cNvSpPr txBox="1">
                <a:spLocks noChangeArrowheads="1"/>
              </p:cNvSpPr>
              <p:nvPr/>
            </p:nvSpPr>
            <p:spPr bwMode="auto">
              <a:xfrm>
                <a:off x="2535" y="737"/>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400"/>
                  <a:t>$</a:t>
                </a:r>
              </a:p>
            </p:txBody>
          </p:sp>
        </p:grpSp>
        <p:sp>
          <p:nvSpPr>
            <p:cNvPr id="158791" name="Text Box 71"/>
            <p:cNvSpPr txBox="1">
              <a:spLocks noChangeArrowheads="1"/>
            </p:cNvSpPr>
            <p:nvPr/>
          </p:nvSpPr>
          <p:spPr bwMode="auto">
            <a:xfrm>
              <a:off x="625" y="457"/>
              <a:ext cx="2460" cy="4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en-US" altLang="en-US" sz="2500" u="sng"/>
                <a:t>The market for gasoline</a:t>
              </a:r>
            </a:p>
          </p:txBody>
        </p:sp>
      </p:grpSp>
      <p:sp>
        <p:nvSpPr>
          <p:cNvPr id="158795" name="Line 75"/>
          <p:cNvSpPr>
            <a:spLocks noChangeShapeType="1"/>
          </p:cNvSpPr>
          <p:nvPr/>
        </p:nvSpPr>
        <p:spPr bwMode="auto">
          <a:xfrm>
            <a:off x="1100138" y="1374775"/>
            <a:ext cx="3870325" cy="2928938"/>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93" name="Rectangle 73"/>
          <p:cNvSpPr>
            <a:spLocks noGrp="1" noChangeArrowheads="1"/>
          </p:cNvSpPr>
          <p:nvPr>
            <p:ph type="title"/>
          </p:nvPr>
        </p:nvSpPr>
        <p:spPr>
          <a:xfrm>
            <a:off x="457200" y="85725"/>
            <a:ext cx="8229600" cy="649288"/>
          </a:xfrm>
        </p:spPr>
        <p:txBody>
          <a:bodyPr/>
          <a:lstStyle/>
          <a:p>
            <a:r>
              <a:rPr lang="en-US" altLang="en-US" sz="2900"/>
              <a:t>Analysis of a Negative Externality</a:t>
            </a:r>
          </a:p>
        </p:txBody>
      </p:sp>
      <p:sp>
        <p:nvSpPr>
          <p:cNvPr id="158800" name="Line 80"/>
          <p:cNvSpPr>
            <a:spLocks noChangeShapeType="1"/>
          </p:cNvSpPr>
          <p:nvPr/>
        </p:nvSpPr>
        <p:spPr bwMode="auto">
          <a:xfrm flipV="1">
            <a:off x="1095375" y="1803400"/>
            <a:ext cx="3870325" cy="2932113"/>
          </a:xfrm>
          <a:prstGeom prst="line">
            <a:avLst/>
          </a:prstGeom>
          <a:noFill/>
          <a:ln w="44450">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94" name="Line 74"/>
          <p:cNvSpPr>
            <a:spLocks noChangeShapeType="1"/>
          </p:cNvSpPr>
          <p:nvPr/>
        </p:nvSpPr>
        <p:spPr bwMode="auto">
          <a:xfrm flipV="1">
            <a:off x="1090613" y="2636838"/>
            <a:ext cx="3870325" cy="2932112"/>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97" name="Rectangle 77"/>
          <p:cNvSpPr>
            <a:spLocks noChangeArrowheads="1"/>
          </p:cNvSpPr>
          <p:nvPr/>
        </p:nvSpPr>
        <p:spPr bwMode="auto">
          <a:xfrm>
            <a:off x="4956175" y="4184650"/>
            <a:ext cx="41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D</a:t>
            </a:r>
          </a:p>
        </p:txBody>
      </p:sp>
      <p:sp>
        <p:nvSpPr>
          <p:cNvPr id="158798" name="Rectangle 78"/>
          <p:cNvSpPr>
            <a:spLocks noChangeArrowheads="1"/>
          </p:cNvSpPr>
          <p:nvPr/>
        </p:nvSpPr>
        <p:spPr bwMode="auto">
          <a:xfrm>
            <a:off x="4949825" y="2335213"/>
            <a:ext cx="388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S</a:t>
            </a:r>
          </a:p>
        </p:txBody>
      </p:sp>
      <p:sp>
        <p:nvSpPr>
          <p:cNvPr id="158802" name="Rectangle 82"/>
          <p:cNvSpPr>
            <a:spLocks noChangeArrowheads="1"/>
          </p:cNvSpPr>
          <p:nvPr/>
        </p:nvSpPr>
        <p:spPr bwMode="auto">
          <a:xfrm>
            <a:off x="4941888" y="1458913"/>
            <a:ext cx="1103312"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2400"/>
              <a:t>Social </a:t>
            </a:r>
            <a:br>
              <a:rPr lang="en-US" altLang="en-US" sz="2400"/>
            </a:br>
            <a:r>
              <a:rPr lang="en-US" altLang="en-US" sz="2400"/>
              <a:t>cost</a:t>
            </a:r>
          </a:p>
        </p:txBody>
      </p:sp>
      <p:sp>
        <p:nvSpPr>
          <p:cNvPr id="158819" name="Rectangle 99"/>
          <p:cNvSpPr>
            <a:spLocks noChangeArrowheads="1"/>
          </p:cNvSpPr>
          <p:nvPr/>
        </p:nvSpPr>
        <p:spPr bwMode="auto">
          <a:xfrm>
            <a:off x="6226175" y="909638"/>
            <a:ext cx="2468563" cy="1292225"/>
          </a:xfrm>
          <a:prstGeom prst="rect">
            <a:avLst/>
          </a:prstGeom>
          <a:solidFill>
            <a:srgbClr val="66CCFF"/>
          </a:solidFill>
          <a:ln>
            <a:noFill/>
          </a:ln>
          <a:effectLst>
            <a:outerShdw dist="71842"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05000"/>
              </a:lnSpc>
            </a:pPr>
            <a:r>
              <a:rPr lang="en-US" altLang="en-US" sz="2500"/>
              <a:t>The socially optimal quantity is 20 gallons.</a:t>
            </a:r>
          </a:p>
        </p:txBody>
      </p:sp>
      <p:grpSp>
        <p:nvGrpSpPr>
          <p:cNvPr id="158842" name="Group 122"/>
          <p:cNvGrpSpPr>
            <a:grpSpLocks/>
          </p:cNvGrpSpPr>
          <p:nvPr/>
        </p:nvGrpSpPr>
        <p:grpSpPr bwMode="auto">
          <a:xfrm>
            <a:off x="3074988" y="2981325"/>
            <a:ext cx="466725" cy="3084513"/>
            <a:chOff x="1937" y="1878"/>
            <a:chExt cx="294" cy="1943"/>
          </a:xfrm>
        </p:grpSpPr>
        <p:sp>
          <p:nvSpPr>
            <p:cNvPr id="158826" name="Line 106"/>
            <p:cNvSpPr>
              <a:spLocks noChangeShapeType="1"/>
            </p:cNvSpPr>
            <p:nvPr/>
          </p:nvSpPr>
          <p:spPr bwMode="auto">
            <a:xfrm>
              <a:off x="2086" y="1929"/>
              <a:ext cx="0" cy="1587"/>
            </a:xfrm>
            <a:prstGeom prst="line">
              <a:avLst/>
            </a:prstGeom>
            <a:noFill/>
            <a:ln w="1905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801" name="Oval 81"/>
            <p:cNvSpPr>
              <a:spLocks noChangeArrowheads="1"/>
            </p:cNvSpPr>
            <p:nvPr/>
          </p:nvSpPr>
          <p:spPr bwMode="auto">
            <a:xfrm>
              <a:off x="2042" y="1878"/>
              <a:ext cx="88" cy="87"/>
            </a:xfrm>
            <a:prstGeom prst="ellipse">
              <a:avLst/>
            </a:prstGeom>
            <a:solidFill>
              <a:srgbClr val="0099FF"/>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829" name="Rectangle 109"/>
            <p:cNvSpPr>
              <a:spLocks noChangeArrowheads="1"/>
            </p:cNvSpPr>
            <p:nvPr/>
          </p:nvSpPr>
          <p:spPr bwMode="auto">
            <a:xfrm>
              <a:off x="1937" y="3593"/>
              <a:ext cx="294" cy="228"/>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8831" name="Rectangle 111"/>
          <p:cNvSpPr>
            <a:spLocks noChangeArrowheads="1"/>
          </p:cNvSpPr>
          <p:nvPr/>
        </p:nvSpPr>
        <p:spPr bwMode="auto">
          <a:xfrm>
            <a:off x="5449888" y="2790825"/>
            <a:ext cx="3443287" cy="1292225"/>
          </a:xfrm>
          <a:prstGeom prst="rect">
            <a:avLst/>
          </a:prstGeom>
          <a:solidFill>
            <a:srgbClr val="FFCC99"/>
          </a:solidFill>
          <a:ln>
            <a:noFill/>
          </a:ln>
          <a:effectLst>
            <a:outerShdw dist="71842"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05000"/>
              </a:lnSpc>
            </a:pPr>
            <a:r>
              <a:rPr lang="en-US" altLang="en-US" sz="2500"/>
              <a:t>At any </a:t>
            </a:r>
            <a:r>
              <a:rPr lang="en-US" altLang="en-US" sz="2500" b="1" i="1"/>
              <a:t>Q</a:t>
            </a:r>
            <a:r>
              <a:rPr lang="en-US" altLang="en-US" sz="2500"/>
              <a:t> &lt; 20, </a:t>
            </a:r>
          </a:p>
          <a:p>
            <a:pPr>
              <a:lnSpc>
                <a:spcPct val="105000"/>
              </a:lnSpc>
            </a:pPr>
            <a:r>
              <a:rPr lang="en-US" altLang="en-US" sz="2500"/>
              <a:t>value of additional gas exceeds social cost  </a:t>
            </a:r>
          </a:p>
        </p:txBody>
      </p:sp>
      <p:sp>
        <p:nvSpPr>
          <p:cNvPr id="158834" name="Rectangle 114"/>
          <p:cNvSpPr>
            <a:spLocks noChangeArrowheads="1"/>
          </p:cNvSpPr>
          <p:nvPr/>
        </p:nvSpPr>
        <p:spPr bwMode="auto">
          <a:xfrm>
            <a:off x="5543550" y="4084638"/>
            <a:ext cx="3205163" cy="1692275"/>
          </a:xfrm>
          <a:prstGeom prst="rect">
            <a:avLst/>
          </a:prstGeom>
          <a:solidFill>
            <a:srgbClr val="FFCC99"/>
          </a:solidFill>
          <a:ln>
            <a:noFill/>
          </a:ln>
          <a:effectLst>
            <a:outerShdw dist="71842"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05000"/>
              </a:lnSpc>
            </a:pPr>
            <a:r>
              <a:rPr lang="en-US" altLang="en-US" sz="2500"/>
              <a:t>At any </a:t>
            </a:r>
            <a:r>
              <a:rPr lang="en-US" altLang="en-US" sz="2500" b="1" i="1"/>
              <a:t>Q</a:t>
            </a:r>
            <a:r>
              <a:rPr lang="en-US" altLang="en-US" sz="2500"/>
              <a:t> &gt; 20, </a:t>
            </a:r>
          </a:p>
          <a:p>
            <a:pPr>
              <a:lnSpc>
                <a:spcPct val="105000"/>
              </a:lnSpc>
            </a:pPr>
            <a:r>
              <a:rPr lang="en-US" altLang="en-US" sz="2500"/>
              <a:t>social cost of the </a:t>
            </a:r>
            <a:br>
              <a:rPr lang="en-US" altLang="en-US" sz="2500"/>
            </a:br>
            <a:r>
              <a:rPr lang="en-US" altLang="en-US" sz="2500"/>
              <a:t>last gallon is</a:t>
            </a:r>
            <a:br>
              <a:rPr lang="en-US" altLang="en-US" sz="2500"/>
            </a:br>
            <a:r>
              <a:rPr lang="en-US" altLang="en-US" sz="2500"/>
              <a:t>greater than its value</a:t>
            </a:r>
          </a:p>
        </p:txBody>
      </p:sp>
      <p:grpSp>
        <p:nvGrpSpPr>
          <p:cNvPr id="158844" name="Group 124"/>
          <p:cNvGrpSpPr>
            <a:grpSpLocks/>
          </p:cNvGrpSpPr>
          <p:nvPr/>
        </p:nvGrpSpPr>
        <p:grpSpPr bwMode="auto">
          <a:xfrm>
            <a:off x="1976438" y="2151063"/>
            <a:ext cx="466725" cy="3906837"/>
            <a:chOff x="1245" y="1355"/>
            <a:chExt cx="294" cy="2461"/>
          </a:xfrm>
        </p:grpSpPr>
        <p:sp>
          <p:nvSpPr>
            <p:cNvPr id="158835" name="Line 115"/>
            <p:cNvSpPr>
              <a:spLocks noChangeShapeType="1"/>
            </p:cNvSpPr>
            <p:nvPr/>
          </p:nvSpPr>
          <p:spPr bwMode="auto">
            <a:xfrm flipV="1">
              <a:off x="1394" y="1392"/>
              <a:ext cx="0" cy="2119"/>
            </a:xfrm>
            <a:prstGeom prst="line">
              <a:avLst/>
            </a:prstGeom>
            <a:noFill/>
            <a:ln w="1905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837" name="Oval 117"/>
            <p:cNvSpPr>
              <a:spLocks noChangeArrowheads="1"/>
            </p:cNvSpPr>
            <p:nvPr/>
          </p:nvSpPr>
          <p:spPr bwMode="auto">
            <a:xfrm>
              <a:off x="1347" y="1355"/>
              <a:ext cx="88" cy="87"/>
            </a:xfrm>
            <a:prstGeom prst="ellipse">
              <a:avLst/>
            </a:prstGeom>
            <a:solidFill>
              <a:srgbClr val="FF99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838" name="Oval 118"/>
            <p:cNvSpPr>
              <a:spLocks noChangeArrowheads="1"/>
            </p:cNvSpPr>
            <p:nvPr/>
          </p:nvSpPr>
          <p:spPr bwMode="auto">
            <a:xfrm>
              <a:off x="1350" y="2407"/>
              <a:ext cx="88" cy="87"/>
            </a:xfrm>
            <a:prstGeom prst="ellipse">
              <a:avLst/>
            </a:prstGeom>
            <a:solidFill>
              <a:srgbClr val="FF99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841" name="Rectangle 121"/>
            <p:cNvSpPr>
              <a:spLocks noChangeArrowheads="1"/>
            </p:cNvSpPr>
            <p:nvPr/>
          </p:nvSpPr>
          <p:spPr bwMode="auto">
            <a:xfrm>
              <a:off x="1245" y="3588"/>
              <a:ext cx="294" cy="228"/>
            </a:xfrm>
            <a:prstGeom prst="rect">
              <a:avLst/>
            </a:prstGeom>
            <a:noFill/>
            <a:ln w="9525">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8814" name="Text Box 94"/>
          <p:cNvSpPr txBox="1">
            <a:spLocks noChangeArrowheads="1"/>
          </p:cNvSpPr>
          <p:nvPr/>
        </p:nvSpPr>
        <p:spPr bwMode="auto">
          <a:xfrm>
            <a:off x="3568700" y="5683250"/>
            <a:ext cx="5794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en-US" sz="2500"/>
              <a:t>25</a:t>
            </a:r>
          </a:p>
        </p:txBody>
      </p:sp>
      <p:grpSp>
        <p:nvGrpSpPr>
          <p:cNvPr id="158845" name="Group 125"/>
          <p:cNvGrpSpPr>
            <a:grpSpLocks/>
          </p:cNvGrpSpPr>
          <p:nvPr/>
        </p:nvGrpSpPr>
        <p:grpSpPr bwMode="auto">
          <a:xfrm>
            <a:off x="3625850" y="2571750"/>
            <a:ext cx="466725" cy="3484563"/>
            <a:chOff x="2284" y="1620"/>
            <a:chExt cx="294" cy="2195"/>
          </a:xfrm>
        </p:grpSpPr>
        <p:sp>
          <p:nvSpPr>
            <p:cNvPr id="158836" name="Line 116"/>
            <p:cNvSpPr>
              <a:spLocks noChangeShapeType="1"/>
            </p:cNvSpPr>
            <p:nvPr/>
          </p:nvSpPr>
          <p:spPr bwMode="auto">
            <a:xfrm flipV="1">
              <a:off x="2430" y="1659"/>
              <a:ext cx="0" cy="1847"/>
            </a:xfrm>
            <a:prstGeom prst="line">
              <a:avLst/>
            </a:prstGeom>
            <a:noFill/>
            <a:ln w="1905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839" name="Oval 119"/>
            <p:cNvSpPr>
              <a:spLocks noChangeArrowheads="1"/>
            </p:cNvSpPr>
            <p:nvPr/>
          </p:nvSpPr>
          <p:spPr bwMode="auto">
            <a:xfrm>
              <a:off x="2382" y="1620"/>
              <a:ext cx="88" cy="87"/>
            </a:xfrm>
            <a:prstGeom prst="ellipse">
              <a:avLst/>
            </a:prstGeom>
            <a:solidFill>
              <a:srgbClr val="FF99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840" name="Oval 120"/>
            <p:cNvSpPr>
              <a:spLocks noChangeArrowheads="1"/>
            </p:cNvSpPr>
            <p:nvPr/>
          </p:nvSpPr>
          <p:spPr bwMode="auto">
            <a:xfrm>
              <a:off x="2386" y="2143"/>
              <a:ext cx="88" cy="87"/>
            </a:xfrm>
            <a:prstGeom prst="ellipse">
              <a:avLst/>
            </a:prstGeom>
            <a:solidFill>
              <a:srgbClr val="FF99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843" name="Rectangle 123"/>
            <p:cNvSpPr>
              <a:spLocks noChangeArrowheads="1"/>
            </p:cNvSpPr>
            <p:nvPr/>
          </p:nvSpPr>
          <p:spPr bwMode="auto">
            <a:xfrm>
              <a:off x="2284" y="3587"/>
              <a:ext cx="294" cy="228"/>
            </a:xfrm>
            <a:prstGeom prst="rect">
              <a:avLst/>
            </a:prstGeom>
            <a:noFill/>
            <a:ln w="9525">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8819"/>
                                        </p:tgtEl>
                                        <p:attrNameLst>
                                          <p:attrName>style.visibility</p:attrName>
                                        </p:attrNameLst>
                                      </p:cBhvr>
                                      <p:to>
                                        <p:strVal val="visible"/>
                                      </p:to>
                                    </p:set>
                                    <p:animEffect transition="in" filter="dissolve">
                                      <p:cBhvr>
                                        <p:cTn id="7" dur="500"/>
                                        <p:tgtEl>
                                          <p:spTgt spid="158819"/>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58842"/>
                                        </p:tgtEl>
                                        <p:attrNameLst>
                                          <p:attrName>style.visibility</p:attrName>
                                        </p:attrNameLst>
                                      </p:cBhvr>
                                      <p:to>
                                        <p:strVal val="visible"/>
                                      </p:to>
                                    </p:set>
                                    <p:animEffect transition="in" filter="wipe(up)">
                                      <p:cBhvr>
                                        <p:cTn id="11" dur="500"/>
                                        <p:tgtEl>
                                          <p:spTgt spid="15884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58831"/>
                                        </p:tgtEl>
                                        <p:attrNameLst>
                                          <p:attrName>style.visibility</p:attrName>
                                        </p:attrNameLst>
                                      </p:cBhvr>
                                      <p:to>
                                        <p:strVal val="visible"/>
                                      </p:to>
                                    </p:set>
                                    <p:animEffect transition="in" filter="dissolve">
                                      <p:cBhvr>
                                        <p:cTn id="16" dur="500"/>
                                        <p:tgtEl>
                                          <p:spTgt spid="158831"/>
                                        </p:tgtEl>
                                      </p:cBhvr>
                                    </p:animEffect>
                                  </p:childTnLst>
                                </p:cTn>
                              </p:par>
                              <p:par>
                                <p:cTn id="17" presetID="22" presetClass="entr" presetSubtype="4" fill="hold" nodeType="withEffect">
                                  <p:stCondLst>
                                    <p:cond delay="0"/>
                                  </p:stCondLst>
                                  <p:childTnLst>
                                    <p:set>
                                      <p:cBhvr>
                                        <p:cTn id="18" dur="1" fill="hold">
                                          <p:stCondLst>
                                            <p:cond delay="0"/>
                                          </p:stCondLst>
                                        </p:cTn>
                                        <p:tgtEl>
                                          <p:spTgt spid="158844"/>
                                        </p:tgtEl>
                                        <p:attrNameLst>
                                          <p:attrName>style.visibility</p:attrName>
                                        </p:attrNameLst>
                                      </p:cBhvr>
                                      <p:to>
                                        <p:strVal val="visible"/>
                                      </p:to>
                                    </p:set>
                                    <p:animEffect transition="in" filter="wipe(down)">
                                      <p:cBhvr>
                                        <p:cTn id="19" dur="500"/>
                                        <p:tgtEl>
                                          <p:spTgt spid="15884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xit" presetSubtype="0" fill="hold" nodeType="clickEffect">
                                  <p:stCondLst>
                                    <p:cond delay="0"/>
                                  </p:stCondLst>
                                  <p:childTnLst>
                                    <p:animEffect transition="out" filter="dissolve">
                                      <p:cBhvr>
                                        <p:cTn id="23" dur="500"/>
                                        <p:tgtEl>
                                          <p:spTgt spid="158844"/>
                                        </p:tgtEl>
                                      </p:cBhvr>
                                    </p:animEffect>
                                    <p:set>
                                      <p:cBhvr>
                                        <p:cTn id="24" dur="1" fill="hold">
                                          <p:stCondLst>
                                            <p:cond delay="499"/>
                                          </p:stCondLst>
                                        </p:cTn>
                                        <p:tgtEl>
                                          <p:spTgt spid="158844"/>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500"/>
                                        <p:tgtEl>
                                          <p:spTgt spid="158831"/>
                                        </p:tgtEl>
                                      </p:cBhvr>
                                    </p:animEffect>
                                    <p:set>
                                      <p:cBhvr>
                                        <p:cTn id="27" dur="1" fill="hold">
                                          <p:stCondLst>
                                            <p:cond delay="499"/>
                                          </p:stCondLst>
                                        </p:cTn>
                                        <p:tgtEl>
                                          <p:spTgt spid="158831"/>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8834"/>
                                        </p:tgtEl>
                                        <p:attrNameLst>
                                          <p:attrName>style.visibility</p:attrName>
                                        </p:attrNameLst>
                                      </p:cBhvr>
                                      <p:to>
                                        <p:strVal val="visible"/>
                                      </p:to>
                                    </p:set>
                                    <p:animEffect transition="in" filter="dissolve">
                                      <p:cBhvr>
                                        <p:cTn id="32" dur="500"/>
                                        <p:tgtEl>
                                          <p:spTgt spid="158834"/>
                                        </p:tgtEl>
                                      </p:cBhvr>
                                    </p:animEffect>
                                  </p:childTnLst>
                                </p:cTn>
                              </p:par>
                              <p:par>
                                <p:cTn id="33" presetID="22" presetClass="entr" presetSubtype="4" fill="hold" nodeType="withEffect">
                                  <p:stCondLst>
                                    <p:cond delay="0"/>
                                  </p:stCondLst>
                                  <p:childTnLst>
                                    <p:set>
                                      <p:cBhvr>
                                        <p:cTn id="34" dur="1" fill="hold">
                                          <p:stCondLst>
                                            <p:cond delay="0"/>
                                          </p:stCondLst>
                                        </p:cTn>
                                        <p:tgtEl>
                                          <p:spTgt spid="158845"/>
                                        </p:tgtEl>
                                        <p:attrNameLst>
                                          <p:attrName>style.visibility</p:attrName>
                                        </p:attrNameLst>
                                      </p:cBhvr>
                                      <p:to>
                                        <p:strVal val="visible"/>
                                      </p:to>
                                    </p:set>
                                    <p:animEffect transition="in" filter="wipe(down)">
                                      <p:cBhvr>
                                        <p:cTn id="35" dur="500"/>
                                        <p:tgtEl>
                                          <p:spTgt spid="158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819" grpId="0" animBg="1"/>
      <p:bldP spid="158831" grpId="0" animBg="1"/>
      <p:bldP spid="158831" grpId="1" animBg="1"/>
      <p:bldP spid="1588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Footer Placeholder 3"/>
          <p:cNvSpPr>
            <a:spLocks noGrp="1"/>
          </p:cNvSpPr>
          <p:nvPr>
            <p:ph type="ftr" sz="quarter" idx="10"/>
          </p:nvPr>
        </p:nvSpPr>
        <p:spPr/>
        <p:txBody>
          <a:bodyPr/>
          <a:lstStyle/>
          <a:p>
            <a:r>
              <a:rPr lang="en-US" altLang="en-US"/>
              <a:t>CHAPTER 10</a:t>
            </a:r>
            <a:r>
              <a:rPr lang="en-US" altLang="en-US" b="0"/>
              <a:t>    EXTERNALITIES</a:t>
            </a:r>
          </a:p>
        </p:txBody>
      </p:sp>
      <p:grpSp>
        <p:nvGrpSpPr>
          <p:cNvPr id="173058" name="Group 2"/>
          <p:cNvGrpSpPr>
            <a:grpSpLocks/>
          </p:cNvGrpSpPr>
          <p:nvPr/>
        </p:nvGrpSpPr>
        <p:grpSpPr bwMode="auto">
          <a:xfrm>
            <a:off x="423863" y="617538"/>
            <a:ext cx="4867275" cy="5870575"/>
            <a:chOff x="190" y="389"/>
            <a:chExt cx="3066" cy="3698"/>
          </a:xfrm>
        </p:grpSpPr>
        <p:grpSp>
          <p:nvGrpSpPr>
            <p:cNvPr id="173059" name="Group 3"/>
            <p:cNvGrpSpPr>
              <a:grpSpLocks/>
            </p:cNvGrpSpPr>
            <p:nvPr/>
          </p:nvGrpSpPr>
          <p:grpSpPr bwMode="auto">
            <a:xfrm>
              <a:off x="190" y="389"/>
              <a:ext cx="3066" cy="3698"/>
              <a:chOff x="2535" y="389"/>
              <a:chExt cx="3066" cy="3698"/>
            </a:xfrm>
          </p:grpSpPr>
          <p:grpSp>
            <p:nvGrpSpPr>
              <p:cNvPr id="173060" name="Group 4"/>
              <p:cNvGrpSpPr>
                <a:grpSpLocks/>
              </p:cNvGrpSpPr>
              <p:nvPr/>
            </p:nvGrpSpPr>
            <p:grpSpPr bwMode="auto">
              <a:xfrm>
                <a:off x="2550" y="389"/>
                <a:ext cx="3022" cy="3650"/>
                <a:chOff x="2550" y="389"/>
                <a:chExt cx="3022" cy="3650"/>
              </a:xfrm>
            </p:grpSpPr>
            <p:sp>
              <p:nvSpPr>
                <p:cNvPr id="173061" name="AutoShape 5"/>
                <p:cNvSpPr>
                  <a:spLocks noChangeAspect="1" noChangeArrowheads="1" noTextEdit="1"/>
                </p:cNvSpPr>
                <p:nvPr/>
              </p:nvSpPr>
              <p:spPr bwMode="auto">
                <a:xfrm>
                  <a:off x="2550" y="389"/>
                  <a:ext cx="3022" cy="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3062" name="Rectangle 6"/>
                <p:cNvSpPr>
                  <a:spLocks noChangeArrowheads="1"/>
                </p:cNvSpPr>
                <p:nvPr/>
              </p:nvSpPr>
              <p:spPr bwMode="auto">
                <a:xfrm>
                  <a:off x="2959" y="603"/>
                  <a:ext cx="2440" cy="29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3063" name="Line 7"/>
                <p:cNvSpPr>
                  <a:spLocks noChangeShapeType="1"/>
                </p:cNvSpPr>
                <p:nvPr/>
              </p:nvSpPr>
              <p:spPr bwMode="auto">
                <a:xfrm>
                  <a:off x="2959" y="325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4" name="Line 8"/>
                <p:cNvSpPr>
                  <a:spLocks noChangeShapeType="1"/>
                </p:cNvSpPr>
                <p:nvPr/>
              </p:nvSpPr>
              <p:spPr bwMode="auto">
                <a:xfrm>
                  <a:off x="2959" y="2715"/>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5" name="Line 9"/>
                <p:cNvSpPr>
                  <a:spLocks noChangeShapeType="1"/>
                </p:cNvSpPr>
                <p:nvPr/>
              </p:nvSpPr>
              <p:spPr bwMode="auto">
                <a:xfrm>
                  <a:off x="2959" y="218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6" name="Line 10"/>
                <p:cNvSpPr>
                  <a:spLocks noChangeShapeType="1"/>
                </p:cNvSpPr>
                <p:nvPr/>
              </p:nvSpPr>
              <p:spPr bwMode="auto">
                <a:xfrm>
                  <a:off x="2959" y="166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7" name="Line 11"/>
                <p:cNvSpPr>
                  <a:spLocks noChangeShapeType="1"/>
                </p:cNvSpPr>
                <p:nvPr/>
              </p:nvSpPr>
              <p:spPr bwMode="auto">
                <a:xfrm>
                  <a:off x="2959" y="1129"/>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8" name="Line 12"/>
                <p:cNvSpPr>
                  <a:spLocks noChangeShapeType="1"/>
                </p:cNvSpPr>
                <p:nvPr/>
              </p:nvSpPr>
              <p:spPr bwMode="auto">
                <a:xfrm>
                  <a:off x="2959" y="603"/>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69" name="Line 13"/>
                <p:cNvSpPr>
                  <a:spLocks noChangeShapeType="1"/>
                </p:cNvSpPr>
                <p:nvPr/>
              </p:nvSpPr>
              <p:spPr bwMode="auto">
                <a:xfrm>
                  <a:off x="2959" y="2987"/>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0" name="Line 14"/>
                <p:cNvSpPr>
                  <a:spLocks noChangeShapeType="1"/>
                </p:cNvSpPr>
                <p:nvPr/>
              </p:nvSpPr>
              <p:spPr bwMode="auto">
                <a:xfrm>
                  <a:off x="2959" y="2452"/>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1" name="Line 15"/>
                <p:cNvSpPr>
                  <a:spLocks noChangeShapeType="1"/>
                </p:cNvSpPr>
                <p:nvPr/>
              </p:nvSpPr>
              <p:spPr bwMode="auto">
                <a:xfrm>
                  <a:off x="2959" y="192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2" name="Line 16"/>
                <p:cNvSpPr>
                  <a:spLocks noChangeShapeType="1"/>
                </p:cNvSpPr>
                <p:nvPr/>
              </p:nvSpPr>
              <p:spPr bwMode="auto">
                <a:xfrm>
                  <a:off x="2959" y="1400"/>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3" name="Line 17"/>
                <p:cNvSpPr>
                  <a:spLocks noChangeShapeType="1"/>
                </p:cNvSpPr>
                <p:nvPr/>
              </p:nvSpPr>
              <p:spPr bwMode="auto">
                <a:xfrm>
                  <a:off x="2959" y="866"/>
                  <a:ext cx="244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4" name="Line 18"/>
                <p:cNvSpPr>
                  <a:spLocks noChangeShapeType="1"/>
                </p:cNvSpPr>
                <p:nvPr/>
              </p:nvSpPr>
              <p:spPr bwMode="auto">
                <a:xfrm>
                  <a:off x="33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5" name="Line 19"/>
                <p:cNvSpPr>
                  <a:spLocks noChangeShapeType="1"/>
                </p:cNvSpPr>
                <p:nvPr/>
              </p:nvSpPr>
              <p:spPr bwMode="auto">
                <a:xfrm>
                  <a:off x="4006"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6" name="Line 20"/>
                <p:cNvSpPr>
                  <a:spLocks noChangeShapeType="1"/>
                </p:cNvSpPr>
                <p:nvPr/>
              </p:nvSpPr>
              <p:spPr bwMode="auto">
                <a:xfrm>
                  <a:off x="4698"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7" name="Line 21"/>
                <p:cNvSpPr>
                  <a:spLocks noChangeShapeType="1"/>
                </p:cNvSpPr>
                <p:nvPr/>
              </p:nvSpPr>
              <p:spPr bwMode="auto">
                <a:xfrm>
                  <a:off x="5399"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8" name="Line 22"/>
                <p:cNvSpPr>
                  <a:spLocks noChangeShapeType="1"/>
                </p:cNvSpPr>
                <p:nvPr/>
              </p:nvSpPr>
              <p:spPr bwMode="auto">
                <a:xfrm>
                  <a:off x="3660"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79" name="Line 23"/>
                <p:cNvSpPr>
                  <a:spLocks noChangeShapeType="1"/>
                </p:cNvSpPr>
                <p:nvPr/>
              </p:nvSpPr>
              <p:spPr bwMode="auto">
                <a:xfrm>
                  <a:off x="4352"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0" name="Line 24"/>
                <p:cNvSpPr>
                  <a:spLocks noChangeShapeType="1"/>
                </p:cNvSpPr>
                <p:nvPr/>
              </p:nvSpPr>
              <p:spPr bwMode="auto">
                <a:xfrm>
                  <a:off x="5053" y="603"/>
                  <a:ext cx="1" cy="291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1" name="Rectangle 25"/>
                <p:cNvSpPr>
                  <a:spLocks noChangeArrowheads="1"/>
                </p:cNvSpPr>
                <p:nvPr/>
              </p:nvSpPr>
              <p:spPr bwMode="auto">
                <a:xfrm>
                  <a:off x="2959" y="603"/>
                  <a:ext cx="2440" cy="29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3082" name="Line 26"/>
                <p:cNvSpPr>
                  <a:spLocks noChangeShapeType="1"/>
                </p:cNvSpPr>
                <p:nvPr/>
              </p:nvSpPr>
              <p:spPr bwMode="auto">
                <a:xfrm>
                  <a:off x="2959" y="603"/>
                  <a:ext cx="1" cy="291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3" name="Line 27"/>
                <p:cNvSpPr>
                  <a:spLocks noChangeShapeType="1"/>
                </p:cNvSpPr>
                <p:nvPr/>
              </p:nvSpPr>
              <p:spPr bwMode="auto">
                <a:xfrm>
                  <a:off x="2912" y="351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4" name="Line 28"/>
                <p:cNvSpPr>
                  <a:spLocks noChangeShapeType="1"/>
                </p:cNvSpPr>
                <p:nvPr/>
              </p:nvSpPr>
              <p:spPr bwMode="auto">
                <a:xfrm>
                  <a:off x="2912" y="325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5" name="Line 29"/>
                <p:cNvSpPr>
                  <a:spLocks noChangeShapeType="1"/>
                </p:cNvSpPr>
                <p:nvPr/>
              </p:nvSpPr>
              <p:spPr bwMode="auto">
                <a:xfrm>
                  <a:off x="2912" y="2987"/>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6" name="Line 30"/>
                <p:cNvSpPr>
                  <a:spLocks noChangeShapeType="1"/>
                </p:cNvSpPr>
                <p:nvPr/>
              </p:nvSpPr>
              <p:spPr bwMode="auto">
                <a:xfrm>
                  <a:off x="2912" y="2715"/>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7" name="Line 31"/>
                <p:cNvSpPr>
                  <a:spLocks noChangeShapeType="1"/>
                </p:cNvSpPr>
                <p:nvPr/>
              </p:nvSpPr>
              <p:spPr bwMode="auto">
                <a:xfrm>
                  <a:off x="2912" y="2452"/>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8" name="Line 32"/>
                <p:cNvSpPr>
                  <a:spLocks noChangeShapeType="1"/>
                </p:cNvSpPr>
                <p:nvPr/>
              </p:nvSpPr>
              <p:spPr bwMode="auto">
                <a:xfrm>
                  <a:off x="2912" y="218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89" name="Line 33"/>
                <p:cNvSpPr>
                  <a:spLocks noChangeShapeType="1"/>
                </p:cNvSpPr>
                <p:nvPr/>
              </p:nvSpPr>
              <p:spPr bwMode="auto">
                <a:xfrm>
                  <a:off x="2912" y="192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0" name="Line 34"/>
                <p:cNvSpPr>
                  <a:spLocks noChangeShapeType="1"/>
                </p:cNvSpPr>
                <p:nvPr/>
              </p:nvSpPr>
              <p:spPr bwMode="auto">
                <a:xfrm>
                  <a:off x="2912" y="166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1" name="Line 35"/>
                <p:cNvSpPr>
                  <a:spLocks noChangeShapeType="1"/>
                </p:cNvSpPr>
                <p:nvPr/>
              </p:nvSpPr>
              <p:spPr bwMode="auto">
                <a:xfrm>
                  <a:off x="2912" y="1400"/>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2" name="Line 36"/>
                <p:cNvSpPr>
                  <a:spLocks noChangeShapeType="1"/>
                </p:cNvSpPr>
                <p:nvPr/>
              </p:nvSpPr>
              <p:spPr bwMode="auto">
                <a:xfrm>
                  <a:off x="2912" y="1129"/>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3" name="Line 37"/>
                <p:cNvSpPr>
                  <a:spLocks noChangeShapeType="1"/>
                </p:cNvSpPr>
                <p:nvPr/>
              </p:nvSpPr>
              <p:spPr bwMode="auto">
                <a:xfrm>
                  <a:off x="2912" y="866"/>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4" name="Line 38"/>
                <p:cNvSpPr>
                  <a:spLocks noChangeShapeType="1"/>
                </p:cNvSpPr>
                <p:nvPr/>
              </p:nvSpPr>
              <p:spPr bwMode="auto">
                <a:xfrm>
                  <a:off x="2912" y="603"/>
                  <a:ext cx="47"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5" name="Line 39"/>
                <p:cNvSpPr>
                  <a:spLocks noChangeShapeType="1"/>
                </p:cNvSpPr>
                <p:nvPr/>
              </p:nvSpPr>
              <p:spPr bwMode="auto">
                <a:xfrm>
                  <a:off x="2896" y="3513"/>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6" name="Line 40"/>
                <p:cNvSpPr>
                  <a:spLocks noChangeShapeType="1"/>
                </p:cNvSpPr>
                <p:nvPr/>
              </p:nvSpPr>
              <p:spPr bwMode="auto">
                <a:xfrm>
                  <a:off x="2896" y="2987"/>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7" name="Line 41"/>
                <p:cNvSpPr>
                  <a:spLocks noChangeShapeType="1"/>
                </p:cNvSpPr>
                <p:nvPr/>
              </p:nvSpPr>
              <p:spPr bwMode="auto">
                <a:xfrm>
                  <a:off x="2896" y="2452"/>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8" name="Line 42"/>
                <p:cNvSpPr>
                  <a:spLocks noChangeShapeType="1"/>
                </p:cNvSpPr>
                <p:nvPr/>
              </p:nvSpPr>
              <p:spPr bwMode="auto">
                <a:xfrm>
                  <a:off x="2896" y="192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099" name="Line 43"/>
                <p:cNvSpPr>
                  <a:spLocks noChangeShapeType="1"/>
                </p:cNvSpPr>
                <p:nvPr/>
              </p:nvSpPr>
              <p:spPr bwMode="auto">
                <a:xfrm>
                  <a:off x="2896" y="1400"/>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0" name="Line 44"/>
                <p:cNvSpPr>
                  <a:spLocks noChangeShapeType="1"/>
                </p:cNvSpPr>
                <p:nvPr/>
              </p:nvSpPr>
              <p:spPr bwMode="auto">
                <a:xfrm>
                  <a:off x="2896" y="866"/>
                  <a:ext cx="6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1" name="Line 45"/>
                <p:cNvSpPr>
                  <a:spLocks noChangeShapeType="1"/>
                </p:cNvSpPr>
                <p:nvPr/>
              </p:nvSpPr>
              <p:spPr bwMode="auto">
                <a:xfrm>
                  <a:off x="2959" y="3513"/>
                  <a:ext cx="244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2" name="Line 46"/>
                <p:cNvSpPr>
                  <a:spLocks noChangeShapeType="1"/>
                </p:cNvSpPr>
                <p:nvPr/>
              </p:nvSpPr>
              <p:spPr bwMode="auto">
                <a:xfrm flipV="1">
                  <a:off x="295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3" name="Line 47"/>
                <p:cNvSpPr>
                  <a:spLocks noChangeShapeType="1"/>
                </p:cNvSpPr>
                <p:nvPr/>
              </p:nvSpPr>
              <p:spPr bwMode="auto">
                <a:xfrm flipV="1">
                  <a:off x="33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4" name="Line 48"/>
                <p:cNvSpPr>
                  <a:spLocks noChangeShapeType="1"/>
                </p:cNvSpPr>
                <p:nvPr/>
              </p:nvSpPr>
              <p:spPr bwMode="auto">
                <a:xfrm flipV="1">
                  <a:off x="3660"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5" name="Line 49"/>
                <p:cNvSpPr>
                  <a:spLocks noChangeShapeType="1"/>
                </p:cNvSpPr>
                <p:nvPr/>
              </p:nvSpPr>
              <p:spPr bwMode="auto">
                <a:xfrm flipV="1">
                  <a:off x="4006"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6" name="Line 50"/>
                <p:cNvSpPr>
                  <a:spLocks noChangeShapeType="1"/>
                </p:cNvSpPr>
                <p:nvPr/>
              </p:nvSpPr>
              <p:spPr bwMode="auto">
                <a:xfrm flipV="1">
                  <a:off x="4352"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7" name="Line 51"/>
                <p:cNvSpPr>
                  <a:spLocks noChangeShapeType="1"/>
                </p:cNvSpPr>
                <p:nvPr/>
              </p:nvSpPr>
              <p:spPr bwMode="auto">
                <a:xfrm flipV="1">
                  <a:off x="4698"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8" name="Line 52"/>
                <p:cNvSpPr>
                  <a:spLocks noChangeShapeType="1"/>
                </p:cNvSpPr>
                <p:nvPr/>
              </p:nvSpPr>
              <p:spPr bwMode="auto">
                <a:xfrm flipV="1">
                  <a:off x="5053"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09" name="Line 53"/>
                <p:cNvSpPr>
                  <a:spLocks noChangeShapeType="1"/>
                </p:cNvSpPr>
                <p:nvPr/>
              </p:nvSpPr>
              <p:spPr bwMode="auto">
                <a:xfrm flipV="1">
                  <a:off x="5399" y="3513"/>
                  <a:ext cx="1" cy="4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10" name="Line 54"/>
                <p:cNvSpPr>
                  <a:spLocks noChangeShapeType="1"/>
                </p:cNvSpPr>
                <p:nvPr/>
              </p:nvSpPr>
              <p:spPr bwMode="auto">
                <a:xfrm flipV="1">
                  <a:off x="2959"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11" name="Line 55"/>
                <p:cNvSpPr>
                  <a:spLocks noChangeShapeType="1"/>
                </p:cNvSpPr>
                <p:nvPr/>
              </p:nvSpPr>
              <p:spPr bwMode="auto">
                <a:xfrm flipV="1">
                  <a:off x="3660"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12" name="Line 56"/>
                <p:cNvSpPr>
                  <a:spLocks noChangeShapeType="1"/>
                </p:cNvSpPr>
                <p:nvPr/>
              </p:nvSpPr>
              <p:spPr bwMode="auto">
                <a:xfrm flipV="1">
                  <a:off x="4352"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13" name="Line 57"/>
                <p:cNvSpPr>
                  <a:spLocks noChangeShapeType="1"/>
                </p:cNvSpPr>
                <p:nvPr/>
              </p:nvSpPr>
              <p:spPr bwMode="auto">
                <a:xfrm flipV="1">
                  <a:off x="5053" y="3513"/>
                  <a:ext cx="1" cy="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3114" name="Rectangle 58"/>
                <p:cNvSpPr>
                  <a:spLocks noChangeArrowheads="1"/>
                </p:cNvSpPr>
                <p:nvPr/>
              </p:nvSpPr>
              <p:spPr bwMode="auto">
                <a:xfrm>
                  <a:off x="2721" y="341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73115" name="Rectangle 59"/>
                <p:cNvSpPr>
                  <a:spLocks noChangeArrowheads="1"/>
                </p:cNvSpPr>
                <p:nvPr/>
              </p:nvSpPr>
              <p:spPr bwMode="auto">
                <a:xfrm>
                  <a:off x="2721" y="288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a:t>
                  </a:r>
                  <a:endParaRPr lang="en-US" altLang="en-US" sz="2400"/>
                </a:p>
              </p:txBody>
            </p:sp>
            <p:sp>
              <p:nvSpPr>
                <p:cNvPr id="173116" name="Rectangle 60"/>
                <p:cNvSpPr>
                  <a:spLocks noChangeArrowheads="1"/>
                </p:cNvSpPr>
                <p:nvPr/>
              </p:nvSpPr>
              <p:spPr bwMode="auto">
                <a:xfrm>
                  <a:off x="2721" y="2354"/>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a:t>
                  </a:r>
                  <a:endParaRPr lang="en-US" altLang="en-US" sz="2400"/>
                </a:p>
              </p:txBody>
            </p:sp>
            <p:sp>
              <p:nvSpPr>
                <p:cNvPr id="173117" name="Rectangle 61"/>
                <p:cNvSpPr>
                  <a:spLocks noChangeArrowheads="1"/>
                </p:cNvSpPr>
                <p:nvPr/>
              </p:nvSpPr>
              <p:spPr bwMode="auto">
                <a:xfrm>
                  <a:off x="2721" y="1828"/>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a:t>
                  </a:r>
                  <a:endParaRPr lang="en-US" altLang="en-US" sz="2400"/>
                </a:p>
              </p:txBody>
            </p:sp>
            <p:sp>
              <p:nvSpPr>
                <p:cNvPr id="173118" name="Rectangle 62"/>
                <p:cNvSpPr>
                  <a:spLocks noChangeArrowheads="1"/>
                </p:cNvSpPr>
                <p:nvPr/>
              </p:nvSpPr>
              <p:spPr bwMode="auto">
                <a:xfrm>
                  <a:off x="2721" y="1301"/>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a:t>
                  </a:r>
                  <a:endParaRPr lang="en-US" altLang="en-US" sz="2400"/>
                </a:p>
              </p:txBody>
            </p:sp>
            <p:sp>
              <p:nvSpPr>
                <p:cNvPr id="173119" name="Rectangle 63"/>
                <p:cNvSpPr>
                  <a:spLocks noChangeArrowheads="1"/>
                </p:cNvSpPr>
                <p:nvPr/>
              </p:nvSpPr>
              <p:spPr bwMode="auto">
                <a:xfrm>
                  <a:off x="2721" y="767"/>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a:t>
                  </a:r>
                  <a:endParaRPr lang="en-US" altLang="en-US" sz="2400"/>
                </a:p>
              </p:txBody>
            </p:sp>
            <p:sp>
              <p:nvSpPr>
                <p:cNvPr id="173120" name="Rectangle 64"/>
                <p:cNvSpPr>
                  <a:spLocks noChangeArrowheads="1"/>
                </p:cNvSpPr>
                <p:nvPr/>
              </p:nvSpPr>
              <p:spPr bwMode="auto">
                <a:xfrm>
                  <a:off x="2912" y="3592"/>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73121" name="Rectangle 65"/>
                <p:cNvSpPr>
                  <a:spLocks noChangeArrowheads="1"/>
                </p:cNvSpPr>
                <p:nvPr/>
              </p:nvSpPr>
              <p:spPr bwMode="auto">
                <a:xfrm>
                  <a:off x="3557"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73122" name="Rectangle 66"/>
                <p:cNvSpPr>
                  <a:spLocks noChangeArrowheads="1"/>
                </p:cNvSpPr>
                <p:nvPr/>
              </p:nvSpPr>
              <p:spPr bwMode="auto">
                <a:xfrm>
                  <a:off x="42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73123" name="Rectangle 67"/>
                <p:cNvSpPr>
                  <a:spLocks noChangeArrowheads="1"/>
                </p:cNvSpPr>
                <p:nvPr/>
              </p:nvSpPr>
              <p:spPr bwMode="auto">
                <a:xfrm>
                  <a:off x="4950" y="3592"/>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grpSp>
          <p:sp>
            <p:nvSpPr>
              <p:cNvPr id="173124" name="Text Box 68"/>
              <p:cNvSpPr txBox="1">
                <a:spLocks noChangeArrowheads="1"/>
              </p:cNvSpPr>
              <p:nvPr/>
            </p:nvSpPr>
            <p:spPr bwMode="auto">
              <a:xfrm>
                <a:off x="4658" y="3559"/>
                <a:ext cx="943"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Q</a:t>
                </a:r>
                <a:r>
                  <a:rPr lang="en-US" altLang="en-US" sz="2500"/>
                  <a:t> </a:t>
                </a:r>
                <a:br>
                  <a:rPr lang="en-US" altLang="en-US" sz="2500"/>
                </a:br>
                <a:r>
                  <a:rPr lang="en-US" altLang="en-US" sz="2400"/>
                  <a:t>(gallons)</a:t>
                </a:r>
              </a:p>
            </p:txBody>
          </p:sp>
          <p:sp>
            <p:nvSpPr>
              <p:cNvPr id="173125" name="Text Box 69"/>
              <p:cNvSpPr txBox="1">
                <a:spLocks noChangeArrowheads="1"/>
              </p:cNvSpPr>
              <p:nvPr/>
            </p:nvSpPr>
            <p:spPr bwMode="auto">
              <a:xfrm>
                <a:off x="2644" y="461"/>
                <a:ext cx="263"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500" b="1" i="1"/>
                  <a:t>P</a:t>
                </a:r>
                <a:r>
                  <a:rPr lang="en-US" altLang="en-US" sz="2500"/>
                  <a:t> </a:t>
                </a:r>
                <a:endParaRPr lang="en-US" altLang="en-US" sz="2400"/>
              </a:p>
            </p:txBody>
          </p:sp>
          <p:sp>
            <p:nvSpPr>
              <p:cNvPr id="173126" name="Text Box 70"/>
              <p:cNvSpPr txBox="1">
                <a:spLocks noChangeArrowheads="1"/>
              </p:cNvSpPr>
              <p:nvPr/>
            </p:nvSpPr>
            <p:spPr bwMode="auto">
              <a:xfrm>
                <a:off x="2535" y="737"/>
                <a:ext cx="23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2400"/>
                  <a:t>$</a:t>
                </a:r>
              </a:p>
            </p:txBody>
          </p:sp>
        </p:grpSp>
        <p:sp>
          <p:nvSpPr>
            <p:cNvPr id="173127" name="Text Box 71"/>
            <p:cNvSpPr txBox="1">
              <a:spLocks noChangeArrowheads="1"/>
            </p:cNvSpPr>
            <p:nvPr/>
          </p:nvSpPr>
          <p:spPr bwMode="auto">
            <a:xfrm>
              <a:off x="625" y="457"/>
              <a:ext cx="2460" cy="4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en-US" altLang="en-US" sz="2500" u="sng"/>
                <a:t>The market for gasoline</a:t>
              </a:r>
            </a:p>
          </p:txBody>
        </p:sp>
      </p:grpSp>
      <p:sp>
        <p:nvSpPr>
          <p:cNvPr id="173128" name="Line 72"/>
          <p:cNvSpPr>
            <a:spLocks noChangeShapeType="1"/>
          </p:cNvSpPr>
          <p:nvPr/>
        </p:nvSpPr>
        <p:spPr bwMode="auto">
          <a:xfrm flipV="1">
            <a:off x="1095375" y="1803400"/>
            <a:ext cx="3870325" cy="2932113"/>
          </a:xfrm>
          <a:prstGeom prst="line">
            <a:avLst/>
          </a:prstGeom>
          <a:noFill/>
          <a:ln w="44450">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129" name="Rectangle 73"/>
          <p:cNvSpPr>
            <a:spLocks noGrp="1" noChangeArrowheads="1"/>
          </p:cNvSpPr>
          <p:nvPr>
            <p:ph type="title"/>
          </p:nvPr>
        </p:nvSpPr>
        <p:spPr>
          <a:xfrm>
            <a:off x="457200" y="85725"/>
            <a:ext cx="8229600" cy="649288"/>
          </a:xfrm>
        </p:spPr>
        <p:txBody>
          <a:bodyPr/>
          <a:lstStyle/>
          <a:p>
            <a:r>
              <a:rPr lang="en-US" altLang="en-US" sz="2900"/>
              <a:t>Analysis of a Negative Externality</a:t>
            </a:r>
          </a:p>
        </p:txBody>
      </p:sp>
      <p:sp>
        <p:nvSpPr>
          <p:cNvPr id="173130" name="Line 74"/>
          <p:cNvSpPr>
            <a:spLocks noChangeShapeType="1"/>
          </p:cNvSpPr>
          <p:nvPr/>
        </p:nvSpPr>
        <p:spPr bwMode="auto">
          <a:xfrm flipV="1">
            <a:off x="1090613" y="2636838"/>
            <a:ext cx="3870325" cy="2932112"/>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131" name="Line 75"/>
          <p:cNvSpPr>
            <a:spLocks noChangeShapeType="1"/>
          </p:cNvSpPr>
          <p:nvPr/>
        </p:nvSpPr>
        <p:spPr bwMode="auto">
          <a:xfrm>
            <a:off x="1100138" y="1374775"/>
            <a:ext cx="3870325" cy="2928938"/>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132" name="Rectangle 76"/>
          <p:cNvSpPr>
            <a:spLocks noChangeArrowheads="1"/>
          </p:cNvSpPr>
          <p:nvPr/>
        </p:nvSpPr>
        <p:spPr bwMode="auto">
          <a:xfrm>
            <a:off x="4956175" y="4184650"/>
            <a:ext cx="41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D</a:t>
            </a:r>
          </a:p>
        </p:txBody>
      </p:sp>
      <p:sp>
        <p:nvSpPr>
          <p:cNvPr id="173133" name="Rectangle 77"/>
          <p:cNvSpPr>
            <a:spLocks noChangeArrowheads="1"/>
          </p:cNvSpPr>
          <p:nvPr/>
        </p:nvSpPr>
        <p:spPr bwMode="auto">
          <a:xfrm>
            <a:off x="4949825" y="2335213"/>
            <a:ext cx="388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S</a:t>
            </a:r>
          </a:p>
        </p:txBody>
      </p:sp>
      <p:sp>
        <p:nvSpPr>
          <p:cNvPr id="173134" name="Rectangle 78"/>
          <p:cNvSpPr>
            <a:spLocks noChangeArrowheads="1"/>
          </p:cNvSpPr>
          <p:nvPr/>
        </p:nvSpPr>
        <p:spPr bwMode="auto">
          <a:xfrm>
            <a:off x="4941888" y="1458913"/>
            <a:ext cx="1103312"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US" altLang="en-US" sz="2400"/>
              <a:t>Social </a:t>
            </a:r>
            <a:br>
              <a:rPr lang="en-US" altLang="en-US" sz="2400"/>
            </a:br>
            <a:r>
              <a:rPr lang="en-US" altLang="en-US" sz="2400"/>
              <a:t>cost</a:t>
            </a:r>
          </a:p>
        </p:txBody>
      </p:sp>
      <p:grpSp>
        <p:nvGrpSpPr>
          <p:cNvPr id="173136" name="Group 80"/>
          <p:cNvGrpSpPr>
            <a:grpSpLocks/>
          </p:cNvGrpSpPr>
          <p:nvPr/>
        </p:nvGrpSpPr>
        <p:grpSpPr bwMode="auto">
          <a:xfrm>
            <a:off x="3074988" y="2981325"/>
            <a:ext cx="466725" cy="3084513"/>
            <a:chOff x="1937" y="1878"/>
            <a:chExt cx="294" cy="1943"/>
          </a:xfrm>
        </p:grpSpPr>
        <p:sp>
          <p:nvSpPr>
            <p:cNvPr id="173137" name="Line 81"/>
            <p:cNvSpPr>
              <a:spLocks noChangeShapeType="1"/>
            </p:cNvSpPr>
            <p:nvPr/>
          </p:nvSpPr>
          <p:spPr bwMode="auto">
            <a:xfrm>
              <a:off x="2086" y="1929"/>
              <a:ext cx="0" cy="1587"/>
            </a:xfrm>
            <a:prstGeom prst="line">
              <a:avLst/>
            </a:prstGeom>
            <a:noFill/>
            <a:ln w="1905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138" name="Oval 82"/>
            <p:cNvSpPr>
              <a:spLocks noChangeArrowheads="1"/>
            </p:cNvSpPr>
            <p:nvPr/>
          </p:nvSpPr>
          <p:spPr bwMode="auto">
            <a:xfrm>
              <a:off x="2042" y="1878"/>
              <a:ext cx="88" cy="87"/>
            </a:xfrm>
            <a:prstGeom prst="ellipse">
              <a:avLst/>
            </a:prstGeom>
            <a:solidFill>
              <a:srgbClr val="0099FF"/>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3139" name="Rectangle 83"/>
            <p:cNvSpPr>
              <a:spLocks noChangeArrowheads="1"/>
            </p:cNvSpPr>
            <p:nvPr/>
          </p:nvSpPr>
          <p:spPr bwMode="auto">
            <a:xfrm>
              <a:off x="1937" y="3593"/>
              <a:ext cx="294" cy="228"/>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3140" name="Rectangle 84"/>
          <p:cNvSpPr>
            <a:spLocks noChangeArrowheads="1"/>
          </p:cNvSpPr>
          <p:nvPr/>
        </p:nvSpPr>
        <p:spPr bwMode="auto">
          <a:xfrm>
            <a:off x="6189663" y="1354138"/>
            <a:ext cx="2433637" cy="20923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1842" dir="2700000" algn="ctr" rotWithShape="0">
                    <a:schemeClr val="bg2"/>
                  </a:outerShdw>
                </a:effectLst>
              </a14:hiddenEffects>
            </a:ext>
          </a:extLst>
        </p:spPr>
        <p:txBody>
          <a:bodyPr>
            <a:spAutoFit/>
          </a:bodyPr>
          <a:lstStyle/>
          <a:p>
            <a:pPr>
              <a:lnSpc>
                <a:spcPct val="105000"/>
              </a:lnSpc>
            </a:pPr>
            <a:r>
              <a:rPr lang="en-US" altLang="en-US" sz="2500"/>
              <a:t>Market eq’m </a:t>
            </a:r>
            <a:br>
              <a:rPr lang="en-US" altLang="en-US" sz="2500"/>
            </a:br>
            <a:r>
              <a:rPr lang="en-US" altLang="en-US" sz="2500"/>
              <a:t>  (</a:t>
            </a:r>
            <a:r>
              <a:rPr lang="en-US" altLang="en-US" sz="2500" b="1" i="1"/>
              <a:t>Q</a:t>
            </a:r>
            <a:r>
              <a:rPr lang="en-US" altLang="en-US" sz="2500"/>
              <a:t> = 25)</a:t>
            </a:r>
          </a:p>
          <a:p>
            <a:pPr>
              <a:lnSpc>
                <a:spcPct val="105000"/>
              </a:lnSpc>
            </a:pPr>
            <a:r>
              <a:rPr lang="en-US" altLang="en-US" sz="2500"/>
              <a:t>is greater than </a:t>
            </a:r>
          </a:p>
          <a:p>
            <a:pPr>
              <a:lnSpc>
                <a:spcPct val="105000"/>
              </a:lnSpc>
            </a:pPr>
            <a:r>
              <a:rPr lang="en-US" altLang="en-US" sz="2500"/>
              <a:t>social optimum </a:t>
            </a:r>
            <a:br>
              <a:rPr lang="en-US" altLang="en-US" sz="2500"/>
            </a:br>
            <a:r>
              <a:rPr lang="en-US" altLang="en-US" sz="2500"/>
              <a:t>  (</a:t>
            </a:r>
            <a:r>
              <a:rPr lang="en-US" altLang="en-US" sz="2500" b="1" i="1"/>
              <a:t>Q</a:t>
            </a:r>
            <a:r>
              <a:rPr lang="en-US" altLang="en-US" sz="2500"/>
              <a:t> = 20)</a:t>
            </a:r>
          </a:p>
        </p:txBody>
      </p:sp>
      <p:sp>
        <p:nvSpPr>
          <p:cNvPr id="173147" name="Text Box 91"/>
          <p:cNvSpPr txBox="1">
            <a:spLocks noChangeArrowheads="1"/>
          </p:cNvSpPr>
          <p:nvPr/>
        </p:nvSpPr>
        <p:spPr bwMode="auto">
          <a:xfrm>
            <a:off x="3568700" y="5683250"/>
            <a:ext cx="579438"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en-US" sz="2500"/>
              <a:t>25</a:t>
            </a:r>
          </a:p>
        </p:txBody>
      </p:sp>
      <p:sp>
        <p:nvSpPr>
          <p:cNvPr id="173153" name="Oval 97"/>
          <p:cNvSpPr>
            <a:spLocks noChangeArrowheads="1"/>
          </p:cNvSpPr>
          <p:nvPr/>
        </p:nvSpPr>
        <p:spPr bwMode="auto">
          <a:xfrm>
            <a:off x="3786188" y="3402013"/>
            <a:ext cx="139700" cy="138112"/>
          </a:xfrm>
          <a:prstGeom prst="ellipse">
            <a:avLst/>
          </a:prstGeom>
          <a:solidFill>
            <a:srgbClr val="0000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3154" name="Rectangle 98"/>
          <p:cNvSpPr>
            <a:spLocks noChangeArrowheads="1"/>
          </p:cNvSpPr>
          <p:nvPr/>
        </p:nvSpPr>
        <p:spPr bwMode="auto">
          <a:xfrm>
            <a:off x="6210300" y="3646488"/>
            <a:ext cx="2282825" cy="249237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1842" dir="2700000" algn="ctr" rotWithShape="0">
                    <a:schemeClr val="bg2"/>
                  </a:outerShdw>
                </a:effectLst>
              </a14:hiddenEffects>
            </a:ext>
          </a:extLst>
        </p:spPr>
        <p:txBody>
          <a:bodyPr>
            <a:spAutoFit/>
          </a:bodyPr>
          <a:lstStyle/>
          <a:p>
            <a:pPr>
              <a:lnSpc>
                <a:spcPct val="105000"/>
              </a:lnSpc>
            </a:pPr>
            <a:r>
              <a:rPr lang="en-US" altLang="en-US" sz="2500"/>
              <a:t>One solution:  </a:t>
            </a:r>
            <a:br>
              <a:rPr lang="en-US" altLang="en-US" sz="2500"/>
            </a:br>
            <a:r>
              <a:rPr lang="en-US" altLang="en-US" sz="2500"/>
              <a:t>tax sellers </a:t>
            </a:r>
            <a:br>
              <a:rPr lang="en-US" altLang="en-US" sz="2500"/>
            </a:br>
            <a:r>
              <a:rPr lang="en-US" altLang="en-US" sz="2500"/>
              <a:t>$1/gallon,</a:t>
            </a:r>
          </a:p>
          <a:p>
            <a:pPr>
              <a:lnSpc>
                <a:spcPct val="105000"/>
              </a:lnSpc>
            </a:pPr>
            <a:r>
              <a:rPr lang="en-US" altLang="en-US" sz="2500"/>
              <a:t>would shift </a:t>
            </a:r>
            <a:br>
              <a:rPr lang="en-US" altLang="en-US" sz="2500"/>
            </a:br>
            <a:r>
              <a:rPr lang="en-US" altLang="en-US" sz="2500"/>
              <a:t>supply curve </a:t>
            </a:r>
            <a:br>
              <a:rPr lang="en-US" altLang="en-US" sz="2500"/>
            </a:br>
            <a:r>
              <a:rPr lang="en-US" altLang="en-US" sz="2500"/>
              <a:t>up $1. </a:t>
            </a:r>
          </a:p>
        </p:txBody>
      </p:sp>
      <p:sp>
        <p:nvSpPr>
          <p:cNvPr id="173156" name="Line 100"/>
          <p:cNvSpPr>
            <a:spLocks noChangeShapeType="1"/>
          </p:cNvSpPr>
          <p:nvPr/>
        </p:nvSpPr>
        <p:spPr bwMode="auto">
          <a:xfrm flipV="1">
            <a:off x="3857625" y="3486150"/>
            <a:ext cx="0" cy="2079625"/>
          </a:xfrm>
          <a:prstGeom prst="line">
            <a:avLst/>
          </a:prstGeom>
          <a:noFill/>
          <a:ln w="1905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158" name="Oval 102"/>
          <p:cNvSpPr>
            <a:spLocks noChangeArrowheads="1"/>
          </p:cNvSpPr>
          <p:nvPr/>
        </p:nvSpPr>
        <p:spPr bwMode="auto">
          <a:xfrm>
            <a:off x="3787775" y="3402013"/>
            <a:ext cx="139700" cy="138112"/>
          </a:xfrm>
          <a:prstGeom prst="ellipse">
            <a:avLst/>
          </a:prstGeom>
          <a:solidFill>
            <a:srgbClr val="FF9900"/>
          </a:solidFill>
          <a:ln>
            <a:noFill/>
          </a:ln>
          <a:effectLst/>
          <a:extLst>
            <a:ext uri="{91240B29-F687-4F45-9708-019B960494DF}">
              <a14:hiddenLine xmlns:a14="http://schemas.microsoft.com/office/drawing/2010/main" w="9525">
                <a:solidFill>
                  <a:srgbClr val="4D4D4D"/>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3159" name="Rectangle 103"/>
          <p:cNvSpPr>
            <a:spLocks noChangeArrowheads="1"/>
          </p:cNvSpPr>
          <p:nvPr/>
        </p:nvSpPr>
        <p:spPr bwMode="auto">
          <a:xfrm>
            <a:off x="3625850" y="5694363"/>
            <a:ext cx="466725" cy="361950"/>
          </a:xfrm>
          <a:prstGeom prst="rect">
            <a:avLst/>
          </a:prstGeom>
          <a:noFill/>
          <a:ln w="9525">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140"/>
                                        </p:tgtEl>
                                        <p:attrNameLst>
                                          <p:attrName>style.visibility</p:attrName>
                                        </p:attrNameLst>
                                      </p:cBhvr>
                                      <p:to>
                                        <p:strVal val="visible"/>
                                      </p:to>
                                    </p:set>
                                    <p:animEffect transition="in" filter="wipe(left)">
                                      <p:cBhvr>
                                        <p:cTn id="7" dur="500"/>
                                        <p:tgtEl>
                                          <p:spTgt spid="173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154"/>
                                        </p:tgtEl>
                                        <p:attrNameLst>
                                          <p:attrName>style.visibility</p:attrName>
                                        </p:attrNameLst>
                                      </p:cBhvr>
                                      <p:to>
                                        <p:strVal val="visible"/>
                                      </p:to>
                                    </p:set>
                                    <p:animEffect transition="in" filter="wipe(left)">
                                      <p:cBhvr>
                                        <p:cTn id="12" dur="500"/>
                                        <p:tgtEl>
                                          <p:spTgt spid="173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140" grpId="0"/>
      <p:bldP spid="1731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72034" name="Rectangle 2"/>
          <p:cNvSpPr>
            <a:spLocks noGrp="1" noChangeArrowheads="1"/>
          </p:cNvSpPr>
          <p:nvPr>
            <p:ph type="title"/>
          </p:nvPr>
        </p:nvSpPr>
        <p:spPr/>
        <p:txBody>
          <a:bodyPr/>
          <a:lstStyle/>
          <a:p>
            <a:r>
              <a:rPr lang="en-US" altLang="en-US" sz="3200"/>
              <a:t>“Internalizing the Externality”</a:t>
            </a:r>
          </a:p>
        </p:txBody>
      </p:sp>
      <p:sp>
        <p:nvSpPr>
          <p:cNvPr id="172035" name="Rectangle 3"/>
          <p:cNvSpPr>
            <a:spLocks noGrp="1" noChangeArrowheads="1"/>
          </p:cNvSpPr>
          <p:nvPr>
            <p:ph type="body" idx="1"/>
          </p:nvPr>
        </p:nvSpPr>
        <p:spPr/>
        <p:txBody>
          <a:bodyPr/>
          <a:lstStyle/>
          <a:p>
            <a:r>
              <a:rPr lang="en-US" altLang="en-US" sz="2700" b="1">
                <a:solidFill>
                  <a:srgbClr val="CC0000"/>
                </a:solidFill>
              </a:rPr>
              <a:t>Internalizing the externality</a:t>
            </a:r>
            <a:r>
              <a:rPr lang="en-US" altLang="en-US" sz="2700"/>
              <a:t>:  altering incentives so that people take account of the external effects of their actions</a:t>
            </a:r>
          </a:p>
          <a:p>
            <a:r>
              <a:rPr lang="en-US" altLang="en-US" sz="2700"/>
              <a:t>In our example, the $1/gallon tax on sellers makes sellers’ costs = social costs.</a:t>
            </a:r>
          </a:p>
          <a:p>
            <a:r>
              <a:rPr lang="en-US" altLang="en-US" sz="2700"/>
              <a:t>When market participants must pay social costs, market eq’m = social optimum.  </a:t>
            </a:r>
          </a:p>
          <a:p>
            <a:pPr>
              <a:buFont typeface="Wingdings" panose="05000000000000000000" pitchFamily="2" charset="2"/>
              <a:buNone/>
            </a:pPr>
            <a:r>
              <a:rPr lang="en-US" altLang="en-US" sz="2700"/>
              <a:t>	(Imposing the tax on buyers would achieve the same outcome; market </a:t>
            </a:r>
            <a:r>
              <a:rPr lang="en-US" altLang="en-US" sz="2700" b="1" i="1"/>
              <a:t>Q</a:t>
            </a:r>
            <a:r>
              <a:rPr lang="en-US" altLang="en-US" sz="2700"/>
              <a:t> would equal optimal </a:t>
            </a:r>
            <a:r>
              <a:rPr lang="en-US" altLang="en-US" sz="2700" b="1" i="1"/>
              <a:t>Q</a:t>
            </a:r>
            <a:r>
              <a:rPr lang="en-US" altLang="en-US" sz="2700"/>
              <a:t>.)</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84322" name="Rectangle 2"/>
          <p:cNvSpPr>
            <a:spLocks noGrp="1" noChangeArrowheads="1"/>
          </p:cNvSpPr>
          <p:nvPr>
            <p:ph type="title"/>
          </p:nvPr>
        </p:nvSpPr>
        <p:spPr/>
        <p:txBody>
          <a:bodyPr/>
          <a:lstStyle/>
          <a:p>
            <a:r>
              <a:rPr lang="en-US" altLang="en-US"/>
              <a:t>Positive Externalities</a:t>
            </a:r>
          </a:p>
        </p:txBody>
      </p:sp>
      <p:sp>
        <p:nvSpPr>
          <p:cNvPr id="184323" name="Rectangle 3"/>
          <p:cNvSpPr>
            <a:spLocks noGrp="1" noChangeArrowheads="1"/>
          </p:cNvSpPr>
          <p:nvPr>
            <p:ph type="body" idx="1"/>
          </p:nvPr>
        </p:nvSpPr>
        <p:spPr>
          <a:xfrm>
            <a:off x="457200" y="904875"/>
            <a:ext cx="8229600" cy="5338763"/>
          </a:xfrm>
        </p:spPr>
        <p:txBody>
          <a:bodyPr/>
          <a:lstStyle/>
          <a:p>
            <a:r>
              <a:rPr lang="en-US" altLang="en-US"/>
              <a:t>In the presence of a positive externality, </a:t>
            </a:r>
            <a:br>
              <a:rPr lang="en-US" altLang="en-US"/>
            </a:br>
            <a:r>
              <a:rPr lang="en-US" altLang="en-US"/>
              <a:t>the </a:t>
            </a:r>
            <a:r>
              <a:rPr lang="en-US" altLang="en-US" b="1">
                <a:solidFill>
                  <a:srgbClr val="800080"/>
                </a:solidFill>
              </a:rPr>
              <a:t>social value</a:t>
            </a:r>
            <a:r>
              <a:rPr lang="en-US" altLang="en-US"/>
              <a:t> of a good includes</a:t>
            </a:r>
          </a:p>
          <a:p>
            <a:pPr lvl="1"/>
            <a:r>
              <a:rPr lang="en-US" altLang="en-US" b="1">
                <a:solidFill>
                  <a:srgbClr val="800080"/>
                </a:solidFill>
              </a:rPr>
              <a:t>private value</a:t>
            </a:r>
            <a:r>
              <a:rPr lang="en-US" altLang="en-US"/>
              <a:t> – the direct value to buyers</a:t>
            </a:r>
          </a:p>
          <a:p>
            <a:pPr lvl="1"/>
            <a:r>
              <a:rPr lang="en-US" altLang="en-US" b="1">
                <a:solidFill>
                  <a:srgbClr val="800080"/>
                </a:solidFill>
              </a:rPr>
              <a:t>external benefit</a:t>
            </a:r>
            <a:r>
              <a:rPr lang="en-US" altLang="en-US"/>
              <a:t> – the value of the </a:t>
            </a:r>
            <a:br>
              <a:rPr lang="en-US" altLang="en-US"/>
            </a:br>
            <a:r>
              <a:rPr lang="en-US" altLang="en-US"/>
              <a:t>positive impact on bystanders</a:t>
            </a:r>
          </a:p>
          <a:p>
            <a:pPr>
              <a:spcBef>
                <a:spcPct val="60000"/>
              </a:spcBef>
            </a:pPr>
            <a:r>
              <a:rPr lang="en-US" altLang="en-US"/>
              <a:t>The socially optimal </a:t>
            </a:r>
            <a:r>
              <a:rPr lang="en-US" altLang="en-US" b="1" i="1"/>
              <a:t>Q</a:t>
            </a:r>
            <a:r>
              <a:rPr lang="en-US" altLang="en-US"/>
              <a:t> maximizes welfare:</a:t>
            </a:r>
          </a:p>
          <a:p>
            <a:pPr lvl="1"/>
            <a:r>
              <a:rPr lang="en-US" altLang="en-US"/>
              <a:t>At any lower </a:t>
            </a:r>
            <a:r>
              <a:rPr lang="en-US" altLang="en-US" b="1" i="1"/>
              <a:t>Q</a:t>
            </a:r>
            <a:r>
              <a:rPr lang="en-US" altLang="en-US"/>
              <a:t>, the social value of </a:t>
            </a:r>
            <a:br>
              <a:rPr lang="en-US" altLang="en-US"/>
            </a:br>
            <a:r>
              <a:rPr lang="en-US" altLang="en-US"/>
              <a:t>additional units exceeds their cost.</a:t>
            </a:r>
          </a:p>
          <a:p>
            <a:pPr lvl="1"/>
            <a:r>
              <a:rPr lang="en-US" altLang="en-US"/>
              <a:t>At any higher </a:t>
            </a:r>
            <a:r>
              <a:rPr lang="en-US" altLang="en-US" b="1" i="1"/>
              <a:t>Q</a:t>
            </a:r>
            <a:r>
              <a:rPr lang="en-US" altLang="en-US"/>
              <a:t>, the cost of the last unit exceeds its social value.</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82274" name="AutoShape 2"/>
          <p:cNvSpPr>
            <a:spLocks noChangeAspect="1" noChangeArrowheads="1" noTextEdit="1"/>
          </p:cNvSpPr>
          <p:nvPr/>
        </p:nvSpPr>
        <p:spPr bwMode="auto">
          <a:xfrm>
            <a:off x="463550" y="1136650"/>
            <a:ext cx="4860925" cy="587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82275" name="Group 3"/>
          <p:cNvGrpSpPr>
            <a:grpSpLocks/>
          </p:cNvGrpSpPr>
          <p:nvPr/>
        </p:nvGrpSpPr>
        <p:grpSpPr bwMode="auto">
          <a:xfrm>
            <a:off x="0" y="0"/>
            <a:ext cx="1550988" cy="6869113"/>
            <a:chOff x="0" y="0"/>
            <a:chExt cx="977" cy="4327"/>
          </a:xfrm>
        </p:grpSpPr>
        <p:sp>
          <p:nvSpPr>
            <p:cNvPr id="182276" name="Rectangle 4"/>
            <p:cNvSpPr>
              <a:spLocks noChangeArrowheads="1"/>
            </p:cNvSpPr>
            <p:nvPr/>
          </p:nvSpPr>
          <p:spPr bwMode="auto">
            <a:xfrm rot="5400000">
              <a:off x="-2011" y="2011"/>
              <a:ext cx="4327" cy="306"/>
            </a:xfrm>
            <a:prstGeom prst="rect">
              <a:avLst/>
            </a:prstGeom>
            <a:gradFill rotWithShape="1">
              <a:gsLst>
                <a:gs pos="0">
                  <a:srgbClr val="FFFF66"/>
                </a:gs>
                <a:gs pos="100000">
                  <a:srgbClr val="FF99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2277" name="Oval 5"/>
            <p:cNvSpPr>
              <a:spLocks noChangeArrowheads="1"/>
            </p:cNvSpPr>
            <p:nvPr/>
          </p:nvSpPr>
          <p:spPr bwMode="auto">
            <a:xfrm rot="5400000">
              <a:off x="86" y="39"/>
              <a:ext cx="930" cy="852"/>
            </a:xfrm>
            <a:prstGeom prst="ellipse">
              <a:avLst/>
            </a:prstGeom>
            <a:pattFill prst="wdUpDiag">
              <a:fgClr>
                <a:srgbClr val="FFFFCC"/>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2278" name="Rectangle 6"/>
          <p:cNvSpPr>
            <a:spLocks noGrp="1" noChangeArrowheads="1"/>
          </p:cNvSpPr>
          <p:nvPr>
            <p:ph type="title"/>
          </p:nvPr>
        </p:nvSpPr>
        <p:spPr>
          <a:xfrm>
            <a:off x="387350" y="188913"/>
            <a:ext cx="8229600" cy="1052512"/>
          </a:xfrm>
          <a:noFill/>
          <a:ln/>
        </p:spPr>
        <p:txBody>
          <a:bodyPr anchor="t"/>
          <a:lstStyle/>
          <a:p>
            <a:pPr algn="l"/>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C</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T</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V</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  L</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R</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G  </a:t>
            </a:r>
            <a:r>
              <a:rPr lang="en-US" altLang="en-US" sz="3000">
                <a:solidFill>
                  <a:srgbClr val="FF9966"/>
                </a:solidFill>
                <a:effectLst>
                  <a:outerShdw blurRad="38100" dist="38100" dir="2700000" algn="tl">
                    <a:srgbClr val="C0C0C0"/>
                  </a:outerShdw>
                </a:effectLst>
              </a:rPr>
              <a:t>1</a:t>
            </a:r>
            <a:r>
              <a:rPr lang="en-US" altLang="en-US" sz="2600">
                <a:solidFill>
                  <a:srgbClr val="FF9966"/>
                </a:solidFill>
                <a:effectLst>
                  <a:outerShdw blurRad="38100" dist="38100" dir="2700000" algn="tl">
                    <a:srgbClr val="C0C0C0"/>
                  </a:outerShdw>
                </a:effectLst>
              </a:rPr>
              <a:t>:   </a:t>
            </a:r>
            <a:br>
              <a:rPr lang="en-US" altLang="en-US" sz="2600">
                <a:solidFill>
                  <a:srgbClr val="FF9966"/>
                </a:solidFill>
                <a:effectLst>
                  <a:outerShdw blurRad="38100" dist="38100" dir="2700000" algn="tl">
                    <a:srgbClr val="C0C0C0"/>
                  </a:outerShdw>
                </a:effectLst>
              </a:rPr>
            </a:br>
            <a:r>
              <a:rPr lang="en-US" altLang="en-US" sz="3000">
                <a:solidFill>
                  <a:srgbClr val="996633"/>
                </a:solidFill>
                <a:effectLst>
                  <a:outerShdw blurRad="38100" dist="38100" dir="2700000" algn="tl">
                    <a:srgbClr val="C0C0C0"/>
                  </a:outerShdw>
                </a:effectLst>
              </a:rPr>
              <a:t>Analysis of a positive externality</a:t>
            </a:r>
          </a:p>
        </p:txBody>
      </p:sp>
      <p:sp>
        <p:nvSpPr>
          <p:cNvPr id="182280" name="Rectangle 8"/>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21E2C97C-9D64-4A7E-8CEA-A2A35D15B7D0}" type="slidenum">
              <a:rPr lang="en-US" altLang="en-US" sz="1700">
                <a:solidFill>
                  <a:srgbClr val="777777"/>
                </a:solidFill>
              </a:rPr>
              <a:pPr/>
              <a:t>15</a:t>
            </a:fld>
            <a:endParaRPr lang="en-US" altLang="en-US" sz="1700">
              <a:solidFill>
                <a:srgbClr val="777777"/>
              </a:solidFill>
            </a:endParaRPr>
          </a:p>
        </p:txBody>
      </p:sp>
      <p:sp>
        <p:nvSpPr>
          <p:cNvPr id="182281" name="Rectangle 9"/>
          <p:cNvSpPr>
            <a:spLocks noChangeArrowheads="1"/>
          </p:cNvSpPr>
          <p:nvPr/>
        </p:nvSpPr>
        <p:spPr bwMode="auto">
          <a:xfrm>
            <a:off x="1206500" y="1487488"/>
            <a:ext cx="3821113" cy="465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2282" name="Line 10"/>
          <p:cNvSpPr>
            <a:spLocks noChangeShapeType="1"/>
          </p:cNvSpPr>
          <p:nvPr/>
        </p:nvSpPr>
        <p:spPr bwMode="auto">
          <a:xfrm>
            <a:off x="1125538" y="6146800"/>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3" name="Line 11"/>
          <p:cNvSpPr>
            <a:spLocks noChangeShapeType="1"/>
          </p:cNvSpPr>
          <p:nvPr/>
        </p:nvSpPr>
        <p:spPr bwMode="auto">
          <a:xfrm>
            <a:off x="1125538" y="52816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4" name="Line 12"/>
          <p:cNvSpPr>
            <a:spLocks noChangeShapeType="1"/>
          </p:cNvSpPr>
          <p:nvPr/>
        </p:nvSpPr>
        <p:spPr bwMode="auto">
          <a:xfrm>
            <a:off x="1125538" y="44180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5" name="Line 13"/>
          <p:cNvSpPr>
            <a:spLocks noChangeShapeType="1"/>
          </p:cNvSpPr>
          <p:nvPr/>
        </p:nvSpPr>
        <p:spPr bwMode="auto">
          <a:xfrm>
            <a:off x="1125538" y="35544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6" name="Line 14"/>
          <p:cNvSpPr>
            <a:spLocks noChangeShapeType="1"/>
          </p:cNvSpPr>
          <p:nvPr/>
        </p:nvSpPr>
        <p:spPr bwMode="auto">
          <a:xfrm>
            <a:off x="1125538" y="2689225"/>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7" name="Line 15"/>
          <p:cNvSpPr>
            <a:spLocks noChangeShapeType="1"/>
          </p:cNvSpPr>
          <p:nvPr/>
        </p:nvSpPr>
        <p:spPr bwMode="auto">
          <a:xfrm>
            <a:off x="1125538" y="1838325"/>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8" name="Line 16"/>
          <p:cNvSpPr>
            <a:spLocks noChangeShapeType="1"/>
          </p:cNvSpPr>
          <p:nvPr/>
        </p:nvSpPr>
        <p:spPr bwMode="auto">
          <a:xfrm flipV="1">
            <a:off x="1206500"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89" name="Line 17"/>
          <p:cNvSpPr>
            <a:spLocks noChangeShapeType="1"/>
          </p:cNvSpPr>
          <p:nvPr/>
        </p:nvSpPr>
        <p:spPr bwMode="auto">
          <a:xfrm flipV="1">
            <a:off x="2327275"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90" name="Line 18"/>
          <p:cNvSpPr>
            <a:spLocks noChangeShapeType="1"/>
          </p:cNvSpPr>
          <p:nvPr/>
        </p:nvSpPr>
        <p:spPr bwMode="auto">
          <a:xfrm flipV="1">
            <a:off x="3448050"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91" name="Line 19"/>
          <p:cNvSpPr>
            <a:spLocks noChangeShapeType="1"/>
          </p:cNvSpPr>
          <p:nvPr/>
        </p:nvSpPr>
        <p:spPr bwMode="auto">
          <a:xfrm flipV="1">
            <a:off x="4581525"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292" name="Rectangle 20"/>
          <p:cNvSpPr>
            <a:spLocks noChangeArrowheads="1"/>
          </p:cNvSpPr>
          <p:nvPr/>
        </p:nvSpPr>
        <p:spPr bwMode="auto">
          <a:xfrm>
            <a:off x="1376363" y="1235075"/>
            <a:ext cx="352266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2500"/>
              <a:t>The market for flu shots</a:t>
            </a:r>
          </a:p>
        </p:txBody>
      </p:sp>
      <p:sp>
        <p:nvSpPr>
          <p:cNvPr id="182293" name="Line 21"/>
          <p:cNvSpPr>
            <a:spLocks noChangeShapeType="1"/>
          </p:cNvSpPr>
          <p:nvPr/>
        </p:nvSpPr>
        <p:spPr bwMode="auto">
          <a:xfrm>
            <a:off x="1206500" y="2692400"/>
            <a:ext cx="3521075" cy="2689225"/>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2294" name="Line 22"/>
          <p:cNvSpPr>
            <a:spLocks noChangeShapeType="1"/>
          </p:cNvSpPr>
          <p:nvPr/>
        </p:nvSpPr>
        <p:spPr bwMode="auto">
          <a:xfrm flipV="1">
            <a:off x="1206500" y="3446463"/>
            <a:ext cx="3503613" cy="2695575"/>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2295" name="Rectangle 23"/>
          <p:cNvSpPr>
            <a:spLocks noChangeArrowheads="1"/>
          </p:cNvSpPr>
          <p:nvPr/>
        </p:nvSpPr>
        <p:spPr bwMode="auto">
          <a:xfrm>
            <a:off x="4668838" y="5257800"/>
            <a:ext cx="41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D</a:t>
            </a:r>
          </a:p>
        </p:txBody>
      </p:sp>
      <p:sp>
        <p:nvSpPr>
          <p:cNvPr id="182296" name="Rectangle 24"/>
          <p:cNvSpPr>
            <a:spLocks noChangeArrowheads="1"/>
          </p:cNvSpPr>
          <p:nvPr/>
        </p:nvSpPr>
        <p:spPr bwMode="auto">
          <a:xfrm>
            <a:off x="4656138" y="3095625"/>
            <a:ext cx="388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S</a:t>
            </a:r>
          </a:p>
        </p:txBody>
      </p:sp>
      <p:grpSp>
        <p:nvGrpSpPr>
          <p:cNvPr id="182298" name="Group 26"/>
          <p:cNvGrpSpPr>
            <a:grpSpLocks/>
          </p:cNvGrpSpPr>
          <p:nvPr/>
        </p:nvGrpSpPr>
        <p:grpSpPr bwMode="auto">
          <a:xfrm>
            <a:off x="514350" y="1090613"/>
            <a:ext cx="4900613" cy="5568950"/>
            <a:chOff x="2459" y="491"/>
            <a:chExt cx="3087" cy="3508"/>
          </a:xfrm>
        </p:grpSpPr>
        <p:grpSp>
          <p:nvGrpSpPr>
            <p:cNvPr id="182299" name="Group 27"/>
            <p:cNvGrpSpPr>
              <a:grpSpLocks/>
            </p:cNvGrpSpPr>
            <p:nvPr/>
          </p:nvGrpSpPr>
          <p:grpSpPr bwMode="auto">
            <a:xfrm>
              <a:off x="2567" y="491"/>
              <a:ext cx="2979" cy="3508"/>
              <a:chOff x="2567" y="491"/>
              <a:chExt cx="2979" cy="3508"/>
            </a:xfrm>
          </p:grpSpPr>
          <p:grpSp>
            <p:nvGrpSpPr>
              <p:cNvPr id="182300" name="Group 28"/>
              <p:cNvGrpSpPr>
                <a:grpSpLocks/>
              </p:cNvGrpSpPr>
              <p:nvPr/>
            </p:nvGrpSpPr>
            <p:grpSpPr bwMode="auto">
              <a:xfrm>
                <a:off x="2895" y="962"/>
                <a:ext cx="2122" cy="2442"/>
                <a:chOff x="2895" y="962"/>
                <a:chExt cx="2407" cy="2442"/>
              </a:xfrm>
            </p:grpSpPr>
            <p:sp>
              <p:nvSpPr>
                <p:cNvPr id="182301" name="Line 29"/>
                <p:cNvSpPr>
                  <a:spLocks noChangeShapeType="1"/>
                </p:cNvSpPr>
                <p:nvPr/>
              </p:nvSpPr>
              <p:spPr bwMode="auto">
                <a:xfrm>
                  <a:off x="2895" y="3403"/>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2" name="Line 30"/>
                <p:cNvSpPr>
                  <a:spLocks noChangeShapeType="1"/>
                </p:cNvSpPr>
                <p:nvPr/>
              </p:nvSpPr>
              <p:spPr bwMode="auto">
                <a:xfrm>
                  <a:off x="2895" y="2859"/>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3" name="Line 31"/>
                <p:cNvSpPr>
                  <a:spLocks noChangeShapeType="1"/>
                </p:cNvSpPr>
                <p:nvPr/>
              </p:nvSpPr>
              <p:spPr bwMode="auto">
                <a:xfrm>
                  <a:off x="2895" y="2315"/>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4" name="Line 32"/>
                <p:cNvSpPr>
                  <a:spLocks noChangeShapeType="1"/>
                </p:cNvSpPr>
                <p:nvPr/>
              </p:nvSpPr>
              <p:spPr bwMode="auto">
                <a:xfrm>
                  <a:off x="2895" y="1770"/>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5" name="Line 33"/>
                <p:cNvSpPr>
                  <a:spLocks noChangeShapeType="1"/>
                </p:cNvSpPr>
                <p:nvPr/>
              </p:nvSpPr>
              <p:spPr bwMode="auto">
                <a:xfrm>
                  <a:off x="2895" y="1226"/>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6" name="Line 34"/>
                <p:cNvSpPr>
                  <a:spLocks noChangeShapeType="1"/>
                </p:cNvSpPr>
                <p:nvPr/>
              </p:nvSpPr>
              <p:spPr bwMode="auto">
                <a:xfrm>
                  <a:off x="2895" y="3131"/>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7" name="Line 35"/>
                <p:cNvSpPr>
                  <a:spLocks noChangeShapeType="1"/>
                </p:cNvSpPr>
                <p:nvPr/>
              </p:nvSpPr>
              <p:spPr bwMode="auto">
                <a:xfrm>
                  <a:off x="2895" y="2587"/>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8" name="Line 36"/>
                <p:cNvSpPr>
                  <a:spLocks noChangeShapeType="1"/>
                </p:cNvSpPr>
                <p:nvPr/>
              </p:nvSpPr>
              <p:spPr bwMode="auto">
                <a:xfrm>
                  <a:off x="2895" y="2043"/>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09" name="Line 37"/>
                <p:cNvSpPr>
                  <a:spLocks noChangeShapeType="1"/>
                </p:cNvSpPr>
                <p:nvPr/>
              </p:nvSpPr>
              <p:spPr bwMode="auto">
                <a:xfrm>
                  <a:off x="2895" y="1498"/>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0" name="Line 38"/>
                <p:cNvSpPr>
                  <a:spLocks noChangeShapeType="1"/>
                </p:cNvSpPr>
                <p:nvPr/>
              </p:nvSpPr>
              <p:spPr bwMode="auto">
                <a:xfrm>
                  <a:off x="2895" y="962"/>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2311" name="Group 39"/>
              <p:cNvGrpSpPr>
                <a:grpSpLocks/>
              </p:cNvGrpSpPr>
              <p:nvPr/>
            </p:nvGrpSpPr>
            <p:grpSpPr bwMode="auto">
              <a:xfrm>
                <a:off x="3252" y="961"/>
                <a:ext cx="1770" cy="2715"/>
                <a:chOff x="3252" y="741"/>
                <a:chExt cx="1770" cy="2935"/>
              </a:xfrm>
            </p:grpSpPr>
            <p:sp>
              <p:nvSpPr>
                <p:cNvPr id="182312" name="Line 40"/>
                <p:cNvSpPr>
                  <a:spLocks noChangeShapeType="1"/>
                </p:cNvSpPr>
                <p:nvPr/>
              </p:nvSpPr>
              <p:spPr bwMode="auto">
                <a:xfrm>
                  <a:off x="3252"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3" name="Line 41"/>
                <p:cNvSpPr>
                  <a:spLocks noChangeShapeType="1"/>
                </p:cNvSpPr>
                <p:nvPr/>
              </p:nvSpPr>
              <p:spPr bwMode="auto">
                <a:xfrm>
                  <a:off x="3958"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4" name="Line 42"/>
                <p:cNvSpPr>
                  <a:spLocks noChangeShapeType="1"/>
                </p:cNvSpPr>
                <p:nvPr/>
              </p:nvSpPr>
              <p:spPr bwMode="auto">
                <a:xfrm>
                  <a:off x="4664"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5" name="Line 43"/>
                <p:cNvSpPr>
                  <a:spLocks noChangeShapeType="1"/>
                </p:cNvSpPr>
                <p:nvPr/>
              </p:nvSpPr>
              <p:spPr bwMode="auto">
                <a:xfrm>
                  <a:off x="3601"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6" name="Line 44"/>
                <p:cNvSpPr>
                  <a:spLocks noChangeShapeType="1"/>
                </p:cNvSpPr>
                <p:nvPr/>
              </p:nvSpPr>
              <p:spPr bwMode="auto">
                <a:xfrm>
                  <a:off x="4307"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7" name="Line 45"/>
                <p:cNvSpPr>
                  <a:spLocks noChangeShapeType="1"/>
                </p:cNvSpPr>
                <p:nvPr/>
              </p:nvSpPr>
              <p:spPr bwMode="auto">
                <a:xfrm>
                  <a:off x="5021"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82318" name="Line 46"/>
              <p:cNvSpPr>
                <a:spLocks noChangeShapeType="1"/>
              </p:cNvSpPr>
              <p:nvPr/>
            </p:nvSpPr>
            <p:spPr bwMode="auto">
              <a:xfrm>
                <a:off x="2895" y="741"/>
                <a:ext cx="1" cy="2935"/>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19" name="Line 47"/>
              <p:cNvSpPr>
                <a:spLocks noChangeShapeType="1"/>
              </p:cNvSpPr>
              <p:nvPr/>
            </p:nvSpPr>
            <p:spPr bwMode="auto">
              <a:xfrm>
                <a:off x="2844" y="3403"/>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0" name="Line 48"/>
              <p:cNvSpPr>
                <a:spLocks noChangeShapeType="1"/>
              </p:cNvSpPr>
              <p:nvPr/>
            </p:nvSpPr>
            <p:spPr bwMode="auto">
              <a:xfrm>
                <a:off x="2844" y="2859"/>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1" name="Line 49"/>
              <p:cNvSpPr>
                <a:spLocks noChangeShapeType="1"/>
              </p:cNvSpPr>
              <p:nvPr/>
            </p:nvSpPr>
            <p:spPr bwMode="auto">
              <a:xfrm>
                <a:off x="2844" y="2315"/>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2" name="Line 50"/>
              <p:cNvSpPr>
                <a:spLocks noChangeShapeType="1"/>
              </p:cNvSpPr>
              <p:nvPr/>
            </p:nvSpPr>
            <p:spPr bwMode="auto">
              <a:xfrm>
                <a:off x="2844" y="1770"/>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3" name="Line 51"/>
              <p:cNvSpPr>
                <a:spLocks noChangeShapeType="1"/>
              </p:cNvSpPr>
              <p:nvPr/>
            </p:nvSpPr>
            <p:spPr bwMode="auto">
              <a:xfrm>
                <a:off x="2844" y="1226"/>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4" name="Line 52"/>
              <p:cNvSpPr>
                <a:spLocks noChangeShapeType="1"/>
              </p:cNvSpPr>
              <p:nvPr/>
            </p:nvSpPr>
            <p:spPr bwMode="auto">
              <a:xfrm>
                <a:off x="2827" y="3676"/>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5" name="Line 53"/>
              <p:cNvSpPr>
                <a:spLocks noChangeShapeType="1"/>
              </p:cNvSpPr>
              <p:nvPr/>
            </p:nvSpPr>
            <p:spPr bwMode="auto">
              <a:xfrm>
                <a:off x="2827" y="3131"/>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6" name="Line 54"/>
              <p:cNvSpPr>
                <a:spLocks noChangeShapeType="1"/>
              </p:cNvSpPr>
              <p:nvPr/>
            </p:nvSpPr>
            <p:spPr bwMode="auto">
              <a:xfrm>
                <a:off x="2827" y="2587"/>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7" name="Line 55"/>
              <p:cNvSpPr>
                <a:spLocks noChangeShapeType="1"/>
              </p:cNvSpPr>
              <p:nvPr/>
            </p:nvSpPr>
            <p:spPr bwMode="auto">
              <a:xfrm>
                <a:off x="2827" y="2043"/>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8" name="Line 56"/>
              <p:cNvSpPr>
                <a:spLocks noChangeShapeType="1"/>
              </p:cNvSpPr>
              <p:nvPr/>
            </p:nvSpPr>
            <p:spPr bwMode="auto">
              <a:xfrm>
                <a:off x="2827" y="1498"/>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29" name="Line 57"/>
              <p:cNvSpPr>
                <a:spLocks noChangeShapeType="1"/>
              </p:cNvSpPr>
              <p:nvPr/>
            </p:nvSpPr>
            <p:spPr bwMode="auto">
              <a:xfrm>
                <a:off x="2827" y="962"/>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0" name="Line 58"/>
              <p:cNvSpPr>
                <a:spLocks noChangeShapeType="1"/>
              </p:cNvSpPr>
              <p:nvPr/>
            </p:nvSpPr>
            <p:spPr bwMode="auto">
              <a:xfrm>
                <a:off x="2895" y="3676"/>
                <a:ext cx="2407"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1" name="Line 59"/>
              <p:cNvSpPr>
                <a:spLocks noChangeShapeType="1"/>
              </p:cNvSpPr>
              <p:nvPr/>
            </p:nvSpPr>
            <p:spPr bwMode="auto">
              <a:xfrm flipV="1">
                <a:off x="3252"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2" name="Line 60"/>
              <p:cNvSpPr>
                <a:spLocks noChangeShapeType="1"/>
              </p:cNvSpPr>
              <p:nvPr/>
            </p:nvSpPr>
            <p:spPr bwMode="auto">
              <a:xfrm flipV="1">
                <a:off x="3958"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3" name="Line 61"/>
              <p:cNvSpPr>
                <a:spLocks noChangeShapeType="1"/>
              </p:cNvSpPr>
              <p:nvPr/>
            </p:nvSpPr>
            <p:spPr bwMode="auto">
              <a:xfrm flipV="1">
                <a:off x="4664"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4" name="Line 62"/>
              <p:cNvSpPr>
                <a:spLocks noChangeShapeType="1"/>
              </p:cNvSpPr>
              <p:nvPr/>
            </p:nvSpPr>
            <p:spPr bwMode="auto">
              <a:xfrm flipV="1">
                <a:off x="2895"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5" name="Line 63"/>
              <p:cNvSpPr>
                <a:spLocks noChangeShapeType="1"/>
              </p:cNvSpPr>
              <p:nvPr/>
            </p:nvSpPr>
            <p:spPr bwMode="auto">
              <a:xfrm flipV="1">
                <a:off x="3601"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6" name="Line 64"/>
              <p:cNvSpPr>
                <a:spLocks noChangeShapeType="1"/>
              </p:cNvSpPr>
              <p:nvPr/>
            </p:nvSpPr>
            <p:spPr bwMode="auto">
              <a:xfrm flipV="1">
                <a:off x="4307"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7" name="Line 65"/>
              <p:cNvSpPr>
                <a:spLocks noChangeShapeType="1"/>
              </p:cNvSpPr>
              <p:nvPr/>
            </p:nvSpPr>
            <p:spPr bwMode="auto">
              <a:xfrm flipV="1">
                <a:off x="5021"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2338" name="Rectangle 66"/>
              <p:cNvSpPr>
                <a:spLocks noChangeArrowheads="1"/>
              </p:cNvSpPr>
              <p:nvPr/>
            </p:nvSpPr>
            <p:spPr bwMode="auto">
              <a:xfrm>
                <a:off x="2677" y="3553"/>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82339" name="Rectangle 67"/>
              <p:cNvSpPr>
                <a:spLocks noChangeArrowheads="1"/>
              </p:cNvSpPr>
              <p:nvPr/>
            </p:nvSpPr>
            <p:spPr bwMode="auto">
              <a:xfrm>
                <a:off x="2567" y="3008"/>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82340" name="Rectangle 68"/>
              <p:cNvSpPr>
                <a:spLocks noChangeArrowheads="1"/>
              </p:cNvSpPr>
              <p:nvPr/>
            </p:nvSpPr>
            <p:spPr bwMode="auto">
              <a:xfrm>
                <a:off x="2567" y="2464"/>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82341" name="Rectangle 69"/>
              <p:cNvSpPr>
                <a:spLocks noChangeArrowheads="1"/>
              </p:cNvSpPr>
              <p:nvPr/>
            </p:nvSpPr>
            <p:spPr bwMode="auto">
              <a:xfrm>
                <a:off x="2567" y="191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sp>
            <p:nvSpPr>
              <p:cNvPr id="182342" name="Rectangle 70"/>
              <p:cNvSpPr>
                <a:spLocks noChangeArrowheads="1"/>
              </p:cNvSpPr>
              <p:nvPr/>
            </p:nvSpPr>
            <p:spPr bwMode="auto">
              <a:xfrm>
                <a:off x="2567" y="1375"/>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40</a:t>
                </a:r>
                <a:endParaRPr lang="en-US" altLang="en-US" sz="2400"/>
              </a:p>
            </p:txBody>
          </p:sp>
          <p:sp>
            <p:nvSpPr>
              <p:cNvPr id="182343" name="Rectangle 71"/>
              <p:cNvSpPr>
                <a:spLocks noChangeArrowheads="1"/>
              </p:cNvSpPr>
              <p:nvPr/>
            </p:nvSpPr>
            <p:spPr bwMode="auto">
              <a:xfrm>
                <a:off x="2567" y="83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50</a:t>
                </a:r>
                <a:endParaRPr lang="en-US" altLang="en-US" sz="2400"/>
              </a:p>
            </p:txBody>
          </p:sp>
          <p:sp>
            <p:nvSpPr>
              <p:cNvPr id="182344" name="Rectangle 72"/>
              <p:cNvSpPr>
                <a:spLocks noChangeArrowheads="1"/>
              </p:cNvSpPr>
              <p:nvPr/>
            </p:nvSpPr>
            <p:spPr bwMode="auto">
              <a:xfrm>
                <a:off x="2844" y="3769"/>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182345" name="Rectangle 73"/>
              <p:cNvSpPr>
                <a:spLocks noChangeArrowheads="1"/>
              </p:cNvSpPr>
              <p:nvPr/>
            </p:nvSpPr>
            <p:spPr bwMode="auto">
              <a:xfrm>
                <a:off x="3490"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182346" name="Rectangle 74"/>
              <p:cNvSpPr>
                <a:spLocks noChangeArrowheads="1"/>
              </p:cNvSpPr>
              <p:nvPr/>
            </p:nvSpPr>
            <p:spPr bwMode="auto">
              <a:xfrm>
                <a:off x="4196"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182347" name="Rectangle 75"/>
              <p:cNvSpPr>
                <a:spLocks noChangeArrowheads="1"/>
              </p:cNvSpPr>
              <p:nvPr/>
            </p:nvSpPr>
            <p:spPr bwMode="auto">
              <a:xfrm>
                <a:off x="4910"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sp>
            <p:nvSpPr>
              <p:cNvPr id="182348" name="Rectangle 76"/>
              <p:cNvSpPr>
                <a:spLocks noChangeArrowheads="1"/>
              </p:cNvSpPr>
              <p:nvPr/>
            </p:nvSpPr>
            <p:spPr bwMode="auto">
              <a:xfrm>
                <a:off x="2762" y="491"/>
                <a:ext cx="249"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500" b="1" i="1"/>
                  <a:t>P</a:t>
                </a:r>
              </a:p>
            </p:txBody>
          </p:sp>
          <p:sp>
            <p:nvSpPr>
              <p:cNvPr id="182349" name="Rectangle 77"/>
              <p:cNvSpPr>
                <a:spLocks noChangeArrowheads="1"/>
              </p:cNvSpPr>
              <p:nvPr/>
            </p:nvSpPr>
            <p:spPr bwMode="auto">
              <a:xfrm>
                <a:off x="5274" y="3533"/>
                <a:ext cx="272"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500" b="1" i="1"/>
                  <a:t>Q</a:t>
                </a:r>
              </a:p>
            </p:txBody>
          </p:sp>
        </p:grpSp>
        <p:sp>
          <p:nvSpPr>
            <p:cNvPr id="182350" name="Rectangle 78"/>
            <p:cNvSpPr>
              <a:spLocks noChangeArrowheads="1"/>
            </p:cNvSpPr>
            <p:nvPr/>
          </p:nvSpPr>
          <p:spPr bwMode="auto">
            <a:xfrm>
              <a:off x="2459" y="842"/>
              <a:ext cx="10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2400"/>
                <a:t>$</a:t>
              </a:r>
            </a:p>
          </p:txBody>
        </p:sp>
      </p:grpSp>
      <p:sp>
        <p:nvSpPr>
          <p:cNvPr id="182365" name="Rectangle 93"/>
          <p:cNvSpPr>
            <a:spLocks noGrp="1" noChangeArrowheads="1"/>
          </p:cNvSpPr>
          <p:nvPr>
            <p:ph type="body" idx="1"/>
          </p:nvPr>
        </p:nvSpPr>
        <p:spPr>
          <a:xfrm>
            <a:off x="5535613" y="1384300"/>
            <a:ext cx="3316287" cy="4543425"/>
          </a:xfrm>
          <a:solidFill>
            <a:schemeClr val="bg1"/>
          </a:solidFill>
          <a:ln>
            <a:solidFill>
              <a:schemeClr val="tx1"/>
            </a:solidFill>
            <a:miter lim="800000"/>
            <a:headEnd/>
            <a:tailEnd/>
          </a:ln>
          <a:extLst>
            <a:ext uri="{AF507438-7753-43E0-B8FC-AC1667EBCBE1}">
              <a14:hiddenEffects xmlns:a14="http://schemas.microsoft.com/office/drawing/2010/main">
                <a:effectLst>
                  <a:outerShdw dist="71842" dir="2700000" algn="ctr" rotWithShape="0">
                    <a:schemeClr val="bg2"/>
                  </a:outerShdw>
                </a:effectLst>
              </a14:hiddenEffects>
            </a:ext>
          </a:extLst>
        </p:spPr>
        <p:txBody>
          <a:bodyPr/>
          <a:lstStyle/>
          <a:p>
            <a:pPr marL="339725" indent="-339725">
              <a:buClr>
                <a:srgbClr val="669900"/>
              </a:buClr>
              <a:buFont typeface="Wingdings" panose="05000000000000000000" pitchFamily="2" charset="2"/>
              <a:buNone/>
            </a:pPr>
            <a:r>
              <a:rPr lang="en-US" altLang="en-US" sz="2600"/>
              <a:t>External benefit </a:t>
            </a:r>
            <a:br>
              <a:rPr lang="en-US" altLang="en-US" sz="2600"/>
            </a:br>
            <a:r>
              <a:rPr lang="en-US" altLang="en-US" sz="2600"/>
              <a:t>= $10/shot</a:t>
            </a:r>
          </a:p>
          <a:p>
            <a:pPr marL="339725" indent="-339725">
              <a:buClr>
                <a:srgbClr val="669900"/>
              </a:buClr>
            </a:pPr>
            <a:r>
              <a:rPr lang="en-US" altLang="en-US" sz="2600"/>
              <a:t>Draw the social value curve.</a:t>
            </a:r>
          </a:p>
          <a:p>
            <a:pPr marL="339725" indent="-339725">
              <a:buClr>
                <a:srgbClr val="669900"/>
              </a:buClr>
            </a:pPr>
            <a:r>
              <a:rPr lang="en-US" altLang="en-US" sz="2600"/>
              <a:t>Find the socially optimal </a:t>
            </a:r>
            <a:r>
              <a:rPr lang="en-US" altLang="en-US" sz="2600" b="1" i="1"/>
              <a:t>Q</a:t>
            </a:r>
            <a:r>
              <a:rPr lang="en-US" altLang="en-US" sz="2600"/>
              <a:t>. </a:t>
            </a:r>
          </a:p>
          <a:p>
            <a:pPr marL="339725" indent="-339725">
              <a:buClr>
                <a:srgbClr val="669900"/>
              </a:buClr>
            </a:pPr>
            <a:r>
              <a:rPr lang="en-US" altLang="en-US" sz="2600"/>
              <a:t>What policy would internalize this externality?</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2365">
                                            <p:txEl>
                                              <p:pRg st="1" end="1"/>
                                            </p:txEl>
                                          </p:spTgt>
                                        </p:tgtEl>
                                        <p:attrNameLst>
                                          <p:attrName>style.visibility</p:attrName>
                                        </p:attrNameLst>
                                      </p:cBhvr>
                                      <p:to>
                                        <p:strVal val="visible"/>
                                      </p:to>
                                    </p:set>
                                    <p:animEffect transition="in" filter="wipe(left)">
                                      <p:cBhvr>
                                        <p:cTn id="7" dur="500"/>
                                        <p:tgtEl>
                                          <p:spTgt spid="18236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2365">
                                            <p:txEl>
                                              <p:pRg st="2" end="2"/>
                                            </p:txEl>
                                          </p:spTgt>
                                        </p:tgtEl>
                                        <p:attrNameLst>
                                          <p:attrName>style.visibility</p:attrName>
                                        </p:attrNameLst>
                                      </p:cBhvr>
                                      <p:to>
                                        <p:strVal val="visible"/>
                                      </p:to>
                                    </p:set>
                                    <p:animEffect transition="in" filter="wipe(left)">
                                      <p:cBhvr>
                                        <p:cTn id="12" dur="500"/>
                                        <p:tgtEl>
                                          <p:spTgt spid="18236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2365">
                                            <p:txEl>
                                              <p:pRg st="3" end="3"/>
                                            </p:txEl>
                                          </p:spTgt>
                                        </p:tgtEl>
                                        <p:attrNameLst>
                                          <p:attrName>style.visibility</p:attrName>
                                        </p:attrNameLst>
                                      </p:cBhvr>
                                      <p:to>
                                        <p:strVal val="visible"/>
                                      </p:to>
                                    </p:set>
                                    <p:animEffect transition="in" filter="wipe(left)">
                                      <p:cBhvr>
                                        <p:cTn id="17" dur="500"/>
                                        <p:tgtEl>
                                          <p:spTgt spid="18236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36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99336" name="AutoShape 8"/>
          <p:cNvSpPr>
            <a:spLocks noChangeAspect="1" noChangeArrowheads="1" noTextEdit="1"/>
          </p:cNvSpPr>
          <p:nvPr/>
        </p:nvSpPr>
        <p:spPr bwMode="auto">
          <a:xfrm>
            <a:off x="463550" y="1136650"/>
            <a:ext cx="4860925" cy="587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99330" name="Group 2"/>
          <p:cNvGrpSpPr>
            <a:grpSpLocks/>
          </p:cNvGrpSpPr>
          <p:nvPr/>
        </p:nvGrpSpPr>
        <p:grpSpPr bwMode="auto">
          <a:xfrm>
            <a:off x="0" y="0"/>
            <a:ext cx="1550988" cy="6869113"/>
            <a:chOff x="0" y="0"/>
            <a:chExt cx="977" cy="4327"/>
          </a:xfrm>
        </p:grpSpPr>
        <p:sp>
          <p:nvSpPr>
            <p:cNvPr id="99331" name="Rectangle 3"/>
            <p:cNvSpPr>
              <a:spLocks noChangeArrowheads="1"/>
            </p:cNvSpPr>
            <p:nvPr/>
          </p:nvSpPr>
          <p:spPr bwMode="auto">
            <a:xfrm rot="5400000">
              <a:off x="-2011" y="2011"/>
              <a:ext cx="4327" cy="306"/>
            </a:xfrm>
            <a:prstGeom prst="rect">
              <a:avLst/>
            </a:prstGeom>
            <a:gradFill rotWithShape="1">
              <a:gsLst>
                <a:gs pos="0">
                  <a:srgbClr val="FFFF66"/>
                </a:gs>
                <a:gs pos="100000">
                  <a:srgbClr val="FF99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2" name="Oval 4"/>
            <p:cNvSpPr>
              <a:spLocks noChangeArrowheads="1"/>
            </p:cNvSpPr>
            <p:nvPr/>
          </p:nvSpPr>
          <p:spPr bwMode="auto">
            <a:xfrm rot="5400000">
              <a:off x="86" y="39"/>
              <a:ext cx="930" cy="852"/>
            </a:xfrm>
            <a:prstGeom prst="ellipse">
              <a:avLst/>
            </a:prstGeom>
            <a:pattFill prst="wdUpDiag">
              <a:fgClr>
                <a:srgbClr val="FFFFCC"/>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9333" name="Rectangle 5"/>
          <p:cNvSpPr>
            <a:spLocks noGrp="1" noChangeArrowheads="1"/>
          </p:cNvSpPr>
          <p:nvPr>
            <p:ph type="title"/>
          </p:nvPr>
        </p:nvSpPr>
        <p:spPr>
          <a:xfrm>
            <a:off x="387350" y="188913"/>
            <a:ext cx="8229600" cy="1052512"/>
          </a:xfrm>
          <a:noFill/>
          <a:ln/>
        </p:spPr>
        <p:txBody>
          <a:bodyPr anchor="t"/>
          <a:lstStyle/>
          <a:p>
            <a:pPr algn="l"/>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C</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T</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V</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  L</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R</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G  </a:t>
            </a:r>
            <a:r>
              <a:rPr lang="en-US" altLang="en-US" sz="3000">
                <a:solidFill>
                  <a:srgbClr val="FF9966"/>
                </a:solidFill>
                <a:effectLst>
                  <a:outerShdw blurRad="38100" dist="38100" dir="2700000" algn="tl">
                    <a:srgbClr val="C0C0C0"/>
                  </a:outerShdw>
                </a:effectLst>
              </a:rPr>
              <a:t>1</a:t>
            </a:r>
            <a:r>
              <a:rPr lang="en-US" altLang="en-US" sz="2600">
                <a:solidFill>
                  <a:srgbClr val="FF9966"/>
                </a:solidFill>
                <a:effectLst>
                  <a:outerShdw blurRad="38100" dist="38100" dir="2700000" algn="tl">
                    <a:srgbClr val="C0C0C0"/>
                  </a:outerShdw>
                </a:effectLst>
              </a:rPr>
              <a:t>:   </a:t>
            </a:r>
            <a:br>
              <a:rPr lang="en-US" altLang="en-US" sz="2600">
                <a:solidFill>
                  <a:srgbClr val="FF9966"/>
                </a:solidFill>
                <a:effectLst>
                  <a:outerShdw blurRad="38100" dist="38100" dir="2700000" algn="tl">
                    <a:srgbClr val="C0C0C0"/>
                  </a:outerShdw>
                </a:effectLst>
              </a:rPr>
            </a:br>
            <a:r>
              <a:rPr lang="en-US" altLang="en-US" sz="3000">
                <a:solidFill>
                  <a:srgbClr val="996633"/>
                </a:solidFill>
                <a:effectLst>
                  <a:outerShdw blurRad="38100" dist="38100" dir="2700000" algn="tl">
                    <a:srgbClr val="C0C0C0"/>
                  </a:outerShdw>
                </a:effectLst>
              </a:rPr>
              <a:t>Answers</a:t>
            </a:r>
          </a:p>
        </p:txBody>
      </p:sp>
      <p:sp>
        <p:nvSpPr>
          <p:cNvPr id="99334" name="Rectangle 6"/>
          <p:cNvSpPr>
            <a:spLocks noGrp="1" noChangeArrowheads="1"/>
          </p:cNvSpPr>
          <p:nvPr>
            <p:ph type="body" idx="1"/>
          </p:nvPr>
        </p:nvSpPr>
        <p:spPr>
          <a:xfrm>
            <a:off x="5578475" y="922338"/>
            <a:ext cx="3063875" cy="2427287"/>
          </a:xfrm>
          <a:solidFill>
            <a:schemeClr val="bg1"/>
          </a:solidFill>
          <a:ln>
            <a:solidFill>
              <a:schemeClr val="tx1"/>
            </a:solidFill>
            <a:miter lim="800000"/>
            <a:headEnd/>
            <a:tailEnd/>
          </a:ln>
          <a:extLst>
            <a:ext uri="{AF507438-7753-43E0-B8FC-AC1667EBCBE1}">
              <a14:hiddenEffects xmlns:a14="http://schemas.microsoft.com/office/drawing/2010/main">
                <a:effectLst>
                  <a:outerShdw dist="71842" dir="2700000" algn="ctr" rotWithShape="0">
                    <a:schemeClr val="bg2"/>
                  </a:outerShdw>
                </a:effectLst>
              </a14:hiddenEffects>
            </a:ext>
          </a:extLst>
        </p:spPr>
        <p:txBody>
          <a:bodyPr/>
          <a:lstStyle/>
          <a:p>
            <a:pPr marL="0" indent="0">
              <a:buClr>
                <a:srgbClr val="669900"/>
              </a:buClr>
              <a:buFont typeface="Wingdings" panose="05000000000000000000" pitchFamily="2" charset="2"/>
              <a:buNone/>
            </a:pPr>
            <a:r>
              <a:rPr lang="en-US" altLang="en-US" sz="2600"/>
              <a:t>Socially optimal </a:t>
            </a:r>
            <a:r>
              <a:rPr lang="en-US" altLang="en-US" sz="2600" b="1" i="1"/>
              <a:t>Q</a:t>
            </a:r>
            <a:r>
              <a:rPr lang="en-US" altLang="en-US" sz="2600"/>
              <a:t> </a:t>
            </a:r>
            <a:br>
              <a:rPr lang="en-US" altLang="en-US" sz="2600"/>
            </a:br>
            <a:r>
              <a:rPr lang="en-US" altLang="en-US" sz="2600"/>
              <a:t>   = 25 shots</a:t>
            </a:r>
          </a:p>
          <a:p>
            <a:pPr marL="0" indent="0">
              <a:buClr>
                <a:srgbClr val="669900"/>
              </a:buClr>
              <a:buFont typeface="Wingdings" panose="05000000000000000000" pitchFamily="2" charset="2"/>
              <a:buNone/>
            </a:pPr>
            <a:r>
              <a:rPr lang="en-US" altLang="en-US" sz="2600"/>
              <a:t>To internalize the externality, use subsidy = $10/shot.</a:t>
            </a:r>
          </a:p>
        </p:txBody>
      </p:sp>
      <p:sp>
        <p:nvSpPr>
          <p:cNvPr id="99335" name="Rectangle 7"/>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BB108460-57FB-43DF-9044-A6F1180A709A}" type="slidenum">
              <a:rPr lang="en-US" altLang="en-US" sz="1700">
                <a:solidFill>
                  <a:srgbClr val="777777"/>
                </a:solidFill>
              </a:rPr>
              <a:pPr/>
              <a:t>16</a:t>
            </a:fld>
            <a:endParaRPr lang="en-US" altLang="en-US" sz="1700">
              <a:solidFill>
                <a:srgbClr val="777777"/>
              </a:solidFill>
            </a:endParaRPr>
          </a:p>
        </p:txBody>
      </p:sp>
      <p:sp>
        <p:nvSpPr>
          <p:cNvPr id="99337" name="Rectangle 9"/>
          <p:cNvSpPr>
            <a:spLocks noChangeArrowheads="1"/>
          </p:cNvSpPr>
          <p:nvPr/>
        </p:nvSpPr>
        <p:spPr bwMode="auto">
          <a:xfrm>
            <a:off x="1206500" y="1487488"/>
            <a:ext cx="3821113" cy="465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9338" name="Line 10"/>
          <p:cNvSpPr>
            <a:spLocks noChangeShapeType="1"/>
          </p:cNvSpPr>
          <p:nvPr/>
        </p:nvSpPr>
        <p:spPr bwMode="auto">
          <a:xfrm>
            <a:off x="1125538" y="6146800"/>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39" name="Line 11"/>
          <p:cNvSpPr>
            <a:spLocks noChangeShapeType="1"/>
          </p:cNvSpPr>
          <p:nvPr/>
        </p:nvSpPr>
        <p:spPr bwMode="auto">
          <a:xfrm>
            <a:off x="1125538" y="52816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0" name="Line 12"/>
          <p:cNvSpPr>
            <a:spLocks noChangeShapeType="1"/>
          </p:cNvSpPr>
          <p:nvPr/>
        </p:nvSpPr>
        <p:spPr bwMode="auto">
          <a:xfrm>
            <a:off x="1125538" y="44180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1" name="Line 13"/>
          <p:cNvSpPr>
            <a:spLocks noChangeShapeType="1"/>
          </p:cNvSpPr>
          <p:nvPr/>
        </p:nvSpPr>
        <p:spPr bwMode="auto">
          <a:xfrm>
            <a:off x="1125538" y="3554413"/>
            <a:ext cx="80962" cy="1587"/>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2" name="Line 14"/>
          <p:cNvSpPr>
            <a:spLocks noChangeShapeType="1"/>
          </p:cNvSpPr>
          <p:nvPr/>
        </p:nvSpPr>
        <p:spPr bwMode="auto">
          <a:xfrm>
            <a:off x="1125538" y="2689225"/>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3" name="Line 15"/>
          <p:cNvSpPr>
            <a:spLocks noChangeShapeType="1"/>
          </p:cNvSpPr>
          <p:nvPr/>
        </p:nvSpPr>
        <p:spPr bwMode="auto">
          <a:xfrm>
            <a:off x="1125538" y="1838325"/>
            <a:ext cx="80962" cy="158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4" name="Line 16"/>
          <p:cNvSpPr>
            <a:spLocks noChangeShapeType="1"/>
          </p:cNvSpPr>
          <p:nvPr/>
        </p:nvSpPr>
        <p:spPr bwMode="auto">
          <a:xfrm flipV="1">
            <a:off x="1206500"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5" name="Line 17"/>
          <p:cNvSpPr>
            <a:spLocks noChangeShapeType="1"/>
          </p:cNvSpPr>
          <p:nvPr/>
        </p:nvSpPr>
        <p:spPr bwMode="auto">
          <a:xfrm flipV="1">
            <a:off x="2327275"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6" name="Line 18"/>
          <p:cNvSpPr>
            <a:spLocks noChangeShapeType="1"/>
          </p:cNvSpPr>
          <p:nvPr/>
        </p:nvSpPr>
        <p:spPr bwMode="auto">
          <a:xfrm flipV="1">
            <a:off x="3448050"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7" name="Line 19"/>
          <p:cNvSpPr>
            <a:spLocks noChangeShapeType="1"/>
          </p:cNvSpPr>
          <p:nvPr/>
        </p:nvSpPr>
        <p:spPr bwMode="auto">
          <a:xfrm flipV="1">
            <a:off x="4581525" y="6146800"/>
            <a:ext cx="1588" cy="80963"/>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8" name="Rectangle 20"/>
          <p:cNvSpPr>
            <a:spLocks noChangeArrowheads="1"/>
          </p:cNvSpPr>
          <p:nvPr/>
        </p:nvSpPr>
        <p:spPr bwMode="auto">
          <a:xfrm>
            <a:off x="1376363" y="1235075"/>
            <a:ext cx="352266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2500"/>
              <a:t>The market for flu shots</a:t>
            </a:r>
          </a:p>
        </p:txBody>
      </p:sp>
      <p:sp>
        <p:nvSpPr>
          <p:cNvPr id="99349" name="Line 21"/>
          <p:cNvSpPr>
            <a:spLocks noChangeShapeType="1"/>
          </p:cNvSpPr>
          <p:nvPr/>
        </p:nvSpPr>
        <p:spPr bwMode="auto">
          <a:xfrm>
            <a:off x="1206500" y="2692400"/>
            <a:ext cx="3521075" cy="2689225"/>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50" name="Line 22"/>
          <p:cNvSpPr>
            <a:spLocks noChangeShapeType="1"/>
          </p:cNvSpPr>
          <p:nvPr/>
        </p:nvSpPr>
        <p:spPr bwMode="auto">
          <a:xfrm flipV="1">
            <a:off x="1206500" y="3446463"/>
            <a:ext cx="3503613" cy="2695575"/>
          </a:xfrm>
          <a:prstGeom prst="line">
            <a:avLst/>
          </a:prstGeom>
          <a:noFill/>
          <a:ln w="444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52" name="Rectangle 24"/>
          <p:cNvSpPr>
            <a:spLocks noChangeArrowheads="1"/>
          </p:cNvSpPr>
          <p:nvPr/>
        </p:nvSpPr>
        <p:spPr bwMode="auto">
          <a:xfrm>
            <a:off x="4668838" y="5257800"/>
            <a:ext cx="41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D</a:t>
            </a:r>
          </a:p>
        </p:txBody>
      </p:sp>
      <p:sp>
        <p:nvSpPr>
          <p:cNvPr id="99353" name="Rectangle 25"/>
          <p:cNvSpPr>
            <a:spLocks noChangeArrowheads="1"/>
          </p:cNvSpPr>
          <p:nvPr/>
        </p:nvSpPr>
        <p:spPr bwMode="auto">
          <a:xfrm>
            <a:off x="4656138" y="3095625"/>
            <a:ext cx="388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S</a:t>
            </a:r>
          </a:p>
        </p:txBody>
      </p:sp>
      <p:sp>
        <p:nvSpPr>
          <p:cNvPr id="99354" name="Rectangle 26"/>
          <p:cNvSpPr>
            <a:spLocks noChangeArrowheads="1"/>
          </p:cNvSpPr>
          <p:nvPr/>
        </p:nvSpPr>
        <p:spPr bwMode="auto">
          <a:xfrm>
            <a:off x="5059363" y="3970338"/>
            <a:ext cx="256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2500"/>
              <a:t>Social value </a:t>
            </a:r>
            <a:br>
              <a:rPr lang="en-US" altLang="en-US" sz="2500"/>
            </a:br>
            <a:r>
              <a:rPr lang="en-US" altLang="en-US" sz="2500"/>
              <a:t>= private value </a:t>
            </a:r>
            <a:br>
              <a:rPr lang="en-US" altLang="en-US" sz="2500"/>
            </a:br>
            <a:r>
              <a:rPr lang="en-US" altLang="en-US" sz="2500"/>
              <a:t>+ external benefit</a:t>
            </a:r>
          </a:p>
        </p:txBody>
      </p:sp>
      <p:grpSp>
        <p:nvGrpSpPr>
          <p:cNvPr id="99355" name="Group 27"/>
          <p:cNvGrpSpPr>
            <a:grpSpLocks/>
          </p:cNvGrpSpPr>
          <p:nvPr/>
        </p:nvGrpSpPr>
        <p:grpSpPr bwMode="auto">
          <a:xfrm>
            <a:off x="514350" y="1090613"/>
            <a:ext cx="4900613" cy="5568950"/>
            <a:chOff x="2459" y="491"/>
            <a:chExt cx="3087" cy="3508"/>
          </a:xfrm>
        </p:grpSpPr>
        <p:grpSp>
          <p:nvGrpSpPr>
            <p:cNvPr id="99356" name="Group 28"/>
            <p:cNvGrpSpPr>
              <a:grpSpLocks/>
            </p:cNvGrpSpPr>
            <p:nvPr/>
          </p:nvGrpSpPr>
          <p:grpSpPr bwMode="auto">
            <a:xfrm>
              <a:off x="2567" y="491"/>
              <a:ext cx="2979" cy="3508"/>
              <a:chOff x="2567" y="491"/>
              <a:chExt cx="2979" cy="3508"/>
            </a:xfrm>
          </p:grpSpPr>
          <p:grpSp>
            <p:nvGrpSpPr>
              <p:cNvPr id="99357" name="Group 29"/>
              <p:cNvGrpSpPr>
                <a:grpSpLocks/>
              </p:cNvGrpSpPr>
              <p:nvPr/>
            </p:nvGrpSpPr>
            <p:grpSpPr bwMode="auto">
              <a:xfrm>
                <a:off x="2895" y="962"/>
                <a:ext cx="2122" cy="2442"/>
                <a:chOff x="2895" y="962"/>
                <a:chExt cx="2407" cy="2442"/>
              </a:xfrm>
            </p:grpSpPr>
            <p:sp>
              <p:nvSpPr>
                <p:cNvPr id="99358" name="Line 30"/>
                <p:cNvSpPr>
                  <a:spLocks noChangeShapeType="1"/>
                </p:cNvSpPr>
                <p:nvPr/>
              </p:nvSpPr>
              <p:spPr bwMode="auto">
                <a:xfrm>
                  <a:off x="2895" y="3403"/>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59" name="Line 31"/>
                <p:cNvSpPr>
                  <a:spLocks noChangeShapeType="1"/>
                </p:cNvSpPr>
                <p:nvPr/>
              </p:nvSpPr>
              <p:spPr bwMode="auto">
                <a:xfrm>
                  <a:off x="2895" y="2859"/>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0" name="Line 32"/>
                <p:cNvSpPr>
                  <a:spLocks noChangeShapeType="1"/>
                </p:cNvSpPr>
                <p:nvPr/>
              </p:nvSpPr>
              <p:spPr bwMode="auto">
                <a:xfrm>
                  <a:off x="2895" y="2315"/>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1" name="Line 33"/>
                <p:cNvSpPr>
                  <a:spLocks noChangeShapeType="1"/>
                </p:cNvSpPr>
                <p:nvPr/>
              </p:nvSpPr>
              <p:spPr bwMode="auto">
                <a:xfrm>
                  <a:off x="2895" y="1770"/>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2" name="Line 34"/>
                <p:cNvSpPr>
                  <a:spLocks noChangeShapeType="1"/>
                </p:cNvSpPr>
                <p:nvPr/>
              </p:nvSpPr>
              <p:spPr bwMode="auto">
                <a:xfrm>
                  <a:off x="2895" y="1226"/>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3" name="Line 35"/>
                <p:cNvSpPr>
                  <a:spLocks noChangeShapeType="1"/>
                </p:cNvSpPr>
                <p:nvPr/>
              </p:nvSpPr>
              <p:spPr bwMode="auto">
                <a:xfrm>
                  <a:off x="2895" y="3131"/>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4" name="Line 36"/>
                <p:cNvSpPr>
                  <a:spLocks noChangeShapeType="1"/>
                </p:cNvSpPr>
                <p:nvPr/>
              </p:nvSpPr>
              <p:spPr bwMode="auto">
                <a:xfrm>
                  <a:off x="2895" y="2587"/>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5" name="Line 37"/>
                <p:cNvSpPr>
                  <a:spLocks noChangeShapeType="1"/>
                </p:cNvSpPr>
                <p:nvPr/>
              </p:nvSpPr>
              <p:spPr bwMode="auto">
                <a:xfrm>
                  <a:off x="2895" y="2043"/>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6" name="Line 38"/>
                <p:cNvSpPr>
                  <a:spLocks noChangeShapeType="1"/>
                </p:cNvSpPr>
                <p:nvPr/>
              </p:nvSpPr>
              <p:spPr bwMode="auto">
                <a:xfrm>
                  <a:off x="2895" y="1498"/>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7" name="Line 39"/>
                <p:cNvSpPr>
                  <a:spLocks noChangeShapeType="1"/>
                </p:cNvSpPr>
                <p:nvPr/>
              </p:nvSpPr>
              <p:spPr bwMode="auto">
                <a:xfrm>
                  <a:off x="2895" y="962"/>
                  <a:ext cx="240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9368" name="Group 40"/>
              <p:cNvGrpSpPr>
                <a:grpSpLocks/>
              </p:cNvGrpSpPr>
              <p:nvPr/>
            </p:nvGrpSpPr>
            <p:grpSpPr bwMode="auto">
              <a:xfrm>
                <a:off x="3252" y="961"/>
                <a:ext cx="1770" cy="2715"/>
                <a:chOff x="3252" y="741"/>
                <a:chExt cx="1770" cy="2935"/>
              </a:xfrm>
            </p:grpSpPr>
            <p:sp>
              <p:nvSpPr>
                <p:cNvPr id="99369" name="Line 41"/>
                <p:cNvSpPr>
                  <a:spLocks noChangeShapeType="1"/>
                </p:cNvSpPr>
                <p:nvPr/>
              </p:nvSpPr>
              <p:spPr bwMode="auto">
                <a:xfrm>
                  <a:off x="3252"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0" name="Line 42"/>
                <p:cNvSpPr>
                  <a:spLocks noChangeShapeType="1"/>
                </p:cNvSpPr>
                <p:nvPr/>
              </p:nvSpPr>
              <p:spPr bwMode="auto">
                <a:xfrm>
                  <a:off x="3958"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1" name="Line 43"/>
                <p:cNvSpPr>
                  <a:spLocks noChangeShapeType="1"/>
                </p:cNvSpPr>
                <p:nvPr/>
              </p:nvSpPr>
              <p:spPr bwMode="auto">
                <a:xfrm>
                  <a:off x="4664"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2" name="Line 44"/>
                <p:cNvSpPr>
                  <a:spLocks noChangeShapeType="1"/>
                </p:cNvSpPr>
                <p:nvPr/>
              </p:nvSpPr>
              <p:spPr bwMode="auto">
                <a:xfrm>
                  <a:off x="3601"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3" name="Line 45"/>
                <p:cNvSpPr>
                  <a:spLocks noChangeShapeType="1"/>
                </p:cNvSpPr>
                <p:nvPr/>
              </p:nvSpPr>
              <p:spPr bwMode="auto">
                <a:xfrm>
                  <a:off x="4307"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4" name="Line 46"/>
                <p:cNvSpPr>
                  <a:spLocks noChangeShapeType="1"/>
                </p:cNvSpPr>
                <p:nvPr/>
              </p:nvSpPr>
              <p:spPr bwMode="auto">
                <a:xfrm>
                  <a:off x="5021" y="741"/>
                  <a:ext cx="1" cy="29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9375" name="Line 47"/>
              <p:cNvSpPr>
                <a:spLocks noChangeShapeType="1"/>
              </p:cNvSpPr>
              <p:nvPr/>
            </p:nvSpPr>
            <p:spPr bwMode="auto">
              <a:xfrm>
                <a:off x="2895" y="741"/>
                <a:ext cx="1" cy="2935"/>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6" name="Line 48"/>
              <p:cNvSpPr>
                <a:spLocks noChangeShapeType="1"/>
              </p:cNvSpPr>
              <p:nvPr/>
            </p:nvSpPr>
            <p:spPr bwMode="auto">
              <a:xfrm>
                <a:off x="2844" y="3403"/>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7" name="Line 49"/>
              <p:cNvSpPr>
                <a:spLocks noChangeShapeType="1"/>
              </p:cNvSpPr>
              <p:nvPr/>
            </p:nvSpPr>
            <p:spPr bwMode="auto">
              <a:xfrm>
                <a:off x="2844" y="2859"/>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8" name="Line 50"/>
              <p:cNvSpPr>
                <a:spLocks noChangeShapeType="1"/>
              </p:cNvSpPr>
              <p:nvPr/>
            </p:nvSpPr>
            <p:spPr bwMode="auto">
              <a:xfrm>
                <a:off x="2844" y="2315"/>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79" name="Line 51"/>
              <p:cNvSpPr>
                <a:spLocks noChangeShapeType="1"/>
              </p:cNvSpPr>
              <p:nvPr/>
            </p:nvSpPr>
            <p:spPr bwMode="auto">
              <a:xfrm>
                <a:off x="2844" y="1770"/>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0" name="Line 52"/>
              <p:cNvSpPr>
                <a:spLocks noChangeShapeType="1"/>
              </p:cNvSpPr>
              <p:nvPr/>
            </p:nvSpPr>
            <p:spPr bwMode="auto">
              <a:xfrm>
                <a:off x="2844" y="1226"/>
                <a:ext cx="51"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1" name="Line 53"/>
              <p:cNvSpPr>
                <a:spLocks noChangeShapeType="1"/>
              </p:cNvSpPr>
              <p:nvPr/>
            </p:nvSpPr>
            <p:spPr bwMode="auto">
              <a:xfrm>
                <a:off x="2827" y="3676"/>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2" name="Line 54"/>
              <p:cNvSpPr>
                <a:spLocks noChangeShapeType="1"/>
              </p:cNvSpPr>
              <p:nvPr/>
            </p:nvSpPr>
            <p:spPr bwMode="auto">
              <a:xfrm>
                <a:off x="2827" y="3131"/>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3" name="Line 55"/>
              <p:cNvSpPr>
                <a:spLocks noChangeShapeType="1"/>
              </p:cNvSpPr>
              <p:nvPr/>
            </p:nvSpPr>
            <p:spPr bwMode="auto">
              <a:xfrm>
                <a:off x="2827" y="2587"/>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4" name="Line 56"/>
              <p:cNvSpPr>
                <a:spLocks noChangeShapeType="1"/>
              </p:cNvSpPr>
              <p:nvPr/>
            </p:nvSpPr>
            <p:spPr bwMode="auto">
              <a:xfrm>
                <a:off x="2827" y="2043"/>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5" name="Line 57"/>
              <p:cNvSpPr>
                <a:spLocks noChangeShapeType="1"/>
              </p:cNvSpPr>
              <p:nvPr/>
            </p:nvSpPr>
            <p:spPr bwMode="auto">
              <a:xfrm>
                <a:off x="2827" y="1498"/>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6" name="Line 58"/>
              <p:cNvSpPr>
                <a:spLocks noChangeShapeType="1"/>
              </p:cNvSpPr>
              <p:nvPr/>
            </p:nvSpPr>
            <p:spPr bwMode="auto">
              <a:xfrm>
                <a:off x="2827" y="962"/>
                <a:ext cx="68"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7" name="Line 59"/>
              <p:cNvSpPr>
                <a:spLocks noChangeShapeType="1"/>
              </p:cNvSpPr>
              <p:nvPr/>
            </p:nvSpPr>
            <p:spPr bwMode="auto">
              <a:xfrm>
                <a:off x="2895" y="3676"/>
                <a:ext cx="2407" cy="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8" name="Line 60"/>
              <p:cNvSpPr>
                <a:spLocks noChangeShapeType="1"/>
              </p:cNvSpPr>
              <p:nvPr/>
            </p:nvSpPr>
            <p:spPr bwMode="auto">
              <a:xfrm flipV="1">
                <a:off x="3252"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89" name="Line 61"/>
              <p:cNvSpPr>
                <a:spLocks noChangeShapeType="1"/>
              </p:cNvSpPr>
              <p:nvPr/>
            </p:nvSpPr>
            <p:spPr bwMode="auto">
              <a:xfrm flipV="1">
                <a:off x="3958"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0" name="Line 62"/>
              <p:cNvSpPr>
                <a:spLocks noChangeShapeType="1"/>
              </p:cNvSpPr>
              <p:nvPr/>
            </p:nvSpPr>
            <p:spPr bwMode="auto">
              <a:xfrm flipV="1">
                <a:off x="4664" y="3676"/>
                <a:ext cx="1" cy="51"/>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1" name="Line 63"/>
              <p:cNvSpPr>
                <a:spLocks noChangeShapeType="1"/>
              </p:cNvSpPr>
              <p:nvPr/>
            </p:nvSpPr>
            <p:spPr bwMode="auto">
              <a:xfrm flipV="1">
                <a:off x="2895"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2" name="Line 64"/>
              <p:cNvSpPr>
                <a:spLocks noChangeShapeType="1"/>
              </p:cNvSpPr>
              <p:nvPr/>
            </p:nvSpPr>
            <p:spPr bwMode="auto">
              <a:xfrm flipV="1">
                <a:off x="3601"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3" name="Line 65"/>
              <p:cNvSpPr>
                <a:spLocks noChangeShapeType="1"/>
              </p:cNvSpPr>
              <p:nvPr/>
            </p:nvSpPr>
            <p:spPr bwMode="auto">
              <a:xfrm flipV="1">
                <a:off x="4307"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4" name="Line 66"/>
              <p:cNvSpPr>
                <a:spLocks noChangeShapeType="1"/>
              </p:cNvSpPr>
              <p:nvPr/>
            </p:nvSpPr>
            <p:spPr bwMode="auto">
              <a:xfrm flipV="1">
                <a:off x="5021" y="3676"/>
                <a:ext cx="1" cy="68"/>
              </a:xfrm>
              <a:prstGeom prst="line">
                <a:avLst/>
              </a:prstGeom>
              <a:noFill/>
              <a:ln w="269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95" name="Rectangle 67"/>
              <p:cNvSpPr>
                <a:spLocks noChangeArrowheads="1"/>
              </p:cNvSpPr>
              <p:nvPr/>
            </p:nvSpPr>
            <p:spPr bwMode="auto">
              <a:xfrm>
                <a:off x="2677" y="3553"/>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99396" name="Rectangle 68"/>
              <p:cNvSpPr>
                <a:spLocks noChangeArrowheads="1"/>
              </p:cNvSpPr>
              <p:nvPr/>
            </p:nvSpPr>
            <p:spPr bwMode="auto">
              <a:xfrm>
                <a:off x="2567" y="3008"/>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99397" name="Rectangle 69"/>
              <p:cNvSpPr>
                <a:spLocks noChangeArrowheads="1"/>
              </p:cNvSpPr>
              <p:nvPr/>
            </p:nvSpPr>
            <p:spPr bwMode="auto">
              <a:xfrm>
                <a:off x="2567" y="2464"/>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99398" name="Rectangle 70"/>
              <p:cNvSpPr>
                <a:spLocks noChangeArrowheads="1"/>
              </p:cNvSpPr>
              <p:nvPr/>
            </p:nvSpPr>
            <p:spPr bwMode="auto">
              <a:xfrm>
                <a:off x="2567" y="191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sp>
            <p:nvSpPr>
              <p:cNvPr id="99399" name="Rectangle 71"/>
              <p:cNvSpPr>
                <a:spLocks noChangeArrowheads="1"/>
              </p:cNvSpPr>
              <p:nvPr/>
            </p:nvSpPr>
            <p:spPr bwMode="auto">
              <a:xfrm>
                <a:off x="2567" y="1375"/>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40</a:t>
                </a:r>
                <a:endParaRPr lang="en-US" altLang="en-US" sz="2400"/>
              </a:p>
            </p:txBody>
          </p:sp>
          <p:sp>
            <p:nvSpPr>
              <p:cNvPr id="99400" name="Rectangle 72"/>
              <p:cNvSpPr>
                <a:spLocks noChangeArrowheads="1"/>
              </p:cNvSpPr>
              <p:nvPr/>
            </p:nvSpPr>
            <p:spPr bwMode="auto">
              <a:xfrm>
                <a:off x="2567" y="83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50</a:t>
                </a:r>
                <a:endParaRPr lang="en-US" altLang="en-US" sz="2400"/>
              </a:p>
            </p:txBody>
          </p:sp>
          <p:sp>
            <p:nvSpPr>
              <p:cNvPr id="99401" name="Rectangle 73"/>
              <p:cNvSpPr>
                <a:spLocks noChangeArrowheads="1"/>
              </p:cNvSpPr>
              <p:nvPr/>
            </p:nvSpPr>
            <p:spPr bwMode="auto">
              <a:xfrm>
                <a:off x="2844" y="3769"/>
                <a:ext cx="10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0</a:t>
                </a:r>
                <a:endParaRPr lang="en-US" altLang="en-US" sz="2400"/>
              </a:p>
            </p:txBody>
          </p:sp>
          <p:sp>
            <p:nvSpPr>
              <p:cNvPr id="99402" name="Rectangle 74"/>
              <p:cNvSpPr>
                <a:spLocks noChangeArrowheads="1"/>
              </p:cNvSpPr>
              <p:nvPr/>
            </p:nvSpPr>
            <p:spPr bwMode="auto">
              <a:xfrm>
                <a:off x="3490"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10</a:t>
                </a:r>
                <a:endParaRPr lang="en-US" altLang="en-US" sz="2400"/>
              </a:p>
            </p:txBody>
          </p:sp>
          <p:sp>
            <p:nvSpPr>
              <p:cNvPr id="99403" name="Rectangle 75"/>
              <p:cNvSpPr>
                <a:spLocks noChangeArrowheads="1"/>
              </p:cNvSpPr>
              <p:nvPr/>
            </p:nvSpPr>
            <p:spPr bwMode="auto">
              <a:xfrm>
                <a:off x="4196"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20</a:t>
                </a:r>
                <a:endParaRPr lang="en-US" altLang="en-US" sz="2400"/>
              </a:p>
            </p:txBody>
          </p:sp>
          <p:sp>
            <p:nvSpPr>
              <p:cNvPr id="99404" name="Rectangle 76"/>
              <p:cNvSpPr>
                <a:spLocks noChangeArrowheads="1"/>
              </p:cNvSpPr>
              <p:nvPr/>
            </p:nvSpPr>
            <p:spPr bwMode="auto">
              <a:xfrm>
                <a:off x="4910" y="3769"/>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400">
                    <a:solidFill>
                      <a:srgbClr val="000000"/>
                    </a:solidFill>
                  </a:rPr>
                  <a:t>30</a:t>
                </a:r>
                <a:endParaRPr lang="en-US" altLang="en-US" sz="2400"/>
              </a:p>
            </p:txBody>
          </p:sp>
          <p:sp>
            <p:nvSpPr>
              <p:cNvPr id="99405" name="Rectangle 77"/>
              <p:cNvSpPr>
                <a:spLocks noChangeArrowheads="1"/>
              </p:cNvSpPr>
              <p:nvPr/>
            </p:nvSpPr>
            <p:spPr bwMode="auto">
              <a:xfrm>
                <a:off x="2762" y="491"/>
                <a:ext cx="249"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500" b="1" i="1"/>
                  <a:t>P</a:t>
                </a:r>
              </a:p>
            </p:txBody>
          </p:sp>
          <p:sp>
            <p:nvSpPr>
              <p:cNvPr id="99406" name="Rectangle 78"/>
              <p:cNvSpPr>
                <a:spLocks noChangeArrowheads="1"/>
              </p:cNvSpPr>
              <p:nvPr/>
            </p:nvSpPr>
            <p:spPr bwMode="auto">
              <a:xfrm>
                <a:off x="5274" y="3533"/>
                <a:ext cx="272"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500" b="1" i="1"/>
                  <a:t>Q</a:t>
                </a:r>
              </a:p>
            </p:txBody>
          </p:sp>
        </p:grpSp>
        <p:sp>
          <p:nvSpPr>
            <p:cNvPr id="99407" name="Rectangle 79"/>
            <p:cNvSpPr>
              <a:spLocks noChangeArrowheads="1"/>
            </p:cNvSpPr>
            <p:nvPr/>
          </p:nvSpPr>
          <p:spPr bwMode="auto">
            <a:xfrm>
              <a:off x="2459" y="842"/>
              <a:ext cx="10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2400"/>
                <a:t>$</a:t>
              </a:r>
            </a:p>
          </p:txBody>
        </p:sp>
      </p:grpSp>
      <p:grpSp>
        <p:nvGrpSpPr>
          <p:cNvPr id="99414" name="Group 86"/>
          <p:cNvGrpSpPr>
            <a:grpSpLocks/>
          </p:cNvGrpSpPr>
          <p:nvPr/>
        </p:nvGrpSpPr>
        <p:grpSpPr bwMode="auto">
          <a:xfrm>
            <a:off x="1208088" y="1839913"/>
            <a:ext cx="3856037" cy="3265487"/>
            <a:chOff x="768" y="1124"/>
            <a:chExt cx="2429" cy="2057"/>
          </a:xfrm>
        </p:grpSpPr>
        <p:sp>
          <p:nvSpPr>
            <p:cNvPr id="99351" name="Line 23"/>
            <p:cNvSpPr>
              <a:spLocks noChangeShapeType="1"/>
            </p:cNvSpPr>
            <p:nvPr/>
          </p:nvSpPr>
          <p:spPr bwMode="auto">
            <a:xfrm>
              <a:off x="768" y="1124"/>
              <a:ext cx="2218" cy="1694"/>
            </a:xfrm>
            <a:prstGeom prst="line">
              <a:avLst/>
            </a:prstGeom>
            <a:noFill/>
            <a:ln w="44450">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408" name="AutoShape 80"/>
            <p:cNvSpPr>
              <a:spLocks/>
            </p:cNvSpPr>
            <p:nvPr/>
          </p:nvSpPr>
          <p:spPr bwMode="auto">
            <a:xfrm>
              <a:off x="3010" y="2463"/>
              <a:ext cx="187" cy="718"/>
            </a:xfrm>
            <a:prstGeom prst="leftBrace">
              <a:avLst>
                <a:gd name="adj1" fmla="val 4813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9409" name="Line 81"/>
          <p:cNvSpPr>
            <a:spLocks noChangeShapeType="1"/>
          </p:cNvSpPr>
          <p:nvPr/>
        </p:nvSpPr>
        <p:spPr bwMode="auto">
          <a:xfrm flipV="1">
            <a:off x="1773238" y="2290763"/>
            <a:ext cx="0" cy="800100"/>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9413" name="Group 85"/>
          <p:cNvGrpSpPr>
            <a:grpSpLocks/>
          </p:cNvGrpSpPr>
          <p:nvPr/>
        </p:nvGrpSpPr>
        <p:grpSpPr bwMode="auto">
          <a:xfrm>
            <a:off x="1870075" y="2008188"/>
            <a:ext cx="2255838" cy="869950"/>
            <a:chOff x="1185" y="1230"/>
            <a:chExt cx="1421" cy="548"/>
          </a:xfrm>
        </p:grpSpPr>
        <p:sp>
          <p:nvSpPr>
            <p:cNvPr id="99411" name="Line 83"/>
            <p:cNvSpPr>
              <a:spLocks noChangeShapeType="1"/>
            </p:cNvSpPr>
            <p:nvPr/>
          </p:nvSpPr>
          <p:spPr bwMode="auto">
            <a:xfrm flipV="1">
              <a:off x="1185" y="1567"/>
              <a:ext cx="642" cy="1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412" name="Rectangle 84"/>
            <p:cNvSpPr>
              <a:spLocks noChangeArrowheads="1"/>
            </p:cNvSpPr>
            <p:nvPr/>
          </p:nvSpPr>
          <p:spPr bwMode="auto">
            <a:xfrm>
              <a:off x="1744" y="1230"/>
              <a:ext cx="862" cy="5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71842" dir="2700000" algn="ctr" rotWithShape="0">
                      <a:schemeClr val="bg2"/>
                    </a:outerShdw>
                  </a:effectLst>
                </a14:hiddenEffects>
              </a:ext>
            </a:extLst>
          </p:spPr>
          <p:txBody>
            <a:bodyPr>
              <a:spAutoFit/>
            </a:bodyPr>
            <a:lstStyle/>
            <a:p>
              <a:pPr algn="ctr">
                <a:lnSpc>
                  <a:spcPct val="105000"/>
                </a:lnSpc>
              </a:pPr>
              <a:r>
                <a:rPr lang="en-US" altLang="en-US" sz="2400"/>
                <a:t>external benefit</a:t>
              </a:r>
            </a:p>
          </p:txBody>
        </p:sp>
      </p:grpSp>
      <p:grpSp>
        <p:nvGrpSpPr>
          <p:cNvPr id="99420" name="Group 92"/>
          <p:cNvGrpSpPr>
            <a:grpSpLocks/>
          </p:cNvGrpSpPr>
          <p:nvPr/>
        </p:nvGrpSpPr>
        <p:grpSpPr bwMode="auto">
          <a:xfrm>
            <a:off x="3752850" y="3914775"/>
            <a:ext cx="523875" cy="2800350"/>
            <a:chOff x="2371" y="2431"/>
            <a:chExt cx="330" cy="1764"/>
          </a:xfrm>
        </p:grpSpPr>
        <p:sp>
          <p:nvSpPr>
            <p:cNvPr id="99415" name="Line 87"/>
            <p:cNvSpPr>
              <a:spLocks noChangeShapeType="1"/>
            </p:cNvSpPr>
            <p:nvPr/>
          </p:nvSpPr>
          <p:spPr bwMode="auto">
            <a:xfrm flipV="1">
              <a:off x="2537" y="2499"/>
              <a:ext cx="0" cy="1433"/>
            </a:xfrm>
            <a:prstGeom prst="line">
              <a:avLst/>
            </a:prstGeom>
            <a:noFill/>
            <a:ln w="1905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416" name="Oval 88"/>
            <p:cNvSpPr>
              <a:spLocks noChangeArrowheads="1"/>
            </p:cNvSpPr>
            <p:nvPr/>
          </p:nvSpPr>
          <p:spPr bwMode="auto">
            <a:xfrm>
              <a:off x="2493" y="2431"/>
              <a:ext cx="88" cy="87"/>
            </a:xfrm>
            <a:prstGeom prst="ellipse">
              <a:avLst/>
            </a:prstGeom>
            <a:solidFill>
              <a:srgbClr val="0099FF"/>
            </a:solidFill>
            <a:ln>
              <a:noFill/>
            </a:ln>
            <a:effectLst/>
            <a:extLst>
              <a:ext uri="{91240B29-F687-4F45-9708-019B960494DF}">
                <a14:hiddenLine xmlns:a14="http://schemas.microsoft.com/office/drawing/2010/main" w="9525">
                  <a:solidFill>
                    <a:srgbClr val="0099FF"/>
                  </a:solidFill>
                  <a:prstDash val="dash"/>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417" name="Rectangle 89"/>
            <p:cNvSpPr>
              <a:spLocks noChangeArrowheads="1"/>
            </p:cNvSpPr>
            <p:nvPr/>
          </p:nvSpPr>
          <p:spPr bwMode="auto">
            <a:xfrm>
              <a:off x="2391" y="3935"/>
              <a:ext cx="294" cy="228"/>
            </a:xfrm>
            <a:prstGeom prst="rect">
              <a:avLst/>
            </a:prstGeom>
            <a:noFill/>
            <a:ln w="9525">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419" name="Rectangle 91"/>
            <p:cNvSpPr>
              <a:spLocks noChangeArrowheads="1"/>
            </p:cNvSpPr>
            <p:nvPr/>
          </p:nvSpPr>
          <p:spPr bwMode="auto">
            <a:xfrm>
              <a:off x="2371" y="3907"/>
              <a:ext cx="33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0000"/>
                  </a:solidFill>
                </a:rPr>
                <a:t>25</a:t>
              </a:r>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354"/>
                                        </p:tgtEl>
                                        <p:attrNameLst>
                                          <p:attrName>style.visibility</p:attrName>
                                        </p:attrNameLst>
                                      </p:cBhvr>
                                      <p:to>
                                        <p:strVal val="visible"/>
                                      </p:to>
                                    </p:set>
                                    <p:animEffect transition="in" filter="wipe(left)">
                                      <p:cBhvr>
                                        <p:cTn id="7" dur="500"/>
                                        <p:tgtEl>
                                          <p:spTgt spid="99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99413"/>
                                        </p:tgtEl>
                                        <p:attrNameLst>
                                          <p:attrName>style.visibility</p:attrName>
                                        </p:attrNameLst>
                                      </p:cBhvr>
                                      <p:to>
                                        <p:strVal val="visible"/>
                                      </p:to>
                                    </p:set>
                                    <p:animEffect transition="in" filter="strips(downLeft)">
                                      <p:cBhvr>
                                        <p:cTn id="12" dur="500"/>
                                        <p:tgtEl>
                                          <p:spTgt spid="99413"/>
                                        </p:tgtEl>
                                      </p:cBhvr>
                                    </p:animEffect>
                                  </p:childTnLst>
                                </p:cTn>
                              </p:par>
                            </p:childTnLst>
                          </p:cTn>
                        </p:par>
                        <p:par>
                          <p:cTn id="13" fill="hold" nodeType="afterGroup">
                            <p:stCondLst>
                              <p:cond delay="500"/>
                            </p:stCondLst>
                            <p:childTnLst>
                              <p:par>
                                <p:cTn id="14" presetID="17" presetClass="entr" presetSubtype="4" fill="hold" nodeType="afterEffect">
                                  <p:stCondLst>
                                    <p:cond delay="0"/>
                                  </p:stCondLst>
                                  <p:childTnLst>
                                    <p:set>
                                      <p:cBhvr>
                                        <p:cTn id="15" dur="1" fill="hold">
                                          <p:stCondLst>
                                            <p:cond delay="0"/>
                                          </p:stCondLst>
                                        </p:cTn>
                                        <p:tgtEl>
                                          <p:spTgt spid="99409"/>
                                        </p:tgtEl>
                                        <p:attrNameLst>
                                          <p:attrName>style.visibility</p:attrName>
                                        </p:attrNameLst>
                                      </p:cBhvr>
                                      <p:to>
                                        <p:strVal val="visible"/>
                                      </p:to>
                                    </p:set>
                                    <p:anim calcmode="lin" valueType="num">
                                      <p:cBhvr>
                                        <p:cTn id="16" dur="500" fill="hold"/>
                                        <p:tgtEl>
                                          <p:spTgt spid="99409"/>
                                        </p:tgtEl>
                                        <p:attrNameLst>
                                          <p:attrName>ppt_x</p:attrName>
                                        </p:attrNameLst>
                                      </p:cBhvr>
                                      <p:tavLst>
                                        <p:tav tm="0">
                                          <p:val>
                                            <p:strVal val="#ppt_x"/>
                                          </p:val>
                                        </p:tav>
                                        <p:tav tm="100000">
                                          <p:val>
                                            <p:strVal val="#ppt_x"/>
                                          </p:val>
                                        </p:tav>
                                      </p:tavLst>
                                    </p:anim>
                                    <p:anim calcmode="lin" valueType="num">
                                      <p:cBhvr>
                                        <p:cTn id="17" dur="500" fill="hold"/>
                                        <p:tgtEl>
                                          <p:spTgt spid="99409"/>
                                        </p:tgtEl>
                                        <p:attrNameLst>
                                          <p:attrName>ppt_y</p:attrName>
                                        </p:attrNameLst>
                                      </p:cBhvr>
                                      <p:tavLst>
                                        <p:tav tm="0">
                                          <p:val>
                                            <p:strVal val="#ppt_y+#ppt_h/2"/>
                                          </p:val>
                                        </p:tav>
                                        <p:tav tm="100000">
                                          <p:val>
                                            <p:strVal val="#ppt_y"/>
                                          </p:val>
                                        </p:tav>
                                      </p:tavLst>
                                    </p:anim>
                                    <p:anim calcmode="lin" valueType="num">
                                      <p:cBhvr>
                                        <p:cTn id="18" dur="500" fill="hold"/>
                                        <p:tgtEl>
                                          <p:spTgt spid="99409"/>
                                        </p:tgtEl>
                                        <p:attrNameLst>
                                          <p:attrName>ppt_w</p:attrName>
                                        </p:attrNameLst>
                                      </p:cBhvr>
                                      <p:tavLst>
                                        <p:tav tm="0">
                                          <p:val>
                                            <p:strVal val="#ppt_w"/>
                                          </p:val>
                                        </p:tav>
                                        <p:tav tm="100000">
                                          <p:val>
                                            <p:strVal val="#ppt_w"/>
                                          </p:val>
                                        </p:tav>
                                      </p:tavLst>
                                    </p:anim>
                                    <p:anim calcmode="lin" valueType="num">
                                      <p:cBhvr>
                                        <p:cTn id="19" dur="500" fill="hold"/>
                                        <p:tgtEl>
                                          <p:spTgt spid="99409"/>
                                        </p:tgtEl>
                                        <p:attrNameLst>
                                          <p:attrName>ppt_h</p:attrName>
                                        </p:attrNameLst>
                                      </p:cBhvr>
                                      <p:tavLst>
                                        <p:tav tm="0">
                                          <p:val>
                                            <p:fltVal val="0"/>
                                          </p:val>
                                        </p:tav>
                                        <p:tav tm="100000">
                                          <p:val>
                                            <p:strVal val="#ppt_h"/>
                                          </p:val>
                                        </p:tav>
                                      </p:tavLst>
                                    </p:anim>
                                  </p:childTnLst>
                                </p:cTn>
                              </p:par>
                            </p:childTnLst>
                          </p:cTn>
                        </p:par>
                        <p:par>
                          <p:cTn id="20" fill="hold" nodeType="afterGroup">
                            <p:stCondLst>
                              <p:cond delay="1000"/>
                            </p:stCondLst>
                            <p:childTnLst>
                              <p:par>
                                <p:cTn id="21" presetID="18" presetClass="entr" presetSubtype="6" fill="hold" nodeType="afterEffect">
                                  <p:stCondLst>
                                    <p:cond delay="0"/>
                                  </p:stCondLst>
                                  <p:childTnLst>
                                    <p:set>
                                      <p:cBhvr>
                                        <p:cTn id="22" dur="1" fill="hold">
                                          <p:stCondLst>
                                            <p:cond delay="0"/>
                                          </p:stCondLst>
                                        </p:cTn>
                                        <p:tgtEl>
                                          <p:spTgt spid="99414"/>
                                        </p:tgtEl>
                                        <p:attrNameLst>
                                          <p:attrName>style.visibility</p:attrName>
                                        </p:attrNameLst>
                                      </p:cBhvr>
                                      <p:to>
                                        <p:strVal val="visible"/>
                                      </p:to>
                                    </p:set>
                                    <p:animEffect transition="in" filter="strips(downRight)">
                                      <p:cBhvr>
                                        <p:cTn id="23" dur="500"/>
                                        <p:tgtEl>
                                          <p:spTgt spid="9941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9334">
                                            <p:bg/>
                                          </p:spTgt>
                                        </p:tgtEl>
                                        <p:attrNameLst>
                                          <p:attrName>style.visibility</p:attrName>
                                        </p:attrNameLst>
                                      </p:cBhvr>
                                      <p:to>
                                        <p:strVal val="visible"/>
                                      </p:to>
                                    </p:set>
                                    <p:animEffect transition="in" filter="dissolve">
                                      <p:cBhvr>
                                        <p:cTn id="28" dur="500"/>
                                        <p:tgtEl>
                                          <p:spTgt spid="99334">
                                            <p:bg/>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9334">
                                            <p:txEl>
                                              <p:pRg st="0" end="0"/>
                                            </p:txEl>
                                          </p:spTgt>
                                        </p:tgtEl>
                                        <p:attrNameLst>
                                          <p:attrName>style.visibility</p:attrName>
                                        </p:attrNameLst>
                                      </p:cBhvr>
                                      <p:to>
                                        <p:strVal val="visible"/>
                                      </p:to>
                                    </p:set>
                                    <p:animEffect transition="in" filter="wipe(left)">
                                      <p:cBhvr>
                                        <p:cTn id="31" dur="500"/>
                                        <p:tgtEl>
                                          <p:spTgt spid="99334">
                                            <p:txEl>
                                              <p:pRg st="0" end="0"/>
                                            </p:txEl>
                                          </p:spTgt>
                                        </p:tgtEl>
                                      </p:cBhvr>
                                    </p:animEffect>
                                  </p:childTnLst>
                                </p:cTn>
                              </p:par>
                            </p:childTnLst>
                          </p:cTn>
                        </p:par>
                        <p:par>
                          <p:cTn id="32" fill="hold" nodeType="afterGroup">
                            <p:stCondLst>
                              <p:cond delay="500"/>
                            </p:stCondLst>
                            <p:childTnLst>
                              <p:par>
                                <p:cTn id="33" presetID="22" presetClass="entr" presetSubtype="1" fill="hold" nodeType="afterEffect">
                                  <p:stCondLst>
                                    <p:cond delay="0"/>
                                  </p:stCondLst>
                                  <p:childTnLst>
                                    <p:set>
                                      <p:cBhvr>
                                        <p:cTn id="34" dur="1" fill="hold">
                                          <p:stCondLst>
                                            <p:cond delay="0"/>
                                          </p:stCondLst>
                                        </p:cTn>
                                        <p:tgtEl>
                                          <p:spTgt spid="99420"/>
                                        </p:tgtEl>
                                        <p:attrNameLst>
                                          <p:attrName>style.visibility</p:attrName>
                                        </p:attrNameLst>
                                      </p:cBhvr>
                                      <p:to>
                                        <p:strVal val="visible"/>
                                      </p:to>
                                    </p:set>
                                    <p:animEffect transition="in" filter="wipe(up)">
                                      <p:cBhvr>
                                        <p:cTn id="35" dur="500"/>
                                        <p:tgtEl>
                                          <p:spTgt spid="9942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99334">
                                            <p:txEl>
                                              <p:pRg st="1" end="1"/>
                                            </p:txEl>
                                          </p:spTgt>
                                        </p:tgtEl>
                                        <p:attrNameLst>
                                          <p:attrName>style.visibility</p:attrName>
                                        </p:attrNameLst>
                                      </p:cBhvr>
                                      <p:to>
                                        <p:strVal val="visible"/>
                                      </p:to>
                                    </p:set>
                                    <p:animEffect transition="in" filter="wipe(left)">
                                      <p:cBhvr>
                                        <p:cTn id="40" dur="500"/>
                                        <p:tgtEl>
                                          <p:spTgt spid="993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4" grpId="0" uiExpand="1" build="p" bldLvl="5" animBg="1" autoUpdateAnimBg="0"/>
      <p:bldP spid="9935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83299" name="Rectangle 3"/>
          <p:cNvSpPr>
            <a:spLocks noGrp="1" noChangeArrowheads="1"/>
          </p:cNvSpPr>
          <p:nvPr>
            <p:ph type="body" idx="1"/>
          </p:nvPr>
        </p:nvSpPr>
        <p:spPr>
          <a:xfrm>
            <a:off x="557213" y="334963"/>
            <a:ext cx="7967662" cy="5694362"/>
          </a:xfrm>
          <a:solidFill>
            <a:srgbClr val="CCFFCC"/>
          </a:solidFill>
          <a:effectLst>
            <a:outerShdw dist="89803" dir="2700000" algn="ctr" rotWithShape="0">
              <a:schemeClr val="bg2"/>
            </a:outerShdw>
          </a:effectLst>
        </p:spPr>
        <p:txBody>
          <a:bodyPr/>
          <a:lstStyle/>
          <a:p>
            <a:pPr marL="58738" indent="0">
              <a:spcBef>
                <a:spcPct val="75000"/>
              </a:spcBef>
              <a:buFont typeface="Wingdings" panose="05000000000000000000" pitchFamily="2" charset="2"/>
              <a:buNone/>
            </a:pPr>
            <a:r>
              <a:rPr lang="en-US" altLang="en-US" sz="2700"/>
              <a:t> </a:t>
            </a:r>
            <a:br>
              <a:rPr lang="en-US" altLang="en-US" sz="2700"/>
            </a:br>
            <a:r>
              <a:rPr lang="en-US" altLang="en-US" sz="2700"/>
              <a:t/>
            </a:r>
            <a:br>
              <a:rPr lang="en-US" altLang="en-US" sz="2700"/>
            </a:br>
            <a:r>
              <a:rPr lang="en-US" altLang="en-US" sz="2700"/>
              <a:t>If negative externality</a:t>
            </a:r>
          </a:p>
          <a:p>
            <a:pPr marL="571500" lvl="1" indent="-349250">
              <a:buClr>
                <a:srgbClr val="006666"/>
              </a:buClr>
              <a:buSzPct val="115000"/>
              <a:buFont typeface="Wingdings" panose="05000000000000000000" pitchFamily="2" charset="2"/>
              <a:buChar char="§"/>
            </a:pPr>
            <a:r>
              <a:rPr lang="en-US" altLang="en-US"/>
              <a:t>market quantity larger than socially desirable</a:t>
            </a:r>
          </a:p>
          <a:p>
            <a:pPr marL="58738" indent="0">
              <a:buFont typeface="Wingdings" panose="05000000000000000000" pitchFamily="2" charset="2"/>
              <a:buNone/>
            </a:pPr>
            <a:r>
              <a:rPr lang="en-US" altLang="en-US" sz="2700"/>
              <a:t>If positive externality</a:t>
            </a:r>
          </a:p>
          <a:p>
            <a:pPr marL="571500" lvl="1" indent="-349250">
              <a:buClr>
                <a:srgbClr val="006666"/>
              </a:buClr>
              <a:buSzPct val="115000"/>
              <a:buFont typeface="Wingdings" panose="05000000000000000000" pitchFamily="2" charset="2"/>
              <a:buChar char="§"/>
            </a:pPr>
            <a:r>
              <a:rPr lang="en-US" altLang="en-US"/>
              <a:t>market quantity smaller than socially desirable</a:t>
            </a:r>
          </a:p>
          <a:p>
            <a:pPr marL="58738" indent="0">
              <a:buFont typeface="Wingdings" panose="05000000000000000000" pitchFamily="2" charset="2"/>
              <a:buNone/>
            </a:pPr>
            <a:r>
              <a:rPr lang="en-US" altLang="en-US" sz="2700"/>
              <a:t>To remedy the problem, </a:t>
            </a:r>
            <a:br>
              <a:rPr lang="en-US" altLang="en-US" sz="2700"/>
            </a:br>
            <a:r>
              <a:rPr lang="en-US" altLang="en-US" sz="2700"/>
              <a:t>  “internalize the externality”</a:t>
            </a:r>
          </a:p>
          <a:p>
            <a:pPr marL="571500" lvl="1" indent="-349250">
              <a:buClr>
                <a:srgbClr val="006666"/>
              </a:buClr>
              <a:buSzPct val="115000"/>
              <a:buFont typeface="Wingdings" panose="05000000000000000000" pitchFamily="2" charset="2"/>
              <a:buChar char="§"/>
            </a:pPr>
            <a:r>
              <a:rPr lang="en-US" altLang="en-US"/>
              <a:t>tax goods with negative externalities</a:t>
            </a:r>
          </a:p>
          <a:p>
            <a:pPr marL="571500" lvl="1" indent="-349250">
              <a:buClr>
                <a:srgbClr val="006666"/>
              </a:buClr>
              <a:buSzPct val="115000"/>
              <a:buFont typeface="Wingdings" panose="05000000000000000000" pitchFamily="2" charset="2"/>
              <a:buChar char="§"/>
            </a:pPr>
            <a:r>
              <a:rPr lang="en-US" altLang="en-US"/>
              <a:t>subsidize goods with positive externalities</a:t>
            </a:r>
          </a:p>
        </p:txBody>
      </p:sp>
      <p:sp>
        <p:nvSpPr>
          <p:cNvPr id="183298" name="Rectangle 2"/>
          <p:cNvSpPr>
            <a:spLocks noGrp="1" noChangeArrowheads="1"/>
          </p:cNvSpPr>
          <p:nvPr>
            <p:ph type="title"/>
          </p:nvPr>
        </p:nvSpPr>
        <p:spPr>
          <a:xfrm>
            <a:off x="457200" y="407988"/>
            <a:ext cx="8229600" cy="649287"/>
          </a:xfrm>
        </p:spPr>
        <p:txBody>
          <a:bodyPr/>
          <a:lstStyle/>
          <a:p>
            <a:r>
              <a:rPr lang="en-US" altLang="en-US">
                <a:solidFill>
                  <a:schemeClr val="tx1"/>
                </a:solidFill>
                <a:effectLst>
                  <a:outerShdw blurRad="38100" dist="38100" dir="2700000" algn="tl">
                    <a:srgbClr val="C0C0C0"/>
                  </a:outerShdw>
                </a:effectLst>
                <a:latin typeface="Arial" panose="020B0604020202020204" pitchFamily="34" charset="0"/>
              </a:rPr>
              <a:t>Effects of Externalities:  Summary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wipe(left)">
                                      <p:cBhvr>
                                        <p:cTn id="7" dur="500"/>
                                        <p:tgtEl>
                                          <p:spTgt spid="183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wipe(left)">
                                      <p:cBhvr>
                                        <p:cTn id="12" dur="500"/>
                                        <p:tgtEl>
                                          <p:spTgt spid="183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wipe(left)">
                                      <p:cBhvr>
                                        <p:cTn id="17" dur="500"/>
                                        <p:tgtEl>
                                          <p:spTgt spid="183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299">
                                            <p:txEl>
                                              <p:pRg st="3" end="3"/>
                                            </p:txEl>
                                          </p:spTgt>
                                        </p:tgtEl>
                                        <p:attrNameLst>
                                          <p:attrName>style.visibility</p:attrName>
                                        </p:attrNameLst>
                                      </p:cBhvr>
                                      <p:to>
                                        <p:strVal val="visible"/>
                                      </p:to>
                                    </p:set>
                                    <p:animEffect transition="in" filter="wipe(left)">
                                      <p:cBhvr>
                                        <p:cTn id="22" dur="500"/>
                                        <p:tgtEl>
                                          <p:spTgt spid="1832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299">
                                            <p:txEl>
                                              <p:pRg st="4" end="4"/>
                                            </p:txEl>
                                          </p:spTgt>
                                        </p:tgtEl>
                                        <p:attrNameLst>
                                          <p:attrName>style.visibility</p:attrName>
                                        </p:attrNameLst>
                                      </p:cBhvr>
                                      <p:to>
                                        <p:strVal val="visible"/>
                                      </p:to>
                                    </p:set>
                                    <p:animEffect transition="in" filter="wipe(left)">
                                      <p:cBhvr>
                                        <p:cTn id="27" dur="500"/>
                                        <p:tgtEl>
                                          <p:spTgt spid="1832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3299">
                                            <p:txEl>
                                              <p:pRg st="5" end="5"/>
                                            </p:txEl>
                                          </p:spTgt>
                                        </p:tgtEl>
                                        <p:attrNameLst>
                                          <p:attrName>style.visibility</p:attrName>
                                        </p:attrNameLst>
                                      </p:cBhvr>
                                      <p:to>
                                        <p:strVal val="visible"/>
                                      </p:to>
                                    </p:set>
                                    <p:animEffect transition="in" filter="wipe(left)">
                                      <p:cBhvr>
                                        <p:cTn id="32" dur="500"/>
                                        <p:tgtEl>
                                          <p:spTgt spid="1832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3299">
                                            <p:txEl>
                                              <p:pRg st="6" end="6"/>
                                            </p:txEl>
                                          </p:spTgt>
                                        </p:tgtEl>
                                        <p:attrNameLst>
                                          <p:attrName>style.visibility</p:attrName>
                                        </p:attrNameLst>
                                      </p:cBhvr>
                                      <p:to>
                                        <p:strVal val="visible"/>
                                      </p:to>
                                    </p:set>
                                    <p:animEffect transition="in" filter="wipe(left)">
                                      <p:cBhvr>
                                        <p:cTn id="37" dur="500"/>
                                        <p:tgtEl>
                                          <p:spTgt spid="183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uiExpand="1"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idx="4294967295"/>
          </p:nvPr>
        </p:nvSpPr>
        <p:spPr>
          <a:xfrm>
            <a:off x="381000" y="0"/>
            <a:ext cx="8763000" cy="685800"/>
          </a:xfrm>
        </p:spPr>
        <p:txBody>
          <a:bodyPr/>
          <a:lstStyle/>
          <a:p>
            <a:r>
              <a:rPr lang="en-US" altLang="zh-CN" sz="2800" dirty="0" smtClean="0">
                <a:ea typeface="宋体" panose="02010600030101010101" pitchFamily="2" charset="-122"/>
              </a:rPr>
              <a:t>Production, Consumption, and Externalities</a:t>
            </a:r>
            <a:endParaRPr lang="en-US" altLang="zh-CN" sz="2800" b="0" dirty="0" smtClean="0">
              <a:ea typeface="宋体" panose="02010600030101010101" pitchFamily="2" charset="-122"/>
            </a:endParaRPr>
          </a:p>
        </p:txBody>
      </p:sp>
      <p:sp>
        <p:nvSpPr>
          <p:cNvPr id="90117" name="Text Box 5"/>
          <p:cNvSpPr txBox="1">
            <a:spLocks noChangeArrowheads="1"/>
          </p:cNvSpPr>
          <p:nvPr/>
        </p:nvSpPr>
        <p:spPr bwMode="auto">
          <a:xfrm>
            <a:off x="227013" y="912813"/>
            <a:ext cx="8683625" cy="541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type="none" w="med" len="lg"/>
              </a14:hiddenLine>
            </a:ext>
          </a:extLst>
        </p:spPr>
        <p:txBody>
          <a:bodyPr/>
          <a:lstStyle>
            <a:lvl1pPr marL="231775" indent="-231775"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lnSpc>
                <a:spcPct val="100000"/>
              </a:lnSpc>
              <a:spcBef>
                <a:spcPct val="20000"/>
              </a:spcBef>
              <a:buClr>
                <a:schemeClr val="tx1"/>
              </a:buClr>
              <a:buFont typeface="Wingdings" panose="05000000000000000000" pitchFamily="2" charset="2"/>
              <a:buChar char="§"/>
            </a:pPr>
            <a:r>
              <a:rPr lang="en-US" altLang="zh-CN" sz="2800" dirty="0">
                <a:latin typeface="Arial" panose="020B0604020202020204" pitchFamily="34" charset="0"/>
                <a:ea typeface="宋体" panose="02010600030101010101" pitchFamily="2" charset="-122"/>
              </a:rPr>
              <a:t>When there are external costs, the </a:t>
            </a:r>
            <a:r>
              <a:rPr lang="en-US" altLang="zh-CN" sz="2800" i="1" dirty="0">
                <a:latin typeface="Arial" panose="020B0604020202020204" pitchFamily="34" charset="0"/>
                <a:ea typeface="宋体" panose="02010600030101010101" pitchFamily="2" charset="-122"/>
              </a:rPr>
              <a:t>marginal social cost of a good or activity </a:t>
            </a:r>
            <a:r>
              <a:rPr lang="en-US" altLang="zh-CN" sz="2800" dirty="0">
                <a:latin typeface="Arial" panose="020B0604020202020204" pitchFamily="34" charset="0"/>
                <a:ea typeface="宋体" panose="02010600030101010101" pitchFamily="2" charset="-122"/>
              </a:rPr>
              <a:t>exceeds the industry’s marginal cost of producing the good. </a:t>
            </a:r>
          </a:p>
          <a:p>
            <a:pPr eaLnBrk="1" hangingPunct="1">
              <a:lnSpc>
                <a:spcPct val="100000"/>
              </a:lnSpc>
              <a:spcBef>
                <a:spcPct val="0"/>
              </a:spcBef>
              <a:buClr>
                <a:schemeClr val="tx1"/>
              </a:buClr>
            </a:pPr>
            <a:endParaRPr lang="en-US" altLang="zh-CN" sz="2800" dirty="0">
              <a:latin typeface="Arial" panose="020B0604020202020204" pitchFamily="34" charset="0"/>
              <a:ea typeface="宋体" panose="02010600030101010101" pitchFamily="2" charset="-122"/>
            </a:endParaRPr>
          </a:p>
          <a:p>
            <a:pPr eaLnBrk="1" hangingPunct="1">
              <a:lnSpc>
                <a:spcPct val="100000"/>
              </a:lnSpc>
              <a:spcBef>
                <a:spcPct val="20000"/>
              </a:spcBef>
              <a:buClr>
                <a:schemeClr val="tx1"/>
              </a:buClr>
              <a:buFont typeface="Wingdings" panose="05000000000000000000" pitchFamily="2" charset="2"/>
              <a:buChar char="§"/>
            </a:pPr>
            <a:r>
              <a:rPr lang="en-US" altLang="zh-CN" sz="2800" dirty="0">
                <a:latin typeface="Arial" panose="020B0604020202020204" pitchFamily="34" charset="0"/>
                <a:ea typeface="宋体" panose="02010600030101010101" pitchFamily="2" charset="-122"/>
              </a:rPr>
              <a:t>In the absence of government intervention, the industry typically produces too much of the good.</a:t>
            </a:r>
          </a:p>
          <a:p>
            <a:pPr eaLnBrk="1" hangingPunct="1">
              <a:lnSpc>
                <a:spcPct val="100000"/>
              </a:lnSpc>
              <a:spcBef>
                <a:spcPct val="0"/>
              </a:spcBef>
              <a:buClr>
                <a:schemeClr val="tx1"/>
              </a:buClr>
              <a:buFont typeface="Wingdings" panose="05000000000000000000" pitchFamily="2" charset="2"/>
              <a:buChar char="§"/>
            </a:pPr>
            <a:endParaRPr lang="en-US" altLang="zh-CN" sz="2800" dirty="0">
              <a:latin typeface="Arial" panose="020B0604020202020204" pitchFamily="34" charset="0"/>
              <a:ea typeface="宋体" panose="02010600030101010101" pitchFamily="2" charset="-122"/>
            </a:endParaRPr>
          </a:p>
          <a:p>
            <a:pPr eaLnBrk="1" hangingPunct="1">
              <a:lnSpc>
                <a:spcPct val="100000"/>
              </a:lnSpc>
              <a:spcBef>
                <a:spcPct val="20000"/>
              </a:spcBef>
              <a:buClr>
                <a:schemeClr val="tx1"/>
              </a:buClr>
              <a:buFont typeface="Wingdings" panose="05000000000000000000" pitchFamily="2" charset="2"/>
              <a:buChar char="§"/>
            </a:pPr>
            <a:r>
              <a:rPr lang="en-US" altLang="zh-CN" sz="2800" dirty="0">
                <a:latin typeface="Arial" panose="020B0604020202020204" pitchFamily="34" charset="0"/>
                <a:ea typeface="宋体" panose="02010600030101010101" pitchFamily="2" charset="-122"/>
              </a:rPr>
              <a:t>The socially optimal quantity can be achieved by an optimal </a:t>
            </a:r>
            <a:r>
              <a:rPr lang="en-US" altLang="zh-CN" sz="2800" dirty="0" err="1">
                <a:latin typeface="Arial" panose="020B0604020202020204" pitchFamily="34" charset="0"/>
                <a:ea typeface="宋体" panose="02010600030101010101" pitchFamily="2" charset="-122"/>
              </a:rPr>
              <a:t>Pigouvian</a:t>
            </a:r>
            <a:r>
              <a:rPr lang="en-US" altLang="zh-CN" sz="2800" dirty="0">
                <a:latin typeface="Arial" panose="020B0604020202020204" pitchFamily="34" charset="0"/>
                <a:ea typeface="宋体" panose="02010600030101010101" pitchFamily="2" charset="-122"/>
              </a:rPr>
              <a:t> tax, equal to the marginal external cost, or by a system of tradable production permits.</a:t>
            </a:r>
          </a:p>
        </p:txBody>
      </p:sp>
    </p:spTree>
    <p:extLst>
      <p:ext uri="{BB962C8B-B14F-4D97-AF65-F5344CB8AC3E}">
        <p14:creationId xmlns:p14="http://schemas.microsoft.com/office/powerpoint/2010/main" val="2447500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0117">
                                            <p:txEl>
                                              <p:pRg st="0" end="0"/>
                                            </p:txEl>
                                          </p:spTgt>
                                        </p:tgtEl>
                                        <p:attrNameLst>
                                          <p:attrName>style.visibility</p:attrName>
                                        </p:attrNameLst>
                                      </p:cBhvr>
                                      <p:to>
                                        <p:strVal val="visible"/>
                                      </p:to>
                                    </p:set>
                                    <p:animEffect transition="in" filter="wipe(left)">
                                      <p:cBhvr>
                                        <p:cTn id="7" dur="500"/>
                                        <p:tgtEl>
                                          <p:spTgt spid="901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0117">
                                            <p:txEl>
                                              <p:pRg st="2" end="2"/>
                                            </p:txEl>
                                          </p:spTgt>
                                        </p:tgtEl>
                                        <p:attrNameLst>
                                          <p:attrName>style.visibility</p:attrName>
                                        </p:attrNameLst>
                                      </p:cBhvr>
                                      <p:to>
                                        <p:strVal val="visible"/>
                                      </p:to>
                                    </p:set>
                                    <p:animEffect transition="in" filter="wipe(left)">
                                      <p:cBhvr>
                                        <p:cTn id="12" dur="500"/>
                                        <p:tgtEl>
                                          <p:spTgt spid="9011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0117">
                                            <p:txEl>
                                              <p:pRg st="4" end="4"/>
                                            </p:txEl>
                                          </p:spTgt>
                                        </p:tgtEl>
                                        <p:attrNameLst>
                                          <p:attrName>style.visibility</p:attrName>
                                        </p:attrNameLst>
                                      </p:cBhvr>
                                      <p:to>
                                        <p:strVal val="visible"/>
                                      </p:to>
                                    </p:set>
                                    <p:animEffect transition="in" filter="wipe(left)">
                                      <p:cBhvr>
                                        <p:cTn id="17" dur="500"/>
                                        <p:tgtEl>
                                          <p:spTgt spid="901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57346" name="Rectangle 2"/>
          <p:cNvSpPr>
            <a:spLocks noChangeArrowheads="1"/>
          </p:cNvSpPr>
          <p:nvPr/>
        </p:nvSpPr>
        <p:spPr bwMode="auto">
          <a:xfrm>
            <a:off x="0" y="0"/>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47" name="Oval 3"/>
          <p:cNvSpPr>
            <a:spLocks noChangeArrowheads="1"/>
          </p:cNvSpPr>
          <p:nvPr/>
        </p:nvSpPr>
        <p:spPr bwMode="auto">
          <a:xfrm>
            <a:off x="504825"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48" name="Rectangle 4"/>
          <p:cNvSpPr>
            <a:spLocks noGrp="1" noChangeArrowheads="1"/>
          </p:cNvSpPr>
          <p:nvPr>
            <p:ph type="title"/>
          </p:nvPr>
        </p:nvSpPr>
        <p:spPr>
          <a:xfrm>
            <a:off x="257175" y="557213"/>
            <a:ext cx="8496300" cy="1030287"/>
          </a:xfrm>
        </p:spPr>
        <p:txBody>
          <a:bodyPr/>
          <a:lstStyle/>
          <a:p>
            <a:pPr algn="l">
              <a:lnSpc>
                <a:spcPct val="105000"/>
              </a:lnSpc>
            </a:pPr>
            <a:r>
              <a:rPr lang="en-US" altLang="en-US" sz="3100">
                <a:solidFill>
                  <a:schemeClr val="tx1"/>
                </a:solidFill>
                <a:latin typeface="Arial" panose="020B0604020202020204" pitchFamily="34" charset="0"/>
              </a:rPr>
              <a:t>In this chapter, look for the answers to these questions:</a:t>
            </a:r>
          </a:p>
        </p:txBody>
      </p:sp>
      <p:sp>
        <p:nvSpPr>
          <p:cNvPr id="57349" name="Rectangle 5"/>
          <p:cNvSpPr>
            <a:spLocks noGrp="1" noChangeArrowheads="1"/>
          </p:cNvSpPr>
          <p:nvPr>
            <p:ph type="body" idx="1"/>
          </p:nvPr>
        </p:nvSpPr>
        <p:spPr>
          <a:xfrm>
            <a:off x="409575" y="1658938"/>
            <a:ext cx="8229600" cy="4362450"/>
          </a:xfrm>
        </p:spPr>
        <p:txBody>
          <a:bodyPr/>
          <a:lstStyle/>
          <a:p>
            <a:pPr>
              <a:spcBef>
                <a:spcPct val="40000"/>
              </a:spcBef>
              <a:buClr>
                <a:srgbClr val="003399"/>
              </a:buClr>
            </a:pPr>
            <a:r>
              <a:rPr lang="en-US" altLang="en-US" sz="2700"/>
              <a:t>What is an externality?</a:t>
            </a:r>
          </a:p>
          <a:p>
            <a:pPr>
              <a:spcBef>
                <a:spcPct val="40000"/>
              </a:spcBef>
              <a:buClr>
                <a:srgbClr val="003399"/>
              </a:buClr>
            </a:pPr>
            <a:r>
              <a:rPr lang="en-US" altLang="en-US" sz="2700"/>
              <a:t>Why do externalities make market outcomes inefficient? </a:t>
            </a:r>
          </a:p>
          <a:p>
            <a:pPr>
              <a:spcBef>
                <a:spcPct val="40000"/>
              </a:spcBef>
              <a:buClr>
                <a:srgbClr val="003399"/>
              </a:buClr>
            </a:pPr>
            <a:r>
              <a:rPr lang="en-US" altLang="en-US" sz="2700"/>
              <a:t>How can people sometimes solve the problem of externalities on their own?  Why do such private solutions not always work?  </a:t>
            </a:r>
          </a:p>
          <a:p>
            <a:pPr>
              <a:spcBef>
                <a:spcPct val="40000"/>
              </a:spcBef>
              <a:buClr>
                <a:srgbClr val="003399"/>
              </a:buClr>
            </a:pPr>
            <a:r>
              <a:rPr lang="en-US" altLang="en-US" sz="2700"/>
              <a:t>What public policies aim to solve the problem of externalities?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Rot="1" noChangeArrowheads="1"/>
          </p:cNvSpPr>
          <p:nvPr>
            <p:ph type="title"/>
          </p:nvPr>
        </p:nvSpPr>
        <p:spPr>
          <a:xfrm>
            <a:off x="346075" y="100013"/>
            <a:ext cx="8763000" cy="609600"/>
          </a:xfrm>
        </p:spPr>
        <p:txBody>
          <a:bodyPr/>
          <a:lstStyle/>
          <a:p>
            <a:r>
              <a:rPr lang="en-US" altLang="zh-CN" sz="2800" dirty="0" smtClean="0">
                <a:ea typeface="宋体" panose="02010600030101010101" pitchFamily="2" charset="-122"/>
              </a:rPr>
              <a:t>Positive Externalities and Consumption</a:t>
            </a:r>
          </a:p>
        </p:txBody>
      </p:sp>
      <p:sp>
        <p:nvSpPr>
          <p:cNvPr id="845048" name="Line 248"/>
          <p:cNvSpPr>
            <a:spLocks noChangeShapeType="1"/>
          </p:cNvSpPr>
          <p:nvPr/>
        </p:nvSpPr>
        <p:spPr bwMode="auto">
          <a:xfrm flipV="1">
            <a:off x="1233488" y="2735263"/>
            <a:ext cx="2003425" cy="2017712"/>
          </a:xfrm>
          <a:prstGeom prst="line">
            <a:avLst/>
          </a:prstGeom>
          <a:noFill/>
          <a:ln w="30163">
            <a:solidFill>
              <a:srgbClr val="EE313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049" name="Line 249"/>
          <p:cNvSpPr>
            <a:spLocks noChangeShapeType="1"/>
          </p:cNvSpPr>
          <p:nvPr/>
        </p:nvSpPr>
        <p:spPr bwMode="auto">
          <a:xfrm>
            <a:off x="1116013" y="2560638"/>
            <a:ext cx="2108200" cy="1606550"/>
          </a:xfrm>
          <a:prstGeom prst="line">
            <a:avLst/>
          </a:prstGeom>
          <a:noFill/>
          <a:ln w="30163">
            <a:solidFill>
              <a:srgbClr val="6D40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050" name="Line 250"/>
          <p:cNvSpPr>
            <a:spLocks noChangeShapeType="1"/>
          </p:cNvSpPr>
          <p:nvPr/>
        </p:nvSpPr>
        <p:spPr bwMode="auto">
          <a:xfrm>
            <a:off x="1123950" y="3362325"/>
            <a:ext cx="2108200" cy="1609725"/>
          </a:xfrm>
          <a:prstGeom prst="line">
            <a:avLst/>
          </a:prstGeom>
          <a:noFill/>
          <a:ln w="30163">
            <a:solidFill>
              <a:srgbClr val="3C5DAA"/>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051" name="Oval 251"/>
          <p:cNvSpPr>
            <a:spLocks noChangeArrowheads="1"/>
          </p:cNvSpPr>
          <p:nvPr/>
        </p:nvSpPr>
        <p:spPr bwMode="auto">
          <a:xfrm>
            <a:off x="1927225" y="3159125"/>
            <a:ext cx="92075" cy="1111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52" name="Oval 252"/>
          <p:cNvSpPr>
            <a:spLocks noChangeArrowheads="1"/>
          </p:cNvSpPr>
          <p:nvPr/>
        </p:nvSpPr>
        <p:spPr bwMode="auto">
          <a:xfrm>
            <a:off x="1927225" y="3952875"/>
            <a:ext cx="92075" cy="1095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53" name="Oval 253"/>
          <p:cNvSpPr>
            <a:spLocks noChangeArrowheads="1"/>
          </p:cNvSpPr>
          <p:nvPr/>
        </p:nvSpPr>
        <p:spPr bwMode="auto">
          <a:xfrm>
            <a:off x="2373313" y="3500438"/>
            <a:ext cx="90487" cy="1127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54" name="Rectangle 254"/>
          <p:cNvSpPr>
            <a:spLocks noChangeArrowheads="1"/>
          </p:cNvSpPr>
          <p:nvPr/>
        </p:nvSpPr>
        <p:spPr bwMode="auto">
          <a:xfrm>
            <a:off x="3262313" y="2500313"/>
            <a:ext cx="857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S</a:t>
            </a:r>
            <a:endParaRPr lang="en-US" altLang="zh-CN" sz="1400">
              <a:latin typeface="Tahoma" panose="020B0604030504040204" pitchFamily="34" charset="0"/>
              <a:ea typeface="宋体" panose="02010600030101010101" pitchFamily="2" charset="-122"/>
            </a:endParaRPr>
          </a:p>
        </p:txBody>
      </p:sp>
      <p:sp>
        <p:nvSpPr>
          <p:cNvPr id="845055" name="Rectangle 255"/>
          <p:cNvSpPr>
            <a:spLocks noChangeArrowheads="1"/>
          </p:cNvSpPr>
          <p:nvPr/>
        </p:nvSpPr>
        <p:spPr bwMode="auto">
          <a:xfrm>
            <a:off x="3257550" y="4867275"/>
            <a:ext cx="1206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D</a:t>
            </a:r>
            <a:endParaRPr lang="en-US" altLang="zh-CN" sz="1400">
              <a:latin typeface="Tahoma" panose="020B0604030504040204" pitchFamily="34" charset="0"/>
              <a:ea typeface="宋体" panose="02010600030101010101" pitchFamily="2" charset="-122"/>
            </a:endParaRPr>
          </a:p>
        </p:txBody>
      </p:sp>
      <p:sp>
        <p:nvSpPr>
          <p:cNvPr id="845056" name="Rectangle 256"/>
          <p:cNvSpPr>
            <a:spLocks noChangeArrowheads="1"/>
          </p:cNvSpPr>
          <p:nvPr/>
        </p:nvSpPr>
        <p:spPr bwMode="auto">
          <a:xfrm>
            <a:off x="3257550" y="4065588"/>
            <a:ext cx="804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MSB of flu shots</a:t>
            </a:r>
            <a:endParaRPr lang="en-US" altLang="zh-CN" sz="1400">
              <a:latin typeface="Tahoma" panose="020B0604030504040204" pitchFamily="34" charset="0"/>
              <a:ea typeface="宋体" panose="02010600030101010101" pitchFamily="2" charset="-122"/>
            </a:endParaRPr>
          </a:p>
        </p:txBody>
      </p:sp>
      <p:sp>
        <p:nvSpPr>
          <p:cNvPr id="845057" name="Rectangle 257"/>
          <p:cNvSpPr>
            <a:spLocks noChangeArrowheads="1"/>
          </p:cNvSpPr>
          <p:nvPr/>
        </p:nvSpPr>
        <p:spPr bwMode="auto">
          <a:xfrm>
            <a:off x="2355850" y="3217863"/>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a:t>
            </a:r>
            <a:endParaRPr lang="en-US" altLang="zh-CN" sz="1400">
              <a:latin typeface="Tahoma" panose="020B0604030504040204" pitchFamily="34" charset="0"/>
              <a:ea typeface="宋体" panose="02010600030101010101" pitchFamily="2" charset="-122"/>
            </a:endParaRPr>
          </a:p>
        </p:txBody>
      </p:sp>
      <p:sp>
        <p:nvSpPr>
          <p:cNvPr id="845058" name="Oval 258"/>
          <p:cNvSpPr>
            <a:spLocks noChangeArrowheads="1"/>
          </p:cNvSpPr>
          <p:nvPr/>
        </p:nvSpPr>
        <p:spPr bwMode="auto">
          <a:xfrm>
            <a:off x="896938"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59" name="Oval 259"/>
          <p:cNvSpPr>
            <a:spLocks noChangeArrowheads="1"/>
          </p:cNvSpPr>
          <p:nvPr/>
        </p:nvSpPr>
        <p:spPr bwMode="auto">
          <a:xfrm>
            <a:off x="979488" y="32035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0" name="Oval 260"/>
          <p:cNvSpPr>
            <a:spLocks noChangeArrowheads="1"/>
          </p:cNvSpPr>
          <p:nvPr/>
        </p:nvSpPr>
        <p:spPr bwMode="auto">
          <a:xfrm>
            <a:off x="1060450"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1" name="Oval 261"/>
          <p:cNvSpPr>
            <a:spLocks noChangeArrowheads="1"/>
          </p:cNvSpPr>
          <p:nvPr/>
        </p:nvSpPr>
        <p:spPr bwMode="auto">
          <a:xfrm>
            <a:off x="1143000" y="3203575"/>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2" name="Oval 262"/>
          <p:cNvSpPr>
            <a:spLocks noChangeArrowheads="1"/>
          </p:cNvSpPr>
          <p:nvPr/>
        </p:nvSpPr>
        <p:spPr bwMode="auto">
          <a:xfrm>
            <a:off x="1223963"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3" name="Oval 263"/>
          <p:cNvSpPr>
            <a:spLocks noChangeArrowheads="1"/>
          </p:cNvSpPr>
          <p:nvPr/>
        </p:nvSpPr>
        <p:spPr bwMode="auto">
          <a:xfrm>
            <a:off x="1306513" y="32035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4" name="Oval 264"/>
          <p:cNvSpPr>
            <a:spLocks noChangeArrowheads="1"/>
          </p:cNvSpPr>
          <p:nvPr/>
        </p:nvSpPr>
        <p:spPr bwMode="auto">
          <a:xfrm>
            <a:off x="1387475"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5" name="Oval 265"/>
          <p:cNvSpPr>
            <a:spLocks noChangeArrowheads="1"/>
          </p:cNvSpPr>
          <p:nvPr/>
        </p:nvSpPr>
        <p:spPr bwMode="auto">
          <a:xfrm>
            <a:off x="1463675"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6" name="Oval 266"/>
          <p:cNvSpPr>
            <a:spLocks noChangeArrowheads="1"/>
          </p:cNvSpPr>
          <p:nvPr/>
        </p:nvSpPr>
        <p:spPr bwMode="auto">
          <a:xfrm>
            <a:off x="1543050" y="3203575"/>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7" name="Oval 267"/>
          <p:cNvSpPr>
            <a:spLocks noChangeArrowheads="1"/>
          </p:cNvSpPr>
          <p:nvPr/>
        </p:nvSpPr>
        <p:spPr bwMode="auto">
          <a:xfrm>
            <a:off x="1619250" y="3203575"/>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8" name="Oval 268"/>
          <p:cNvSpPr>
            <a:spLocks noChangeArrowheads="1"/>
          </p:cNvSpPr>
          <p:nvPr/>
        </p:nvSpPr>
        <p:spPr bwMode="auto">
          <a:xfrm>
            <a:off x="1697038" y="32035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69" name="Oval 269"/>
          <p:cNvSpPr>
            <a:spLocks noChangeArrowheads="1"/>
          </p:cNvSpPr>
          <p:nvPr/>
        </p:nvSpPr>
        <p:spPr bwMode="auto">
          <a:xfrm>
            <a:off x="1773238" y="32035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0" name="Oval 270"/>
          <p:cNvSpPr>
            <a:spLocks noChangeArrowheads="1"/>
          </p:cNvSpPr>
          <p:nvPr/>
        </p:nvSpPr>
        <p:spPr bwMode="auto">
          <a:xfrm>
            <a:off x="1855788" y="32035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1" name="Oval 271"/>
          <p:cNvSpPr>
            <a:spLocks noChangeArrowheads="1"/>
          </p:cNvSpPr>
          <p:nvPr/>
        </p:nvSpPr>
        <p:spPr bwMode="auto">
          <a:xfrm>
            <a:off x="896938"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2" name="Oval 272"/>
          <p:cNvSpPr>
            <a:spLocks noChangeArrowheads="1"/>
          </p:cNvSpPr>
          <p:nvPr/>
        </p:nvSpPr>
        <p:spPr bwMode="auto">
          <a:xfrm>
            <a:off x="97948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3" name="Oval 273"/>
          <p:cNvSpPr>
            <a:spLocks noChangeArrowheads="1"/>
          </p:cNvSpPr>
          <p:nvPr/>
        </p:nvSpPr>
        <p:spPr bwMode="auto">
          <a:xfrm>
            <a:off x="1060450"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4" name="Oval 274"/>
          <p:cNvSpPr>
            <a:spLocks noChangeArrowheads="1"/>
          </p:cNvSpPr>
          <p:nvPr/>
        </p:nvSpPr>
        <p:spPr bwMode="auto">
          <a:xfrm>
            <a:off x="1143000" y="3997325"/>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5" name="Oval 275"/>
          <p:cNvSpPr>
            <a:spLocks noChangeArrowheads="1"/>
          </p:cNvSpPr>
          <p:nvPr/>
        </p:nvSpPr>
        <p:spPr bwMode="auto">
          <a:xfrm>
            <a:off x="1223963"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6" name="Oval 276"/>
          <p:cNvSpPr>
            <a:spLocks noChangeArrowheads="1"/>
          </p:cNvSpPr>
          <p:nvPr/>
        </p:nvSpPr>
        <p:spPr bwMode="auto">
          <a:xfrm>
            <a:off x="1306513"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7" name="Oval 277"/>
          <p:cNvSpPr>
            <a:spLocks noChangeArrowheads="1"/>
          </p:cNvSpPr>
          <p:nvPr/>
        </p:nvSpPr>
        <p:spPr bwMode="auto">
          <a:xfrm>
            <a:off x="1387475"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8" name="Oval 278"/>
          <p:cNvSpPr>
            <a:spLocks noChangeArrowheads="1"/>
          </p:cNvSpPr>
          <p:nvPr/>
        </p:nvSpPr>
        <p:spPr bwMode="auto">
          <a:xfrm>
            <a:off x="1463675"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79" name="Oval 279"/>
          <p:cNvSpPr>
            <a:spLocks noChangeArrowheads="1"/>
          </p:cNvSpPr>
          <p:nvPr/>
        </p:nvSpPr>
        <p:spPr bwMode="auto">
          <a:xfrm>
            <a:off x="1543050" y="3997325"/>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0" name="Oval 280"/>
          <p:cNvSpPr>
            <a:spLocks noChangeArrowheads="1"/>
          </p:cNvSpPr>
          <p:nvPr/>
        </p:nvSpPr>
        <p:spPr bwMode="auto">
          <a:xfrm>
            <a:off x="1619250" y="3997325"/>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1" name="Oval 281"/>
          <p:cNvSpPr>
            <a:spLocks noChangeArrowheads="1"/>
          </p:cNvSpPr>
          <p:nvPr/>
        </p:nvSpPr>
        <p:spPr bwMode="auto">
          <a:xfrm>
            <a:off x="169703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2" name="Oval 282"/>
          <p:cNvSpPr>
            <a:spLocks noChangeArrowheads="1"/>
          </p:cNvSpPr>
          <p:nvPr/>
        </p:nvSpPr>
        <p:spPr bwMode="auto">
          <a:xfrm>
            <a:off x="1773238"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3" name="Oval 283"/>
          <p:cNvSpPr>
            <a:spLocks noChangeArrowheads="1"/>
          </p:cNvSpPr>
          <p:nvPr/>
        </p:nvSpPr>
        <p:spPr bwMode="auto">
          <a:xfrm>
            <a:off x="185578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4" name="Oval 284"/>
          <p:cNvSpPr>
            <a:spLocks noChangeArrowheads="1"/>
          </p:cNvSpPr>
          <p:nvPr/>
        </p:nvSpPr>
        <p:spPr bwMode="auto">
          <a:xfrm>
            <a:off x="896938"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5" name="Oval 285"/>
          <p:cNvSpPr>
            <a:spLocks noChangeArrowheads="1"/>
          </p:cNvSpPr>
          <p:nvPr/>
        </p:nvSpPr>
        <p:spPr bwMode="auto">
          <a:xfrm>
            <a:off x="979488"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6" name="Oval 286"/>
          <p:cNvSpPr>
            <a:spLocks noChangeArrowheads="1"/>
          </p:cNvSpPr>
          <p:nvPr/>
        </p:nvSpPr>
        <p:spPr bwMode="auto">
          <a:xfrm>
            <a:off x="1060450"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7" name="Oval 287"/>
          <p:cNvSpPr>
            <a:spLocks noChangeArrowheads="1"/>
          </p:cNvSpPr>
          <p:nvPr/>
        </p:nvSpPr>
        <p:spPr bwMode="auto">
          <a:xfrm>
            <a:off x="1143000"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8" name="Oval 288"/>
          <p:cNvSpPr>
            <a:spLocks noChangeArrowheads="1"/>
          </p:cNvSpPr>
          <p:nvPr/>
        </p:nvSpPr>
        <p:spPr bwMode="auto">
          <a:xfrm>
            <a:off x="1223963"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89" name="Oval 289"/>
          <p:cNvSpPr>
            <a:spLocks noChangeArrowheads="1"/>
          </p:cNvSpPr>
          <p:nvPr/>
        </p:nvSpPr>
        <p:spPr bwMode="auto">
          <a:xfrm>
            <a:off x="130651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0" name="Oval 290"/>
          <p:cNvSpPr>
            <a:spLocks noChangeArrowheads="1"/>
          </p:cNvSpPr>
          <p:nvPr/>
        </p:nvSpPr>
        <p:spPr bwMode="auto">
          <a:xfrm>
            <a:off x="138747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1" name="Oval 291"/>
          <p:cNvSpPr>
            <a:spLocks noChangeArrowheads="1"/>
          </p:cNvSpPr>
          <p:nvPr/>
        </p:nvSpPr>
        <p:spPr bwMode="auto">
          <a:xfrm>
            <a:off x="146367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2" name="Oval 292"/>
          <p:cNvSpPr>
            <a:spLocks noChangeArrowheads="1"/>
          </p:cNvSpPr>
          <p:nvPr/>
        </p:nvSpPr>
        <p:spPr bwMode="auto">
          <a:xfrm>
            <a:off x="15287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3" name="Oval 293"/>
          <p:cNvSpPr>
            <a:spLocks noChangeArrowheads="1"/>
          </p:cNvSpPr>
          <p:nvPr/>
        </p:nvSpPr>
        <p:spPr bwMode="auto">
          <a:xfrm>
            <a:off x="1600200"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4" name="Oval 294"/>
          <p:cNvSpPr>
            <a:spLocks noChangeArrowheads="1"/>
          </p:cNvSpPr>
          <p:nvPr/>
        </p:nvSpPr>
        <p:spPr bwMode="auto">
          <a:xfrm>
            <a:off x="167322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5" name="Oval 295"/>
          <p:cNvSpPr>
            <a:spLocks noChangeArrowheads="1"/>
          </p:cNvSpPr>
          <p:nvPr/>
        </p:nvSpPr>
        <p:spPr bwMode="auto">
          <a:xfrm>
            <a:off x="1751013"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6" name="Oval 296"/>
          <p:cNvSpPr>
            <a:spLocks noChangeArrowheads="1"/>
          </p:cNvSpPr>
          <p:nvPr/>
        </p:nvSpPr>
        <p:spPr bwMode="auto">
          <a:xfrm>
            <a:off x="18335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7" name="Oval 297"/>
          <p:cNvSpPr>
            <a:spLocks noChangeArrowheads="1"/>
          </p:cNvSpPr>
          <p:nvPr/>
        </p:nvSpPr>
        <p:spPr bwMode="auto">
          <a:xfrm>
            <a:off x="19097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8" name="Oval 298"/>
          <p:cNvSpPr>
            <a:spLocks noChangeArrowheads="1"/>
          </p:cNvSpPr>
          <p:nvPr/>
        </p:nvSpPr>
        <p:spPr bwMode="auto">
          <a:xfrm>
            <a:off x="200977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099" name="Oval 299"/>
          <p:cNvSpPr>
            <a:spLocks noChangeArrowheads="1"/>
          </p:cNvSpPr>
          <p:nvPr/>
        </p:nvSpPr>
        <p:spPr bwMode="auto">
          <a:xfrm>
            <a:off x="2087563"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0" name="Oval 300"/>
          <p:cNvSpPr>
            <a:spLocks noChangeArrowheads="1"/>
          </p:cNvSpPr>
          <p:nvPr/>
        </p:nvSpPr>
        <p:spPr bwMode="auto">
          <a:xfrm>
            <a:off x="2163763"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1" name="Oval 301"/>
          <p:cNvSpPr>
            <a:spLocks noChangeArrowheads="1"/>
          </p:cNvSpPr>
          <p:nvPr/>
        </p:nvSpPr>
        <p:spPr bwMode="auto">
          <a:xfrm>
            <a:off x="224631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2" name="Oval 302"/>
          <p:cNvSpPr>
            <a:spLocks noChangeArrowheads="1"/>
          </p:cNvSpPr>
          <p:nvPr/>
        </p:nvSpPr>
        <p:spPr bwMode="auto">
          <a:xfrm>
            <a:off x="232727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3" name="Oval 303"/>
          <p:cNvSpPr>
            <a:spLocks noChangeArrowheads="1"/>
          </p:cNvSpPr>
          <p:nvPr/>
        </p:nvSpPr>
        <p:spPr bwMode="auto">
          <a:xfrm>
            <a:off x="1963738" y="548957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4" name="Oval 304"/>
          <p:cNvSpPr>
            <a:spLocks noChangeArrowheads="1"/>
          </p:cNvSpPr>
          <p:nvPr/>
        </p:nvSpPr>
        <p:spPr bwMode="auto">
          <a:xfrm>
            <a:off x="1963738" y="5392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5" name="Oval 305"/>
          <p:cNvSpPr>
            <a:spLocks noChangeArrowheads="1"/>
          </p:cNvSpPr>
          <p:nvPr/>
        </p:nvSpPr>
        <p:spPr bwMode="auto">
          <a:xfrm>
            <a:off x="1963738" y="52911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6" name="Oval 306"/>
          <p:cNvSpPr>
            <a:spLocks noChangeArrowheads="1"/>
          </p:cNvSpPr>
          <p:nvPr/>
        </p:nvSpPr>
        <p:spPr bwMode="auto">
          <a:xfrm>
            <a:off x="1963738" y="51943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7" name="Oval 307"/>
          <p:cNvSpPr>
            <a:spLocks noChangeArrowheads="1"/>
          </p:cNvSpPr>
          <p:nvPr/>
        </p:nvSpPr>
        <p:spPr bwMode="auto">
          <a:xfrm>
            <a:off x="1963738" y="509428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8" name="Oval 308"/>
          <p:cNvSpPr>
            <a:spLocks noChangeArrowheads="1"/>
          </p:cNvSpPr>
          <p:nvPr/>
        </p:nvSpPr>
        <p:spPr bwMode="auto">
          <a:xfrm>
            <a:off x="1963738" y="49958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09" name="Oval 309"/>
          <p:cNvSpPr>
            <a:spLocks noChangeArrowheads="1"/>
          </p:cNvSpPr>
          <p:nvPr/>
        </p:nvSpPr>
        <p:spPr bwMode="auto">
          <a:xfrm>
            <a:off x="1963738" y="48958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0" name="Oval 310"/>
          <p:cNvSpPr>
            <a:spLocks noChangeArrowheads="1"/>
          </p:cNvSpPr>
          <p:nvPr/>
        </p:nvSpPr>
        <p:spPr bwMode="auto">
          <a:xfrm>
            <a:off x="1963738" y="47974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1" name="Oval 311"/>
          <p:cNvSpPr>
            <a:spLocks noChangeArrowheads="1"/>
          </p:cNvSpPr>
          <p:nvPr/>
        </p:nvSpPr>
        <p:spPr bwMode="auto">
          <a:xfrm>
            <a:off x="1963738" y="46974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2" name="Oval 312"/>
          <p:cNvSpPr>
            <a:spLocks noChangeArrowheads="1"/>
          </p:cNvSpPr>
          <p:nvPr/>
        </p:nvSpPr>
        <p:spPr bwMode="auto">
          <a:xfrm>
            <a:off x="1963738" y="45989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3" name="Oval 313"/>
          <p:cNvSpPr>
            <a:spLocks noChangeArrowheads="1"/>
          </p:cNvSpPr>
          <p:nvPr/>
        </p:nvSpPr>
        <p:spPr bwMode="auto">
          <a:xfrm>
            <a:off x="1963738" y="44989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4" name="Oval 314"/>
          <p:cNvSpPr>
            <a:spLocks noChangeArrowheads="1"/>
          </p:cNvSpPr>
          <p:nvPr/>
        </p:nvSpPr>
        <p:spPr bwMode="auto">
          <a:xfrm>
            <a:off x="1963738" y="44005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5" name="Oval 315"/>
          <p:cNvSpPr>
            <a:spLocks noChangeArrowheads="1"/>
          </p:cNvSpPr>
          <p:nvPr/>
        </p:nvSpPr>
        <p:spPr bwMode="auto">
          <a:xfrm>
            <a:off x="1963738" y="43005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6" name="Oval 316"/>
          <p:cNvSpPr>
            <a:spLocks noChangeArrowheads="1"/>
          </p:cNvSpPr>
          <p:nvPr/>
        </p:nvSpPr>
        <p:spPr bwMode="auto">
          <a:xfrm>
            <a:off x="1963738" y="39036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7" name="Oval 317"/>
          <p:cNvSpPr>
            <a:spLocks noChangeArrowheads="1"/>
          </p:cNvSpPr>
          <p:nvPr/>
        </p:nvSpPr>
        <p:spPr bwMode="auto">
          <a:xfrm>
            <a:off x="1963738" y="380365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8" name="Oval 318"/>
          <p:cNvSpPr>
            <a:spLocks noChangeArrowheads="1"/>
          </p:cNvSpPr>
          <p:nvPr/>
        </p:nvSpPr>
        <p:spPr bwMode="auto">
          <a:xfrm>
            <a:off x="1963738" y="37052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19" name="Oval 319"/>
          <p:cNvSpPr>
            <a:spLocks noChangeArrowheads="1"/>
          </p:cNvSpPr>
          <p:nvPr/>
        </p:nvSpPr>
        <p:spPr bwMode="auto">
          <a:xfrm>
            <a:off x="1963738" y="36004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0" name="Oval 320"/>
          <p:cNvSpPr>
            <a:spLocks noChangeArrowheads="1"/>
          </p:cNvSpPr>
          <p:nvPr/>
        </p:nvSpPr>
        <p:spPr bwMode="auto">
          <a:xfrm>
            <a:off x="1963738" y="349091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1" name="Oval 321"/>
          <p:cNvSpPr>
            <a:spLocks noChangeArrowheads="1"/>
          </p:cNvSpPr>
          <p:nvPr/>
        </p:nvSpPr>
        <p:spPr bwMode="auto">
          <a:xfrm>
            <a:off x="1963738" y="339090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2" name="Oval 322"/>
          <p:cNvSpPr>
            <a:spLocks noChangeArrowheads="1"/>
          </p:cNvSpPr>
          <p:nvPr/>
        </p:nvSpPr>
        <p:spPr bwMode="auto">
          <a:xfrm>
            <a:off x="1963738" y="32924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3" name="Oval 323"/>
          <p:cNvSpPr>
            <a:spLocks noChangeArrowheads="1"/>
          </p:cNvSpPr>
          <p:nvPr/>
        </p:nvSpPr>
        <p:spPr bwMode="auto">
          <a:xfrm>
            <a:off x="1963738" y="42005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4" name="Oval 324"/>
          <p:cNvSpPr>
            <a:spLocks noChangeArrowheads="1"/>
          </p:cNvSpPr>
          <p:nvPr/>
        </p:nvSpPr>
        <p:spPr bwMode="auto">
          <a:xfrm>
            <a:off x="1963738" y="41021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5" name="Oval 325"/>
          <p:cNvSpPr>
            <a:spLocks noChangeArrowheads="1"/>
          </p:cNvSpPr>
          <p:nvPr/>
        </p:nvSpPr>
        <p:spPr bwMode="auto">
          <a:xfrm>
            <a:off x="2409825" y="5489575"/>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6" name="Oval 326"/>
          <p:cNvSpPr>
            <a:spLocks noChangeArrowheads="1"/>
          </p:cNvSpPr>
          <p:nvPr/>
        </p:nvSpPr>
        <p:spPr bwMode="auto">
          <a:xfrm>
            <a:off x="2409825" y="53927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7" name="Oval 327"/>
          <p:cNvSpPr>
            <a:spLocks noChangeArrowheads="1"/>
          </p:cNvSpPr>
          <p:nvPr/>
        </p:nvSpPr>
        <p:spPr bwMode="auto">
          <a:xfrm>
            <a:off x="2409825" y="529113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8" name="Oval 328"/>
          <p:cNvSpPr>
            <a:spLocks noChangeArrowheads="1"/>
          </p:cNvSpPr>
          <p:nvPr/>
        </p:nvSpPr>
        <p:spPr bwMode="auto">
          <a:xfrm>
            <a:off x="2409825" y="5194300"/>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29" name="Oval 329"/>
          <p:cNvSpPr>
            <a:spLocks noChangeArrowheads="1"/>
          </p:cNvSpPr>
          <p:nvPr/>
        </p:nvSpPr>
        <p:spPr bwMode="auto">
          <a:xfrm>
            <a:off x="2409825" y="5094288"/>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0" name="Oval 330"/>
          <p:cNvSpPr>
            <a:spLocks noChangeArrowheads="1"/>
          </p:cNvSpPr>
          <p:nvPr/>
        </p:nvSpPr>
        <p:spPr bwMode="auto">
          <a:xfrm>
            <a:off x="2409825" y="4995863"/>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1" name="Oval 331"/>
          <p:cNvSpPr>
            <a:spLocks noChangeArrowheads="1"/>
          </p:cNvSpPr>
          <p:nvPr/>
        </p:nvSpPr>
        <p:spPr bwMode="auto">
          <a:xfrm>
            <a:off x="2409825" y="4895850"/>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2" name="Oval 332"/>
          <p:cNvSpPr>
            <a:spLocks noChangeArrowheads="1"/>
          </p:cNvSpPr>
          <p:nvPr/>
        </p:nvSpPr>
        <p:spPr bwMode="auto">
          <a:xfrm>
            <a:off x="2409825" y="47974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3" name="Oval 333"/>
          <p:cNvSpPr>
            <a:spLocks noChangeArrowheads="1"/>
          </p:cNvSpPr>
          <p:nvPr/>
        </p:nvSpPr>
        <p:spPr bwMode="auto">
          <a:xfrm>
            <a:off x="2409825" y="4697413"/>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4" name="Oval 334"/>
          <p:cNvSpPr>
            <a:spLocks noChangeArrowheads="1"/>
          </p:cNvSpPr>
          <p:nvPr/>
        </p:nvSpPr>
        <p:spPr bwMode="auto">
          <a:xfrm>
            <a:off x="2409825" y="459898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5" name="Oval 335"/>
          <p:cNvSpPr>
            <a:spLocks noChangeArrowheads="1"/>
          </p:cNvSpPr>
          <p:nvPr/>
        </p:nvSpPr>
        <p:spPr bwMode="auto">
          <a:xfrm>
            <a:off x="2409825" y="449897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6" name="Oval 336"/>
          <p:cNvSpPr>
            <a:spLocks noChangeArrowheads="1"/>
          </p:cNvSpPr>
          <p:nvPr/>
        </p:nvSpPr>
        <p:spPr bwMode="auto">
          <a:xfrm>
            <a:off x="2409825" y="4400550"/>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7" name="Oval 337"/>
          <p:cNvSpPr>
            <a:spLocks noChangeArrowheads="1"/>
          </p:cNvSpPr>
          <p:nvPr/>
        </p:nvSpPr>
        <p:spPr bwMode="auto">
          <a:xfrm>
            <a:off x="2409825" y="4305300"/>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8" name="Oval 338"/>
          <p:cNvSpPr>
            <a:spLocks noChangeArrowheads="1"/>
          </p:cNvSpPr>
          <p:nvPr/>
        </p:nvSpPr>
        <p:spPr bwMode="auto">
          <a:xfrm>
            <a:off x="2409825" y="421163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39" name="Oval 339"/>
          <p:cNvSpPr>
            <a:spLocks noChangeArrowheads="1"/>
          </p:cNvSpPr>
          <p:nvPr/>
        </p:nvSpPr>
        <p:spPr bwMode="auto">
          <a:xfrm>
            <a:off x="2409825" y="4117975"/>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0" name="Oval 340"/>
          <p:cNvSpPr>
            <a:spLocks noChangeArrowheads="1"/>
          </p:cNvSpPr>
          <p:nvPr/>
        </p:nvSpPr>
        <p:spPr bwMode="auto">
          <a:xfrm>
            <a:off x="2409825" y="4025900"/>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1" name="Oval 341"/>
          <p:cNvSpPr>
            <a:spLocks noChangeArrowheads="1"/>
          </p:cNvSpPr>
          <p:nvPr/>
        </p:nvSpPr>
        <p:spPr bwMode="auto">
          <a:xfrm>
            <a:off x="2409825" y="39322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2" name="Oval 342"/>
          <p:cNvSpPr>
            <a:spLocks noChangeArrowheads="1"/>
          </p:cNvSpPr>
          <p:nvPr/>
        </p:nvSpPr>
        <p:spPr bwMode="auto">
          <a:xfrm>
            <a:off x="2409825" y="383857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3" name="Oval 343"/>
          <p:cNvSpPr>
            <a:spLocks noChangeArrowheads="1"/>
          </p:cNvSpPr>
          <p:nvPr/>
        </p:nvSpPr>
        <p:spPr bwMode="auto">
          <a:xfrm>
            <a:off x="2409825" y="3743325"/>
            <a:ext cx="17463"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4" name="Oval 344"/>
          <p:cNvSpPr>
            <a:spLocks noChangeArrowheads="1"/>
          </p:cNvSpPr>
          <p:nvPr/>
        </p:nvSpPr>
        <p:spPr bwMode="auto">
          <a:xfrm>
            <a:off x="2409825" y="3644900"/>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5" name="Line 345"/>
          <p:cNvSpPr>
            <a:spLocks noChangeShapeType="1"/>
          </p:cNvSpPr>
          <p:nvPr/>
        </p:nvSpPr>
        <p:spPr bwMode="auto">
          <a:xfrm flipV="1">
            <a:off x="1360488" y="2973388"/>
            <a:ext cx="0" cy="493712"/>
          </a:xfrm>
          <a:prstGeom prst="line">
            <a:avLst/>
          </a:prstGeom>
          <a:noFill/>
          <a:ln w="3016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146" name="Freeform 346"/>
          <p:cNvSpPr>
            <a:spLocks/>
          </p:cNvSpPr>
          <p:nvPr/>
        </p:nvSpPr>
        <p:spPr bwMode="auto">
          <a:xfrm>
            <a:off x="1295400" y="2819400"/>
            <a:ext cx="104775" cy="207963"/>
          </a:xfrm>
          <a:custGeom>
            <a:avLst/>
            <a:gdLst>
              <a:gd name="T0" fmla="*/ 11 w 23"/>
              <a:gd name="T1" fmla="*/ 31 h 38"/>
              <a:gd name="T2" fmla="*/ 0 w 23"/>
              <a:gd name="T3" fmla="*/ 38 h 38"/>
              <a:gd name="T4" fmla="*/ 0 w 23"/>
              <a:gd name="T5" fmla="*/ 38 h 38"/>
              <a:gd name="T6" fmla="*/ 7 w 23"/>
              <a:gd name="T7" fmla="*/ 19 h 38"/>
              <a:gd name="T8" fmla="*/ 11 w 23"/>
              <a:gd name="T9" fmla="*/ 0 h 38"/>
              <a:gd name="T10" fmla="*/ 16 w 23"/>
              <a:gd name="T11" fmla="*/ 19 h 38"/>
              <a:gd name="T12" fmla="*/ 23 w 23"/>
              <a:gd name="T13" fmla="*/ 38 h 38"/>
              <a:gd name="T14" fmla="*/ 23 w 23"/>
              <a:gd name="T15" fmla="*/ 38 h 38"/>
              <a:gd name="T16" fmla="*/ 11 w 23"/>
              <a:gd name="T17" fmla="*/ 3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38">
                <a:moveTo>
                  <a:pt x="11" y="31"/>
                </a:moveTo>
                <a:cubicBezTo>
                  <a:pt x="0" y="38"/>
                  <a:pt x="0" y="38"/>
                  <a:pt x="0" y="38"/>
                </a:cubicBezTo>
                <a:cubicBezTo>
                  <a:pt x="0" y="38"/>
                  <a:pt x="0" y="38"/>
                  <a:pt x="0" y="38"/>
                </a:cubicBezTo>
                <a:cubicBezTo>
                  <a:pt x="7" y="19"/>
                  <a:pt x="7" y="19"/>
                  <a:pt x="7" y="19"/>
                </a:cubicBezTo>
                <a:cubicBezTo>
                  <a:pt x="9" y="13"/>
                  <a:pt x="10" y="6"/>
                  <a:pt x="11" y="0"/>
                </a:cubicBezTo>
                <a:cubicBezTo>
                  <a:pt x="13" y="6"/>
                  <a:pt x="14" y="13"/>
                  <a:pt x="16" y="19"/>
                </a:cubicBezTo>
                <a:cubicBezTo>
                  <a:pt x="23" y="38"/>
                  <a:pt x="23" y="38"/>
                  <a:pt x="23" y="38"/>
                </a:cubicBezTo>
                <a:cubicBezTo>
                  <a:pt x="23" y="38"/>
                  <a:pt x="23" y="38"/>
                  <a:pt x="23" y="38"/>
                </a:cubicBezTo>
                <a:lnTo>
                  <a:pt x="1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7" name="Line 347"/>
          <p:cNvSpPr>
            <a:spLocks noChangeShapeType="1"/>
          </p:cNvSpPr>
          <p:nvPr/>
        </p:nvSpPr>
        <p:spPr bwMode="auto">
          <a:xfrm flipV="1">
            <a:off x="1360488" y="2828925"/>
            <a:ext cx="549275" cy="33020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148" name="Freeform 348"/>
          <p:cNvSpPr>
            <a:spLocks/>
          </p:cNvSpPr>
          <p:nvPr/>
        </p:nvSpPr>
        <p:spPr bwMode="auto">
          <a:xfrm>
            <a:off x="1878013" y="2119313"/>
            <a:ext cx="865187" cy="741362"/>
          </a:xfrm>
          <a:custGeom>
            <a:avLst/>
            <a:gdLst>
              <a:gd name="T0" fmla="*/ 148 w 148"/>
              <a:gd name="T1" fmla="*/ 119 h 135"/>
              <a:gd name="T2" fmla="*/ 132 w 148"/>
              <a:gd name="T3" fmla="*/ 135 h 135"/>
              <a:gd name="T4" fmla="*/ 16 w 148"/>
              <a:gd name="T5" fmla="*/ 135 h 135"/>
              <a:gd name="T6" fmla="*/ 0 w 148"/>
              <a:gd name="T7" fmla="*/ 119 h 135"/>
              <a:gd name="T8" fmla="*/ 0 w 148"/>
              <a:gd name="T9" fmla="*/ 16 h 135"/>
              <a:gd name="T10" fmla="*/ 16 w 148"/>
              <a:gd name="T11" fmla="*/ 0 h 135"/>
              <a:gd name="T12" fmla="*/ 132 w 148"/>
              <a:gd name="T13" fmla="*/ 0 h 135"/>
              <a:gd name="T14" fmla="*/ 148 w 148"/>
              <a:gd name="T15" fmla="*/ 16 h 135"/>
              <a:gd name="T16" fmla="*/ 148 w 148"/>
              <a:gd name="T17"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135">
                <a:moveTo>
                  <a:pt x="148" y="119"/>
                </a:moveTo>
                <a:cubicBezTo>
                  <a:pt x="148" y="128"/>
                  <a:pt x="141" y="135"/>
                  <a:pt x="132" y="135"/>
                </a:cubicBezTo>
                <a:cubicBezTo>
                  <a:pt x="16" y="135"/>
                  <a:pt x="16" y="135"/>
                  <a:pt x="16" y="135"/>
                </a:cubicBezTo>
                <a:cubicBezTo>
                  <a:pt x="8" y="135"/>
                  <a:pt x="0" y="128"/>
                  <a:pt x="0" y="119"/>
                </a:cubicBezTo>
                <a:cubicBezTo>
                  <a:pt x="0" y="16"/>
                  <a:pt x="0" y="16"/>
                  <a:pt x="0" y="16"/>
                </a:cubicBezTo>
                <a:cubicBezTo>
                  <a:pt x="0" y="7"/>
                  <a:pt x="8" y="0"/>
                  <a:pt x="16" y="0"/>
                </a:cubicBezTo>
                <a:cubicBezTo>
                  <a:pt x="132" y="0"/>
                  <a:pt x="132" y="0"/>
                  <a:pt x="132" y="0"/>
                </a:cubicBezTo>
                <a:cubicBezTo>
                  <a:pt x="141" y="0"/>
                  <a:pt x="148" y="7"/>
                  <a:pt x="148" y="16"/>
                </a:cubicBezTo>
                <a:lnTo>
                  <a:pt x="148" y="119"/>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49" name="Rectangle 349"/>
          <p:cNvSpPr>
            <a:spLocks noChangeArrowheads="1"/>
          </p:cNvSpPr>
          <p:nvPr/>
        </p:nvSpPr>
        <p:spPr bwMode="auto">
          <a:xfrm>
            <a:off x="1676400" y="990600"/>
            <a:ext cx="176688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(a) </a:t>
            </a:r>
            <a:r>
              <a:rPr lang="en-US" altLang="zh-CN" sz="1400" b="1">
                <a:solidFill>
                  <a:srgbClr val="000000"/>
                </a:solidFill>
                <a:latin typeface="Myriad Pro" pitchFamily="34" charset="0"/>
                <a:ea typeface="宋体" panose="02010600030101010101" pitchFamily="2" charset="-122"/>
              </a:rPr>
              <a:t>Positive Externality</a:t>
            </a:r>
            <a:endParaRPr lang="en-US" altLang="zh-CN" sz="1400" b="1">
              <a:latin typeface="Tahoma" panose="020B0604030504040204" pitchFamily="34" charset="0"/>
              <a:ea typeface="宋体" panose="02010600030101010101" pitchFamily="2" charset="-122"/>
            </a:endParaRPr>
          </a:p>
        </p:txBody>
      </p:sp>
      <p:sp>
        <p:nvSpPr>
          <p:cNvPr id="845150" name="Freeform 350"/>
          <p:cNvSpPr>
            <a:spLocks/>
          </p:cNvSpPr>
          <p:nvPr/>
        </p:nvSpPr>
        <p:spPr bwMode="auto">
          <a:xfrm>
            <a:off x="4343400" y="3633788"/>
            <a:ext cx="974725" cy="747712"/>
          </a:xfrm>
          <a:custGeom>
            <a:avLst/>
            <a:gdLst>
              <a:gd name="T0" fmla="*/ 161 w 161"/>
              <a:gd name="T1" fmla="*/ 120 h 136"/>
              <a:gd name="T2" fmla="*/ 145 w 161"/>
              <a:gd name="T3" fmla="*/ 136 h 136"/>
              <a:gd name="T4" fmla="*/ 16 w 161"/>
              <a:gd name="T5" fmla="*/ 136 h 136"/>
              <a:gd name="T6" fmla="*/ 0 w 161"/>
              <a:gd name="T7" fmla="*/ 120 h 136"/>
              <a:gd name="T8" fmla="*/ 0 w 161"/>
              <a:gd name="T9" fmla="*/ 16 h 136"/>
              <a:gd name="T10" fmla="*/ 16 w 161"/>
              <a:gd name="T11" fmla="*/ 0 h 136"/>
              <a:gd name="T12" fmla="*/ 145 w 161"/>
              <a:gd name="T13" fmla="*/ 0 h 136"/>
              <a:gd name="T14" fmla="*/ 161 w 161"/>
              <a:gd name="T15" fmla="*/ 16 h 136"/>
              <a:gd name="T16" fmla="*/ 161 w 161"/>
              <a:gd name="T17" fmla="*/ 12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1" h="136">
                <a:moveTo>
                  <a:pt x="161" y="120"/>
                </a:moveTo>
                <a:cubicBezTo>
                  <a:pt x="161" y="128"/>
                  <a:pt x="154" y="136"/>
                  <a:pt x="145" y="136"/>
                </a:cubicBezTo>
                <a:cubicBezTo>
                  <a:pt x="16" y="136"/>
                  <a:pt x="16" y="136"/>
                  <a:pt x="16" y="136"/>
                </a:cubicBezTo>
                <a:cubicBezTo>
                  <a:pt x="7" y="136"/>
                  <a:pt x="0" y="128"/>
                  <a:pt x="0" y="120"/>
                </a:cubicBezTo>
                <a:cubicBezTo>
                  <a:pt x="0" y="16"/>
                  <a:pt x="0" y="16"/>
                  <a:pt x="0" y="16"/>
                </a:cubicBezTo>
                <a:cubicBezTo>
                  <a:pt x="0" y="8"/>
                  <a:pt x="7" y="0"/>
                  <a:pt x="16" y="0"/>
                </a:cubicBezTo>
                <a:cubicBezTo>
                  <a:pt x="145" y="0"/>
                  <a:pt x="145" y="0"/>
                  <a:pt x="145" y="0"/>
                </a:cubicBezTo>
                <a:cubicBezTo>
                  <a:pt x="154" y="0"/>
                  <a:pt x="161" y="8"/>
                  <a:pt x="161" y="16"/>
                </a:cubicBezTo>
                <a:lnTo>
                  <a:pt x="161" y="120"/>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51" name="Rectangle 351"/>
          <p:cNvSpPr>
            <a:spLocks noChangeArrowheads="1"/>
          </p:cNvSpPr>
          <p:nvPr/>
        </p:nvSpPr>
        <p:spPr bwMode="auto">
          <a:xfrm>
            <a:off x="5029200" y="1447800"/>
            <a:ext cx="16002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ctr" eaLnBrk="1" hangingPunct="1"/>
            <a:r>
              <a:rPr lang="en-US" altLang="zh-CN" sz="1400">
                <a:solidFill>
                  <a:srgbClr val="000000"/>
                </a:solidFill>
                <a:latin typeface="Myriad Pro" pitchFamily="34" charset="0"/>
                <a:ea typeface="宋体" panose="02010600030101010101" pitchFamily="2" charset="-122"/>
              </a:rPr>
              <a:t>Price of flu shot</a:t>
            </a:r>
            <a:endParaRPr lang="en-US" altLang="zh-CN" sz="1400">
              <a:latin typeface="Tahoma" panose="020B0604030504040204" pitchFamily="34" charset="0"/>
              <a:ea typeface="宋体" panose="02010600030101010101" pitchFamily="2" charset="-122"/>
            </a:endParaRPr>
          </a:p>
        </p:txBody>
      </p:sp>
      <p:sp>
        <p:nvSpPr>
          <p:cNvPr id="845152" name="Rectangle 352"/>
          <p:cNvSpPr>
            <a:spLocks noChangeArrowheads="1"/>
          </p:cNvSpPr>
          <p:nvPr/>
        </p:nvSpPr>
        <p:spPr bwMode="auto">
          <a:xfrm>
            <a:off x="2270125" y="5567363"/>
            <a:ext cx="1238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5153" name="Rectangle 353"/>
          <p:cNvSpPr>
            <a:spLocks noChangeArrowheads="1"/>
          </p:cNvSpPr>
          <p:nvPr/>
        </p:nvSpPr>
        <p:spPr bwMode="auto">
          <a:xfrm>
            <a:off x="2381250" y="5672138"/>
            <a:ext cx="3063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sp>
        <p:nvSpPr>
          <p:cNvPr id="845154" name="Rectangle 354"/>
          <p:cNvSpPr>
            <a:spLocks noChangeArrowheads="1"/>
          </p:cNvSpPr>
          <p:nvPr/>
        </p:nvSpPr>
        <p:spPr bwMode="auto">
          <a:xfrm>
            <a:off x="533400" y="3424238"/>
            <a:ext cx="968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5155" name="Rectangle 355"/>
          <p:cNvSpPr>
            <a:spLocks noChangeArrowheads="1"/>
          </p:cNvSpPr>
          <p:nvPr/>
        </p:nvSpPr>
        <p:spPr bwMode="auto">
          <a:xfrm>
            <a:off x="619125" y="3529013"/>
            <a:ext cx="3063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sp>
        <p:nvSpPr>
          <p:cNvPr id="845156" name="Rectangle 356"/>
          <p:cNvSpPr>
            <a:spLocks noChangeArrowheads="1"/>
          </p:cNvSpPr>
          <p:nvPr/>
        </p:nvSpPr>
        <p:spPr bwMode="auto">
          <a:xfrm>
            <a:off x="519113" y="3082925"/>
            <a:ext cx="952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5157" name="Rectangle 357"/>
          <p:cNvSpPr>
            <a:spLocks noChangeArrowheads="1"/>
          </p:cNvSpPr>
          <p:nvPr/>
        </p:nvSpPr>
        <p:spPr bwMode="auto">
          <a:xfrm>
            <a:off x="606425" y="3187700"/>
            <a:ext cx="3270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MSB</a:t>
            </a:r>
            <a:endParaRPr lang="en-US" altLang="zh-CN" sz="1400">
              <a:latin typeface="Tahoma" panose="020B0604030504040204" pitchFamily="34" charset="0"/>
              <a:ea typeface="宋体" panose="02010600030101010101" pitchFamily="2" charset="-122"/>
            </a:endParaRPr>
          </a:p>
        </p:txBody>
      </p:sp>
      <p:sp>
        <p:nvSpPr>
          <p:cNvPr id="845158" name="Rectangle 358"/>
          <p:cNvSpPr>
            <a:spLocks noChangeArrowheads="1"/>
          </p:cNvSpPr>
          <p:nvPr/>
        </p:nvSpPr>
        <p:spPr bwMode="auto">
          <a:xfrm>
            <a:off x="517525" y="3871913"/>
            <a:ext cx="968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5159" name="Rectangle 359"/>
          <p:cNvSpPr>
            <a:spLocks noChangeArrowheads="1"/>
          </p:cNvSpPr>
          <p:nvPr/>
        </p:nvSpPr>
        <p:spPr bwMode="auto">
          <a:xfrm>
            <a:off x="603250" y="3976688"/>
            <a:ext cx="14287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t>
            </a:r>
            <a:endParaRPr lang="en-US" altLang="zh-CN" sz="1400">
              <a:latin typeface="Tahoma" panose="020B0604030504040204" pitchFamily="34" charset="0"/>
              <a:ea typeface="宋体" panose="02010600030101010101" pitchFamily="2" charset="-122"/>
            </a:endParaRPr>
          </a:p>
        </p:txBody>
      </p:sp>
      <p:sp>
        <p:nvSpPr>
          <p:cNvPr id="845160" name="Rectangle 360"/>
          <p:cNvSpPr>
            <a:spLocks noChangeArrowheads="1"/>
          </p:cNvSpPr>
          <p:nvPr/>
        </p:nvSpPr>
        <p:spPr bwMode="auto">
          <a:xfrm>
            <a:off x="692150" y="3976688"/>
            <a:ext cx="984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K</a:t>
            </a:r>
            <a:endParaRPr lang="en-US" altLang="zh-CN" sz="1400">
              <a:latin typeface="Tahoma" panose="020B0604030504040204" pitchFamily="34" charset="0"/>
              <a:ea typeface="宋体" panose="02010600030101010101" pitchFamily="2" charset="-122"/>
            </a:endParaRPr>
          </a:p>
        </p:txBody>
      </p:sp>
      <p:sp>
        <p:nvSpPr>
          <p:cNvPr id="845161" name="Rectangle 361"/>
          <p:cNvSpPr>
            <a:spLocks noChangeArrowheads="1"/>
          </p:cNvSpPr>
          <p:nvPr/>
        </p:nvSpPr>
        <p:spPr bwMode="auto">
          <a:xfrm>
            <a:off x="754063" y="397668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T</a:t>
            </a:r>
            <a:endParaRPr lang="en-US" altLang="zh-CN" sz="1400">
              <a:latin typeface="Tahoma" panose="020B0604030504040204" pitchFamily="34" charset="0"/>
              <a:ea typeface="宋体" panose="02010600030101010101" pitchFamily="2" charset="-122"/>
            </a:endParaRPr>
          </a:p>
        </p:txBody>
      </p:sp>
      <p:sp>
        <p:nvSpPr>
          <p:cNvPr id="845162" name="Rectangle 362"/>
          <p:cNvSpPr>
            <a:spLocks noChangeArrowheads="1"/>
          </p:cNvSpPr>
          <p:nvPr/>
        </p:nvSpPr>
        <p:spPr bwMode="auto">
          <a:xfrm>
            <a:off x="1819275" y="5567363"/>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5163" name="Rectangle 363"/>
          <p:cNvSpPr>
            <a:spLocks noChangeArrowheads="1"/>
          </p:cNvSpPr>
          <p:nvPr/>
        </p:nvSpPr>
        <p:spPr bwMode="auto">
          <a:xfrm>
            <a:off x="1933575" y="5672138"/>
            <a:ext cx="1444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t>
            </a:r>
            <a:endParaRPr lang="en-US" altLang="zh-CN" sz="1400">
              <a:latin typeface="Tahoma" panose="020B0604030504040204" pitchFamily="34" charset="0"/>
              <a:ea typeface="宋体" panose="02010600030101010101" pitchFamily="2" charset="-122"/>
            </a:endParaRPr>
          </a:p>
        </p:txBody>
      </p:sp>
      <p:sp>
        <p:nvSpPr>
          <p:cNvPr id="845164" name="Rectangle 364"/>
          <p:cNvSpPr>
            <a:spLocks noChangeArrowheads="1"/>
          </p:cNvSpPr>
          <p:nvPr/>
        </p:nvSpPr>
        <p:spPr bwMode="auto">
          <a:xfrm>
            <a:off x="2019300" y="5672138"/>
            <a:ext cx="984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K</a:t>
            </a:r>
            <a:endParaRPr lang="en-US" altLang="zh-CN" sz="1400">
              <a:latin typeface="Tahoma" panose="020B0604030504040204" pitchFamily="34" charset="0"/>
              <a:ea typeface="宋体" panose="02010600030101010101" pitchFamily="2" charset="-122"/>
            </a:endParaRPr>
          </a:p>
        </p:txBody>
      </p:sp>
      <p:sp>
        <p:nvSpPr>
          <p:cNvPr id="845165" name="Rectangle 365"/>
          <p:cNvSpPr>
            <a:spLocks noChangeArrowheads="1"/>
          </p:cNvSpPr>
          <p:nvPr/>
        </p:nvSpPr>
        <p:spPr bwMode="auto">
          <a:xfrm>
            <a:off x="2081213" y="567213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T</a:t>
            </a:r>
            <a:endParaRPr lang="en-US" altLang="zh-CN" sz="1400">
              <a:latin typeface="Tahoma" panose="020B0604030504040204" pitchFamily="34" charset="0"/>
              <a:ea typeface="宋体" panose="02010600030101010101" pitchFamily="2" charset="-122"/>
            </a:endParaRPr>
          </a:p>
        </p:txBody>
      </p:sp>
      <p:sp>
        <p:nvSpPr>
          <p:cNvPr id="845166" name="Line 366"/>
          <p:cNvSpPr>
            <a:spLocks noChangeShapeType="1"/>
          </p:cNvSpPr>
          <p:nvPr/>
        </p:nvSpPr>
        <p:spPr bwMode="auto">
          <a:xfrm flipV="1">
            <a:off x="5932488" y="2735263"/>
            <a:ext cx="2001837" cy="2017712"/>
          </a:xfrm>
          <a:prstGeom prst="line">
            <a:avLst/>
          </a:prstGeom>
          <a:noFill/>
          <a:ln w="30163">
            <a:solidFill>
              <a:srgbClr val="EE313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167" name="Line 367"/>
          <p:cNvSpPr>
            <a:spLocks noChangeShapeType="1"/>
          </p:cNvSpPr>
          <p:nvPr/>
        </p:nvSpPr>
        <p:spPr bwMode="auto">
          <a:xfrm>
            <a:off x="5822950" y="3362325"/>
            <a:ext cx="2106613" cy="1609725"/>
          </a:xfrm>
          <a:prstGeom prst="line">
            <a:avLst/>
          </a:prstGeom>
          <a:noFill/>
          <a:ln w="30163">
            <a:solidFill>
              <a:srgbClr val="3C5DAA"/>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168" name="Oval 368"/>
          <p:cNvSpPr>
            <a:spLocks noChangeArrowheads="1"/>
          </p:cNvSpPr>
          <p:nvPr/>
        </p:nvSpPr>
        <p:spPr bwMode="auto">
          <a:xfrm>
            <a:off x="6626225" y="3952875"/>
            <a:ext cx="90488" cy="1095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69" name="Oval 369"/>
          <p:cNvSpPr>
            <a:spLocks noChangeArrowheads="1"/>
          </p:cNvSpPr>
          <p:nvPr/>
        </p:nvSpPr>
        <p:spPr bwMode="auto">
          <a:xfrm>
            <a:off x="7072313" y="3500438"/>
            <a:ext cx="90487" cy="1127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0" name="Oval 370"/>
          <p:cNvSpPr>
            <a:spLocks noChangeArrowheads="1"/>
          </p:cNvSpPr>
          <p:nvPr/>
        </p:nvSpPr>
        <p:spPr bwMode="auto">
          <a:xfrm>
            <a:off x="7072313" y="4295775"/>
            <a:ext cx="90487" cy="1095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1" name="Rectangle 371"/>
          <p:cNvSpPr>
            <a:spLocks noChangeArrowheads="1"/>
          </p:cNvSpPr>
          <p:nvPr/>
        </p:nvSpPr>
        <p:spPr bwMode="auto">
          <a:xfrm>
            <a:off x="7959725" y="2500313"/>
            <a:ext cx="87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S</a:t>
            </a:r>
            <a:endParaRPr lang="en-US" altLang="zh-CN" sz="1400">
              <a:latin typeface="Tahoma" panose="020B0604030504040204" pitchFamily="34" charset="0"/>
              <a:ea typeface="宋体" panose="02010600030101010101" pitchFamily="2" charset="-122"/>
            </a:endParaRPr>
          </a:p>
        </p:txBody>
      </p:sp>
      <p:sp>
        <p:nvSpPr>
          <p:cNvPr id="845172" name="Rectangle 372"/>
          <p:cNvSpPr>
            <a:spLocks noChangeArrowheads="1"/>
          </p:cNvSpPr>
          <p:nvPr/>
        </p:nvSpPr>
        <p:spPr bwMode="auto">
          <a:xfrm>
            <a:off x="7954963" y="4867275"/>
            <a:ext cx="11906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D</a:t>
            </a:r>
            <a:endParaRPr lang="en-US" altLang="zh-CN" sz="1400">
              <a:latin typeface="Tahoma" panose="020B0604030504040204" pitchFamily="34" charset="0"/>
              <a:ea typeface="宋体" panose="02010600030101010101" pitchFamily="2" charset="-122"/>
            </a:endParaRPr>
          </a:p>
        </p:txBody>
      </p:sp>
      <p:sp>
        <p:nvSpPr>
          <p:cNvPr id="845173" name="Rectangle 373"/>
          <p:cNvSpPr>
            <a:spLocks noChangeArrowheads="1"/>
          </p:cNvSpPr>
          <p:nvPr/>
        </p:nvSpPr>
        <p:spPr bwMode="auto">
          <a:xfrm>
            <a:off x="7054850" y="322580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a:t>
            </a:r>
            <a:endParaRPr lang="en-US" altLang="zh-CN" sz="1400">
              <a:latin typeface="Tahoma" panose="020B0604030504040204" pitchFamily="34" charset="0"/>
              <a:ea typeface="宋体" panose="02010600030101010101" pitchFamily="2" charset="-122"/>
            </a:endParaRPr>
          </a:p>
        </p:txBody>
      </p:sp>
      <p:sp>
        <p:nvSpPr>
          <p:cNvPr id="845174" name="Oval 374"/>
          <p:cNvSpPr>
            <a:spLocks noChangeArrowheads="1"/>
          </p:cNvSpPr>
          <p:nvPr/>
        </p:nvSpPr>
        <p:spPr bwMode="auto">
          <a:xfrm>
            <a:off x="5595938"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5" name="Oval 375"/>
          <p:cNvSpPr>
            <a:spLocks noChangeArrowheads="1"/>
          </p:cNvSpPr>
          <p:nvPr/>
        </p:nvSpPr>
        <p:spPr bwMode="auto">
          <a:xfrm>
            <a:off x="5675313" y="3997325"/>
            <a:ext cx="20637"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6" name="Oval 376"/>
          <p:cNvSpPr>
            <a:spLocks noChangeArrowheads="1"/>
          </p:cNvSpPr>
          <p:nvPr/>
        </p:nvSpPr>
        <p:spPr bwMode="auto">
          <a:xfrm>
            <a:off x="5759450"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7" name="Oval 377"/>
          <p:cNvSpPr>
            <a:spLocks noChangeArrowheads="1"/>
          </p:cNvSpPr>
          <p:nvPr/>
        </p:nvSpPr>
        <p:spPr bwMode="auto">
          <a:xfrm>
            <a:off x="5838825" y="3997325"/>
            <a:ext cx="20638"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8" name="Oval 378"/>
          <p:cNvSpPr>
            <a:spLocks noChangeArrowheads="1"/>
          </p:cNvSpPr>
          <p:nvPr/>
        </p:nvSpPr>
        <p:spPr bwMode="auto">
          <a:xfrm>
            <a:off x="5922963"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79" name="Oval 379"/>
          <p:cNvSpPr>
            <a:spLocks noChangeArrowheads="1"/>
          </p:cNvSpPr>
          <p:nvPr/>
        </p:nvSpPr>
        <p:spPr bwMode="auto">
          <a:xfrm>
            <a:off x="6002338" y="3997325"/>
            <a:ext cx="20637"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0" name="Oval 380"/>
          <p:cNvSpPr>
            <a:spLocks noChangeArrowheads="1"/>
          </p:cNvSpPr>
          <p:nvPr/>
        </p:nvSpPr>
        <p:spPr bwMode="auto">
          <a:xfrm>
            <a:off x="6086475"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1" name="Oval 381"/>
          <p:cNvSpPr>
            <a:spLocks noChangeArrowheads="1"/>
          </p:cNvSpPr>
          <p:nvPr/>
        </p:nvSpPr>
        <p:spPr bwMode="auto">
          <a:xfrm>
            <a:off x="6162675"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2" name="Oval 382"/>
          <p:cNvSpPr>
            <a:spLocks noChangeArrowheads="1"/>
          </p:cNvSpPr>
          <p:nvPr/>
        </p:nvSpPr>
        <p:spPr bwMode="auto">
          <a:xfrm>
            <a:off x="6238875" y="3997325"/>
            <a:ext cx="20638"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3" name="Oval 383"/>
          <p:cNvSpPr>
            <a:spLocks noChangeArrowheads="1"/>
          </p:cNvSpPr>
          <p:nvPr/>
        </p:nvSpPr>
        <p:spPr bwMode="auto">
          <a:xfrm>
            <a:off x="6316663"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4" name="Oval 384"/>
          <p:cNvSpPr>
            <a:spLocks noChangeArrowheads="1"/>
          </p:cNvSpPr>
          <p:nvPr/>
        </p:nvSpPr>
        <p:spPr bwMode="auto">
          <a:xfrm>
            <a:off x="639603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5" name="Oval 385"/>
          <p:cNvSpPr>
            <a:spLocks noChangeArrowheads="1"/>
          </p:cNvSpPr>
          <p:nvPr/>
        </p:nvSpPr>
        <p:spPr bwMode="auto">
          <a:xfrm>
            <a:off x="647223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6" name="Oval 386"/>
          <p:cNvSpPr>
            <a:spLocks noChangeArrowheads="1"/>
          </p:cNvSpPr>
          <p:nvPr/>
        </p:nvSpPr>
        <p:spPr bwMode="auto">
          <a:xfrm>
            <a:off x="6553200"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7" name="Oval 387"/>
          <p:cNvSpPr>
            <a:spLocks noChangeArrowheads="1"/>
          </p:cNvSpPr>
          <p:nvPr/>
        </p:nvSpPr>
        <p:spPr bwMode="auto">
          <a:xfrm>
            <a:off x="5595938"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8" name="Oval 388"/>
          <p:cNvSpPr>
            <a:spLocks noChangeArrowheads="1"/>
          </p:cNvSpPr>
          <p:nvPr/>
        </p:nvSpPr>
        <p:spPr bwMode="auto">
          <a:xfrm>
            <a:off x="5675313" y="3544888"/>
            <a:ext cx="20637"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89" name="Oval 389"/>
          <p:cNvSpPr>
            <a:spLocks noChangeArrowheads="1"/>
          </p:cNvSpPr>
          <p:nvPr/>
        </p:nvSpPr>
        <p:spPr bwMode="auto">
          <a:xfrm>
            <a:off x="5759450"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0" name="Oval 390"/>
          <p:cNvSpPr>
            <a:spLocks noChangeArrowheads="1"/>
          </p:cNvSpPr>
          <p:nvPr/>
        </p:nvSpPr>
        <p:spPr bwMode="auto">
          <a:xfrm>
            <a:off x="5838825" y="3544888"/>
            <a:ext cx="20638"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1" name="Oval 391"/>
          <p:cNvSpPr>
            <a:spLocks noChangeArrowheads="1"/>
          </p:cNvSpPr>
          <p:nvPr/>
        </p:nvSpPr>
        <p:spPr bwMode="auto">
          <a:xfrm>
            <a:off x="592296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2" name="Oval 392"/>
          <p:cNvSpPr>
            <a:spLocks noChangeArrowheads="1"/>
          </p:cNvSpPr>
          <p:nvPr/>
        </p:nvSpPr>
        <p:spPr bwMode="auto">
          <a:xfrm>
            <a:off x="6002338" y="3544888"/>
            <a:ext cx="20637"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3" name="Oval 393"/>
          <p:cNvSpPr>
            <a:spLocks noChangeArrowheads="1"/>
          </p:cNvSpPr>
          <p:nvPr/>
        </p:nvSpPr>
        <p:spPr bwMode="auto">
          <a:xfrm>
            <a:off x="6086475"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4" name="Oval 394"/>
          <p:cNvSpPr>
            <a:spLocks noChangeArrowheads="1"/>
          </p:cNvSpPr>
          <p:nvPr/>
        </p:nvSpPr>
        <p:spPr bwMode="auto">
          <a:xfrm>
            <a:off x="616267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5" name="Oval 395"/>
          <p:cNvSpPr>
            <a:spLocks noChangeArrowheads="1"/>
          </p:cNvSpPr>
          <p:nvPr/>
        </p:nvSpPr>
        <p:spPr bwMode="auto">
          <a:xfrm>
            <a:off x="623252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6" name="Oval 396"/>
          <p:cNvSpPr>
            <a:spLocks noChangeArrowheads="1"/>
          </p:cNvSpPr>
          <p:nvPr/>
        </p:nvSpPr>
        <p:spPr bwMode="auto">
          <a:xfrm>
            <a:off x="630872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7" name="Oval 397"/>
          <p:cNvSpPr>
            <a:spLocks noChangeArrowheads="1"/>
          </p:cNvSpPr>
          <p:nvPr/>
        </p:nvSpPr>
        <p:spPr bwMode="auto">
          <a:xfrm>
            <a:off x="638651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8" name="Oval 398"/>
          <p:cNvSpPr>
            <a:spLocks noChangeArrowheads="1"/>
          </p:cNvSpPr>
          <p:nvPr/>
        </p:nvSpPr>
        <p:spPr bwMode="auto">
          <a:xfrm>
            <a:off x="646271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199" name="Oval 399"/>
          <p:cNvSpPr>
            <a:spLocks noChangeArrowheads="1"/>
          </p:cNvSpPr>
          <p:nvPr/>
        </p:nvSpPr>
        <p:spPr bwMode="auto">
          <a:xfrm>
            <a:off x="65452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0" name="Oval 400"/>
          <p:cNvSpPr>
            <a:spLocks noChangeArrowheads="1"/>
          </p:cNvSpPr>
          <p:nvPr/>
        </p:nvSpPr>
        <p:spPr bwMode="auto">
          <a:xfrm>
            <a:off x="6623050"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1" name="Oval 401"/>
          <p:cNvSpPr>
            <a:spLocks noChangeArrowheads="1"/>
          </p:cNvSpPr>
          <p:nvPr/>
        </p:nvSpPr>
        <p:spPr bwMode="auto">
          <a:xfrm>
            <a:off x="670877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2" name="Oval 402"/>
          <p:cNvSpPr>
            <a:spLocks noChangeArrowheads="1"/>
          </p:cNvSpPr>
          <p:nvPr/>
        </p:nvSpPr>
        <p:spPr bwMode="auto">
          <a:xfrm>
            <a:off x="678656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3" name="Oval 403"/>
          <p:cNvSpPr>
            <a:spLocks noChangeArrowheads="1"/>
          </p:cNvSpPr>
          <p:nvPr/>
        </p:nvSpPr>
        <p:spPr bwMode="auto">
          <a:xfrm>
            <a:off x="68627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4" name="Oval 404"/>
          <p:cNvSpPr>
            <a:spLocks noChangeArrowheads="1"/>
          </p:cNvSpPr>
          <p:nvPr/>
        </p:nvSpPr>
        <p:spPr bwMode="auto">
          <a:xfrm>
            <a:off x="694372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5" name="Oval 405"/>
          <p:cNvSpPr>
            <a:spLocks noChangeArrowheads="1"/>
          </p:cNvSpPr>
          <p:nvPr/>
        </p:nvSpPr>
        <p:spPr bwMode="auto">
          <a:xfrm>
            <a:off x="702627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6" name="Oval 406"/>
          <p:cNvSpPr>
            <a:spLocks noChangeArrowheads="1"/>
          </p:cNvSpPr>
          <p:nvPr/>
        </p:nvSpPr>
        <p:spPr bwMode="auto">
          <a:xfrm>
            <a:off x="5595938"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7" name="Oval 407"/>
          <p:cNvSpPr>
            <a:spLocks noChangeArrowheads="1"/>
          </p:cNvSpPr>
          <p:nvPr/>
        </p:nvSpPr>
        <p:spPr bwMode="auto">
          <a:xfrm>
            <a:off x="5675313"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8" name="Oval 408"/>
          <p:cNvSpPr>
            <a:spLocks noChangeArrowheads="1"/>
          </p:cNvSpPr>
          <p:nvPr/>
        </p:nvSpPr>
        <p:spPr bwMode="auto">
          <a:xfrm>
            <a:off x="5759450"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09" name="Oval 409"/>
          <p:cNvSpPr>
            <a:spLocks noChangeArrowheads="1"/>
          </p:cNvSpPr>
          <p:nvPr/>
        </p:nvSpPr>
        <p:spPr bwMode="auto">
          <a:xfrm>
            <a:off x="5838825" y="4340225"/>
            <a:ext cx="20638"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0" name="Oval 410"/>
          <p:cNvSpPr>
            <a:spLocks noChangeArrowheads="1"/>
          </p:cNvSpPr>
          <p:nvPr/>
        </p:nvSpPr>
        <p:spPr bwMode="auto">
          <a:xfrm>
            <a:off x="5922963"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1" name="Oval 411"/>
          <p:cNvSpPr>
            <a:spLocks noChangeArrowheads="1"/>
          </p:cNvSpPr>
          <p:nvPr/>
        </p:nvSpPr>
        <p:spPr bwMode="auto">
          <a:xfrm>
            <a:off x="6002338"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2" name="Oval 412"/>
          <p:cNvSpPr>
            <a:spLocks noChangeArrowheads="1"/>
          </p:cNvSpPr>
          <p:nvPr/>
        </p:nvSpPr>
        <p:spPr bwMode="auto">
          <a:xfrm>
            <a:off x="6086475"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3" name="Oval 413"/>
          <p:cNvSpPr>
            <a:spLocks noChangeArrowheads="1"/>
          </p:cNvSpPr>
          <p:nvPr/>
        </p:nvSpPr>
        <p:spPr bwMode="auto">
          <a:xfrm>
            <a:off x="6162675"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4" name="Oval 414"/>
          <p:cNvSpPr>
            <a:spLocks noChangeArrowheads="1"/>
          </p:cNvSpPr>
          <p:nvPr/>
        </p:nvSpPr>
        <p:spPr bwMode="auto">
          <a:xfrm>
            <a:off x="623252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5" name="Oval 415"/>
          <p:cNvSpPr>
            <a:spLocks noChangeArrowheads="1"/>
          </p:cNvSpPr>
          <p:nvPr/>
        </p:nvSpPr>
        <p:spPr bwMode="auto">
          <a:xfrm>
            <a:off x="6302375" y="4340225"/>
            <a:ext cx="20638"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6" name="Oval 416"/>
          <p:cNvSpPr>
            <a:spLocks noChangeArrowheads="1"/>
          </p:cNvSpPr>
          <p:nvPr/>
        </p:nvSpPr>
        <p:spPr bwMode="auto">
          <a:xfrm>
            <a:off x="6380163"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7" name="Oval 417"/>
          <p:cNvSpPr>
            <a:spLocks noChangeArrowheads="1"/>
          </p:cNvSpPr>
          <p:nvPr/>
        </p:nvSpPr>
        <p:spPr bwMode="auto">
          <a:xfrm>
            <a:off x="6453188"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8" name="Oval 418"/>
          <p:cNvSpPr>
            <a:spLocks noChangeArrowheads="1"/>
          </p:cNvSpPr>
          <p:nvPr/>
        </p:nvSpPr>
        <p:spPr bwMode="auto">
          <a:xfrm>
            <a:off x="6529388"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19" name="Oval 419"/>
          <p:cNvSpPr>
            <a:spLocks noChangeArrowheads="1"/>
          </p:cNvSpPr>
          <p:nvPr/>
        </p:nvSpPr>
        <p:spPr bwMode="auto">
          <a:xfrm>
            <a:off x="6608763" y="43402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0" name="Oval 420"/>
          <p:cNvSpPr>
            <a:spLocks noChangeArrowheads="1"/>
          </p:cNvSpPr>
          <p:nvPr/>
        </p:nvSpPr>
        <p:spPr bwMode="auto">
          <a:xfrm>
            <a:off x="670877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1" name="Oval 421"/>
          <p:cNvSpPr>
            <a:spLocks noChangeArrowheads="1"/>
          </p:cNvSpPr>
          <p:nvPr/>
        </p:nvSpPr>
        <p:spPr bwMode="auto">
          <a:xfrm>
            <a:off x="6786563"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2" name="Oval 422"/>
          <p:cNvSpPr>
            <a:spLocks noChangeArrowheads="1"/>
          </p:cNvSpPr>
          <p:nvPr/>
        </p:nvSpPr>
        <p:spPr bwMode="auto">
          <a:xfrm>
            <a:off x="6862763" y="43402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3" name="Oval 423"/>
          <p:cNvSpPr>
            <a:spLocks noChangeArrowheads="1"/>
          </p:cNvSpPr>
          <p:nvPr/>
        </p:nvSpPr>
        <p:spPr bwMode="auto">
          <a:xfrm>
            <a:off x="6943725"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4" name="Oval 424"/>
          <p:cNvSpPr>
            <a:spLocks noChangeArrowheads="1"/>
          </p:cNvSpPr>
          <p:nvPr/>
        </p:nvSpPr>
        <p:spPr bwMode="auto">
          <a:xfrm>
            <a:off x="702627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5" name="Oval 425"/>
          <p:cNvSpPr>
            <a:spLocks noChangeArrowheads="1"/>
          </p:cNvSpPr>
          <p:nvPr/>
        </p:nvSpPr>
        <p:spPr bwMode="auto">
          <a:xfrm>
            <a:off x="6662738" y="548957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6" name="Oval 426"/>
          <p:cNvSpPr>
            <a:spLocks noChangeArrowheads="1"/>
          </p:cNvSpPr>
          <p:nvPr/>
        </p:nvSpPr>
        <p:spPr bwMode="auto">
          <a:xfrm>
            <a:off x="6662738" y="53927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7" name="Oval 427"/>
          <p:cNvSpPr>
            <a:spLocks noChangeArrowheads="1"/>
          </p:cNvSpPr>
          <p:nvPr/>
        </p:nvSpPr>
        <p:spPr bwMode="auto">
          <a:xfrm>
            <a:off x="6662738" y="529113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8" name="Oval 428"/>
          <p:cNvSpPr>
            <a:spLocks noChangeArrowheads="1"/>
          </p:cNvSpPr>
          <p:nvPr/>
        </p:nvSpPr>
        <p:spPr bwMode="auto">
          <a:xfrm>
            <a:off x="6662738" y="519430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29" name="Oval 429"/>
          <p:cNvSpPr>
            <a:spLocks noChangeArrowheads="1"/>
          </p:cNvSpPr>
          <p:nvPr/>
        </p:nvSpPr>
        <p:spPr bwMode="auto">
          <a:xfrm>
            <a:off x="6662738" y="5094288"/>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0" name="Oval 430"/>
          <p:cNvSpPr>
            <a:spLocks noChangeArrowheads="1"/>
          </p:cNvSpPr>
          <p:nvPr/>
        </p:nvSpPr>
        <p:spPr bwMode="auto">
          <a:xfrm>
            <a:off x="6662738" y="4995863"/>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1" name="Oval 431"/>
          <p:cNvSpPr>
            <a:spLocks noChangeArrowheads="1"/>
          </p:cNvSpPr>
          <p:nvPr/>
        </p:nvSpPr>
        <p:spPr bwMode="auto">
          <a:xfrm>
            <a:off x="6662738" y="48958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2" name="Oval 432"/>
          <p:cNvSpPr>
            <a:spLocks noChangeArrowheads="1"/>
          </p:cNvSpPr>
          <p:nvPr/>
        </p:nvSpPr>
        <p:spPr bwMode="auto">
          <a:xfrm>
            <a:off x="6662738" y="47974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3" name="Oval 433"/>
          <p:cNvSpPr>
            <a:spLocks noChangeArrowheads="1"/>
          </p:cNvSpPr>
          <p:nvPr/>
        </p:nvSpPr>
        <p:spPr bwMode="auto">
          <a:xfrm>
            <a:off x="6662738" y="4697413"/>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4" name="Oval 434"/>
          <p:cNvSpPr>
            <a:spLocks noChangeArrowheads="1"/>
          </p:cNvSpPr>
          <p:nvPr/>
        </p:nvSpPr>
        <p:spPr bwMode="auto">
          <a:xfrm>
            <a:off x="6662738" y="459898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5" name="Oval 435"/>
          <p:cNvSpPr>
            <a:spLocks noChangeArrowheads="1"/>
          </p:cNvSpPr>
          <p:nvPr/>
        </p:nvSpPr>
        <p:spPr bwMode="auto">
          <a:xfrm>
            <a:off x="6662738" y="449897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6" name="Oval 436"/>
          <p:cNvSpPr>
            <a:spLocks noChangeArrowheads="1"/>
          </p:cNvSpPr>
          <p:nvPr/>
        </p:nvSpPr>
        <p:spPr bwMode="auto">
          <a:xfrm>
            <a:off x="6662738" y="440055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7" name="Oval 437"/>
          <p:cNvSpPr>
            <a:spLocks noChangeArrowheads="1"/>
          </p:cNvSpPr>
          <p:nvPr/>
        </p:nvSpPr>
        <p:spPr bwMode="auto">
          <a:xfrm>
            <a:off x="6662738" y="43005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8" name="Oval 438"/>
          <p:cNvSpPr>
            <a:spLocks noChangeArrowheads="1"/>
          </p:cNvSpPr>
          <p:nvPr/>
        </p:nvSpPr>
        <p:spPr bwMode="auto">
          <a:xfrm>
            <a:off x="6662738" y="42005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39" name="Oval 439"/>
          <p:cNvSpPr>
            <a:spLocks noChangeArrowheads="1"/>
          </p:cNvSpPr>
          <p:nvPr/>
        </p:nvSpPr>
        <p:spPr bwMode="auto">
          <a:xfrm>
            <a:off x="6662738" y="410210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0" name="Oval 440"/>
          <p:cNvSpPr>
            <a:spLocks noChangeArrowheads="1"/>
          </p:cNvSpPr>
          <p:nvPr/>
        </p:nvSpPr>
        <p:spPr bwMode="auto">
          <a:xfrm>
            <a:off x="7107238" y="548957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1" name="Oval 441"/>
          <p:cNvSpPr>
            <a:spLocks noChangeArrowheads="1"/>
          </p:cNvSpPr>
          <p:nvPr/>
        </p:nvSpPr>
        <p:spPr bwMode="auto">
          <a:xfrm>
            <a:off x="7107238" y="5392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2" name="Oval 442"/>
          <p:cNvSpPr>
            <a:spLocks noChangeArrowheads="1"/>
          </p:cNvSpPr>
          <p:nvPr/>
        </p:nvSpPr>
        <p:spPr bwMode="auto">
          <a:xfrm>
            <a:off x="7107238" y="52911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3" name="Oval 443"/>
          <p:cNvSpPr>
            <a:spLocks noChangeArrowheads="1"/>
          </p:cNvSpPr>
          <p:nvPr/>
        </p:nvSpPr>
        <p:spPr bwMode="auto">
          <a:xfrm>
            <a:off x="7107238" y="51943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4" name="Oval 444"/>
          <p:cNvSpPr>
            <a:spLocks noChangeArrowheads="1"/>
          </p:cNvSpPr>
          <p:nvPr/>
        </p:nvSpPr>
        <p:spPr bwMode="auto">
          <a:xfrm>
            <a:off x="7107238" y="509428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5" name="Oval 445"/>
          <p:cNvSpPr>
            <a:spLocks noChangeArrowheads="1"/>
          </p:cNvSpPr>
          <p:nvPr/>
        </p:nvSpPr>
        <p:spPr bwMode="auto">
          <a:xfrm>
            <a:off x="7107238" y="49958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6" name="Oval 446"/>
          <p:cNvSpPr>
            <a:spLocks noChangeArrowheads="1"/>
          </p:cNvSpPr>
          <p:nvPr/>
        </p:nvSpPr>
        <p:spPr bwMode="auto">
          <a:xfrm>
            <a:off x="7107238" y="48958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7" name="Oval 447"/>
          <p:cNvSpPr>
            <a:spLocks noChangeArrowheads="1"/>
          </p:cNvSpPr>
          <p:nvPr/>
        </p:nvSpPr>
        <p:spPr bwMode="auto">
          <a:xfrm>
            <a:off x="7107238" y="47974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8" name="Oval 448"/>
          <p:cNvSpPr>
            <a:spLocks noChangeArrowheads="1"/>
          </p:cNvSpPr>
          <p:nvPr/>
        </p:nvSpPr>
        <p:spPr bwMode="auto">
          <a:xfrm>
            <a:off x="7107238" y="46974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49" name="Oval 449"/>
          <p:cNvSpPr>
            <a:spLocks noChangeArrowheads="1"/>
          </p:cNvSpPr>
          <p:nvPr/>
        </p:nvSpPr>
        <p:spPr bwMode="auto">
          <a:xfrm>
            <a:off x="7107238" y="45989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0" name="Oval 450"/>
          <p:cNvSpPr>
            <a:spLocks noChangeArrowheads="1"/>
          </p:cNvSpPr>
          <p:nvPr/>
        </p:nvSpPr>
        <p:spPr bwMode="auto">
          <a:xfrm>
            <a:off x="7107238" y="44989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1" name="Oval 451"/>
          <p:cNvSpPr>
            <a:spLocks noChangeArrowheads="1"/>
          </p:cNvSpPr>
          <p:nvPr/>
        </p:nvSpPr>
        <p:spPr bwMode="auto">
          <a:xfrm>
            <a:off x="7107238" y="44005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2" name="Oval 452"/>
          <p:cNvSpPr>
            <a:spLocks noChangeArrowheads="1"/>
          </p:cNvSpPr>
          <p:nvPr/>
        </p:nvSpPr>
        <p:spPr bwMode="auto">
          <a:xfrm>
            <a:off x="7107238" y="430530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3" name="Oval 453"/>
          <p:cNvSpPr>
            <a:spLocks noChangeArrowheads="1"/>
          </p:cNvSpPr>
          <p:nvPr/>
        </p:nvSpPr>
        <p:spPr bwMode="auto">
          <a:xfrm>
            <a:off x="7107238" y="42116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4" name="Oval 454"/>
          <p:cNvSpPr>
            <a:spLocks noChangeArrowheads="1"/>
          </p:cNvSpPr>
          <p:nvPr/>
        </p:nvSpPr>
        <p:spPr bwMode="auto">
          <a:xfrm>
            <a:off x="7107238" y="41179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5" name="Oval 455"/>
          <p:cNvSpPr>
            <a:spLocks noChangeArrowheads="1"/>
          </p:cNvSpPr>
          <p:nvPr/>
        </p:nvSpPr>
        <p:spPr bwMode="auto">
          <a:xfrm>
            <a:off x="7107238" y="40259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6" name="Oval 456"/>
          <p:cNvSpPr>
            <a:spLocks noChangeArrowheads="1"/>
          </p:cNvSpPr>
          <p:nvPr/>
        </p:nvSpPr>
        <p:spPr bwMode="auto">
          <a:xfrm>
            <a:off x="7107238" y="39322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7" name="Oval 457"/>
          <p:cNvSpPr>
            <a:spLocks noChangeArrowheads="1"/>
          </p:cNvSpPr>
          <p:nvPr/>
        </p:nvSpPr>
        <p:spPr bwMode="auto">
          <a:xfrm>
            <a:off x="7107238" y="38385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8" name="Oval 458"/>
          <p:cNvSpPr>
            <a:spLocks noChangeArrowheads="1"/>
          </p:cNvSpPr>
          <p:nvPr/>
        </p:nvSpPr>
        <p:spPr bwMode="auto">
          <a:xfrm>
            <a:off x="7107238" y="3743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59" name="Oval 459"/>
          <p:cNvSpPr>
            <a:spLocks noChangeArrowheads="1"/>
          </p:cNvSpPr>
          <p:nvPr/>
        </p:nvSpPr>
        <p:spPr bwMode="auto">
          <a:xfrm>
            <a:off x="7107238" y="36449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60" name="Rectangle 460"/>
          <p:cNvSpPr>
            <a:spLocks noChangeArrowheads="1"/>
          </p:cNvSpPr>
          <p:nvPr/>
        </p:nvSpPr>
        <p:spPr bwMode="auto">
          <a:xfrm>
            <a:off x="8216900" y="5634038"/>
            <a:ext cx="9271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Quantity of flu shots</a:t>
            </a:r>
            <a:endParaRPr lang="en-US" altLang="zh-CN" sz="1400">
              <a:latin typeface="Tahoma" panose="020B0604030504040204" pitchFamily="34" charset="0"/>
              <a:ea typeface="宋体" panose="02010600030101010101" pitchFamily="2" charset="-122"/>
            </a:endParaRPr>
          </a:p>
        </p:txBody>
      </p:sp>
      <p:sp>
        <p:nvSpPr>
          <p:cNvPr id="845261" name="Rectangle 461"/>
          <p:cNvSpPr>
            <a:spLocks noChangeArrowheads="1"/>
          </p:cNvSpPr>
          <p:nvPr/>
        </p:nvSpPr>
        <p:spPr bwMode="auto">
          <a:xfrm>
            <a:off x="6969125" y="5567363"/>
            <a:ext cx="1238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5262" name="Rectangle 462"/>
          <p:cNvSpPr>
            <a:spLocks noChangeArrowheads="1"/>
          </p:cNvSpPr>
          <p:nvPr/>
        </p:nvSpPr>
        <p:spPr bwMode="auto">
          <a:xfrm>
            <a:off x="7080250" y="5672138"/>
            <a:ext cx="3063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sp>
        <p:nvSpPr>
          <p:cNvPr id="845263" name="Rectangle 463"/>
          <p:cNvSpPr>
            <a:spLocks noChangeArrowheads="1"/>
          </p:cNvSpPr>
          <p:nvPr/>
        </p:nvSpPr>
        <p:spPr bwMode="auto">
          <a:xfrm>
            <a:off x="6518275" y="5567363"/>
            <a:ext cx="1206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5264" name="Rectangle 464"/>
          <p:cNvSpPr>
            <a:spLocks noChangeArrowheads="1"/>
          </p:cNvSpPr>
          <p:nvPr/>
        </p:nvSpPr>
        <p:spPr bwMode="auto">
          <a:xfrm>
            <a:off x="6632575" y="5672138"/>
            <a:ext cx="1444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t>
            </a:r>
            <a:endParaRPr lang="en-US" altLang="zh-CN" sz="1400">
              <a:latin typeface="Tahoma" panose="020B0604030504040204" pitchFamily="34" charset="0"/>
              <a:ea typeface="宋体" panose="02010600030101010101" pitchFamily="2" charset="-122"/>
            </a:endParaRPr>
          </a:p>
        </p:txBody>
      </p:sp>
      <p:sp>
        <p:nvSpPr>
          <p:cNvPr id="845265" name="Rectangle 465"/>
          <p:cNvSpPr>
            <a:spLocks noChangeArrowheads="1"/>
          </p:cNvSpPr>
          <p:nvPr/>
        </p:nvSpPr>
        <p:spPr bwMode="auto">
          <a:xfrm>
            <a:off x="6718300" y="5672138"/>
            <a:ext cx="984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K</a:t>
            </a:r>
            <a:endParaRPr lang="en-US" altLang="zh-CN" sz="1400">
              <a:latin typeface="Tahoma" panose="020B0604030504040204" pitchFamily="34" charset="0"/>
              <a:ea typeface="宋体" panose="02010600030101010101" pitchFamily="2" charset="-122"/>
            </a:endParaRPr>
          </a:p>
        </p:txBody>
      </p:sp>
      <p:sp>
        <p:nvSpPr>
          <p:cNvPr id="845266" name="Rectangle 466"/>
          <p:cNvSpPr>
            <a:spLocks noChangeArrowheads="1"/>
          </p:cNvSpPr>
          <p:nvPr/>
        </p:nvSpPr>
        <p:spPr bwMode="auto">
          <a:xfrm>
            <a:off x="6780213" y="567213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T</a:t>
            </a:r>
            <a:endParaRPr lang="en-US" altLang="zh-CN" sz="1400">
              <a:latin typeface="Tahoma" panose="020B0604030504040204" pitchFamily="34" charset="0"/>
              <a:ea typeface="宋体" panose="02010600030101010101" pitchFamily="2" charset="-122"/>
            </a:endParaRPr>
          </a:p>
        </p:txBody>
      </p:sp>
      <p:sp>
        <p:nvSpPr>
          <p:cNvPr id="845267" name="Rectangle 467"/>
          <p:cNvSpPr>
            <a:spLocks noChangeArrowheads="1"/>
          </p:cNvSpPr>
          <p:nvPr/>
        </p:nvSpPr>
        <p:spPr bwMode="auto">
          <a:xfrm>
            <a:off x="6280150" y="990600"/>
            <a:ext cx="23939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(b) </a:t>
            </a:r>
            <a:r>
              <a:rPr lang="en-US" altLang="zh-CN" sz="1400" b="1">
                <a:solidFill>
                  <a:srgbClr val="000000"/>
                </a:solidFill>
                <a:latin typeface="Myriad Pro" pitchFamily="34" charset="0"/>
                <a:ea typeface="宋体" panose="02010600030101010101" pitchFamily="2" charset="-122"/>
              </a:rPr>
              <a:t>Optimal Pigouvian Subsidy</a:t>
            </a:r>
            <a:endParaRPr lang="en-US" altLang="zh-CN" sz="1400" b="1">
              <a:latin typeface="Tahoma" panose="020B0604030504040204" pitchFamily="34" charset="0"/>
              <a:ea typeface="宋体" panose="02010600030101010101" pitchFamily="2" charset="-122"/>
            </a:endParaRPr>
          </a:p>
        </p:txBody>
      </p:sp>
      <p:sp>
        <p:nvSpPr>
          <p:cNvPr id="845268" name="Freeform 468"/>
          <p:cNvSpPr>
            <a:spLocks/>
          </p:cNvSpPr>
          <p:nvPr/>
        </p:nvSpPr>
        <p:spPr bwMode="auto">
          <a:xfrm>
            <a:off x="5391150" y="3556000"/>
            <a:ext cx="114300" cy="793750"/>
          </a:xfrm>
          <a:custGeom>
            <a:avLst/>
            <a:gdLst>
              <a:gd name="T0" fmla="*/ 25 w 25"/>
              <a:gd name="T1" fmla="*/ 144 h 144"/>
              <a:gd name="T2" fmla="*/ 10 w 25"/>
              <a:gd name="T3" fmla="*/ 128 h 144"/>
              <a:gd name="T4" fmla="*/ 10 w 25"/>
              <a:gd name="T5" fmla="*/ 93 h 144"/>
              <a:gd name="T6" fmla="*/ 0 w 25"/>
              <a:gd name="T7" fmla="*/ 82 h 144"/>
              <a:gd name="T8" fmla="*/ 10 w 25"/>
              <a:gd name="T9" fmla="*/ 71 h 144"/>
              <a:gd name="T10" fmla="*/ 10 w 25"/>
              <a:gd name="T11" fmla="*/ 16 h 144"/>
              <a:gd name="T12" fmla="*/ 25 w 25"/>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25" h="144">
                <a:moveTo>
                  <a:pt x="25" y="144"/>
                </a:moveTo>
                <a:cubicBezTo>
                  <a:pt x="15" y="144"/>
                  <a:pt x="10" y="141"/>
                  <a:pt x="10" y="128"/>
                </a:cubicBezTo>
                <a:cubicBezTo>
                  <a:pt x="10" y="125"/>
                  <a:pt x="10" y="95"/>
                  <a:pt x="10" y="93"/>
                </a:cubicBezTo>
                <a:cubicBezTo>
                  <a:pt x="10" y="89"/>
                  <a:pt x="8" y="82"/>
                  <a:pt x="0" y="82"/>
                </a:cubicBezTo>
                <a:cubicBezTo>
                  <a:pt x="8" y="82"/>
                  <a:pt x="10" y="75"/>
                  <a:pt x="10" y="71"/>
                </a:cubicBezTo>
                <a:cubicBezTo>
                  <a:pt x="10" y="69"/>
                  <a:pt x="10" y="19"/>
                  <a:pt x="10" y="16"/>
                </a:cubicBezTo>
                <a:cubicBezTo>
                  <a:pt x="10" y="3"/>
                  <a:pt x="15" y="0"/>
                  <a:pt x="25" y="0"/>
                </a:cubicBezTo>
              </a:path>
            </a:pathLst>
          </a:custGeom>
          <a:noFill/>
          <a:ln w="22225" cap="flat">
            <a:solidFill>
              <a:srgbClr val="6D6F7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5269" name="Line 469"/>
          <p:cNvSpPr>
            <a:spLocks noChangeShapeType="1"/>
          </p:cNvSpPr>
          <p:nvPr/>
        </p:nvSpPr>
        <p:spPr bwMode="auto">
          <a:xfrm>
            <a:off x="5299075" y="3352800"/>
            <a:ext cx="276225" cy="20320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270" name="Line 470"/>
          <p:cNvSpPr>
            <a:spLocks noChangeShapeType="1"/>
          </p:cNvSpPr>
          <p:nvPr/>
        </p:nvSpPr>
        <p:spPr bwMode="auto">
          <a:xfrm flipV="1">
            <a:off x="5262563" y="4349750"/>
            <a:ext cx="312737" cy="314325"/>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5271" name="Freeform 471"/>
          <p:cNvSpPr>
            <a:spLocks/>
          </p:cNvSpPr>
          <p:nvPr/>
        </p:nvSpPr>
        <p:spPr bwMode="auto">
          <a:xfrm>
            <a:off x="4191000" y="4514850"/>
            <a:ext cx="1127125" cy="742950"/>
          </a:xfrm>
          <a:custGeom>
            <a:avLst/>
            <a:gdLst>
              <a:gd name="T0" fmla="*/ 170 w 170"/>
              <a:gd name="T1" fmla="*/ 157 h 173"/>
              <a:gd name="T2" fmla="*/ 154 w 170"/>
              <a:gd name="T3" fmla="*/ 173 h 173"/>
              <a:gd name="T4" fmla="*/ 16 w 170"/>
              <a:gd name="T5" fmla="*/ 173 h 173"/>
              <a:gd name="T6" fmla="*/ 0 w 170"/>
              <a:gd name="T7" fmla="*/ 157 h 173"/>
              <a:gd name="T8" fmla="*/ 0 w 170"/>
              <a:gd name="T9" fmla="*/ 16 h 173"/>
              <a:gd name="T10" fmla="*/ 16 w 170"/>
              <a:gd name="T11" fmla="*/ 0 h 173"/>
              <a:gd name="T12" fmla="*/ 154 w 170"/>
              <a:gd name="T13" fmla="*/ 0 h 173"/>
              <a:gd name="T14" fmla="*/ 170 w 170"/>
              <a:gd name="T15" fmla="*/ 16 h 173"/>
              <a:gd name="T16" fmla="*/ 170 w 170"/>
              <a:gd name="T17" fmla="*/ 15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0" h="173">
                <a:moveTo>
                  <a:pt x="170" y="157"/>
                </a:moveTo>
                <a:cubicBezTo>
                  <a:pt x="170" y="166"/>
                  <a:pt x="163" y="173"/>
                  <a:pt x="154" y="173"/>
                </a:cubicBezTo>
                <a:cubicBezTo>
                  <a:pt x="16" y="173"/>
                  <a:pt x="16" y="173"/>
                  <a:pt x="16" y="173"/>
                </a:cubicBezTo>
                <a:cubicBezTo>
                  <a:pt x="7" y="173"/>
                  <a:pt x="0" y="166"/>
                  <a:pt x="0" y="157"/>
                </a:cubicBezTo>
                <a:cubicBezTo>
                  <a:pt x="0" y="16"/>
                  <a:pt x="0" y="16"/>
                  <a:pt x="0" y="16"/>
                </a:cubicBezTo>
                <a:cubicBezTo>
                  <a:pt x="0" y="7"/>
                  <a:pt x="7" y="0"/>
                  <a:pt x="16" y="0"/>
                </a:cubicBezTo>
                <a:cubicBezTo>
                  <a:pt x="154" y="0"/>
                  <a:pt x="154" y="0"/>
                  <a:pt x="154" y="0"/>
                </a:cubicBezTo>
                <a:cubicBezTo>
                  <a:pt x="163" y="0"/>
                  <a:pt x="170" y="7"/>
                  <a:pt x="170" y="16"/>
                </a:cubicBezTo>
                <a:lnTo>
                  <a:pt x="170" y="157"/>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72" name="Freeform 472"/>
          <p:cNvSpPr>
            <a:spLocks/>
          </p:cNvSpPr>
          <p:nvPr/>
        </p:nvSpPr>
        <p:spPr bwMode="auto">
          <a:xfrm>
            <a:off x="4191000" y="2743200"/>
            <a:ext cx="1127125" cy="727075"/>
          </a:xfrm>
          <a:custGeom>
            <a:avLst/>
            <a:gdLst>
              <a:gd name="T0" fmla="*/ 159 w 159"/>
              <a:gd name="T1" fmla="*/ 157 h 173"/>
              <a:gd name="T2" fmla="*/ 143 w 159"/>
              <a:gd name="T3" fmla="*/ 173 h 173"/>
              <a:gd name="T4" fmla="*/ 16 w 159"/>
              <a:gd name="T5" fmla="*/ 173 h 173"/>
              <a:gd name="T6" fmla="*/ 0 w 159"/>
              <a:gd name="T7" fmla="*/ 157 h 173"/>
              <a:gd name="T8" fmla="*/ 0 w 159"/>
              <a:gd name="T9" fmla="*/ 16 h 173"/>
              <a:gd name="T10" fmla="*/ 16 w 159"/>
              <a:gd name="T11" fmla="*/ 0 h 173"/>
              <a:gd name="T12" fmla="*/ 143 w 159"/>
              <a:gd name="T13" fmla="*/ 0 h 173"/>
              <a:gd name="T14" fmla="*/ 159 w 159"/>
              <a:gd name="T15" fmla="*/ 16 h 173"/>
              <a:gd name="T16" fmla="*/ 159 w 159"/>
              <a:gd name="T17" fmla="*/ 15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173">
                <a:moveTo>
                  <a:pt x="159" y="157"/>
                </a:moveTo>
                <a:cubicBezTo>
                  <a:pt x="159" y="166"/>
                  <a:pt x="152" y="173"/>
                  <a:pt x="143" y="173"/>
                </a:cubicBezTo>
                <a:cubicBezTo>
                  <a:pt x="16" y="173"/>
                  <a:pt x="16" y="173"/>
                  <a:pt x="16" y="173"/>
                </a:cubicBezTo>
                <a:cubicBezTo>
                  <a:pt x="8" y="173"/>
                  <a:pt x="0" y="166"/>
                  <a:pt x="0" y="157"/>
                </a:cubicBezTo>
                <a:cubicBezTo>
                  <a:pt x="0" y="16"/>
                  <a:pt x="0" y="16"/>
                  <a:pt x="0" y="16"/>
                </a:cubicBezTo>
                <a:cubicBezTo>
                  <a:pt x="0" y="7"/>
                  <a:pt x="8" y="0"/>
                  <a:pt x="16" y="0"/>
                </a:cubicBezTo>
                <a:cubicBezTo>
                  <a:pt x="143" y="0"/>
                  <a:pt x="143" y="0"/>
                  <a:pt x="143" y="0"/>
                </a:cubicBezTo>
                <a:cubicBezTo>
                  <a:pt x="152" y="0"/>
                  <a:pt x="159" y="7"/>
                  <a:pt x="159" y="16"/>
                </a:cubicBezTo>
                <a:lnTo>
                  <a:pt x="159" y="157"/>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5273" name="Rectangle 473"/>
          <p:cNvSpPr>
            <a:spLocks noChangeArrowheads="1"/>
          </p:cNvSpPr>
          <p:nvPr/>
        </p:nvSpPr>
        <p:spPr bwMode="auto">
          <a:xfrm>
            <a:off x="6791325" y="386873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E</a:t>
            </a:r>
            <a:endParaRPr lang="en-US" altLang="zh-CN" sz="1400">
              <a:latin typeface="Tahoma" panose="020B0604030504040204" pitchFamily="34" charset="0"/>
              <a:ea typeface="宋体" panose="02010600030101010101" pitchFamily="2" charset="-122"/>
            </a:endParaRPr>
          </a:p>
        </p:txBody>
      </p:sp>
      <p:sp>
        <p:nvSpPr>
          <p:cNvPr id="845274" name="Rectangle 474"/>
          <p:cNvSpPr>
            <a:spLocks noChangeArrowheads="1"/>
          </p:cNvSpPr>
          <p:nvPr/>
        </p:nvSpPr>
        <p:spPr bwMode="auto">
          <a:xfrm>
            <a:off x="6858000" y="39624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845275" name="Rectangle 475"/>
          <p:cNvSpPr>
            <a:spLocks noChangeArrowheads="1"/>
          </p:cNvSpPr>
          <p:nvPr/>
        </p:nvSpPr>
        <p:spPr bwMode="auto">
          <a:xfrm>
            <a:off x="2092325" y="3857625"/>
            <a:ext cx="889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E</a:t>
            </a:r>
            <a:endParaRPr lang="en-US" altLang="zh-CN" sz="1400">
              <a:latin typeface="Tahoma" panose="020B0604030504040204" pitchFamily="34" charset="0"/>
              <a:ea typeface="宋体" panose="02010600030101010101" pitchFamily="2" charset="-122"/>
            </a:endParaRPr>
          </a:p>
        </p:txBody>
      </p:sp>
      <p:sp>
        <p:nvSpPr>
          <p:cNvPr id="845276" name="Rectangle 476"/>
          <p:cNvSpPr>
            <a:spLocks noChangeArrowheads="1"/>
          </p:cNvSpPr>
          <p:nvPr/>
        </p:nvSpPr>
        <p:spPr bwMode="auto">
          <a:xfrm>
            <a:off x="2173288" y="3962400"/>
            <a:ext cx="14287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t>
            </a:r>
            <a:endParaRPr lang="en-US" altLang="zh-CN" sz="1400">
              <a:latin typeface="Tahoma" panose="020B0604030504040204" pitchFamily="34" charset="0"/>
              <a:ea typeface="宋体" panose="02010600030101010101" pitchFamily="2" charset="-122"/>
            </a:endParaRPr>
          </a:p>
        </p:txBody>
      </p:sp>
      <p:sp>
        <p:nvSpPr>
          <p:cNvPr id="845277" name="Rectangle 477"/>
          <p:cNvSpPr>
            <a:spLocks noChangeArrowheads="1"/>
          </p:cNvSpPr>
          <p:nvPr/>
        </p:nvSpPr>
        <p:spPr bwMode="auto">
          <a:xfrm>
            <a:off x="2260600" y="3962400"/>
            <a:ext cx="968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K</a:t>
            </a:r>
            <a:endParaRPr lang="en-US" altLang="zh-CN" sz="1400">
              <a:latin typeface="Tahoma" panose="020B0604030504040204" pitchFamily="34" charset="0"/>
              <a:ea typeface="宋体" panose="02010600030101010101" pitchFamily="2" charset="-122"/>
            </a:endParaRPr>
          </a:p>
        </p:txBody>
      </p:sp>
      <p:sp>
        <p:nvSpPr>
          <p:cNvPr id="845278" name="Rectangle 478"/>
          <p:cNvSpPr>
            <a:spLocks noChangeArrowheads="1"/>
          </p:cNvSpPr>
          <p:nvPr/>
        </p:nvSpPr>
        <p:spPr bwMode="auto">
          <a:xfrm>
            <a:off x="2320925" y="3962400"/>
            <a:ext cx="889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T</a:t>
            </a:r>
            <a:endParaRPr lang="en-US" altLang="zh-CN" sz="1400">
              <a:latin typeface="Tahoma" panose="020B0604030504040204" pitchFamily="34" charset="0"/>
              <a:ea typeface="宋体" panose="02010600030101010101" pitchFamily="2" charset="-122"/>
            </a:endParaRPr>
          </a:p>
        </p:txBody>
      </p:sp>
      <p:sp>
        <p:nvSpPr>
          <p:cNvPr id="845279" name="Freeform 479"/>
          <p:cNvSpPr>
            <a:spLocks/>
          </p:cNvSpPr>
          <p:nvPr/>
        </p:nvSpPr>
        <p:spPr bwMode="auto">
          <a:xfrm>
            <a:off x="879475" y="1606550"/>
            <a:ext cx="3235325" cy="3927475"/>
          </a:xfrm>
          <a:custGeom>
            <a:avLst/>
            <a:gdLst>
              <a:gd name="T0" fmla="*/ 1682 w 1682"/>
              <a:gd name="T1" fmla="*/ 1684 h 1684"/>
              <a:gd name="T2" fmla="*/ 0 w 1682"/>
              <a:gd name="T3" fmla="*/ 1684 h 1684"/>
              <a:gd name="T4" fmla="*/ 0 w 1682"/>
              <a:gd name="T5" fmla="*/ 0 h 1684"/>
            </a:gdLst>
            <a:ahLst/>
            <a:cxnLst>
              <a:cxn ang="0">
                <a:pos x="T0" y="T1"/>
              </a:cxn>
              <a:cxn ang="0">
                <a:pos x="T2" y="T3"/>
              </a:cxn>
              <a:cxn ang="0">
                <a:pos x="T4" y="T5"/>
              </a:cxn>
            </a:cxnLst>
            <a:rect l="0" t="0" r="r" b="b"/>
            <a:pathLst>
              <a:path w="1682" h="1684">
                <a:moveTo>
                  <a:pt x="1682" y="1684"/>
                </a:moveTo>
                <a:lnTo>
                  <a:pt x="0" y="1684"/>
                </a:lnTo>
                <a:lnTo>
                  <a:pt x="0" y="0"/>
                </a:lnTo>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5280" name="Freeform 480"/>
          <p:cNvSpPr>
            <a:spLocks/>
          </p:cNvSpPr>
          <p:nvPr/>
        </p:nvSpPr>
        <p:spPr bwMode="auto">
          <a:xfrm>
            <a:off x="5575300" y="1606550"/>
            <a:ext cx="3235325" cy="3927475"/>
          </a:xfrm>
          <a:custGeom>
            <a:avLst/>
            <a:gdLst>
              <a:gd name="T0" fmla="*/ 1682 w 1682"/>
              <a:gd name="T1" fmla="*/ 1684 h 1684"/>
              <a:gd name="T2" fmla="*/ 0 w 1682"/>
              <a:gd name="T3" fmla="*/ 1684 h 1684"/>
              <a:gd name="T4" fmla="*/ 0 w 1682"/>
              <a:gd name="T5" fmla="*/ 0 h 1684"/>
            </a:gdLst>
            <a:ahLst/>
            <a:cxnLst>
              <a:cxn ang="0">
                <a:pos x="T0" y="T1"/>
              </a:cxn>
              <a:cxn ang="0">
                <a:pos x="T2" y="T3"/>
              </a:cxn>
              <a:cxn ang="0">
                <a:pos x="T4" y="T5"/>
              </a:cxn>
            </a:cxnLst>
            <a:rect l="0" t="0" r="r" b="b"/>
            <a:pathLst>
              <a:path w="1682" h="1684">
                <a:moveTo>
                  <a:pt x="1682" y="1684"/>
                </a:moveTo>
                <a:lnTo>
                  <a:pt x="0" y="1684"/>
                </a:lnTo>
                <a:lnTo>
                  <a:pt x="0" y="0"/>
                </a:lnTo>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5281" name="Rectangle 481"/>
          <p:cNvSpPr>
            <a:spLocks noChangeArrowheads="1"/>
          </p:cNvSpPr>
          <p:nvPr/>
        </p:nvSpPr>
        <p:spPr bwMode="auto">
          <a:xfrm>
            <a:off x="0" y="1447800"/>
            <a:ext cx="32004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ctr" eaLnBrk="1" hangingPunct="1"/>
            <a:r>
              <a:rPr lang="en-US" altLang="zh-CN" sz="1400">
                <a:solidFill>
                  <a:srgbClr val="000000"/>
                </a:solidFill>
                <a:latin typeface="Myriad Pro" pitchFamily="34" charset="0"/>
                <a:ea typeface="宋体" panose="02010600030101010101" pitchFamily="2" charset="-122"/>
              </a:rPr>
              <a:t>Price, marginal social benefit of flu shot</a:t>
            </a:r>
          </a:p>
        </p:txBody>
      </p:sp>
      <p:sp>
        <p:nvSpPr>
          <p:cNvPr id="845282" name="Rectangle 482"/>
          <p:cNvSpPr>
            <a:spLocks noChangeArrowheads="1"/>
          </p:cNvSpPr>
          <p:nvPr/>
        </p:nvSpPr>
        <p:spPr bwMode="auto">
          <a:xfrm>
            <a:off x="4343400" y="2819400"/>
            <a:ext cx="10112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producers after subsidy</a:t>
            </a:r>
            <a:endParaRPr lang="en-US" altLang="zh-CN" sz="1400">
              <a:latin typeface="Tahoma" panose="020B0604030504040204" pitchFamily="34" charset="0"/>
              <a:ea typeface="宋体" panose="02010600030101010101" pitchFamily="2" charset="-122"/>
            </a:endParaRPr>
          </a:p>
        </p:txBody>
      </p:sp>
      <p:sp>
        <p:nvSpPr>
          <p:cNvPr id="845283" name="Rectangle 483"/>
          <p:cNvSpPr>
            <a:spLocks noChangeArrowheads="1"/>
          </p:cNvSpPr>
          <p:nvPr/>
        </p:nvSpPr>
        <p:spPr bwMode="auto">
          <a:xfrm>
            <a:off x="4419600" y="3730625"/>
            <a:ext cx="9350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Optimal Pigouvian subsidy</a:t>
            </a:r>
            <a:endParaRPr lang="en-US" altLang="zh-CN" sz="1400">
              <a:latin typeface="Tahoma" panose="020B0604030504040204" pitchFamily="34" charset="0"/>
              <a:ea typeface="宋体" panose="02010600030101010101" pitchFamily="2" charset="-122"/>
            </a:endParaRPr>
          </a:p>
        </p:txBody>
      </p:sp>
      <p:sp>
        <p:nvSpPr>
          <p:cNvPr id="845284" name="Rectangle 484"/>
          <p:cNvSpPr>
            <a:spLocks noChangeArrowheads="1"/>
          </p:cNvSpPr>
          <p:nvPr/>
        </p:nvSpPr>
        <p:spPr bwMode="auto">
          <a:xfrm>
            <a:off x="4267200" y="4648200"/>
            <a:ext cx="10874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consumers after subsidy</a:t>
            </a:r>
            <a:endParaRPr lang="en-US" altLang="zh-CN" sz="1400">
              <a:latin typeface="Tahoma" panose="020B0604030504040204" pitchFamily="34" charset="0"/>
              <a:ea typeface="宋体" panose="02010600030101010101" pitchFamily="2" charset="-122"/>
            </a:endParaRPr>
          </a:p>
        </p:txBody>
      </p:sp>
      <p:sp>
        <p:nvSpPr>
          <p:cNvPr id="845285" name="Rectangle 485"/>
          <p:cNvSpPr>
            <a:spLocks noChangeArrowheads="1"/>
          </p:cNvSpPr>
          <p:nvPr/>
        </p:nvSpPr>
        <p:spPr bwMode="auto">
          <a:xfrm>
            <a:off x="1938338" y="2184400"/>
            <a:ext cx="7397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Marginal external benefit</a:t>
            </a:r>
            <a:endParaRPr lang="en-US" altLang="zh-CN" sz="1400">
              <a:latin typeface="Tahoma" panose="020B0604030504040204" pitchFamily="34" charset="0"/>
              <a:ea typeface="宋体" panose="02010600030101010101" pitchFamily="2" charset="-122"/>
            </a:endParaRPr>
          </a:p>
        </p:txBody>
      </p:sp>
      <p:sp>
        <p:nvSpPr>
          <p:cNvPr id="845286" name="Rectangle 486"/>
          <p:cNvSpPr>
            <a:spLocks noChangeArrowheads="1"/>
          </p:cNvSpPr>
          <p:nvPr/>
        </p:nvSpPr>
        <p:spPr bwMode="auto">
          <a:xfrm>
            <a:off x="3416300" y="5634038"/>
            <a:ext cx="92710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Quantity of flu shots</a:t>
            </a:r>
            <a:endParaRPr lang="en-US" altLang="zh-CN" sz="1400">
              <a:latin typeface="Tahoma" panose="020B0604030504040204" pitchFamily="34" charset="0"/>
              <a:ea typeface="宋体" panose="02010600030101010101" pitchFamily="2" charset="-122"/>
            </a:endParaRPr>
          </a:p>
        </p:txBody>
      </p:sp>
    </p:spTree>
    <p:extLst>
      <p:ext uri="{BB962C8B-B14F-4D97-AF65-F5344CB8AC3E}">
        <p14:creationId xmlns:p14="http://schemas.microsoft.com/office/powerpoint/2010/main" val="42239622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51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51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4526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452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4527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4528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528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4526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nodeType="clickEffect">
                                  <p:stCondLst>
                                    <p:cond delay="0"/>
                                  </p:stCondLst>
                                  <p:childTnLst>
                                    <p:set>
                                      <p:cBhvr>
                                        <p:cTn id="24" dur="1" fill="hold">
                                          <p:stCondLst>
                                            <p:cond delay="0"/>
                                          </p:stCondLst>
                                        </p:cTn>
                                        <p:tgtEl>
                                          <p:spTgt spid="845048"/>
                                        </p:tgtEl>
                                        <p:attrNameLst>
                                          <p:attrName>style.visibility</p:attrName>
                                        </p:attrNameLst>
                                      </p:cBhvr>
                                      <p:to>
                                        <p:strVal val="visible"/>
                                      </p:to>
                                    </p:set>
                                    <p:animEffect transition="in" filter="wipe(down)">
                                      <p:cBhvr>
                                        <p:cTn id="25" dur="500"/>
                                        <p:tgtEl>
                                          <p:spTgt spid="845048"/>
                                        </p:tgtEl>
                                      </p:cBhvr>
                                    </p:animEffect>
                                  </p:childTnLst>
                                </p:cTn>
                              </p:par>
                              <p:par>
                                <p:cTn id="26" presetID="1" presetClass="entr" presetSubtype="0" fill="hold" grpId="0" nodeType="withEffect">
                                  <p:stCondLst>
                                    <p:cond delay="0"/>
                                  </p:stCondLst>
                                  <p:childTnLst>
                                    <p:set>
                                      <p:cBhvr>
                                        <p:cTn id="27" dur="1" fill="hold">
                                          <p:stCondLst>
                                            <p:cond delay="0"/>
                                          </p:stCondLst>
                                        </p:cTn>
                                        <p:tgtEl>
                                          <p:spTgt spid="845054"/>
                                        </p:tgtEl>
                                        <p:attrNameLst>
                                          <p:attrName>style.visibility</p:attrName>
                                        </p:attrNameLst>
                                      </p:cBhvr>
                                      <p:to>
                                        <p:strVal val="visible"/>
                                      </p:to>
                                    </p:set>
                                  </p:childTnLst>
                                </p:cTn>
                              </p:par>
                              <p:par>
                                <p:cTn id="28" presetID="22" presetClass="entr" presetSubtype="8" fill="hold" nodeType="withEffect">
                                  <p:stCondLst>
                                    <p:cond delay="0"/>
                                  </p:stCondLst>
                                  <p:childTnLst>
                                    <p:set>
                                      <p:cBhvr>
                                        <p:cTn id="29" dur="1" fill="hold">
                                          <p:stCondLst>
                                            <p:cond delay="0"/>
                                          </p:stCondLst>
                                        </p:cTn>
                                        <p:tgtEl>
                                          <p:spTgt spid="845050"/>
                                        </p:tgtEl>
                                        <p:attrNameLst>
                                          <p:attrName>style.visibility</p:attrName>
                                        </p:attrNameLst>
                                      </p:cBhvr>
                                      <p:to>
                                        <p:strVal val="visible"/>
                                      </p:to>
                                    </p:set>
                                    <p:animEffect transition="in" filter="wipe(left)">
                                      <p:cBhvr>
                                        <p:cTn id="30" dur="500"/>
                                        <p:tgtEl>
                                          <p:spTgt spid="845050"/>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84505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4510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450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4527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4507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527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4527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452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4516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4516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451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4516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4515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4515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4516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4516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4527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45074"/>
                                        </p:tgtEl>
                                        <p:attrNameLst>
                                          <p:attrName>style.visibility</p:attrName>
                                        </p:attrNameLst>
                                      </p:cBhvr>
                                      <p:to>
                                        <p:strVal val="visible"/>
                                      </p:to>
                                    </p:set>
                                  </p:childTnLst>
                                </p:cTn>
                              </p:par>
                              <p:par>
                                <p:cTn id="67" presetID="22" presetClass="entr" presetSubtype="4" fill="hold" nodeType="withEffect">
                                  <p:stCondLst>
                                    <p:cond delay="0"/>
                                  </p:stCondLst>
                                  <p:childTnLst>
                                    <p:set>
                                      <p:cBhvr>
                                        <p:cTn id="68" dur="1" fill="hold">
                                          <p:stCondLst>
                                            <p:cond delay="0"/>
                                          </p:stCondLst>
                                        </p:cTn>
                                        <p:tgtEl>
                                          <p:spTgt spid="845075"/>
                                        </p:tgtEl>
                                        <p:attrNameLst>
                                          <p:attrName>style.visibility</p:attrName>
                                        </p:attrNameLst>
                                      </p:cBhvr>
                                      <p:to>
                                        <p:strVal val="visible"/>
                                      </p:to>
                                    </p:set>
                                    <p:animEffect transition="in" filter="wipe(down)">
                                      <p:cBhvr>
                                        <p:cTn id="69" dur="500"/>
                                        <p:tgtEl>
                                          <p:spTgt spid="845075"/>
                                        </p:tgtEl>
                                      </p:cBhvr>
                                    </p:animEffect>
                                  </p:childTnLst>
                                </p:cTn>
                              </p:par>
                              <p:par>
                                <p:cTn id="70" presetID="22" presetClass="entr" presetSubtype="4" fill="hold" nodeType="withEffect">
                                  <p:stCondLst>
                                    <p:cond delay="0"/>
                                  </p:stCondLst>
                                  <p:childTnLst>
                                    <p:set>
                                      <p:cBhvr>
                                        <p:cTn id="71" dur="1" fill="hold">
                                          <p:stCondLst>
                                            <p:cond delay="0"/>
                                          </p:stCondLst>
                                        </p:cTn>
                                        <p:tgtEl>
                                          <p:spTgt spid="845076"/>
                                        </p:tgtEl>
                                        <p:attrNameLst>
                                          <p:attrName>style.visibility</p:attrName>
                                        </p:attrNameLst>
                                      </p:cBhvr>
                                      <p:to>
                                        <p:strVal val="visible"/>
                                      </p:to>
                                    </p:set>
                                    <p:animEffect transition="in" filter="wipe(down)">
                                      <p:cBhvr>
                                        <p:cTn id="72" dur="500"/>
                                        <p:tgtEl>
                                          <p:spTgt spid="845076"/>
                                        </p:tgtEl>
                                      </p:cBhvr>
                                    </p:animEffect>
                                  </p:childTnLst>
                                </p:cTn>
                              </p:par>
                              <p:par>
                                <p:cTn id="73" presetID="22" presetClass="entr" presetSubtype="4" fill="hold" nodeType="withEffect">
                                  <p:stCondLst>
                                    <p:cond delay="0"/>
                                  </p:stCondLst>
                                  <p:childTnLst>
                                    <p:set>
                                      <p:cBhvr>
                                        <p:cTn id="74" dur="1" fill="hold">
                                          <p:stCondLst>
                                            <p:cond delay="0"/>
                                          </p:stCondLst>
                                        </p:cTn>
                                        <p:tgtEl>
                                          <p:spTgt spid="845077"/>
                                        </p:tgtEl>
                                        <p:attrNameLst>
                                          <p:attrName>style.visibility</p:attrName>
                                        </p:attrNameLst>
                                      </p:cBhvr>
                                      <p:to>
                                        <p:strVal val="visible"/>
                                      </p:to>
                                    </p:set>
                                    <p:animEffect transition="in" filter="wipe(down)">
                                      <p:cBhvr>
                                        <p:cTn id="75" dur="500"/>
                                        <p:tgtEl>
                                          <p:spTgt spid="845077"/>
                                        </p:tgtEl>
                                      </p:cBhvr>
                                    </p:animEffect>
                                  </p:childTnLst>
                                </p:cTn>
                              </p:par>
                              <p:par>
                                <p:cTn id="76" presetID="22" presetClass="entr" presetSubtype="4" fill="hold" nodeType="withEffect">
                                  <p:stCondLst>
                                    <p:cond delay="0"/>
                                  </p:stCondLst>
                                  <p:childTnLst>
                                    <p:set>
                                      <p:cBhvr>
                                        <p:cTn id="77" dur="1" fill="hold">
                                          <p:stCondLst>
                                            <p:cond delay="0"/>
                                          </p:stCondLst>
                                        </p:cTn>
                                        <p:tgtEl>
                                          <p:spTgt spid="845078"/>
                                        </p:tgtEl>
                                        <p:attrNameLst>
                                          <p:attrName>style.visibility</p:attrName>
                                        </p:attrNameLst>
                                      </p:cBhvr>
                                      <p:to>
                                        <p:strVal val="visible"/>
                                      </p:to>
                                    </p:set>
                                    <p:animEffect transition="in" filter="wipe(down)">
                                      <p:cBhvr>
                                        <p:cTn id="78" dur="500"/>
                                        <p:tgtEl>
                                          <p:spTgt spid="845078"/>
                                        </p:tgtEl>
                                      </p:cBhvr>
                                    </p:animEffect>
                                  </p:childTnLst>
                                </p:cTn>
                              </p:par>
                              <p:par>
                                <p:cTn id="79" presetID="22" presetClass="entr" presetSubtype="4" fill="hold" nodeType="withEffect">
                                  <p:stCondLst>
                                    <p:cond delay="0"/>
                                  </p:stCondLst>
                                  <p:childTnLst>
                                    <p:set>
                                      <p:cBhvr>
                                        <p:cTn id="80" dur="1" fill="hold">
                                          <p:stCondLst>
                                            <p:cond delay="0"/>
                                          </p:stCondLst>
                                        </p:cTn>
                                        <p:tgtEl>
                                          <p:spTgt spid="845079"/>
                                        </p:tgtEl>
                                        <p:attrNameLst>
                                          <p:attrName>style.visibility</p:attrName>
                                        </p:attrNameLst>
                                      </p:cBhvr>
                                      <p:to>
                                        <p:strVal val="visible"/>
                                      </p:to>
                                    </p:set>
                                    <p:animEffect transition="in" filter="wipe(down)">
                                      <p:cBhvr>
                                        <p:cTn id="81" dur="500"/>
                                        <p:tgtEl>
                                          <p:spTgt spid="845079"/>
                                        </p:tgtEl>
                                      </p:cBhvr>
                                    </p:animEffect>
                                  </p:childTnLst>
                                </p:cTn>
                              </p:par>
                              <p:par>
                                <p:cTn id="82" presetID="22" presetClass="entr" presetSubtype="4" fill="hold" nodeType="withEffect">
                                  <p:stCondLst>
                                    <p:cond delay="0"/>
                                  </p:stCondLst>
                                  <p:childTnLst>
                                    <p:set>
                                      <p:cBhvr>
                                        <p:cTn id="83" dur="1" fill="hold">
                                          <p:stCondLst>
                                            <p:cond delay="0"/>
                                          </p:stCondLst>
                                        </p:cTn>
                                        <p:tgtEl>
                                          <p:spTgt spid="845080"/>
                                        </p:tgtEl>
                                        <p:attrNameLst>
                                          <p:attrName>style.visibility</p:attrName>
                                        </p:attrNameLst>
                                      </p:cBhvr>
                                      <p:to>
                                        <p:strVal val="visible"/>
                                      </p:to>
                                    </p:set>
                                    <p:animEffect transition="in" filter="wipe(down)">
                                      <p:cBhvr>
                                        <p:cTn id="84" dur="500"/>
                                        <p:tgtEl>
                                          <p:spTgt spid="845080"/>
                                        </p:tgtEl>
                                      </p:cBhvr>
                                    </p:animEffect>
                                  </p:childTnLst>
                                </p:cTn>
                              </p:par>
                              <p:par>
                                <p:cTn id="85" presetID="22" presetClass="entr" presetSubtype="4" fill="hold" nodeType="withEffect">
                                  <p:stCondLst>
                                    <p:cond delay="0"/>
                                  </p:stCondLst>
                                  <p:childTnLst>
                                    <p:set>
                                      <p:cBhvr>
                                        <p:cTn id="86" dur="1" fill="hold">
                                          <p:stCondLst>
                                            <p:cond delay="0"/>
                                          </p:stCondLst>
                                        </p:cTn>
                                        <p:tgtEl>
                                          <p:spTgt spid="845081"/>
                                        </p:tgtEl>
                                        <p:attrNameLst>
                                          <p:attrName>style.visibility</p:attrName>
                                        </p:attrNameLst>
                                      </p:cBhvr>
                                      <p:to>
                                        <p:strVal val="visible"/>
                                      </p:to>
                                    </p:set>
                                    <p:animEffect transition="in" filter="wipe(down)">
                                      <p:cBhvr>
                                        <p:cTn id="87" dur="500"/>
                                        <p:tgtEl>
                                          <p:spTgt spid="845081"/>
                                        </p:tgtEl>
                                      </p:cBhvr>
                                    </p:animEffect>
                                  </p:childTnLst>
                                </p:cTn>
                              </p:par>
                              <p:par>
                                <p:cTn id="88" presetID="22" presetClass="entr" presetSubtype="4" fill="hold" nodeType="withEffect">
                                  <p:stCondLst>
                                    <p:cond delay="0"/>
                                  </p:stCondLst>
                                  <p:childTnLst>
                                    <p:set>
                                      <p:cBhvr>
                                        <p:cTn id="89" dur="1" fill="hold">
                                          <p:stCondLst>
                                            <p:cond delay="0"/>
                                          </p:stCondLst>
                                        </p:cTn>
                                        <p:tgtEl>
                                          <p:spTgt spid="845082"/>
                                        </p:tgtEl>
                                        <p:attrNameLst>
                                          <p:attrName>style.visibility</p:attrName>
                                        </p:attrNameLst>
                                      </p:cBhvr>
                                      <p:to>
                                        <p:strVal val="visible"/>
                                      </p:to>
                                    </p:set>
                                    <p:animEffect transition="in" filter="wipe(down)">
                                      <p:cBhvr>
                                        <p:cTn id="90" dur="500"/>
                                        <p:tgtEl>
                                          <p:spTgt spid="845082"/>
                                        </p:tgtEl>
                                      </p:cBhvr>
                                    </p:animEffect>
                                  </p:childTnLst>
                                </p:cTn>
                              </p:par>
                              <p:par>
                                <p:cTn id="91" presetID="22" presetClass="entr" presetSubtype="4" fill="hold" nodeType="withEffect">
                                  <p:stCondLst>
                                    <p:cond delay="0"/>
                                  </p:stCondLst>
                                  <p:childTnLst>
                                    <p:set>
                                      <p:cBhvr>
                                        <p:cTn id="92" dur="1" fill="hold">
                                          <p:stCondLst>
                                            <p:cond delay="0"/>
                                          </p:stCondLst>
                                        </p:cTn>
                                        <p:tgtEl>
                                          <p:spTgt spid="845083"/>
                                        </p:tgtEl>
                                        <p:attrNameLst>
                                          <p:attrName>style.visibility</p:attrName>
                                        </p:attrNameLst>
                                      </p:cBhvr>
                                      <p:to>
                                        <p:strVal val="visible"/>
                                      </p:to>
                                    </p:set>
                                    <p:animEffect transition="in" filter="wipe(down)">
                                      <p:cBhvr>
                                        <p:cTn id="93" dur="500"/>
                                        <p:tgtEl>
                                          <p:spTgt spid="845083"/>
                                        </p:tgtEl>
                                      </p:cBhvr>
                                    </p:animEffect>
                                  </p:childTnLst>
                                </p:cTn>
                              </p:par>
                              <p:par>
                                <p:cTn id="94" presetID="22" presetClass="entr" presetSubtype="4" fill="hold" nodeType="withEffect">
                                  <p:stCondLst>
                                    <p:cond delay="0"/>
                                  </p:stCondLst>
                                  <p:childTnLst>
                                    <p:set>
                                      <p:cBhvr>
                                        <p:cTn id="95" dur="1" fill="hold">
                                          <p:stCondLst>
                                            <p:cond delay="0"/>
                                          </p:stCondLst>
                                        </p:cTn>
                                        <p:tgtEl>
                                          <p:spTgt spid="845071"/>
                                        </p:tgtEl>
                                        <p:attrNameLst>
                                          <p:attrName>style.visibility</p:attrName>
                                        </p:attrNameLst>
                                      </p:cBhvr>
                                      <p:to>
                                        <p:strVal val="visible"/>
                                      </p:to>
                                    </p:set>
                                    <p:animEffect transition="in" filter="wipe(down)">
                                      <p:cBhvr>
                                        <p:cTn id="96" dur="500"/>
                                        <p:tgtEl>
                                          <p:spTgt spid="845071"/>
                                        </p:tgtEl>
                                      </p:cBhvr>
                                    </p:animEffect>
                                  </p:childTnLst>
                                </p:cTn>
                              </p:par>
                              <p:par>
                                <p:cTn id="97" presetID="22" presetClass="entr" presetSubtype="4" fill="hold" nodeType="withEffect">
                                  <p:stCondLst>
                                    <p:cond delay="0"/>
                                  </p:stCondLst>
                                  <p:childTnLst>
                                    <p:set>
                                      <p:cBhvr>
                                        <p:cTn id="98" dur="1" fill="hold">
                                          <p:stCondLst>
                                            <p:cond delay="0"/>
                                          </p:stCondLst>
                                        </p:cTn>
                                        <p:tgtEl>
                                          <p:spTgt spid="845072"/>
                                        </p:tgtEl>
                                        <p:attrNameLst>
                                          <p:attrName>style.visibility</p:attrName>
                                        </p:attrNameLst>
                                      </p:cBhvr>
                                      <p:to>
                                        <p:strVal val="visible"/>
                                      </p:to>
                                    </p:set>
                                    <p:animEffect transition="in" filter="wipe(down)">
                                      <p:cBhvr>
                                        <p:cTn id="99" dur="500"/>
                                        <p:tgtEl>
                                          <p:spTgt spid="845072"/>
                                        </p:tgtEl>
                                      </p:cBhvr>
                                    </p:animEffect>
                                  </p:childTnLst>
                                </p:cTn>
                              </p:par>
                              <p:par>
                                <p:cTn id="100" presetID="22" presetClass="entr" presetSubtype="4" fill="hold" nodeType="withEffect">
                                  <p:stCondLst>
                                    <p:cond delay="0"/>
                                  </p:stCondLst>
                                  <p:childTnLst>
                                    <p:set>
                                      <p:cBhvr>
                                        <p:cTn id="101" dur="1" fill="hold">
                                          <p:stCondLst>
                                            <p:cond delay="0"/>
                                          </p:stCondLst>
                                        </p:cTn>
                                        <p:tgtEl>
                                          <p:spTgt spid="845104"/>
                                        </p:tgtEl>
                                        <p:attrNameLst>
                                          <p:attrName>style.visibility</p:attrName>
                                        </p:attrNameLst>
                                      </p:cBhvr>
                                      <p:to>
                                        <p:strVal val="visible"/>
                                      </p:to>
                                    </p:set>
                                    <p:animEffect transition="in" filter="wipe(down)">
                                      <p:cBhvr>
                                        <p:cTn id="102" dur="500"/>
                                        <p:tgtEl>
                                          <p:spTgt spid="845104"/>
                                        </p:tgtEl>
                                      </p:cBhvr>
                                    </p:animEffect>
                                  </p:childTnLst>
                                </p:cTn>
                              </p:par>
                              <p:par>
                                <p:cTn id="103" presetID="22" presetClass="entr" presetSubtype="4" fill="hold" nodeType="withEffect">
                                  <p:stCondLst>
                                    <p:cond delay="0"/>
                                  </p:stCondLst>
                                  <p:childTnLst>
                                    <p:set>
                                      <p:cBhvr>
                                        <p:cTn id="104" dur="1" fill="hold">
                                          <p:stCondLst>
                                            <p:cond delay="0"/>
                                          </p:stCondLst>
                                        </p:cTn>
                                        <p:tgtEl>
                                          <p:spTgt spid="845105"/>
                                        </p:tgtEl>
                                        <p:attrNameLst>
                                          <p:attrName>style.visibility</p:attrName>
                                        </p:attrNameLst>
                                      </p:cBhvr>
                                      <p:to>
                                        <p:strVal val="visible"/>
                                      </p:to>
                                    </p:set>
                                    <p:animEffect transition="in" filter="wipe(down)">
                                      <p:cBhvr>
                                        <p:cTn id="105" dur="500"/>
                                        <p:tgtEl>
                                          <p:spTgt spid="845105"/>
                                        </p:tgtEl>
                                      </p:cBhvr>
                                    </p:animEffect>
                                  </p:childTnLst>
                                </p:cTn>
                              </p:par>
                              <p:par>
                                <p:cTn id="106" presetID="22" presetClass="entr" presetSubtype="4" fill="hold" nodeType="withEffect">
                                  <p:stCondLst>
                                    <p:cond delay="0"/>
                                  </p:stCondLst>
                                  <p:childTnLst>
                                    <p:set>
                                      <p:cBhvr>
                                        <p:cTn id="107" dur="1" fill="hold">
                                          <p:stCondLst>
                                            <p:cond delay="0"/>
                                          </p:stCondLst>
                                        </p:cTn>
                                        <p:tgtEl>
                                          <p:spTgt spid="845106"/>
                                        </p:tgtEl>
                                        <p:attrNameLst>
                                          <p:attrName>style.visibility</p:attrName>
                                        </p:attrNameLst>
                                      </p:cBhvr>
                                      <p:to>
                                        <p:strVal val="visible"/>
                                      </p:to>
                                    </p:set>
                                    <p:animEffect transition="in" filter="wipe(down)">
                                      <p:cBhvr>
                                        <p:cTn id="108" dur="500"/>
                                        <p:tgtEl>
                                          <p:spTgt spid="845106"/>
                                        </p:tgtEl>
                                      </p:cBhvr>
                                    </p:animEffect>
                                  </p:childTnLst>
                                </p:cTn>
                              </p:par>
                              <p:par>
                                <p:cTn id="109" presetID="22" presetClass="entr" presetSubtype="4" fill="hold" nodeType="withEffect">
                                  <p:stCondLst>
                                    <p:cond delay="0"/>
                                  </p:stCondLst>
                                  <p:childTnLst>
                                    <p:set>
                                      <p:cBhvr>
                                        <p:cTn id="110" dur="1" fill="hold">
                                          <p:stCondLst>
                                            <p:cond delay="0"/>
                                          </p:stCondLst>
                                        </p:cTn>
                                        <p:tgtEl>
                                          <p:spTgt spid="845107"/>
                                        </p:tgtEl>
                                        <p:attrNameLst>
                                          <p:attrName>style.visibility</p:attrName>
                                        </p:attrNameLst>
                                      </p:cBhvr>
                                      <p:to>
                                        <p:strVal val="visible"/>
                                      </p:to>
                                    </p:set>
                                    <p:animEffect transition="in" filter="wipe(down)">
                                      <p:cBhvr>
                                        <p:cTn id="111" dur="500"/>
                                        <p:tgtEl>
                                          <p:spTgt spid="845107"/>
                                        </p:tgtEl>
                                      </p:cBhvr>
                                    </p:animEffect>
                                  </p:childTnLst>
                                </p:cTn>
                              </p:par>
                              <p:par>
                                <p:cTn id="112" presetID="22" presetClass="entr" presetSubtype="4" fill="hold" nodeType="withEffect">
                                  <p:stCondLst>
                                    <p:cond delay="0"/>
                                  </p:stCondLst>
                                  <p:childTnLst>
                                    <p:set>
                                      <p:cBhvr>
                                        <p:cTn id="113" dur="1" fill="hold">
                                          <p:stCondLst>
                                            <p:cond delay="0"/>
                                          </p:stCondLst>
                                        </p:cTn>
                                        <p:tgtEl>
                                          <p:spTgt spid="845108"/>
                                        </p:tgtEl>
                                        <p:attrNameLst>
                                          <p:attrName>style.visibility</p:attrName>
                                        </p:attrNameLst>
                                      </p:cBhvr>
                                      <p:to>
                                        <p:strVal val="visible"/>
                                      </p:to>
                                    </p:set>
                                    <p:animEffect transition="in" filter="wipe(down)">
                                      <p:cBhvr>
                                        <p:cTn id="114" dur="500"/>
                                        <p:tgtEl>
                                          <p:spTgt spid="845108"/>
                                        </p:tgtEl>
                                      </p:cBhvr>
                                    </p:animEffect>
                                  </p:childTnLst>
                                </p:cTn>
                              </p:par>
                              <p:par>
                                <p:cTn id="115" presetID="22" presetClass="entr" presetSubtype="4" fill="hold" nodeType="withEffect">
                                  <p:stCondLst>
                                    <p:cond delay="0"/>
                                  </p:stCondLst>
                                  <p:childTnLst>
                                    <p:set>
                                      <p:cBhvr>
                                        <p:cTn id="116" dur="1" fill="hold">
                                          <p:stCondLst>
                                            <p:cond delay="0"/>
                                          </p:stCondLst>
                                        </p:cTn>
                                        <p:tgtEl>
                                          <p:spTgt spid="845109"/>
                                        </p:tgtEl>
                                        <p:attrNameLst>
                                          <p:attrName>style.visibility</p:attrName>
                                        </p:attrNameLst>
                                      </p:cBhvr>
                                      <p:to>
                                        <p:strVal val="visible"/>
                                      </p:to>
                                    </p:set>
                                    <p:animEffect transition="in" filter="wipe(down)">
                                      <p:cBhvr>
                                        <p:cTn id="117" dur="500"/>
                                        <p:tgtEl>
                                          <p:spTgt spid="845109"/>
                                        </p:tgtEl>
                                      </p:cBhvr>
                                    </p:animEffect>
                                  </p:childTnLst>
                                </p:cTn>
                              </p:par>
                              <p:par>
                                <p:cTn id="118" presetID="22" presetClass="entr" presetSubtype="4" fill="hold" nodeType="withEffect">
                                  <p:stCondLst>
                                    <p:cond delay="0"/>
                                  </p:stCondLst>
                                  <p:childTnLst>
                                    <p:set>
                                      <p:cBhvr>
                                        <p:cTn id="119" dur="1" fill="hold">
                                          <p:stCondLst>
                                            <p:cond delay="0"/>
                                          </p:stCondLst>
                                        </p:cTn>
                                        <p:tgtEl>
                                          <p:spTgt spid="845110"/>
                                        </p:tgtEl>
                                        <p:attrNameLst>
                                          <p:attrName>style.visibility</p:attrName>
                                        </p:attrNameLst>
                                      </p:cBhvr>
                                      <p:to>
                                        <p:strVal val="visible"/>
                                      </p:to>
                                    </p:set>
                                    <p:animEffect transition="in" filter="wipe(down)">
                                      <p:cBhvr>
                                        <p:cTn id="120" dur="500"/>
                                        <p:tgtEl>
                                          <p:spTgt spid="845110"/>
                                        </p:tgtEl>
                                      </p:cBhvr>
                                    </p:animEffect>
                                  </p:childTnLst>
                                </p:cTn>
                              </p:par>
                              <p:par>
                                <p:cTn id="121" presetID="22" presetClass="entr" presetSubtype="4" fill="hold" nodeType="withEffect">
                                  <p:stCondLst>
                                    <p:cond delay="0"/>
                                  </p:stCondLst>
                                  <p:childTnLst>
                                    <p:set>
                                      <p:cBhvr>
                                        <p:cTn id="122" dur="1" fill="hold">
                                          <p:stCondLst>
                                            <p:cond delay="0"/>
                                          </p:stCondLst>
                                        </p:cTn>
                                        <p:tgtEl>
                                          <p:spTgt spid="845111"/>
                                        </p:tgtEl>
                                        <p:attrNameLst>
                                          <p:attrName>style.visibility</p:attrName>
                                        </p:attrNameLst>
                                      </p:cBhvr>
                                      <p:to>
                                        <p:strVal val="visible"/>
                                      </p:to>
                                    </p:set>
                                    <p:animEffect transition="in" filter="wipe(down)">
                                      <p:cBhvr>
                                        <p:cTn id="123" dur="500"/>
                                        <p:tgtEl>
                                          <p:spTgt spid="845111"/>
                                        </p:tgtEl>
                                      </p:cBhvr>
                                    </p:animEffect>
                                  </p:childTnLst>
                                </p:cTn>
                              </p:par>
                              <p:par>
                                <p:cTn id="124" presetID="22" presetClass="entr" presetSubtype="4" fill="hold" nodeType="withEffect">
                                  <p:stCondLst>
                                    <p:cond delay="0"/>
                                  </p:stCondLst>
                                  <p:childTnLst>
                                    <p:set>
                                      <p:cBhvr>
                                        <p:cTn id="125" dur="1" fill="hold">
                                          <p:stCondLst>
                                            <p:cond delay="0"/>
                                          </p:stCondLst>
                                        </p:cTn>
                                        <p:tgtEl>
                                          <p:spTgt spid="845123"/>
                                        </p:tgtEl>
                                        <p:attrNameLst>
                                          <p:attrName>style.visibility</p:attrName>
                                        </p:attrNameLst>
                                      </p:cBhvr>
                                      <p:to>
                                        <p:strVal val="visible"/>
                                      </p:to>
                                    </p:set>
                                    <p:animEffect transition="in" filter="wipe(down)">
                                      <p:cBhvr>
                                        <p:cTn id="126" dur="500"/>
                                        <p:tgtEl>
                                          <p:spTgt spid="845123"/>
                                        </p:tgtEl>
                                      </p:cBhvr>
                                    </p:animEffect>
                                  </p:childTnLst>
                                </p:cTn>
                              </p:par>
                              <p:par>
                                <p:cTn id="127" presetID="22" presetClass="entr" presetSubtype="4" fill="hold" nodeType="withEffect">
                                  <p:stCondLst>
                                    <p:cond delay="0"/>
                                  </p:stCondLst>
                                  <p:childTnLst>
                                    <p:set>
                                      <p:cBhvr>
                                        <p:cTn id="128" dur="1" fill="hold">
                                          <p:stCondLst>
                                            <p:cond delay="0"/>
                                          </p:stCondLst>
                                        </p:cTn>
                                        <p:tgtEl>
                                          <p:spTgt spid="845124"/>
                                        </p:tgtEl>
                                        <p:attrNameLst>
                                          <p:attrName>style.visibility</p:attrName>
                                        </p:attrNameLst>
                                      </p:cBhvr>
                                      <p:to>
                                        <p:strVal val="visible"/>
                                      </p:to>
                                    </p:set>
                                    <p:animEffect transition="in" filter="wipe(down)">
                                      <p:cBhvr>
                                        <p:cTn id="129" dur="500"/>
                                        <p:tgtEl>
                                          <p:spTgt spid="845124"/>
                                        </p:tgtEl>
                                      </p:cBhvr>
                                    </p:animEffect>
                                  </p:childTnLst>
                                </p:cTn>
                              </p:par>
                              <p:par>
                                <p:cTn id="130" presetID="22" presetClass="entr" presetSubtype="4" fill="hold" nodeType="withEffect">
                                  <p:stCondLst>
                                    <p:cond delay="0"/>
                                  </p:stCondLst>
                                  <p:childTnLst>
                                    <p:set>
                                      <p:cBhvr>
                                        <p:cTn id="131" dur="1" fill="hold">
                                          <p:stCondLst>
                                            <p:cond delay="0"/>
                                          </p:stCondLst>
                                        </p:cTn>
                                        <p:tgtEl>
                                          <p:spTgt spid="845112"/>
                                        </p:tgtEl>
                                        <p:attrNameLst>
                                          <p:attrName>style.visibility</p:attrName>
                                        </p:attrNameLst>
                                      </p:cBhvr>
                                      <p:to>
                                        <p:strVal val="visible"/>
                                      </p:to>
                                    </p:set>
                                    <p:animEffect transition="in" filter="wipe(down)">
                                      <p:cBhvr>
                                        <p:cTn id="132" dur="500"/>
                                        <p:tgtEl>
                                          <p:spTgt spid="845112"/>
                                        </p:tgtEl>
                                      </p:cBhvr>
                                    </p:animEffect>
                                  </p:childTnLst>
                                </p:cTn>
                              </p:par>
                              <p:par>
                                <p:cTn id="133" presetID="22" presetClass="entr" presetSubtype="4" fill="hold" nodeType="withEffect">
                                  <p:stCondLst>
                                    <p:cond delay="0"/>
                                  </p:stCondLst>
                                  <p:childTnLst>
                                    <p:set>
                                      <p:cBhvr>
                                        <p:cTn id="134" dur="1" fill="hold">
                                          <p:stCondLst>
                                            <p:cond delay="0"/>
                                          </p:stCondLst>
                                        </p:cTn>
                                        <p:tgtEl>
                                          <p:spTgt spid="845113"/>
                                        </p:tgtEl>
                                        <p:attrNameLst>
                                          <p:attrName>style.visibility</p:attrName>
                                        </p:attrNameLst>
                                      </p:cBhvr>
                                      <p:to>
                                        <p:strVal val="visible"/>
                                      </p:to>
                                    </p:set>
                                    <p:animEffect transition="in" filter="wipe(down)">
                                      <p:cBhvr>
                                        <p:cTn id="135" dur="500"/>
                                        <p:tgtEl>
                                          <p:spTgt spid="845113"/>
                                        </p:tgtEl>
                                      </p:cBhvr>
                                    </p:animEffect>
                                  </p:childTnLst>
                                </p:cTn>
                              </p:par>
                              <p:par>
                                <p:cTn id="136" presetID="22" presetClass="entr" presetSubtype="4" fill="hold" nodeType="withEffect">
                                  <p:stCondLst>
                                    <p:cond delay="0"/>
                                  </p:stCondLst>
                                  <p:childTnLst>
                                    <p:set>
                                      <p:cBhvr>
                                        <p:cTn id="137" dur="1" fill="hold">
                                          <p:stCondLst>
                                            <p:cond delay="0"/>
                                          </p:stCondLst>
                                        </p:cTn>
                                        <p:tgtEl>
                                          <p:spTgt spid="845114"/>
                                        </p:tgtEl>
                                        <p:attrNameLst>
                                          <p:attrName>style.visibility</p:attrName>
                                        </p:attrNameLst>
                                      </p:cBhvr>
                                      <p:to>
                                        <p:strVal val="visible"/>
                                      </p:to>
                                    </p:set>
                                    <p:animEffect transition="in" filter="wipe(down)">
                                      <p:cBhvr>
                                        <p:cTn id="138" dur="500"/>
                                        <p:tgtEl>
                                          <p:spTgt spid="845114"/>
                                        </p:tgtEl>
                                      </p:cBhvr>
                                    </p:animEffect>
                                  </p:childTnLst>
                                </p:cTn>
                              </p:par>
                              <p:par>
                                <p:cTn id="139" presetID="22" presetClass="entr" presetSubtype="4" fill="hold" nodeType="withEffect">
                                  <p:stCondLst>
                                    <p:cond delay="0"/>
                                  </p:stCondLst>
                                  <p:childTnLst>
                                    <p:set>
                                      <p:cBhvr>
                                        <p:cTn id="140" dur="1" fill="hold">
                                          <p:stCondLst>
                                            <p:cond delay="0"/>
                                          </p:stCondLst>
                                        </p:cTn>
                                        <p:tgtEl>
                                          <p:spTgt spid="845115"/>
                                        </p:tgtEl>
                                        <p:attrNameLst>
                                          <p:attrName>style.visibility</p:attrName>
                                        </p:attrNameLst>
                                      </p:cBhvr>
                                      <p:to>
                                        <p:strVal val="visible"/>
                                      </p:to>
                                    </p:set>
                                    <p:animEffect transition="in" filter="wipe(down)">
                                      <p:cBhvr>
                                        <p:cTn id="141" dur="500"/>
                                        <p:tgtEl>
                                          <p:spTgt spid="845115"/>
                                        </p:tgtEl>
                                      </p:cBhvr>
                                    </p:animEffect>
                                  </p:childTnLst>
                                </p:cTn>
                              </p:par>
                              <p:par>
                                <p:cTn id="142" presetID="22" presetClass="entr" presetSubtype="4" fill="hold" nodeType="withEffect">
                                  <p:stCondLst>
                                    <p:cond delay="0"/>
                                  </p:stCondLst>
                                  <p:childTnLst>
                                    <p:set>
                                      <p:cBhvr>
                                        <p:cTn id="143" dur="1" fill="hold">
                                          <p:stCondLst>
                                            <p:cond delay="0"/>
                                          </p:stCondLst>
                                        </p:cTn>
                                        <p:tgtEl>
                                          <p:spTgt spid="845123"/>
                                        </p:tgtEl>
                                        <p:attrNameLst>
                                          <p:attrName>style.visibility</p:attrName>
                                        </p:attrNameLst>
                                      </p:cBhvr>
                                      <p:to>
                                        <p:strVal val="visible"/>
                                      </p:to>
                                    </p:set>
                                    <p:animEffect transition="in" filter="wipe(down)">
                                      <p:cBhvr>
                                        <p:cTn id="144" dur="500"/>
                                        <p:tgtEl>
                                          <p:spTgt spid="845123"/>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845056"/>
                                        </p:tgtEl>
                                        <p:attrNameLst>
                                          <p:attrName>style.visibility</p:attrName>
                                        </p:attrNameLst>
                                      </p:cBhvr>
                                      <p:to>
                                        <p:strVal val="visible"/>
                                      </p:to>
                                    </p:set>
                                  </p:childTnLst>
                                </p:cTn>
                              </p:par>
                              <p:par>
                                <p:cTn id="149" presetID="22" presetClass="entr" presetSubtype="8" fill="hold" nodeType="withEffect">
                                  <p:stCondLst>
                                    <p:cond delay="0"/>
                                  </p:stCondLst>
                                  <p:childTnLst>
                                    <p:set>
                                      <p:cBhvr>
                                        <p:cTn id="150" dur="1" fill="hold">
                                          <p:stCondLst>
                                            <p:cond delay="0"/>
                                          </p:stCondLst>
                                        </p:cTn>
                                        <p:tgtEl>
                                          <p:spTgt spid="845049"/>
                                        </p:tgtEl>
                                        <p:attrNameLst>
                                          <p:attrName>style.visibility</p:attrName>
                                        </p:attrNameLst>
                                      </p:cBhvr>
                                      <p:to>
                                        <p:strVal val="visible"/>
                                      </p:to>
                                    </p:set>
                                    <p:animEffect transition="in" filter="wipe(left)">
                                      <p:cBhvr>
                                        <p:cTn id="151" dur="500"/>
                                        <p:tgtEl>
                                          <p:spTgt spid="845049"/>
                                        </p:tgtEl>
                                      </p:cBhvr>
                                    </p:animEffect>
                                  </p:childTnLst>
                                </p:cTn>
                              </p:par>
                              <p:par>
                                <p:cTn id="152" presetID="22" presetClass="entr" presetSubtype="4" fill="hold" nodeType="withEffect">
                                  <p:stCondLst>
                                    <p:cond delay="0"/>
                                  </p:stCondLst>
                                  <p:childTnLst>
                                    <p:set>
                                      <p:cBhvr>
                                        <p:cTn id="153" dur="1" fill="hold">
                                          <p:stCondLst>
                                            <p:cond delay="0"/>
                                          </p:stCondLst>
                                        </p:cTn>
                                        <p:tgtEl>
                                          <p:spTgt spid="845097"/>
                                        </p:tgtEl>
                                        <p:attrNameLst>
                                          <p:attrName>style.visibility</p:attrName>
                                        </p:attrNameLst>
                                      </p:cBhvr>
                                      <p:to>
                                        <p:strVal val="visible"/>
                                      </p:to>
                                    </p:set>
                                    <p:animEffect transition="in" filter="wipe(down)">
                                      <p:cBhvr>
                                        <p:cTn id="154" dur="500"/>
                                        <p:tgtEl>
                                          <p:spTgt spid="845097"/>
                                        </p:tgtEl>
                                      </p:cBhvr>
                                    </p:animEffect>
                                  </p:childTnLst>
                                </p:cTn>
                              </p:par>
                              <p:par>
                                <p:cTn id="155" presetID="22" presetClass="entr" presetSubtype="4" fill="hold" nodeType="withEffect">
                                  <p:stCondLst>
                                    <p:cond delay="0"/>
                                  </p:stCondLst>
                                  <p:childTnLst>
                                    <p:set>
                                      <p:cBhvr>
                                        <p:cTn id="156" dur="1" fill="hold">
                                          <p:stCondLst>
                                            <p:cond delay="0"/>
                                          </p:stCondLst>
                                        </p:cTn>
                                        <p:tgtEl>
                                          <p:spTgt spid="845098"/>
                                        </p:tgtEl>
                                        <p:attrNameLst>
                                          <p:attrName>style.visibility</p:attrName>
                                        </p:attrNameLst>
                                      </p:cBhvr>
                                      <p:to>
                                        <p:strVal val="visible"/>
                                      </p:to>
                                    </p:set>
                                    <p:animEffect transition="in" filter="wipe(down)">
                                      <p:cBhvr>
                                        <p:cTn id="157" dur="500"/>
                                        <p:tgtEl>
                                          <p:spTgt spid="845098"/>
                                        </p:tgtEl>
                                      </p:cBhvr>
                                    </p:animEffect>
                                  </p:childTnLst>
                                </p:cTn>
                              </p:par>
                              <p:par>
                                <p:cTn id="158" presetID="22" presetClass="entr" presetSubtype="4" fill="hold" nodeType="withEffect">
                                  <p:stCondLst>
                                    <p:cond delay="0"/>
                                  </p:stCondLst>
                                  <p:childTnLst>
                                    <p:set>
                                      <p:cBhvr>
                                        <p:cTn id="159" dur="1" fill="hold">
                                          <p:stCondLst>
                                            <p:cond delay="0"/>
                                          </p:stCondLst>
                                        </p:cTn>
                                        <p:tgtEl>
                                          <p:spTgt spid="845116"/>
                                        </p:tgtEl>
                                        <p:attrNameLst>
                                          <p:attrName>style.visibility</p:attrName>
                                        </p:attrNameLst>
                                      </p:cBhvr>
                                      <p:to>
                                        <p:strVal val="visible"/>
                                      </p:to>
                                    </p:set>
                                    <p:animEffect transition="in" filter="wipe(down)">
                                      <p:cBhvr>
                                        <p:cTn id="160" dur="500"/>
                                        <p:tgtEl>
                                          <p:spTgt spid="845116"/>
                                        </p:tgtEl>
                                      </p:cBhvr>
                                    </p:animEffect>
                                  </p:childTnLst>
                                </p:cTn>
                              </p:par>
                              <p:par>
                                <p:cTn id="161" presetID="1" presetClass="entr" presetSubtype="0" fill="hold" grpId="0" nodeType="withEffect">
                                  <p:stCondLst>
                                    <p:cond delay="0"/>
                                  </p:stCondLst>
                                  <p:childTnLst>
                                    <p:set>
                                      <p:cBhvr>
                                        <p:cTn id="162" dur="1" fill="hold">
                                          <p:stCondLst>
                                            <p:cond delay="0"/>
                                          </p:stCondLst>
                                        </p:cTn>
                                        <p:tgtEl>
                                          <p:spTgt spid="845057"/>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845139"/>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845140"/>
                                        </p:tgtEl>
                                        <p:attrNameLst>
                                          <p:attrName>style.visibility</p:attrName>
                                        </p:attrNameLst>
                                      </p:cBhvr>
                                      <p:to>
                                        <p:strVal val="visible"/>
                                      </p:to>
                                    </p:set>
                                  </p:childTnLst>
                                </p:cTn>
                              </p:par>
                              <p:par>
                                <p:cTn id="167" presetID="22" presetClass="entr" presetSubtype="4" fill="hold" nodeType="withEffect">
                                  <p:stCondLst>
                                    <p:cond delay="0"/>
                                  </p:stCondLst>
                                  <p:childTnLst>
                                    <p:set>
                                      <p:cBhvr>
                                        <p:cTn id="168" dur="1" fill="hold">
                                          <p:stCondLst>
                                            <p:cond delay="0"/>
                                          </p:stCondLst>
                                        </p:cTn>
                                        <p:tgtEl>
                                          <p:spTgt spid="845147"/>
                                        </p:tgtEl>
                                        <p:attrNameLst>
                                          <p:attrName>style.visibility</p:attrName>
                                        </p:attrNameLst>
                                      </p:cBhvr>
                                      <p:to>
                                        <p:strVal val="visible"/>
                                      </p:to>
                                    </p:set>
                                    <p:animEffect transition="in" filter="wipe(down)">
                                      <p:cBhvr>
                                        <p:cTn id="169" dur="500"/>
                                        <p:tgtEl>
                                          <p:spTgt spid="845147"/>
                                        </p:tgtEl>
                                      </p:cBhvr>
                                    </p:animEffect>
                                  </p:childTnLst>
                                </p:cTn>
                              </p:par>
                              <p:par>
                                <p:cTn id="170" presetID="1" presetClass="entr" presetSubtype="0" fill="hold" nodeType="withEffect">
                                  <p:stCondLst>
                                    <p:cond delay="0"/>
                                  </p:stCondLst>
                                  <p:childTnLst>
                                    <p:set>
                                      <p:cBhvr>
                                        <p:cTn id="171" dur="1" fill="hold">
                                          <p:stCondLst>
                                            <p:cond delay="0"/>
                                          </p:stCondLst>
                                        </p:cTn>
                                        <p:tgtEl>
                                          <p:spTgt spid="845141"/>
                                        </p:tgtEl>
                                        <p:attrNameLst>
                                          <p:attrName>style.visibility</p:attrName>
                                        </p:attrNameLst>
                                      </p:cBhvr>
                                      <p:to>
                                        <p:strVal val="visible"/>
                                      </p:to>
                                    </p:set>
                                  </p:childTnLst>
                                </p:cTn>
                              </p:par>
                              <p:par>
                                <p:cTn id="172" presetID="1" presetClass="entr" presetSubtype="0" fill="hold" nodeType="withEffect">
                                  <p:stCondLst>
                                    <p:cond delay="0"/>
                                  </p:stCondLst>
                                  <p:childTnLst>
                                    <p:set>
                                      <p:cBhvr>
                                        <p:cTn id="173" dur="1" fill="hold">
                                          <p:stCondLst>
                                            <p:cond delay="0"/>
                                          </p:stCondLst>
                                        </p:cTn>
                                        <p:tgtEl>
                                          <p:spTgt spid="845148"/>
                                        </p:tgtEl>
                                        <p:attrNameLst>
                                          <p:attrName>style.visibility</p:attrName>
                                        </p:attrNameLst>
                                      </p:cBhvr>
                                      <p:to>
                                        <p:strVal val="visible"/>
                                      </p:to>
                                    </p:set>
                                  </p:childTnLst>
                                </p:cTn>
                              </p:par>
                              <p:par>
                                <p:cTn id="174" presetID="1" presetClass="entr" presetSubtype="0" fill="hold" nodeType="withEffect">
                                  <p:stCondLst>
                                    <p:cond delay="0"/>
                                  </p:stCondLst>
                                  <p:childTnLst>
                                    <p:set>
                                      <p:cBhvr>
                                        <p:cTn id="175" dur="1" fill="hold">
                                          <p:stCondLst>
                                            <p:cond delay="0"/>
                                          </p:stCondLst>
                                        </p:cTn>
                                        <p:tgtEl>
                                          <p:spTgt spid="845117"/>
                                        </p:tgtEl>
                                        <p:attrNameLst>
                                          <p:attrName>style.visibility</p:attrName>
                                        </p:attrNameLst>
                                      </p:cBhvr>
                                      <p:to>
                                        <p:strVal val="visible"/>
                                      </p:to>
                                    </p:set>
                                  </p:childTnLst>
                                </p:cTn>
                              </p:par>
                              <p:par>
                                <p:cTn id="176" presetID="1" presetClass="entr" presetSubtype="0" fill="hold" nodeType="withEffect">
                                  <p:stCondLst>
                                    <p:cond delay="0"/>
                                  </p:stCondLst>
                                  <p:childTnLst>
                                    <p:set>
                                      <p:cBhvr>
                                        <p:cTn id="177" dur="1" fill="hold">
                                          <p:stCondLst>
                                            <p:cond delay="0"/>
                                          </p:stCondLst>
                                        </p:cTn>
                                        <p:tgtEl>
                                          <p:spTgt spid="845118"/>
                                        </p:tgtEl>
                                        <p:attrNameLst>
                                          <p:attrName>style.visibility</p:attrName>
                                        </p:attrNameLst>
                                      </p:cBhvr>
                                      <p:to>
                                        <p:strVal val="visible"/>
                                      </p:to>
                                    </p:set>
                                  </p:childTnLst>
                                </p:cTn>
                              </p:par>
                              <p:par>
                                <p:cTn id="178" presetID="1" presetClass="entr" presetSubtype="0" fill="hold" nodeType="withEffect">
                                  <p:stCondLst>
                                    <p:cond delay="0"/>
                                  </p:stCondLst>
                                  <p:childTnLst>
                                    <p:set>
                                      <p:cBhvr>
                                        <p:cTn id="179" dur="1" fill="hold">
                                          <p:stCondLst>
                                            <p:cond delay="0"/>
                                          </p:stCondLst>
                                        </p:cTn>
                                        <p:tgtEl>
                                          <p:spTgt spid="845119"/>
                                        </p:tgtEl>
                                        <p:attrNameLst>
                                          <p:attrName>style.visibility</p:attrName>
                                        </p:attrNameLst>
                                      </p:cBhvr>
                                      <p:to>
                                        <p:strVal val="visible"/>
                                      </p:to>
                                    </p:set>
                                  </p:childTnLst>
                                </p:cTn>
                              </p:par>
                              <p:par>
                                <p:cTn id="180" presetID="1" presetClass="entr" presetSubtype="0" fill="hold" nodeType="withEffect">
                                  <p:stCondLst>
                                    <p:cond delay="0"/>
                                  </p:stCondLst>
                                  <p:childTnLst>
                                    <p:set>
                                      <p:cBhvr>
                                        <p:cTn id="181" dur="1" fill="hold">
                                          <p:stCondLst>
                                            <p:cond delay="0"/>
                                          </p:stCondLst>
                                        </p:cTn>
                                        <p:tgtEl>
                                          <p:spTgt spid="845120"/>
                                        </p:tgtEl>
                                        <p:attrNameLst>
                                          <p:attrName>style.visibility</p:attrName>
                                        </p:attrNameLst>
                                      </p:cBhvr>
                                      <p:to>
                                        <p:strVal val="visible"/>
                                      </p:to>
                                    </p:set>
                                  </p:childTnLst>
                                </p:cTn>
                              </p:par>
                              <p:par>
                                <p:cTn id="182" presetID="1" presetClass="entr" presetSubtype="0" fill="hold" grpId="0" nodeType="withEffect">
                                  <p:stCondLst>
                                    <p:cond delay="0"/>
                                  </p:stCondLst>
                                  <p:childTnLst>
                                    <p:set>
                                      <p:cBhvr>
                                        <p:cTn id="183" dur="1" fill="hold">
                                          <p:stCondLst>
                                            <p:cond delay="0"/>
                                          </p:stCondLst>
                                        </p:cTn>
                                        <p:tgtEl>
                                          <p:spTgt spid="845285"/>
                                        </p:tgtEl>
                                        <p:attrNameLst>
                                          <p:attrName>style.visibility</p:attrName>
                                        </p:attrNameLst>
                                      </p:cBhvr>
                                      <p:to>
                                        <p:strVal val="visible"/>
                                      </p:to>
                                    </p:set>
                                  </p:childTnLst>
                                </p:cTn>
                              </p:par>
                              <p:par>
                                <p:cTn id="184" presetID="1" presetClass="entr" presetSubtype="0" fill="hold" nodeType="withEffect">
                                  <p:stCondLst>
                                    <p:cond delay="0"/>
                                  </p:stCondLst>
                                  <p:childTnLst>
                                    <p:set>
                                      <p:cBhvr>
                                        <p:cTn id="185" dur="1" fill="hold">
                                          <p:stCondLst>
                                            <p:cond delay="0"/>
                                          </p:stCondLst>
                                        </p:cTn>
                                        <p:tgtEl>
                                          <p:spTgt spid="845058"/>
                                        </p:tgtEl>
                                        <p:attrNameLst>
                                          <p:attrName>style.visibility</p:attrName>
                                        </p:attrNameLst>
                                      </p:cBhvr>
                                      <p:to>
                                        <p:strVal val="visible"/>
                                      </p:to>
                                    </p:set>
                                  </p:childTnLst>
                                </p:cTn>
                              </p:par>
                              <p:par>
                                <p:cTn id="186" presetID="1" presetClass="entr" presetSubtype="0" fill="hold" nodeType="withEffect">
                                  <p:stCondLst>
                                    <p:cond delay="0"/>
                                  </p:stCondLst>
                                  <p:childTnLst>
                                    <p:set>
                                      <p:cBhvr>
                                        <p:cTn id="187" dur="1" fill="hold">
                                          <p:stCondLst>
                                            <p:cond delay="0"/>
                                          </p:stCondLst>
                                        </p:cTn>
                                        <p:tgtEl>
                                          <p:spTgt spid="845084"/>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845154"/>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845155"/>
                                        </p:tgtEl>
                                        <p:attrNameLst>
                                          <p:attrName>style.visibility</p:attrName>
                                        </p:attrNameLst>
                                      </p:cBhvr>
                                      <p:to>
                                        <p:strVal val="visible"/>
                                      </p:to>
                                    </p:set>
                                  </p:childTnLst>
                                </p:cTn>
                              </p:par>
                              <p:par>
                                <p:cTn id="192" presetID="1" presetClass="entr" presetSubtype="0" fill="hold" grpId="0" nodeType="withEffect">
                                  <p:stCondLst>
                                    <p:cond delay="0"/>
                                  </p:stCondLst>
                                  <p:childTnLst>
                                    <p:set>
                                      <p:cBhvr>
                                        <p:cTn id="193" dur="1" fill="hold">
                                          <p:stCondLst>
                                            <p:cond delay="0"/>
                                          </p:stCondLst>
                                        </p:cTn>
                                        <p:tgtEl>
                                          <p:spTgt spid="845156"/>
                                        </p:tgtEl>
                                        <p:attrNameLst>
                                          <p:attrName>style.visibility</p:attrName>
                                        </p:attrNameLst>
                                      </p:cBhvr>
                                      <p:to>
                                        <p:strVal val="visible"/>
                                      </p:to>
                                    </p:set>
                                  </p:childTnLst>
                                </p:cTn>
                              </p:par>
                              <p:par>
                                <p:cTn id="194" presetID="1" presetClass="entr" presetSubtype="0" fill="hold" grpId="0" nodeType="withEffect">
                                  <p:stCondLst>
                                    <p:cond delay="0"/>
                                  </p:stCondLst>
                                  <p:childTnLst>
                                    <p:set>
                                      <p:cBhvr>
                                        <p:cTn id="195" dur="1" fill="hold">
                                          <p:stCondLst>
                                            <p:cond delay="0"/>
                                          </p:stCondLst>
                                        </p:cTn>
                                        <p:tgtEl>
                                          <p:spTgt spid="845157"/>
                                        </p:tgtEl>
                                        <p:attrNameLst>
                                          <p:attrName>style.visibility</p:attrName>
                                        </p:attrNameLst>
                                      </p:cBhvr>
                                      <p:to>
                                        <p:strVal val="visible"/>
                                      </p:to>
                                    </p:set>
                                  </p:childTnLst>
                                </p:cTn>
                              </p:par>
                              <p:par>
                                <p:cTn id="196" presetID="1" presetClass="entr" presetSubtype="0" fill="hold" nodeType="withEffect">
                                  <p:stCondLst>
                                    <p:cond delay="0"/>
                                  </p:stCondLst>
                                  <p:childTnLst>
                                    <p:set>
                                      <p:cBhvr>
                                        <p:cTn id="197" dur="1" fill="hold">
                                          <p:stCondLst>
                                            <p:cond delay="0"/>
                                          </p:stCondLst>
                                        </p:cTn>
                                        <p:tgtEl>
                                          <p:spTgt spid="845051"/>
                                        </p:tgtEl>
                                        <p:attrNameLst>
                                          <p:attrName>style.visibility</p:attrName>
                                        </p:attrNameLst>
                                      </p:cBhvr>
                                      <p:to>
                                        <p:strVal val="visible"/>
                                      </p:to>
                                    </p:set>
                                  </p:childTnLst>
                                </p:cTn>
                              </p:par>
                              <p:par>
                                <p:cTn id="198" presetID="1" presetClass="entr" presetSubtype="0" fill="hold" nodeType="withEffect">
                                  <p:stCondLst>
                                    <p:cond delay="0"/>
                                  </p:stCondLst>
                                  <p:childTnLst>
                                    <p:set>
                                      <p:cBhvr>
                                        <p:cTn id="199" dur="1" fill="hold">
                                          <p:stCondLst>
                                            <p:cond delay="0"/>
                                          </p:stCondLst>
                                        </p:cTn>
                                        <p:tgtEl>
                                          <p:spTgt spid="845059"/>
                                        </p:tgtEl>
                                        <p:attrNameLst>
                                          <p:attrName>style.visibility</p:attrName>
                                        </p:attrNameLst>
                                      </p:cBhvr>
                                      <p:to>
                                        <p:strVal val="visible"/>
                                      </p:to>
                                    </p:set>
                                  </p:childTnLst>
                                </p:cTn>
                              </p:par>
                              <p:par>
                                <p:cTn id="200" presetID="1" presetClass="entr" presetSubtype="0" fill="hold" nodeType="withEffect">
                                  <p:stCondLst>
                                    <p:cond delay="0"/>
                                  </p:stCondLst>
                                  <p:childTnLst>
                                    <p:set>
                                      <p:cBhvr>
                                        <p:cTn id="201" dur="1" fill="hold">
                                          <p:stCondLst>
                                            <p:cond delay="0"/>
                                          </p:stCondLst>
                                        </p:cTn>
                                        <p:tgtEl>
                                          <p:spTgt spid="845060"/>
                                        </p:tgtEl>
                                        <p:attrNameLst>
                                          <p:attrName>style.visibility</p:attrName>
                                        </p:attrNameLst>
                                      </p:cBhvr>
                                      <p:to>
                                        <p:strVal val="visible"/>
                                      </p:to>
                                    </p:set>
                                  </p:childTnLst>
                                </p:cTn>
                              </p:par>
                              <p:par>
                                <p:cTn id="202" presetID="1" presetClass="entr" presetSubtype="0" fill="hold" nodeType="withEffect">
                                  <p:stCondLst>
                                    <p:cond delay="0"/>
                                  </p:stCondLst>
                                  <p:childTnLst>
                                    <p:set>
                                      <p:cBhvr>
                                        <p:cTn id="203" dur="1" fill="hold">
                                          <p:stCondLst>
                                            <p:cond delay="0"/>
                                          </p:stCondLst>
                                        </p:cTn>
                                        <p:tgtEl>
                                          <p:spTgt spid="845061"/>
                                        </p:tgtEl>
                                        <p:attrNameLst>
                                          <p:attrName>style.visibility</p:attrName>
                                        </p:attrNameLst>
                                      </p:cBhvr>
                                      <p:to>
                                        <p:strVal val="visible"/>
                                      </p:to>
                                    </p:set>
                                  </p:childTnLst>
                                </p:cTn>
                              </p:par>
                              <p:par>
                                <p:cTn id="204" presetID="1" presetClass="entr" presetSubtype="0" fill="hold" nodeType="withEffect">
                                  <p:stCondLst>
                                    <p:cond delay="0"/>
                                  </p:stCondLst>
                                  <p:childTnLst>
                                    <p:set>
                                      <p:cBhvr>
                                        <p:cTn id="205" dur="1" fill="hold">
                                          <p:stCondLst>
                                            <p:cond delay="0"/>
                                          </p:stCondLst>
                                        </p:cTn>
                                        <p:tgtEl>
                                          <p:spTgt spid="845062"/>
                                        </p:tgtEl>
                                        <p:attrNameLst>
                                          <p:attrName>style.visibility</p:attrName>
                                        </p:attrNameLst>
                                      </p:cBhvr>
                                      <p:to>
                                        <p:strVal val="visible"/>
                                      </p:to>
                                    </p:set>
                                  </p:childTnLst>
                                </p:cTn>
                              </p:par>
                              <p:par>
                                <p:cTn id="206" presetID="1" presetClass="entr" presetSubtype="0" fill="hold" nodeType="withEffect">
                                  <p:stCondLst>
                                    <p:cond delay="0"/>
                                  </p:stCondLst>
                                  <p:childTnLst>
                                    <p:set>
                                      <p:cBhvr>
                                        <p:cTn id="207" dur="1" fill="hold">
                                          <p:stCondLst>
                                            <p:cond delay="0"/>
                                          </p:stCondLst>
                                        </p:cTn>
                                        <p:tgtEl>
                                          <p:spTgt spid="845063"/>
                                        </p:tgtEl>
                                        <p:attrNameLst>
                                          <p:attrName>style.visibility</p:attrName>
                                        </p:attrNameLst>
                                      </p:cBhvr>
                                      <p:to>
                                        <p:strVal val="visible"/>
                                      </p:to>
                                    </p:set>
                                  </p:childTnLst>
                                </p:cTn>
                              </p:par>
                              <p:par>
                                <p:cTn id="208" presetID="1" presetClass="entr" presetSubtype="0" fill="hold" nodeType="withEffect">
                                  <p:stCondLst>
                                    <p:cond delay="0"/>
                                  </p:stCondLst>
                                  <p:childTnLst>
                                    <p:set>
                                      <p:cBhvr>
                                        <p:cTn id="209" dur="1" fill="hold">
                                          <p:stCondLst>
                                            <p:cond delay="0"/>
                                          </p:stCondLst>
                                        </p:cTn>
                                        <p:tgtEl>
                                          <p:spTgt spid="845064"/>
                                        </p:tgtEl>
                                        <p:attrNameLst>
                                          <p:attrName>style.visibility</p:attrName>
                                        </p:attrNameLst>
                                      </p:cBhvr>
                                      <p:to>
                                        <p:strVal val="visible"/>
                                      </p:to>
                                    </p:set>
                                  </p:childTnLst>
                                </p:cTn>
                              </p:par>
                              <p:par>
                                <p:cTn id="210" presetID="1" presetClass="entr" presetSubtype="0" fill="hold" nodeType="withEffect">
                                  <p:stCondLst>
                                    <p:cond delay="0"/>
                                  </p:stCondLst>
                                  <p:childTnLst>
                                    <p:set>
                                      <p:cBhvr>
                                        <p:cTn id="211" dur="1" fill="hold">
                                          <p:stCondLst>
                                            <p:cond delay="0"/>
                                          </p:stCondLst>
                                        </p:cTn>
                                        <p:tgtEl>
                                          <p:spTgt spid="845065"/>
                                        </p:tgtEl>
                                        <p:attrNameLst>
                                          <p:attrName>style.visibility</p:attrName>
                                        </p:attrNameLst>
                                      </p:cBhvr>
                                      <p:to>
                                        <p:strVal val="visible"/>
                                      </p:to>
                                    </p:set>
                                  </p:childTnLst>
                                </p:cTn>
                              </p:par>
                              <p:par>
                                <p:cTn id="212" presetID="1" presetClass="entr" presetSubtype="0" fill="hold" nodeType="withEffect">
                                  <p:stCondLst>
                                    <p:cond delay="0"/>
                                  </p:stCondLst>
                                  <p:childTnLst>
                                    <p:set>
                                      <p:cBhvr>
                                        <p:cTn id="213" dur="1" fill="hold">
                                          <p:stCondLst>
                                            <p:cond delay="0"/>
                                          </p:stCondLst>
                                        </p:cTn>
                                        <p:tgtEl>
                                          <p:spTgt spid="845066"/>
                                        </p:tgtEl>
                                        <p:attrNameLst>
                                          <p:attrName>style.visibility</p:attrName>
                                        </p:attrNameLst>
                                      </p:cBhvr>
                                      <p:to>
                                        <p:strVal val="visible"/>
                                      </p:to>
                                    </p:set>
                                  </p:childTnLst>
                                </p:cTn>
                              </p:par>
                              <p:par>
                                <p:cTn id="214" presetID="1" presetClass="entr" presetSubtype="0" fill="hold" nodeType="withEffect">
                                  <p:stCondLst>
                                    <p:cond delay="0"/>
                                  </p:stCondLst>
                                  <p:childTnLst>
                                    <p:set>
                                      <p:cBhvr>
                                        <p:cTn id="215" dur="1" fill="hold">
                                          <p:stCondLst>
                                            <p:cond delay="0"/>
                                          </p:stCondLst>
                                        </p:cTn>
                                        <p:tgtEl>
                                          <p:spTgt spid="845067"/>
                                        </p:tgtEl>
                                        <p:attrNameLst>
                                          <p:attrName>style.visibility</p:attrName>
                                        </p:attrNameLst>
                                      </p:cBhvr>
                                      <p:to>
                                        <p:strVal val="visible"/>
                                      </p:to>
                                    </p:set>
                                  </p:childTnLst>
                                </p:cTn>
                              </p:par>
                              <p:par>
                                <p:cTn id="216" presetID="1" presetClass="entr" presetSubtype="0" fill="hold" nodeType="withEffect">
                                  <p:stCondLst>
                                    <p:cond delay="0"/>
                                  </p:stCondLst>
                                  <p:childTnLst>
                                    <p:set>
                                      <p:cBhvr>
                                        <p:cTn id="217" dur="1" fill="hold">
                                          <p:stCondLst>
                                            <p:cond delay="0"/>
                                          </p:stCondLst>
                                        </p:cTn>
                                        <p:tgtEl>
                                          <p:spTgt spid="845068"/>
                                        </p:tgtEl>
                                        <p:attrNameLst>
                                          <p:attrName>style.visibility</p:attrName>
                                        </p:attrNameLst>
                                      </p:cBhvr>
                                      <p:to>
                                        <p:strVal val="visible"/>
                                      </p:to>
                                    </p:set>
                                  </p:childTnLst>
                                </p:cTn>
                              </p:par>
                              <p:par>
                                <p:cTn id="218" presetID="1" presetClass="entr" presetSubtype="0" fill="hold" nodeType="withEffect">
                                  <p:stCondLst>
                                    <p:cond delay="0"/>
                                  </p:stCondLst>
                                  <p:childTnLst>
                                    <p:set>
                                      <p:cBhvr>
                                        <p:cTn id="219" dur="1" fill="hold">
                                          <p:stCondLst>
                                            <p:cond delay="0"/>
                                          </p:stCondLst>
                                        </p:cTn>
                                        <p:tgtEl>
                                          <p:spTgt spid="845069"/>
                                        </p:tgtEl>
                                        <p:attrNameLst>
                                          <p:attrName>style.visibility</p:attrName>
                                        </p:attrNameLst>
                                      </p:cBhvr>
                                      <p:to>
                                        <p:strVal val="visible"/>
                                      </p:to>
                                    </p:set>
                                  </p:childTnLst>
                                </p:cTn>
                              </p:par>
                              <p:par>
                                <p:cTn id="220" presetID="1" presetClass="entr" presetSubtype="0" fill="hold" nodeType="withEffect">
                                  <p:stCondLst>
                                    <p:cond delay="0"/>
                                  </p:stCondLst>
                                  <p:childTnLst>
                                    <p:set>
                                      <p:cBhvr>
                                        <p:cTn id="221" dur="1" fill="hold">
                                          <p:stCondLst>
                                            <p:cond delay="0"/>
                                          </p:stCondLst>
                                        </p:cTn>
                                        <p:tgtEl>
                                          <p:spTgt spid="845070"/>
                                        </p:tgtEl>
                                        <p:attrNameLst>
                                          <p:attrName>style.visibility</p:attrName>
                                        </p:attrNameLst>
                                      </p:cBhvr>
                                      <p:to>
                                        <p:strVal val="visible"/>
                                      </p:to>
                                    </p:set>
                                  </p:childTnLst>
                                </p:cTn>
                              </p:par>
                              <p:par>
                                <p:cTn id="222" presetID="1" presetClass="entr" presetSubtype="0" fill="hold" nodeType="withEffect">
                                  <p:stCondLst>
                                    <p:cond delay="0"/>
                                  </p:stCondLst>
                                  <p:childTnLst>
                                    <p:set>
                                      <p:cBhvr>
                                        <p:cTn id="223" dur="1" fill="hold">
                                          <p:stCondLst>
                                            <p:cond delay="0"/>
                                          </p:stCondLst>
                                        </p:cTn>
                                        <p:tgtEl>
                                          <p:spTgt spid="845085"/>
                                        </p:tgtEl>
                                        <p:attrNameLst>
                                          <p:attrName>style.visibility</p:attrName>
                                        </p:attrNameLst>
                                      </p:cBhvr>
                                      <p:to>
                                        <p:strVal val="visible"/>
                                      </p:to>
                                    </p:set>
                                  </p:childTnLst>
                                </p:cTn>
                              </p:par>
                              <p:par>
                                <p:cTn id="224" presetID="1" presetClass="entr" presetSubtype="0" fill="hold" nodeType="withEffect">
                                  <p:stCondLst>
                                    <p:cond delay="0"/>
                                  </p:stCondLst>
                                  <p:childTnLst>
                                    <p:set>
                                      <p:cBhvr>
                                        <p:cTn id="225" dur="1" fill="hold">
                                          <p:stCondLst>
                                            <p:cond delay="0"/>
                                          </p:stCondLst>
                                        </p:cTn>
                                        <p:tgtEl>
                                          <p:spTgt spid="845086"/>
                                        </p:tgtEl>
                                        <p:attrNameLst>
                                          <p:attrName>style.visibility</p:attrName>
                                        </p:attrNameLst>
                                      </p:cBhvr>
                                      <p:to>
                                        <p:strVal val="visible"/>
                                      </p:to>
                                    </p:set>
                                  </p:childTnLst>
                                </p:cTn>
                              </p:par>
                              <p:par>
                                <p:cTn id="226" presetID="1" presetClass="entr" presetSubtype="0" fill="hold" nodeType="withEffect">
                                  <p:stCondLst>
                                    <p:cond delay="0"/>
                                  </p:stCondLst>
                                  <p:childTnLst>
                                    <p:set>
                                      <p:cBhvr>
                                        <p:cTn id="227" dur="1" fill="hold">
                                          <p:stCondLst>
                                            <p:cond delay="0"/>
                                          </p:stCondLst>
                                        </p:cTn>
                                        <p:tgtEl>
                                          <p:spTgt spid="845087"/>
                                        </p:tgtEl>
                                        <p:attrNameLst>
                                          <p:attrName>style.visibility</p:attrName>
                                        </p:attrNameLst>
                                      </p:cBhvr>
                                      <p:to>
                                        <p:strVal val="visible"/>
                                      </p:to>
                                    </p:set>
                                  </p:childTnLst>
                                </p:cTn>
                              </p:par>
                              <p:par>
                                <p:cTn id="228" presetID="1" presetClass="entr" presetSubtype="0" fill="hold" nodeType="withEffect">
                                  <p:stCondLst>
                                    <p:cond delay="0"/>
                                  </p:stCondLst>
                                  <p:childTnLst>
                                    <p:set>
                                      <p:cBhvr>
                                        <p:cTn id="229" dur="1" fill="hold">
                                          <p:stCondLst>
                                            <p:cond delay="0"/>
                                          </p:stCondLst>
                                        </p:cTn>
                                        <p:tgtEl>
                                          <p:spTgt spid="845088"/>
                                        </p:tgtEl>
                                        <p:attrNameLst>
                                          <p:attrName>style.visibility</p:attrName>
                                        </p:attrNameLst>
                                      </p:cBhvr>
                                      <p:to>
                                        <p:strVal val="visible"/>
                                      </p:to>
                                    </p:set>
                                  </p:childTnLst>
                                </p:cTn>
                              </p:par>
                              <p:par>
                                <p:cTn id="230" presetID="1" presetClass="entr" presetSubtype="0" fill="hold" nodeType="withEffect">
                                  <p:stCondLst>
                                    <p:cond delay="0"/>
                                  </p:stCondLst>
                                  <p:childTnLst>
                                    <p:set>
                                      <p:cBhvr>
                                        <p:cTn id="231" dur="1" fill="hold">
                                          <p:stCondLst>
                                            <p:cond delay="0"/>
                                          </p:stCondLst>
                                        </p:cTn>
                                        <p:tgtEl>
                                          <p:spTgt spid="845089"/>
                                        </p:tgtEl>
                                        <p:attrNameLst>
                                          <p:attrName>style.visibility</p:attrName>
                                        </p:attrNameLst>
                                      </p:cBhvr>
                                      <p:to>
                                        <p:strVal val="visible"/>
                                      </p:to>
                                    </p:set>
                                  </p:childTnLst>
                                </p:cTn>
                              </p:par>
                              <p:par>
                                <p:cTn id="232" presetID="1" presetClass="entr" presetSubtype="0" fill="hold" nodeType="withEffect">
                                  <p:stCondLst>
                                    <p:cond delay="0"/>
                                  </p:stCondLst>
                                  <p:childTnLst>
                                    <p:set>
                                      <p:cBhvr>
                                        <p:cTn id="233" dur="1" fill="hold">
                                          <p:stCondLst>
                                            <p:cond delay="0"/>
                                          </p:stCondLst>
                                        </p:cTn>
                                        <p:tgtEl>
                                          <p:spTgt spid="845090"/>
                                        </p:tgtEl>
                                        <p:attrNameLst>
                                          <p:attrName>style.visibility</p:attrName>
                                        </p:attrNameLst>
                                      </p:cBhvr>
                                      <p:to>
                                        <p:strVal val="visible"/>
                                      </p:to>
                                    </p:set>
                                  </p:childTnLst>
                                </p:cTn>
                              </p:par>
                              <p:par>
                                <p:cTn id="234" presetID="1" presetClass="entr" presetSubtype="0" fill="hold" nodeType="withEffect">
                                  <p:stCondLst>
                                    <p:cond delay="0"/>
                                  </p:stCondLst>
                                  <p:childTnLst>
                                    <p:set>
                                      <p:cBhvr>
                                        <p:cTn id="235" dur="1" fill="hold">
                                          <p:stCondLst>
                                            <p:cond delay="0"/>
                                          </p:stCondLst>
                                        </p:cTn>
                                        <p:tgtEl>
                                          <p:spTgt spid="845091"/>
                                        </p:tgtEl>
                                        <p:attrNameLst>
                                          <p:attrName>style.visibility</p:attrName>
                                        </p:attrNameLst>
                                      </p:cBhvr>
                                      <p:to>
                                        <p:strVal val="visible"/>
                                      </p:to>
                                    </p:set>
                                  </p:childTnLst>
                                </p:cTn>
                              </p:par>
                              <p:par>
                                <p:cTn id="236" presetID="1" presetClass="entr" presetSubtype="0" fill="hold" nodeType="withEffect">
                                  <p:stCondLst>
                                    <p:cond delay="0"/>
                                  </p:stCondLst>
                                  <p:childTnLst>
                                    <p:set>
                                      <p:cBhvr>
                                        <p:cTn id="237" dur="1" fill="hold">
                                          <p:stCondLst>
                                            <p:cond delay="0"/>
                                          </p:stCondLst>
                                        </p:cTn>
                                        <p:tgtEl>
                                          <p:spTgt spid="845092"/>
                                        </p:tgtEl>
                                        <p:attrNameLst>
                                          <p:attrName>style.visibility</p:attrName>
                                        </p:attrNameLst>
                                      </p:cBhvr>
                                      <p:to>
                                        <p:strVal val="visible"/>
                                      </p:to>
                                    </p:set>
                                  </p:childTnLst>
                                </p:cTn>
                              </p:par>
                              <p:par>
                                <p:cTn id="238" presetID="1" presetClass="entr" presetSubtype="0" fill="hold" nodeType="withEffect">
                                  <p:stCondLst>
                                    <p:cond delay="0"/>
                                  </p:stCondLst>
                                  <p:childTnLst>
                                    <p:set>
                                      <p:cBhvr>
                                        <p:cTn id="239" dur="1" fill="hold">
                                          <p:stCondLst>
                                            <p:cond delay="0"/>
                                          </p:stCondLst>
                                        </p:cTn>
                                        <p:tgtEl>
                                          <p:spTgt spid="845093"/>
                                        </p:tgtEl>
                                        <p:attrNameLst>
                                          <p:attrName>style.visibility</p:attrName>
                                        </p:attrNameLst>
                                      </p:cBhvr>
                                      <p:to>
                                        <p:strVal val="visible"/>
                                      </p:to>
                                    </p:set>
                                  </p:childTnLst>
                                </p:cTn>
                              </p:par>
                              <p:par>
                                <p:cTn id="240" presetID="1" presetClass="entr" presetSubtype="0" fill="hold" nodeType="withEffect">
                                  <p:stCondLst>
                                    <p:cond delay="0"/>
                                  </p:stCondLst>
                                  <p:childTnLst>
                                    <p:set>
                                      <p:cBhvr>
                                        <p:cTn id="241" dur="1" fill="hold">
                                          <p:stCondLst>
                                            <p:cond delay="0"/>
                                          </p:stCondLst>
                                        </p:cTn>
                                        <p:tgtEl>
                                          <p:spTgt spid="845094"/>
                                        </p:tgtEl>
                                        <p:attrNameLst>
                                          <p:attrName>style.visibility</p:attrName>
                                        </p:attrNameLst>
                                      </p:cBhvr>
                                      <p:to>
                                        <p:strVal val="visible"/>
                                      </p:to>
                                    </p:set>
                                  </p:childTnLst>
                                </p:cTn>
                              </p:par>
                              <p:par>
                                <p:cTn id="242" presetID="1" presetClass="entr" presetSubtype="0" fill="hold" nodeType="withEffect">
                                  <p:stCondLst>
                                    <p:cond delay="0"/>
                                  </p:stCondLst>
                                  <p:childTnLst>
                                    <p:set>
                                      <p:cBhvr>
                                        <p:cTn id="243" dur="1" fill="hold">
                                          <p:stCondLst>
                                            <p:cond delay="0"/>
                                          </p:stCondLst>
                                        </p:cTn>
                                        <p:tgtEl>
                                          <p:spTgt spid="845095"/>
                                        </p:tgtEl>
                                        <p:attrNameLst>
                                          <p:attrName>style.visibility</p:attrName>
                                        </p:attrNameLst>
                                      </p:cBhvr>
                                      <p:to>
                                        <p:strVal val="visible"/>
                                      </p:to>
                                    </p:set>
                                  </p:childTnLst>
                                </p:cTn>
                              </p:par>
                              <p:par>
                                <p:cTn id="244" presetID="1" presetClass="entr" presetSubtype="0" fill="hold" nodeType="withEffect">
                                  <p:stCondLst>
                                    <p:cond delay="0"/>
                                  </p:stCondLst>
                                  <p:childTnLst>
                                    <p:set>
                                      <p:cBhvr>
                                        <p:cTn id="245" dur="1" fill="hold">
                                          <p:stCondLst>
                                            <p:cond delay="0"/>
                                          </p:stCondLst>
                                        </p:cTn>
                                        <p:tgtEl>
                                          <p:spTgt spid="845096"/>
                                        </p:tgtEl>
                                        <p:attrNameLst>
                                          <p:attrName>style.visibility</p:attrName>
                                        </p:attrNameLst>
                                      </p:cBhvr>
                                      <p:to>
                                        <p:strVal val="visible"/>
                                      </p:to>
                                    </p:set>
                                  </p:childTnLst>
                                </p:cTn>
                              </p:par>
                              <p:par>
                                <p:cTn id="246" presetID="1" presetClass="entr" presetSubtype="0" fill="hold" nodeType="withEffect">
                                  <p:stCondLst>
                                    <p:cond delay="0"/>
                                  </p:stCondLst>
                                  <p:childTnLst>
                                    <p:set>
                                      <p:cBhvr>
                                        <p:cTn id="247" dur="1" fill="hold">
                                          <p:stCondLst>
                                            <p:cond delay="0"/>
                                          </p:stCondLst>
                                        </p:cTn>
                                        <p:tgtEl>
                                          <p:spTgt spid="845097"/>
                                        </p:tgtEl>
                                        <p:attrNameLst>
                                          <p:attrName>style.visibility</p:attrName>
                                        </p:attrNameLst>
                                      </p:cBhvr>
                                      <p:to>
                                        <p:strVal val="visible"/>
                                      </p:to>
                                    </p:set>
                                  </p:childTnLst>
                                </p:cTn>
                              </p:par>
                              <p:par>
                                <p:cTn id="248" presetID="1" presetClass="entr" presetSubtype="0" fill="hold" nodeType="withEffect">
                                  <p:stCondLst>
                                    <p:cond delay="0"/>
                                  </p:stCondLst>
                                  <p:childTnLst>
                                    <p:set>
                                      <p:cBhvr>
                                        <p:cTn id="249" dur="1" fill="hold">
                                          <p:stCondLst>
                                            <p:cond delay="0"/>
                                          </p:stCondLst>
                                        </p:cTn>
                                        <p:tgtEl>
                                          <p:spTgt spid="845098"/>
                                        </p:tgtEl>
                                        <p:attrNameLst>
                                          <p:attrName>style.visibility</p:attrName>
                                        </p:attrNameLst>
                                      </p:cBhvr>
                                      <p:to>
                                        <p:strVal val="visible"/>
                                      </p:to>
                                    </p:set>
                                  </p:childTnLst>
                                </p:cTn>
                              </p:par>
                              <p:par>
                                <p:cTn id="250" presetID="1" presetClass="entr" presetSubtype="0" fill="hold" nodeType="withEffect">
                                  <p:stCondLst>
                                    <p:cond delay="0"/>
                                  </p:stCondLst>
                                  <p:childTnLst>
                                    <p:set>
                                      <p:cBhvr>
                                        <p:cTn id="251" dur="1" fill="hold">
                                          <p:stCondLst>
                                            <p:cond delay="0"/>
                                          </p:stCondLst>
                                        </p:cTn>
                                        <p:tgtEl>
                                          <p:spTgt spid="845099"/>
                                        </p:tgtEl>
                                        <p:attrNameLst>
                                          <p:attrName>style.visibility</p:attrName>
                                        </p:attrNameLst>
                                      </p:cBhvr>
                                      <p:to>
                                        <p:strVal val="visible"/>
                                      </p:to>
                                    </p:set>
                                  </p:childTnLst>
                                </p:cTn>
                              </p:par>
                              <p:par>
                                <p:cTn id="252" presetID="1" presetClass="entr" presetSubtype="0" fill="hold" nodeType="withEffect">
                                  <p:stCondLst>
                                    <p:cond delay="0"/>
                                  </p:stCondLst>
                                  <p:childTnLst>
                                    <p:set>
                                      <p:cBhvr>
                                        <p:cTn id="253" dur="1" fill="hold">
                                          <p:stCondLst>
                                            <p:cond delay="0"/>
                                          </p:stCondLst>
                                        </p:cTn>
                                        <p:tgtEl>
                                          <p:spTgt spid="845100"/>
                                        </p:tgtEl>
                                        <p:attrNameLst>
                                          <p:attrName>style.visibility</p:attrName>
                                        </p:attrNameLst>
                                      </p:cBhvr>
                                      <p:to>
                                        <p:strVal val="visible"/>
                                      </p:to>
                                    </p:set>
                                  </p:childTnLst>
                                </p:cTn>
                              </p:par>
                              <p:par>
                                <p:cTn id="254" presetID="1" presetClass="entr" presetSubtype="0" fill="hold" nodeType="withEffect">
                                  <p:stCondLst>
                                    <p:cond delay="0"/>
                                  </p:stCondLst>
                                  <p:childTnLst>
                                    <p:set>
                                      <p:cBhvr>
                                        <p:cTn id="255" dur="1" fill="hold">
                                          <p:stCondLst>
                                            <p:cond delay="0"/>
                                          </p:stCondLst>
                                        </p:cTn>
                                        <p:tgtEl>
                                          <p:spTgt spid="845119"/>
                                        </p:tgtEl>
                                        <p:attrNameLst>
                                          <p:attrName>style.visibility</p:attrName>
                                        </p:attrNameLst>
                                      </p:cBhvr>
                                      <p:to>
                                        <p:strVal val="visible"/>
                                      </p:to>
                                    </p:set>
                                  </p:childTnLst>
                                </p:cTn>
                              </p:par>
                              <p:par>
                                <p:cTn id="256" presetID="1" presetClass="entr" presetSubtype="0" fill="hold" nodeType="withEffect">
                                  <p:stCondLst>
                                    <p:cond delay="0"/>
                                  </p:stCondLst>
                                  <p:childTnLst>
                                    <p:set>
                                      <p:cBhvr>
                                        <p:cTn id="257" dur="1" fill="hold">
                                          <p:stCondLst>
                                            <p:cond delay="0"/>
                                          </p:stCondLst>
                                        </p:cTn>
                                        <p:tgtEl>
                                          <p:spTgt spid="845120"/>
                                        </p:tgtEl>
                                        <p:attrNameLst>
                                          <p:attrName>style.visibility</p:attrName>
                                        </p:attrNameLst>
                                      </p:cBhvr>
                                      <p:to>
                                        <p:strVal val="visible"/>
                                      </p:to>
                                    </p:set>
                                  </p:childTnLst>
                                </p:cTn>
                              </p:par>
                              <p:par>
                                <p:cTn id="258" presetID="1" presetClass="entr" presetSubtype="0" fill="hold" nodeType="withEffect">
                                  <p:stCondLst>
                                    <p:cond delay="0"/>
                                  </p:stCondLst>
                                  <p:childTnLst>
                                    <p:set>
                                      <p:cBhvr>
                                        <p:cTn id="259" dur="1" fill="hold">
                                          <p:stCondLst>
                                            <p:cond delay="0"/>
                                          </p:stCondLst>
                                        </p:cTn>
                                        <p:tgtEl>
                                          <p:spTgt spid="845121"/>
                                        </p:tgtEl>
                                        <p:attrNameLst>
                                          <p:attrName>style.visibility</p:attrName>
                                        </p:attrNameLst>
                                      </p:cBhvr>
                                      <p:to>
                                        <p:strVal val="visible"/>
                                      </p:to>
                                    </p:set>
                                  </p:childTnLst>
                                </p:cTn>
                              </p:par>
                              <p:par>
                                <p:cTn id="260" presetID="1" presetClass="entr" presetSubtype="0" fill="hold" nodeType="withEffect">
                                  <p:stCondLst>
                                    <p:cond delay="0"/>
                                  </p:stCondLst>
                                  <p:childTnLst>
                                    <p:set>
                                      <p:cBhvr>
                                        <p:cTn id="261" dur="1" fill="hold">
                                          <p:stCondLst>
                                            <p:cond delay="0"/>
                                          </p:stCondLst>
                                        </p:cTn>
                                        <p:tgtEl>
                                          <p:spTgt spid="845122"/>
                                        </p:tgtEl>
                                        <p:attrNameLst>
                                          <p:attrName>style.visibility</p:attrName>
                                        </p:attrNameLst>
                                      </p:cBhvr>
                                      <p:to>
                                        <p:strVal val="visible"/>
                                      </p:to>
                                    </p:set>
                                  </p:childTnLst>
                                </p:cTn>
                              </p:par>
                              <p:par>
                                <p:cTn id="262" presetID="22" presetClass="entr" presetSubtype="4" fill="hold" nodeType="withEffect">
                                  <p:stCondLst>
                                    <p:cond delay="0"/>
                                  </p:stCondLst>
                                  <p:childTnLst>
                                    <p:set>
                                      <p:cBhvr>
                                        <p:cTn id="263" dur="1" fill="hold">
                                          <p:stCondLst>
                                            <p:cond delay="0"/>
                                          </p:stCondLst>
                                        </p:cTn>
                                        <p:tgtEl>
                                          <p:spTgt spid="845145"/>
                                        </p:tgtEl>
                                        <p:attrNameLst>
                                          <p:attrName>style.visibility</p:attrName>
                                        </p:attrNameLst>
                                      </p:cBhvr>
                                      <p:to>
                                        <p:strVal val="visible"/>
                                      </p:to>
                                    </p:set>
                                    <p:animEffect transition="in" filter="wipe(down)">
                                      <p:cBhvr>
                                        <p:cTn id="264" dur="500"/>
                                        <p:tgtEl>
                                          <p:spTgt spid="845145"/>
                                        </p:tgtEl>
                                      </p:cBhvr>
                                    </p:animEffect>
                                  </p:childTnLst>
                                </p:cTn>
                              </p:par>
                            </p:childTnLst>
                          </p:cTn>
                        </p:par>
                        <p:par>
                          <p:cTn id="265" fill="hold" nodeType="afterGroup">
                            <p:stCondLst>
                              <p:cond delay="500"/>
                            </p:stCondLst>
                            <p:childTnLst>
                              <p:par>
                                <p:cTn id="266" presetID="1" presetClass="entr" presetSubtype="0" fill="hold" nodeType="afterEffect">
                                  <p:stCondLst>
                                    <p:cond delay="0"/>
                                  </p:stCondLst>
                                  <p:childTnLst>
                                    <p:set>
                                      <p:cBhvr>
                                        <p:cTn id="267" dur="1" fill="hold">
                                          <p:stCondLst>
                                            <p:cond delay="0"/>
                                          </p:stCondLst>
                                        </p:cTn>
                                        <p:tgtEl>
                                          <p:spTgt spid="845146"/>
                                        </p:tgtEl>
                                        <p:attrNameLst>
                                          <p:attrName>style.visibility</p:attrName>
                                        </p:attrNameLst>
                                      </p:cBhvr>
                                      <p:to>
                                        <p:strVal val="visible"/>
                                      </p:to>
                                    </p:set>
                                  </p:childTnLst>
                                </p:cTn>
                              </p:par>
                              <p:par>
                                <p:cTn id="268" presetID="1" presetClass="entr" presetSubtype="0" fill="hold" nodeType="withEffect">
                                  <p:stCondLst>
                                    <p:cond delay="0"/>
                                  </p:stCondLst>
                                  <p:childTnLst>
                                    <p:set>
                                      <p:cBhvr>
                                        <p:cTn id="269" dur="1" fill="hold">
                                          <p:stCondLst>
                                            <p:cond delay="0"/>
                                          </p:stCondLst>
                                        </p:cTn>
                                        <p:tgtEl>
                                          <p:spTgt spid="845102"/>
                                        </p:tgtEl>
                                        <p:attrNameLst>
                                          <p:attrName>style.visibility</p:attrName>
                                        </p:attrNameLst>
                                      </p:cBhvr>
                                      <p:to>
                                        <p:strVal val="visible"/>
                                      </p:to>
                                    </p:set>
                                  </p:childTnLst>
                                </p:cTn>
                              </p:par>
                              <p:par>
                                <p:cTn id="270" presetID="3" presetClass="entr" presetSubtype="10" fill="hold" nodeType="withEffect">
                                  <p:stCondLst>
                                    <p:cond delay="0"/>
                                  </p:stCondLst>
                                  <p:childTnLst>
                                    <p:set>
                                      <p:cBhvr>
                                        <p:cTn id="271" dur="1" fill="hold">
                                          <p:stCondLst>
                                            <p:cond delay="0"/>
                                          </p:stCondLst>
                                        </p:cTn>
                                        <p:tgtEl>
                                          <p:spTgt spid="845101"/>
                                        </p:tgtEl>
                                        <p:attrNameLst>
                                          <p:attrName>style.visibility</p:attrName>
                                        </p:attrNameLst>
                                      </p:cBhvr>
                                      <p:to>
                                        <p:strVal val="visible"/>
                                      </p:to>
                                    </p:set>
                                    <p:animEffect transition="in" filter="blinds(horizontal)">
                                      <p:cBhvr>
                                        <p:cTn id="272" dur="500"/>
                                        <p:tgtEl>
                                          <p:spTgt spid="845101"/>
                                        </p:tgtEl>
                                      </p:cBhvr>
                                    </p:animEffect>
                                  </p:childTnLst>
                                </p:cTn>
                              </p:par>
                              <p:par>
                                <p:cTn id="273" presetID="1" presetClass="entr" presetSubtype="0" fill="hold" nodeType="withEffect">
                                  <p:stCondLst>
                                    <p:cond delay="0"/>
                                  </p:stCondLst>
                                  <p:childTnLst>
                                    <p:set>
                                      <p:cBhvr>
                                        <p:cTn id="274" dur="1" fill="hold">
                                          <p:stCondLst>
                                            <p:cond delay="0"/>
                                          </p:stCondLst>
                                        </p:cTn>
                                        <p:tgtEl>
                                          <p:spTgt spid="845125"/>
                                        </p:tgtEl>
                                        <p:attrNameLst>
                                          <p:attrName>style.visibility</p:attrName>
                                        </p:attrNameLst>
                                      </p:cBhvr>
                                      <p:to>
                                        <p:strVal val="visible"/>
                                      </p:to>
                                    </p:set>
                                  </p:childTnLst>
                                </p:cTn>
                              </p:par>
                              <p:par>
                                <p:cTn id="275" presetID="1" presetClass="entr" presetSubtype="0" fill="hold" nodeType="withEffect">
                                  <p:stCondLst>
                                    <p:cond delay="0"/>
                                  </p:stCondLst>
                                  <p:childTnLst>
                                    <p:set>
                                      <p:cBhvr>
                                        <p:cTn id="276" dur="1" fill="hold">
                                          <p:stCondLst>
                                            <p:cond delay="0"/>
                                          </p:stCondLst>
                                        </p:cTn>
                                        <p:tgtEl>
                                          <p:spTgt spid="845126"/>
                                        </p:tgtEl>
                                        <p:attrNameLst>
                                          <p:attrName>style.visibility</p:attrName>
                                        </p:attrNameLst>
                                      </p:cBhvr>
                                      <p:to>
                                        <p:strVal val="visible"/>
                                      </p:to>
                                    </p:set>
                                  </p:childTnLst>
                                </p:cTn>
                              </p:par>
                              <p:par>
                                <p:cTn id="277" presetID="1" presetClass="entr" presetSubtype="0" fill="hold" nodeType="withEffect">
                                  <p:stCondLst>
                                    <p:cond delay="0"/>
                                  </p:stCondLst>
                                  <p:childTnLst>
                                    <p:set>
                                      <p:cBhvr>
                                        <p:cTn id="278" dur="1" fill="hold">
                                          <p:stCondLst>
                                            <p:cond delay="0"/>
                                          </p:stCondLst>
                                        </p:cTn>
                                        <p:tgtEl>
                                          <p:spTgt spid="845127"/>
                                        </p:tgtEl>
                                        <p:attrNameLst>
                                          <p:attrName>style.visibility</p:attrName>
                                        </p:attrNameLst>
                                      </p:cBhvr>
                                      <p:to>
                                        <p:strVal val="visible"/>
                                      </p:to>
                                    </p:set>
                                  </p:childTnLst>
                                </p:cTn>
                              </p:par>
                              <p:par>
                                <p:cTn id="279" presetID="1" presetClass="entr" presetSubtype="0" fill="hold" nodeType="withEffect">
                                  <p:stCondLst>
                                    <p:cond delay="0"/>
                                  </p:stCondLst>
                                  <p:childTnLst>
                                    <p:set>
                                      <p:cBhvr>
                                        <p:cTn id="280" dur="1" fill="hold">
                                          <p:stCondLst>
                                            <p:cond delay="0"/>
                                          </p:stCondLst>
                                        </p:cTn>
                                        <p:tgtEl>
                                          <p:spTgt spid="845128"/>
                                        </p:tgtEl>
                                        <p:attrNameLst>
                                          <p:attrName>style.visibility</p:attrName>
                                        </p:attrNameLst>
                                      </p:cBhvr>
                                      <p:to>
                                        <p:strVal val="visible"/>
                                      </p:to>
                                    </p:set>
                                  </p:childTnLst>
                                </p:cTn>
                              </p:par>
                              <p:par>
                                <p:cTn id="281" presetID="1" presetClass="entr" presetSubtype="0" fill="hold" nodeType="withEffect">
                                  <p:stCondLst>
                                    <p:cond delay="0"/>
                                  </p:stCondLst>
                                  <p:childTnLst>
                                    <p:set>
                                      <p:cBhvr>
                                        <p:cTn id="282" dur="1" fill="hold">
                                          <p:stCondLst>
                                            <p:cond delay="0"/>
                                          </p:stCondLst>
                                        </p:cTn>
                                        <p:tgtEl>
                                          <p:spTgt spid="845129"/>
                                        </p:tgtEl>
                                        <p:attrNameLst>
                                          <p:attrName>style.visibility</p:attrName>
                                        </p:attrNameLst>
                                      </p:cBhvr>
                                      <p:to>
                                        <p:strVal val="visible"/>
                                      </p:to>
                                    </p:set>
                                  </p:childTnLst>
                                </p:cTn>
                              </p:par>
                              <p:par>
                                <p:cTn id="283" presetID="1" presetClass="entr" presetSubtype="0" fill="hold" nodeType="withEffect">
                                  <p:stCondLst>
                                    <p:cond delay="0"/>
                                  </p:stCondLst>
                                  <p:childTnLst>
                                    <p:set>
                                      <p:cBhvr>
                                        <p:cTn id="284" dur="1" fill="hold">
                                          <p:stCondLst>
                                            <p:cond delay="0"/>
                                          </p:stCondLst>
                                        </p:cTn>
                                        <p:tgtEl>
                                          <p:spTgt spid="845130"/>
                                        </p:tgtEl>
                                        <p:attrNameLst>
                                          <p:attrName>style.visibility</p:attrName>
                                        </p:attrNameLst>
                                      </p:cBhvr>
                                      <p:to>
                                        <p:strVal val="visible"/>
                                      </p:to>
                                    </p:set>
                                  </p:childTnLst>
                                </p:cTn>
                              </p:par>
                              <p:par>
                                <p:cTn id="285" presetID="1" presetClass="entr" presetSubtype="0" fill="hold" nodeType="withEffect">
                                  <p:stCondLst>
                                    <p:cond delay="0"/>
                                  </p:stCondLst>
                                  <p:childTnLst>
                                    <p:set>
                                      <p:cBhvr>
                                        <p:cTn id="286" dur="1" fill="hold">
                                          <p:stCondLst>
                                            <p:cond delay="0"/>
                                          </p:stCondLst>
                                        </p:cTn>
                                        <p:tgtEl>
                                          <p:spTgt spid="845131"/>
                                        </p:tgtEl>
                                        <p:attrNameLst>
                                          <p:attrName>style.visibility</p:attrName>
                                        </p:attrNameLst>
                                      </p:cBhvr>
                                      <p:to>
                                        <p:strVal val="visible"/>
                                      </p:to>
                                    </p:set>
                                  </p:childTnLst>
                                </p:cTn>
                              </p:par>
                              <p:par>
                                <p:cTn id="287" presetID="1" presetClass="entr" presetSubtype="0" fill="hold" nodeType="withEffect">
                                  <p:stCondLst>
                                    <p:cond delay="0"/>
                                  </p:stCondLst>
                                  <p:childTnLst>
                                    <p:set>
                                      <p:cBhvr>
                                        <p:cTn id="288" dur="1" fill="hold">
                                          <p:stCondLst>
                                            <p:cond delay="0"/>
                                          </p:stCondLst>
                                        </p:cTn>
                                        <p:tgtEl>
                                          <p:spTgt spid="845132"/>
                                        </p:tgtEl>
                                        <p:attrNameLst>
                                          <p:attrName>style.visibility</p:attrName>
                                        </p:attrNameLst>
                                      </p:cBhvr>
                                      <p:to>
                                        <p:strVal val="visible"/>
                                      </p:to>
                                    </p:set>
                                  </p:childTnLst>
                                </p:cTn>
                              </p:par>
                              <p:par>
                                <p:cTn id="289" presetID="1" presetClass="entr" presetSubtype="0" fill="hold" nodeType="withEffect">
                                  <p:stCondLst>
                                    <p:cond delay="0"/>
                                  </p:stCondLst>
                                  <p:childTnLst>
                                    <p:set>
                                      <p:cBhvr>
                                        <p:cTn id="290" dur="1" fill="hold">
                                          <p:stCondLst>
                                            <p:cond delay="0"/>
                                          </p:stCondLst>
                                        </p:cTn>
                                        <p:tgtEl>
                                          <p:spTgt spid="845133"/>
                                        </p:tgtEl>
                                        <p:attrNameLst>
                                          <p:attrName>style.visibility</p:attrName>
                                        </p:attrNameLst>
                                      </p:cBhvr>
                                      <p:to>
                                        <p:strVal val="visible"/>
                                      </p:to>
                                    </p:set>
                                  </p:childTnLst>
                                </p:cTn>
                              </p:par>
                              <p:par>
                                <p:cTn id="291" presetID="1" presetClass="entr" presetSubtype="0" fill="hold" nodeType="withEffect">
                                  <p:stCondLst>
                                    <p:cond delay="0"/>
                                  </p:stCondLst>
                                  <p:childTnLst>
                                    <p:set>
                                      <p:cBhvr>
                                        <p:cTn id="292" dur="1" fill="hold">
                                          <p:stCondLst>
                                            <p:cond delay="0"/>
                                          </p:stCondLst>
                                        </p:cTn>
                                        <p:tgtEl>
                                          <p:spTgt spid="845134"/>
                                        </p:tgtEl>
                                        <p:attrNameLst>
                                          <p:attrName>style.visibility</p:attrName>
                                        </p:attrNameLst>
                                      </p:cBhvr>
                                      <p:to>
                                        <p:strVal val="visible"/>
                                      </p:to>
                                    </p:set>
                                  </p:childTnLst>
                                </p:cTn>
                              </p:par>
                              <p:par>
                                <p:cTn id="293" presetID="1" presetClass="entr" presetSubtype="0" fill="hold" nodeType="withEffect">
                                  <p:stCondLst>
                                    <p:cond delay="0"/>
                                  </p:stCondLst>
                                  <p:childTnLst>
                                    <p:set>
                                      <p:cBhvr>
                                        <p:cTn id="294" dur="1" fill="hold">
                                          <p:stCondLst>
                                            <p:cond delay="0"/>
                                          </p:stCondLst>
                                        </p:cTn>
                                        <p:tgtEl>
                                          <p:spTgt spid="845135"/>
                                        </p:tgtEl>
                                        <p:attrNameLst>
                                          <p:attrName>style.visibility</p:attrName>
                                        </p:attrNameLst>
                                      </p:cBhvr>
                                      <p:to>
                                        <p:strVal val="visible"/>
                                      </p:to>
                                    </p:set>
                                  </p:childTnLst>
                                </p:cTn>
                              </p:par>
                              <p:par>
                                <p:cTn id="295" presetID="1" presetClass="entr" presetSubtype="0" fill="hold" nodeType="withEffect">
                                  <p:stCondLst>
                                    <p:cond delay="0"/>
                                  </p:stCondLst>
                                  <p:childTnLst>
                                    <p:set>
                                      <p:cBhvr>
                                        <p:cTn id="296" dur="1" fill="hold">
                                          <p:stCondLst>
                                            <p:cond delay="0"/>
                                          </p:stCondLst>
                                        </p:cTn>
                                        <p:tgtEl>
                                          <p:spTgt spid="845136"/>
                                        </p:tgtEl>
                                        <p:attrNameLst>
                                          <p:attrName>style.visibility</p:attrName>
                                        </p:attrNameLst>
                                      </p:cBhvr>
                                      <p:to>
                                        <p:strVal val="visible"/>
                                      </p:to>
                                    </p:set>
                                  </p:childTnLst>
                                </p:cTn>
                              </p:par>
                              <p:par>
                                <p:cTn id="297" presetID="1" presetClass="entr" presetSubtype="0" fill="hold" nodeType="withEffect">
                                  <p:stCondLst>
                                    <p:cond delay="0"/>
                                  </p:stCondLst>
                                  <p:childTnLst>
                                    <p:set>
                                      <p:cBhvr>
                                        <p:cTn id="298" dur="1" fill="hold">
                                          <p:stCondLst>
                                            <p:cond delay="0"/>
                                          </p:stCondLst>
                                        </p:cTn>
                                        <p:tgtEl>
                                          <p:spTgt spid="845137"/>
                                        </p:tgtEl>
                                        <p:attrNameLst>
                                          <p:attrName>style.visibility</p:attrName>
                                        </p:attrNameLst>
                                      </p:cBhvr>
                                      <p:to>
                                        <p:strVal val="visible"/>
                                      </p:to>
                                    </p:set>
                                  </p:childTnLst>
                                </p:cTn>
                              </p:par>
                              <p:par>
                                <p:cTn id="299" presetID="1" presetClass="entr" presetSubtype="0" fill="hold" nodeType="withEffect">
                                  <p:stCondLst>
                                    <p:cond delay="0"/>
                                  </p:stCondLst>
                                  <p:childTnLst>
                                    <p:set>
                                      <p:cBhvr>
                                        <p:cTn id="300" dur="1" fill="hold">
                                          <p:stCondLst>
                                            <p:cond delay="0"/>
                                          </p:stCondLst>
                                        </p:cTn>
                                        <p:tgtEl>
                                          <p:spTgt spid="845138"/>
                                        </p:tgtEl>
                                        <p:attrNameLst>
                                          <p:attrName>style.visibility</p:attrName>
                                        </p:attrNameLst>
                                      </p:cBhvr>
                                      <p:to>
                                        <p:strVal val="visible"/>
                                      </p:to>
                                    </p:set>
                                  </p:childTnLst>
                                </p:cTn>
                              </p:par>
                              <p:par>
                                <p:cTn id="301" presetID="1" presetClass="entr" presetSubtype="0" fill="hold" nodeType="withEffect">
                                  <p:stCondLst>
                                    <p:cond delay="0"/>
                                  </p:stCondLst>
                                  <p:childTnLst>
                                    <p:set>
                                      <p:cBhvr>
                                        <p:cTn id="302" dur="1" fill="hold">
                                          <p:stCondLst>
                                            <p:cond delay="0"/>
                                          </p:stCondLst>
                                        </p:cTn>
                                        <p:tgtEl>
                                          <p:spTgt spid="845139"/>
                                        </p:tgtEl>
                                        <p:attrNameLst>
                                          <p:attrName>style.visibility</p:attrName>
                                        </p:attrNameLst>
                                      </p:cBhvr>
                                      <p:to>
                                        <p:strVal val="visible"/>
                                      </p:to>
                                    </p:set>
                                  </p:childTnLst>
                                </p:cTn>
                              </p:par>
                              <p:par>
                                <p:cTn id="303" presetID="1" presetClass="entr" presetSubtype="0" fill="hold" nodeType="withEffect">
                                  <p:stCondLst>
                                    <p:cond delay="0"/>
                                  </p:stCondLst>
                                  <p:childTnLst>
                                    <p:set>
                                      <p:cBhvr>
                                        <p:cTn id="304" dur="1" fill="hold">
                                          <p:stCondLst>
                                            <p:cond delay="0"/>
                                          </p:stCondLst>
                                        </p:cTn>
                                        <p:tgtEl>
                                          <p:spTgt spid="845140"/>
                                        </p:tgtEl>
                                        <p:attrNameLst>
                                          <p:attrName>style.visibility</p:attrName>
                                        </p:attrNameLst>
                                      </p:cBhvr>
                                      <p:to>
                                        <p:strVal val="visible"/>
                                      </p:to>
                                    </p:set>
                                  </p:childTnLst>
                                </p:cTn>
                              </p:par>
                              <p:par>
                                <p:cTn id="305" presetID="1" presetClass="entr" presetSubtype="0" fill="hold" nodeType="withEffect">
                                  <p:stCondLst>
                                    <p:cond delay="0"/>
                                  </p:stCondLst>
                                  <p:childTnLst>
                                    <p:set>
                                      <p:cBhvr>
                                        <p:cTn id="306" dur="1" fill="hold">
                                          <p:stCondLst>
                                            <p:cond delay="0"/>
                                          </p:stCondLst>
                                        </p:cTn>
                                        <p:tgtEl>
                                          <p:spTgt spid="845141"/>
                                        </p:tgtEl>
                                        <p:attrNameLst>
                                          <p:attrName>style.visibility</p:attrName>
                                        </p:attrNameLst>
                                      </p:cBhvr>
                                      <p:to>
                                        <p:strVal val="visible"/>
                                      </p:to>
                                    </p:set>
                                  </p:childTnLst>
                                </p:cTn>
                              </p:par>
                              <p:par>
                                <p:cTn id="307" presetID="1" presetClass="entr" presetSubtype="0" fill="hold" nodeType="withEffect">
                                  <p:stCondLst>
                                    <p:cond delay="0"/>
                                  </p:stCondLst>
                                  <p:childTnLst>
                                    <p:set>
                                      <p:cBhvr>
                                        <p:cTn id="308" dur="1" fill="hold">
                                          <p:stCondLst>
                                            <p:cond delay="0"/>
                                          </p:stCondLst>
                                        </p:cTn>
                                        <p:tgtEl>
                                          <p:spTgt spid="845142"/>
                                        </p:tgtEl>
                                        <p:attrNameLst>
                                          <p:attrName>style.visibility</p:attrName>
                                        </p:attrNameLst>
                                      </p:cBhvr>
                                      <p:to>
                                        <p:strVal val="visible"/>
                                      </p:to>
                                    </p:set>
                                  </p:childTnLst>
                                </p:cTn>
                              </p:par>
                              <p:par>
                                <p:cTn id="309" presetID="1" presetClass="entr" presetSubtype="0" fill="hold" nodeType="withEffect">
                                  <p:stCondLst>
                                    <p:cond delay="0"/>
                                  </p:stCondLst>
                                  <p:childTnLst>
                                    <p:set>
                                      <p:cBhvr>
                                        <p:cTn id="310" dur="1" fill="hold">
                                          <p:stCondLst>
                                            <p:cond delay="0"/>
                                          </p:stCondLst>
                                        </p:cTn>
                                        <p:tgtEl>
                                          <p:spTgt spid="845143"/>
                                        </p:tgtEl>
                                        <p:attrNameLst>
                                          <p:attrName>style.visibility</p:attrName>
                                        </p:attrNameLst>
                                      </p:cBhvr>
                                      <p:to>
                                        <p:strVal val="visible"/>
                                      </p:to>
                                    </p:set>
                                  </p:childTnLst>
                                </p:cTn>
                              </p:par>
                              <p:par>
                                <p:cTn id="311" presetID="1" presetClass="entr" presetSubtype="0" fill="hold" nodeType="withEffect">
                                  <p:stCondLst>
                                    <p:cond delay="0"/>
                                  </p:stCondLst>
                                  <p:childTnLst>
                                    <p:set>
                                      <p:cBhvr>
                                        <p:cTn id="312" dur="1" fill="hold">
                                          <p:stCondLst>
                                            <p:cond delay="0"/>
                                          </p:stCondLst>
                                        </p:cTn>
                                        <p:tgtEl>
                                          <p:spTgt spid="845144"/>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845152"/>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845153"/>
                                        </p:tgtEl>
                                        <p:attrNameLst>
                                          <p:attrName>style.visibility</p:attrName>
                                        </p:attrNameLst>
                                      </p:cBhvr>
                                      <p:to>
                                        <p:strVal val="visible"/>
                                      </p:to>
                                    </p:set>
                                  </p:childTnLst>
                                </p:cTn>
                              </p:par>
                              <p:par>
                                <p:cTn id="317" presetID="1" presetClass="entr" presetSubtype="0" fill="hold" grpId="1" nodeType="withEffect">
                                  <p:stCondLst>
                                    <p:cond delay="0"/>
                                  </p:stCondLst>
                                  <p:childTnLst>
                                    <p:set>
                                      <p:cBhvr>
                                        <p:cTn id="318" dur="1" fill="hold">
                                          <p:stCondLst>
                                            <p:cond delay="0"/>
                                          </p:stCondLst>
                                        </p:cTn>
                                        <p:tgtEl>
                                          <p:spTgt spid="845277"/>
                                        </p:tgtEl>
                                        <p:attrNameLst>
                                          <p:attrName>style.visibility</p:attrName>
                                        </p:attrNameLst>
                                      </p:cBhvr>
                                      <p:to>
                                        <p:strVal val="visible"/>
                                      </p:to>
                                    </p:set>
                                  </p:childTnLst>
                                </p:cTn>
                              </p:par>
                              <p:par>
                                <p:cTn id="319" presetID="1" presetClass="entr" presetSubtype="0" fill="hold" grpId="1" nodeType="withEffect">
                                  <p:stCondLst>
                                    <p:cond delay="0"/>
                                  </p:stCondLst>
                                  <p:childTnLst>
                                    <p:set>
                                      <p:cBhvr>
                                        <p:cTn id="320" dur="1" fill="hold">
                                          <p:stCondLst>
                                            <p:cond delay="0"/>
                                          </p:stCondLst>
                                        </p:cTn>
                                        <p:tgtEl>
                                          <p:spTgt spid="845278"/>
                                        </p:tgtEl>
                                        <p:attrNameLst>
                                          <p:attrName>style.visibility</p:attrName>
                                        </p:attrNameLst>
                                      </p:cBhvr>
                                      <p:to>
                                        <p:strVal val="visible"/>
                                      </p:to>
                                    </p:set>
                                  </p:childTnLst>
                                </p:cTn>
                              </p:par>
                              <p:par>
                                <p:cTn id="321" presetID="1" presetClass="entr" presetSubtype="0" fill="hold" nodeType="withEffect">
                                  <p:stCondLst>
                                    <p:cond delay="0"/>
                                  </p:stCondLst>
                                  <p:childTnLst>
                                    <p:set>
                                      <p:cBhvr>
                                        <p:cTn id="322" dur="1" fill="hold">
                                          <p:stCondLst>
                                            <p:cond delay="0"/>
                                          </p:stCondLst>
                                        </p:cTn>
                                        <p:tgtEl>
                                          <p:spTgt spid="845053"/>
                                        </p:tgtEl>
                                        <p:attrNameLst>
                                          <p:attrName>style.visibility</p:attrName>
                                        </p:attrNameLst>
                                      </p:cBhvr>
                                      <p:to>
                                        <p:strVal val="visible"/>
                                      </p:to>
                                    </p:set>
                                  </p:childTnLst>
                                </p:cTn>
                              </p:par>
                            </p:childTnLst>
                          </p:cTn>
                        </p:par>
                      </p:childTnLst>
                    </p:cTn>
                  </p:par>
                  <p:par>
                    <p:cTn id="323" fill="hold" nodeType="clickPar">
                      <p:stCondLst>
                        <p:cond delay="indefinite"/>
                      </p:stCondLst>
                      <p:childTnLst>
                        <p:par>
                          <p:cTn id="324" fill="hold" nodeType="withGroup">
                            <p:stCondLst>
                              <p:cond delay="0"/>
                            </p:stCondLst>
                            <p:childTnLst>
                              <p:par>
                                <p:cTn id="325" presetID="1" presetClass="entr" presetSubtype="0" fill="hold" grpId="0" nodeType="clickEffect">
                                  <p:stCondLst>
                                    <p:cond delay="0"/>
                                  </p:stCondLst>
                                  <p:childTnLst>
                                    <p:set>
                                      <p:cBhvr>
                                        <p:cTn id="326" dur="1" fill="hold">
                                          <p:stCondLst>
                                            <p:cond delay="0"/>
                                          </p:stCondLst>
                                        </p:cTn>
                                        <p:tgtEl>
                                          <p:spTgt spid="845274"/>
                                        </p:tgtEl>
                                        <p:attrNameLst>
                                          <p:attrName>style.visibility</p:attrName>
                                        </p:attrNameLst>
                                      </p:cBhvr>
                                      <p:to>
                                        <p:strVal val="visible"/>
                                      </p:to>
                                    </p:set>
                                  </p:childTnLst>
                                </p:cTn>
                              </p:par>
                              <p:par>
                                <p:cTn id="327" presetID="1" presetClass="entr" presetSubtype="0" fill="hold" grpId="0" nodeType="withEffect">
                                  <p:stCondLst>
                                    <p:cond delay="0"/>
                                  </p:stCondLst>
                                  <p:childTnLst>
                                    <p:set>
                                      <p:cBhvr>
                                        <p:cTn id="328" dur="1" fill="hold">
                                          <p:stCondLst>
                                            <p:cond delay="0"/>
                                          </p:stCondLst>
                                        </p:cTn>
                                        <p:tgtEl>
                                          <p:spTgt spid="845273"/>
                                        </p:tgtEl>
                                        <p:attrNameLst>
                                          <p:attrName>style.visibility</p:attrName>
                                        </p:attrNameLst>
                                      </p:cBhvr>
                                      <p:to>
                                        <p:strVal val="visible"/>
                                      </p:to>
                                    </p:set>
                                  </p:childTnLst>
                                </p:cTn>
                              </p:par>
                              <p:par>
                                <p:cTn id="329" presetID="1" presetClass="entr" presetSubtype="0" fill="hold" nodeType="withEffect">
                                  <p:stCondLst>
                                    <p:cond delay="0"/>
                                  </p:stCondLst>
                                  <p:childTnLst>
                                    <p:set>
                                      <p:cBhvr>
                                        <p:cTn id="330" dur="1" fill="hold">
                                          <p:stCondLst>
                                            <p:cond delay="0"/>
                                          </p:stCondLst>
                                        </p:cTn>
                                        <p:tgtEl>
                                          <p:spTgt spid="845168"/>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845171"/>
                                        </p:tgtEl>
                                        <p:attrNameLst>
                                          <p:attrName>style.visibility</p:attrName>
                                        </p:attrNameLst>
                                      </p:cBhvr>
                                      <p:to>
                                        <p:strVal val="visible"/>
                                      </p:to>
                                    </p:set>
                                  </p:childTnLst>
                                </p:cTn>
                              </p:par>
                              <p:par>
                                <p:cTn id="333" presetID="22" presetClass="entr" presetSubtype="4" fill="hold" nodeType="withEffect">
                                  <p:stCondLst>
                                    <p:cond delay="0"/>
                                  </p:stCondLst>
                                  <p:childTnLst>
                                    <p:set>
                                      <p:cBhvr>
                                        <p:cTn id="334" dur="1" fill="hold">
                                          <p:stCondLst>
                                            <p:cond delay="0"/>
                                          </p:stCondLst>
                                        </p:cTn>
                                        <p:tgtEl>
                                          <p:spTgt spid="845166"/>
                                        </p:tgtEl>
                                        <p:attrNameLst>
                                          <p:attrName>style.visibility</p:attrName>
                                        </p:attrNameLst>
                                      </p:cBhvr>
                                      <p:to>
                                        <p:strVal val="visible"/>
                                      </p:to>
                                    </p:set>
                                    <p:animEffect transition="in" filter="wipe(down)">
                                      <p:cBhvr>
                                        <p:cTn id="335" dur="500"/>
                                        <p:tgtEl>
                                          <p:spTgt spid="845166"/>
                                        </p:tgtEl>
                                      </p:cBhvr>
                                    </p:animEffect>
                                  </p:childTnLst>
                                </p:cTn>
                              </p:par>
                              <p:par>
                                <p:cTn id="336" presetID="22" presetClass="entr" presetSubtype="1" fill="hold" nodeType="withEffect">
                                  <p:stCondLst>
                                    <p:cond delay="0"/>
                                  </p:stCondLst>
                                  <p:childTnLst>
                                    <p:set>
                                      <p:cBhvr>
                                        <p:cTn id="337" dur="1" fill="hold">
                                          <p:stCondLst>
                                            <p:cond delay="0"/>
                                          </p:stCondLst>
                                        </p:cTn>
                                        <p:tgtEl>
                                          <p:spTgt spid="845167"/>
                                        </p:tgtEl>
                                        <p:attrNameLst>
                                          <p:attrName>style.visibility</p:attrName>
                                        </p:attrNameLst>
                                      </p:cBhvr>
                                      <p:to>
                                        <p:strVal val="visible"/>
                                      </p:to>
                                    </p:set>
                                    <p:animEffect transition="in" filter="wipe(up)">
                                      <p:cBhvr>
                                        <p:cTn id="338" dur="500"/>
                                        <p:tgtEl>
                                          <p:spTgt spid="845167"/>
                                        </p:tgtEl>
                                      </p:cBhvr>
                                    </p:animEffect>
                                  </p:childTnLst>
                                </p:cTn>
                              </p:par>
                              <p:par>
                                <p:cTn id="339" presetID="1" presetClass="entr" presetSubtype="0" fill="hold" grpId="0" nodeType="withEffect">
                                  <p:stCondLst>
                                    <p:cond delay="0"/>
                                  </p:stCondLst>
                                  <p:childTnLst>
                                    <p:set>
                                      <p:cBhvr>
                                        <p:cTn id="340" dur="1" fill="hold">
                                          <p:stCondLst>
                                            <p:cond delay="0"/>
                                          </p:stCondLst>
                                        </p:cTn>
                                        <p:tgtEl>
                                          <p:spTgt spid="845172"/>
                                        </p:tgtEl>
                                        <p:attrNameLst>
                                          <p:attrName>style.visibility</p:attrName>
                                        </p:attrNameLst>
                                      </p:cBhvr>
                                      <p:to>
                                        <p:strVal val="visible"/>
                                      </p:to>
                                    </p:set>
                                  </p:childTnLst>
                                </p:cTn>
                              </p:par>
                              <p:par>
                                <p:cTn id="341" presetID="1" presetClass="entr" presetSubtype="0" fill="hold" grpId="0" nodeType="withEffect">
                                  <p:stCondLst>
                                    <p:cond delay="0"/>
                                  </p:stCondLst>
                                  <p:childTnLst>
                                    <p:set>
                                      <p:cBhvr>
                                        <p:cTn id="342" dur="1" fill="hold">
                                          <p:stCondLst>
                                            <p:cond delay="0"/>
                                          </p:stCondLst>
                                        </p:cTn>
                                        <p:tgtEl>
                                          <p:spTgt spid="845263"/>
                                        </p:tgtEl>
                                        <p:attrNameLst>
                                          <p:attrName>style.visibility</p:attrName>
                                        </p:attrNameLst>
                                      </p:cBhvr>
                                      <p:to>
                                        <p:strVal val="visible"/>
                                      </p:to>
                                    </p:set>
                                  </p:childTnLst>
                                </p:cTn>
                              </p:par>
                              <p:par>
                                <p:cTn id="343" presetID="1" presetClass="entr" presetSubtype="0" fill="hold" grpId="0" nodeType="withEffect">
                                  <p:stCondLst>
                                    <p:cond delay="0"/>
                                  </p:stCondLst>
                                  <p:childTnLst>
                                    <p:set>
                                      <p:cBhvr>
                                        <p:cTn id="344" dur="1" fill="hold">
                                          <p:stCondLst>
                                            <p:cond delay="0"/>
                                          </p:stCondLst>
                                        </p:cTn>
                                        <p:tgtEl>
                                          <p:spTgt spid="845264"/>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845265"/>
                                        </p:tgtEl>
                                        <p:attrNameLst>
                                          <p:attrName>style.visibility</p:attrName>
                                        </p:attrNameLst>
                                      </p:cBhvr>
                                      <p:to>
                                        <p:strVal val="visible"/>
                                      </p:to>
                                    </p:set>
                                  </p:childTnLst>
                                </p:cTn>
                              </p:par>
                              <p:par>
                                <p:cTn id="347" presetID="1" presetClass="entr" presetSubtype="0" fill="hold" grpId="0" nodeType="withEffect">
                                  <p:stCondLst>
                                    <p:cond delay="0"/>
                                  </p:stCondLst>
                                  <p:childTnLst>
                                    <p:set>
                                      <p:cBhvr>
                                        <p:cTn id="348" dur="1" fill="hold">
                                          <p:stCondLst>
                                            <p:cond delay="0"/>
                                          </p:stCondLst>
                                        </p:cTn>
                                        <p:tgtEl>
                                          <p:spTgt spid="845266"/>
                                        </p:tgtEl>
                                        <p:attrNameLst>
                                          <p:attrName>style.visibility</p:attrName>
                                        </p:attrNameLst>
                                      </p:cBhvr>
                                      <p:to>
                                        <p:strVal val="visible"/>
                                      </p:to>
                                    </p:set>
                                  </p:childTnLst>
                                </p:cTn>
                              </p:par>
                              <p:par>
                                <p:cTn id="349" presetID="1" presetClass="entr" presetSubtype="0" fill="hold" nodeType="withEffect">
                                  <p:stCondLst>
                                    <p:cond delay="0"/>
                                  </p:stCondLst>
                                  <p:childTnLst>
                                    <p:set>
                                      <p:cBhvr>
                                        <p:cTn id="350" dur="1" fill="hold">
                                          <p:stCondLst>
                                            <p:cond delay="0"/>
                                          </p:stCondLst>
                                        </p:cTn>
                                        <p:tgtEl>
                                          <p:spTgt spid="845175"/>
                                        </p:tgtEl>
                                        <p:attrNameLst>
                                          <p:attrName>style.visibility</p:attrName>
                                        </p:attrNameLst>
                                      </p:cBhvr>
                                      <p:to>
                                        <p:strVal val="visible"/>
                                      </p:to>
                                    </p:set>
                                  </p:childTnLst>
                                </p:cTn>
                              </p:par>
                              <p:par>
                                <p:cTn id="351" presetID="1" presetClass="entr" presetSubtype="0" fill="hold" nodeType="withEffect">
                                  <p:stCondLst>
                                    <p:cond delay="0"/>
                                  </p:stCondLst>
                                  <p:childTnLst>
                                    <p:set>
                                      <p:cBhvr>
                                        <p:cTn id="352" dur="1" fill="hold">
                                          <p:stCondLst>
                                            <p:cond delay="0"/>
                                          </p:stCondLst>
                                        </p:cTn>
                                        <p:tgtEl>
                                          <p:spTgt spid="845176"/>
                                        </p:tgtEl>
                                        <p:attrNameLst>
                                          <p:attrName>style.visibility</p:attrName>
                                        </p:attrNameLst>
                                      </p:cBhvr>
                                      <p:to>
                                        <p:strVal val="visible"/>
                                      </p:to>
                                    </p:set>
                                  </p:childTnLst>
                                </p:cTn>
                              </p:par>
                              <p:par>
                                <p:cTn id="353" presetID="1" presetClass="entr" presetSubtype="0" fill="hold" nodeType="withEffect">
                                  <p:stCondLst>
                                    <p:cond delay="0"/>
                                  </p:stCondLst>
                                  <p:childTnLst>
                                    <p:set>
                                      <p:cBhvr>
                                        <p:cTn id="354" dur="1" fill="hold">
                                          <p:stCondLst>
                                            <p:cond delay="0"/>
                                          </p:stCondLst>
                                        </p:cTn>
                                        <p:tgtEl>
                                          <p:spTgt spid="845177"/>
                                        </p:tgtEl>
                                        <p:attrNameLst>
                                          <p:attrName>style.visibility</p:attrName>
                                        </p:attrNameLst>
                                      </p:cBhvr>
                                      <p:to>
                                        <p:strVal val="visible"/>
                                      </p:to>
                                    </p:set>
                                  </p:childTnLst>
                                </p:cTn>
                              </p:par>
                              <p:par>
                                <p:cTn id="355" presetID="1" presetClass="entr" presetSubtype="0" fill="hold" nodeType="withEffect">
                                  <p:stCondLst>
                                    <p:cond delay="0"/>
                                  </p:stCondLst>
                                  <p:childTnLst>
                                    <p:set>
                                      <p:cBhvr>
                                        <p:cTn id="356" dur="1" fill="hold">
                                          <p:stCondLst>
                                            <p:cond delay="0"/>
                                          </p:stCondLst>
                                        </p:cTn>
                                        <p:tgtEl>
                                          <p:spTgt spid="845178"/>
                                        </p:tgtEl>
                                        <p:attrNameLst>
                                          <p:attrName>style.visibility</p:attrName>
                                        </p:attrNameLst>
                                      </p:cBhvr>
                                      <p:to>
                                        <p:strVal val="visible"/>
                                      </p:to>
                                    </p:set>
                                  </p:childTnLst>
                                </p:cTn>
                              </p:par>
                              <p:par>
                                <p:cTn id="357" presetID="1" presetClass="entr" presetSubtype="0" fill="hold" nodeType="withEffect">
                                  <p:stCondLst>
                                    <p:cond delay="0"/>
                                  </p:stCondLst>
                                  <p:childTnLst>
                                    <p:set>
                                      <p:cBhvr>
                                        <p:cTn id="358" dur="1" fill="hold">
                                          <p:stCondLst>
                                            <p:cond delay="0"/>
                                          </p:stCondLst>
                                        </p:cTn>
                                        <p:tgtEl>
                                          <p:spTgt spid="845179"/>
                                        </p:tgtEl>
                                        <p:attrNameLst>
                                          <p:attrName>style.visibility</p:attrName>
                                        </p:attrNameLst>
                                      </p:cBhvr>
                                      <p:to>
                                        <p:strVal val="visible"/>
                                      </p:to>
                                    </p:set>
                                  </p:childTnLst>
                                </p:cTn>
                              </p:par>
                              <p:par>
                                <p:cTn id="359" presetID="1" presetClass="entr" presetSubtype="0" fill="hold" nodeType="withEffect">
                                  <p:stCondLst>
                                    <p:cond delay="0"/>
                                  </p:stCondLst>
                                  <p:childTnLst>
                                    <p:set>
                                      <p:cBhvr>
                                        <p:cTn id="360" dur="1" fill="hold">
                                          <p:stCondLst>
                                            <p:cond delay="0"/>
                                          </p:stCondLst>
                                        </p:cTn>
                                        <p:tgtEl>
                                          <p:spTgt spid="845180"/>
                                        </p:tgtEl>
                                        <p:attrNameLst>
                                          <p:attrName>style.visibility</p:attrName>
                                        </p:attrNameLst>
                                      </p:cBhvr>
                                      <p:to>
                                        <p:strVal val="visible"/>
                                      </p:to>
                                    </p:set>
                                  </p:childTnLst>
                                </p:cTn>
                              </p:par>
                              <p:par>
                                <p:cTn id="361" presetID="1" presetClass="entr" presetSubtype="0" fill="hold" nodeType="withEffect">
                                  <p:stCondLst>
                                    <p:cond delay="0"/>
                                  </p:stCondLst>
                                  <p:childTnLst>
                                    <p:set>
                                      <p:cBhvr>
                                        <p:cTn id="362" dur="1" fill="hold">
                                          <p:stCondLst>
                                            <p:cond delay="0"/>
                                          </p:stCondLst>
                                        </p:cTn>
                                        <p:tgtEl>
                                          <p:spTgt spid="845181"/>
                                        </p:tgtEl>
                                        <p:attrNameLst>
                                          <p:attrName>style.visibility</p:attrName>
                                        </p:attrNameLst>
                                      </p:cBhvr>
                                      <p:to>
                                        <p:strVal val="visible"/>
                                      </p:to>
                                    </p:set>
                                  </p:childTnLst>
                                </p:cTn>
                              </p:par>
                              <p:par>
                                <p:cTn id="363" presetID="1" presetClass="entr" presetSubtype="0" fill="hold" nodeType="withEffect">
                                  <p:stCondLst>
                                    <p:cond delay="0"/>
                                  </p:stCondLst>
                                  <p:childTnLst>
                                    <p:set>
                                      <p:cBhvr>
                                        <p:cTn id="364" dur="1" fill="hold">
                                          <p:stCondLst>
                                            <p:cond delay="0"/>
                                          </p:stCondLst>
                                        </p:cTn>
                                        <p:tgtEl>
                                          <p:spTgt spid="845182"/>
                                        </p:tgtEl>
                                        <p:attrNameLst>
                                          <p:attrName>style.visibility</p:attrName>
                                        </p:attrNameLst>
                                      </p:cBhvr>
                                      <p:to>
                                        <p:strVal val="visible"/>
                                      </p:to>
                                    </p:set>
                                  </p:childTnLst>
                                </p:cTn>
                              </p:par>
                              <p:par>
                                <p:cTn id="365" presetID="1" presetClass="entr" presetSubtype="0" fill="hold" nodeType="withEffect">
                                  <p:stCondLst>
                                    <p:cond delay="0"/>
                                  </p:stCondLst>
                                  <p:childTnLst>
                                    <p:set>
                                      <p:cBhvr>
                                        <p:cTn id="366" dur="1" fill="hold">
                                          <p:stCondLst>
                                            <p:cond delay="0"/>
                                          </p:stCondLst>
                                        </p:cTn>
                                        <p:tgtEl>
                                          <p:spTgt spid="845183"/>
                                        </p:tgtEl>
                                        <p:attrNameLst>
                                          <p:attrName>style.visibility</p:attrName>
                                        </p:attrNameLst>
                                      </p:cBhvr>
                                      <p:to>
                                        <p:strVal val="visible"/>
                                      </p:to>
                                    </p:set>
                                  </p:childTnLst>
                                </p:cTn>
                              </p:par>
                              <p:par>
                                <p:cTn id="367" presetID="1" presetClass="entr" presetSubtype="0" fill="hold" nodeType="withEffect">
                                  <p:stCondLst>
                                    <p:cond delay="0"/>
                                  </p:stCondLst>
                                  <p:childTnLst>
                                    <p:set>
                                      <p:cBhvr>
                                        <p:cTn id="368" dur="1" fill="hold">
                                          <p:stCondLst>
                                            <p:cond delay="0"/>
                                          </p:stCondLst>
                                        </p:cTn>
                                        <p:tgtEl>
                                          <p:spTgt spid="845184"/>
                                        </p:tgtEl>
                                        <p:attrNameLst>
                                          <p:attrName>style.visibility</p:attrName>
                                        </p:attrNameLst>
                                      </p:cBhvr>
                                      <p:to>
                                        <p:strVal val="visible"/>
                                      </p:to>
                                    </p:set>
                                  </p:childTnLst>
                                </p:cTn>
                              </p:par>
                              <p:par>
                                <p:cTn id="369" presetID="1" presetClass="entr" presetSubtype="0" fill="hold" nodeType="withEffect">
                                  <p:stCondLst>
                                    <p:cond delay="0"/>
                                  </p:stCondLst>
                                  <p:childTnLst>
                                    <p:set>
                                      <p:cBhvr>
                                        <p:cTn id="370" dur="1" fill="hold">
                                          <p:stCondLst>
                                            <p:cond delay="0"/>
                                          </p:stCondLst>
                                        </p:cTn>
                                        <p:tgtEl>
                                          <p:spTgt spid="845185"/>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845186"/>
                                        </p:tgtEl>
                                        <p:attrNameLst>
                                          <p:attrName>style.visibility</p:attrName>
                                        </p:attrNameLst>
                                      </p:cBhvr>
                                      <p:to>
                                        <p:strVal val="visible"/>
                                      </p:to>
                                    </p:set>
                                  </p:childTnLst>
                                </p:cTn>
                              </p:par>
                              <p:par>
                                <p:cTn id="373" presetID="1" presetClass="entr" presetSubtype="0" fill="hold" nodeType="withEffect">
                                  <p:stCondLst>
                                    <p:cond delay="0"/>
                                  </p:stCondLst>
                                  <p:childTnLst>
                                    <p:set>
                                      <p:cBhvr>
                                        <p:cTn id="374" dur="1" fill="hold">
                                          <p:stCondLst>
                                            <p:cond delay="0"/>
                                          </p:stCondLst>
                                        </p:cTn>
                                        <p:tgtEl>
                                          <p:spTgt spid="845226"/>
                                        </p:tgtEl>
                                        <p:attrNameLst>
                                          <p:attrName>style.visibility</p:attrName>
                                        </p:attrNameLst>
                                      </p:cBhvr>
                                      <p:to>
                                        <p:strVal val="visible"/>
                                      </p:to>
                                    </p:set>
                                  </p:childTnLst>
                                </p:cTn>
                              </p:par>
                              <p:par>
                                <p:cTn id="375" presetID="1" presetClass="entr" presetSubtype="0" fill="hold" nodeType="withEffect">
                                  <p:stCondLst>
                                    <p:cond delay="0"/>
                                  </p:stCondLst>
                                  <p:childTnLst>
                                    <p:set>
                                      <p:cBhvr>
                                        <p:cTn id="376" dur="1" fill="hold">
                                          <p:stCondLst>
                                            <p:cond delay="0"/>
                                          </p:stCondLst>
                                        </p:cTn>
                                        <p:tgtEl>
                                          <p:spTgt spid="845227"/>
                                        </p:tgtEl>
                                        <p:attrNameLst>
                                          <p:attrName>style.visibility</p:attrName>
                                        </p:attrNameLst>
                                      </p:cBhvr>
                                      <p:to>
                                        <p:strVal val="visible"/>
                                      </p:to>
                                    </p:set>
                                  </p:childTnLst>
                                </p:cTn>
                              </p:par>
                              <p:par>
                                <p:cTn id="377" presetID="1" presetClass="entr" presetSubtype="0" fill="hold" nodeType="withEffect">
                                  <p:stCondLst>
                                    <p:cond delay="0"/>
                                  </p:stCondLst>
                                  <p:childTnLst>
                                    <p:set>
                                      <p:cBhvr>
                                        <p:cTn id="378" dur="1" fill="hold">
                                          <p:stCondLst>
                                            <p:cond delay="0"/>
                                          </p:stCondLst>
                                        </p:cTn>
                                        <p:tgtEl>
                                          <p:spTgt spid="845228"/>
                                        </p:tgtEl>
                                        <p:attrNameLst>
                                          <p:attrName>style.visibility</p:attrName>
                                        </p:attrNameLst>
                                      </p:cBhvr>
                                      <p:to>
                                        <p:strVal val="visible"/>
                                      </p:to>
                                    </p:set>
                                  </p:childTnLst>
                                </p:cTn>
                              </p:par>
                              <p:par>
                                <p:cTn id="379" presetID="1" presetClass="entr" presetSubtype="0" fill="hold" nodeType="withEffect">
                                  <p:stCondLst>
                                    <p:cond delay="0"/>
                                  </p:stCondLst>
                                  <p:childTnLst>
                                    <p:set>
                                      <p:cBhvr>
                                        <p:cTn id="380" dur="1" fill="hold">
                                          <p:stCondLst>
                                            <p:cond delay="0"/>
                                          </p:stCondLst>
                                        </p:cTn>
                                        <p:tgtEl>
                                          <p:spTgt spid="845229"/>
                                        </p:tgtEl>
                                        <p:attrNameLst>
                                          <p:attrName>style.visibility</p:attrName>
                                        </p:attrNameLst>
                                      </p:cBhvr>
                                      <p:to>
                                        <p:strVal val="visible"/>
                                      </p:to>
                                    </p:set>
                                  </p:childTnLst>
                                </p:cTn>
                              </p:par>
                              <p:par>
                                <p:cTn id="381" presetID="1" presetClass="entr" presetSubtype="0" fill="hold" nodeType="withEffect">
                                  <p:stCondLst>
                                    <p:cond delay="0"/>
                                  </p:stCondLst>
                                  <p:childTnLst>
                                    <p:set>
                                      <p:cBhvr>
                                        <p:cTn id="382" dur="1" fill="hold">
                                          <p:stCondLst>
                                            <p:cond delay="0"/>
                                          </p:stCondLst>
                                        </p:cTn>
                                        <p:tgtEl>
                                          <p:spTgt spid="845230"/>
                                        </p:tgtEl>
                                        <p:attrNameLst>
                                          <p:attrName>style.visibility</p:attrName>
                                        </p:attrNameLst>
                                      </p:cBhvr>
                                      <p:to>
                                        <p:strVal val="visible"/>
                                      </p:to>
                                    </p:set>
                                  </p:childTnLst>
                                </p:cTn>
                              </p:par>
                              <p:par>
                                <p:cTn id="383" presetID="1" presetClass="entr" presetSubtype="0" fill="hold" nodeType="withEffect">
                                  <p:stCondLst>
                                    <p:cond delay="0"/>
                                  </p:stCondLst>
                                  <p:childTnLst>
                                    <p:set>
                                      <p:cBhvr>
                                        <p:cTn id="384" dur="1" fill="hold">
                                          <p:stCondLst>
                                            <p:cond delay="0"/>
                                          </p:stCondLst>
                                        </p:cTn>
                                        <p:tgtEl>
                                          <p:spTgt spid="845231"/>
                                        </p:tgtEl>
                                        <p:attrNameLst>
                                          <p:attrName>style.visibility</p:attrName>
                                        </p:attrNameLst>
                                      </p:cBhvr>
                                      <p:to>
                                        <p:strVal val="visible"/>
                                      </p:to>
                                    </p:set>
                                  </p:childTnLst>
                                </p:cTn>
                              </p:par>
                              <p:par>
                                <p:cTn id="385" presetID="1" presetClass="entr" presetSubtype="0" fill="hold" nodeType="withEffect">
                                  <p:stCondLst>
                                    <p:cond delay="0"/>
                                  </p:stCondLst>
                                  <p:childTnLst>
                                    <p:set>
                                      <p:cBhvr>
                                        <p:cTn id="386" dur="1" fill="hold">
                                          <p:stCondLst>
                                            <p:cond delay="0"/>
                                          </p:stCondLst>
                                        </p:cTn>
                                        <p:tgtEl>
                                          <p:spTgt spid="845232"/>
                                        </p:tgtEl>
                                        <p:attrNameLst>
                                          <p:attrName>style.visibility</p:attrName>
                                        </p:attrNameLst>
                                      </p:cBhvr>
                                      <p:to>
                                        <p:strVal val="visible"/>
                                      </p:to>
                                    </p:set>
                                  </p:childTnLst>
                                </p:cTn>
                              </p:par>
                              <p:par>
                                <p:cTn id="387" presetID="1" presetClass="entr" presetSubtype="0" fill="hold" nodeType="withEffect">
                                  <p:stCondLst>
                                    <p:cond delay="0"/>
                                  </p:stCondLst>
                                  <p:childTnLst>
                                    <p:set>
                                      <p:cBhvr>
                                        <p:cTn id="388" dur="1" fill="hold">
                                          <p:stCondLst>
                                            <p:cond delay="0"/>
                                          </p:stCondLst>
                                        </p:cTn>
                                        <p:tgtEl>
                                          <p:spTgt spid="845233"/>
                                        </p:tgtEl>
                                        <p:attrNameLst>
                                          <p:attrName>style.visibility</p:attrName>
                                        </p:attrNameLst>
                                      </p:cBhvr>
                                      <p:to>
                                        <p:strVal val="visible"/>
                                      </p:to>
                                    </p:set>
                                  </p:childTnLst>
                                </p:cTn>
                              </p:par>
                              <p:par>
                                <p:cTn id="389" presetID="1" presetClass="entr" presetSubtype="0" fill="hold" nodeType="withEffect">
                                  <p:stCondLst>
                                    <p:cond delay="0"/>
                                  </p:stCondLst>
                                  <p:childTnLst>
                                    <p:set>
                                      <p:cBhvr>
                                        <p:cTn id="390" dur="1" fill="hold">
                                          <p:stCondLst>
                                            <p:cond delay="0"/>
                                          </p:stCondLst>
                                        </p:cTn>
                                        <p:tgtEl>
                                          <p:spTgt spid="845234"/>
                                        </p:tgtEl>
                                        <p:attrNameLst>
                                          <p:attrName>style.visibility</p:attrName>
                                        </p:attrNameLst>
                                      </p:cBhvr>
                                      <p:to>
                                        <p:strVal val="visible"/>
                                      </p:to>
                                    </p:set>
                                  </p:childTnLst>
                                </p:cTn>
                              </p:par>
                              <p:par>
                                <p:cTn id="391" presetID="1" presetClass="entr" presetSubtype="0" fill="hold" nodeType="withEffect">
                                  <p:stCondLst>
                                    <p:cond delay="0"/>
                                  </p:stCondLst>
                                  <p:childTnLst>
                                    <p:set>
                                      <p:cBhvr>
                                        <p:cTn id="392" dur="1" fill="hold">
                                          <p:stCondLst>
                                            <p:cond delay="0"/>
                                          </p:stCondLst>
                                        </p:cTn>
                                        <p:tgtEl>
                                          <p:spTgt spid="845235"/>
                                        </p:tgtEl>
                                        <p:attrNameLst>
                                          <p:attrName>style.visibility</p:attrName>
                                        </p:attrNameLst>
                                      </p:cBhvr>
                                      <p:to>
                                        <p:strVal val="visible"/>
                                      </p:to>
                                    </p:set>
                                  </p:childTnLst>
                                </p:cTn>
                              </p:par>
                              <p:par>
                                <p:cTn id="393" presetID="1" presetClass="entr" presetSubtype="0" fill="hold" nodeType="withEffect">
                                  <p:stCondLst>
                                    <p:cond delay="0"/>
                                  </p:stCondLst>
                                  <p:childTnLst>
                                    <p:set>
                                      <p:cBhvr>
                                        <p:cTn id="394" dur="1" fill="hold">
                                          <p:stCondLst>
                                            <p:cond delay="0"/>
                                          </p:stCondLst>
                                        </p:cTn>
                                        <p:tgtEl>
                                          <p:spTgt spid="845236"/>
                                        </p:tgtEl>
                                        <p:attrNameLst>
                                          <p:attrName>style.visibility</p:attrName>
                                        </p:attrNameLst>
                                      </p:cBhvr>
                                      <p:to>
                                        <p:strVal val="visible"/>
                                      </p:to>
                                    </p:set>
                                  </p:childTnLst>
                                </p:cTn>
                              </p:par>
                              <p:par>
                                <p:cTn id="395" presetID="1" presetClass="entr" presetSubtype="0" fill="hold" nodeType="withEffect">
                                  <p:stCondLst>
                                    <p:cond delay="0"/>
                                  </p:stCondLst>
                                  <p:childTnLst>
                                    <p:set>
                                      <p:cBhvr>
                                        <p:cTn id="396" dur="1" fill="hold">
                                          <p:stCondLst>
                                            <p:cond delay="0"/>
                                          </p:stCondLst>
                                        </p:cTn>
                                        <p:tgtEl>
                                          <p:spTgt spid="845237"/>
                                        </p:tgtEl>
                                        <p:attrNameLst>
                                          <p:attrName>style.visibility</p:attrName>
                                        </p:attrNameLst>
                                      </p:cBhvr>
                                      <p:to>
                                        <p:strVal val="visible"/>
                                      </p:to>
                                    </p:set>
                                  </p:childTnLst>
                                </p:cTn>
                              </p:par>
                              <p:par>
                                <p:cTn id="397" presetID="1" presetClass="entr" presetSubtype="0" fill="hold" nodeType="withEffect">
                                  <p:stCondLst>
                                    <p:cond delay="0"/>
                                  </p:stCondLst>
                                  <p:childTnLst>
                                    <p:set>
                                      <p:cBhvr>
                                        <p:cTn id="398" dur="1" fill="hold">
                                          <p:stCondLst>
                                            <p:cond delay="0"/>
                                          </p:stCondLst>
                                        </p:cTn>
                                        <p:tgtEl>
                                          <p:spTgt spid="845238"/>
                                        </p:tgtEl>
                                        <p:attrNameLst>
                                          <p:attrName>style.visibility</p:attrName>
                                        </p:attrNameLst>
                                      </p:cBhvr>
                                      <p:to>
                                        <p:strVal val="visible"/>
                                      </p:to>
                                    </p:set>
                                  </p:childTnLst>
                                </p:cTn>
                              </p:par>
                              <p:par>
                                <p:cTn id="399" presetID="1" presetClass="entr" presetSubtype="0" fill="hold" nodeType="withEffect">
                                  <p:stCondLst>
                                    <p:cond delay="0"/>
                                  </p:stCondLst>
                                  <p:childTnLst>
                                    <p:set>
                                      <p:cBhvr>
                                        <p:cTn id="400" dur="1" fill="hold">
                                          <p:stCondLst>
                                            <p:cond delay="0"/>
                                          </p:stCondLst>
                                        </p:cTn>
                                        <p:tgtEl>
                                          <p:spTgt spid="845239"/>
                                        </p:tgtEl>
                                        <p:attrNameLst>
                                          <p:attrName>style.visibility</p:attrName>
                                        </p:attrNameLst>
                                      </p:cBhvr>
                                      <p:to>
                                        <p:strVal val="visible"/>
                                      </p:to>
                                    </p:set>
                                  </p:childTnLst>
                                </p:cTn>
                              </p:par>
                              <p:par>
                                <p:cTn id="401" presetID="1" presetClass="entr" presetSubtype="0" fill="hold" nodeType="withEffect">
                                  <p:stCondLst>
                                    <p:cond delay="0"/>
                                  </p:stCondLst>
                                  <p:childTnLst>
                                    <p:set>
                                      <p:cBhvr>
                                        <p:cTn id="402" dur="1" fill="hold">
                                          <p:stCondLst>
                                            <p:cond delay="0"/>
                                          </p:stCondLst>
                                        </p:cTn>
                                        <p:tgtEl>
                                          <p:spTgt spid="845225"/>
                                        </p:tgtEl>
                                        <p:attrNameLst>
                                          <p:attrName>style.visibility</p:attrName>
                                        </p:attrNameLst>
                                      </p:cBhvr>
                                      <p:to>
                                        <p:strVal val="visible"/>
                                      </p:to>
                                    </p:set>
                                  </p:childTnLst>
                                </p:cTn>
                              </p:par>
                              <p:par>
                                <p:cTn id="403" presetID="1" presetClass="entr" presetSubtype="0" fill="hold" nodeType="withEffect">
                                  <p:stCondLst>
                                    <p:cond delay="0"/>
                                  </p:stCondLst>
                                  <p:childTnLst>
                                    <p:set>
                                      <p:cBhvr>
                                        <p:cTn id="404" dur="1" fill="hold">
                                          <p:stCondLst>
                                            <p:cond delay="0"/>
                                          </p:stCondLst>
                                        </p:cTn>
                                        <p:tgtEl>
                                          <p:spTgt spid="845174"/>
                                        </p:tgtEl>
                                        <p:attrNameLst>
                                          <p:attrName>style.visibility</p:attrName>
                                        </p:attrNameLst>
                                      </p:cBhvr>
                                      <p:to>
                                        <p:strVal val="visible"/>
                                      </p:to>
                                    </p:set>
                                  </p:childTnLst>
                                </p:cTn>
                              </p:par>
                            </p:childTnLst>
                          </p:cTn>
                        </p:par>
                      </p:childTnLst>
                    </p:cTn>
                  </p:par>
                  <p:par>
                    <p:cTn id="405" fill="hold" nodeType="clickPar">
                      <p:stCondLst>
                        <p:cond delay="indefinite"/>
                      </p:stCondLst>
                      <p:childTnLst>
                        <p:par>
                          <p:cTn id="406" fill="hold" nodeType="withGroup">
                            <p:stCondLst>
                              <p:cond delay="0"/>
                            </p:stCondLst>
                            <p:childTnLst>
                              <p:par>
                                <p:cTn id="407" presetID="1" presetClass="entr" presetSubtype="0" fill="hold" nodeType="clickEffect">
                                  <p:stCondLst>
                                    <p:cond delay="0"/>
                                  </p:stCondLst>
                                  <p:childTnLst>
                                    <p:set>
                                      <p:cBhvr>
                                        <p:cTn id="408" dur="1" fill="hold">
                                          <p:stCondLst>
                                            <p:cond delay="0"/>
                                          </p:stCondLst>
                                        </p:cTn>
                                        <p:tgtEl>
                                          <p:spTgt spid="845169"/>
                                        </p:tgtEl>
                                        <p:attrNameLst>
                                          <p:attrName>style.visibility</p:attrName>
                                        </p:attrNameLst>
                                      </p:cBhvr>
                                      <p:to>
                                        <p:strVal val="visible"/>
                                      </p:to>
                                    </p:set>
                                  </p:childTnLst>
                                </p:cTn>
                              </p:par>
                              <p:par>
                                <p:cTn id="409" presetID="1" presetClass="entr" presetSubtype="0" fill="hold" grpId="0" nodeType="withEffect">
                                  <p:stCondLst>
                                    <p:cond delay="0"/>
                                  </p:stCondLst>
                                  <p:childTnLst>
                                    <p:set>
                                      <p:cBhvr>
                                        <p:cTn id="410" dur="1" fill="hold">
                                          <p:stCondLst>
                                            <p:cond delay="0"/>
                                          </p:stCondLst>
                                        </p:cTn>
                                        <p:tgtEl>
                                          <p:spTgt spid="845173"/>
                                        </p:tgtEl>
                                        <p:attrNameLst>
                                          <p:attrName>style.visibility</p:attrName>
                                        </p:attrNameLst>
                                      </p:cBhvr>
                                      <p:to>
                                        <p:strVal val="visible"/>
                                      </p:to>
                                    </p:set>
                                  </p:childTnLst>
                                </p:cTn>
                              </p:par>
                              <p:par>
                                <p:cTn id="411" presetID="1" presetClass="entr" presetSubtype="0" fill="hold" nodeType="withEffect">
                                  <p:stCondLst>
                                    <p:cond delay="0"/>
                                  </p:stCondLst>
                                  <p:childTnLst>
                                    <p:set>
                                      <p:cBhvr>
                                        <p:cTn id="412" dur="1" fill="hold">
                                          <p:stCondLst>
                                            <p:cond delay="0"/>
                                          </p:stCondLst>
                                        </p:cTn>
                                        <p:tgtEl>
                                          <p:spTgt spid="845220"/>
                                        </p:tgtEl>
                                        <p:attrNameLst>
                                          <p:attrName>style.visibility</p:attrName>
                                        </p:attrNameLst>
                                      </p:cBhvr>
                                      <p:to>
                                        <p:strVal val="visible"/>
                                      </p:to>
                                    </p:set>
                                  </p:childTnLst>
                                </p:cTn>
                              </p:par>
                              <p:par>
                                <p:cTn id="413" presetID="1" presetClass="entr" presetSubtype="0" fill="hold" nodeType="withEffect">
                                  <p:stCondLst>
                                    <p:cond delay="0"/>
                                  </p:stCondLst>
                                  <p:childTnLst>
                                    <p:set>
                                      <p:cBhvr>
                                        <p:cTn id="414" dur="1" fill="hold">
                                          <p:stCondLst>
                                            <p:cond delay="0"/>
                                          </p:stCondLst>
                                        </p:cTn>
                                        <p:tgtEl>
                                          <p:spTgt spid="845187"/>
                                        </p:tgtEl>
                                        <p:attrNameLst>
                                          <p:attrName>style.visibility</p:attrName>
                                        </p:attrNameLst>
                                      </p:cBhvr>
                                      <p:to>
                                        <p:strVal val="visible"/>
                                      </p:to>
                                    </p:set>
                                  </p:childTnLst>
                                </p:cTn>
                              </p:par>
                              <p:par>
                                <p:cTn id="415" presetID="1" presetClass="entr" presetSubtype="0" fill="hold" nodeType="withEffect">
                                  <p:stCondLst>
                                    <p:cond delay="0"/>
                                  </p:stCondLst>
                                  <p:childTnLst>
                                    <p:set>
                                      <p:cBhvr>
                                        <p:cTn id="416" dur="1" fill="hold">
                                          <p:stCondLst>
                                            <p:cond delay="0"/>
                                          </p:stCondLst>
                                        </p:cTn>
                                        <p:tgtEl>
                                          <p:spTgt spid="845188"/>
                                        </p:tgtEl>
                                        <p:attrNameLst>
                                          <p:attrName>style.visibility</p:attrName>
                                        </p:attrNameLst>
                                      </p:cBhvr>
                                      <p:to>
                                        <p:strVal val="visible"/>
                                      </p:to>
                                    </p:set>
                                  </p:childTnLst>
                                </p:cTn>
                              </p:par>
                              <p:par>
                                <p:cTn id="417" presetID="1" presetClass="entr" presetSubtype="0" fill="hold" nodeType="withEffect">
                                  <p:stCondLst>
                                    <p:cond delay="0"/>
                                  </p:stCondLst>
                                  <p:childTnLst>
                                    <p:set>
                                      <p:cBhvr>
                                        <p:cTn id="418" dur="1" fill="hold">
                                          <p:stCondLst>
                                            <p:cond delay="0"/>
                                          </p:stCondLst>
                                        </p:cTn>
                                        <p:tgtEl>
                                          <p:spTgt spid="845189"/>
                                        </p:tgtEl>
                                        <p:attrNameLst>
                                          <p:attrName>style.visibility</p:attrName>
                                        </p:attrNameLst>
                                      </p:cBhvr>
                                      <p:to>
                                        <p:strVal val="visible"/>
                                      </p:to>
                                    </p:set>
                                  </p:childTnLst>
                                </p:cTn>
                              </p:par>
                              <p:par>
                                <p:cTn id="419" presetID="1" presetClass="entr" presetSubtype="0" fill="hold" nodeType="withEffect">
                                  <p:stCondLst>
                                    <p:cond delay="0"/>
                                  </p:stCondLst>
                                  <p:childTnLst>
                                    <p:set>
                                      <p:cBhvr>
                                        <p:cTn id="420" dur="1" fill="hold">
                                          <p:stCondLst>
                                            <p:cond delay="0"/>
                                          </p:stCondLst>
                                        </p:cTn>
                                        <p:tgtEl>
                                          <p:spTgt spid="845190"/>
                                        </p:tgtEl>
                                        <p:attrNameLst>
                                          <p:attrName>style.visibility</p:attrName>
                                        </p:attrNameLst>
                                      </p:cBhvr>
                                      <p:to>
                                        <p:strVal val="visible"/>
                                      </p:to>
                                    </p:set>
                                  </p:childTnLst>
                                </p:cTn>
                              </p:par>
                              <p:par>
                                <p:cTn id="421" presetID="1" presetClass="entr" presetSubtype="0" fill="hold" nodeType="withEffect">
                                  <p:stCondLst>
                                    <p:cond delay="0"/>
                                  </p:stCondLst>
                                  <p:childTnLst>
                                    <p:set>
                                      <p:cBhvr>
                                        <p:cTn id="422" dur="1" fill="hold">
                                          <p:stCondLst>
                                            <p:cond delay="0"/>
                                          </p:stCondLst>
                                        </p:cTn>
                                        <p:tgtEl>
                                          <p:spTgt spid="845191"/>
                                        </p:tgtEl>
                                        <p:attrNameLst>
                                          <p:attrName>style.visibility</p:attrName>
                                        </p:attrNameLst>
                                      </p:cBhvr>
                                      <p:to>
                                        <p:strVal val="visible"/>
                                      </p:to>
                                    </p:set>
                                  </p:childTnLst>
                                </p:cTn>
                              </p:par>
                              <p:par>
                                <p:cTn id="423" presetID="1" presetClass="entr" presetSubtype="0" fill="hold" nodeType="withEffect">
                                  <p:stCondLst>
                                    <p:cond delay="0"/>
                                  </p:stCondLst>
                                  <p:childTnLst>
                                    <p:set>
                                      <p:cBhvr>
                                        <p:cTn id="424" dur="1" fill="hold">
                                          <p:stCondLst>
                                            <p:cond delay="0"/>
                                          </p:stCondLst>
                                        </p:cTn>
                                        <p:tgtEl>
                                          <p:spTgt spid="845192"/>
                                        </p:tgtEl>
                                        <p:attrNameLst>
                                          <p:attrName>style.visibility</p:attrName>
                                        </p:attrNameLst>
                                      </p:cBhvr>
                                      <p:to>
                                        <p:strVal val="visible"/>
                                      </p:to>
                                    </p:set>
                                  </p:childTnLst>
                                </p:cTn>
                              </p:par>
                              <p:par>
                                <p:cTn id="425" presetID="1" presetClass="entr" presetSubtype="0" fill="hold" nodeType="withEffect">
                                  <p:stCondLst>
                                    <p:cond delay="0"/>
                                  </p:stCondLst>
                                  <p:childTnLst>
                                    <p:set>
                                      <p:cBhvr>
                                        <p:cTn id="426" dur="1" fill="hold">
                                          <p:stCondLst>
                                            <p:cond delay="0"/>
                                          </p:stCondLst>
                                        </p:cTn>
                                        <p:tgtEl>
                                          <p:spTgt spid="845193"/>
                                        </p:tgtEl>
                                        <p:attrNameLst>
                                          <p:attrName>style.visibility</p:attrName>
                                        </p:attrNameLst>
                                      </p:cBhvr>
                                      <p:to>
                                        <p:strVal val="visible"/>
                                      </p:to>
                                    </p:set>
                                  </p:childTnLst>
                                </p:cTn>
                              </p:par>
                              <p:par>
                                <p:cTn id="427" presetID="1" presetClass="entr" presetSubtype="0" fill="hold" nodeType="withEffect">
                                  <p:stCondLst>
                                    <p:cond delay="0"/>
                                  </p:stCondLst>
                                  <p:childTnLst>
                                    <p:set>
                                      <p:cBhvr>
                                        <p:cTn id="428" dur="1" fill="hold">
                                          <p:stCondLst>
                                            <p:cond delay="0"/>
                                          </p:stCondLst>
                                        </p:cTn>
                                        <p:tgtEl>
                                          <p:spTgt spid="845194"/>
                                        </p:tgtEl>
                                        <p:attrNameLst>
                                          <p:attrName>style.visibility</p:attrName>
                                        </p:attrNameLst>
                                      </p:cBhvr>
                                      <p:to>
                                        <p:strVal val="visible"/>
                                      </p:to>
                                    </p:set>
                                  </p:childTnLst>
                                </p:cTn>
                              </p:par>
                              <p:par>
                                <p:cTn id="429" presetID="1" presetClass="entr" presetSubtype="0" fill="hold" nodeType="withEffect">
                                  <p:stCondLst>
                                    <p:cond delay="0"/>
                                  </p:stCondLst>
                                  <p:childTnLst>
                                    <p:set>
                                      <p:cBhvr>
                                        <p:cTn id="430" dur="1" fill="hold">
                                          <p:stCondLst>
                                            <p:cond delay="0"/>
                                          </p:stCondLst>
                                        </p:cTn>
                                        <p:tgtEl>
                                          <p:spTgt spid="845195"/>
                                        </p:tgtEl>
                                        <p:attrNameLst>
                                          <p:attrName>style.visibility</p:attrName>
                                        </p:attrNameLst>
                                      </p:cBhvr>
                                      <p:to>
                                        <p:strVal val="visible"/>
                                      </p:to>
                                    </p:set>
                                  </p:childTnLst>
                                </p:cTn>
                              </p:par>
                              <p:par>
                                <p:cTn id="431" presetID="1" presetClass="entr" presetSubtype="0" fill="hold" nodeType="withEffect">
                                  <p:stCondLst>
                                    <p:cond delay="0"/>
                                  </p:stCondLst>
                                  <p:childTnLst>
                                    <p:set>
                                      <p:cBhvr>
                                        <p:cTn id="432" dur="1" fill="hold">
                                          <p:stCondLst>
                                            <p:cond delay="0"/>
                                          </p:stCondLst>
                                        </p:cTn>
                                        <p:tgtEl>
                                          <p:spTgt spid="845196"/>
                                        </p:tgtEl>
                                        <p:attrNameLst>
                                          <p:attrName>style.visibility</p:attrName>
                                        </p:attrNameLst>
                                      </p:cBhvr>
                                      <p:to>
                                        <p:strVal val="visible"/>
                                      </p:to>
                                    </p:set>
                                  </p:childTnLst>
                                </p:cTn>
                              </p:par>
                              <p:par>
                                <p:cTn id="433" presetID="1" presetClass="entr" presetSubtype="0" fill="hold" nodeType="withEffect">
                                  <p:stCondLst>
                                    <p:cond delay="0"/>
                                  </p:stCondLst>
                                  <p:childTnLst>
                                    <p:set>
                                      <p:cBhvr>
                                        <p:cTn id="434" dur="1" fill="hold">
                                          <p:stCondLst>
                                            <p:cond delay="0"/>
                                          </p:stCondLst>
                                        </p:cTn>
                                        <p:tgtEl>
                                          <p:spTgt spid="845197"/>
                                        </p:tgtEl>
                                        <p:attrNameLst>
                                          <p:attrName>style.visibility</p:attrName>
                                        </p:attrNameLst>
                                      </p:cBhvr>
                                      <p:to>
                                        <p:strVal val="visible"/>
                                      </p:to>
                                    </p:set>
                                  </p:childTnLst>
                                </p:cTn>
                              </p:par>
                              <p:par>
                                <p:cTn id="435" presetID="1" presetClass="entr" presetSubtype="0" fill="hold" nodeType="withEffect">
                                  <p:stCondLst>
                                    <p:cond delay="0"/>
                                  </p:stCondLst>
                                  <p:childTnLst>
                                    <p:set>
                                      <p:cBhvr>
                                        <p:cTn id="436" dur="1" fill="hold">
                                          <p:stCondLst>
                                            <p:cond delay="0"/>
                                          </p:stCondLst>
                                        </p:cTn>
                                        <p:tgtEl>
                                          <p:spTgt spid="845198"/>
                                        </p:tgtEl>
                                        <p:attrNameLst>
                                          <p:attrName>style.visibility</p:attrName>
                                        </p:attrNameLst>
                                      </p:cBhvr>
                                      <p:to>
                                        <p:strVal val="visible"/>
                                      </p:to>
                                    </p:set>
                                  </p:childTnLst>
                                </p:cTn>
                              </p:par>
                              <p:par>
                                <p:cTn id="437" presetID="1" presetClass="entr" presetSubtype="0" fill="hold" nodeType="withEffect">
                                  <p:stCondLst>
                                    <p:cond delay="0"/>
                                  </p:stCondLst>
                                  <p:childTnLst>
                                    <p:set>
                                      <p:cBhvr>
                                        <p:cTn id="438" dur="1" fill="hold">
                                          <p:stCondLst>
                                            <p:cond delay="0"/>
                                          </p:stCondLst>
                                        </p:cTn>
                                        <p:tgtEl>
                                          <p:spTgt spid="845199"/>
                                        </p:tgtEl>
                                        <p:attrNameLst>
                                          <p:attrName>style.visibility</p:attrName>
                                        </p:attrNameLst>
                                      </p:cBhvr>
                                      <p:to>
                                        <p:strVal val="visible"/>
                                      </p:to>
                                    </p:set>
                                  </p:childTnLst>
                                </p:cTn>
                              </p:par>
                              <p:par>
                                <p:cTn id="439" presetID="1" presetClass="entr" presetSubtype="0" fill="hold" nodeType="withEffect">
                                  <p:stCondLst>
                                    <p:cond delay="0"/>
                                  </p:stCondLst>
                                  <p:childTnLst>
                                    <p:set>
                                      <p:cBhvr>
                                        <p:cTn id="440" dur="1" fill="hold">
                                          <p:stCondLst>
                                            <p:cond delay="0"/>
                                          </p:stCondLst>
                                        </p:cTn>
                                        <p:tgtEl>
                                          <p:spTgt spid="845200"/>
                                        </p:tgtEl>
                                        <p:attrNameLst>
                                          <p:attrName>style.visibility</p:attrName>
                                        </p:attrNameLst>
                                      </p:cBhvr>
                                      <p:to>
                                        <p:strVal val="visible"/>
                                      </p:to>
                                    </p:set>
                                  </p:childTnLst>
                                </p:cTn>
                              </p:par>
                              <p:par>
                                <p:cTn id="441" presetID="1" presetClass="entr" presetSubtype="0" fill="hold" nodeType="withEffect">
                                  <p:stCondLst>
                                    <p:cond delay="0"/>
                                  </p:stCondLst>
                                  <p:childTnLst>
                                    <p:set>
                                      <p:cBhvr>
                                        <p:cTn id="442" dur="1" fill="hold">
                                          <p:stCondLst>
                                            <p:cond delay="0"/>
                                          </p:stCondLst>
                                        </p:cTn>
                                        <p:tgtEl>
                                          <p:spTgt spid="845201"/>
                                        </p:tgtEl>
                                        <p:attrNameLst>
                                          <p:attrName>style.visibility</p:attrName>
                                        </p:attrNameLst>
                                      </p:cBhvr>
                                      <p:to>
                                        <p:strVal val="visible"/>
                                      </p:to>
                                    </p:set>
                                  </p:childTnLst>
                                </p:cTn>
                              </p:par>
                              <p:par>
                                <p:cTn id="443" presetID="1" presetClass="entr" presetSubtype="0" fill="hold" nodeType="withEffect">
                                  <p:stCondLst>
                                    <p:cond delay="0"/>
                                  </p:stCondLst>
                                  <p:childTnLst>
                                    <p:set>
                                      <p:cBhvr>
                                        <p:cTn id="444" dur="1" fill="hold">
                                          <p:stCondLst>
                                            <p:cond delay="0"/>
                                          </p:stCondLst>
                                        </p:cTn>
                                        <p:tgtEl>
                                          <p:spTgt spid="845202"/>
                                        </p:tgtEl>
                                        <p:attrNameLst>
                                          <p:attrName>style.visibility</p:attrName>
                                        </p:attrNameLst>
                                      </p:cBhvr>
                                      <p:to>
                                        <p:strVal val="visible"/>
                                      </p:to>
                                    </p:set>
                                  </p:childTnLst>
                                </p:cTn>
                              </p:par>
                              <p:par>
                                <p:cTn id="445" presetID="1" presetClass="entr" presetSubtype="0" fill="hold" nodeType="withEffect">
                                  <p:stCondLst>
                                    <p:cond delay="0"/>
                                  </p:stCondLst>
                                  <p:childTnLst>
                                    <p:set>
                                      <p:cBhvr>
                                        <p:cTn id="446" dur="1" fill="hold">
                                          <p:stCondLst>
                                            <p:cond delay="0"/>
                                          </p:stCondLst>
                                        </p:cTn>
                                        <p:tgtEl>
                                          <p:spTgt spid="845203"/>
                                        </p:tgtEl>
                                        <p:attrNameLst>
                                          <p:attrName>style.visibility</p:attrName>
                                        </p:attrNameLst>
                                      </p:cBhvr>
                                      <p:to>
                                        <p:strVal val="visible"/>
                                      </p:to>
                                    </p:set>
                                  </p:childTnLst>
                                </p:cTn>
                              </p:par>
                              <p:par>
                                <p:cTn id="447" presetID="1" presetClass="entr" presetSubtype="0" fill="hold" nodeType="withEffect">
                                  <p:stCondLst>
                                    <p:cond delay="0"/>
                                  </p:stCondLst>
                                  <p:childTnLst>
                                    <p:set>
                                      <p:cBhvr>
                                        <p:cTn id="448" dur="1" fill="hold">
                                          <p:stCondLst>
                                            <p:cond delay="0"/>
                                          </p:stCondLst>
                                        </p:cTn>
                                        <p:tgtEl>
                                          <p:spTgt spid="845204"/>
                                        </p:tgtEl>
                                        <p:attrNameLst>
                                          <p:attrName>style.visibility</p:attrName>
                                        </p:attrNameLst>
                                      </p:cBhvr>
                                      <p:to>
                                        <p:strVal val="visible"/>
                                      </p:to>
                                    </p:set>
                                  </p:childTnLst>
                                </p:cTn>
                              </p:par>
                              <p:par>
                                <p:cTn id="449" presetID="1" presetClass="entr" presetSubtype="0" fill="hold" nodeType="withEffect">
                                  <p:stCondLst>
                                    <p:cond delay="0"/>
                                  </p:stCondLst>
                                  <p:childTnLst>
                                    <p:set>
                                      <p:cBhvr>
                                        <p:cTn id="450" dur="1" fill="hold">
                                          <p:stCondLst>
                                            <p:cond delay="0"/>
                                          </p:stCondLst>
                                        </p:cTn>
                                        <p:tgtEl>
                                          <p:spTgt spid="845205"/>
                                        </p:tgtEl>
                                        <p:attrNameLst>
                                          <p:attrName>style.visibility</p:attrName>
                                        </p:attrNameLst>
                                      </p:cBhvr>
                                      <p:to>
                                        <p:strVal val="visible"/>
                                      </p:to>
                                    </p:set>
                                  </p:childTnLst>
                                </p:cTn>
                              </p:par>
                              <p:par>
                                <p:cTn id="451" presetID="1" presetClass="entr" presetSubtype="0" fill="hold" nodeType="withEffect">
                                  <p:stCondLst>
                                    <p:cond delay="0"/>
                                  </p:stCondLst>
                                  <p:childTnLst>
                                    <p:set>
                                      <p:cBhvr>
                                        <p:cTn id="452" dur="1" fill="hold">
                                          <p:stCondLst>
                                            <p:cond delay="0"/>
                                          </p:stCondLst>
                                        </p:cTn>
                                        <p:tgtEl>
                                          <p:spTgt spid="845259"/>
                                        </p:tgtEl>
                                        <p:attrNameLst>
                                          <p:attrName>style.visibility</p:attrName>
                                        </p:attrNameLst>
                                      </p:cBhvr>
                                      <p:to>
                                        <p:strVal val="visible"/>
                                      </p:to>
                                    </p:set>
                                  </p:childTnLst>
                                </p:cTn>
                              </p:par>
                              <p:par>
                                <p:cTn id="453" presetID="1" presetClass="entr" presetSubtype="0" fill="hold" nodeType="withEffect">
                                  <p:stCondLst>
                                    <p:cond delay="0"/>
                                  </p:stCondLst>
                                  <p:childTnLst>
                                    <p:set>
                                      <p:cBhvr>
                                        <p:cTn id="454" dur="1" fill="hold">
                                          <p:stCondLst>
                                            <p:cond delay="0"/>
                                          </p:stCondLst>
                                        </p:cTn>
                                        <p:tgtEl>
                                          <p:spTgt spid="845170"/>
                                        </p:tgtEl>
                                        <p:attrNameLst>
                                          <p:attrName>style.visibility</p:attrName>
                                        </p:attrNameLst>
                                      </p:cBhvr>
                                      <p:to>
                                        <p:strVal val="visible"/>
                                      </p:to>
                                    </p:set>
                                  </p:childTnLst>
                                </p:cTn>
                              </p:par>
                              <p:par>
                                <p:cTn id="455" presetID="1" presetClass="entr" presetSubtype="0" fill="hold" nodeType="withEffect">
                                  <p:stCondLst>
                                    <p:cond delay="0"/>
                                  </p:stCondLst>
                                  <p:childTnLst>
                                    <p:set>
                                      <p:cBhvr>
                                        <p:cTn id="456" dur="1" fill="hold">
                                          <p:stCondLst>
                                            <p:cond delay="0"/>
                                          </p:stCondLst>
                                        </p:cTn>
                                        <p:tgtEl>
                                          <p:spTgt spid="845224"/>
                                        </p:tgtEl>
                                        <p:attrNameLst>
                                          <p:attrName>style.visibility</p:attrName>
                                        </p:attrNameLst>
                                      </p:cBhvr>
                                      <p:to>
                                        <p:strVal val="visible"/>
                                      </p:to>
                                    </p:set>
                                  </p:childTnLst>
                                </p:cTn>
                              </p:par>
                              <p:par>
                                <p:cTn id="457" presetID="1" presetClass="entr" presetSubtype="0" fill="hold" nodeType="withEffect">
                                  <p:stCondLst>
                                    <p:cond delay="0"/>
                                  </p:stCondLst>
                                  <p:childTnLst>
                                    <p:set>
                                      <p:cBhvr>
                                        <p:cTn id="458" dur="1" fill="hold">
                                          <p:stCondLst>
                                            <p:cond delay="0"/>
                                          </p:stCondLst>
                                        </p:cTn>
                                        <p:tgtEl>
                                          <p:spTgt spid="845240"/>
                                        </p:tgtEl>
                                        <p:attrNameLst>
                                          <p:attrName>style.visibility</p:attrName>
                                        </p:attrNameLst>
                                      </p:cBhvr>
                                      <p:to>
                                        <p:strVal val="visible"/>
                                      </p:to>
                                    </p:set>
                                  </p:childTnLst>
                                </p:cTn>
                              </p:par>
                              <p:par>
                                <p:cTn id="459" presetID="1" presetClass="entr" presetSubtype="0" fill="hold" nodeType="withEffect">
                                  <p:stCondLst>
                                    <p:cond delay="0"/>
                                  </p:stCondLst>
                                  <p:childTnLst>
                                    <p:set>
                                      <p:cBhvr>
                                        <p:cTn id="460" dur="1" fill="hold">
                                          <p:stCondLst>
                                            <p:cond delay="0"/>
                                          </p:stCondLst>
                                        </p:cTn>
                                        <p:tgtEl>
                                          <p:spTgt spid="845241"/>
                                        </p:tgtEl>
                                        <p:attrNameLst>
                                          <p:attrName>style.visibility</p:attrName>
                                        </p:attrNameLst>
                                      </p:cBhvr>
                                      <p:to>
                                        <p:strVal val="visible"/>
                                      </p:to>
                                    </p:set>
                                  </p:childTnLst>
                                </p:cTn>
                              </p:par>
                              <p:par>
                                <p:cTn id="461" presetID="1" presetClass="entr" presetSubtype="0" fill="hold" nodeType="withEffect">
                                  <p:stCondLst>
                                    <p:cond delay="0"/>
                                  </p:stCondLst>
                                  <p:childTnLst>
                                    <p:set>
                                      <p:cBhvr>
                                        <p:cTn id="462" dur="1" fill="hold">
                                          <p:stCondLst>
                                            <p:cond delay="0"/>
                                          </p:stCondLst>
                                        </p:cTn>
                                        <p:tgtEl>
                                          <p:spTgt spid="845242"/>
                                        </p:tgtEl>
                                        <p:attrNameLst>
                                          <p:attrName>style.visibility</p:attrName>
                                        </p:attrNameLst>
                                      </p:cBhvr>
                                      <p:to>
                                        <p:strVal val="visible"/>
                                      </p:to>
                                    </p:set>
                                  </p:childTnLst>
                                </p:cTn>
                              </p:par>
                              <p:par>
                                <p:cTn id="463" presetID="1" presetClass="entr" presetSubtype="0" fill="hold" nodeType="withEffect">
                                  <p:stCondLst>
                                    <p:cond delay="0"/>
                                  </p:stCondLst>
                                  <p:childTnLst>
                                    <p:set>
                                      <p:cBhvr>
                                        <p:cTn id="464" dur="1" fill="hold">
                                          <p:stCondLst>
                                            <p:cond delay="0"/>
                                          </p:stCondLst>
                                        </p:cTn>
                                        <p:tgtEl>
                                          <p:spTgt spid="845243"/>
                                        </p:tgtEl>
                                        <p:attrNameLst>
                                          <p:attrName>style.visibility</p:attrName>
                                        </p:attrNameLst>
                                      </p:cBhvr>
                                      <p:to>
                                        <p:strVal val="visible"/>
                                      </p:to>
                                    </p:set>
                                  </p:childTnLst>
                                </p:cTn>
                              </p:par>
                              <p:par>
                                <p:cTn id="465" presetID="1" presetClass="entr" presetSubtype="0" fill="hold" nodeType="withEffect">
                                  <p:stCondLst>
                                    <p:cond delay="0"/>
                                  </p:stCondLst>
                                  <p:childTnLst>
                                    <p:set>
                                      <p:cBhvr>
                                        <p:cTn id="466" dur="1" fill="hold">
                                          <p:stCondLst>
                                            <p:cond delay="0"/>
                                          </p:stCondLst>
                                        </p:cTn>
                                        <p:tgtEl>
                                          <p:spTgt spid="845244"/>
                                        </p:tgtEl>
                                        <p:attrNameLst>
                                          <p:attrName>style.visibility</p:attrName>
                                        </p:attrNameLst>
                                      </p:cBhvr>
                                      <p:to>
                                        <p:strVal val="visible"/>
                                      </p:to>
                                    </p:set>
                                  </p:childTnLst>
                                </p:cTn>
                              </p:par>
                              <p:par>
                                <p:cTn id="467" presetID="1" presetClass="entr" presetSubtype="0" fill="hold" nodeType="withEffect">
                                  <p:stCondLst>
                                    <p:cond delay="0"/>
                                  </p:stCondLst>
                                  <p:childTnLst>
                                    <p:set>
                                      <p:cBhvr>
                                        <p:cTn id="468" dur="1" fill="hold">
                                          <p:stCondLst>
                                            <p:cond delay="0"/>
                                          </p:stCondLst>
                                        </p:cTn>
                                        <p:tgtEl>
                                          <p:spTgt spid="845245"/>
                                        </p:tgtEl>
                                        <p:attrNameLst>
                                          <p:attrName>style.visibility</p:attrName>
                                        </p:attrNameLst>
                                      </p:cBhvr>
                                      <p:to>
                                        <p:strVal val="visible"/>
                                      </p:to>
                                    </p:set>
                                  </p:childTnLst>
                                </p:cTn>
                              </p:par>
                              <p:par>
                                <p:cTn id="469" presetID="1" presetClass="entr" presetSubtype="0" fill="hold" nodeType="withEffect">
                                  <p:stCondLst>
                                    <p:cond delay="0"/>
                                  </p:stCondLst>
                                  <p:childTnLst>
                                    <p:set>
                                      <p:cBhvr>
                                        <p:cTn id="470" dur="1" fill="hold">
                                          <p:stCondLst>
                                            <p:cond delay="0"/>
                                          </p:stCondLst>
                                        </p:cTn>
                                        <p:tgtEl>
                                          <p:spTgt spid="845246"/>
                                        </p:tgtEl>
                                        <p:attrNameLst>
                                          <p:attrName>style.visibility</p:attrName>
                                        </p:attrNameLst>
                                      </p:cBhvr>
                                      <p:to>
                                        <p:strVal val="visible"/>
                                      </p:to>
                                    </p:set>
                                  </p:childTnLst>
                                </p:cTn>
                              </p:par>
                              <p:par>
                                <p:cTn id="471" presetID="1" presetClass="entr" presetSubtype="0" fill="hold" nodeType="withEffect">
                                  <p:stCondLst>
                                    <p:cond delay="0"/>
                                  </p:stCondLst>
                                  <p:childTnLst>
                                    <p:set>
                                      <p:cBhvr>
                                        <p:cTn id="472" dur="1" fill="hold">
                                          <p:stCondLst>
                                            <p:cond delay="0"/>
                                          </p:stCondLst>
                                        </p:cTn>
                                        <p:tgtEl>
                                          <p:spTgt spid="845247"/>
                                        </p:tgtEl>
                                        <p:attrNameLst>
                                          <p:attrName>style.visibility</p:attrName>
                                        </p:attrNameLst>
                                      </p:cBhvr>
                                      <p:to>
                                        <p:strVal val="visible"/>
                                      </p:to>
                                    </p:set>
                                  </p:childTnLst>
                                </p:cTn>
                              </p:par>
                              <p:par>
                                <p:cTn id="473" presetID="1" presetClass="entr" presetSubtype="0" fill="hold" nodeType="withEffect">
                                  <p:stCondLst>
                                    <p:cond delay="0"/>
                                  </p:stCondLst>
                                  <p:childTnLst>
                                    <p:set>
                                      <p:cBhvr>
                                        <p:cTn id="474" dur="1" fill="hold">
                                          <p:stCondLst>
                                            <p:cond delay="0"/>
                                          </p:stCondLst>
                                        </p:cTn>
                                        <p:tgtEl>
                                          <p:spTgt spid="845248"/>
                                        </p:tgtEl>
                                        <p:attrNameLst>
                                          <p:attrName>style.visibility</p:attrName>
                                        </p:attrNameLst>
                                      </p:cBhvr>
                                      <p:to>
                                        <p:strVal val="visible"/>
                                      </p:to>
                                    </p:set>
                                  </p:childTnLst>
                                </p:cTn>
                              </p:par>
                              <p:par>
                                <p:cTn id="475" presetID="1" presetClass="entr" presetSubtype="0" fill="hold" nodeType="withEffect">
                                  <p:stCondLst>
                                    <p:cond delay="0"/>
                                  </p:stCondLst>
                                  <p:childTnLst>
                                    <p:set>
                                      <p:cBhvr>
                                        <p:cTn id="476" dur="1" fill="hold">
                                          <p:stCondLst>
                                            <p:cond delay="0"/>
                                          </p:stCondLst>
                                        </p:cTn>
                                        <p:tgtEl>
                                          <p:spTgt spid="845249"/>
                                        </p:tgtEl>
                                        <p:attrNameLst>
                                          <p:attrName>style.visibility</p:attrName>
                                        </p:attrNameLst>
                                      </p:cBhvr>
                                      <p:to>
                                        <p:strVal val="visible"/>
                                      </p:to>
                                    </p:set>
                                  </p:childTnLst>
                                </p:cTn>
                              </p:par>
                              <p:par>
                                <p:cTn id="477" presetID="1" presetClass="entr" presetSubtype="0" fill="hold" nodeType="withEffect">
                                  <p:stCondLst>
                                    <p:cond delay="0"/>
                                  </p:stCondLst>
                                  <p:childTnLst>
                                    <p:set>
                                      <p:cBhvr>
                                        <p:cTn id="478" dur="1" fill="hold">
                                          <p:stCondLst>
                                            <p:cond delay="0"/>
                                          </p:stCondLst>
                                        </p:cTn>
                                        <p:tgtEl>
                                          <p:spTgt spid="845250"/>
                                        </p:tgtEl>
                                        <p:attrNameLst>
                                          <p:attrName>style.visibility</p:attrName>
                                        </p:attrNameLst>
                                      </p:cBhvr>
                                      <p:to>
                                        <p:strVal val="visible"/>
                                      </p:to>
                                    </p:set>
                                  </p:childTnLst>
                                </p:cTn>
                              </p:par>
                              <p:par>
                                <p:cTn id="479" presetID="1" presetClass="entr" presetSubtype="0" fill="hold" nodeType="withEffect">
                                  <p:stCondLst>
                                    <p:cond delay="0"/>
                                  </p:stCondLst>
                                  <p:childTnLst>
                                    <p:set>
                                      <p:cBhvr>
                                        <p:cTn id="480" dur="1" fill="hold">
                                          <p:stCondLst>
                                            <p:cond delay="0"/>
                                          </p:stCondLst>
                                        </p:cTn>
                                        <p:tgtEl>
                                          <p:spTgt spid="845251"/>
                                        </p:tgtEl>
                                        <p:attrNameLst>
                                          <p:attrName>style.visibility</p:attrName>
                                        </p:attrNameLst>
                                      </p:cBhvr>
                                      <p:to>
                                        <p:strVal val="visible"/>
                                      </p:to>
                                    </p:set>
                                  </p:childTnLst>
                                </p:cTn>
                              </p:par>
                              <p:par>
                                <p:cTn id="481" presetID="1" presetClass="entr" presetSubtype="0" fill="hold" nodeType="withEffect">
                                  <p:stCondLst>
                                    <p:cond delay="0"/>
                                  </p:stCondLst>
                                  <p:childTnLst>
                                    <p:set>
                                      <p:cBhvr>
                                        <p:cTn id="482" dur="1" fill="hold">
                                          <p:stCondLst>
                                            <p:cond delay="0"/>
                                          </p:stCondLst>
                                        </p:cTn>
                                        <p:tgtEl>
                                          <p:spTgt spid="845252"/>
                                        </p:tgtEl>
                                        <p:attrNameLst>
                                          <p:attrName>style.visibility</p:attrName>
                                        </p:attrNameLst>
                                      </p:cBhvr>
                                      <p:to>
                                        <p:strVal val="visible"/>
                                      </p:to>
                                    </p:set>
                                  </p:childTnLst>
                                </p:cTn>
                              </p:par>
                              <p:par>
                                <p:cTn id="483" presetID="1" presetClass="entr" presetSubtype="0" fill="hold" nodeType="withEffect">
                                  <p:stCondLst>
                                    <p:cond delay="0"/>
                                  </p:stCondLst>
                                  <p:childTnLst>
                                    <p:set>
                                      <p:cBhvr>
                                        <p:cTn id="484" dur="1" fill="hold">
                                          <p:stCondLst>
                                            <p:cond delay="0"/>
                                          </p:stCondLst>
                                        </p:cTn>
                                        <p:tgtEl>
                                          <p:spTgt spid="845253"/>
                                        </p:tgtEl>
                                        <p:attrNameLst>
                                          <p:attrName>style.visibility</p:attrName>
                                        </p:attrNameLst>
                                      </p:cBhvr>
                                      <p:to>
                                        <p:strVal val="visible"/>
                                      </p:to>
                                    </p:set>
                                  </p:childTnLst>
                                </p:cTn>
                              </p:par>
                              <p:par>
                                <p:cTn id="485" presetID="1" presetClass="entr" presetSubtype="0" fill="hold" nodeType="withEffect">
                                  <p:stCondLst>
                                    <p:cond delay="0"/>
                                  </p:stCondLst>
                                  <p:childTnLst>
                                    <p:set>
                                      <p:cBhvr>
                                        <p:cTn id="486" dur="1" fill="hold">
                                          <p:stCondLst>
                                            <p:cond delay="0"/>
                                          </p:stCondLst>
                                        </p:cTn>
                                        <p:tgtEl>
                                          <p:spTgt spid="845254"/>
                                        </p:tgtEl>
                                        <p:attrNameLst>
                                          <p:attrName>style.visibility</p:attrName>
                                        </p:attrNameLst>
                                      </p:cBhvr>
                                      <p:to>
                                        <p:strVal val="visible"/>
                                      </p:to>
                                    </p:set>
                                  </p:childTnLst>
                                </p:cTn>
                              </p:par>
                              <p:par>
                                <p:cTn id="487" presetID="1" presetClass="entr" presetSubtype="0" fill="hold" nodeType="withEffect">
                                  <p:stCondLst>
                                    <p:cond delay="0"/>
                                  </p:stCondLst>
                                  <p:childTnLst>
                                    <p:set>
                                      <p:cBhvr>
                                        <p:cTn id="488" dur="1" fill="hold">
                                          <p:stCondLst>
                                            <p:cond delay="0"/>
                                          </p:stCondLst>
                                        </p:cTn>
                                        <p:tgtEl>
                                          <p:spTgt spid="845255"/>
                                        </p:tgtEl>
                                        <p:attrNameLst>
                                          <p:attrName>style.visibility</p:attrName>
                                        </p:attrNameLst>
                                      </p:cBhvr>
                                      <p:to>
                                        <p:strVal val="visible"/>
                                      </p:to>
                                    </p:set>
                                  </p:childTnLst>
                                </p:cTn>
                              </p:par>
                              <p:par>
                                <p:cTn id="489" presetID="1" presetClass="entr" presetSubtype="0" fill="hold" nodeType="withEffect">
                                  <p:stCondLst>
                                    <p:cond delay="0"/>
                                  </p:stCondLst>
                                  <p:childTnLst>
                                    <p:set>
                                      <p:cBhvr>
                                        <p:cTn id="490" dur="1" fill="hold">
                                          <p:stCondLst>
                                            <p:cond delay="0"/>
                                          </p:stCondLst>
                                        </p:cTn>
                                        <p:tgtEl>
                                          <p:spTgt spid="845256"/>
                                        </p:tgtEl>
                                        <p:attrNameLst>
                                          <p:attrName>style.visibility</p:attrName>
                                        </p:attrNameLst>
                                      </p:cBhvr>
                                      <p:to>
                                        <p:strVal val="visible"/>
                                      </p:to>
                                    </p:set>
                                  </p:childTnLst>
                                </p:cTn>
                              </p:par>
                              <p:par>
                                <p:cTn id="491" presetID="1" presetClass="entr" presetSubtype="0" fill="hold" nodeType="withEffect">
                                  <p:stCondLst>
                                    <p:cond delay="0"/>
                                  </p:stCondLst>
                                  <p:childTnLst>
                                    <p:set>
                                      <p:cBhvr>
                                        <p:cTn id="492" dur="1" fill="hold">
                                          <p:stCondLst>
                                            <p:cond delay="0"/>
                                          </p:stCondLst>
                                        </p:cTn>
                                        <p:tgtEl>
                                          <p:spTgt spid="845257"/>
                                        </p:tgtEl>
                                        <p:attrNameLst>
                                          <p:attrName>style.visibility</p:attrName>
                                        </p:attrNameLst>
                                      </p:cBhvr>
                                      <p:to>
                                        <p:strVal val="visible"/>
                                      </p:to>
                                    </p:set>
                                  </p:childTnLst>
                                </p:cTn>
                              </p:par>
                              <p:par>
                                <p:cTn id="493" presetID="1" presetClass="entr" presetSubtype="0" fill="hold" nodeType="withEffect">
                                  <p:stCondLst>
                                    <p:cond delay="0"/>
                                  </p:stCondLst>
                                  <p:childTnLst>
                                    <p:set>
                                      <p:cBhvr>
                                        <p:cTn id="494" dur="1" fill="hold">
                                          <p:stCondLst>
                                            <p:cond delay="0"/>
                                          </p:stCondLst>
                                        </p:cTn>
                                        <p:tgtEl>
                                          <p:spTgt spid="845258"/>
                                        </p:tgtEl>
                                        <p:attrNameLst>
                                          <p:attrName>style.visibility</p:attrName>
                                        </p:attrNameLst>
                                      </p:cBhvr>
                                      <p:to>
                                        <p:strVal val="visible"/>
                                      </p:to>
                                    </p:set>
                                  </p:childTnLst>
                                </p:cTn>
                              </p:par>
                              <p:par>
                                <p:cTn id="495" presetID="1" presetClass="entr" presetSubtype="0" fill="hold" nodeType="withEffect">
                                  <p:stCondLst>
                                    <p:cond delay="0"/>
                                  </p:stCondLst>
                                  <p:childTnLst>
                                    <p:set>
                                      <p:cBhvr>
                                        <p:cTn id="496" dur="1" fill="hold">
                                          <p:stCondLst>
                                            <p:cond delay="0"/>
                                          </p:stCondLst>
                                        </p:cTn>
                                        <p:tgtEl>
                                          <p:spTgt spid="845259"/>
                                        </p:tgtEl>
                                        <p:attrNameLst>
                                          <p:attrName>style.visibility</p:attrName>
                                        </p:attrNameLst>
                                      </p:cBhvr>
                                      <p:to>
                                        <p:strVal val="visible"/>
                                      </p:to>
                                    </p:set>
                                  </p:childTnLst>
                                </p:cTn>
                              </p:par>
                              <p:par>
                                <p:cTn id="497" presetID="1" presetClass="entr" presetSubtype="0" fill="hold" nodeType="withEffect">
                                  <p:stCondLst>
                                    <p:cond delay="0"/>
                                  </p:stCondLst>
                                  <p:childTnLst>
                                    <p:set>
                                      <p:cBhvr>
                                        <p:cTn id="498" dur="1" fill="hold">
                                          <p:stCondLst>
                                            <p:cond delay="0"/>
                                          </p:stCondLst>
                                        </p:cTn>
                                        <p:tgtEl>
                                          <p:spTgt spid="845170"/>
                                        </p:tgtEl>
                                        <p:attrNameLst>
                                          <p:attrName>style.visibility</p:attrName>
                                        </p:attrNameLst>
                                      </p:cBhvr>
                                      <p:to>
                                        <p:strVal val="visible"/>
                                      </p:to>
                                    </p:set>
                                  </p:childTnLst>
                                </p:cTn>
                              </p:par>
                              <p:par>
                                <p:cTn id="499" presetID="1" presetClass="entr" presetSubtype="0" fill="hold" nodeType="withEffect">
                                  <p:stCondLst>
                                    <p:cond delay="0"/>
                                  </p:stCondLst>
                                  <p:childTnLst>
                                    <p:set>
                                      <p:cBhvr>
                                        <p:cTn id="500" dur="1" fill="hold">
                                          <p:stCondLst>
                                            <p:cond delay="0"/>
                                          </p:stCondLst>
                                        </p:cTn>
                                        <p:tgtEl>
                                          <p:spTgt spid="845206"/>
                                        </p:tgtEl>
                                        <p:attrNameLst>
                                          <p:attrName>style.visibility</p:attrName>
                                        </p:attrNameLst>
                                      </p:cBhvr>
                                      <p:to>
                                        <p:strVal val="visible"/>
                                      </p:to>
                                    </p:set>
                                  </p:childTnLst>
                                </p:cTn>
                              </p:par>
                              <p:par>
                                <p:cTn id="501" presetID="1" presetClass="entr" presetSubtype="0" fill="hold" nodeType="withEffect">
                                  <p:stCondLst>
                                    <p:cond delay="0"/>
                                  </p:stCondLst>
                                  <p:childTnLst>
                                    <p:set>
                                      <p:cBhvr>
                                        <p:cTn id="502" dur="1" fill="hold">
                                          <p:stCondLst>
                                            <p:cond delay="0"/>
                                          </p:stCondLst>
                                        </p:cTn>
                                        <p:tgtEl>
                                          <p:spTgt spid="845207"/>
                                        </p:tgtEl>
                                        <p:attrNameLst>
                                          <p:attrName>style.visibility</p:attrName>
                                        </p:attrNameLst>
                                      </p:cBhvr>
                                      <p:to>
                                        <p:strVal val="visible"/>
                                      </p:to>
                                    </p:set>
                                  </p:childTnLst>
                                </p:cTn>
                              </p:par>
                              <p:par>
                                <p:cTn id="503" presetID="1" presetClass="entr" presetSubtype="0" fill="hold" nodeType="withEffect">
                                  <p:stCondLst>
                                    <p:cond delay="0"/>
                                  </p:stCondLst>
                                  <p:childTnLst>
                                    <p:set>
                                      <p:cBhvr>
                                        <p:cTn id="504" dur="1" fill="hold">
                                          <p:stCondLst>
                                            <p:cond delay="0"/>
                                          </p:stCondLst>
                                        </p:cTn>
                                        <p:tgtEl>
                                          <p:spTgt spid="845208"/>
                                        </p:tgtEl>
                                        <p:attrNameLst>
                                          <p:attrName>style.visibility</p:attrName>
                                        </p:attrNameLst>
                                      </p:cBhvr>
                                      <p:to>
                                        <p:strVal val="visible"/>
                                      </p:to>
                                    </p:set>
                                  </p:childTnLst>
                                </p:cTn>
                              </p:par>
                              <p:par>
                                <p:cTn id="505" presetID="1" presetClass="entr" presetSubtype="0" fill="hold" nodeType="withEffect">
                                  <p:stCondLst>
                                    <p:cond delay="0"/>
                                  </p:stCondLst>
                                  <p:childTnLst>
                                    <p:set>
                                      <p:cBhvr>
                                        <p:cTn id="506" dur="1" fill="hold">
                                          <p:stCondLst>
                                            <p:cond delay="0"/>
                                          </p:stCondLst>
                                        </p:cTn>
                                        <p:tgtEl>
                                          <p:spTgt spid="845209"/>
                                        </p:tgtEl>
                                        <p:attrNameLst>
                                          <p:attrName>style.visibility</p:attrName>
                                        </p:attrNameLst>
                                      </p:cBhvr>
                                      <p:to>
                                        <p:strVal val="visible"/>
                                      </p:to>
                                    </p:set>
                                  </p:childTnLst>
                                </p:cTn>
                              </p:par>
                              <p:par>
                                <p:cTn id="507" presetID="1" presetClass="entr" presetSubtype="0" fill="hold" nodeType="withEffect">
                                  <p:stCondLst>
                                    <p:cond delay="0"/>
                                  </p:stCondLst>
                                  <p:childTnLst>
                                    <p:set>
                                      <p:cBhvr>
                                        <p:cTn id="508" dur="1" fill="hold">
                                          <p:stCondLst>
                                            <p:cond delay="0"/>
                                          </p:stCondLst>
                                        </p:cTn>
                                        <p:tgtEl>
                                          <p:spTgt spid="845210"/>
                                        </p:tgtEl>
                                        <p:attrNameLst>
                                          <p:attrName>style.visibility</p:attrName>
                                        </p:attrNameLst>
                                      </p:cBhvr>
                                      <p:to>
                                        <p:strVal val="visible"/>
                                      </p:to>
                                    </p:set>
                                  </p:childTnLst>
                                </p:cTn>
                              </p:par>
                              <p:par>
                                <p:cTn id="509" presetID="1" presetClass="entr" presetSubtype="0" fill="hold" nodeType="withEffect">
                                  <p:stCondLst>
                                    <p:cond delay="0"/>
                                  </p:stCondLst>
                                  <p:childTnLst>
                                    <p:set>
                                      <p:cBhvr>
                                        <p:cTn id="510" dur="1" fill="hold">
                                          <p:stCondLst>
                                            <p:cond delay="0"/>
                                          </p:stCondLst>
                                        </p:cTn>
                                        <p:tgtEl>
                                          <p:spTgt spid="845211"/>
                                        </p:tgtEl>
                                        <p:attrNameLst>
                                          <p:attrName>style.visibility</p:attrName>
                                        </p:attrNameLst>
                                      </p:cBhvr>
                                      <p:to>
                                        <p:strVal val="visible"/>
                                      </p:to>
                                    </p:set>
                                  </p:childTnLst>
                                </p:cTn>
                              </p:par>
                              <p:par>
                                <p:cTn id="511" presetID="1" presetClass="entr" presetSubtype="0" fill="hold" nodeType="withEffect">
                                  <p:stCondLst>
                                    <p:cond delay="0"/>
                                  </p:stCondLst>
                                  <p:childTnLst>
                                    <p:set>
                                      <p:cBhvr>
                                        <p:cTn id="512" dur="1" fill="hold">
                                          <p:stCondLst>
                                            <p:cond delay="0"/>
                                          </p:stCondLst>
                                        </p:cTn>
                                        <p:tgtEl>
                                          <p:spTgt spid="845212"/>
                                        </p:tgtEl>
                                        <p:attrNameLst>
                                          <p:attrName>style.visibility</p:attrName>
                                        </p:attrNameLst>
                                      </p:cBhvr>
                                      <p:to>
                                        <p:strVal val="visible"/>
                                      </p:to>
                                    </p:set>
                                  </p:childTnLst>
                                </p:cTn>
                              </p:par>
                              <p:par>
                                <p:cTn id="513" presetID="1" presetClass="entr" presetSubtype="0" fill="hold" nodeType="withEffect">
                                  <p:stCondLst>
                                    <p:cond delay="0"/>
                                  </p:stCondLst>
                                  <p:childTnLst>
                                    <p:set>
                                      <p:cBhvr>
                                        <p:cTn id="514" dur="1" fill="hold">
                                          <p:stCondLst>
                                            <p:cond delay="0"/>
                                          </p:stCondLst>
                                        </p:cTn>
                                        <p:tgtEl>
                                          <p:spTgt spid="845213"/>
                                        </p:tgtEl>
                                        <p:attrNameLst>
                                          <p:attrName>style.visibility</p:attrName>
                                        </p:attrNameLst>
                                      </p:cBhvr>
                                      <p:to>
                                        <p:strVal val="visible"/>
                                      </p:to>
                                    </p:set>
                                  </p:childTnLst>
                                </p:cTn>
                              </p:par>
                              <p:par>
                                <p:cTn id="515" presetID="1" presetClass="entr" presetSubtype="0" fill="hold" nodeType="withEffect">
                                  <p:stCondLst>
                                    <p:cond delay="0"/>
                                  </p:stCondLst>
                                  <p:childTnLst>
                                    <p:set>
                                      <p:cBhvr>
                                        <p:cTn id="516" dur="1" fill="hold">
                                          <p:stCondLst>
                                            <p:cond delay="0"/>
                                          </p:stCondLst>
                                        </p:cTn>
                                        <p:tgtEl>
                                          <p:spTgt spid="845214"/>
                                        </p:tgtEl>
                                        <p:attrNameLst>
                                          <p:attrName>style.visibility</p:attrName>
                                        </p:attrNameLst>
                                      </p:cBhvr>
                                      <p:to>
                                        <p:strVal val="visible"/>
                                      </p:to>
                                    </p:set>
                                  </p:childTnLst>
                                </p:cTn>
                              </p:par>
                              <p:par>
                                <p:cTn id="517" presetID="1" presetClass="entr" presetSubtype="0" fill="hold" nodeType="withEffect">
                                  <p:stCondLst>
                                    <p:cond delay="0"/>
                                  </p:stCondLst>
                                  <p:childTnLst>
                                    <p:set>
                                      <p:cBhvr>
                                        <p:cTn id="518" dur="1" fill="hold">
                                          <p:stCondLst>
                                            <p:cond delay="0"/>
                                          </p:stCondLst>
                                        </p:cTn>
                                        <p:tgtEl>
                                          <p:spTgt spid="845215"/>
                                        </p:tgtEl>
                                        <p:attrNameLst>
                                          <p:attrName>style.visibility</p:attrName>
                                        </p:attrNameLst>
                                      </p:cBhvr>
                                      <p:to>
                                        <p:strVal val="visible"/>
                                      </p:to>
                                    </p:set>
                                  </p:childTnLst>
                                </p:cTn>
                              </p:par>
                              <p:par>
                                <p:cTn id="519" presetID="1" presetClass="entr" presetSubtype="0" fill="hold" nodeType="withEffect">
                                  <p:stCondLst>
                                    <p:cond delay="0"/>
                                  </p:stCondLst>
                                  <p:childTnLst>
                                    <p:set>
                                      <p:cBhvr>
                                        <p:cTn id="520" dur="1" fill="hold">
                                          <p:stCondLst>
                                            <p:cond delay="0"/>
                                          </p:stCondLst>
                                        </p:cTn>
                                        <p:tgtEl>
                                          <p:spTgt spid="845216"/>
                                        </p:tgtEl>
                                        <p:attrNameLst>
                                          <p:attrName>style.visibility</p:attrName>
                                        </p:attrNameLst>
                                      </p:cBhvr>
                                      <p:to>
                                        <p:strVal val="visible"/>
                                      </p:to>
                                    </p:set>
                                  </p:childTnLst>
                                </p:cTn>
                              </p:par>
                              <p:par>
                                <p:cTn id="521" presetID="1" presetClass="entr" presetSubtype="0" fill="hold" nodeType="withEffect">
                                  <p:stCondLst>
                                    <p:cond delay="0"/>
                                  </p:stCondLst>
                                  <p:childTnLst>
                                    <p:set>
                                      <p:cBhvr>
                                        <p:cTn id="522" dur="1" fill="hold">
                                          <p:stCondLst>
                                            <p:cond delay="0"/>
                                          </p:stCondLst>
                                        </p:cTn>
                                        <p:tgtEl>
                                          <p:spTgt spid="845217"/>
                                        </p:tgtEl>
                                        <p:attrNameLst>
                                          <p:attrName>style.visibility</p:attrName>
                                        </p:attrNameLst>
                                      </p:cBhvr>
                                      <p:to>
                                        <p:strVal val="visible"/>
                                      </p:to>
                                    </p:set>
                                  </p:childTnLst>
                                </p:cTn>
                              </p:par>
                              <p:par>
                                <p:cTn id="523" presetID="1" presetClass="entr" presetSubtype="0" fill="hold" nodeType="withEffect">
                                  <p:stCondLst>
                                    <p:cond delay="0"/>
                                  </p:stCondLst>
                                  <p:childTnLst>
                                    <p:set>
                                      <p:cBhvr>
                                        <p:cTn id="524" dur="1" fill="hold">
                                          <p:stCondLst>
                                            <p:cond delay="0"/>
                                          </p:stCondLst>
                                        </p:cTn>
                                        <p:tgtEl>
                                          <p:spTgt spid="845218"/>
                                        </p:tgtEl>
                                        <p:attrNameLst>
                                          <p:attrName>style.visibility</p:attrName>
                                        </p:attrNameLst>
                                      </p:cBhvr>
                                      <p:to>
                                        <p:strVal val="visible"/>
                                      </p:to>
                                    </p:set>
                                  </p:childTnLst>
                                </p:cTn>
                              </p:par>
                              <p:par>
                                <p:cTn id="525" presetID="1" presetClass="entr" presetSubtype="0" fill="hold" nodeType="withEffect">
                                  <p:stCondLst>
                                    <p:cond delay="0"/>
                                  </p:stCondLst>
                                  <p:childTnLst>
                                    <p:set>
                                      <p:cBhvr>
                                        <p:cTn id="526" dur="1" fill="hold">
                                          <p:stCondLst>
                                            <p:cond delay="0"/>
                                          </p:stCondLst>
                                        </p:cTn>
                                        <p:tgtEl>
                                          <p:spTgt spid="845219"/>
                                        </p:tgtEl>
                                        <p:attrNameLst>
                                          <p:attrName>style.visibility</p:attrName>
                                        </p:attrNameLst>
                                      </p:cBhvr>
                                      <p:to>
                                        <p:strVal val="visible"/>
                                      </p:to>
                                    </p:set>
                                  </p:childTnLst>
                                </p:cTn>
                              </p:par>
                              <p:par>
                                <p:cTn id="527" presetID="1" presetClass="entr" presetSubtype="0" fill="hold" nodeType="withEffect">
                                  <p:stCondLst>
                                    <p:cond delay="0"/>
                                  </p:stCondLst>
                                  <p:childTnLst>
                                    <p:set>
                                      <p:cBhvr>
                                        <p:cTn id="528" dur="1" fill="hold">
                                          <p:stCondLst>
                                            <p:cond delay="0"/>
                                          </p:stCondLst>
                                        </p:cTn>
                                        <p:tgtEl>
                                          <p:spTgt spid="845221"/>
                                        </p:tgtEl>
                                        <p:attrNameLst>
                                          <p:attrName>style.visibility</p:attrName>
                                        </p:attrNameLst>
                                      </p:cBhvr>
                                      <p:to>
                                        <p:strVal val="visible"/>
                                      </p:to>
                                    </p:set>
                                  </p:childTnLst>
                                </p:cTn>
                              </p:par>
                              <p:par>
                                <p:cTn id="529" presetID="1" presetClass="entr" presetSubtype="0" fill="hold" nodeType="withEffect">
                                  <p:stCondLst>
                                    <p:cond delay="0"/>
                                  </p:stCondLst>
                                  <p:childTnLst>
                                    <p:set>
                                      <p:cBhvr>
                                        <p:cTn id="530" dur="1" fill="hold">
                                          <p:stCondLst>
                                            <p:cond delay="0"/>
                                          </p:stCondLst>
                                        </p:cTn>
                                        <p:tgtEl>
                                          <p:spTgt spid="845222"/>
                                        </p:tgtEl>
                                        <p:attrNameLst>
                                          <p:attrName>style.visibility</p:attrName>
                                        </p:attrNameLst>
                                      </p:cBhvr>
                                      <p:to>
                                        <p:strVal val="visible"/>
                                      </p:to>
                                    </p:set>
                                  </p:childTnLst>
                                </p:cTn>
                              </p:par>
                              <p:par>
                                <p:cTn id="531" presetID="1" presetClass="entr" presetSubtype="0" fill="hold" nodeType="withEffect">
                                  <p:stCondLst>
                                    <p:cond delay="0"/>
                                  </p:stCondLst>
                                  <p:childTnLst>
                                    <p:set>
                                      <p:cBhvr>
                                        <p:cTn id="532" dur="1" fill="hold">
                                          <p:stCondLst>
                                            <p:cond delay="0"/>
                                          </p:stCondLst>
                                        </p:cTn>
                                        <p:tgtEl>
                                          <p:spTgt spid="845223"/>
                                        </p:tgtEl>
                                        <p:attrNameLst>
                                          <p:attrName>style.visibility</p:attrName>
                                        </p:attrNameLst>
                                      </p:cBhvr>
                                      <p:to>
                                        <p:strVal val="visible"/>
                                      </p:to>
                                    </p:set>
                                  </p:childTnLst>
                                </p:cTn>
                              </p:par>
                              <p:par>
                                <p:cTn id="533" presetID="1" presetClass="entr" presetSubtype="0" fill="hold" nodeType="withEffect">
                                  <p:stCondLst>
                                    <p:cond delay="0"/>
                                  </p:stCondLst>
                                  <p:childTnLst>
                                    <p:set>
                                      <p:cBhvr>
                                        <p:cTn id="534" dur="1" fill="hold">
                                          <p:stCondLst>
                                            <p:cond delay="0"/>
                                          </p:stCondLst>
                                        </p:cTn>
                                        <p:tgtEl>
                                          <p:spTgt spid="845224"/>
                                        </p:tgtEl>
                                        <p:attrNameLst>
                                          <p:attrName>style.visibility</p:attrName>
                                        </p:attrNameLst>
                                      </p:cBhvr>
                                      <p:to>
                                        <p:strVal val="visible"/>
                                      </p:to>
                                    </p:set>
                                  </p:childTnLst>
                                </p:cTn>
                              </p:par>
                              <p:par>
                                <p:cTn id="535" presetID="1" presetClass="entr" presetSubtype="0" fill="hold" nodeType="withEffect">
                                  <p:stCondLst>
                                    <p:cond delay="0"/>
                                  </p:stCondLst>
                                  <p:childTnLst>
                                    <p:set>
                                      <p:cBhvr>
                                        <p:cTn id="536" dur="1" fill="hold">
                                          <p:stCondLst>
                                            <p:cond delay="0"/>
                                          </p:stCondLst>
                                        </p:cTn>
                                        <p:tgtEl>
                                          <p:spTgt spid="845235"/>
                                        </p:tgtEl>
                                        <p:attrNameLst>
                                          <p:attrName>style.visibility</p:attrName>
                                        </p:attrNameLst>
                                      </p:cBhvr>
                                      <p:to>
                                        <p:strVal val="visible"/>
                                      </p:to>
                                    </p:set>
                                  </p:childTnLst>
                                </p:cTn>
                              </p:par>
                              <p:par>
                                <p:cTn id="537" presetID="1" presetClass="entr" presetSubtype="0" fill="hold" nodeType="withEffect">
                                  <p:stCondLst>
                                    <p:cond delay="0"/>
                                  </p:stCondLst>
                                  <p:childTnLst>
                                    <p:set>
                                      <p:cBhvr>
                                        <p:cTn id="538" dur="1" fill="hold">
                                          <p:stCondLst>
                                            <p:cond delay="0"/>
                                          </p:stCondLst>
                                        </p:cTn>
                                        <p:tgtEl>
                                          <p:spTgt spid="845236"/>
                                        </p:tgtEl>
                                        <p:attrNameLst>
                                          <p:attrName>style.visibility</p:attrName>
                                        </p:attrNameLst>
                                      </p:cBhvr>
                                      <p:to>
                                        <p:strVal val="visible"/>
                                      </p:to>
                                    </p:set>
                                  </p:childTnLst>
                                </p:cTn>
                              </p:par>
                              <p:par>
                                <p:cTn id="539" presetID="1" presetClass="entr" presetSubtype="0" fill="hold" nodeType="withEffect">
                                  <p:stCondLst>
                                    <p:cond delay="0"/>
                                  </p:stCondLst>
                                  <p:childTnLst>
                                    <p:set>
                                      <p:cBhvr>
                                        <p:cTn id="540" dur="1" fill="hold">
                                          <p:stCondLst>
                                            <p:cond delay="0"/>
                                          </p:stCondLst>
                                        </p:cTn>
                                        <p:tgtEl>
                                          <p:spTgt spid="845237"/>
                                        </p:tgtEl>
                                        <p:attrNameLst>
                                          <p:attrName>style.visibility</p:attrName>
                                        </p:attrNameLst>
                                      </p:cBhvr>
                                      <p:to>
                                        <p:strVal val="visible"/>
                                      </p:to>
                                    </p:set>
                                  </p:childTnLst>
                                </p:cTn>
                              </p:par>
                              <p:par>
                                <p:cTn id="541" presetID="1" presetClass="entr" presetSubtype="0" fill="hold" nodeType="withEffect">
                                  <p:stCondLst>
                                    <p:cond delay="0"/>
                                  </p:stCondLst>
                                  <p:childTnLst>
                                    <p:set>
                                      <p:cBhvr>
                                        <p:cTn id="542" dur="1" fill="hold">
                                          <p:stCondLst>
                                            <p:cond delay="0"/>
                                          </p:stCondLst>
                                        </p:cTn>
                                        <p:tgtEl>
                                          <p:spTgt spid="845250"/>
                                        </p:tgtEl>
                                        <p:attrNameLst>
                                          <p:attrName>style.visibility</p:attrName>
                                        </p:attrNameLst>
                                      </p:cBhvr>
                                      <p:to>
                                        <p:strVal val="visible"/>
                                      </p:to>
                                    </p:set>
                                  </p:childTnLst>
                                </p:cTn>
                              </p:par>
                              <p:par>
                                <p:cTn id="543" presetID="1" presetClass="entr" presetSubtype="0" fill="hold" nodeType="withEffect">
                                  <p:stCondLst>
                                    <p:cond delay="0"/>
                                  </p:stCondLst>
                                  <p:childTnLst>
                                    <p:set>
                                      <p:cBhvr>
                                        <p:cTn id="544" dur="1" fill="hold">
                                          <p:stCondLst>
                                            <p:cond delay="0"/>
                                          </p:stCondLst>
                                        </p:cTn>
                                        <p:tgtEl>
                                          <p:spTgt spid="845251"/>
                                        </p:tgtEl>
                                        <p:attrNameLst>
                                          <p:attrName>style.visibility</p:attrName>
                                        </p:attrNameLst>
                                      </p:cBhvr>
                                      <p:to>
                                        <p:strVal val="visible"/>
                                      </p:to>
                                    </p:set>
                                  </p:childTnLst>
                                </p:cTn>
                              </p:par>
                              <p:par>
                                <p:cTn id="545" presetID="1" presetClass="entr" presetSubtype="0" fill="hold" nodeType="withEffect">
                                  <p:stCondLst>
                                    <p:cond delay="0"/>
                                  </p:stCondLst>
                                  <p:childTnLst>
                                    <p:set>
                                      <p:cBhvr>
                                        <p:cTn id="546" dur="1" fill="hold">
                                          <p:stCondLst>
                                            <p:cond delay="0"/>
                                          </p:stCondLst>
                                        </p:cTn>
                                        <p:tgtEl>
                                          <p:spTgt spid="845252"/>
                                        </p:tgtEl>
                                        <p:attrNameLst>
                                          <p:attrName>style.visibility</p:attrName>
                                        </p:attrNameLst>
                                      </p:cBhvr>
                                      <p:to>
                                        <p:strVal val="visible"/>
                                      </p:to>
                                    </p:set>
                                  </p:childTnLst>
                                </p:cTn>
                              </p:par>
                              <p:par>
                                <p:cTn id="547" presetID="1" presetClass="entr" presetSubtype="0" fill="hold" grpId="0" nodeType="withEffect">
                                  <p:stCondLst>
                                    <p:cond delay="0"/>
                                  </p:stCondLst>
                                  <p:childTnLst>
                                    <p:set>
                                      <p:cBhvr>
                                        <p:cTn id="548" dur="1" fill="hold">
                                          <p:stCondLst>
                                            <p:cond delay="0"/>
                                          </p:stCondLst>
                                        </p:cTn>
                                        <p:tgtEl>
                                          <p:spTgt spid="845261"/>
                                        </p:tgtEl>
                                        <p:attrNameLst>
                                          <p:attrName>style.visibility</p:attrName>
                                        </p:attrNameLst>
                                      </p:cBhvr>
                                      <p:to>
                                        <p:strVal val="visible"/>
                                      </p:to>
                                    </p:set>
                                  </p:childTnLst>
                                </p:cTn>
                              </p:par>
                              <p:par>
                                <p:cTn id="549" presetID="1" presetClass="entr" presetSubtype="0" fill="hold" grpId="0" nodeType="withEffect">
                                  <p:stCondLst>
                                    <p:cond delay="0"/>
                                  </p:stCondLst>
                                  <p:childTnLst>
                                    <p:set>
                                      <p:cBhvr>
                                        <p:cTn id="550" dur="1" fill="hold">
                                          <p:stCondLst>
                                            <p:cond delay="0"/>
                                          </p:stCondLst>
                                        </p:cTn>
                                        <p:tgtEl>
                                          <p:spTgt spid="845262"/>
                                        </p:tgtEl>
                                        <p:attrNameLst>
                                          <p:attrName>style.visibility</p:attrName>
                                        </p:attrNameLst>
                                      </p:cBhvr>
                                      <p:to>
                                        <p:strVal val="visible"/>
                                      </p:to>
                                    </p:set>
                                  </p:childTnLst>
                                </p:cTn>
                              </p:par>
                              <p:par>
                                <p:cTn id="551" presetID="1" presetClass="entr" presetSubtype="0" fill="hold" nodeType="withEffect">
                                  <p:stCondLst>
                                    <p:cond delay="0"/>
                                  </p:stCondLst>
                                  <p:childTnLst>
                                    <p:set>
                                      <p:cBhvr>
                                        <p:cTn id="552" dur="1" fill="hold">
                                          <p:stCondLst>
                                            <p:cond delay="0"/>
                                          </p:stCondLst>
                                        </p:cTn>
                                        <p:tgtEl>
                                          <p:spTgt spid="845150"/>
                                        </p:tgtEl>
                                        <p:attrNameLst>
                                          <p:attrName>style.visibility</p:attrName>
                                        </p:attrNameLst>
                                      </p:cBhvr>
                                      <p:to>
                                        <p:strVal val="visible"/>
                                      </p:to>
                                    </p:set>
                                  </p:childTnLst>
                                </p:cTn>
                              </p:par>
                              <p:par>
                                <p:cTn id="553" presetID="1" presetClass="entr" presetSubtype="0" fill="hold" nodeType="withEffect">
                                  <p:stCondLst>
                                    <p:cond delay="0"/>
                                  </p:stCondLst>
                                  <p:childTnLst>
                                    <p:set>
                                      <p:cBhvr>
                                        <p:cTn id="554" dur="1" fill="hold">
                                          <p:stCondLst>
                                            <p:cond delay="0"/>
                                          </p:stCondLst>
                                        </p:cTn>
                                        <p:tgtEl>
                                          <p:spTgt spid="845268"/>
                                        </p:tgtEl>
                                        <p:attrNameLst>
                                          <p:attrName>style.visibility</p:attrName>
                                        </p:attrNameLst>
                                      </p:cBhvr>
                                      <p:to>
                                        <p:strVal val="visible"/>
                                      </p:to>
                                    </p:set>
                                  </p:childTnLst>
                                </p:cTn>
                              </p:par>
                              <p:par>
                                <p:cTn id="555" presetID="1" presetClass="entr" presetSubtype="0" fill="hold" nodeType="withEffect">
                                  <p:stCondLst>
                                    <p:cond delay="0"/>
                                  </p:stCondLst>
                                  <p:childTnLst>
                                    <p:set>
                                      <p:cBhvr>
                                        <p:cTn id="556" dur="1" fill="hold">
                                          <p:stCondLst>
                                            <p:cond delay="0"/>
                                          </p:stCondLst>
                                        </p:cTn>
                                        <p:tgtEl>
                                          <p:spTgt spid="845271"/>
                                        </p:tgtEl>
                                        <p:attrNameLst>
                                          <p:attrName>style.visibility</p:attrName>
                                        </p:attrNameLst>
                                      </p:cBhvr>
                                      <p:to>
                                        <p:strVal val="visible"/>
                                      </p:to>
                                    </p:set>
                                  </p:childTnLst>
                                </p:cTn>
                              </p:par>
                              <p:par>
                                <p:cTn id="557" presetID="1" presetClass="entr" presetSubtype="0" fill="hold" nodeType="withEffect">
                                  <p:stCondLst>
                                    <p:cond delay="0"/>
                                  </p:stCondLst>
                                  <p:childTnLst>
                                    <p:set>
                                      <p:cBhvr>
                                        <p:cTn id="558" dur="1" fill="hold">
                                          <p:stCondLst>
                                            <p:cond delay="0"/>
                                          </p:stCondLst>
                                        </p:cTn>
                                        <p:tgtEl>
                                          <p:spTgt spid="845272"/>
                                        </p:tgtEl>
                                        <p:attrNameLst>
                                          <p:attrName>style.visibility</p:attrName>
                                        </p:attrNameLst>
                                      </p:cBhvr>
                                      <p:to>
                                        <p:strVal val="visible"/>
                                      </p:to>
                                    </p:set>
                                  </p:childTnLst>
                                </p:cTn>
                              </p:par>
                              <p:par>
                                <p:cTn id="559" presetID="1" presetClass="entr" presetSubtype="0" fill="hold" grpId="0" nodeType="withEffect">
                                  <p:stCondLst>
                                    <p:cond delay="0"/>
                                  </p:stCondLst>
                                  <p:childTnLst>
                                    <p:set>
                                      <p:cBhvr>
                                        <p:cTn id="560" dur="1" fill="hold">
                                          <p:stCondLst>
                                            <p:cond delay="0"/>
                                          </p:stCondLst>
                                        </p:cTn>
                                        <p:tgtEl>
                                          <p:spTgt spid="845282"/>
                                        </p:tgtEl>
                                        <p:attrNameLst>
                                          <p:attrName>style.visibility</p:attrName>
                                        </p:attrNameLst>
                                      </p:cBhvr>
                                      <p:to>
                                        <p:strVal val="visible"/>
                                      </p:to>
                                    </p:set>
                                  </p:childTnLst>
                                </p:cTn>
                              </p:par>
                              <p:par>
                                <p:cTn id="561" presetID="1" presetClass="entr" presetSubtype="0" fill="hold" grpId="0" nodeType="withEffect">
                                  <p:stCondLst>
                                    <p:cond delay="0"/>
                                  </p:stCondLst>
                                  <p:childTnLst>
                                    <p:set>
                                      <p:cBhvr>
                                        <p:cTn id="562" dur="1" fill="hold">
                                          <p:stCondLst>
                                            <p:cond delay="0"/>
                                          </p:stCondLst>
                                        </p:cTn>
                                        <p:tgtEl>
                                          <p:spTgt spid="845283"/>
                                        </p:tgtEl>
                                        <p:attrNameLst>
                                          <p:attrName>style.visibility</p:attrName>
                                        </p:attrNameLst>
                                      </p:cBhvr>
                                      <p:to>
                                        <p:strVal val="visible"/>
                                      </p:to>
                                    </p:set>
                                  </p:childTnLst>
                                </p:cTn>
                              </p:par>
                              <p:par>
                                <p:cTn id="563" presetID="1" presetClass="entr" presetSubtype="0" fill="hold" grpId="0" nodeType="withEffect">
                                  <p:stCondLst>
                                    <p:cond delay="0"/>
                                  </p:stCondLst>
                                  <p:childTnLst>
                                    <p:set>
                                      <p:cBhvr>
                                        <p:cTn id="564" dur="1" fill="hold">
                                          <p:stCondLst>
                                            <p:cond delay="0"/>
                                          </p:stCondLst>
                                        </p:cTn>
                                        <p:tgtEl>
                                          <p:spTgt spid="845284"/>
                                        </p:tgtEl>
                                        <p:attrNameLst>
                                          <p:attrName>style.visibility</p:attrName>
                                        </p:attrNameLst>
                                      </p:cBhvr>
                                      <p:to>
                                        <p:strVal val="visible"/>
                                      </p:to>
                                    </p:set>
                                  </p:childTnLst>
                                </p:cTn>
                              </p:par>
                              <p:par>
                                <p:cTn id="565" presetID="1" presetClass="entr" presetSubtype="0" fill="hold" nodeType="withEffect">
                                  <p:stCondLst>
                                    <p:cond delay="0"/>
                                  </p:stCondLst>
                                  <p:childTnLst>
                                    <p:set>
                                      <p:cBhvr>
                                        <p:cTn id="566" dur="1" fill="hold">
                                          <p:stCondLst>
                                            <p:cond delay="0"/>
                                          </p:stCondLst>
                                        </p:cTn>
                                        <p:tgtEl>
                                          <p:spTgt spid="845269"/>
                                        </p:tgtEl>
                                        <p:attrNameLst>
                                          <p:attrName>style.visibility</p:attrName>
                                        </p:attrNameLst>
                                      </p:cBhvr>
                                      <p:to>
                                        <p:strVal val="visible"/>
                                      </p:to>
                                    </p:set>
                                  </p:childTnLst>
                                </p:cTn>
                              </p:par>
                              <p:par>
                                <p:cTn id="567" presetID="1" presetClass="entr" presetSubtype="0" fill="hold" nodeType="withEffect">
                                  <p:stCondLst>
                                    <p:cond delay="0"/>
                                  </p:stCondLst>
                                  <p:childTnLst>
                                    <p:set>
                                      <p:cBhvr>
                                        <p:cTn id="568" dur="1" fill="hold">
                                          <p:stCondLst>
                                            <p:cond delay="0"/>
                                          </p:stCondLst>
                                        </p:cTn>
                                        <p:tgtEl>
                                          <p:spTgt spid="845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5054" grpId="0"/>
      <p:bldP spid="845055" grpId="0"/>
      <p:bldP spid="845056" grpId="0"/>
      <p:bldP spid="845057" grpId="0"/>
      <p:bldP spid="845149" grpId="0"/>
      <p:bldP spid="845151" grpId="0"/>
      <p:bldP spid="845152" grpId="0"/>
      <p:bldP spid="845153" grpId="0"/>
      <p:bldP spid="845154" grpId="0"/>
      <p:bldP spid="845155" grpId="0"/>
      <p:bldP spid="845156" grpId="0"/>
      <p:bldP spid="845157" grpId="0"/>
      <p:bldP spid="845158" grpId="0"/>
      <p:bldP spid="845159" grpId="0"/>
      <p:bldP spid="845160" grpId="0"/>
      <p:bldP spid="845161" grpId="0"/>
      <p:bldP spid="845162" grpId="0"/>
      <p:bldP spid="845163" grpId="0"/>
      <p:bldP spid="845164" grpId="0"/>
      <p:bldP spid="845165" grpId="0"/>
      <p:bldP spid="845171" grpId="0"/>
      <p:bldP spid="845172" grpId="0"/>
      <p:bldP spid="845173" grpId="0"/>
      <p:bldP spid="845260" grpId="0"/>
      <p:bldP spid="845261" grpId="0"/>
      <p:bldP spid="845262" grpId="0"/>
      <p:bldP spid="845263" grpId="0"/>
      <p:bldP spid="845264" grpId="0"/>
      <p:bldP spid="845265" grpId="0"/>
      <p:bldP spid="845266" grpId="0"/>
      <p:bldP spid="845267" grpId="0"/>
      <p:bldP spid="845273" grpId="0"/>
      <p:bldP spid="845274" grpId="0"/>
      <p:bldP spid="845275" grpId="0"/>
      <p:bldP spid="845276" grpId="0"/>
      <p:bldP spid="845277" grpId="0"/>
      <p:bldP spid="845277" grpId="1"/>
      <p:bldP spid="845278" grpId="0"/>
      <p:bldP spid="845278" grpId="1"/>
      <p:bldP spid="845281" grpId="0"/>
      <p:bldP spid="845282" grpId="0"/>
      <p:bldP spid="845283" grpId="0"/>
      <p:bldP spid="845284" grpId="0"/>
      <p:bldP spid="845285" grpId="0"/>
      <p:bldP spid="84528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794" name="Rectangle 2"/>
          <p:cNvSpPr>
            <a:spLocks noGrp="1" noRot="1" noChangeArrowheads="1"/>
          </p:cNvSpPr>
          <p:nvPr>
            <p:ph type="title"/>
          </p:nvPr>
        </p:nvSpPr>
        <p:spPr>
          <a:xfrm>
            <a:off x="346075" y="100013"/>
            <a:ext cx="8763000" cy="609600"/>
          </a:xfrm>
        </p:spPr>
        <p:txBody>
          <a:bodyPr/>
          <a:lstStyle/>
          <a:p>
            <a:r>
              <a:rPr lang="en-US" altLang="zh-CN" sz="2800" dirty="0" smtClean="0">
                <a:ea typeface="宋体" panose="02010600030101010101" pitchFamily="2" charset="-122"/>
              </a:rPr>
              <a:t>Positive Externalities and Consumption</a:t>
            </a:r>
          </a:p>
        </p:txBody>
      </p:sp>
      <p:sp>
        <p:nvSpPr>
          <p:cNvPr id="929796" name="Line 4"/>
          <p:cNvSpPr>
            <a:spLocks noChangeShapeType="1"/>
          </p:cNvSpPr>
          <p:nvPr/>
        </p:nvSpPr>
        <p:spPr bwMode="auto">
          <a:xfrm>
            <a:off x="5867400" y="2590800"/>
            <a:ext cx="2108200" cy="1606550"/>
          </a:xfrm>
          <a:prstGeom prst="line">
            <a:avLst/>
          </a:prstGeom>
          <a:noFill/>
          <a:ln w="30163">
            <a:solidFill>
              <a:srgbClr val="6D4099"/>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9803" name="Rectangle 11"/>
          <p:cNvSpPr>
            <a:spLocks noChangeArrowheads="1"/>
          </p:cNvSpPr>
          <p:nvPr/>
        </p:nvSpPr>
        <p:spPr bwMode="auto">
          <a:xfrm>
            <a:off x="8001000" y="4038600"/>
            <a:ext cx="804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MSB of flu shots</a:t>
            </a:r>
            <a:endParaRPr lang="en-US" altLang="zh-CN" sz="1400">
              <a:latin typeface="Tahoma" panose="020B0604030504040204" pitchFamily="34" charset="0"/>
              <a:ea typeface="宋体" panose="02010600030101010101" pitchFamily="2" charset="-122"/>
            </a:endParaRPr>
          </a:p>
        </p:txBody>
      </p:sp>
      <p:sp>
        <p:nvSpPr>
          <p:cNvPr id="929892" name="Line 100"/>
          <p:cNvSpPr>
            <a:spLocks noChangeShapeType="1"/>
          </p:cNvSpPr>
          <p:nvPr/>
        </p:nvSpPr>
        <p:spPr bwMode="auto">
          <a:xfrm flipV="1">
            <a:off x="6324600" y="3200400"/>
            <a:ext cx="0" cy="493713"/>
          </a:xfrm>
          <a:prstGeom prst="line">
            <a:avLst/>
          </a:prstGeom>
          <a:noFill/>
          <a:ln w="30163">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9893" name="Freeform 101"/>
          <p:cNvSpPr>
            <a:spLocks/>
          </p:cNvSpPr>
          <p:nvPr/>
        </p:nvSpPr>
        <p:spPr bwMode="auto">
          <a:xfrm>
            <a:off x="6248400" y="2971800"/>
            <a:ext cx="180975" cy="207963"/>
          </a:xfrm>
          <a:custGeom>
            <a:avLst/>
            <a:gdLst>
              <a:gd name="T0" fmla="*/ 11 w 23"/>
              <a:gd name="T1" fmla="*/ 31 h 38"/>
              <a:gd name="T2" fmla="*/ 0 w 23"/>
              <a:gd name="T3" fmla="*/ 38 h 38"/>
              <a:gd name="T4" fmla="*/ 0 w 23"/>
              <a:gd name="T5" fmla="*/ 38 h 38"/>
              <a:gd name="T6" fmla="*/ 7 w 23"/>
              <a:gd name="T7" fmla="*/ 19 h 38"/>
              <a:gd name="T8" fmla="*/ 11 w 23"/>
              <a:gd name="T9" fmla="*/ 0 h 38"/>
              <a:gd name="T10" fmla="*/ 16 w 23"/>
              <a:gd name="T11" fmla="*/ 19 h 38"/>
              <a:gd name="T12" fmla="*/ 23 w 23"/>
              <a:gd name="T13" fmla="*/ 38 h 38"/>
              <a:gd name="T14" fmla="*/ 23 w 23"/>
              <a:gd name="T15" fmla="*/ 38 h 38"/>
              <a:gd name="T16" fmla="*/ 11 w 23"/>
              <a:gd name="T17" fmla="*/ 3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38">
                <a:moveTo>
                  <a:pt x="11" y="31"/>
                </a:moveTo>
                <a:cubicBezTo>
                  <a:pt x="0" y="38"/>
                  <a:pt x="0" y="38"/>
                  <a:pt x="0" y="38"/>
                </a:cubicBezTo>
                <a:cubicBezTo>
                  <a:pt x="0" y="38"/>
                  <a:pt x="0" y="38"/>
                  <a:pt x="0" y="38"/>
                </a:cubicBezTo>
                <a:cubicBezTo>
                  <a:pt x="7" y="19"/>
                  <a:pt x="7" y="19"/>
                  <a:pt x="7" y="19"/>
                </a:cubicBezTo>
                <a:cubicBezTo>
                  <a:pt x="9" y="13"/>
                  <a:pt x="10" y="6"/>
                  <a:pt x="11" y="0"/>
                </a:cubicBezTo>
                <a:cubicBezTo>
                  <a:pt x="13" y="6"/>
                  <a:pt x="14" y="13"/>
                  <a:pt x="16" y="19"/>
                </a:cubicBezTo>
                <a:cubicBezTo>
                  <a:pt x="23" y="38"/>
                  <a:pt x="23" y="38"/>
                  <a:pt x="23" y="38"/>
                </a:cubicBezTo>
                <a:cubicBezTo>
                  <a:pt x="23" y="38"/>
                  <a:pt x="23" y="38"/>
                  <a:pt x="23" y="38"/>
                </a:cubicBezTo>
                <a:lnTo>
                  <a:pt x="1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897" name="Freeform 105"/>
          <p:cNvSpPr>
            <a:spLocks/>
          </p:cNvSpPr>
          <p:nvPr/>
        </p:nvSpPr>
        <p:spPr bwMode="auto">
          <a:xfrm>
            <a:off x="4343400" y="3633788"/>
            <a:ext cx="974725" cy="747712"/>
          </a:xfrm>
          <a:custGeom>
            <a:avLst/>
            <a:gdLst>
              <a:gd name="T0" fmla="*/ 161 w 161"/>
              <a:gd name="T1" fmla="*/ 120 h 136"/>
              <a:gd name="T2" fmla="*/ 145 w 161"/>
              <a:gd name="T3" fmla="*/ 136 h 136"/>
              <a:gd name="T4" fmla="*/ 16 w 161"/>
              <a:gd name="T5" fmla="*/ 136 h 136"/>
              <a:gd name="T6" fmla="*/ 0 w 161"/>
              <a:gd name="T7" fmla="*/ 120 h 136"/>
              <a:gd name="T8" fmla="*/ 0 w 161"/>
              <a:gd name="T9" fmla="*/ 16 h 136"/>
              <a:gd name="T10" fmla="*/ 16 w 161"/>
              <a:gd name="T11" fmla="*/ 0 h 136"/>
              <a:gd name="T12" fmla="*/ 145 w 161"/>
              <a:gd name="T13" fmla="*/ 0 h 136"/>
              <a:gd name="T14" fmla="*/ 161 w 161"/>
              <a:gd name="T15" fmla="*/ 16 h 136"/>
              <a:gd name="T16" fmla="*/ 161 w 161"/>
              <a:gd name="T17" fmla="*/ 12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1" h="136">
                <a:moveTo>
                  <a:pt x="161" y="120"/>
                </a:moveTo>
                <a:cubicBezTo>
                  <a:pt x="161" y="128"/>
                  <a:pt x="154" y="136"/>
                  <a:pt x="145" y="136"/>
                </a:cubicBezTo>
                <a:cubicBezTo>
                  <a:pt x="16" y="136"/>
                  <a:pt x="16" y="136"/>
                  <a:pt x="16" y="136"/>
                </a:cubicBezTo>
                <a:cubicBezTo>
                  <a:pt x="7" y="136"/>
                  <a:pt x="0" y="128"/>
                  <a:pt x="0" y="120"/>
                </a:cubicBezTo>
                <a:cubicBezTo>
                  <a:pt x="0" y="16"/>
                  <a:pt x="0" y="16"/>
                  <a:pt x="0" y="16"/>
                </a:cubicBezTo>
                <a:cubicBezTo>
                  <a:pt x="0" y="8"/>
                  <a:pt x="7" y="0"/>
                  <a:pt x="16" y="0"/>
                </a:cubicBezTo>
                <a:cubicBezTo>
                  <a:pt x="145" y="0"/>
                  <a:pt x="145" y="0"/>
                  <a:pt x="145" y="0"/>
                </a:cubicBezTo>
                <a:cubicBezTo>
                  <a:pt x="154" y="0"/>
                  <a:pt x="161" y="8"/>
                  <a:pt x="161" y="16"/>
                </a:cubicBezTo>
                <a:lnTo>
                  <a:pt x="161" y="120"/>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898" name="Rectangle 106"/>
          <p:cNvSpPr>
            <a:spLocks noChangeArrowheads="1"/>
          </p:cNvSpPr>
          <p:nvPr/>
        </p:nvSpPr>
        <p:spPr bwMode="auto">
          <a:xfrm>
            <a:off x="5029200" y="1447800"/>
            <a:ext cx="16002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ctr" eaLnBrk="1" hangingPunct="1"/>
            <a:r>
              <a:rPr lang="en-US" altLang="zh-CN" sz="1400">
                <a:solidFill>
                  <a:srgbClr val="000000"/>
                </a:solidFill>
                <a:latin typeface="Myriad Pro" pitchFamily="34" charset="0"/>
                <a:ea typeface="宋体" panose="02010600030101010101" pitchFamily="2" charset="-122"/>
              </a:rPr>
              <a:t>Price of flu shot</a:t>
            </a:r>
            <a:endParaRPr lang="en-US" altLang="zh-CN" sz="1400">
              <a:latin typeface="Tahoma" panose="020B0604030504040204" pitchFamily="34" charset="0"/>
              <a:ea typeface="宋体" panose="02010600030101010101" pitchFamily="2" charset="-122"/>
            </a:endParaRPr>
          </a:p>
        </p:txBody>
      </p:sp>
      <p:sp>
        <p:nvSpPr>
          <p:cNvPr id="929913" name="Line 121"/>
          <p:cNvSpPr>
            <a:spLocks noChangeShapeType="1"/>
          </p:cNvSpPr>
          <p:nvPr/>
        </p:nvSpPr>
        <p:spPr bwMode="auto">
          <a:xfrm flipV="1">
            <a:off x="5932488" y="2735263"/>
            <a:ext cx="2001837" cy="2017712"/>
          </a:xfrm>
          <a:prstGeom prst="line">
            <a:avLst/>
          </a:prstGeom>
          <a:noFill/>
          <a:ln w="30163">
            <a:solidFill>
              <a:srgbClr val="EE313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9914" name="Line 122"/>
          <p:cNvSpPr>
            <a:spLocks noChangeShapeType="1"/>
          </p:cNvSpPr>
          <p:nvPr/>
        </p:nvSpPr>
        <p:spPr bwMode="auto">
          <a:xfrm>
            <a:off x="5822950" y="3362325"/>
            <a:ext cx="2106613" cy="1609725"/>
          </a:xfrm>
          <a:prstGeom prst="line">
            <a:avLst/>
          </a:prstGeom>
          <a:noFill/>
          <a:ln w="30163">
            <a:solidFill>
              <a:srgbClr val="3C5DAA"/>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9915" name="Oval 123"/>
          <p:cNvSpPr>
            <a:spLocks noChangeArrowheads="1"/>
          </p:cNvSpPr>
          <p:nvPr/>
        </p:nvSpPr>
        <p:spPr bwMode="auto">
          <a:xfrm>
            <a:off x="6626225" y="3952875"/>
            <a:ext cx="90488" cy="1095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16" name="Oval 124"/>
          <p:cNvSpPr>
            <a:spLocks noChangeArrowheads="1"/>
          </p:cNvSpPr>
          <p:nvPr/>
        </p:nvSpPr>
        <p:spPr bwMode="auto">
          <a:xfrm>
            <a:off x="7072313" y="3500438"/>
            <a:ext cx="90487" cy="1127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17" name="Oval 125"/>
          <p:cNvSpPr>
            <a:spLocks noChangeArrowheads="1"/>
          </p:cNvSpPr>
          <p:nvPr/>
        </p:nvSpPr>
        <p:spPr bwMode="auto">
          <a:xfrm>
            <a:off x="7072313" y="4295775"/>
            <a:ext cx="90487" cy="1095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18" name="Rectangle 126"/>
          <p:cNvSpPr>
            <a:spLocks noChangeArrowheads="1"/>
          </p:cNvSpPr>
          <p:nvPr/>
        </p:nvSpPr>
        <p:spPr bwMode="auto">
          <a:xfrm>
            <a:off x="7959725" y="2500313"/>
            <a:ext cx="87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S</a:t>
            </a:r>
            <a:endParaRPr lang="en-US" altLang="zh-CN" sz="1400">
              <a:latin typeface="Tahoma" panose="020B0604030504040204" pitchFamily="34" charset="0"/>
              <a:ea typeface="宋体" panose="02010600030101010101" pitchFamily="2" charset="-122"/>
            </a:endParaRPr>
          </a:p>
        </p:txBody>
      </p:sp>
      <p:sp>
        <p:nvSpPr>
          <p:cNvPr id="929919" name="Rectangle 127"/>
          <p:cNvSpPr>
            <a:spLocks noChangeArrowheads="1"/>
          </p:cNvSpPr>
          <p:nvPr/>
        </p:nvSpPr>
        <p:spPr bwMode="auto">
          <a:xfrm>
            <a:off x="7954963" y="4867275"/>
            <a:ext cx="11906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D</a:t>
            </a:r>
            <a:endParaRPr lang="en-US" altLang="zh-CN" sz="1400">
              <a:latin typeface="Tahoma" panose="020B0604030504040204" pitchFamily="34" charset="0"/>
              <a:ea typeface="宋体" panose="02010600030101010101" pitchFamily="2" charset="-122"/>
            </a:endParaRPr>
          </a:p>
        </p:txBody>
      </p:sp>
      <p:sp>
        <p:nvSpPr>
          <p:cNvPr id="929920" name="Rectangle 128"/>
          <p:cNvSpPr>
            <a:spLocks noChangeArrowheads="1"/>
          </p:cNvSpPr>
          <p:nvPr/>
        </p:nvSpPr>
        <p:spPr bwMode="auto">
          <a:xfrm>
            <a:off x="7054850" y="322580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a:t>
            </a:r>
            <a:endParaRPr lang="en-US" altLang="zh-CN" sz="1400">
              <a:latin typeface="Tahoma" panose="020B0604030504040204" pitchFamily="34" charset="0"/>
              <a:ea typeface="宋体" panose="02010600030101010101" pitchFamily="2" charset="-122"/>
            </a:endParaRPr>
          </a:p>
        </p:txBody>
      </p:sp>
      <p:sp>
        <p:nvSpPr>
          <p:cNvPr id="929921" name="Oval 129"/>
          <p:cNvSpPr>
            <a:spLocks noChangeArrowheads="1"/>
          </p:cNvSpPr>
          <p:nvPr/>
        </p:nvSpPr>
        <p:spPr bwMode="auto">
          <a:xfrm>
            <a:off x="5595938"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2" name="Oval 130"/>
          <p:cNvSpPr>
            <a:spLocks noChangeArrowheads="1"/>
          </p:cNvSpPr>
          <p:nvPr/>
        </p:nvSpPr>
        <p:spPr bwMode="auto">
          <a:xfrm>
            <a:off x="5675313" y="3997325"/>
            <a:ext cx="20637"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3" name="Oval 131"/>
          <p:cNvSpPr>
            <a:spLocks noChangeArrowheads="1"/>
          </p:cNvSpPr>
          <p:nvPr/>
        </p:nvSpPr>
        <p:spPr bwMode="auto">
          <a:xfrm>
            <a:off x="5759450"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4" name="Oval 132"/>
          <p:cNvSpPr>
            <a:spLocks noChangeArrowheads="1"/>
          </p:cNvSpPr>
          <p:nvPr/>
        </p:nvSpPr>
        <p:spPr bwMode="auto">
          <a:xfrm>
            <a:off x="5838825" y="3997325"/>
            <a:ext cx="20638"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5" name="Oval 133"/>
          <p:cNvSpPr>
            <a:spLocks noChangeArrowheads="1"/>
          </p:cNvSpPr>
          <p:nvPr/>
        </p:nvSpPr>
        <p:spPr bwMode="auto">
          <a:xfrm>
            <a:off x="5922963"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6" name="Oval 134"/>
          <p:cNvSpPr>
            <a:spLocks noChangeArrowheads="1"/>
          </p:cNvSpPr>
          <p:nvPr/>
        </p:nvSpPr>
        <p:spPr bwMode="auto">
          <a:xfrm>
            <a:off x="6002338" y="3997325"/>
            <a:ext cx="20637"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7" name="Oval 135"/>
          <p:cNvSpPr>
            <a:spLocks noChangeArrowheads="1"/>
          </p:cNvSpPr>
          <p:nvPr/>
        </p:nvSpPr>
        <p:spPr bwMode="auto">
          <a:xfrm>
            <a:off x="6086475" y="3997325"/>
            <a:ext cx="15875"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8" name="Oval 136"/>
          <p:cNvSpPr>
            <a:spLocks noChangeArrowheads="1"/>
          </p:cNvSpPr>
          <p:nvPr/>
        </p:nvSpPr>
        <p:spPr bwMode="auto">
          <a:xfrm>
            <a:off x="6162675"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29" name="Oval 137"/>
          <p:cNvSpPr>
            <a:spLocks noChangeArrowheads="1"/>
          </p:cNvSpPr>
          <p:nvPr/>
        </p:nvSpPr>
        <p:spPr bwMode="auto">
          <a:xfrm>
            <a:off x="6238875" y="3997325"/>
            <a:ext cx="20638"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0" name="Oval 138"/>
          <p:cNvSpPr>
            <a:spLocks noChangeArrowheads="1"/>
          </p:cNvSpPr>
          <p:nvPr/>
        </p:nvSpPr>
        <p:spPr bwMode="auto">
          <a:xfrm>
            <a:off x="6316663"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1" name="Oval 139"/>
          <p:cNvSpPr>
            <a:spLocks noChangeArrowheads="1"/>
          </p:cNvSpPr>
          <p:nvPr/>
        </p:nvSpPr>
        <p:spPr bwMode="auto">
          <a:xfrm>
            <a:off x="639603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2" name="Oval 140"/>
          <p:cNvSpPr>
            <a:spLocks noChangeArrowheads="1"/>
          </p:cNvSpPr>
          <p:nvPr/>
        </p:nvSpPr>
        <p:spPr bwMode="auto">
          <a:xfrm>
            <a:off x="6472238" y="39973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3" name="Oval 141"/>
          <p:cNvSpPr>
            <a:spLocks noChangeArrowheads="1"/>
          </p:cNvSpPr>
          <p:nvPr/>
        </p:nvSpPr>
        <p:spPr bwMode="auto">
          <a:xfrm>
            <a:off x="6553200" y="3997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4" name="Oval 142"/>
          <p:cNvSpPr>
            <a:spLocks noChangeArrowheads="1"/>
          </p:cNvSpPr>
          <p:nvPr/>
        </p:nvSpPr>
        <p:spPr bwMode="auto">
          <a:xfrm>
            <a:off x="5595938"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5" name="Oval 143"/>
          <p:cNvSpPr>
            <a:spLocks noChangeArrowheads="1"/>
          </p:cNvSpPr>
          <p:nvPr/>
        </p:nvSpPr>
        <p:spPr bwMode="auto">
          <a:xfrm>
            <a:off x="5675313" y="3544888"/>
            <a:ext cx="20637"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6" name="Oval 144"/>
          <p:cNvSpPr>
            <a:spLocks noChangeArrowheads="1"/>
          </p:cNvSpPr>
          <p:nvPr/>
        </p:nvSpPr>
        <p:spPr bwMode="auto">
          <a:xfrm>
            <a:off x="5759450"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7" name="Oval 145"/>
          <p:cNvSpPr>
            <a:spLocks noChangeArrowheads="1"/>
          </p:cNvSpPr>
          <p:nvPr/>
        </p:nvSpPr>
        <p:spPr bwMode="auto">
          <a:xfrm>
            <a:off x="5838825" y="3544888"/>
            <a:ext cx="20638"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8" name="Oval 146"/>
          <p:cNvSpPr>
            <a:spLocks noChangeArrowheads="1"/>
          </p:cNvSpPr>
          <p:nvPr/>
        </p:nvSpPr>
        <p:spPr bwMode="auto">
          <a:xfrm>
            <a:off x="592296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39" name="Oval 147"/>
          <p:cNvSpPr>
            <a:spLocks noChangeArrowheads="1"/>
          </p:cNvSpPr>
          <p:nvPr/>
        </p:nvSpPr>
        <p:spPr bwMode="auto">
          <a:xfrm>
            <a:off x="6002338" y="3544888"/>
            <a:ext cx="20637"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0" name="Oval 148"/>
          <p:cNvSpPr>
            <a:spLocks noChangeArrowheads="1"/>
          </p:cNvSpPr>
          <p:nvPr/>
        </p:nvSpPr>
        <p:spPr bwMode="auto">
          <a:xfrm>
            <a:off x="6086475"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1" name="Oval 149"/>
          <p:cNvSpPr>
            <a:spLocks noChangeArrowheads="1"/>
          </p:cNvSpPr>
          <p:nvPr/>
        </p:nvSpPr>
        <p:spPr bwMode="auto">
          <a:xfrm>
            <a:off x="616267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2" name="Oval 150"/>
          <p:cNvSpPr>
            <a:spLocks noChangeArrowheads="1"/>
          </p:cNvSpPr>
          <p:nvPr/>
        </p:nvSpPr>
        <p:spPr bwMode="auto">
          <a:xfrm>
            <a:off x="623252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3" name="Oval 151"/>
          <p:cNvSpPr>
            <a:spLocks noChangeArrowheads="1"/>
          </p:cNvSpPr>
          <p:nvPr/>
        </p:nvSpPr>
        <p:spPr bwMode="auto">
          <a:xfrm>
            <a:off x="630872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4" name="Oval 152"/>
          <p:cNvSpPr>
            <a:spLocks noChangeArrowheads="1"/>
          </p:cNvSpPr>
          <p:nvPr/>
        </p:nvSpPr>
        <p:spPr bwMode="auto">
          <a:xfrm>
            <a:off x="638651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5" name="Oval 153"/>
          <p:cNvSpPr>
            <a:spLocks noChangeArrowheads="1"/>
          </p:cNvSpPr>
          <p:nvPr/>
        </p:nvSpPr>
        <p:spPr bwMode="auto">
          <a:xfrm>
            <a:off x="646271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6" name="Oval 154"/>
          <p:cNvSpPr>
            <a:spLocks noChangeArrowheads="1"/>
          </p:cNvSpPr>
          <p:nvPr/>
        </p:nvSpPr>
        <p:spPr bwMode="auto">
          <a:xfrm>
            <a:off x="65452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7" name="Oval 155"/>
          <p:cNvSpPr>
            <a:spLocks noChangeArrowheads="1"/>
          </p:cNvSpPr>
          <p:nvPr/>
        </p:nvSpPr>
        <p:spPr bwMode="auto">
          <a:xfrm>
            <a:off x="6623050"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8" name="Oval 156"/>
          <p:cNvSpPr>
            <a:spLocks noChangeArrowheads="1"/>
          </p:cNvSpPr>
          <p:nvPr/>
        </p:nvSpPr>
        <p:spPr bwMode="auto">
          <a:xfrm>
            <a:off x="670877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49" name="Oval 157"/>
          <p:cNvSpPr>
            <a:spLocks noChangeArrowheads="1"/>
          </p:cNvSpPr>
          <p:nvPr/>
        </p:nvSpPr>
        <p:spPr bwMode="auto">
          <a:xfrm>
            <a:off x="6786563" y="3544888"/>
            <a:ext cx="15875"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0" name="Oval 158"/>
          <p:cNvSpPr>
            <a:spLocks noChangeArrowheads="1"/>
          </p:cNvSpPr>
          <p:nvPr/>
        </p:nvSpPr>
        <p:spPr bwMode="auto">
          <a:xfrm>
            <a:off x="6862763" y="354488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1" name="Oval 159"/>
          <p:cNvSpPr>
            <a:spLocks noChangeArrowheads="1"/>
          </p:cNvSpPr>
          <p:nvPr/>
        </p:nvSpPr>
        <p:spPr bwMode="auto">
          <a:xfrm>
            <a:off x="6943725" y="354488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2" name="Oval 160"/>
          <p:cNvSpPr>
            <a:spLocks noChangeArrowheads="1"/>
          </p:cNvSpPr>
          <p:nvPr/>
        </p:nvSpPr>
        <p:spPr bwMode="auto">
          <a:xfrm>
            <a:off x="7026275" y="3544888"/>
            <a:ext cx="17463"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3" name="Oval 161"/>
          <p:cNvSpPr>
            <a:spLocks noChangeArrowheads="1"/>
          </p:cNvSpPr>
          <p:nvPr/>
        </p:nvSpPr>
        <p:spPr bwMode="auto">
          <a:xfrm>
            <a:off x="5595938"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4" name="Oval 162"/>
          <p:cNvSpPr>
            <a:spLocks noChangeArrowheads="1"/>
          </p:cNvSpPr>
          <p:nvPr/>
        </p:nvSpPr>
        <p:spPr bwMode="auto">
          <a:xfrm>
            <a:off x="5675313"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5" name="Oval 163"/>
          <p:cNvSpPr>
            <a:spLocks noChangeArrowheads="1"/>
          </p:cNvSpPr>
          <p:nvPr/>
        </p:nvSpPr>
        <p:spPr bwMode="auto">
          <a:xfrm>
            <a:off x="5759450"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6" name="Oval 164"/>
          <p:cNvSpPr>
            <a:spLocks noChangeArrowheads="1"/>
          </p:cNvSpPr>
          <p:nvPr/>
        </p:nvSpPr>
        <p:spPr bwMode="auto">
          <a:xfrm>
            <a:off x="5838825" y="4340225"/>
            <a:ext cx="20638"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7" name="Oval 165"/>
          <p:cNvSpPr>
            <a:spLocks noChangeArrowheads="1"/>
          </p:cNvSpPr>
          <p:nvPr/>
        </p:nvSpPr>
        <p:spPr bwMode="auto">
          <a:xfrm>
            <a:off x="5922963"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8" name="Oval 166"/>
          <p:cNvSpPr>
            <a:spLocks noChangeArrowheads="1"/>
          </p:cNvSpPr>
          <p:nvPr/>
        </p:nvSpPr>
        <p:spPr bwMode="auto">
          <a:xfrm>
            <a:off x="6002338"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59" name="Oval 167"/>
          <p:cNvSpPr>
            <a:spLocks noChangeArrowheads="1"/>
          </p:cNvSpPr>
          <p:nvPr/>
        </p:nvSpPr>
        <p:spPr bwMode="auto">
          <a:xfrm>
            <a:off x="6086475"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0" name="Oval 168"/>
          <p:cNvSpPr>
            <a:spLocks noChangeArrowheads="1"/>
          </p:cNvSpPr>
          <p:nvPr/>
        </p:nvSpPr>
        <p:spPr bwMode="auto">
          <a:xfrm>
            <a:off x="6162675"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1" name="Oval 169"/>
          <p:cNvSpPr>
            <a:spLocks noChangeArrowheads="1"/>
          </p:cNvSpPr>
          <p:nvPr/>
        </p:nvSpPr>
        <p:spPr bwMode="auto">
          <a:xfrm>
            <a:off x="623252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2" name="Oval 170"/>
          <p:cNvSpPr>
            <a:spLocks noChangeArrowheads="1"/>
          </p:cNvSpPr>
          <p:nvPr/>
        </p:nvSpPr>
        <p:spPr bwMode="auto">
          <a:xfrm>
            <a:off x="6302375" y="4340225"/>
            <a:ext cx="20638"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3" name="Oval 171"/>
          <p:cNvSpPr>
            <a:spLocks noChangeArrowheads="1"/>
          </p:cNvSpPr>
          <p:nvPr/>
        </p:nvSpPr>
        <p:spPr bwMode="auto">
          <a:xfrm>
            <a:off x="6380163"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4" name="Oval 172"/>
          <p:cNvSpPr>
            <a:spLocks noChangeArrowheads="1"/>
          </p:cNvSpPr>
          <p:nvPr/>
        </p:nvSpPr>
        <p:spPr bwMode="auto">
          <a:xfrm>
            <a:off x="6453188"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5" name="Oval 173"/>
          <p:cNvSpPr>
            <a:spLocks noChangeArrowheads="1"/>
          </p:cNvSpPr>
          <p:nvPr/>
        </p:nvSpPr>
        <p:spPr bwMode="auto">
          <a:xfrm>
            <a:off x="6529388" y="4340225"/>
            <a:ext cx="20637"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6" name="Oval 174"/>
          <p:cNvSpPr>
            <a:spLocks noChangeArrowheads="1"/>
          </p:cNvSpPr>
          <p:nvPr/>
        </p:nvSpPr>
        <p:spPr bwMode="auto">
          <a:xfrm>
            <a:off x="6608763" y="43402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7" name="Oval 175"/>
          <p:cNvSpPr>
            <a:spLocks noChangeArrowheads="1"/>
          </p:cNvSpPr>
          <p:nvPr/>
        </p:nvSpPr>
        <p:spPr bwMode="auto">
          <a:xfrm>
            <a:off x="670877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8" name="Oval 176"/>
          <p:cNvSpPr>
            <a:spLocks noChangeArrowheads="1"/>
          </p:cNvSpPr>
          <p:nvPr/>
        </p:nvSpPr>
        <p:spPr bwMode="auto">
          <a:xfrm>
            <a:off x="6786563" y="4340225"/>
            <a:ext cx="15875"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69" name="Oval 177"/>
          <p:cNvSpPr>
            <a:spLocks noChangeArrowheads="1"/>
          </p:cNvSpPr>
          <p:nvPr/>
        </p:nvSpPr>
        <p:spPr bwMode="auto">
          <a:xfrm>
            <a:off x="6862763" y="43402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0" name="Oval 178"/>
          <p:cNvSpPr>
            <a:spLocks noChangeArrowheads="1"/>
          </p:cNvSpPr>
          <p:nvPr/>
        </p:nvSpPr>
        <p:spPr bwMode="auto">
          <a:xfrm>
            <a:off x="6943725"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1" name="Oval 179"/>
          <p:cNvSpPr>
            <a:spLocks noChangeArrowheads="1"/>
          </p:cNvSpPr>
          <p:nvPr/>
        </p:nvSpPr>
        <p:spPr bwMode="auto">
          <a:xfrm>
            <a:off x="7026275" y="4340225"/>
            <a:ext cx="17463"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2" name="Oval 180"/>
          <p:cNvSpPr>
            <a:spLocks noChangeArrowheads="1"/>
          </p:cNvSpPr>
          <p:nvPr/>
        </p:nvSpPr>
        <p:spPr bwMode="auto">
          <a:xfrm>
            <a:off x="6662738" y="548957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3" name="Oval 181"/>
          <p:cNvSpPr>
            <a:spLocks noChangeArrowheads="1"/>
          </p:cNvSpPr>
          <p:nvPr/>
        </p:nvSpPr>
        <p:spPr bwMode="auto">
          <a:xfrm>
            <a:off x="6662738" y="53927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4" name="Oval 182"/>
          <p:cNvSpPr>
            <a:spLocks noChangeArrowheads="1"/>
          </p:cNvSpPr>
          <p:nvPr/>
        </p:nvSpPr>
        <p:spPr bwMode="auto">
          <a:xfrm>
            <a:off x="6662738" y="5291138"/>
            <a:ext cx="17462"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5" name="Oval 183"/>
          <p:cNvSpPr>
            <a:spLocks noChangeArrowheads="1"/>
          </p:cNvSpPr>
          <p:nvPr/>
        </p:nvSpPr>
        <p:spPr bwMode="auto">
          <a:xfrm>
            <a:off x="6662738" y="519430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6" name="Oval 184"/>
          <p:cNvSpPr>
            <a:spLocks noChangeArrowheads="1"/>
          </p:cNvSpPr>
          <p:nvPr/>
        </p:nvSpPr>
        <p:spPr bwMode="auto">
          <a:xfrm>
            <a:off x="6662738" y="5094288"/>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7" name="Oval 185"/>
          <p:cNvSpPr>
            <a:spLocks noChangeArrowheads="1"/>
          </p:cNvSpPr>
          <p:nvPr/>
        </p:nvSpPr>
        <p:spPr bwMode="auto">
          <a:xfrm>
            <a:off x="6662738" y="4995863"/>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8" name="Oval 186"/>
          <p:cNvSpPr>
            <a:spLocks noChangeArrowheads="1"/>
          </p:cNvSpPr>
          <p:nvPr/>
        </p:nvSpPr>
        <p:spPr bwMode="auto">
          <a:xfrm>
            <a:off x="6662738" y="48958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79" name="Oval 187"/>
          <p:cNvSpPr>
            <a:spLocks noChangeArrowheads="1"/>
          </p:cNvSpPr>
          <p:nvPr/>
        </p:nvSpPr>
        <p:spPr bwMode="auto">
          <a:xfrm>
            <a:off x="6662738" y="479742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0" name="Oval 188"/>
          <p:cNvSpPr>
            <a:spLocks noChangeArrowheads="1"/>
          </p:cNvSpPr>
          <p:nvPr/>
        </p:nvSpPr>
        <p:spPr bwMode="auto">
          <a:xfrm>
            <a:off x="6662738" y="4697413"/>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1" name="Oval 189"/>
          <p:cNvSpPr>
            <a:spLocks noChangeArrowheads="1"/>
          </p:cNvSpPr>
          <p:nvPr/>
        </p:nvSpPr>
        <p:spPr bwMode="auto">
          <a:xfrm>
            <a:off x="6662738" y="459898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2" name="Oval 190"/>
          <p:cNvSpPr>
            <a:spLocks noChangeArrowheads="1"/>
          </p:cNvSpPr>
          <p:nvPr/>
        </p:nvSpPr>
        <p:spPr bwMode="auto">
          <a:xfrm>
            <a:off x="6662738" y="4498975"/>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3" name="Oval 191"/>
          <p:cNvSpPr>
            <a:spLocks noChangeArrowheads="1"/>
          </p:cNvSpPr>
          <p:nvPr/>
        </p:nvSpPr>
        <p:spPr bwMode="auto">
          <a:xfrm>
            <a:off x="6662738" y="440055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4" name="Oval 192"/>
          <p:cNvSpPr>
            <a:spLocks noChangeArrowheads="1"/>
          </p:cNvSpPr>
          <p:nvPr/>
        </p:nvSpPr>
        <p:spPr bwMode="auto">
          <a:xfrm>
            <a:off x="6662738" y="43005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5" name="Oval 193"/>
          <p:cNvSpPr>
            <a:spLocks noChangeArrowheads="1"/>
          </p:cNvSpPr>
          <p:nvPr/>
        </p:nvSpPr>
        <p:spPr bwMode="auto">
          <a:xfrm>
            <a:off x="6662738" y="4200525"/>
            <a:ext cx="17462"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6" name="Oval 194"/>
          <p:cNvSpPr>
            <a:spLocks noChangeArrowheads="1"/>
          </p:cNvSpPr>
          <p:nvPr/>
        </p:nvSpPr>
        <p:spPr bwMode="auto">
          <a:xfrm>
            <a:off x="6662738" y="4102100"/>
            <a:ext cx="17462"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7" name="Oval 195"/>
          <p:cNvSpPr>
            <a:spLocks noChangeArrowheads="1"/>
          </p:cNvSpPr>
          <p:nvPr/>
        </p:nvSpPr>
        <p:spPr bwMode="auto">
          <a:xfrm>
            <a:off x="7107238" y="548957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8" name="Oval 196"/>
          <p:cNvSpPr>
            <a:spLocks noChangeArrowheads="1"/>
          </p:cNvSpPr>
          <p:nvPr/>
        </p:nvSpPr>
        <p:spPr bwMode="auto">
          <a:xfrm>
            <a:off x="7107238" y="5392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89" name="Oval 197"/>
          <p:cNvSpPr>
            <a:spLocks noChangeArrowheads="1"/>
          </p:cNvSpPr>
          <p:nvPr/>
        </p:nvSpPr>
        <p:spPr bwMode="auto">
          <a:xfrm>
            <a:off x="7107238" y="52911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0" name="Oval 198"/>
          <p:cNvSpPr>
            <a:spLocks noChangeArrowheads="1"/>
          </p:cNvSpPr>
          <p:nvPr/>
        </p:nvSpPr>
        <p:spPr bwMode="auto">
          <a:xfrm>
            <a:off x="7107238" y="51943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1" name="Oval 199"/>
          <p:cNvSpPr>
            <a:spLocks noChangeArrowheads="1"/>
          </p:cNvSpPr>
          <p:nvPr/>
        </p:nvSpPr>
        <p:spPr bwMode="auto">
          <a:xfrm>
            <a:off x="7107238" y="509428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2" name="Oval 200"/>
          <p:cNvSpPr>
            <a:spLocks noChangeArrowheads="1"/>
          </p:cNvSpPr>
          <p:nvPr/>
        </p:nvSpPr>
        <p:spPr bwMode="auto">
          <a:xfrm>
            <a:off x="7107238" y="49958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3" name="Oval 201"/>
          <p:cNvSpPr>
            <a:spLocks noChangeArrowheads="1"/>
          </p:cNvSpPr>
          <p:nvPr/>
        </p:nvSpPr>
        <p:spPr bwMode="auto">
          <a:xfrm>
            <a:off x="7107238" y="48958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4" name="Oval 202"/>
          <p:cNvSpPr>
            <a:spLocks noChangeArrowheads="1"/>
          </p:cNvSpPr>
          <p:nvPr/>
        </p:nvSpPr>
        <p:spPr bwMode="auto">
          <a:xfrm>
            <a:off x="7107238" y="47974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5" name="Oval 203"/>
          <p:cNvSpPr>
            <a:spLocks noChangeArrowheads="1"/>
          </p:cNvSpPr>
          <p:nvPr/>
        </p:nvSpPr>
        <p:spPr bwMode="auto">
          <a:xfrm>
            <a:off x="7107238" y="46974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6" name="Oval 204"/>
          <p:cNvSpPr>
            <a:spLocks noChangeArrowheads="1"/>
          </p:cNvSpPr>
          <p:nvPr/>
        </p:nvSpPr>
        <p:spPr bwMode="auto">
          <a:xfrm>
            <a:off x="7107238" y="45989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7" name="Oval 205"/>
          <p:cNvSpPr>
            <a:spLocks noChangeArrowheads="1"/>
          </p:cNvSpPr>
          <p:nvPr/>
        </p:nvSpPr>
        <p:spPr bwMode="auto">
          <a:xfrm>
            <a:off x="7107238" y="44989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8" name="Oval 206"/>
          <p:cNvSpPr>
            <a:spLocks noChangeArrowheads="1"/>
          </p:cNvSpPr>
          <p:nvPr/>
        </p:nvSpPr>
        <p:spPr bwMode="auto">
          <a:xfrm>
            <a:off x="7107238" y="44005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9999" name="Oval 207"/>
          <p:cNvSpPr>
            <a:spLocks noChangeArrowheads="1"/>
          </p:cNvSpPr>
          <p:nvPr/>
        </p:nvSpPr>
        <p:spPr bwMode="auto">
          <a:xfrm>
            <a:off x="7107238" y="430530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0" name="Oval 208"/>
          <p:cNvSpPr>
            <a:spLocks noChangeArrowheads="1"/>
          </p:cNvSpPr>
          <p:nvPr/>
        </p:nvSpPr>
        <p:spPr bwMode="auto">
          <a:xfrm>
            <a:off x="7107238" y="42116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1" name="Oval 209"/>
          <p:cNvSpPr>
            <a:spLocks noChangeArrowheads="1"/>
          </p:cNvSpPr>
          <p:nvPr/>
        </p:nvSpPr>
        <p:spPr bwMode="auto">
          <a:xfrm>
            <a:off x="7107238" y="41179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2" name="Oval 210"/>
          <p:cNvSpPr>
            <a:spLocks noChangeArrowheads="1"/>
          </p:cNvSpPr>
          <p:nvPr/>
        </p:nvSpPr>
        <p:spPr bwMode="auto">
          <a:xfrm>
            <a:off x="7107238" y="40259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3" name="Oval 211"/>
          <p:cNvSpPr>
            <a:spLocks noChangeArrowheads="1"/>
          </p:cNvSpPr>
          <p:nvPr/>
        </p:nvSpPr>
        <p:spPr bwMode="auto">
          <a:xfrm>
            <a:off x="7107238" y="39322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4" name="Oval 212"/>
          <p:cNvSpPr>
            <a:spLocks noChangeArrowheads="1"/>
          </p:cNvSpPr>
          <p:nvPr/>
        </p:nvSpPr>
        <p:spPr bwMode="auto">
          <a:xfrm>
            <a:off x="7107238" y="38385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5" name="Oval 213"/>
          <p:cNvSpPr>
            <a:spLocks noChangeArrowheads="1"/>
          </p:cNvSpPr>
          <p:nvPr/>
        </p:nvSpPr>
        <p:spPr bwMode="auto">
          <a:xfrm>
            <a:off x="7107238" y="37433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6" name="Oval 214"/>
          <p:cNvSpPr>
            <a:spLocks noChangeArrowheads="1"/>
          </p:cNvSpPr>
          <p:nvPr/>
        </p:nvSpPr>
        <p:spPr bwMode="auto">
          <a:xfrm>
            <a:off x="7107238" y="36449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07" name="Rectangle 215"/>
          <p:cNvSpPr>
            <a:spLocks noChangeArrowheads="1"/>
          </p:cNvSpPr>
          <p:nvPr/>
        </p:nvSpPr>
        <p:spPr bwMode="auto">
          <a:xfrm>
            <a:off x="8216900" y="5638800"/>
            <a:ext cx="9271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Quantity of flu shots</a:t>
            </a:r>
            <a:endParaRPr lang="en-US" altLang="zh-CN" sz="1400">
              <a:latin typeface="Tahoma" panose="020B0604030504040204" pitchFamily="34" charset="0"/>
              <a:ea typeface="宋体" panose="02010600030101010101" pitchFamily="2" charset="-122"/>
            </a:endParaRPr>
          </a:p>
        </p:txBody>
      </p:sp>
      <p:sp>
        <p:nvSpPr>
          <p:cNvPr id="930008" name="Rectangle 216"/>
          <p:cNvSpPr>
            <a:spLocks noChangeArrowheads="1"/>
          </p:cNvSpPr>
          <p:nvPr/>
        </p:nvSpPr>
        <p:spPr bwMode="auto">
          <a:xfrm>
            <a:off x="6969125" y="5567363"/>
            <a:ext cx="1238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930009" name="Rectangle 217"/>
          <p:cNvSpPr>
            <a:spLocks noChangeArrowheads="1"/>
          </p:cNvSpPr>
          <p:nvPr/>
        </p:nvSpPr>
        <p:spPr bwMode="auto">
          <a:xfrm>
            <a:off x="7080250" y="5672138"/>
            <a:ext cx="3063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sp>
        <p:nvSpPr>
          <p:cNvPr id="930010" name="Rectangle 218"/>
          <p:cNvSpPr>
            <a:spLocks noChangeArrowheads="1"/>
          </p:cNvSpPr>
          <p:nvPr/>
        </p:nvSpPr>
        <p:spPr bwMode="auto">
          <a:xfrm>
            <a:off x="6518275" y="5567363"/>
            <a:ext cx="1206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930011" name="Rectangle 219"/>
          <p:cNvSpPr>
            <a:spLocks noChangeArrowheads="1"/>
          </p:cNvSpPr>
          <p:nvPr/>
        </p:nvSpPr>
        <p:spPr bwMode="auto">
          <a:xfrm>
            <a:off x="6632575" y="5672138"/>
            <a:ext cx="1444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t>
            </a:r>
            <a:endParaRPr lang="en-US" altLang="zh-CN" sz="1400">
              <a:latin typeface="Tahoma" panose="020B0604030504040204" pitchFamily="34" charset="0"/>
              <a:ea typeface="宋体" panose="02010600030101010101" pitchFamily="2" charset="-122"/>
            </a:endParaRPr>
          </a:p>
        </p:txBody>
      </p:sp>
      <p:sp>
        <p:nvSpPr>
          <p:cNvPr id="930012" name="Rectangle 220"/>
          <p:cNvSpPr>
            <a:spLocks noChangeArrowheads="1"/>
          </p:cNvSpPr>
          <p:nvPr/>
        </p:nvSpPr>
        <p:spPr bwMode="auto">
          <a:xfrm>
            <a:off x="6718300" y="5672138"/>
            <a:ext cx="984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K</a:t>
            </a:r>
            <a:endParaRPr lang="en-US" altLang="zh-CN" sz="1400">
              <a:latin typeface="Tahoma" panose="020B0604030504040204" pitchFamily="34" charset="0"/>
              <a:ea typeface="宋体" panose="02010600030101010101" pitchFamily="2" charset="-122"/>
            </a:endParaRPr>
          </a:p>
        </p:txBody>
      </p:sp>
      <p:sp>
        <p:nvSpPr>
          <p:cNvPr id="930013" name="Rectangle 221"/>
          <p:cNvSpPr>
            <a:spLocks noChangeArrowheads="1"/>
          </p:cNvSpPr>
          <p:nvPr/>
        </p:nvSpPr>
        <p:spPr bwMode="auto">
          <a:xfrm>
            <a:off x="6780213" y="567213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T</a:t>
            </a:r>
            <a:endParaRPr lang="en-US" altLang="zh-CN" sz="1400">
              <a:latin typeface="Tahoma" panose="020B0604030504040204" pitchFamily="34" charset="0"/>
              <a:ea typeface="宋体" panose="02010600030101010101" pitchFamily="2" charset="-122"/>
            </a:endParaRPr>
          </a:p>
        </p:txBody>
      </p:sp>
      <p:sp>
        <p:nvSpPr>
          <p:cNvPr id="930014" name="Rectangle 222"/>
          <p:cNvSpPr>
            <a:spLocks noChangeArrowheads="1"/>
          </p:cNvSpPr>
          <p:nvPr/>
        </p:nvSpPr>
        <p:spPr bwMode="auto">
          <a:xfrm>
            <a:off x="6280150" y="990600"/>
            <a:ext cx="23939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(b) </a:t>
            </a:r>
            <a:r>
              <a:rPr lang="en-US" altLang="zh-CN" sz="1400" b="1">
                <a:solidFill>
                  <a:srgbClr val="000000"/>
                </a:solidFill>
                <a:latin typeface="Myriad Pro" pitchFamily="34" charset="0"/>
                <a:ea typeface="宋体" panose="02010600030101010101" pitchFamily="2" charset="-122"/>
              </a:rPr>
              <a:t>Optimal Pigouvian Subsidy</a:t>
            </a:r>
            <a:endParaRPr lang="en-US" altLang="zh-CN" sz="1400" b="1">
              <a:latin typeface="Tahoma" panose="020B0604030504040204" pitchFamily="34" charset="0"/>
              <a:ea typeface="宋体" panose="02010600030101010101" pitchFamily="2" charset="-122"/>
            </a:endParaRPr>
          </a:p>
        </p:txBody>
      </p:sp>
      <p:sp>
        <p:nvSpPr>
          <p:cNvPr id="930015" name="Freeform 223"/>
          <p:cNvSpPr>
            <a:spLocks/>
          </p:cNvSpPr>
          <p:nvPr/>
        </p:nvSpPr>
        <p:spPr bwMode="auto">
          <a:xfrm>
            <a:off x="5391150" y="3556000"/>
            <a:ext cx="114300" cy="793750"/>
          </a:xfrm>
          <a:custGeom>
            <a:avLst/>
            <a:gdLst>
              <a:gd name="T0" fmla="*/ 25 w 25"/>
              <a:gd name="T1" fmla="*/ 144 h 144"/>
              <a:gd name="T2" fmla="*/ 10 w 25"/>
              <a:gd name="T3" fmla="*/ 128 h 144"/>
              <a:gd name="T4" fmla="*/ 10 w 25"/>
              <a:gd name="T5" fmla="*/ 93 h 144"/>
              <a:gd name="T6" fmla="*/ 0 w 25"/>
              <a:gd name="T7" fmla="*/ 82 h 144"/>
              <a:gd name="T8" fmla="*/ 10 w 25"/>
              <a:gd name="T9" fmla="*/ 71 h 144"/>
              <a:gd name="T10" fmla="*/ 10 w 25"/>
              <a:gd name="T11" fmla="*/ 16 h 144"/>
              <a:gd name="T12" fmla="*/ 25 w 25"/>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25" h="144">
                <a:moveTo>
                  <a:pt x="25" y="144"/>
                </a:moveTo>
                <a:cubicBezTo>
                  <a:pt x="15" y="144"/>
                  <a:pt x="10" y="141"/>
                  <a:pt x="10" y="128"/>
                </a:cubicBezTo>
                <a:cubicBezTo>
                  <a:pt x="10" y="125"/>
                  <a:pt x="10" y="95"/>
                  <a:pt x="10" y="93"/>
                </a:cubicBezTo>
                <a:cubicBezTo>
                  <a:pt x="10" y="89"/>
                  <a:pt x="8" y="82"/>
                  <a:pt x="0" y="82"/>
                </a:cubicBezTo>
                <a:cubicBezTo>
                  <a:pt x="8" y="82"/>
                  <a:pt x="10" y="75"/>
                  <a:pt x="10" y="71"/>
                </a:cubicBezTo>
                <a:cubicBezTo>
                  <a:pt x="10" y="69"/>
                  <a:pt x="10" y="19"/>
                  <a:pt x="10" y="16"/>
                </a:cubicBezTo>
                <a:cubicBezTo>
                  <a:pt x="10" y="3"/>
                  <a:pt x="15" y="0"/>
                  <a:pt x="25" y="0"/>
                </a:cubicBezTo>
              </a:path>
            </a:pathLst>
          </a:custGeom>
          <a:noFill/>
          <a:ln w="22225" cap="flat">
            <a:solidFill>
              <a:srgbClr val="6D6F7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0016" name="Line 224"/>
          <p:cNvSpPr>
            <a:spLocks noChangeShapeType="1"/>
          </p:cNvSpPr>
          <p:nvPr/>
        </p:nvSpPr>
        <p:spPr bwMode="auto">
          <a:xfrm>
            <a:off x="5299075" y="3352800"/>
            <a:ext cx="276225" cy="20320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30017" name="Line 225"/>
          <p:cNvSpPr>
            <a:spLocks noChangeShapeType="1"/>
          </p:cNvSpPr>
          <p:nvPr/>
        </p:nvSpPr>
        <p:spPr bwMode="auto">
          <a:xfrm flipV="1">
            <a:off x="5262563" y="4349750"/>
            <a:ext cx="312737" cy="314325"/>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30018" name="Freeform 226"/>
          <p:cNvSpPr>
            <a:spLocks/>
          </p:cNvSpPr>
          <p:nvPr/>
        </p:nvSpPr>
        <p:spPr bwMode="auto">
          <a:xfrm>
            <a:off x="4191000" y="4514850"/>
            <a:ext cx="1127125" cy="742950"/>
          </a:xfrm>
          <a:custGeom>
            <a:avLst/>
            <a:gdLst>
              <a:gd name="T0" fmla="*/ 170 w 170"/>
              <a:gd name="T1" fmla="*/ 157 h 173"/>
              <a:gd name="T2" fmla="*/ 154 w 170"/>
              <a:gd name="T3" fmla="*/ 173 h 173"/>
              <a:gd name="T4" fmla="*/ 16 w 170"/>
              <a:gd name="T5" fmla="*/ 173 h 173"/>
              <a:gd name="T6" fmla="*/ 0 w 170"/>
              <a:gd name="T7" fmla="*/ 157 h 173"/>
              <a:gd name="T8" fmla="*/ 0 w 170"/>
              <a:gd name="T9" fmla="*/ 16 h 173"/>
              <a:gd name="T10" fmla="*/ 16 w 170"/>
              <a:gd name="T11" fmla="*/ 0 h 173"/>
              <a:gd name="T12" fmla="*/ 154 w 170"/>
              <a:gd name="T13" fmla="*/ 0 h 173"/>
              <a:gd name="T14" fmla="*/ 170 w 170"/>
              <a:gd name="T15" fmla="*/ 16 h 173"/>
              <a:gd name="T16" fmla="*/ 170 w 170"/>
              <a:gd name="T17" fmla="*/ 15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0" h="173">
                <a:moveTo>
                  <a:pt x="170" y="157"/>
                </a:moveTo>
                <a:cubicBezTo>
                  <a:pt x="170" y="166"/>
                  <a:pt x="163" y="173"/>
                  <a:pt x="154" y="173"/>
                </a:cubicBezTo>
                <a:cubicBezTo>
                  <a:pt x="16" y="173"/>
                  <a:pt x="16" y="173"/>
                  <a:pt x="16" y="173"/>
                </a:cubicBezTo>
                <a:cubicBezTo>
                  <a:pt x="7" y="173"/>
                  <a:pt x="0" y="166"/>
                  <a:pt x="0" y="157"/>
                </a:cubicBezTo>
                <a:cubicBezTo>
                  <a:pt x="0" y="16"/>
                  <a:pt x="0" y="16"/>
                  <a:pt x="0" y="16"/>
                </a:cubicBezTo>
                <a:cubicBezTo>
                  <a:pt x="0" y="7"/>
                  <a:pt x="7" y="0"/>
                  <a:pt x="16" y="0"/>
                </a:cubicBezTo>
                <a:cubicBezTo>
                  <a:pt x="154" y="0"/>
                  <a:pt x="154" y="0"/>
                  <a:pt x="154" y="0"/>
                </a:cubicBezTo>
                <a:cubicBezTo>
                  <a:pt x="163" y="0"/>
                  <a:pt x="170" y="7"/>
                  <a:pt x="170" y="16"/>
                </a:cubicBezTo>
                <a:lnTo>
                  <a:pt x="170" y="157"/>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19" name="Freeform 227"/>
          <p:cNvSpPr>
            <a:spLocks/>
          </p:cNvSpPr>
          <p:nvPr/>
        </p:nvSpPr>
        <p:spPr bwMode="auto">
          <a:xfrm>
            <a:off x="4191000" y="2743200"/>
            <a:ext cx="1127125" cy="727075"/>
          </a:xfrm>
          <a:custGeom>
            <a:avLst/>
            <a:gdLst>
              <a:gd name="T0" fmla="*/ 159 w 159"/>
              <a:gd name="T1" fmla="*/ 157 h 173"/>
              <a:gd name="T2" fmla="*/ 143 w 159"/>
              <a:gd name="T3" fmla="*/ 173 h 173"/>
              <a:gd name="T4" fmla="*/ 16 w 159"/>
              <a:gd name="T5" fmla="*/ 173 h 173"/>
              <a:gd name="T6" fmla="*/ 0 w 159"/>
              <a:gd name="T7" fmla="*/ 157 h 173"/>
              <a:gd name="T8" fmla="*/ 0 w 159"/>
              <a:gd name="T9" fmla="*/ 16 h 173"/>
              <a:gd name="T10" fmla="*/ 16 w 159"/>
              <a:gd name="T11" fmla="*/ 0 h 173"/>
              <a:gd name="T12" fmla="*/ 143 w 159"/>
              <a:gd name="T13" fmla="*/ 0 h 173"/>
              <a:gd name="T14" fmla="*/ 159 w 159"/>
              <a:gd name="T15" fmla="*/ 16 h 173"/>
              <a:gd name="T16" fmla="*/ 159 w 159"/>
              <a:gd name="T17" fmla="*/ 15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173">
                <a:moveTo>
                  <a:pt x="159" y="157"/>
                </a:moveTo>
                <a:cubicBezTo>
                  <a:pt x="159" y="166"/>
                  <a:pt x="152" y="173"/>
                  <a:pt x="143" y="173"/>
                </a:cubicBezTo>
                <a:cubicBezTo>
                  <a:pt x="16" y="173"/>
                  <a:pt x="16" y="173"/>
                  <a:pt x="16" y="173"/>
                </a:cubicBezTo>
                <a:cubicBezTo>
                  <a:pt x="8" y="173"/>
                  <a:pt x="0" y="166"/>
                  <a:pt x="0" y="157"/>
                </a:cubicBezTo>
                <a:cubicBezTo>
                  <a:pt x="0" y="16"/>
                  <a:pt x="0" y="16"/>
                  <a:pt x="0" y="16"/>
                </a:cubicBezTo>
                <a:cubicBezTo>
                  <a:pt x="0" y="7"/>
                  <a:pt x="8" y="0"/>
                  <a:pt x="16" y="0"/>
                </a:cubicBezTo>
                <a:cubicBezTo>
                  <a:pt x="143" y="0"/>
                  <a:pt x="143" y="0"/>
                  <a:pt x="143" y="0"/>
                </a:cubicBezTo>
                <a:cubicBezTo>
                  <a:pt x="152" y="0"/>
                  <a:pt x="159" y="7"/>
                  <a:pt x="159" y="16"/>
                </a:cubicBezTo>
                <a:lnTo>
                  <a:pt x="159" y="157"/>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0020" name="Rectangle 228"/>
          <p:cNvSpPr>
            <a:spLocks noChangeArrowheads="1"/>
          </p:cNvSpPr>
          <p:nvPr/>
        </p:nvSpPr>
        <p:spPr bwMode="auto">
          <a:xfrm>
            <a:off x="6791325" y="3868738"/>
            <a:ext cx="88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E</a:t>
            </a:r>
            <a:endParaRPr lang="en-US" altLang="zh-CN" sz="1400">
              <a:latin typeface="Tahoma" panose="020B0604030504040204" pitchFamily="34" charset="0"/>
              <a:ea typeface="宋体" panose="02010600030101010101" pitchFamily="2" charset="-122"/>
            </a:endParaRPr>
          </a:p>
        </p:txBody>
      </p:sp>
      <p:sp>
        <p:nvSpPr>
          <p:cNvPr id="930021" name="Rectangle 229"/>
          <p:cNvSpPr>
            <a:spLocks noChangeArrowheads="1"/>
          </p:cNvSpPr>
          <p:nvPr/>
        </p:nvSpPr>
        <p:spPr bwMode="auto">
          <a:xfrm>
            <a:off x="6858000" y="39624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930027" name="Freeform 235"/>
          <p:cNvSpPr>
            <a:spLocks/>
          </p:cNvSpPr>
          <p:nvPr/>
        </p:nvSpPr>
        <p:spPr bwMode="auto">
          <a:xfrm>
            <a:off x="5575300" y="1606550"/>
            <a:ext cx="3235325" cy="3927475"/>
          </a:xfrm>
          <a:custGeom>
            <a:avLst/>
            <a:gdLst>
              <a:gd name="T0" fmla="*/ 1682 w 1682"/>
              <a:gd name="T1" fmla="*/ 1684 h 1684"/>
              <a:gd name="T2" fmla="*/ 0 w 1682"/>
              <a:gd name="T3" fmla="*/ 1684 h 1684"/>
              <a:gd name="T4" fmla="*/ 0 w 1682"/>
              <a:gd name="T5" fmla="*/ 0 h 1684"/>
            </a:gdLst>
            <a:ahLst/>
            <a:cxnLst>
              <a:cxn ang="0">
                <a:pos x="T0" y="T1"/>
              </a:cxn>
              <a:cxn ang="0">
                <a:pos x="T2" y="T3"/>
              </a:cxn>
              <a:cxn ang="0">
                <a:pos x="T4" y="T5"/>
              </a:cxn>
            </a:cxnLst>
            <a:rect l="0" t="0" r="r" b="b"/>
            <a:pathLst>
              <a:path w="1682" h="1684">
                <a:moveTo>
                  <a:pt x="1682" y="1684"/>
                </a:moveTo>
                <a:lnTo>
                  <a:pt x="0" y="1684"/>
                </a:lnTo>
                <a:lnTo>
                  <a:pt x="0" y="0"/>
                </a:lnTo>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0029" name="Rectangle 237"/>
          <p:cNvSpPr>
            <a:spLocks noChangeArrowheads="1"/>
          </p:cNvSpPr>
          <p:nvPr/>
        </p:nvSpPr>
        <p:spPr bwMode="auto">
          <a:xfrm>
            <a:off x="4343400" y="2819400"/>
            <a:ext cx="10112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producers after subsidy</a:t>
            </a:r>
            <a:endParaRPr lang="en-US" altLang="zh-CN" sz="1400">
              <a:latin typeface="Tahoma" panose="020B0604030504040204" pitchFamily="34" charset="0"/>
              <a:ea typeface="宋体" panose="02010600030101010101" pitchFamily="2" charset="-122"/>
            </a:endParaRPr>
          </a:p>
        </p:txBody>
      </p:sp>
      <p:sp>
        <p:nvSpPr>
          <p:cNvPr id="930030" name="Rectangle 238"/>
          <p:cNvSpPr>
            <a:spLocks noChangeArrowheads="1"/>
          </p:cNvSpPr>
          <p:nvPr/>
        </p:nvSpPr>
        <p:spPr bwMode="auto">
          <a:xfrm>
            <a:off x="4419600" y="3730625"/>
            <a:ext cx="9350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Optimal Pigouvian subsidy</a:t>
            </a:r>
            <a:endParaRPr lang="en-US" altLang="zh-CN" sz="1400">
              <a:latin typeface="Tahoma" panose="020B0604030504040204" pitchFamily="34" charset="0"/>
              <a:ea typeface="宋体" panose="02010600030101010101" pitchFamily="2" charset="-122"/>
            </a:endParaRPr>
          </a:p>
        </p:txBody>
      </p:sp>
      <p:sp>
        <p:nvSpPr>
          <p:cNvPr id="930031" name="Rectangle 239"/>
          <p:cNvSpPr>
            <a:spLocks noChangeArrowheads="1"/>
          </p:cNvSpPr>
          <p:nvPr/>
        </p:nvSpPr>
        <p:spPr bwMode="auto">
          <a:xfrm>
            <a:off x="4267200" y="4648200"/>
            <a:ext cx="10874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consumers after subsidy</a:t>
            </a:r>
            <a:endParaRPr lang="en-US" altLang="zh-CN" sz="1400">
              <a:latin typeface="Tahoma" panose="020B0604030504040204" pitchFamily="34" charset="0"/>
              <a:ea typeface="宋体" panose="02010600030101010101" pitchFamily="2" charset="-122"/>
            </a:endParaRPr>
          </a:p>
        </p:txBody>
      </p:sp>
    </p:spTree>
    <p:extLst>
      <p:ext uri="{BB962C8B-B14F-4D97-AF65-F5344CB8AC3E}">
        <p14:creationId xmlns:p14="http://schemas.microsoft.com/office/powerpoint/2010/main" val="8152121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98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00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300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000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29803"/>
                                        </p:tgtEl>
                                        <p:attrNameLst>
                                          <p:attrName>style.visibility</p:attrName>
                                        </p:attrNameLst>
                                      </p:cBhvr>
                                      <p:to>
                                        <p:strVal val="visible"/>
                                      </p:to>
                                    </p:set>
                                  </p:childTnLst>
                                </p:cTn>
                              </p:par>
                              <p:par>
                                <p:cTn id="17" presetID="22" presetClass="entr" presetSubtype="8" fill="hold" nodeType="withEffect">
                                  <p:stCondLst>
                                    <p:cond delay="0"/>
                                  </p:stCondLst>
                                  <p:childTnLst>
                                    <p:set>
                                      <p:cBhvr>
                                        <p:cTn id="18" dur="1" fill="hold">
                                          <p:stCondLst>
                                            <p:cond delay="0"/>
                                          </p:stCondLst>
                                        </p:cTn>
                                        <p:tgtEl>
                                          <p:spTgt spid="929796"/>
                                        </p:tgtEl>
                                        <p:attrNameLst>
                                          <p:attrName>style.visibility</p:attrName>
                                        </p:attrNameLst>
                                      </p:cBhvr>
                                      <p:to>
                                        <p:strVal val="visible"/>
                                      </p:to>
                                    </p:set>
                                    <p:animEffect transition="in" filter="wipe(left)">
                                      <p:cBhvr>
                                        <p:cTn id="19" dur="500"/>
                                        <p:tgtEl>
                                          <p:spTgt spid="929796"/>
                                        </p:tgtEl>
                                      </p:cBhvr>
                                    </p:animEffect>
                                  </p:childTnLst>
                                </p:cTn>
                              </p:par>
                              <p:par>
                                <p:cTn id="20" presetID="22" presetClass="entr" presetSubtype="4" fill="hold" nodeType="withEffect">
                                  <p:stCondLst>
                                    <p:cond delay="0"/>
                                  </p:stCondLst>
                                  <p:childTnLst>
                                    <p:set>
                                      <p:cBhvr>
                                        <p:cTn id="21" dur="1" fill="hold">
                                          <p:stCondLst>
                                            <p:cond delay="0"/>
                                          </p:stCondLst>
                                        </p:cTn>
                                        <p:tgtEl>
                                          <p:spTgt spid="929892"/>
                                        </p:tgtEl>
                                        <p:attrNameLst>
                                          <p:attrName>style.visibility</p:attrName>
                                        </p:attrNameLst>
                                      </p:cBhvr>
                                      <p:to>
                                        <p:strVal val="visible"/>
                                      </p:to>
                                    </p:set>
                                    <p:animEffect transition="in" filter="wipe(down)">
                                      <p:cBhvr>
                                        <p:cTn id="22" dur="500"/>
                                        <p:tgtEl>
                                          <p:spTgt spid="929892"/>
                                        </p:tgtEl>
                                      </p:cBhvr>
                                    </p:animEffect>
                                  </p:childTnLst>
                                </p:cTn>
                              </p:par>
                            </p:childTnLst>
                          </p:cTn>
                        </p:par>
                        <p:par>
                          <p:cTn id="23" fill="hold" nodeType="afterGroup">
                            <p:stCondLst>
                              <p:cond delay="500"/>
                            </p:stCondLst>
                            <p:childTnLst>
                              <p:par>
                                <p:cTn id="24" presetID="1" presetClass="entr" presetSubtype="0" fill="hold" nodeType="afterEffect">
                                  <p:stCondLst>
                                    <p:cond delay="0"/>
                                  </p:stCondLst>
                                  <p:childTnLst>
                                    <p:set>
                                      <p:cBhvr>
                                        <p:cTn id="25" dur="1" fill="hold">
                                          <p:stCondLst>
                                            <p:cond delay="0"/>
                                          </p:stCondLst>
                                        </p:cTn>
                                        <p:tgtEl>
                                          <p:spTgt spid="929893"/>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30021"/>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930020"/>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929915"/>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929918"/>
                                        </p:tgtEl>
                                        <p:attrNameLst>
                                          <p:attrName>style.visibility</p:attrName>
                                        </p:attrNameLst>
                                      </p:cBhvr>
                                      <p:to>
                                        <p:strVal val="visible"/>
                                      </p:to>
                                    </p:set>
                                  </p:childTnLst>
                                </p:cTn>
                              </p:par>
                              <p:par>
                                <p:cTn id="36" presetID="22" presetClass="entr" presetSubtype="4" fill="hold" nodeType="withEffect">
                                  <p:stCondLst>
                                    <p:cond delay="0"/>
                                  </p:stCondLst>
                                  <p:childTnLst>
                                    <p:set>
                                      <p:cBhvr>
                                        <p:cTn id="37" dur="1" fill="hold">
                                          <p:stCondLst>
                                            <p:cond delay="0"/>
                                          </p:stCondLst>
                                        </p:cTn>
                                        <p:tgtEl>
                                          <p:spTgt spid="929913"/>
                                        </p:tgtEl>
                                        <p:attrNameLst>
                                          <p:attrName>style.visibility</p:attrName>
                                        </p:attrNameLst>
                                      </p:cBhvr>
                                      <p:to>
                                        <p:strVal val="visible"/>
                                      </p:to>
                                    </p:set>
                                    <p:animEffect transition="in" filter="wipe(down)">
                                      <p:cBhvr>
                                        <p:cTn id="38" dur="500"/>
                                        <p:tgtEl>
                                          <p:spTgt spid="929913"/>
                                        </p:tgtEl>
                                      </p:cBhvr>
                                    </p:animEffect>
                                  </p:childTnLst>
                                </p:cTn>
                              </p:par>
                              <p:par>
                                <p:cTn id="39" presetID="22" presetClass="entr" presetSubtype="1" fill="hold" nodeType="withEffect">
                                  <p:stCondLst>
                                    <p:cond delay="0"/>
                                  </p:stCondLst>
                                  <p:childTnLst>
                                    <p:set>
                                      <p:cBhvr>
                                        <p:cTn id="40" dur="1" fill="hold">
                                          <p:stCondLst>
                                            <p:cond delay="0"/>
                                          </p:stCondLst>
                                        </p:cTn>
                                        <p:tgtEl>
                                          <p:spTgt spid="929914"/>
                                        </p:tgtEl>
                                        <p:attrNameLst>
                                          <p:attrName>style.visibility</p:attrName>
                                        </p:attrNameLst>
                                      </p:cBhvr>
                                      <p:to>
                                        <p:strVal val="visible"/>
                                      </p:to>
                                    </p:set>
                                    <p:animEffect transition="in" filter="wipe(up)">
                                      <p:cBhvr>
                                        <p:cTn id="41" dur="500"/>
                                        <p:tgtEl>
                                          <p:spTgt spid="929914"/>
                                        </p:tgtEl>
                                      </p:cBhvr>
                                    </p:animEffect>
                                  </p:childTnLst>
                                </p:cTn>
                              </p:par>
                              <p:par>
                                <p:cTn id="42" presetID="1" presetClass="entr" presetSubtype="0" fill="hold" grpId="0" nodeType="withEffect">
                                  <p:stCondLst>
                                    <p:cond delay="0"/>
                                  </p:stCondLst>
                                  <p:childTnLst>
                                    <p:set>
                                      <p:cBhvr>
                                        <p:cTn id="43" dur="1" fill="hold">
                                          <p:stCondLst>
                                            <p:cond delay="0"/>
                                          </p:stCondLst>
                                        </p:cTn>
                                        <p:tgtEl>
                                          <p:spTgt spid="92991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3001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93001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93001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930013"/>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929922"/>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929923"/>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929924"/>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929925"/>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929926"/>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929927"/>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929928"/>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929929"/>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92993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929931"/>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929932"/>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929933"/>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929973"/>
                                        </p:tgtEl>
                                        <p:attrNameLst>
                                          <p:attrName>style.visibility</p:attrName>
                                        </p:attrNameLst>
                                      </p:cBhvr>
                                      <p:to>
                                        <p:strVal val="visible"/>
                                      </p:to>
                                    </p:set>
                                  </p:childTnLst>
                                </p:cTn>
                              </p:par>
                              <p:par>
                                <p:cTn id="78" presetID="1" presetClass="entr" presetSubtype="0" fill="hold" nodeType="withEffect">
                                  <p:stCondLst>
                                    <p:cond delay="0"/>
                                  </p:stCondLst>
                                  <p:childTnLst>
                                    <p:set>
                                      <p:cBhvr>
                                        <p:cTn id="79" dur="1" fill="hold">
                                          <p:stCondLst>
                                            <p:cond delay="0"/>
                                          </p:stCondLst>
                                        </p:cTn>
                                        <p:tgtEl>
                                          <p:spTgt spid="929974"/>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929975"/>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929976"/>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929977"/>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929978"/>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929979"/>
                                        </p:tgtEl>
                                        <p:attrNameLst>
                                          <p:attrName>style.visibility</p:attrName>
                                        </p:attrNameLst>
                                      </p:cBhvr>
                                      <p:to>
                                        <p:strVal val="visible"/>
                                      </p:to>
                                    </p:set>
                                  </p:childTnLst>
                                </p:cTn>
                              </p:par>
                              <p:par>
                                <p:cTn id="90" presetID="1" presetClass="entr" presetSubtype="0" fill="hold" nodeType="withEffect">
                                  <p:stCondLst>
                                    <p:cond delay="0"/>
                                  </p:stCondLst>
                                  <p:childTnLst>
                                    <p:set>
                                      <p:cBhvr>
                                        <p:cTn id="91" dur="1" fill="hold">
                                          <p:stCondLst>
                                            <p:cond delay="0"/>
                                          </p:stCondLst>
                                        </p:cTn>
                                        <p:tgtEl>
                                          <p:spTgt spid="929980"/>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929981"/>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929982"/>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929983"/>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929984"/>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929985"/>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929986"/>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929972"/>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929921"/>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929916"/>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929920"/>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929967"/>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929934"/>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929935"/>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929936"/>
                                        </p:tgtEl>
                                        <p:attrNameLst>
                                          <p:attrName>style.visibility</p:attrName>
                                        </p:attrNameLst>
                                      </p:cBhvr>
                                      <p:to>
                                        <p:strVal val="visible"/>
                                      </p:to>
                                    </p:set>
                                  </p:childTnLst>
                                </p:cTn>
                              </p:par>
                              <p:par>
                                <p:cTn id="122" presetID="1" presetClass="entr" presetSubtype="0" fill="hold" nodeType="withEffect">
                                  <p:stCondLst>
                                    <p:cond delay="0"/>
                                  </p:stCondLst>
                                  <p:childTnLst>
                                    <p:set>
                                      <p:cBhvr>
                                        <p:cTn id="123" dur="1" fill="hold">
                                          <p:stCondLst>
                                            <p:cond delay="0"/>
                                          </p:stCondLst>
                                        </p:cTn>
                                        <p:tgtEl>
                                          <p:spTgt spid="929937"/>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929938"/>
                                        </p:tgtEl>
                                        <p:attrNameLst>
                                          <p:attrName>style.visibility</p:attrName>
                                        </p:attrNameLst>
                                      </p:cBhvr>
                                      <p:to>
                                        <p:strVal val="visible"/>
                                      </p:to>
                                    </p:set>
                                  </p:childTnLst>
                                </p:cTn>
                              </p:par>
                              <p:par>
                                <p:cTn id="126" presetID="1" presetClass="entr" presetSubtype="0" fill="hold" nodeType="withEffect">
                                  <p:stCondLst>
                                    <p:cond delay="0"/>
                                  </p:stCondLst>
                                  <p:childTnLst>
                                    <p:set>
                                      <p:cBhvr>
                                        <p:cTn id="127" dur="1" fill="hold">
                                          <p:stCondLst>
                                            <p:cond delay="0"/>
                                          </p:stCondLst>
                                        </p:cTn>
                                        <p:tgtEl>
                                          <p:spTgt spid="929939"/>
                                        </p:tgtEl>
                                        <p:attrNameLst>
                                          <p:attrName>style.visibility</p:attrName>
                                        </p:attrNameLst>
                                      </p:cBhvr>
                                      <p:to>
                                        <p:strVal val="visible"/>
                                      </p:to>
                                    </p:set>
                                  </p:childTnLst>
                                </p:cTn>
                              </p:par>
                              <p:par>
                                <p:cTn id="128" presetID="1" presetClass="entr" presetSubtype="0" fill="hold" nodeType="withEffect">
                                  <p:stCondLst>
                                    <p:cond delay="0"/>
                                  </p:stCondLst>
                                  <p:childTnLst>
                                    <p:set>
                                      <p:cBhvr>
                                        <p:cTn id="129" dur="1" fill="hold">
                                          <p:stCondLst>
                                            <p:cond delay="0"/>
                                          </p:stCondLst>
                                        </p:cTn>
                                        <p:tgtEl>
                                          <p:spTgt spid="929940"/>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929941"/>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929942"/>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929943"/>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929944"/>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929945"/>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929946"/>
                                        </p:tgtEl>
                                        <p:attrNameLst>
                                          <p:attrName>style.visibility</p:attrName>
                                        </p:attrNameLst>
                                      </p:cBhvr>
                                      <p:to>
                                        <p:strVal val="visible"/>
                                      </p:to>
                                    </p:set>
                                  </p:childTnLst>
                                </p:cTn>
                              </p:par>
                              <p:par>
                                <p:cTn id="142" presetID="1" presetClass="entr" presetSubtype="0" fill="hold" nodeType="withEffect">
                                  <p:stCondLst>
                                    <p:cond delay="0"/>
                                  </p:stCondLst>
                                  <p:childTnLst>
                                    <p:set>
                                      <p:cBhvr>
                                        <p:cTn id="143" dur="1" fill="hold">
                                          <p:stCondLst>
                                            <p:cond delay="0"/>
                                          </p:stCondLst>
                                        </p:cTn>
                                        <p:tgtEl>
                                          <p:spTgt spid="929947"/>
                                        </p:tgtEl>
                                        <p:attrNameLst>
                                          <p:attrName>style.visibility</p:attrName>
                                        </p:attrNameLst>
                                      </p:cBhvr>
                                      <p:to>
                                        <p:strVal val="visible"/>
                                      </p:to>
                                    </p:set>
                                  </p:childTnLst>
                                </p:cTn>
                              </p:par>
                              <p:par>
                                <p:cTn id="144" presetID="1" presetClass="entr" presetSubtype="0" fill="hold" nodeType="withEffect">
                                  <p:stCondLst>
                                    <p:cond delay="0"/>
                                  </p:stCondLst>
                                  <p:childTnLst>
                                    <p:set>
                                      <p:cBhvr>
                                        <p:cTn id="145" dur="1" fill="hold">
                                          <p:stCondLst>
                                            <p:cond delay="0"/>
                                          </p:stCondLst>
                                        </p:cTn>
                                        <p:tgtEl>
                                          <p:spTgt spid="929948"/>
                                        </p:tgtEl>
                                        <p:attrNameLst>
                                          <p:attrName>style.visibility</p:attrName>
                                        </p:attrNameLst>
                                      </p:cBhvr>
                                      <p:to>
                                        <p:strVal val="visible"/>
                                      </p:to>
                                    </p:set>
                                  </p:childTnLst>
                                </p:cTn>
                              </p:par>
                              <p:par>
                                <p:cTn id="146" presetID="1" presetClass="entr" presetSubtype="0" fill="hold" nodeType="withEffect">
                                  <p:stCondLst>
                                    <p:cond delay="0"/>
                                  </p:stCondLst>
                                  <p:childTnLst>
                                    <p:set>
                                      <p:cBhvr>
                                        <p:cTn id="147" dur="1" fill="hold">
                                          <p:stCondLst>
                                            <p:cond delay="0"/>
                                          </p:stCondLst>
                                        </p:cTn>
                                        <p:tgtEl>
                                          <p:spTgt spid="929949"/>
                                        </p:tgtEl>
                                        <p:attrNameLst>
                                          <p:attrName>style.visibility</p:attrName>
                                        </p:attrNameLst>
                                      </p:cBhvr>
                                      <p:to>
                                        <p:strVal val="visible"/>
                                      </p:to>
                                    </p:set>
                                  </p:childTnLst>
                                </p:cTn>
                              </p:par>
                              <p:par>
                                <p:cTn id="148" presetID="1" presetClass="entr" presetSubtype="0" fill="hold" nodeType="withEffect">
                                  <p:stCondLst>
                                    <p:cond delay="0"/>
                                  </p:stCondLst>
                                  <p:childTnLst>
                                    <p:set>
                                      <p:cBhvr>
                                        <p:cTn id="149" dur="1" fill="hold">
                                          <p:stCondLst>
                                            <p:cond delay="0"/>
                                          </p:stCondLst>
                                        </p:cTn>
                                        <p:tgtEl>
                                          <p:spTgt spid="929950"/>
                                        </p:tgtEl>
                                        <p:attrNameLst>
                                          <p:attrName>style.visibility</p:attrName>
                                        </p:attrNameLst>
                                      </p:cBhvr>
                                      <p:to>
                                        <p:strVal val="visible"/>
                                      </p:to>
                                    </p:set>
                                  </p:childTnLst>
                                </p:cTn>
                              </p:par>
                              <p:par>
                                <p:cTn id="150" presetID="1" presetClass="entr" presetSubtype="0" fill="hold" nodeType="withEffect">
                                  <p:stCondLst>
                                    <p:cond delay="0"/>
                                  </p:stCondLst>
                                  <p:childTnLst>
                                    <p:set>
                                      <p:cBhvr>
                                        <p:cTn id="151" dur="1" fill="hold">
                                          <p:stCondLst>
                                            <p:cond delay="0"/>
                                          </p:stCondLst>
                                        </p:cTn>
                                        <p:tgtEl>
                                          <p:spTgt spid="929951"/>
                                        </p:tgtEl>
                                        <p:attrNameLst>
                                          <p:attrName>style.visibility</p:attrName>
                                        </p:attrNameLst>
                                      </p:cBhvr>
                                      <p:to>
                                        <p:strVal val="visible"/>
                                      </p:to>
                                    </p:set>
                                  </p:childTnLst>
                                </p:cTn>
                              </p:par>
                              <p:par>
                                <p:cTn id="152" presetID="1" presetClass="entr" presetSubtype="0" fill="hold" nodeType="withEffect">
                                  <p:stCondLst>
                                    <p:cond delay="0"/>
                                  </p:stCondLst>
                                  <p:childTnLst>
                                    <p:set>
                                      <p:cBhvr>
                                        <p:cTn id="153" dur="1" fill="hold">
                                          <p:stCondLst>
                                            <p:cond delay="0"/>
                                          </p:stCondLst>
                                        </p:cTn>
                                        <p:tgtEl>
                                          <p:spTgt spid="929952"/>
                                        </p:tgtEl>
                                        <p:attrNameLst>
                                          <p:attrName>style.visibility</p:attrName>
                                        </p:attrNameLst>
                                      </p:cBhvr>
                                      <p:to>
                                        <p:strVal val="visible"/>
                                      </p:to>
                                    </p:set>
                                  </p:childTnLst>
                                </p:cTn>
                              </p:par>
                              <p:par>
                                <p:cTn id="154" presetID="1" presetClass="entr" presetSubtype="0" fill="hold" nodeType="withEffect">
                                  <p:stCondLst>
                                    <p:cond delay="0"/>
                                  </p:stCondLst>
                                  <p:childTnLst>
                                    <p:set>
                                      <p:cBhvr>
                                        <p:cTn id="155" dur="1" fill="hold">
                                          <p:stCondLst>
                                            <p:cond delay="0"/>
                                          </p:stCondLst>
                                        </p:cTn>
                                        <p:tgtEl>
                                          <p:spTgt spid="930006"/>
                                        </p:tgtEl>
                                        <p:attrNameLst>
                                          <p:attrName>style.visibility</p:attrName>
                                        </p:attrNameLst>
                                      </p:cBhvr>
                                      <p:to>
                                        <p:strVal val="visible"/>
                                      </p:to>
                                    </p:set>
                                  </p:childTnLst>
                                </p:cTn>
                              </p:par>
                              <p:par>
                                <p:cTn id="156" presetID="1" presetClass="entr" presetSubtype="0" fill="hold" nodeType="withEffect">
                                  <p:stCondLst>
                                    <p:cond delay="0"/>
                                  </p:stCondLst>
                                  <p:childTnLst>
                                    <p:set>
                                      <p:cBhvr>
                                        <p:cTn id="157" dur="1" fill="hold">
                                          <p:stCondLst>
                                            <p:cond delay="0"/>
                                          </p:stCondLst>
                                        </p:cTn>
                                        <p:tgtEl>
                                          <p:spTgt spid="929917"/>
                                        </p:tgtEl>
                                        <p:attrNameLst>
                                          <p:attrName>style.visibility</p:attrName>
                                        </p:attrNameLst>
                                      </p:cBhvr>
                                      <p:to>
                                        <p:strVal val="visible"/>
                                      </p:to>
                                    </p:set>
                                  </p:childTnLst>
                                </p:cTn>
                              </p:par>
                              <p:par>
                                <p:cTn id="158" presetID="1" presetClass="entr" presetSubtype="0" fill="hold" nodeType="withEffect">
                                  <p:stCondLst>
                                    <p:cond delay="0"/>
                                  </p:stCondLst>
                                  <p:childTnLst>
                                    <p:set>
                                      <p:cBhvr>
                                        <p:cTn id="159" dur="1" fill="hold">
                                          <p:stCondLst>
                                            <p:cond delay="0"/>
                                          </p:stCondLst>
                                        </p:cTn>
                                        <p:tgtEl>
                                          <p:spTgt spid="929971"/>
                                        </p:tgtEl>
                                        <p:attrNameLst>
                                          <p:attrName>style.visibility</p:attrName>
                                        </p:attrNameLst>
                                      </p:cBhvr>
                                      <p:to>
                                        <p:strVal val="visible"/>
                                      </p:to>
                                    </p:set>
                                  </p:childTnLst>
                                </p:cTn>
                              </p:par>
                              <p:par>
                                <p:cTn id="160" presetID="1" presetClass="entr" presetSubtype="0" fill="hold" nodeType="withEffect">
                                  <p:stCondLst>
                                    <p:cond delay="0"/>
                                  </p:stCondLst>
                                  <p:childTnLst>
                                    <p:set>
                                      <p:cBhvr>
                                        <p:cTn id="161" dur="1" fill="hold">
                                          <p:stCondLst>
                                            <p:cond delay="0"/>
                                          </p:stCondLst>
                                        </p:cTn>
                                        <p:tgtEl>
                                          <p:spTgt spid="929987"/>
                                        </p:tgtEl>
                                        <p:attrNameLst>
                                          <p:attrName>style.visibility</p:attrName>
                                        </p:attrNameLst>
                                      </p:cBhvr>
                                      <p:to>
                                        <p:strVal val="visible"/>
                                      </p:to>
                                    </p:set>
                                  </p:childTnLst>
                                </p:cTn>
                              </p:par>
                              <p:par>
                                <p:cTn id="162" presetID="1" presetClass="entr" presetSubtype="0" fill="hold" nodeType="withEffect">
                                  <p:stCondLst>
                                    <p:cond delay="0"/>
                                  </p:stCondLst>
                                  <p:childTnLst>
                                    <p:set>
                                      <p:cBhvr>
                                        <p:cTn id="163" dur="1" fill="hold">
                                          <p:stCondLst>
                                            <p:cond delay="0"/>
                                          </p:stCondLst>
                                        </p:cTn>
                                        <p:tgtEl>
                                          <p:spTgt spid="929988"/>
                                        </p:tgtEl>
                                        <p:attrNameLst>
                                          <p:attrName>style.visibility</p:attrName>
                                        </p:attrNameLst>
                                      </p:cBhvr>
                                      <p:to>
                                        <p:strVal val="visible"/>
                                      </p:to>
                                    </p:set>
                                  </p:childTnLst>
                                </p:cTn>
                              </p:par>
                              <p:par>
                                <p:cTn id="164" presetID="1" presetClass="entr" presetSubtype="0" fill="hold" nodeType="withEffect">
                                  <p:stCondLst>
                                    <p:cond delay="0"/>
                                  </p:stCondLst>
                                  <p:childTnLst>
                                    <p:set>
                                      <p:cBhvr>
                                        <p:cTn id="165" dur="1" fill="hold">
                                          <p:stCondLst>
                                            <p:cond delay="0"/>
                                          </p:stCondLst>
                                        </p:cTn>
                                        <p:tgtEl>
                                          <p:spTgt spid="929989"/>
                                        </p:tgtEl>
                                        <p:attrNameLst>
                                          <p:attrName>style.visibility</p:attrName>
                                        </p:attrNameLst>
                                      </p:cBhvr>
                                      <p:to>
                                        <p:strVal val="visible"/>
                                      </p:to>
                                    </p:set>
                                  </p:childTnLst>
                                </p:cTn>
                              </p:par>
                              <p:par>
                                <p:cTn id="166" presetID="1" presetClass="entr" presetSubtype="0" fill="hold" nodeType="withEffect">
                                  <p:stCondLst>
                                    <p:cond delay="0"/>
                                  </p:stCondLst>
                                  <p:childTnLst>
                                    <p:set>
                                      <p:cBhvr>
                                        <p:cTn id="167" dur="1" fill="hold">
                                          <p:stCondLst>
                                            <p:cond delay="0"/>
                                          </p:stCondLst>
                                        </p:cTn>
                                        <p:tgtEl>
                                          <p:spTgt spid="929990"/>
                                        </p:tgtEl>
                                        <p:attrNameLst>
                                          <p:attrName>style.visibility</p:attrName>
                                        </p:attrNameLst>
                                      </p:cBhvr>
                                      <p:to>
                                        <p:strVal val="visible"/>
                                      </p:to>
                                    </p:set>
                                  </p:childTnLst>
                                </p:cTn>
                              </p:par>
                              <p:par>
                                <p:cTn id="168" presetID="1" presetClass="entr" presetSubtype="0" fill="hold" nodeType="withEffect">
                                  <p:stCondLst>
                                    <p:cond delay="0"/>
                                  </p:stCondLst>
                                  <p:childTnLst>
                                    <p:set>
                                      <p:cBhvr>
                                        <p:cTn id="169" dur="1" fill="hold">
                                          <p:stCondLst>
                                            <p:cond delay="0"/>
                                          </p:stCondLst>
                                        </p:cTn>
                                        <p:tgtEl>
                                          <p:spTgt spid="929991"/>
                                        </p:tgtEl>
                                        <p:attrNameLst>
                                          <p:attrName>style.visibility</p:attrName>
                                        </p:attrNameLst>
                                      </p:cBhvr>
                                      <p:to>
                                        <p:strVal val="visible"/>
                                      </p:to>
                                    </p:set>
                                  </p:childTnLst>
                                </p:cTn>
                              </p:par>
                              <p:par>
                                <p:cTn id="170" presetID="1" presetClass="entr" presetSubtype="0" fill="hold" nodeType="withEffect">
                                  <p:stCondLst>
                                    <p:cond delay="0"/>
                                  </p:stCondLst>
                                  <p:childTnLst>
                                    <p:set>
                                      <p:cBhvr>
                                        <p:cTn id="171" dur="1" fill="hold">
                                          <p:stCondLst>
                                            <p:cond delay="0"/>
                                          </p:stCondLst>
                                        </p:cTn>
                                        <p:tgtEl>
                                          <p:spTgt spid="929992"/>
                                        </p:tgtEl>
                                        <p:attrNameLst>
                                          <p:attrName>style.visibility</p:attrName>
                                        </p:attrNameLst>
                                      </p:cBhvr>
                                      <p:to>
                                        <p:strVal val="visible"/>
                                      </p:to>
                                    </p:set>
                                  </p:childTnLst>
                                </p:cTn>
                              </p:par>
                              <p:par>
                                <p:cTn id="172" presetID="1" presetClass="entr" presetSubtype="0" fill="hold" nodeType="withEffect">
                                  <p:stCondLst>
                                    <p:cond delay="0"/>
                                  </p:stCondLst>
                                  <p:childTnLst>
                                    <p:set>
                                      <p:cBhvr>
                                        <p:cTn id="173" dur="1" fill="hold">
                                          <p:stCondLst>
                                            <p:cond delay="0"/>
                                          </p:stCondLst>
                                        </p:cTn>
                                        <p:tgtEl>
                                          <p:spTgt spid="929993"/>
                                        </p:tgtEl>
                                        <p:attrNameLst>
                                          <p:attrName>style.visibility</p:attrName>
                                        </p:attrNameLst>
                                      </p:cBhvr>
                                      <p:to>
                                        <p:strVal val="visible"/>
                                      </p:to>
                                    </p:set>
                                  </p:childTnLst>
                                </p:cTn>
                              </p:par>
                              <p:par>
                                <p:cTn id="174" presetID="1" presetClass="entr" presetSubtype="0" fill="hold" nodeType="withEffect">
                                  <p:stCondLst>
                                    <p:cond delay="0"/>
                                  </p:stCondLst>
                                  <p:childTnLst>
                                    <p:set>
                                      <p:cBhvr>
                                        <p:cTn id="175" dur="1" fill="hold">
                                          <p:stCondLst>
                                            <p:cond delay="0"/>
                                          </p:stCondLst>
                                        </p:cTn>
                                        <p:tgtEl>
                                          <p:spTgt spid="929994"/>
                                        </p:tgtEl>
                                        <p:attrNameLst>
                                          <p:attrName>style.visibility</p:attrName>
                                        </p:attrNameLst>
                                      </p:cBhvr>
                                      <p:to>
                                        <p:strVal val="visible"/>
                                      </p:to>
                                    </p:set>
                                  </p:childTnLst>
                                </p:cTn>
                              </p:par>
                              <p:par>
                                <p:cTn id="176" presetID="1" presetClass="entr" presetSubtype="0" fill="hold" nodeType="withEffect">
                                  <p:stCondLst>
                                    <p:cond delay="0"/>
                                  </p:stCondLst>
                                  <p:childTnLst>
                                    <p:set>
                                      <p:cBhvr>
                                        <p:cTn id="177" dur="1" fill="hold">
                                          <p:stCondLst>
                                            <p:cond delay="0"/>
                                          </p:stCondLst>
                                        </p:cTn>
                                        <p:tgtEl>
                                          <p:spTgt spid="929995"/>
                                        </p:tgtEl>
                                        <p:attrNameLst>
                                          <p:attrName>style.visibility</p:attrName>
                                        </p:attrNameLst>
                                      </p:cBhvr>
                                      <p:to>
                                        <p:strVal val="visible"/>
                                      </p:to>
                                    </p:set>
                                  </p:childTnLst>
                                </p:cTn>
                              </p:par>
                              <p:par>
                                <p:cTn id="178" presetID="1" presetClass="entr" presetSubtype="0" fill="hold" nodeType="withEffect">
                                  <p:stCondLst>
                                    <p:cond delay="0"/>
                                  </p:stCondLst>
                                  <p:childTnLst>
                                    <p:set>
                                      <p:cBhvr>
                                        <p:cTn id="179" dur="1" fill="hold">
                                          <p:stCondLst>
                                            <p:cond delay="0"/>
                                          </p:stCondLst>
                                        </p:cTn>
                                        <p:tgtEl>
                                          <p:spTgt spid="929996"/>
                                        </p:tgtEl>
                                        <p:attrNameLst>
                                          <p:attrName>style.visibility</p:attrName>
                                        </p:attrNameLst>
                                      </p:cBhvr>
                                      <p:to>
                                        <p:strVal val="visible"/>
                                      </p:to>
                                    </p:set>
                                  </p:childTnLst>
                                </p:cTn>
                              </p:par>
                              <p:par>
                                <p:cTn id="180" presetID="1" presetClass="entr" presetSubtype="0" fill="hold" nodeType="withEffect">
                                  <p:stCondLst>
                                    <p:cond delay="0"/>
                                  </p:stCondLst>
                                  <p:childTnLst>
                                    <p:set>
                                      <p:cBhvr>
                                        <p:cTn id="181" dur="1" fill="hold">
                                          <p:stCondLst>
                                            <p:cond delay="0"/>
                                          </p:stCondLst>
                                        </p:cTn>
                                        <p:tgtEl>
                                          <p:spTgt spid="929997"/>
                                        </p:tgtEl>
                                        <p:attrNameLst>
                                          <p:attrName>style.visibility</p:attrName>
                                        </p:attrNameLst>
                                      </p:cBhvr>
                                      <p:to>
                                        <p:strVal val="visible"/>
                                      </p:to>
                                    </p:set>
                                  </p:childTnLst>
                                </p:cTn>
                              </p:par>
                              <p:par>
                                <p:cTn id="182" presetID="1" presetClass="entr" presetSubtype="0" fill="hold" nodeType="withEffect">
                                  <p:stCondLst>
                                    <p:cond delay="0"/>
                                  </p:stCondLst>
                                  <p:childTnLst>
                                    <p:set>
                                      <p:cBhvr>
                                        <p:cTn id="183" dur="1" fill="hold">
                                          <p:stCondLst>
                                            <p:cond delay="0"/>
                                          </p:stCondLst>
                                        </p:cTn>
                                        <p:tgtEl>
                                          <p:spTgt spid="929998"/>
                                        </p:tgtEl>
                                        <p:attrNameLst>
                                          <p:attrName>style.visibility</p:attrName>
                                        </p:attrNameLst>
                                      </p:cBhvr>
                                      <p:to>
                                        <p:strVal val="visible"/>
                                      </p:to>
                                    </p:set>
                                  </p:childTnLst>
                                </p:cTn>
                              </p:par>
                              <p:par>
                                <p:cTn id="184" presetID="1" presetClass="entr" presetSubtype="0" fill="hold" nodeType="withEffect">
                                  <p:stCondLst>
                                    <p:cond delay="0"/>
                                  </p:stCondLst>
                                  <p:childTnLst>
                                    <p:set>
                                      <p:cBhvr>
                                        <p:cTn id="185" dur="1" fill="hold">
                                          <p:stCondLst>
                                            <p:cond delay="0"/>
                                          </p:stCondLst>
                                        </p:cTn>
                                        <p:tgtEl>
                                          <p:spTgt spid="929999"/>
                                        </p:tgtEl>
                                        <p:attrNameLst>
                                          <p:attrName>style.visibility</p:attrName>
                                        </p:attrNameLst>
                                      </p:cBhvr>
                                      <p:to>
                                        <p:strVal val="visible"/>
                                      </p:to>
                                    </p:set>
                                  </p:childTnLst>
                                </p:cTn>
                              </p:par>
                              <p:par>
                                <p:cTn id="186" presetID="1" presetClass="entr" presetSubtype="0" fill="hold" nodeType="withEffect">
                                  <p:stCondLst>
                                    <p:cond delay="0"/>
                                  </p:stCondLst>
                                  <p:childTnLst>
                                    <p:set>
                                      <p:cBhvr>
                                        <p:cTn id="187" dur="1" fill="hold">
                                          <p:stCondLst>
                                            <p:cond delay="0"/>
                                          </p:stCondLst>
                                        </p:cTn>
                                        <p:tgtEl>
                                          <p:spTgt spid="930000"/>
                                        </p:tgtEl>
                                        <p:attrNameLst>
                                          <p:attrName>style.visibility</p:attrName>
                                        </p:attrNameLst>
                                      </p:cBhvr>
                                      <p:to>
                                        <p:strVal val="visible"/>
                                      </p:to>
                                    </p:set>
                                  </p:childTnLst>
                                </p:cTn>
                              </p:par>
                              <p:par>
                                <p:cTn id="188" presetID="1" presetClass="entr" presetSubtype="0" fill="hold" nodeType="withEffect">
                                  <p:stCondLst>
                                    <p:cond delay="0"/>
                                  </p:stCondLst>
                                  <p:childTnLst>
                                    <p:set>
                                      <p:cBhvr>
                                        <p:cTn id="189" dur="1" fill="hold">
                                          <p:stCondLst>
                                            <p:cond delay="0"/>
                                          </p:stCondLst>
                                        </p:cTn>
                                        <p:tgtEl>
                                          <p:spTgt spid="930001"/>
                                        </p:tgtEl>
                                        <p:attrNameLst>
                                          <p:attrName>style.visibility</p:attrName>
                                        </p:attrNameLst>
                                      </p:cBhvr>
                                      <p:to>
                                        <p:strVal val="visible"/>
                                      </p:to>
                                    </p:set>
                                  </p:childTnLst>
                                </p:cTn>
                              </p:par>
                              <p:par>
                                <p:cTn id="190" presetID="1" presetClass="entr" presetSubtype="0" fill="hold" nodeType="withEffect">
                                  <p:stCondLst>
                                    <p:cond delay="0"/>
                                  </p:stCondLst>
                                  <p:childTnLst>
                                    <p:set>
                                      <p:cBhvr>
                                        <p:cTn id="191" dur="1" fill="hold">
                                          <p:stCondLst>
                                            <p:cond delay="0"/>
                                          </p:stCondLst>
                                        </p:cTn>
                                        <p:tgtEl>
                                          <p:spTgt spid="930002"/>
                                        </p:tgtEl>
                                        <p:attrNameLst>
                                          <p:attrName>style.visibility</p:attrName>
                                        </p:attrNameLst>
                                      </p:cBhvr>
                                      <p:to>
                                        <p:strVal val="visible"/>
                                      </p:to>
                                    </p:set>
                                  </p:childTnLst>
                                </p:cTn>
                              </p:par>
                              <p:par>
                                <p:cTn id="192" presetID="1" presetClass="entr" presetSubtype="0" fill="hold" nodeType="withEffect">
                                  <p:stCondLst>
                                    <p:cond delay="0"/>
                                  </p:stCondLst>
                                  <p:childTnLst>
                                    <p:set>
                                      <p:cBhvr>
                                        <p:cTn id="193" dur="1" fill="hold">
                                          <p:stCondLst>
                                            <p:cond delay="0"/>
                                          </p:stCondLst>
                                        </p:cTn>
                                        <p:tgtEl>
                                          <p:spTgt spid="930003"/>
                                        </p:tgtEl>
                                        <p:attrNameLst>
                                          <p:attrName>style.visibility</p:attrName>
                                        </p:attrNameLst>
                                      </p:cBhvr>
                                      <p:to>
                                        <p:strVal val="visible"/>
                                      </p:to>
                                    </p:set>
                                  </p:childTnLst>
                                </p:cTn>
                              </p:par>
                              <p:par>
                                <p:cTn id="194" presetID="1" presetClass="entr" presetSubtype="0" fill="hold" nodeType="withEffect">
                                  <p:stCondLst>
                                    <p:cond delay="0"/>
                                  </p:stCondLst>
                                  <p:childTnLst>
                                    <p:set>
                                      <p:cBhvr>
                                        <p:cTn id="195" dur="1" fill="hold">
                                          <p:stCondLst>
                                            <p:cond delay="0"/>
                                          </p:stCondLst>
                                        </p:cTn>
                                        <p:tgtEl>
                                          <p:spTgt spid="930004"/>
                                        </p:tgtEl>
                                        <p:attrNameLst>
                                          <p:attrName>style.visibility</p:attrName>
                                        </p:attrNameLst>
                                      </p:cBhvr>
                                      <p:to>
                                        <p:strVal val="visible"/>
                                      </p:to>
                                    </p:set>
                                  </p:childTnLst>
                                </p:cTn>
                              </p:par>
                              <p:par>
                                <p:cTn id="196" presetID="1" presetClass="entr" presetSubtype="0" fill="hold" nodeType="withEffect">
                                  <p:stCondLst>
                                    <p:cond delay="0"/>
                                  </p:stCondLst>
                                  <p:childTnLst>
                                    <p:set>
                                      <p:cBhvr>
                                        <p:cTn id="197" dur="1" fill="hold">
                                          <p:stCondLst>
                                            <p:cond delay="0"/>
                                          </p:stCondLst>
                                        </p:cTn>
                                        <p:tgtEl>
                                          <p:spTgt spid="930005"/>
                                        </p:tgtEl>
                                        <p:attrNameLst>
                                          <p:attrName>style.visibility</p:attrName>
                                        </p:attrNameLst>
                                      </p:cBhvr>
                                      <p:to>
                                        <p:strVal val="visible"/>
                                      </p:to>
                                    </p:set>
                                  </p:childTnLst>
                                </p:cTn>
                              </p:par>
                              <p:par>
                                <p:cTn id="198" presetID="1" presetClass="entr" presetSubtype="0" fill="hold" nodeType="withEffect">
                                  <p:stCondLst>
                                    <p:cond delay="0"/>
                                  </p:stCondLst>
                                  <p:childTnLst>
                                    <p:set>
                                      <p:cBhvr>
                                        <p:cTn id="199" dur="1" fill="hold">
                                          <p:stCondLst>
                                            <p:cond delay="0"/>
                                          </p:stCondLst>
                                        </p:cTn>
                                        <p:tgtEl>
                                          <p:spTgt spid="930006"/>
                                        </p:tgtEl>
                                        <p:attrNameLst>
                                          <p:attrName>style.visibility</p:attrName>
                                        </p:attrNameLst>
                                      </p:cBhvr>
                                      <p:to>
                                        <p:strVal val="visible"/>
                                      </p:to>
                                    </p:set>
                                  </p:childTnLst>
                                </p:cTn>
                              </p:par>
                              <p:par>
                                <p:cTn id="200" presetID="1" presetClass="entr" presetSubtype="0" fill="hold" nodeType="withEffect">
                                  <p:stCondLst>
                                    <p:cond delay="0"/>
                                  </p:stCondLst>
                                  <p:childTnLst>
                                    <p:set>
                                      <p:cBhvr>
                                        <p:cTn id="201" dur="1" fill="hold">
                                          <p:stCondLst>
                                            <p:cond delay="0"/>
                                          </p:stCondLst>
                                        </p:cTn>
                                        <p:tgtEl>
                                          <p:spTgt spid="929917"/>
                                        </p:tgtEl>
                                        <p:attrNameLst>
                                          <p:attrName>style.visibility</p:attrName>
                                        </p:attrNameLst>
                                      </p:cBhvr>
                                      <p:to>
                                        <p:strVal val="visible"/>
                                      </p:to>
                                    </p:set>
                                  </p:childTnLst>
                                </p:cTn>
                              </p:par>
                              <p:par>
                                <p:cTn id="202" presetID="1" presetClass="entr" presetSubtype="0" fill="hold" nodeType="withEffect">
                                  <p:stCondLst>
                                    <p:cond delay="0"/>
                                  </p:stCondLst>
                                  <p:childTnLst>
                                    <p:set>
                                      <p:cBhvr>
                                        <p:cTn id="203" dur="1" fill="hold">
                                          <p:stCondLst>
                                            <p:cond delay="0"/>
                                          </p:stCondLst>
                                        </p:cTn>
                                        <p:tgtEl>
                                          <p:spTgt spid="929953"/>
                                        </p:tgtEl>
                                        <p:attrNameLst>
                                          <p:attrName>style.visibility</p:attrName>
                                        </p:attrNameLst>
                                      </p:cBhvr>
                                      <p:to>
                                        <p:strVal val="visible"/>
                                      </p:to>
                                    </p:set>
                                  </p:childTnLst>
                                </p:cTn>
                              </p:par>
                              <p:par>
                                <p:cTn id="204" presetID="1" presetClass="entr" presetSubtype="0" fill="hold" nodeType="withEffect">
                                  <p:stCondLst>
                                    <p:cond delay="0"/>
                                  </p:stCondLst>
                                  <p:childTnLst>
                                    <p:set>
                                      <p:cBhvr>
                                        <p:cTn id="205" dur="1" fill="hold">
                                          <p:stCondLst>
                                            <p:cond delay="0"/>
                                          </p:stCondLst>
                                        </p:cTn>
                                        <p:tgtEl>
                                          <p:spTgt spid="929954"/>
                                        </p:tgtEl>
                                        <p:attrNameLst>
                                          <p:attrName>style.visibility</p:attrName>
                                        </p:attrNameLst>
                                      </p:cBhvr>
                                      <p:to>
                                        <p:strVal val="visible"/>
                                      </p:to>
                                    </p:set>
                                  </p:childTnLst>
                                </p:cTn>
                              </p:par>
                              <p:par>
                                <p:cTn id="206" presetID="1" presetClass="entr" presetSubtype="0" fill="hold" nodeType="withEffect">
                                  <p:stCondLst>
                                    <p:cond delay="0"/>
                                  </p:stCondLst>
                                  <p:childTnLst>
                                    <p:set>
                                      <p:cBhvr>
                                        <p:cTn id="207" dur="1" fill="hold">
                                          <p:stCondLst>
                                            <p:cond delay="0"/>
                                          </p:stCondLst>
                                        </p:cTn>
                                        <p:tgtEl>
                                          <p:spTgt spid="929955"/>
                                        </p:tgtEl>
                                        <p:attrNameLst>
                                          <p:attrName>style.visibility</p:attrName>
                                        </p:attrNameLst>
                                      </p:cBhvr>
                                      <p:to>
                                        <p:strVal val="visible"/>
                                      </p:to>
                                    </p:set>
                                  </p:childTnLst>
                                </p:cTn>
                              </p:par>
                              <p:par>
                                <p:cTn id="208" presetID="1" presetClass="entr" presetSubtype="0" fill="hold" nodeType="withEffect">
                                  <p:stCondLst>
                                    <p:cond delay="0"/>
                                  </p:stCondLst>
                                  <p:childTnLst>
                                    <p:set>
                                      <p:cBhvr>
                                        <p:cTn id="209" dur="1" fill="hold">
                                          <p:stCondLst>
                                            <p:cond delay="0"/>
                                          </p:stCondLst>
                                        </p:cTn>
                                        <p:tgtEl>
                                          <p:spTgt spid="929956"/>
                                        </p:tgtEl>
                                        <p:attrNameLst>
                                          <p:attrName>style.visibility</p:attrName>
                                        </p:attrNameLst>
                                      </p:cBhvr>
                                      <p:to>
                                        <p:strVal val="visible"/>
                                      </p:to>
                                    </p:set>
                                  </p:childTnLst>
                                </p:cTn>
                              </p:par>
                              <p:par>
                                <p:cTn id="210" presetID="1" presetClass="entr" presetSubtype="0" fill="hold" nodeType="withEffect">
                                  <p:stCondLst>
                                    <p:cond delay="0"/>
                                  </p:stCondLst>
                                  <p:childTnLst>
                                    <p:set>
                                      <p:cBhvr>
                                        <p:cTn id="211" dur="1" fill="hold">
                                          <p:stCondLst>
                                            <p:cond delay="0"/>
                                          </p:stCondLst>
                                        </p:cTn>
                                        <p:tgtEl>
                                          <p:spTgt spid="929957"/>
                                        </p:tgtEl>
                                        <p:attrNameLst>
                                          <p:attrName>style.visibility</p:attrName>
                                        </p:attrNameLst>
                                      </p:cBhvr>
                                      <p:to>
                                        <p:strVal val="visible"/>
                                      </p:to>
                                    </p:set>
                                  </p:childTnLst>
                                </p:cTn>
                              </p:par>
                              <p:par>
                                <p:cTn id="212" presetID="1" presetClass="entr" presetSubtype="0" fill="hold" nodeType="withEffect">
                                  <p:stCondLst>
                                    <p:cond delay="0"/>
                                  </p:stCondLst>
                                  <p:childTnLst>
                                    <p:set>
                                      <p:cBhvr>
                                        <p:cTn id="213" dur="1" fill="hold">
                                          <p:stCondLst>
                                            <p:cond delay="0"/>
                                          </p:stCondLst>
                                        </p:cTn>
                                        <p:tgtEl>
                                          <p:spTgt spid="929958"/>
                                        </p:tgtEl>
                                        <p:attrNameLst>
                                          <p:attrName>style.visibility</p:attrName>
                                        </p:attrNameLst>
                                      </p:cBhvr>
                                      <p:to>
                                        <p:strVal val="visible"/>
                                      </p:to>
                                    </p:set>
                                  </p:childTnLst>
                                </p:cTn>
                              </p:par>
                              <p:par>
                                <p:cTn id="214" presetID="1" presetClass="entr" presetSubtype="0" fill="hold" nodeType="withEffect">
                                  <p:stCondLst>
                                    <p:cond delay="0"/>
                                  </p:stCondLst>
                                  <p:childTnLst>
                                    <p:set>
                                      <p:cBhvr>
                                        <p:cTn id="215" dur="1" fill="hold">
                                          <p:stCondLst>
                                            <p:cond delay="0"/>
                                          </p:stCondLst>
                                        </p:cTn>
                                        <p:tgtEl>
                                          <p:spTgt spid="929959"/>
                                        </p:tgtEl>
                                        <p:attrNameLst>
                                          <p:attrName>style.visibility</p:attrName>
                                        </p:attrNameLst>
                                      </p:cBhvr>
                                      <p:to>
                                        <p:strVal val="visible"/>
                                      </p:to>
                                    </p:set>
                                  </p:childTnLst>
                                </p:cTn>
                              </p:par>
                              <p:par>
                                <p:cTn id="216" presetID="1" presetClass="entr" presetSubtype="0" fill="hold" nodeType="withEffect">
                                  <p:stCondLst>
                                    <p:cond delay="0"/>
                                  </p:stCondLst>
                                  <p:childTnLst>
                                    <p:set>
                                      <p:cBhvr>
                                        <p:cTn id="217" dur="1" fill="hold">
                                          <p:stCondLst>
                                            <p:cond delay="0"/>
                                          </p:stCondLst>
                                        </p:cTn>
                                        <p:tgtEl>
                                          <p:spTgt spid="929960"/>
                                        </p:tgtEl>
                                        <p:attrNameLst>
                                          <p:attrName>style.visibility</p:attrName>
                                        </p:attrNameLst>
                                      </p:cBhvr>
                                      <p:to>
                                        <p:strVal val="visible"/>
                                      </p:to>
                                    </p:set>
                                  </p:childTnLst>
                                </p:cTn>
                              </p:par>
                              <p:par>
                                <p:cTn id="218" presetID="1" presetClass="entr" presetSubtype="0" fill="hold" nodeType="withEffect">
                                  <p:stCondLst>
                                    <p:cond delay="0"/>
                                  </p:stCondLst>
                                  <p:childTnLst>
                                    <p:set>
                                      <p:cBhvr>
                                        <p:cTn id="219" dur="1" fill="hold">
                                          <p:stCondLst>
                                            <p:cond delay="0"/>
                                          </p:stCondLst>
                                        </p:cTn>
                                        <p:tgtEl>
                                          <p:spTgt spid="929961"/>
                                        </p:tgtEl>
                                        <p:attrNameLst>
                                          <p:attrName>style.visibility</p:attrName>
                                        </p:attrNameLst>
                                      </p:cBhvr>
                                      <p:to>
                                        <p:strVal val="visible"/>
                                      </p:to>
                                    </p:set>
                                  </p:childTnLst>
                                </p:cTn>
                              </p:par>
                              <p:par>
                                <p:cTn id="220" presetID="1" presetClass="entr" presetSubtype="0" fill="hold" nodeType="withEffect">
                                  <p:stCondLst>
                                    <p:cond delay="0"/>
                                  </p:stCondLst>
                                  <p:childTnLst>
                                    <p:set>
                                      <p:cBhvr>
                                        <p:cTn id="221" dur="1" fill="hold">
                                          <p:stCondLst>
                                            <p:cond delay="0"/>
                                          </p:stCondLst>
                                        </p:cTn>
                                        <p:tgtEl>
                                          <p:spTgt spid="929962"/>
                                        </p:tgtEl>
                                        <p:attrNameLst>
                                          <p:attrName>style.visibility</p:attrName>
                                        </p:attrNameLst>
                                      </p:cBhvr>
                                      <p:to>
                                        <p:strVal val="visible"/>
                                      </p:to>
                                    </p:set>
                                  </p:childTnLst>
                                </p:cTn>
                              </p:par>
                              <p:par>
                                <p:cTn id="222" presetID="1" presetClass="entr" presetSubtype="0" fill="hold" nodeType="withEffect">
                                  <p:stCondLst>
                                    <p:cond delay="0"/>
                                  </p:stCondLst>
                                  <p:childTnLst>
                                    <p:set>
                                      <p:cBhvr>
                                        <p:cTn id="223" dur="1" fill="hold">
                                          <p:stCondLst>
                                            <p:cond delay="0"/>
                                          </p:stCondLst>
                                        </p:cTn>
                                        <p:tgtEl>
                                          <p:spTgt spid="929963"/>
                                        </p:tgtEl>
                                        <p:attrNameLst>
                                          <p:attrName>style.visibility</p:attrName>
                                        </p:attrNameLst>
                                      </p:cBhvr>
                                      <p:to>
                                        <p:strVal val="visible"/>
                                      </p:to>
                                    </p:set>
                                  </p:childTnLst>
                                </p:cTn>
                              </p:par>
                              <p:par>
                                <p:cTn id="224" presetID="1" presetClass="entr" presetSubtype="0" fill="hold" nodeType="withEffect">
                                  <p:stCondLst>
                                    <p:cond delay="0"/>
                                  </p:stCondLst>
                                  <p:childTnLst>
                                    <p:set>
                                      <p:cBhvr>
                                        <p:cTn id="225" dur="1" fill="hold">
                                          <p:stCondLst>
                                            <p:cond delay="0"/>
                                          </p:stCondLst>
                                        </p:cTn>
                                        <p:tgtEl>
                                          <p:spTgt spid="929964"/>
                                        </p:tgtEl>
                                        <p:attrNameLst>
                                          <p:attrName>style.visibility</p:attrName>
                                        </p:attrNameLst>
                                      </p:cBhvr>
                                      <p:to>
                                        <p:strVal val="visible"/>
                                      </p:to>
                                    </p:set>
                                  </p:childTnLst>
                                </p:cTn>
                              </p:par>
                              <p:par>
                                <p:cTn id="226" presetID="1" presetClass="entr" presetSubtype="0" fill="hold" nodeType="withEffect">
                                  <p:stCondLst>
                                    <p:cond delay="0"/>
                                  </p:stCondLst>
                                  <p:childTnLst>
                                    <p:set>
                                      <p:cBhvr>
                                        <p:cTn id="227" dur="1" fill="hold">
                                          <p:stCondLst>
                                            <p:cond delay="0"/>
                                          </p:stCondLst>
                                        </p:cTn>
                                        <p:tgtEl>
                                          <p:spTgt spid="929965"/>
                                        </p:tgtEl>
                                        <p:attrNameLst>
                                          <p:attrName>style.visibility</p:attrName>
                                        </p:attrNameLst>
                                      </p:cBhvr>
                                      <p:to>
                                        <p:strVal val="visible"/>
                                      </p:to>
                                    </p:set>
                                  </p:childTnLst>
                                </p:cTn>
                              </p:par>
                              <p:par>
                                <p:cTn id="228" presetID="1" presetClass="entr" presetSubtype="0" fill="hold" nodeType="withEffect">
                                  <p:stCondLst>
                                    <p:cond delay="0"/>
                                  </p:stCondLst>
                                  <p:childTnLst>
                                    <p:set>
                                      <p:cBhvr>
                                        <p:cTn id="229" dur="1" fill="hold">
                                          <p:stCondLst>
                                            <p:cond delay="0"/>
                                          </p:stCondLst>
                                        </p:cTn>
                                        <p:tgtEl>
                                          <p:spTgt spid="929966"/>
                                        </p:tgtEl>
                                        <p:attrNameLst>
                                          <p:attrName>style.visibility</p:attrName>
                                        </p:attrNameLst>
                                      </p:cBhvr>
                                      <p:to>
                                        <p:strVal val="visible"/>
                                      </p:to>
                                    </p:set>
                                  </p:childTnLst>
                                </p:cTn>
                              </p:par>
                              <p:par>
                                <p:cTn id="230" presetID="1" presetClass="entr" presetSubtype="0" fill="hold" nodeType="withEffect">
                                  <p:stCondLst>
                                    <p:cond delay="0"/>
                                  </p:stCondLst>
                                  <p:childTnLst>
                                    <p:set>
                                      <p:cBhvr>
                                        <p:cTn id="231" dur="1" fill="hold">
                                          <p:stCondLst>
                                            <p:cond delay="0"/>
                                          </p:stCondLst>
                                        </p:cTn>
                                        <p:tgtEl>
                                          <p:spTgt spid="929968"/>
                                        </p:tgtEl>
                                        <p:attrNameLst>
                                          <p:attrName>style.visibility</p:attrName>
                                        </p:attrNameLst>
                                      </p:cBhvr>
                                      <p:to>
                                        <p:strVal val="visible"/>
                                      </p:to>
                                    </p:set>
                                  </p:childTnLst>
                                </p:cTn>
                              </p:par>
                              <p:par>
                                <p:cTn id="232" presetID="1" presetClass="entr" presetSubtype="0" fill="hold" nodeType="withEffect">
                                  <p:stCondLst>
                                    <p:cond delay="0"/>
                                  </p:stCondLst>
                                  <p:childTnLst>
                                    <p:set>
                                      <p:cBhvr>
                                        <p:cTn id="233" dur="1" fill="hold">
                                          <p:stCondLst>
                                            <p:cond delay="0"/>
                                          </p:stCondLst>
                                        </p:cTn>
                                        <p:tgtEl>
                                          <p:spTgt spid="929969"/>
                                        </p:tgtEl>
                                        <p:attrNameLst>
                                          <p:attrName>style.visibility</p:attrName>
                                        </p:attrNameLst>
                                      </p:cBhvr>
                                      <p:to>
                                        <p:strVal val="visible"/>
                                      </p:to>
                                    </p:set>
                                  </p:childTnLst>
                                </p:cTn>
                              </p:par>
                              <p:par>
                                <p:cTn id="234" presetID="1" presetClass="entr" presetSubtype="0" fill="hold" nodeType="withEffect">
                                  <p:stCondLst>
                                    <p:cond delay="0"/>
                                  </p:stCondLst>
                                  <p:childTnLst>
                                    <p:set>
                                      <p:cBhvr>
                                        <p:cTn id="235" dur="1" fill="hold">
                                          <p:stCondLst>
                                            <p:cond delay="0"/>
                                          </p:stCondLst>
                                        </p:cTn>
                                        <p:tgtEl>
                                          <p:spTgt spid="929970"/>
                                        </p:tgtEl>
                                        <p:attrNameLst>
                                          <p:attrName>style.visibility</p:attrName>
                                        </p:attrNameLst>
                                      </p:cBhvr>
                                      <p:to>
                                        <p:strVal val="visible"/>
                                      </p:to>
                                    </p:set>
                                  </p:childTnLst>
                                </p:cTn>
                              </p:par>
                              <p:par>
                                <p:cTn id="236" presetID="1" presetClass="entr" presetSubtype="0" fill="hold" nodeType="withEffect">
                                  <p:stCondLst>
                                    <p:cond delay="0"/>
                                  </p:stCondLst>
                                  <p:childTnLst>
                                    <p:set>
                                      <p:cBhvr>
                                        <p:cTn id="237" dur="1" fill="hold">
                                          <p:stCondLst>
                                            <p:cond delay="0"/>
                                          </p:stCondLst>
                                        </p:cTn>
                                        <p:tgtEl>
                                          <p:spTgt spid="929971"/>
                                        </p:tgtEl>
                                        <p:attrNameLst>
                                          <p:attrName>style.visibility</p:attrName>
                                        </p:attrNameLst>
                                      </p:cBhvr>
                                      <p:to>
                                        <p:strVal val="visible"/>
                                      </p:to>
                                    </p:set>
                                  </p:childTnLst>
                                </p:cTn>
                              </p:par>
                              <p:par>
                                <p:cTn id="238" presetID="1" presetClass="entr" presetSubtype="0" fill="hold" nodeType="withEffect">
                                  <p:stCondLst>
                                    <p:cond delay="0"/>
                                  </p:stCondLst>
                                  <p:childTnLst>
                                    <p:set>
                                      <p:cBhvr>
                                        <p:cTn id="239" dur="1" fill="hold">
                                          <p:stCondLst>
                                            <p:cond delay="0"/>
                                          </p:stCondLst>
                                        </p:cTn>
                                        <p:tgtEl>
                                          <p:spTgt spid="929982"/>
                                        </p:tgtEl>
                                        <p:attrNameLst>
                                          <p:attrName>style.visibility</p:attrName>
                                        </p:attrNameLst>
                                      </p:cBhvr>
                                      <p:to>
                                        <p:strVal val="visible"/>
                                      </p:to>
                                    </p:set>
                                  </p:childTnLst>
                                </p:cTn>
                              </p:par>
                              <p:par>
                                <p:cTn id="240" presetID="1" presetClass="entr" presetSubtype="0" fill="hold" nodeType="withEffect">
                                  <p:stCondLst>
                                    <p:cond delay="0"/>
                                  </p:stCondLst>
                                  <p:childTnLst>
                                    <p:set>
                                      <p:cBhvr>
                                        <p:cTn id="241" dur="1" fill="hold">
                                          <p:stCondLst>
                                            <p:cond delay="0"/>
                                          </p:stCondLst>
                                        </p:cTn>
                                        <p:tgtEl>
                                          <p:spTgt spid="929983"/>
                                        </p:tgtEl>
                                        <p:attrNameLst>
                                          <p:attrName>style.visibility</p:attrName>
                                        </p:attrNameLst>
                                      </p:cBhvr>
                                      <p:to>
                                        <p:strVal val="visible"/>
                                      </p:to>
                                    </p:set>
                                  </p:childTnLst>
                                </p:cTn>
                              </p:par>
                              <p:par>
                                <p:cTn id="242" presetID="1" presetClass="entr" presetSubtype="0" fill="hold" nodeType="withEffect">
                                  <p:stCondLst>
                                    <p:cond delay="0"/>
                                  </p:stCondLst>
                                  <p:childTnLst>
                                    <p:set>
                                      <p:cBhvr>
                                        <p:cTn id="243" dur="1" fill="hold">
                                          <p:stCondLst>
                                            <p:cond delay="0"/>
                                          </p:stCondLst>
                                        </p:cTn>
                                        <p:tgtEl>
                                          <p:spTgt spid="929984"/>
                                        </p:tgtEl>
                                        <p:attrNameLst>
                                          <p:attrName>style.visibility</p:attrName>
                                        </p:attrNameLst>
                                      </p:cBhvr>
                                      <p:to>
                                        <p:strVal val="visible"/>
                                      </p:to>
                                    </p:set>
                                  </p:childTnLst>
                                </p:cTn>
                              </p:par>
                              <p:par>
                                <p:cTn id="244" presetID="1" presetClass="entr" presetSubtype="0" fill="hold" nodeType="withEffect">
                                  <p:stCondLst>
                                    <p:cond delay="0"/>
                                  </p:stCondLst>
                                  <p:childTnLst>
                                    <p:set>
                                      <p:cBhvr>
                                        <p:cTn id="245" dur="1" fill="hold">
                                          <p:stCondLst>
                                            <p:cond delay="0"/>
                                          </p:stCondLst>
                                        </p:cTn>
                                        <p:tgtEl>
                                          <p:spTgt spid="929997"/>
                                        </p:tgtEl>
                                        <p:attrNameLst>
                                          <p:attrName>style.visibility</p:attrName>
                                        </p:attrNameLst>
                                      </p:cBhvr>
                                      <p:to>
                                        <p:strVal val="visible"/>
                                      </p:to>
                                    </p:set>
                                  </p:childTnLst>
                                </p:cTn>
                              </p:par>
                              <p:par>
                                <p:cTn id="246" presetID="1" presetClass="entr" presetSubtype="0" fill="hold" nodeType="withEffect">
                                  <p:stCondLst>
                                    <p:cond delay="0"/>
                                  </p:stCondLst>
                                  <p:childTnLst>
                                    <p:set>
                                      <p:cBhvr>
                                        <p:cTn id="247" dur="1" fill="hold">
                                          <p:stCondLst>
                                            <p:cond delay="0"/>
                                          </p:stCondLst>
                                        </p:cTn>
                                        <p:tgtEl>
                                          <p:spTgt spid="929998"/>
                                        </p:tgtEl>
                                        <p:attrNameLst>
                                          <p:attrName>style.visibility</p:attrName>
                                        </p:attrNameLst>
                                      </p:cBhvr>
                                      <p:to>
                                        <p:strVal val="visible"/>
                                      </p:to>
                                    </p:set>
                                  </p:childTnLst>
                                </p:cTn>
                              </p:par>
                              <p:par>
                                <p:cTn id="248" presetID="1" presetClass="entr" presetSubtype="0" fill="hold" nodeType="withEffect">
                                  <p:stCondLst>
                                    <p:cond delay="0"/>
                                  </p:stCondLst>
                                  <p:childTnLst>
                                    <p:set>
                                      <p:cBhvr>
                                        <p:cTn id="249" dur="1" fill="hold">
                                          <p:stCondLst>
                                            <p:cond delay="0"/>
                                          </p:stCondLst>
                                        </p:cTn>
                                        <p:tgtEl>
                                          <p:spTgt spid="929999"/>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930008"/>
                                        </p:tgtEl>
                                        <p:attrNameLst>
                                          <p:attrName>style.visibility</p:attrName>
                                        </p:attrNameLst>
                                      </p:cBhvr>
                                      <p:to>
                                        <p:strVal val="visible"/>
                                      </p:to>
                                    </p:set>
                                  </p:childTnLst>
                                </p:cTn>
                              </p:par>
                              <p:par>
                                <p:cTn id="252" presetID="1" presetClass="entr" presetSubtype="0" fill="hold" grpId="0" nodeType="withEffect">
                                  <p:stCondLst>
                                    <p:cond delay="0"/>
                                  </p:stCondLst>
                                  <p:childTnLst>
                                    <p:set>
                                      <p:cBhvr>
                                        <p:cTn id="253" dur="1" fill="hold">
                                          <p:stCondLst>
                                            <p:cond delay="0"/>
                                          </p:stCondLst>
                                        </p:cTn>
                                        <p:tgtEl>
                                          <p:spTgt spid="930009"/>
                                        </p:tgtEl>
                                        <p:attrNameLst>
                                          <p:attrName>style.visibility</p:attrName>
                                        </p:attrNameLst>
                                      </p:cBhvr>
                                      <p:to>
                                        <p:strVal val="visible"/>
                                      </p:to>
                                    </p:set>
                                  </p:childTnLst>
                                </p:cTn>
                              </p:par>
                              <p:par>
                                <p:cTn id="254" presetID="1" presetClass="entr" presetSubtype="0" fill="hold" nodeType="withEffect">
                                  <p:stCondLst>
                                    <p:cond delay="0"/>
                                  </p:stCondLst>
                                  <p:childTnLst>
                                    <p:set>
                                      <p:cBhvr>
                                        <p:cTn id="255" dur="1" fill="hold">
                                          <p:stCondLst>
                                            <p:cond delay="0"/>
                                          </p:stCondLst>
                                        </p:cTn>
                                        <p:tgtEl>
                                          <p:spTgt spid="929897"/>
                                        </p:tgtEl>
                                        <p:attrNameLst>
                                          <p:attrName>style.visibility</p:attrName>
                                        </p:attrNameLst>
                                      </p:cBhvr>
                                      <p:to>
                                        <p:strVal val="visible"/>
                                      </p:to>
                                    </p:set>
                                  </p:childTnLst>
                                </p:cTn>
                              </p:par>
                              <p:par>
                                <p:cTn id="256" presetID="1" presetClass="entr" presetSubtype="0" fill="hold" nodeType="withEffect">
                                  <p:stCondLst>
                                    <p:cond delay="0"/>
                                  </p:stCondLst>
                                  <p:childTnLst>
                                    <p:set>
                                      <p:cBhvr>
                                        <p:cTn id="257" dur="1" fill="hold">
                                          <p:stCondLst>
                                            <p:cond delay="0"/>
                                          </p:stCondLst>
                                        </p:cTn>
                                        <p:tgtEl>
                                          <p:spTgt spid="930015"/>
                                        </p:tgtEl>
                                        <p:attrNameLst>
                                          <p:attrName>style.visibility</p:attrName>
                                        </p:attrNameLst>
                                      </p:cBhvr>
                                      <p:to>
                                        <p:strVal val="visible"/>
                                      </p:to>
                                    </p:set>
                                  </p:childTnLst>
                                </p:cTn>
                              </p:par>
                              <p:par>
                                <p:cTn id="258" presetID="1" presetClass="entr" presetSubtype="0" fill="hold" nodeType="withEffect">
                                  <p:stCondLst>
                                    <p:cond delay="0"/>
                                  </p:stCondLst>
                                  <p:childTnLst>
                                    <p:set>
                                      <p:cBhvr>
                                        <p:cTn id="259" dur="1" fill="hold">
                                          <p:stCondLst>
                                            <p:cond delay="0"/>
                                          </p:stCondLst>
                                        </p:cTn>
                                        <p:tgtEl>
                                          <p:spTgt spid="930018"/>
                                        </p:tgtEl>
                                        <p:attrNameLst>
                                          <p:attrName>style.visibility</p:attrName>
                                        </p:attrNameLst>
                                      </p:cBhvr>
                                      <p:to>
                                        <p:strVal val="visible"/>
                                      </p:to>
                                    </p:set>
                                  </p:childTnLst>
                                </p:cTn>
                              </p:par>
                              <p:par>
                                <p:cTn id="260" presetID="1" presetClass="entr" presetSubtype="0" fill="hold" nodeType="withEffect">
                                  <p:stCondLst>
                                    <p:cond delay="0"/>
                                  </p:stCondLst>
                                  <p:childTnLst>
                                    <p:set>
                                      <p:cBhvr>
                                        <p:cTn id="261" dur="1" fill="hold">
                                          <p:stCondLst>
                                            <p:cond delay="0"/>
                                          </p:stCondLst>
                                        </p:cTn>
                                        <p:tgtEl>
                                          <p:spTgt spid="930019"/>
                                        </p:tgtEl>
                                        <p:attrNameLst>
                                          <p:attrName>style.visibility</p:attrName>
                                        </p:attrNameLst>
                                      </p:cBhvr>
                                      <p:to>
                                        <p:strVal val="visible"/>
                                      </p:to>
                                    </p:set>
                                  </p:childTnLst>
                                </p:cTn>
                              </p:par>
                              <p:par>
                                <p:cTn id="262" presetID="1" presetClass="entr" presetSubtype="0" fill="hold" grpId="0" nodeType="withEffect">
                                  <p:stCondLst>
                                    <p:cond delay="0"/>
                                  </p:stCondLst>
                                  <p:childTnLst>
                                    <p:set>
                                      <p:cBhvr>
                                        <p:cTn id="263" dur="1" fill="hold">
                                          <p:stCondLst>
                                            <p:cond delay="0"/>
                                          </p:stCondLst>
                                        </p:cTn>
                                        <p:tgtEl>
                                          <p:spTgt spid="930029"/>
                                        </p:tgtEl>
                                        <p:attrNameLst>
                                          <p:attrName>style.visibility</p:attrName>
                                        </p:attrNameLst>
                                      </p:cBhvr>
                                      <p:to>
                                        <p:strVal val="visible"/>
                                      </p:to>
                                    </p:set>
                                  </p:childTnLst>
                                </p:cTn>
                              </p:par>
                              <p:par>
                                <p:cTn id="264" presetID="1" presetClass="entr" presetSubtype="0" fill="hold" grpId="0" nodeType="withEffect">
                                  <p:stCondLst>
                                    <p:cond delay="0"/>
                                  </p:stCondLst>
                                  <p:childTnLst>
                                    <p:set>
                                      <p:cBhvr>
                                        <p:cTn id="265" dur="1" fill="hold">
                                          <p:stCondLst>
                                            <p:cond delay="0"/>
                                          </p:stCondLst>
                                        </p:cTn>
                                        <p:tgtEl>
                                          <p:spTgt spid="930030"/>
                                        </p:tgtEl>
                                        <p:attrNameLst>
                                          <p:attrName>style.visibility</p:attrName>
                                        </p:attrNameLst>
                                      </p:cBhvr>
                                      <p:to>
                                        <p:strVal val="visible"/>
                                      </p:to>
                                    </p:set>
                                  </p:childTnLst>
                                </p:cTn>
                              </p:par>
                              <p:par>
                                <p:cTn id="266" presetID="1" presetClass="entr" presetSubtype="0" fill="hold" grpId="0" nodeType="withEffect">
                                  <p:stCondLst>
                                    <p:cond delay="0"/>
                                  </p:stCondLst>
                                  <p:childTnLst>
                                    <p:set>
                                      <p:cBhvr>
                                        <p:cTn id="267" dur="1" fill="hold">
                                          <p:stCondLst>
                                            <p:cond delay="0"/>
                                          </p:stCondLst>
                                        </p:cTn>
                                        <p:tgtEl>
                                          <p:spTgt spid="930031"/>
                                        </p:tgtEl>
                                        <p:attrNameLst>
                                          <p:attrName>style.visibility</p:attrName>
                                        </p:attrNameLst>
                                      </p:cBhvr>
                                      <p:to>
                                        <p:strVal val="visible"/>
                                      </p:to>
                                    </p:set>
                                  </p:childTnLst>
                                </p:cTn>
                              </p:par>
                              <p:par>
                                <p:cTn id="268" presetID="1" presetClass="entr" presetSubtype="0" fill="hold" nodeType="withEffect">
                                  <p:stCondLst>
                                    <p:cond delay="0"/>
                                  </p:stCondLst>
                                  <p:childTnLst>
                                    <p:set>
                                      <p:cBhvr>
                                        <p:cTn id="269" dur="1" fill="hold">
                                          <p:stCondLst>
                                            <p:cond delay="0"/>
                                          </p:stCondLst>
                                        </p:cTn>
                                        <p:tgtEl>
                                          <p:spTgt spid="930016"/>
                                        </p:tgtEl>
                                        <p:attrNameLst>
                                          <p:attrName>style.visibility</p:attrName>
                                        </p:attrNameLst>
                                      </p:cBhvr>
                                      <p:to>
                                        <p:strVal val="visible"/>
                                      </p:to>
                                    </p:set>
                                  </p:childTnLst>
                                </p:cTn>
                              </p:par>
                              <p:par>
                                <p:cTn id="270" presetID="1" presetClass="entr" presetSubtype="0" fill="hold" nodeType="withEffect">
                                  <p:stCondLst>
                                    <p:cond delay="0"/>
                                  </p:stCondLst>
                                  <p:childTnLst>
                                    <p:set>
                                      <p:cBhvr>
                                        <p:cTn id="271" dur="1" fill="hold">
                                          <p:stCondLst>
                                            <p:cond delay="0"/>
                                          </p:stCondLst>
                                        </p:cTn>
                                        <p:tgtEl>
                                          <p:spTgt spid="9300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9803" grpId="0"/>
      <p:bldP spid="929898" grpId="0"/>
      <p:bldP spid="929918" grpId="0"/>
      <p:bldP spid="929919" grpId="0"/>
      <p:bldP spid="929920" grpId="0"/>
      <p:bldP spid="930007" grpId="0"/>
      <p:bldP spid="930008" grpId="0"/>
      <p:bldP spid="930009" grpId="0"/>
      <p:bldP spid="930010" grpId="0"/>
      <p:bldP spid="930011" grpId="0"/>
      <p:bldP spid="930012" grpId="0"/>
      <p:bldP spid="930013" grpId="0"/>
      <p:bldP spid="930014" grpId="0"/>
      <p:bldP spid="930020" grpId="0"/>
      <p:bldP spid="930021" grpId="0"/>
      <p:bldP spid="930029" grpId="0"/>
      <p:bldP spid="930030" grpId="0"/>
      <p:bldP spid="9300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6"/>
          <p:cNvSpPr>
            <a:spLocks noGrp="1" noRot="1" noChangeArrowheads="1"/>
          </p:cNvSpPr>
          <p:nvPr>
            <p:ph type="title" idx="4294967295"/>
          </p:nvPr>
        </p:nvSpPr>
        <p:spPr>
          <a:xfrm>
            <a:off x="381000" y="61913"/>
            <a:ext cx="8229600" cy="639762"/>
          </a:xfrm>
        </p:spPr>
        <p:txBody>
          <a:bodyPr/>
          <a:lstStyle/>
          <a:p>
            <a:r>
              <a:rPr lang="en-US" altLang="zh-CN" dirty="0" smtClean="0">
                <a:ea typeface="宋体" panose="02010600030101010101" pitchFamily="2" charset="-122"/>
              </a:rPr>
              <a:t>Private Versus Social Benefits</a:t>
            </a:r>
            <a:endParaRPr lang="en-US" altLang="zh-CN" b="0" dirty="0" smtClean="0">
              <a:ea typeface="宋体" panose="02010600030101010101" pitchFamily="2" charset="-122"/>
            </a:endParaRPr>
          </a:p>
        </p:txBody>
      </p:sp>
      <p:sp>
        <p:nvSpPr>
          <p:cNvPr id="92165" name="Text Box 5"/>
          <p:cNvSpPr txBox="1">
            <a:spLocks noChangeArrowheads="1"/>
          </p:cNvSpPr>
          <p:nvPr/>
        </p:nvSpPr>
        <p:spPr bwMode="auto">
          <a:xfrm>
            <a:off x="76200" y="914400"/>
            <a:ext cx="86868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type="none" w="med" len="lg"/>
              </a14:hiddenLine>
            </a:ext>
          </a:extLst>
        </p:spPr>
        <p:txBody>
          <a:bodyPr>
            <a:spAutoFit/>
          </a:bodyPr>
          <a:lstStyle>
            <a:lvl1pPr marL="231775" indent="-231775"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lnSpc>
                <a:spcPct val="100000"/>
              </a:lnSpc>
              <a:spcBef>
                <a:spcPct val="20000"/>
              </a:spcBef>
              <a:buClr>
                <a:schemeClr val="tx1"/>
              </a:buClr>
              <a:buFont typeface="Wingdings" panose="05000000000000000000" pitchFamily="2" charset="2"/>
              <a:buChar char="§"/>
            </a:pPr>
            <a:r>
              <a:rPr lang="en-US" altLang="zh-CN" sz="2800">
                <a:latin typeface="Arial" panose="020B0604020202020204" pitchFamily="34" charset="0"/>
                <a:ea typeface="宋体" panose="02010600030101010101" pitchFamily="2" charset="-122"/>
              </a:rPr>
              <a:t>The </a:t>
            </a:r>
            <a:r>
              <a:rPr lang="en-US" altLang="zh-CN" sz="2800" b="1">
                <a:latin typeface="Arial" panose="020B0604020202020204" pitchFamily="34" charset="0"/>
                <a:ea typeface="宋体" panose="02010600030101010101" pitchFamily="2" charset="-122"/>
              </a:rPr>
              <a:t>marginal social benefit of a good or activity </a:t>
            </a:r>
            <a:r>
              <a:rPr lang="en-US" altLang="zh-CN" sz="2800">
                <a:latin typeface="Arial" panose="020B0604020202020204" pitchFamily="34" charset="0"/>
                <a:ea typeface="宋体" panose="02010600030101010101" pitchFamily="2" charset="-122"/>
              </a:rPr>
              <a:t>is equal to the marginal benefit that accrues to consumers plus its marginal external benefit.</a:t>
            </a:r>
          </a:p>
        </p:txBody>
      </p:sp>
    </p:spTree>
    <p:extLst>
      <p:ext uri="{BB962C8B-B14F-4D97-AF65-F5344CB8AC3E}">
        <p14:creationId xmlns:p14="http://schemas.microsoft.com/office/powerpoint/2010/main" val="8755600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165">
                                            <p:txEl>
                                              <p:pRg st="0" end="0"/>
                                            </p:txEl>
                                          </p:spTgt>
                                        </p:tgtEl>
                                        <p:attrNameLst>
                                          <p:attrName>style.visibility</p:attrName>
                                        </p:attrNameLst>
                                      </p:cBhvr>
                                      <p:to>
                                        <p:strVal val="visible"/>
                                      </p:to>
                                    </p:set>
                                    <p:animEffect transition="in" filter="wipe(left)">
                                      <p:cBhvr>
                                        <p:cTn id="7" dur="500"/>
                                        <p:tgtEl>
                                          <p:spTgt spid="921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7506" name="Rectangle 6"/>
          <p:cNvSpPr>
            <a:spLocks noGrp="1" noRot="1" noChangeArrowheads="1"/>
          </p:cNvSpPr>
          <p:nvPr>
            <p:ph type="title" idx="4294967295"/>
          </p:nvPr>
        </p:nvSpPr>
        <p:spPr>
          <a:xfrm>
            <a:off x="381000" y="61913"/>
            <a:ext cx="8229600" cy="639762"/>
          </a:xfrm>
        </p:spPr>
        <p:txBody>
          <a:bodyPr/>
          <a:lstStyle/>
          <a:p>
            <a:r>
              <a:rPr lang="en-US" altLang="zh-CN" dirty="0" smtClean="0">
                <a:ea typeface="宋体" panose="02010600030101010101" pitchFamily="2" charset="-122"/>
              </a:rPr>
              <a:t>Private Versus Social Benefits</a:t>
            </a:r>
            <a:endParaRPr lang="en-US" altLang="zh-CN" b="0" dirty="0" smtClean="0">
              <a:ea typeface="宋体" panose="02010600030101010101" pitchFamily="2" charset="-122"/>
            </a:endParaRPr>
          </a:p>
        </p:txBody>
      </p:sp>
      <p:sp>
        <p:nvSpPr>
          <p:cNvPr id="92165" name="Text Box 5"/>
          <p:cNvSpPr txBox="1">
            <a:spLocks noChangeArrowheads="1"/>
          </p:cNvSpPr>
          <p:nvPr/>
        </p:nvSpPr>
        <p:spPr bwMode="auto">
          <a:xfrm>
            <a:off x="76200" y="914400"/>
            <a:ext cx="8686800" cy="410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type="none" w="med" len="lg"/>
              </a14:hiddenLine>
            </a:ext>
          </a:extLst>
        </p:spPr>
        <p:txBody>
          <a:bodyPr>
            <a:spAutoFit/>
          </a:bodyPr>
          <a:lstStyle>
            <a:lvl1pPr marL="231775" indent="-231775"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lnSpc>
                <a:spcPct val="100000"/>
              </a:lnSpc>
              <a:spcBef>
                <a:spcPct val="20000"/>
              </a:spcBef>
              <a:buClr>
                <a:schemeClr val="tx1"/>
              </a:buClr>
              <a:buFont typeface="Wingdings" panose="05000000000000000000" pitchFamily="2" charset="2"/>
              <a:buChar char="§"/>
            </a:pPr>
            <a:r>
              <a:rPr lang="en-US" altLang="zh-CN" sz="2800">
                <a:latin typeface="Arial" panose="020B0604020202020204" pitchFamily="34" charset="0"/>
                <a:ea typeface="宋体" panose="02010600030101010101" pitchFamily="2" charset="-122"/>
              </a:rPr>
              <a:t>A </a:t>
            </a:r>
            <a:r>
              <a:rPr lang="en-US" altLang="zh-CN" sz="2800" b="1">
                <a:latin typeface="Arial" panose="020B0604020202020204" pitchFamily="34" charset="0"/>
                <a:ea typeface="宋体" panose="02010600030101010101" pitchFamily="2" charset="-122"/>
              </a:rPr>
              <a:t>Pigouvian subsidy </a:t>
            </a:r>
            <a:r>
              <a:rPr lang="en-US" altLang="zh-CN" sz="2800">
                <a:latin typeface="Arial" panose="020B0604020202020204" pitchFamily="34" charset="0"/>
                <a:ea typeface="宋体" panose="02010600030101010101" pitchFamily="2" charset="-122"/>
              </a:rPr>
              <a:t>is a payment designed to encourage activities that yield external benefits.</a:t>
            </a:r>
          </a:p>
          <a:p>
            <a:pPr eaLnBrk="1" hangingPunct="1">
              <a:lnSpc>
                <a:spcPct val="100000"/>
              </a:lnSpc>
              <a:spcBef>
                <a:spcPct val="20000"/>
              </a:spcBef>
              <a:buClr>
                <a:schemeClr val="tx1"/>
              </a:buClr>
              <a:buFont typeface="Wingdings" panose="05000000000000000000" pitchFamily="2" charset="2"/>
              <a:buChar char="§"/>
            </a:pPr>
            <a:r>
              <a:rPr lang="en-US" altLang="zh-CN" sz="2800">
                <a:latin typeface="Arial" panose="020B0604020202020204" pitchFamily="34" charset="0"/>
                <a:ea typeface="宋体" panose="02010600030101010101" pitchFamily="2" charset="-122"/>
              </a:rPr>
              <a:t>A </a:t>
            </a:r>
            <a:r>
              <a:rPr lang="en-US" altLang="zh-CN" sz="2800" b="1">
                <a:latin typeface="Arial" panose="020B0604020202020204" pitchFamily="34" charset="0"/>
                <a:ea typeface="宋体" panose="02010600030101010101" pitchFamily="2" charset="-122"/>
              </a:rPr>
              <a:t>technology spillover </a:t>
            </a:r>
            <a:r>
              <a:rPr lang="en-US" altLang="zh-CN" sz="2800">
                <a:latin typeface="Arial" panose="020B0604020202020204" pitchFamily="34" charset="0"/>
                <a:ea typeface="宋体" panose="02010600030101010101" pitchFamily="2" charset="-122"/>
              </a:rPr>
              <a:t>is an external benefit that results when knowledge spreads among individuals and firms. The socially optimal quantity can be achieved by an optimal </a:t>
            </a:r>
            <a:r>
              <a:rPr lang="en-US" altLang="zh-CN" sz="2800" i="1">
                <a:latin typeface="Arial" panose="020B0604020202020204" pitchFamily="34" charset="0"/>
                <a:ea typeface="宋体" panose="02010600030101010101" pitchFamily="2" charset="-122"/>
              </a:rPr>
              <a:t>Pigouvian subsidy</a:t>
            </a:r>
            <a:r>
              <a:rPr lang="en-US" altLang="zh-CN" sz="2800">
                <a:latin typeface="Arial" panose="020B0604020202020204" pitchFamily="34" charset="0"/>
                <a:ea typeface="宋体" panose="02010600030101010101" pitchFamily="2" charset="-122"/>
              </a:rPr>
              <a:t> equal to the marginal external benefit.</a:t>
            </a:r>
          </a:p>
          <a:p>
            <a:pPr eaLnBrk="1" hangingPunct="1">
              <a:lnSpc>
                <a:spcPct val="100000"/>
              </a:lnSpc>
              <a:spcBef>
                <a:spcPct val="20000"/>
              </a:spcBef>
              <a:buClr>
                <a:schemeClr val="tx1"/>
              </a:buClr>
              <a:buFont typeface="Wingdings" panose="05000000000000000000" pitchFamily="2" charset="2"/>
              <a:buChar char="§"/>
            </a:pPr>
            <a:r>
              <a:rPr lang="en-US" altLang="zh-CN" sz="2800">
                <a:latin typeface="Arial" panose="020B0604020202020204" pitchFamily="34" charset="0"/>
                <a:ea typeface="宋体" panose="02010600030101010101" pitchFamily="2" charset="-122"/>
              </a:rPr>
              <a:t>An </a:t>
            </a:r>
            <a:r>
              <a:rPr lang="en-US" altLang="zh-CN" sz="2800" b="1">
                <a:latin typeface="Arial" panose="020B0604020202020204" pitchFamily="34" charset="0"/>
                <a:ea typeface="宋体" panose="02010600030101010101" pitchFamily="2" charset="-122"/>
              </a:rPr>
              <a:t>industrial policy </a:t>
            </a:r>
            <a:r>
              <a:rPr lang="en-US" altLang="zh-CN" sz="2800">
                <a:latin typeface="Arial" panose="020B0604020202020204" pitchFamily="34" charset="0"/>
                <a:ea typeface="宋体" panose="02010600030101010101" pitchFamily="2" charset="-122"/>
              </a:rPr>
              <a:t>is a policy that supports industries believed to yield positive externalities.</a:t>
            </a:r>
          </a:p>
        </p:txBody>
      </p:sp>
    </p:spTree>
    <p:extLst>
      <p:ext uri="{BB962C8B-B14F-4D97-AF65-F5344CB8AC3E}">
        <p14:creationId xmlns:p14="http://schemas.microsoft.com/office/powerpoint/2010/main" val="24492439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165">
                                            <p:txEl>
                                              <p:pRg st="0" end="0"/>
                                            </p:txEl>
                                          </p:spTgt>
                                        </p:tgtEl>
                                        <p:attrNameLst>
                                          <p:attrName>style.visibility</p:attrName>
                                        </p:attrNameLst>
                                      </p:cBhvr>
                                      <p:to>
                                        <p:strVal val="visible"/>
                                      </p:to>
                                    </p:set>
                                    <p:animEffect transition="in" filter="wipe(left)">
                                      <p:cBhvr>
                                        <p:cTn id="7" dur="500"/>
                                        <p:tgtEl>
                                          <p:spTgt spid="9216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2165">
                                            <p:txEl>
                                              <p:pRg st="1" end="1"/>
                                            </p:txEl>
                                          </p:spTgt>
                                        </p:tgtEl>
                                        <p:attrNameLst>
                                          <p:attrName>style.visibility</p:attrName>
                                        </p:attrNameLst>
                                      </p:cBhvr>
                                      <p:to>
                                        <p:strVal val="visible"/>
                                      </p:to>
                                    </p:set>
                                    <p:animEffect transition="in" filter="wipe(left)">
                                      <p:cBhvr>
                                        <p:cTn id="12" dur="500"/>
                                        <p:tgtEl>
                                          <p:spTgt spid="9216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2165">
                                            <p:txEl>
                                              <p:pRg st="2" end="2"/>
                                            </p:txEl>
                                          </p:spTgt>
                                        </p:tgtEl>
                                        <p:attrNameLst>
                                          <p:attrName>style.visibility</p:attrName>
                                        </p:attrNameLst>
                                      </p:cBhvr>
                                      <p:to>
                                        <p:strVal val="visible"/>
                                      </p:to>
                                    </p:set>
                                    <p:animEffect transition="in" filter="wipe(left)">
                                      <p:cBhvr>
                                        <p:cTn id="17" dur="500"/>
                                        <p:tgtEl>
                                          <p:spTgt spid="921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6"/>
          <p:cNvSpPr>
            <a:spLocks noGrp="1" noRot="1" noChangeArrowheads="1"/>
          </p:cNvSpPr>
          <p:nvPr>
            <p:ph type="title" idx="4294967295"/>
          </p:nvPr>
        </p:nvSpPr>
        <p:spPr>
          <a:xfrm>
            <a:off x="381000" y="46038"/>
            <a:ext cx="8686800" cy="639762"/>
          </a:xfrm>
        </p:spPr>
        <p:txBody>
          <a:bodyPr/>
          <a:lstStyle/>
          <a:p>
            <a:r>
              <a:rPr lang="en-US" altLang="zh-CN" dirty="0" smtClean="0">
                <a:ea typeface="宋体" panose="02010600030101010101" pitchFamily="2" charset="-122"/>
              </a:rPr>
              <a:t>Private Versus Social Costs</a:t>
            </a:r>
            <a:endParaRPr lang="en-US" altLang="zh-CN" b="0" dirty="0" smtClean="0">
              <a:ea typeface="宋体" panose="02010600030101010101" pitchFamily="2" charset="-122"/>
            </a:endParaRPr>
          </a:p>
        </p:txBody>
      </p:sp>
      <p:sp>
        <p:nvSpPr>
          <p:cNvPr id="92165" name="Text Box 5"/>
          <p:cNvSpPr txBox="1">
            <a:spLocks noChangeArrowheads="1"/>
          </p:cNvSpPr>
          <p:nvPr/>
        </p:nvSpPr>
        <p:spPr bwMode="auto">
          <a:xfrm>
            <a:off x="228600" y="912813"/>
            <a:ext cx="88392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type="none" w="med" len="lg"/>
              </a14:hiddenLine>
            </a:ext>
          </a:extLst>
        </p:spPr>
        <p:txBody>
          <a:bodyPr>
            <a:spAutoFit/>
          </a:bodyPr>
          <a:lstStyle>
            <a:lvl1pPr marL="231775" indent="-231775" eaLnBrk="0" hangingPunct="0">
              <a:defRPr sz="2000">
                <a:solidFill>
                  <a:schemeClr val="tx1"/>
                </a:solidFill>
                <a:latin typeface="Arial Unicode MS" pitchFamily="34" charset="-128"/>
              </a:defRPr>
            </a:lvl1pPr>
            <a:lvl2pPr marL="742950" indent="-285750" eaLnBrk="0" hangingPunct="0">
              <a:defRPr sz="2000">
                <a:solidFill>
                  <a:schemeClr val="tx1"/>
                </a:solidFill>
                <a:latin typeface="Arial Unicode MS" pitchFamily="34" charset="-128"/>
              </a:defRPr>
            </a:lvl2pPr>
            <a:lvl3pPr marL="1143000" indent="-228600" eaLnBrk="0" hangingPunct="0">
              <a:defRPr sz="2000">
                <a:solidFill>
                  <a:schemeClr val="tx1"/>
                </a:solidFill>
                <a:latin typeface="Arial Unicode MS" pitchFamily="34" charset="-128"/>
              </a:defRPr>
            </a:lvl3pPr>
            <a:lvl4pPr marL="1600200" indent="-228600" eaLnBrk="0" hangingPunct="0">
              <a:defRPr sz="2000">
                <a:solidFill>
                  <a:schemeClr val="tx1"/>
                </a:solidFill>
                <a:latin typeface="Arial Unicode MS" pitchFamily="34" charset="-128"/>
              </a:defRPr>
            </a:lvl4pPr>
            <a:lvl5pPr marL="2057400" indent="-228600" eaLnBrk="0" hangingPunct="0">
              <a:defRPr sz="2000">
                <a:solidFill>
                  <a:schemeClr val="tx1"/>
                </a:solidFill>
                <a:latin typeface="Arial Unicode MS" pitchFamily="34" charset="-128"/>
              </a:defRPr>
            </a:lvl5pPr>
            <a:lvl6pPr marL="25146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marL="29718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marL="34290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marL="3886200" indent="-228600"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lnSpc>
                <a:spcPct val="100000"/>
              </a:lnSpc>
              <a:buClr>
                <a:schemeClr val="tx1"/>
              </a:buClr>
              <a:buFont typeface="Wingdings" panose="05000000000000000000" pitchFamily="2" charset="2"/>
              <a:buChar char="§"/>
            </a:pPr>
            <a:r>
              <a:rPr lang="en-US" altLang="zh-CN" sz="2800">
                <a:latin typeface="Arial" panose="020B0604020202020204" pitchFamily="34" charset="0"/>
                <a:ea typeface="宋体" panose="02010600030101010101" pitchFamily="2" charset="-122"/>
              </a:rPr>
              <a:t>The </a:t>
            </a:r>
            <a:r>
              <a:rPr lang="en-US" altLang="zh-CN" sz="2800" b="1">
                <a:latin typeface="Arial" panose="020B0604020202020204" pitchFamily="34" charset="0"/>
                <a:ea typeface="宋体" panose="02010600030101010101" pitchFamily="2" charset="-122"/>
              </a:rPr>
              <a:t>marginal social cost of a good or activity </a:t>
            </a:r>
            <a:r>
              <a:rPr lang="en-US" altLang="zh-CN" sz="2800">
                <a:latin typeface="Arial" panose="020B0604020202020204" pitchFamily="34" charset="0"/>
                <a:ea typeface="宋体" panose="02010600030101010101" pitchFamily="2" charset="-122"/>
              </a:rPr>
              <a:t>is equal to the marginal cost of production plus its marginal external cost.</a:t>
            </a:r>
          </a:p>
        </p:txBody>
      </p:sp>
    </p:spTree>
    <p:extLst>
      <p:ext uri="{BB962C8B-B14F-4D97-AF65-F5344CB8AC3E}">
        <p14:creationId xmlns:p14="http://schemas.microsoft.com/office/powerpoint/2010/main" val="2552683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165">
                                            <p:txEl>
                                              <p:pRg st="0" end="0"/>
                                            </p:txEl>
                                          </p:spTgt>
                                        </p:tgtEl>
                                        <p:attrNameLst>
                                          <p:attrName>style.visibility</p:attrName>
                                        </p:attrNameLst>
                                      </p:cBhvr>
                                      <p:to>
                                        <p:strVal val="visible"/>
                                      </p:to>
                                    </p:set>
                                    <p:animEffect transition="in" filter="wipe(left)">
                                      <p:cBhvr>
                                        <p:cTn id="7" dur="500"/>
                                        <p:tgtEl>
                                          <p:spTgt spid="921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2" name="Rectangle 2"/>
          <p:cNvSpPr>
            <a:spLocks noGrp="1" noRot="1" noChangeArrowheads="1"/>
          </p:cNvSpPr>
          <p:nvPr>
            <p:ph type="title"/>
          </p:nvPr>
        </p:nvSpPr>
        <p:spPr/>
        <p:txBody>
          <a:bodyPr/>
          <a:lstStyle/>
          <a:p>
            <a:r>
              <a:rPr lang="en-US" altLang="zh-CN" sz="2800" dirty="0" smtClean="0">
                <a:ea typeface="宋体" panose="02010600030101010101" pitchFamily="2" charset="-122"/>
              </a:rPr>
              <a:t>Negative Externalities and Production</a:t>
            </a:r>
          </a:p>
        </p:txBody>
      </p:sp>
      <p:sp>
        <p:nvSpPr>
          <p:cNvPr id="849925" name="Line 5"/>
          <p:cNvSpPr>
            <a:spLocks noChangeShapeType="1"/>
          </p:cNvSpPr>
          <p:nvPr/>
        </p:nvSpPr>
        <p:spPr bwMode="auto">
          <a:xfrm flipV="1">
            <a:off x="1270000" y="2500313"/>
            <a:ext cx="2165350" cy="1758950"/>
          </a:xfrm>
          <a:prstGeom prst="line">
            <a:avLst/>
          </a:prstGeom>
          <a:noFill/>
          <a:ln w="30163">
            <a:solidFill>
              <a:srgbClr val="F58233"/>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9926" name="Line 6"/>
          <p:cNvSpPr>
            <a:spLocks noChangeShapeType="1"/>
          </p:cNvSpPr>
          <p:nvPr/>
        </p:nvSpPr>
        <p:spPr bwMode="auto">
          <a:xfrm flipV="1">
            <a:off x="1274763" y="3297238"/>
            <a:ext cx="2178050" cy="1768475"/>
          </a:xfrm>
          <a:prstGeom prst="line">
            <a:avLst/>
          </a:prstGeom>
          <a:noFill/>
          <a:ln w="30163">
            <a:solidFill>
              <a:srgbClr val="EE313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9927" name="Line 7"/>
          <p:cNvSpPr>
            <a:spLocks noChangeShapeType="1"/>
          </p:cNvSpPr>
          <p:nvPr/>
        </p:nvSpPr>
        <p:spPr bwMode="auto">
          <a:xfrm>
            <a:off x="1366838" y="2528888"/>
            <a:ext cx="1963737" cy="2179637"/>
          </a:xfrm>
          <a:prstGeom prst="line">
            <a:avLst/>
          </a:prstGeom>
          <a:noFill/>
          <a:ln w="30163">
            <a:solidFill>
              <a:srgbClr val="3C5DAA"/>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49928" name="Oval 8"/>
          <p:cNvSpPr>
            <a:spLocks noChangeArrowheads="1"/>
          </p:cNvSpPr>
          <p:nvPr/>
        </p:nvSpPr>
        <p:spPr bwMode="auto">
          <a:xfrm>
            <a:off x="2605088" y="3897313"/>
            <a:ext cx="87312" cy="10636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29" name="Rectangle 9"/>
          <p:cNvSpPr>
            <a:spLocks noChangeArrowheads="1"/>
          </p:cNvSpPr>
          <p:nvPr/>
        </p:nvSpPr>
        <p:spPr bwMode="auto">
          <a:xfrm>
            <a:off x="3289300" y="2051050"/>
            <a:ext cx="8159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MSC of livestock</a:t>
            </a:r>
            <a:endParaRPr lang="en-US" altLang="zh-CN" sz="1400">
              <a:latin typeface="Tahoma" panose="020B0604030504040204" pitchFamily="34" charset="0"/>
              <a:ea typeface="宋体" panose="02010600030101010101" pitchFamily="2" charset="-122"/>
            </a:endParaRPr>
          </a:p>
        </p:txBody>
      </p:sp>
      <p:sp>
        <p:nvSpPr>
          <p:cNvPr id="849930" name="Rectangle 10"/>
          <p:cNvSpPr>
            <a:spLocks noChangeArrowheads="1"/>
          </p:cNvSpPr>
          <p:nvPr/>
        </p:nvSpPr>
        <p:spPr bwMode="auto">
          <a:xfrm>
            <a:off x="3492500" y="3071813"/>
            <a:ext cx="8731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S</a:t>
            </a:r>
            <a:endParaRPr lang="en-US" altLang="zh-CN" sz="1400">
              <a:latin typeface="Tahoma" panose="020B0604030504040204" pitchFamily="34" charset="0"/>
              <a:ea typeface="宋体" panose="02010600030101010101" pitchFamily="2" charset="-122"/>
            </a:endParaRPr>
          </a:p>
        </p:txBody>
      </p:sp>
      <p:sp>
        <p:nvSpPr>
          <p:cNvPr id="849931" name="Rectangle 11"/>
          <p:cNvSpPr>
            <a:spLocks noChangeArrowheads="1"/>
          </p:cNvSpPr>
          <p:nvPr/>
        </p:nvSpPr>
        <p:spPr bwMode="auto">
          <a:xfrm>
            <a:off x="3370263" y="4629150"/>
            <a:ext cx="11906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D</a:t>
            </a:r>
            <a:endParaRPr lang="en-US" altLang="zh-CN" sz="1400">
              <a:latin typeface="Tahoma" panose="020B0604030504040204" pitchFamily="34" charset="0"/>
              <a:ea typeface="宋体" panose="02010600030101010101" pitchFamily="2" charset="-122"/>
            </a:endParaRPr>
          </a:p>
        </p:txBody>
      </p:sp>
      <p:sp>
        <p:nvSpPr>
          <p:cNvPr id="849932" name="Freeform 12"/>
          <p:cNvSpPr>
            <a:spLocks/>
          </p:cNvSpPr>
          <p:nvPr/>
        </p:nvSpPr>
        <p:spPr bwMode="auto">
          <a:xfrm>
            <a:off x="5591175" y="1560513"/>
            <a:ext cx="3179763" cy="3987800"/>
          </a:xfrm>
          <a:custGeom>
            <a:avLst/>
            <a:gdLst>
              <a:gd name="T0" fmla="*/ 1710 w 1710"/>
              <a:gd name="T1" fmla="*/ 1763 h 1763"/>
              <a:gd name="T2" fmla="*/ 0 w 1710"/>
              <a:gd name="T3" fmla="*/ 1763 h 1763"/>
              <a:gd name="T4" fmla="*/ 0 w 1710"/>
              <a:gd name="T5" fmla="*/ 0 h 1763"/>
            </a:gdLst>
            <a:ahLst/>
            <a:cxnLst>
              <a:cxn ang="0">
                <a:pos x="T0" y="T1"/>
              </a:cxn>
              <a:cxn ang="0">
                <a:pos x="T2" y="T3"/>
              </a:cxn>
              <a:cxn ang="0">
                <a:pos x="T4" y="T5"/>
              </a:cxn>
            </a:cxnLst>
            <a:rect l="0" t="0" r="r" b="b"/>
            <a:pathLst>
              <a:path w="1710" h="1763">
                <a:moveTo>
                  <a:pt x="1710" y="1763"/>
                </a:moveTo>
                <a:lnTo>
                  <a:pt x="0" y="1763"/>
                </a:lnTo>
                <a:lnTo>
                  <a:pt x="0" y="0"/>
                </a:lnTo>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9933" name="Freeform 13"/>
          <p:cNvSpPr>
            <a:spLocks/>
          </p:cNvSpPr>
          <p:nvPr/>
        </p:nvSpPr>
        <p:spPr bwMode="auto">
          <a:xfrm>
            <a:off x="4343400" y="3579813"/>
            <a:ext cx="998538" cy="722312"/>
          </a:xfrm>
          <a:custGeom>
            <a:avLst/>
            <a:gdLst>
              <a:gd name="T0" fmla="*/ 162 w 162"/>
              <a:gd name="T1" fmla="*/ 119 h 135"/>
              <a:gd name="T2" fmla="*/ 146 w 162"/>
              <a:gd name="T3" fmla="*/ 135 h 135"/>
              <a:gd name="T4" fmla="*/ 16 w 162"/>
              <a:gd name="T5" fmla="*/ 135 h 135"/>
              <a:gd name="T6" fmla="*/ 0 w 162"/>
              <a:gd name="T7" fmla="*/ 119 h 135"/>
              <a:gd name="T8" fmla="*/ 0 w 162"/>
              <a:gd name="T9" fmla="*/ 16 h 135"/>
              <a:gd name="T10" fmla="*/ 16 w 162"/>
              <a:gd name="T11" fmla="*/ 0 h 135"/>
              <a:gd name="T12" fmla="*/ 146 w 162"/>
              <a:gd name="T13" fmla="*/ 0 h 135"/>
              <a:gd name="T14" fmla="*/ 162 w 162"/>
              <a:gd name="T15" fmla="*/ 16 h 135"/>
              <a:gd name="T16" fmla="*/ 162 w 162"/>
              <a:gd name="T17"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2" h="135">
                <a:moveTo>
                  <a:pt x="162" y="119"/>
                </a:moveTo>
                <a:cubicBezTo>
                  <a:pt x="162" y="128"/>
                  <a:pt x="155" y="135"/>
                  <a:pt x="146" y="135"/>
                </a:cubicBezTo>
                <a:cubicBezTo>
                  <a:pt x="16" y="135"/>
                  <a:pt x="16" y="135"/>
                  <a:pt x="16" y="135"/>
                </a:cubicBezTo>
                <a:cubicBezTo>
                  <a:pt x="8" y="135"/>
                  <a:pt x="0" y="128"/>
                  <a:pt x="0" y="119"/>
                </a:cubicBezTo>
                <a:cubicBezTo>
                  <a:pt x="0" y="16"/>
                  <a:pt x="0" y="16"/>
                  <a:pt x="0" y="16"/>
                </a:cubicBezTo>
                <a:cubicBezTo>
                  <a:pt x="0" y="7"/>
                  <a:pt x="8" y="0"/>
                  <a:pt x="16" y="0"/>
                </a:cubicBezTo>
                <a:cubicBezTo>
                  <a:pt x="146" y="0"/>
                  <a:pt x="146" y="0"/>
                  <a:pt x="146" y="0"/>
                </a:cubicBezTo>
                <a:cubicBezTo>
                  <a:pt x="155" y="0"/>
                  <a:pt x="162" y="7"/>
                  <a:pt x="162" y="16"/>
                </a:cubicBezTo>
                <a:lnTo>
                  <a:pt x="162" y="119"/>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34" name="Freeform 14"/>
          <p:cNvSpPr>
            <a:spLocks/>
          </p:cNvSpPr>
          <p:nvPr/>
        </p:nvSpPr>
        <p:spPr bwMode="auto">
          <a:xfrm>
            <a:off x="1038225" y="1560513"/>
            <a:ext cx="3121025" cy="3995737"/>
          </a:xfrm>
          <a:custGeom>
            <a:avLst/>
            <a:gdLst>
              <a:gd name="T0" fmla="*/ 1679 w 1679"/>
              <a:gd name="T1" fmla="*/ 1767 h 1767"/>
              <a:gd name="T2" fmla="*/ 0 w 1679"/>
              <a:gd name="T3" fmla="*/ 1767 h 1767"/>
              <a:gd name="T4" fmla="*/ 0 w 1679"/>
              <a:gd name="T5" fmla="*/ 0 h 1767"/>
            </a:gdLst>
            <a:ahLst/>
            <a:cxnLst>
              <a:cxn ang="0">
                <a:pos x="T0" y="T1"/>
              </a:cxn>
              <a:cxn ang="0">
                <a:pos x="T2" y="T3"/>
              </a:cxn>
              <a:cxn ang="0">
                <a:pos x="T4" y="T5"/>
              </a:cxn>
            </a:cxnLst>
            <a:rect l="0" t="0" r="r" b="b"/>
            <a:pathLst>
              <a:path w="1679" h="1767">
                <a:moveTo>
                  <a:pt x="1679" y="1767"/>
                </a:moveTo>
                <a:lnTo>
                  <a:pt x="0" y="1767"/>
                </a:lnTo>
                <a:lnTo>
                  <a:pt x="0" y="0"/>
                </a:lnTo>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9935" name="Rectangle 15"/>
          <p:cNvSpPr>
            <a:spLocks noChangeArrowheads="1"/>
          </p:cNvSpPr>
          <p:nvPr/>
        </p:nvSpPr>
        <p:spPr bwMode="auto">
          <a:xfrm>
            <a:off x="2082800" y="5591175"/>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9936" name="Rectangle 16"/>
          <p:cNvSpPr>
            <a:spLocks noChangeArrowheads="1"/>
          </p:cNvSpPr>
          <p:nvPr/>
        </p:nvSpPr>
        <p:spPr bwMode="auto">
          <a:xfrm>
            <a:off x="2192338" y="5692775"/>
            <a:ext cx="306387"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grpSp>
        <p:nvGrpSpPr>
          <p:cNvPr id="850181" name="Group 261"/>
          <p:cNvGrpSpPr>
            <a:grpSpLocks/>
          </p:cNvGrpSpPr>
          <p:nvPr/>
        </p:nvGrpSpPr>
        <p:grpSpPr bwMode="auto">
          <a:xfrm>
            <a:off x="609600" y="3352800"/>
            <a:ext cx="390525" cy="266700"/>
            <a:chOff x="442" y="2114"/>
            <a:chExt cx="246" cy="168"/>
          </a:xfrm>
        </p:grpSpPr>
        <p:sp>
          <p:nvSpPr>
            <p:cNvPr id="849937" name="Rectangle 17"/>
            <p:cNvSpPr>
              <a:spLocks noChangeArrowheads="1"/>
            </p:cNvSpPr>
            <p:nvPr/>
          </p:nvSpPr>
          <p:spPr bwMode="auto">
            <a:xfrm>
              <a:off x="442" y="2114"/>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9938" name="Rectangle 18"/>
            <p:cNvSpPr>
              <a:spLocks noChangeArrowheads="1"/>
            </p:cNvSpPr>
            <p:nvPr/>
          </p:nvSpPr>
          <p:spPr bwMode="auto">
            <a:xfrm>
              <a:off x="494" y="2175"/>
              <a:ext cx="1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grpSp>
      <p:grpSp>
        <p:nvGrpSpPr>
          <p:cNvPr id="850180" name="Group 260"/>
          <p:cNvGrpSpPr>
            <a:grpSpLocks/>
          </p:cNvGrpSpPr>
          <p:nvPr/>
        </p:nvGrpSpPr>
        <p:grpSpPr bwMode="auto">
          <a:xfrm>
            <a:off x="609600" y="2971800"/>
            <a:ext cx="419100" cy="271463"/>
            <a:chOff x="431" y="1899"/>
            <a:chExt cx="264" cy="171"/>
          </a:xfrm>
        </p:grpSpPr>
        <p:sp>
          <p:nvSpPr>
            <p:cNvPr id="849939" name="Rectangle 19"/>
            <p:cNvSpPr>
              <a:spLocks noChangeArrowheads="1"/>
            </p:cNvSpPr>
            <p:nvPr/>
          </p:nvSpPr>
          <p:spPr bwMode="auto">
            <a:xfrm>
              <a:off x="431" y="1899"/>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9940" name="Rectangle 20"/>
            <p:cNvSpPr>
              <a:spLocks noChangeArrowheads="1"/>
            </p:cNvSpPr>
            <p:nvPr/>
          </p:nvSpPr>
          <p:spPr bwMode="auto">
            <a:xfrm>
              <a:off x="484" y="1963"/>
              <a:ext cx="2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MSC</a:t>
              </a:r>
              <a:endParaRPr lang="en-US" altLang="zh-CN" sz="1400">
                <a:latin typeface="Tahoma" panose="020B0604030504040204" pitchFamily="34" charset="0"/>
                <a:ea typeface="宋体" panose="02010600030101010101" pitchFamily="2" charset="-122"/>
              </a:endParaRPr>
            </a:p>
          </p:txBody>
        </p:sp>
      </p:grpSp>
      <p:sp>
        <p:nvSpPr>
          <p:cNvPr id="849942" name="Rectangle 22"/>
          <p:cNvSpPr>
            <a:spLocks noChangeArrowheads="1"/>
          </p:cNvSpPr>
          <p:nvPr/>
        </p:nvSpPr>
        <p:spPr bwMode="auto">
          <a:xfrm>
            <a:off x="685800" y="38862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849941" name="Rectangle 21"/>
          <p:cNvSpPr>
            <a:spLocks noChangeArrowheads="1"/>
          </p:cNvSpPr>
          <p:nvPr/>
        </p:nvSpPr>
        <p:spPr bwMode="auto">
          <a:xfrm>
            <a:off x="609600" y="3810000"/>
            <a:ext cx="1714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a:t>
            </a:r>
            <a:endParaRPr lang="en-US" altLang="zh-CN" sz="1400">
              <a:latin typeface="Tahoma" panose="020B0604030504040204" pitchFamily="34" charset="0"/>
              <a:ea typeface="宋体" panose="02010600030101010101" pitchFamily="2" charset="-122"/>
            </a:endParaRPr>
          </a:p>
        </p:txBody>
      </p:sp>
      <p:sp>
        <p:nvSpPr>
          <p:cNvPr id="849945" name="Rectangle 25"/>
          <p:cNvSpPr>
            <a:spLocks noChangeArrowheads="1"/>
          </p:cNvSpPr>
          <p:nvPr/>
        </p:nvSpPr>
        <p:spPr bwMode="auto">
          <a:xfrm>
            <a:off x="2495550" y="5591175"/>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49949" name="Oval 29"/>
          <p:cNvSpPr>
            <a:spLocks noChangeArrowheads="1"/>
          </p:cNvSpPr>
          <p:nvPr/>
        </p:nvSpPr>
        <p:spPr bwMode="auto">
          <a:xfrm>
            <a:off x="1054100"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0" name="Oval 30"/>
          <p:cNvSpPr>
            <a:spLocks noChangeArrowheads="1"/>
          </p:cNvSpPr>
          <p:nvPr/>
        </p:nvSpPr>
        <p:spPr bwMode="auto">
          <a:xfrm>
            <a:off x="1133475" y="31321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1" name="Oval 31"/>
          <p:cNvSpPr>
            <a:spLocks noChangeArrowheads="1"/>
          </p:cNvSpPr>
          <p:nvPr/>
        </p:nvSpPr>
        <p:spPr bwMode="auto">
          <a:xfrm>
            <a:off x="1212850" y="31321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2" name="Oval 32"/>
          <p:cNvSpPr>
            <a:spLocks noChangeArrowheads="1"/>
          </p:cNvSpPr>
          <p:nvPr/>
        </p:nvSpPr>
        <p:spPr bwMode="auto">
          <a:xfrm>
            <a:off x="1292225" y="31321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3" name="Oval 33"/>
          <p:cNvSpPr>
            <a:spLocks noChangeArrowheads="1"/>
          </p:cNvSpPr>
          <p:nvPr/>
        </p:nvSpPr>
        <p:spPr bwMode="auto">
          <a:xfrm>
            <a:off x="1370013"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4" name="Oval 34"/>
          <p:cNvSpPr>
            <a:spLocks noChangeArrowheads="1"/>
          </p:cNvSpPr>
          <p:nvPr/>
        </p:nvSpPr>
        <p:spPr bwMode="auto">
          <a:xfrm>
            <a:off x="1450975" y="3132138"/>
            <a:ext cx="15875"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5" name="Oval 35"/>
          <p:cNvSpPr>
            <a:spLocks noChangeArrowheads="1"/>
          </p:cNvSpPr>
          <p:nvPr/>
        </p:nvSpPr>
        <p:spPr bwMode="auto">
          <a:xfrm>
            <a:off x="1530350" y="3132138"/>
            <a:ext cx="15875"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6" name="Oval 36"/>
          <p:cNvSpPr>
            <a:spLocks noChangeArrowheads="1"/>
          </p:cNvSpPr>
          <p:nvPr/>
        </p:nvSpPr>
        <p:spPr bwMode="auto">
          <a:xfrm>
            <a:off x="1608138" y="31321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7" name="Oval 37"/>
          <p:cNvSpPr>
            <a:spLocks noChangeArrowheads="1"/>
          </p:cNvSpPr>
          <p:nvPr/>
        </p:nvSpPr>
        <p:spPr bwMode="auto">
          <a:xfrm>
            <a:off x="1687513" y="31321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8" name="Oval 38"/>
          <p:cNvSpPr>
            <a:spLocks noChangeArrowheads="1"/>
          </p:cNvSpPr>
          <p:nvPr/>
        </p:nvSpPr>
        <p:spPr bwMode="auto">
          <a:xfrm>
            <a:off x="1766888" y="31321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59" name="Oval 39"/>
          <p:cNvSpPr>
            <a:spLocks noChangeArrowheads="1"/>
          </p:cNvSpPr>
          <p:nvPr/>
        </p:nvSpPr>
        <p:spPr bwMode="auto">
          <a:xfrm>
            <a:off x="1846263" y="31321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0" name="Oval 40"/>
          <p:cNvSpPr>
            <a:spLocks noChangeArrowheads="1"/>
          </p:cNvSpPr>
          <p:nvPr/>
        </p:nvSpPr>
        <p:spPr bwMode="auto">
          <a:xfrm>
            <a:off x="1924050"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1" name="Oval 41"/>
          <p:cNvSpPr>
            <a:spLocks noChangeArrowheads="1"/>
          </p:cNvSpPr>
          <p:nvPr/>
        </p:nvSpPr>
        <p:spPr bwMode="auto">
          <a:xfrm>
            <a:off x="2005013" y="3132138"/>
            <a:ext cx="15875"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2" name="Oval 42"/>
          <p:cNvSpPr>
            <a:spLocks noChangeArrowheads="1"/>
          </p:cNvSpPr>
          <p:nvPr/>
        </p:nvSpPr>
        <p:spPr bwMode="auto">
          <a:xfrm>
            <a:off x="2082800" y="31321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3" name="Oval 43"/>
          <p:cNvSpPr>
            <a:spLocks noChangeArrowheads="1"/>
          </p:cNvSpPr>
          <p:nvPr/>
        </p:nvSpPr>
        <p:spPr bwMode="auto">
          <a:xfrm>
            <a:off x="2162175" y="3132138"/>
            <a:ext cx="17463"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4" name="Oval 44"/>
          <p:cNvSpPr>
            <a:spLocks noChangeArrowheads="1"/>
          </p:cNvSpPr>
          <p:nvPr/>
        </p:nvSpPr>
        <p:spPr bwMode="auto">
          <a:xfrm>
            <a:off x="2239963"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5" name="Oval 45"/>
          <p:cNvSpPr>
            <a:spLocks noChangeArrowheads="1"/>
          </p:cNvSpPr>
          <p:nvPr/>
        </p:nvSpPr>
        <p:spPr bwMode="auto">
          <a:xfrm>
            <a:off x="2320925" y="3132138"/>
            <a:ext cx="15875"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6" name="Oval 46"/>
          <p:cNvSpPr>
            <a:spLocks noChangeArrowheads="1"/>
          </p:cNvSpPr>
          <p:nvPr/>
        </p:nvSpPr>
        <p:spPr bwMode="auto">
          <a:xfrm>
            <a:off x="2398713"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7" name="Oval 47"/>
          <p:cNvSpPr>
            <a:spLocks noChangeArrowheads="1"/>
          </p:cNvSpPr>
          <p:nvPr/>
        </p:nvSpPr>
        <p:spPr bwMode="auto">
          <a:xfrm>
            <a:off x="2478088" y="3132138"/>
            <a:ext cx="17462"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8" name="Oval 48"/>
          <p:cNvSpPr>
            <a:spLocks noChangeArrowheads="1"/>
          </p:cNvSpPr>
          <p:nvPr/>
        </p:nvSpPr>
        <p:spPr bwMode="auto">
          <a:xfrm>
            <a:off x="2555875" y="3132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69" name="Oval 49"/>
          <p:cNvSpPr>
            <a:spLocks noChangeArrowheads="1"/>
          </p:cNvSpPr>
          <p:nvPr/>
        </p:nvSpPr>
        <p:spPr bwMode="auto">
          <a:xfrm>
            <a:off x="1054100" y="394017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0" name="Oval 50"/>
          <p:cNvSpPr>
            <a:spLocks noChangeArrowheads="1"/>
          </p:cNvSpPr>
          <p:nvPr/>
        </p:nvSpPr>
        <p:spPr bwMode="auto">
          <a:xfrm>
            <a:off x="1133475"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1" name="Oval 51"/>
          <p:cNvSpPr>
            <a:spLocks noChangeArrowheads="1"/>
          </p:cNvSpPr>
          <p:nvPr/>
        </p:nvSpPr>
        <p:spPr bwMode="auto">
          <a:xfrm>
            <a:off x="1212850"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2" name="Oval 52"/>
          <p:cNvSpPr>
            <a:spLocks noChangeArrowheads="1"/>
          </p:cNvSpPr>
          <p:nvPr/>
        </p:nvSpPr>
        <p:spPr bwMode="auto">
          <a:xfrm>
            <a:off x="1292225"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3" name="Oval 53"/>
          <p:cNvSpPr>
            <a:spLocks noChangeArrowheads="1"/>
          </p:cNvSpPr>
          <p:nvPr/>
        </p:nvSpPr>
        <p:spPr bwMode="auto">
          <a:xfrm>
            <a:off x="1370013" y="394017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4" name="Oval 54"/>
          <p:cNvSpPr>
            <a:spLocks noChangeArrowheads="1"/>
          </p:cNvSpPr>
          <p:nvPr/>
        </p:nvSpPr>
        <p:spPr bwMode="auto">
          <a:xfrm>
            <a:off x="1450975" y="3940175"/>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5" name="Oval 55"/>
          <p:cNvSpPr>
            <a:spLocks noChangeArrowheads="1"/>
          </p:cNvSpPr>
          <p:nvPr/>
        </p:nvSpPr>
        <p:spPr bwMode="auto">
          <a:xfrm>
            <a:off x="1530350" y="3940175"/>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6" name="Oval 56"/>
          <p:cNvSpPr>
            <a:spLocks noChangeArrowheads="1"/>
          </p:cNvSpPr>
          <p:nvPr/>
        </p:nvSpPr>
        <p:spPr bwMode="auto">
          <a:xfrm>
            <a:off x="1608138"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7" name="Oval 57"/>
          <p:cNvSpPr>
            <a:spLocks noChangeArrowheads="1"/>
          </p:cNvSpPr>
          <p:nvPr/>
        </p:nvSpPr>
        <p:spPr bwMode="auto">
          <a:xfrm>
            <a:off x="1687513"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8" name="Oval 58"/>
          <p:cNvSpPr>
            <a:spLocks noChangeArrowheads="1"/>
          </p:cNvSpPr>
          <p:nvPr/>
        </p:nvSpPr>
        <p:spPr bwMode="auto">
          <a:xfrm>
            <a:off x="1766888"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79" name="Oval 59"/>
          <p:cNvSpPr>
            <a:spLocks noChangeArrowheads="1"/>
          </p:cNvSpPr>
          <p:nvPr/>
        </p:nvSpPr>
        <p:spPr bwMode="auto">
          <a:xfrm>
            <a:off x="1841500"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0" name="Oval 60"/>
          <p:cNvSpPr>
            <a:spLocks noChangeArrowheads="1"/>
          </p:cNvSpPr>
          <p:nvPr/>
        </p:nvSpPr>
        <p:spPr bwMode="auto">
          <a:xfrm>
            <a:off x="1914525" y="394017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1" name="Oval 61"/>
          <p:cNvSpPr>
            <a:spLocks noChangeArrowheads="1"/>
          </p:cNvSpPr>
          <p:nvPr/>
        </p:nvSpPr>
        <p:spPr bwMode="auto">
          <a:xfrm>
            <a:off x="1990725"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2" name="Oval 62"/>
          <p:cNvSpPr>
            <a:spLocks noChangeArrowheads="1"/>
          </p:cNvSpPr>
          <p:nvPr/>
        </p:nvSpPr>
        <p:spPr bwMode="auto">
          <a:xfrm>
            <a:off x="2065338"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3" name="Oval 63"/>
          <p:cNvSpPr>
            <a:spLocks noChangeArrowheads="1"/>
          </p:cNvSpPr>
          <p:nvPr/>
        </p:nvSpPr>
        <p:spPr bwMode="auto">
          <a:xfrm>
            <a:off x="2139950"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4" name="Oval 64"/>
          <p:cNvSpPr>
            <a:spLocks noChangeArrowheads="1"/>
          </p:cNvSpPr>
          <p:nvPr/>
        </p:nvSpPr>
        <p:spPr bwMode="auto">
          <a:xfrm>
            <a:off x="2217738" y="394017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5" name="Oval 65"/>
          <p:cNvSpPr>
            <a:spLocks noChangeArrowheads="1"/>
          </p:cNvSpPr>
          <p:nvPr/>
        </p:nvSpPr>
        <p:spPr bwMode="auto">
          <a:xfrm>
            <a:off x="2298700" y="3940175"/>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6" name="Oval 66"/>
          <p:cNvSpPr>
            <a:spLocks noChangeArrowheads="1"/>
          </p:cNvSpPr>
          <p:nvPr/>
        </p:nvSpPr>
        <p:spPr bwMode="auto">
          <a:xfrm>
            <a:off x="2381250" y="3940175"/>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7" name="Oval 67"/>
          <p:cNvSpPr>
            <a:spLocks noChangeArrowheads="1"/>
          </p:cNvSpPr>
          <p:nvPr/>
        </p:nvSpPr>
        <p:spPr bwMode="auto">
          <a:xfrm>
            <a:off x="2465388"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8" name="Oval 68"/>
          <p:cNvSpPr>
            <a:spLocks noChangeArrowheads="1"/>
          </p:cNvSpPr>
          <p:nvPr/>
        </p:nvSpPr>
        <p:spPr bwMode="auto">
          <a:xfrm>
            <a:off x="2547938" y="3940175"/>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89" name="Oval 69"/>
          <p:cNvSpPr>
            <a:spLocks noChangeArrowheads="1"/>
          </p:cNvSpPr>
          <p:nvPr/>
        </p:nvSpPr>
        <p:spPr bwMode="auto">
          <a:xfrm>
            <a:off x="2640013" y="55165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0" name="Oval 70"/>
          <p:cNvSpPr>
            <a:spLocks noChangeArrowheads="1"/>
          </p:cNvSpPr>
          <p:nvPr/>
        </p:nvSpPr>
        <p:spPr bwMode="auto">
          <a:xfrm>
            <a:off x="2640013" y="541972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1" name="Oval 71"/>
          <p:cNvSpPr>
            <a:spLocks noChangeArrowheads="1"/>
          </p:cNvSpPr>
          <p:nvPr/>
        </p:nvSpPr>
        <p:spPr bwMode="auto">
          <a:xfrm>
            <a:off x="2640013" y="532130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2" name="Oval 72"/>
          <p:cNvSpPr>
            <a:spLocks noChangeArrowheads="1"/>
          </p:cNvSpPr>
          <p:nvPr/>
        </p:nvSpPr>
        <p:spPr bwMode="auto">
          <a:xfrm>
            <a:off x="2640013" y="52260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3" name="Oval 73"/>
          <p:cNvSpPr>
            <a:spLocks noChangeArrowheads="1"/>
          </p:cNvSpPr>
          <p:nvPr/>
        </p:nvSpPr>
        <p:spPr bwMode="auto">
          <a:xfrm>
            <a:off x="2640013" y="51292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4" name="Oval 74"/>
          <p:cNvSpPr>
            <a:spLocks noChangeArrowheads="1"/>
          </p:cNvSpPr>
          <p:nvPr/>
        </p:nvSpPr>
        <p:spPr bwMode="auto">
          <a:xfrm>
            <a:off x="2640013" y="50339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5" name="Oval 75"/>
          <p:cNvSpPr>
            <a:spLocks noChangeArrowheads="1"/>
          </p:cNvSpPr>
          <p:nvPr/>
        </p:nvSpPr>
        <p:spPr bwMode="auto">
          <a:xfrm>
            <a:off x="2640013" y="49371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6" name="Oval 76"/>
          <p:cNvSpPr>
            <a:spLocks noChangeArrowheads="1"/>
          </p:cNvSpPr>
          <p:nvPr/>
        </p:nvSpPr>
        <p:spPr bwMode="auto">
          <a:xfrm>
            <a:off x="2640013" y="48418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7" name="Oval 77"/>
          <p:cNvSpPr>
            <a:spLocks noChangeArrowheads="1"/>
          </p:cNvSpPr>
          <p:nvPr/>
        </p:nvSpPr>
        <p:spPr bwMode="auto">
          <a:xfrm>
            <a:off x="2640013" y="47450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8" name="Oval 78"/>
          <p:cNvSpPr>
            <a:spLocks noChangeArrowheads="1"/>
          </p:cNvSpPr>
          <p:nvPr/>
        </p:nvSpPr>
        <p:spPr bwMode="auto">
          <a:xfrm>
            <a:off x="2640013" y="46497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9999" name="Oval 79"/>
          <p:cNvSpPr>
            <a:spLocks noChangeArrowheads="1"/>
          </p:cNvSpPr>
          <p:nvPr/>
        </p:nvSpPr>
        <p:spPr bwMode="auto">
          <a:xfrm>
            <a:off x="2640013" y="45529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0" name="Oval 80"/>
          <p:cNvSpPr>
            <a:spLocks noChangeArrowheads="1"/>
          </p:cNvSpPr>
          <p:nvPr/>
        </p:nvSpPr>
        <p:spPr bwMode="auto">
          <a:xfrm>
            <a:off x="2640013" y="44513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1" name="Oval 81"/>
          <p:cNvSpPr>
            <a:spLocks noChangeArrowheads="1"/>
          </p:cNvSpPr>
          <p:nvPr/>
        </p:nvSpPr>
        <p:spPr bwMode="auto">
          <a:xfrm>
            <a:off x="2640013" y="43513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2" name="Oval 82"/>
          <p:cNvSpPr>
            <a:spLocks noChangeArrowheads="1"/>
          </p:cNvSpPr>
          <p:nvPr/>
        </p:nvSpPr>
        <p:spPr bwMode="auto">
          <a:xfrm>
            <a:off x="2640013" y="4249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3" name="Oval 83"/>
          <p:cNvSpPr>
            <a:spLocks noChangeArrowheads="1"/>
          </p:cNvSpPr>
          <p:nvPr/>
        </p:nvSpPr>
        <p:spPr bwMode="auto">
          <a:xfrm>
            <a:off x="2640013" y="4148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4" name="Oval 84"/>
          <p:cNvSpPr>
            <a:spLocks noChangeArrowheads="1"/>
          </p:cNvSpPr>
          <p:nvPr/>
        </p:nvSpPr>
        <p:spPr bwMode="auto">
          <a:xfrm>
            <a:off x="2640013" y="4046538"/>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5" name="Oval 85"/>
          <p:cNvSpPr>
            <a:spLocks noChangeArrowheads="1"/>
          </p:cNvSpPr>
          <p:nvPr/>
        </p:nvSpPr>
        <p:spPr bwMode="auto">
          <a:xfrm>
            <a:off x="2217738" y="55165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6" name="Oval 86"/>
          <p:cNvSpPr>
            <a:spLocks noChangeArrowheads="1"/>
          </p:cNvSpPr>
          <p:nvPr/>
        </p:nvSpPr>
        <p:spPr bwMode="auto">
          <a:xfrm>
            <a:off x="2217738" y="5419725"/>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7" name="Oval 87"/>
          <p:cNvSpPr>
            <a:spLocks noChangeArrowheads="1"/>
          </p:cNvSpPr>
          <p:nvPr/>
        </p:nvSpPr>
        <p:spPr bwMode="auto">
          <a:xfrm>
            <a:off x="2217738" y="532130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8" name="Oval 88"/>
          <p:cNvSpPr>
            <a:spLocks noChangeArrowheads="1"/>
          </p:cNvSpPr>
          <p:nvPr/>
        </p:nvSpPr>
        <p:spPr bwMode="auto">
          <a:xfrm>
            <a:off x="2217738" y="522605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09" name="Oval 89"/>
          <p:cNvSpPr>
            <a:spLocks noChangeArrowheads="1"/>
          </p:cNvSpPr>
          <p:nvPr/>
        </p:nvSpPr>
        <p:spPr bwMode="auto">
          <a:xfrm>
            <a:off x="2217738" y="51292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0" name="Oval 90"/>
          <p:cNvSpPr>
            <a:spLocks noChangeArrowheads="1"/>
          </p:cNvSpPr>
          <p:nvPr/>
        </p:nvSpPr>
        <p:spPr bwMode="auto">
          <a:xfrm>
            <a:off x="2217738" y="50339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1" name="Oval 91"/>
          <p:cNvSpPr>
            <a:spLocks noChangeArrowheads="1"/>
          </p:cNvSpPr>
          <p:nvPr/>
        </p:nvSpPr>
        <p:spPr bwMode="auto">
          <a:xfrm>
            <a:off x="2217738" y="49371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2" name="Oval 92"/>
          <p:cNvSpPr>
            <a:spLocks noChangeArrowheads="1"/>
          </p:cNvSpPr>
          <p:nvPr/>
        </p:nvSpPr>
        <p:spPr bwMode="auto">
          <a:xfrm>
            <a:off x="2217738" y="484187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3" name="Oval 93"/>
          <p:cNvSpPr>
            <a:spLocks noChangeArrowheads="1"/>
          </p:cNvSpPr>
          <p:nvPr/>
        </p:nvSpPr>
        <p:spPr bwMode="auto">
          <a:xfrm>
            <a:off x="2217738" y="47450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4" name="Oval 94"/>
          <p:cNvSpPr>
            <a:spLocks noChangeArrowheads="1"/>
          </p:cNvSpPr>
          <p:nvPr/>
        </p:nvSpPr>
        <p:spPr bwMode="auto">
          <a:xfrm>
            <a:off x="2217738" y="46497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5" name="Oval 95"/>
          <p:cNvSpPr>
            <a:spLocks noChangeArrowheads="1"/>
          </p:cNvSpPr>
          <p:nvPr/>
        </p:nvSpPr>
        <p:spPr bwMode="auto">
          <a:xfrm>
            <a:off x="2217738" y="45529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6" name="Oval 96"/>
          <p:cNvSpPr>
            <a:spLocks noChangeArrowheads="1"/>
          </p:cNvSpPr>
          <p:nvPr/>
        </p:nvSpPr>
        <p:spPr bwMode="auto">
          <a:xfrm>
            <a:off x="2217738" y="44513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7" name="Oval 97"/>
          <p:cNvSpPr>
            <a:spLocks noChangeArrowheads="1"/>
          </p:cNvSpPr>
          <p:nvPr/>
        </p:nvSpPr>
        <p:spPr bwMode="auto">
          <a:xfrm>
            <a:off x="2217738" y="43513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8" name="Oval 98"/>
          <p:cNvSpPr>
            <a:spLocks noChangeArrowheads="1"/>
          </p:cNvSpPr>
          <p:nvPr/>
        </p:nvSpPr>
        <p:spPr bwMode="auto">
          <a:xfrm>
            <a:off x="2217738" y="4249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19" name="Oval 99"/>
          <p:cNvSpPr>
            <a:spLocks noChangeArrowheads="1"/>
          </p:cNvSpPr>
          <p:nvPr/>
        </p:nvSpPr>
        <p:spPr bwMode="auto">
          <a:xfrm>
            <a:off x="2217738" y="41481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0" name="Oval 100"/>
          <p:cNvSpPr>
            <a:spLocks noChangeArrowheads="1"/>
          </p:cNvSpPr>
          <p:nvPr/>
        </p:nvSpPr>
        <p:spPr bwMode="auto">
          <a:xfrm>
            <a:off x="2217738" y="4046538"/>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1" name="Oval 101"/>
          <p:cNvSpPr>
            <a:spLocks noChangeArrowheads="1"/>
          </p:cNvSpPr>
          <p:nvPr/>
        </p:nvSpPr>
        <p:spPr bwMode="auto">
          <a:xfrm>
            <a:off x="2640013" y="384175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2" name="Oval 102"/>
          <p:cNvSpPr>
            <a:spLocks noChangeArrowheads="1"/>
          </p:cNvSpPr>
          <p:nvPr/>
        </p:nvSpPr>
        <p:spPr bwMode="auto">
          <a:xfrm>
            <a:off x="2640013" y="3740150"/>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3" name="Oval 103"/>
          <p:cNvSpPr>
            <a:spLocks noChangeArrowheads="1"/>
          </p:cNvSpPr>
          <p:nvPr/>
        </p:nvSpPr>
        <p:spPr bwMode="auto">
          <a:xfrm>
            <a:off x="2640013" y="36385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4" name="Oval 104"/>
          <p:cNvSpPr>
            <a:spLocks noChangeArrowheads="1"/>
          </p:cNvSpPr>
          <p:nvPr/>
        </p:nvSpPr>
        <p:spPr bwMode="auto">
          <a:xfrm>
            <a:off x="2640013" y="35369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5" name="Oval 105"/>
          <p:cNvSpPr>
            <a:spLocks noChangeArrowheads="1"/>
          </p:cNvSpPr>
          <p:nvPr/>
        </p:nvSpPr>
        <p:spPr bwMode="auto">
          <a:xfrm>
            <a:off x="2217738" y="3854450"/>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6" name="Oval 106"/>
          <p:cNvSpPr>
            <a:spLocks noChangeArrowheads="1"/>
          </p:cNvSpPr>
          <p:nvPr/>
        </p:nvSpPr>
        <p:spPr bwMode="auto">
          <a:xfrm>
            <a:off x="2217738" y="375126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7" name="Oval 107"/>
          <p:cNvSpPr>
            <a:spLocks noChangeArrowheads="1"/>
          </p:cNvSpPr>
          <p:nvPr/>
        </p:nvSpPr>
        <p:spPr bwMode="auto">
          <a:xfrm>
            <a:off x="2217738" y="3649663"/>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8" name="Oval 108"/>
          <p:cNvSpPr>
            <a:spLocks noChangeArrowheads="1"/>
          </p:cNvSpPr>
          <p:nvPr/>
        </p:nvSpPr>
        <p:spPr bwMode="auto">
          <a:xfrm>
            <a:off x="2217738" y="354806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29" name="Oval 109"/>
          <p:cNvSpPr>
            <a:spLocks noChangeArrowheads="1"/>
          </p:cNvSpPr>
          <p:nvPr/>
        </p:nvSpPr>
        <p:spPr bwMode="auto">
          <a:xfrm>
            <a:off x="2640013" y="34369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0" name="Oval 110"/>
          <p:cNvSpPr>
            <a:spLocks noChangeArrowheads="1"/>
          </p:cNvSpPr>
          <p:nvPr/>
        </p:nvSpPr>
        <p:spPr bwMode="auto">
          <a:xfrm>
            <a:off x="2640013" y="33353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1" name="Oval 111"/>
          <p:cNvSpPr>
            <a:spLocks noChangeArrowheads="1"/>
          </p:cNvSpPr>
          <p:nvPr/>
        </p:nvSpPr>
        <p:spPr bwMode="auto">
          <a:xfrm>
            <a:off x="2640013" y="323373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2" name="Oval 112"/>
          <p:cNvSpPr>
            <a:spLocks noChangeArrowheads="1"/>
          </p:cNvSpPr>
          <p:nvPr/>
        </p:nvSpPr>
        <p:spPr bwMode="auto">
          <a:xfrm>
            <a:off x="1054100" y="34734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3" name="Oval 113"/>
          <p:cNvSpPr>
            <a:spLocks noChangeArrowheads="1"/>
          </p:cNvSpPr>
          <p:nvPr/>
        </p:nvSpPr>
        <p:spPr bwMode="auto">
          <a:xfrm>
            <a:off x="1133475" y="3473450"/>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4" name="Oval 114"/>
          <p:cNvSpPr>
            <a:spLocks noChangeArrowheads="1"/>
          </p:cNvSpPr>
          <p:nvPr/>
        </p:nvSpPr>
        <p:spPr bwMode="auto">
          <a:xfrm>
            <a:off x="1212850" y="3473450"/>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5" name="Oval 115"/>
          <p:cNvSpPr>
            <a:spLocks noChangeArrowheads="1"/>
          </p:cNvSpPr>
          <p:nvPr/>
        </p:nvSpPr>
        <p:spPr bwMode="auto">
          <a:xfrm>
            <a:off x="1292225" y="3473450"/>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6" name="Oval 116"/>
          <p:cNvSpPr>
            <a:spLocks noChangeArrowheads="1"/>
          </p:cNvSpPr>
          <p:nvPr/>
        </p:nvSpPr>
        <p:spPr bwMode="auto">
          <a:xfrm>
            <a:off x="1370013" y="34734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7" name="Oval 117"/>
          <p:cNvSpPr>
            <a:spLocks noChangeArrowheads="1"/>
          </p:cNvSpPr>
          <p:nvPr/>
        </p:nvSpPr>
        <p:spPr bwMode="auto">
          <a:xfrm>
            <a:off x="1450975" y="3473450"/>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8" name="Oval 118"/>
          <p:cNvSpPr>
            <a:spLocks noChangeArrowheads="1"/>
          </p:cNvSpPr>
          <p:nvPr/>
        </p:nvSpPr>
        <p:spPr bwMode="auto">
          <a:xfrm>
            <a:off x="1530350" y="3473450"/>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39" name="Oval 119"/>
          <p:cNvSpPr>
            <a:spLocks noChangeArrowheads="1"/>
          </p:cNvSpPr>
          <p:nvPr/>
        </p:nvSpPr>
        <p:spPr bwMode="auto">
          <a:xfrm>
            <a:off x="1608138" y="34734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0" name="Oval 120"/>
          <p:cNvSpPr>
            <a:spLocks noChangeArrowheads="1"/>
          </p:cNvSpPr>
          <p:nvPr/>
        </p:nvSpPr>
        <p:spPr bwMode="auto">
          <a:xfrm>
            <a:off x="1687513" y="34734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1" name="Oval 121"/>
          <p:cNvSpPr>
            <a:spLocks noChangeArrowheads="1"/>
          </p:cNvSpPr>
          <p:nvPr/>
        </p:nvSpPr>
        <p:spPr bwMode="auto">
          <a:xfrm>
            <a:off x="1766888" y="34734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2" name="Oval 122"/>
          <p:cNvSpPr>
            <a:spLocks noChangeArrowheads="1"/>
          </p:cNvSpPr>
          <p:nvPr/>
        </p:nvSpPr>
        <p:spPr bwMode="auto">
          <a:xfrm>
            <a:off x="1846263" y="3473450"/>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3" name="Oval 123"/>
          <p:cNvSpPr>
            <a:spLocks noChangeArrowheads="1"/>
          </p:cNvSpPr>
          <p:nvPr/>
        </p:nvSpPr>
        <p:spPr bwMode="auto">
          <a:xfrm>
            <a:off x="1920875" y="3473450"/>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4" name="Oval 124"/>
          <p:cNvSpPr>
            <a:spLocks noChangeArrowheads="1"/>
          </p:cNvSpPr>
          <p:nvPr/>
        </p:nvSpPr>
        <p:spPr bwMode="auto">
          <a:xfrm>
            <a:off x="1995488" y="3473450"/>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5" name="Oval 125"/>
          <p:cNvSpPr>
            <a:spLocks noChangeArrowheads="1"/>
          </p:cNvSpPr>
          <p:nvPr/>
        </p:nvSpPr>
        <p:spPr bwMode="auto">
          <a:xfrm>
            <a:off x="2070100" y="3473450"/>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6" name="Oval 126"/>
          <p:cNvSpPr>
            <a:spLocks noChangeArrowheads="1"/>
          </p:cNvSpPr>
          <p:nvPr/>
        </p:nvSpPr>
        <p:spPr bwMode="auto">
          <a:xfrm>
            <a:off x="2143125" y="34734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7" name="Oval 127"/>
          <p:cNvSpPr>
            <a:spLocks noChangeArrowheads="1"/>
          </p:cNvSpPr>
          <p:nvPr/>
        </p:nvSpPr>
        <p:spPr bwMode="auto">
          <a:xfrm>
            <a:off x="2182813" y="3430588"/>
            <a:ext cx="88900" cy="10636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8" name="Oval 128"/>
          <p:cNvSpPr>
            <a:spLocks noChangeArrowheads="1"/>
          </p:cNvSpPr>
          <p:nvPr/>
        </p:nvSpPr>
        <p:spPr bwMode="auto">
          <a:xfrm>
            <a:off x="2605088" y="3089275"/>
            <a:ext cx="87312" cy="10636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49" name="Line 129"/>
          <p:cNvSpPr>
            <a:spLocks noChangeShapeType="1"/>
          </p:cNvSpPr>
          <p:nvPr/>
        </p:nvSpPr>
        <p:spPr bwMode="auto">
          <a:xfrm flipV="1">
            <a:off x="3017838" y="2960688"/>
            <a:ext cx="0" cy="612775"/>
          </a:xfrm>
          <a:prstGeom prst="line">
            <a:avLst/>
          </a:prstGeom>
          <a:noFill/>
          <a:ln w="30226">
            <a:solidFill>
              <a:srgbClr val="000000"/>
            </a:solidFill>
            <a:miter lim="800000"/>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850051" name="Line 131"/>
          <p:cNvSpPr>
            <a:spLocks noChangeShapeType="1"/>
          </p:cNvSpPr>
          <p:nvPr/>
        </p:nvSpPr>
        <p:spPr bwMode="auto">
          <a:xfrm flipH="1" flipV="1">
            <a:off x="2692400" y="2689225"/>
            <a:ext cx="325438" cy="614363"/>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52" name="Freeform 132"/>
          <p:cNvSpPr>
            <a:spLocks/>
          </p:cNvSpPr>
          <p:nvPr/>
        </p:nvSpPr>
        <p:spPr bwMode="auto">
          <a:xfrm>
            <a:off x="2130425" y="1982788"/>
            <a:ext cx="841375" cy="722312"/>
          </a:xfrm>
          <a:custGeom>
            <a:avLst/>
            <a:gdLst>
              <a:gd name="T0" fmla="*/ 147 w 147"/>
              <a:gd name="T1" fmla="*/ 119 h 135"/>
              <a:gd name="T2" fmla="*/ 131 w 147"/>
              <a:gd name="T3" fmla="*/ 135 h 135"/>
              <a:gd name="T4" fmla="*/ 16 w 147"/>
              <a:gd name="T5" fmla="*/ 135 h 135"/>
              <a:gd name="T6" fmla="*/ 0 w 147"/>
              <a:gd name="T7" fmla="*/ 119 h 135"/>
              <a:gd name="T8" fmla="*/ 0 w 147"/>
              <a:gd name="T9" fmla="*/ 16 h 135"/>
              <a:gd name="T10" fmla="*/ 16 w 147"/>
              <a:gd name="T11" fmla="*/ 0 h 135"/>
              <a:gd name="T12" fmla="*/ 131 w 147"/>
              <a:gd name="T13" fmla="*/ 0 h 135"/>
              <a:gd name="T14" fmla="*/ 147 w 147"/>
              <a:gd name="T15" fmla="*/ 16 h 135"/>
              <a:gd name="T16" fmla="*/ 147 w 147"/>
              <a:gd name="T17"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 h="135">
                <a:moveTo>
                  <a:pt x="147" y="119"/>
                </a:moveTo>
                <a:cubicBezTo>
                  <a:pt x="147" y="128"/>
                  <a:pt x="140" y="135"/>
                  <a:pt x="131" y="135"/>
                </a:cubicBezTo>
                <a:cubicBezTo>
                  <a:pt x="16" y="135"/>
                  <a:pt x="16" y="135"/>
                  <a:pt x="16" y="135"/>
                </a:cubicBezTo>
                <a:cubicBezTo>
                  <a:pt x="7" y="135"/>
                  <a:pt x="0" y="128"/>
                  <a:pt x="0" y="119"/>
                </a:cubicBezTo>
                <a:cubicBezTo>
                  <a:pt x="0" y="16"/>
                  <a:pt x="0" y="16"/>
                  <a:pt x="0" y="16"/>
                </a:cubicBezTo>
                <a:cubicBezTo>
                  <a:pt x="0" y="7"/>
                  <a:pt x="7" y="0"/>
                  <a:pt x="16" y="0"/>
                </a:cubicBezTo>
                <a:cubicBezTo>
                  <a:pt x="131" y="0"/>
                  <a:pt x="131" y="0"/>
                  <a:pt x="131" y="0"/>
                </a:cubicBezTo>
                <a:cubicBezTo>
                  <a:pt x="140" y="0"/>
                  <a:pt x="147" y="7"/>
                  <a:pt x="147" y="16"/>
                </a:cubicBezTo>
                <a:lnTo>
                  <a:pt x="147" y="119"/>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53" name="Line 133"/>
          <p:cNvSpPr>
            <a:spLocks noChangeShapeType="1"/>
          </p:cNvSpPr>
          <p:nvPr/>
        </p:nvSpPr>
        <p:spPr bwMode="auto">
          <a:xfrm flipV="1">
            <a:off x="5832475" y="3286125"/>
            <a:ext cx="2179638" cy="1768475"/>
          </a:xfrm>
          <a:prstGeom prst="line">
            <a:avLst/>
          </a:prstGeom>
          <a:noFill/>
          <a:ln w="30163">
            <a:solidFill>
              <a:srgbClr val="EE313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54" name="Line 134"/>
          <p:cNvSpPr>
            <a:spLocks noChangeShapeType="1"/>
          </p:cNvSpPr>
          <p:nvPr/>
        </p:nvSpPr>
        <p:spPr bwMode="auto">
          <a:xfrm>
            <a:off x="5919788" y="2516188"/>
            <a:ext cx="1970087" cy="2181225"/>
          </a:xfrm>
          <a:prstGeom prst="line">
            <a:avLst/>
          </a:prstGeom>
          <a:noFill/>
          <a:ln w="30163">
            <a:solidFill>
              <a:srgbClr val="3C5DAA"/>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055" name="Oval 135"/>
          <p:cNvSpPr>
            <a:spLocks noChangeArrowheads="1"/>
          </p:cNvSpPr>
          <p:nvPr/>
        </p:nvSpPr>
        <p:spPr bwMode="auto">
          <a:xfrm>
            <a:off x="7159625" y="3884613"/>
            <a:ext cx="87313" cy="10636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56" name="Rectangle 136"/>
          <p:cNvSpPr>
            <a:spLocks noChangeArrowheads="1"/>
          </p:cNvSpPr>
          <p:nvPr/>
        </p:nvSpPr>
        <p:spPr bwMode="auto">
          <a:xfrm>
            <a:off x="8047038" y="3062288"/>
            <a:ext cx="87312"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S</a:t>
            </a:r>
            <a:endParaRPr lang="en-US" altLang="zh-CN" sz="1400">
              <a:latin typeface="Tahoma" panose="020B0604030504040204" pitchFamily="34" charset="0"/>
              <a:ea typeface="宋体" panose="02010600030101010101" pitchFamily="2" charset="-122"/>
            </a:endParaRPr>
          </a:p>
        </p:txBody>
      </p:sp>
      <p:sp>
        <p:nvSpPr>
          <p:cNvPr id="850057" name="Rectangle 137"/>
          <p:cNvSpPr>
            <a:spLocks noChangeArrowheads="1"/>
          </p:cNvSpPr>
          <p:nvPr/>
        </p:nvSpPr>
        <p:spPr bwMode="auto">
          <a:xfrm>
            <a:off x="7926388" y="4621213"/>
            <a:ext cx="11906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D</a:t>
            </a:r>
            <a:endParaRPr lang="en-US" altLang="zh-CN" sz="1400">
              <a:latin typeface="Tahoma" panose="020B0604030504040204" pitchFamily="34" charset="0"/>
              <a:ea typeface="宋体" panose="02010600030101010101" pitchFamily="2" charset="-122"/>
            </a:endParaRPr>
          </a:p>
        </p:txBody>
      </p:sp>
      <p:sp>
        <p:nvSpPr>
          <p:cNvPr id="850058" name="Rectangle 138"/>
          <p:cNvSpPr>
            <a:spLocks noChangeArrowheads="1"/>
          </p:cNvSpPr>
          <p:nvPr/>
        </p:nvSpPr>
        <p:spPr bwMode="auto">
          <a:xfrm>
            <a:off x="6638925" y="558165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50059" name="Rectangle 139"/>
          <p:cNvSpPr>
            <a:spLocks noChangeArrowheads="1"/>
          </p:cNvSpPr>
          <p:nvPr/>
        </p:nvSpPr>
        <p:spPr bwMode="auto">
          <a:xfrm>
            <a:off x="6746875" y="5683250"/>
            <a:ext cx="3048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a:t>
            </a:r>
            <a:endParaRPr lang="en-US" altLang="zh-CN" sz="1400">
              <a:latin typeface="Tahoma" panose="020B0604030504040204" pitchFamily="34" charset="0"/>
              <a:ea typeface="宋体" panose="02010600030101010101" pitchFamily="2" charset="-122"/>
            </a:endParaRPr>
          </a:p>
        </p:txBody>
      </p:sp>
      <p:sp>
        <p:nvSpPr>
          <p:cNvPr id="850060" name="Rectangle 140"/>
          <p:cNvSpPr>
            <a:spLocks noChangeArrowheads="1"/>
          </p:cNvSpPr>
          <p:nvPr/>
        </p:nvSpPr>
        <p:spPr bwMode="auto">
          <a:xfrm>
            <a:off x="7051675" y="558165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a:t>
            </a:r>
            <a:endParaRPr lang="en-US" altLang="zh-CN" sz="1400">
              <a:latin typeface="Tahoma" panose="020B0604030504040204" pitchFamily="34" charset="0"/>
              <a:ea typeface="宋体" panose="02010600030101010101" pitchFamily="2" charset="-122"/>
            </a:endParaRPr>
          </a:p>
        </p:txBody>
      </p:sp>
      <p:sp>
        <p:nvSpPr>
          <p:cNvPr id="850064" name="Oval 144"/>
          <p:cNvSpPr>
            <a:spLocks noChangeArrowheads="1"/>
          </p:cNvSpPr>
          <p:nvPr/>
        </p:nvSpPr>
        <p:spPr bwMode="auto">
          <a:xfrm>
            <a:off x="5610225"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65" name="Oval 145"/>
          <p:cNvSpPr>
            <a:spLocks noChangeArrowheads="1"/>
          </p:cNvSpPr>
          <p:nvPr/>
        </p:nvSpPr>
        <p:spPr bwMode="auto">
          <a:xfrm>
            <a:off x="5688013" y="3929063"/>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66" name="Oval 146"/>
          <p:cNvSpPr>
            <a:spLocks noChangeArrowheads="1"/>
          </p:cNvSpPr>
          <p:nvPr/>
        </p:nvSpPr>
        <p:spPr bwMode="auto">
          <a:xfrm>
            <a:off x="5767388" y="3929063"/>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67" name="Oval 147"/>
          <p:cNvSpPr>
            <a:spLocks noChangeArrowheads="1"/>
          </p:cNvSpPr>
          <p:nvPr/>
        </p:nvSpPr>
        <p:spPr bwMode="auto">
          <a:xfrm>
            <a:off x="5845175"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68" name="Oval 148"/>
          <p:cNvSpPr>
            <a:spLocks noChangeArrowheads="1"/>
          </p:cNvSpPr>
          <p:nvPr/>
        </p:nvSpPr>
        <p:spPr bwMode="auto">
          <a:xfrm>
            <a:off x="5926138"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69" name="Oval 149"/>
          <p:cNvSpPr>
            <a:spLocks noChangeArrowheads="1"/>
          </p:cNvSpPr>
          <p:nvPr/>
        </p:nvSpPr>
        <p:spPr bwMode="auto">
          <a:xfrm>
            <a:off x="6003925"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0" name="Oval 150"/>
          <p:cNvSpPr>
            <a:spLocks noChangeArrowheads="1"/>
          </p:cNvSpPr>
          <p:nvPr/>
        </p:nvSpPr>
        <p:spPr bwMode="auto">
          <a:xfrm>
            <a:off x="6083300" y="3929063"/>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1" name="Oval 151"/>
          <p:cNvSpPr>
            <a:spLocks noChangeArrowheads="1"/>
          </p:cNvSpPr>
          <p:nvPr/>
        </p:nvSpPr>
        <p:spPr bwMode="auto">
          <a:xfrm>
            <a:off x="6161088"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2" name="Oval 152"/>
          <p:cNvSpPr>
            <a:spLocks noChangeArrowheads="1"/>
          </p:cNvSpPr>
          <p:nvPr/>
        </p:nvSpPr>
        <p:spPr bwMode="auto">
          <a:xfrm>
            <a:off x="6242050"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3" name="Oval 153"/>
          <p:cNvSpPr>
            <a:spLocks noChangeArrowheads="1"/>
          </p:cNvSpPr>
          <p:nvPr/>
        </p:nvSpPr>
        <p:spPr bwMode="auto">
          <a:xfrm>
            <a:off x="6319838"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4" name="Oval 154"/>
          <p:cNvSpPr>
            <a:spLocks noChangeArrowheads="1"/>
          </p:cNvSpPr>
          <p:nvPr/>
        </p:nvSpPr>
        <p:spPr bwMode="auto">
          <a:xfrm>
            <a:off x="6396038" y="3929063"/>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5" name="Oval 155"/>
          <p:cNvSpPr>
            <a:spLocks noChangeArrowheads="1"/>
          </p:cNvSpPr>
          <p:nvPr/>
        </p:nvSpPr>
        <p:spPr bwMode="auto">
          <a:xfrm>
            <a:off x="6470650"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6" name="Oval 156"/>
          <p:cNvSpPr>
            <a:spLocks noChangeArrowheads="1"/>
          </p:cNvSpPr>
          <p:nvPr/>
        </p:nvSpPr>
        <p:spPr bwMode="auto">
          <a:xfrm>
            <a:off x="6545263"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7" name="Oval 157"/>
          <p:cNvSpPr>
            <a:spLocks noChangeArrowheads="1"/>
          </p:cNvSpPr>
          <p:nvPr/>
        </p:nvSpPr>
        <p:spPr bwMode="auto">
          <a:xfrm>
            <a:off x="6619875" y="3929063"/>
            <a:ext cx="15875"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8" name="Oval 158"/>
          <p:cNvSpPr>
            <a:spLocks noChangeArrowheads="1"/>
          </p:cNvSpPr>
          <p:nvPr/>
        </p:nvSpPr>
        <p:spPr bwMode="auto">
          <a:xfrm>
            <a:off x="6692900"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79" name="Oval 159"/>
          <p:cNvSpPr>
            <a:spLocks noChangeArrowheads="1"/>
          </p:cNvSpPr>
          <p:nvPr/>
        </p:nvSpPr>
        <p:spPr bwMode="auto">
          <a:xfrm>
            <a:off x="6777038"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0" name="Oval 160"/>
          <p:cNvSpPr>
            <a:spLocks noChangeArrowheads="1"/>
          </p:cNvSpPr>
          <p:nvPr/>
        </p:nvSpPr>
        <p:spPr bwMode="auto">
          <a:xfrm>
            <a:off x="6851650" y="39290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1" name="Oval 161"/>
          <p:cNvSpPr>
            <a:spLocks noChangeArrowheads="1"/>
          </p:cNvSpPr>
          <p:nvPr/>
        </p:nvSpPr>
        <p:spPr bwMode="auto">
          <a:xfrm>
            <a:off x="6935788" y="3929063"/>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2" name="Oval 162"/>
          <p:cNvSpPr>
            <a:spLocks noChangeArrowheads="1"/>
          </p:cNvSpPr>
          <p:nvPr/>
        </p:nvSpPr>
        <p:spPr bwMode="auto">
          <a:xfrm>
            <a:off x="7018338" y="3929063"/>
            <a:ext cx="17462"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3" name="Oval 163"/>
          <p:cNvSpPr>
            <a:spLocks noChangeArrowheads="1"/>
          </p:cNvSpPr>
          <p:nvPr/>
        </p:nvSpPr>
        <p:spPr bwMode="auto">
          <a:xfrm>
            <a:off x="7102475" y="3929063"/>
            <a:ext cx="17463"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4" name="Oval 164"/>
          <p:cNvSpPr>
            <a:spLocks noChangeArrowheads="1"/>
          </p:cNvSpPr>
          <p:nvPr/>
        </p:nvSpPr>
        <p:spPr bwMode="auto">
          <a:xfrm>
            <a:off x="7192963" y="5505450"/>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5" name="Oval 165"/>
          <p:cNvSpPr>
            <a:spLocks noChangeArrowheads="1"/>
          </p:cNvSpPr>
          <p:nvPr/>
        </p:nvSpPr>
        <p:spPr bwMode="auto">
          <a:xfrm>
            <a:off x="7192963" y="54070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6" name="Oval 166"/>
          <p:cNvSpPr>
            <a:spLocks noChangeArrowheads="1"/>
          </p:cNvSpPr>
          <p:nvPr/>
        </p:nvSpPr>
        <p:spPr bwMode="auto">
          <a:xfrm>
            <a:off x="7192963" y="53133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7" name="Oval 167"/>
          <p:cNvSpPr>
            <a:spLocks noChangeArrowheads="1"/>
          </p:cNvSpPr>
          <p:nvPr/>
        </p:nvSpPr>
        <p:spPr bwMode="auto">
          <a:xfrm>
            <a:off x="7192963" y="52149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8" name="Oval 168"/>
          <p:cNvSpPr>
            <a:spLocks noChangeArrowheads="1"/>
          </p:cNvSpPr>
          <p:nvPr/>
        </p:nvSpPr>
        <p:spPr bwMode="auto">
          <a:xfrm>
            <a:off x="7192963" y="51196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89" name="Oval 169"/>
          <p:cNvSpPr>
            <a:spLocks noChangeArrowheads="1"/>
          </p:cNvSpPr>
          <p:nvPr/>
        </p:nvSpPr>
        <p:spPr bwMode="auto">
          <a:xfrm>
            <a:off x="7192963" y="50228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0" name="Oval 170"/>
          <p:cNvSpPr>
            <a:spLocks noChangeArrowheads="1"/>
          </p:cNvSpPr>
          <p:nvPr/>
        </p:nvSpPr>
        <p:spPr bwMode="auto">
          <a:xfrm>
            <a:off x="7192963" y="49276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1" name="Oval 171"/>
          <p:cNvSpPr>
            <a:spLocks noChangeArrowheads="1"/>
          </p:cNvSpPr>
          <p:nvPr/>
        </p:nvSpPr>
        <p:spPr bwMode="auto">
          <a:xfrm>
            <a:off x="7192963" y="483076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2" name="Oval 172"/>
          <p:cNvSpPr>
            <a:spLocks noChangeArrowheads="1"/>
          </p:cNvSpPr>
          <p:nvPr/>
        </p:nvSpPr>
        <p:spPr bwMode="auto">
          <a:xfrm>
            <a:off x="7192963" y="473551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3" name="Oval 173"/>
          <p:cNvSpPr>
            <a:spLocks noChangeArrowheads="1"/>
          </p:cNvSpPr>
          <p:nvPr/>
        </p:nvSpPr>
        <p:spPr bwMode="auto">
          <a:xfrm>
            <a:off x="7192963" y="46386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4" name="Oval 174"/>
          <p:cNvSpPr>
            <a:spLocks noChangeArrowheads="1"/>
          </p:cNvSpPr>
          <p:nvPr/>
        </p:nvSpPr>
        <p:spPr bwMode="auto">
          <a:xfrm>
            <a:off x="7192963" y="45434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5" name="Oval 175"/>
          <p:cNvSpPr>
            <a:spLocks noChangeArrowheads="1"/>
          </p:cNvSpPr>
          <p:nvPr/>
        </p:nvSpPr>
        <p:spPr bwMode="auto">
          <a:xfrm>
            <a:off x="7192963" y="44418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6" name="Oval 176"/>
          <p:cNvSpPr>
            <a:spLocks noChangeArrowheads="1"/>
          </p:cNvSpPr>
          <p:nvPr/>
        </p:nvSpPr>
        <p:spPr bwMode="auto">
          <a:xfrm>
            <a:off x="7192963"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7" name="Oval 177"/>
          <p:cNvSpPr>
            <a:spLocks noChangeArrowheads="1"/>
          </p:cNvSpPr>
          <p:nvPr/>
        </p:nvSpPr>
        <p:spPr bwMode="auto">
          <a:xfrm>
            <a:off x="7192963" y="42386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8" name="Oval 178"/>
          <p:cNvSpPr>
            <a:spLocks noChangeArrowheads="1"/>
          </p:cNvSpPr>
          <p:nvPr/>
        </p:nvSpPr>
        <p:spPr bwMode="auto">
          <a:xfrm>
            <a:off x="7192963" y="41370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099" name="Oval 179"/>
          <p:cNvSpPr>
            <a:spLocks noChangeArrowheads="1"/>
          </p:cNvSpPr>
          <p:nvPr/>
        </p:nvSpPr>
        <p:spPr bwMode="auto">
          <a:xfrm>
            <a:off x="7192963" y="40354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0" name="Oval 180"/>
          <p:cNvSpPr>
            <a:spLocks noChangeArrowheads="1"/>
          </p:cNvSpPr>
          <p:nvPr/>
        </p:nvSpPr>
        <p:spPr bwMode="auto">
          <a:xfrm>
            <a:off x="6777038" y="5505450"/>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1" name="Oval 181"/>
          <p:cNvSpPr>
            <a:spLocks noChangeArrowheads="1"/>
          </p:cNvSpPr>
          <p:nvPr/>
        </p:nvSpPr>
        <p:spPr bwMode="auto">
          <a:xfrm>
            <a:off x="6777038" y="5407025"/>
            <a:ext cx="19050" cy="238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2" name="Oval 182"/>
          <p:cNvSpPr>
            <a:spLocks noChangeArrowheads="1"/>
          </p:cNvSpPr>
          <p:nvPr/>
        </p:nvSpPr>
        <p:spPr bwMode="auto">
          <a:xfrm>
            <a:off x="6777038" y="5313363"/>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3" name="Oval 183"/>
          <p:cNvSpPr>
            <a:spLocks noChangeArrowheads="1"/>
          </p:cNvSpPr>
          <p:nvPr/>
        </p:nvSpPr>
        <p:spPr bwMode="auto">
          <a:xfrm>
            <a:off x="6777038" y="5214938"/>
            <a:ext cx="19050" cy="238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4" name="Oval 184"/>
          <p:cNvSpPr>
            <a:spLocks noChangeArrowheads="1"/>
          </p:cNvSpPr>
          <p:nvPr/>
        </p:nvSpPr>
        <p:spPr bwMode="auto">
          <a:xfrm>
            <a:off x="6777038" y="5119688"/>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5" name="Oval 185"/>
          <p:cNvSpPr>
            <a:spLocks noChangeArrowheads="1"/>
          </p:cNvSpPr>
          <p:nvPr/>
        </p:nvSpPr>
        <p:spPr bwMode="auto">
          <a:xfrm>
            <a:off x="6777038" y="5022850"/>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6" name="Oval 186"/>
          <p:cNvSpPr>
            <a:spLocks noChangeArrowheads="1"/>
          </p:cNvSpPr>
          <p:nvPr/>
        </p:nvSpPr>
        <p:spPr bwMode="auto">
          <a:xfrm>
            <a:off x="6777038" y="49276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7" name="Oval 187"/>
          <p:cNvSpPr>
            <a:spLocks noChangeArrowheads="1"/>
          </p:cNvSpPr>
          <p:nvPr/>
        </p:nvSpPr>
        <p:spPr bwMode="auto">
          <a:xfrm>
            <a:off x="6777038" y="483076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8" name="Oval 188"/>
          <p:cNvSpPr>
            <a:spLocks noChangeArrowheads="1"/>
          </p:cNvSpPr>
          <p:nvPr/>
        </p:nvSpPr>
        <p:spPr bwMode="auto">
          <a:xfrm>
            <a:off x="6777038" y="4735513"/>
            <a:ext cx="19050" cy="2063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09" name="Oval 189"/>
          <p:cNvSpPr>
            <a:spLocks noChangeArrowheads="1"/>
          </p:cNvSpPr>
          <p:nvPr/>
        </p:nvSpPr>
        <p:spPr bwMode="auto">
          <a:xfrm>
            <a:off x="6777038" y="46386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0" name="Oval 190"/>
          <p:cNvSpPr>
            <a:spLocks noChangeArrowheads="1"/>
          </p:cNvSpPr>
          <p:nvPr/>
        </p:nvSpPr>
        <p:spPr bwMode="auto">
          <a:xfrm>
            <a:off x="6777038" y="45434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1" name="Oval 191"/>
          <p:cNvSpPr>
            <a:spLocks noChangeArrowheads="1"/>
          </p:cNvSpPr>
          <p:nvPr/>
        </p:nvSpPr>
        <p:spPr bwMode="auto">
          <a:xfrm>
            <a:off x="6777038" y="44418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2" name="Oval 192"/>
          <p:cNvSpPr>
            <a:spLocks noChangeArrowheads="1"/>
          </p:cNvSpPr>
          <p:nvPr/>
        </p:nvSpPr>
        <p:spPr bwMode="auto">
          <a:xfrm>
            <a:off x="6777038" y="43402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3" name="Oval 193"/>
          <p:cNvSpPr>
            <a:spLocks noChangeArrowheads="1"/>
          </p:cNvSpPr>
          <p:nvPr/>
        </p:nvSpPr>
        <p:spPr bwMode="auto">
          <a:xfrm>
            <a:off x="6777038" y="4238625"/>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4" name="Oval 194"/>
          <p:cNvSpPr>
            <a:spLocks noChangeArrowheads="1"/>
          </p:cNvSpPr>
          <p:nvPr/>
        </p:nvSpPr>
        <p:spPr bwMode="auto">
          <a:xfrm>
            <a:off x="6777038" y="41370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5" name="Oval 195"/>
          <p:cNvSpPr>
            <a:spLocks noChangeArrowheads="1"/>
          </p:cNvSpPr>
          <p:nvPr/>
        </p:nvSpPr>
        <p:spPr bwMode="auto">
          <a:xfrm>
            <a:off x="6777038" y="403542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6" name="Oval 196"/>
          <p:cNvSpPr>
            <a:spLocks noChangeArrowheads="1"/>
          </p:cNvSpPr>
          <p:nvPr/>
        </p:nvSpPr>
        <p:spPr bwMode="auto">
          <a:xfrm>
            <a:off x="6777038" y="3846513"/>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7" name="Oval 197"/>
          <p:cNvSpPr>
            <a:spLocks noChangeArrowheads="1"/>
          </p:cNvSpPr>
          <p:nvPr/>
        </p:nvSpPr>
        <p:spPr bwMode="auto">
          <a:xfrm>
            <a:off x="6777038" y="3748088"/>
            <a:ext cx="19050" cy="190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8" name="Oval 198"/>
          <p:cNvSpPr>
            <a:spLocks noChangeArrowheads="1"/>
          </p:cNvSpPr>
          <p:nvPr/>
        </p:nvSpPr>
        <p:spPr bwMode="auto">
          <a:xfrm>
            <a:off x="6777038" y="36449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19" name="Oval 199"/>
          <p:cNvSpPr>
            <a:spLocks noChangeArrowheads="1"/>
          </p:cNvSpPr>
          <p:nvPr/>
        </p:nvSpPr>
        <p:spPr bwMode="auto">
          <a:xfrm>
            <a:off x="6777038" y="3543300"/>
            <a:ext cx="19050" cy="206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0" name="Oval 200"/>
          <p:cNvSpPr>
            <a:spLocks noChangeArrowheads="1"/>
          </p:cNvSpPr>
          <p:nvPr/>
        </p:nvSpPr>
        <p:spPr bwMode="auto">
          <a:xfrm>
            <a:off x="5610225" y="3462338"/>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1" name="Oval 201"/>
          <p:cNvSpPr>
            <a:spLocks noChangeArrowheads="1"/>
          </p:cNvSpPr>
          <p:nvPr/>
        </p:nvSpPr>
        <p:spPr bwMode="auto">
          <a:xfrm>
            <a:off x="5688013" y="3462338"/>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2" name="Oval 202"/>
          <p:cNvSpPr>
            <a:spLocks noChangeArrowheads="1"/>
          </p:cNvSpPr>
          <p:nvPr/>
        </p:nvSpPr>
        <p:spPr bwMode="auto">
          <a:xfrm>
            <a:off x="5767388" y="3462338"/>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3" name="Oval 203"/>
          <p:cNvSpPr>
            <a:spLocks noChangeArrowheads="1"/>
          </p:cNvSpPr>
          <p:nvPr/>
        </p:nvSpPr>
        <p:spPr bwMode="auto">
          <a:xfrm>
            <a:off x="5845175"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4" name="Oval 204"/>
          <p:cNvSpPr>
            <a:spLocks noChangeArrowheads="1"/>
          </p:cNvSpPr>
          <p:nvPr/>
        </p:nvSpPr>
        <p:spPr bwMode="auto">
          <a:xfrm>
            <a:off x="5926138" y="3462338"/>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5" name="Oval 205"/>
          <p:cNvSpPr>
            <a:spLocks noChangeArrowheads="1"/>
          </p:cNvSpPr>
          <p:nvPr/>
        </p:nvSpPr>
        <p:spPr bwMode="auto">
          <a:xfrm>
            <a:off x="6003925"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6" name="Oval 206"/>
          <p:cNvSpPr>
            <a:spLocks noChangeArrowheads="1"/>
          </p:cNvSpPr>
          <p:nvPr/>
        </p:nvSpPr>
        <p:spPr bwMode="auto">
          <a:xfrm>
            <a:off x="6083300" y="3462338"/>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7" name="Oval 207"/>
          <p:cNvSpPr>
            <a:spLocks noChangeArrowheads="1"/>
          </p:cNvSpPr>
          <p:nvPr/>
        </p:nvSpPr>
        <p:spPr bwMode="auto">
          <a:xfrm>
            <a:off x="6161088"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8" name="Oval 208"/>
          <p:cNvSpPr>
            <a:spLocks noChangeArrowheads="1"/>
          </p:cNvSpPr>
          <p:nvPr/>
        </p:nvSpPr>
        <p:spPr bwMode="auto">
          <a:xfrm>
            <a:off x="6242050" y="3462338"/>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29" name="Oval 209"/>
          <p:cNvSpPr>
            <a:spLocks noChangeArrowheads="1"/>
          </p:cNvSpPr>
          <p:nvPr/>
        </p:nvSpPr>
        <p:spPr bwMode="auto">
          <a:xfrm>
            <a:off x="6319838"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0" name="Oval 210"/>
          <p:cNvSpPr>
            <a:spLocks noChangeArrowheads="1"/>
          </p:cNvSpPr>
          <p:nvPr/>
        </p:nvSpPr>
        <p:spPr bwMode="auto">
          <a:xfrm>
            <a:off x="6399213" y="3462338"/>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1" name="Oval 211"/>
          <p:cNvSpPr>
            <a:spLocks noChangeArrowheads="1"/>
          </p:cNvSpPr>
          <p:nvPr/>
        </p:nvSpPr>
        <p:spPr bwMode="auto">
          <a:xfrm>
            <a:off x="6473825"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2" name="Oval 212"/>
          <p:cNvSpPr>
            <a:spLocks noChangeArrowheads="1"/>
          </p:cNvSpPr>
          <p:nvPr/>
        </p:nvSpPr>
        <p:spPr bwMode="auto">
          <a:xfrm>
            <a:off x="6548438"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3" name="Oval 213"/>
          <p:cNvSpPr>
            <a:spLocks noChangeArrowheads="1"/>
          </p:cNvSpPr>
          <p:nvPr/>
        </p:nvSpPr>
        <p:spPr bwMode="auto">
          <a:xfrm>
            <a:off x="6623050" y="3462338"/>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4" name="Oval 214"/>
          <p:cNvSpPr>
            <a:spLocks noChangeArrowheads="1"/>
          </p:cNvSpPr>
          <p:nvPr/>
        </p:nvSpPr>
        <p:spPr bwMode="auto">
          <a:xfrm>
            <a:off x="6699250" y="3462338"/>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5" name="Oval 215"/>
          <p:cNvSpPr>
            <a:spLocks noChangeArrowheads="1"/>
          </p:cNvSpPr>
          <p:nvPr/>
        </p:nvSpPr>
        <p:spPr bwMode="auto">
          <a:xfrm>
            <a:off x="6742113" y="3421063"/>
            <a:ext cx="87312" cy="10636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6" name="Oval 216"/>
          <p:cNvSpPr>
            <a:spLocks noChangeArrowheads="1"/>
          </p:cNvSpPr>
          <p:nvPr/>
        </p:nvSpPr>
        <p:spPr bwMode="auto">
          <a:xfrm>
            <a:off x="5610225" y="4270375"/>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7" name="Oval 217"/>
          <p:cNvSpPr>
            <a:spLocks noChangeArrowheads="1"/>
          </p:cNvSpPr>
          <p:nvPr/>
        </p:nvSpPr>
        <p:spPr bwMode="auto">
          <a:xfrm>
            <a:off x="5688013" y="42703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8" name="Oval 218"/>
          <p:cNvSpPr>
            <a:spLocks noChangeArrowheads="1"/>
          </p:cNvSpPr>
          <p:nvPr/>
        </p:nvSpPr>
        <p:spPr bwMode="auto">
          <a:xfrm>
            <a:off x="5767388" y="42703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39" name="Oval 219"/>
          <p:cNvSpPr>
            <a:spLocks noChangeArrowheads="1"/>
          </p:cNvSpPr>
          <p:nvPr/>
        </p:nvSpPr>
        <p:spPr bwMode="auto">
          <a:xfrm>
            <a:off x="5845175"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0" name="Oval 220"/>
          <p:cNvSpPr>
            <a:spLocks noChangeArrowheads="1"/>
          </p:cNvSpPr>
          <p:nvPr/>
        </p:nvSpPr>
        <p:spPr bwMode="auto">
          <a:xfrm>
            <a:off x="5926138" y="4270375"/>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1" name="Oval 221"/>
          <p:cNvSpPr>
            <a:spLocks noChangeArrowheads="1"/>
          </p:cNvSpPr>
          <p:nvPr/>
        </p:nvSpPr>
        <p:spPr bwMode="auto">
          <a:xfrm>
            <a:off x="6003925"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2" name="Oval 222"/>
          <p:cNvSpPr>
            <a:spLocks noChangeArrowheads="1"/>
          </p:cNvSpPr>
          <p:nvPr/>
        </p:nvSpPr>
        <p:spPr bwMode="auto">
          <a:xfrm>
            <a:off x="6083300" y="4270375"/>
            <a:ext cx="17463"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3" name="Oval 223"/>
          <p:cNvSpPr>
            <a:spLocks noChangeArrowheads="1"/>
          </p:cNvSpPr>
          <p:nvPr/>
        </p:nvSpPr>
        <p:spPr bwMode="auto">
          <a:xfrm>
            <a:off x="6161088"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4" name="Oval 224"/>
          <p:cNvSpPr>
            <a:spLocks noChangeArrowheads="1"/>
          </p:cNvSpPr>
          <p:nvPr/>
        </p:nvSpPr>
        <p:spPr bwMode="auto">
          <a:xfrm>
            <a:off x="6242050" y="4270375"/>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5" name="Oval 225"/>
          <p:cNvSpPr>
            <a:spLocks noChangeArrowheads="1"/>
          </p:cNvSpPr>
          <p:nvPr/>
        </p:nvSpPr>
        <p:spPr bwMode="auto">
          <a:xfrm>
            <a:off x="6319838"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6" name="Oval 226"/>
          <p:cNvSpPr>
            <a:spLocks noChangeArrowheads="1"/>
          </p:cNvSpPr>
          <p:nvPr/>
        </p:nvSpPr>
        <p:spPr bwMode="auto">
          <a:xfrm>
            <a:off x="6399213" y="4270375"/>
            <a:ext cx="17462"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7" name="Oval 227"/>
          <p:cNvSpPr>
            <a:spLocks noChangeArrowheads="1"/>
          </p:cNvSpPr>
          <p:nvPr/>
        </p:nvSpPr>
        <p:spPr bwMode="auto">
          <a:xfrm>
            <a:off x="6473825"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8" name="Oval 228"/>
          <p:cNvSpPr>
            <a:spLocks noChangeArrowheads="1"/>
          </p:cNvSpPr>
          <p:nvPr/>
        </p:nvSpPr>
        <p:spPr bwMode="auto">
          <a:xfrm>
            <a:off x="6548438"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49" name="Oval 229"/>
          <p:cNvSpPr>
            <a:spLocks noChangeArrowheads="1"/>
          </p:cNvSpPr>
          <p:nvPr/>
        </p:nvSpPr>
        <p:spPr bwMode="auto">
          <a:xfrm>
            <a:off x="6623050" y="4270375"/>
            <a:ext cx="19050"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50" name="Oval 230"/>
          <p:cNvSpPr>
            <a:spLocks noChangeArrowheads="1"/>
          </p:cNvSpPr>
          <p:nvPr/>
        </p:nvSpPr>
        <p:spPr bwMode="auto">
          <a:xfrm>
            <a:off x="6699250" y="4270375"/>
            <a:ext cx="15875" cy="222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51" name="Oval 231"/>
          <p:cNvSpPr>
            <a:spLocks noChangeArrowheads="1"/>
          </p:cNvSpPr>
          <p:nvPr/>
        </p:nvSpPr>
        <p:spPr bwMode="auto">
          <a:xfrm>
            <a:off x="6742113" y="4227513"/>
            <a:ext cx="87312" cy="10636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52" name="Freeform 232"/>
          <p:cNvSpPr>
            <a:spLocks/>
          </p:cNvSpPr>
          <p:nvPr/>
        </p:nvSpPr>
        <p:spPr bwMode="auto">
          <a:xfrm>
            <a:off x="5411788" y="3473450"/>
            <a:ext cx="111125" cy="808038"/>
          </a:xfrm>
          <a:custGeom>
            <a:avLst/>
            <a:gdLst>
              <a:gd name="T0" fmla="*/ 25 w 25"/>
              <a:gd name="T1" fmla="*/ 151 h 151"/>
              <a:gd name="T2" fmla="*/ 10 w 25"/>
              <a:gd name="T3" fmla="*/ 135 h 151"/>
              <a:gd name="T4" fmla="*/ 10 w 25"/>
              <a:gd name="T5" fmla="*/ 98 h 151"/>
              <a:gd name="T6" fmla="*/ 0 w 25"/>
              <a:gd name="T7" fmla="*/ 87 h 151"/>
              <a:gd name="T8" fmla="*/ 10 w 25"/>
              <a:gd name="T9" fmla="*/ 77 h 151"/>
              <a:gd name="T10" fmla="*/ 10 w 25"/>
              <a:gd name="T11" fmla="*/ 16 h 151"/>
              <a:gd name="T12" fmla="*/ 25 w 25"/>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25" h="151">
                <a:moveTo>
                  <a:pt x="25" y="151"/>
                </a:moveTo>
                <a:cubicBezTo>
                  <a:pt x="15" y="151"/>
                  <a:pt x="10" y="149"/>
                  <a:pt x="10" y="135"/>
                </a:cubicBezTo>
                <a:cubicBezTo>
                  <a:pt x="10" y="133"/>
                  <a:pt x="10" y="100"/>
                  <a:pt x="10" y="98"/>
                </a:cubicBezTo>
                <a:cubicBezTo>
                  <a:pt x="10" y="95"/>
                  <a:pt x="8" y="87"/>
                  <a:pt x="0" y="87"/>
                </a:cubicBezTo>
                <a:cubicBezTo>
                  <a:pt x="8" y="87"/>
                  <a:pt x="10" y="80"/>
                  <a:pt x="10" y="77"/>
                </a:cubicBezTo>
                <a:cubicBezTo>
                  <a:pt x="10" y="75"/>
                  <a:pt x="10" y="19"/>
                  <a:pt x="10" y="16"/>
                </a:cubicBezTo>
                <a:cubicBezTo>
                  <a:pt x="10" y="3"/>
                  <a:pt x="15" y="0"/>
                  <a:pt x="25" y="0"/>
                </a:cubicBezTo>
              </a:path>
            </a:pathLst>
          </a:custGeom>
          <a:noFill/>
          <a:ln w="22225" cap="flat">
            <a:solidFill>
              <a:srgbClr val="6D6F7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0153" name="Line 233"/>
          <p:cNvSpPr>
            <a:spLocks noChangeShapeType="1"/>
          </p:cNvSpPr>
          <p:nvPr/>
        </p:nvSpPr>
        <p:spPr bwMode="auto">
          <a:xfrm>
            <a:off x="5322888" y="3276600"/>
            <a:ext cx="268287" cy="19685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154" name="Line 234"/>
          <p:cNvSpPr>
            <a:spLocks noChangeShapeType="1"/>
          </p:cNvSpPr>
          <p:nvPr/>
        </p:nvSpPr>
        <p:spPr bwMode="auto">
          <a:xfrm flipV="1">
            <a:off x="5287963" y="4275138"/>
            <a:ext cx="303212" cy="30480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155" name="Freeform 235"/>
          <p:cNvSpPr>
            <a:spLocks/>
          </p:cNvSpPr>
          <p:nvPr/>
        </p:nvSpPr>
        <p:spPr bwMode="auto">
          <a:xfrm>
            <a:off x="4267200" y="2603500"/>
            <a:ext cx="1074738" cy="673100"/>
          </a:xfrm>
          <a:custGeom>
            <a:avLst/>
            <a:gdLst>
              <a:gd name="T0" fmla="*/ 170 w 170"/>
              <a:gd name="T1" fmla="*/ 119 h 135"/>
              <a:gd name="T2" fmla="*/ 154 w 170"/>
              <a:gd name="T3" fmla="*/ 135 h 135"/>
              <a:gd name="T4" fmla="*/ 16 w 170"/>
              <a:gd name="T5" fmla="*/ 135 h 135"/>
              <a:gd name="T6" fmla="*/ 0 w 170"/>
              <a:gd name="T7" fmla="*/ 119 h 135"/>
              <a:gd name="T8" fmla="*/ 0 w 170"/>
              <a:gd name="T9" fmla="*/ 16 h 135"/>
              <a:gd name="T10" fmla="*/ 16 w 170"/>
              <a:gd name="T11" fmla="*/ 0 h 135"/>
              <a:gd name="T12" fmla="*/ 154 w 170"/>
              <a:gd name="T13" fmla="*/ 0 h 135"/>
              <a:gd name="T14" fmla="*/ 170 w 170"/>
              <a:gd name="T15" fmla="*/ 16 h 135"/>
              <a:gd name="T16" fmla="*/ 170 w 170"/>
              <a:gd name="T17"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0" h="135">
                <a:moveTo>
                  <a:pt x="170" y="119"/>
                </a:moveTo>
                <a:cubicBezTo>
                  <a:pt x="170" y="128"/>
                  <a:pt x="163" y="135"/>
                  <a:pt x="154" y="135"/>
                </a:cubicBezTo>
                <a:cubicBezTo>
                  <a:pt x="16" y="135"/>
                  <a:pt x="16" y="135"/>
                  <a:pt x="16" y="135"/>
                </a:cubicBezTo>
                <a:cubicBezTo>
                  <a:pt x="7" y="135"/>
                  <a:pt x="0" y="128"/>
                  <a:pt x="0" y="119"/>
                </a:cubicBezTo>
                <a:cubicBezTo>
                  <a:pt x="0" y="16"/>
                  <a:pt x="0" y="16"/>
                  <a:pt x="0" y="16"/>
                </a:cubicBezTo>
                <a:cubicBezTo>
                  <a:pt x="0" y="7"/>
                  <a:pt x="7" y="0"/>
                  <a:pt x="16" y="0"/>
                </a:cubicBezTo>
                <a:cubicBezTo>
                  <a:pt x="154" y="0"/>
                  <a:pt x="154" y="0"/>
                  <a:pt x="154" y="0"/>
                </a:cubicBezTo>
                <a:cubicBezTo>
                  <a:pt x="163" y="0"/>
                  <a:pt x="170" y="7"/>
                  <a:pt x="170" y="16"/>
                </a:cubicBezTo>
                <a:lnTo>
                  <a:pt x="170" y="119"/>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56" name="Freeform 236"/>
          <p:cNvSpPr>
            <a:spLocks/>
          </p:cNvSpPr>
          <p:nvPr/>
        </p:nvSpPr>
        <p:spPr bwMode="auto">
          <a:xfrm>
            <a:off x="4343400" y="4543425"/>
            <a:ext cx="979488" cy="638175"/>
          </a:xfrm>
          <a:custGeom>
            <a:avLst/>
            <a:gdLst>
              <a:gd name="T0" fmla="*/ 159 w 159"/>
              <a:gd name="T1" fmla="*/ 119 h 135"/>
              <a:gd name="T2" fmla="*/ 143 w 159"/>
              <a:gd name="T3" fmla="*/ 135 h 135"/>
              <a:gd name="T4" fmla="*/ 16 w 159"/>
              <a:gd name="T5" fmla="*/ 135 h 135"/>
              <a:gd name="T6" fmla="*/ 0 w 159"/>
              <a:gd name="T7" fmla="*/ 119 h 135"/>
              <a:gd name="T8" fmla="*/ 0 w 159"/>
              <a:gd name="T9" fmla="*/ 16 h 135"/>
              <a:gd name="T10" fmla="*/ 16 w 159"/>
              <a:gd name="T11" fmla="*/ 0 h 135"/>
              <a:gd name="T12" fmla="*/ 143 w 159"/>
              <a:gd name="T13" fmla="*/ 0 h 135"/>
              <a:gd name="T14" fmla="*/ 159 w 159"/>
              <a:gd name="T15" fmla="*/ 16 h 135"/>
              <a:gd name="T16" fmla="*/ 159 w 159"/>
              <a:gd name="T17"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135">
                <a:moveTo>
                  <a:pt x="159" y="119"/>
                </a:moveTo>
                <a:cubicBezTo>
                  <a:pt x="159" y="128"/>
                  <a:pt x="152" y="135"/>
                  <a:pt x="143" y="135"/>
                </a:cubicBezTo>
                <a:cubicBezTo>
                  <a:pt x="16" y="135"/>
                  <a:pt x="16" y="135"/>
                  <a:pt x="16" y="135"/>
                </a:cubicBezTo>
                <a:cubicBezTo>
                  <a:pt x="7" y="135"/>
                  <a:pt x="0" y="128"/>
                  <a:pt x="0" y="119"/>
                </a:cubicBezTo>
                <a:cubicBezTo>
                  <a:pt x="0" y="16"/>
                  <a:pt x="0" y="16"/>
                  <a:pt x="0" y="16"/>
                </a:cubicBezTo>
                <a:cubicBezTo>
                  <a:pt x="0" y="7"/>
                  <a:pt x="7" y="0"/>
                  <a:pt x="16" y="0"/>
                </a:cubicBezTo>
                <a:cubicBezTo>
                  <a:pt x="143" y="0"/>
                  <a:pt x="143" y="0"/>
                  <a:pt x="143" y="0"/>
                </a:cubicBezTo>
                <a:cubicBezTo>
                  <a:pt x="152" y="0"/>
                  <a:pt x="159" y="7"/>
                  <a:pt x="159" y="16"/>
                </a:cubicBezTo>
                <a:lnTo>
                  <a:pt x="159" y="119"/>
                </a:lnTo>
                <a:close/>
              </a:path>
            </a:pathLst>
          </a:custGeom>
          <a:solidFill>
            <a:srgbClr val="D7E2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0157" name="Rectangle 237"/>
          <p:cNvSpPr>
            <a:spLocks noChangeArrowheads="1"/>
          </p:cNvSpPr>
          <p:nvPr/>
        </p:nvSpPr>
        <p:spPr bwMode="auto">
          <a:xfrm>
            <a:off x="2751138" y="3840163"/>
            <a:ext cx="87312"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E</a:t>
            </a:r>
            <a:endParaRPr lang="en-US" altLang="zh-CN" sz="1400">
              <a:latin typeface="Tahoma" panose="020B0604030504040204" pitchFamily="34" charset="0"/>
              <a:ea typeface="宋体" panose="02010600030101010101" pitchFamily="2" charset="-122"/>
            </a:endParaRPr>
          </a:p>
        </p:txBody>
      </p:sp>
      <p:sp>
        <p:nvSpPr>
          <p:cNvPr id="850161" name="Rectangle 241"/>
          <p:cNvSpPr>
            <a:spLocks noChangeArrowheads="1"/>
          </p:cNvSpPr>
          <p:nvPr/>
        </p:nvSpPr>
        <p:spPr bwMode="auto">
          <a:xfrm>
            <a:off x="7337425" y="3829050"/>
            <a:ext cx="873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E</a:t>
            </a:r>
            <a:endParaRPr lang="en-US" altLang="zh-CN" sz="1400">
              <a:latin typeface="Tahoma" panose="020B0604030504040204" pitchFamily="34" charset="0"/>
              <a:ea typeface="宋体" panose="02010600030101010101" pitchFamily="2" charset="-122"/>
            </a:endParaRPr>
          </a:p>
        </p:txBody>
      </p:sp>
      <p:sp>
        <p:nvSpPr>
          <p:cNvPr id="850165" name="Line 245"/>
          <p:cNvSpPr>
            <a:spLocks noChangeShapeType="1"/>
          </p:cNvSpPr>
          <p:nvPr/>
        </p:nvSpPr>
        <p:spPr bwMode="auto">
          <a:xfrm>
            <a:off x="3359150" y="3948113"/>
            <a:ext cx="0" cy="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166" name="Line 246"/>
          <p:cNvSpPr>
            <a:spLocks noChangeShapeType="1"/>
          </p:cNvSpPr>
          <p:nvPr/>
        </p:nvSpPr>
        <p:spPr bwMode="auto">
          <a:xfrm>
            <a:off x="3036888" y="3948113"/>
            <a:ext cx="0" cy="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50167" name="Rectangle 247"/>
          <p:cNvSpPr>
            <a:spLocks noChangeArrowheads="1"/>
          </p:cNvSpPr>
          <p:nvPr/>
        </p:nvSpPr>
        <p:spPr bwMode="auto">
          <a:xfrm>
            <a:off x="2209800" y="320040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a:t>
            </a:r>
            <a:endParaRPr lang="en-US" altLang="zh-CN" sz="1400">
              <a:latin typeface="Tahoma" panose="020B0604030504040204" pitchFamily="34" charset="0"/>
              <a:ea typeface="宋体" panose="02010600030101010101" pitchFamily="2" charset="-122"/>
            </a:endParaRPr>
          </a:p>
        </p:txBody>
      </p:sp>
      <p:sp>
        <p:nvSpPr>
          <p:cNvPr id="850168" name="Rectangle 248"/>
          <p:cNvSpPr>
            <a:spLocks noChangeArrowheads="1"/>
          </p:cNvSpPr>
          <p:nvPr/>
        </p:nvSpPr>
        <p:spPr bwMode="auto">
          <a:xfrm>
            <a:off x="6781800" y="3200400"/>
            <a:ext cx="12223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a:t>
            </a:r>
            <a:endParaRPr lang="en-US" altLang="zh-CN" sz="1400">
              <a:latin typeface="Tahoma" panose="020B0604030504040204" pitchFamily="34" charset="0"/>
              <a:ea typeface="宋体" panose="02010600030101010101" pitchFamily="2" charset="-122"/>
            </a:endParaRPr>
          </a:p>
        </p:txBody>
      </p:sp>
      <p:sp>
        <p:nvSpPr>
          <p:cNvPr id="850169" name="Rectangle 249"/>
          <p:cNvSpPr>
            <a:spLocks noChangeArrowheads="1"/>
          </p:cNvSpPr>
          <p:nvPr/>
        </p:nvSpPr>
        <p:spPr bwMode="auto">
          <a:xfrm>
            <a:off x="1905000" y="1066800"/>
            <a:ext cx="18478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(a) </a:t>
            </a:r>
            <a:r>
              <a:rPr lang="en-US" altLang="zh-CN" sz="1400" b="1">
                <a:solidFill>
                  <a:srgbClr val="000000"/>
                </a:solidFill>
                <a:latin typeface="Myriad Pro" pitchFamily="34" charset="0"/>
                <a:ea typeface="宋体" panose="02010600030101010101" pitchFamily="2" charset="-122"/>
              </a:rPr>
              <a:t>Negative Externality</a:t>
            </a:r>
            <a:endParaRPr lang="en-US" altLang="zh-CN" sz="1400" b="1">
              <a:latin typeface="Tahoma" panose="020B0604030504040204" pitchFamily="34" charset="0"/>
              <a:ea typeface="宋体" panose="02010600030101010101" pitchFamily="2" charset="-122"/>
            </a:endParaRPr>
          </a:p>
        </p:txBody>
      </p:sp>
      <p:sp>
        <p:nvSpPr>
          <p:cNvPr id="850170" name="Rectangle 250"/>
          <p:cNvSpPr>
            <a:spLocks noChangeArrowheads="1"/>
          </p:cNvSpPr>
          <p:nvPr/>
        </p:nvSpPr>
        <p:spPr bwMode="auto">
          <a:xfrm>
            <a:off x="5943600" y="1066800"/>
            <a:ext cx="2173288"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(b) </a:t>
            </a:r>
            <a:r>
              <a:rPr lang="en-US" altLang="zh-CN" sz="1400" b="1">
                <a:solidFill>
                  <a:srgbClr val="000000"/>
                </a:solidFill>
                <a:latin typeface="Myriad Pro" pitchFamily="34" charset="0"/>
                <a:ea typeface="宋体" panose="02010600030101010101" pitchFamily="2" charset="-122"/>
              </a:rPr>
              <a:t>Optimal Pigouvian Tax</a:t>
            </a:r>
            <a:endParaRPr lang="en-US" altLang="zh-CN" sz="1400" b="1">
              <a:latin typeface="Tahoma" panose="020B0604030504040204" pitchFamily="34" charset="0"/>
              <a:ea typeface="宋体" panose="02010600030101010101" pitchFamily="2" charset="-122"/>
            </a:endParaRPr>
          </a:p>
        </p:txBody>
      </p:sp>
      <p:sp>
        <p:nvSpPr>
          <p:cNvPr id="850171" name="Rectangle 251"/>
          <p:cNvSpPr>
            <a:spLocks noChangeArrowheads="1"/>
          </p:cNvSpPr>
          <p:nvPr/>
        </p:nvSpPr>
        <p:spPr bwMode="auto">
          <a:xfrm>
            <a:off x="4648200" y="1371600"/>
            <a:ext cx="1066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algn="ctr" eaLnBrk="1" hangingPunct="1"/>
            <a:r>
              <a:rPr lang="en-US" altLang="zh-CN" sz="1400">
                <a:solidFill>
                  <a:srgbClr val="000000"/>
                </a:solidFill>
                <a:latin typeface="Myriad Pro" pitchFamily="34" charset="0"/>
                <a:ea typeface="宋体" panose="02010600030101010101" pitchFamily="2" charset="-122"/>
              </a:rPr>
              <a:t>Price of livestock</a:t>
            </a:r>
            <a:endParaRPr lang="en-US" altLang="zh-CN" sz="1400">
              <a:latin typeface="Tahoma" panose="020B0604030504040204" pitchFamily="34" charset="0"/>
              <a:ea typeface="宋体" panose="02010600030101010101" pitchFamily="2" charset="-122"/>
            </a:endParaRPr>
          </a:p>
        </p:txBody>
      </p:sp>
      <p:sp>
        <p:nvSpPr>
          <p:cNvPr id="850172" name="Rectangle 252"/>
          <p:cNvSpPr>
            <a:spLocks noChangeArrowheads="1"/>
          </p:cNvSpPr>
          <p:nvPr/>
        </p:nvSpPr>
        <p:spPr bwMode="auto">
          <a:xfrm>
            <a:off x="7942263" y="5576888"/>
            <a:ext cx="8969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Quantity of livestock</a:t>
            </a:r>
            <a:endParaRPr lang="en-US" altLang="zh-CN" sz="1400">
              <a:latin typeface="Tahoma" panose="020B0604030504040204" pitchFamily="34" charset="0"/>
              <a:ea typeface="宋体" panose="02010600030101010101" pitchFamily="2" charset="-122"/>
            </a:endParaRPr>
          </a:p>
        </p:txBody>
      </p:sp>
      <p:sp>
        <p:nvSpPr>
          <p:cNvPr id="850173" name="Rectangle 253"/>
          <p:cNvSpPr>
            <a:spLocks noChangeArrowheads="1"/>
          </p:cNvSpPr>
          <p:nvPr/>
        </p:nvSpPr>
        <p:spPr bwMode="auto">
          <a:xfrm>
            <a:off x="44450" y="1447800"/>
            <a:ext cx="102235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marginal social cost of livestock</a:t>
            </a:r>
          </a:p>
        </p:txBody>
      </p:sp>
      <p:sp>
        <p:nvSpPr>
          <p:cNvPr id="850174" name="Rectangle 254"/>
          <p:cNvSpPr>
            <a:spLocks noChangeArrowheads="1"/>
          </p:cNvSpPr>
          <p:nvPr/>
        </p:nvSpPr>
        <p:spPr bwMode="auto">
          <a:xfrm>
            <a:off x="3302000" y="5576888"/>
            <a:ext cx="8969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Quantity of livestock</a:t>
            </a:r>
            <a:endParaRPr lang="en-US" altLang="zh-CN" sz="1400">
              <a:latin typeface="Tahoma" panose="020B0604030504040204" pitchFamily="34" charset="0"/>
              <a:ea typeface="宋体" panose="02010600030101010101" pitchFamily="2" charset="-122"/>
            </a:endParaRPr>
          </a:p>
        </p:txBody>
      </p:sp>
      <p:sp>
        <p:nvSpPr>
          <p:cNvPr id="850175" name="Rectangle 255"/>
          <p:cNvSpPr>
            <a:spLocks noChangeArrowheads="1"/>
          </p:cNvSpPr>
          <p:nvPr/>
        </p:nvSpPr>
        <p:spPr bwMode="auto">
          <a:xfrm>
            <a:off x="2230438" y="2124075"/>
            <a:ext cx="7143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Marginal external cost</a:t>
            </a:r>
            <a:endParaRPr lang="en-US" altLang="zh-CN" sz="1400">
              <a:latin typeface="Tahoma" panose="020B0604030504040204" pitchFamily="34" charset="0"/>
              <a:ea typeface="宋体" panose="02010600030101010101" pitchFamily="2" charset="-122"/>
            </a:endParaRPr>
          </a:p>
        </p:txBody>
      </p:sp>
      <p:sp>
        <p:nvSpPr>
          <p:cNvPr id="850176" name="Rectangle 256"/>
          <p:cNvSpPr>
            <a:spLocks noChangeArrowheads="1"/>
          </p:cNvSpPr>
          <p:nvPr/>
        </p:nvSpPr>
        <p:spPr bwMode="auto">
          <a:xfrm>
            <a:off x="4343400" y="2667000"/>
            <a:ext cx="10112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consumers after tax</a:t>
            </a:r>
            <a:endParaRPr lang="en-US" altLang="zh-CN" sz="1400">
              <a:latin typeface="Tahoma" panose="020B0604030504040204" pitchFamily="34" charset="0"/>
              <a:ea typeface="宋体" panose="02010600030101010101" pitchFamily="2" charset="-122"/>
            </a:endParaRPr>
          </a:p>
        </p:txBody>
      </p:sp>
      <p:sp>
        <p:nvSpPr>
          <p:cNvPr id="850177" name="Rectangle 257"/>
          <p:cNvSpPr>
            <a:spLocks noChangeArrowheads="1"/>
          </p:cNvSpPr>
          <p:nvPr/>
        </p:nvSpPr>
        <p:spPr bwMode="auto">
          <a:xfrm>
            <a:off x="4419600" y="3668713"/>
            <a:ext cx="935038"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Optimal Pigouvian tax</a:t>
            </a:r>
            <a:endParaRPr lang="en-US" altLang="zh-CN" sz="1400">
              <a:latin typeface="Tahoma" panose="020B0604030504040204" pitchFamily="34" charset="0"/>
              <a:ea typeface="宋体" panose="02010600030101010101" pitchFamily="2" charset="-122"/>
            </a:endParaRPr>
          </a:p>
        </p:txBody>
      </p:sp>
      <p:sp>
        <p:nvSpPr>
          <p:cNvPr id="850178" name="Rectangle 258"/>
          <p:cNvSpPr>
            <a:spLocks noChangeArrowheads="1"/>
          </p:cNvSpPr>
          <p:nvPr/>
        </p:nvSpPr>
        <p:spPr bwMode="auto">
          <a:xfrm>
            <a:off x="4419600" y="4648200"/>
            <a:ext cx="8588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Price to producers after tax</a:t>
            </a:r>
            <a:endParaRPr lang="en-US" altLang="zh-CN" sz="1400">
              <a:latin typeface="Tahoma" panose="020B0604030504040204" pitchFamily="34" charset="0"/>
              <a:ea typeface="宋体" panose="02010600030101010101" pitchFamily="2" charset="-122"/>
            </a:endParaRPr>
          </a:p>
        </p:txBody>
      </p:sp>
      <p:sp>
        <p:nvSpPr>
          <p:cNvPr id="850183" name="Rectangle 263"/>
          <p:cNvSpPr>
            <a:spLocks noChangeArrowheads="1"/>
          </p:cNvSpPr>
          <p:nvPr/>
        </p:nvSpPr>
        <p:spPr bwMode="auto">
          <a:xfrm>
            <a:off x="2590800" y="57150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850184" name="Rectangle 264"/>
          <p:cNvSpPr>
            <a:spLocks noChangeArrowheads="1"/>
          </p:cNvSpPr>
          <p:nvPr/>
        </p:nvSpPr>
        <p:spPr bwMode="auto">
          <a:xfrm>
            <a:off x="7162800" y="5715000"/>
            <a:ext cx="3810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850185" name="Rectangle 265"/>
          <p:cNvSpPr>
            <a:spLocks noChangeArrowheads="1"/>
          </p:cNvSpPr>
          <p:nvPr/>
        </p:nvSpPr>
        <p:spPr bwMode="auto">
          <a:xfrm>
            <a:off x="2895600" y="39624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
        <p:nvSpPr>
          <p:cNvPr id="850186" name="Rectangle 266"/>
          <p:cNvSpPr>
            <a:spLocks noChangeArrowheads="1"/>
          </p:cNvSpPr>
          <p:nvPr/>
        </p:nvSpPr>
        <p:spPr bwMode="auto">
          <a:xfrm>
            <a:off x="7467600" y="3962400"/>
            <a:ext cx="328613"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1588" indent="-1588" eaLnBrk="0" hangingPunct="0">
              <a:defRPr sz="2000">
                <a:solidFill>
                  <a:schemeClr val="tx1"/>
                </a:solidFill>
                <a:latin typeface="Arial Unicode MS" pitchFamily="34" charset="-128"/>
              </a:defRPr>
            </a:lvl1pPr>
            <a:lvl2pPr eaLnBrk="0" hangingPunct="0">
              <a:defRPr sz="2000">
                <a:solidFill>
                  <a:schemeClr val="tx1"/>
                </a:solidFill>
                <a:latin typeface="Arial Unicode MS" pitchFamily="34" charset="-128"/>
              </a:defRPr>
            </a:lvl2pPr>
            <a:lvl3pPr eaLnBrk="0" hangingPunct="0">
              <a:defRPr sz="2000">
                <a:solidFill>
                  <a:schemeClr val="tx1"/>
                </a:solidFill>
                <a:latin typeface="Arial Unicode MS" pitchFamily="34" charset="-128"/>
              </a:defRPr>
            </a:lvl3pPr>
            <a:lvl4pPr eaLnBrk="0" hangingPunct="0">
              <a:defRPr sz="2000">
                <a:solidFill>
                  <a:schemeClr val="tx1"/>
                </a:solidFill>
                <a:latin typeface="Arial Unicode MS" pitchFamily="34" charset="-128"/>
              </a:defRPr>
            </a:lvl4pPr>
            <a:lvl5pPr eaLnBrk="0" hangingPunct="0">
              <a:defRPr sz="2000">
                <a:solidFill>
                  <a:schemeClr val="tx1"/>
                </a:solidFill>
                <a:latin typeface="Arial Unicode MS" pitchFamily="34" charset="-128"/>
              </a:defRPr>
            </a:lvl5pPr>
            <a:lvl6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6pPr>
            <a:lvl7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7pPr>
            <a:lvl8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8pPr>
            <a:lvl9pPr eaLnBrk="0" fontAlgn="base" hangingPunct="0">
              <a:lnSpc>
                <a:spcPct val="80000"/>
              </a:lnSpc>
              <a:spcBef>
                <a:spcPct val="50000"/>
              </a:spcBef>
              <a:spcAft>
                <a:spcPct val="0"/>
              </a:spcAft>
              <a:buClr>
                <a:schemeClr val="hlink"/>
              </a:buClr>
              <a:buSzPct val="70000"/>
              <a:buFont typeface="Wingdings" panose="05000000000000000000" pitchFamily="2" charset="2"/>
              <a:defRPr sz="2000">
                <a:solidFill>
                  <a:schemeClr val="tx1"/>
                </a:solidFill>
                <a:latin typeface="Arial Unicode MS" pitchFamily="34" charset="-128"/>
              </a:defRPr>
            </a:lvl9pPr>
          </a:lstStyle>
          <a:p>
            <a:pPr eaLnBrk="1" hangingPunct="1"/>
            <a:r>
              <a:rPr lang="en-US" altLang="zh-CN" sz="1400">
                <a:solidFill>
                  <a:srgbClr val="000000"/>
                </a:solidFill>
                <a:latin typeface="Myriad Pro" pitchFamily="34" charset="0"/>
                <a:ea typeface="宋体" panose="02010600030101010101" pitchFamily="2" charset="-122"/>
              </a:rPr>
              <a:t>MKT</a:t>
            </a:r>
            <a:endParaRPr lang="en-US" altLang="zh-CN" sz="1400">
              <a:latin typeface="Tahoma" panose="020B0604030504040204" pitchFamily="34" charset="0"/>
              <a:ea typeface="宋体" panose="02010600030101010101" pitchFamily="2" charset="-122"/>
            </a:endParaRPr>
          </a:p>
        </p:txBody>
      </p:sp>
    </p:spTree>
    <p:extLst>
      <p:ext uri="{BB962C8B-B14F-4D97-AF65-F5344CB8AC3E}">
        <p14:creationId xmlns:p14="http://schemas.microsoft.com/office/powerpoint/2010/main" val="9266631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850049"/>
                                        </p:tgtEl>
                                        <p:attrNameLst>
                                          <p:attrName>style.visibility</p:attrName>
                                        </p:attrNameLst>
                                      </p:cBhvr>
                                      <p:to>
                                        <p:strVal val="visible"/>
                                      </p:to>
                                    </p:set>
                                    <p:animEffect transition="in" filter="wipe(down)">
                                      <p:cBhvr>
                                        <p:cTn id="7" dur="500"/>
                                        <p:tgtEl>
                                          <p:spTgt spid="8500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850051"/>
                                        </p:tgtEl>
                                        <p:attrNameLst>
                                          <p:attrName>style.visibility</p:attrName>
                                        </p:attrNameLst>
                                      </p:cBhvr>
                                      <p:to>
                                        <p:strVal val="visible"/>
                                      </p:to>
                                    </p:set>
                                    <p:animEffect transition="in" filter="wipe(down)">
                                      <p:cBhvr>
                                        <p:cTn id="12" dur="500"/>
                                        <p:tgtEl>
                                          <p:spTgt spid="850051"/>
                                        </p:tgtEl>
                                      </p:cBhvr>
                                    </p:animEffect>
                                  </p:childTnLst>
                                </p:cTn>
                              </p:par>
                              <p:par>
                                <p:cTn id="13" presetID="22" presetClass="entr" presetSubtype="4" fill="hold" nodeType="withEffect">
                                  <p:stCondLst>
                                    <p:cond delay="0"/>
                                  </p:stCondLst>
                                  <p:childTnLst>
                                    <p:set>
                                      <p:cBhvr>
                                        <p:cTn id="14" dur="1" fill="hold">
                                          <p:stCondLst>
                                            <p:cond delay="0"/>
                                          </p:stCondLst>
                                        </p:cTn>
                                        <p:tgtEl>
                                          <p:spTgt spid="850052"/>
                                        </p:tgtEl>
                                        <p:attrNameLst>
                                          <p:attrName>style.visibility</p:attrName>
                                        </p:attrNameLst>
                                      </p:cBhvr>
                                      <p:to>
                                        <p:strVal val="visible"/>
                                      </p:to>
                                    </p:set>
                                    <p:animEffect transition="in" filter="wipe(down)">
                                      <p:cBhvr>
                                        <p:cTn id="15" dur="500"/>
                                        <p:tgtEl>
                                          <p:spTgt spid="85005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50175"/>
                                        </p:tgtEl>
                                        <p:attrNameLst>
                                          <p:attrName>style.visibility</p:attrName>
                                        </p:attrNameLst>
                                      </p:cBhvr>
                                      <p:to>
                                        <p:strVal val="visible"/>
                                      </p:to>
                                    </p:set>
                                    <p:animEffect transition="in" filter="wipe(down)">
                                      <p:cBhvr>
                                        <p:cTn id="18" dur="500"/>
                                        <p:tgtEl>
                                          <p:spTgt spid="850175"/>
                                        </p:tgtEl>
                                      </p:cBhvr>
                                    </p:animEffect>
                                  </p:childTnLst>
                                </p:cTn>
                              </p:par>
                            </p:childTnLst>
                          </p:cTn>
                        </p:par>
                        <p:par>
                          <p:cTn id="19" fill="hold" nodeType="afterGroup">
                            <p:stCondLst>
                              <p:cond delay="500"/>
                            </p:stCondLst>
                            <p:childTnLst>
                              <p:par>
                                <p:cTn id="20" presetID="22" presetClass="entr" presetSubtype="2" fill="hold" grpId="0" nodeType="afterEffect">
                                  <p:stCondLst>
                                    <p:cond delay="0"/>
                                  </p:stCondLst>
                                  <p:childTnLst>
                                    <p:set>
                                      <p:cBhvr>
                                        <p:cTn id="21" dur="1" fill="hold">
                                          <p:stCondLst>
                                            <p:cond delay="0"/>
                                          </p:stCondLst>
                                        </p:cTn>
                                        <p:tgtEl>
                                          <p:spTgt spid="850176"/>
                                        </p:tgtEl>
                                        <p:attrNameLst>
                                          <p:attrName>style.visibility</p:attrName>
                                        </p:attrNameLst>
                                      </p:cBhvr>
                                      <p:to>
                                        <p:strVal val="visible"/>
                                      </p:to>
                                    </p:set>
                                    <p:animEffect transition="in" filter="wipe(right)">
                                      <p:cBhvr>
                                        <p:cTn id="22" dur="500"/>
                                        <p:tgtEl>
                                          <p:spTgt spid="850176"/>
                                        </p:tgtEl>
                                      </p:cBhvr>
                                    </p:animEffect>
                                  </p:childTnLst>
                                </p:cTn>
                              </p:par>
                              <p:par>
                                <p:cTn id="23" presetID="1" presetClass="entr" presetSubtype="0" fill="hold" nodeType="withEffect">
                                  <p:stCondLst>
                                    <p:cond delay="0"/>
                                  </p:stCondLst>
                                  <p:childTnLst>
                                    <p:set>
                                      <p:cBhvr>
                                        <p:cTn id="24" dur="1" fill="hold">
                                          <p:stCondLst>
                                            <p:cond delay="0"/>
                                          </p:stCondLst>
                                        </p:cTn>
                                        <p:tgtEl>
                                          <p:spTgt spid="850153"/>
                                        </p:tgtEl>
                                        <p:attrNameLst>
                                          <p:attrName>style.visibility</p:attrName>
                                        </p:attrNameLst>
                                      </p:cBhvr>
                                      <p:to>
                                        <p:strVal val="visible"/>
                                      </p:to>
                                    </p:set>
                                  </p:childTnLst>
                                </p:cTn>
                              </p:par>
                            </p:childTnLst>
                          </p:cTn>
                        </p:par>
                        <p:par>
                          <p:cTn id="25" fill="hold" nodeType="afterGroup">
                            <p:stCondLst>
                              <p:cond delay="1000"/>
                            </p:stCondLst>
                            <p:childTnLst>
                              <p:par>
                                <p:cTn id="26" presetID="1" presetClass="entr" presetSubtype="0" fill="hold" nodeType="afterEffect">
                                  <p:stCondLst>
                                    <p:cond delay="0"/>
                                  </p:stCondLst>
                                  <p:childTnLst>
                                    <p:set>
                                      <p:cBhvr>
                                        <p:cTn id="27" dur="1" fill="hold">
                                          <p:stCondLst>
                                            <p:cond delay="0"/>
                                          </p:stCondLst>
                                        </p:cTn>
                                        <p:tgtEl>
                                          <p:spTgt spid="850155"/>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3" presetClass="entr" presetSubtype="32" fill="hold" nodeType="clickEffect">
                                  <p:stCondLst>
                                    <p:cond delay="0"/>
                                  </p:stCondLst>
                                  <p:childTnLst>
                                    <p:set>
                                      <p:cBhvr>
                                        <p:cTn id="31" dur="1" fill="hold">
                                          <p:stCondLst>
                                            <p:cond delay="0"/>
                                          </p:stCondLst>
                                        </p:cTn>
                                        <p:tgtEl>
                                          <p:spTgt spid="850152"/>
                                        </p:tgtEl>
                                        <p:attrNameLst>
                                          <p:attrName>style.visibility</p:attrName>
                                        </p:attrNameLst>
                                      </p:cBhvr>
                                      <p:to>
                                        <p:strVal val="visible"/>
                                      </p:to>
                                    </p:set>
                                    <p:animEffect transition="in" filter="plus(out)">
                                      <p:cBhvr>
                                        <p:cTn id="32" dur="500"/>
                                        <p:tgtEl>
                                          <p:spTgt spid="850152"/>
                                        </p:tgtEl>
                                      </p:cBhvr>
                                    </p:animEffect>
                                  </p:childTnLst>
                                </p:cTn>
                              </p:par>
                            </p:childTnLst>
                          </p:cTn>
                        </p:par>
                        <p:par>
                          <p:cTn id="33" fill="hold" nodeType="afterGroup">
                            <p:stCondLst>
                              <p:cond delay="500"/>
                            </p:stCondLst>
                            <p:childTnLst>
                              <p:par>
                                <p:cTn id="34" presetID="22" presetClass="entr" presetSubtype="2" fill="hold" nodeType="afterEffect">
                                  <p:stCondLst>
                                    <p:cond delay="0"/>
                                  </p:stCondLst>
                                  <p:childTnLst>
                                    <p:set>
                                      <p:cBhvr>
                                        <p:cTn id="35" dur="1" fill="hold">
                                          <p:stCondLst>
                                            <p:cond delay="0"/>
                                          </p:stCondLst>
                                        </p:cTn>
                                        <p:tgtEl>
                                          <p:spTgt spid="849933"/>
                                        </p:tgtEl>
                                        <p:attrNameLst>
                                          <p:attrName>style.visibility</p:attrName>
                                        </p:attrNameLst>
                                      </p:cBhvr>
                                      <p:to>
                                        <p:strVal val="visible"/>
                                      </p:to>
                                    </p:set>
                                    <p:animEffect transition="in" filter="wipe(right)">
                                      <p:cBhvr>
                                        <p:cTn id="36" dur="500"/>
                                        <p:tgtEl>
                                          <p:spTgt spid="849933"/>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850177"/>
                                        </p:tgtEl>
                                        <p:attrNameLst>
                                          <p:attrName>style.visibility</p:attrName>
                                        </p:attrNameLst>
                                      </p:cBhvr>
                                      <p:to>
                                        <p:strVal val="visible"/>
                                      </p:to>
                                    </p:set>
                                    <p:animEffect transition="in" filter="wipe(right)">
                                      <p:cBhvr>
                                        <p:cTn id="39" dur="500"/>
                                        <p:tgtEl>
                                          <p:spTgt spid="850177"/>
                                        </p:tgtEl>
                                      </p:cBhvr>
                                    </p:animEffect>
                                  </p:childTnLst>
                                </p:cTn>
                              </p:par>
                            </p:childTnLst>
                          </p:cTn>
                        </p:par>
                        <p:par>
                          <p:cTn id="40" fill="hold" nodeType="afterGroup">
                            <p:stCondLst>
                              <p:cond delay="1000"/>
                            </p:stCondLst>
                            <p:childTnLst>
                              <p:par>
                                <p:cTn id="41" presetID="22" presetClass="entr" presetSubtype="2" fill="hold" nodeType="afterEffect">
                                  <p:stCondLst>
                                    <p:cond delay="0"/>
                                  </p:stCondLst>
                                  <p:childTnLst>
                                    <p:set>
                                      <p:cBhvr>
                                        <p:cTn id="42" dur="1" fill="hold">
                                          <p:stCondLst>
                                            <p:cond delay="0"/>
                                          </p:stCondLst>
                                        </p:cTn>
                                        <p:tgtEl>
                                          <p:spTgt spid="850154"/>
                                        </p:tgtEl>
                                        <p:attrNameLst>
                                          <p:attrName>style.visibility</p:attrName>
                                        </p:attrNameLst>
                                      </p:cBhvr>
                                      <p:to>
                                        <p:strVal val="visible"/>
                                      </p:to>
                                    </p:set>
                                    <p:animEffect transition="in" filter="wipe(right)">
                                      <p:cBhvr>
                                        <p:cTn id="43" dur="500"/>
                                        <p:tgtEl>
                                          <p:spTgt spid="850154"/>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850178"/>
                                        </p:tgtEl>
                                        <p:attrNameLst>
                                          <p:attrName>style.visibility</p:attrName>
                                        </p:attrNameLst>
                                      </p:cBhvr>
                                      <p:to>
                                        <p:strVal val="visible"/>
                                      </p:to>
                                    </p:set>
                                    <p:animEffect transition="in" filter="wipe(right)">
                                      <p:cBhvr>
                                        <p:cTn id="46" dur="500"/>
                                        <p:tgtEl>
                                          <p:spTgt spid="850178"/>
                                        </p:tgtEl>
                                      </p:cBhvr>
                                    </p:animEffect>
                                  </p:childTnLst>
                                </p:cTn>
                              </p:par>
                              <p:par>
                                <p:cTn id="47" presetID="1" presetClass="entr" presetSubtype="0" fill="hold" nodeType="withEffect">
                                  <p:stCondLst>
                                    <p:cond delay="0"/>
                                  </p:stCondLst>
                                  <p:childTnLst>
                                    <p:set>
                                      <p:cBhvr>
                                        <p:cTn id="48" dur="1" fill="hold">
                                          <p:stCondLst>
                                            <p:cond delay="0"/>
                                          </p:stCondLst>
                                        </p:cTn>
                                        <p:tgtEl>
                                          <p:spTgt spid="850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175" grpId="0"/>
      <p:bldP spid="850176" grpId="0"/>
      <p:bldP spid="850177" grpId="0"/>
      <p:bldP spid="85017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95586" name="Rectangle 2"/>
          <p:cNvSpPr>
            <a:spLocks noGrp="1" noChangeArrowheads="1"/>
          </p:cNvSpPr>
          <p:nvPr>
            <p:ph type="title"/>
          </p:nvPr>
        </p:nvSpPr>
        <p:spPr/>
        <p:txBody>
          <a:bodyPr/>
          <a:lstStyle/>
          <a:p>
            <a:r>
              <a:rPr lang="en-US" altLang="en-US"/>
              <a:t>Private Solutions to Externalities</a:t>
            </a:r>
          </a:p>
        </p:txBody>
      </p:sp>
      <p:sp>
        <p:nvSpPr>
          <p:cNvPr id="195587" name="Rectangle 3"/>
          <p:cNvSpPr>
            <a:spLocks noGrp="1" noChangeArrowheads="1"/>
          </p:cNvSpPr>
          <p:nvPr>
            <p:ph type="body" idx="1"/>
          </p:nvPr>
        </p:nvSpPr>
        <p:spPr/>
        <p:txBody>
          <a:bodyPr/>
          <a:lstStyle/>
          <a:p>
            <a:pPr>
              <a:buFont typeface="Wingdings" panose="05000000000000000000" pitchFamily="2" charset="2"/>
              <a:buNone/>
            </a:pPr>
            <a:r>
              <a:rPr lang="en-US" altLang="en-US"/>
              <a:t>Types of private solutions:</a:t>
            </a:r>
          </a:p>
          <a:p>
            <a:r>
              <a:rPr lang="en-US" altLang="en-US"/>
              <a:t>moral codes and social sanctions, </a:t>
            </a:r>
            <a:br>
              <a:rPr lang="en-US" altLang="en-US"/>
            </a:br>
            <a:r>
              <a:rPr lang="en-US" altLang="en-US" i="1"/>
              <a:t>e.g.,</a:t>
            </a:r>
            <a:r>
              <a:rPr lang="en-US" altLang="en-US"/>
              <a:t> the “Golden Rule”</a:t>
            </a:r>
          </a:p>
          <a:p>
            <a:r>
              <a:rPr lang="en-US" altLang="en-US"/>
              <a:t>charities, </a:t>
            </a:r>
            <a:r>
              <a:rPr lang="en-US" altLang="en-US" i="1"/>
              <a:t>e.g.,</a:t>
            </a:r>
            <a:r>
              <a:rPr lang="en-US" altLang="en-US"/>
              <a:t> the Sierra Club</a:t>
            </a:r>
          </a:p>
          <a:p>
            <a:r>
              <a:rPr lang="en-US" altLang="en-US"/>
              <a:t>contracts between market participants and the affected bystanders</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99682" name="Rectangle 2"/>
          <p:cNvSpPr>
            <a:spLocks noGrp="1" noChangeArrowheads="1"/>
          </p:cNvSpPr>
          <p:nvPr>
            <p:ph type="title"/>
          </p:nvPr>
        </p:nvSpPr>
        <p:spPr/>
        <p:txBody>
          <a:bodyPr/>
          <a:lstStyle/>
          <a:p>
            <a:r>
              <a:rPr lang="en-US" altLang="en-US"/>
              <a:t>Private Solutions to Externalities</a:t>
            </a:r>
          </a:p>
        </p:txBody>
      </p:sp>
      <p:sp>
        <p:nvSpPr>
          <p:cNvPr id="199683" name="Rectangle 3"/>
          <p:cNvSpPr>
            <a:spLocks noGrp="1" noChangeArrowheads="1"/>
          </p:cNvSpPr>
          <p:nvPr>
            <p:ph type="body" idx="1"/>
          </p:nvPr>
        </p:nvSpPr>
        <p:spPr/>
        <p:txBody>
          <a:bodyPr/>
          <a:lstStyle/>
          <a:p>
            <a:r>
              <a:rPr lang="en-US" altLang="en-US" b="1">
                <a:solidFill>
                  <a:srgbClr val="CC0000"/>
                </a:solidFill>
              </a:rPr>
              <a:t>The Coase theorem</a:t>
            </a:r>
            <a:r>
              <a:rPr lang="en-US" altLang="en-US"/>
              <a:t>: </a:t>
            </a:r>
            <a:br>
              <a:rPr lang="en-US" altLang="en-US"/>
            </a:br>
            <a:r>
              <a:rPr lang="en-US" altLang="en-US"/>
              <a:t>If private parties can costlessly bargain over the allocation of resources, they can solve the externalities problem on their own.</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14018" name="Rectangle 2"/>
          <p:cNvSpPr>
            <a:spLocks noGrp="1" noChangeArrowheads="1"/>
          </p:cNvSpPr>
          <p:nvPr>
            <p:ph type="title"/>
          </p:nvPr>
        </p:nvSpPr>
        <p:spPr>
          <a:xfrm>
            <a:off x="457200" y="219075"/>
            <a:ext cx="8229600" cy="649288"/>
          </a:xfrm>
        </p:spPr>
        <p:txBody>
          <a:bodyPr/>
          <a:lstStyle/>
          <a:p>
            <a:r>
              <a:rPr lang="en-US" altLang="en-US" sz="3000"/>
              <a:t>The Coase Theorem:  An Example</a:t>
            </a:r>
          </a:p>
        </p:txBody>
      </p:sp>
      <p:sp>
        <p:nvSpPr>
          <p:cNvPr id="214019" name="Rectangle 3"/>
          <p:cNvSpPr>
            <a:spLocks noGrp="1" noChangeArrowheads="1"/>
          </p:cNvSpPr>
          <p:nvPr>
            <p:ph type="body" idx="1"/>
          </p:nvPr>
        </p:nvSpPr>
        <p:spPr>
          <a:xfrm>
            <a:off x="401638" y="874713"/>
            <a:ext cx="8229600" cy="5480050"/>
          </a:xfrm>
        </p:spPr>
        <p:txBody>
          <a:bodyPr/>
          <a:lstStyle/>
          <a:p>
            <a:pPr marL="0" indent="0">
              <a:spcBef>
                <a:spcPct val="30000"/>
              </a:spcBef>
              <a:buFont typeface="Wingdings" panose="05000000000000000000" pitchFamily="2" charset="2"/>
              <a:buNone/>
            </a:pPr>
            <a:r>
              <a:rPr lang="en-US" altLang="en-US" sz="2700"/>
              <a:t>Dick owns a dog named Spot.  </a:t>
            </a:r>
          </a:p>
          <a:p>
            <a:pPr marL="0" indent="0">
              <a:spcBef>
                <a:spcPct val="30000"/>
              </a:spcBef>
              <a:buFont typeface="Wingdings" panose="05000000000000000000" pitchFamily="2" charset="2"/>
              <a:buNone/>
            </a:pPr>
            <a:r>
              <a:rPr lang="en-US" altLang="en-US" sz="2700"/>
              <a:t>Negative externality:  </a:t>
            </a:r>
            <a:br>
              <a:rPr lang="en-US" altLang="en-US" sz="2700"/>
            </a:br>
            <a:r>
              <a:rPr lang="en-US" altLang="en-US" sz="2700"/>
              <a:t>Spot’s barking disturbs Jane, </a:t>
            </a:r>
            <a:br>
              <a:rPr lang="en-US" altLang="en-US" sz="2700"/>
            </a:br>
            <a:r>
              <a:rPr lang="en-US" altLang="en-US" sz="2700"/>
              <a:t>Dick’s neighbor.  </a:t>
            </a:r>
          </a:p>
          <a:p>
            <a:pPr marL="0" indent="0">
              <a:spcBef>
                <a:spcPct val="30000"/>
              </a:spcBef>
              <a:buFont typeface="Wingdings" panose="05000000000000000000" pitchFamily="2" charset="2"/>
              <a:buNone/>
            </a:pPr>
            <a:r>
              <a:rPr lang="en-US" altLang="en-US" sz="2700"/>
              <a:t>The socially efficient outcome </a:t>
            </a:r>
            <a:br>
              <a:rPr lang="en-US" altLang="en-US" sz="2700"/>
            </a:br>
            <a:r>
              <a:rPr lang="en-US" altLang="en-US" sz="2700"/>
              <a:t>maximizes Dick’s + Jane’s well-being.  </a:t>
            </a:r>
          </a:p>
          <a:p>
            <a:pPr marL="458788" lvl="1">
              <a:spcBef>
                <a:spcPct val="10000"/>
              </a:spcBef>
            </a:pPr>
            <a:r>
              <a:rPr lang="en-US" altLang="en-US"/>
              <a:t>If Dick values having Spot more </a:t>
            </a:r>
            <a:br>
              <a:rPr lang="en-US" altLang="en-US"/>
            </a:br>
            <a:r>
              <a:rPr lang="en-US" altLang="en-US"/>
              <a:t>than Jane values peace &amp; quiet, </a:t>
            </a:r>
            <a:br>
              <a:rPr lang="en-US" altLang="en-US"/>
            </a:br>
            <a:r>
              <a:rPr lang="en-US" altLang="en-US"/>
              <a:t>the dog should stay.  </a:t>
            </a:r>
          </a:p>
          <a:p>
            <a:pPr marL="0" indent="0">
              <a:spcBef>
                <a:spcPct val="30000"/>
              </a:spcBef>
              <a:buFont typeface="Wingdings" panose="05000000000000000000" pitchFamily="2" charset="2"/>
              <a:buNone/>
            </a:pPr>
            <a:r>
              <a:rPr lang="en-US" altLang="en-US" sz="2700" i="1">
                <a:solidFill>
                  <a:srgbClr val="0000FF"/>
                </a:solidFill>
              </a:rPr>
              <a:t>Coase theorem:  The private market will reach the efficient outcome on its own…  </a:t>
            </a:r>
          </a:p>
        </p:txBody>
      </p:sp>
      <p:grpSp>
        <p:nvGrpSpPr>
          <p:cNvPr id="214022" name="Group 6"/>
          <p:cNvGrpSpPr>
            <a:grpSpLocks/>
          </p:cNvGrpSpPr>
          <p:nvPr/>
        </p:nvGrpSpPr>
        <p:grpSpPr bwMode="auto">
          <a:xfrm>
            <a:off x="6605588" y="1233488"/>
            <a:ext cx="2209800" cy="3113087"/>
            <a:chOff x="4161" y="777"/>
            <a:chExt cx="1392" cy="1961"/>
          </a:xfrm>
        </p:grpSpPr>
        <p:pic>
          <p:nvPicPr>
            <p:cNvPr id="214020" name="Picture 4" descr="stk26125dcs barking dog"/>
            <p:cNvPicPr>
              <a:picLocks noChangeAspect="1" noChangeArrowheads="1"/>
            </p:cNvPicPr>
            <p:nvPr/>
          </p:nvPicPr>
          <p:blipFill>
            <a:blip r:embed="rId3">
              <a:extLst>
                <a:ext uri="{28A0092B-C50C-407E-A947-70E740481C1C}">
                  <a14:useLocalDpi xmlns:a14="http://schemas.microsoft.com/office/drawing/2010/main" val="0"/>
                </a:ext>
              </a:extLst>
            </a:blip>
            <a:srcRect l="6429" r="4286" b="22678"/>
            <a:stretch>
              <a:fillRect/>
            </a:stretch>
          </p:blipFill>
          <p:spPr bwMode="auto">
            <a:xfrm>
              <a:off x="4205" y="777"/>
              <a:ext cx="1286" cy="168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14021" name="Text Box 5"/>
            <p:cNvSpPr txBox="1">
              <a:spLocks noChangeArrowheads="1"/>
            </p:cNvSpPr>
            <p:nvPr/>
          </p:nvSpPr>
          <p:spPr bwMode="auto">
            <a:xfrm>
              <a:off x="4161" y="2498"/>
              <a:ext cx="1392"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en-US" altLang="en-US" sz="2500" i="1">
                  <a:solidFill>
                    <a:srgbClr val="0066CC"/>
                  </a:solidFill>
                </a:rPr>
                <a:t>See Spot bark.</a:t>
              </a: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wipe(left)">
                                      <p:cBhvr>
                                        <p:cTn id="7" dur="500"/>
                                        <p:tgtEl>
                                          <p:spTgt spid="214019">
                                            <p:txEl>
                                              <p:pRg st="0" end="0"/>
                                            </p:txEl>
                                          </p:spTgt>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214022"/>
                                        </p:tgtEl>
                                        <p:attrNameLst>
                                          <p:attrName>style.visibility</p:attrName>
                                        </p:attrNameLst>
                                      </p:cBhvr>
                                      <p:to>
                                        <p:strVal val="visible"/>
                                      </p:to>
                                    </p:set>
                                    <p:animEffect transition="in" filter="dissolve">
                                      <p:cBhvr>
                                        <p:cTn id="11" dur="500"/>
                                        <p:tgtEl>
                                          <p:spTgt spid="2140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4019">
                                            <p:txEl>
                                              <p:pRg st="1" end="1"/>
                                            </p:txEl>
                                          </p:spTgt>
                                        </p:tgtEl>
                                        <p:attrNameLst>
                                          <p:attrName>style.visibility</p:attrName>
                                        </p:attrNameLst>
                                      </p:cBhvr>
                                      <p:to>
                                        <p:strVal val="visible"/>
                                      </p:to>
                                    </p:set>
                                    <p:animEffect transition="in" filter="wipe(left)">
                                      <p:cBhvr>
                                        <p:cTn id="16" dur="500"/>
                                        <p:tgtEl>
                                          <p:spTgt spid="2140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14019">
                                            <p:txEl>
                                              <p:pRg st="2" end="2"/>
                                            </p:txEl>
                                          </p:spTgt>
                                        </p:tgtEl>
                                        <p:attrNameLst>
                                          <p:attrName>style.visibility</p:attrName>
                                        </p:attrNameLst>
                                      </p:cBhvr>
                                      <p:to>
                                        <p:strVal val="visible"/>
                                      </p:to>
                                    </p:set>
                                    <p:animEffect transition="in" filter="wipe(left)">
                                      <p:cBhvr>
                                        <p:cTn id="21" dur="500"/>
                                        <p:tgtEl>
                                          <p:spTgt spid="21401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14019">
                                            <p:txEl>
                                              <p:pRg st="3" end="3"/>
                                            </p:txEl>
                                          </p:spTgt>
                                        </p:tgtEl>
                                        <p:attrNameLst>
                                          <p:attrName>style.visibility</p:attrName>
                                        </p:attrNameLst>
                                      </p:cBhvr>
                                      <p:to>
                                        <p:strVal val="visible"/>
                                      </p:to>
                                    </p:set>
                                    <p:animEffect transition="in" filter="wipe(left)">
                                      <p:cBhvr>
                                        <p:cTn id="26" dur="500"/>
                                        <p:tgtEl>
                                          <p:spTgt spid="21401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Effect transition="in" filter="wipe(left)">
                                      <p:cBhvr>
                                        <p:cTn id="31" dur="500"/>
                                        <p:tgtEl>
                                          <p:spTgt spid="214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uiExpand="1" build="p" bldLvl="5"/>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16066" name="Rectangle 2"/>
          <p:cNvSpPr>
            <a:spLocks noGrp="1" noChangeArrowheads="1"/>
          </p:cNvSpPr>
          <p:nvPr>
            <p:ph type="title"/>
          </p:nvPr>
        </p:nvSpPr>
        <p:spPr>
          <a:xfrm>
            <a:off x="457200" y="219075"/>
            <a:ext cx="8229600" cy="649288"/>
          </a:xfrm>
        </p:spPr>
        <p:txBody>
          <a:bodyPr/>
          <a:lstStyle/>
          <a:p>
            <a:r>
              <a:rPr lang="en-US" altLang="en-US" sz="3000"/>
              <a:t>The Coase Theorem:  An Example</a:t>
            </a:r>
          </a:p>
        </p:txBody>
      </p:sp>
      <p:sp>
        <p:nvSpPr>
          <p:cNvPr id="216067" name="Rectangle 3"/>
          <p:cNvSpPr>
            <a:spLocks noGrp="1" noChangeArrowheads="1"/>
          </p:cNvSpPr>
          <p:nvPr>
            <p:ph type="body" idx="1"/>
          </p:nvPr>
        </p:nvSpPr>
        <p:spPr>
          <a:xfrm>
            <a:off x="468313" y="957263"/>
            <a:ext cx="8229600" cy="5434012"/>
          </a:xfrm>
        </p:spPr>
        <p:txBody>
          <a:bodyPr/>
          <a:lstStyle/>
          <a:p>
            <a:pPr>
              <a:spcBef>
                <a:spcPct val="40000"/>
              </a:spcBef>
            </a:pPr>
            <a:r>
              <a:rPr lang="en-US" altLang="en-US" sz="2700"/>
              <a:t>CASE 1:   </a:t>
            </a:r>
            <a:br>
              <a:rPr lang="en-US" altLang="en-US" sz="2700"/>
            </a:br>
            <a:r>
              <a:rPr lang="en-US" altLang="en-US" sz="2700"/>
              <a:t>Dick has the right to keep Spot.  </a:t>
            </a:r>
            <a:br>
              <a:rPr lang="en-US" altLang="en-US" sz="2700"/>
            </a:br>
            <a:r>
              <a:rPr lang="en-US" altLang="en-US" sz="2700"/>
              <a:t>Benefit to Dick of having Spot = $500</a:t>
            </a:r>
            <a:br>
              <a:rPr lang="en-US" altLang="en-US" sz="2700"/>
            </a:br>
            <a:r>
              <a:rPr lang="en-US" altLang="en-US" sz="2700"/>
              <a:t>Cost to Jane of Spot’s barking = $800</a:t>
            </a:r>
          </a:p>
          <a:p>
            <a:pPr>
              <a:spcBef>
                <a:spcPct val="40000"/>
              </a:spcBef>
            </a:pPr>
            <a:r>
              <a:rPr lang="en-US" altLang="en-US" sz="2700"/>
              <a:t>Socially efficient outcome:  </a:t>
            </a:r>
            <a:br>
              <a:rPr lang="en-US" altLang="en-US" sz="2700"/>
            </a:br>
            <a:r>
              <a:rPr lang="en-US" altLang="en-US" sz="2700"/>
              <a:t>Spot goes bye-bye.</a:t>
            </a:r>
          </a:p>
          <a:p>
            <a:pPr>
              <a:spcBef>
                <a:spcPct val="40000"/>
              </a:spcBef>
            </a:pPr>
            <a:r>
              <a:rPr lang="en-US" altLang="en-US" sz="2700"/>
              <a:t>Private outcome:  </a:t>
            </a:r>
            <a:br>
              <a:rPr lang="en-US" altLang="en-US" sz="2700"/>
            </a:br>
            <a:r>
              <a:rPr lang="en-US" altLang="en-US" sz="2700"/>
              <a:t>Jane pays Dick $600 to get rid of Spot, </a:t>
            </a:r>
            <a:br>
              <a:rPr lang="en-US" altLang="en-US" sz="2700"/>
            </a:br>
            <a:r>
              <a:rPr lang="en-US" altLang="en-US" sz="2700"/>
              <a:t>both Jane and Dick are better off. </a:t>
            </a:r>
          </a:p>
          <a:p>
            <a:pPr>
              <a:spcBef>
                <a:spcPct val="40000"/>
              </a:spcBef>
            </a:pPr>
            <a:r>
              <a:rPr lang="en-US" altLang="en-US" sz="2700"/>
              <a:t>Private outcome = efficient outcome.</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20845" name="Rectangle 13"/>
          <p:cNvSpPr>
            <a:spLocks noGrp="1" noChangeArrowheads="1"/>
          </p:cNvSpPr>
          <p:nvPr>
            <p:ph type="title"/>
          </p:nvPr>
        </p:nvSpPr>
        <p:spPr/>
        <p:txBody>
          <a:bodyPr/>
          <a:lstStyle/>
          <a:p>
            <a:r>
              <a:rPr lang="en-US" altLang="en-US"/>
              <a:t>Introduction</a:t>
            </a:r>
          </a:p>
        </p:txBody>
      </p:sp>
      <p:sp>
        <p:nvSpPr>
          <p:cNvPr id="120846" name="Rectangle 14"/>
          <p:cNvSpPr>
            <a:spLocks noGrp="1" noChangeArrowheads="1"/>
          </p:cNvSpPr>
          <p:nvPr>
            <p:ph type="body" idx="1"/>
          </p:nvPr>
        </p:nvSpPr>
        <p:spPr/>
        <p:txBody>
          <a:bodyPr/>
          <a:lstStyle/>
          <a:p>
            <a:r>
              <a:rPr lang="en-US" altLang="en-US"/>
              <a:t>Recall one of the Ten Principles:</a:t>
            </a:r>
            <a:br>
              <a:rPr lang="en-US" altLang="en-US"/>
            </a:br>
            <a:endParaRPr lang="en-US" altLang="en-US" sz="900"/>
          </a:p>
          <a:p>
            <a:pPr lvl="2">
              <a:buFont typeface="Arial" panose="020B0604020202020204" pitchFamily="34" charset="0"/>
              <a:buNone/>
            </a:pPr>
            <a:r>
              <a:rPr lang="en-US" altLang="en-US" sz="2800" i="1">
                <a:solidFill>
                  <a:srgbClr val="FF0000"/>
                </a:solidFill>
              </a:rPr>
              <a:t>Markets are usually a good way </a:t>
            </a:r>
            <a:br>
              <a:rPr lang="en-US" altLang="en-US" sz="2800" i="1">
                <a:solidFill>
                  <a:srgbClr val="FF0000"/>
                </a:solidFill>
              </a:rPr>
            </a:br>
            <a:r>
              <a:rPr lang="en-US" altLang="en-US" sz="2800" i="1">
                <a:solidFill>
                  <a:srgbClr val="FF0000"/>
                </a:solidFill>
              </a:rPr>
              <a:t>to organize economic activity</a:t>
            </a:r>
            <a:r>
              <a:rPr lang="en-US" altLang="en-US" i="1"/>
              <a:t>.</a:t>
            </a:r>
          </a:p>
          <a:p>
            <a:pPr lvl="2">
              <a:buFont typeface="Arial" panose="020B0604020202020204" pitchFamily="34" charset="0"/>
              <a:buNone/>
            </a:pPr>
            <a:endParaRPr lang="en-US" altLang="en-US" sz="1200" i="1"/>
          </a:p>
          <a:p>
            <a:r>
              <a:rPr lang="en-US" altLang="en-US"/>
              <a:t>Lesson previously learned:</a:t>
            </a:r>
          </a:p>
          <a:p>
            <a:pPr lvl="1">
              <a:buFontTx/>
              <a:buNone/>
            </a:pPr>
            <a:r>
              <a:rPr lang="en-US" altLang="en-US" sz="900"/>
              <a:t>  </a:t>
            </a:r>
            <a:br>
              <a:rPr lang="en-US" altLang="en-US" sz="900"/>
            </a:br>
            <a:r>
              <a:rPr lang="en-US" altLang="en-US">
                <a:solidFill>
                  <a:srgbClr val="FF0000"/>
                </a:solidFill>
              </a:rPr>
              <a:t>In the absence of market failures, </a:t>
            </a:r>
            <a:br>
              <a:rPr lang="en-US" altLang="en-US">
                <a:solidFill>
                  <a:srgbClr val="FF0000"/>
                </a:solidFill>
              </a:rPr>
            </a:br>
            <a:r>
              <a:rPr lang="en-US" altLang="en-US">
                <a:solidFill>
                  <a:srgbClr val="FF0000"/>
                </a:solidFill>
              </a:rPr>
              <a:t>the competitive market outcome is efficient, maximizes total surplus</a:t>
            </a:r>
            <a:r>
              <a:rPr lang="en-US" altLang="en-US"/>
              <a:t>. </a:t>
            </a:r>
          </a:p>
        </p:txBody>
      </p:sp>
      <p:grpSp>
        <p:nvGrpSpPr>
          <p:cNvPr id="120836" name="Group 4"/>
          <p:cNvGrpSpPr>
            <a:grpSpLocks noChangeAspect="1"/>
          </p:cNvGrpSpPr>
          <p:nvPr/>
        </p:nvGrpSpPr>
        <p:grpSpPr bwMode="auto">
          <a:xfrm>
            <a:off x="8123238" y="1704975"/>
            <a:ext cx="550862" cy="550863"/>
            <a:chOff x="1659" y="2254"/>
            <a:chExt cx="1427" cy="1427"/>
          </a:xfrm>
        </p:grpSpPr>
        <p:sp>
          <p:nvSpPr>
            <p:cNvPr id="120837" name="AutoShape 5"/>
            <p:cNvSpPr>
              <a:spLocks noChangeAspect="1" noChangeArrowheads="1"/>
            </p:cNvSpPr>
            <p:nvPr/>
          </p:nvSpPr>
          <p:spPr bwMode="auto">
            <a:xfrm>
              <a:off x="2791" y="2827"/>
              <a:ext cx="291" cy="318"/>
            </a:xfrm>
            <a:prstGeom prst="rtTriangle">
              <a:avLst/>
            </a:prstGeom>
            <a:solidFill>
              <a:srgbClr val="7D01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38" name="Rectangle 6"/>
            <p:cNvSpPr>
              <a:spLocks noChangeAspect="1" noChangeArrowheads="1"/>
            </p:cNvSpPr>
            <p:nvPr/>
          </p:nvSpPr>
          <p:spPr bwMode="auto">
            <a:xfrm rot="5400000">
              <a:off x="2228" y="2575"/>
              <a:ext cx="893" cy="252"/>
            </a:xfrm>
            <a:prstGeom prst="rect">
              <a:avLst/>
            </a:prstGeom>
            <a:solidFill>
              <a:srgbClr val="FEED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39" name="AutoShape 7"/>
            <p:cNvSpPr>
              <a:spLocks noChangeAspect="1" noChangeArrowheads="1"/>
            </p:cNvSpPr>
            <p:nvPr/>
          </p:nvSpPr>
          <p:spPr bwMode="auto">
            <a:xfrm rot="5400000">
              <a:off x="2206" y="3358"/>
              <a:ext cx="297" cy="330"/>
            </a:xfrm>
            <a:prstGeom prst="rtTriangle">
              <a:avLst/>
            </a:prstGeom>
            <a:solidFill>
              <a:srgbClr val="2674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40" name="AutoShape 8"/>
            <p:cNvSpPr>
              <a:spLocks noChangeAspect="1" noChangeArrowheads="1"/>
            </p:cNvSpPr>
            <p:nvPr/>
          </p:nvSpPr>
          <p:spPr bwMode="auto">
            <a:xfrm rot="10800000">
              <a:off x="1663" y="2791"/>
              <a:ext cx="291" cy="318"/>
            </a:xfrm>
            <a:prstGeom prst="rtTriangle">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41" name="AutoShape 9"/>
            <p:cNvSpPr>
              <a:spLocks noChangeAspect="1" noChangeArrowheads="1"/>
            </p:cNvSpPr>
            <p:nvPr/>
          </p:nvSpPr>
          <p:spPr bwMode="auto">
            <a:xfrm rot="16200000">
              <a:off x="2245" y="2251"/>
              <a:ext cx="291" cy="318"/>
            </a:xfrm>
            <a:prstGeom prst="rtTriangle">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42" name="Rectangle 10"/>
            <p:cNvSpPr>
              <a:spLocks noChangeAspect="1" noChangeArrowheads="1"/>
            </p:cNvSpPr>
            <p:nvPr/>
          </p:nvSpPr>
          <p:spPr bwMode="auto">
            <a:xfrm>
              <a:off x="1659" y="2541"/>
              <a:ext cx="893" cy="252"/>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43" name="Rectangle 11"/>
            <p:cNvSpPr>
              <a:spLocks noChangeAspect="1" noChangeArrowheads="1"/>
            </p:cNvSpPr>
            <p:nvPr/>
          </p:nvSpPr>
          <p:spPr bwMode="auto">
            <a:xfrm>
              <a:off x="2193" y="3144"/>
              <a:ext cx="893" cy="252"/>
            </a:xfrm>
            <a:prstGeom prst="rect">
              <a:avLst/>
            </a:prstGeom>
            <a:solidFill>
              <a:srgbClr val="B3015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844" name="Rectangle 12"/>
            <p:cNvSpPr>
              <a:spLocks noChangeAspect="1" noChangeArrowheads="1"/>
            </p:cNvSpPr>
            <p:nvPr/>
          </p:nvSpPr>
          <p:spPr bwMode="auto">
            <a:xfrm rot="5400000">
              <a:off x="1622" y="3109"/>
              <a:ext cx="893" cy="252"/>
            </a:xfrm>
            <a:prstGeom prst="rect">
              <a:avLst/>
            </a:prstGeom>
            <a:solidFill>
              <a:srgbClr val="319B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46">
                                            <p:txEl>
                                              <p:pRg st="0" end="0"/>
                                            </p:txEl>
                                          </p:spTgt>
                                        </p:tgtEl>
                                        <p:attrNameLst>
                                          <p:attrName>style.visibility</p:attrName>
                                        </p:attrNameLst>
                                      </p:cBhvr>
                                      <p:to>
                                        <p:strVal val="visible"/>
                                      </p:to>
                                    </p:set>
                                    <p:animEffect transition="in" filter="wipe(left)">
                                      <p:cBhvr>
                                        <p:cTn id="7" dur="500"/>
                                        <p:tgtEl>
                                          <p:spTgt spid="1208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46">
                                            <p:txEl>
                                              <p:pRg st="1" end="1"/>
                                            </p:txEl>
                                          </p:spTgt>
                                        </p:tgtEl>
                                        <p:attrNameLst>
                                          <p:attrName>style.visibility</p:attrName>
                                        </p:attrNameLst>
                                      </p:cBhvr>
                                      <p:to>
                                        <p:strVal val="visible"/>
                                      </p:to>
                                    </p:set>
                                    <p:animEffect transition="in" filter="wipe(left)">
                                      <p:cBhvr>
                                        <p:cTn id="12" dur="500"/>
                                        <p:tgtEl>
                                          <p:spTgt spid="120846">
                                            <p:txEl>
                                              <p:pRg st="1" end="1"/>
                                            </p:txEl>
                                          </p:spTgt>
                                        </p:tgtEl>
                                      </p:cBhvr>
                                    </p:animEffect>
                                  </p:childTnLst>
                                </p:cTn>
                              </p:par>
                              <p:par>
                                <p:cTn id="13" presetID="49" presetClass="entr" presetSubtype="0" decel="100000" fill="hold" nodeType="withEffect">
                                  <p:stCondLst>
                                    <p:cond delay="0"/>
                                  </p:stCondLst>
                                  <p:childTnLst>
                                    <p:set>
                                      <p:cBhvr>
                                        <p:cTn id="14" dur="1" fill="hold">
                                          <p:stCondLst>
                                            <p:cond delay="0"/>
                                          </p:stCondLst>
                                        </p:cTn>
                                        <p:tgtEl>
                                          <p:spTgt spid="120836"/>
                                        </p:tgtEl>
                                        <p:attrNameLst>
                                          <p:attrName>style.visibility</p:attrName>
                                        </p:attrNameLst>
                                      </p:cBhvr>
                                      <p:to>
                                        <p:strVal val="visible"/>
                                      </p:to>
                                    </p:set>
                                    <p:anim calcmode="lin" valueType="num">
                                      <p:cBhvr>
                                        <p:cTn id="15" dur="1000" fill="hold"/>
                                        <p:tgtEl>
                                          <p:spTgt spid="120836"/>
                                        </p:tgtEl>
                                        <p:attrNameLst>
                                          <p:attrName>ppt_w</p:attrName>
                                        </p:attrNameLst>
                                      </p:cBhvr>
                                      <p:tavLst>
                                        <p:tav tm="0">
                                          <p:val>
                                            <p:fltVal val="0"/>
                                          </p:val>
                                        </p:tav>
                                        <p:tav tm="100000">
                                          <p:val>
                                            <p:strVal val="#ppt_w"/>
                                          </p:val>
                                        </p:tav>
                                      </p:tavLst>
                                    </p:anim>
                                    <p:anim calcmode="lin" valueType="num">
                                      <p:cBhvr>
                                        <p:cTn id="16" dur="1000" fill="hold"/>
                                        <p:tgtEl>
                                          <p:spTgt spid="120836"/>
                                        </p:tgtEl>
                                        <p:attrNameLst>
                                          <p:attrName>ppt_h</p:attrName>
                                        </p:attrNameLst>
                                      </p:cBhvr>
                                      <p:tavLst>
                                        <p:tav tm="0">
                                          <p:val>
                                            <p:fltVal val="0"/>
                                          </p:val>
                                        </p:tav>
                                        <p:tav tm="100000">
                                          <p:val>
                                            <p:strVal val="#ppt_h"/>
                                          </p:val>
                                        </p:tav>
                                      </p:tavLst>
                                    </p:anim>
                                    <p:anim calcmode="lin" valueType="num">
                                      <p:cBhvr>
                                        <p:cTn id="17" dur="1000" fill="hold"/>
                                        <p:tgtEl>
                                          <p:spTgt spid="120836"/>
                                        </p:tgtEl>
                                        <p:attrNameLst>
                                          <p:attrName>style.rotation</p:attrName>
                                        </p:attrNameLst>
                                      </p:cBhvr>
                                      <p:tavLst>
                                        <p:tav tm="0">
                                          <p:val>
                                            <p:fltVal val="360"/>
                                          </p:val>
                                        </p:tav>
                                        <p:tav tm="100000">
                                          <p:val>
                                            <p:fltVal val="0"/>
                                          </p:val>
                                        </p:tav>
                                      </p:tavLst>
                                    </p:anim>
                                    <p:animEffect transition="in" filter="fade">
                                      <p:cBhvr>
                                        <p:cTn id="18" dur="1000"/>
                                        <p:tgtEl>
                                          <p:spTgt spid="12083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0846">
                                            <p:txEl>
                                              <p:pRg st="3" end="3"/>
                                            </p:txEl>
                                          </p:spTgt>
                                        </p:tgtEl>
                                        <p:attrNameLst>
                                          <p:attrName>style.visibility</p:attrName>
                                        </p:attrNameLst>
                                      </p:cBhvr>
                                      <p:to>
                                        <p:strVal val="visible"/>
                                      </p:to>
                                    </p:set>
                                    <p:animEffect transition="in" filter="wipe(left)">
                                      <p:cBhvr>
                                        <p:cTn id="23" dur="500"/>
                                        <p:tgtEl>
                                          <p:spTgt spid="120846">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20846">
                                            <p:txEl>
                                              <p:pRg st="4" end="4"/>
                                            </p:txEl>
                                          </p:spTgt>
                                        </p:tgtEl>
                                        <p:attrNameLst>
                                          <p:attrName>style.visibility</p:attrName>
                                        </p:attrNameLst>
                                      </p:cBhvr>
                                      <p:to>
                                        <p:strVal val="visible"/>
                                      </p:to>
                                    </p:set>
                                    <p:animEffect transition="in" filter="wipe(left)">
                                      <p:cBhvr>
                                        <p:cTn id="28" dur="500"/>
                                        <p:tgtEl>
                                          <p:spTgt spid="1208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6" grpId="0" uiExpand="1" build="p" bldLvl="5"/>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20162" name="Rectangle 2"/>
          <p:cNvSpPr>
            <a:spLocks noGrp="1" noChangeArrowheads="1"/>
          </p:cNvSpPr>
          <p:nvPr>
            <p:ph type="title"/>
          </p:nvPr>
        </p:nvSpPr>
        <p:spPr>
          <a:xfrm>
            <a:off x="457200" y="219075"/>
            <a:ext cx="8229600" cy="649288"/>
          </a:xfrm>
        </p:spPr>
        <p:txBody>
          <a:bodyPr/>
          <a:lstStyle/>
          <a:p>
            <a:r>
              <a:rPr lang="en-US" altLang="en-US" sz="3000"/>
              <a:t>The Coase Theorem:  An Example</a:t>
            </a:r>
          </a:p>
        </p:txBody>
      </p:sp>
      <p:sp>
        <p:nvSpPr>
          <p:cNvPr id="220163" name="Rectangle 3"/>
          <p:cNvSpPr>
            <a:spLocks noGrp="1" noChangeArrowheads="1"/>
          </p:cNvSpPr>
          <p:nvPr>
            <p:ph type="body" idx="1"/>
          </p:nvPr>
        </p:nvSpPr>
        <p:spPr>
          <a:xfrm>
            <a:off x="468313" y="957263"/>
            <a:ext cx="8229600" cy="5505450"/>
          </a:xfrm>
        </p:spPr>
        <p:txBody>
          <a:bodyPr/>
          <a:lstStyle/>
          <a:p>
            <a:pPr>
              <a:spcBef>
                <a:spcPct val="40000"/>
              </a:spcBef>
            </a:pPr>
            <a:r>
              <a:rPr lang="en-US" altLang="en-US" sz="2700"/>
              <a:t>CASE 2:  </a:t>
            </a:r>
            <a:br>
              <a:rPr lang="en-US" altLang="en-US" sz="2700"/>
            </a:br>
            <a:r>
              <a:rPr lang="en-US" altLang="en-US" sz="2700"/>
              <a:t>Dick has the right to keep Spot.  </a:t>
            </a:r>
            <a:br>
              <a:rPr lang="en-US" altLang="en-US" sz="2700"/>
            </a:br>
            <a:r>
              <a:rPr lang="en-US" altLang="en-US" sz="2700"/>
              <a:t>Benefit to Dick of having Spot = $1000</a:t>
            </a:r>
            <a:br>
              <a:rPr lang="en-US" altLang="en-US" sz="2700"/>
            </a:br>
            <a:r>
              <a:rPr lang="en-US" altLang="en-US" sz="2700"/>
              <a:t>Cost to Jane of Spot’s barking = $800</a:t>
            </a:r>
          </a:p>
          <a:p>
            <a:pPr>
              <a:spcBef>
                <a:spcPct val="40000"/>
              </a:spcBef>
            </a:pPr>
            <a:r>
              <a:rPr lang="en-US" altLang="en-US" sz="2700"/>
              <a:t>Socially efficient outcome:  </a:t>
            </a:r>
            <a:br>
              <a:rPr lang="en-US" altLang="en-US" sz="2700"/>
            </a:br>
            <a:r>
              <a:rPr lang="en-US" altLang="en-US" sz="2700"/>
              <a:t>See Spot stay.</a:t>
            </a:r>
          </a:p>
          <a:p>
            <a:pPr>
              <a:spcBef>
                <a:spcPct val="40000"/>
              </a:spcBef>
            </a:pPr>
            <a:r>
              <a:rPr lang="en-US" altLang="en-US" sz="2700"/>
              <a:t>Private outcome:  </a:t>
            </a:r>
            <a:br>
              <a:rPr lang="en-US" altLang="en-US" sz="2700"/>
            </a:br>
            <a:r>
              <a:rPr lang="en-US" altLang="en-US" sz="2700"/>
              <a:t>Jane not willing to pay more than $800, </a:t>
            </a:r>
            <a:br>
              <a:rPr lang="en-US" altLang="en-US" sz="2700"/>
            </a:br>
            <a:r>
              <a:rPr lang="en-US" altLang="en-US" sz="2700"/>
              <a:t>Dick not willing to accept less than $1000, </a:t>
            </a:r>
            <a:br>
              <a:rPr lang="en-US" altLang="en-US" sz="2700"/>
            </a:br>
            <a:r>
              <a:rPr lang="en-US" altLang="en-US" sz="2700"/>
              <a:t>so Spot stays.  </a:t>
            </a:r>
          </a:p>
          <a:p>
            <a:pPr>
              <a:spcBef>
                <a:spcPct val="40000"/>
              </a:spcBef>
            </a:pPr>
            <a:r>
              <a:rPr lang="en-US" altLang="en-US" sz="2700"/>
              <a:t>Private outcome = efficient outcome.</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22210" name="Rectangle 2"/>
          <p:cNvSpPr>
            <a:spLocks noGrp="1" noChangeArrowheads="1"/>
          </p:cNvSpPr>
          <p:nvPr>
            <p:ph type="title"/>
          </p:nvPr>
        </p:nvSpPr>
        <p:spPr>
          <a:xfrm>
            <a:off x="457200" y="219075"/>
            <a:ext cx="8229600" cy="649288"/>
          </a:xfrm>
        </p:spPr>
        <p:txBody>
          <a:bodyPr/>
          <a:lstStyle/>
          <a:p>
            <a:r>
              <a:rPr lang="en-US" altLang="en-US" sz="3000"/>
              <a:t>The Coase Theorem:  An Example</a:t>
            </a:r>
          </a:p>
        </p:txBody>
      </p:sp>
      <p:sp>
        <p:nvSpPr>
          <p:cNvPr id="222211" name="Rectangle 3"/>
          <p:cNvSpPr>
            <a:spLocks noGrp="1" noChangeArrowheads="1"/>
          </p:cNvSpPr>
          <p:nvPr>
            <p:ph type="body" idx="1"/>
          </p:nvPr>
        </p:nvSpPr>
        <p:spPr>
          <a:xfrm>
            <a:off x="457200" y="990600"/>
            <a:ext cx="8229600" cy="4343400"/>
          </a:xfrm>
        </p:spPr>
        <p:txBody>
          <a:bodyPr/>
          <a:lstStyle/>
          <a:p>
            <a:pPr>
              <a:spcBef>
                <a:spcPct val="40000"/>
              </a:spcBef>
            </a:pPr>
            <a:r>
              <a:rPr lang="en-US" altLang="en-US"/>
              <a:t>CASE 3:  </a:t>
            </a:r>
            <a:br>
              <a:rPr lang="en-US" altLang="en-US"/>
            </a:br>
            <a:r>
              <a:rPr lang="en-US" altLang="en-US"/>
              <a:t>Jane has the legal right to peace &amp; quiet. </a:t>
            </a:r>
            <a:br>
              <a:rPr lang="en-US" altLang="en-US"/>
            </a:br>
            <a:r>
              <a:rPr lang="en-US" altLang="en-US"/>
              <a:t>Benefit to Dick of having Spot = $800</a:t>
            </a:r>
            <a:br>
              <a:rPr lang="en-US" altLang="en-US"/>
            </a:br>
            <a:r>
              <a:rPr lang="en-US" altLang="en-US"/>
              <a:t>Cost to Jane of Spot’s barking = $500</a:t>
            </a:r>
          </a:p>
          <a:p>
            <a:pPr>
              <a:spcBef>
                <a:spcPct val="40000"/>
              </a:spcBef>
            </a:pPr>
            <a:r>
              <a:rPr lang="en-US" altLang="en-US"/>
              <a:t>Socially efficient outcome:  Dick keeps Spot.</a:t>
            </a:r>
          </a:p>
          <a:p>
            <a:pPr>
              <a:spcBef>
                <a:spcPct val="40000"/>
              </a:spcBef>
            </a:pPr>
            <a:r>
              <a:rPr lang="en-US" altLang="en-US"/>
              <a:t>Private outcome:  Dick pays Jane $600 to put up with Spot’s barking.</a:t>
            </a:r>
          </a:p>
          <a:p>
            <a:pPr>
              <a:spcBef>
                <a:spcPct val="40000"/>
              </a:spcBef>
            </a:pPr>
            <a:r>
              <a:rPr lang="en-US" altLang="en-US"/>
              <a:t>Private outcome = efficient outcome.</a:t>
            </a:r>
          </a:p>
        </p:txBody>
      </p:sp>
      <p:sp>
        <p:nvSpPr>
          <p:cNvPr id="222212" name="Rectangle 4"/>
          <p:cNvSpPr>
            <a:spLocks noChangeArrowheads="1"/>
          </p:cNvSpPr>
          <p:nvPr/>
        </p:nvSpPr>
        <p:spPr bwMode="auto">
          <a:xfrm>
            <a:off x="393700" y="5218113"/>
            <a:ext cx="8264525" cy="927100"/>
          </a:xfrm>
          <a:prstGeom prst="rect">
            <a:avLst/>
          </a:prstGeom>
          <a:solidFill>
            <a:srgbClr val="99CCFF"/>
          </a:solidFill>
          <a:ln>
            <a:noFill/>
          </a:ln>
          <a:effectLst>
            <a:outerShdw dist="71842"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105000"/>
              </a:lnSpc>
              <a:spcBef>
                <a:spcPct val="40000"/>
              </a:spcBef>
              <a:buClr>
                <a:srgbClr val="00B85C"/>
              </a:buClr>
              <a:buSzPct val="120000"/>
              <a:buFont typeface="Wingdings" panose="05000000000000000000" pitchFamily="2" charset="2"/>
              <a:buNone/>
            </a:pPr>
            <a:r>
              <a:rPr lang="en-US" altLang="en-US" sz="2600" b="1" i="1">
                <a:effectLst>
                  <a:outerShdw blurRad="38100" dist="38100" dir="2700000" algn="tl">
                    <a:srgbClr val="FFFFFF"/>
                  </a:outerShdw>
                </a:effectLst>
              </a:rPr>
              <a:t>The private market achieves the efficient outcome regardless of the initial distribution of rights.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2212"/>
                                        </p:tgtEl>
                                        <p:attrNameLst>
                                          <p:attrName>style.visibility</p:attrName>
                                        </p:attrNameLst>
                                      </p:cBhvr>
                                      <p:to>
                                        <p:strVal val="visible"/>
                                      </p:to>
                                    </p:set>
                                    <p:animEffect transition="in" filter="dissolve">
                                      <p:cBhvr>
                                        <p:cTn id="7" dur="500"/>
                                        <p:tgtEl>
                                          <p:spTgt spid="222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grpSp>
        <p:nvGrpSpPr>
          <p:cNvPr id="231426" name="Group 2"/>
          <p:cNvGrpSpPr>
            <a:grpSpLocks/>
          </p:cNvGrpSpPr>
          <p:nvPr/>
        </p:nvGrpSpPr>
        <p:grpSpPr bwMode="auto">
          <a:xfrm>
            <a:off x="0" y="0"/>
            <a:ext cx="1550988" cy="6869113"/>
            <a:chOff x="0" y="0"/>
            <a:chExt cx="977" cy="4327"/>
          </a:xfrm>
        </p:grpSpPr>
        <p:sp>
          <p:nvSpPr>
            <p:cNvPr id="231427" name="Rectangle 3"/>
            <p:cNvSpPr>
              <a:spLocks noChangeArrowheads="1"/>
            </p:cNvSpPr>
            <p:nvPr/>
          </p:nvSpPr>
          <p:spPr bwMode="auto">
            <a:xfrm rot="5400000">
              <a:off x="-2011" y="2011"/>
              <a:ext cx="4327" cy="306"/>
            </a:xfrm>
            <a:prstGeom prst="rect">
              <a:avLst/>
            </a:prstGeom>
            <a:gradFill rotWithShape="1">
              <a:gsLst>
                <a:gs pos="0">
                  <a:srgbClr val="FFFF66"/>
                </a:gs>
                <a:gs pos="100000">
                  <a:srgbClr val="FF99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1428" name="Oval 4"/>
            <p:cNvSpPr>
              <a:spLocks noChangeArrowheads="1"/>
            </p:cNvSpPr>
            <p:nvPr/>
          </p:nvSpPr>
          <p:spPr bwMode="auto">
            <a:xfrm rot="5400000">
              <a:off x="86" y="39"/>
              <a:ext cx="930" cy="852"/>
            </a:xfrm>
            <a:prstGeom prst="ellipse">
              <a:avLst/>
            </a:prstGeom>
            <a:pattFill prst="wdUpDiag">
              <a:fgClr>
                <a:srgbClr val="FFFFCC"/>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1429" name="Rectangle 5"/>
          <p:cNvSpPr>
            <a:spLocks noGrp="1" noChangeArrowheads="1"/>
          </p:cNvSpPr>
          <p:nvPr>
            <p:ph type="title"/>
          </p:nvPr>
        </p:nvSpPr>
        <p:spPr>
          <a:xfrm>
            <a:off x="387350" y="188913"/>
            <a:ext cx="8229600" cy="1052512"/>
          </a:xfrm>
          <a:noFill/>
          <a:ln/>
        </p:spPr>
        <p:txBody>
          <a:bodyPr anchor="t"/>
          <a:lstStyle/>
          <a:p>
            <a:pPr algn="l"/>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C</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T</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V</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  L</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R</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G  </a:t>
            </a:r>
            <a:r>
              <a:rPr lang="en-US" altLang="en-US" sz="3000">
                <a:solidFill>
                  <a:srgbClr val="FF9966"/>
                </a:solidFill>
                <a:effectLst>
                  <a:outerShdw blurRad="38100" dist="38100" dir="2700000" algn="tl">
                    <a:srgbClr val="C0C0C0"/>
                  </a:outerShdw>
                </a:effectLst>
              </a:rPr>
              <a:t>2</a:t>
            </a:r>
            <a:r>
              <a:rPr lang="en-US" altLang="en-US" sz="2600">
                <a:solidFill>
                  <a:srgbClr val="FF9966"/>
                </a:solidFill>
                <a:effectLst>
                  <a:outerShdw blurRad="38100" dist="38100" dir="2700000" algn="tl">
                    <a:srgbClr val="C0C0C0"/>
                  </a:outerShdw>
                </a:effectLst>
              </a:rPr>
              <a:t>:   </a:t>
            </a:r>
            <a:br>
              <a:rPr lang="en-US" altLang="en-US" sz="2600">
                <a:solidFill>
                  <a:srgbClr val="FF9966"/>
                </a:solidFill>
                <a:effectLst>
                  <a:outerShdw blurRad="38100" dist="38100" dir="2700000" algn="tl">
                    <a:srgbClr val="C0C0C0"/>
                  </a:outerShdw>
                </a:effectLst>
              </a:rPr>
            </a:br>
            <a:r>
              <a:rPr lang="en-US" altLang="en-US" sz="3000">
                <a:solidFill>
                  <a:srgbClr val="996633"/>
                </a:solidFill>
                <a:effectLst>
                  <a:outerShdw blurRad="38100" dist="38100" dir="2700000" algn="tl">
                    <a:srgbClr val="C0C0C0"/>
                  </a:outerShdw>
                </a:effectLst>
              </a:rPr>
              <a:t>Brainstorming</a:t>
            </a:r>
          </a:p>
        </p:txBody>
      </p:sp>
      <p:sp>
        <p:nvSpPr>
          <p:cNvPr id="231430" name="Rectangle 6"/>
          <p:cNvSpPr>
            <a:spLocks noGrp="1" noChangeArrowheads="1"/>
          </p:cNvSpPr>
          <p:nvPr>
            <p:ph type="body" idx="1"/>
          </p:nvPr>
        </p:nvSpPr>
        <p:spPr>
          <a:xfrm>
            <a:off x="534988" y="1306513"/>
            <a:ext cx="8229600" cy="4897437"/>
          </a:xfrm>
        </p:spPr>
        <p:txBody>
          <a:bodyPr/>
          <a:lstStyle/>
          <a:p>
            <a:pPr marL="0" indent="0">
              <a:spcBef>
                <a:spcPct val="50000"/>
              </a:spcBef>
              <a:buClr>
                <a:srgbClr val="669900"/>
              </a:buClr>
              <a:buFont typeface="Wingdings" panose="05000000000000000000" pitchFamily="2" charset="2"/>
              <a:buNone/>
            </a:pPr>
            <a:r>
              <a:rPr lang="en-US" altLang="en-US" sz="2700"/>
              <a:t>Collectively, the 1000 residents of Green Valley value swimming in Blue Lake at $100,000. </a:t>
            </a:r>
          </a:p>
          <a:p>
            <a:pPr marL="0" indent="0">
              <a:spcBef>
                <a:spcPct val="50000"/>
              </a:spcBef>
              <a:buClr>
                <a:srgbClr val="669900"/>
              </a:buClr>
              <a:buFont typeface="Wingdings" panose="05000000000000000000" pitchFamily="2" charset="2"/>
              <a:buNone/>
            </a:pPr>
            <a:r>
              <a:rPr lang="en-US" altLang="en-US" sz="2700"/>
              <a:t>A nearby factory pollutes the lake water, and would have to pay $50,000 for non-polluting equipment. </a:t>
            </a:r>
          </a:p>
          <a:p>
            <a:pPr marL="688975" lvl="1" indent="-574675">
              <a:spcBef>
                <a:spcPct val="50000"/>
              </a:spcBef>
              <a:buClr>
                <a:srgbClr val="669900"/>
              </a:buClr>
              <a:buSzPct val="120000"/>
              <a:buFont typeface="Wingdings" panose="05000000000000000000" pitchFamily="2" charset="2"/>
              <a:buNone/>
            </a:pPr>
            <a:r>
              <a:rPr lang="en-US" altLang="en-US" sz="2600" b="1">
                <a:solidFill>
                  <a:srgbClr val="669900"/>
                </a:solidFill>
              </a:rPr>
              <a:t>A.	</a:t>
            </a:r>
            <a:r>
              <a:rPr lang="en-US" altLang="en-US"/>
              <a:t>Describe a Coase-like private solution.  </a:t>
            </a:r>
          </a:p>
          <a:p>
            <a:pPr marL="688975" lvl="1" indent="-574675">
              <a:spcBef>
                <a:spcPct val="50000"/>
              </a:spcBef>
              <a:buClr>
                <a:srgbClr val="669900"/>
              </a:buClr>
              <a:buSzPct val="120000"/>
              <a:buFont typeface="Wingdings" panose="05000000000000000000" pitchFamily="2" charset="2"/>
              <a:buNone/>
            </a:pPr>
            <a:r>
              <a:rPr lang="en-US" altLang="en-US" sz="2600" b="1">
                <a:solidFill>
                  <a:srgbClr val="669900"/>
                </a:solidFill>
              </a:rPr>
              <a:t>B.	</a:t>
            </a:r>
            <a:r>
              <a:rPr lang="en-US" altLang="en-US"/>
              <a:t>Can you think of any reasons why this solution might not work in the real world?  </a:t>
            </a:r>
          </a:p>
        </p:txBody>
      </p:sp>
      <p:sp>
        <p:nvSpPr>
          <p:cNvPr id="231431" name="Rectangle 7"/>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1685367F-77FE-47B2-A64B-1DE9B4A16E00}" type="slidenum">
              <a:rPr lang="en-US" altLang="en-US" sz="1700">
                <a:solidFill>
                  <a:srgbClr val="777777"/>
                </a:solidFill>
              </a:rPr>
              <a:pPr/>
              <a:t>31</a:t>
            </a:fld>
            <a:endParaRPr lang="en-US" altLang="en-US" sz="1700">
              <a:solidFill>
                <a:srgbClr val="777777"/>
              </a:solidFill>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11970" name="Rectangle 2"/>
          <p:cNvSpPr>
            <a:spLocks noGrp="1" noChangeArrowheads="1"/>
          </p:cNvSpPr>
          <p:nvPr>
            <p:ph type="title"/>
          </p:nvPr>
        </p:nvSpPr>
        <p:spPr>
          <a:xfrm>
            <a:off x="0" y="252413"/>
            <a:ext cx="9144000" cy="649287"/>
          </a:xfrm>
        </p:spPr>
        <p:txBody>
          <a:bodyPr/>
          <a:lstStyle/>
          <a:p>
            <a:r>
              <a:rPr lang="en-US" altLang="en-US" sz="3100"/>
              <a:t>Why Private Solutions Do Not Always Work</a:t>
            </a:r>
          </a:p>
        </p:txBody>
      </p:sp>
      <p:sp>
        <p:nvSpPr>
          <p:cNvPr id="211971" name="Rectangle 3"/>
          <p:cNvSpPr>
            <a:spLocks noGrp="1" noChangeArrowheads="1"/>
          </p:cNvSpPr>
          <p:nvPr>
            <p:ph type="body" idx="1"/>
          </p:nvPr>
        </p:nvSpPr>
        <p:spPr>
          <a:xfrm>
            <a:off x="457200" y="1001713"/>
            <a:ext cx="8229600" cy="5429250"/>
          </a:xfrm>
        </p:spPr>
        <p:txBody>
          <a:bodyPr/>
          <a:lstStyle/>
          <a:p>
            <a:pPr marL="457200" indent="-457200">
              <a:buFont typeface="Wingdings" panose="05000000000000000000" pitchFamily="2" charset="2"/>
              <a:buNone/>
            </a:pPr>
            <a:r>
              <a:rPr lang="en-US" altLang="en-US" sz="2600" b="1">
                <a:solidFill>
                  <a:srgbClr val="3366FF"/>
                </a:solidFill>
              </a:rPr>
              <a:t>1.	</a:t>
            </a:r>
            <a:r>
              <a:rPr lang="en-US" altLang="en-US" b="1">
                <a:solidFill>
                  <a:srgbClr val="CC0000"/>
                </a:solidFill>
              </a:rPr>
              <a:t>Transaction costs</a:t>
            </a:r>
            <a:r>
              <a:rPr lang="en-US" altLang="en-US"/>
              <a:t>:  </a:t>
            </a:r>
            <a:br>
              <a:rPr lang="en-US" altLang="en-US"/>
            </a:br>
            <a:r>
              <a:rPr lang="en-US" altLang="en-US"/>
              <a:t>The costs parties incur in the process of </a:t>
            </a:r>
            <a:br>
              <a:rPr lang="en-US" altLang="en-US"/>
            </a:br>
            <a:r>
              <a:rPr lang="en-US" altLang="en-US"/>
              <a:t>agreeing to and following through on a bargain.</a:t>
            </a:r>
          </a:p>
          <a:p>
            <a:pPr marL="457200" indent="-457200">
              <a:spcBef>
                <a:spcPct val="10000"/>
              </a:spcBef>
              <a:buFont typeface="Wingdings" panose="05000000000000000000" pitchFamily="2" charset="2"/>
              <a:buNone/>
            </a:pPr>
            <a:r>
              <a:rPr lang="en-US" altLang="en-US"/>
              <a:t>	These costs may make it impossible to reach a mutually beneficial agreement. </a:t>
            </a:r>
          </a:p>
          <a:p>
            <a:pPr marL="457200" indent="-457200">
              <a:buFont typeface="Wingdings" panose="05000000000000000000" pitchFamily="2" charset="2"/>
              <a:buNone/>
            </a:pPr>
            <a:r>
              <a:rPr lang="en-US" altLang="en-US" sz="2600" b="1">
                <a:solidFill>
                  <a:srgbClr val="3366FF"/>
                </a:solidFill>
              </a:rPr>
              <a:t>2.	</a:t>
            </a:r>
            <a:r>
              <a:rPr lang="en-US" altLang="en-US"/>
              <a:t>Stubbornness:  </a:t>
            </a:r>
            <a:br>
              <a:rPr lang="en-US" altLang="en-US"/>
            </a:br>
            <a:r>
              <a:rPr lang="en-US" altLang="en-US"/>
              <a:t>Even if a beneficial agreement is possible, </a:t>
            </a:r>
            <a:br>
              <a:rPr lang="en-US" altLang="en-US"/>
            </a:br>
            <a:r>
              <a:rPr lang="en-US" altLang="en-US"/>
              <a:t>each party may hold out for a better deal.</a:t>
            </a:r>
          </a:p>
          <a:p>
            <a:pPr marL="457200" indent="-457200">
              <a:buFont typeface="Wingdings" panose="05000000000000000000" pitchFamily="2" charset="2"/>
              <a:buNone/>
            </a:pPr>
            <a:r>
              <a:rPr lang="en-US" altLang="en-US" sz="2600" b="1">
                <a:solidFill>
                  <a:srgbClr val="3366FF"/>
                </a:solidFill>
              </a:rPr>
              <a:t>3.	</a:t>
            </a:r>
            <a:r>
              <a:rPr lang="en-US" altLang="en-US"/>
              <a:t>Coordination problems:</a:t>
            </a:r>
            <a:br>
              <a:rPr lang="en-US" altLang="en-US"/>
            </a:br>
            <a:r>
              <a:rPr lang="en-US" altLang="en-US"/>
              <a:t>If # of parties is very large, coordinating them may be costly, difficult, or impossible.</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94562" name="Rectangle 2"/>
          <p:cNvSpPr>
            <a:spLocks noGrp="1" noChangeArrowheads="1"/>
          </p:cNvSpPr>
          <p:nvPr>
            <p:ph type="title"/>
          </p:nvPr>
        </p:nvSpPr>
        <p:spPr/>
        <p:txBody>
          <a:bodyPr/>
          <a:lstStyle/>
          <a:p>
            <a:r>
              <a:rPr lang="en-US" altLang="en-US"/>
              <a:t>Public Policies Toward Externalities</a:t>
            </a:r>
          </a:p>
        </p:txBody>
      </p:sp>
      <p:sp>
        <p:nvSpPr>
          <p:cNvPr id="194563" name="Rectangle 3"/>
          <p:cNvSpPr>
            <a:spLocks noGrp="1" noChangeArrowheads="1"/>
          </p:cNvSpPr>
          <p:nvPr>
            <p:ph type="body" idx="1"/>
          </p:nvPr>
        </p:nvSpPr>
        <p:spPr/>
        <p:txBody>
          <a:bodyPr/>
          <a:lstStyle/>
          <a:p>
            <a:pPr>
              <a:buFont typeface="Wingdings" panose="05000000000000000000" pitchFamily="2" charset="2"/>
              <a:buNone/>
            </a:pPr>
            <a:r>
              <a:rPr lang="en-US" altLang="en-US"/>
              <a:t>Two approaches</a:t>
            </a:r>
          </a:p>
          <a:p>
            <a:r>
              <a:rPr lang="en-US" altLang="en-US" sz="2700" b="1">
                <a:solidFill>
                  <a:srgbClr val="800080"/>
                </a:solidFill>
              </a:rPr>
              <a:t>Command-and-control policies</a:t>
            </a:r>
            <a:r>
              <a:rPr lang="en-US" altLang="en-US" sz="2700"/>
              <a:t>  </a:t>
            </a:r>
            <a:br>
              <a:rPr lang="en-US" altLang="en-US" sz="2700"/>
            </a:br>
            <a:r>
              <a:rPr lang="en-US" altLang="en-US" sz="2700"/>
              <a:t>regulate behavior directly.  Examples:</a:t>
            </a:r>
          </a:p>
          <a:p>
            <a:pPr lvl="1"/>
            <a:r>
              <a:rPr lang="en-US" altLang="en-US"/>
              <a:t>limits on quantity of pollution emitted</a:t>
            </a:r>
          </a:p>
          <a:p>
            <a:pPr lvl="1"/>
            <a:r>
              <a:rPr lang="en-US" altLang="en-US"/>
              <a:t>requirements that firms adopt a particular technology to reduce emissions</a:t>
            </a:r>
          </a:p>
          <a:p>
            <a:r>
              <a:rPr lang="en-US" altLang="en-US" sz="2700" b="1">
                <a:solidFill>
                  <a:srgbClr val="800080"/>
                </a:solidFill>
              </a:rPr>
              <a:t>Market-based policies</a:t>
            </a:r>
            <a:r>
              <a:rPr lang="en-US" altLang="en-US" sz="2700"/>
              <a:t>  </a:t>
            </a:r>
            <a:br>
              <a:rPr lang="en-US" altLang="en-US" sz="2700"/>
            </a:br>
            <a:r>
              <a:rPr lang="en-US" altLang="en-US" sz="2700"/>
              <a:t>provide incentives so that private decision-makers will choose to solve the problem on their own.</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25282" name="Rectangle 2"/>
          <p:cNvSpPr>
            <a:spLocks noGrp="1" noChangeArrowheads="1"/>
          </p:cNvSpPr>
          <p:nvPr>
            <p:ph type="title"/>
          </p:nvPr>
        </p:nvSpPr>
        <p:spPr/>
        <p:txBody>
          <a:bodyPr/>
          <a:lstStyle/>
          <a:p>
            <a:r>
              <a:rPr lang="en-US" altLang="en-US" sz="3000"/>
              <a:t>Market-Based Policy #1:  </a:t>
            </a:r>
            <a:br>
              <a:rPr lang="en-US" altLang="en-US" sz="3000"/>
            </a:br>
            <a:r>
              <a:rPr lang="en-US" altLang="en-US" sz="3000"/>
              <a:t>Corrective Taxes &amp; Subsidies</a:t>
            </a:r>
          </a:p>
        </p:txBody>
      </p:sp>
      <p:sp>
        <p:nvSpPr>
          <p:cNvPr id="225283" name="Rectangle 3"/>
          <p:cNvSpPr>
            <a:spLocks noGrp="1" noChangeArrowheads="1"/>
          </p:cNvSpPr>
          <p:nvPr>
            <p:ph type="body" idx="1"/>
          </p:nvPr>
        </p:nvSpPr>
        <p:spPr>
          <a:xfrm>
            <a:off x="457200" y="1108075"/>
            <a:ext cx="8229600" cy="5018088"/>
          </a:xfrm>
        </p:spPr>
        <p:txBody>
          <a:bodyPr/>
          <a:lstStyle/>
          <a:p>
            <a:r>
              <a:rPr lang="en-US" altLang="en-US" sz="2700" b="1">
                <a:solidFill>
                  <a:srgbClr val="CC0000"/>
                </a:solidFill>
              </a:rPr>
              <a:t>Corrective tax</a:t>
            </a:r>
            <a:r>
              <a:rPr lang="en-US" altLang="en-US" sz="2700"/>
              <a:t>:  a tax designed to induce private decision-makers to take account of the social costs that arise from a negative externality</a:t>
            </a:r>
          </a:p>
          <a:p>
            <a:r>
              <a:rPr lang="en-US" altLang="en-US" sz="2700"/>
              <a:t>Also called </a:t>
            </a:r>
            <a:r>
              <a:rPr lang="en-US" altLang="en-US" sz="2700" b="1">
                <a:solidFill>
                  <a:srgbClr val="800080"/>
                </a:solidFill>
              </a:rPr>
              <a:t>Pigouvian taxes</a:t>
            </a:r>
            <a:r>
              <a:rPr lang="en-US" altLang="en-US" sz="2700"/>
              <a:t> after Arthur Pigou (1877-1959).  </a:t>
            </a:r>
          </a:p>
          <a:p>
            <a:r>
              <a:rPr lang="en-US" altLang="en-US" sz="2700"/>
              <a:t>The ideal corrective tax = external cost</a:t>
            </a:r>
          </a:p>
          <a:p>
            <a:r>
              <a:rPr lang="en-US" altLang="en-US" sz="2700"/>
              <a:t>For activities with positive externalities, </a:t>
            </a:r>
            <a:br>
              <a:rPr lang="en-US" altLang="en-US" sz="2700"/>
            </a:br>
            <a:r>
              <a:rPr lang="en-US" altLang="en-US" sz="2700"/>
              <a:t>ideal corrective subsidy = external benefit</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0642" name="Rectangle 2"/>
          <p:cNvSpPr>
            <a:spLocks noGrp="1" noChangeArrowheads="1"/>
          </p:cNvSpPr>
          <p:nvPr>
            <p:ph type="title"/>
          </p:nvPr>
        </p:nvSpPr>
        <p:spPr/>
        <p:txBody>
          <a:bodyPr/>
          <a:lstStyle/>
          <a:p>
            <a:r>
              <a:rPr lang="en-US" altLang="en-US" sz="3000"/>
              <a:t>Market-Based Policy #1:  </a:t>
            </a:r>
            <a:br>
              <a:rPr lang="en-US" altLang="en-US" sz="3000"/>
            </a:br>
            <a:r>
              <a:rPr lang="en-US" altLang="en-US" sz="3000"/>
              <a:t>Corrective Taxes &amp; Subsidies</a:t>
            </a:r>
          </a:p>
        </p:txBody>
      </p:sp>
      <p:sp>
        <p:nvSpPr>
          <p:cNvPr id="240643" name="Rectangle 3"/>
          <p:cNvSpPr>
            <a:spLocks noGrp="1" noChangeArrowheads="1"/>
          </p:cNvSpPr>
          <p:nvPr>
            <p:ph type="body" idx="1"/>
          </p:nvPr>
        </p:nvSpPr>
        <p:spPr>
          <a:xfrm>
            <a:off x="457200" y="1030288"/>
            <a:ext cx="8229600" cy="5446712"/>
          </a:xfrm>
        </p:spPr>
        <p:txBody>
          <a:bodyPr/>
          <a:lstStyle/>
          <a:p>
            <a:r>
              <a:rPr lang="en-US" altLang="en-US" sz="2700"/>
              <a:t>Example:   </a:t>
            </a:r>
            <a:br>
              <a:rPr lang="en-US" altLang="en-US" sz="2700"/>
            </a:br>
            <a:r>
              <a:rPr lang="en-US" altLang="en-US" sz="2700"/>
              <a:t>Acme, US Electric run coal-burning power plants.  Each emits 40 tons of sulfur dioxide per month.  SO</a:t>
            </a:r>
            <a:r>
              <a:rPr lang="en-US" altLang="en-US" sz="2700" baseline="-25000"/>
              <a:t>2</a:t>
            </a:r>
            <a:r>
              <a:rPr lang="en-US" altLang="en-US" sz="2700"/>
              <a:t> causes acid rain &amp; other health issues.</a:t>
            </a:r>
          </a:p>
          <a:p>
            <a:r>
              <a:rPr lang="en-US" altLang="en-US" sz="2700"/>
              <a:t>Policy goal:  reducing SO</a:t>
            </a:r>
            <a:r>
              <a:rPr lang="en-US" altLang="en-US" sz="2700" baseline="-25000"/>
              <a:t>2</a:t>
            </a:r>
            <a:r>
              <a:rPr lang="en-US" altLang="en-US" sz="2700"/>
              <a:t> emissions 25%</a:t>
            </a:r>
          </a:p>
          <a:p>
            <a:r>
              <a:rPr lang="en-US" altLang="en-US" sz="2700"/>
              <a:t>Policy options</a:t>
            </a:r>
          </a:p>
          <a:p>
            <a:pPr lvl="1"/>
            <a:r>
              <a:rPr lang="en-US" altLang="en-US"/>
              <a:t>regulation:  </a:t>
            </a:r>
            <a:br>
              <a:rPr lang="en-US" altLang="en-US"/>
            </a:br>
            <a:r>
              <a:rPr lang="en-US" altLang="en-US"/>
              <a:t>require each plant to cut emissions by 25%</a:t>
            </a:r>
          </a:p>
          <a:p>
            <a:pPr lvl="1"/>
            <a:r>
              <a:rPr lang="en-US" altLang="en-US"/>
              <a:t>corrective tax:  </a:t>
            </a:r>
            <a:br>
              <a:rPr lang="en-US" altLang="en-US"/>
            </a:br>
            <a:r>
              <a:rPr lang="en-US" altLang="en-US"/>
              <a:t>Make each plant pay a tax on each ton of SO</a:t>
            </a:r>
            <a:r>
              <a:rPr lang="en-US" altLang="en-US" baseline="-25000"/>
              <a:t>2</a:t>
            </a:r>
            <a:r>
              <a:rPr lang="en-US" altLang="en-US"/>
              <a:t> emissions.  Set tax at level that achieves goal.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2690" name="Rectangle 2"/>
          <p:cNvSpPr>
            <a:spLocks noGrp="1" noChangeArrowheads="1"/>
          </p:cNvSpPr>
          <p:nvPr>
            <p:ph type="title"/>
          </p:nvPr>
        </p:nvSpPr>
        <p:spPr/>
        <p:txBody>
          <a:bodyPr/>
          <a:lstStyle/>
          <a:p>
            <a:r>
              <a:rPr lang="en-US" altLang="en-US" sz="3000"/>
              <a:t>Market-Based Policy #1:  </a:t>
            </a:r>
            <a:br>
              <a:rPr lang="en-US" altLang="en-US" sz="3000"/>
            </a:br>
            <a:r>
              <a:rPr lang="en-US" altLang="en-US" sz="3000"/>
              <a:t>Corrective Taxes &amp; Subsidies</a:t>
            </a:r>
          </a:p>
        </p:txBody>
      </p:sp>
      <p:sp>
        <p:nvSpPr>
          <p:cNvPr id="242691" name="Rectangle 3"/>
          <p:cNvSpPr>
            <a:spLocks noGrp="1" noChangeArrowheads="1"/>
          </p:cNvSpPr>
          <p:nvPr>
            <p:ph type="body" idx="1"/>
          </p:nvPr>
        </p:nvSpPr>
        <p:spPr>
          <a:xfrm>
            <a:off x="457200" y="1108075"/>
            <a:ext cx="8229600" cy="5018088"/>
          </a:xfrm>
        </p:spPr>
        <p:txBody>
          <a:bodyPr/>
          <a:lstStyle/>
          <a:p>
            <a:r>
              <a:rPr lang="en-US" altLang="en-US"/>
              <a:t>Suppose cost of reducing emissions is</a:t>
            </a:r>
            <a:br>
              <a:rPr lang="en-US" altLang="en-US"/>
            </a:br>
            <a:r>
              <a:rPr lang="en-US" altLang="en-US"/>
              <a:t>lower for Acme than for US Electric. </a:t>
            </a:r>
          </a:p>
          <a:p>
            <a:r>
              <a:rPr lang="en-US" altLang="en-US"/>
              <a:t>Socially efficient outcome:  Acme reduces emissions more than US Electric.  </a:t>
            </a:r>
          </a:p>
          <a:p>
            <a:r>
              <a:rPr lang="en-US" altLang="en-US"/>
              <a:t>The corrective tax is a price on the right to pollute.  </a:t>
            </a:r>
          </a:p>
          <a:p>
            <a:r>
              <a:rPr lang="en-US" altLang="en-US"/>
              <a:t>Like other prices, the tax allocates this “good” to the firms who value it most highly (US Electric).</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1666" name="Rectangle 2"/>
          <p:cNvSpPr>
            <a:spLocks noGrp="1" noChangeArrowheads="1"/>
          </p:cNvSpPr>
          <p:nvPr>
            <p:ph type="title"/>
          </p:nvPr>
        </p:nvSpPr>
        <p:spPr/>
        <p:txBody>
          <a:bodyPr/>
          <a:lstStyle/>
          <a:p>
            <a:r>
              <a:rPr lang="en-US" altLang="en-US" sz="3000"/>
              <a:t>Market-Based Policy #1:  </a:t>
            </a:r>
            <a:br>
              <a:rPr lang="en-US" altLang="en-US" sz="3000"/>
            </a:br>
            <a:r>
              <a:rPr lang="en-US" altLang="en-US" sz="3000"/>
              <a:t>Corrective Taxes &amp; Subsidies</a:t>
            </a:r>
          </a:p>
        </p:txBody>
      </p:sp>
      <p:sp>
        <p:nvSpPr>
          <p:cNvPr id="241667" name="Rectangle 3"/>
          <p:cNvSpPr>
            <a:spLocks noGrp="1" noChangeArrowheads="1"/>
          </p:cNvSpPr>
          <p:nvPr>
            <p:ph type="body" idx="1"/>
          </p:nvPr>
        </p:nvSpPr>
        <p:spPr>
          <a:xfrm>
            <a:off x="457200" y="1108075"/>
            <a:ext cx="8229600" cy="5018088"/>
          </a:xfrm>
        </p:spPr>
        <p:txBody>
          <a:bodyPr/>
          <a:lstStyle/>
          <a:p>
            <a:r>
              <a:rPr lang="en-US" altLang="en-US"/>
              <a:t>Under regulation, firms have no incentive to reduce emissions beyond the 25% target.  </a:t>
            </a:r>
          </a:p>
          <a:p>
            <a:r>
              <a:rPr lang="en-US" altLang="en-US"/>
              <a:t>A tax on emissions gives firms incentive to continue reducing emissions as long as the cost of doing so is less than the tax. </a:t>
            </a:r>
          </a:p>
          <a:p>
            <a:r>
              <a:rPr lang="en-US" altLang="en-US"/>
              <a:t>If a cleaner technology becomes available, </a:t>
            </a:r>
            <a:br>
              <a:rPr lang="en-US" altLang="en-US"/>
            </a:br>
            <a:r>
              <a:rPr lang="en-US" altLang="en-US"/>
              <a:t>the tax gives firms an incentive to adopt it.</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3714" name="Rectangle 2"/>
          <p:cNvSpPr>
            <a:spLocks noGrp="1" noChangeArrowheads="1"/>
          </p:cNvSpPr>
          <p:nvPr>
            <p:ph type="title"/>
          </p:nvPr>
        </p:nvSpPr>
        <p:spPr/>
        <p:txBody>
          <a:bodyPr/>
          <a:lstStyle/>
          <a:p>
            <a:r>
              <a:rPr lang="en-US" altLang="en-US" sz="3000"/>
              <a:t>Market-Based Policy #1:  </a:t>
            </a:r>
            <a:br>
              <a:rPr lang="en-US" altLang="en-US" sz="3000"/>
            </a:br>
            <a:r>
              <a:rPr lang="en-US" altLang="en-US" sz="3000"/>
              <a:t>Corrective Taxes &amp; Subsidies</a:t>
            </a:r>
          </a:p>
        </p:txBody>
      </p:sp>
      <p:sp>
        <p:nvSpPr>
          <p:cNvPr id="243715" name="Rectangle 3"/>
          <p:cNvSpPr>
            <a:spLocks noGrp="1" noChangeArrowheads="1"/>
          </p:cNvSpPr>
          <p:nvPr>
            <p:ph type="body" idx="1"/>
          </p:nvPr>
        </p:nvSpPr>
        <p:spPr>
          <a:xfrm>
            <a:off x="457200" y="1108075"/>
            <a:ext cx="8229600" cy="5018088"/>
          </a:xfrm>
        </p:spPr>
        <p:txBody>
          <a:bodyPr/>
          <a:lstStyle/>
          <a:p>
            <a:r>
              <a:rPr lang="en-US" altLang="en-US"/>
              <a:t>Other taxes distort incentives and move economy away from the social optimum.</a:t>
            </a:r>
          </a:p>
          <a:p>
            <a:r>
              <a:rPr lang="en-US" altLang="en-US"/>
              <a:t>But corrective taxes enhance efficiency by aligning private with social incentives.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45069" name="Rectangle 13"/>
          <p:cNvSpPr>
            <a:spLocks noGrp="1" noChangeArrowheads="1"/>
          </p:cNvSpPr>
          <p:nvPr>
            <p:ph type="title"/>
          </p:nvPr>
        </p:nvSpPr>
        <p:spPr/>
        <p:txBody>
          <a:bodyPr/>
          <a:lstStyle/>
          <a:p>
            <a:r>
              <a:rPr lang="en-US" altLang="en-US"/>
              <a:t>Introduction</a:t>
            </a:r>
          </a:p>
        </p:txBody>
      </p:sp>
      <p:sp>
        <p:nvSpPr>
          <p:cNvPr id="45070" name="Rectangle 14"/>
          <p:cNvSpPr>
            <a:spLocks noGrp="1" noChangeArrowheads="1"/>
          </p:cNvSpPr>
          <p:nvPr>
            <p:ph type="body" idx="1"/>
          </p:nvPr>
        </p:nvSpPr>
        <p:spPr/>
        <p:txBody>
          <a:bodyPr/>
          <a:lstStyle/>
          <a:p>
            <a:r>
              <a:rPr lang="en-US" altLang="en-US"/>
              <a:t>One type of market failure:  externalities.</a:t>
            </a:r>
          </a:p>
          <a:p>
            <a:r>
              <a:rPr lang="en-US" altLang="en-US" b="1">
                <a:solidFill>
                  <a:srgbClr val="CC0000"/>
                </a:solidFill>
              </a:rPr>
              <a:t>Externality</a:t>
            </a:r>
            <a:r>
              <a:rPr lang="en-US" altLang="en-US"/>
              <a:t>:  the uncompensated impact of </a:t>
            </a:r>
            <a:br>
              <a:rPr lang="en-US" altLang="en-US"/>
            </a:br>
            <a:r>
              <a:rPr lang="en-US" altLang="en-US"/>
              <a:t>one person’s actions on the well-being of a bystander  </a:t>
            </a:r>
          </a:p>
          <a:p>
            <a:endParaRPr lang="en-US" altLang="en-US" sz="900"/>
          </a:p>
          <a:p>
            <a:pPr lvl="1"/>
            <a:r>
              <a:rPr lang="en-US" altLang="en-US" b="1">
                <a:solidFill>
                  <a:srgbClr val="800080"/>
                </a:solidFill>
              </a:rPr>
              <a:t>Negative externality</a:t>
            </a:r>
            <a:r>
              <a:rPr lang="en-US" altLang="en-US"/>
              <a:t>:  </a:t>
            </a:r>
            <a:br>
              <a:rPr lang="en-US" altLang="en-US"/>
            </a:br>
            <a:r>
              <a:rPr lang="en-US" altLang="en-US"/>
              <a:t>the effect on bystanders is adverse</a:t>
            </a:r>
          </a:p>
          <a:p>
            <a:pPr lvl="1"/>
            <a:r>
              <a:rPr lang="en-US" altLang="en-US" b="1">
                <a:solidFill>
                  <a:srgbClr val="800080"/>
                </a:solidFill>
              </a:rPr>
              <a:t>Positive externality</a:t>
            </a:r>
            <a:r>
              <a:rPr lang="en-US" altLang="en-US"/>
              <a:t>:  </a:t>
            </a:r>
            <a:br>
              <a:rPr lang="en-US" altLang="en-US"/>
            </a:br>
            <a:r>
              <a:rPr lang="en-US" altLang="en-US"/>
              <a:t>the effect on bystanders is beneficial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70">
                                            <p:txEl>
                                              <p:pRg st="0" end="0"/>
                                            </p:txEl>
                                          </p:spTgt>
                                        </p:tgtEl>
                                        <p:attrNameLst>
                                          <p:attrName>style.visibility</p:attrName>
                                        </p:attrNameLst>
                                      </p:cBhvr>
                                      <p:to>
                                        <p:strVal val="visible"/>
                                      </p:to>
                                    </p:set>
                                    <p:animEffect transition="in" filter="wipe(left)">
                                      <p:cBhvr>
                                        <p:cTn id="7" dur="500"/>
                                        <p:tgtEl>
                                          <p:spTgt spid="450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70">
                                            <p:txEl>
                                              <p:pRg st="1" end="1"/>
                                            </p:txEl>
                                          </p:spTgt>
                                        </p:tgtEl>
                                        <p:attrNameLst>
                                          <p:attrName>style.visibility</p:attrName>
                                        </p:attrNameLst>
                                      </p:cBhvr>
                                      <p:to>
                                        <p:strVal val="visible"/>
                                      </p:to>
                                    </p:set>
                                    <p:animEffect transition="in" filter="wipe(left)">
                                      <p:cBhvr>
                                        <p:cTn id="12" dur="500"/>
                                        <p:tgtEl>
                                          <p:spTgt spid="450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70">
                                            <p:txEl>
                                              <p:pRg st="3" end="3"/>
                                            </p:txEl>
                                          </p:spTgt>
                                        </p:tgtEl>
                                        <p:attrNameLst>
                                          <p:attrName>style.visibility</p:attrName>
                                        </p:attrNameLst>
                                      </p:cBhvr>
                                      <p:to>
                                        <p:strVal val="visible"/>
                                      </p:to>
                                    </p:set>
                                    <p:animEffect transition="in" filter="wipe(left)">
                                      <p:cBhvr>
                                        <p:cTn id="17" dur="500"/>
                                        <p:tgtEl>
                                          <p:spTgt spid="4507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70">
                                            <p:txEl>
                                              <p:pRg st="4" end="4"/>
                                            </p:txEl>
                                          </p:spTgt>
                                        </p:tgtEl>
                                        <p:attrNameLst>
                                          <p:attrName>style.visibility</p:attrName>
                                        </p:attrNameLst>
                                      </p:cBhvr>
                                      <p:to>
                                        <p:strVal val="visible"/>
                                      </p:to>
                                    </p:set>
                                    <p:animEffect transition="in" filter="wipe(left)">
                                      <p:cBhvr>
                                        <p:cTn id="22" dur="500"/>
                                        <p:tgtEl>
                                          <p:spTgt spid="450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0" grpId="0" uiExpand="1" build="p" bldLvl="5"/>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4738" name="Rectangle 2"/>
          <p:cNvSpPr>
            <a:spLocks noGrp="1" noChangeArrowheads="1"/>
          </p:cNvSpPr>
          <p:nvPr>
            <p:ph type="title"/>
          </p:nvPr>
        </p:nvSpPr>
        <p:spPr>
          <a:xfrm>
            <a:off x="0" y="219075"/>
            <a:ext cx="9144000" cy="649288"/>
          </a:xfrm>
        </p:spPr>
        <p:txBody>
          <a:bodyPr/>
          <a:lstStyle/>
          <a:p>
            <a:r>
              <a:rPr lang="en-US" altLang="en-US" sz="3000"/>
              <a:t>Example of a Corrective Tax:  The Gas Tax</a:t>
            </a:r>
          </a:p>
        </p:txBody>
      </p:sp>
      <p:sp>
        <p:nvSpPr>
          <p:cNvPr id="244739" name="Rectangle 3"/>
          <p:cNvSpPr>
            <a:spLocks noGrp="1" noChangeArrowheads="1"/>
          </p:cNvSpPr>
          <p:nvPr>
            <p:ph type="body" idx="1"/>
          </p:nvPr>
        </p:nvSpPr>
        <p:spPr>
          <a:xfrm>
            <a:off x="457200" y="974725"/>
            <a:ext cx="8229600" cy="4991100"/>
          </a:xfrm>
        </p:spPr>
        <p:txBody>
          <a:bodyPr/>
          <a:lstStyle/>
          <a:p>
            <a:pPr marL="0" indent="0">
              <a:spcBef>
                <a:spcPct val="35000"/>
              </a:spcBef>
              <a:buFont typeface="Wingdings" panose="05000000000000000000" pitchFamily="2" charset="2"/>
              <a:buNone/>
            </a:pPr>
            <a:r>
              <a:rPr lang="en-US" altLang="en-US" sz="2700"/>
              <a:t>The gas tax targets three negative externalities:</a:t>
            </a:r>
          </a:p>
          <a:p>
            <a:pPr marL="463550" lvl="1" indent="-349250">
              <a:spcBef>
                <a:spcPct val="35000"/>
              </a:spcBef>
              <a:buClr>
                <a:srgbClr val="996633"/>
              </a:buClr>
              <a:buSzPct val="120000"/>
              <a:buFont typeface="Wingdings" panose="05000000000000000000" pitchFamily="2" charset="2"/>
              <a:buChar char="§"/>
            </a:pPr>
            <a:r>
              <a:rPr lang="en-US" altLang="en-US" u="sng"/>
              <a:t>congestion</a:t>
            </a:r>
            <a:r>
              <a:rPr lang="en-US" altLang="en-US"/>
              <a:t/>
            </a:r>
            <a:br>
              <a:rPr lang="en-US" altLang="en-US"/>
            </a:br>
            <a:r>
              <a:rPr lang="en-US" altLang="en-US"/>
              <a:t>the more you drive, the more you contribute to congestion</a:t>
            </a:r>
          </a:p>
          <a:p>
            <a:pPr marL="463550" lvl="1" indent="-349250">
              <a:spcBef>
                <a:spcPct val="35000"/>
              </a:spcBef>
              <a:buClr>
                <a:srgbClr val="996633"/>
              </a:buClr>
              <a:buSzPct val="120000"/>
              <a:buFont typeface="Wingdings" panose="05000000000000000000" pitchFamily="2" charset="2"/>
              <a:buChar char="§"/>
            </a:pPr>
            <a:r>
              <a:rPr lang="en-US" altLang="en-US" u="sng"/>
              <a:t>accidents</a:t>
            </a:r>
            <a:r>
              <a:rPr lang="en-US" altLang="en-US"/>
              <a:t/>
            </a:r>
            <a:br>
              <a:rPr lang="en-US" altLang="en-US"/>
            </a:br>
            <a:r>
              <a:rPr lang="en-US" altLang="en-US"/>
              <a:t>larger vehicles cause more damage in an accident</a:t>
            </a:r>
          </a:p>
          <a:p>
            <a:pPr marL="463550" lvl="1" indent="-349250">
              <a:spcBef>
                <a:spcPct val="35000"/>
              </a:spcBef>
              <a:buClr>
                <a:srgbClr val="996633"/>
              </a:buClr>
              <a:buSzPct val="120000"/>
              <a:buFont typeface="Wingdings" panose="05000000000000000000" pitchFamily="2" charset="2"/>
              <a:buChar char="§"/>
            </a:pPr>
            <a:r>
              <a:rPr lang="en-US" altLang="en-US" u="sng"/>
              <a:t>pollution</a:t>
            </a:r>
            <a:r>
              <a:rPr lang="en-US" altLang="en-US"/>
              <a:t/>
            </a:r>
            <a:br>
              <a:rPr lang="en-US" altLang="en-US"/>
            </a:br>
            <a:r>
              <a:rPr lang="en-US" altLang="en-US"/>
              <a:t>burning fossil fuels produces greenhouse gases</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grpSp>
        <p:nvGrpSpPr>
          <p:cNvPr id="246786" name="Group 2"/>
          <p:cNvGrpSpPr>
            <a:grpSpLocks/>
          </p:cNvGrpSpPr>
          <p:nvPr/>
        </p:nvGrpSpPr>
        <p:grpSpPr bwMode="auto">
          <a:xfrm>
            <a:off x="0" y="0"/>
            <a:ext cx="1550988" cy="6869113"/>
            <a:chOff x="0" y="0"/>
            <a:chExt cx="977" cy="4327"/>
          </a:xfrm>
        </p:grpSpPr>
        <p:sp>
          <p:nvSpPr>
            <p:cNvPr id="246787" name="Rectangle 3"/>
            <p:cNvSpPr>
              <a:spLocks noChangeArrowheads="1"/>
            </p:cNvSpPr>
            <p:nvPr/>
          </p:nvSpPr>
          <p:spPr bwMode="auto">
            <a:xfrm rot="5400000">
              <a:off x="-2011" y="2011"/>
              <a:ext cx="4327" cy="306"/>
            </a:xfrm>
            <a:prstGeom prst="rect">
              <a:avLst/>
            </a:prstGeom>
            <a:gradFill rotWithShape="1">
              <a:gsLst>
                <a:gs pos="0">
                  <a:srgbClr val="FFFF66"/>
                </a:gs>
                <a:gs pos="100000">
                  <a:srgbClr val="FF99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88" name="Oval 4"/>
            <p:cNvSpPr>
              <a:spLocks noChangeArrowheads="1"/>
            </p:cNvSpPr>
            <p:nvPr/>
          </p:nvSpPr>
          <p:spPr bwMode="auto">
            <a:xfrm rot="5400000">
              <a:off x="86" y="39"/>
              <a:ext cx="930" cy="852"/>
            </a:xfrm>
            <a:prstGeom prst="ellipse">
              <a:avLst/>
            </a:prstGeom>
            <a:pattFill prst="wdUpDiag">
              <a:fgClr>
                <a:srgbClr val="FFFFCC"/>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6789" name="Rectangle 5"/>
          <p:cNvSpPr>
            <a:spLocks noGrp="1" noChangeArrowheads="1"/>
          </p:cNvSpPr>
          <p:nvPr>
            <p:ph type="title"/>
          </p:nvPr>
        </p:nvSpPr>
        <p:spPr>
          <a:xfrm>
            <a:off x="387350" y="188913"/>
            <a:ext cx="8229600" cy="1052512"/>
          </a:xfrm>
          <a:noFill/>
          <a:ln/>
        </p:spPr>
        <p:txBody>
          <a:bodyPr anchor="t"/>
          <a:lstStyle/>
          <a:p>
            <a:pPr algn="l"/>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C</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T</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V</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  L</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E</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A</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R</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I</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N</a:t>
            </a:r>
            <a:r>
              <a:rPr lang="en-US" altLang="en-US" sz="2000">
                <a:solidFill>
                  <a:srgbClr val="FF9966"/>
                </a:solidFill>
                <a:effectLst>
                  <a:outerShdw blurRad="38100" dist="38100" dir="2700000" algn="tl">
                    <a:srgbClr val="C0C0C0"/>
                  </a:outerShdw>
                </a:effectLst>
              </a:rPr>
              <a:t> </a:t>
            </a:r>
            <a:r>
              <a:rPr lang="en-US" altLang="en-US" sz="2500">
                <a:solidFill>
                  <a:srgbClr val="FF9966"/>
                </a:solidFill>
                <a:effectLst>
                  <a:outerShdw blurRad="38100" dist="38100" dir="2700000" algn="tl">
                    <a:srgbClr val="C0C0C0"/>
                  </a:outerShdw>
                </a:effectLst>
              </a:rPr>
              <a:t>G  </a:t>
            </a:r>
            <a:r>
              <a:rPr lang="en-US" altLang="en-US" sz="3000">
                <a:solidFill>
                  <a:srgbClr val="FF9966"/>
                </a:solidFill>
                <a:effectLst>
                  <a:outerShdw blurRad="38100" dist="38100" dir="2700000" algn="tl">
                    <a:srgbClr val="C0C0C0"/>
                  </a:outerShdw>
                </a:effectLst>
              </a:rPr>
              <a:t>3</a:t>
            </a:r>
            <a:r>
              <a:rPr lang="en-US" altLang="en-US" sz="2600">
                <a:solidFill>
                  <a:srgbClr val="FF9966"/>
                </a:solidFill>
                <a:effectLst>
                  <a:outerShdw blurRad="38100" dist="38100" dir="2700000" algn="tl">
                    <a:srgbClr val="C0C0C0"/>
                  </a:outerShdw>
                </a:effectLst>
              </a:rPr>
              <a:t>:   </a:t>
            </a:r>
            <a:br>
              <a:rPr lang="en-US" altLang="en-US" sz="2600">
                <a:solidFill>
                  <a:srgbClr val="FF9966"/>
                </a:solidFill>
                <a:effectLst>
                  <a:outerShdw blurRad="38100" dist="38100" dir="2700000" algn="tl">
                    <a:srgbClr val="C0C0C0"/>
                  </a:outerShdw>
                </a:effectLst>
              </a:rPr>
            </a:br>
            <a:r>
              <a:rPr lang="en-US" altLang="en-US" sz="2600">
                <a:solidFill>
                  <a:srgbClr val="FF9966"/>
                </a:solidFill>
                <a:effectLst>
                  <a:outerShdw blurRad="38100" dist="38100" dir="2700000" algn="tl">
                    <a:srgbClr val="C0C0C0"/>
                  </a:outerShdw>
                </a:effectLst>
              </a:rPr>
              <a:t> </a:t>
            </a:r>
            <a:r>
              <a:rPr lang="en-US" altLang="en-US" sz="3000">
                <a:solidFill>
                  <a:srgbClr val="996633"/>
                </a:solidFill>
                <a:effectLst>
                  <a:outerShdw blurRad="38100" dist="38100" dir="2700000" algn="tl">
                    <a:srgbClr val="C0C0C0"/>
                  </a:outerShdw>
                </a:effectLst>
              </a:rPr>
              <a:t>Discussion</a:t>
            </a:r>
            <a:r>
              <a:rPr lang="en-US" altLang="en-US" sz="2600">
                <a:solidFill>
                  <a:srgbClr val="FF9966"/>
                </a:solidFill>
                <a:effectLst>
                  <a:outerShdw blurRad="38100" dist="38100" dir="2700000" algn="tl">
                    <a:srgbClr val="C0C0C0"/>
                  </a:outerShdw>
                </a:effectLst>
              </a:rPr>
              <a:t> </a:t>
            </a:r>
            <a:r>
              <a:rPr lang="en-US" altLang="en-US" sz="3000">
                <a:solidFill>
                  <a:srgbClr val="996633"/>
                </a:solidFill>
                <a:effectLst>
                  <a:outerShdw blurRad="38100" dist="38100" dir="2700000" algn="tl">
                    <a:srgbClr val="C0C0C0"/>
                  </a:outerShdw>
                </a:effectLst>
              </a:rPr>
              <a:t>question</a:t>
            </a:r>
          </a:p>
        </p:txBody>
      </p:sp>
      <p:sp>
        <p:nvSpPr>
          <p:cNvPr id="246790" name="Rectangle 6"/>
          <p:cNvSpPr>
            <a:spLocks noGrp="1" noChangeArrowheads="1"/>
          </p:cNvSpPr>
          <p:nvPr>
            <p:ph type="body" idx="1"/>
          </p:nvPr>
        </p:nvSpPr>
        <p:spPr>
          <a:xfrm>
            <a:off x="523875" y="1306513"/>
            <a:ext cx="8312150" cy="3554412"/>
          </a:xfrm>
        </p:spPr>
        <p:txBody>
          <a:bodyPr/>
          <a:lstStyle/>
          <a:p>
            <a:pPr>
              <a:buClr>
                <a:srgbClr val="669900"/>
              </a:buClr>
              <a:buFont typeface="Wingdings" panose="05000000000000000000" pitchFamily="2" charset="2"/>
              <a:buNone/>
            </a:pPr>
            <a:r>
              <a:rPr lang="en-US" altLang="en-US" sz="2700"/>
              <a:t>Policy goal:  </a:t>
            </a:r>
            <a:br>
              <a:rPr lang="en-US" altLang="en-US" sz="2700"/>
            </a:br>
            <a:r>
              <a:rPr lang="en-US" altLang="en-US" sz="2700"/>
              <a:t>Reducing gasoline consumption</a:t>
            </a:r>
          </a:p>
          <a:p>
            <a:pPr>
              <a:buClr>
                <a:srgbClr val="669900"/>
              </a:buClr>
              <a:buFont typeface="Wingdings" panose="05000000000000000000" pitchFamily="2" charset="2"/>
              <a:buNone/>
            </a:pPr>
            <a:r>
              <a:rPr lang="en-US" altLang="en-US" sz="2700"/>
              <a:t>Two approaches:</a:t>
            </a:r>
          </a:p>
          <a:p>
            <a:pPr marL="914400" lvl="1" indent="-457200">
              <a:buClr>
                <a:srgbClr val="669900"/>
              </a:buClr>
              <a:buFontTx/>
              <a:buNone/>
            </a:pPr>
            <a:r>
              <a:rPr lang="en-US" altLang="en-US" sz="2600" b="1">
                <a:solidFill>
                  <a:srgbClr val="669900"/>
                </a:solidFill>
              </a:rPr>
              <a:t>A.</a:t>
            </a:r>
            <a:r>
              <a:rPr lang="en-US" altLang="en-US"/>
              <a:t>	Enact regulations requiring automakers </a:t>
            </a:r>
            <a:br>
              <a:rPr lang="en-US" altLang="en-US"/>
            </a:br>
            <a:r>
              <a:rPr lang="en-US" altLang="en-US"/>
              <a:t>to produce more fuel-efficient vehicles</a:t>
            </a:r>
          </a:p>
          <a:p>
            <a:pPr marL="914400" lvl="1" indent="-457200">
              <a:buClr>
                <a:srgbClr val="669900"/>
              </a:buClr>
              <a:buFontTx/>
              <a:buNone/>
            </a:pPr>
            <a:r>
              <a:rPr lang="en-US" altLang="en-US" sz="2600" b="1">
                <a:solidFill>
                  <a:srgbClr val="669900"/>
                </a:solidFill>
              </a:rPr>
              <a:t>B.</a:t>
            </a:r>
            <a:r>
              <a:rPr lang="en-US" altLang="en-US"/>
              <a:t>	Significantly raise the gas tax</a:t>
            </a:r>
          </a:p>
        </p:txBody>
      </p:sp>
      <p:sp>
        <p:nvSpPr>
          <p:cNvPr id="246791" name="Rectangle 7"/>
          <p:cNvSpPr>
            <a:spLocks noChangeArrowheads="1"/>
          </p:cNvSpPr>
          <p:nvPr/>
        </p:nvSpPr>
        <p:spPr bwMode="auto">
          <a:xfrm>
            <a:off x="8432800" y="6367463"/>
            <a:ext cx="6096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fld id="{40D16A69-2A22-41B1-833B-BF97E3CA706E}" type="slidenum">
              <a:rPr lang="en-US" altLang="en-US" sz="1700">
                <a:solidFill>
                  <a:srgbClr val="777777"/>
                </a:solidFill>
              </a:rPr>
              <a:pPr/>
              <a:t>40</a:t>
            </a:fld>
            <a:endParaRPr lang="en-US" altLang="en-US" sz="1700">
              <a:solidFill>
                <a:srgbClr val="777777"/>
              </a:solidFill>
            </a:endParaRPr>
          </a:p>
        </p:txBody>
      </p:sp>
      <p:sp>
        <p:nvSpPr>
          <p:cNvPr id="246792" name="Rectangle 8"/>
          <p:cNvSpPr>
            <a:spLocks noChangeArrowheads="1"/>
          </p:cNvSpPr>
          <p:nvPr/>
        </p:nvSpPr>
        <p:spPr bwMode="auto">
          <a:xfrm>
            <a:off x="615950" y="4491038"/>
            <a:ext cx="8015288"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5000"/>
              </a:lnSpc>
              <a:spcBef>
                <a:spcPct val="45000"/>
              </a:spcBef>
              <a:buClr>
                <a:srgbClr val="669900"/>
              </a:buClr>
              <a:buSzPct val="120000"/>
              <a:buFont typeface="Wingdings" panose="05000000000000000000" pitchFamily="2" charset="2"/>
              <a:buNone/>
            </a:pPr>
            <a:r>
              <a:rPr lang="en-US" altLang="en-US" sz="2700"/>
              <a:t>Discuss the merits of each approach.  Which do you think would achieve the goal at lower cost?   Who do you think would support or oppose each approach?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6790">
                                            <p:txEl>
                                              <p:pRg st="2" end="2"/>
                                            </p:txEl>
                                          </p:spTgt>
                                        </p:tgtEl>
                                        <p:attrNameLst>
                                          <p:attrName>style.visibility</p:attrName>
                                        </p:attrNameLst>
                                      </p:cBhvr>
                                      <p:to>
                                        <p:strVal val="visible"/>
                                      </p:to>
                                    </p:set>
                                    <p:animEffect transition="in" filter="wipe(left)">
                                      <p:cBhvr>
                                        <p:cTn id="7" dur="500"/>
                                        <p:tgtEl>
                                          <p:spTgt spid="24679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6790">
                                            <p:txEl>
                                              <p:pRg st="3" end="3"/>
                                            </p:txEl>
                                          </p:spTgt>
                                        </p:tgtEl>
                                        <p:attrNameLst>
                                          <p:attrName>style.visibility</p:attrName>
                                        </p:attrNameLst>
                                      </p:cBhvr>
                                      <p:to>
                                        <p:strVal val="visible"/>
                                      </p:to>
                                    </p:set>
                                    <p:animEffect transition="in" filter="wipe(left)">
                                      <p:cBhvr>
                                        <p:cTn id="12" dur="500"/>
                                        <p:tgtEl>
                                          <p:spTgt spid="24679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6792"/>
                                        </p:tgtEl>
                                        <p:attrNameLst>
                                          <p:attrName>style.visibility</p:attrName>
                                        </p:attrNameLst>
                                      </p:cBhvr>
                                      <p:to>
                                        <p:strVal val="visible"/>
                                      </p:to>
                                    </p:set>
                                    <p:animEffect transition="in" filter="wipe(left)">
                                      <p:cBhvr>
                                        <p:cTn id="17" dur="500"/>
                                        <p:tgtEl>
                                          <p:spTgt spid="2467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90" grpId="0" uiExpand="1" build="p" bldLvl="5"/>
      <p:bldP spid="24679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57026" name="Rectangle 2"/>
          <p:cNvSpPr>
            <a:spLocks noGrp="1" noChangeArrowheads="1"/>
          </p:cNvSpPr>
          <p:nvPr>
            <p:ph type="title"/>
          </p:nvPr>
        </p:nvSpPr>
        <p:spPr/>
        <p:txBody>
          <a:bodyPr/>
          <a:lstStyle/>
          <a:p>
            <a:r>
              <a:rPr lang="en-US" altLang="en-US" sz="3000"/>
              <a:t>Market-Based Policy #2:  </a:t>
            </a:r>
            <a:br>
              <a:rPr lang="en-US" altLang="en-US" sz="3000"/>
            </a:br>
            <a:r>
              <a:rPr lang="en-US" altLang="en-US" sz="3000"/>
              <a:t>Tradable Pollution Permits</a:t>
            </a:r>
          </a:p>
        </p:txBody>
      </p:sp>
      <p:sp>
        <p:nvSpPr>
          <p:cNvPr id="257027" name="Rectangle 3"/>
          <p:cNvSpPr>
            <a:spLocks noGrp="1" noChangeArrowheads="1"/>
          </p:cNvSpPr>
          <p:nvPr>
            <p:ph type="body" idx="1"/>
          </p:nvPr>
        </p:nvSpPr>
        <p:spPr>
          <a:xfrm>
            <a:off x="390525" y="1096963"/>
            <a:ext cx="8537575" cy="5302250"/>
          </a:xfrm>
        </p:spPr>
        <p:txBody>
          <a:bodyPr/>
          <a:lstStyle/>
          <a:p>
            <a:r>
              <a:rPr lang="en-US" altLang="en-US" sz="2700"/>
              <a:t>Recall:  Acme, US Electric each emit 40 tons SO</a:t>
            </a:r>
            <a:r>
              <a:rPr lang="en-US" altLang="en-US" sz="2700" baseline="-25000"/>
              <a:t>2</a:t>
            </a:r>
            <a:r>
              <a:rPr lang="en-US" altLang="en-US" sz="2700"/>
              <a:t>, total of 80 tons. </a:t>
            </a:r>
          </a:p>
          <a:p>
            <a:r>
              <a:rPr lang="en-US" altLang="en-US" sz="2700"/>
              <a:t>Goal:  reduce emissions 25% (to 60 tons/month)</a:t>
            </a:r>
          </a:p>
          <a:p>
            <a:r>
              <a:rPr lang="en-US" altLang="en-US" sz="2700"/>
              <a:t>Suppose cost of reducing emissions is  </a:t>
            </a:r>
            <a:br>
              <a:rPr lang="en-US" altLang="en-US" sz="2700"/>
            </a:br>
            <a:r>
              <a:rPr lang="en-US" altLang="en-US" sz="2700"/>
              <a:t>$100/ton for Acme,  $200/ton for US Electric.</a:t>
            </a:r>
          </a:p>
          <a:p>
            <a:r>
              <a:rPr lang="en-US" altLang="en-US" sz="2700"/>
              <a:t>If regulation requires each firm to reduce 10 tons, </a:t>
            </a:r>
          </a:p>
          <a:p>
            <a:pPr>
              <a:spcBef>
                <a:spcPct val="30000"/>
              </a:spcBef>
              <a:buFont typeface="Wingdings" panose="05000000000000000000" pitchFamily="2" charset="2"/>
              <a:buNone/>
            </a:pPr>
            <a:r>
              <a:rPr lang="en-US" altLang="en-US" sz="2700"/>
              <a:t>	  </a:t>
            </a:r>
            <a:r>
              <a:rPr lang="en-US" altLang="en-US" sz="2600"/>
              <a:t>cost to Acme: (10 tons) x ($100/ton) = $1,000</a:t>
            </a:r>
          </a:p>
          <a:p>
            <a:pPr>
              <a:spcBef>
                <a:spcPct val="30000"/>
              </a:spcBef>
              <a:buFont typeface="Wingdings" panose="05000000000000000000" pitchFamily="2" charset="2"/>
              <a:buNone/>
            </a:pPr>
            <a:r>
              <a:rPr lang="en-US" altLang="en-US" sz="2600"/>
              <a:t>	  cost to USE: (10 tons) x ($200/ton) = $2,000</a:t>
            </a:r>
          </a:p>
          <a:p>
            <a:pPr>
              <a:spcBef>
                <a:spcPct val="30000"/>
              </a:spcBef>
              <a:buFont typeface="Wingdings" panose="05000000000000000000" pitchFamily="2" charset="2"/>
              <a:buNone/>
            </a:pPr>
            <a:r>
              <a:rPr lang="en-US" altLang="en-US" sz="2600"/>
              <a:t>	  total cost of achieving goal = </a:t>
            </a:r>
            <a:r>
              <a:rPr lang="en-US" altLang="en-US" sz="2600" b="1">
                <a:solidFill>
                  <a:srgbClr val="FF0000"/>
                </a:solidFill>
              </a:rPr>
              <a:t>$3,000</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52930" name="Rectangle 2"/>
          <p:cNvSpPr>
            <a:spLocks noGrp="1" noChangeArrowheads="1"/>
          </p:cNvSpPr>
          <p:nvPr>
            <p:ph type="title"/>
          </p:nvPr>
        </p:nvSpPr>
        <p:spPr/>
        <p:txBody>
          <a:bodyPr/>
          <a:lstStyle/>
          <a:p>
            <a:r>
              <a:rPr lang="en-US" altLang="en-US" sz="3000"/>
              <a:t>Market-Based Policy #2:  </a:t>
            </a:r>
            <a:br>
              <a:rPr lang="en-US" altLang="en-US" sz="3000"/>
            </a:br>
            <a:r>
              <a:rPr lang="en-US" altLang="en-US" sz="3000"/>
              <a:t>Tradable Pollution Permits</a:t>
            </a:r>
          </a:p>
        </p:txBody>
      </p:sp>
      <p:sp>
        <p:nvSpPr>
          <p:cNvPr id="252931" name="Rectangle 3"/>
          <p:cNvSpPr>
            <a:spLocks noGrp="1" noChangeArrowheads="1"/>
          </p:cNvSpPr>
          <p:nvPr>
            <p:ph type="body" idx="1"/>
          </p:nvPr>
        </p:nvSpPr>
        <p:spPr>
          <a:xfrm>
            <a:off x="334963" y="1074738"/>
            <a:ext cx="8513762" cy="5527675"/>
          </a:xfrm>
        </p:spPr>
        <p:txBody>
          <a:bodyPr/>
          <a:lstStyle/>
          <a:p>
            <a:pPr>
              <a:spcBef>
                <a:spcPct val="20000"/>
              </a:spcBef>
            </a:pPr>
            <a:r>
              <a:rPr lang="en-US" altLang="en-US"/>
              <a:t>Alternative:  </a:t>
            </a:r>
          </a:p>
          <a:p>
            <a:pPr lvl="1"/>
            <a:r>
              <a:rPr lang="en-US" altLang="en-US"/>
              <a:t>issue 60 permits, each allows its bearer one ton of SO</a:t>
            </a:r>
            <a:r>
              <a:rPr lang="en-US" altLang="en-US" baseline="-25000"/>
              <a:t>2</a:t>
            </a:r>
            <a:r>
              <a:rPr lang="en-US" altLang="en-US"/>
              <a:t> emissions (so total emissions = 60 tons)</a:t>
            </a:r>
          </a:p>
          <a:p>
            <a:pPr lvl="1"/>
            <a:r>
              <a:rPr lang="en-US" altLang="en-US"/>
              <a:t>give 30 permits to each firm </a:t>
            </a:r>
          </a:p>
          <a:p>
            <a:pPr lvl="1"/>
            <a:r>
              <a:rPr lang="en-US" altLang="en-US"/>
              <a:t>establish market for trading permits</a:t>
            </a:r>
          </a:p>
          <a:p>
            <a:pPr>
              <a:spcBef>
                <a:spcPct val="55000"/>
              </a:spcBef>
            </a:pPr>
            <a:r>
              <a:rPr lang="en-US" altLang="en-US"/>
              <a:t>Each firm can choose among these options:</a:t>
            </a:r>
          </a:p>
          <a:p>
            <a:pPr lvl="1"/>
            <a:r>
              <a:rPr lang="en-US" altLang="en-US"/>
              <a:t>emit 30 tons of SO</a:t>
            </a:r>
            <a:r>
              <a:rPr lang="en-US" altLang="en-US" baseline="-25000"/>
              <a:t>2</a:t>
            </a:r>
            <a:r>
              <a:rPr lang="en-US" altLang="en-US"/>
              <a:t>, using all its permits</a:t>
            </a:r>
          </a:p>
          <a:p>
            <a:pPr lvl="1"/>
            <a:r>
              <a:rPr lang="en-US" altLang="en-US"/>
              <a:t>emit &lt; 30 tons, sell unused permits</a:t>
            </a:r>
          </a:p>
          <a:p>
            <a:pPr lvl="1"/>
            <a:r>
              <a:rPr lang="en-US" altLang="en-US"/>
              <a:t>buy additional permits so it can emit &gt; 30 tons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50882" name="Rectangle 2"/>
          <p:cNvSpPr>
            <a:spLocks noGrp="1" noChangeArrowheads="1"/>
          </p:cNvSpPr>
          <p:nvPr>
            <p:ph type="title"/>
          </p:nvPr>
        </p:nvSpPr>
        <p:spPr/>
        <p:txBody>
          <a:bodyPr/>
          <a:lstStyle/>
          <a:p>
            <a:r>
              <a:rPr lang="en-US" altLang="en-US" sz="3000"/>
              <a:t>Market-Based Policy #2:  </a:t>
            </a:r>
            <a:br>
              <a:rPr lang="en-US" altLang="en-US" sz="3000"/>
            </a:br>
            <a:r>
              <a:rPr lang="en-US" altLang="en-US" sz="3000"/>
              <a:t>Tradable Pollution Permits</a:t>
            </a:r>
          </a:p>
        </p:txBody>
      </p:sp>
      <p:sp>
        <p:nvSpPr>
          <p:cNvPr id="250883" name="Rectangle 3"/>
          <p:cNvSpPr>
            <a:spLocks noGrp="1" noChangeArrowheads="1"/>
          </p:cNvSpPr>
          <p:nvPr>
            <p:ph type="body" idx="1"/>
          </p:nvPr>
        </p:nvSpPr>
        <p:spPr>
          <a:xfrm>
            <a:off x="457200" y="1035050"/>
            <a:ext cx="8359775" cy="5646738"/>
          </a:xfrm>
        </p:spPr>
        <p:txBody>
          <a:bodyPr/>
          <a:lstStyle/>
          <a:p>
            <a:pPr marL="0" indent="0">
              <a:buFont typeface="Wingdings" panose="05000000000000000000" pitchFamily="2" charset="2"/>
              <a:buNone/>
            </a:pPr>
            <a:r>
              <a:rPr lang="en-US" altLang="en-US" sz="2700"/>
              <a:t>Suppose market price of permit = $150   </a:t>
            </a:r>
          </a:p>
          <a:p>
            <a:pPr marL="0" indent="0">
              <a:spcBef>
                <a:spcPct val="10000"/>
              </a:spcBef>
              <a:buFont typeface="Wingdings" panose="05000000000000000000" pitchFamily="2" charset="2"/>
              <a:buNone/>
            </a:pPr>
            <a:r>
              <a:rPr lang="en-US" altLang="en-US" sz="2700"/>
              <a:t>One possible equilibrium:</a:t>
            </a:r>
          </a:p>
          <a:p>
            <a:pPr marL="0" indent="0">
              <a:spcBef>
                <a:spcPct val="35000"/>
              </a:spcBef>
              <a:buFont typeface="Wingdings" panose="05000000000000000000" pitchFamily="2" charset="2"/>
              <a:buNone/>
            </a:pPr>
            <a:r>
              <a:rPr lang="en-US" altLang="en-US" sz="2700"/>
              <a:t>Acme </a:t>
            </a:r>
          </a:p>
          <a:p>
            <a:pPr marL="458788" lvl="1">
              <a:spcBef>
                <a:spcPct val="0"/>
              </a:spcBef>
            </a:pPr>
            <a:r>
              <a:rPr lang="en-US" altLang="en-US"/>
              <a:t>spends $2,000 to cut emissions by 20 tons</a:t>
            </a:r>
          </a:p>
          <a:p>
            <a:pPr marL="458788" lvl="1">
              <a:spcBef>
                <a:spcPct val="0"/>
              </a:spcBef>
            </a:pPr>
            <a:r>
              <a:rPr lang="en-US" altLang="en-US"/>
              <a:t>has 10 unused permits, sells them for $1,500</a:t>
            </a:r>
          </a:p>
          <a:p>
            <a:pPr marL="458788" lvl="1">
              <a:spcBef>
                <a:spcPct val="0"/>
              </a:spcBef>
            </a:pPr>
            <a:r>
              <a:rPr lang="en-US" altLang="en-US"/>
              <a:t>net cost to Acme:  $500  </a:t>
            </a:r>
          </a:p>
          <a:p>
            <a:pPr marL="0" indent="0">
              <a:spcBef>
                <a:spcPct val="35000"/>
              </a:spcBef>
              <a:buFont typeface="Wingdings" panose="05000000000000000000" pitchFamily="2" charset="2"/>
              <a:buNone/>
            </a:pPr>
            <a:r>
              <a:rPr lang="en-US" altLang="en-US" sz="2700"/>
              <a:t>US Electric</a:t>
            </a:r>
          </a:p>
          <a:p>
            <a:pPr marL="458788" lvl="1">
              <a:spcBef>
                <a:spcPct val="0"/>
              </a:spcBef>
            </a:pPr>
            <a:r>
              <a:rPr lang="en-US" altLang="en-US"/>
              <a:t>emissions remain at 40 tons</a:t>
            </a:r>
          </a:p>
          <a:p>
            <a:pPr marL="458788" lvl="1">
              <a:spcBef>
                <a:spcPct val="0"/>
              </a:spcBef>
            </a:pPr>
            <a:r>
              <a:rPr lang="en-US" altLang="en-US"/>
              <a:t>buys 10 permits from Acme for $1,500</a:t>
            </a:r>
          </a:p>
          <a:p>
            <a:pPr marL="458788" lvl="1">
              <a:spcBef>
                <a:spcPct val="0"/>
              </a:spcBef>
            </a:pPr>
            <a:r>
              <a:rPr lang="en-US" altLang="en-US"/>
              <a:t>net cost to USE:  $1,500</a:t>
            </a:r>
          </a:p>
          <a:p>
            <a:pPr marL="0" indent="0">
              <a:spcBef>
                <a:spcPct val="35000"/>
              </a:spcBef>
              <a:buFont typeface="Wingdings" panose="05000000000000000000" pitchFamily="2" charset="2"/>
              <a:buNone/>
            </a:pPr>
            <a:r>
              <a:rPr lang="en-US" altLang="en-US" sz="2700"/>
              <a:t>Total cost of achieving goal:  </a:t>
            </a:r>
            <a:r>
              <a:rPr lang="en-US" altLang="en-US" sz="2700" b="1">
                <a:solidFill>
                  <a:srgbClr val="FF0000"/>
                </a:solidFill>
              </a:rPr>
              <a:t>$2,000</a:t>
            </a:r>
            <a:r>
              <a:rPr lang="en-US" altLang="en-US" sz="2700"/>
              <a:t>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49858" name="Rectangle 2"/>
          <p:cNvSpPr>
            <a:spLocks noGrp="1" noChangeArrowheads="1"/>
          </p:cNvSpPr>
          <p:nvPr>
            <p:ph type="title"/>
          </p:nvPr>
        </p:nvSpPr>
        <p:spPr/>
        <p:txBody>
          <a:bodyPr/>
          <a:lstStyle/>
          <a:p>
            <a:r>
              <a:rPr lang="en-US" altLang="en-US" sz="3000"/>
              <a:t>Market-Based Policy #2:  </a:t>
            </a:r>
            <a:br>
              <a:rPr lang="en-US" altLang="en-US" sz="3000"/>
            </a:br>
            <a:r>
              <a:rPr lang="en-US" altLang="en-US" sz="3000"/>
              <a:t>Tradable Pollution Permits</a:t>
            </a:r>
          </a:p>
        </p:txBody>
      </p:sp>
      <p:sp>
        <p:nvSpPr>
          <p:cNvPr id="249859" name="Rectangle 3"/>
          <p:cNvSpPr>
            <a:spLocks noGrp="1" noChangeArrowheads="1"/>
          </p:cNvSpPr>
          <p:nvPr>
            <p:ph type="body" idx="1"/>
          </p:nvPr>
        </p:nvSpPr>
        <p:spPr>
          <a:xfrm>
            <a:off x="457200" y="1108075"/>
            <a:ext cx="8229600" cy="5018088"/>
          </a:xfrm>
        </p:spPr>
        <p:txBody>
          <a:bodyPr/>
          <a:lstStyle/>
          <a:p>
            <a:r>
              <a:rPr lang="en-US" altLang="en-US" sz="2700"/>
              <a:t>A system of tradable pollution permits achieves goal at lower cost than regulation.   </a:t>
            </a:r>
          </a:p>
          <a:p>
            <a:pPr lvl="1"/>
            <a:r>
              <a:rPr lang="en-US" altLang="en-US"/>
              <a:t>Firms with low cost of reducing pollution </a:t>
            </a:r>
            <a:br>
              <a:rPr lang="en-US" altLang="en-US"/>
            </a:br>
            <a:r>
              <a:rPr lang="en-US" altLang="en-US"/>
              <a:t>sell whatever permits they can.</a:t>
            </a:r>
          </a:p>
          <a:p>
            <a:pPr lvl="1"/>
            <a:r>
              <a:rPr lang="en-US" altLang="en-US"/>
              <a:t>Firms with high cost of reducing pollution </a:t>
            </a:r>
            <a:br>
              <a:rPr lang="en-US" altLang="en-US"/>
            </a:br>
            <a:r>
              <a:rPr lang="en-US" altLang="en-US"/>
              <a:t>buy permits.  </a:t>
            </a:r>
          </a:p>
          <a:p>
            <a:r>
              <a:rPr lang="en-US" altLang="en-US" sz="2700"/>
              <a:t>Result:  Pollution reduction is concentrated among those firms with lowest costs.  </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54978" name="Rectangle 2"/>
          <p:cNvSpPr>
            <a:spLocks noGrp="1" noChangeArrowheads="1"/>
          </p:cNvSpPr>
          <p:nvPr>
            <p:ph type="title"/>
          </p:nvPr>
        </p:nvSpPr>
        <p:spPr>
          <a:xfrm>
            <a:off x="457200" y="230188"/>
            <a:ext cx="8229600" cy="815975"/>
          </a:xfrm>
        </p:spPr>
        <p:txBody>
          <a:bodyPr/>
          <a:lstStyle/>
          <a:p>
            <a:r>
              <a:rPr lang="en-US" altLang="en-US" sz="3200"/>
              <a:t>Tradable Pollution Permits </a:t>
            </a:r>
            <a:br>
              <a:rPr lang="en-US" altLang="en-US" sz="3200"/>
            </a:br>
            <a:r>
              <a:rPr lang="en-US" altLang="en-US" sz="3200"/>
              <a:t>in the Real World</a:t>
            </a:r>
          </a:p>
        </p:txBody>
      </p:sp>
      <p:sp>
        <p:nvSpPr>
          <p:cNvPr id="254979" name="Rectangle 3"/>
          <p:cNvSpPr>
            <a:spLocks noGrp="1" noChangeArrowheads="1"/>
          </p:cNvSpPr>
          <p:nvPr>
            <p:ph type="body" idx="1"/>
          </p:nvPr>
        </p:nvSpPr>
        <p:spPr>
          <a:xfrm>
            <a:off x="457200" y="1230313"/>
            <a:ext cx="8229600" cy="5018087"/>
          </a:xfrm>
        </p:spPr>
        <p:txBody>
          <a:bodyPr/>
          <a:lstStyle/>
          <a:p>
            <a:r>
              <a:rPr lang="en-US" altLang="en-US"/>
              <a:t>SO</a:t>
            </a:r>
            <a:r>
              <a:rPr lang="en-US" altLang="en-US" baseline="-25000"/>
              <a:t>2</a:t>
            </a:r>
            <a:r>
              <a:rPr lang="en-US" altLang="en-US"/>
              <a:t> permits traded in the U.S. since 1995.</a:t>
            </a:r>
          </a:p>
          <a:p>
            <a:endParaRPr lang="en-US" altLang="en-US"/>
          </a:p>
          <a:p>
            <a:r>
              <a:rPr lang="en-US" altLang="en-US"/>
              <a:t>Nitrogen oxide permits traded in the northeastern U.S. since 1999.</a:t>
            </a:r>
          </a:p>
          <a:p>
            <a:endParaRPr lang="en-US" altLang="en-US"/>
          </a:p>
          <a:p>
            <a:r>
              <a:rPr lang="en-US" altLang="en-US"/>
              <a:t>Carbon emissions permits traded in Europe since January 1, 2005.</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59074" name="Rectangle 2"/>
          <p:cNvSpPr>
            <a:spLocks noGrp="1" noChangeArrowheads="1"/>
          </p:cNvSpPr>
          <p:nvPr>
            <p:ph type="title"/>
          </p:nvPr>
        </p:nvSpPr>
        <p:spPr/>
        <p:txBody>
          <a:bodyPr/>
          <a:lstStyle/>
          <a:p>
            <a:r>
              <a:rPr lang="en-US" altLang="en-US" sz="3000"/>
              <a:t>Corrective Taxes vs. </a:t>
            </a:r>
            <a:br>
              <a:rPr lang="en-US" altLang="en-US" sz="3000"/>
            </a:br>
            <a:r>
              <a:rPr lang="en-US" altLang="en-US" sz="3000"/>
              <a:t>Tradable Pollution Permits</a:t>
            </a:r>
          </a:p>
        </p:txBody>
      </p:sp>
      <p:sp>
        <p:nvSpPr>
          <p:cNvPr id="259075" name="Rectangle 3"/>
          <p:cNvSpPr>
            <a:spLocks noGrp="1" noChangeArrowheads="1"/>
          </p:cNvSpPr>
          <p:nvPr>
            <p:ph type="body" idx="1"/>
          </p:nvPr>
        </p:nvSpPr>
        <p:spPr>
          <a:xfrm>
            <a:off x="457200" y="1120775"/>
            <a:ext cx="8229600" cy="5089525"/>
          </a:xfrm>
        </p:spPr>
        <p:txBody>
          <a:bodyPr/>
          <a:lstStyle/>
          <a:p>
            <a:r>
              <a:rPr lang="en-US" altLang="en-US" sz="2700"/>
              <a:t>Like most demand curves, firms’ demand for the ability to pollute is a downward-sloping function of the “price” of polluting.  </a:t>
            </a:r>
          </a:p>
          <a:p>
            <a:pPr lvl="1">
              <a:spcBef>
                <a:spcPct val="30000"/>
              </a:spcBef>
            </a:pPr>
            <a:r>
              <a:rPr lang="en-US" altLang="en-US"/>
              <a:t>A corrective tax raises this price and thus reduces the quantity of pollution firms demand.</a:t>
            </a:r>
          </a:p>
          <a:p>
            <a:pPr lvl="1">
              <a:spcBef>
                <a:spcPct val="30000"/>
              </a:spcBef>
            </a:pPr>
            <a:r>
              <a:rPr lang="en-US" altLang="en-US"/>
              <a:t>A tradable permits system restricts the supply of pollution rights, has the same effect as the tax.  </a:t>
            </a:r>
          </a:p>
          <a:p>
            <a:pPr>
              <a:spcBef>
                <a:spcPct val="55000"/>
              </a:spcBef>
            </a:pPr>
            <a:r>
              <a:rPr lang="en-US" altLang="en-US" sz="2700"/>
              <a:t>When policymakers do not know the position of this demand curve, the permits system achieves pollution reduction targets more precisely.  </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62146" name="Rectangle 2"/>
          <p:cNvSpPr>
            <a:spLocks noGrp="1" noChangeArrowheads="1"/>
          </p:cNvSpPr>
          <p:nvPr>
            <p:ph type="title"/>
          </p:nvPr>
        </p:nvSpPr>
        <p:spPr/>
        <p:txBody>
          <a:bodyPr/>
          <a:lstStyle/>
          <a:p>
            <a:r>
              <a:rPr lang="en-US" altLang="en-US" sz="3000"/>
              <a:t>Objections to the </a:t>
            </a:r>
            <a:br>
              <a:rPr lang="en-US" altLang="en-US" sz="3000"/>
            </a:br>
            <a:r>
              <a:rPr lang="en-US" altLang="en-US" sz="3000"/>
              <a:t>Economic Analysis of Pollution</a:t>
            </a:r>
          </a:p>
        </p:txBody>
      </p:sp>
      <p:sp>
        <p:nvSpPr>
          <p:cNvPr id="262147" name="Rectangle 3"/>
          <p:cNvSpPr>
            <a:spLocks noGrp="1" noChangeArrowheads="1"/>
          </p:cNvSpPr>
          <p:nvPr>
            <p:ph type="body" idx="1"/>
          </p:nvPr>
        </p:nvSpPr>
        <p:spPr>
          <a:xfrm>
            <a:off x="457200" y="1154113"/>
            <a:ext cx="8229600" cy="5005387"/>
          </a:xfrm>
        </p:spPr>
        <p:txBody>
          <a:bodyPr/>
          <a:lstStyle/>
          <a:p>
            <a:r>
              <a:rPr lang="en-US" altLang="en-US" sz="2700"/>
              <a:t>Some politicians, many environmentalists argue that no one should be able to “buy” the right to pollute, cannot put a price on the environment.</a:t>
            </a:r>
          </a:p>
          <a:p>
            <a:r>
              <a:rPr lang="en-US" altLang="en-US" sz="2700"/>
              <a:t>However, </a:t>
            </a:r>
            <a:r>
              <a:rPr lang="en-US" altLang="en-US" sz="2700" i="1"/>
              <a:t>people face tradeoffs</a:t>
            </a:r>
            <a:r>
              <a:rPr lang="en-US" altLang="en-US" sz="2700"/>
              <a:t>.</a:t>
            </a:r>
          </a:p>
          <a:p>
            <a:r>
              <a:rPr lang="en-US" altLang="en-US" sz="2700"/>
              <a:t>The value of clean air &amp; water </a:t>
            </a:r>
            <a:br>
              <a:rPr lang="en-US" altLang="en-US" sz="2700"/>
            </a:br>
            <a:r>
              <a:rPr lang="en-US" altLang="en-US" sz="2700"/>
              <a:t>must be compared to their cost. </a:t>
            </a:r>
          </a:p>
          <a:p>
            <a:r>
              <a:rPr lang="en-US" altLang="en-US" sz="2700"/>
              <a:t>The market-based approach reduces the cost of environmental protection, so it should increase the public’s demand for a clean environment. </a:t>
            </a:r>
          </a:p>
        </p:txBody>
      </p:sp>
      <p:grpSp>
        <p:nvGrpSpPr>
          <p:cNvPr id="262148" name="Group 4"/>
          <p:cNvGrpSpPr>
            <a:grpSpLocks noChangeAspect="1"/>
          </p:cNvGrpSpPr>
          <p:nvPr/>
        </p:nvGrpSpPr>
        <p:grpSpPr bwMode="auto">
          <a:xfrm>
            <a:off x="7875588" y="2640013"/>
            <a:ext cx="550862" cy="550862"/>
            <a:chOff x="1659" y="2254"/>
            <a:chExt cx="1427" cy="1427"/>
          </a:xfrm>
        </p:grpSpPr>
        <p:sp>
          <p:nvSpPr>
            <p:cNvPr id="262149" name="AutoShape 5"/>
            <p:cNvSpPr>
              <a:spLocks noChangeAspect="1" noChangeArrowheads="1"/>
            </p:cNvSpPr>
            <p:nvPr/>
          </p:nvSpPr>
          <p:spPr bwMode="auto">
            <a:xfrm>
              <a:off x="2791" y="2827"/>
              <a:ext cx="291" cy="318"/>
            </a:xfrm>
            <a:prstGeom prst="rtTriangle">
              <a:avLst/>
            </a:prstGeom>
            <a:solidFill>
              <a:srgbClr val="7D01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0" name="Rectangle 6"/>
            <p:cNvSpPr>
              <a:spLocks noChangeAspect="1" noChangeArrowheads="1"/>
            </p:cNvSpPr>
            <p:nvPr/>
          </p:nvSpPr>
          <p:spPr bwMode="auto">
            <a:xfrm rot="5400000">
              <a:off x="2228" y="2575"/>
              <a:ext cx="893" cy="252"/>
            </a:xfrm>
            <a:prstGeom prst="rect">
              <a:avLst/>
            </a:prstGeom>
            <a:solidFill>
              <a:srgbClr val="FEED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1" name="AutoShape 7"/>
            <p:cNvSpPr>
              <a:spLocks noChangeAspect="1" noChangeArrowheads="1"/>
            </p:cNvSpPr>
            <p:nvPr/>
          </p:nvSpPr>
          <p:spPr bwMode="auto">
            <a:xfrm rot="5400000">
              <a:off x="2206" y="3358"/>
              <a:ext cx="297" cy="330"/>
            </a:xfrm>
            <a:prstGeom prst="rtTriangle">
              <a:avLst/>
            </a:prstGeom>
            <a:solidFill>
              <a:srgbClr val="2674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2" name="AutoShape 8"/>
            <p:cNvSpPr>
              <a:spLocks noChangeAspect="1" noChangeArrowheads="1"/>
            </p:cNvSpPr>
            <p:nvPr/>
          </p:nvSpPr>
          <p:spPr bwMode="auto">
            <a:xfrm rot="10800000">
              <a:off x="1663" y="2791"/>
              <a:ext cx="291" cy="318"/>
            </a:xfrm>
            <a:prstGeom prst="rtTriangle">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3" name="AutoShape 9"/>
            <p:cNvSpPr>
              <a:spLocks noChangeAspect="1" noChangeArrowheads="1"/>
            </p:cNvSpPr>
            <p:nvPr/>
          </p:nvSpPr>
          <p:spPr bwMode="auto">
            <a:xfrm rot="16200000">
              <a:off x="2245" y="2251"/>
              <a:ext cx="291" cy="318"/>
            </a:xfrm>
            <a:prstGeom prst="rtTriangle">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4" name="Rectangle 10"/>
            <p:cNvSpPr>
              <a:spLocks noChangeAspect="1" noChangeArrowheads="1"/>
            </p:cNvSpPr>
            <p:nvPr/>
          </p:nvSpPr>
          <p:spPr bwMode="auto">
            <a:xfrm>
              <a:off x="1659" y="2541"/>
              <a:ext cx="893" cy="252"/>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5" name="Rectangle 11"/>
            <p:cNvSpPr>
              <a:spLocks noChangeAspect="1" noChangeArrowheads="1"/>
            </p:cNvSpPr>
            <p:nvPr/>
          </p:nvSpPr>
          <p:spPr bwMode="auto">
            <a:xfrm>
              <a:off x="2193" y="3144"/>
              <a:ext cx="893" cy="252"/>
            </a:xfrm>
            <a:prstGeom prst="rect">
              <a:avLst/>
            </a:prstGeom>
            <a:solidFill>
              <a:srgbClr val="B3015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6" name="Rectangle 12"/>
            <p:cNvSpPr>
              <a:spLocks noChangeAspect="1" noChangeArrowheads="1"/>
            </p:cNvSpPr>
            <p:nvPr/>
          </p:nvSpPr>
          <p:spPr bwMode="auto">
            <a:xfrm rot="5400000">
              <a:off x="1622" y="3109"/>
              <a:ext cx="893" cy="252"/>
            </a:xfrm>
            <a:prstGeom prst="rect">
              <a:avLst/>
            </a:prstGeom>
            <a:solidFill>
              <a:srgbClr val="319B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Effect transition="in" filter="wipe(left)">
                                      <p:cBhvr>
                                        <p:cTn id="7" dur="500"/>
                                        <p:tgtEl>
                                          <p:spTgt spid="262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2147">
                                            <p:txEl>
                                              <p:pRg st="1" end="1"/>
                                            </p:txEl>
                                          </p:spTgt>
                                        </p:tgtEl>
                                        <p:attrNameLst>
                                          <p:attrName>style.visibility</p:attrName>
                                        </p:attrNameLst>
                                      </p:cBhvr>
                                      <p:to>
                                        <p:strVal val="visible"/>
                                      </p:to>
                                    </p:set>
                                    <p:animEffect transition="in" filter="wipe(left)">
                                      <p:cBhvr>
                                        <p:cTn id="12" dur="500"/>
                                        <p:tgtEl>
                                          <p:spTgt spid="262147">
                                            <p:txEl>
                                              <p:pRg st="1" end="1"/>
                                            </p:txEl>
                                          </p:spTgt>
                                        </p:tgtEl>
                                      </p:cBhvr>
                                    </p:animEffect>
                                  </p:childTnLst>
                                </p:cTn>
                              </p:par>
                              <p:par>
                                <p:cTn id="13" presetID="49" presetClass="entr" presetSubtype="0" decel="100000" fill="hold" nodeType="withEffect">
                                  <p:stCondLst>
                                    <p:cond delay="0"/>
                                  </p:stCondLst>
                                  <p:childTnLst>
                                    <p:set>
                                      <p:cBhvr>
                                        <p:cTn id="14" dur="1" fill="hold">
                                          <p:stCondLst>
                                            <p:cond delay="0"/>
                                          </p:stCondLst>
                                        </p:cTn>
                                        <p:tgtEl>
                                          <p:spTgt spid="262148"/>
                                        </p:tgtEl>
                                        <p:attrNameLst>
                                          <p:attrName>style.visibility</p:attrName>
                                        </p:attrNameLst>
                                      </p:cBhvr>
                                      <p:to>
                                        <p:strVal val="visible"/>
                                      </p:to>
                                    </p:set>
                                    <p:anim calcmode="lin" valueType="num">
                                      <p:cBhvr>
                                        <p:cTn id="15" dur="1000" fill="hold"/>
                                        <p:tgtEl>
                                          <p:spTgt spid="262148"/>
                                        </p:tgtEl>
                                        <p:attrNameLst>
                                          <p:attrName>ppt_w</p:attrName>
                                        </p:attrNameLst>
                                      </p:cBhvr>
                                      <p:tavLst>
                                        <p:tav tm="0">
                                          <p:val>
                                            <p:fltVal val="0"/>
                                          </p:val>
                                        </p:tav>
                                        <p:tav tm="100000">
                                          <p:val>
                                            <p:strVal val="#ppt_w"/>
                                          </p:val>
                                        </p:tav>
                                      </p:tavLst>
                                    </p:anim>
                                    <p:anim calcmode="lin" valueType="num">
                                      <p:cBhvr>
                                        <p:cTn id="16" dur="1000" fill="hold"/>
                                        <p:tgtEl>
                                          <p:spTgt spid="262148"/>
                                        </p:tgtEl>
                                        <p:attrNameLst>
                                          <p:attrName>ppt_h</p:attrName>
                                        </p:attrNameLst>
                                      </p:cBhvr>
                                      <p:tavLst>
                                        <p:tav tm="0">
                                          <p:val>
                                            <p:fltVal val="0"/>
                                          </p:val>
                                        </p:tav>
                                        <p:tav tm="100000">
                                          <p:val>
                                            <p:strVal val="#ppt_h"/>
                                          </p:val>
                                        </p:tav>
                                      </p:tavLst>
                                    </p:anim>
                                    <p:anim calcmode="lin" valueType="num">
                                      <p:cBhvr>
                                        <p:cTn id="17" dur="1000" fill="hold"/>
                                        <p:tgtEl>
                                          <p:spTgt spid="262148"/>
                                        </p:tgtEl>
                                        <p:attrNameLst>
                                          <p:attrName>style.rotation</p:attrName>
                                        </p:attrNameLst>
                                      </p:cBhvr>
                                      <p:tavLst>
                                        <p:tav tm="0">
                                          <p:val>
                                            <p:fltVal val="360"/>
                                          </p:val>
                                        </p:tav>
                                        <p:tav tm="100000">
                                          <p:val>
                                            <p:fltVal val="0"/>
                                          </p:val>
                                        </p:tav>
                                      </p:tavLst>
                                    </p:anim>
                                    <p:animEffect transition="in" filter="fade">
                                      <p:cBhvr>
                                        <p:cTn id="18" dur="1000"/>
                                        <p:tgtEl>
                                          <p:spTgt spid="2621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62147">
                                            <p:txEl>
                                              <p:pRg st="2" end="2"/>
                                            </p:txEl>
                                          </p:spTgt>
                                        </p:tgtEl>
                                        <p:attrNameLst>
                                          <p:attrName>style.visibility</p:attrName>
                                        </p:attrNameLst>
                                      </p:cBhvr>
                                      <p:to>
                                        <p:strVal val="visible"/>
                                      </p:to>
                                    </p:set>
                                    <p:animEffect transition="in" filter="wipe(left)">
                                      <p:cBhvr>
                                        <p:cTn id="23" dur="500"/>
                                        <p:tgtEl>
                                          <p:spTgt spid="26214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62147">
                                            <p:txEl>
                                              <p:pRg st="3" end="3"/>
                                            </p:txEl>
                                          </p:spTgt>
                                        </p:tgtEl>
                                        <p:attrNameLst>
                                          <p:attrName>style.visibility</p:attrName>
                                        </p:attrNameLst>
                                      </p:cBhvr>
                                      <p:to>
                                        <p:strVal val="visible"/>
                                      </p:to>
                                    </p:set>
                                    <p:animEffect transition="in" filter="wipe(left)">
                                      <p:cBhvr>
                                        <p:cTn id="28" dur="500"/>
                                        <p:tgtEl>
                                          <p:spTgt spid="262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uiExpand="1" build="p" bldLvl="5"/>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50178" name="Rectangle 2"/>
          <p:cNvSpPr>
            <a:spLocks noChangeArrowheads="1"/>
          </p:cNvSpPr>
          <p:nvPr/>
        </p:nvSpPr>
        <p:spPr bwMode="auto">
          <a:xfrm>
            <a:off x="0" y="0"/>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79" name="Oval 3"/>
          <p:cNvSpPr>
            <a:spLocks noChangeArrowheads="1"/>
          </p:cNvSpPr>
          <p:nvPr/>
        </p:nvSpPr>
        <p:spPr bwMode="auto">
          <a:xfrm>
            <a:off x="504825"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0" name="Rectangle 4"/>
          <p:cNvSpPr>
            <a:spLocks noGrp="1" noChangeArrowheads="1"/>
          </p:cNvSpPr>
          <p:nvPr>
            <p:ph type="title"/>
          </p:nvPr>
        </p:nvSpPr>
        <p:spPr>
          <a:xfrm>
            <a:off x="257175" y="604838"/>
            <a:ext cx="8496300" cy="592137"/>
          </a:xfrm>
          <a:noFill/>
          <a:ln/>
        </p:spPr>
        <p:txBody>
          <a:bodyPr anchor="t"/>
          <a:lstStyle/>
          <a:p>
            <a:pPr algn="l">
              <a:lnSpc>
                <a:spcPct val="105000"/>
              </a:lnSpc>
            </a:pPr>
            <a:r>
              <a:rPr lang="en-US" altLang="en-US" sz="3300">
                <a:solidFill>
                  <a:schemeClr val="tx1"/>
                </a:solidFill>
                <a:latin typeface="Arial" panose="020B0604020202020204" pitchFamily="34" charset="0"/>
              </a:rPr>
              <a:t>CHAPTER SUMMARY</a:t>
            </a:r>
          </a:p>
        </p:txBody>
      </p:sp>
      <p:sp>
        <p:nvSpPr>
          <p:cNvPr id="50181" name="Rectangle 5"/>
          <p:cNvSpPr>
            <a:spLocks noGrp="1" noChangeArrowheads="1"/>
          </p:cNvSpPr>
          <p:nvPr>
            <p:ph type="body" idx="1"/>
          </p:nvPr>
        </p:nvSpPr>
        <p:spPr>
          <a:xfrm>
            <a:off x="428625" y="1277938"/>
            <a:ext cx="8229600" cy="4733925"/>
          </a:xfrm>
        </p:spPr>
        <p:txBody>
          <a:bodyPr/>
          <a:lstStyle/>
          <a:p>
            <a:pPr>
              <a:spcBef>
                <a:spcPct val="40000"/>
              </a:spcBef>
              <a:buClr>
                <a:srgbClr val="003399"/>
              </a:buClr>
            </a:pPr>
            <a:r>
              <a:rPr lang="en-US" altLang="en-US" sz="2700"/>
              <a:t>An externality occurs when a market transaction affects a third party.  If the transaction yields negative externalities (</a:t>
            </a:r>
            <a:r>
              <a:rPr lang="en-US" altLang="en-US" sz="2700" i="1"/>
              <a:t>e.g</a:t>
            </a:r>
            <a:r>
              <a:rPr lang="en-US" altLang="en-US" sz="2700"/>
              <a:t>., pollution), the market quantity exceeds the socially optimal quantity.  </a:t>
            </a:r>
            <a:br>
              <a:rPr lang="en-US" altLang="en-US" sz="2700"/>
            </a:br>
            <a:r>
              <a:rPr lang="en-US" altLang="en-US" sz="2700"/>
              <a:t>If the externality is positive (</a:t>
            </a:r>
            <a:r>
              <a:rPr lang="en-US" altLang="en-US" sz="2700" i="1"/>
              <a:t>e.g</a:t>
            </a:r>
            <a:r>
              <a:rPr lang="en-US" altLang="en-US" sz="2700"/>
              <a:t>., technology spillovers), the market quantity falls short of the social optimum.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24934" name="Rectangle 6"/>
          <p:cNvSpPr>
            <a:spLocks noGrp="1" noChangeArrowheads="1"/>
          </p:cNvSpPr>
          <p:nvPr>
            <p:ph type="title"/>
          </p:nvPr>
        </p:nvSpPr>
        <p:spPr/>
        <p:txBody>
          <a:bodyPr/>
          <a:lstStyle/>
          <a:p>
            <a:r>
              <a:rPr lang="en-US" altLang="en-US"/>
              <a:t>Introduction</a:t>
            </a:r>
          </a:p>
        </p:txBody>
      </p:sp>
      <p:sp>
        <p:nvSpPr>
          <p:cNvPr id="124935" name="Rectangle 7"/>
          <p:cNvSpPr>
            <a:spLocks noGrp="1" noChangeArrowheads="1"/>
          </p:cNvSpPr>
          <p:nvPr>
            <p:ph type="body" idx="1"/>
          </p:nvPr>
        </p:nvSpPr>
        <p:spPr>
          <a:xfrm>
            <a:off x="379413" y="1001713"/>
            <a:ext cx="8229600" cy="5124450"/>
          </a:xfrm>
        </p:spPr>
        <p:txBody>
          <a:bodyPr/>
          <a:lstStyle/>
          <a:p>
            <a:r>
              <a:rPr lang="en-US" altLang="en-US"/>
              <a:t>Self-interested buyers and sellers </a:t>
            </a:r>
            <a:br>
              <a:rPr lang="en-US" altLang="en-US"/>
            </a:br>
            <a:r>
              <a:rPr lang="en-US" altLang="en-US"/>
              <a:t>neglect the external effects of their actions, </a:t>
            </a:r>
            <a:br>
              <a:rPr lang="en-US" altLang="en-US"/>
            </a:br>
            <a:r>
              <a:rPr lang="en-US" altLang="en-US"/>
              <a:t>so the market outcome is not efficient.  </a:t>
            </a:r>
          </a:p>
          <a:p>
            <a:r>
              <a:rPr lang="en-US" altLang="en-US"/>
              <a:t>Another basic principle :  </a:t>
            </a:r>
            <a:br>
              <a:rPr lang="en-US" altLang="en-US"/>
            </a:br>
            <a:endParaRPr lang="en-US" altLang="en-US"/>
          </a:p>
          <a:p>
            <a:pPr>
              <a:buFont typeface="Wingdings" panose="05000000000000000000" pitchFamily="2" charset="2"/>
              <a:buNone/>
            </a:pPr>
            <a:r>
              <a:rPr lang="en-US" altLang="en-US" i="1"/>
              <a:t>	Governments can sometimes </a:t>
            </a:r>
            <a:br>
              <a:rPr lang="en-US" altLang="en-US" i="1"/>
            </a:br>
            <a:r>
              <a:rPr lang="en-US" altLang="en-US" i="1"/>
              <a:t>	improve market outcomes.  </a:t>
            </a:r>
            <a:endParaRPr lang="en-US" altLang="en-US"/>
          </a:p>
          <a:p>
            <a:pPr>
              <a:buFont typeface="Wingdings" panose="05000000000000000000" pitchFamily="2" charset="2"/>
              <a:buNone/>
            </a:pPr>
            <a:endParaRPr lang="en-US" altLang="en-US"/>
          </a:p>
        </p:txBody>
      </p:sp>
      <p:grpSp>
        <p:nvGrpSpPr>
          <p:cNvPr id="124936" name="Group 8"/>
          <p:cNvGrpSpPr>
            <a:grpSpLocks noChangeAspect="1"/>
          </p:cNvGrpSpPr>
          <p:nvPr/>
        </p:nvGrpSpPr>
        <p:grpSpPr bwMode="auto">
          <a:xfrm>
            <a:off x="7739063" y="3036888"/>
            <a:ext cx="550862" cy="550862"/>
            <a:chOff x="1659" y="2254"/>
            <a:chExt cx="1427" cy="1427"/>
          </a:xfrm>
        </p:grpSpPr>
        <p:sp>
          <p:nvSpPr>
            <p:cNvPr id="124937" name="AutoShape 9"/>
            <p:cNvSpPr>
              <a:spLocks noChangeAspect="1" noChangeArrowheads="1"/>
            </p:cNvSpPr>
            <p:nvPr/>
          </p:nvSpPr>
          <p:spPr bwMode="auto">
            <a:xfrm>
              <a:off x="2791" y="2827"/>
              <a:ext cx="291" cy="318"/>
            </a:xfrm>
            <a:prstGeom prst="rtTriangle">
              <a:avLst/>
            </a:prstGeom>
            <a:solidFill>
              <a:srgbClr val="7D01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38" name="Rectangle 10"/>
            <p:cNvSpPr>
              <a:spLocks noChangeAspect="1" noChangeArrowheads="1"/>
            </p:cNvSpPr>
            <p:nvPr/>
          </p:nvSpPr>
          <p:spPr bwMode="auto">
            <a:xfrm rot="5400000">
              <a:off x="2228" y="2575"/>
              <a:ext cx="893" cy="252"/>
            </a:xfrm>
            <a:prstGeom prst="rect">
              <a:avLst/>
            </a:prstGeom>
            <a:solidFill>
              <a:srgbClr val="FEED7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39" name="AutoShape 11"/>
            <p:cNvSpPr>
              <a:spLocks noChangeAspect="1" noChangeArrowheads="1"/>
            </p:cNvSpPr>
            <p:nvPr/>
          </p:nvSpPr>
          <p:spPr bwMode="auto">
            <a:xfrm rot="5400000">
              <a:off x="2206" y="3358"/>
              <a:ext cx="297" cy="330"/>
            </a:xfrm>
            <a:prstGeom prst="rtTriangle">
              <a:avLst/>
            </a:prstGeom>
            <a:solidFill>
              <a:srgbClr val="2674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0" name="AutoShape 12"/>
            <p:cNvSpPr>
              <a:spLocks noChangeAspect="1" noChangeArrowheads="1"/>
            </p:cNvSpPr>
            <p:nvPr/>
          </p:nvSpPr>
          <p:spPr bwMode="auto">
            <a:xfrm rot="10800000">
              <a:off x="1663" y="2791"/>
              <a:ext cx="291" cy="318"/>
            </a:xfrm>
            <a:prstGeom prst="rtTriangle">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1" name="AutoShape 13"/>
            <p:cNvSpPr>
              <a:spLocks noChangeAspect="1" noChangeArrowheads="1"/>
            </p:cNvSpPr>
            <p:nvPr/>
          </p:nvSpPr>
          <p:spPr bwMode="auto">
            <a:xfrm rot="16200000">
              <a:off x="2245" y="2251"/>
              <a:ext cx="291" cy="318"/>
            </a:xfrm>
            <a:prstGeom prst="rtTriangle">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2" name="Rectangle 14"/>
            <p:cNvSpPr>
              <a:spLocks noChangeAspect="1" noChangeArrowheads="1"/>
            </p:cNvSpPr>
            <p:nvPr/>
          </p:nvSpPr>
          <p:spPr bwMode="auto">
            <a:xfrm>
              <a:off x="1659" y="2541"/>
              <a:ext cx="893" cy="252"/>
            </a:xfrm>
            <a:prstGeom prst="rect">
              <a:avLst/>
            </a:prstGeom>
            <a:solidFill>
              <a:srgbClr val="0066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3" name="Rectangle 15"/>
            <p:cNvSpPr>
              <a:spLocks noChangeAspect="1" noChangeArrowheads="1"/>
            </p:cNvSpPr>
            <p:nvPr/>
          </p:nvSpPr>
          <p:spPr bwMode="auto">
            <a:xfrm>
              <a:off x="2193" y="3144"/>
              <a:ext cx="893" cy="252"/>
            </a:xfrm>
            <a:prstGeom prst="rect">
              <a:avLst/>
            </a:prstGeom>
            <a:solidFill>
              <a:srgbClr val="B3015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4" name="Rectangle 16"/>
            <p:cNvSpPr>
              <a:spLocks noChangeAspect="1" noChangeArrowheads="1"/>
            </p:cNvSpPr>
            <p:nvPr/>
          </p:nvSpPr>
          <p:spPr bwMode="auto">
            <a:xfrm rot="5400000">
              <a:off x="1622" y="3109"/>
              <a:ext cx="893" cy="252"/>
            </a:xfrm>
            <a:prstGeom prst="rect">
              <a:avLst/>
            </a:prstGeom>
            <a:solidFill>
              <a:srgbClr val="319B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5">
                                            <p:txEl>
                                              <p:pRg st="0" end="0"/>
                                            </p:txEl>
                                          </p:spTgt>
                                        </p:tgtEl>
                                        <p:attrNameLst>
                                          <p:attrName>style.visibility</p:attrName>
                                        </p:attrNameLst>
                                      </p:cBhvr>
                                      <p:to>
                                        <p:strVal val="visible"/>
                                      </p:to>
                                    </p:set>
                                    <p:animEffect transition="in" filter="wipe(left)">
                                      <p:cBhvr>
                                        <p:cTn id="7" dur="500"/>
                                        <p:tgtEl>
                                          <p:spTgt spid="1249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5">
                                            <p:txEl>
                                              <p:pRg st="1" end="1"/>
                                            </p:txEl>
                                          </p:spTgt>
                                        </p:tgtEl>
                                        <p:attrNameLst>
                                          <p:attrName>style.visibility</p:attrName>
                                        </p:attrNameLst>
                                      </p:cBhvr>
                                      <p:to>
                                        <p:strVal val="visible"/>
                                      </p:to>
                                    </p:set>
                                    <p:animEffect transition="in" filter="wipe(left)">
                                      <p:cBhvr>
                                        <p:cTn id="12" dur="500"/>
                                        <p:tgtEl>
                                          <p:spTgt spid="1249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5">
                                            <p:txEl>
                                              <p:pRg st="2" end="2"/>
                                            </p:txEl>
                                          </p:spTgt>
                                        </p:tgtEl>
                                        <p:attrNameLst>
                                          <p:attrName>style.visibility</p:attrName>
                                        </p:attrNameLst>
                                      </p:cBhvr>
                                      <p:to>
                                        <p:strVal val="visible"/>
                                      </p:to>
                                    </p:set>
                                    <p:animEffect transition="in" filter="wipe(left)">
                                      <p:cBhvr>
                                        <p:cTn id="17" dur="500"/>
                                        <p:tgtEl>
                                          <p:spTgt spid="124935">
                                            <p:txEl>
                                              <p:pRg st="2" end="2"/>
                                            </p:txEl>
                                          </p:spTgt>
                                        </p:tgtEl>
                                      </p:cBhvr>
                                    </p:animEffect>
                                  </p:childTnLst>
                                </p:cTn>
                              </p:par>
                              <p:par>
                                <p:cTn id="18" presetID="49" presetClass="entr" presetSubtype="0" decel="100000" fill="hold" nodeType="withEffect">
                                  <p:stCondLst>
                                    <p:cond delay="0"/>
                                  </p:stCondLst>
                                  <p:childTnLst>
                                    <p:set>
                                      <p:cBhvr>
                                        <p:cTn id="19" dur="1" fill="hold">
                                          <p:stCondLst>
                                            <p:cond delay="0"/>
                                          </p:stCondLst>
                                        </p:cTn>
                                        <p:tgtEl>
                                          <p:spTgt spid="124936"/>
                                        </p:tgtEl>
                                        <p:attrNameLst>
                                          <p:attrName>style.visibility</p:attrName>
                                        </p:attrNameLst>
                                      </p:cBhvr>
                                      <p:to>
                                        <p:strVal val="visible"/>
                                      </p:to>
                                    </p:set>
                                    <p:anim calcmode="lin" valueType="num">
                                      <p:cBhvr>
                                        <p:cTn id="20" dur="1000" fill="hold"/>
                                        <p:tgtEl>
                                          <p:spTgt spid="124936"/>
                                        </p:tgtEl>
                                        <p:attrNameLst>
                                          <p:attrName>ppt_w</p:attrName>
                                        </p:attrNameLst>
                                      </p:cBhvr>
                                      <p:tavLst>
                                        <p:tav tm="0">
                                          <p:val>
                                            <p:fltVal val="0"/>
                                          </p:val>
                                        </p:tav>
                                        <p:tav tm="100000">
                                          <p:val>
                                            <p:strVal val="#ppt_w"/>
                                          </p:val>
                                        </p:tav>
                                      </p:tavLst>
                                    </p:anim>
                                    <p:anim calcmode="lin" valueType="num">
                                      <p:cBhvr>
                                        <p:cTn id="21" dur="1000" fill="hold"/>
                                        <p:tgtEl>
                                          <p:spTgt spid="124936"/>
                                        </p:tgtEl>
                                        <p:attrNameLst>
                                          <p:attrName>ppt_h</p:attrName>
                                        </p:attrNameLst>
                                      </p:cBhvr>
                                      <p:tavLst>
                                        <p:tav tm="0">
                                          <p:val>
                                            <p:fltVal val="0"/>
                                          </p:val>
                                        </p:tav>
                                        <p:tav tm="100000">
                                          <p:val>
                                            <p:strVal val="#ppt_h"/>
                                          </p:val>
                                        </p:tav>
                                      </p:tavLst>
                                    </p:anim>
                                    <p:anim calcmode="lin" valueType="num">
                                      <p:cBhvr>
                                        <p:cTn id="22" dur="1000" fill="hold"/>
                                        <p:tgtEl>
                                          <p:spTgt spid="124936"/>
                                        </p:tgtEl>
                                        <p:attrNameLst>
                                          <p:attrName>style.rotation</p:attrName>
                                        </p:attrNameLst>
                                      </p:cBhvr>
                                      <p:tavLst>
                                        <p:tav tm="0">
                                          <p:val>
                                            <p:fltVal val="360"/>
                                          </p:val>
                                        </p:tav>
                                        <p:tav tm="100000">
                                          <p:val>
                                            <p:fltVal val="0"/>
                                          </p:val>
                                        </p:tav>
                                      </p:tavLst>
                                    </p:anim>
                                    <p:animEffect transition="in" filter="fade">
                                      <p:cBhvr>
                                        <p:cTn id="23" dur="1000"/>
                                        <p:tgtEl>
                                          <p:spTgt spid="124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uiExpand="1" build="p" bldLvl="5"/>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64194" name="Rectangle 2"/>
          <p:cNvSpPr>
            <a:spLocks noChangeArrowheads="1"/>
          </p:cNvSpPr>
          <p:nvPr/>
        </p:nvSpPr>
        <p:spPr bwMode="auto">
          <a:xfrm>
            <a:off x="0" y="0"/>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195" name="Oval 3"/>
          <p:cNvSpPr>
            <a:spLocks noChangeArrowheads="1"/>
          </p:cNvSpPr>
          <p:nvPr/>
        </p:nvSpPr>
        <p:spPr bwMode="auto">
          <a:xfrm>
            <a:off x="504825"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196" name="Rectangle 4"/>
          <p:cNvSpPr>
            <a:spLocks noGrp="1" noChangeArrowheads="1"/>
          </p:cNvSpPr>
          <p:nvPr>
            <p:ph type="title"/>
          </p:nvPr>
        </p:nvSpPr>
        <p:spPr>
          <a:xfrm>
            <a:off x="257175" y="604838"/>
            <a:ext cx="8496300" cy="592137"/>
          </a:xfrm>
          <a:noFill/>
          <a:ln/>
        </p:spPr>
        <p:txBody>
          <a:bodyPr anchor="t"/>
          <a:lstStyle/>
          <a:p>
            <a:pPr algn="l">
              <a:lnSpc>
                <a:spcPct val="105000"/>
              </a:lnSpc>
            </a:pPr>
            <a:r>
              <a:rPr lang="en-US" altLang="en-US" sz="3300">
                <a:solidFill>
                  <a:schemeClr val="tx1"/>
                </a:solidFill>
                <a:latin typeface="Arial" panose="020B0604020202020204" pitchFamily="34" charset="0"/>
              </a:rPr>
              <a:t>CHAPTER SUMMARY</a:t>
            </a:r>
          </a:p>
        </p:txBody>
      </p:sp>
      <p:sp>
        <p:nvSpPr>
          <p:cNvPr id="264197" name="Rectangle 5"/>
          <p:cNvSpPr>
            <a:spLocks noGrp="1" noChangeArrowheads="1"/>
          </p:cNvSpPr>
          <p:nvPr>
            <p:ph type="body" idx="1"/>
          </p:nvPr>
        </p:nvSpPr>
        <p:spPr>
          <a:xfrm>
            <a:off x="428625" y="1277938"/>
            <a:ext cx="8229600" cy="4733925"/>
          </a:xfrm>
        </p:spPr>
        <p:txBody>
          <a:bodyPr/>
          <a:lstStyle/>
          <a:p>
            <a:pPr>
              <a:spcBef>
                <a:spcPct val="40000"/>
              </a:spcBef>
              <a:buClr>
                <a:srgbClr val="003399"/>
              </a:buClr>
            </a:pPr>
            <a:r>
              <a:rPr lang="en-US" altLang="en-US" sz="2700"/>
              <a:t>Sometimes, people can solve externalities on their own.  The Coase theorem states that the private market can reach the socially optimal allocation of resources as long as people can bargain without cost.  In practice, bargaining is often costly or difficult, and the Coase theorem does not apply.  </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266242" name="Rectangle 2"/>
          <p:cNvSpPr>
            <a:spLocks noChangeArrowheads="1"/>
          </p:cNvSpPr>
          <p:nvPr/>
        </p:nvSpPr>
        <p:spPr bwMode="auto">
          <a:xfrm>
            <a:off x="0" y="0"/>
            <a:ext cx="9144000" cy="485775"/>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43" name="Oval 3"/>
          <p:cNvSpPr>
            <a:spLocks noChangeArrowheads="1"/>
          </p:cNvSpPr>
          <p:nvPr/>
        </p:nvSpPr>
        <p:spPr bwMode="auto">
          <a:xfrm>
            <a:off x="504825" y="190500"/>
            <a:ext cx="1571625" cy="13525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44" name="Rectangle 4"/>
          <p:cNvSpPr>
            <a:spLocks noGrp="1" noChangeArrowheads="1"/>
          </p:cNvSpPr>
          <p:nvPr>
            <p:ph type="title"/>
          </p:nvPr>
        </p:nvSpPr>
        <p:spPr>
          <a:xfrm>
            <a:off x="257175" y="604838"/>
            <a:ext cx="8496300" cy="592137"/>
          </a:xfrm>
          <a:noFill/>
          <a:ln/>
        </p:spPr>
        <p:txBody>
          <a:bodyPr anchor="t"/>
          <a:lstStyle/>
          <a:p>
            <a:pPr algn="l">
              <a:lnSpc>
                <a:spcPct val="105000"/>
              </a:lnSpc>
            </a:pPr>
            <a:r>
              <a:rPr lang="en-US" altLang="en-US" sz="3300">
                <a:solidFill>
                  <a:schemeClr val="tx1"/>
                </a:solidFill>
                <a:latin typeface="Arial" panose="020B0604020202020204" pitchFamily="34" charset="0"/>
              </a:rPr>
              <a:t>CHAPTER SUMMARY</a:t>
            </a:r>
          </a:p>
        </p:txBody>
      </p:sp>
      <p:sp>
        <p:nvSpPr>
          <p:cNvPr id="266245" name="Rectangle 5"/>
          <p:cNvSpPr>
            <a:spLocks noGrp="1" noChangeArrowheads="1"/>
          </p:cNvSpPr>
          <p:nvPr>
            <p:ph type="body" idx="1"/>
          </p:nvPr>
        </p:nvSpPr>
        <p:spPr>
          <a:xfrm>
            <a:off x="428625" y="1277938"/>
            <a:ext cx="8229600" cy="4733925"/>
          </a:xfrm>
        </p:spPr>
        <p:txBody>
          <a:bodyPr/>
          <a:lstStyle/>
          <a:p>
            <a:pPr>
              <a:spcBef>
                <a:spcPct val="40000"/>
              </a:spcBef>
              <a:buClr>
                <a:srgbClr val="003399"/>
              </a:buClr>
            </a:pPr>
            <a:r>
              <a:rPr lang="en-US" altLang="en-US" sz="2700"/>
              <a:t>The government can attempt to remedy the problem.  It can internalize the externality using corrective taxes.  It can issue permits to polluters and establish a market where permits can be traded.  Such policies often protect the environment at a lower cost to society than direct regulation.  </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32098" name="Rectangle 2"/>
          <p:cNvSpPr>
            <a:spLocks noGrp="1" noChangeArrowheads="1"/>
          </p:cNvSpPr>
          <p:nvPr>
            <p:ph type="title"/>
          </p:nvPr>
        </p:nvSpPr>
        <p:spPr/>
        <p:txBody>
          <a:bodyPr/>
          <a:lstStyle/>
          <a:p>
            <a:r>
              <a:rPr lang="en-US" altLang="en-US"/>
              <a:t>Pollution:  A Negative Externality</a:t>
            </a:r>
          </a:p>
        </p:txBody>
      </p:sp>
      <p:sp>
        <p:nvSpPr>
          <p:cNvPr id="132099" name="Rectangle 3"/>
          <p:cNvSpPr>
            <a:spLocks noGrp="1" noChangeArrowheads="1"/>
          </p:cNvSpPr>
          <p:nvPr>
            <p:ph type="body" idx="1"/>
          </p:nvPr>
        </p:nvSpPr>
        <p:spPr>
          <a:xfrm>
            <a:off x="301625" y="1001713"/>
            <a:ext cx="8229600" cy="5481637"/>
          </a:xfrm>
        </p:spPr>
        <p:txBody>
          <a:bodyPr/>
          <a:lstStyle/>
          <a:p>
            <a:r>
              <a:rPr lang="en-US" altLang="en-US" sz="2700"/>
              <a:t>Example of negative externality:  </a:t>
            </a:r>
            <a:br>
              <a:rPr lang="en-US" altLang="en-US" sz="2700"/>
            </a:br>
            <a:r>
              <a:rPr lang="en-US" altLang="en-US" sz="2700"/>
              <a:t>Air pollution from a factory. </a:t>
            </a:r>
          </a:p>
          <a:p>
            <a:pPr lvl="1"/>
            <a:r>
              <a:rPr lang="en-US" altLang="en-US"/>
              <a:t>The firm does not bear the </a:t>
            </a:r>
            <a:br>
              <a:rPr lang="en-US" altLang="en-US"/>
            </a:br>
            <a:r>
              <a:rPr lang="en-US" altLang="en-US"/>
              <a:t>full cost of its production, </a:t>
            </a:r>
            <a:br>
              <a:rPr lang="en-US" altLang="en-US"/>
            </a:br>
            <a:r>
              <a:rPr lang="en-US" altLang="en-US"/>
              <a:t>and so will produce </a:t>
            </a:r>
            <a:br>
              <a:rPr lang="en-US" altLang="en-US"/>
            </a:br>
            <a:r>
              <a:rPr lang="en-US" altLang="en-US"/>
              <a:t>more than the </a:t>
            </a:r>
            <a:br>
              <a:rPr lang="en-US" altLang="en-US"/>
            </a:br>
            <a:r>
              <a:rPr lang="en-US" altLang="en-US"/>
              <a:t>socially efficient quantity. </a:t>
            </a:r>
          </a:p>
          <a:p>
            <a:pPr>
              <a:spcBef>
                <a:spcPct val="55000"/>
              </a:spcBef>
            </a:pPr>
            <a:r>
              <a:rPr lang="en-US" altLang="en-US" sz="2700"/>
              <a:t>How gov’t may improve </a:t>
            </a:r>
            <a:br>
              <a:rPr lang="en-US" altLang="en-US" sz="2700"/>
            </a:br>
            <a:r>
              <a:rPr lang="en-US" altLang="en-US" sz="2700"/>
              <a:t>the market outcome:</a:t>
            </a:r>
          </a:p>
          <a:p>
            <a:pPr lvl="1"/>
            <a:r>
              <a:rPr lang="en-US" altLang="en-US"/>
              <a:t>Impose a tax on the firm equal to the </a:t>
            </a:r>
            <a:br>
              <a:rPr lang="en-US" altLang="en-US"/>
            </a:br>
            <a:r>
              <a:rPr lang="en-US" altLang="en-US"/>
              <a:t>external cost of the pollution it generates</a:t>
            </a:r>
          </a:p>
        </p:txBody>
      </p:sp>
      <p:pic>
        <p:nvPicPr>
          <p:cNvPr id="132100" name="Picture 4" descr="AA012661 smoke rising from smokestac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838" y="1203325"/>
            <a:ext cx="2700337" cy="3694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wipe(left)">
                                      <p:cBhvr>
                                        <p:cTn id="7" dur="5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wipe(left)">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wipe(left)">
                                      <p:cBhvr>
                                        <p:cTn id="17" dur="500"/>
                                        <p:tgtEl>
                                          <p:spTgt spid="132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2099">
                                            <p:txEl>
                                              <p:pRg st="3" end="3"/>
                                            </p:txEl>
                                          </p:spTgt>
                                        </p:tgtEl>
                                        <p:attrNameLst>
                                          <p:attrName>style.visibility</p:attrName>
                                        </p:attrNameLst>
                                      </p:cBhvr>
                                      <p:to>
                                        <p:strVal val="visible"/>
                                      </p:to>
                                    </p:set>
                                    <p:animEffect transition="in" filter="wipe(left)">
                                      <p:cBhvr>
                                        <p:cTn id="22" dur="500"/>
                                        <p:tgtEl>
                                          <p:spTgt spid="132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28008" name="Rectangle 8"/>
          <p:cNvSpPr>
            <a:spLocks noGrp="1" noChangeArrowheads="1"/>
          </p:cNvSpPr>
          <p:nvPr>
            <p:ph type="title"/>
          </p:nvPr>
        </p:nvSpPr>
        <p:spPr/>
        <p:txBody>
          <a:bodyPr/>
          <a:lstStyle/>
          <a:p>
            <a:r>
              <a:rPr lang="en-US" altLang="en-US" sz="3000"/>
              <a:t>Other Examples of Negative Externalities</a:t>
            </a:r>
          </a:p>
        </p:txBody>
      </p:sp>
      <p:sp>
        <p:nvSpPr>
          <p:cNvPr id="128009" name="Rectangle 9"/>
          <p:cNvSpPr>
            <a:spLocks noGrp="1" noChangeArrowheads="1"/>
          </p:cNvSpPr>
          <p:nvPr>
            <p:ph type="body" idx="1"/>
          </p:nvPr>
        </p:nvSpPr>
        <p:spPr/>
        <p:txBody>
          <a:bodyPr/>
          <a:lstStyle/>
          <a:p>
            <a:r>
              <a:rPr lang="en-US" altLang="en-US"/>
              <a:t>the neighbor’s barking dog</a:t>
            </a:r>
          </a:p>
          <a:p>
            <a:r>
              <a:rPr lang="en-US" altLang="en-US"/>
              <a:t>late-night stereo blasting from the dorm room next to yours</a:t>
            </a:r>
          </a:p>
          <a:p>
            <a:r>
              <a:rPr lang="en-US" altLang="en-US"/>
              <a:t>noise pollution from construction projects</a:t>
            </a:r>
          </a:p>
          <a:p>
            <a:r>
              <a:rPr lang="en-US" altLang="en-US"/>
              <a:t>talking on cell phone while driving makes the roads less safe for others</a:t>
            </a:r>
          </a:p>
          <a:p>
            <a:r>
              <a:rPr lang="en-US" altLang="en-US"/>
              <a:t>health risk to others from second-hand smoke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9">
                                            <p:txEl>
                                              <p:pRg st="0" end="0"/>
                                            </p:txEl>
                                          </p:spTgt>
                                        </p:tgtEl>
                                        <p:attrNameLst>
                                          <p:attrName>style.visibility</p:attrName>
                                        </p:attrNameLst>
                                      </p:cBhvr>
                                      <p:to>
                                        <p:strVal val="visible"/>
                                      </p:to>
                                    </p:set>
                                    <p:animEffect transition="in" filter="wipe(left)">
                                      <p:cBhvr>
                                        <p:cTn id="7" dur="500"/>
                                        <p:tgtEl>
                                          <p:spTgt spid="1280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9">
                                            <p:txEl>
                                              <p:pRg st="1" end="1"/>
                                            </p:txEl>
                                          </p:spTgt>
                                        </p:tgtEl>
                                        <p:attrNameLst>
                                          <p:attrName>style.visibility</p:attrName>
                                        </p:attrNameLst>
                                      </p:cBhvr>
                                      <p:to>
                                        <p:strVal val="visible"/>
                                      </p:to>
                                    </p:set>
                                    <p:animEffect transition="in" filter="wipe(left)">
                                      <p:cBhvr>
                                        <p:cTn id="12" dur="500"/>
                                        <p:tgtEl>
                                          <p:spTgt spid="1280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8009">
                                            <p:txEl>
                                              <p:pRg st="2" end="2"/>
                                            </p:txEl>
                                          </p:spTgt>
                                        </p:tgtEl>
                                        <p:attrNameLst>
                                          <p:attrName>style.visibility</p:attrName>
                                        </p:attrNameLst>
                                      </p:cBhvr>
                                      <p:to>
                                        <p:strVal val="visible"/>
                                      </p:to>
                                    </p:set>
                                    <p:animEffect transition="in" filter="wipe(left)">
                                      <p:cBhvr>
                                        <p:cTn id="17" dur="500"/>
                                        <p:tgtEl>
                                          <p:spTgt spid="1280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8009">
                                            <p:txEl>
                                              <p:pRg st="3" end="3"/>
                                            </p:txEl>
                                          </p:spTgt>
                                        </p:tgtEl>
                                        <p:attrNameLst>
                                          <p:attrName>style.visibility</p:attrName>
                                        </p:attrNameLst>
                                      </p:cBhvr>
                                      <p:to>
                                        <p:strVal val="visible"/>
                                      </p:to>
                                    </p:set>
                                    <p:animEffect transition="in" filter="wipe(left)">
                                      <p:cBhvr>
                                        <p:cTn id="22" dur="500"/>
                                        <p:tgtEl>
                                          <p:spTgt spid="12800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8009">
                                            <p:txEl>
                                              <p:pRg st="4" end="4"/>
                                            </p:txEl>
                                          </p:spTgt>
                                        </p:tgtEl>
                                        <p:attrNameLst>
                                          <p:attrName>style.visibility</p:attrName>
                                        </p:attrNameLst>
                                      </p:cBhvr>
                                      <p:to>
                                        <p:strVal val="visible"/>
                                      </p:to>
                                    </p:set>
                                    <p:animEffect transition="in" filter="wipe(left)">
                                      <p:cBhvr>
                                        <p:cTn id="27" dur="500"/>
                                        <p:tgtEl>
                                          <p:spTgt spid="1280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30050" name="Rectangle 2"/>
          <p:cNvSpPr>
            <a:spLocks noGrp="1" noChangeArrowheads="1"/>
          </p:cNvSpPr>
          <p:nvPr>
            <p:ph type="title"/>
          </p:nvPr>
        </p:nvSpPr>
        <p:spPr/>
        <p:txBody>
          <a:bodyPr/>
          <a:lstStyle/>
          <a:p>
            <a:r>
              <a:rPr lang="en-US" altLang="en-US" sz="3300"/>
              <a:t>Positive Externalities from Education</a:t>
            </a:r>
          </a:p>
        </p:txBody>
      </p:sp>
      <p:sp>
        <p:nvSpPr>
          <p:cNvPr id="130051" name="Rectangle 3"/>
          <p:cNvSpPr>
            <a:spLocks noGrp="1" noChangeArrowheads="1"/>
          </p:cNvSpPr>
          <p:nvPr>
            <p:ph type="body" idx="1"/>
          </p:nvPr>
        </p:nvSpPr>
        <p:spPr>
          <a:xfrm>
            <a:off x="457200" y="990600"/>
            <a:ext cx="8229600" cy="5467350"/>
          </a:xfrm>
        </p:spPr>
        <p:txBody>
          <a:bodyPr/>
          <a:lstStyle/>
          <a:p>
            <a:r>
              <a:rPr lang="en-US" altLang="en-US" sz="2700"/>
              <a:t>A more educated population benefits society:</a:t>
            </a:r>
          </a:p>
          <a:p>
            <a:pPr lvl="1"/>
            <a:r>
              <a:rPr lang="en-US" altLang="en-US" i="1"/>
              <a:t>lower crime rates</a:t>
            </a:r>
            <a:r>
              <a:rPr lang="en-US" altLang="en-US"/>
              <a:t>:  educated people have more opportunities, are less likely to rob and steal</a:t>
            </a:r>
          </a:p>
          <a:p>
            <a:pPr lvl="1"/>
            <a:r>
              <a:rPr lang="en-US" altLang="en-US" i="1"/>
              <a:t>better government</a:t>
            </a:r>
            <a:r>
              <a:rPr lang="en-US" altLang="en-US"/>
              <a:t>:  educated people make better-informed voters</a:t>
            </a:r>
          </a:p>
          <a:p>
            <a:r>
              <a:rPr lang="en-US" altLang="en-US" sz="2700"/>
              <a:t>People do not consider these external benefits when deciding how much education to “purchase”</a:t>
            </a:r>
          </a:p>
          <a:p>
            <a:r>
              <a:rPr lang="en-US" altLang="en-US" sz="2700">
                <a:solidFill>
                  <a:srgbClr val="FF0000"/>
                </a:solidFill>
              </a:rPr>
              <a:t>Result:  market eq’m quantity of education too low</a:t>
            </a:r>
          </a:p>
          <a:p>
            <a:r>
              <a:rPr lang="en-US" altLang="en-US" sz="2700"/>
              <a:t>How gov’t may improve the market outcome:</a:t>
            </a:r>
          </a:p>
          <a:p>
            <a:pPr lvl="1">
              <a:spcBef>
                <a:spcPct val="10000"/>
              </a:spcBef>
            </a:pPr>
            <a:r>
              <a:rPr lang="en-US" altLang="en-US">
                <a:solidFill>
                  <a:srgbClr val="FF0000"/>
                </a:solidFill>
              </a:rPr>
              <a:t>subsidize cost of education</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ltLang="en-US"/>
              <a:t>CHAPTER 10</a:t>
            </a:r>
            <a:r>
              <a:rPr lang="en-US" altLang="en-US" b="0"/>
              <a:t>    EXTERNALITIES</a:t>
            </a:r>
          </a:p>
        </p:txBody>
      </p:sp>
      <p:sp>
        <p:nvSpPr>
          <p:cNvPr id="129026" name="Rectangle 2"/>
          <p:cNvSpPr>
            <a:spLocks noGrp="1" noChangeArrowheads="1"/>
          </p:cNvSpPr>
          <p:nvPr>
            <p:ph type="title"/>
          </p:nvPr>
        </p:nvSpPr>
        <p:spPr/>
        <p:txBody>
          <a:bodyPr/>
          <a:lstStyle/>
          <a:p>
            <a:r>
              <a:rPr lang="en-US" altLang="en-US" sz="3000"/>
              <a:t>Other Examples of Positive Externalities</a:t>
            </a:r>
          </a:p>
        </p:txBody>
      </p:sp>
      <p:sp>
        <p:nvSpPr>
          <p:cNvPr id="129027" name="Rectangle 3"/>
          <p:cNvSpPr>
            <a:spLocks noGrp="1" noChangeArrowheads="1"/>
          </p:cNvSpPr>
          <p:nvPr>
            <p:ph type="body" idx="1"/>
          </p:nvPr>
        </p:nvSpPr>
        <p:spPr>
          <a:xfrm>
            <a:off x="468313" y="1035050"/>
            <a:ext cx="8229600" cy="5373688"/>
          </a:xfrm>
        </p:spPr>
        <p:txBody>
          <a:bodyPr/>
          <a:lstStyle/>
          <a:p>
            <a:r>
              <a:rPr lang="en-US" altLang="en-US" sz="2700"/>
              <a:t>Being vaccinated against </a:t>
            </a:r>
            <a:br>
              <a:rPr lang="en-US" altLang="en-US" sz="2700"/>
            </a:br>
            <a:r>
              <a:rPr lang="en-US" altLang="en-US" sz="2700"/>
              <a:t>contagious diseases </a:t>
            </a:r>
            <a:br>
              <a:rPr lang="en-US" altLang="en-US" sz="2700"/>
            </a:br>
            <a:r>
              <a:rPr lang="en-US" altLang="en-US" sz="2700"/>
              <a:t>protects not only you, </a:t>
            </a:r>
            <a:br>
              <a:rPr lang="en-US" altLang="en-US" sz="2700"/>
            </a:br>
            <a:r>
              <a:rPr lang="en-US" altLang="en-US" sz="2700"/>
              <a:t>but people who visit the </a:t>
            </a:r>
            <a:br>
              <a:rPr lang="en-US" altLang="en-US" sz="2700"/>
            </a:br>
            <a:r>
              <a:rPr lang="en-US" altLang="en-US" sz="2700"/>
              <a:t>salad bar or produce section</a:t>
            </a:r>
            <a:br>
              <a:rPr lang="en-US" altLang="en-US" sz="2700"/>
            </a:br>
            <a:r>
              <a:rPr lang="en-US" altLang="en-US" sz="2700"/>
              <a:t>after you. </a:t>
            </a:r>
          </a:p>
          <a:p>
            <a:r>
              <a:rPr lang="en-US" altLang="en-US" sz="2700"/>
              <a:t>R&amp;D creates knowledge </a:t>
            </a:r>
            <a:br>
              <a:rPr lang="en-US" altLang="en-US" sz="2700"/>
            </a:br>
            <a:r>
              <a:rPr lang="en-US" altLang="en-US" sz="2700"/>
              <a:t>others can use.</a:t>
            </a:r>
          </a:p>
          <a:p>
            <a:r>
              <a:rPr lang="en-US" altLang="en-US" sz="2700"/>
              <a:t>Renovating your house </a:t>
            </a:r>
            <a:br>
              <a:rPr lang="en-US" altLang="en-US" sz="2700"/>
            </a:br>
            <a:r>
              <a:rPr lang="en-US" altLang="en-US" sz="2700"/>
              <a:t>increases neighboring </a:t>
            </a:r>
            <a:br>
              <a:rPr lang="en-US" altLang="en-US" sz="2700"/>
            </a:br>
            <a:r>
              <a:rPr lang="en-US" altLang="en-US" sz="2700"/>
              <a:t>property values.</a:t>
            </a:r>
          </a:p>
        </p:txBody>
      </p:sp>
      <p:pic>
        <p:nvPicPr>
          <p:cNvPr id="129028" name="Picture 4" descr="55974732 black woman handling produce"/>
          <p:cNvPicPr>
            <a:picLocks noChangeAspect="1" noChangeArrowheads="1"/>
          </p:cNvPicPr>
          <p:nvPr/>
        </p:nvPicPr>
        <p:blipFill>
          <a:blip r:embed="rId3">
            <a:extLst>
              <a:ext uri="{28A0092B-C50C-407E-A947-70E740481C1C}">
                <a14:useLocalDpi xmlns:a14="http://schemas.microsoft.com/office/drawing/2010/main" val="0"/>
              </a:ext>
            </a:extLst>
          </a:blip>
          <a:srcRect t="14343" r="10588"/>
          <a:stretch>
            <a:fillRect/>
          </a:stretch>
        </p:blipFill>
        <p:spPr bwMode="auto">
          <a:xfrm>
            <a:off x="6010275" y="1125538"/>
            <a:ext cx="2524125" cy="3568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29029" name="Text Box 5"/>
          <p:cNvSpPr txBox="1">
            <a:spLocks noChangeArrowheads="1"/>
          </p:cNvSpPr>
          <p:nvPr/>
        </p:nvSpPr>
        <p:spPr bwMode="auto">
          <a:xfrm>
            <a:off x="5816600" y="4702175"/>
            <a:ext cx="2851150" cy="123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500" i="1">
                <a:solidFill>
                  <a:srgbClr val="CC0000"/>
                </a:solidFill>
              </a:rPr>
              <a:t>Thank you for </a:t>
            </a:r>
            <a:br>
              <a:rPr lang="en-US" altLang="en-US" sz="2500" i="1">
                <a:solidFill>
                  <a:srgbClr val="CC0000"/>
                </a:solidFill>
              </a:rPr>
            </a:br>
            <a:r>
              <a:rPr lang="en-US" altLang="en-US" sz="2500" i="1">
                <a:solidFill>
                  <a:srgbClr val="CC0000"/>
                </a:solidFill>
              </a:rPr>
              <a:t>not contaminating the fruit supply!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29028"/>
                                        </p:tgtEl>
                                        <p:attrNameLst>
                                          <p:attrName>style.visibility</p:attrName>
                                        </p:attrNameLst>
                                      </p:cBhvr>
                                      <p:to>
                                        <p:strVal val="visible"/>
                                      </p:to>
                                    </p:set>
                                    <p:animEffect transition="in" filter="dissolve">
                                      <p:cBhvr>
                                        <p:cTn id="11" dur="500"/>
                                        <p:tgtEl>
                                          <p:spTgt spid="12902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29029"/>
                                        </p:tgtEl>
                                        <p:attrNameLst>
                                          <p:attrName>style.visibility</p:attrName>
                                        </p:attrNameLst>
                                      </p:cBhvr>
                                      <p:to>
                                        <p:strVal val="visible"/>
                                      </p:to>
                                    </p:set>
                                    <p:animEffect transition="in" filter="dissolve">
                                      <p:cBhvr>
                                        <p:cTn id="14" dur="500"/>
                                        <p:tgtEl>
                                          <p:spTgt spid="12902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29027">
                                            <p:txEl>
                                              <p:pRg st="1" end="1"/>
                                            </p:txEl>
                                          </p:spTgt>
                                        </p:tgtEl>
                                        <p:attrNameLst>
                                          <p:attrName>style.visibility</p:attrName>
                                        </p:attrNameLst>
                                      </p:cBhvr>
                                      <p:to>
                                        <p:strVal val="visible"/>
                                      </p:to>
                                    </p:set>
                                    <p:animEffect transition="in" filter="wipe(left)">
                                      <p:cBhvr>
                                        <p:cTn id="19" dur="500"/>
                                        <p:tgtEl>
                                          <p:spTgt spid="12902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29027">
                                            <p:txEl>
                                              <p:pRg st="2" end="2"/>
                                            </p:txEl>
                                          </p:spTgt>
                                        </p:tgtEl>
                                        <p:attrNameLst>
                                          <p:attrName>style.visibility</p:attrName>
                                        </p:attrNameLst>
                                      </p:cBhvr>
                                      <p:to>
                                        <p:strVal val="visible"/>
                                      </p:to>
                                    </p:set>
                                    <p:animEffect transition="in" filter="wipe(left)">
                                      <p:cBhvr>
                                        <p:cTn id="24" dur="500"/>
                                        <p:tgtEl>
                                          <p:spTgt spid="129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uiExpand="1" build="p" bldLvl="5"/>
      <p:bldP spid="129029" grpId="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2911</TotalTime>
  <Words>3654</Words>
  <Application>Microsoft Office PowerPoint</Application>
  <PresentationFormat>On-screen Show (4:3)</PresentationFormat>
  <Paragraphs>612</Paragraphs>
  <Slides>51</Slides>
  <Notes>51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51</vt:i4>
      </vt:variant>
    </vt:vector>
  </HeadingPairs>
  <TitlesOfParts>
    <vt:vector size="60" baseType="lpstr">
      <vt:lpstr>宋体</vt:lpstr>
      <vt:lpstr>Arial</vt:lpstr>
      <vt:lpstr>等线</vt:lpstr>
      <vt:lpstr>Myriad Pro</vt:lpstr>
      <vt:lpstr>Tahoma</vt:lpstr>
      <vt:lpstr>Times New Roman</vt:lpstr>
      <vt:lpstr>Wingdings</vt:lpstr>
      <vt:lpstr>1_Default Design</vt:lpstr>
      <vt:lpstr>2_Default Design</vt:lpstr>
      <vt:lpstr>PowerPoint Presentation</vt:lpstr>
      <vt:lpstr>In this chapter, look for the answers to these questions:</vt:lpstr>
      <vt:lpstr>Introduction</vt:lpstr>
      <vt:lpstr>Introduction</vt:lpstr>
      <vt:lpstr>Introduction</vt:lpstr>
      <vt:lpstr>Pollution:  A Negative Externality</vt:lpstr>
      <vt:lpstr>Other Examples of Negative Externalities</vt:lpstr>
      <vt:lpstr>Positive Externalities from Education</vt:lpstr>
      <vt:lpstr>Other Examples of Positive Externalities</vt:lpstr>
      <vt:lpstr>Recap of Welfare Economics</vt:lpstr>
      <vt:lpstr>Analysis of a Negative Externality</vt:lpstr>
      <vt:lpstr>Analysis of a Negative Externality</vt:lpstr>
      <vt:lpstr>Analysis of a Negative Externality</vt:lpstr>
      <vt:lpstr>“Internalizing the Externality”</vt:lpstr>
      <vt:lpstr>Positive Externalities</vt:lpstr>
      <vt:lpstr>A C T I V E  L E A R N I N G  1:    Analysis of a positive externality</vt:lpstr>
      <vt:lpstr>A C T I V E  L E A R N I N G  1:    Answers</vt:lpstr>
      <vt:lpstr>Effects of Externalities:  Summary</vt:lpstr>
      <vt:lpstr>Production, Consumption, and Externalities</vt:lpstr>
      <vt:lpstr>Positive Externalities and Consumption</vt:lpstr>
      <vt:lpstr>Positive Externalities and Consumption</vt:lpstr>
      <vt:lpstr>Private Versus Social Benefits</vt:lpstr>
      <vt:lpstr>Private Versus Social Benefits</vt:lpstr>
      <vt:lpstr>Private Versus Social Costs</vt:lpstr>
      <vt:lpstr>Negative Externalities and Production</vt:lpstr>
      <vt:lpstr>Private Solutions to Externalities</vt:lpstr>
      <vt:lpstr>Private Solutions to Externalities</vt:lpstr>
      <vt:lpstr>The Coase Theorem:  An Example</vt:lpstr>
      <vt:lpstr>The Coase Theorem:  An Example</vt:lpstr>
      <vt:lpstr>The Coase Theorem:  An Example</vt:lpstr>
      <vt:lpstr>The Coase Theorem:  An Example</vt:lpstr>
      <vt:lpstr>A C T I V E  L E A R N I N G  2:    Brainstorming</vt:lpstr>
      <vt:lpstr>Why Private Solutions Do Not Always Work</vt:lpstr>
      <vt:lpstr>Public Policies Toward Externalities</vt:lpstr>
      <vt:lpstr>Market-Based Policy #1:   Corrective Taxes &amp; Subsidies</vt:lpstr>
      <vt:lpstr>Market-Based Policy #1:   Corrective Taxes &amp; Subsidies</vt:lpstr>
      <vt:lpstr>Market-Based Policy #1:   Corrective Taxes &amp; Subsidies</vt:lpstr>
      <vt:lpstr>Market-Based Policy #1:   Corrective Taxes &amp; Subsidies</vt:lpstr>
      <vt:lpstr>Market-Based Policy #1:   Corrective Taxes &amp; Subsidies</vt:lpstr>
      <vt:lpstr>Example of a Corrective Tax:  The Gas Tax</vt:lpstr>
      <vt:lpstr>A C T I V E  L E A R N I N G  3:     Discussion question</vt:lpstr>
      <vt:lpstr>Market-Based Policy #2:   Tradable Pollution Permits</vt:lpstr>
      <vt:lpstr>Market-Based Policy #2:   Tradable Pollution Permits</vt:lpstr>
      <vt:lpstr>Market-Based Policy #2:   Tradable Pollution Permits</vt:lpstr>
      <vt:lpstr>Market-Based Policy #2:   Tradable Pollution Permits</vt:lpstr>
      <vt:lpstr>Tradable Pollution Permits  in the Real World</vt:lpstr>
      <vt:lpstr>Corrective Taxes vs.  Tradable Pollution Permits</vt:lpstr>
      <vt:lpstr>Objections to the  Economic Analysis of Pollution</vt:lpstr>
      <vt:lpstr>CHAPTER SUMMARY</vt:lpstr>
      <vt:lpstr>CHAPTER SUMMARY</vt:lpstr>
      <vt:lpstr>CHAPTER SUMMARY</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 Cronovich</dc:creator>
  <cp:lastModifiedBy>Andrew Parkes</cp:lastModifiedBy>
  <cp:revision>239</cp:revision>
  <dcterms:created xsi:type="dcterms:W3CDTF">2004-09-20T14:52:58Z</dcterms:created>
  <dcterms:modified xsi:type="dcterms:W3CDTF">2018-12-01T17:26:41Z</dcterms:modified>
</cp:coreProperties>
</file>