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0" r:id="rId4"/>
    <p:sldId id="259" r:id="rId5"/>
    <p:sldId id="261" r:id="rId6"/>
    <p:sldId id="262" r:id="rId7"/>
    <p:sldId id="263" r:id="rId8"/>
    <p:sldId id="264" r:id="rId9"/>
    <p:sldId id="257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47" autoAdjust="0"/>
    <p:restoredTop sz="94660"/>
  </p:normalViewPr>
  <p:slideViewPr>
    <p:cSldViewPr>
      <p:cViewPr>
        <p:scale>
          <a:sx n="107" d="100"/>
          <a:sy n="107" d="100"/>
        </p:scale>
        <p:origin x="-78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85460-FBD7-4A71-AFA1-84583542FE69}" type="datetimeFigureOut">
              <a:rPr lang="en-US" smtClean="0"/>
              <a:t>5/21/2014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C0192-B7B0-423E-B943-C5AF94D487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6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C0192-B7B0-423E-B943-C5AF94D487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40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C0192-B7B0-423E-B943-C5AF94D4878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038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100" y="3886200"/>
            <a:ext cx="53721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42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671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2130425"/>
            <a:ext cx="5486400" cy="1470025"/>
          </a:xfrm>
        </p:spPr>
        <p:txBody>
          <a:bodyPr>
            <a:noAutofit/>
          </a:bodyPr>
          <a:lstStyle>
            <a:lvl1pPr>
              <a:defRPr sz="4800">
                <a:solidFill>
                  <a:srgbClr val="00B050"/>
                </a:solidFill>
                <a:effectLst>
                  <a:glow rad="101600">
                    <a:schemeClr val="accent3">
                      <a:satMod val="175000"/>
                      <a:alpha val="8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492875"/>
            <a:ext cx="3733800" cy="365125"/>
          </a:xfrm>
        </p:spPr>
        <p:txBody>
          <a:bodyPr/>
          <a:lstStyle/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0" y="6400800"/>
            <a:ext cx="685800" cy="365125"/>
          </a:xfrm>
        </p:spPr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13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3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91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646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9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64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63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744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2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9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894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2" y="5271499"/>
            <a:ext cx="8927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0" y="640080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EE247-7E3D-4F38-A267-86CBA1DF41E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86882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9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Thinking Like an Economist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Invisible 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Unaware of the effects of their actions, self-interested consumers often act as if driven by what Adam Smith called an </a:t>
            </a:r>
            <a:r>
              <a:rPr lang="en-US" b="1" dirty="0" smtClean="0"/>
              <a:t>invisible hand </a:t>
            </a:r>
            <a:r>
              <a:rPr lang="en-US" dirty="0" smtClean="0"/>
              <a:t>to produce the greatest social good. 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i="1" dirty="0" smtClean="0"/>
              <a:t>External cost of an activity</a:t>
            </a:r>
            <a:r>
              <a:rPr lang="en-US" dirty="0" smtClean="0"/>
              <a:t>: a cost that falls on people who are not directly involved in the activity.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©2015 McGraw-Hill Education.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48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Would Parents Want Their Daughter or Son to Marry </a:t>
            </a:r>
            <a:r>
              <a:rPr lang="en-US" i="1" dirty="0" smtClean="0"/>
              <a:t>Homo </a:t>
            </a:r>
            <a:r>
              <a:rPr lang="en-US" i="1" dirty="0" err="1" smtClean="0"/>
              <a:t>Economicus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stereotypical decision maker in the self-interest model is given the label </a:t>
            </a:r>
            <a:r>
              <a:rPr lang="en-US" i="1" dirty="0" smtClean="0"/>
              <a:t>Homo </a:t>
            </a:r>
            <a:r>
              <a:rPr lang="en-US" i="1" dirty="0" err="1" smtClean="0"/>
              <a:t>Economicus</a:t>
            </a:r>
            <a:r>
              <a:rPr lang="en-US" dirty="0" smtClean="0"/>
              <a:t>, or “economic man”</a:t>
            </a:r>
          </a:p>
          <a:p>
            <a:r>
              <a:rPr lang="en-US" dirty="0" smtClean="0"/>
              <a:t>Homo </a:t>
            </a:r>
            <a:r>
              <a:rPr lang="en-US" dirty="0" err="1" smtClean="0"/>
              <a:t>Economicus</a:t>
            </a:r>
            <a:r>
              <a:rPr lang="en-US" dirty="0"/>
              <a:t> </a:t>
            </a:r>
            <a:r>
              <a:rPr lang="en-US" dirty="0" smtClean="0"/>
              <a:t>only cares about personal material costs and benefits.</a:t>
            </a:r>
          </a:p>
          <a:p>
            <a:r>
              <a:rPr lang="en-US" dirty="0" smtClean="0"/>
              <a:t>Self-interest is one of the most important human motives, but it is not the only important motive.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60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Economic Naturalist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economic naturalist sees the mundane details of ordinary existence in a sharp new light—economics is around us everywhere.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4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Positive Questions and Normative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Normative question</a:t>
            </a:r>
            <a:r>
              <a:rPr lang="en-US" dirty="0" smtClean="0"/>
              <a:t>: a question about what policies or institutional arrangements lead to the best outcomes.</a:t>
            </a:r>
          </a:p>
          <a:p>
            <a:r>
              <a:rPr lang="en-US" b="1" dirty="0" smtClean="0"/>
              <a:t>Positive question</a:t>
            </a:r>
            <a:r>
              <a:rPr lang="en-US" dirty="0" smtClean="0"/>
              <a:t>: a question about  the consequences of specific policies or institutional arrangements.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Microeconomics and Macroeconomics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Microeconomics: the study of individual choices and the study of group behavior in individual markets</a:t>
            </a:r>
          </a:p>
          <a:p>
            <a:r>
              <a:rPr lang="en-US" dirty="0" smtClean="0"/>
              <a:t>Macroeconomics: the study of broader aggregations of markets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800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Cost-Benefit Approach to Decisions</a:t>
            </a:r>
          </a:p>
          <a:p>
            <a:r>
              <a:rPr lang="en-US" dirty="0" smtClean="0"/>
              <a:t>The Role of Economic Theory</a:t>
            </a:r>
          </a:p>
          <a:p>
            <a:r>
              <a:rPr lang="en-US" dirty="0" smtClean="0"/>
              <a:t>Common Pitfalls in Decision Making</a:t>
            </a:r>
          </a:p>
          <a:p>
            <a:r>
              <a:rPr lang="en-US" dirty="0" smtClean="0"/>
              <a:t>Using Marginal Benefit and Marginal Cost Graphically</a:t>
            </a:r>
          </a:p>
          <a:p>
            <a:r>
              <a:rPr lang="en-US" dirty="0" smtClean="0"/>
              <a:t>The Invisible Hand</a:t>
            </a:r>
          </a:p>
          <a:p>
            <a:r>
              <a:rPr lang="en-US" dirty="0" smtClean="0"/>
              <a:t>Would Parents want their Daughter or Son to Marry </a:t>
            </a:r>
            <a:r>
              <a:rPr lang="en-US" i="1" dirty="0" smtClean="0"/>
              <a:t>Homo </a:t>
            </a:r>
            <a:r>
              <a:rPr lang="en-US" i="1" dirty="0" err="1" smtClean="0"/>
              <a:t>Economicus</a:t>
            </a:r>
            <a:r>
              <a:rPr lang="en-US" dirty="0" smtClean="0"/>
              <a:t>?</a:t>
            </a:r>
          </a:p>
          <a:p>
            <a:r>
              <a:rPr lang="en-US" dirty="0" smtClean="0"/>
              <a:t>The Economic Naturalist</a:t>
            </a:r>
          </a:p>
          <a:p>
            <a:r>
              <a:rPr lang="en-US" dirty="0" smtClean="0"/>
              <a:t>Positive Questions and Normative Questions</a:t>
            </a:r>
          </a:p>
          <a:p>
            <a:r>
              <a:rPr lang="en-US" dirty="0" smtClean="0"/>
              <a:t>Microeconomics and Macroeconomics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Cost-Benefit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benefit of an activity exceeds its cost, do it.</a:t>
            </a:r>
          </a:p>
          <a:p>
            <a:r>
              <a:rPr lang="en-US" dirty="0" smtClean="0"/>
              <a:t>Reservation price of activity </a:t>
            </a:r>
            <a:r>
              <a:rPr lang="en-US" i="1" dirty="0" smtClean="0"/>
              <a:t>x</a:t>
            </a:r>
            <a:r>
              <a:rPr lang="en-US" dirty="0" smtClean="0"/>
              <a:t>: the price at which a person would be indifferent between doing </a:t>
            </a:r>
            <a:r>
              <a:rPr lang="en-US" i="1" dirty="0" smtClean="0"/>
              <a:t>x</a:t>
            </a:r>
            <a:r>
              <a:rPr lang="en-US" dirty="0" smtClean="0"/>
              <a:t> and not doing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65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Common Pitfalls in Decision Making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53" y="1219200"/>
            <a:ext cx="8229600" cy="5334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Ignoring Implicit Costs</a:t>
            </a:r>
          </a:p>
          <a:p>
            <a:r>
              <a:rPr lang="en-US" sz="3600" dirty="0" smtClean="0"/>
              <a:t>Failing to Ignore Sunk Costs</a:t>
            </a:r>
          </a:p>
          <a:p>
            <a:r>
              <a:rPr lang="en-US" sz="3600" dirty="0" smtClean="0"/>
              <a:t>Measuring Costs and Benefits as Proportions Rather than Absolute Dollar Amounts</a:t>
            </a:r>
          </a:p>
          <a:p>
            <a:r>
              <a:rPr lang="en-US" sz="3600" dirty="0" smtClean="0"/>
              <a:t>Failure to Understand the Average-Marginal Distinction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38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Pitfall #1: Ignoring Implicit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doing activity </a:t>
            </a:r>
            <a:r>
              <a:rPr lang="en-US" i="1" dirty="0" smtClean="0"/>
              <a:t>x</a:t>
            </a:r>
            <a:r>
              <a:rPr lang="en-US" dirty="0" smtClean="0"/>
              <a:t> means not being able to do activity </a:t>
            </a:r>
            <a:r>
              <a:rPr lang="en-US" i="1" dirty="0" smtClean="0"/>
              <a:t>y</a:t>
            </a:r>
            <a:r>
              <a:rPr lang="en-US" dirty="0" smtClean="0"/>
              <a:t>, then the value to you of doing </a:t>
            </a:r>
            <a:r>
              <a:rPr lang="en-US" i="1" dirty="0" smtClean="0"/>
              <a:t>y</a:t>
            </a:r>
            <a:r>
              <a:rPr lang="en-US" dirty="0" smtClean="0"/>
              <a:t> is an opportunity cost of doing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other words, the opportunity cost is the value of all that must be sacrificed to do the activity.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28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Pitfall #2: Failing to Ignore Sunk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opportunity cost may not seem to be a relevant cost when in reality it is.</a:t>
            </a:r>
          </a:p>
          <a:p>
            <a:r>
              <a:rPr lang="en-US" dirty="0" smtClean="0"/>
              <a:t>On the other hand, sometimes an expenditure may seem relevant when in reality it is not.</a:t>
            </a:r>
          </a:p>
          <a:p>
            <a:pPr lvl="1"/>
            <a:r>
              <a:rPr lang="en-US" b="1" dirty="0" smtClean="0"/>
              <a:t>Sunk costs</a:t>
            </a:r>
            <a:r>
              <a:rPr lang="en-US" dirty="0" smtClean="0"/>
              <a:t>: costs that are beyond recovery at the moment a decision is made.</a:t>
            </a:r>
          </a:p>
          <a:p>
            <a:pPr lvl="1"/>
            <a:r>
              <a:rPr lang="en-US" dirty="0" smtClean="0"/>
              <a:t>These costs should be ignored.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15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Pitfall #3: Measuring Costs and Benefits as Proportions Rather Than Absolute Dollar Amounts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When comparing costs and benefits, always use absolute dollar amounts, not proportions.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00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Pitfall #4: Failure to Understand the Average-Marginal Distinction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Compare the benefit and cost of an additional unit of activity.</a:t>
            </a:r>
          </a:p>
          <a:p>
            <a:pPr lvl="1"/>
            <a:r>
              <a:rPr lang="en-US" dirty="0" smtClean="0"/>
              <a:t>Marginal cost: the increase in total cost that results from carrying out one additional unit of activity</a:t>
            </a:r>
          </a:p>
          <a:p>
            <a:pPr lvl="1"/>
            <a:r>
              <a:rPr lang="en-US" dirty="0" smtClean="0"/>
              <a:t>Marginal benefit: the increase in total benefit that results from carrying out one additional unit of activity</a:t>
            </a:r>
            <a:endParaRPr lang="en-US" dirty="0"/>
          </a:p>
          <a:p>
            <a:r>
              <a:rPr lang="en-US" dirty="0" smtClean="0"/>
              <a:t>Keep increasing the level of an activity as long as its marginal benefit exceeds its marginal cost.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32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Figure 1.1: The Optimal Quality of Conversation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©2015 McGraw-Hill Education.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EE247-7E3D-4F38-A267-86CBA1DF41EF}" type="slidenum">
              <a:rPr lang="en-US" smtClean="0"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800"/>
            <a:ext cx="7315200" cy="436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78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CH1new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PPCH1new14.potx</Template>
  <TotalTime>124</TotalTime>
  <Words>698</Words>
  <Application>Microsoft Office PowerPoint</Application>
  <PresentationFormat>On-screen Show (4:3)</PresentationFormat>
  <Paragraphs>81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PPCH1new14</vt:lpstr>
      <vt:lpstr>Chapter 1</vt:lpstr>
      <vt:lpstr>Chapter Outline</vt:lpstr>
      <vt:lpstr>The Cost-Benefit Approach</vt:lpstr>
      <vt:lpstr>Common Pitfalls in Decision Making </vt:lpstr>
      <vt:lpstr>Pitfall #1: Ignoring Implicit Costs</vt:lpstr>
      <vt:lpstr>Pitfall #2: Failing to Ignore Sunk Costs</vt:lpstr>
      <vt:lpstr>Pitfall #3: Measuring Costs and Benefits as Proportions Rather Than Absolute Dollar Amounts</vt:lpstr>
      <vt:lpstr>Pitfall #4: Failure to Understand the Average-Marginal Distinction</vt:lpstr>
      <vt:lpstr>Figure 1.1: The Optimal Quality of Conversation</vt:lpstr>
      <vt:lpstr>The Invisible Hand</vt:lpstr>
      <vt:lpstr>Would Parents Want Their Daughter or Son to Marry Homo Economicus?</vt:lpstr>
      <vt:lpstr>The Economic Naturalist</vt:lpstr>
      <vt:lpstr>Positive Questions and Normative Questions</vt:lpstr>
      <vt:lpstr>Microeconomics and Macroeconomics</vt:lpstr>
    </vt:vector>
  </TitlesOfParts>
  <Company>The McGraw-Hill Companies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Kouvelis, Christina</dc:creator>
  <cp:lastModifiedBy>Kouvelis, Christina</cp:lastModifiedBy>
  <cp:revision>13</cp:revision>
  <dcterms:created xsi:type="dcterms:W3CDTF">2014-05-02T19:44:44Z</dcterms:created>
  <dcterms:modified xsi:type="dcterms:W3CDTF">2014-05-21T22:30:28Z</dcterms:modified>
</cp:coreProperties>
</file>