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84" r:id="rId12"/>
    <p:sldId id="266" r:id="rId13"/>
    <p:sldId id="267" r:id="rId14"/>
    <p:sldId id="268" r:id="rId15"/>
    <p:sldId id="269" r:id="rId16"/>
    <p:sldId id="285" r:id="rId17"/>
    <p:sldId id="276" r:id="rId18"/>
    <p:sldId id="271" r:id="rId19"/>
    <p:sldId id="272" r:id="rId20"/>
    <p:sldId id="273" r:id="rId21"/>
    <p:sldId id="274" r:id="rId22"/>
    <p:sldId id="275" r:id="rId23"/>
    <p:sldId id="277" r:id="rId24"/>
    <p:sldId id="286" r:id="rId25"/>
    <p:sldId id="278" r:id="rId26"/>
    <p:sldId id="279" r:id="rId27"/>
    <p:sldId id="280" r:id="rId28"/>
    <p:sldId id="281" r:id="rId29"/>
    <p:sldId id="282" r:id="rId30"/>
    <p:sldId id="28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p:cViewPr>
        <p:scale>
          <a:sx n="107" d="100"/>
          <a:sy n="107" d="100"/>
        </p:scale>
        <p:origin x="-7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5/21/2014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100" y="3886200"/>
            <a:ext cx="5372100" cy="1752600"/>
          </a:xfrm>
        </p:spPr>
        <p:txBody>
          <a:bodyPr>
            <a:normAutofit/>
          </a:bodyPr>
          <a:lstStyle>
            <a:lvl1pPr marL="0" indent="0" algn="ctr">
              <a:buNone/>
              <a:defRPr sz="420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4671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971800" y="2130425"/>
            <a:ext cx="5486400" cy="1470025"/>
          </a:xfrm>
        </p:spPr>
        <p:txBody>
          <a:bodyPr>
            <a:noAutofit/>
          </a:bodyPr>
          <a:lstStyle>
            <a:lvl1pPr>
              <a:defRPr sz="4800">
                <a:solidFill>
                  <a:srgbClr val="00B050"/>
                </a:solidFill>
                <a:effectLst>
                  <a:glow rad="101600">
                    <a:schemeClr val="accent3">
                      <a:satMod val="175000"/>
                      <a:alpha val="8000"/>
                    </a:schemeClr>
                  </a:glow>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5" name="Footer Placeholder 4"/>
          <p:cNvSpPr>
            <a:spLocks noGrp="1"/>
          </p:cNvSpPr>
          <p:nvPr>
            <p:ph type="ftr" sz="quarter" idx="11"/>
          </p:nvPr>
        </p:nvSpPr>
        <p:spPr>
          <a:xfrm>
            <a:off x="3657600" y="6492875"/>
            <a:ext cx="3733800" cy="365125"/>
          </a:xfrm>
        </p:spPr>
        <p:txBody>
          <a:bodyPr/>
          <a:lstStyle/>
          <a:p>
            <a:r>
              <a:rPr lang="en-US" dirty="0" smtClean="0"/>
              <a:t>©2015 McGraw-Hill Education. All Rights Reserved.</a:t>
            </a:r>
            <a:endParaRPr lang="en-US" dirty="0"/>
          </a:p>
        </p:txBody>
      </p:sp>
      <p:sp>
        <p:nvSpPr>
          <p:cNvPr id="6" name="Slide Number Placeholder 5"/>
          <p:cNvSpPr>
            <a:spLocks noGrp="1"/>
          </p:cNvSpPr>
          <p:nvPr>
            <p:ph type="sldNum" sz="quarter" idx="12"/>
          </p:nvPr>
        </p:nvSpPr>
        <p:spPr>
          <a:xfrm>
            <a:off x="8382000" y="6400800"/>
            <a:ext cx="685800" cy="365125"/>
          </a:xfrm>
        </p:spPr>
        <p:txBody>
          <a:bodyPr/>
          <a:lstStyle/>
          <a:p>
            <a:fld id="{277EE247-7E3D-4F38-A267-86CBA1DF41EF}" type="slidenum">
              <a:rPr lang="en-US" smtClean="0"/>
              <a:t>‹#›</a:t>
            </a:fld>
            <a:endParaRPr lang="en-US" dirty="0"/>
          </a:p>
        </p:txBody>
      </p:sp>
    </p:spTree>
    <p:extLst>
      <p:ext uri="{BB962C8B-B14F-4D97-AF65-F5344CB8AC3E}">
        <p14:creationId xmlns:p14="http://schemas.microsoft.com/office/powerpoint/2010/main" val="634613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0334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8859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945646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025293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29164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McGraw-Hill Education. All Rights Reserved.</a:t>
            </a:r>
            <a:endParaRPr lang="en-US"/>
          </a:p>
        </p:txBody>
      </p:sp>
      <p:sp>
        <p:nvSpPr>
          <p:cNvPr id="9" name="Slide Number Placeholder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22786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1657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McGraw-Hill Education. All Rights Reserved.</a:t>
            </a:r>
            <a:endParaRPr lang="en-US"/>
          </a:p>
        </p:txBody>
      </p:sp>
      <p:sp>
        <p:nvSpPr>
          <p:cNvPr id="4" name="Slide Number Placeholder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6955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0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12889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712" y="5271499"/>
            <a:ext cx="892737"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4"/>
          </p:nvPr>
        </p:nvSpPr>
        <p:spPr>
          <a:xfrm>
            <a:off x="83820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
        <p:nvSpPr>
          <p:cNvPr id="5" name="Footer Placeholder 4"/>
          <p:cNvSpPr>
            <a:spLocks noGrp="1"/>
          </p:cNvSpPr>
          <p:nvPr>
            <p:ph type="ftr" sz="quarter" idx="3"/>
          </p:nvPr>
        </p:nvSpPr>
        <p:spPr>
          <a:xfrm>
            <a:off x="3581400" y="6486882"/>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©2015 McGraw-Hill Education. All Rights Reserved.</a:t>
            </a:r>
            <a:endParaRPr lang="en-US" dirty="0"/>
          </a:p>
        </p:txBody>
      </p:sp>
    </p:spTree>
    <p:extLst>
      <p:ext uri="{BB962C8B-B14F-4D97-AF65-F5344CB8AC3E}">
        <p14:creationId xmlns:p14="http://schemas.microsoft.com/office/powerpoint/2010/main" val="147979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accent6">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	</a:t>
            </a:r>
            <a:endParaRPr lang="en-US" dirty="0"/>
          </a:p>
        </p:txBody>
      </p:sp>
      <p:sp>
        <p:nvSpPr>
          <p:cNvPr id="3" name="Subtitle 2"/>
          <p:cNvSpPr>
            <a:spLocks noGrp="1"/>
          </p:cNvSpPr>
          <p:nvPr>
            <p:ph type="subTitle" idx="1"/>
          </p:nvPr>
        </p:nvSpPr>
        <p:spPr/>
        <p:txBody>
          <a:bodyPr/>
          <a:lstStyle/>
          <a:p>
            <a:r>
              <a:rPr lang="en-US" dirty="0" smtClean="0"/>
              <a:t>Supply and Demand</a:t>
            </a:r>
            <a:endParaRPr lang="en-US" dirty="0"/>
          </a:p>
        </p:txBody>
      </p:sp>
    </p:spTree>
    <p:extLst>
      <p:ext uri="{BB962C8B-B14F-4D97-AF65-F5344CB8AC3E}">
        <p14:creationId xmlns:p14="http://schemas.microsoft.com/office/powerpoint/2010/main" val="19459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2.5: An Opportunity for Improvement in the Lobster Market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933574"/>
            <a:ext cx="7033697" cy="4112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3516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Markets and the Poor</a:t>
            </a:r>
            <a:endParaRPr lang="en-US" dirty="0"/>
          </a:p>
        </p:txBody>
      </p:sp>
      <p:sp>
        <p:nvSpPr>
          <p:cNvPr id="3" name="Content Placeholder 2"/>
          <p:cNvSpPr>
            <a:spLocks noGrp="1"/>
          </p:cNvSpPr>
          <p:nvPr>
            <p:ph idx="1"/>
          </p:nvPr>
        </p:nvSpPr>
        <p:spPr/>
        <p:txBody>
          <a:bodyPr/>
          <a:lstStyle/>
          <a:p>
            <a:r>
              <a:rPr lang="en-US" dirty="0" smtClean="0"/>
              <a:t>Efficiency says that given the low incomes of the poor, free exchange enables them to do the best they can.</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11</a:t>
            </a:fld>
            <a:endParaRPr lang="en-US"/>
          </a:p>
        </p:txBody>
      </p:sp>
    </p:spTree>
    <p:extLst>
      <p:ext uri="{BB962C8B-B14F-4D97-AF65-F5344CB8AC3E}">
        <p14:creationId xmlns:p14="http://schemas.microsoft.com/office/powerpoint/2010/main" val="4290872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Rent Controls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12</a:t>
            </a:fld>
            <a:endParaRPr lang="en-US"/>
          </a:p>
        </p:txBody>
      </p:sp>
      <p:sp>
        <p:nvSpPr>
          <p:cNvPr id="6" name="Rectangle 5"/>
          <p:cNvSpPr>
            <a:spLocks noGrp="1" noChangeArrowheads="1"/>
          </p:cNvSpPr>
          <p:nvPr/>
        </p:nvSpPr>
        <p:spPr bwMode="auto">
          <a:xfrm>
            <a:off x="762000" y="1600200"/>
            <a:ext cx="7556500" cy="408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dirty="0">
                <a:solidFill>
                  <a:schemeClr val="tx1"/>
                </a:solidFill>
              </a:rPr>
              <a:t>A </a:t>
            </a:r>
            <a:r>
              <a:rPr lang="en-US" b="1" dirty="0">
                <a:solidFill>
                  <a:schemeClr val="tx1"/>
                </a:solidFill>
              </a:rPr>
              <a:t>price ceiling</a:t>
            </a:r>
            <a:r>
              <a:rPr lang="en-US" dirty="0">
                <a:solidFill>
                  <a:schemeClr val="tx1"/>
                </a:solidFill>
              </a:rPr>
              <a:t> for rents is a level beyond which rents are not permitted to rise.</a:t>
            </a:r>
          </a:p>
          <a:p>
            <a:pPr>
              <a:buFontTx/>
              <a:buNone/>
            </a:pPr>
            <a:endParaRPr lang="en-US" dirty="0">
              <a:solidFill>
                <a:schemeClr val="tx1"/>
              </a:solidFill>
            </a:endParaRPr>
          </a:p>
          <a:p>
            <a:r>
              <a:rPr lang="en-US" dirty="0">
                <a:solidFill>
                  <a:schemeClr val="tx1"/>
                </a:solidFill>
              </a:rPr>
              <a:t>Example: Figure 2.6 </a:t>
            </a:r>
          </a:p>
          <a:p>
            <a:pPr lvl="1"/>
            <a:r>
              <a:rPr lang="en-US" dirty="0">
                <a:solidFill>
                  <a:schemeClr val="tx1"/>
                </a:solidFill>
              </a:rPr>
              <a:t>The price ceiling creates an excess demand of 40,000 units. </a:t>
            </a:r>
          </a:p>
          <a:p>
            <a:endParaRPr lang="en-US" dirty="0"/>
          </a:p>
        </p:txBody>
      </p:sp>
    </p:spTree>
    <p:extLst>
      <p:ext uri="{BB962C8B-B14F-4D97-AF65-F5344CB8AC3E}">
        <p14:creationId xmlns:p14="http://schemas.microsoft.com/office/powerpoint/2010/main" val="116381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Figure 2.6: </a:t>
            </a:r>
            <a:r>
              <a:rPr lang="en-US" dirty="0"/>
              <a:t>Rent Controls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13</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463040"/>
            <a:ext cx="6959600" cy="4175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5880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Supports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14</a:t>
            </a:fld>
            <a:endParaRPr lang="en-US"/>
          </a:p>
        </p:txBody>
      </p:sp>
      <p:sp>
        <p:nvSpPr>
          <p:cNvPr id="6" name="Rectangle 5"/>
          <p:cNvSpPr>
            <a:spLocks noGrp="1" noChangeArrowheads="1"/>
          </p:cNvSpPr>
          <p:nvPr/>
        </p:nvSpPr>
        <p:spPr bwMode="auto">
          <a:xfrm>
            <a:off x="609600" y="1524000"/>
            <a:ext cx="7937500" cy="416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dirty="0">
                <a:solidFill>
                  <a:schemeClr val="tx1"/>
                </a:solidFill>
              </a:rPr>
              <a:t>A </a:t>
            </a:r>
            <a:r>
              <a:rPr lang="en-US" sz="2800" b="1" dirty="0">
                <a:solidFill>
                  <a:schemeClr val="tx1"/>
                </a:solidFill>
              </a:rPr>
              <a:t>price support</a:t>
            </a:r>
            <a:r>
              <a:rPr lang="en-US" sz="2800" dirty="0">
                <a:solidFill>
                  <a:schemeClr val="tx1"/>
                </a:solidFill>
              </a:rPr>
              <a:t> (or </a:t>
            </a:r>
            <a:r>
              <a:rPr lang="en-US" sz="2800" i="1" dirty="0">
                <a:solidFill>
                  <a:schemeClr val="tx1"/>
                </a:solidFill>
              </a:rPr>
              <a:t>price floor</a:t>
            </a:r>
            <a:r>
              <a:rPr lang="en-US" sz="2800" dirty="0">
                <a:solidFill>
                  <a:schemeClr val="tx1"/>
                </a:solidFill>
              </a:rPr>
              <a:t>) keep prices above their equilibrium levels.</a:t>
            </a:r>
          </a:p>
          <a:p>
            <a:pPr marL="0" indent="0">
              <a:lnSpc>
                <a:spcPct val="90000"/>
              </a:lnSpc>
              <a:buNone/>
            </a:pPr>
            <a:endParaRPr lang="en-US" sz="2800" dirty="0">
              <a:solidFill>
                <a:schemeClr val="tx1"/>
              </a:solidFill>
            </a:endParaRPr>
          </a:p>
          <a:p>
            <a:pPr>
              <a:lnSpc>
                <a:spcPct val="90000"/>
              </a:lnSpc>
            </a:pPr>
            <a:r>
              <a:rPr lang="en-US" sz="2800" dirty="0">
                <a:solidFill>
                  <a:schemeClr val="tx1"/>
                </a:solidFill>
              </a:rPr>
              <a:t>Require the government to become an active buyer in the market.</a:t>
            </a:r>
          </a:p>
          <a:p>
            <a:pPr marL="0" indent="0">
              <a:lnSpc>
                <a:spcPct val="90000"/>
              </a:lnSpc>
              <a:buNone/>
            </a:pPr>
            <a:endParaRPr lang="en-US" sz="2800" dirty="0">
              <a:solidFill>
                <a:schemeClr val="tx1"/>
              </a:solidFill>
            </a:endParaRPr>
          </a:p>
          <a:p>
            <a:pPr>
              <a:lnSpc>
                <a:spcPct val="90000"/>
              </a:lnSpc>
            </a:pPr>
            <a:r>
              <a:rPr lang="en-US" sz="2800" dirty="0">
                <a:solidFill>
                  <a:schemeClr val="tx1"/>
                </a:solidFill>
              </a:rPr>
              <a:t>Purpose of farm price supports is to ensure prices high enough to provide adequate incomes for farm families.</a:t>
            </a:r>
          </a:p>
        </p:txBody>
      </p:sp>
    </p:spTree>
    <p:extLst>
      <p:ext uri="{BB962C8B-B14F-4D97-AF65-F5344CB8AC3E}">
        <p14:creationId xmlns:p14="http://schemas.microsoft.com/office/powerpoint/2010/main" val="429162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2.7: A Price Support in the Soybean Market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15</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895474"/>
            <a:ext cx="7251840" cy="42767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5434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Rationing and Allocative Functions of Prices</a:t>
            </a:r>
            <a:endParaRPr lang="en-US" dirty="0"/>
          </a:p>
        </p:txBody>
      </p:sp>
      <p:sp>
        <p:nvSpPr>
          <p:cNvPr id="3" name="Content Placeholder 2"/>
          <p:cNvSpPr>
            <a:spLocks noGrp="1"/>
          </p:cNvSpPr>
          <p:nvPr>
            <p:ph idx="1"/>
          </p:nvPr>
        </p:nvSpPr>
        <p:spPr/>
        <p:txBody>
          <a:bodyPr/>
          <a:lstStyle/>
          <a:p>
            <a:r>
              <a:rPr lang="en-US" b="1" dirty="0" smtClean="0"/>
              <a:t>Rationing function of price</a:t>
            </a:r>
            <a:r>
              <a:rPr lang="en-US" dirty="0" smtClean="0"/>
              <a:t>: the process whereby price directs existing supplies of a product to the users who value it most highly.</a:t>
            </a:r>
          </a:p>
          <a:p>
            <a:r>
              <a:rPr lang="en-US" b="1" dirty="0" smtClean="0"/>
              <a:t>Allocative function of price</a:t>
            </a:r>
            <a:r>
              <a:rPr lang="en-US" dirty="0" smtClean="0"/>
              <a:t>: the process whereby price acts as a signal that guides resources away from the production of goods whose prices lie below cost toward the production of goods whose prices exceed cost.</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16</a:t>
            </a:fld>
            <a:endParaRPr lang="en-US"/>
          </a:p>
        </p:txBody>
      </p:sp>
    </p:spTree>
    <p:extLst>
      <p:ext uri="{BB962C8B-B14F-4D97-AF65-F5344CB8AC3E}">
        <p14:creationId xmlns:p14="http://schemas.microsoft.com/office/powerpoint/2010/main" val="2497894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the Shift the Demand Curve</a:t>
            </a:r>
          </a:p>
        </p:txBody>
      </p:sp>
      <p:sp>
        <p:nvSpPr>
          <p:cNvPr id="3" name="Content Placeholder 2"/>
          <p:cNvSpPr>
            <a:spLocks noGrp="1"/>
          </p:cNvSpPr>
          <p:nvPr>
            <p:ph idx="1"/>
          </p:nvPr>
        </p:nvSpPr>
        <p:spPr>
          <a:xfrm>
            <a:off x="838200" y="1600200"/>
            <a:ext cx="7848600" cy="4572000"/>
          </a:xfrm>
        </p:spPr>
        <p:txBody>
          <a:bodyPr>
            <a:normAutofit lnSpcReduction="10000"/>
          </a:bodyPr>
          <a:lstStyle/>
          <a:p>
            <a:pPr>
              <a:lnSpc>
                <a:spcPct val="80000"/>
              </a:lnSpc>
            </a:pPr>
            <a:r>
              <a:rPr lang="en-US" sz="2800" dirty="0"/>
              <a:t>Incomes</a:t>
            </a:r>
          </a:p>
          <a:p>
            <a:pPr lvl="1">
              <a:lnSpc>
                <a:spcPct val="80000"/>
              </a:lnSpc>
            </a:pPr>
            <a:r>
              <a:rPr lang="en-US" sz="2400" b="1" dirty="0"/>
              <a:t>Normal </a:t>
            </a:r>
            <a:r>
              <a:rPr lang="en-US" sz="2400" b="1" dirty="0" smtClean="0"/>
              <a:t>goods</a:t>
            </a:r>
            <a:r>
              <a:rPr lang="en-US" sz="2400" dirty="0" smtClean="0"/>
              <a:t>: </a:t>
            </a:r>
            <a:r>
              <a:rPr lang="en-US" sz="2400" dirty="0"/>
              <a:t>the quantity demanded at any price rises with income. </a:t>
            </a:r>
          </a:p>
          <a:p>
            <a:pPr lvl="1">
              <a:lnSpc>
                <a:spcPct val="80000"/>
              </a:lnSpc>
            </a:pPr>
            <a:r>
              <a:rPr lang="en-US" sz="2400" b="1" dirty="0"/>
              <a:t>Inferior </a:t>
            </a:r>
            <a:r>
              <a:rPr lang="en-US" sz="2400" b="1" dirty="0" smtClean="0"/>
              <a:t>goods</a:t>
            </a:r>
            <a:r>
              <a:rPr lang="en-US" sz="2400" dirty="0" smtClean="0"/>
              <a:t>: </a:t>
            </a:r>
            <a:r>
              <a:rPr lang="en-US" sz="2400" dirty="0"/>
              <a:t>the quantity demanded at any price falls with income.</a:t>
            </a:r>
          </a:p>
          <a:p>
            <a:pPr>
              <a:lnSpc>
                <a:spcPct val="80000"/>
              </a:lnSpc>
            </a:pPr>
            <a:r>
              <a:rPr lang="en-US" sz="2800" dirty="0"/>
              <a:t>Tastes</a:t>
            </a:r>
          </a:p>
          <a:p>
            <a:pPr>
              <a:lnSpc>
                <a:spcPct val="80000"/>
              </a:lnSpc>
            </a:pPr>
            <a:r>
              <a:rPr lang="en-US" sz="2800" dirty="0"/>
              <a:t>Price of Substitutes and Complements</a:t>
            </a:r>
          </a:p>
          <a:p>
            <a:pPr lvl="1">
              <a:lnSpc>
                <a:spcPct val="80000"/>
              </a:lnSpc>
            </a:pPr>
            <a:r>
              <a:rPr lang="en-US" sz="2400" dirty="0"/>
              <a:t>Complements - an increase in the price of one good decreases demand for the other good. </a:t>
            </a:r>
          </a:p>
          <a:p>
            <a:pPr lvl="1">
              <a:lnSpc>
                <a:spcPct val="80000"/>
              </a:lnSpc>
            </a:pPr>
            <a:r>
              <a:rPr lang="en-US" sz="2400" dirty="0"/>
              <a:t>Substitutes - an increase in the price of one will tend to increase the demand for the other.</a:t>
            </a:r>
          </a:p>
          <a:p>
            <a:pPr>
              <a:lnSpc>
                <a:spcPct val="80000"/>
              </a:lnSpc>
            </a:pPr>
            <a:r>
              <a:rPr lang="en-US" sz="2800" dirty="0"/>
              <a:t>Expectations</a:t>
            </a:r>
          </a:p>
          <a:p>
            <a:pPr>
              <a:lnSpc>
                <a:spcPct val="80000"/>
              </a:lnSpc>
            </a:pPr>
            <a:r>
              <a:rPr lang="en-US" sz="2800" dirty="0"/>
              <a:t>Populations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17</a:t>
            </a:fld>
            <a:endParaRPr lang="en-US"/>
          </a:p>
        </p:txBody>
      </p:sp>
    </p:spTree>
    <p:extLst>
      <p:ext uri="{BB962C8B-B14F-4D97-AF65-F5344CB8AC3E}">
        <p14:creationId xmlns:p14="http://schemas.microsoft.com/office/powerpoint/2010/main" val="618003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2.8: Factors that Shift</a:t>
            </a:r>
            <a:br>
              <a:rPr lang="en-US" dirty="0"/>
            </a:br>
            <a:r>
              <a:rPr lang="en-US" dirty="0"/>
              <a:t>Demand Curves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18</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76401"/>
            <a:ext cx="6615154" cy="4854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701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Factors the Shift the </a:t>
            </a:r>
            <a:r>
              <a:rPr lang="en-US" dirty="0" smtClean="0"/>
              <a:t>Supply </a:t>
            </a:r>
            <a:r>
              <a:rPr lang="en-US" dirty="0"/>
              <a:t>Curve</a:t>
            </a:r>
          </a:p>
        </p:txBody>
      </p:sp>
      <p:sp>
        <p:nvSpPr>
          <p:cNvPr id="3" name="Content Placeholder 2"/>
          <p:cNvSpPr>
            <a:spLocks noGrp="1"/>
          </p:cNvSpPr>
          <p:nvPr>
            <p:ph idx="1"/>
          </p:nvPr>
        </p:nvSpPr>
        <p:spPr>
          <a:xfrm>
            <a:off x="685800" y="1447800"/>
            <a:ext cx="7924800" cy="4678363"/>
          </a:xfrm>
        </p:spPr>
        <p:txBody>
          <a:bodyPr/>
          <a:lstStyle/>
          <a:p>
            <a:r>
              <a:rPr lang="en-US" dirty="0"/>
              <a:t>Technology</a:t>
            </a:r>
          </a:p>
          <a:p>
            <a:r>
              <a:rPr lang="en-US" dirty="0"/>
              <a:t>Factor Prices</a:t>
            </a:r>
          </a:p>
          <a:p>
            <a:r>
              <a:rPr lang="en-US" dirty="0"/>
              <a:t>The Number of Suppliers</a:t>
            </a:r>
          </a:p>
          <a:p>
            <a:r>
              <a:rPr lang="en-US" dirty="0"/>
              <a:t>Expectations</a:t>
            </a:r>
          </a:p>
          <a:p>
            <a:r>
              <a:rPr lang="en-US" dirty="0"/>
              <a:t>Weather</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19</a:t>
            </a:fld>
            <a:endParaRPr lang="en-US"/>
          </a:p>
        </p:txBody>
      </p:sp>
    </p:spTree>
    <p:extLst>
      <p:ext uri="{BB962C8B-B14F-4D97-AF65-F5344CB8AC3E}">
        <p14:creationId xmlns:p14="http://schemas.microsoft.com/office/powerpoint/2010/main" val="3060899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Chapter Outline</a:t>
            </a:r>
            <a:endParaRPr lang="en-US" dirty="0"/>
          </a:p>
        </p:txBody>
      </p:sp>
      <p:sp>
        <p:nvSpPr>
          <p:cNvPr id="3" name="Content Placeholder 2"/>
          <p:cNvSpPr>
            <a:spLocks noGrp="1"/>
          </p:cNvSpPr>
          <p:nvPr>
            <p:ph idx="1"/>
          </p:nvPr>
        </p:nvSpPr>
        <p:spPr>
          <a:xfrm>
            <a:off x="762000" y="914400"/>
            <a:ext cx="8229600" cy="5486400"/>
          </a:xfrm>
        </p:spPr>
        <p:txBody>
          <a:bodyPr>
            <a:normAutofit fontScale="85000" lnSpcReduction="20000"/>
          </a:bodyPr>
          <a:lstStyle/>
          <a:p>
            <a:pPr>
              <a:lnSpc>
                <a:spcPct val="90000"/>
              </a:lnSpc>
            </a:pPr>
            <a:r>
              <a:rPr lang="en-US" dirty="0"/>
              <a:t>Supply and Demand Curves</a:t>
            </a:r>
          </a:p>
          <a:p>
            <a:pPr>
              <a:lnSpc>
                <a:spcPct val="90000"/>
              </a:lnSpc>
            </a:pPr>
            <a:r>
              <a:rPr lang="en-US" dirty="0"/>
              <a:t>Equilibrium Quantity and Price</a:t>
            </a:r>
          </a:p>
          <a:p>
            <a:pPr>
              <a:lnSpc>
                <a:spcPct val="90000"/>
              </a:lnSpc>
            </a:pPr>
            <a:r>
              <a:rPr lang="en-US" dirty="0"/>
              <a:t>Adjustment to Equilibrium</a:t>
            </a:r>
          </a:p>
          <a:p>
            <a:pPr>
              <a:lnSpc>
                <a:spcPct val="90000"/>
              </a:lnSpc>
            </a:pPr>
            <a:r>
              <a:rPr lang="en-US" dirty="0"/>
              <a:t>Some Welfare Properties of Equilibrium</a:t>
            </a:r>
          </a:p>
          <a:p>
            <a:pPr>
              <a:lnSpc>
                <a:spcPct val="90000"/>
              </a:lnSpc>
            </a:pPr>
            <a:r>
              <a:rPr lang="en-US" dirty="0"/>
              <a:t>Free Markets and The </a:t>
            </a:r>
            <a:r>
              <a:rPr lang="en-US" dirty="0" smtClean="0"/>
              <a:t>Poor</a:t>
            </a:r>
          </a:p>
          <a:p>
            <a:pPr lvl="1">
              <a:lnSpc>
                <a:spcPct val="90000"/>
              </a:lnSpc>
            </a:pPr>
            <a:r>
              <a:rPr lang="en-US" dirty="0" smtClean="0"/>
              <a:t>Rent Controls</a:t>
            </a:r>
          </a:p>
          <a:p>
            <a:pPr lvl="1">
              <a:lnSpc>
                <a:spcPct val="90000"/>
              </a:lnSpc>
            </a:pPr>
            <a:r>
              <a:rPr lang="en-US" dirty="0" smtClean="0"/>
              <a:t>Price Supports</a:t>
            </a:r>
          </a:p>
          <a:p>
            <a:pPr lvl="1">
              <a:lnSpc>
                <a:spcPct val="90000"/>
              </a:lnSpc>
            </a:pPr>
            <a:r>
              <a:rPr lang="en-US" dirty="0"/>
              <a:t>The Rationing and Allocative Function of </a:t>
            </a:r>
            <a:r>
              <a:rPr lang="en-US" dirty="0" smtClean="0"/>
              <a:t>Prices</a:t>
            </a:r>
            <a:endParaRPr lang="en-US" dirty="0"/>
          </a:p>
          <a:p>
            <a:pPr>
              <a:lnSpc>
                <a:spcPct val="90000"/>
              </a:lnSpc>
            </a:pPr>
            <a:r>
              <a:rPr lang="en-US" dirty="0" smtClean="0"/>
              <a:t>Determinants </a:t>
            </a:r>
            <a:r>
              <a:rPr lang="en-US" dirty="0"/>
              <a:t>of Supply and </a:t>
            </a:r>
            <a:r>
              <a:rPr lang="en-US" dirty="0" smtClean="0"/>
              <a:t>Demand</a:t>
            </a:r>
          </a:p>
          <a:p>
            <a:pPr lvl="1">
              <a:lnSpc>
                <a:spcPct val="90000"/>
              </a:lnSpc>
            </a:pPr>
            <a:r>
              <a:rPr lang="en-US" dirty="0" smtClean="0"/>
              <a:t>Changes in Demand Versus changes in the Quantity Demanded</a:t>
            </a:r>
          </a:p>
          <a:p>
            <a:pPr lvl="1">
              <a:lnSpc>
                <a:spcPct val="90000"/>
              </a:lnSpc>
            </a:pPr>
            <a:r>
              <a:rPr lang="en-US" dirty="0"/>
              <a:t>Predicting and Explaining Changes in Price and </a:t>
            </a:r>
            <a:r>
              <a:rPr lang="en-US" dirty="0" smtClean="0"/>
              <a:t>Quantity</a:t>
            </a:r>
            <a:endParaRPr lang="en-US" dirty="0"/>
          </a:p>
          <a:p>
            <a:pPr>
              <a:lnSpc>
                <a:spcPct val="90000"/>
              </a:lnSpc>
            </a:pPr>
            <a:r>
              <a:rPr lang="en-US" dirty="0"/>
              <a:t>The Algebra of Supply and </a:t>
            </a:r>
            <a:r>
              <a:rPr lang="en-US" dirty="0" smtClean="0"/>
              <a:t>Demand</a:t>
            </a:r>
          </a:p>
          <a:p>
            <a:pPr>
              <a:lnSpc>
                <a:spcPct val="90000"/>
              </a:lnSpc>
            </a:pPr>
            <a:r>
              <a:rPr lang="en-US" dirty="0" smtClean="0"/>
              <a:t>Appendix</a:t>
            </a:r>
          </a:p>
          <a:p>
            <a:pPr lvl="1">
              <a:lnSpc>
                <a:spcPct val="90000"/>
              </a:lnSpc>
            </a:pPr>
            <a:r>
              <a:rPr lang="en-US" dirty="0" smtClean="0"/>
              <a:t>How do Taxes Affect Equilibrium Prices and Quantities</a:t>
            </a:r>
            <a:endParaRPr lang="en-US" dirty="0"/>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a:t>
            </a:fld>
            <a:endParaRPr lang="en-US"/>
          </a:p>
        </p:txBody>
      </p:sp>
    </p:spTree>
    <p:extLst>
      <p:ext uri="{BB962C8B-B14F-4D97-AF65-F5344CB8AC3E}">
        <p14:creationId xmlns:p14="http://schemas.microsoft.com/office/powerpoint/2010/main" val="2755781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2.9: Factors that Shift Supply Schedules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20</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1" y="1485900"/>
            <a:ext cx="7196418" cy="5036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5548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Predicting Changes in Price and Quantity</a:t>
            </a:r>
          </a:p>
        </p:txBody>
      </p:sp>
      <p:sp>
        <p:nvSpPr>
          <p:cNvPr id="3" name="Content Placeholder 2"/>
          <p:cNvSpPr>
            <a:spLocks noGrp="1"/>
          </p:cNvSpPr>
          <p:nvPr>
            <p:ph idx="1"/>
          </p:nvPr>
        </p:nvSpPr>
        <p:spPr>
          <a:xfrm>
            <a:off x="762000" y="1828800"/>
            <a:ext cx="8077200" cy="4419600"/>
          </a:xfrm>
        </p:spPr>
        <p:txBody>
          <a:bodyPr>
            <a:normAutofit fontScale="85000" lnSpcReduction="20000"/>
          </a:bodyPr>
          <a:lstStyle/>
          <a:p>
            <a:pPr>
              <a:lnSpc>
                <a:spcPct val="90000"/>
              </a:lnSpc>
            </a:pPr>
            <a:r>
              <a:rPr lang="en-US" dirty="0"/>
              <a:t>An </a:t>
            </a:r>
            <a:r>
              <a:rPr lang="en-US" b="1" i="1" dirty="0">
                <a:solidFill>
                  <a:srgbClr val="000000"/>
                </a:solidFill>
              </a:rPr>
              <a:t>increase</a:t>
            </a:r>
            <a:r>
              <a:rPr lang="en-US" dirty="0"/>
              <a:t> in demand </a:t>
            </a:r>
            <a:r>
              <a:rPr lang="en-US" dirty="0">
                <a:cs typeface="Times New Roman" charset="0"/>
              </a:rPr>
              <a:t>→ </a:t>
            </a:r>
            <a:r>
              <a:rPr lang="en-US" dirty="0"/>
              <a:t>an </a:t>
            </a:r>
            <a:r>
              <a:rPr lang="en-US" b="1" i="1" dirty="0">
                <a:solidFill>
                  <a:srgbClr val="000000"/>
                </a:solidFill>
                <a:cs typeface="Times New Roman" charset="0"/>
              </a:rPr>
              <a:t>increase</a:t>
            </a:r>
            <a:r>
              <a:rPr lang="en-US" dirty="0"/>
              <a:t> in both the equilibrium price and quantity.</a:t>
            </a:r>
          </a:p>
          <a:p>
            <a:pPr>
              <a:lnSpc>
                <a:spcPct val="90000"/>
              </a:lnSpc>
              <a:buFontTx/>
              <a:buNone/>
            </a:pPr>
            <a:endParaRPr lang="en-US" dirty="0"/>
          </a:p>
          <a:p>
            <a:pPr>
              <a:lnSpc>
                <a:spcPct val="90000"/>
              </a:lnSpc>
            </a:pPr>
            <a:r>
              <a:rPr lang="en-US" dirty="0"/>
              <a:t>A </a:t>
            </a:r>
            <a:r>
              <a:rPr lang="en-US" b="1" i="1" dirty="0">
                <a:solidFill>
                  <a:srgbClr val="000000"/>
                </a:solidFill>
                <a:cs typeface="Times New Roman" charset="0"/>
              </a:rPr>
              <a:t>decrease</a:t>
            </a:r>
            <a:r>
              <a:rPr lang="en-US" dirty="0"/>
              <a:t> in demand </a:t>
            </a:r>
            <a:r>
              <a:rPr lang="en-US" dirty="0">
                <a:cs typeface="Times New Roman" charset="0"/>
              </a:rPr>
              <a:t>→</a:t>
            </a:r>
            <a:r>
              <a:rPr lang="en-US" dirty="0"/>
              <a:t> a </a:t>
            </a:r>
            <a:r>
              <a:rPr lang="en-US" b="1" i="1" dirty="0">
                <a:solidFill>
                  <a:srgbClr val="000000"/>
                </a:solidFill>
                <a:cs typeface="Times New Roman" charset="0"/>
              </a:rPr>
              <a:t>decrease</a:t>
            </a:r>
            <a:r>
              <a:rPr lang="en-US" dirty="0"/>
              <a:t> in both the equilibrium price and quantity.</a:t>
            </a:r>
          </a:p>
          <a:p>
            <a:pPr>
              <a:lnSpc>
                <a:spcPct val="90000"/>
              </a:lnSpc>
              <a:buFontTx/>
              <a:buNone/>
            </a:pPr>
            <a:endParaRPr lang="en-US" dirty="0"/>
          </a:p>
          <a:p>
            <a:pPr>
              <a:lnSpc>
                <a:spcPct val="90000"/>
              </a:lnSpc>
            </a:pPr>
            <a:r>
              <a:rPr lang="en-US" dirty="0"/>
              <a:t>An </a:t>
            </a:r>
            <a:r>
              <a:rPr lang="en-US" b="1" i="1" dirty="0">
                <a:solidFill>
                  <a:srgbClr val="000000"/>
                </a:solidFill>
              </a:rPr>
              <a:t>increase</a:t>
            </a:r>
            <a:r>
              <a:rPr lang="en-US" dirty="0"/>
              <a:t> in supply </a:t>
            </a:r>
            <a:r>
              <a:rPr lang="en-US" dirty="0">
                <a:cs typeface="Times New Roman" charset="0"/>
              </a:rPr>
              <a:t>→</a:t>
            </a:r>
            <a:r>
              <a:rPr lang="en-US" dirty="0"/>
              <a:t> a </a:t>
            </a:r>
            <a:r>
              <a:rPr lang="en-US" b="1" i="1" dirty="0">
                <a:solidFill>
                  <a:srgbClr val="000000"/>
                </a:solidFill>
                <a:cs typeface="Times New Roman" charset="0"/>
              </a:rPr>
              <a:t>decrease</a:t>
            </a:r>
            <a:r>
              <a:rPr lang="en-US" dirty="0"/>
              <a:t> in the equilibrium price and an </a:t>
            </a:r>
            <a:r>
              <a:rPr lang="en-US" b="1" i="1" dirty="0">
                <a:solidFill>
                  <a:srgbClr val="000000"/>
                </a:solidFill>
                <a:cs typeface="Times New Roman" charset="0"/>
              </a:rPr>
              <a:t>increase</a:t>
            </a:r>
            <a:r>
              <a:rPr lang="en-US" dirty="0"/>
              <a:t> in the equilibrium quantity.</a:t>
            </a:r>
          </a:p>
          <a:p>
            <a:pPr>
              <a:lnSpc>
                <a:spcPct val="90000"/>
              </a:lnSpc>
              <a:buFontTx/>
              <a:buNone/>
            </a:pPr>
            <a:endParaRPr lang="en-US" dirty="0"/>
          </a:p>
          <a:p>
            <a:pPr>
              <a:lnSpc>
                <a:spcPct val="90000"/>
              </a:lnSpc>
            </a:pPr>
            <a:r>
              <a:rPr lang="en-US" dirty="0"/>
              <a:t>A </a:t>
            </a:r>
            <a:r>
              <a:rPr lang="en-US" b="1" i="1" dirty="0">
                <a:solidFill>
                  <a:srgbClr val="000000"/>
                </a:solidFill>
                <a:cs typeface="Times New Roman" charset="0"/>
              </a:rPr>
              <a:t>decrease</a:t>
            </a:r>
            <a:r>
              <a:rPr lang="en-US" dirty="0"/>
              <a:t> in supply </a:t>
            </a:r>
            <a:r>
              <a:rPr lang="en-US" dirty="0">
                <a:cs typeface="Times New Roman" charset="0"/>
              </a:rPr>
              <a:t>→</a:t>
            </a:r>
            <a:r>
              <a:rPr lang="en-US" dirty="0"/>
              <a:t>  an </a:t>
            </a:r>
            <a:r>
              <a:rPr lang="en-US" b="1" i="1" dirty="0">
                <a:solidFill>
                  <a:srgbClr val="000000"/>
                </a:solidFill>
                <a:cs typeface="Times New Roman" charset="0"/>
              </a:rPr>
              <a:t>increase</a:t>
            </a:r>
            <a:r>
              <a:rPr lang="en-US" dirty="0"/>
              <a:t> in the equilibrium price and a </a:t>
            </a:r>
            <a:r>
              <a:rPr lang="en-US" b="1" i="1" dirty="0">
                <a:solidFill>
                  <a:srgbClr val="000000"/>
                </a:solidFill>
                <a:cs typeface="Times New Roman" charset="0"/>
              </a:rPr>
              <a:t>decrease</a:t>
            </a:r>
            <a:r>
              <a:rPr lang="en-US" dirty="0"/>
              <a:t> in the equilibrium quantity.</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21</a:t>
            </a:fld>
            <a:endParaRPr lang="en-US"/>
          </a:p>
        </p:txBody>
      </p:sp>
    </p:spTree>
    <p:extLst>
      <p:ext uri="{BB962C8B-B14F-4D97-AF65-F5344CB8AC3E}">
        <p14:creationId xmlns:p14="http://schemas.microsoft.com/office/powerpoint/2010/main" val="1364341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2.10: Two Sources of Seasonal Variation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22</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40" y="1752601"/>
            <a:ext cx="7933049" cy="4374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5178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r>
              <a:rPr lang="en-US" sz="3200" dirty="0"/>
              <a:t>Figure 2.11: The Effect of Soybean Price Supports on the Equilibrium Price and Quantity of Beef</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23</a:t>
            </a:fld>
            <a:endParaRPr lang="en-US"/>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348" y="1676400"/>
            <a:ext cx="7459578" cy="442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5177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Algebra of Supply and Demand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computing numerical values, it is more convenient to find equilibrium prices and quantities algebraically</a:t>
            </a:r>
          </a:p>
          <a:p>
            <a:pPr lvl="1"/>
            <a:r>
              <a:rPr lang="en-US" dirty="0" smtClean="0"/>
              <a:t>The supply schedule is: P= 2 + 3</a:t>
            </a:r>
            <a:r>
              <a:rPr lang="en-US" i="1" dirty="0" smtClean="0"/>
              <a:t>Q</a:t>
            </a:r>
            <a:r>
              <a:rPr lang="en-US" i="1" baseline="30000" dirty="0"/>
              <a:t>s</a:t>
            </a:r>
            <a:endParaRPr lang="en-US" i="1" baseline="30000" dirty="0" smtClean="0"/>
          </a:p>
          <a:p>
            <a:pPr lvl="1"/>
            <a:r>
              <a:rPr lang="en-US" dirty="0" smtClean="0"/>
              <a:t>Its demand</a:t>
            </a:r>
            <a:r>
              <a:rPr lang="en-US" baseline="30000" dirty="0"/>
              <a:t> </a:t>
            </a:r>
            <a:r>
              <a:rPr lang="en-US" dirty="0" smtClean="0"/>
              <a:t>schedule is: P = 10 – </a:t>
            </a:r>
            <a:r>
              <a:rPr lang="en-US" i="1" dirty="0" smtClean="0"/>
              <a:t>Q</a:t>
            </a:r>
            <a:r>
              <a:rPr lang="en-US" i="1" baseline="30000" dirty="0" smtClean="0"/>
              <a:t>d</a:t>
            </a:r>
          </a:p>
          <a:p>
            <a:pPr lvl="1"/>
            <a:r>
              <a:rPr lang="en-US" dirty="0" smtClean="0"/>
              <a:t>In equilibrium we know that </a:t>
            </a:r>
            <a:r>
              <a:rPr lang="en-US" i="1" dirty="0" smtClean="0"/>
              <a:t>Q</a:t>
            </a:r>
            <a:r>
              <a:rPr lang="en-US" i="1" baseline="30000" dirty="0" smtClean="0"/>
              <a:t>s = </a:t>
            </a:r>
            <a:r>
              <a:rPr lang="en-US" i="1" dirty="0" smtClean="0"/>
              <a:t>Q</a:t>
            </a:r>
            <a:r>
              <a:rPr lang="en-US" i="1" baseline="30000" dirty="0" smtClean="0"/>
              <a:t>d</a:t>
            </a:r>
            <a:r>
              <a:rPr lang="en-US" dirty="0" smtClean="0"/>
              <a:t>, denoting this common value as</a:t>
            </a:r>
            <a:r>
              <a:rPr lang="en-US" i="1" dirty="0" smtClean="0"/>
              <a:t> Q</a:t>
            </a:r>
            <a:r>
              <a:rPr lang="en-US" dirty="0" smtClean="0"/>
              <a:t>*, we arrive at:                                  </a:t>
            </a:r>
            <a:r>
              <a:rPr lang="en-US" i="1" dirty="0" smtClean="0"/>
              <a:t>2 + 3Q* = 10 – Q*</a:t>
            </a:r>
            <a:endParaRPr lang="en-US" i="1" baseline="30000" dirty="0"/>
          </a:p>
          <a:p>
            <a:pPr lvl="1"/>
            <a:r>
              <a:rPr lang="en-US" dirty="0" smtClean="0"/>
              <a:t>Which</a:t>
            </a:r>
            <a:r>
              <a:rPr lang="en-US" i="1" dirty="0" smtClean="0"/>
              <a:t> </a:t>
            </a:r>
            <a:r>
              <a:rPr lang="en-US" dirty="0" smtClean="0"/>
              <a:t>gives</a:t>
            </a:r>
            <a:r>
              <a:rPr lang="en-US" i="1" dirty="0" smtClean="0"/>
              <a:t> Q* </a:t>
            </a:r>
            <a:r>
              <a:rPr lang="en-US" dirty="0" smtClean="0"/>
              <a:t>= 2, substituting this back into either the supply or demand equation gives the equilibrium price, </a:t>
            </a:r>
            <a:r>
              <a:rPr lang="en-US" i="1" dirty="0" smtClean="0"/>
              <a:t>P* </a:t>
            </a:r>
            <a:r>
              <a:rPr lang="en-US" dirty="0" smtClean="0"/>
              <a:t>= 8</a:t>
            </a:r>
            <a:endParaRPr lang="en-US" baseline="30000" dirty="0"/>
          </a:p>
          <a:p>
            <a:pPr lvl="1"/>
            <a:endParaRPr lang="en-US" i="1" baseline="30000" dirty="0"/>
          </a:p>
          <a:p>
            <a:pPr lvl="1"/>
            <a:endParaRPr lang="en-US" baseline="30000" dirty="0" smtClean="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24</a:t>
            </a:fld>
            <a:endParaRPr lang="en-US"/>
          </a:p>
        </p:txBody>
      </p:sp>
    </p:spTree>
    <p:extLst>
      <p:ext uri="{BB962C8B-B14F-4D97-AF65-F5344CB8AC3E}">
        <p14:creationId xmlns:p14="http://schemas.microsoft.com/office/powerpoint/2010/main" val="32202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2.12: Graphs of </a:t>
            </a:r>
            <a:r>
              <a:rPr lang="en-US" dirty="0" smtClean="0"/>
              <a:t>the Supply and Demand Equations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25</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00200"/>
            <a:ext cx="5562600" cy="4618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1063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Figure A2.1: A Tax of T=10 Levied on the Seller Shifts the Supply Schedule Upward by </a:t>
            </a:r>
            <a:r>
              <a:rPr lang="en-US" sz="3200" i="1" dirty="0"/>
              <a:t>T</a:t>
            </a:r>
            <a:r>
              <a:rPr lang="en-US" sz="3200" dirty="0"/>
              <a:t> Units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26</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4000"/>
            <a:ext cx="6399213" cy="493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776103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Figure A2.2: Equilibrium Prices and Quantities When a Tax of </a:t>
            </a:r>
            <a:r>
              <a:rPr lang="en-US" sz="2800" i="1" dirty="0"/>
              <a:t>T </a:t>
            </a:r>
            <a:r>
              <a:rPr lang="en-US" sz="2800" dirty="0"/>
              <a:t>= 10 is Levied on the Seller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27</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371600"/>
            <a:ext cx="5967413" cy="492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062902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A2.3: The Effect of a Tax of </a:t>
            </a:r>
            <a:br>
              <a:rPr lang="en-US" dirty="0"/>
            </a:br>
            <a:r>
              <a:rPr lang="en-US" i="1" dirty="0"/>
              <a:t>T </a:t>
            </a:r>
            <a:r>
              <a:rPr lang="en-US" dirty="0"/>
              <a:t>= 10 Levied on the Buyer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28</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524000"/>
            <a:ext cx="6272213" cy="488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165911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Autofit/>
          </a:bodyPr>
          <a:lstStyle/>
          <a:p>
            <a:r>
              <a:rPr lang="en-US" sz="2800" b="1" dirty="0"/>
              <a:t>Figure A2.4: Equilibrium Prices and Quantities after Imposition of a Tax of a Tax of T = 10 Paid by the Buyer </a:t>
            </a:r>
            <a:endParaRPr lang="en-US" sz="2800"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29</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600200"/>
            <a:ext cx="6002338"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43439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Supply and Demand Curves</a:t>
            </a:r>
          </a:p>
        </p:txBody>
      </p:sp>
      <p:sp>
        <p:nvSpPr>
          <p:cNvPr id="3" name="Content Placeholder 2"/>
          <p:cNvSpPr>
            <a:spLocks noGrp="1"/>
          </p:cNvSpPr>
          <p:nvPr>
            <p:ph idx="1"/>
          </p:nvPr>
        </p:nvSpPr>
        <p:spPr/>
        <p:txBody>
          <a:bodyPr>
            <a:normAutofit lnSpcReduction="10000"/>
          </a:bodyPr>
          <a:lstStyle/>
          <a:p>
            <a:pPr>
              <a:lnSpc>
                <a:spcPct val="90000"/>
              </a:lnSpc>
            </a:pPr>
            <a:r>
              <a:rPr lang="en-US" b="1" dirty="0">
                <a:solidFill>
                  <a:srgbClr val="000000"/>
                </a:solidFill>
              </a:rPr>
              <a:t>A Market</a:t>
            </a:r>
            <a:r>
              <a:rPr lang="en-US" dirty="0"/>
              <a:t>: consists of the buyers and sellers of a good or service.</a:t>
            </a:r>
          </a:p>
          <a:p>
            <a:pPr>
              <a:lnSpc>
                <a:spcPct val="90000"/>
              </a:lnSpc>
            </a:pPr>
            <a:endParaRPr lang="en-US" dirty="0"/>
          </a:p>
          <a:p>
            <a:pPr>
              <a:lnSpc>
                <a:spcPct val="90000"/>
              </a:lnSpc>
            </a:pPr>
            <a:r>
              <a:rPr lang="en-US" b="1" dirty="0">
                <a:solidFill>
                  <a:srgbClr val="000000"/>
                </a:solidFill>
              </a:rPr>
              <a:t>Law of Demand</a:t>
            </a:r>
            <a:r>
              <a:rPr lang="en-US" dirty="0"/>
              <a:t>: the empirical observation that when the price of a product falls, people demand larger quantities of it.</a:t>
            </a:r>
          </a:p>
          <a:p>
            <a:pPr>
              <a:lnSpc>
                <a:spcPct val="90000"/>
              </a:lnSpc>
            </a:pPr>
            <a:endParaRPr lang="en-US" dirty="0"/>
          </a:p>
          <a:p>
            <a:pPr>
              <a:lnSpc>
                <a:spcPct val="90000"/>
              </a:lnSpc>
            </a:pPr>
            <a:r>
              <a:rPr lang="en-US" b="1" dirty="0">
                <a:solidFill>
                  <a:srgbClr val="000000"/>
                </a:solidFill>
              </a:rPr>
              <a:t>Law of Supply</a:t>
            </a:r>
            <a:r>
              <a:rPr lang="en-US" dirty="0"/>
              <a:t>: the empirical observation that when the price of a product rises , firms offer more of it for sale.</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a:t>
            </a:fld>
            <a:endParaRPr lang="en-US"/>
          </a:p>
        </p:txBody>
      </p:sp>
    </p:spTree>
    <p:extLst>
      <p:ext uri="{BB962C8B-B14F-4D97-AF65-F5344CB8AC3E}">
        <p14:creationId xmlns:p14="http://schemas.microsoft.com/office/powerpoint/2010/main" val="2906002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A2.5: A Tax on the Buyer Leads to the Same Outcome as a Tax on the Seller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30</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752600"/>
            <a:ext cx="826106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28220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2.1: The Demand Curve for Lobsters in Hyannis, MA., July 20, </a:t>
            </a:r>
            <a:r>
              <a:rPr lang="en-US" dirty="0" smtClean="0"/>
              <a:t>2014</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850" y="1905000"/>
            <a:ext cx="6772422"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551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2.2: A Supply Schedule for Lobsters in Hyannis, MA., July 20, </a:t>
            </a:r>
            <a:r>
              <a:rPr lang="en-US" dirty="0" smtClean="0"/>
              <a:t>2014 </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0326" y="1905001"/>
            <a:ext cx="6816874" cy="3940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06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Equilibrium Quantity and Price</a:t>
            </a:r>
          </a:p>
        </p:txBody>
      </p:sp>
      <p:sp>
        <p:nvSpPr>
          <p:cNvPr id="3" name="Content Placeholder 2"/>
          <p:cNvSpPr>
            <a:spLocks noGrp="1"/>
          </p:cNvSpPr>
          <p:nvPr>
            <p:ph idx="1"/>
          </p:nvPr>
        </p:nvSpPr>
        <p:spPr>
          <a:xfrm>
            <a:off x="609600" y="1371600"/>
            <a:ext cx="8229600" cy="4525963"/>
          </a:xfrm>
        </p:spPr>
        <p:txBody>
          <a:bodyPr>
            <a:normAutofit fontScale="92500" lnSpcReduction="10000"/>
          </a:bodyPr>
          <a:lstStyle/>
          <a:p>
            <a:r>
              <a:rPr lang="en-US" b="1" dirty="0">
                <a:solidFill>
                  <a:srgbClr val="000000"/>
                </a:solidFill>
              </a:rPr>
              <a:t>Equilibrium quantity and price:</a:t>
            </a:r>
            <a:r>
              <a:rPr lang="en-US" dirty="0"/>
              <a:t> it is the price-quantity pair at which both buyers and sellers are satisfied.</a:t>
            </a:r>
          </a:p>
          <a:p>
            <a:endParaRPr lang="en-US" dirty="0"/>
          </a:p>
          <a:p>
            <a:r>
              <a:rPr lang="en-US" b="1" dirty="0">
                <a:solidFill>
                  <a:srgbClr val="000000"/>
                </a:solidFill>
              </a:rPr>
              <a:t>Excess supply:</a:t>
            </a:r>
            <a:r>
              <a:rPr lang="en-US" dirty="0"/>
              <a:t> the amount by which quantity supplied exceeds quantity demanded.</a:t>
            </a:r>
          </a:p>
          <a:p>
            <a:endParaRPr lang="en-US" dirty="0"/>
          </a:p>
          <a:p>
            <a:r>
              <a:rPr lang="en-US" b="1" dirty="0">
                <a:solidFill>
                  <a:srgbClr val="000000"/>
                </a:solidFill>
              </a:rPr>
              <a:t>Excess demand:</a:t>
            </a:r>
            <a:r>
              <a:rPr lang="en-US" dirty="0"/>
              <a:t> the amount by which quantity demanded exceeds quantity supplied.</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a:t>
            </a:fld>
            <a:endParaRPr lang="en-US"/>
          </a:p>
        </p:txBody>
      </p:sp>
    </p:spTree>
    <p:extLst>
      <p:ext uri="{BB962C8B-B14F-4D97-AF65-F5344CB8AC3E}">
        <p14:creationId xmlns:p14="http://schemas.microsoft.com/office/powerpoint/2010/main" val="305337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2.3: Equilibrium in the Lobster Market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7</a:t>
            </a:fld>
            <a:endParaRPr lang="en-US"/>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24049"/>
            <a:ext cx="6796268" cy="4006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5580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2.4: Excess Supply and Excess Demand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8</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726" y="1828800"/>
            <a:ext cx="7292873" cy="4280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6218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Welfare Properties of Equilibrium</a:t>
            </a:r>
          </a:p>
        </p:txBody>
      </p:sp>
      <p:sp>
        <p:nvSpPr>
          <p:cNvPr id="3" name="Content Placeholder 2"/>
          <p:cNvSpPr>
            <a:spLocks noGrp="1"/>
          </p:cNvSpPr>
          <p:nvPr>
            <p:ph idx="1"/>
          </p:nvPr>
        </p:nvSpPr>
        <p:spPr/>
        <p:txBody>
          <a:bodyPr/>
          <a:lstStyle/>
          <a:p>
            <a:r>
              <a:rPr lang="en-US" dirty="0"/>
              <a:t>If price and quantity take anything other than their equilibrium values, however, it will always be possible to reallocate so as to make at least some people better off without harming others.</a:t>
            </a:r>
          </a:p>
          <a:p>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9</a:t>
            </a:fld>
            <a:endParaRPr lang="en-US"/>
          </a:p>
        </p:txBody>
      </p:sp>
    </p:spTree>
    <p:extLst>
      <p:ext uri="{BB962C8B-B14F-4D97-AF65-F5344CB8AC3E}">
        <p14:creationId xmlns:p14="http://schemas.microsoft.com/office/powerpoint/2010/main" val="3062860459"/>
      </p:ext>
    </p:extLst>
  </p:cSld>
  <p:clrMapOvr>
    <a:masterClrMapping/>
  </p:clrMapOvr>
</p:sld>
</file>

<file path=ppt/theme/theme1.xml><?xml version="1.0" encoding="utf-8"?>
<a:theme xmlns:a="http://schemas.openxmlformats.org/drawingml/2006/main" name="PPCH2new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PPCH2new14.potx</Template>
  <TotalTime>152</TotalTime>
  <Words>1175</Words>
  <Application>Microsoft Office PowerPoint</Application>
  <PresentationFormat>On-screen Show (4:3)</PresentationFormat>
  <Paragraphs>152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PPCH2new14</vt:lpstr>
      <vt:lpstr>Chapter 2 </vt:lpstr>
      <vt:lpstr>Chapter Outline</vt:lpstr>
      <vt:lpstr>Supply and Demand Curves</vt:lpstr>
      <vt:lpstr>Figure 2.1: The Demand Curve for Lobsters in Hyannis, MA., July 20, 2014</vt:lpstr>
      <vt:lpstr>Figure 2.2: A Supply Schedule for Lobsters in Hyannis, MA., July 20, 2014 </vt:lpstr>
      <vt:lpstr>Equilibrium Quantity and Price</vt:lpstr>
      <vt:lpstr>Figure 2.3: Equilibrium in the Lobster Market </vt:lpstr>
      <vt:lpstr>Figure 2.4: Excess Supply and Excess Demand </vt:lpstr>
      <vt:lpstr>Some Welfare Properties of Equilibrium</vt:lpstr>
      <vt:lpstr>Figure 2.5: An Opportunity for Improvement in the Lobster Market </vt:lpstr>
      <vt:lpstr>Free Markets and the Poor</vt:lpstr>
      <vt:lpstr>Rent Controls</vt:lpstr>
      <vt:lpstr>Figure 2.6: Rent Controls </vt:lpstr>
      <vt:lpstr>Price Supports</vt:lpstr>
      <vt:lpstr>Figure 2.7: A Price Support in the Soybean Market </vt:lpstr>
      <vt:lpstr>The Rationing and Allocative Functions of Prices</vt:lpstr>
      <vt:lpstr>Factors the Shift the Demand Curve</vt:lpstr>
      <vt:lpstr>Figure 2.8: Factors that Shift Demand Curves </vt:lpstr>
      <vt:lpstr>Factors the Shift the Supply Curve</vt:lpstr>
      <vt:lpstr>Figure 2.9: Factors that Shift Supply Schedules </vt:lpstr>
      <vt:lpstr>Predicting Changes in Price and Quantity</vt:lpstr>
      <vt:lpstr>Figure 2.10: Two Sources of Seasonal Variation </vt:lpstr>
      <vt:lpstr>Figure 2.11: The Effect of Soybean Price Supports on the Equilibrium Price and Quantity of Beef</vt:lpstr>
      <vt:lpstr>The Algebra of Supply and Demand</vt:lpstr>
      <vt:lpstr>Figure 2.12: Graphs of the Supply and Demand Equations</vt:lpstr>
      <vt:lpstr>Figure A2.1: A Tax of T=10 Levied on the Seller Shifts the Supply Schedule Upward by T Units</vt:lpstr>
      <vt:lpstr>Figure A2.2: Equilibrium Prices and Quantities When a Tax of T = 10 is Levied on the Seller </vt:lpstr>
      <vt:lpstr>Figure A2.3: The Effect of a Tax of  T = 10 Levied on the Buyer </vt:lpstr>
      <vt:lpstr>Figure A2.4: Equilibrium Prices and Quantities after Imposition of a Tax of a Tax of T = 10 Paid by the Buyer </vt:lpstr>
      <vt:lpstr>Figure A2.5: A Tax on the Buyer Leads to the Same Outcome as a Tax on the Seller </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Kouvelis, Christina</cp:lastModifiedBy>
  <cp:revision>17</cp:revision>
  <dcterms:created xsi:type="dcterms:W3CDTF">2014-05-02T19:44:44Z</dcterms:created>
  <dcterms:modified xsi:type="dcterms:W3CDTF">2014-05-21T23:10:53Z</dcterms:modified>
</cp:coreProperties>
</file>