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92" r:id="rId6"/>
    <p:sldId id="261" r:id="rId7"/>
    <p:sldId id="262" r:id="rId8"/>
    <p:sldId id="263" r:id="rId9"/>
    <p:sldId id="264" r:id="rId10"/>
    <p:sldId id="293" r:id="rId11"/>
    <p:sldId id="265" r:id="rId12"/>
    <p:sldId id="266" r:id="rId13"/>
    <p:sldId id="267" r:id="rId14"/>
    <p:sldId id="29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5" r:id="rId29"/>
    <p:sldId id="281" r:id="rId30"/>
    <p:sldId id="282" r:id="rId31"/>
    <p:sldId id="283" r:id="rId32"/>
    <p:sldId id="284" r:id="rId33"/>
    <p:sldId id="285" r:id="rId34"/>
    <p:sldId id="296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5460-FBD7-4A71-AFA1-84583542FE69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192-B7B0-423E-B943-C5AF94D4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0192-B7B0-423E-B943-C5AF94D48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0192-B7B0-423E-B943-C5AF94D487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3886200"/>
            <a:ext cx="53721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0425"/>
            <a:ext cx="5486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8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92875"/>
            <a:ext cx="3733800" cy="365125"/>
          </a:xfrm>
        </p:spPr>
        <p:txBody>
          <a:bodyPr/>
          <a:lstStyle/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85800" cy="365125"/>
          </a:xfrm>
        </p:spPr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" y="5271499"/>
            <a:ext cx="892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86882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2819400"/>
            <a:ext cx="5372100" cy="2057400"/>
          </a:xfrm>
        </p:spPr>
        <p:txBody>
          <a:bodyPr/>
          <a:lstStyle/>
          <a:p>
            <a:r>
              <a:rPr lang="en-US" dirty="0" smtClean="0"/>
              <a:t>Rational Consumer Choice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990600"/>
            <a:ext cx="5486400" cy="1470025"/>
          </a:xfrm>
        </p:spPr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Budgets Involving More Than Two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we have more than 3 goods, the budget constraint becomes a </a:t>
            </a:r>
            <a:r>
              <a:rPr lang="en-US" b="1" dirty="0" smtClean="0"/>
              <a:t>hyperplane</a:t>
            </a:r>
            <a:r>
              <a:rPr lang="en-US" dirty="0" smtClean="0"/>
              <a:t>, or </a:t>
            </a:r>
            <a:r>
              <a:rPr lang="en-US" b="1" dirty="0" smtClean="0"/>
              <a:t>multidimensional plane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case, view the consumer’s choice as one between a good, </a:t>
            </a:r>
            <a:r>
              <a:rPr lang="en-US" i="1" dirty="0"/>
              <a:t>X</a:t>
            </a:r>
            <a:r>
              <a:rPr lang="en-US" dirty="0" smtClean="0"/>
              <a:t>, and an amalgam of other goods, </a:t>
            </a:r>
            <a:r>
              <a:rPr lang="en-US" i="1" dirty="0" smtClean="0"/>
              <a:t>Y</a:t>
            </a:r>
            <a:r>
              <a:rPr lang="en-US" dirty="0" smtClean="0"/>
              <a:t>. This amalgam is called the </a:t>
            </a:r>
            <a:r>
              <a:rPr lang="en-US" b="1" dirty="0" smtClean="0"/>
              <a:t>composite good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amount of income left after buying good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The amount the consumer spends on goods other than good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3.5: The Budget Constraints with the Composite Good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0750"/>
            <a:ext cx="75438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1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3.6: A Quantity Discount Gives Rise to a Nonlinear Budget Constraint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885950"/>
            <a:ext cx="789646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6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3.7: Budget Constraints Following Theft of Gasoline, Loss of Cash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0" y="2133600"/>
            <a:ext cx="7403808" cy="368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2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Preference ordering</a:t>
            </a:r>
            <a:r>
              <a:rPr lang="en-US" dirty="0" smtClean="0"/>
              <a:t>: a ranking of all possible consumption bundles in order of preference.</a:t>
            </a:r>
          </a:p>
          <a:p>
            <a:pPr lvl="1"/>
            <a:r>
              <a:rPr lang="en-US" dirty="0" smtClean="0"/>
              <a:t>Differ widely among consumers</a:t>
            </a:r>
          </a:p>
          <a:p>
            <a:pPr lvl="1"/>
            <a:r>
              <a:rPr lang="en-US" dirty="0" smtClean="0"/>
              <a:t>Four simple properties of preference ordering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Preference Orderings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600200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i="1" dirty="0">
                <a:solidFill>
                  <a:schemeClr val="tx1"/>
                </a:solidFill>
              </a:rPr>
              <a:t>Completeness:  </a:t>
            </a:r>
            <a:r>
              <a:rPr lang="en-US" sz="2800" dirty="0">
                <a:solidFill>
                  <a:schemeClr val="tx1"/>
                </a:solidFill>
              </a:rPr>
              <a:t>the consumer is able to rank all possible combinations of goods and services.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More-Is-Better:</a:t>
            </a:r>
            <a:r>
              <a:rPr lang="en-US" sz="2800" dirty="0">
                <a:solidFill>
                  <a:schemeClr val="tx1"/>
                </a:solidFill>
              </a:rPr>
              <a:t> other things equal, more of a good is preferred to less.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Transitivity:</a:t>
            </a:r>
            <a:r>
              <a:rPr lang="en-US" sz="2800" dirty="0">
                <a:solidFill>
                  <a:schemeClr val="tx1"/>
                </a:solidFill>
              </a:rPr>
              <a:t> for any three bundles A, B, and C, if he prefers A to B and prefers B to C, then he always prefers A to C.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Convexity: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mixtures of goods are preferable to extremes.</a:t>
            </a:r>
          </a:p>
        </p:txBody>
      </p:sp>
    </p:spTree>
    <p:extLst>
      <p:ext uri="{BB962C8B-B14F-4D97-AF65-F5344CB8AC3E}">
        <p14:creationId xmlns:p14="http://schemas.microsoft.com/office/powerpoint/2010/main" val="229484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3.8: Generating Equally Preferred Bundles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4999"/>
            <a:ext cx="7092932" cy="408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2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Indifference Curves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524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chemeClr val="tx1"/>
                </a:solidFill>
              </a:rPr>
              <a:t>Indifference curve:</a:t>
            </a:r>
            <a:r>
              <a:rPr lang="en-US" dirty="0">
                <a:solidFill>
                  <a:schemeClr val="tx1"/>
                </a:solidFill>
              </a:rPr>
              <a:t> a set of bundles among which the consumer is indifferent.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Indifference map:</a:t>
            </a:r>
            <a:r>
              <a:rPr lang="en-US" dirty="0">
                <a:solidFill>
                  <a:schemeClr val="tx1"/>
                </a:solidFill>
              </a:rPr>
              <a:t> a representative sample of the set of a consumer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s indifference curves, used as a graphical summary of her preference ordering.</a:t>
            </a:r>
          </a:p>
        </p:txBody>
      </p:sp>
    </p:spTree>
    <p:extLst>
      <p:ext uri="{BB962C8B-B14F-4D97-AF65-F5344CB8AC3E}">
        <p14:creationId xmlns:p14="http://schemas.microsoft.com/office/powerpoint/2010/main" val="253420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of Indifference Curves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620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381000" indent="-381000"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</a:rPr>
              <a:t>Indifference curves …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Are Ubiquitous.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Any bundle has an indifference curve passing through it. </a:t>
            </a:r>
          </a:p>
          <a:p>
            <a:pPr marL="800100" lvl="1" indent="-342900">
              <a:lnSpc>
                <a:spcPct val="80000"/>
              </a:lnSpc>
              <a:buFontTx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Are Downward-sloping.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comes from the 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more-is-better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assumption.</a:t>
            </a:r>
          </a:p>
          <a:p>
            <a:pPr marL="800100" lvl="1" indent="-342900">
              <a:lnSpc>
                <a:spcPct val="80000"/>
              </a:lnSpc>
              <a:buFontTx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Cannot </a:t>
            </a:r>
            <a:r>
              <a:rPr lang="en-US" dirty="0">
                <a:solidFill>
                  <a:schemeClr val="tx1"/>
                </a:solidFill>
              </a:rPr>
              <a:t>cross.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US" sz="1000" dirty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Become less steep as we move downward and to the right along them.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property is implied by the convexity property of preferences.</a:t>
            </a:r>
          </a:p>
        </p:txBody>
      </p:sp>
    </p:spTree>
    <p:extLst>
      <p:ext uri="{BB962C8B-B14F-4D97-AF65-F5344CB8AC3E}">
        <p14:creationId xmlns:p14="http://schemas.microsoft.com/office/powerpoint/2010/main" val="279764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3.9: An Indifference Curve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643063"/>
            <a:ext cx="7452156" cy="46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9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Opportunity Set or Budget Constraint</a:t>
            </a:r>
          </a:p>
          <a:p>
            <a:r>
              <a:rPr lang="en-US" dirty="0"/>
              <a:t>Budget Shifts Due to Price or Income Changes</a:t>
            </a:r>
          </a:p>
          <a:p>
            <a:r>
              <a:rPr lang="en-US" dirty="0"/>
              <a:t>Consumer </a:t>
            </a:r>
            <a:r>
              <a:rPr lang="en-US" dirty="0" smtClean="0"/>
              <a:t>Preferences</a:t>
            </a:r>
          </a:p>
          <a:p>
            <a:r>
              <a:rPr lang="en-US" dirty="0" smtClean="0"/>
              <a:t>The Best Feasible Bundle</a:t>
            </a:r>
            <a:endParaRPr lang="en-US" dirty="0"/>
          </a:p>
          <a:p>
            <a:r>
              <a:rPr lang="en-US" dirty="0"/>
              <a:t>Appendix: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Utility Function Approach to the Consumer </a:t>
            </a:r>
            <a:r>
              <a:rPr lang="en-US" dirty="0" smtClean="0"/>
              <a:t>Choice</a:t>
            </a:r>
            <a:endParaRPr lang="en-US" dirty="0" smtClean="0"/>
          </a:p>
          <a:p>
            <a:pPr lvl="1"/>
            <a:r>
              <a:rPr lang="en-US" dirty="0" smtClean="0"/>
              <a:t>Cardinal versus Ordinal Utility</a:t>
            </a:r>
          </a:p>
          <a:p>
            <a:pPr lvl="1"/>
            <a:r>
              <a:rPr lang="en-US" dirty="0" smtClean="0"/>
              <a:t>Generating Indifference </a:t>
            </a:r>
            <a:r>
              <a:rPr lang="en-US" dirty="0" smtClean="0"/>
              <a:t>Curves </a:t>
            </a:r>
            <a:r>
              <a:rPr lang="en-US" dirty="0" smtClean="0"/>
              <a:t>Algebraically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3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3.10: Part of an Indifference Map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52" y="1824038"/>
            <a:ext cx="712159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3.11: Why Two Indifference Curves Do </a:t>
            </a:r>
            <a:r>
              <a:rPr lang="en-US" dirty="0" smtClean="0"/>
              <a:t>Not </a:t>
            </a:r>
            <a:r>
              <a:rPr lang="en-US" dirty="0"/>
              <a:t>Cross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1650"/>
            <a:ext cx="7023099" cy="42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Trade-offs Between Goods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828800"/>
            <a:ext cx="800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rgbClr val="000000"/>
                </a:solidFill>
              </a:rPr>
              <a:t>Marginal rate of substitution (MRS):</a:t>
            </a:r>
            <a:r>
              <a:rPr lang="en-US" dirty="0"/>
              <a:t> the rate at which the consumer is willing to exchange the good measured along the vertical axis for the good measured along the horizontal axis.</a:t>
            </a:r>
          </a:p>
          <a:p>
            <a:pPr lvl="1"/>
            <a:r>
              <a:rPr lang="en-US" dirty="0"/>
              <a:t>Equal to the absolute value of the slope of the indifference curve.</a:t>
            </a:r>
          </a:p>
        </p:txBody>
      </p:sp>
    </p:spTree>
    <p:extLst>
      <p:ext uri="{BB962C8B-B14F-4D97-AF65-F5344CB8AC3E}">
        <p14:creationId xmlns:p14="http://schemas.microsoft.com/office/powerpoint/2010/main" val="25620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3.12: The Marginal Rates of Substitution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9918"/>
            <a:ext cx="8047482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3.13: Diminishing Marginal Rate of Substitution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633538"/>
            <a:ext cx="6858000" cy="44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3.14: People with Different Tastes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2099"/>
            <a:ext cx="7620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The Best Feasible Bundle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990600" y="1828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Consumer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s Goal: to choose the </a:t>
            </a:r>
            <a:r>
              <a:rPr lang="en-US" b="1" dirty="0">
                <a:solidFill>
                  <a:schemeClr val="tx1"/>
                </a:solidFill>
              </a:rPr>
              <a:t>best affordable bundle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same as reaching the highest indifference curve she can, given her budget constraint.</a:t>
            </a:r>
          </a:p>
          <a:p>
            <a:pPr lvl="1"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For convex indifference curves..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best bundle will always lie at the point of tangency.</a:t>
            </a:r>
          </a:p>
        </p:txBody>
      </p:sp>
    </p:spTree>
    <p:extLst>
      <p:ext uri="{BB962C8B-B14F-4D97-AF65-F5344CB8AC3E}">
        <p14:creationId xmlns:p14="http://schemas.microsoft.com/office/powerpoint/2010/main" val="41278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3.15: The Best Affordable Bundle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66912"/>
            <a:ext cx="7774354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Corner solution</a:t>
            </a:r>
            <a:r>
              <a:rPr lang="en-US" dirty="0" smtClean="0"/>
              <a:t>: in a choice between two goods, a case in which the consumer does not consume one of the goods.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3.16: A Corner Solution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7874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4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bundle: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dirty="0"/>
              <a:t> a particular combination of two or more goods.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Budget constraint:</a:t>
            </a:r>
            <a:r>
              <a:rPr lang="en-US" dirty="0"/>
              <a:t> the set of all bundles that exactly exhaust the consumer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income at given prices.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Its slope is the negative of the price ratio of the two goods.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5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3.17: Equilibrium with</a:t>
            </a:r>
            <a:br>
              <a:rPr lang="en-US" dirty="0"/>
            </a:br>
            <a:r>
              <a:rPr lang="en-US" dirty="0"/>
              <a:t>Perfect Substitutes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95463"/>
            <a:ext cx="6006248" cy="44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2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Cash or Food Stamps?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4478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Food Stamp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Objective - to alleviate hunger.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does it work?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People whose incomes fall below a certain level are eligible to receive a specified quantity of food stamps.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Stamps cannot be used to purchase cigarettes, alcohol, and various other items.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government gives food retailers cash for the stamps they accept.</a:t>
            </a:r>
          </a:p>
        </p:txBody>
      </p:sp>
    </p:spTree>
    <p:extLst>
      <p:ext uri="{BB962C8B-B14F-4D97-AF65-F5344CB8AC3E}">
        <p14:creationId xmlns:p14="http://schemas.microsoft.com/office/powerpoint/2010/main" val="2073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3.18: Food Stamp Program vs. Cash Grant Program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715000" cy="40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7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3.19: Where Food Stamps and Cash Grants Yield Different Outcomes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00" y="1524000"/>
            <a:ext cx="62865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Utility Function Approach to Consumer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highest attainable indifference curve on a budget constraint is just one way to analyze the consumer choice problem</a:t>
            </a:r>
          </a:p>
          <a:p>
            <a:r>
              <a:rPr lang="en-US" dirty="0" smtClean="0"/>
              <a:t>In this second approach, we represent the consumer’s preference not with an indifference map, but with a </a:t>
            </a:r>
            <a:r>
              <a:rPr lang="en-US" i="1" dirty="0" smtClean="0"/>
              <a:t>utility function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A3.1: Indifference Curves for</a:t>
            </a:r>
            <a:br>
              <a:rPr lang="en-US" dirty="0"/>
            </a:br>
            <a:r>
              <a:rPr lang="en-US" dirty="0"/>
              <a:t>the Utility Function </a:t>
            </a:r>
            <a:r>
              <a:rPr lang="en-US" i="1" dirty="0" smtClean="0"/>
              <a:t>U</a:t>
            </a:r>
            <a:r>
              <a:rPr lang="en-US" dirty="0" smtClean="0"/>
              <a:t>=</a:t>
            </a:r>
            <a:r>
              <a:rPr lang="en-US" i="1" dirty="0" smtClean="0"/>
              <a:t>FS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1752600"/>
            <a:ext cx="6296025" cy="422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A3.2: Utility Along an Indifference Curve Remains Constant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82472"/>
            <a:ext cx="5105400" cy="39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A3.3: A Three-Dimensional</a:t>
            </a:r>
            <a:br>
              <a:rPr lang="en-US" dirty="0"/>
            </a:br>
            <a:r>
              <a:rPr lang="en-US" dirty="0"/>
              <a:t>Utility Surface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70" y="1524000"/>
            <a:ext cx="5067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A3.4: Indifference Curves</a:t>
            </a:r>
            <a:br>
              <a:rPr lang="en-US" dirty="0"/>
            </a:br>
            <a:r>
              <a:rPr lang="en-US" dirty="0"/>
              <a:t>as Projections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38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399"/>
            <a:ext cx="5486400" cy="398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A3.5: Indifference Curves for the Utility Function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X,Y</a:t>
            </a:r>
            <a:r>
              <a:rPr lang="en-US" dirty="0"/>
              <a:t>)</a:t>
            </a:r>
            <a:r>
              <a:rPr lang="en-US" i="1" dirty="0"/>
              <a:t>=</a:t>
            </a:r>
            <a:r>
              <a:rPr lang="en-US" dirty="0"/>
              <a:t>(2/3)</a:t>
            </a:r>
            <a:r>
              <a:rPr lang="en-US" i="1" dirty="0"/>
              <a:t>X</a:t>
            </a:r>
            <a:r>
              <a:rPr lang="en-US" dirty="0"/>
              <a:t> + 2</a:t>
            </a:r>
            <a:r>
              <a:rPr lang="en-US" i="1" dirty="0"/>
              <a:t>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9337"/>
            <a:ext cx="7868875" cy="32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3.1: Two Bundles of Goods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38349"/>
            <a:ext cx="5791199" cy="362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21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A3.6: The Optimal Bundle when </a:t>
            </a:r>
            <a:r>
              <a:rPr lang="en-US" i="1" dirty="0"/>
              <a:t>U</a:t>
            </a:r>
            <a:r>
              <a:rPr lang="en-US" dirty="0"/>
              <a:t>=</a:t>
            </a:r>
            <a:r>
              <a:rPr lang="en-US" i="1" dirty="0"/>
              <a:t>XY</a:t>
            </a:r>
            <a:r>
              <a:rPr lang="en-US" dirty="0"/>
              <a:t>, </a:t>
            </a:r>
            <a:r>
              <a:rPr lang="en-US" i="1" dirty="0" err="1">
                <a:cs typeface="Times New Roman" charset="0"/>
              </a:rPr>
              <a:t>P</a:t>
            </a:r>
            <a:r>
              <a:rPr lang="en-US" i="1" baseline="-30000" dirty="0" err="1">
                <a:cs typeface="Times New Roman" charset="0"/>
              </a:rPr>
              <a:t>x</a:t>
            </a:r>
            <a:r>
              <a:rPr lang="en-US" dirty="0"/>
              <a:t>=4, </a:t>
            </a:r>
            <a:r>
              <a:rPr lang="en-US" i="1" dirty="0" err="1">
                <a:cs typeface="Times New Roman" charset="0"/>
              </a:rPr>
              <a:t>P</a:t>
            </a:r>
            <a:r>
              <a:rPr lang="en-US" i="1" baseline="-30000" dirty="0" err="1">
                <a:cs typeface="Times New Roman" charset="0"/>
              </a:rPr>
              <a:t>y</a:t>
            </a:r>
            <a:r>
              <a:rPr lang="en-US" dirty="0"/>
              <a:t>=2, and </a:t>
            </a:r>
            <a:r>
              <a:rPr lang="en-US" i="1" dirty="0"/>
              <a:t>M</a:t>
            </a:r>
            <a:r>
              <a:rPr lang="en-US" dirty="0"/>
              <a:t>=40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40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562100"/>
            <a:ext cx="5400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vs. Unaffordable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Affordable set</a:t>
            </a:r>
            <a:r>
              <a:rPr lang="en-US" dirty="0" smtClean="0"/>
              <a:t>, or feasible set: bundles on or below the budget constraint; bundles for which the required expenditure at given prices is less than or equal to the income available.</a:t>
            </a:r>
          </a:p>
          <a:p>
            <a:endParaRPr lang="en-US" sz="2000" dirty="0" smtClean="0"/>
          </a:p>
          <a:p>
            <a:r>
              <a:rPr lang="en-US" b="1" dirty="0" smtClean="0"/>
              <a:t>Unaffordable set</a:t>
            </a:r>
            <a:r>
              <a:rPr lang="en-US" dirty="0" smtClean="0"/>
              <a:t>, or unfeasible set: bundles that lie outside the budget constraint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3.2: The Budget </a:t>
            </a:r>
            <a:r>
              <a:rPr lang="en-US" dirty="0" smtClean="0"/>
              <a:t>Constraint,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Budget Line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8737"/>
            <a:ext cx="7500257" cy="47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6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r>
              <a:rPr lang="en-US" sz="2800" dirty="0"/>
              <a:t>If the price of ONLY one good changes…</a:t>
            </a:r>
          </a:p>
          <a:p>
            <a:pPr lvl="1"/>
            <a:r>
              <a:rPr lang="en-US" sz="2400" dirty="0"/>
              <a:t>The slope of the budget constraint changes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If the price of both goods change by the same proportion…</a:t>
            </a:r>
          </a:p>
          <a:p>
            <a:pPr lvl="1"/>
            <a:r>
              <a:rPr lang="en-US" sz="2400" dirty="0"/>
              <a:t>The budget constraint shifts parallel to the original one.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If income changes ….</a:t>
            </a:r>
          </a:p>
          <a:p>
            <a:pPr lvl="1"/>
            <a:r>
              <a:rPr lang="en-US" sz="2400" dirty="0"/>
              <a:t>The budget constraint shifts parallel to the original 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Shifts Due to Price and Income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3.3: The Effect of a Rise</a:t>
            </a:r>
            <a:br>
              <a:rPr lang="en-US" dirty="0"/>
            </a:br>
            <a:r>
              <a:rPr lang="en-US" dirty="0"/>
              <a:t>in the Price of Shelter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6" y="1905000"/>
            <a:ext cx="772187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3.4: The Effect of Cutting Income by Half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1213"/>
            <a:ext cx="8079353" cy="320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46513"/>
      </p:ext>
    </p:extLst>
  </p:cSld>
  <p:clrMapOvr>
    <a:masterClrMapping/>
  </p:clrMapOvr>
</p:sld>
</file>

<file path=ppt/theme/theme1.xml><?xml version="1.0" encoding="utf-8"?>
<a:theme xmlns:a="http://schemas.openxmlformats.org/drawingml/2006/main" name="PPCH3new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PPCH3new14.potx</Template>
  <TotalTime>201</TotalTime>
  <Words>1340</Words>
  <Application>Microsoft Office PowerPoint</Application>
  <PresentationFormat>On-screen Show (4:3)</PresentationFormat>
  <Paragraphs>187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PPCH3new14</vt:lpstr>
      <vt:lpstr>Chapter 3</vt:lpstr>
      <vt:lpstr>Chapter Outline</vt:lpstr>
      <vt:lpstr>Budget Limitation</vt:lpstr>
      <vt:lpstr>Figure 3.1: Two Bundles of Goods  </vt:lpstr>
      <vt:lpstr>Affordable vs. Unaffordable</vt:lpstr>
      <vt:lpstr>Figure 3.2: The Budget Constraint, or Budget Line  </vt:lpstr>
      <vt:lpstr>Budget Shifts Due to Price and Income Changes</vt:lpstr>
      <vt:lpstr>Figure 3.3: The Effect of a Rise in the Price of Shelter  </vt:lpstr>
      <vt:lpstr>Figure 3.4: The Effect of Cutting Income by Half  </vt:lpstr>
      <vt:lpstr>Budgets Involving More Than Two Goods</vt:lpstr>
      <vt:lpstr>Figure 3.5: The Budget Constraints with the Composite Good  </vt:lpstr>
      <vt:lpstr>Figure 3.6: A Quantity Discount Gives Rise to a Nonlinear Budget Constraint  </vt:lpstr>
      <vt:lpstr>Figure 3.7: Budget Constraints Following Theft of Gasoline, Loss of Cash  </vt:lpstr>
      <vt:lpstr>Preference Ordering</vt:lpstr>
      <vt:lpstr>Properties of Preference Orderings </vt:lpstr>
      <vt:lpstr>Figure 3.8: Generating Equally Preferred Bundles  </vt:lpstr>
      <vt:lpstr>Indifference Curves </vt:lpstr>
      <vt:lpstr>Properties of Indifference Curves </vt:lpstr>
      <vt:lpstr>Figure 3.9: An Indifference Curve  </vt:lpstr>
      <vt:lpstr>Figure 3.10: Part of an Indifference Map  </vt:lpstr>
      <vt:lpstr>Figure 3.11: Why Two Indifference Curves Do Not Cross  </vt:lpstr>
      <vt:lpstr>Trade-offs Between Goods </vt:lpstr>
      <vt:lpstr>Figure 3.12: The Marginal Rates of Substitution  </vt:lpstr>
      <vt:lpstr>Figure 3.13: Diminishing Marginal Rate of Substitution  </vt:lpstr>
      <vt:lpstr>Figure 3.14: People with Different Tastes  </vt:lpstr>
      <vt:lpstr>The Best Feasible Bundle </vt:lpstr>
      <vt:lpstr>Figure 3.15: The Best Affordable Bundle  </vt:lpstr>
      <vt:lpstr>Corner Solutions</vt:lpstr>
      <vt:lpstr>Figure 3.16: A Corner Solution  </vt:lpstr>
      <vt:lpstr>Figure 3.17: Equilibrium with Perfect Substitutes  </vt:lpstr>
      <vt:lpstr>Cash or Food Stamps? </vt:lpstr>
      <vt:lpstr>Figure 3.18: Food Stamp Program vs. Cash Grant Program  </vt:lpstr>
      <vt:lpstr>Figure 3.19: Where Food Stamps and Cash Grants Yield Different Outcomes  </vt:lpstr>
      <vt:lpstr>The Utility Function Approach to Consumer Choice</vt:lpstr>
      <vt:lpstr>Figure A3.1: Indifference Curves for the Utility Function U=FS  </vt:lpstr>
      <vt:lpstr>Figure A3.2: Utility Along an Indifference Curve Remains Constant  </vt:lpstr>
      <vt:lpstr>Figure A3.3: A Three-Dimensional Utility Surface  </vt:lpstr>
      <vt:lpstr>Figure A3.4: Indifference Curves as Projections  </vt:lpstr>
      <vt:lpstr>Figure A3.5: Indifference Curves for the Utility Function U(X,Y)=(2/3)X + 2Y  </vt:lpstr>
      <vt:lpstr>Figure A3.6: The Optimal Bundle when U=XY, Px=4, Py=2, and M=40  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Kouvelis, Christina</dc:creator>
  <cp:lastModifiedBy>Kouvelis, Christina</cp:lastModifiedBy>
  <cp:revision>21</cp:revision>
  <dcterms:created xsi:type="dcterms:W3CDTF">2014-05-02T19:44:44Z</dcterms:created>
  <dcterms:modified xsi:type="dcterms:W3CDTF">2014-05-22T16:23:29Z</dcterms:modified>
</cp:coreProperties>
</file>