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62" r:id="rId3"/>
    <p:sldId id="258" r:id="rId4"/>
    <p:sldId id="259" r:id="rId5"/>
    <p:sldId id="260" r:id="rId6"/>
    <p:sldId id="261" r:id="rId7"/>
    <p:sldId id="30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3" r:id="rId28"/>
    <p:sldId id="282" r:id="rId29"/>
    <p:sldId id="283" r:id="rId30"/>
    <p:sldId id="284" r:id="rId31"/>
    <p:sldId id="285" r:id="rId32"/>
    <p:sldId id="30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5" r:id="rId44"/>
    <p:sldId id="296" r:id="rId45"/>
    <p:sldId id="306" r:id="rId46"/>
    <p:sldId id="297" r:id="rId47"/>
    <p:sldId id="298" r:id="rId48"/>
    <p:sldId id="299" r:id="rId49"/>
    <p:sldId id="307" r:id="rId50"/>
    <p:sldId id="300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505" autoAdjust="0"/>
  </p:normalViewPr>
  <p:slideViewPr>
    <p:cSldViewPr>
      <p:cViewPr>
        <p:scale>
          <a:sx n="107" d="100"/>
          <a:sy n="107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886200"/>
            <a:ext cx="5372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5"/>
            <a:ext cx="5486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3733800" cy="365125"/>
          </a:xfrm>
        </p:spPr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85800" cy="365125"/>
          </a:xfrm>
        </p:spPr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" y="5271499"/>
            <a:ext cx="89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86882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Individual and      Market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4.5: The Engel Curve for Normal and Inferior Goods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95450"/>
            <a:ext cx="722539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7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Income and Substitution </a:t>
            </a:r>
            <a:r>
              <a:rPr lang="en-US" dirty="0" smtClean="0"/>
              <a:t>Effects of a Price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90600" y="14478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i="1" dirty="0">
                <a:solidFill>
                  <a:srgbClr val="000000"/>
                </a:solidFill>
              </a:rPr>
              <a:t>Substitution </a:t>
            </a:r>
            <a:r>
              <a:rPr lang="en-US" sz="2800" b="1" i="1" dirty="0">
                <a:solidFill>
                  <a:schemeClr val="tx1"/>
                </a:solidFill>
              </a:rPr>
              <a:t>effect:</a:t>
            </a:r>
            <a:r>
              <a:rPr lang="en-US" sz="2800" dirty="0">
                <a:solidFill>
                  <a:schemeClr val="tx1"/>
                </a:solidFill>
              </a:rPr>
              <a:t> that component of the total effect of a price change that results from the associated change in the relative attractiveness of other goods.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i="1" dirty="0">
                <a:solidFill>
                  <a:schemeClr val="tx1"/>
                </a:solidFill>
              </a:rPr>
              <a:t>Income effect:</a:t>
            </a:r>
            <a:r>
              <a:rPr lang="en-US" sz="2800" dirty="0">
                <a:solidFill>
                  <a:schemeClr val="tx1"/>
                </a:solidFill>
              </a:rPr>
              <a:t> that component of the total effect of a price change that results from the associated change in real purchasing power.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i="1" dirty="0">
                <a:solidFill>
                  <a:schemeClr val="tx1"/>
                </a:solidFill>
              </a:rPr>
              <a:t>Total effect:</a:t>
            </a:r>
            <a:r>
              <a:rPr lang="en-US" sz="2800" dirty="0">
                <a:solidFill>
                  <a:schemeClr val="tx1"/>
                </a:solidFill>
              </a:rPr>
              <a:t> the sum of the substitution and income effects.</a:t>
            </a:r>
          </a:p>
        </p:txBody>
      </p:sp>
    </p:spTree>
    <p:extLst>
      <p:ext uri="{BB962C8B-B14F-4D97-AF65-F5344CB8AC3E}">
        <p14:creationId xmlns:p14="http://schemas.microsoft.com/office/powerpoint/2010/main" val="89259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4.6: The Total Effect</a:t>
            </a:r>
            <a:br>
              <a:rPr lang="en-US" dirty="0"/>
            </a:br>
            <a:r>
              <a:rPr lang="en-US" dirty="0"/>
              <a:t>of a Price Increase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485900"/>
            <a:ext cx="7210986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4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4.7: The Substitution and Income Effects of a Price Change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133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7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4.8: Income and Substitution Effects for an Inferior Good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295400"/>
            <a:ext cx="63531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Giffen Goods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828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</a:rPr>
              <a:t>Giffen good: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one for which the quantity demanded rises as its price rises.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Giffen good must be an inferior good </a:t>
            </a:r>
          </a:p>
        </p:txBody>
      </p:sp>
    </p:spTree>
    <p:extLst>
      <p:ext uri="{BB962C8B-B14F-4D97-AF65-F5344CB8AC3E}">
        <p14:creationId xmlns:p14="http://schemas.microsoft.com/office/powerpoint/2010/main" val="193301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4.9: The Demand Curve</a:t>
            </a:r>
            <a:br>
              <a:rPr lang="en-US" dirty="0"/>
            </a:br>
            <a:r>
              <a:rPr lang="en-US" dirty="0"/>
              <a:t>for a Giffen Good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81224"/>
            <a:ext cx="5105400" cy="3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3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4.10: Income and Substitution Effects for Perfect Complements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880"/>
            <a:ext cx="5715000" cy="45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8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4.11: Income and Substitution Effects for Perfect Substitutes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9275"/>
            <a:ext cx="7656522" cy="37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0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4.12: Income and Substitution Effects of a Price Increase for Salt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56" y="1143001"/>
            <a:ext cx="65913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6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Outline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90600" y="9906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The Effects of Changes in the Price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The Effects of Changes in Income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The Income and Substitution Effects of a Price Change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Consumer Responsiveness to Changes in Price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Market Demand: Aggregating Individual Demand Curves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Price Elasticity of Demand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The Dependence of Market Demand on Income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Application: Forecasting Economic Trends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</a:rPr>
              <a:t>Cross-price Elasticities of </a:t>
            </a:r>
            <a:r>
              <a:rPr lang="en-US" sz="2600" dirty="0" smtClean="0">
                <a:solidFill>
                  <a:schemeClr val="tx1"/>
                </a:solidFill>
              </a:rPr>
              <a:t>Demand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Appendix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The Constant elasticity of demand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The Income-Compensated Demand Curve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8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4.13: Income and Substitution Effects for a Price-Sensitive Good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34" y="1295400"/>
            <a:ext cx="53149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4.14: A Price Increase</a:t>
            </a:r>
            <a:br>
              <a:rPr lang="en-US" dirty="0"/>
            </a:br>
            <a:r>
              <a:rPr lang="en-US" dirty="0"/>
              <a:t>for Car Washes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6924"/>
            <a:ext cx="6411989" cy="31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8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4.15: James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Demand</a:t>
            </a:r>
            <a:br>
              <a:rPr lang="en-US" dirty="0"/>
            </a:br>
            <a:r>
              <a:rPr lang="en-US" dirty="0"/>
              <a:t>for Car Washes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0737"/>
            <a:ext cx="6509269" cy="31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3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 Demand Curves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9812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Market demand curv</a:t>
            </a:r>
            <a:r>
              <a:rPr lang="en-US" b="1" i="1" dirty="0">
                <a:solidFill>
                  <a:schemeClr val="tx1"/>
                </a:solidFill>
              </a:rPr>
              <a:t>e:</a:t>
            </a:r>
            <a:r>
              <a:rPr lang="en-US" dirty="0">
                <a:solidFill>
                  <a:schemeClr val="tx1"/>
                </a:solidFill>
              </a:rPr>
              <a:t> the horizontal summation of the individual demand curves.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4.16: Generating Market Demand from Individual Demands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76424"/>
            <a:ext cx="7121896" cy="359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0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4.17: The Market Demand Curve for Beech Saplings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3" y="2057401"/>
            <a:ext cx="7854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3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4.18: Market Demand with Identical Consumers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2637"/>
            <a:ext cx="7174928" cy="34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1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Price elasticity of demand:</a:t>
            </a:r>
            <a:r>
              <a:rPr lang="en-US" dirty="0"/>
              <a:t> the present age change in the quantity of a good demanded that result from a 1 present change in its price.</a:t>
            </a:r>
            <a:r>
              <a:rPr lang="en-US" dirty="0">
                <a:solidFill>
                  <a:srgbClr val="FFFFFF"/>
                </a:solidFill>
              </a:rPr>
              <a:t>price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Categories of Price Elasticity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752600" y="21336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Elastic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→ € &lt; -</a:t>
            </a:r>
            <a:r>
              <a:rPr lang="en-US" dirty="0">
                <a:solidFill>
                  <a:schemeClr val="tx1"/>
                </a:solidFill>
              </a:rPr>
              <a:t>1 </a:t>
            </a:r>
          </a:p>
          <a:p>
            <a:r>
              <a:rPr lang="en-US" dirty="0">
                <a:solidFill>
                  <a:schemeClr val="tx1"/>
                </a:solidFill>
              </a:rPr>
              <a:t>Inelastic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→ € &gt; -</a:t>
            </a:r>
            <a:r>
              <a:rPr lang="en-US" dirty="0">
                <a:solidFill>
                  <a:schemeClr val="tx1"/>
                </a:solidFill>
              </a:rPr>
              <a:t>1 </a:t>
            </a:r>
          </a:p>
          <a:p>
            <a:r>
              <a:rPr lang="en-US" dirty="0">
                <a:solidFill>
                  <a:schemeClr val="tx1"/>
                </a:solidFill>
              </a:rPr>
              <a:t>Unit elastic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→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€ =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4.19: Three Categories</a:t>
            </a:r>
            <a:br>
              <a:rPr lang="en-US" dirty="0"/>
            </a:br>
            <a:r>
              <a:rPr lang="en-US" dirty="0"/>
              <a:t>of Price Elasticity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62224"/>
            <a:ext cx="6400800" cy="30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2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 of Changes in Price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81000" y="2209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</a:rPr>
              <a:t>Price-consumption curve (PCC):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for a good X is the set of optimal bundles traced on an indifference map as the price of X varies (holding income and the price of Y constant).</a:t>
            </a:r>
          </a:p>
        </p:txBody>
      </p:sp>
    </p:spTree>
    <p:extLst>
      <p:ext uri="{BB962C8B-B14F-4D97-AF65-F5344CB8AC3E}">
        <p14:creationId xmlns:p14="http://schemas.microsoft.com/office/powerpoint/2010/main" val="350379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4.20: The Point-Slope Method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72200" cy="46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26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4.21: Two Important Polar Cases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66950"/>
            <a:ext cx="6629399" cy="300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0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Unit-Free Property of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weighing costs and benefits, always compare absolute dollar amounts, not proportions.</a:t>
            </a:r>
          </a:p>
          <a:p>
            <a:r>
              <a:rPr lang="en-US" dirty="0" smtClean="0"/>
              <a:t>When describing how quantity demanded responds to changes in price, it’s generally best to speak in terms of proportions.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8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4.22: Elasticity is Unit-Free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0237"/>
            <a:ext cx="7624035" cy="37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77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Elasticity and Total Revenue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524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 price reduction will increase total revenue if and only if the absolute value of the price elasticity of demand is greater than 1.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 increase in price will increase total revenue if and only if the absolute value of the price elasticity is less than 1.</a:t>
            </a:r>
          </a:p>
        </p:txBody>
      </p:sp>
    </p:spTree>
    <p:extLst>
      <p:ext uri="{BB962C8B-B14F-4D97-AF65-F5344CB8AC3E}">
        <p14:creationId xmlns:p14="http://schemas.microsoft.com/office/powerpoint/2010/main" val="2675593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4.23: The Effect on Total Expenditure of a Reduction in Price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047874"/>
            <a:ext cx="6248400" cy="391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09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4.24: Demand and Total Expenditure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2538"/>
            <a:ext cx="7086599" cy="51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00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4.25: The Demand for Bus Rides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3113"/>
            <a:ext cx="6159368" cy="39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85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Determinants of Price Elasticity of Demand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6764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Substitution possibilities:</a:t>
            </a:r>
            <a:r>
              <a:rPr lang="en-US" sz="2400" dirty="0">
                <a:solidFill>
                  <a:schemeClr val="tx1"/>
                </a:solidFill>
              </a:rPr>
              <a:t> the substitution effect of a price change tends to be small for goods with no close substitutes.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Budget share:</a:t>
            </a:r>
            <a:r>
              <a:rPr lang="en-US" sz="2400" dirty="0">
                <a:solidFill>
                  <a:schemeClr val="tx1"/>
                </a:solidFill>
              </a:rPr>
              <a:t> the larger the share of total expenditures accounted for by the product, the more important will be the income effect of a price change.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Direction of income effect:</a:t>
            </a:r>
            <a:r>
              <a:rPr lang="en-US" sz="2400" dirty="0">
                <a:solidFill>
                  <a:schemeClr val="tx1"/>
                </a:solidFill>
              </a:rPr>
              <a:t> a normal good will have a higher price elasticity than an inferior good.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Time:</a:t>
            </a:r>
            <a:r>
              <a:rPr lang="en-US" sz="2400" dirty="0">
                <a:solidFill>
                  <a:schemeClr val="tx1"/>
                </a:solidFill>
              </a:rPr>
              <a:t> demand for a good will be more responsive to price in the long-run than in the short-run. </a:t>
            </a:r>
          </a:p>
        </p:txBody>
      </p:sp>
    </p:spTree>
    <p:extLst>
      <p:ext uri="{BB962C8B-B14F-4D97-AF65-F5344CB8AC3E}">
        <p14:creationId xmlns:p14="http://schemas.microsoft.com/office/powerpoint/2010/main" val="2486808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4.26: Price Elasticity Is Greater in the Long Run than in the Short Run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38338"/>
            <a:ext cx="7162800" cy="37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4.1: The Price-Consumption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766888"/>
            <a:ext cx="7921237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68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4.27: The Engel Curve for Food</a:t>
            </a:r>
            <a:br>
              <a:rPr lang="en-US" dirty="0"/>
            </a:br>
            <a:r>
              <a:rPr lang="en-US" dirty="0"/>
              <a:t>of A and B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40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105399" cy="45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01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4.28: Market Demand Sometimes Depends on the Distribution of Income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41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28824"/>
            <a:ext cx="7211527" cy="32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66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4.29: An Engel Curve</a:t>
            </a:r>
            <a:br>
              <a:rPr lang="en-US" dirty="0"/>
            </a:br>
            <a:r>
              <a:rPr lang="en-US" dirty="0"/>
              <a:t>at the Market Level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42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890963" cy="28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1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good exhibits a stable Engle curve, we can define its </a:t>
            </a:r>
            <a:r>
              <a:rPr lang="en-US" b="1" dirty="0" smtClean="0"/>
              <a:t>income elasticity of demand</a:t>
            </a:r>
            <a:r>
              <a:rPr lang="en-US" dirty="0" smtClean="0"/>
              <a:t>, the percentage change in the quantity of a good demanded that results from a 1 percent change in income.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7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4.30: Engel Curves for Different Types of Goods </a:t>
            </a:r>
            <a:br>
              <a:rPr lang="en-US" dirty="0"/>
            </a:b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2624"/>
            <a:ext cx="6969842" cy="35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Cross-Price Elasticities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Cross-price elasticity of demand</a:t>
            </a:r>
            <a:r>
              <a:rPr lang="en-US" dirty="0" smtClean="0"/>
              <a:t>: the percentage change in the quantity of one good demanded that results from a 1 percent change in the price of the other good.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1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A4.1: A Constant Elasticity Demand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57750" cy="432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73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A4.2: The Segment-Ratio Method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191000" cy="354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64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3255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Figure A4.3: Elasticity at Different Positions Along a Straight-Line Demand Curve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00" y="1752600"/>
            <a:ext cx="50196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49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Income-Compensated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Income-compensated demand curve</a:t>
            </a:r>
            <a:r>
              <a:rPr lang="en-US" dirty="0" smtClean="0"/>
              <a:t>: a demand curve that tells how much consumers would buy at each price if they were fully compensated for the income effects of price changes.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4.2: An Individual Consumer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Demand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71600"/>
            <a:ext cx="68389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81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Figure A4.4: Ordinary vs. Income-Compensated Demand Curves for a Normal Good 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50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1143000"/>
            <a:ext cx="5172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39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Figure A4.5: Ordinary vs. Income-Compensated Demand Curves for an Inferior Good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51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5037"/>
            <a:ext cx="6207037" cy="288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1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Effects of Changes in Income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905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Income-consumption curve (ICC</a:t>
            </a:r>
            <a:r>
              <a:rPr lang="en-US" b="1" i="1" dirty="0">
                <a:solidFill>
                  <a:schemeClr val="tx1"/>
                </a:solidFill>
              </a:rPr>
              <a:t>):</a:t>
            </a:r>
            <a:r>
              <a:rPr lang="en-US" dirty="0">
                <a:solidFill>
                  <a:schemeClr val="tx1"/>
                </a:solidFill>
              </a:rPr>
              <a:t> for a good X is the set of optimal bundles traced on an indifference map as income varies (holding the prices of X and Y constant).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</a:rPr>
              <a:t>Engel curve:</a:t>
            </a:r>
            <a:r>
              <a:rPr lang="en-US" dirty="0">
                <a:solidFill>
                  <a:schemeClr val="tx1"/>
                </a:solidFill>
              </a:rPr>
              <a:t> curve that plots the relationship between the quantity of X consumed and income.</a:t>
            </a:r>
          </a:p>
        </p:txBody>
      </p:sp>
    </p:spTree>
    <p:extLst>
      <p:ext uri="{BB962C8B-B14F-4D97-AF65-F5344CB8AC3E}">
        <p14:creationId xmlns:p14="http://schemas.microsoft.com/office/powerpoint/2010/main" val="107834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Effects of Changes in Income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295400" y="2133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</a:rPr>
              <a:t>Normal good</a:t>
            </a:r>
            <a:r>
              <a:rPr lang="en-US" b="1" i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one whose quantity demanded rises as income rises.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Inferior good:</a:t>
            </a:r>
            <a:r>
              <a:rPr lang="en-US" dirty="0">
                <a:solidFill>
                  <a:schemeClr val="tx1"/>
                </a:solidFill>
              </a:rPr>
              <a:t> one whose quantity demanded falls as income rises.</a:t>
            </a:r>
          </a:p>
        </p:txBody>
      </p:sp>
    </p:spTree>
    <p:extLst>
      <p:ext uri="{BB962C8B-B14F-4D97-AF65-F5344CB8AC3E}">
        <p14:creationId xmlns:p14="http://schemas.microsoft.com/office/powerpoint/2010/main" val="17792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4.3: An Income-Consumption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8774"/>
            <a:ext cx="7462964" cy="41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62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4.4: An Individual Consumer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Engel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38299"/>
            <a:ext cx="7469222" cy="45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17032"/>
      </p:ext>
    </p:extLst>
  </p:cSld>
  <p:clrMapOvr>
    <a:masterClrMapping/>
  </p:clrMapOvr>
</p:sld>
</file>

<file path=ppt/theme/theme1.xml><?xml version="1.0" encoding="utf-8"?>
<a:theme xmlns:a="http://schemas.openxmlformats.org/drawingml/2006/main" name="PPCH4new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PPCH4new14.potx</Template>
  <TotalTime>264</TotalTime>
  <Words>1482</Words>
  <Application>Microsoft Office PowerPoint</Application>
  <PresentationFormat>On-screen Show (4:3)</PresentationFormat>
  <Paragraphs>200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PPCH4new14</vt:lpstr>
      <vt:lpstr>Chapter 4</vt:lpstr>
      <vt:lpstr>Chapter Outline </vt:lpstr>
      <vt:lpstr>The Effect of Changes in Price </vt:lpstr>
      <vt:lpstr>Figure 4.1: The Price-Consumption Curve  </vt:lpstr>
      <vt:lpstr>Figure 4.2: An Individual Consumer’s Demand Curve  </vt:lpstr>
      <vt:lpstr>The Effects of Changes in Income </vt:lpstr>
      <vt:lpstr>The Effects of Changes in Income </vt:lpstr>
      <vt:lpstr>Figure 4.3: An Income-Consumption Curve  </vt:lpstr>
      <vt:lpstr>Figure 4.4: An Individual Consumer’s Engel Curve  </vt:lpstr>
      <vt:lpstr>Figure 4.5: The Engel Curve for Normal and Inferior Goods  </vt:lpstr>
      <vt:lpstr>Income and Substitution Effects of a Price Change </vt:lpstr>
      <vt:lpstr>Figure 4.6: The Total Effect of a Price Increase  </vt:lpstr>
      <vt:lpstr>Figure 4.7: The Substitution and Income Effects of a Price Change  </vt:lpstr>
      <vt:lpstr>Figure 4.8: Income and Substitution Effects for an Inferior Good  </vt:lpstr>
      <vt:lpstr>Giffen Goods </vt:lpstr>
      <vt:lpstr>Figure 4.9: The Demand Curve for a Giffen Good  </vt:lpstr>
      <vt:lpstr>Figure 4.10: Income and Substitution Effects for Perfect Complements  </vt:lpstr>
      <vt:lpstr>Figure 4.11: Income and Substitution Effects for Perfect Substitutes  </vt:lpstr>
      <vt:lpstr>Figure 4.12: Income and Substitution Effects of a Price Increase for Salt  </vt:lpstr>
      <vt:lpstr>Figure 4.13: Income and Substitution Effects for a Price-Sensitive Good  </vt:lpstr>
      <vt:lpstr>Figure 4.14: A Price Increase for Car Washes  </vt:lpstr>
      <vt:lpstr>Figure 4.15: James’ Demand for Car Washes  </vt:lpstr>
      <vt:lpstr>Market Demand Curves </vt:lpstr>
      <vt:lpstr>Figure 4.16: Generating Market Demand from Individual Demands  </vt:lpstr>
      <vt:lpstr>Figure 4.17: The Market Demand Curve for Beech Saplings  </vt:lpstr>
      <vt:lpstr>Figure 4.18: Market Demand with Identical Consumers  </vt:lpstr>
      <vt:lpstr>Price Elasticity of Demand</vt:lpstr>
      <vt:lpstr>Three Categories of Price Elasticity </vt:lpstr>
      <vt:lpstr>Figure 4.19: Three Categories of Price Elasticity  </vt:lpstr>
      <vt:lpstr>Figure 4.20: The Point-Slope Method  </vt:lpstr>
      <vt:lpstr>Figure 4.21: Two Important Polar Cases  </vt:lpstr>
      <vt:lpstr>The Unit-Free Property of Elasticity</vt:lpstr>
      <vt:lpstr>Figure 4.22: Elasticity is Unit-Free  </vt:lpstr>
      <vt:lpstr>Elasticity and Total Revenue </vt:lpstr>
      <vt:lpstr>Figure 4.23: The Effect on Total Expenditure of a Reduction in Price </vt:lpstr>
      <vt:lpstr>Figure 4.24: Demand and Total Expenditure  </vt:lpstr>
      <vt:lpstr>Figure 4.25: The Demand for Bus Rides  </vt:lpstr>
      <vt:lpstr>Determinants of Price Elasticity of Demand </vt:lpstr>
      <vt:lpstr>Figure 4.26: Price Elasticity Is Greater in the Long Run than in the Short Run  </vt:lpstr>
      <vt:lpstr>Figure 4.27: The Engel Curve for Food of A and B  </vt:lpstr>
      <vt:lpstr>Figure 4.28: Market Demand Sometimes Depends on the Distribution of Income  </vt:lpstr>
      <vt:lpstr>Figure 4.29: An Engel Curve at the Market Level  </vt:lpstr>
      <vt:lpstr>Income Elasticity of Demand</vt:lpstr>
      <vt:lpstr>Figure 4.30: Engel Curves for Different Types of Goods  </vt:lpstr>
      <vt:lpstr>Cross-Price Elasticities of Demand</vt:lpstr>
      <vt:lpstr>Figure A4.1: A Constant Elasticity Demand Curve  </vt:lpstr>
      <vt:lpstr>Figure A4.2: The Segment-Ratio Method  </vt:lpstr>
      <vt:lpstr>Figure A4.3: Elasticity at Different Positions Along a Straight-Line Demand Curve  </vt:lpstr>
      <vt:lpstr>Income-Compensated Demand Curve</vt:lpstr>
      <vt:lpstr>Figure A4.4: Ordinary vs. Income-Compensated Demand Curves for a Normal Good  </vt:lpstr>
      <vt:lpstr>Figure A4.5: Ordinary vs. Income-Compensated Demand Curves for an Inferior Good   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Kouvelis, Christina</cp:lastModifiedBy>
  <cp:revision>15</cp:revision>
  <dcterms:created xsi:type="dcterms:W3CDTF">2014-05-02T19:44:44Z</dcterms:created>
  <dcterms:modified xsi:type="dcterms:W3CDTF">2014-05-22T19:11:03Z</dcterms:modified>
</cp:coreProperties>
</file>