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1" r:id="rId14"/>
    <p:sldId id="268"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7" r:id="rId29"/>
    <p:sldId id="288" r:id="rId30"/>
    <p:sldId id="285" r:id="rId31"/>
    <p:sldId id="286" r:id="rId32"/>
    <p:sldId id="289"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47" autoAdjust="0"/>
    <p:restoredTop sz="94660"/>
  </p:normalViewPr>
  <p:slideViewPr>
    <p:cSldViewPr>
      <p:cViewPr varScale="1">
        <p:scale>
          <a:sx n="103" d="100"/>
          <a:sy n="103" d="100"/>
        </p:scale>
        <p:origin x="-198"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2085460-FBD7-4A71-AFA1-84583542FE69}" type="datetimeFigureOut">
              <a:rPr lang="en-US" smtClean="0"/>
              <a:t>5/22/2014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6C0192-B7B0-423E-B943-C5AF94D4878D}" type="slidenum">
              <a:rPr lang="en-US" smtClean="0"/>
              <a:t>‹#›</a:t>
            </a:fld>
            <a:endParaRPr lang="en-US"/>
          </a:p>
        </p:txBody>
      </p:sp>
    </p:spTree>
    <p:extLst>
      <p:ext uri="{BB962C8B-B14F-4D97-AF65-F5344CB8AC3E}">
        <p14:creationId xmlns:p14="http://schemas.microsoft.com/office/powerpoint/2010/main" val="11539653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467100" y="3886200"/>
            <a:ext cx="5372100" cy="1752600"/>
          </a:xfrm>
        </p:spPr>
        <p:txBody>
          <a:bodyPr>
            <a:normAutofit/>
          </a:bodyPr>
          <a:lstStyle>
            <a:lvl1pPr marL="0" indent="0" algn="ctr">
              <a:buNone/>
              <a:defRPr sz="4200">
                <a:solidFill>
                  <a:schemeClr val="accent6">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1026"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3467100"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2971800" y="2130425"/>
            <a:ext cx="5486400" cy="1470025"/>
          </a:xfrm>
        </p:spPr>
        <p:txBody>
          <a:bodyPr>
            <a:noAutofit/>
          </a:bodyPr>
          <a:lstStyle>
            <a:lvl1pPr>
              <a:defRPr sz="4800">
                <a:solidFill>
                  <a:srgbClr val="00B050"/>
                </a:solidFill>
                <a:effectLst>
                  <a:glow rad="101600">
                    <a:schemeClr val="accent3">
                      <a:satMod val="175000"/>
                      <a:alpha val="8000"/>
                    </a:schemeClr>
                  </a:glow>
                  <a:outerShdw blurRad="50800" dist="38100" dir="2700000" algn="tl" rotWithShape="0">
                    <a:prstClr val="black">
                      <a:alpha val="40000"/>
                    </a:prstClr>
                  </a:outerShdw>
                </a:effectLst>
              </a:defRPr>
            </a:lvl1pPr>
          </a:lstStyle>
          <a:p>
            <a:r>
              <a:rPr lang="en-US" smtClean="0"/>
              <a:t>Click to edit Master title style</a:t>
            </a:r>
            <a:endParaRPr lang="en-US" dirty="0"/>
          </a:p>
        </p:txBody>
      </p:sp>
      <p:sp>
        <p:nvSpPr>
          <p:cNvPr id="5" name="Footer Placeholder 4"/>
          <p:cNvSpPr>
            <a:spLocks noGrp="1"/>
          </p:cNvSpPr>
          <p:nvPr>
            <p:ph type="ftr" sz="quarter" idx="11"/>
          </p:nvPr>
        </p:nvSpPr>
        <p:spPr>
          <a:xfrm>
            <a:off x="3657600" y="6492875"/>
            <a:ext cx="3733800" cy="365125"/>
          </a:xfrm>
        </p:spPr>
        <p:txBody>
          <a:bodyPr/>
          <a:lstStyle/>
          <a:p>
            <a:r>
              <a:rPr lang="en-US" dirty="0" smtClean="0"/>
              <a:t>©2015 McGraw-Hill Education. All Rights Reserved.</a:t>
            </a:r>
            <a:endParaRPr lang="en-US" dirty="0"/>
          </a:p>
        </p:txBody>
      </p:sp>
      <p:sp>
        <p:nvSpPr>
          <p:cNvPr id="6" name="Slide Number Placeholder 5"/>
          <p:cNvSpPr>
            <a:spLocks noGrp="1"/>
          </p:cNvSpPr>
          <p:nvPr>
            <p:ph type="sldNum" sz="quarter" idx="12"/>
          </p:nvPr>
        </p:nvSpPr>
        <p:spPr>
          <a:xfrm>
            <a:off x="8382000" y="6400800"/>
            <a:ext cx="685800" cy="365125"/>
          </a:xfrm>
        </p:spPr>
        <p:txBody>
          <a:bodyPr/>
          <a:lstStyle/>
          <a:p>
            <a:fld id="{277EE247-7E3D-4F38-A267-86CBA1DF41EF}" type="slidenum">
              <a:rPr lang="en-US" smtClean="0"/>
              <a:t>‹#›</a:t>
            </a:fld>
            <a:endParaRPr lang="en-US" dirty="0"/>
          </a:p>
        </p:txBody>
      </p:sp>
    </p:spTree>
    <p:extLst>
      <p:ext uri="{BB962C8B-B14F-4D97-AF65-F5344CB8AC3E}">
        <p14:creationId xmlns:p14="http://schemas.microsoft.com/office/powerpoint/2010/main" val="63461319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r>
              <a:rPr lang="en-US" smtClean="0"/>
              <a:t>©2015 McGraw-Hill Education. All Rights Reserved.</a:t>
            </a:r>
            <a:endParaRPr lang="en-US"/>
          </a:p>
        </p:txBody>
      </p:sp>
      <p:sp>
        <p:nvSpPr>
          <p:cNvPr id="6" name="Slide Number Placeholder 5"/>
          <p:cNvSpPr>
            <a:spLocks noGrp="1"/>
          </p:cNvSpPr>
          <p:nvPr>
            <p:ph type="sldNum" sz="quarter" idx="12"/>
          </p:nvPr>
        </p:nvSpPr>
        <p:spPr/>
        <p:txBody>
          <a:bodyPr/>
          <a:lstStyle/>
          <a:p>
            <a:fld id="{277EE247-7E3D-4F38-A267-86CBA1DF41EF}" type="slidenum">
              <a:rPr lang="en-US" smtClean="0"/>
              <a:t>‹#›</a:t>
            </a:fld>
            <a:endParaRPr lang="en-US"/>
          </a:p>
        </p:txBody>
      </p:sp>
    </p:spTree>
    <p:extLst>
      <p:ext uri="{BB962C8B-B14F-4D97-AF65-F5344CB8AC3E}">
        <p14:creationId xmlns:p14="http://schemas.microsoft.com/office/powerpoint/2010/main" val="20334375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r>
              <a:rPr lang="en-US" smtClean="0"/>
              <a:t>©2015 McGraw-Hill Education. All Rights Reserved.</a:t>
            </a:r>
            <a:endParaRPr lang="en-US"/>
          </a:p>
        </p:txBody>
      </p:sp>
      <p:sp>
        <p:nvSpPr>
          <p:cNvPr id="6" name="Slide Number Placeholder 5"/>
          <p:cNvSpPr>
            <a:spLocks noGrp="1"/>
          </p:cNvSpPr>
          <p:nvPr>
            <p:ph type="sldNum" sz="quarter" idx="12"/>
          </p:nvPr>
        </p:nvSpPr>
        <p:spPr/>
        <p:txBody>
          <a:bodyPr/>
          <a:lstStyle/>
          <a:p>
            <a:fld id="{277EE247-7E3D-4F38-A267-86CBA1DF41EF}" type="slidenum">
              <a:rPr lang="en-US" smtClean="0"/>
              <a:t>‹#›</a:t>
            </a:fld>
            <a:endParaRPr lang="en-US"/>
          </a:p>
        </p:txBody>
      </p:sp>
    </p:spTree>
    <p:extLst>
      <p:ext uri="{BB962C8B-B14F-4D97-AF65-F5344CB8AC3E}">
        <p14:creationId xmlns:p14="http://schemas.microsoft.com/office/powerpoint/2010/main" val="30885917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r>
              <a:rPr lang="en-US" smtClean="0"/>
              <a:t>©2015 McGraw-Hill Education. All Rights Reserved.</a:t>
            </a:r>
            <a:endParaRPr lang="en-US"/>
          </a:p>
        </p:txBody>
      </p:sp>
      <p:sp>
        <p:nvSpPr>
          <p:cNvPr id="6" name="Slide Number Placeholder 5"/>
          <p:cNvSpPr>
            <a:spLocks noGrp="1"/>
          </p:cNvSpPr>
          <p:nvPr>
            <p:ph type="sldNum" sz="quarter" idx="12"/>
          </p:nvPr>
        </p:nvSpPr>
        <p:spPr/>
        <p:txBody>
          <a:bodyPr/>
          <a:lstStyle/>
          <a:p>
            <a:fld id="{277EE247-7E3D-4F38-A267-86CBA1DF41EF}" type="slidenum">
              <a:rPr lang="en-US" smtClean="0"/>
              <a:t>‹#›</a:t>
            </a:fld>
            <a:endParaRPr lang="en-US"/>
          </a:p>
        </p:txBody>
      </p:sp>
    </p:spTree>
    <p:extLst>
      <p:ext uri="{BB962C8B-B14F-4D97-AF65-F5344CB8AC3E}">
        <p14:creationId xmlns:p14="http://schemas.microsoft.com/office/powerpoint/2010/main" val="94564655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r>
              <a:rPr lang="en-US" smtClean="0"/>
              <a:t>©2015 McGraw-Hill Education. All Rights Reserved.</a:t>
            </a:r>
            <a:endParaRPr lang="en-US"/>
          </a:p>
        </p:txBody>
      </p:sp>
      <p:sp>
        <p:nvSpPr>
          <p:cNvPr id="6" name="Slide Number Placeholder 5"/>
          <p:cNvSpPr>
            <a:spLocks noGrp="1"/>
          </p:cNvSpPr>
          <p:nvPr>
            <p:ph type="sldNum" sz="quarter" idx="12"/>
          </p:nvPr>
        </p:nvSpPr>
        <p:spPr/>
        <p:txBody>
          <a:bodyPr/>
          <a:lstStyle/>
          <a:p>
            <a:fld id="{277EE247-7E3D-4F38-A267-86CBA1DF41EF}" type="slidenum">
              <a:rPr lang="en-US" smtClean="0"/>
              <a:t>‹#›</a:t>
            </a:fld>
            <a:endParaRPr lang="en-US"/>
          </a:p>
        </p:txBody>
      </p:sp>
    </p:spTree>
    <p:extLst>
      <p:ext uri="{BB962C8B-B14F-4D97-AF65-F5344CB8AC3E}">
        <p14:creationId xmlns:p14="http://schemas.microsoft.com/office/powerpoint/2010/main" val="402529346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a:p>
        </p:txBody>
      </p:sp>
      <p:sp>
        <p:nvSpPr>
          <p:cNvPr id="6" name="Footer Placeholder 5"/>
          <p:cNvSpPr>
            <a:spLocks noGrp="1"/>
          </p:cNvSpPr>
          <p:nvPr>
            <p:ph type="ftr" sz="quarter" idx="11"/>
          </p:nvPr>
        </p:nvSpPr>
        <p:spPr/>
        <p:txBody>
          <a:bodyPr/>
          <a:lstStyle/>
          <a:p>
            <a:r>
              <a:rPr lang="en-US" smtClean="0"/>
              <a:t>©2015 McGraw-Hill Education. All Rights Reserved.</a:t>
            </a:r>
            <a:endParaRPr lang="en-US"/>
          </a:p>
        </p:txBody>
      </p:sp>
      <p:sp>
        <p:nvSpPr>
          <p:cNvPr id="7" name="Slide Number Placeholder 6"/>
          <p:cNvSpPr>
            <a:spLocks noGrp="1"/>
          </p:cNvSpPr>
          <p:nvPr>
            <p:ph type="sldNum" sz="quarter" idx="12"/>
          </p:nvPr>
        </p:nvSpPr>
        <p:spPr/>
        <p:txBody>
          <a:bodyPr/>
          <a:lstStyle/>
          <a:p>
            <a:fld id="{277EE247-7E3D-4F38-A267-86CBA1DF41EF}" type="slidenum">
              <a:rPr lang="en-US" smtClean="0"/>
              <a:t>‹#›</a:t>
            </a:fld>
            <a:endParaRPr lang="en-US"/>
          </a:p>
        </p:txBody>
      </p:sp>
    </p:spTree>
    <p:extLst>
      <p:ext uri="{BB962C8B-B14F-4D97-AF65-F5344CB8AC3E}">
        <p14:creationId xmlns:p14="http://schemas.microsoft.com/office/powerpoint/2010/main" val="302916495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endParaRPr lang="en-US"/>
          </a:p>
        </p:txBody>
      </p:sp>
      <p:sp>
        <p:nvSpPr>
          <p:cNvPr id="8" name="Footer Placeholder 7"/>
          <p:cNvSpPr>
            <a:spLocks noGrp="1"/>
          </p:cNvSpPr>
          <p:nvPr>
            <p:ph type="ftr" sz="quarter" idx="11"/>
          </p:nvPr>
        </p:nvSpPr>
        <p:spPr/>
        <p:txBody>
          <a:bodyPr/>
          <a:lstStyle/>
          <a:p>
            <a:r>
              <a:rPr lang="en-US" smtClean="0"/>
              <a:t>©2015 McGraw-Hill Education. All Rights Reserved.</a:t>
            </a:r>
            <a:endParaRPr lang="en-US"/>
          </a:p>
        </p:txBody>
      </p:sp>
      <p:sp>
        <p:nvSpPr>
          <p:cNvPr id="9" name="Slide Number Placeholder 8"/>
          <p:cNvSpPr>
            <a:spLocks noGrp="1"/>
          </p:cNvSpPr>
          <p:nvPr>
            <p:ph type="sldNum" sz="quarter" idx="12"/>
          </p:nvPr>
        </p:nvSpPr>
        <p:spPr/>
        <p:txBody>
          <a:bodyPr/>
          <a:lstStyle/>
          <a:p>
            <a:fld id="{277EE247-7E3D-4F38-A267-86CBA1DF41EF}" type="slidenum">
              <a:rPr lang="en-US" smtClean="0"/>
              <a:t>‹#›</a:t>
            </a:fld>
            <a:endParaRPr lang="en-US"/>
          </a:p>
        </p:txBody>
      </p:sp>
    </p:spTree>
    <p:extLst>
      <p:ext uri="{BB962C8B-B14F-4D97-AF65-F5344CB8AC3E}">
        <p14:creationId xmlns:p14="http://schemas.microsoft.com/office/powerpoint/2010/main" val="22278634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endParaRPr lang="en-US"/>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a:t>
            </a:fld>
            <a:endParaRPr lang="en-US"/>
          </a:p>
        </p:txBody>
      </p:sp>
    </p:spTree>
    <p:extLst>
      <p:ext uri="{BB962C8B-B14F-4D97-AF65-F5344CB8AC3E}">
        <p14:creationId xmlns:p14="http://schemas.microsoft.com/office/powerpoint/2010/main" val="11657440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endParaRPr lang="en-US"/>
          </a:p>
        </p:txBody>
      </p:sp>
      <p:sp>
        <p:nvSpPr>
          <p:cNvPr id="3" name="Footer Placeholder 2"/>
          <p:cNvSpPr>
            <a:spLocks noGrp="1"/>
          </p:cNvSpPr>
          <p:nvPr>
            <p:ph type="ftr" sz="quarter" idx="11"/>
          </p:nvPr>
        </p:nvSpPr>
        <p:spPr/>
        <p:txBody>
          <a:bodyPr/>
          <a:lstStyle/>
          <a:p>
            <a:r>
              <a:rPr lang="en-US" smtClean="0"/>
              <a:t>©2015 McGraw-Hill Education. All Rights Reserved.</a:t>
            </a:r>
            <a:endParaRPr lang="en-US"/>
          </a:p>
        </p:txBody>
      </p:sp>
      <p:sp>
        <p:nvSpPr>
          <p:cNvPr id="4" name="Slide Number Placeholder 3"/>
          <p:cNvSpPr>
            <a:spLocks noGrp="1"/>
          </p:cNvSpPr>
          <p:nvPr>
            <p:ph type="sldNum" sz="quarter" idx="12"/>
          </p:nvPr>
        </p:nvSpPr>
        <p:spPr/>
        <p:txBody>
          <a:bodyPr/>
          <a:lstStyle/>
          <a:p>
            <a:fld id="{277EE247-7E3D-4F38-A267-86CBA1DF41EF}" type="slidenum">
              <a:rPr lang="en-US" smtClean="0"/>
              <a:t>‹#›</a:t>
            </a:fld>
            <a:endParaRPr lang="en-US"/>
          </a:p>
        </p:txBody>
      </p:sp>
    </p:spTree>
    <p:extLst>
      <p:ext uri="{BB962C8B-B14F-4D97-AF65-F5344CB8AC3E}">
        <p14:creationId xmlns:p14="http://schemas.microsoft.com/office/powerpoint/2010/main" val="26955297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a:p>
        </p:txBody>
      </p:sp>
      <p:sp>
        <p:nvSpPr>
          <p:cNvPr id="6" name="Footer Placeholder 5"/>
          <p:cNvSpPr>
            <a:spLocks noGrp="1"/>
          </p:cNvSpPr>
          <p:nvPr>
            <p:ph type="ftr" sz="quarter" idx="11"/>
          </p:nvPr>
        </p:nvSpPr>
        <p:spPr/>
        <p:txBody>
          <a:bodyPr/>
          <a:lstStyle/>
          <a:p>
            <a:r>
              <a:rPr lang="en-US" smtClean="0"/>
              <a:t>©2015 McGraw-Hill Education. All Rights Reserved.</a:t>
            </a:r>
            <a:endParaRPr lang="en-US"/>
          </a:p>
        </p:txBody>
      </p:sp>
      <p:sp>
        <p:nvSpPr>
          <p:cNvPr id="7" name="Slide Number Placeholder 6"/>
          <p:cNvSpPr>
            <a:spLocks noGrp="1"/>
          </p:cNvSpPr>
          <p:nvPr>
            <p:ph type="sldNum" sz="quarter" idx="12"/>
          </p:nvPr>
        </p:nvSpPr>
        <p:spPr/>
        <p:txBody>
          <a:bodyPr/>
          <a:lstStyle/>
          <a:p>
            <a:fld id="{277EE247-7E3D-4F38-A267-86CBA1DF41EF}" type="slidenum">
              <a:rPr lang="en-US" smtClean="0"/>
              <a:t>‹#›</a:t>
            </a:fld>
            <a:endParaRPr lang="en-US"/>
          </a:p>
        </p:txBody>
      </p:sp>
    </p:spTree>
    <p:extLst>
      <p:ext uri="{BB962C8B-B14F-4D97-AF65-F5344CB8AC3E}">
        <p14:creationId xmlns:p14="http://schemas.microsoft.com/office/powerpoint/2010/main" val="17031962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a:p>
        </p:txBody>
      </p:sp>
      <p:sp>
        <p:nvSpPr>
          <p:cNvPr id="6" name="Footer Placeholder 5"/>
          <p:cNvSpPr>
            <a:spLocks noGrp="1"/>
          </p:cNvSpPr>
          <p:nvPr>
            <p:ph type="ftr" sz="quarter" idx="11"/>
          </p:nvPr>
        </p:nvSpPr>
        <p:spPr/>
        <p:txBody>
          <a:bodyPr/>
          <a:lstStyle/>
          <a:p>
            <a:r>
              <a:rPr lang="en-US" smtClean="0"/>
              <a:t>©2015 McGraw-Hill Education. All Rights Reserved.</a:t>
            </a:r>
            <a:endParaRPr lang="en-US"/>
          </a:p>
        </p:txBody>
      </p:sp>
      <p:sp>
        <p:nvSpPr>
          <p:cNvPr id="7" name="Slide Number Placeholder 6"/>
          <p:cNvSpPr>
            <a:spLocks noGrp="1"/>
          </p:cNvSpPr>
          <p:nvPr>
            <p:ph type="sldNum" sz="quarter" idx="12"/>
          </p:nvPr>
        </p:nvSpPr>
        <p:spPr/>
        <p:txBody>
          <a:bodyPr/>
          <a:lstStyle/>
          <a:p>
            <a:fld id="{277EE247-7E3D-4F38-A267-86CBA1DF41EF}" type="slidenum">
              <a:rPr lang="en-US" smtClean="0"/>
              <a:t>‹#›</a:t>
            </a:fld>
            <a:endParaRPr lang="en-US"/>
          </a:p>
        </p:txBody>
      </p:sp>
    </p:spTree>
    <p:extLst>
      <p:ext uri="{BB962C8B-B14F-4D97-AF65-F5344CB8AC3E}">
        <p14:creationId xmlns:p14="http://schemas.microsoft.com/office/powerpoint/2010/main" val="41288947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2050" name="Picture 2"/>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33712" y="5271499"/>
            <a:ext cx="892737" cy="1600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Slide Number Placeholder 5"/>
          <p:cNvSpPr>
            <a:spLocks noGrp="1"/>
          </p:cNvSpPr>
          <p:nvPr>
            <p:ph type="sldNum" sz="quarter" idx="4"/>
          </p:nvPr>
        </p:nvSpPr>
        <p:spPr>
          <a:xfrm>
            <a:off x="8382000" y="6400800"/>
            <a:ext cx="685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7EE247-7E3D-4F38-A267-86CBA1DF41EF}" type="slidenum">
              <a:rPr lang="en-US" smtClean="0"/>
              <a:t>‹#›</a:t>
            </a:fld>
            <a:endParaRPr lang="en-US"/>
          </a:p>
        </p:txBody>
      </p:sp>
      <p:sp>
        <p:nvSpPr>
          <p:cNvPr id="5" name="Footer Placeholder 4"/>
          <p:cNvSpPr>
            <a:spLocks noGrp="1"/>
          </p:cNvSpPr>
          <p:nvPr>
            <p:ph type="ftr" sz="quarter" idx="3"/>
          </p:nvPr>
        </p:nvSpPr>
        <p:spPr>
          <a:xfrm>
            <a:off x="3581400" y="6486882"/>
            <a:ext cx="35814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©2015 McGraw-Hill Education. All Rights Reserved.</a:t>
            </a:r>
            <a:endParaRPr lang="en-US" dirty="0"/>
          </a:p>
        </p:txBody>
      </p:sp>
    </p:spTree>
    <p:extLst>
      <p:ext uri="{BB962C8B-B14F-4D97-AF65-F5344CB8AC3E}">
        <p14:creationId xmlns:p14="http://schemas.microsoft.com/office/powerpoint/2010/main" val="14797911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dt="0"/>
  <p:txStyles>
    <p:titleStyle>
      <a:lvl1pPr algn="ctr" defTabSz="914400" rtl="0" eaLnBrk="1" latinLnBrk="0" hangingPunct="1">
        <a:spcBef>
          <a:spcPct val="0"/>
        </a:spcBef>
        <a:buNone/>
        <a:defRPr sz="4400" kern="1200">
          <a:solidFill>
            <a:schemeClr val="accent6">
              <a:lumMod val="75000"/>
            </a:schemeClr>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2.xml"/><Relationship Id="rId4" Type="http://schemas.openxmlformats.org/officeDocument/2006/relationships/image" Target="../media/image24.png"/></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Chapter 8</a:t>
            </a:r>
            <a:endParaRPr lang="en-US" dirty="0"/>
          </a:p>
        </p:txBody>
      </p:sp>
      <p:sp>
        <p:nvSpPr>
          <p:cNvPr id="3" name="Subtitle 2"/>
          <p:cNvSpPr>
            <a:spLocks noGrp="1"/>
          </p:cNvSpPr>
          <p:nvPr>
            <p:ph type="subTitle" idx="1"/>
          </p:nvPr>
        </p:nvSpPr>
        <p:spPr/>
        <p:txBody>
          <a:bodyPr/>
          <a:lstStyle/>
          <a:p>
            <a:r>
              <a:rPr lang="en-US" dirty="0" smtClean="0"/>
              <a:t>Production</a:t>
            </a:r>
            <a:endParaRPr lang="en-US" dirty="0"/>
          </a:p>
        </p:txBody>
      </p:sp>
    </p:spTree>
    <p:extLst>
      <p:ext uri="{BB962C8B-B14F-4D97-AF65-F5344CB8AC3E}">
        <p14:creationId xmlns:p14="http://schemas.microsoft.com/office/powerpoint/2010/main" val="1945905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Figure </a:t>
            </a:r>
            <a:r>
              <a:rPr lang="en-US" dirty="0" smtClean="0"/>
              <a:t>8.4: </a:t>
            </a:r>
            <a:r>
              <a:rPr lang="en-US" dirty="0"/>
              <a:t>The Effect of Technological Progress in Food Production</a:t>
            </a:r>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10</a:t>
            </a:fld>
            <a:endParaRPr lang="en-US"/>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01" y="2057399"/>
            <a:ext cx="5257800" cy="387275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122840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Short-Run </a:t>
            </a:r>
            <a:r>
              <a:rPr lang="en-US" dirty="0"/>
              <a:t>Production </a:t>
            </a:r>
            <a:r>
              <a:rPr lang="en-US" dirty="0" smtClean="0"/>
              <a:t>Function Components</a:t>
            </a:r>
            <a:endParaRPr lang="en-US" dirty="0"/>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11</a:t>
            </a:fld>
            <a:endParaRPr lang="en-US"/>
          </a:p>
        </p:txBody>
      </p:sp>
      <p:sp>
        <p:nvSpPr>
          <p:cNvPr id="6" name="Rectangle 5"/>
          <p:cNvSpPr>
            <a:spLocks noGrp="1" noChangeArrowheads="1"/>
          </p:cNvSpPr>
          <p:nvPr/>
        </p:nvSpPr>
        <p:spPr bwMode="auto">
          <a:xfrm>
            <a:off x="990600" y="1752600"/>
            <a:ext cx="80010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3200">
                <a:solidFill>
                  <a:srgbClr val="003300"/>
                </a:solidFill>
                <a:latin typeface="+mn-lt"/>
                <a:ea typeface="+mn-ea"/>
                <a:cs typeface="+mn-cs"/>
              </a:defRPr>
            </a:lvl1pPr>
            <a:lvl2pPr marL="742950" indent="-285750" algn="l" rtl="0" fontAlgn="base">
              <a:spcBef>
                <a:spcPct val="20000"/>
              </a:spcBef>
              <a:spcAft>
                <a:spcPct val="0"/>
              </a:spcAft>
              <a:buChar char="–"/>
              <a:defRPr sz="2800">
                <a:solidFill>
                  <a:srgbClr val="003300"/>
                </a:solidFill>
                <a:latin typeface="+mn-lt"/>
                <a:ea typeface="+mn-ea"/>
              </a:defRPr>
            </a:lvl2pPr>
            <a:lvl3pPr marL="1143000" indent="-228600" algn="l" rtl="0" fontAlgn="base">
              <a:spcBef>
                <a:spcPct val="20000"/>
              </a:spcBef>
              <a:spcAft>
                <a:spcPct val="0"/>
              </a:spcAft>
              <a:buChar char="•"/>
              <a:defRPr sz="2400">
                <a:solidFill>
                  <a:srgbClr val="003300"/>
                </a:solidFill>
                <a:latin typeface="+mn-lt"/>
                <a:ea typeface="+mn-ea"/>
              </a:defRPr>
            </a:lvl3pPr>
            <a:lvl4pPr marL="1600200" indent="-228600" algn="l" rtl="0" fontAlgn="base">
              <a:spcBef>
                <a:spcPct val="20000"/>
              </a:spcBef>
              <a:spcAft>
                <a:spcPct val="0"/>
              </a:spcAft>
              <a:buChar char="–"/>
              <a:defRPr sz="2000">
                <a:solidFill>
                  <a:srgbClr val="003300"/>
                </a:solidFill>
                <a:latin typeface="+mn-lt"/>
                <a:ea typeface="+mn-ea"/>
              </a:defRPr>
            </a:lvl4pPr>
            <a:lvl5pPr marL="2057400" indent="-228600" algn="l" rtl="0" fontAlgn="base">
              <a:spcBef>
                <a:spcPct val="20000"/>
              </a:spcBef>
              <a:spcAft>
                <a:spcPct val="0"/>
              </a:spcAft>
              <a:buChar char="»"/>
              <a:defRPr sz="2000">
                <a:solidFill>
                  <a:srgbClr val="003300"/>
                </a:solidFill>
                <a:latin typeface="+mn-lt"/>
                <a:ea typeface="+mn-ea"/>
              </a:defRPr>
            </a:lvl5pPr>
            <a:lvl6pPr marL="2514600" indent="-228600" algn="l" rtl="0" fontAlgn="base">
              <a:spcBef>
                <a:spcPct val="20000"/>
              </a:spcBef>
              <a:spcAft>
                <a:spcPct val="0"/>
              </a:spcAft>
              <a:buChar char="»"/>
              <a:defRPr sz="2000">
                <a:solidFill>
                  <a:srgbClr val="003300"/>
                </a:solidFill>
                <a:latin typeface="+mn-lt"/>
                <a:ea typeface="+mn-ea"/>
              </a:defRPr>
            </a:lvl6pPr>
            <a:lvl7pPr marL="2971800" indent="-228600" algn="l" rtl="0" fontAlgn="base">
              <a:spcBef>
                <a:spcPct val="20000"/>
              </a:spcBef>
              <a:spcAft>
                <a:spcPct val="0"/>
              </a:spcAft>
              <a:buChar char="»"/>
              <a:defRPr sz="2000">
                <a:solidFill>
                  <a:srgbClr val="003300"/>
                </a:solidFill>
                <a:latin typeface="+mn-lt"/>
                <a:ea typeface="+mn-ea"/>
              </a:defRPr>
            </a:lvl7pPr>
            <a:lvl8pPr marL="3429000" indent="-228600" algn="l" rtl="0" fontAlgn="base">
              <a:spcBef>
                <a:spcPct val="20000"/>
              </a:spcBef>
              <a:spcAft>
                <a:spcPct val="0"/>
              </a:spcAft>
              <a:buChar char="»"/>
              <a:defRPr sz="2000">
                <a:solidFill>
                  <a:srgbClr val="003300"/>
                </a:solidFill>
                <a:latin typeface="+mn-lt"/>
                <a:ea typeface="+mn-ea"/>
              </a:defRPr>
            </a:lvl8pPr>
            <a:lvl9pPr marL="3886200" indent="-228600" algn="l" rtl="0" fontAlgn="base">
              <a:spcBef>
                <a:spcPct val="20000"/>
              </a:spcBef>
              <a:spcAft>
                <a:spcPct val="0"/>
              </a:spcAft>
              <a:buChar char="»"/>
              <a:defRPr sz="2000">
                <a:solidFill>
                  <a:srgbClr val="003300"/>
                </a:solidFill>
                <a:latin typeface="+mn-lt"/>
                <a:ea typeface="+mn-ea"/>
              </a:defRPr>
            </a:lvl9pPr>
          </a:lstStyle>
          <a:p>
            <a:pPr>
              <a:lnSpc>
                <a:spcPct val="90000"/>
              </a:lnSpc>
            </a:pPr>
            <a:r>
              <a:rPr lang="en-US" sz="2800" b="1" i="1" dirty="0">
                <a:solidFill>
                  <a:schemeClr val="tx1"/>
                </a:solidFill>
              </a:rPr>
              <a:t>Total product curve: </a:t>
            </a:r>
            <a:r>
              <a:rPr lang="en-US" sz="2800" dirty="0">
                <a:solidFill>
                  <a:schemeClr val="tx1"/>
                </a:solidFill>
              </a:rPr>
              <a:t>a curve showing the amount of output as a function of the amount of variable input.</a:t>
            </a:r>
          </a:p>
          <a:p>
            <a:pPr>
              <a:lnSpc>
                <a:spcPct val="90000"/>
              </a:lnSpc>
            </a:pPr>
            <a:endParaRPr lang="en-US" sz="2800" dirty="0">
              <a:solidFill>
                <a:schemeClr val="tx1"/>
              </a:solidFill>
            </a:endParaRPr>
          </a:p>
          <a:p>
            <a:pPr>
              <a:lnSpc>
                <a:spcPct val="90000"/>
              </a:lnSpc>
            </a:pPr>
            <a:r>
              <a:rPr lang="en-US" sz="2800" b="1" i="1" dirty="0">
                <a:solidFill>
                  <a:schemeClr val="tx1"/>
                </a:solidFill>
              </a:rPr>
              <a:t>Marginal product: </a:t>
            </a:r>
            <a:r>
              <a:rPr lang="en-US" sz="2800" dirty="0">
                <a:solidFill>
                  <a:schemeClr val="tx1"/>
                </a:solidFill>
              </a:rPr>
              <a:t>change in total product due to a 1-unit change in the variable input.</a:t>
            </a:r>
          </a:p>
          <a:p>
            <a:pPr>
              <a:lnSpc>
                <a:spcPct val="90000"/>
              </a:lnSpc>
            </a:pPr>
            <a:endParaRPr lang="en-US" sz="2800" dirty="0">
              <a:solidFill>
                <a:schemeClr val="tx1"/>
              </a:solidFill>
            </a:endParaRPr>
          </a:p>
          <a:p>
            <a:pPr>
              <a:lnSpc>
                <a:spcPct val="90000"/>
              </a:lnSpc>
            </a:pPr>
            <a:r>
              <a:rPr lang="en-US" sz="2800" b="1" i="1" dirty="0">
                <a:solidFill>
                  <a:schemeClr val="tx1"/>
                </a:solidFill>
              </a:rPr>
              <a:t>Average product: </a:t>
            </a:r>
            <a:r>
              <a:rPr lang="en-US" sz="2800" dirty="0">
                <a:solidFill>
                  <a:schemeClr val="tx1"/>
                </a:solidFill>
              </a:rPr>
              <a:t>total output divided by the quantity of the variable input.</a:t>
            </a:r>
          </a:p>
        </p:txBody>
      </p:sp>
    </p:spTree>
    <p:extLst>
      <p:ext uri="{BB962C8B-B14F-4D97-AF65-F5344CB8AC3E}">
        <p14:creationId xmlns:p14="http://schemas.microsoft.com/office/powerpoint/2010/main" val="36794279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7964" y="76200"/>
            <a:ext cx="8229600" cy="1143000"/>
          </a:xfrm>
        </p:spPr>
        <p:txBody>
          <a:bodyPr>
            <a:normAutofit fontScale="90000"/>
          </a:bodyPr>
          <a:lstStyle/>
          <a:p>
            <a:r>
              <a:rPr lang="en-US" dirty="0"/>
              <a:t>Figure </a:t>
            </a:r>
            <a:r>
              <a:rPr lang="en-US" dirty="0" smtClean="0"/>
              <a:t>8.5: </a:t>
            </a:r>
            <a:r>
              <a:rPr lang="en-US" dirty="0"/>
              <a:t>The Marginal Product</a:t>
            </a:r>
            <a:br>
              <a:rPr lang="en-US" dirty="0"/>
            </a:br>
            <a:r>
              <a:rPr lang="en-US" dirty="0"/>
              <a:t>of a Variable Input </a:t>
            </a:r>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12</a:t>
            </a:fld>
            <a:endParaRPr lang="en-US"/>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11300" y="1219200"/>
            <a:ext cx="6172200" cy="5238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250294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fontScale="90000"/>
          </a:bodyPr>
          <a:lstStyle/>
          <a:p>
            <a:r>
              <a:rPr lang="en-US" dirty="0" smtClean="0"/>
              <a:t>Relationships Among Total</a:t>
            </a:r>
            <a:r>
              <a:rPr lang="en-US" dirty="0"/>
              <a:t>, Marginal and Average Product Curves</a:t>
            </a:r>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13</a:t>
            </a:fld>
            <a:endParaRPr lang="en-US"/>
          </a:p>
        </p:txBody>
      </p:sp>
      <p:sp>
        <p:nvSpPr>
          <p:cNvPr id="6" name="Rectangle 5"/>
          <p:cNvSpPr>
            <a:spLocks noGrp="1" noChangeArrowheads="1"/>
          </p:cNvSpPr>
          <p:nvPr/>
        </p:nvSpPr>
        <p:spPr bwMode="auto">
          <a:xfrm>
            <a:off x="990600" y="1600200"/>
            <a:ext cx="7848600" cy="472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3200">
                <a:solidFill>
                  <a:srgbClr val="003300"/>
                </a:solidFill>
                <a:latin typeface="+mn-lt"/>
                <a:ea typeface="+mn-ea"/>
                <a:cs typeface="+mn-cs"/>
              </a:defRPr>
            </a:lvl1pPr>
            <a:lvl2pPr marL="742950" indent="-285750" algn="l" rtl="0" fontAlgn="base">
              <a:spcBef>
                <a:spcPct val="20000"/>
              </a:spcBef>
              <a:spcAft>
                <a:spcPct val="0"/>
              </a:spcAft>
              <a:buChar char="–"/>
              <a:defRPr sz="2800">
                <a:solidFill>
                  <a:srgbClr val="003300"/>
                </a:solidFill>
                <a:latin typeface="+mn-lt"/>
                <a:ea typeface="+mn-ea"/>
              </a:defRPr>
            </a:lvl2pPr>
            <a:lvl3pPr marL="1143000" indent="-228600" algn="l" rtl="0" fontAlgn="base">
              <a:spcBef>
                <a:spcPct val="20000"/>
              </a:spcBef>
              <a:spcAft>
                <a:spcPct val="0"/>
              </a:spcAft>
              <a:buChar char="•"/>
              <a:defRPr sz="2400">
                <a:solidFill>
                  <a:srgbClr val="003300"/>
                </a:solidFill>
                <a:latin typeface="+mn-lt"/>
                <a:ea typeface="+mn-ea"/>
              </a:defRPr>
            </a:lvl3pPr>
            <a:lvl4pPr marL="1600200" indent="-228600" algn="l" rtl="0" fontAlgn="base">
              <a:spcBef>
                <a:spcPct val="20000"/>
              </a:spcBef>
              <a:spcAft>
                <a:spcPct val="0"/>
              </a:spcAft>
              <a:buChar char="–"/>
              <a:defRPr sz="2000">
                <a:solidFill>
                  <a:srgbClr val="003300"/>
                </a:solidFill>
                <a:latin typeface="+mn-lt"/>
                <a:ea typeface="+mn-ea"/>
              </a:defRPr>
            </a:lvl4pPr>
            <a:lvl5pPr marL="2057400" indent="-228600" algn="l" rtl="0" fontAlgn="base">
              <a:spcBef>
                <a:spcPct val="20000"/>
              </a:spcBef>
              <a:spcAft>
                <a:spcPct val="0"/>
              </a:spcAft>
              <a:buChar char="»"/>
              <a:defRPr sz="2000">
                <a:solidFill>
                  <a:srgbClr val="003300"/>
                </a:solidFill>
                <a:latin typeface="+mn-lt"/>
                <a:ea typeface="+mn-ea"/>
              </a:defRPr>
            </a:lvl5pPr>
            <a:lvl6pPr marL="2514600" indent="-228600" algn="l" rtl="0" fontAlgn="base">
              <a:spcBef>
                <a:spcPct val="20000"/>
              </a:spcBef>
              <a:spcAft>
                <a:spcPct val="0"/>
              </a:spcAft>
              <a:buChar char="»"/>
              <a:defRPr sz="2000">
                <a:solidFill>
                  <a:srgbClr val="003300"/>
                </a:solidFill>
                <a:latin typeface="+mn-lt"/>
                <a:ea typeface="+mn-ea"/>
              </a:defRPr>
            </a:lvl6pPr>
            <a:lvl7pPr marL="2971800" indent="-228600" algn="l" rtl="0" fontAlgn="base">
              <a:spcBef>
                <a:spcPct val="20000"/>
              </a:spcBef>
              <a:spcAft>
                <a:spcPct val="0"/>
              </a:spcAft>
              <a:buChar char="»"/>
              <a:defRPr sz="2000">
                <a:solidFill>
                  <a:srgbClr val="003300"/>
                </a:solidFill>
                <a:latin typeface="+mn-lt"/>
                <a:ea typeface="+mn-ea"/>
              </a:defRPr>
            </a:lvl7pPr>
            <a:lvl8pPr marL="3429000" indent="-228600" algn="l" rtl="0" fontAlgn="base">
              <a:spcBef>
                <a:spcPct val="20000"/>
              </a:spcBef>
              <a:spcAft>
                <a:spcPct val="0"/>
              </a:spcAft>
              <a:buChar char="»"/>
              <a:defRPr sz="2000">
                <a:solidFill>
                  <a:srgbClr val="003300"/>
                </a:solidFill>
                <a:latin typeface="+mn-lt"/>
                <a:ea typeface="+mn-ea"/>
              </a:defRPr>
            </a:lvl8pPr>
            <a:lvl9pPr marL="3886200" indent="-228600" algn="l" rtl="0" fontAlgn="base">
              <a:spcBef>
                <a:spcPct val="20000"/>
              </a:spcBef>
              <a:spcAft>
                <a:spcPct val="0"/>
              </a:spcAft>
              <a:buChar char="»"/>
              <a:defRPr sz="2000">
                <a:solidFill>
                  <a:srgbClr val="003300"/>
                </a:solidFill>
                <a:latin typeface="+mn-lt"/>
                <a:ea typeface="+mn-ea"/>
              </a:defRPr>
            </a:lvl9pPr>
          </a:lstStyle>
          <a:p>
            <a:r>
              <a:rPr lang="en-US" sz="2800" i="1" dirty="0">
                <a:solidFill>
                  <a:schemeClr val="tx1"/>
                </a:solidFill>
              </a:rPr>
              <a:t>When the marginal product curve lies above the average product curve, the average product curve must be rising</a:t>
            </a:r>
          </a:p>
          <a:p>
            <a:endParaRPr lang="en-US" sz="2800" i="1" dirty="0">
              <a:solidFill>
                <a:schemeClr val="tx1"/>
              </a:solidFill>
            </a:endParaRPr>
          </a:p>
          <a:p>
            <a:r>
              <a:rPr lang="en-US" sz="2800" i="1" dirty="0">
                <a:solidFill>
                  <a:schemeClr val="tx1"/>
                </a:solidFill>
              </a:rPr>
              <a:t>When the marginal product curve lies below the average product curve, the average product curve must be falling. </a:t>
            </a:r>
          </a:p>
          <a:p>
            <a:endParaRPr lang="en-US" sz="2800" i="1" dirty="0">
              <a:solidFill>
                <a:schemeClr val="tx1"/>
              </a:solidFill>
            </a:endParaRPr>
          </a:p>
          <a:p>
            <a:r>
              <a:rPr lang="en-US" sz="2800" i="1" dirty="0">
                <a:solidFill>
                  <a:schemeClr val="tx1"/>
                </a:solidFill>
              </a:rPr>
              <a:t>The two curves intersect at the maximum value of the average product curve.</a:t>
            </a:r>
          </a:p>
        </p:txBody>
      </p:sp>
    </p:spTree>
    <p:extLst>
      <p:ext uri="{BB962C8B-B14F-4D97-AF65-F5344CB8AC3E}">
        <p14:creationId xmlns:p14="http://schemas.microsoft.com/office/powerpoint/2010/main" val="42041445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18"/>
            <a:ext cx="8229600" cy="1143000"/>
          </a:xfrm>
        </p:spPr>
        <p:txBody>
          <a:bodyPr>
            <a:normAutofit fontScale="90000"/>
          </a:bodyPr>
          <a:lstStyle/>
          <a:p>
            <a:r>
              <a:rPr lang="en-US" dirty="0"/>
              <a:t>Figure </a:t>
            </a:r>
            <a:r>
              <a:rPr lang="en-US" dirty="0" smtClean="0"/>
              <a:t>8.6: </a:t>
            </a:r>
            <a:r>
              <a:rPr lang="en-US" dirty="0"/>
              <a:t>Total, Marginal, and</a:t>
            </a:r>
            <a:br>
              <a:rPr lang="en-US" dirty="0"/>
            </a:br>
            <a:r>
              <a:rPr lang="en-US" dirty="0"/>
              <a:t>Average Product Curves </a:t>
            </a:r>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14</a:t>
            </a:fld>
            <a:endParaRPr lang="en-US"/>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57325" y="1524000"/>
            <a:ext cx="6229350" cy="5029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385035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Practical Significance </a:t>
            </a:r>
            <a:r>
              <a:rPr lang="en-US" dirty="0" smtClean="0"/>
              <a:t>of </a:t>
            </a:r>
            <a:r>
              <a:rPr lang="en-US" dirty="0"/>
              <a:t>t</a:t>
            </a:r>
            <a:r>
              <a:rPr lang="en-US" dirty="0" smtClean="0"/>
              <a:t>he </a:t>
            </a:r>
            <a:r>
              <a:rPr lang="en-US" dirty="0"/>
              <a:t>Average </a:t>
            </a:r>
            <a:r>
              <a:rPr lang="en-US" dirty="0" smtClean="0"/>
              <a:t>Marginal </a:t>
            </a:r>
            <a:r>
              <a:rPr lang="en-US" dirty="0"/>
              <a:t>Distinction</a:t>
            </a:r>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15</a:t>
            </a:fld>
            <a:endParaRPr lang="en-US"/>
          </a:p>
        </p:txBody>
      </p:sp>
      <p:sp>
        <p:nvSpPr>
          <p:cNvPr id="6" name="Rectangle 5"/>
          <p:cNvSpPr>
            <a:spLocks noGrp="1" noChangeArrowheads="1"/>
          </p:cNvSpPr>
          <p:nvPr/>
        </p:nvSpPr>
        <p:spPr bwMode="auto">
          <a:xfrm>
            <a:off x="914400" y="1676400"/>
            <a:ext cx="80010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3200">
                <a:solidFill>
                  <a:srgbClr val="003300"/>
                </a:solidFill>
                <a:latin typeface="+mn-lt"/>
                <a:ea typeface="+mn-ea"/>
                <a:cs typeface="+mn-cs"/>
              </a:defRPr>
            </a:lvl1pPr>
            <a:lvl2pPr marL="742950" indent="-285750" algn="l" rtl="0" fontAlgn="base">
              <a:spcBef>
                <a:spcPct val="20000"/>
              </a:spcBef>
              <a:spcAft>
                <a:spcPct val="0"/>
              </a:spcAft>
              <a:buChar char="–"/>
              <a:defRPr sz="2800">
                <a:solidFill>
                  <a:srgbClr val="003300"/>
                </a:solidFill>
                <a:latin typeface="+mn-lt"/>
                <a:ea typeface="+mn-ea"/>
              </a:defRPr>
            </a:lvl2pPr>
            <a:lvl3pPr marL="1143000" indent="-228600" algn="l" rtl="0" fontAlgn="base">
              <a:spcBef>
                <a:spcPct val="20000"/>
              </a:spcBef>
              <a:spcAft>
                <a:spcPct val="0"/>
              </a:spcAft>
              <a:buChar char="•"/>
              <a:defRPr sz="2400">
                <a:solidFill>
                  <a:srgbClr val="003300"/>
                </a:solidFill>
                <a:latin typeface="+mn-lt"/>
                <a:ea typeface="+mn-ea"/>
              </a:defRPr>
            </a:lvl3pPr>
            <a:lvl4pPr marL="1600200" indent="-228600" algn="l" rtl="0" fontAlgn="base">
              <a:spcBef>
                <a:spcPct val="20000"/>
              </a:spcBef>
              <a:spcAft>
                <a:spcPct val="0"/>
              </a:spcAft>
              <a:buChar char="–"/>
              <a:defRPr sz="2000">
                <a:solidFill>
                  <a:srgbClr val="003300"/>
                </a:solidFill>
                <a:latin typeface="+mn-lt"/>
                <a:ea typeface="+mn-ea"/>
              </a:defRPr>
            </a:lvl4pPr>
            <a:lvl5pPr marL="2057400" indent="-228600" algn="l" rtl="0" fontAlgn="base">
              <a:spcBef>
                <a:spcPct val="20000"/>
              </a:spcBef>
              <a:spcAft>
                <a:spcPct val="0"/>
              </a:spcAft>
              <a:buChar char="»"/>
              <a:defRPr sz="2000">
                <a:solidFill>
                  <a:srgbClr val="003300"/>
                </a:solidFill>
                <a:latin typeface="+mn-lt"/>
                <a:ea typeface="+mn-ea"/>
              </a:defRPr>
            </a:lvl5pPr>
            <a:lvl6pPr marL="2514600" indent="-228600" algn="l" rtl="0" fontAlgn="base">
              <a:spcBef>
                <a:spcPct val="20000"/>
              </a:spcBef>
              <a:spcAft>
                <a:spcPct val="0"/>
              </a:spcAft>
              <a:buChar char="»"/>
              <a:defRPr sz="2000">
                <a:solidFill>
                  <a:srgbClr val="003300"/>
                </a:solidFill>
                <a:latin typeface="+mn-lt"/>
                <a:ea typeface="+mn-ea"/>
              </a:defRPr>
            </a:lvl6pPr>
            <a:lvl7pPr marL="2971800" indent="-228600" algn="l" rtl="0" fontAlgn="base">
              <a:spcBef>
                <a:spcPct val="20000"/>
              </a:spcBef>
              <a:spcAft>
                <a:spcPct val="0"/>
              </a:spcAft>
              <a:buChar char="»"/>
              <a:defRPr sz="2000">
                <a:solidFill>
                  <a:srgbClr val="003300"/>
                </a:solidFill>
                <a:latin typeface="+mn-lt"/>
                <a:ea typeface="+mn-ea"/>
              </a:defRPr>
            </a:lvl7pPr>
            <a:lvl8pPr marL="3429000" indent="-228600" algn="l" rtl="0" fontAlgn="base">
              <a:spcBef>
                <a:spcPct val="20000"/>
              </a:spcBef>
              <a:spcAft>
                <a:spcPct val="0"/>
              </a:spcAft>
              <a:buChar char="»"/>
              <a:defRPr sz="2000">
                <a:solidFill>
                  <a:srgbClr val="003300"/>
                </a:solidFill>
                <a:latin typeface="+mn-lt"/>
                <a:ea typeface="+mn-ea"/>
              </a:defRPr>
            </a:lvl8pPr>
            <a:lvl9pPr marL="3886200" indent="-228600" algn="l" rtl="0" fontAlgn="base">
              <a:spcBef>
                <a:spcPct val="20000"/>
              </a:spcBef>
              <a:spcAft>
                <a:spcPct val="0"/>
              </a:spcAft>
              <a:buChar char="»"/>
              <a:defRPr sz="2000">
                <a:solidFill>
                  <a:srgbClr val="003300"/>
                </a:solidFill>
                <a:latin typeface="+mn-lt"/>
                <a:ea typeface="+mn-ea"/>
              </a:defRPr>
            </a:lvl9pPr>
          </a:lstStyle>
          <a:p>
            <a:pPr>
              <a:lnSpc>
                <a:spcPct val="90000"/>
              </a:lnSpc>
            </a:pPr>
            <a:r>
              <a:rPr lang="en-US" sz="2400" dirty="0">
                <a:solidFill>
                  <a:schemeClr val="tx1"/>
                </a:solidFill>
              </a:rPr>
              <a:t>Suppose you own a fishing fleet consisting of a given number of boats, and can send your boats in whatever numbers you wish to either of two ends of an extremely wide lake, east or west. Under your current allocation of boats, the ones fishing at the east end return daily with 100 pounds of fish each, while those in the west return daily with 120 pounds each. The fish populations at each end of the lake are completely independent, and your current yields can be sustained indefinitely. </a:t>
            </a:r>
          </a:p>
          <a:p>
            <a:pPr>
              <a:lnSpc>
                <a:spcPct val="90000"/>
              </a:lnSpc>
            </a:pPr>
            <a:endParaRPr lang="en-US" sz="2400" dirty="0">
              <a:solidFill>
                <a:schemeClr val="tx1"/>
              </a:solidFill>
            </a:endParaRPr>
          </a:p>
          <a:p>
            <a:pPr>
              <a:lnSpc>
                <a:spcPct val="90000"/>
              </a:lnSpc>
            </a:pPr>
            <a:r>
              <a:rPr lang="en-US" sz="2400" b="1" i="1" dirty="0">
                <a:solidFill>
                  <a:schemeClr val="tx1"/>
                </a:solidFill>
              </a:rPr>
              <a:t>Should you alter your current allocation of boats?</a:t>
            </a:r>
          </a:p>
        </p:txBody>
      </p:sp>
    </p:spTree>
    <p:extLst>
      <p:ext uri="{BB962C8B-B14F-4D97-AF65-F5344CB8AC3E}">
        <p14:creationId xmlns:p14="http://schemas.microsoft.com/office/powerpoint/2010/main" val="8048208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Practical Significance Of The Average </a:t>
            </a:r>
            <a:r>
              <a:rPr lang="en-US" dirty="0" smtClean="0"/>
              <a:t>Marginal </a:t>
            </a:r>
            <a:r>
              <a:rPr lang="en-US" dirty="0"/>
              <a:t>Distinction</a:t>
            </a:r>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16</a:t>
            </a:fld>
            <a:endParaRPr lang="en-US"/>
          </a:p>
        </p:txBody>
      </p:sp>
      <p:sp>
        <p:nvSpPr>
          <p:cNvPr id="6" name="Rectangle 5"/>
          <p:cNvSpPr>
            <a:spLocks noGrp="1" noChangeArrowheads="1"/>
          </p:cNvSpPr>
          <p:nvPr/>
        </p:nvSpPr>
        <p:spPr bwMode="auto">
          <a:xfrm>
            <a:off x="762000" y="1981200"/>
            <a:ext cx="80010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3200">
                <a:solidFill>
                  <a:srgbClr val="003300"/>
                </a:solidFill>
                <a:latin typeface="+mn-lt"/>
                <a:ea typeface="+mn-ea"/>
                <a:cs typeface="+mn-cs"/>
              </a:defRPr>
            </a:lvl1pPr>
            <a:lvl2pPr marL="742950" indent="-285750" algn="l" rtl="0" fontAlgn="base">
              <a:spcBef>
                <a:spcPct val="20000"/>
              </a:spcBef>
              <a:spcAft>
                <a:spcPct val="0"/>
              </a:spcAft>
              <a:buChar char="–"/>
              <a:defRPr sz="2800">
                <a:solidFill>
                  <a:srgbClr val="003300"/>
                </a:solidFill>
                <a:latin typeface="+mn-lt"/>
                <a:ea typeface="+mn-ea"/>
              </a:defRPr>
            </a:lvl2pPr>
            <a:lvl3pPr marL="1143000" indent="-228600" algn="l" rtl="0" fontAlgn="base">
              <a:spcBef>
                <a:spcPct val="20000"/>
              </a:spcBef>
              <a:spcAft>
                <a:spcPct val="0"/>
              </a:spcAft>
              <a:buChar char="•"/>
              <a:defRPr sz="2400">
                <a:solidFill>
                  <a:srgbClr val="003300"/>
                </a:solidFill>
                <a:latin typeface="+mn-lt"/>
                <a:ea typeface="+mn-ea"/>
              </a:defRPr>
            </a:lvl3pPr>
            <a:lvl4pPr marL="1600200" indent="-228600" algn="l" rtl="0" fontAlgn="base">
              <a:spcBef>
                <a:spcPct val="20000"/>
              </a:spcBef>
              <a:spcAft>
                <a:spcPct val="0"/>
              </a:spcAft>
              <a:buChar char="–"/>
              <a:defRPr sz="2000">
                <a:solidFill>
                  <a:srgbClr val="003300"/>
                </a:solidFill>
                <a:latin typeface="+mn-lt"/>
                <a:ea typeface="+mn-ea"/>
              </a:defRPr>
            </a:lvl4pPr>
            <a:lvl5pPr marL="2057400" indent="-228600" algn="l" rtl="0" fontAlgn="base">
              <a:spcBef>
                <a:spcPct val="20000"/>
              </a:spcBef>
              <a:spcAft>
                <a:spcPct val="0"/>
              </a:spcAft>
              <a:buChar char="»"/>
              <a:defRPr sz="2000">
                <a:solidFill>
                  <a:srgbClr val="003300"/>
                </a:solidFill>
                <a:latin typeface="+mn-lt"/>
                <a:ea typeface="+mn-ea"/>
              </a:defRPr>
            </a:lvl5pPr>
            <a:lvl6pPr marL="2514600" indent="-228600" algn="l" rtl="0" fontAlgn="base">
              <a:spcBef>
                <a:spcPct val="20000"/>
              </a:spcBef>
              <a:spcAft>
                <a:spcPct val="0"/>
              </a:spcAft>
              <a:buChar char="»"/>
              <a:defRPr sz="2000">
                <a:solidFill>
                  <a:srgbClr val="003300"/>
                </a:solidFill>
                <a:latin typeface="+mn-lt"/>
                <a:ea typeface="+mn-ea"/>
              </a:defRPr>
            </a:lvl6pPr>
            <a:lvl7pPr marL="2971800" indent="-228600" algn="l" rtl="0" fontAlgn="base">
              <a:spcBef>
                <a:spcPct val="20000"/>
              </a:spcBef>
              <a:spcAft>
                <a:spcPct val="0"/>
              </a:spcAft>
              <a:buChar char="»"/>
              <a:defRPr sz="2000">
                <a:solidFill>
                  <a:srgbClr val="003300"/>
                </a:solidFill>
                <a:latin typeface="+mn-lt"/>
                <a:ea typeface="+mn-ea"/>
              </a:defRPr>
            </a:lvl7pPr>
            <a:lvl8pPr marL="3429000" indent="-228600" algn="l" rtl="0" fontAlgn="base">
              <a:spcBef>
                <a:spcPct val="20000"/>
              </a:spcBef>
              <a:spcAft>
                <a:spcPct val="0"/>
              </a:spcAft>
              <a:buChar char="»"/>
              <a:defRPr sz="2000">
                <a:solidFill>
                  <a:srgbClr val="003300"/>
                </a:solidFill>
                <a:latin typeface="+mn-lt"/>
                <a:ea typeface="+mn-ea"/>
              </a:defRPr>
            </a:lvl8pPr>
            <a:lvl9pPr marL="3886200" indent="-228600" algn="l" rtl="0" fontAlgn="base">
              <a:spcBef>
                <a:spcPct val="20000"/>
              </a:spcBef>
              <a:spcAft>
                <a:spcPct val="0"/>
              </a:spcAft>
              <a:buChar char="»"/>
              <a:defRPr sz="2000">
                <a:solidFill>
                  <a:srgbClr val="003300"/>
                </a:solidFill>
                <a:latin typeface="+mn-lt"/>
                <a:ea typeface="+mn-ea"/>
              </a:defRPr>
            </a:lvl9pPr>
          </a:lstStyle>
          <a:p>
            <a:r>
              <a:rPr lang="en-US" dirty="0">
                <a:solidFill>
                  <a:schemeClr val="tx1"/>
                </a:solidFill>
              </a:rPr>
              <a:t>The general rule for allocating an input efficiently in such cases is to allocate the next unit of the input to the production activity where its marginal product is highest.</a:t>
            </a:r>
          </a:p>
        </p:txBody>
      </p:sp>
    </p:spTree>
    <p:extLst>
      <p:ext uri="{BB962C8B-B14F-4D97-AF65-F5344CB8AC3E}">
        <p14:creationId xmlns:p14="http://schemas.microsoft.com/office/powerpoint/2010/main" val="51626157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Production In The Long Run</a:t>
            </a:r>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17</a:t>
            </a:fld>
            <a:endParaRPr lang="en-US"/>
          </a:p>
        </p:txBody>
      </p:sp>
      <p:sp>
        <p:nvSpPr>
          <p:cNvPr id="6" name="Rectangle 5"/>
          <p:cNvSpPr>
            <a:spLocks noGrp="1" noChangeArrowheads="1"/>
          </p:cNvSpPr>
          <p:nvPr/>
        </p:nvSpPr>
        <p:spPr bwMode="auto">
          <a:xfrm>
            <a:off x="990600" y="1676400"/>
            <a:ext cx="80010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3200">
                <a:solidFill>
                  <a:srgbClr val="003300"/>
                </a:solidFill>
                <a:latin typeface="+mn-lt"/>
                <a:ea typeface="+mn-ea"/>
                <a:cs typeface="+mn-cs"/>
              </a:defRPr>
            </a:lvl1pPr>
            <a:lvl2pPr marL="742950" indent="-285750" algn="l" rtl="0" fontAlgn="base">
              <a:spcBef>
                <a:spcPct val="20000"/>
              </a:spcBef>
              <a:spcAft>
                <a:spcPct val="0"/>
              </a:spcAft>
              <a:buChar char="–"/>
              <a:defRPr sz="2800">
                <a:solidFill>
                  <a:srgbClr val="003300"/>
                </a:solidFill>
                <a:latin typeface="+mn-lt"/>
                <a:ea typeface="+mn-ea"/>
              </a:defRPr>
            </a:lvl2pPr>
            <a:lvl3pPr marL="1143000" indent="-228600" algn="l" rtl="0" fontAlgn="base">
              <a:spcBef>
                <a:spcPct val="20000"/>
              </a:spcBef>
              <a:spcAft>
                <a:spcPct val="0"/>
              </a:spcAft>
              <a:buChar char="•"/>
              <a:defRPr sz="2400">
                <a:solidFill>
                  <a:srgbClr val="003300"/>
                </a:solidFill>
                <a:latin typeface="+mn-lt"/>
                <a:ea typeface="+mn-ea"/>
              </a:defRPr>
            </a:lvl3pPr>
            <a:lvl4pPr marL="1600200" indent="-228600" algn="l" rtl="0" fontAlgn="base">
              <a:spcBef>
                <a:spcPct val="20000"/>
              </a:spcBef>
              <a:spcAft>
                <a:spcPct val="0"/>
              </a:spcAft>
              <a:buChar char="–"/>
              <a:defRPr sz="2000">
                <a:solidFill>
                  <a:srgbClr val="003300"/>
                </a:solidFill>
                <a:latin typeface="+mn-lt"/>
                <a:ea typeface="+mn-ea"/>
              </a:defRPr>
            </a:lvl4pPr>
            <a:lvl5pPr marL="2057400" indent="-228600" algn="l" rtl="0" fontAlgn="base">
              <a:spcBef>
                <a:spcPct val="20000"/>
              </a:spcBef>
              <a:spcAft>
                <a:spcPct val="0"/>
              </a:spcAft>
              <a:buChar char="»"/>
              <a:defRPr sz="2000">
                <a:solidFill>
                  <a:srgbClr val="003300"/>
                </a:solidFill>
                <a:latin typeface="+mn-lt"/>
                <a:ea typeface="+mn-ea"/>
              </a:defRPr>
            </a:lvl5pPr>
            <a:lvl6pPr marL="2514600" indent="-228600" algn="l" rtl="0" fontAlgn="base">
              <a:spcBef>
                <a:spcPct val="20000"/>
              </a:spcBef>
              <a:spcAft>
                <a:spcPct val="0"/>
              </a:spcAft>
              <a:buChar char="»"/>
              <a:defRPr sz="2000">
                <a:solidFill>
                  <a:srgbClr val="003300"/>
                </a:solidFill>
                <a:latin typeface="+mn-lt"/>
                <a:ea typeface="+mn-ea"/>
              </a:defRPr>
            </a:lvl6pPr>
            <a:lvl7pPr marL="2971800" indent="-228600" algn="l" rtl="0" fontAlgn="base">
              <a:spcBef>
                <a:spcPct val="20000"/>
              </a:spcBef>
              <a:spcAft>
                <a:spcPct val="0"/>
              </a:spcAft>
              <a:buChar char="»"/>
              <a:defRPr sz="2000">
                <a:solidFill>
                  <a:srgbClr val="003300"/>
                </a:solidFill>
                <a:latin typeface="+mn-lt"/>
                <a:ea typeface="+mn-ea"/>
              </a:defRPr>
            </a:lvl7pPr>
            <a:lvl8pPr marL="3429000" indent="-228600" algn="l" rtl="0" fontAlgn="base">
              <a:spcBef>
                <a:spcPct val="20000"/>
              </a:spcBef>
              <a:spcAft>
                <a:spcPct val="0"/>
              </a:spcAft>
              <a:buChar char="»"/>
              <a:defRPr sz="2000">
                <a:solidFill>
                  <a:srgbClr val="003300"/>
                </a:solidFill>
                <a:latin typeface="+mn-lt"/>
                <a:ea typeface="+mn-ea"/>
              </a:defRPr>
            </a:lvl8pPr>
            <a:lvl9pPr marL="3886200" indent="-228600" algn="l" rtl="0" fontAlgn="base">
              <a:spcBef>
                <a:spcPct val="20000"/>
              </a:spcBef>
              <a:spcAft>
                <a:spcPct val="0"/>
              </a:spcAft>
              <a:buChar char="»"/>
              <a:defRPr sz="2000">
                <a:solidFill>
                  <a:srgbClr val="003300"/>
                </a:solidFill>
                <a:latin typeface="+mn-lt"/>
                <a:ea typeface="+mn-ea"/>
              </a:defRPr>
            </a:lvl9pPr>
          </a:lstStyle>
          <a:p>
            <a:r>
              <a:rPr lang="en-US" b="1" i="1" dirty="0">
                <a:solidFill>
                  <a:schemeClr val="tx1"/>
                </a:solidFill>
              </a:rPr>
              <a:t>Isoquant: </a:t>
            </a:r>
            <a:r>
              <a:rPr lang="en-US" dirty="0">
                <a:solidFill>
                  <a:schemeClr val="tx1"/>
                </a:solidFill>
              </a:rPr>
              <a:t>the set of all input combinations that yield a given level of output.</a:t>
            </a:r>
          </a:p>
          <a:p>
            <a:endParaRPr lang="en-US" dirty="0">
              <a:solidFill>
                <a:schemeClr val="tx1"/>
              </a:solidFill>
            </a:endParaRPr>
          </a:p>
          <a:p>
            <a:r>
              <a:rPr lang="en-US" b="1" i="1" dirty="0">
                <a:solidFill>
                  <a:schemeClr val="tx1"/>
                </a:solidFill>
              </a:rPr>
              <a:t>Marginal rate of technical substitution (MRTS): </a:t>
            </a:r>
            <a:r>
              <a:rPr lang="en-US" dirty="0">
                <a:solidFill>
                  <a:schemeClr val="tx1"/>
                </a:solidFill>
              </a:rPr>
              <a:t>the rate at which one input can be exchanged for another without altering the total level of output.</a:t>
            </a:r>
          </a:p>
        </p:txBody>
      </p:sp>
    </p:spTree>
    <p:extLst>
      <p:ext uri="{BB962C8B-B14F-4D97-AF65-F5344CB8AC3E}">
        <p14:creationId xmlns:p14="http://schemas.microsoft.com/office/powerpoint/2010/main" val="34055502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Figure </a:t>
            </a:r>
            <a:r>
              <a:rPr lang="en-US" dirty="0" smtClean="0"/>
              <a:t>8.7: </a:t>
            </a:r>
            <a:r>
              <a:rPr lang="en-US" dirty="0"/>
              <a:t>Part of an Isoquant Map for the Production Function</a:t>
            </a:r>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18</a:t>
            </a:fld>
            <a:endParaRPr lang="en-US"/>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1462087"/>
            <a:ext cx="6553200" cy="485901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8006839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Figure </a:t>
            </a:r>
            <a:r>
              <a:rPr lang="en-US" dirty="0" smtClean="0"/>
              <a:t>8.8: </a:t>
            </a:r>
            <a:r>
              <a:rPr lang="en-US" dirty="0"/>
              <a:t>The Marginal Rate</a:t>
            </a:r>
            <a:br>
              <a:rPr lang="en-US" dirty="0"/>
            </a:br>
            <a:r>
              <a:rPr lang="en-US" dirty="0"/>
              <a:t>of Technical Substitution</a:t>
            </a:r>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19</a:t>
            </a:fld>
            <a:endParaRPr lang="en-US"/>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1" y="1828800"/>
            <a:ext cx="4572000" cy="41333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803522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229600" cy="1143000"/>
          </a:xfrm>
        </p:spPr>
        <p:txBody>
          <a:bodyPr/>
          <a:lstStyle/>
          <a:p>
            <a:r>
              <a:rPr lang="en-US" dirty="0" smtClean="0"/>
              <a:t>Chapter Outline</a:t>
            </a:r>
            <a:endParaRPr lang="en-US" dirty="0"/>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2</a:t>
            </a:fld>
            <a:endParaRPr lang="en-US"/>
          </a:p>
        </p:txBody>
      </p:sp>
      <p:sp>
        <p:nvSpPr>
          <p:cNvPr id="7" name="Rectangle 6"/>
          <p:cNvSpPr>
            <a:spLocks noGrp="1" noChangeArrowheads="1"/>
          </p:cNvSpPr>
          <p:nvPr/>
        </p:nvSpPr>
        <p:spPr bwMode="auto">
          <a:xfrm>
            <a:off x="914400" y="1752600"/>
            <a:ext cx="80010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3200">
                <a:solidFill>
                  <a:srgbClr val="003300"/>
                </a:solidFill>
                <a:latin typeface="+mn-lt"/>
                <a:ea typeface="+mn-ea"/>
                <a:cs typeface="+mn-cs"/>
              </a:defRPr>
            </a:lvl1pPr>
            <a:lvl2pPr marL="742950" indent="-285750" algn="l" rtl="0" fontAlgn="base">
              <a:spcBef>
                <a:spcPct val="20000"/>
              </a:spcBef>
              <a:spcAft>
                <a:spcPct val="0"/>
              </a:spcAft>
              <a:buChar char="–"/>
              <a:defRPr sz="2800">
                <a:solidFill>
                  <a:srgbClr val="003300"/>
                </a:solidFill>
                <a:latin typeface="+mn-lt"/>
                <a:ea typeface="+mn-ea"/>
              </a:defRPr>
            </a:lvl2pPr>
            <a:lvl3pPr marL="1143000" indent="-228600" algn="l" rtl="0" fontAlgn="base">
              <a:spcBef>
                <a:spcPct val="20000"/>
              </a:spcBef>
              <a:spcAft>
                <a:spcPct val="0"/>
              </a:spcAft>
              <a:buChar char="•"/>
              <a:defRPr sz="2400">
                <a:solidFill>
                  <a:srgbClr val="003300"/>
                </a:solidFill>
                <a:latin typeface="+mn-lt"/>
                <a:ea typeface="+mn-ea"/>
              </a:defRPr>
            </a:lvl3pPr>
            <a:lvl4pPr marL="1600200" indent="-228600" algn="l" rtl="0" fontAlgn="base">
              <a:spcBef>
                <a:spcPct val="20000"/>
              </a:spcBef>
              <a:spcAft>
                <a:spcPct val="0"/>
              </a:spcAft>
              <a:buChar char="–"/>
              <a:defRPr sz="2000">
                <a:solidFill>
                  <a:srgbClr val="003300"/>
                </a:solidFill>
                <a:latin typeface="+mn-lt"/>
                <a:ea typeface="+mn-ea"/>
              </a:defRPr>
            </a:lvl4pPr>
            <a:lvl5pPr marL="2057400" indent="-228600" algn="l" rtl="0" fontAlgn="base">
              <a:spcBef>
                <a:spcPct val="20000"/>
              </a:spcBef>
              <a:spcAft>
                <a:spcPct val="0"/>
              </a:spcAft>
              <a:buChar char="»"/>
              <a:defRPr sz="2000">
                <a:solidFill>
                  <a:srgbClr val="003300"/>
                </a:solidFill>
                <a:latin typeface="+mn-lt"/>
                <a:ea typeface="+mn-ea"/>
              </a:defRPr>
            </a:lvl5pPr>
            <a:lvl6pPr marL="2514600" indent="-228600" algn="l" rtl="0" fontAlgn="base">
              <a:spcBef>
                <a:spcPct val="20000"/>
              </a:spcBef>
              <a:spcAft>
                <a:spcPct val="0"/>
              </a:spcAft>
              <a:buChar char="»"/>
              <a:defRPr sz="2000">
                <a:solidFill>
                  <a:srgbClr val="003300"/>
                </a:solidFill>
                <a:latin typeface="+mn-lt"/>
                <a:ea typeface="+mn-ea"/>
              </a:defRPr>
            </a:lvl6pPr>
            <a:lvl7pPr marL="2971800" indent="-228600" algn="l" rtl="0" fontAlgn="base">
              <a:spcBef>
                <a:spcPct val="20000"/>
              </a:spcBef>
              <a:spcAft>
                <a:spcPct val="0"/>
              </a:spcAft>
              <a:buChar char="»"/>
              <a:defRPr sz="2000">
                <a:solidFill>
                  <a:srgbClr val="003300"/>
                </a:solidFill>
                <a:latin typeface="+mn-lt"/>
                <a:ea typeface="+mn-ea"/>
              </a:defRPr>
            </a:lvl7pPr>
            <a:lvl8pPr marL="3429000" indent="-228600" algn="l" rtl="0" fontAlgn="base">
              <a:spcBef>
                <a:spcPct val="20000"/>
              </a:spcBef>
              <a:spcAft>
                <a:spcPct val="0"/>
              </a:spcAft>
              <a:buChar char="»"/>
              <a:defRPr sz="2000">
                <a:solidFill>
                  <a:srgbClr val="003300"/>
                </a:solidFill>
                <a:latin typeface="+mn-lt"/>
                <a:ea typeface="+mn-ea"/>
              </a:defRPr>
            </a:lvl8pPr>
            <a:lvl9pPr marL="3886200" indent="-228600" algn="l" rtl="0" fontAlgn="base">
              <a:spcBef>
                <a:spcPct val="20000"/>
              </a:spcBef>
              <a:spcAft>
                <a:spcPct val="0"/>
              </a:spcAft>
              <a:buChar char="»"/>
              <a:defRPr sz="2000">
                <a:solidFill>
                  <a:srgbClr val="003300"/>
                </a:solidFill>
                <a:latin typeface="+mn-lt"/>
                <a:ea typeface="+mn-ea"/>
              </a:defRPr>
            </a:lvl9pPr>
          </a:lstStyle>
          <a:p>
            <a:r>
              <a:rPr lang="en-US" dirty="0" smtClean="0">
                <a:solidFill>
                  <a:schemeClr val="tx1"/>
                </a:solidFill>
              </a:rPr>
              <a:t>The Input-Output Relationship of The </a:t>
            </a:r>
            <a:r>
              <a:rPr lang="en-US" dirty="0">
                <a:solidFill>
                  <a:schemeClr val="tx1"/>
                </a:solidFill>
              </a:rPr>
              <a:t>Production Function</a:t>
            </a:r>
          </a:p>
          <a:p>
            <a:r>
              <a:rPr lang="en-US" dirty="0">
                <a:solidFill>
                  <a:schemeClr val="tx1"/>
                </a:solidFill>
              </a:rPr>
              <a:t>Production In The Short </a:t>
            </a:r>
            <a:r>
              <a:rPr lang="en-US" dirty="0" smtClean="0">
                <a:solidFill>
                  <a:schemeClr val="tx1"/>
                </a:solidFill>
              </a:rPr>
              <a:t>Run</a:t>
            </a:r>
          </a:p>
          <a:p>
            <a:r>
              <a:rPr lang="en-US" dirty="0" smtClean="0">
                <a:solidFill>
                  <a:schemeClr val="tx1"/>
                </a:solidFill>
              </a:rPr>
              <a:t>Total, Marginal, and Average Products</a:t>
            </a:r>
            <a:endParaRPr lang="en-US" dirty="0">
              <a:solidFill>
                <a:schemeClr val="tx1"/>
              </a:solidFill>
            </a:endParaRPr>
          </a:p>
          <a:p>
            <a:r>
              <a:rPr lang="en-US" dirty="0">
                <a:solidFill>
                  <a:schemeClr val="tx1"/>
                </a:solidFill>
              </a:rPr>
              <a:t>Production In The Long Run</a:t>
            </a:r>
          </a:p>
          <a:p>
            <a:r>
              <a:rPr lang="en-US" dirty="0">
                <a:solidFill>
                  <a:schemeClr val="tx1"/>
                </a:solidFill>
              </a:rPr>
              <a:t>Returns To Scale</a:t>
            </a:r>
          </a:p>
          <a:p>
            <a:endParaRPr lang="en-US" dirty="0"/>
          </a:p>
        </p:txBody>
      </p:sp>
    </p:spTree>
    <p:extLst>
      <p:ext uri="{BB962C8B-B14F-4D97-AF65-F5344CB8AC3E}">
        <p14:creationId xmlns:p14="http://schemas.microsoft.com/office/powerpoint/2010/main" val="275578167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Figure </a:t>
            </a:r>
            <a:r>
              <a:rPr lang="en-US" dirty="0" smtClean="0"/>
              <a:t>8.9: </a:t>
            </a:r>
            <a:r>
              <a:rPr lang="en-US" dirty="0"/>
              <a:t>Isoquant Maps for Perfect Substitutes and Perfect Complements</a:t>
            </a:r>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20</a:t>
            </a:fld>
            <a:endParaRPr lang="en-US"/>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1" y="2228850"/>
            <a:ext cx="7774820" cy="30470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4747837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Returns To Scale</a:t>
            </a:r>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21</a:t>
            </a:fld>
            <a:endParaRPr lang="en-US"/>
          </a:p>
        </p:txBody>
      </p:sp>
      <p:sp>
        <p:nvSpPr>
          <p:cNvPr id="6" name="Rectangle 5"/>
          <p:cNvSpPr>
            <a:spLocks noGrp="1" noChangeArrowheads="1"/>
          </p:cNvSpPr>
          <p:nvPr/>
        </p:nvSpPr>
        <p:spPr bwMode="auto">
          <a:xfrm>
            <a:off x="838200" y="1600200"/>
            <a:ext cx="8001000" cy="457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3200">
                <a:solidFill>
                  <a:srgbClr val="003300"/>
                </a:solidFill>
                <a:latin typeface="+mn-lt"/>
                <a:ea typeface="+mn-ea"/>
                <a:cs typeface="+mn-cs"/>
              </a:defRPr>
            </a:lvl1pPr>
            <a:lvl2pPr marL="742950" indent="-285750" algn="l" rtl="0" fontAlgn="base">
              <a:spcBef>
                <a:spcPct val="20000"/>
              </a:spcBef>
              <a:spcAft>
                <a:spcPct val="0"/>
              </a:spcAft>
              <a:buChar char="–"/>
              <a:defRPr sz="2800">
                <a:solidFill>
                  <a:srgbClr val="003300"/>
                </a:solidFill>
                <a:latin typeface="+mn-lt"/>
                <a:ea typeface="+mn-ea"/>
              </a:defRPr>
            </a:lvl2pPr>
            <a:lvl3pPr marL="1143000" indent="-228600" algn="l" rtl="0" fontAlgn="base">
              <a:spcBef>
                <a:spcPct val="20000"/>
              </a:spcBef>
              <a:spcAft>
                <a:spcPct val="0"/>
              </a:spcAft>
              <a:buChar char="•"/>
              <a:defRPr sz="2400">
                <a:solidFill>
                  <a:srgbClr val="003300"/>
                </a:solidFill>
                <a:latin typeface="+mn-lt"/>
                <a:ea typeface="+mn-ea"/>
              </a:defRPr>
            </a:lvl3pPr>
            <a:lvl4pPr marL="1600200" indent="-228600" algn="l" rtl="0" fontAlgn="base">
              <a:spcBef>
                <a:spcPct val="20000"/>
              </a:spcBef>
              <a:spcAft>
                <a:spcPct val="0"/>
              </a:spcAft>
              <a:buChar char="–"/>
              <a:defRPr sz="2000">
                <a:solidFill>
                  <a:srgbClr val="003300"/>
                </a:solidFill>
                <a:latin typeface="+mn-lt"/>
                <a:ea typeface="+mn-ea"/>
              </a:defRPr>
            </a:lvl4pPr>
            <a:lvl5pPr marL="2057400" indent="-228600" algn="l" rtl="0" fontAlgn="base">
              <a:spcBef>
                <a:spcPct val="20000"/>
              </a:spcBef>
              <a:spcAft>
                <a:spcPct val="0"/>
              </a:spcAft>
              <a:buChar char="»"/>
              <a:defRPr sz="2000">
                <a:solidFill>
                  <a:srgbClr val="003300"/>
                </a:solidFill>
                <a:latin typeface="+mn-lt"/>
                <a:ea typeface="+mn-ea"/>
              </a:defRPr>
            </a:lvl5pPr>
            <a:lvl6pPr marL="2514600" indent="-228600" algn="l" rtl="0" fontAlgn="base">
              <a:spcBef>
                <a:spcPct val="20000"/>
              </a:spcBef>
              <a:spcAft>
                <a:spcPct val="0"/>
              </a:spcAft>
              <a:buChar char="»"/>
              <a:defRPr sz="2000">
                <a:solidFill>
                  <a:srgbClr val="003300"/>
                </a:solidFill>
                <a:latin typeface="+mn-lt"/>
                <a:ea typeface="+mn-ea"/>
              </a:defRPr>
            </a:lvl6pPr>
            <a:lvl7pPr marL="2971800" indent="-228600" algn="l" rtl="0" fontAlgn="base">
              <a:spcBef>
                <a:spcPct val="20000"/>
              </a:spcBef>
              <a:spcAft>
                <a:spcPct val="0"/>
              </a:spcAft>
              <a:buChar char="»"/>
              <a:defRPr sz="2000">
                <a:solidFill>
                  <a:srgbClr val="003300"/>
                </a:solidFill>
                <a:latin typeface="+mn-lt"/>
                <a:ea typeface="+mn-ea"/>
              </a:defRPr>
            </a:lvl7pPr>
            <a:lvl8pPr marL="3429000" indent="-228600" algn="l" rtl="0" fontAlgn="base">
              <a:spcBef>
                <a:spcPct val="20000"/>
              </a:spcBef>
              <a:spcAft>
                <a:spcPct val="0"/>
              </a:spcAft>
              <a:buChar char="»"/>
              <a:defRPr sz="2000">
                <a:solidFill>
                  <a:srgbClr val="003300"/>
                </a:solidFill>
                <a:latin typeface="+mn-lt"/>
                <a:ea typeface="+mn-ea"/>
              </a:defRPr>
            </a:lvl8pPr>
            <a:lvl9pPr marL="3886200" indent="-228600" algn="l" rtl="0" fontAlgn="base">
              <a:spcBef>
                <a:spcPct val="20000"/>
              </a:spcBef>
              <a:spcAft>
                <a:spcPct val="0"/>
              </a:spcAft>
              <a:buChar char="»"/>
              <a:defRPr sz="2000">
                <a:solidFill>
                  <a:srgbClr val="003300"/>
                </a:solidFill>
                <a:latin typeface="+mn-lt"/>
                <a:ea typeface="+mn-ea"/>
              </a:defRPr>
            </a:lvl9pPr>
          </a:lstStyle>
          <a:p>
            <a:pPr>
              <a:lnSpc>
                <a:spcPct val="90000"/>
              </a:lnSpc>
            </a:pPr>
            <a:r>
              <a:rPr lang="en-US" sz="2400" b="1" i="1" dirty="0">
                <a:solidFill>
                  <a:schemeClr val="tx1"/>
                </a:solidFill>
              </a:rPr>
              <a:t>Increasing returns to scale: </a:t>
            </a:r>
            <a:r>
              <a:rPr lang="en-US" sz="2400" dirty="0">
                <a:solidFill>
                  <a:schemeClr val="tx1"/>
                </a:solidFill>
              </a:rPr>
              <a:t>the property of a production process whereby a proportional increase in every input yields a more than proportional increase in output.</a:t>
            </a:r>
          </a:p>
          <a:p>
            <a:pPr>
              <a:lnSpc>
                <a:spcPct val="90000"/>
              </a:lnSpc>
            </a:pPr>
            <a:endParaRPr lang="en-US" sz="2400" dirty="0">
              <a:solidFill>
                <a:schemeClr val="tx1"/>
              </a:solidFill>
            </a:endParaRPr>
          </a:p>
          <a:p>
            <a:pPr>
              <a:lnSpc>
                <a:spcPct val="90000"/>
              </a:lnSpc>
            </a:pPr>
            <a:r>
              <a:rPr lang="en-US" sz="2400" b="1" i="1" dirty="0">
                <a:solidFill>
                  <a:schemeClr val="tx1"/>
                </a:solidFill>
              </a:rPr>
              <a:t>Constant returns to scale: </a:t>
            </a:r>
            <a:r>
              <a:rPr lang="en-US" sz="2400" dirty="0">
                <a:solidFill>
                  <a:schemeClr val="tx1"/>
                </a:solidFill>
              </a:rPr>
              <a:t>the property of a production process whereby a proportional increase in every input yields an equal proportional increase in output.</a:t>
            </a:r>
          </a:p>
          <a:p>
            <a:pPr>
              <a:lnSpc>
                <a:spcPct val="90000"/>
              </a:lnSpc>
            </a:pPr>
            <a:endParaRPr lang="en-US" sz="2400" dirty="0">
              <a:solidFill>
                <a:schemeClr val="tx1"/>
              </a:solidFill>
            </a:endParaRPr>
          </a:p>
          <a:p>
            <a:pPr>
              <a:lnSpc>
                <a:spcPct val="90000"/>
              </a:lnSpc>
            </a:pPr>
            <a:r>
              <a:rPr lang="en-US" sz="2400" b="1" i="1" dirty="0">
                <a:solidFill>
                  <a:schemeClr val="tx1"/>
                </a:solidFill>
              </a:rPr>
              <a:t>Decreasing returns to scale: </a:t>
            </a:r>
            <a:r>
              <a:rPr lang="en-US" sz="2400" dirty="0">
                <a:solidFill>
                  <a:schemeClr val="tx1"/>
                </a:solidFill>
              </a:rPr>
              <a:t>the property of a  production process whereby a proportional increase in every input yields a less than proportional increase in output.</a:t>
            </a:r>
          </a:p>
        </p:txBody>
      </p:sp>
    </p:spTree>
    <p:extLst>
      <p:ext uri="{BB962C8B-B14F-4D97-AF65-F5344CB8AC3E}">
        <p14:creationId xmlns:p14="http://schemas.microsoft.com/office/powerpoint/2010/main" val="289080620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fontScale="90000"/>
          </a:bodyPr>
          <a:lstStyle/>
          <a:p>
            <a:r>
              <a:rPr lang="en-US" dirty="0"/>
              <a:t>Figure </a:t>
            </a:r>
            <a:r>
              <a:rPr lang="en-US" dirty="0" smtClean="0"/>
              <a:t>8.10: </a:t>
            </a:r>
            <a:r>
              <a:rPr lang="en-US" dirty="0"/>
              <a:t>Returns to Scale Shown on the Isoquant Map</a:t>
            </a:r>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22</a:t>
            </a:fld>
            <a:endParaRPr lang="en-US"/>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87093" y="1517396"/>
            <a:ext cx="5985307" cy="47405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3083353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447800"/>
          </a:xfrm>
        </p:spPr>
        <p:txBody>
          <a:bodyPr>
            <a:normAutofit/>
          </a:bodyPr>
          <a:lstStyle/>
          <a:p>
            <a:r>
              <a:rPr lang="en-US" dirty="0" smtClean="0"/>
              <a:t>Figure 8.A.1</a:t>
            </a:r>
            <a:r>
              <a:rPr lang="en-US" dirty="0"/>
              <a:t>: Effectiveness vs. Use: Lobs and Passing Shots</a:t>
            </a:r>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23</a:t>
            </a:fld>
            <a:endParaRPr lang="en-US"/>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1905000"/>
            <a:ext cx="6172200" cy="435752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5824377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fontScale="90000"/>
          </a:bodyPr>
          <a:lstStyle/>
          <a:p>
            <a:r>
              <a:rPr lang="en-US" dirty="0"/>
              <a:t>Figure </a:t>
            </a:r>
            <a:r>
              <a:rPr lang="en-US" dirty="0" smtClean="0"/>
              <a:t>8A2: </a:t>
            </a:r>
            <a:r>
              <a:rPr lang="en-US" dirty="0"/>
              <a:t>The Optimal Proportion</a:t>
            </a:r>
            <a:br>
              <a:rPr lang="en-US" dirty="0"/>
            </a:br>
            <a:r>
              <a:rPr lang="en-US" dirty="0"/>
              <a:t>of Lobs</a:t>
            </a:r>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24</a:t>
            </a:fld>
            <a:endParaRPr lang="en-US"/>
          </a:p>
        </p:txBody>
      </p:sp>
      <p:pic>
        <p:nvPicPr>
          <p:cNvPr id="122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0" y="1728788"/>
            <a:ext cx="5562599" cy="432646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0598676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t>Figure </a:t>
            </a:r>
            <a:r>
              <a:rPr lang="en-US" sz="3200" dirty="0" smtClean="0"/>
              <a:t>8A.3: </a:t>
            </a:r>
            <a:r>
              <a:rPr lang="en-US" sz="3200" dirty="0"/>
              <a:t>At the Optimizing Point, the Likelihood of Winning with a Lob is Much Greater than of Winning with a Passing Shot</a:t>
            </a:r>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25</a:t>
            </a:fld>
            <a:endParaRPr lang="en-US"/>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3653" y="1905001"/>
            <a:ext cx="5754401" cy="451450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7072305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fontScale="90000"/>
          </a:bodyPr>
          <a:lstStyle/>
          <a:p>
            <a:r>
              <a:rPr lang="en-US" dirty="0"/>
              <a:t>Figure </a:t>
            </a:r>
            <a:r>
              <a:rPr lang="en-US" dirty="0" smtClean="0"/>
              <a:t>8A.4</a:t>
            </a:r>
            <a:r>
              <a:rPr lang="en-US" dirty="0"/>
              <a:t>: The Production Mountain</a:t>
            </a:r>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26</a:t>
            </a:fld>
            <a:endParaRPr lang="en-US"/>
          </a:p>
        </p:txBody>
      </p:sp>
      <p:pic>
        <p:nvPicPr>
          <p:cNvPr id="143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47850" y="1357313"/>
            <a:ext cx="5924550" cy="45055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6054512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458200" cy="1143000"/>
          </a:xfrm>
        </p:spPr>
        <p:txBody>
          <a:bodyPr>
            <a:normAutofit fontScale="90000"/>
          </a:bodyPr>
          <a:lstStyle/>
          <a:p>
            <a:r>
              <a:rPr lang="en-US" dirty="0"/>
              <a:t>Figure </a:t>
            </a:r>
            <a:r>
              <a:rPr lang="en-US" dirty="0" smtClean="0"/>
              <a:t>8A.5</a:t>
            </a:r>
            <a:r>
              <a:rPr lang="en-US" dirty="0"/>
              <a:t>: The Isoquant Map Derived from the Production Mountain</a:t>
            </a:r>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27</a:t>
            </a:fld>
            <a:endParaRPr lang="en-US"/>
          </a:p>
        </p:txBody>
      </p:sp>
      <p:pic>
        <p:nvPicPr>
          <p:cNvPr id="1536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7400" y="1752600"/>
            <a:ext cx="4800600" cy="435439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4657124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Some Examples of Production Functions</a:t>
            </a:r>
            <a:endParaRPr lang="en-US" dirty="0"/>
          </a:p>
        </p:txBody>
      </p:sp>
      <p:sp>
        <p:nvSpPr>
          <p:cNvPr id="3" name="Content Placeholder 2"/>
          <p:cNvSpPr>
            <a:spLocks noGrp="1"/>
          </p:cNvSpPr>
          <p:nvPr>
            <p:ph idx="1"/>
          </p:nvPr>
        </p:nvSpPr>
        <p:spPr/>
        <p:txBody>
          <a:bodyPr/>
          <a:lstStyle/>
          <a:p>
            <a:r>
              <a:rPr lang="en-US" dirty="0" smtClean="0"/>
              <a:t>The Cobb-Douglas Production Function</a:t>
            </a:r>
          </a:p>
          <a:p>
            <a:endParaRPr lang="en-US" dirty="0"/>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28</a:t>
            </a:fld>
            <a:endParaRPr lang="en-US"/>
          </a:p>
        </p:txBody>
      </p:sp>
      <p:pic>
        <p:nvPicPr>
          <p:cNvPr id="1638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8527" y="2514600"/>
            <a:ext cx="6848475" cy="3448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0279577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Some Examples of Production Functions</a:t>
            </a:r>
            <a:endParaRPr lang="en-US" dirty="0"/>
          </a:p>
        </p:txBody>
      </p:sp>
      <p:sp>
        <p:nvSpPr>
          <p:cNvPr id="3" name="Content Placeholder 2"/>
          <p:cNvSpPr>
            <a:spLocks noGrp="1"/>
          </p:cNvSpPr>
          <p:nvPr>
            <p:ph idx="1"/>
          </p:nvPr>
        </p:nvSpPr>
        <p:spPr/>
        <p:txBody>
          <a:bodyPr/>
          <a:lstStyle/>
          <a:p>
            <a:r>
              <a:rPr lang="en-US" dirty="0" smtClean="0"/>
              <a:t>The Leontief, or Fixed-Proportions, Production Function</a:t>
            </a:r>
            <a:endParaRPr lang="en-US" dirty="0"/>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29</a:t>
            </a:fld>
            <a:endParaRPr lang="en-US"/>
          </a:p>
        </p:txBody>
      </p:sp>
      <p:pic>
        <p:nvPicPr>
          <p:cNvPr id="174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09801" y="2894836"/>
            <a:ext cx="3309938" cy="74847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214464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Production Function</a:t>
            </a:r>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3</a:t>
            </a:fld>
            <a:endParaRPr lang="en-US"/>
          </a:p>
        </p:txBody>
      </p:sp>
      <p:sp>
        <p:nvSpPr>
          <p:cNvPr id="6" name="Rectangle 5"/>
          <p:cNvSpPr>
            <a:spLocks noGrp="1" noChangeArrowheads="1"/>
          </p:cNvSpPr>
          <p:nvPr/>
        </p:nvSpPr>
        <p:spPr bwMode="auto">
          <a:xfrm>
            <a:off x="990600" y="1752600"/>
            <a:ext cx="80010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3200">
                <a:solidFill>
                  <a:srgbClr val="003300"/>
                </a:solidFill>
                <a:latin typeface="+mn-lt"/>
                <a:ea typeface="+mn-ea"/>
                <a:cs typeface="+mn-cs"/>
              </a:defRPr>
            </a:lvl1pPr>
            <a:lvl2pPr marL="742950" indent="-285750" algn="l" rtl="0" fontAlgn="base">
              <a:spcBef>
                <a:spcPct val="20000"/>
              </a:spcBef>
              <a:spcAft>
                <a:spcPct val="0"/>
              </a:spcAft>
              <a:buChar char="–"/>
              <a:defRPr sz="2800">
                <a:solidFill>
                  <a:srgbClr val="003300"/>
                </a:solidFill>
                <a:latin typeface="+mn-lt"/>
                <a:ea typeface="+mn-ea"/>
              </a:defRPr>
            </a:lvl2pPr>
            <a:lvl3pPr marL="1143000" indent="-228600" algn="l" rtl="0" fontAlgn="base">
              <a:spcBef>
                <a:spcPct val="20000"/>
              </a:spcBef>
              <a:spcAft>
                <a:spcPct val="0"/>
              </a:spcAft>
              <a:buChar char="•"/>
              <a:defRPr sz="2400">
                <a:solidFill>
                  <a:srgbClr val="003300"/>
                </a:solidFill>
                <a:latin typeface="+mn-lt"/>
                <a:ea typeface="+mn-ea"/>
              </a:defRPr>
            </a:lvl3pPr>
            <a:lvl4pPr marL="1600200" indent="-228600" algn="l" rtl="0" fontAlgn="base">
              <a:spcBef>
                <a:spcPct val="20000"/>
              </a:spcBef>
              <a:spcAft>
                <a:spcPct val="0"/>
              </a:spcAft>
              <a:buChar char="–"/>
              <a:defRPr sz="2000">
                <a:solidFill>
                  <a:srgbClr val="003300"/>
                </a:solidFill>
                <a:latin typeface="+mn-lt"/>
                <a:ea typeface="+mn-ea"/>
              </a:defRPr>
            </a:lvl4pPr>
            <a:lvl5pPr marL="2057400" indent="-228600" algn="l" rtl="0" fontAlgn="base">
              <a:spcBef>
                <a:spcPct val="20000"/>
              </a:spcBef>
              <a:spcAft>
                <a:spcPct val="0"/>
              </a:spcAft>
              <a:buChar char="»"/>
              <a:defRPr sz="2000">
                <a:solidFill>
                  <a:srgbClr val="003300"/>
                </a:solidFill>
                <a:latin typeface="+mn-lt"/>
                <a:ea typeface="+mn-ea"/>
              </a:defRPr>
            </a:lvl5pPr>
            <a:lvl6pPr marL="2514600" indent="-228600" algn="l" rtl="0" fontAlgn="base">
              <a:spcBef>
                <a:spcPct val="20000"/>
              </a:spcBef>
              <a:spcAft>
                <a:spcPct val="0"/>
              </a:spcAft>
              <a:buChar char="»"/>
              <a:defRPr sz="2000">
                <a:solidFill>
                  <a:srgbClr val="003300"/>
                </a:solidFill>
                <a:latin typeface="+mn-lt"/>
                <a:ea typeface="+mn-ea"/>
              </a:defRPr>
            </a:lvl6pPr>
            <a:lvl7pPr marL="2971800" indent="-228600" algn="l" rtl="0" fontAlgn="base">
              <a:spcBef>
                <a:spcPct val="20000"/>
              </a:spcBef>
              <a:spcAft>
                <a:spcPct val="0"/>
              </a:spcAft>
              <a:buChar char="»"/>
              <a:defRPr sz="2000">
                <a:solidFill>
                  <a:srgbClr val="003300"/>
                </a:solidFill>
                <a:latin typeface="+mn-lt"/>
                <a:ea typeface="+mn-ea"/>
              </a:defRPr>
            </a:lvl7pPr>
            <a:lvl8pPr marL="3429000" indent="-228600" algn="l" rtl="0" fontAlgn="base">
              <a:spcBef>
                <a:spcPct val="20000"/>
              </a:spcBef>
              <a:spcAft>
                <a:spcPct val="0"/>
              </a:spcAft>
              <a:buChar char="»"/>
              <a:defRPr sz="2000">
                <a:solidFill>
                  <a:srgbClr val="003300"/>
                </a:solidFill>
                <a:latin typeface="+mn-lt"/>
                <a:ea typeface="+mn-ea"/>
              </a:defRPr>
            </a:lvl8pPr>
            <a:lvl9pPr marL="3886200" indent="-228600" algn="l" rtl="0" fontAlgn="base">
              <a:spcBef>
                <a:spcPct val="20000"/>
              </a:spcBef>
              <a:spcAft>
                <a:spcPct val="0"/>
              </a:spcAft>
              <a:buChar char="»"/>
              <a:defRPr sz="2000">
                <a:solidFill>
                  <a:srgbClr val="003300"/>
                </a:solidFill>
                <a:latin typeface="+mn-lt"/>
                <a:ea typeface="+mn-ea"/>
              </a:defRPr>
            </a:lvl9pPr>
          </a:lstStyle>
          <a:p>
            <a:pPr>
              <a:lnSpc>
                <a:spcPct val="90000"/>
              </a:lnSpc>
            </a:pPr>
            <a:r>
              <a:rPr lang="en-US" sz="2800" b="1" i="1" dirty="0">
                <a:solidFill>
                  <a:schemeClr val="tx1"/>
                </a:solidFill>
              </a:rPr>
              <a:t>Production function: </a:t>
            </a:r>
            <a:r>
              <a:rPr lang="en-US" sz="2800" dirty="0">
                <a:solidFill>
                  <a:schemeClr val="tx1"/>
                </a:solidFill>
              </a:rPr>
              <a:t>the relationship that describes how inputs like capital and labor are transformed into output.</a:t>
            </a:r>
          </a:p>
          <a:p>
            <a:pPr>
              <a:lnSpc>
                <a:spcPct val="90000"/>
              </a:lnSpc>
            </a:pPr>
            <a:endParaRPr lang="en-US" sz="2800" dirty="0">
              <a:solidFill>
                <a:schemeClr val="tx1"/>
              </a:solidFill>
            </a:endParaRPr>
          </a:p>
          <a:p>
            <a:pPr>
              <a:lnSpc>
                <a:spcPct val="90000"/>
              </a:lnSpc>
            </a:pPr>
            <a:r>
              <a:rPr lang="en-US" sz="2800" dirty="0">
                <a:solidFill>
                  <a:schemeClr val="tx1"/>
                </a:solidFill>
              </a:rPr>
              <a:t>Mathematically</a:t>
            </a:r>
            <a:r>
              <a:rPr lang="en-US" sz="2800" dirty="0" smtClean="0">
                <a:solidFill>
                  <a:schemeClr val="tx1"/>
                </a:solidFill>
              </a:rPr>
              <a:t>,           </a:t>
            </a:r>
            <a:r>
              <a:rPr lang="en-US" sz="2800" i="1" dirty="0" smtClean="0">
                <a:solidFill>
                  <a:schemeClr val="tx1"/>
                </a:solidFill>
              </a:rPr>
              <a:t>Q </a:t>
            </a:r>
            <a:r>
              <a:rPr lang="en-US" sz="2800" dirty="0" smtClean="0">
                <a:solidFill>
                  <a:schemeClr val="tx1"/>
                </a:solidFill>
              </a:rPr>
              <a:t> </a:t>
            </a:r>
            <a:r>
              <a:rPr lang="en-US" sz="2800" dirty="0">
                <a:solidFill>
                  <a:schemeClr val="tx1"/>
                </a:solidFill>
              </a:rPr>
              <a:t>= </a:t>
            </a:r>
            <a:r>
              <a:rPr lang="en-US" sz="2800" i="1" dirty="0">
                <a:solidFill>
                  <a:schemeClr val="tx1"/>
                </a:solidFill>
              </a:rPr>
              <a:t>F</a:t>
            </a:r>
            <a:r>
              <a:rPr lang="en-US" sz="2800" dirty="0">
                <a:solidFill>
                  <a:schemeClr val="tx1"/>
                </a:solidFill>
              </a:rPr>
              <a:t> (</a:t>
            </a:r>
            <a:r>
              <a:rPr lang="en-US" sz="2800" i="1" dirty="0">
                <a:solidFill>
                  <a:schemeClr val="tx1"/>
                </a:solidFill>
              </a:rPr>
              <a:t>K</a:t>
            </a:r>
            <a:r>
              <a:rPr lang="en-US" sz="2800" dirty="0">
                <a:solidFill>
                  <a:schemeClr val="tx1"/>
                </a:solidFill>
              </a:rPr>
              <a:t>, </a:t>
            </a:r>
            <a:r>
              <a:rPr lang="en-US" sz="2800" i="1" dirty="0">
                <a:solidFill>
                  <a:schemeClr val="tx1"/>
                </a:solidFill>
              </a:rPr>
              <a:t>L</a:t>
            </a:r>
            <a:r>
              <a:rPr lang="en-US" sz="2800" dirty="0">
                <a:solidFill>
                  <a:schemeClr val="tx1"/>
                </a:solidFill>
              </a:rPr>
              <a:t>)</a:t>
            </a:r>
          </a:p>
          <a:p>
            <a:pPr lvl="1">
              <a:lnSpc>
                <a:spcPct val="90000"/>
              </a:lnSpc>
              <a:buFontTx/>
              <a:buNone/>
            </a:pPr>
            <a:r>
              <a:rPr lang="en-US" sz="2400" dirty="0" smtClean="0">
                <a:solidFill>
                  <a:schemeClr val="tx1"/>
                </a:solidFill>
              </a:rPr>
              <a:t>	K </a:t>
            </a:r>
            <a:r>
              <a:rPr lang="en-US" sz="2400" dirty="0">
                <a:solidFill>
                  <a:schemeClr val="tx1"/>
                </a:solidFill>
              </a:rPr>
              <a:t>=  Capital</a:t>
            </a:r>
          </a:p>
          <a:p>
            <a:pPr lvl="1">
              <a:lnSpc>
                <a:spcPct val="90000"/>
              </a:lnSpc>
              <a:buFontTx/>
              <a:buNone/>
            </a:pPr>
            <a:r>
              <a:rPr lang="en-US" sz="2400" dirty="0" smtClean="0">
                <a:solidFill>
                  <a:schemeClr val="tx1"/>
                </a:solidFill>
              </a:rPr>
              <a:t>	L </a:t>
            </a:r>
            <a:r>
              <a:rPr lang="en-US" sz="2400" dirty="0">
                <a:solidFill>
                  <a:schemeClr val="tx1"/>
                </a:solidFill>
              </a:rPr>
              <a:t>= Labor</a:t>
            </a:r>
          </a:p>
        </p:txBody>
      </p:sp>
    </p:spTree>
    <p:extLst>
      <p:ext uri="{BB962C8B-B14F-4D97-AF65-F5344CB8AC3E}">
        <p14:creationId xmlns:p14="http://schemas.microsoft.com/office/powerpoint/2010/main" val="276760261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458200" cy="1143000"/>
          </a:xfrm>
        </p:spPr>
        <p:txBody>
          <a:bodyPr>
            <a:normAutofit fontScale="90000"/>
          </a:bodyPr>
          <a:lstStyle/>
          <a:p>
            <a:r>
              <a:rPr lang="en-US" dirty="0"/>
              <a:t>Figure </a:t>
            </a:r>
            <a:r>
              <a:rPr lang="en-US" dirty="0" smtClean="0"/>
              <a:t>8A6: </a:t>
            </a:r>
            <a:r>
              <a:rPr lang="en-US" dirty="0"/>
              <a:t>Isoquant Map for the Cobb-Douglas Production Function Q = </a:t>
            </a:r>
            <a:r>
              <a:rPr lang="en-US" i="1" dirty="0"/>
              <a:t>K</a:t>
            </a:r>
            <a:r>
              <a:rPr lang="en-US" i="1" dirty="0">
                <a:cs typeface="Times New Roman" charset="0"/>
              </a:rPr>
              <a:t>½</a:t>
            </a:r>
            <a:r>
              <a:rPr lang="en-US" i="1" dirty="0"/>
              <a:t>L</a:t>
            </a:r>
            <a:r>
              <a:rPr lang="en-US" i="1" dirty="0">
                <a:cs typeface="Times New Roman" charset="0"/>
              </a:rPr>
              <a:t>½</a:t>
            </a:r>
            <a:r>
              <a:rPr lang="en-US" dirty="0"/>
              <a:t> </a:t>
            </a:r>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30</a:t>
            </a:fld>
            <a:endParaRPr lang="en-US"/>
          </a:p>
        </p:txBody>
      </p:sp>
      <p:pic>
        <p:nvPicPr>
          <p:cNvPr id="1843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1847849"/>
            <a:ext cx="4495799" cy="389714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4600436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Autofit/>
          </a:bodyPr>
          <a:lstStyle/>
          <a:p>
            <a:r>
              <a:rPr lang="en-US" sz="3600" dirty="0"/>
              <a:t>Figure </a:t>
            </a:r>
            <a:r>
              <a:rPr lang="en-US" sz="3600" dirty="0" smtClean="0"/>
              <a:t>8A.7</a:t>
            </a:r>
            <a:r>
              <a:rPr lang="en-US" sz="3600" dirty="0"/>
              <a:t>: Isoquant Map for the Leontief Production Function Q = min (2</a:t>
            </a:r>
            <a:r>
              <a:rPr lang="en-US" sz="3600" i="1" dirty="0"/>
              <a:t>K</a:t>
            </a:r>
            <a:r>
              <a:rPr lang="en-US" sz="3600" dirty="0"/>
              <a:t>,3</a:t>
            </a:r>
            <a:r>
              <a:rPr lang="en-US" sz="3600" i="1" dirty="0"/>
              <a:t>L</a:t>
            </a:r>
            <a:r>
              <a:rPr lang="en-US" sz="3600" dirty="0"/>
              <a:t>)</a:t>
            </a:r>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31</a:t>
            </a:fld>
            <a:endParaRPr lang="en-US"/>
          </a:p>
        </p:txBody>
      </p:sp>
      <p:pic>
        <p:nvPicPr>
          <p:cNvPr id="1945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00" y="1743075"/>
            <a:ext cx="4314825" cy="441459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3319697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 Mathematical Definition of Returns to Scale</a:t>
            </a:r>
            <a:endParaRPr lang="en-US" dirty="0"/>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32</a:t>
            </a:fld>
            <a:endParaRPr lang="en-US"/>
          </a:p>
        </p:txBody>
      </p:sp>
      <p:pic>
        <p:nvPicPr>
          <p:cNvPr id="2048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00" y="2057399"/>
            <a:ext cx="4572000" cy="45961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48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57399" y="2895600"/>
            <a:ext cx="4417809" cy="1066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485"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87417" y="4343400"/>
            <a:ext cx="4495800" cy="361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794356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Figure </a:t>
            </a:r>
            <a:r>
              <a:rPr lang="en-US" dirty="0" smtClean="0"/>
              <a:t>8.1: </a:t>
            </a:r>
            <a:r>
              <a:rPr lang="en-US" dirty="0"/>
              <a:t>The Production Function </a:t>
            </a:r>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4</a:t>
            </a:fld>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1524000"/>
            <a:ext cx="5943599" cy="44676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935115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Fixed and Variable Inputs</a:t>
            </a:r>
            <a:endParaRPr lang="en-US" dirty="0"/>
          </a:p>
        </p:txBody>
      </p:sp>
      <p:sp>
        <p:nvSpPr>
          <p:cNvPr id="4" name="Footer Placeholder 3"/>
          <p:cNvSpPr>
            <a:spLocks noGrp="1"/>
          </p:cNvSpPr>
          <p:nvPr>
            <p:ph type="ftr" sz="quarter" idx="11"/>
          </p:nvPr>
        </p:nvSpPr>
        <p:spPr/>
        <p:txBody>
          <a:bodyPr/>
          <a:lstStyle/>
          <a:p>
            <a:r>
              <a:rPr lang="en-US" dirty="0" smtClean="0"/>
              <a:t>©2015 McGraw-Hill Education. All Rights Reserved.</a:t>
            </a:r>
            <a:endParaRPr lang="en-US" dirty="0"/>
          </a:p>
        </p:txBody>
      </p:sp>
      <p:sp>
        <p:nvSpPr>
          <p:cNvPr id="5" name="Slide Number Placeholder 4"/>
          <p:cNvSpPr>
            <a:spLocks noGrp="1"/>
          </p:cNvSpPr>
          <p:nvPr>
            <p:ph type="sldNum" sz="quarter" idx="12"/>
          </p:nvPr>
        </p:nvSpPr>
        <p:spPr/>
        <p:txBody>
          <a:bodyPr/>
          <a:lstStyle/>
          <a:p>
            <a:fld id="{277EE247-7E3D-4F38-A267-86CBA1DF41EF}" type="slidenum">
              <a:rPr lang="en-US" smtClean="0"/>
              <a:t>5</a:t>
            </a:fld>
            <a:endParaRPr lang="en-US"/>
          </a:p>
        </p:txBody>
      </p:sp>
      <p:sp>
        <p:nvSpPr>
          <p:cNvPr id="6" name="Rectangle 5"/>
          <p:cNvSpPr>
            <a:spLocks noGrp="1" noChangeArrowheads="1"/>
          </p:cNvSpPr>
          <p:nvPr/>
        </p:nvSpPr>
        <p:spPr bwMode="auto">
          <a:xfrm>
            <a:off x="838200" y="1524000"/>
            <a:ext cx="7924800" cy="464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3200">
                <a:solidFill>
                  <a:srgbClr val="003300"/>
                </a:solidFill>
                <a:latin typeface="+mn-lt"/>
                <a:ea typeface="+mn-ea"/>
                <a:cs typeface="+mn-cs"/>
              </a:defRPr>
            </a:lvl1pPr>
            <a:lvl2pPr marL="742950" indent="-285750" algn="l" rtl="0" fontAlgn="base">
              <a:spcBef>
                <a:spcPct val="20000"/>
              </a:spcBef>
              <a:spcAft>
                <a:spcPct val="0"/>
              </a:spcAft>
              <a:buChar char="–"/>
              <a:defRPr sz="2800">
                <a:solidFill>
                  <a:srgbClr val="003300"/>
                </a:solidFill>
                <a:latin typeface="+mn-lt"/>
                <a:ea typeface="+mn-ea"/>
              </a:defRPr>
            </a:lvl2pPr>
            <a:lvl3pPr marL="1143000" indent="-228600" algn="l" rtl="0" fontAlgn="base">
              <a:spcBef>
                <a:spcPct val="20000"/>
              </a:spcBef>
              <a:spcAft>
                <a:spcPct val="0"/>
              </a:spcAft>
              <a:buChar char="•"/>
              <a:defRPr sz="2400">
                <a:solidFill>
                  <a:srgbClr val="003300"/>
                </a:solidFill>
                <a:latin typeface="+mn-lt"/>
                <a:ea typeface="+mn-ea"/>
              </a:defRPr>
            </a:lvl3pPr>
            <a:lvl4pPr marL="1600200" indent="-228600" algn="l" rtl="0" fontAlgn="base">
              <a:spcBef>
                <a:spcPct val="20000"/>
              </a:spcBef>
              <a:spcAft>
                <a:spcPct val="0"/>
              </a:spcAft>
              <a:buChar char="–"/>
              <a:defRPr sz="2000">
                <a:solidFill>
                  <a:srgbClr val="003300"/>
                </a:solidFill>
                <a:latin typeface="+mn-lt"/>
                <a:ea typeface="+mn-ea"/>
              </a:defRPr>
            </a:lvl4pPr>
            <a:lvl5pPr marL="2057400" indent="-228600" algn="l" rtl="0" fontAlgn="base">
              <a:spcBef>
                <a:spcPct val="20000"/>
              </a:spcBef>
              <a:spcAft>
                <a:spcPct val="0"/>
              </a:spcAft>
              <a:buChar char="»"/>
              <a:defRPr sz="2000">
                <a:solidFill>
                  <a:srgbClr val="003300"/>
                </a:solidFill>
                <a:latin typeface="+mn-lt"/>
                <a:ea typeface="+mn-ea"/>
              </a:defRPr>
            </a:lvl5pPr>
            <a:lvl6pPr marL="2514600" indent="-228600" algn="l" rtl="0" fontAlgn="base">
              <a:spcBef>
                <a:spcPct val="20000"/>
              </a:spcBef>
              <a:spcAft>
                <a:spcPct val="0"/>
              </a:spcAft>
              <a:buChar char="»"/>
              <a:defRPr sz="2000">
                <a:solidFill>
                  <a:srgbClr val="003300"/>
                </a:solidFill>
                <a:latin typeface="+mn-lt"/>
                <a:ea typeface="+mn-ea"/>
              </a:defRPr>
            </a:lvl6pPr>
            <a:lvl7pPr marL="2971800" indent="-228600" algn="l" rtl="0" fontAlgn="base">
              <a:spcBef>
                <a:spcPct val="20000"/>
              </a:spcBef>
              <a:spcAft>
                <a:spcPct val="0"/>
              </a:spcAft>
              <a:buChar char="»"/>
              <a:defRPr sz="2000">
                <a:solidFill>
                  <a:srgbClr val="003300"/>
                </a:solidFill>
                <a:latin typeface="+mn-lt"/>
                <a:ea typeface="+mn-ea"/>
              </a:defRPr>
            </a:lvl7pPr>
            <a:lvl8pPr marL="3429000" indent="-228600" algn="l" rtl="0" fontAlgn="base">
              <a:spcBef>
                <a:spcPct val="20000"/>
              </a:spcBef>
              <a:spcAft>
                <a:spcPct val="0"/>
              </a:spcAft>
              <a:buChar char="»"/>
              <a:defRPr sz="2000">
                <a:solidFill>
                  <a:srgbClr val="003300"/>
                </a:solidFill>
                <a:latin typeface="+mn-lt"/>
                <a:ea typeface="+mn-ea"/>
              </a:defRPr>
            </a:lvl8pPr>
            <a:lvl9pPr marL="3886200" indent="-228600" algn="l" rtl="0" fontAlgn="base">
              <a:spcBef>
                <a:spcPct val="20000"/>
              </a:spcBef>
              <a:spcAft>
                <a:spcPct val="0"/>
              </a:spcAft>
              <a:buChar char="»"/>
              <a:defRPr sz="2000">
                <a:solidFill>
                  <a:srgbClr val="003300"/>
                </a:solidFill>
                <a:latin typeface="+mn-lt"/>
                <a:ea typeface="+mn-ea"/>
              </a:defRPr>
            </a:lvl9pPr>
          </a:lstStyle>
          <a:p>
            <a:pPr>
              <a:lnSpc>
                <a:spcPct val="90000"/>
              </a:lnSpc>
            </a:pPr>
            <a:r>
              <a:rPr lang="en-US" sz="2400" b="1" i="1" dirty="0">
                <a:solidFill>
                  <a:schemeClr val="tx1"/>
                </a:solidFill>
              </a:rPr>
              <a:t>Long run: </a:t>
            </a:r>
            <a:r>
              <a:rPr lang="en-US" sz="2400" dirty="0">
                <a:solidFill>
                  <a:schemeClr val="tx1"/>
                </a:solidFill>
              </a:rPr>
              <a:t>the shortest period of time required to alter the amounts of all inputs used in a production process.</a:t>
            </a:r>
          </a:p>
          <a:p>
            <a:pPr>
              <a:lnSpc>
                <a:spcPct val="90000"/>
              </a:lnSpc>
            </a:pPr>
            <a:endParaRPr lang="en-US" sz="2400" dirty="0">
              <a:solidFill>
                <a:schemeClr val="tx1"/>
              </a:solidFill>
            </a:endParaRPr>
          </a:p>
          <a:p>
            <a:pPr>
              <a:lnSpc>
                <a:spcPct val="90000"/>
              </a:lnSpc>
            </a:pPr>
            <a:r>
              <a:rPr lang="en-US" sz="2400" b="1" i="1" dirty="0">
                <a:solidFill>
                  <a:schemeClr val="tx1"/>
                </a:solidFill>
              </a:rPr>
              <a:t>Short run: </a:t>
            </a:r>
            <a:r>
              <a:rPr lang="en-US" sz="2400" dirty="0">
                <a:solidFill>
                  <a:schemeClr val="tx1"/>
                </a:solidFill>
              </a:rPr>
              <a:t>the longest period of time during which at least one of the inputs used in a production process cannot be varied.</a:t>
            </a:r>
          </a:p>
          <a:p>
            <a:pPr>
              <a:lnSpc>
                <a:spcPct val="90000"/>
              </a:lnSpc>
            </a:pPr>
            <a:endParaRPr lang="en-US" sz="2400" dirty="0">
              <a:solidFill>
                <a:schemeClr val="tx1"/>
              </a:solidFill>
            </a:endParaRPr>
          </a:p>
          <a:p>
            <a:pPr>
              <a:lnSpc>
                <a:spcPct val="90000"/>
              </a:lnSpc>
            </a:pPr>
            <a:r>
              <a:rPr lang="en-US" sz="2400" b="1" i="1" dirty="0">
                <a:solidFill>
                  <a:schemeClr val="tx1"/>
                </a:solidFill>
              </a:rPr>
              <a:t>Variable input: </a:t>
            </a:r>
            <a:r>
              <a:rPr lang="en-US" sz="2400" dirty="0">
                <a:solidFill>
                  <a:schemeClr val="tx1"/>
                </a:solidFill>
              </a:rPr>
              <a:t>an input that can be varied in the short run.</a:t>
            </a:r>
          </a:p>
          <a:p>
            <a:pPr>
              <a:lnSpc>
                <a:spcPct val="90000"/>
              </a:lnSpc>
            </a:pPr>
            <a:endParaRPr lang="en-US" sz="2400" dirty="0">
              <a:solidFill>
                <a:schemeClr val="tx1"/>
              </a:solidFill>
            </a:endParaRPr>
          </a:p>
          <a:p>
            <a:pPr>
              <a:lnSpc>
                <a:spcPct val="90000"/>
              </a:lnSpc>
            </a:pPr>
            <a:r>
              <a:rPr lang="en-US" sz="2400" b="1" i="1" dirty="0">
                <a:solidFill>
                  <a:schemeClr val="tx1"/>
                </a:solidFill>
              </a:rPr>
              <a:t>Fixed input: </a:t>
            </a:r>
            <a:r>
              <a:rPr lang="en-US" sz="2400" dirty="0">
                <a:solidFill>
                  <a:schemeClr val="tx1"/>
                </a:solidFill>
              </a:rPr>
              <a:t>an input that cannot vary in the short run.</a:t>
            </a:r>
          </a:p>
        </p:txBody>
      </p:sp>
    </p:spTree>
    <p:extLst>
      <p:ext uri="{BB962C8B-B14F-4D97-AF65-F5344CB8AC3E}">
        <p14:creationId xmlns:p14="http://schemas.microsoft.com/office/powerpoint/2010/main" val="39387681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dirty="0" smtClean="0"/>
              <a:t>Production in the Short Run</a:t>
            </a:r>
            <a:endParaRPr lang="en-US" dirty="0"/>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6</a:t>
            </a:fld>
            <a:endParaRPr lang="en-US"/>
          </a:p>
        </p:txBody>
      </p:sp>
      <p:sp>
        <p:nvSpPr>
          <p:cNvPr id="6" name="Rectangle 5"/>
          <p:cNvSpPr>
            <a:spLocks noGrp="1" noChangeArrowheads="1"/>
          </p:cNvSpPr>
          <p:nvPr/>
        </p:nvSpPr>
        <p:spPr bwMode="auto">
          <a:xfrm>
            <a:off x="990600" y="1600200"/>
            <a:ext cx="80010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3200">
                <a:solidFill>
                  <a:srgbClr val="003300"/>
                </a:solidFill>
                <a:latin typeface="+mn-lt"/>
                <a:ea typeface="+mn-ea"/>
                <a:cs typeface="+mn-cs"/>
              </a:defRPr>
            </a:lvl1pPr>
            <a:lvl2pPr marL="742950" indent="-285750" algn="l" rtl="0" fontAlgn="base">
              <a:spcBef>
                <a:spcPct val="20000"/>
              </a:spcBef>
              <a:spcAft>
                <a:spcPct val="0"/>
              </a:spcAft>
              <a:buChar char="–"/>
              <a:defRPr sz="2800">
                <a:solidFill>
                  <a:srgbClr val="003300"/>
                </a:solidFill>
                <a:latin typeface="+mn-lt"/>
                <a:ea typeface="+mn-ea"/>
              </a:defRPr>
            </a:lvl2pPr>
            <a:lvl3pPr marL="1143000" indent="-228600" algn="l" rtl="0" fontAlgn="base">
              <a:spcBef>
                <a:spcPct val="20000"/>
              </a:spcBef>
              <a:spcAft>
                <a:spcPct val="0"/>
              </a:spcAft>
              <a:buChar char="•"/>
              <a:defRPr sz="2400">
                <a:solidFill>
                  <a:srgbClr val="003300"/>
                </a:solidFill>
                <a:latin typeface="+mn-lt"/>
                <a:ea typeface="+mn-ea"/>
              </a:defRPr>
            </a:lvl3pPr>
            <a:lvl4pPr marL="1600200" indent="-228600" algn="l" rtl="0" fontAlgn="base">
              <a:spcBef>
                <a:spcPct val="20000"/>
              </a:spcBef>
              <a:spcAft>
                <a:spcPct val="0"/>
              </a:spcAft>
              <a:buChar char="–"/>
              <a:defRPr sz="2000">
                <a:solidFill>
                  <a:srgbClr val="003300"/>
                </a:solidFill>
                <a:latin typeface="+mn-lt"/>
                <a:ea typeface="+mn-ea"/>
              </a:defRPr>
            </a:lvl4pPr>
            <a:lvl5pPr marL="2057400" indent="-228600" algn="l" rtl="0" fontAlgn="base">
              <a:spcBef>
                <a:spcPct val="20000"/>
              </a:spcBef>
              <a:spcAft>
                <a:spcPct val="0"/>
              </a:spcAft>
              <a:buChar char="»"/>
              <a:defRPr sz="2000">
                <a:solidFill>
                  <a:srgbClr val="003300"/>
                </a:solidFill>
                <a:latin typeface="+mn-lt"/>
                <a:ea typeface="+mn-ea"/>
              </a:defRPr>
            </a:lvl5pPr>
            <a:lvl6pPr marL="2514600" indent="-228600" algn="l" rtl="0" fontAlgn="base">
              <a:spcBef>
                <a:spcPct val="20000"/>
              </a:spcBef>
              <a:spcAft>
                <a:spcPct val="0"/>
              </a:spcAft>
              <a:buChar char="»"/>
              <a:defRPr sz="2000">
                <a:solidFill>
                  <a:srgbClr val="003300"/>
                </a:solidFill>
                <a:latin typeface="+mn-lt"/>
                <a:ea typeface="+mn-ea"/>
              </a:defRPr>
            </a:lvl6pPr>
            <a:lvl7pPr marL="2971800" indent="-228600" algn="l" rtl="0" fontAlgn="base">
              <a:spcBef>
                <a:spcPct val="20000"/>
              </a:spcBef>
              <a:spcAft>
                <a:spcPct val="0"/>
              </a:spcAft>
              <a:buChar char="»"/>
              <a:defRPr sz="2000">
                <a:solidFill>
                  <a:srgbClr val="003300"/>
                </a:solidFill>
                <a:latin typeface="+mn-lt"/>
                <a:ea typeface="+mn-ea"/>
              </a:defRPr>
            </a:lvl7pPr>
            <a:lvl8pPr marL="3429000" indent="-228600" algn="l" rtl="0" fontAlgn="base">
              <a:spcBef>
                <a:spcPct val="20000"/>
              </a:spcBef>
              <a:spcAft>
                <a:spcPct val="0"/>
              </a:spcAft>
              <a:buChar char="»"/>
              <a:defRPr sz="2000">
                <a:solidFill>
                  <a:srgbClr val="003300"/>
                </a:solidFill>
                <a:latin typeface="+mn-lt"/>
                <a:ea typeface="+mn-ea"/>
              </a:defRPr>
            </a:lvl8pPr>
            <a:lvl9pPr marL="3886200" indent="-228600" algn="l" rtl="0" fontAlgn="base">
              <a:spcBef>
                <a:spcPct val="20000"/>
              </a:spcBef>
              <a:spcAft>
                <a:spcPct val="0"/>
              </a:spcAft>
              <a:buChar char="»"/>
              <a:defRPr sz="2000">
                <a:solidFill>
                  <a:srgbClr val="003300"/>
                </a:solidFill>
                <a:latin typeface="+mn-lt"/>
                <a:ea typeface="+mn-ea"/>
              </a:defRPr>
            </a:lvl9pPr>
          </a:lstStyle>
          <a:p>
            <a:r>
              <a:rPr lang="en-US" dirty="0">
                <a:solidFill>
                  <a:schemeClr val="tx1"/>
                </a:solidFill>
              </a:rPr>
              <a:t>Three properties:</a:t>
            </a:r>
          </a:p>
          <a:p>
            <a:pPr lvl="1">
              <a:buFontTx/>
              <a:buAutoNum type="arabicPeriod"/>
            </a:pPr>
            <a:r>
              <a:rPr lang="en-US" dirty="0">
                <a:solidFill>
                  <a:schemeClr val="tx1"/>
                </a:solidFill>
              </a:rPr>
              <a:t>It passes through the origin</a:t>
            </a:r>
          </a:p>
          <a:p>
            <a:pPr lvl="1">
              <a:buFontTx/>
              <a:buAutoNum type="arabicPeriod"/>
            </a:pPr>
            <a:r>
              <a:rPr lang="en-US" dirty="0">
                <a:solidFill>
                  <a:schemeClr val="tx1"/>
                </a:solidFill>
              </a:rPr>
              <a:t>Initially the addition of variable inputs augments output an increasing rate</a:t>
            </a:r>
          </a:p>
          <a:p>
            <a:pPr lvl="1">
              <a:buFontTx/>
              <a:buAutoNum type="arabicPeriod"/>
            </a:pPr>
            <a:r>
              <a:rPr lang="en-US" dirty="0">
                <a:solidFill>
                  <a:schemeClr val="tx1"/>
                </a:solidFill>
              </a:rPr>
              <a:t>beyond some point additional units of the variable input give rise to smaller and smaller increments in output. </a:t>
            </a:r>
          </a:p>
        </p:txBody>
      </p:sp>
    </p:spTree>
    <p:extLst>
      <p:ext uri="{BB962C8B-B14F-4D97-AF65-F5344CB8AC3E}">
        <p14:creationId xmlns:p14="http://schemas.microsoft.com/office/powerpoint/2010/main" val="13002275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fontScale="90000"/>
          </a:bodyPr>
          <a:lstStyle/>
          <a:p>
            <a:r>
              <a:rPr lang="en-US" dirty="0"/>
              <a:t>Figure </a:t>
            </a:r>
            <a:r>
              <a:rPr lang="en-US" dirty="0" smtClean="0"/>
              <a:t>8.2: </a:t>
            </a:r>
            <a:r>
              <a:rPr lang="en-US" dirty="0"/>
              <a:t>A Specific Short-Run Production Function </a:t>
            </a:r>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7</a:t>
            </a:fld>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21547" y="1957388"/>
            <a:ext cx="7263597" cy="35290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560545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Figure </a:t>
            </a:r>
            <a:r>
              <a:rPr lang="en-US" dirty="0" smtClean="0"/>
              <a:t>8.3: </a:t>
            </a:r>
            <a:r>
              <a:rPr lang="en-US" dirty="0"/>
              <a:t>Another Short-Run Production Function</a:t>
            </a:r>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8</a:t>
            </a:fld>
            <a:endParaRPr lang="en-US"/>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8962" y="1700213"/>
            <a:ext cx="7214438" cy="40855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217826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An Important Characteristic of       </a:t>
            </a:r>
            <a:r>
              <a:rPr lang="en-US" dirty="0" smtClean="0"/>
              <a:t>Short-Run </a:t>
            </a:r>
            <a:r>
              <a:rPr lang="en-US" dirty="0"/>
              <a:t>Production </a:t>
            </a:r>
            <a:r>
              <a:rPr lang="en-US" dirty="0" smtClean="0"/>
              <a:t>Functions</a:t>
            </a:r>
            <a:endParaRPr lang="en-US" dirty="0"/>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9</a:t>
            </a:fld>
            <a:endParaRPr lang="en-US"/>
          </a:p>
        </p:txBody>
      </p:sp>
      <p:sp>
        <p:nvSpPr>
          <p:cNvPr id="6" name="Rectangle 5"/>
          <p:cNvSpPr>
            <a:spLocks noGrp="1" noChangeArrowheads="1"/>
          </p:cNvSpPr>
          <p:nvPr/>
        </p:nvSpPr>
        <p:spPr bwMode="auto">
          <a:xfrm>
            <a:off x="762000" y="2133600"/>
            <a:ext cx="80010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3200">
                <a:solidFill>
                  <a:srgbClr val="003300"/>
                </a:solidFill>
                <a:latin typeface="+mn-lt"/>
                <a:ea typeface="+mn-ea"/>
                <a:cs typeface="+mn-cs"/>
              </a:defRPr>
            </a:lvl1pPr>
            <a:lvl2pPr marL="742950" indent="-285750" algn="l" rtl="0" fontAlgn="base">
              <a:spcBef>
                <a:spcPct val="20000"/>
              </a:spcBef>
              <a:spcAft>
                <a:spcPct val="0"/>
              </a:spcAft>
              <a:buChar char="–"/>
              <a:defRPr sz="2800">
                <a:solidFill>
                  <a:srgbClr val="003300"/>
                </a:solidFill>
                <a:latin typeface="+mn-lt"/>
                <a:ea typeface="+mn-ea"/>
              </a:defRPr>
            </a:lvl2pPr>
            <a:lvl3pPr marL="1143000" indent="-228600" algn="l" rtl="0" fontAlgn="base">
              <a:spcBef>
                <a:spcPct val="20000"/>
              </a:spcBef>
              <a:spcAft>
                <a:spcPct val="0"/>
              </a:spcAft>
              <a:buChar char="•"/>
              <a:defRPr sz="2400">
                <a:solidFill>
                  <a:srgbClr val="003300"/>
                </a:solidFill>
                <a:latin typeface="+mn-lt"/>
                <a:ea typeface="+mn-ea"/>
              </a:defRPr>
            </a:lvl3pPr>
            <a:lvl4pPr marL="1600200" indent="-228600" algn="l" rtl="0" fontAlgn="base">
              <a:spcBef>
                <a:spcPct val="20000"/>
              </a:spcBef>
              <a:spcAft>
                <a:spcPct val="0"/>
              </a:spcAft>
              <a:buChar char="–"/>
              <a:defRPr sz="2000">
                <a:solidFill>
                  <a:srgbClr val="003300"/>
                </a:solidFill>
                <a:latin typeface="+mn-lt"/>
                <a:ea typeface="+mn-ea"/>
              </a:defRPr>
            </a:lvl4pPr>
            <a:lvl5pPr marL="2057400" indent="-228600" algn="l" rtl="0" fontAlgn="base">
              <a:spcBef>
                <a:spcPct val="20000"/>
              </a:spcBef>
              <a:spcAft>
                <a:spcPct val="0"/>
              </a:spcAft>
              <a:buChar char="»"/>
              <a:defRPr sz="2000">
                <a:solidFill>
                  <a:srgbClr val="003300"/>
                </a:solidFill>
                <a:latin typeface="+mn-lt"/>
                <a:ea typeface="+mn-ea"/>
              </a:defRPr>
            </a:lvl5pPr>
            <a:lvl6pPr marL="2514600" indent="-228600" algn="l" rtl="0" fontAlgn="base">
              <a:spcBef>
                <a:spcPct val="20000"/>
              </a:spcBef>
              <a:spcAft>
                <a:spcPct val="0"/>
              </a:spcAft>
              <a:buChar char="»"/>
              <a:defRPr sz="2000">
                <a:solidFill>
                  <a:srgbClr val="003300"/>
                </a:solidFill>
                <a:latin typeface="+mn-lt"/>
                <a:ea typeface="+mn-ea"/>
              </a:defRPr>
            </a:lvl6pPr>
            <a:lvl7pPr marL="2971800" indent="-228600" algn="l" rtl="0" fontAlgn="base">
              <a:spcBef>
                <a:spcPct val="20000"/>
              </a:spcBef>
              <a:spcAft>
                <a:spcPct val="0"/>
              </a:spcAft>
              <a:buChar char="»"/>
              <a:defRPr sz="2000">
                <a:solidFill>
                  <a:srgbClr val="003300"/>
                </a:solidFill>
                <a:latin typeface="+mn-lt"/>
                <a:ea typeface="+mn-ea"/>
              </a:defRPr>
            </a:lvl7pPr>
            <a:lvl8pPr marL="3429000" indent="-228600" algn="l" rtl="0" fontAlgn="base">
              <a:spcBef>
                <a:spcPct val="20000"/>
              </a:spcBef>
              <a:spcAft>
                <a:spcPct val="0"/>
              </a:spcAft>
              <a:buChar char="»"/>
              <a:defRPr sz="2000">
                <a:solidFill>
                  <a:srgbClr val="003300"/>
                </a:solidFill>
                <a:latin typeface="+mn-lt"/>
                <a:ea typeface="+mn-ea"/>
              </a:defRPr>
            </a:lvl8pPr>
            <a:lvl9pPr marL="3886200" indent="-228600" algn="l" rtl="0" fontAlgn="base">
              <a:spcBef>
                <a:spcPct val="20000"/>
              </a:spcBef>
              <a:spcAft>
                <a:spcPct val="0"/>
              </a:spcAft>
              <a:buChar char="»"/>
              <a:defRPr sz="2000">
                <a:solidFill>
                  <a:srgbClr val="003300"/>
                </a:solidFill>
                <a:latin typeface="+mn-lt"/>
                <a:ea typeface="+mn-ea"/>
              </a:defRPr>
            </a:lvl9pPr>
          </a:lstStyle>
          <a:p>
            <a:r>
              <a:rPr lang="en-US" b="1" i="1" dirty="0">
                <a:solidFill>
                  <a:schemeClr val="tx1"/>
                </a:solidFill>
              </a:rPr>
              <a:t>Law of diminishing returns: </a:t>
            </a:r>
            <a:r>
              <a:rPr lang="en-US" dirty="0">
                <a:solidFill>
                  <a:schemeClr val="tx1"/>
                </a:solidFill>
              </a:rPr>
              <a:t>if other inputs are fixed, the increase in output from an increase in the variable input must eventually decline.</a:t>
            </a:r>
          </a:p>
        </p:txBody>
      </p:sp>
    </p:spTree>
    <p:extLst>
      <p:ext uri="{BB962C8B-B14F-4D97-AF65-F5344CB8AC3E}">
        <p14:creationId xmlns:p14="http://schemas.microsoft.com/office/powerpoint/2010/main" val="1807241471"/>
      </p:ext>
    </p:extLst>
  </p:cSld>
  <p:clrMapOvr>
    <a:masterClrMapping/>
  </p:clrMapOvr>
  <p:timing>
    <p:tnLst>
      <p:par>
        <p:cTn id="1" dur="indefinite" restart="never" nodeType="tmRoot"/>
      </p:par>
    </p:tnLst>
  </p:timing>
</p:sld>
</file>

<file path=ppt/theme/theme1.xml><?xml version="1.0" encoding="utf-8"?>
<a:theme xmlns:a="http://schemas.openxmlformats.org/drawingml/2006/main" name="PPCH8new1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PPCH8new14.potx</Template>
  <TotalTime>806</TotalTime>
  <Words>1133</Words>
  <Application>Microsoft Office PowerPoint</Application>
  <PresentationFormat>On-screen Show (4:3)</PresentationFormat>
  <Paragraphs>141</Paragraphs>
  <Slides>32</Slides>
  <Notes>0</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PPCH8new14</vt:lpstr>
      <vt:lpstr>Chapter 8</vt:lpstr>
      <vt:lpstr>Chapter Outline</vt:lpstr>
      <vt:lpstr>The Production Function</vt:lpstr>
      <vt:lpstr>Figure 8.1: The Production Function </vt:lpstr>
      <vt:lpstr>Fixed and Variable Inputs</vt:lpstr>
      <vt:lpstr>Production in the Short Run</vt:lpstr>
      <vt:lpstr>Figure 8.2: A Specific Short-Run Production Function </vt:lpstr>
      <vt:lpstr>Figure 8.3: Another Short-Run Production Function</vt:lpstr>
      <vt:lpstr>An Important Characteristic of       Short-Run Production Functions</vt:lpstr>
      <vt:lpstr>Figure 8.4: The Effect of Technological Progress in Food Production</vt:lpstr>
      <vt:lpstr>Short-Run Production Function Components</vt:lpstr>
      <vt:lpstr>Figure 8.5: The Marginal Product of a Variable Input </vt:lpstr>
      <vt:lpstr>Relationships Among Total, Marginal and Average Product Curves</vt:lpstr>
      <vt:lpstr>Figure 8.6: Total, Marginal, and Average Product Curves </vt:lpstr>
      <vt:lpstr>The Practical Significance of the Average Marginal Distinction</vt:lpstr>
      <vt:lpstr>The Practical Significance Of The Average Marginal Distinction</vt:lpstr>
      <vt:lpstr>Production In The Long Run</vt:lpstr>
      <vt:lpstr>Figure 8.7: Part of an Isoquant Map for the Production Function</vt:lpstr>
      <vt:lpstr>Figure 8.8: The Marginal Rate of Technical Substitution</vt:lpstr>
      <vt:lpstr>Figure 8.9: Isoquant Maps for Perfect Substitutes and Perfect Complements</vt:lpstr>
      <vt:lpstr>Returns To Scale</vt:lpstr>
      <vt:lpstr>Figure 8.10: Returns to Scale Shown on the Isoquant Map</vt:lpstr>
      <vt:lpstr>Figure 8.A.1: Effectiveness vs. Use: Lobs and Passing Shots</vt:lpstr>
      <vt:lpstr>Figure 8A2: The Optimal Proportion of Lobs</vt:lpstr>
      <vt:lpstr>Figure 8A.3: At the Optimizing Point, the Likelihood of Winning with a Lob is Much Greater than of Winning with a Passing Shot</vt:lpstr>
      <vt:lpstr>Figure 8A.4: The Production Mountain</vt:lpstr>
      <vt:lpstr>Figure 8A.5: The Isoquant Map Derived from the Production Mountain</vt:lpstr>
      <vt:lpstr>Some Examples of Production Functions</vt:lpstr>
      <vt:lpstr>Some Examples of Production Functions</vt:lpstr>
      <vt:lpstr>Figure 8A6: Isoquant Map for the Cobb-Douglas Production Function Q = K½L½ </vt:lpstr>
      <vt:lpstr>Figure 8A.7: Isoquant Map for the Leontief Production Function Q = min (2K,3L)</vt:lpstr>
      <vt:lpstr>A Mathematical Definition of Returns to Scale</vt:lpstr>
    </vt:vector>
  </TitlesOfParts>
  <Company>The McGraw-Hill Companies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Kouvelis, Christina</dc:creator>
  <cp:lastModifiedBy>Kouvelis, Christina</cp:lastModifiedBy>
  <cp:revision>11</cp:revision>
  <dcterms:created xsi:type="dcterms:W3CDTF">2014-05-02T19:44:44Z</dcterms:created>
  <dcterms:modified xsi:type="dcterms:W3CDTF">2014-05-22T20:28:46Z</dcterms:modified>
</cp:coreProperties>
</file>