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7" autoAdjust="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085460-FBD7-4A71-AFA1-84583542FE69}" type="datetimeFigureOut">
              <a:rPr lang="en-US" smtClean="0"/>
              <a:t>5/22/2014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C0192-B7B0-423E-B943-C5AF94D4878D}" type="slidenum">
              <a:rPr lang="en-US" smtClean="0"/>
              <a:t>‹#›</a:t>
            </a:fld>
            <a:endParaRPr lang="en-US"/>
          </a:p>
        </p:txBody>
      </p:sp>
    </p:spTree>
    <p:extLst>
      <p:ext uri="{BB962C8B-B14F-4D97-AF65-F5344CB8AC3E}">
        <p14:creationId xmlns:p14="http://schemas.microsoft.com/office/powerpoint/2010/main" val="1153965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67100" y="3886200"/>
            <a:ext cx="5372100" cy="1752600"/>
          </a:xfrm>
        </p:spPr>
        <p:txBody>
          <a:bodyPr>
            <a:normAutofit/>
          </a:bodyPr>
          <a:lstStyle>
            <a:lvl1pPr marL="0" indent="0" algn="ctr">
              <a:buNone/>
              <a:defRPr sz="4200">
                <a:solidFill>
                  <a:schemeClr val="accent6">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34671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2971800" y="2130425"/>
            <a:ext cx="5486400" cy="1470025"/>
          </a:xfrm>
        </p:spPr>
        <p:txBody>
          <a:bodyPr>
            <a:noAutofit/>
          </a:bodyPr>
          <a:lstStyle>
            <a:lvl1pPr>
              <a:defRPr sz="4800">
                <a:solidFill>
                  <a:srgbClr val="00B050"/>
                </a:solidFill>
                <a:effectLst>
                  <a:glow rad="101600">
                    <a:schemeClr val="accent3">
                      <a:satMod val="175000"/>
                      <a:alpha val="8000"/>
                    </a:schemeClr>
                  </a:glow>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5" name="Footer Placeholder 4"/>
          <p:cNvSpPr>
            <a:spLocks noGrp="1"/>
          </p:cNvSpPr>
          <p:nvPr>
            <p:ph type="ftr" sz="quarter" idx="11"/>
          </p:nvPr>
        </p:nvSpPr>
        <p:spPr>
          <a:xfrm>
            <a:off x="3657600" y="6492875"/>
            <a:ext cx="3733800" cy="365125"/>
          </a:xfrm>
        </p:spPr>
        <p:txBody>
          <a:bodyPr/>
          <a:lstStyle/>
          <a:p>
            <a:r>
              <a:rPr lang="en-US" dirty="0" smtClean="0"/>
              <a:t>©2015 McGraw-Hill Education. All Rights Reserved.</a:t>
            </a:r>
            <a:endParaRPr lang="en-US" dirty="0"/>
          </a:p>
        </p:txBody>
      </p:sp>
      <p:sp>
        <p:nvSpPr>
          <p:cNvPr id="6" name="Slide Number Placeholder 5"/>
          <p:cNvSpPr>
            <a:spLocks noGrp="1"/>
          </p:cNvSpPr>
          <p:nvPr>
            <p:ph type="sldNum" sz="quarter" idx="12"/>
          </p:nvPr>
        </p:nvSpPr>
        <p:spPr>
          <a:xfrm>
            <a:off x="8382000" y="6400800"/>
            <a:ext cx="685800" cy="365125"/>
          </a:xfrm>
        </p:spPr>
        <p:txBody>
          <a:bodyPr/>
          <a:lstStyle/>
          <a:p>
            <a:fld id="{277EE247-7E3D-4F38-A267-86CBA1DF41EF}" type="slidenum">
              <a:rPr lang="en-US" smtClean="0"/>
              <a:t>‹#›</a:t>
            </a:fld>
            <a:endParaRPr lang="en-US" dirty="0"/>
          </a:p>
        </p:txBody>
      </p:sp>
    </p:spTree>
    <p:extLst>
      <p:ext uri="{BB962C8B-B14F-4D97-AF65-F5344CB8AC3E}">
        <p14:creationId xmlns:p14="http://schemas.microsoft.com/office/powerpoint/2010/main" val="6346131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033437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088591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9456465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©2015 McGraw-Hill Education. All Rights Reserved.</a:t>
            </a:r>
            <a:endParaRPr lang="en-US"/>
          </a:p>
        </p:txBody>
      </p:sp>
      <p:sp>
        <p:nvSpPr>
          <p:cNvPr id="6" name="Slide Number Placeholder 5"/>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40252934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30291649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smtClean="0"/>
              <a:t>©2015 McGraw-Hill Education. All Rights Reserved.</a:t>
            </a:r>
            <a:endParaRPr lang="en-US"/>
          </a:p>
        </p:txBody>
      </p:sp>
      <p:sp>
        <p:nvSpPr>
          <p:cNvPr id="9" name="Slide Number Placeholder 8"/>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22786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16574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smtClean="0"/>
              <a:t>©2015 McGraw-Hill Education. All Rights Reserved.</a:t>
            </a:r>
            <a:endParaRPr lang="en-US"/>
          </a:p>
        </p:txBody>
      </p:sp>
      <p:sp>
        <p:nvSpPr>
          <p:cNvPr id="4" name="Slide Number Placeholder 3"/>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2695529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1703196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smtClean="0"/>
              <a:t>©2015 McGraw-Hill Education. All Rights Reserved.</a:t>
            </a:r>
            <a:endParaRPr lang="en-US"/>
          </a:p>
        </p:txBody>
      </p:sp>
      <p:sp>
        <p:nvSpPr>
          <p:cNvPr id="7" name="Slide Number Placeholder 6"/>
          <p:cNvSpPr>
            <a:spLocks noGrp="1"/>
          </p:cNvSpPr>
          <p:nvPr>
            <p:ph type="sldNum" sz="quarter" idx="12"/>
          </p:nvPr>
        </p:nvSpPr>
        <p:spPr/>
        <p:txBody>
          <a:bodyPr/>
          <a:lstStyle/>
          <a:p>
            <a:fld id="{277EE247-7E3D-4F38-A267-86CBA1DF41EF}" type="slidenum">
              <a:rPr lang="en-US" smtClean="0"/>
              <a:t>‹#›</a:t>
            </a:fld>
            <a:endParaRPr lang="en-US"/>
          </a:p>
        </p:txBody>
      </p:sp>
    </p:spTree>
    <p:extLst>
      <p:ext uri="{BB962C8B-B14F-4D97-AF65-F5344CB8AC3E}">
        <p14:creationId xmlns:p14="http://schemas.microsoft.com/office/powerpoint/2010/main" val="4128894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050"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712" y="5271499"/>
            <a:ext cx="892737"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a:spLocks noGrp="1"/>
          </p:cNvSpPr>
          <p:nvPr>
            <p:ph type="sldNum" sz="quarter" idx="4"/>
          </p:nvPr>
        </p:nvSpPr>
        <p:spPr>
          <a:xfrm>
            <a:off x="8382000" y="6400800"/>
            <a:ext cx="685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7EE247-7E3D-4F38-A267-86CBA1DF41EF}" type="slidenum">
              <a:rPr lang="en-US" smtClean="0"/>
              <a:t>‹#›</a:t>
            </a:fld>
            <a:endParaRPr lang="en-US"/>
          </a:p>
        </p:txBody>
      </p:sp>
      <p:sp>
        <p:nvSpPr>
          <p:cNvPr id="5" name="Footer Placeholder 4"/>
          <p:cNvSpPr>
            <a:spLocks noGrp="1"/>
          </p:cNvSpPr>
          <p:nvPr>
            <p:ph type="ftr" sz="quarter" idx="3"/>
          </p:nvPr>
        </p:nvSpPr>
        <p:spPr>
          <a:xfrm>
            <a:off x="3581400" y="6486882"/>
            <a:ext cx="3581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©2015 McGraw-Hill Education. All Rights Reserved.</a:t>
            </a:r>
            <a:endParaRPr lang="en-US" dirty="0"/>
          </a:p>
        </p:txBody>
      </p:sp>
    </p:spTree>
    <p:extLst>
      <p:ext uri="{BB962C8B-B14F-4D97-AF65-F5344CB8AC3E}">
        <p14:creationId xmlns:p14="http://schemas.microsoft.com/office/powerpoint/2010/main" val="147979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accent6">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9</a:t>
            </a:r>
            <a:endParaRPr lang="en-US" dirty="0"/>
          </a:p>
        </p:txBody>
      </p:sp>
      <p:sp>
        <p:nvSpPr>
          <p:cNvPr id="3" name="Subtitle 2"/>
          <p:cNvSpPr>
            <a:spLocks noGrp="1"/>
          </p:cNvSpPr>
          <p:nvPr>
            <p:ph type="subTitle" idx="1"/>
          </p:nvPr>
        </p:nvSpPr>
        <p:spPr/>
        <p:txBody>
          <a:bodyPr/>
          <a:lstStyle/>
          <a:p>
            <a:r>
              <a:rPr lang="en-US" dirty="0" smtClean="0"/>
              <a:t>Costs</a:t>
            </a:r>
            <a:endParaRPr lang="en-US" dirty="0"/>
          </a:p>
        </p:txBody>
      </p:sp>
    </p:spTree>
    <p:extLst>
      <p:ext uri="{BB962C8B-B14F-4D97-AF65-F5344CB8AC3E}">
        <p14:creationId xmlns:p14="http://schemas.microsoft.com/office/powerpoint/2010/main" val="194590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89"/>
            <a:ext cx="8229600" cy="1143000"/>
          </a:xfrm>
        </p:spPr>
        <p:txBody>
          <a:bodyPr>
            <a:noAutofit/>
          </a:bodyPr>
          <a:lstStyle/>
          <a:p>
            <a:r>
              <a:rPr lang="en-US" sz="3200" dirty="0"/>
              <a:t>Figure 9</a:t>
            </a:r>
            <a:r>
              <a:rPr lang="en-US" sz="3200" dirty="0" smtClean="0"/>
              <a:t>.5</a:t>
            </a:r>
            <a:r>
              <a:rPr lang="en-US" sz="3200" dirty="0"/>
              <a:t>: The Marginal, Average Total, Average Variable, and Average Fixed Cost Curves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10</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6407" y="1143000"/>
            <a:ext cx="5391150" cy="5276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9920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a:t>Marginal and Average Costs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11</a:t>
            </a:fld>
            <a:endParaRPr lang="en-US"/>
          </a:p>
        </p:txBody>
      </p:sp>
      <p:sp>
        <p:nvSpPr>
          <p:cNvPr id="6" name="Rectangle 5"/>
          <p:cNvSpPr>
            <a:spLocks noGrp="1" noChangeArrowheads="1"/>
          </p:cNvSpPr>
          <p:nvPr/>
        </p:nvSpPr>
        <p:spPr bwMode="auto">
          <a:xfrm>
            <a:off x="838200" y="19812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i="1" dirty="0">
                <a:solidFill>
                  <a:schemeClr val="tx1"/>
                </a:solidFill>
              </a:rPr>
              <a:t>When MC is less than average cost (either ATC or AVC), the average cost curve must be decreasing with output; and when MC is greater than average cost, average cost must be increasing with output.</a:t>
            </a:r>
          </a:p>
        </p:txBody>
      </p:sp>
    </p:spTree>
    <p:extLst>
      <p:ext uri="{BB962C8B-B14F-4D97-AF65-F5344CB8AC3E}">
        <p14:creationId xmlns:p14="http://schemas.microsoft.com/office/powerpoint/2010/main" val="10615572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9</a:t>
            </a:r>
            <a:r>
              <a:rPr lang="en-US" dirty="0" smtClean="0"/>
              <a:t>.6</a:t>
            </a:r>
            <a:r>
              <a:rPr lang="en-US" dirty="0"/>
              <a:t>: Quantity vs. Average Costs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12</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751391"/>
            <a:ext cx="5486400" cy="31786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025727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9</a:t>
            </a:r>
            <a:r>
              <a:rPr lang="en-US" dirty="0" smtClean="0"/>
              <a:t>.7</a:t>
            </a:r>
            <a:r>
              <a:rPr lang="en-US" dirty="0"/>
              <a:t>: Cost Curves for a Specific Production Process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13</a:t>
            </a:fld>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2137" y="1600200"/>
            <a:ext cx="5419725" cy="478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101884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Allocating Production Between</a:t>
            </a:r>
            <a:br>
              <a:rPr lang="en-US" dirty="0"/>
            </a:br>
            <a:r>
              <a:rPr lang="en-US" dirty="0"/>
              <a:t>Two Processes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14</a:t>
            </a:fld>
            <a:endParaRPr lang="en-US"/>
          </a:p>
        </p:txBody>
      </p:sp>
      <p:sp>
        <p:nvSpPr>
          <p:cNvPr id="6" name="Rectangle 5"/>
          <p:cNvSpPr>
            <a:spLocks noGrp="1" noChangeArrowheads="1"/>
          </p:cNvSpPr>
          <p:nvPr/>
        </p:nvSpPr>
        <p:spPr bwMode="auto">
          <a:xfrm>
            <a:off x="762000" y="1752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80000"/>
              </a:lnSpc>
            </a:pPr>
            <a:r>
              <a:rPr lang="en-US" sz="2800" dirty="0">
                <a:solidFill>
                  <a:schemeClr val="tx1"/>
                </a:solidFill>
              </a:rPr>
              <a:t>Let </a:t>
            </a:r>
            <a:r>
              <a:rPr lang="en-US" sz="2800" i="1" dirty="0">
                <a:solidFill>
                  <a:schemeClr val="tx1"/>
                </a:solidFill>
              </a:rPr>
              <a:t>Q</a:t>
            </a:r>
            <a:r>
              <a:rPr lang="en-US" sz="2800" i="1" baseline="-25000" dirty="0">
                <a:solidFill>
                  <a:schemeClr val="tx1"/>
                </a:solidFill>
              </a:rPr>
              <a:t>T</a:t>
            </a:r>
            <a:r>
              <a:rPr lang="en-US" sz="2800" i="1" dirty="0">
                <a:solidFill>
                  <a:schemeClr val="tx1"/>
                </a:solidFill>
              </a:rPr>
              <a:t> </a:t>
            </a:r>
            <a:r>
              <a:rPr lang="en-US" sz="2800" dirty="0">
                <a:solidFill>
                  <a:schemeClr val="tx1"/>
                </a:solidFill>
              </a:rPr>
              <a:t>be the total amount to be produced, and let </a:t>
            </a:r>
            <a:r>
              <a:rPr lang="en-US" sz="2800" i="1" dirty="0">
                <a:solidFill>
                  <a:schemeClr val="tx1"/>
                </a:solidFill>
              </a:rPr>
              <a:t>Q</a:t>
            </a:r>
            <a:r>
              <a:rPr lang="en-US" sz="2800" i="1" baseline="-25000" dirty="0">
                <a:solidFill>
                  <a:schemeClr val="tx1"/>
                </a:solidFill>
              </a:rPr>
              <a:t>1</a:t>
            </a:r>
            <a:r>
              <a:rPr lang="en-US" sz="2800" dirty="0">
                <a:solidFill>
                  <a:schemeClr val="tx1"/>
                </a:solidFill>
              </a:rPr>
              <a:t> and </a:t>
            </a:r>
            <a:r>
              <a:rPr lang="en-US" sz="2800" i="1" dirty="0">
                <a:solidFill>
                  <a:schemeClr val="tx1"/>
                </a:solidFill>
              </a:rPr>
              <a:t>Q</a:t>
            </a:r>
            <a:r>
              <a:rPr lang="en-US" sz="2800" baseline="-25000" dirty="0">
                <a:solidFill>
                  <a:schemeClr val="tx1"/>
                </a:solidFill>
              </a:rPr>
              <a:t>2</a:t>
            </a:r>
            <a:r>
              <a:rPr lang="en-US" sz="2800" dirty="0">
                <a:solidFill>
                  <a:schemeClr val="tx1"/>
                </a:solidFill>
              </a:rPr>
              <a:t> be the amounts produced in the first and second processes, respectively. And suppose the marginal cost in either process at very low levels of output is lower than the marginal cost at </a:t>
            </a:r>
            <a:r>
              <a:rPr lang="en-US" sz="2800" i="1" dirty="0">
                <a:solidFill>
                  <a:schemeClr val="tx1"/>
                </a:solidFill>
              </a:rPr>
              <a:t>Q</a:t>
            </a:r>
            <a:r>
              <a:rPr lang="en-US" sz="2800" i="1" baseline="-25000" dirty="0">
                <a:solidFill>
                  <a:schemeClr val="tx1"/>
                </a:solidFill>
              </a:rPr>
              <a:t>T</a:t>
            </a:r>
            <a:r>
              <a:rPr lang="en-US" sz="2800" i="1" dirty="0">
                <a:solidFill>
                  <a:schemeClr val="tx1"/>
                </a:solidFill>
              </a:rPr>
              <a:t> </a:t>
            </a:r>
            <a:r>
              <a:rPr lang="en-US" sz="2800" dirty="0">
                <a:solidFill>
                  <a:schemeClr val="tx1"/>
                </a:solidFill>
              </a:rPr>
              <a:t>units of output in the other (which ensures that both processes will be used).</a:t>
            </a:r>
          </a:p>
          <a:p>
            <a:pPr>
              <a:lnSpc>
                <a:spcPct val="80000"/>
              </a:lnSpc>
            </a:pPr>
            <a:endParaRPr lang="en-US" sz="2800" dirty="0">
              <a:solidFill>
                <a:schemeClr val="tx1"/>
              </a:solidFill>
            </a:endParaRPr>
          </a:p>
          <a:p>
            <a:pPr>
              <a:lnSpc>
                <a:spcPct val="80000"/>
              </a:lnSpc>
            </a:pPr>
            <a:r>
              <a:rPr lang="en-US" sz="2800" dirty="0">
                <a:solidFill>
                  <a:schemeClr val="tx1"/>
                </a:solidFill>
              </a:rPr>
              <a:t>The values of </a:t>
            </a:r>
            <a:r>
              <a:rPr lang="en-US" sz="2800" i="1" dirty="0">
                <a:solidFill>
                  <a:schemeClr val="tx1"/>
                </a:solidFill>
              </a:rPr>
              <a:t>Q</a:t>
            </a:r>
            <a:r>
              <a:rPr lang="en-US" sz="2800" i="1" baseline="-25000" dirty="0">
                <a:solidFill>
                  <a:schemeClr val="tx1"/>
                </a:solidFill>
              </a:rPr>
              <a:t>1</a:t>
            </a:r>
            <a:r>
              <a:rPr lang="en-US" sz="2800" dirty="0">
                <a:solidFill>
                  <a:schemeClr val="tx1"/>
                </a:solidFill>
              </a:rPr>
              <a:t>and </a:t>
            </a:r>
            <a:r>
              <a:rPr lang="en-US" sz="2800" i="1" dirty="0">
                <a:solidFill>
                  <a:schemeClr val="tx1"/>
                </a:solidFill>
              </a:rPr>
              <a:t>Q</a:t>
            </a:r>
            <a:r>
              <a:rPr lang="en-US" sz="2800" i="1" baseline="-25000" dirty="0">
                <a:solidFill>
                  <a:schemeClr val="tx1"/>
                </a:solidFill>
              </a:rPr>
              <a:t>2</a:t>
            </a:r>
            <a:r>
              <a:rPr lang="en-US" sz="2800" dirty="0">
                <a:solidFill>
                  <a:schemeClr val="tx1"/>
                </a:solidFill>
              </a:rPr>
              <a:t> that solve this problem will then be the ones that result in equal marginal costs for the two processes.</a:t>
            </a:r>
          </a:p>
        </p:txBody>
      </p:sp>
    </p:spTree>
    <p:extLst>
      <p:ext uri="{BB962C8B-B14F-4D97-AF65-F5344CB8AC3E}">
        <p14:creationId xmlns:p14="http://schemas.microsoft.com/office/powerpoint/2010/main" val="38933533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fontScale="90000"/>
          </a:bodyPr>
          <a:lstStyle/>
          <a:p>
            <a:r>
              <a:rPr lang="en-US" dirty="0"/>
              <a:t>Figure 9</a:t>
            </a:r>
            <a:r>
              <a:rPr lang="en-US" dirty="0" smtClean="0"/>
              <a:t>.8</a:t>
            </a:r>
            <a:r>
              <a:rPr lang="en-US" dirty="0"/>
              <a:t>: The Minimum Cost Production Allocation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15</a:t>
            </a:fld>
            <a:endParaRPr 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1" y="2376487"/>
            <a:ext cx="7402776" cy="26051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47336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fontScale="90000"/>
          </a:bodyPr>
          <a:lstStyle/>
          <a:p>
            <a:r>
              <a:rPr lang="en-US" dirty="0"/>
              <a:t>Figure 9</a:t>
            </a:r>
            <a:r>
              <a:rPr lang="en-US" dirty="0" smtClean="0"/>
              <a:t>.9</a:t>
            </a:r>
            <a:r>
              <a:rPr lang="en-US" dirty="0"/>
              <a:t>: The Relationship </a:t>
            </a:r>
            <a:r>
              <a:rPr lang="en-US" dirty="0" smtClean="0"/>
              <a:t>Among</a:t>
            </a:r>
            <a:r>
              <a:rPr lang="en-US" dirty="0" smtClean="0"/>
              <a:t> </a:t>
            </a:r>
            <a:r>
              <a:rPr lang="en-US" dirty="0"/>
              <a:t>MP, AP, MC, and AVC</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16</a:t>
            </a:fld>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4999" y="1447800"/>
            <a:ext cx="5419725" cy="5019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743261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lstStyle/>
          <a:p>
            <a:r>
              <a:rPr lang="en-US" dirty="0"/>
              <a:t>Costs </a:t>
            </a:r>
            <a:r>
              <a:rPr lang="en-US" dirty="0" smtClean="0"/>
              <a:t>in </a:t>
            </a:r>
            <a:r>
              <a:rPr lang="en-US" dirty="0"/>
              <a:t>t</a:t>
            </a:r>
            <a:r>
              <a:rPr lang="en-US" dirty="0" smtClean="0"/>
              <a:t>he </a:t>
            </a:r>
            <a:r>
              <a:rPr lang="en-US" dirty="0"/>
              <a:t>Long Run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17</a:t>
            </a:fld>
            <a:endParaRPr lang="en-US"/>
          </a:p>
        </p:txBody>
      </p:sp>
      <p:sp>
        <p:nvSpPr>
          <p:cNvPr id="6" name="Rectangle 5"/>
          <p:cNvSpPr>
            <a:spLocks noGrp="1" noChangeArrowheads="1"/>
          </p:cNvSpPr>
          <p:nvPr/>
        </p:nvSpPr>
        <p:spPr bwMode="auto">
          <a:xfrm>
            <a:off x="762000" y="16764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90000"/>
              </a:lnSpc>
            </a:pPr>
            <a:r>
              <a:rPr lang="en-US" sz="2800" b="1" i="1" dirty="0">
                <a:solidFill>
                  <a:schemeClr val="tx1"/>
                </a:solidFill>
              </a:rPr>
              <a:t>Isocost line: </a:t>
            </a:r>
            <a:r>
              <a:rPr lang="en-US" sz="2800" dirty="0">
                <a:solidFill>
                  <a:schemeClr val="tx1"/>
                </a:solidFill>
              </a:rPr>
              <a:t>a set of input bundles each of which costs the same amount.</a:t>
            </a:r>
          </a:p>
          <a:p>
            <a:pPr>
              <a:lnSpc>
                <a:spcPct val="90000"/>
              </a:lnSpc>
            </a:pPr>
            <a:endParaRPr lang="en-US" sz="2800" dirty="0">
              <a:solidFill>
                <a:schemeClr val="tx1"/>
              </a:solidFill>
            </a:endParaRPr>
          </a:p>
          <a:p>
            <a:pPr>
              <a:lnSpc>
                <a:spcPct val="90000"/>
              </a:lnSpc>
            </a:pPr>
            <a:r>
              <a:rPr lang="en-US" sz="2800" dirty="0">
                <a:solidFill>
                  <a:schemeClr val="tx1"/>
                </a:solidFill>
              </a:rPr>
              <a:t>To find the </a:t>
            </a:r>
            <a:r>
              <a:rPr lang="en-US" sz="2800" dirty="0" smtClean="0">
                <a:solidFill>
                  <a:schemeClr val="tx1"/>
                </a:solidFill>
              </a:rPr>
              <a:t>minimum </a:t>
            </a:r>
            <a:r>
              <a:rPr lang="en-US" sz="2800" dirty="0">
                <a:solidFill>
                  <a:schemeClr val="tx1"/>
                </a:solidFill>
              </a:rPr>
              <a:t>cost point we begin with a specific isoquant then superimpose a map of isocost lines, each corresponding to a different cost level. </a:t>
            </a:r>
          </a:p>
          <a:p>
            <a:pPr lvl="1">
              <a:lnSpc>
                <a:spcPct val="90000"/>
              </a:lnSpc>
            </a:pPr>
            <a:r>
              <a:rPr lang="en-US" sz="2400" dirty="0">
                <a:solidFill>
                  <a:schemeClr val="tx1"/>
                </a:solidFill>
              </a:rPr>
              <a:t>The least-cost input bundle corresponds to the point of tangency between an isocost line and the specified isoquant.</a:t>
            </a:r>
          </a:p>
        </p:txBody>
      </p:sp>
    </p:spTree>
    <p:extLst>
      <p:ext uri="{BB962C8B-B14F-4D97-AF65-F5344CB8AC3E}">
        <p14:creationId xmlns:p14="http://schemas.microsoft.com/office/powerpoint/2010/main" val="25212149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9</a:t>
            </a:r>
            <a:r>
              <a:rPr lang="en-US" dirty="0" smtClean="0"/>
              <a:t>.10</a:t>
            </a:r>
            <a:r>
              <a:rPr lang="en-US" dirty="0"/>
              <a:t>: The Isocost Line</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18</a:t>
            </a:fld>
            <a:endParaRPr lang="en-US"/>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5073" y="1600200"/>
            <a:ext cx="4648200" cy="40393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6787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a:t>Figure 9</a:t>
            </a:r>
            <a:r>
              <a:rPr lang="en-US" dirty="0" smtClean="0"/>
              <a:t>.11</a:t>
            </a:r>
            <a:r>
              <a:rPr lang="en-US" dirty="0"/>
              <a:t>: The Maximum Output</a:t>
            </a:r>
            <a:br>
              <a:rPr lang="en-US" dirty="0"/>
            </a:br>
            <a:r>
              <a:rPr lang="en-US" dirty="0"/>
              <a:t>for a Given Expenditure</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19</a:t>
            </a:fld>
            <a:endParaRPr lang="en-US"/>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0600" y="1524000"/>
            <a:ext cx="4648200" cy="44699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6792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Outline</a:t>
            </a:r>
          </a:p>
        </p:txBody>
      </p:sp>
      <p:sp>
        <p:nvSpPr>
          <p:cNvPr id="4" name="Footer Placeholder 3"/>
          <p:cNvSpPr>
            <a:spLocks noGrp="1"/>
          </p:cNvSpPr>
          <p:nvPr>
            <p:ph type="ftr" sz="quarter" idx="11"/>
          </p:nvPr>
        </p:nvSpPr>
        <p:spPr/>
        <p:txBody>
          <a:bodyPr/>
          <a:lstStyle/>
          <a:p>
            <a:r>
              <a:rPr lang="en-US" dirty="0" smtClean="0"/>
              <a:t>©2015 McGraw-Hill Education. All Rights Reserved.</a:t>
            </a:r>
            <a:endParaRPr lang="en-US" dirty="0"/>
          </a:p>
        </p:txBody>
      </p:sp>
      <p:sp>
        <p:nvSpPr>
          <p:cNvPr id="5" name="Slide Number Placeholder 4"/>
          <p:cNvSpPr>
            <a:spLocks noGrp="1"/>
          </p:cNvSpPr>
          <p:nvPr>
            <p:ph type="sldNum" sz="quarter" idx="12"/>
          </p:nvPr>
        </p:nvSpPr>
        <p:spPr/>
        <p:txBody>
          <a:bodyPr/>
          <a:lstStyle/>
          <a:p>
            <a:fld id="{277EE247-7E3D-4F38-A267-86CBA1DF41EF}" type="slidenum">
              <a:rPr lang="en-US" smtClean="0"/>
              <a:t>2</a:t>
            </a:fld>
            <a:endParaRPr lang="en-US"/>
          </a:p>
        </p:txBody>
      </p:sp>
      <p:sp>
        <p:nvSpPr>
          <p:cNvPr id="7" name="Rectangle 6"/>
          <p:cNvSpPr>
            <a:spLocks noGrp="1" noChangeArrowheads="1"/>
          </p:cNvSpPr>
          <p:nvPr/>
        </p:nvSpPr>
        <p:spPr bwMode="auto">
          <a:xfrm>
            <a:off x="914400" y="13716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sz="2800" dirty="0">
                <a:solidFill>
                  <a:schemeClr val="tx1"/>
                </a:solidFill>
              </a:rPr>
              <a:t>Costs In The Short </a:t>
            </a:r>
            <a:r>
              <a:rPr lang="en-US" sz="2800" dirty="0" smtClean="0">
                <a:solidFill>
                  <a:schemeClr val="tx1"/>
                </a:solidFill>
              </a:rPr>
              <a:t>Run</a:t>
            </a:r>
          </a:p>
          <a:p>
            <a:r>
              <a:rPr lang="en-US" sz="2800" dirty="0" smtClean="0">
                <a:solidFill>
                  <a:schemeClr val="tx1"/>
                </a:solidFill>
              </a:rPr>
              <a:t>Graphing the Total, Variable, and Fixed Cost Curves</a:t>
            </a:r>
          </a:p>
          <a:p>
            <a:r>
              <a:rPr lang="en-US" sz="2800" dirty="0" smtClean="0">
                <a:solidFill>
                  <a:schemeClr val="tx1"/>
                </a:solidFill>
              </a:rPr>
              <a:t>Average Fixed, Average Variable, Average </a:t>
            </a:r>
            <a:r>
              <a:rPr lang="en-US" sz="2800" dirty="0">
                <a:solidFill>
                  <a:schemeClr val="tx1"/>
                </a:solidFill>
              </a:rPr>
              <a:t>T</a:t>
            </a:r>
            <a:r>
              <a:rPr lang="en-US" sz="2800" dirty="0" smtClean="0">
                <a:solidFill>
                  <a:schemeClr val="tx1"/>
                </a:solidFill>
              </a:rPr>
              <a:t>otal and Marginal </a:t>
            </a:r>
            <a:r>
              <a:rPr lang="en-US" sz="2800" dirty="0">
                <a:solidFill>
                  <a:schemeClr val="tx1"/>
                </a:solidFill>
              </a:rPr>
              <a:t>C</a:t>
            </a:r>
            <a:r>
              <a:rPr lang="en-US" sz="2800" dirty="0" smtClean="0">
                <a:solidFill>
                  <a:schemeClr val="tx1"/>
                </a:solidFill>
              </a:rPr>
              <a:t>osts</a:t>
            </a:r>
            <a:endParaRPr lang="en-US" sz="2800" dirty="0">
              <a:solidFill>
                <a:schemeClr val="tx1"/>
              </a:solidFill>
            </a:endParaRPr>
          </a:p>
          <a:p>
            <a:r>
              <a:rPr lang="en-US" sz="2800" dirty="0">
                <a:solidFill>
                  <a:schemeClr val="tx1"/>
                </a:solidFill>
              </a:rPr>
              <a:t>Allocating Production Between Two Processes</a:t>
            </a:r>
          </a:p>
          <a:p>
            <a:r>
              <a:rPr lang="en-US" sz="2800" dirty="0">
                <a:solidFill>
                  <a:schemeClr val="tx1"/>
                </a:solidFill>
              </a:rPr>
              <a:t>The Relationship Among </a:t>
            </a:r>
            <a:r>
              <a:rPr lang="en-US" sz="2800" dirty="0" smtClean="0">
                <a:solidFill>
                  <a:schemeClr val="tx1"/>
                </a:solidFill>
              </a:rPr>
              <a:t>MP, AP,MC, </a:t>
            </a:r>
            <a:r>
              <a:rPr lang="en-US" sz="2800" dirty="0">
                <a:solidFill>
                  <a:schemeClr val="tx1"/>
                </a:solidFill>
              </a:rPr>
              <a:t>And </a:t>
            </a:r>
            <a:r>
              <a:rPr lang="en-US" sz="2800" dirty="0" smtClean="0">
                <a:solidFill>
                  <a:schemeClr val="tx1"/>
                </a:solidFill>
              </a:rPr>
              <a:t>AVC</a:t>
            </a:r>
            <a:endParaRPr lang="en-US" sz="2800" dirty="0">
              <a:solidFill>
                <a:schemeClr val="tx1"/>
              </a:solidFill>
            </a:endParaRPr>
          </a:p>
          <a:p>
            <a:r>
              <a:rPr lang="en-US" sz="2800" dirty="0">
                <a:solidFill>
                  <a:schemeClr val="tx1"/>
                </a:solidFill>
              </a:rPr>
              <a:t>Costs In The Long Run</a:t>
            </a:r>
          </a:p>
          <a:p>
            <a:r>
              <a:rPr lang="en-US" sz="2800" dirty="0" smtClean="0">
                <a:solidFill>
                  <a:schemeClr val="tx1"/>
                </a:solidFill>
              </a:rPr>
              <a:t>Long-Run </a:t>
            </a:r>
            <a:r>
              <a:rPr lang="en-US" sz="2800" dirty="0">
                <a:solidFill>
                  <a:schemeClr val="tx1"/>
                </a:solidFill>
              </a:rPr>
              <a:t>Costs And The Structure Of Industry</a:t>
            </a:r>
          </a:p>
          <a:p>
            <a:r>
              <a:rPr lang="en-US" sz="2800" dirty="0">
                <a:solidFill>
                  <a:schemeClr val="tx1"/>
                </a:solidFill>
              </a:rPr>
              <a:t>The Relationship Between Long-run And Short-run Cost Curves</a:t>
            </a:r>
          </a:p>
        </p:txBody>
      </p:sp>
    </p:spTree>
    <p:extLst>
      <p:ext uri="{BB962C8B-B14F-4D97-AF65-F5344CB8AC3E}">
        <p14:creationId xmlns:p14="http://schemas.microsoft.com/office/powerpoint/2010/main" val="27557816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9</a:t>
            </a:r>
            <a:r>
              <a:rPr lang="en-US" dirty="0" smtClean="0"/>
              <a:t>.12</a:t>
            </a:r>
            <a:r>
              <a:rPr lang="en-US" dirty="0"/>
              <a:t>: The Minimum Cost</a:t>
            </a:r>
            <a:br>
              <a:rPr lang="en-US" dirty="0"/>
            </a:br>
            <a:r>
              <a:rPr lang="en-US" dirty="0"/>
              <a:t>for a Given Level of Output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20</a:t>
            </a:fld>
            <a:endParaRPr lang="en-US"/>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928813"/>
            <a:ext cx="4572000" cy="4273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15486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a:t>Figure 9</a:t>
            </a:r>
            <a:r>
              <a:rPr lang="en-US" dirty="0" smtClean="0"/>
              <a:t>.13</a:t>
            </a:r>
            <a:r>
              <a:rPr lang="en-US" dirty="0"/>
              <a:t>: Different Ways</a:t>
            </a:r>
            <a:br>
              <a:rPr lang="en-US" dirty="0"/>
            </a:br>
            <a:r>
              <a:rPr lang="en-US" dirty="0"/>
              <a:t>of Producing 1 Ton of Gravel</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21</a:t>
            </a:fld>
            <a:endParaRPr lang="en-US"/>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676400"/>
            <a:ext cx="5348287" cy="39939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7568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Figure 9</a:t>
            </a:r>
            <a:r>
              <a:rPr lang="en-US" sz="3600" dirty="0" smtClean="0"/>
              <a:t>.14</a:t>
            </a:r>
            <a:r>
              <a:rPr lang="en-US" sz="3600" dirty="0"/>
              <a:t>: The Effect of a Minimum Wage Law on Unemployment of Skilled Labor</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22</a:t>
            </a:fld>
            <a:endParaRPr lang="en-US"/>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990724"/>
            <a:ext cx="5715000" cy="39404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97083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600" dirty="0"/>
              <a:t>The Relationship Between Optimal Input </a:t>
            </a:r>
            <a:r>
              <a:rPr lang="en-US" sz="3600" dirty="0" smtClean="0"/>
              <a:t>Choice and </a:t>
            </a:r>
            <a:r>
              <a:rPr lang="en-US" sz="3600" dirty="0" smtClean="0"/>
              <a:t>Long-Run </a:t>
            </a:r>
            <a:r>
              <a:rPr lang="en-US" sz="3600" dirty="0"/>
              <a:t>Costs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23</a:t>
            </a:fld>
            <a:endParaRPr lang="en-US"/>
          </a:p>
        </p:txBody>
      </p:sp>
      <p:sp>
        <p:nvSpPr>
          <p:cNvPr id="6" name="Rectangle 5"/>
          <p:cNvSpPr>
            <a:spLocks noGrp="1" noChangeArrowheads="1"/>
          </p:cNvSpPr>
          <p:nvPr/>
        </p:nvSpPr>
        <p:spPr bwMode="auto">
          <a:xfrm>
            <a:off x="914400" y="20574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b="1" i="1" dirty="0">
                <a:solidFill>
                  <a:srgbClr val="000000"/>
                </a:solidFill>
              </a:rPr>
              <a:t>Output expansion path</a:t>
            </a:r>
            <a:r>
              <a:rPr lang="en-US" b="1" i="1" dirty="0">
                <a:solidFill>
                  <a:schemeClr val="tx1"/>
                </a:solidFill>
              </a:rPr>
              <a:t>: </a:t>
            </a:r>
            <a:r>
              <a:rPr lang="en-US" dirty="0">
                <a:solidFill>
                  <a:schemeClr val="tx1"/>
                </a:solidFill>
              </a:rPr>
              <a:t>the locus of tangencies (minimumcost input combinations) traced out by an isocost line of given slope as it shifts outward into the isoquant map for a production process.</a:t>
            </a:r>
          </a:p>
        </p:txBody>
      </p:sp>
    </p:spTree>
    <p:extLst>
      <p:ext uri="{BB962C8B-B14F-4D97-AF65-F5344CB8AC3E}">
        <p14:creationId xmlns:p14="http://schemas.microsoft.com/office/powerpoint/2010/main" val="17538061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a:t>Figure 9</a:t>
            </a:r>
            <a:r>
              <a:rPr lang="en-US" dirty="0" smtClean="0"/>
              <a:t>.15</a:t>
            </a:r>
            <a:r>
              <a:rPr lang="en-US" dirty="0"/>
              <a:t>: The Long-Run</a:t>
            </a:r>
            <a:br>
              <a:rPr lang="en-US" dirty="0"/>
            </a:br>
            <a:r>
              <a:rPr lang="en-US" dirty="0"/>
              <a:t>Expansion Path</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24</a:t>
            </a:fld>
            <a:endParaRPr lang="en-US"/>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1800" y="1676400"/>
            <a:ext cx="5157787" cy="44229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528278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a:t>Figure 9</a:t>
            </a:r>
            <a:r>
              <a:rPr lang="en-US" dirty="0" smtClean="0"/>
              <a:t>.16</a:t>
            </a:r>
            <a:r>
              <a:rPr lang="en-US" dirty="0"/>
              <a:t>: The Long-Run Total, Average, and Marginal Cost Curves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25</a:t>
            </a:fld>
            <a:endParaRPr lang="en-US"/>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3143" y="1676401"/>
            <a:ext cx="5305425" cy="46577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50098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Relationship Between Optimal Input Choice </a:t>
            </a:r>
            <a:r>
              <a:rPr lang="en-US" dirty="0" smtClean="0"/>
              <a:t>and </a:t>
            </a:r>
            <a:r>
              <a:rPr lang="en-US" dirty="0" smtClean="0"/>
              <a:t>Long-Run </a:t>
            </a:r>
            <a:r>
              <a:rPr lang="en-US" dirty="0"/>
              <a:t>Costs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26</a:t>
            </a:fld>
            <a:endParaRPr lang="en-US"/>
          </a:p>
        </p:txBody>
      </p:sp>
      <p:sp>
        <p:nvSpPr>
          <p:cNvPr id="6" name="Rectangle 5"/>
          <p:cNvSpPr>
            <a:spLocks noGrp="1" noChangeArrowheads="1"/>
          </p:cNvSpPr>
          <p:nvPr/>
        </p:nvSpPr>
        <p:spPr bwMode="auto">
          <a:xfrm>
            <a:off x="914400" y="1676400"/>
            <a:ext cx="80010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90000"/>
              </a:lnSpc>
            </a:pPr>
            <a:r>
              <a:rPr lang="en-US" sz="2800" dirty="0">
                <a:solidFill>
                  <a:schemeClr val="tx1"/>
                </a:solidFill>
              </a:rPr>
              <a:t>Constant returns to scale - long-run total costs are thus exactly proportional to output.</a:t>
            </a:r>
          </a:p>
          <a:p>
            <a:pPr>
              <a:lnSpc>
                <a:spcPct val="90000"/>
              </a:lnSpc>
            </a:pPr>
            <a:endParaRPr lang="en-US" sz="2800" dirty="0">
              <a:solidFill>
                <a:schemeClr val="tx1"/>
              </a:solidFill>
            </a:endParaRPr>
          </a:p>
          <a:p>
            <a:pPr>
              <a:lnSpc>
                <a:spcPct val="90000"/>
              </a:lnSpc>
            </a:pPr>
            <a:r>
              <a:rPr lang="en-US" sz="2800" dirty="0">
                <a:solidFill>
                  <a:schemeClr val="tx1"/>
                </a:solidFill>
              </a:rPr>
              <a:t>Decreasing returns to scale - a given proportional increase in output requires a greater proportional increase in all inputs and hence a greater proportional increase in costs.</a:t>
            </a:r>
          </a:p>
          <a:p>
            <a:pPr>
              <a:lnSpc>
                <a:spcPct val="90000"/>
              </a:lnSpc>
            </a:pPr>
            <a:endParaRPr lang="en-US" sz="2800" dirty="0">
              <a:solidFill>
                <a:schemeClr val="tx1"/>
              </a:solidFill>
            </a:endParaRPr>
          </a:p>
          <a:p>
            <a:pPr>
              <a:lnSpc>
                <a:spcPct val="90000"/>
              </a:lnSpc>
            </a:pPr>
            <a:r>
              <a:rPr lang="en-US" sz="2800" dirty="0">
                <a:solidFill>
                  <a:schemeClr val="tx1"/>
                </a:solidFill>
              </a:rPr>
              <a:t>Increasing returns to scale - long-run total cost rises less than in proportion to increases in output. </a:t>
            </a:r>
          </a:p>
        </p:txBody>
      </p:sp>
    </p:spTree>
    <p:extLst>
      <p:ext uri="{BB962C8B-B14F-4D97-AF65-F5344CB8AC3E}">
        <p14:creationId xmlns:p14="http://schemas.microsoft.com/office/powerpoint/2010/main" val="35829458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9</a:t>
            </a:r>
            <a:r>
              <a:rPr lang="en-US" dirty="0" smtClean="0"/>
              <a:t>.17</a:t>
            </a:r>
            <a:r>
              <a:rPr lang="en-US" dirty="0"/>
              <a:t>: The LTC, LMC and LAC Curves with Constant Returns to Scale</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27</a:t>
            </a:fld>
            <a:endParaRPr lang="en-US"/>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2209800"/>
            <a:ext cx="7005637" cy="25883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38070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r>
              <a:rPr lang="en-US" sz="3600" dirty="0"/>
              <a:t>Figure 9</a:t>
            </a:r>
            <a:r>
              <a:rPr lang="en-US" sz="3600" dirty="0" smtClean="0"/>
              <a:t>.18</a:t>
            </a:r>
            <a:r>
              <a:rPr lang="en-US" sz="3600" dirty="0"/>
              <a:t>: The LTC, LAC and LMC Curves for a Production Process with Decreasing Returns to Scale</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28</a:t>
            </a:fld>
            <a:endParaRPr lang="en-US"/>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228850"/>
            <a:ext cx="7086599" cy="2942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50120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a:t>Figure 9</a:t>
            </a:r>
            <a:r>
              <a:rPr lang="en-US" dirty="0" smtClean="0"/>
              <a:t>.19</a:t>
            </a:r>
            <a:r>
              <a:rPr lang="en-US" dirty="0"/>
              <a:t>: The LTC, LAC and LMC Curves for a Production Process with Increasing Returns to Scale</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29</a:t>
            </a:fld>
            <a:endParaRPr lang="en-US"/>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697" y="2257424"/>
            <a:ext cx="7227231" cy="2924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2715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Costs In </a:t>
            </a:r>
            <a:r>
              <a:rPr lang="en-US" dirty="0" smtClean="0"/>
              <a:t>the </a:t>
            </a:r>
            <a:r>
              <a:rPr lang="en-US" dirty="0"/>
              <a:t>Short Run</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a:t>
            </a:fld>
            <a:endParaRPr lang="en-US"/>
          </a:p>
        </p:txBody>
      </p:sp>
      <p:sp>
        <p:nvSpPr>
          <p:cNvPr id="7" name="Rectangle 6"/>
          <p:cNvSpPr>
            <a:spLocks noGrp="1" noChangeArrowheads="1"/>
          </p:cNvSpPr>
          <p:nvPr/>
        </p:nvSpPr>
        <p:spPr bwMode="auto">
          <a:xfrm>
            <a:off x="762000" y="16764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90000"/>
              </a:lnSpc>
            </a:pPr>
            <a:r>
              <a:rPr lang="en-US" b="1" i="1" dirty="0">
                <a:solidFill>
                  <a:schemeClr val="tx1"/>
                </a:solidFill>
              </a:rPr>
              <a:t>Fixed cost (FC): </a:t>
            </a:r>
            <a:r>
              <a:rPr lang="en-US" dirty="0">
                <a:solidFill>
                  <a:schemeClr val="tx1"/>
                </a:solidFill>
              </a:rPr>
              <a:t>cost that does not vary with the level of output in the short run (the cost of all fixed factors of production).</a:t>
            </a:r>
          </a:p>
          <a:p>
            <a:pPr>
              <a:lnSpc>
                <a:spcPct val="90000"/>
              </a:lnSpc>
            </a:pPr>
            <a:r>
              <a:rPr lang="en-US" b="1" i="1" dirty="0">
                <a:solidFill>
                  <a:schemeClr val="tx1"/>
                </a:solidFill>
              </a:rPr>
              <a:t>Variable cost (VC): </a:t>
            </a:r>
            <a:r>
              <a:rPr lang="en-US" dirty="0">
                <a:solidFill>
                  <a:schemeClr val="tx1"/>
                </a:solidFill>
              </a:rPr>
              <a:t>cost that varies with the level of output in the short run (the cost of all variable factors of production).</a:t>
            </a:r>
          </a:p>
          <a:p>
            <a:pPr>
              <a:lnSpc>
                <a:spcPct val="90000"/>
              </a:lnSpc>
            </a:pPr>
            <a:r>
              <a:rPr lang="en-US" b="1" i="1" dirty="0">
                <a:solidFill>
                  <a:schemeClr val="tx1"/>
                </a:solidFill>
              </a:rPr>
              <a:t>Total cost (TC): </a:t>
            </a:r>
            <a:r>
              <a:rPr lang="en-US" dirty="0">
                <a:solidFill>
                  <a:schemeClr val="tx1"/>
                </a:solidFill>
              </a:rPr>
              <a:t>all costs of production: the sum of variable cost and fixed cost.</a:t>
            </a:r>
          </a:p>
        </p:txBody>
      </p:sp>
    </p:spTree>
    <p:extLst>
      <p:ext uri="{BB962C8B-B14F-4D97-AF65-F5344CB8AC3E}">
        <p14:creationId xmlns:p14="http://schemas.microsoft.com/office/powerpoint/2010/main" val="36837856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Long-Run </a:t>
            </a:r>
            <a:r>
              <a:rPr lang="en-US" dirty="0"/>
              <a:t>Costs </a:t>
            </a:r>
            <a:r>
              <a:rPr lang="en-US" dirty="0" smtClean="0"/>
              <a:t>and </a:t>
            </a:r>
            <a:r>
              <a:rPr lang="en-US" dirty="0"/>
              <a:t>t</a:t>
            </a:r>
            <a:r>
              <a:rPr lang="en-US" dirty="0" smtClean="0"/>
              <a:t>he </a:t>
            </a:r>
            <a:r>
              <a:rPr lang="en-US" dirty="0"/>
              <a:t>Structure</a:t>
            </a:r>
            <a:br>
              <a:rPr lang="en-US" dirty="0"/>
            </a:br>
            <a:r>
              <a:rPr lang="en-US" dirty="0" smtClean="0"/>
              <a:t>of </a:t>
            </a:r>
            <a:r>
              <a:rPr lang="en-US" dirty="0"/>
              <a:t>Industry</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30</a:t>
            </a:fld>
            <a:endParaRPr lang="en-US"/>
          </a:p>
        </p:txBody>
      </p:sp>
      <p:sp>
        <p:nvSpPr>
          <p:cNvPr id="6" name="Rectangle 5"/>
          <p:cNvSpPr>
            <a:spLocks noGrp="1" noChangeArrowheads="1"/>
          </p:cNvSpPr>
          <p:nvPr/>
        </p:nvSpPr>
        <p:spPr bwMode="auto">
          <a:xfrm>
            <a:off x="914400" y="1676400"/>
            <a:ext cx="7924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b="1" i="1" dirty="0">
                <a:solidFill>
                  <a:srgbClr val="000000"/>
                </a:solidFill>
              </a:rPr>
              <a:t>Natural </a:t>
            </a:r>
            <a:r>
              <a:rPr lang="en-US" b="1" i="1" dirty="0">
                <a:solidFill>
                  <a:schemeClr val="tx1"/>
                </a:solidFill>
              </a:rPr>
              <a:t>monopoly: </a:t>
            </a:r>
            <a:r>
              <a:rPr lang="en-US" dirty="0">
                <a:solidFill>
                  <a:schemeClr val="tx1"/>
                </a:solidFill>
              </a:rPr>
              <a:t>an industry whose market output is produced at the lowest cost when production is concentrated in the hands of a single firm.</a:t>
            </a:r>
          </a:p>
          <a:p>
            <a:endParaRPr lang="en-US" dirty="0">
              <a:solidFill>
                <a:schemeClr val="tx1"/>
              </a:solidFill>
            </a:endParaRPr>
          </a:p>
          <a:p>
            <a:r>
              <a:rPr lang="en-US" i="1" dirty="0">
                <a:solidFill>
                  <a:schemeClr val="tx1"/>
                </a:solidFill>
              </a:rPr>
              <a:t>Minimum efficient scale: </a:t>
            </a:r>
            <a:r>
              <a:rPr lang="en-US" dirty="0">
                <a:solidFill>
                  <a:schemeClr val="tx1"/>
                </a:solidFill>
              </a:rPr>
              <a:t>the level of production required for LAC to reach its minimum level.</a:t>
            </a:r>
          </a:p>
        </p:txBody>
      </p:sp>
    </p:spTree>
    <p:extLst>
      <p:ext uri="{BB962C8B-B14F-4D97-AF65-F5344CB8AC3E}">
        <p14:creationId xmlns:p14="http://schemas.microsoft.com/office/powerpoint/2010/main" val="38575925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Figure 9</a:t>
            </a:r>
            <a:r>
              <a:rPr lang="en-US" sz="3600" dirty="0" smtClean="0"/>
              <a:t>.20</a:t>
            </a:r>
            <a:r>
              <a:rPr lang="en-US" sz="3600" dirty="0"/>
              <a:t>: LAC Curves Characteristic of Highly Concentrated Industrial Structures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31</a:t>
            </a:fld>
            <a:endParaRPr lang="en-US"/>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052638"/>
            <a:ext cx="6781799" cy="3390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23870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Figure 9</a:t>
            </a:r>
            <a:r>
              <a:rPr lang="en-US" sz="3600" dirty="0" smtClean="0"/>
              <a:t>.21</a:t>
            </a:r>
            <a:r>
              <a:rPr lang="en-US" sz="3600" dirty="0"/>
              <a:t>: LAC Curves Characteristic </a:t>
            </a:r>
            <a:br>
              <a:rPr lang="en-US" sz="3600" dirty="0"/>
            </a:br>
            <a:r>
              <a:rPr lang="en-US" sz="3600" dirty="0"/>
              <a:t>of Unconcentrated Industry Structures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32</a:t>
            </a:fld>
            <a:endParaRPr lang="en-US"/>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742990"/>
            <a:ext cx="7294347" cy="33624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323770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Figure 9</a:t>
            </a:r>
            <a:r>
              <a:rPr lang="en-US" sz="3600" dirty="0" smtClean="0"/>
              <a:t>.22</a:t>
            </a:r>
            <a:r>
              <a:rPr lang="en-US" sz="3600" dirty="0"/>
              <a:t>: The Family of Cost Curves Associated with a U-Shaped LAC</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33</a:t>
            </a:fld>
            <a:endParaRPr lang="en-US"/>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00200"/>
            <a:ext cx="6291262" cy="43339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802057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a:t>
            </a:r>
            <a:r>
              <a:rPr lang="en-US" dirty="0" smtClean="0"/>
              <a:t>A9.1</a:t>
            </a:r>
            <a:r>
              <a:rPr lang="en-US" dirty="0"/>
              <a:t>: The Short-run and Long-Run Expansion Paths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34</a:t>
            </a:fld>
            <a:endParaRPr lang="en-US"/>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9202" y="1600200"/>
            <a:ext cx="5810250" cy="4914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456534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9067800" cy="1143000"/>
          </a:xfrm>
        </p:spPr>
        <p:txBody>
          <a:bodyPr>
            <a:noAutofit/>
          </a:bodyPr>
          <a:lstStyle/>
          <a:p>
            <a:pPr algn="l"/>
            <a:r>
              <a:rPr lang="en-US" sz="3600" dirty="0"/>
              <a:t>Figure </a:t>
            </a:r>
            <a:r>
              <a:rPr lang="en-US" sz="3600" dirty="0" smtClean="0"/>
              <a:t>A9.2</a:t>
            </a:r>
            <a:r>
              <a:rPr lang="en-US" sz="3600" dirty="0"/>
              <a:t>: The LTC and STC Curves Associated with the Isoquant Map in Figure A</a:t>
            </a:r>
            <a:r>
              <a:rPr lang="en-US" sz="3600" dirty="0" smtClean="0"/>
              <a:t>.</a:t>
            </a:r>
            <a:r>
              <a:rPr lang="en-US" sz="3600" dirty="0"/>
              <a:t>9</a:t>
            </a:r>
            <a:r>
              <a:rPr lang="en-US" sz="3600" dirty="0" smtClean="0"/>
              <a:t>.1</a:t>
            </a:r>
            <a:endParaRPr lang="en-US" sz="3600"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35</a:t>
            </a:fld>
            <a:endParaRPr lang="en-US"/>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981199"/>
            <a:ext cx="5867400" cy="40173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64548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Figure </a:t>
            </a:r>
            <a:r>
              <a:rPr lang="en-US" sz="3600" dirty="0" smtClean="0"/>
              <a:t>A9.3</a:t>
            </a:r>
            <a:r>
              <a:rPr lang="en-US" sz="3600" dirty="0"/>
              <a:t>: The LAC, LMC, and Two ATC Curves Associated with the Cost Curves from Figure A</a:t>
            </a:r>
            <a:r>
              <a:rPr lang="en-US" sz="3600" dirty="0" smtClean="0"/>
              <a:t>.</a:t>
            </a:r>
            <a:r>
              <a:rPr lang="en-US" sz="3600" dirty="0"/>
              <a:t>9</a:t>
            </a:r>
            <a:r>
              <a:rPr lang="en-US" sz="3600" dirty="0" smtClean="0"/>
              <a:t>.2</a:t>
            </a:r>
            <a:endParaRPr lang="en-US" sz="3600"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36</a:t>
            </a:fld>
            <a:endParaRPr lang="en-US"/>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950604"/>
            <a:ext cx="6477000" cy="42265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748567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Figure </a:t>
            </a:r>
            <a:r>
              <a:rPr lang="en-US" sz="3600" dirty="0" smtClean="0"/>
              <a:t>A9.4</a:t>
            </a:r>
            <a:r>
              <a:rPr lang="en-US" sz="3600" dirty="0"/>
              <a:t>: The Family of Cost</a:t>
            </a:r>
            <a:br>
              <a:rPr lang="en-US" sz="3600" dirty="0"/>
            </a:br>
            <a:r>
              <a:rPr lang="en-US" sz="3600" dirty="0"/>
              <a:t>Curves Associated with a U-Shaped LAC</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37</a:t>
            </a:fld>
            <a:endParaRPr lang="en-US"/>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3106" y="1504950"/>
            <a:ext cx="6541693" cy="45331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6132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a:t>Figure 9</a:t>
            </a:r>
            <a:r>
              <a:rPr lang="en-US" dirty="0" smtClean="0"/>
              <a:t>.1</a:t>
            </a:r>
            <a:r>
              <a:rPr lang="en-US" dirty="0"/>
              <a:t>: Output as a Function</a:t>
            </a:r>
            <a:br>
              <a:rPr lang="en-US" dirty="0"/>
            </a:br>
            <a:r>
              <a:rPr lang="en-US" dirty="0"/>
              <a:t>of One Variable Input </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738312"/>
            <a:ext cx="5791200" cy="41035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21501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9</a:t>
            </a:r>
            <a:r>
              <a:rPr lang="en-US" dirty="0" smtClean="0"/>
              <a:t>.2</a:t>
            </a:r>
            <a:r>
              <a:rPr lang="en-US" dirty="0"/>
              <a:t>: The Total, Variable,</a:t>
            </a:r>
            <a:br>
              <a:rPr lang="en-US" dirty="0"/>
            </a:br>
            <a:r>
              <a:rPr lang="en-US" dirty="0"/>
              <a:t>and Fixed Cost Curves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5</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552574"/>
            <a:ext cx="4925972" cy="439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82246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9</a:t>
            </a:r>
            <a:r>
              <a:rPr lang="en-US" dirty="0" smtClean="0"/>
              <a:t>.3</a:t>
            </a:r>
            <a:r>
              <a:rPr lang="en-US" dirty="0"/>
              <a:t>: The Production Function </a:t>
            </a:r>
            <a:br>
              <a:rPr lang="en-US" dirty="0"/>
            </a:br>
            <a:r>
              <a:rPr lang="en-US" dirty="0"/>
              <a:t>Q = 3</a:t>
            </a:r>
            <a:r>
              <a:rPr lang="en-US" i="1" dirty="0"/>
              <a:t>KL</a:t>
            </a:r>
            <a:r>
              <a:rPr lang="en-US" dirty="0"/>
              <a:t>, with </a:t>
            </a:r>
            <a:r>
              <a:rPr lang="en-US" i="1" dirty="0"/>
              <a:t>K </a:t>
            </a:r>
            <a:r>
              <a:rPr lang="en-US" dirty="0"/>
              <a:t>= 4</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6</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981200"/>
            <a:ext cx="5943600" cy="3675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8029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91600" cy="1143000"/>
          </a:xfrm>
        </p:spPr>
        <p:txBody>
          <a:bodyPr>
            <a:noAutofit/>
          </a:bodyPr>
          <a:lstStyle/>
          <a:p>
            <a:r>
              <a:rPr lang="en-US" sz="3600" dirty="0"/>
              <a:t>Figure 9</a:t>
            </a:r>
            <a:r>
              <a:rPr lang="en-US" sz="3600" dirty="0" smtClean="0"/>
              <a:t>.4</a:t>
            </a:r>
            <a:r>
              <a:rPr lang="en-US" sz="3600" dirty="0"/>
              <a:t>: The Total, Variable, and Fixed Cost Curves for the Production Function Q – 3</a:t>
            </a:r>
            <a:r>
              <a:rPr lang="en-US" sz="3600" i="1" dirty="0"/>
              <a:t>KL</a:t>
            </a:r>
            <a:endParaRPr lang="en-US" sz="3600"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7</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286000"/>
            <a:ext cx="5867400" cy="33091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19961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lstStyle/>
          <a:p>
            <a:r>
              <a:rPr lang="en-US" dirty="0"/>
              <a:t>Other </a:t>
            </a:r>
            <a:r>
              <a:rPr lang="en-US" dirty="0" smtClean="0"/>
              <a:t>Short-Run </a:t>
            </a:r>
            <a:r>
              <a:rPr lang="en-US" dirty="0" smtClean="0"/>
              <a:t>Costs</a:t>
            </a:r>
            <a:endParaRPr lang="en-US" dirty="0"/>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8</a:t>
            </a:fld>
            <a:endParaRPr lang="en-US"/>
          </a:p>
        </p:txBody>
      </p:sp>
      <p:sp>
        <p:nvSpPr>
          <p:cNvPr id="6" name="Rectangle 5"/>
          <p:cNvSpPr>
            <a:spLocks noGrp="1" noChangeArrowheads="1"/>
          </p:cNvSpPr>
          <p:nvPr/>
        </p:nvSpPr>
        <p:spPr bwMode="auto">
          <a:xfrm>
            <a:off x="914400" y="15240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pPr>
              <a:lnSpc>
                <a:spcPct val="90000"/>
              </a:lnSpc>
            </a:pPr>
            <a:r>
              <a:rPr lang="en-US" b="1" i="1" dirty="0">
                <a:solidFill>
                  <a:srgbClr val="000000"/>
                </a:solidFill>
              </a:rPr>
              <a:t>Average fixed cost (AFC</a:t>
            </a:r>
            <a:r>
              <a:rPr lang="en-US" b="1" i="1" dirty="0">
                <a:solidFill>
                  <a:schemeClr val="tx1"/>
                </a:solidFill>
              </a:rPr>
              <a:t>): </a:t>
            </a:r>
            <a:r>
              <a:rPr lang="en-US" dirty="0">
                <a:solidFill>
                  <a:schemeClr val="tx1"/>
                </a:solidFill>
              </a:rPr>
              <a:t>fixed cost divided by the quantity of output.</a:t>
            </a:r>
          </a:p>
          <a:p>
            <a:pPr>
              <a:lnSpc>
                <a:spcPct val="90000"/>
              </a:lnSpc>
            </a:pPr>
            <a:r>
              <a:rPr lang="en-US" b="1" i="1" dirty="0">
                <a:solidFill>
                  <a:schemeClr val="tx1"/>
                </a:solidFill>
              </a:rPr>
              <a:t>Average variable cost (AVC): </a:t>
            </a:r>
            <a:r>
              <a:rPr lang="en-US" dirty="0">
                <a:solidFill>
                  <a:schemeClr val="tx1"/>
                </a:solidFill>
              </a:rPr>
              <a:t>variable cost divided by the quantity of output.</a:t>
            </a:r>
          </a:p>
          <a:p>
            <a:pPr>
              <a:lnSpc>
                <a:spcPct val="90000"/>
              </a:lnSpc>
            </a:pPr>
            <a:r>
              <a:rPr lang="en-US" b="1" i="1" dirty="0">
                <a:solidFill>
                  <a:schemeClr val="tx1"/>
                </a:solidFill>
              </a:rPr>
              <a:t>Average total cost (ATC): </a:t>
            </a:r>
            <a:r>
              <a:rPr lang="en-US" dirty="0">
                <a:solidFill>
                  <a:schemeClr val="tx1"/>
                </a:solidFill>
              </a:rPr>
              <a:t>total cost divided by the quantity of output.</a:t>
            </a:r>
          </a:p>
          <a:p>
            <a:pPr>
              <a:lnSpc>
                <a:spcPct val="90000"/>
              </a:lnSpc>
            </a:pPr>
            <a:r>
              <a:rPr lang="en-US" b="1" i="1" dirty="0">
                <a:solidFill>
                  <a:schemeClr val="tx1"/>
                </a:solidFill>
              </a:rPr>
              <a:t>Marginal cost (MC): </a:t>
            </a:r>
            <a:r>
              <a:rPr lang="en-US" dirty="0">
                <a:solidFill>
                  <a:schemeClr val="tx1"/>
                </a:solidFill>
              </a:rPr>
              <a:t>change in total cost that results from a 1-unit change in output.</a:t>
            </a:r>
          </a:p>
        </p:txBody>
      </p:sp>
    </p:spTree>
    <p:extLst>
      <p:ext uri="{BB962C8B-B14F-4D97-AF65-F5344CB8AC3E}">
        <p14:creationId xmlns:p14="http://schemas.microsoft.com/office/powerpoint/2010/main" val="2339152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a:t>Graphing </a:t>
            </a:r>
            <a:r>
              <a:rPr lang="en-US" dirty="0" smtClean="0"/>
              <a:t>the </a:t>
            </a:r>
            <a:r>
              <a:rPr lang="en-US" dirty="0"/>
              <a:t>Short-run Average </a:t>
            </a:r>
            <a:r>
              <a:rPr lang="en-US" dirty="0" smtClean="0"/>
              <a:t>and</a:t>
            </a:r>
            <a:r>
              <a:rPr lang="en-US" dirty="0"/>
              <a:t/>
            </a:r>
            <a:br>
              <a:rPr lang="en-US" dirty="0"/>
            </a:br>
            <a:r>
              <a:rPr lang="en-US" dirty="0"/>
              <a:t>Marginal Cost Curves</a:t>
            </a:r>
          </a:p>
        </p:txBody>
      </p:sp>
      <p:sp>
        <p:nvSpPr>
          <p:cNvPr id="4" name="Footer Placeholder 3"/>
          <p:cNvSpPr>
            <a:spLocks noGrp="1"/>
          </p:cNvSpPr>
          <p:nvPr>
            <p:ph type="ftr" sz="quarter" idx="11"/>
          </p:nvPr>
        </p:nvSpPr>
        <p:spPr/>
        <p:txBody>
          <a:bodyPr/>
          <a:lstStyle/>
          <a:p>
            <a:r>
              <a:rPr lang="en-US" smtClean="0"/>
              <a:t>©2015 McGraw-Hill Education. All Rights Reserved.</a:t>
            </a:r>
            <a:endParaRPr lang="en-US"/>
          </a:p>
        </p:txBody>
      </p:sp>
      <p:sp>
        <p:nvSpPr>
          <p:cNvPr id="5" name="Slide Number Placeholder 4"/>
          <p:cNvSpPr>
            <a:spLocks noGrp="1"/>
          </p:cNvSpPr>
          <p:nvPr>
            <p:ph type="sldNum" sz="quarter" idx="12"/>
          </p:nvPr>
        </p:nvSpPr>
        <p:spPr/>
        <p:txBody>
          <a:bodyPr/>
          <a:lstStyle/>
          <a:p>
            <a:fld id="{277EE247-7E3D-4F38-A267-86CBA1DF41EF}" type="slidenum">
              <a:rPr lang="en-US" smtClean="0"/>
              <a:t>9</a:t>
            </a:fld>
            <a:endParaRPr lang="en-US"/>
          </a:p>
        </p:txBody>
      </p:sp>
      <p:sp>
        <p:nvSpPr>
          <p:cNvPr id="6" name="Rectangle 5"/>
          <p:cNvSpPr>
            <a:spLocks noGrp="1" noChangeArrowheads="1"/>
          </p:cNvSpPr>
          <p:nvPr/>
        </p:nvSpPr>
        <p:spPr bwMode="auto">
          <a:xfrm>
            <a:off x="838200" y="1828800"/>
            <a:ext cx="80010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rgbClr val="003300"/>
                </a:solidFill>
                <a:latin typeface="+mn-lt"/>
                <a:ea typeface="+mn-ea"/>
                <a:cs typeface="+mn-cs"/>
              </a:defRPr>
            </a:lvl1pPr>
            <a:lvl2pPr marL="742950" indent="-285750" algn="l" rtl="0" fontAlgn="base">
              <a:spcBef>
                <a:spcPct val="20000"/>
              </a:spcBef>
              <a:spcAft>
                <a:spcPct val="0"/>
              </a:spcAft>
              <a:buChar char="–"/>
              <a:defRPr sz="2800">
                <a:solidFill>
                  <a:srgbClr val="003300"/>
                </a:solidFill>
                <a:latin typeface="+mn-lt"/>
                <a:ea typeface="+mn-ea"/>
              </a:defRPr>
            </a:lvl2pPr>
            <a:lvl3pPr marL="1143000" indent="-228600" algn="l" rtl="0" fontAlgn="base">
              <a:spcBef>
                <a:spcPct val="20000"/>
              </a:spcBef>
              <a:spcAft>
                <a:spcPct val="0"/>
              </a:spcAft>
              <a:buChar char="•"/>
              <a:defRPr sz="2400">
                <a:solidFill>
                  <a:srgbClr val="003300"/>
                </a:solidFill>
                <a:latin typeface="+mn-lt"/>
                <a:ea typeface="+mn-ea"/>
              </a:defRPr>
            </a:lvl3pPr>
            <a:lvl4pPr marL="1600200" indent="-228600" algn="l" rtl="0" fontAlgn="base">
              <a:spcBef>
                <a:spcPct val="20000"/>
              </a:spcBef>
              <a:spcAft>
                <a:spcPct val="0"/>
              </a:spcAft>
              <a:buChar char="–"/>
              <a:defRPr sz="2000">
                <a:solidFill>
                  <a:srgbClr val="003300"/>
                </a:solidFill>
                <a:latin typeface="+mn-lt"/>
                <a:ea typeface="+mn-ea"/>
              </a:defRPr>
            </a:lvl4pPr>
            <a:lvl5pPr marL="2057400" indent="-228600" algn="l" rtl="0" fontAlgn="base">
              <a:spcBef>
                <a:spcPct val="20000"/>
              </a:spcBef>
              <a:spcAft>
                <a:spcPct val="0"/>
              </a:spcAft>
              <a:buChar char="»"/>
              <a:defRPr sz="2000">
                <a:solidFill>
                  <a:srgbClr val="003300"/>
                </a:solidFill>
                <a:latin typeface="+mn-lt"/>
                <a:ea typeface="+mn-ea"/>
              </a:defRPr>
            </a:lvl5pPr>
            <a:lvl6pPr marL="2514600" indent="-228600" algn="l" rtl="0" fontAlgn="base">
              <a:spcBef>
                <a:spcPct val="20000"/>
              </a:spcBef>
              <a:spcAft>
                <a:spcPct val="0"/>
              </a:spcAft>
              <a:buChar char="»"/>
              <a:defRPr sz="2000">
                <a:solidFill>
                  <a:srgbClr val="003300"/>
                </a:solidFill>
                <a:latin typeface="+mn-lt"/>
                <a:ea typeface="+mn-ea"/>
              </a:defRPr>
            </a:lvl6pPr>
            <a:lvl7pPr marL="2971800" indent="-228600" algn="l" rtl="0" fontAlgn="base">
              <a:spcBef>
                <a:spcPct val="20000"/>
              </a:spcBef>
              <a:spcAft>
                <a:spcPct val="0"/>
              </a:spcAft>
              <a:buChar char="»"/>
              <a:defRPr sz="2000">
                <a:solidFill>
                  <a:srgbClr val="003300"/>
                </a:solidFill>
                <a:latin typeface="+mn-lt"/>
                <a:ea typeface="+mn-ea"/>
              </a:defRPr>
            </a:lvl7pPr>
            <a:lvl8pPr marL="3429000" indent="-228600" algn="l" rtl="0" fontAlgn="base">
              <a:spcBef>
                <a:spcPct val="20000"/>
              </a:spcBef>
              <a:spcAft>
                <a:spcPct val="0"/>
              </a:spcAft>
              <a:buChar char="»"/>
              <a:defRPr sz="2000">
                <a:solidFill>
                  <a:srgbClr val="003300"/>
                </a:solidFill>
                <a:latin typeface="+mn-lt"/>
                <a:ea typeface="+mn-ea"/>
              </a:defRPr>
            </a:lvl8pPr>
            <a:lvl9pPr marL="3886200" indent="-228600" algn="l" rtl="0" fontAlgn="base">
              <a:spcBef>
                <a:spcPct val="20000"/>
              </a:spcBef>
              <a:spcAft>
                <a:spcPct val="0"/>
              </a:spcAft>
              <a:buChar char="»"/>
              <a:defRPr sz="2000">
                <a:solidFill>
                  <a:srgbClr val="003300"/>
                </a:solidFill>
                <a:latin typeface="+mn-lt"/>
                <a:ea typeface="+mn-ea"/>
              </a:defRPr>
            </a:lvl9pPr>
          </a:lstStyle>
          <a:p>
            <a:r>
              <a:rPr lang="en-US" sz="2400" dirty="0"/>
              <a:t>Geometrically, average variable cost at any level of output </a:t>
            </a:r>
            <a:r>
              <a:rPr lang="en-US" sz="2400" i="1" dirty="0"/>
              <a:t>Q </a:t>
            </a:r>
            <a:r>
              <a:rPr lang="en-US" sz="2400" dirty="0"/>
              <a:t>may be interpreted as the slope of a ray </a:t>
            </a:r>
            <a:r>
              <a:rPr lang="en-US" sz="2400" dirty="0" smtClean="0"/>
              <a:t>from the origin to </a:t>
            </a:r>
            <a:r>
              <a:rPr lang="en-US" sz="2400" dirty="0"/>
              <a:t>the variable cost curve at </a:t>
            </a:r>
            <a:r>
              <a:rPr lang="en-US" sz="2400" i="1" dirty="0"/>
              <a:t>Q</a:t>
            </a:r>
            <a:r>
              <a:rPr lang="en-US" sz="2400" i="1" dirty="0" smtClean="0"/>
              <a:t>.</a:t>
            </a:r>
          </a:p>
          <a:p>
            <a:r>
              <a:rPr lang="en-US" sz="2400" dirty="0"/>
              <a:t>Geometrically, </a:t>
            </a:r>
            <a:r>
              <a:rPr lang="en-US" sz="2400" dirty="0" smtClean="0"/>
              <a:t>marginal cost at </a:t>
            </a:r>
            <a:r>
              <a:rPr lang="en-US" sz="2400" dirty="0"/>
              <a:t>any level of output may be interpreted as the slope of the total cost curve at that level of output.</a:t>
            </a:r>
          </a:p>
          <a:p>
            <a:pPr lvl="1"/>
            <a:r>
              <a:rPr lang="en-US" sz="2400" dirty="0"/>
              <a:t>And since the total cost and variable cost curves are parallel, is also equal to the slope of the variable cost curve</a:t>
            </a:r>
            <a:r>
              <a:rPr lang="en-US" sz="2400" dirty="0" smtClean="0"/>
              <a:t>.</a:t>
            </a:r>
          </a:p>
          <a:p>
            <a:pPr lvl="1"/>
            <a:r>
              <a:rPr lang="en-US" sz="2400" dirty="0" smtClean="0"/>
              <a:t>Marginal cost is the most important of the cost curves.</a:t>
            </a:r>
            <a:endParaRPr lang="en-US" sz="2400" dirty="0"/>
          </a:p>
          <a:p>
            <a:endParaRPr lang="en-US" dirty="0"/>
          </a:p>
        </p:txBody>
      </p:sp>
    </p:spTree>
    <p:extLst>
      <p:ext uri="{BB962C8B-B14F-4D97-AF65-F5344CB8AC3E}">
        <p14:creationId xmlns:p14="http://schemas.microsoft.com/office/powerpoint/2010/main" val="163588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PPCH9new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PPCH9new14.potx</Template>
  <TotalTime>120</TotalTime>
  <Words>1324</Words>
  <Application>Microsoft Office PowerPoint</Application>
  <PresentationFormat>On-screen Show (4:3)</PresentationFormat>
  <Paragraphs>146</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PPCH9new14</vt:lpstr>
      <vt:lpstr>Chapter 9</vt:lpstr>
      <vt:lpstr>Chapter Outline</vt:lpstr>
      <vt:lpstr>Costs In the Short Run</vt:lpstr>
      <vt:lpstr>Figure 9.1: Output as a Function of One Variable Input </vt:lpstr>
      <vt:lpstr>Figure 9.2: The Total, Variable, and Fixed Cost Curves</vt:lpstr>
      <vt:lpstr>Figure 9.3: The Production Function  Q = 3KL, with K = 4</vt:lpstr>
      <vt:lpstr>Figure 9.4: The Total, Variable, and Fixed Cost Curves for the Production Function Q – 3KL</vt:lpstr>
      <vt:lpstr>Other Short-Run Costs</vt:lpstr>
      <vt:lpstr>Graphing the Short-run Average and Marginal Cost Curves</vt:lpstr>
      <vt:lpstr>Figure 9.5: The Marginal, Average Total, Average Variable, and Average Fixed Cost Curves</vt:lpstr>
      <vt:lpstr>Marginal and Average Costs</vt:lpstr>
      <vt:lpstr>Figure 9.6: Quantity vs. Average Costs </vt:lpstr>
      <vt:lpstr>Figure 9.7: Cost Curves for a Specific Production Process </vt:lpstr>
      <vt:lpstr>Allocating Production Between Two Processes</vt:lpstr>
      <vt:lpstr>Figure 9.8: The Minimum Cost Production Allocation </vt:lpstr>
      <vt:lpstr>Figure 9.9: The Relationship Among MP, AP, MC, and AVC</vt:lpstr>
      <vt:lpstr>Costs in the Long Run</vt:lpstr>
      <vt:lpstr>Figure 9.10: The Isocost Line</vt:lpstr>
      <vt:lpstr>Figure 9.11: The Maximum Output for a Given Expenditure</vt:lpstr>
      <vt:lpstr>Figure 9.12: The Minimum Cost for a Given Level of Output </vt:lpstr>
      <vt:lpstr>Figure 9.13: Different Ways of Producing 1 Ton of Gravel</vt:lpstr>
      <vt:lpstr>Figure 9.14: The Effect of a Minimum Wage Law on Unemployment of Skilled Labor</vt:lpstr>
      <vt:lpstr>The Relationship Between Optimal Input Choice and Long-Run Costs</vt:lpstr>
      <vt:lpstr>Figure 9.15: The Long-Run Expansion Path</vt:lpstr>
      <vt:lpstr>Figure 9.16: The Long-Run Total, Average, and Marginal Cost Curves</vt:lpstr>
      <vt:lpstr>The Relationship Between Optimal Input Choice and Long-Run Costs</vt:lpstr>
      <vt:lpstr>Figure 9.17: The LTC, LMC and LAC Curves with Constant Returns to Scale</vt:lpstr>
      <vt:lpstr>Figure 9.18: The LTC, LAC and LMC Curves for a Production Process with Decreasing Returns to Scale</vt:lpstr>
      <vt:lpstr>Figure 9.19: The LTC, LAC and LMC Curves for a Production Process with Increasing Returns to Scale</vt:lpstr>
      <vt:lpstr>Long-Run Costs and the Structure of Industry</vt:lpstr>
      <vt:lpstr>Figure 9.20: LAC Curves Characteristic of Highly Concentrated Industrial Structures</vt:lpstr>
      <vt:lpstr>Figure 9.21: LAC Curves Characteristic  of Unconcentrated Industry Structures</vt:lpstr>
      <vt:lpstr>Figure 9.22: The Family of Cost Curves Associated with a U-Shaped LAC</vt:lpstr>
      <vt:lpstr>Figure A9.1: The Short-run and Long-Run Expansion Paths</vt:lpstr>
      <vt:lpstr>Figure A9.2: The LTC and STC Curves Associated with the Isoquant Map in Figure A.9.1</vt:lpstr>
      <vt:lpstr>Figure A9.3: The LAC, LMC, and Two ATC Curves Associated with the Cost Curves from Figure A.9.2</vt:lpstr>
      <vt:lpstr>Figure A9.4: The Family of Cost Curves Associated with a U-Shaped LAC</vt:lpstr>
    </vt:vector>
  </TitlesOfParts>
  <Company>The McGraw-Hill Companies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Kouvelis, Christina</dc:creator>
  <cp:lastModifiedBy>Kouvelis, Christina</cp:lastModifiedBy>
  <cp:revision>13</cp:revision>
  <dcterms:created xsi:type="dcterms:W3CDTF">2014-05-02T19:44:44Z</dcterms:created>
  <dcterms:modified xsi:type="dcterms:W3CDTF">2014-05-22T20:46:20Z</dcterms:modified>
</cp:coreProperties>
</file>