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886200"/>
            <a:ext cx="5372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5"/>
            <a:ext cx="5486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3733800" cy="365125"/>
          </a:xfrm>
        </p:spPr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85800" cy="365125"/>
          </a:xfrm>
        </p:spPr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" y="5271499"/>
            <a:ext cx="89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86882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10.4</a:t>
            </a:r>
            <a:r>
              <a:rPr lang="en-US" dirty="0"/>
              <a:t>: The Short-Run Supply Curve of a Perfectly Competitive Firm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7838"/>
            <a:ext cx="7548211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10.5</a:t>
            </a:r>
            <a:r>
              <a:rPr lang="en-US" dirty="0"/>
              <a:t>: The Short-Run Competitive Industry Supply Curve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1" y="1752600"/>
            <a:ext cx="72580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7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Figure </a:t>
            </a:r>
            <a:r>
              <a:rPr lang="en-US" sz="3600" dirty="0" smtClean="0"/>
              <a:t>10.6</a:t>
            </a:r>
            <a:r>
              <a:rPr lang="en-US" sz="3600" dirty="0"/>
              <a:t>: Short-Run Price and Output Determination under Pure 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828800"/>
            <a:ext cx="73628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</a:t>
            </a:r>
            <a:r>
              <a:rPr lang="en-US" dirty="0"/>
              <a:t>Competitive 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6002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Even though the market demand curve is downward sloping, the demand curve facing the individual firm is perfectly elastic.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Breakeven point: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the point at which price equal to the minimum of average total cost.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The lowest price at which the firm will not suffer negative profits in the short run.</a:t>
            </a:r>
          </a:p>
        </p:txBody>
      </p:sp>
    </p:spTree>
    <p:extLst>
      <p:ext uri="{BB962C8B-B14F-4D97-AF65-F5344CB8AC3E}">
        <p14:creationId xmlns:p14="http://schemas.microsoft.com/office/powerpoint/2010/main" val="28054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10.7</a:t>
            </a:r>
            <a:r>
              <a:rPr lang="en-US" dirty="0"/>
              <a:t>: A Short-Run Equilibrium Price that Results in Economic Losses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905000"/>
            <a:ext cx="7362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10.8: The </a:t>
            </a:r>
            <a:r>
              <a:rPr lang="en-US" dirty="0"/>
              <a:t>Efficiency Of </a:t>
            </a:r>
            <a:r>
              <a:rPr lang="en-US" dirty="0" smtClean="0"/>
              <a:t>       Short</a:t>
            </a:r>
            <a:r>
              <a:rPr lang="en-US" dirty="0"/>
              <a:t>-</a:t>
            </a:r>
            <a:r>
              <a:rPr lang="en-US" dirty="0" smtClean="0"/>
              <a:t>run Competitive </a:t>
            </a:r>
            <a:r>
              <a:rPr lang="en-US" dirty="0"/>
              <a:t>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371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i="1" dirty="0" smtClean="0">
                <a:solidFill>
                  <a:srgbClr val="000000"/>
                </a:solidFill>
                <a:cs typeface="+mn-cs"/>
              </a:rPr>
              <a:t>Allocative efficiency</a:t>
            </a:r>
            <a:r>
              <a:rPr lang="en-US" sz="2400" b="1" i="1" dirty="0" smtClean="0">
                <a:solidFill>
                  <a:schemeClr val="tx1"/>
                </a:solidFill>
                <a:cs typeface="+mn-cs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a condition in which all possible gains from exchange are realized.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4556"/>
            <a:ext cx="7620000" cy="34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 Surplus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131146" y="16764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 competitive market is efficient when it maximizes the net benefits to its participants.</a:t>
            </a:r>
          </a:p>
          <a:p>
            <a:pPr eaLnBrk="1" hangingPunct="1">
              <a:defRPr/>
            </a:pPr>
            <a:endParaRPr lang="en-US" b="1" i="1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Producer surplus: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the dollar amount by which a firm benefits by producing a profit-maximizing level of output.</a:t>
            </a:r>
          </a:p>
        </p:txBody>
      </p:sp>
    </p:spTree>
    <p:extLst>
      <p:ext uri="{BB962C8B-B14F-4D97-AF65-F5344CB8AC3E}">
        <p14:creationId xmlns:p14="http://schemas.microsoft.com/office/powerpoint/2010/main" val="18745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10.9</a:t>
            </a:r>
            <a:r>
              <a:rPr lang="en-US" dirty="0"/>
              <a:t>: Two Equivalent Measures</a:t>
            </a:r>
            <a:br>
              <a:rPr lang="en-US" dirty="0"/>
            </a:br>
            <a:r>
              <a:rPr lang="en-US" dirty="0"/>
              <a:t>of Producer Surplus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7362"/>
            <a:ext cx="7838137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Figure </a:t>
            </a:r>
            <a:r>
              <a:rPr lang="en-US" sz="3600" dirty="0" smtClean="0"/>
              <a:t>10.10</a:t>
            </a:r>
            <a:r>
              <a:rPr lang="en-US" sz="3600" dirty="0"/>
              <a:t>: Aggregate Producer Surplus When Individual Marginal Cost Curves are Upward Sloping Throughout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562600" cy="405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10.11</a:t>
            </a:r>
            <a:r>
              <a:rPr lang="en-US" dirty="0"/>
              <a:t>: The Total Benefit from Exchange in a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75" y="1607922"/>
            <a:ext cx="5405438" cy="44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371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Goal Of Profit Maximization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Four Conditions For Perfect Competition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Short-run Condition For Profit Maximization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Short-run Competitive Industry Supply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Short-run Competitive Equilibrium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Efficiency Of Short-run Competitive Equilibrium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Producer Surplus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Adjustments In The Long Run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Invisible Hand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Application: The Cost Of Extraordinary Inputs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Long-run Competitive Industry Supply Curve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The Elasticity Of Supply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Applying The Competitive Model</a:t>
            </a:r>
          </a:p>
        </p:txBody>
      </p:sp>
    </p:spTree>
    <p:extLst>
      <p:ext uri="{BB962C8B-B14F-4D97-AF65-F5344CB8AC3E}">
        <p14:creationId xmlns:p14="http://schemas.microsoft.com/office/powerpoint/2010/main" val="2755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Figure </a:t>
            </a:r>
            <a:r>
              <a:rPr lang="en-US" sz="3400" dirty="0" smtClean="0"/>
              <a:t>10.12</a:t>
            </a:r>
            <a:r>
              <a:rPr lang="en-US" sz="3400" dirty="0"/>
              <a:t>: Producer and Consumer Surplus in a Market Consisting of Careful Fireworks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4488"/>
            <a:ext cx="5548313" cy="41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10.13</a:t>
            </a:r>
            <a:r>
              <a:rPr lang="en-US" dirty="0"/>
              <a:t>: A Price Level that Generates Economic Profit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91400" cy="42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In The Long Run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Positive economic profit creates an incentive for outsiders to enter the industry.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As additional firms enter the industry the industry supply curve to the right.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This adjustment will continue until these two conditions are met: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(1) Price reaches the minimum point on the LAC curve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(2) All firms have moved to the capital stock size that gives rise to a short-run average total cost curve that is tangent to the LAC curve at its minimum point.</a:t>
            </a:r>
          </a:p>
        </p:txBody>
      </p:sp>
    </p:spTree>
    <p:extLst>
      <p:ext uri="{BB962C8B-B14F-4D97-AF65-F5344CB8AC3E}">
        <p14:creationId xmlns:p14="http://schemas.microsoft.com/office/powerpoint/2010/main" val="37492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10.14</a:t>
            </a:r>
            <a:r>
              <a:rPr lang="en-US" dirty="0"/>
              <a:t>: A Step along the Path Toward Long-Run 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34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10.15</a:t>
            </a:r>
            <a:r>
              <a:rPr lang="en-US" dirty="0"/>
              <a:t>: The Long-Run Equilibrium under Perfect 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39000" cy="43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Invisible Hand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447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Why are competitive markets attractive from the perspective of society as a whole?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Price is equal to Marginal Cost.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The last unit of output consumed is worth exactly the same to the buyer as the resources required to produce it.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Price is equal to the minimum point on the long-run average cost curve.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There is no less costly way of producing the product.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All producers earn only a normal rate of profit.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The public pays not a penny more than what it cost the </a:t>
            </a:r>
            <a:r>
              <a:rPr lang="en-US" sz="2200" dirty="0" smtClean="0">
                <a:solidFill>
                  <a:schemeClr val="tx1"/>
                </a:solidFill>
              </a:rPr>
              <a:t>firms to </a:t>
            </a:r>
            <a:r>
              <a:rPr lang="en-US" sz="2200" dirty="0" smtClean="0">
                <a:solidFill>
                  <a:schemeClr val="tx1"/>
                </a:solidFill>
              </a:rPr>
              <a:t>serve them.</a:t>
            </a:r>
          </a:p>
        </p:txBody>
      </p:sp>
    </p:spTree>
    <p:extLst>
      <p:ext uri="{BB962C8B-B14F-4D97-AF65-F5344CB8AC3E}">
        <p14:creationId xmlns:p14="http://schemas.microsoft.com/office/powerpoint/2010/main" val="10845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Long-Run </a:t>
            </a:r>
            <a:r>
              <a:rPr lang="en-US" dirty="0"/>
              <a:t>Competitive Industry</a:t>
            </a:r>
            <a:br>
              <a:rPr lang="en-US" dirty="0"/>
            </a:br>
            <a:r>
              <a:rPr lang="en-US" dirty="0"/>
              <a:t>Supply Curve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752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Constant cost </a:t>
            </a:r>
            <a:r>
              <a:rPr lang="en-US" b="1" i="1" dirty="0" smtClean="0">
                <a:solidFill>
                  <a:schemeClr val="tx1"/>
                </a:solidFill>
                <a:cs typeface="+mn-cs"/>
              </a:rPr>
              <a:t>Industries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long-run supply curve is a horizontal line at the minimum value of the LAC curve.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Increasing cost industries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:</a:t>
            </a:r>
            <a:r>
              <a:rPr lang="en-US" i="1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long-run supply curve is upward sloping.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Decreasing cost industries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long-run supply curve is downward-sloping. </a:t>
            </a:r>
            <a:endParaRPr lang="en-US" i="1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10.16</a:t>
            </a:r>
            <a:r>
              <a:rPr lang="en-US" dirty="0"/>
              <a:t>: The Long-Run Competitive Industry Supply Curve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2588"/>
            <a:ext cx="7414484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10.17</a:t>
            </a:r>
            <a:r>
              <a:rPr lang="en-US" dirty="0"/>
              <a:t>: Long-Run Supply Curve for an Increasing Cost Industry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36" y="1828799"/>
            <a:ext cx="6998563" cy="41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10.18</a:t>
            </a:r>
            <a:r>
              <a:rPr lang="en-US" sz="3600" dirty="0"/>
              <a:t>: Pecuniary Economies and the Price of Color and Black-and-White Photos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104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Goal of Profit Maximization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066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Economic profit</a:t>
            </a:r>
            <a:r>
              <a:rPr lang="en-US" b="1" i="1" dirty="0" smtClean="0">
                <a:solidFill>
                  <a:schemeClr val="tx1"/>
                </a:solidFill>
                <a:cs typeface="+mn-cs"/>
              </a:rPr>
              <a:t>:</a:t>
            </a:r>
            <a:r>
              <a:rPr lang="en-US" i="1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the difference between total revenue and total cost, where total cost includes all costs—both explicit and implicit—associated with resources used by the firm.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Accounting profit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is simply total revenue less all explicit costs incurred.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does not subtract the implicit costs.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Economists assume that the goal of firms is to maximize economic profit.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3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10.19: The </a:t>
            </a:r>
            <a:r>
              <a:rPr lang="en-US" dirty="0"/>
              <a:t>Elasticity Of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143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000000"/>
                </a:solidFill>
                <a:cs typeface="+mn-cs"/>
              </a:rPr>
              <a:t>Price elast</a:t>
            </a:r>
            <a:r>
              <a:rPr lang="en-US" sz="2800" b="1" i="1" dirty="0" smtClean="0">
                <a:solidFill>
                  <a:schemeClr val="tx1"/>
                </a:solidFill>
                <a:cs typeface="+mn-cs"/>
              </a:rPr>
              <a:t>icity of supply: 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the percentage change in quantity supplied that occurs in response to a 1 percent change in product price.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743200"/>
            <a:ext cx="733646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10.20</a:t>
            </a:r>
            <a:r>
              <a:rPr lang="en-US" dirty="0"/>
              <a:t>: Cost Curves for Family</a:t>
            </a:r>
            <a:br>
              <a:rPr lang="en-US" dirty="0"/>
            </a:br>
            <a:r>
              <a:rPr lang="en-US" dirty="0"/>
              <a:t>and Corporate Farms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047875"/>
            <a:ext cx="6267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299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10.21</a:t>
            </a:r>
            <a:r>
              <a:rPr lang="en-US" dirty="0"/>
              <a:t>: The Short-Run Effect</a:t>
            </a:r>
            <a:br>
              <a:rPr lang="en-US" dirty="0"/>
            </a:br>
            <a:r>
              <a:rPr lang="en-US" dirty="0"/>
              <a:t>of Agricultural Price Supports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33575"/>
            <a:ext cx="63722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Figure </a:t>
            </a:r>
            <a:r>
              <a:rPr lang="en-US" sz="3600" dirty="0" smtClean="0"/>
              <a:t>10.22</a:t>
            </a:r>
            <a:r>
              <a:rPr lang="en-US" sz="3600" dirty="0"/>
              <a:t>: The Effect of a Tax on the Output of a Perfectly Competitive Industry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09724"/>
            <a:ext cx="77533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10.1</a:t>
            </a:r>
            <a:r>
              <a:rPr lang="en-US" dirty="0"/>
              <a:t>: Potential Site for Manhattan Miniature Golf Course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38" y="2357438"/>
            <a:ext cx="5795262" cy="328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 Conditions For Perfect</a:t>
            </a:r>
            <a:br>
              <a:rPr lang="en-US" dirty="0"/>
            </a:br>
            <a:r>
              <a:rPr lang="en-US" dirty="0"/>
              <a:t>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129925" y="16764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Firms Sell a Standardized Product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product sold by one firm is assumed to be a perfect substitute for the product sold by any other.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Firms Are Price Takers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means that the individual firm treats the market price of the product as given.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Free Entry and Exit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With Perfectly Mobile Factors of Production in the Long Run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Firms and Consumers Have Perfect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44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Short-Run </a:t>
            </a:r>
            <a:r>
              <a:rPr lang="en-US" dirty="0"/>
              <a:t>Condition For</a:t>
            </a:r>
            <a:br>
              <a:rPr lang="en-US" dirty="0"/>
            </a:br>
            <a:r>
              <a:rPr lang="en-US" dirty="0"/>
              <a:t>Profit Maximization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524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To maximize profit the firm will choose that level of output for which the difference between total revenue and total cost is largest.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tx1"/>
                </a:solidFill>
              </a:rPr>
              <a:t>Marginal revenue: </a:t>
            </a:r>
            <a:r>
              <a:rPr lang="en-US" sz="2800" dirty="0">
                <a:solidFill>
                  <a:schemeClr val="tx1"/>
                </a:solidFill>
              </a:rPr>
              <a:t>the change in total revenue that occurs as a result of a 1-unit change in sales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tx1"/>
                </a:solidFill>
              </a:rPr>
              <a:t>To maximize profits the firm should produce a level of output for which marginal revenue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is equal to marginal cost on the rising portion of the MC curve.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10.2</a:t>
            </a:r>
            <a:r>
              <a:rPr lang="en-US" dirty="0"/>
              <a:t>: Revenue, Cost</a:t>
            </a:r>
            <a:r>
              <a:rPr lang="en-US" dirty="0" smtClean="0"/>
              <a:t>, and </a:t>
            </a:r>
            <a:r>
              <a:rPr lang="en-US" dirty="0"/>
              <a:t>Economic Profit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371600"/>
            <a:ext cx="72675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2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10.3</a:t>
            </a:r>
            <a:r>
              <a:rPr lang="en-US" dirty="0"/>
              <a:t>: The Profit-Maximizing Output Level in the </a:t>
            </a:r>
            <a:r>
              <a:rPr lang="en-US" dirty="0" smtClean="0"/>
              <a:t>Short Run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2613"/>
            <a:ext cx="7239000" cy="34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Shutdown Condition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85800" y="14478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chemeClr val="tx1"/>
                </a:solidFill>
                <a:cs typeface="+mn-cs"/>
              </a:rPr>
              <a:t>Shutdown condition: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if price falls below the minimum of average variable cost, the firm should shut down in the short run.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b="1" i="1" dirty="0" smtClean="0">
                <a:solidFill>
                  <a:schemeClr val="tx1"/>
                </a:solidFill>
                <a:cs typeface="+mn-cs"/>
              </a:rPr>
              <a:t>short-run supply curve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of the perfectly competitive firm is the rising portion of the short-run marginal cost curve that lies above the minimum value of the average variable cost curve</a:t>
            </a:r>
          </a:p>
        </p:txBody>
      </p:sp>
    </p:spTree>
    <p:extLst>
      <p:ext uri="{BB962C8B-B14F-4D97-AF65-F5344CB8AC3E}">
        <p14:creationId xmlns:p14="http://schemas.microsoft.com/office/powerpoint/2010/main" val="8151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CH10new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PPCH10new14.potx</Template>
  <TotalTime>134</TotalTime>
  <Words>1254</Words>
  <Application>Microsoft Office PowerPoint</Application>
  <PresentationFormat>On-screen Show (4:3)</PresentationFormat>
  <Paragraphs>157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PPCH10new14</vt:lpstr>
      <vt:lpstr>Chapter 10</vt:lpstr>
      <vt:lpstr>Chapter Outline</vt:lpstr>
      <vt:lpstr>The Goal of Profit Maximization</vt:lpstr>
      <vt:lpstr>Figure 10.1: Potential Site for Manhattan Miniature Golf Course</vt:lpstr>
      <vt:lpstr>The Four Conditions For Perfect Competition</vt:lpstr>
      <vt:lpstr>The Short-Run Condition For Profit Maximization</vt:lpstr>
      <vt:lpstr>Figure 10.2: Revenue, Cost, and Economic Profit </vt:lpstr>
      <vt:lpstr>Figure 10.3: The Profit-Maximizing Output Level in the Short Run</vt:lpstr>
      <vt:lpstr>The Shutdown Condition</vt:lpstr>
      <vt:lpstr>Figure 10.4: The Short-Run Supply Curve of a Perfectly Competitive Firm</vt:lpstr>
      <vt:lpstr>Figure 10.5: The Short-Run Competitive Industry Supply Curve</vt:lpstr>
      <vt:lpstr>Figure 10.6: Short-Run Price and Output Determination under Pure Competition</vt:lpstr>
      <vt:lpstr>Short-Run Competitive Equilibrium</vt:lpstr>
      <vt:lpstr>Figure 10.7: A Short-Run Equilibrium Price that Results in Economic Losses</vt:lpstr>
      <vt:lpstr>Figure 10.8: The Efficiency Of        Short-run Competitive Equilibrium</vt:lpstr>
      <vt:lpstr>Producer Surplus</vt:lpstr>
      <vt:lpstr>Figure 10.9: Two Equivalent Measures of Producer Surplus</vt:lpstr>
      <vt:lpstr>Figure 10.10: Aggregate Producer Surplus When Individual Marginal Cost Curves are Upward Sloping Throughout</vt:lpstr>
      <vt:lpstr>Figure 10.11: The Total Benefit from Exchange in a Market</vt:lpstr>
      <vt:lpstr>Figure 10.12: Producer and Consumer Surplus in a Market Consisting of Careful Fireworks Users</vt:lpstr>
      <vt:lpstr>Figure 10.13: A Price Level that Generates Economic Profit</vt:lpstr>
      <vt:lpstr>Adjustments In The Long Run</vt:lpstr>
      <vt:lpstr>Figure 10.14: A Step along the Path Toward Long-Run Equilibrium</vt:lpstr>
      <vt:lpstr>Figure 10.15: The Long-Run Equilibrium under Perfect Competition</vt:lpstr>
      <vt:lpstr>The Invisible Hand</vt:lpstr>
      <vt:lpstr>The Long-Run Competitive Industry Supply Curve</vt:lpstr>
      <vt:lpstr>Figure 10.16: The Long-Run Competitive Industry Supply Curve</vt:lpstr>
      <vt:lpstr>Figure 10.17: Long-Run Supply Curve for an Increasing Cost Industry</vt:lpstr>
      <vt:lpstr>Figure 10.18: Pecuniary Economies and the Price of Color and Black-and-White Photos</vt:lpstr>
      <vt:lpstr>Figure 10.19: The Elasticity Of Supply</vt:lpstr>
      <vt:lpstr>Figure 10.20: Cost Curves for Family and Corporate Farms</vt:lpstr>
      <vt:lpstr>Figure 10.21: The Short-Run Effect of Agricultural Price Supports</vt:lpstr>
      <vt:lpstr>Figure 10.22: The Effect of a Tax on the Output of a Perfectly Competitive Industry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Kouvelis, Christina</cp:lastModifiedBy>
  <cp:revision>12</cp:revision>
  <dcterms:created xsi:type="dcterms:W3CDTF">2014-05-02T19:44:44Z</dcterms:created>
  <dcterms:modified xsi:type="dcterms:W3CDTF">2014-05-22T21:34:13Z</dcterms:modified>
</cp:coreProperties>
</file>