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9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7" autoAdjust="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085460-FBD7-4A71-AFA1-84583542FE69}" type="datetimeFigureOut">
              <a:rPr lang="en-US" smtClean="0"/>
              <a:t>5/22/2014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C0192-B7B0-423E-B943-C5AF94D4878D}" type="slidenum">
              <a:rPr lang="en-US" smtClean="0"/>
              <a:t>‹#›</a:t>
            </a:fld>
            <a:endParaRPr lang="en-US"/>
          </a:p>
        </p:txBody>
      </p:sp>
    </p:spTree>
    <p:extLst>
      <p:ext uri="{BB962C8B-B14F-4D97-AF65-F5344CB8AC3E}">
        <p14:creationId xmlns:p14="http://schemas.microsoft.com/office/powerpoint/2010/main" val="115396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67100" y="3886200"/>
            <a:ext cx="5372100" cy="1752600"/>
          </a:xfrm>
        </p:spPr>
        <p:txBody>
          <a:bodyPr>
            <a:normAutofit/>
          </a:bodyPr>
          <a:lstStyle>
            <a:lvl1pPr marL="0" indent="0" algn="ctr">
              <a:buNone/>
              <a:defRPr sz="4200">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34671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2971800" y="2130425"/>
            <a:ext cx="5486400" cy="1470025"/>
          </a:xfrm>
        </p:spPr>
        <p:txBody>
          <a:bodyPr>
            <a:noAutofit/>
          </a:bodyPr>
          <a:lstStyle>
            <a:lvl1pPr>
              <a:defRPr sz="4800">
                <a:solidFill>
                  <a:srgbClr val="00B050"/>
                </a:solidFill>
                <a:effectLst>
                  <a:glow rad="101600">
                    <a:schemeClr val="accent3">
                      <a:satMod val="175000"/>
                      <a:alpha val="8000"/>
                    </a:schemeClr>
                  </a:glow>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3657600" y="6492875"/>
            <a:ext cx="3733800" cy="365125"/>
          </a:xfrm>
        </p:spPr>
        <p:txBody>
          <a:bodyPr/>
          <a:lstStyle/>
          <a:p>
            <a:r>
              <a:rPr lang="en-US" dirty="0" smtClean="0"/>
              <a:t>©2015 McGraw-Hill Education. All Rights Reserved.</a:t>
            </a:r>
            <a:endParaRPr lang="en-US" dirty="0"/>
          </a:p>
        </p:txBody>
      </p:sp>
      <p:sp>
        <p:nvSpPr>
          <p:cNvPr id="6" name="Slide Number Placeholder 5"/>
          <p:cNvSpPr>
            <a:spLocks noGrp="1"/>
          </p:cNvSpPr>
          <p:nvPr>
            <p:ph type="sldNum" sz="quarter" idx="12"/>
          </p:nvPr>
        </p:nvSpPr>
        <p:spPr>
          <a:xfrm>
            <a:off x="8382000" y="6400800"/>
            <a:ext cx="685800" cy="365125"/>
          </a:xfrm>
        </p:spPr>
        <p:txBody>
          <a:bodyPr/>
          <a:lstStyle/>
          <a:p>
            <a:fld id="{277EE247-7E3D-4F38-A267-86CBA1DF41EF}" type="slidenum">
              <a:rPr lang="en-US" smtClean="0"/>
              <a:t>‹#›</a:t>
            </a:fld>
            <a:endParaRPr lang="en-US" dirty="0"/>
          </a:p>
        </p:txBody>
      </p:sp>
    </p:spTree>
    <p:extLst>
      <p:ext uri="{BB962C8B-B14F-4D97-AF65-F5344CB8AC3E}">
        <p14:creationId xmlns:p14="http://schemas.microsoft.com/office/powerpoint/2010/main" val="6346131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03343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8859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9456465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0252934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291649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©2015 McGraw-Hill Education. All Rights Reserved.</a:t>
            </a:r>
            <a:endParaRPr lang="en-US"/>
          </a:p>
        </p:txBody>
      </p:sp>
      <p:sp>
        <p:nvSpPr>
          <p:cNvPr id="9" name="Slide Number Placeholder 8"/>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22786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1657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smtClean="0"/>
              <a:t>©2015 McGraw-Hill Education. All Rights Reserved.</a:t>
            </a:r>
            <a:endParaRPr lang="en-US"/>
          </a:p>
        </p:txBody>
      </p:sp>
      <p:sp>
        <p:nvSpPr>
          <p:cNvPr id="4" name="Slide Number Placeholder 3"/>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69552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70319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12889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050"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3712" y="5271499"/>
            <a:ext cx="892737"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4"/>
          </p:nvPr>
        </p:nvSpPr>
        <p:spPr>
          <a:xfrm>
            <a:off x="83820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EE247-7E3D-4F38-A267-86CBA1DF41EF}" type="slidenum">
              <a:rPr lang="en-US" smtClean="0"/>
              <a:t>‹#›</a:t>
            </a:fld>
            <a:endParaRPr lang="en-US"/>
          </a:p>
        </p:txBody>
      </p:sp>
      <p:sp>
        <p:nvSpPr>
          <p:cNvPr id="5" name="Footer Placeholder 4"/>
          <p:cNvSpPr>
            <a:spLocks noGrp="1"/>
          </p:cNvSpPr>
          <p:nvPr>
            <p:ph type="ftr" sz="quarter" idx="3"/>
          </p:nvPr>
        </p:nvSpPr>
        <p:spPr>
          <a:xfrm>
            <a:off x="3581400" y="6486882"/>
            <a:ext cx="3581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©2015 McGraw-Hill Education. All Rights Reserved.</a:t>
            </a:r>
            <a:endParaRPr lang="en-US" dirty="0"/>
          </a:p>
        </p:txBody>
      </p:sp>
    </p:spTree>
    <p:extLst>
      <p:ext uri="{BB962C8B-B14F-4D97-AF65-F5344CB8AC3E}">
        <p14:creationId xmlns:p14="http://schemas.microsoft.com/office/powerpoint/2010/main" val="147979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accent6">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11	</a:t>
            </a:r>
            <a:endParaRPr lang="en-US" dirty="0"/>
          </a:p>
        </p:txBody>
      </p:sp>
      <p:sp>
        <p:nvSpPr>
          <p:cNvPr id="3" name="Subtitle 2"/>
          <p:cNvSpPr>
            <a:spLocks noGrp="1"/>
          </p:cNvSpPr>
          <p:nvPr>
            <p:ph type="subTitle" idx="1"/>
          </p:nvPr>
        </p:nvSpPr>
        <p:spPr/>
        <p:txBody>
          <a:bodyPr/>
          <a:lstStyle/>
          <a:p>
            <a:r>
              <a:rPr lang="en-US" dirty="0" smtClean="0"/>
              <a:t>Monopoly</a:t>
            </a:r>
            <a:endParaRPr lang="en-US" dirty="0"/>
          </a:p>
        </p:txBody>
      </p:sp>
    </p:spTree>
    <p:extLst>
      <p:ext uri="{BB962C8B-B14F-4D97-AF65-F5344CB8AC3E}">
        <p14:creationId xmlns:p14="http://schemas.microsoft.com/office/powerpoint/2010/main" val="19459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11.4</a:t>
            </a:r>
            <a:r>
              <a:rPr lang="en-US" dirty="0"/>
              <a:t>: Total Cost, Revenue,</a:t>
            </a:r>
            <a:br>
              <a:rPr lang="en-US" dirty="0"/>
            </a:br>
            <a:r>
              <a:rPr lang="en-US" dirty="0"/>
              <a:t>and Profit Curves for a Monopolist</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10</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8294" y="1676400"/>
            <a:ext cx="5479731" cy="479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044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Marginal Revenue</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11</a:t>
            </a:fld>
            <a:endParaRPr lang="en-US"/>
          </a:p>
        </p:txBody>
      </p:sp>
      <p:sp>
        <p:nvSpPr>
          <p:cNvPr id="6" name="Rectangle 5"/>
          <p:cNvSpPr>
            <a:spLocks noGrp="1" noChangeArrowheads="1"/>
          </p:cNvSpPr>
          <p:nvPr/>
        </p:nvSpPr>
        <p:spPr bwMode="auto">
          <a:xfrm>
            <a:off x="60960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b="1" i="1" dirty="0" smtClean="0">
                <a:solidFill>
                  <a:srgbClr val="000000"/>
                </a:solidFill>
                <a:cs typeface="+mn-cs"/>
              </a:rPr>
              <a:t>Optimality condition for a monopolis</a:t>
            </a:r>
            <a:r>
              <a:rPr lang="en-US" b="1" i="1" dirty="0" smtClean="0">
                <a:solidFill>
                  <a:schemeClr val="tx1"/>
                </a:solidFill>
                <a:cs typeface="+mn-cs"/>
              </a:rPr>
              <a:t>t</a:t>
            </a:r>
            <a:r>
              <a:rPr lang="en-US" i="1" dirty="0" smtClean="0">
                <a:solidFill>
                  <a:schemeClr val="tx1"/>
                </a:solidFill>
                <a:cs typeface="+mn-cs"/>
              </a:rPr>
              <a:t>:</a:t>
            </a:r>
            <a:r>
              <a:rPr lang="en-US" b="1" i="1" dirty="0" smtClean="0">
                <a:solidFill>
                  <a:schemeClr val="tx1"/>
                </a:solidFill>
                <a:cs typeface="+mn-cs"/>
              </a:rPr>
              <a:t> </a:t>
            </a:r>
            <a:r>
              <a:rPr lang="en-US" dirty="0" smtClean="0">
                <a:solidFill>
                  <a:schemeClr val="tx1"/>
                </a:solidFill>
                <a:cs typeface="+mn-cs"/>
              </a:rPr>
              <a:t>a monopolist maximizes profit by choosing the level of output where marginal revenue equals marginal cost.</a:t>
            </a:r>
          </a:p>
        </p:txBody>
      </p:sp>
    </p:spTree>
    <p:extLst>
      <p:ext uri="{BB962C8B-B14F-4D97-AF65-F5344CB8AC3E}">
        <p14:creationId xmlns:p14="http://schemas.microsoft.com/office/powerpoint/2010/main" val="2028511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178" y="225322"/>
            <a:ext cx="8229600" cy="1143000"/>
          </a:xfrm>
        </p:spPr>
        <p:txBody>
          <a:bodyPr>
            <a:normAutofit fontScale="90000"/>
          </a:bodyPr>
          <a:lstStyle/>
          <a:p>
            <a:r>
              <a:rPr lang="en-US" dirty="0"/>
              <a:t>Figure </a:t>
            </a:r>
            <a:r>
              <a:rPr lang="en-US" dirty="0" smtClean="0"/>
              <a:t>11.5</a:t>
            </a:r>
            <a:r>
              <a:rPr lang="en-US" dirty="0"/>
              <a:t>: Changes in Total Revenue Resulting from a Price Cut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12</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1666875"/>
            <a:ext cx="6096000" cy="46314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334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11.6</a:t>
            </a:r>
            <a:r>
              <a:rPr lang="en-US" dirty="0"/>
              <a:t>: Marginal Revenue</a:t>
            </a:r>
            <a:br>
              <a:rPr lang="en-US" dirty="0"/>
            </a:br>
            <a:r>
              <a:rPr lang="en-US" dirty="0"/>
              <a:t>and Position on the Demand Curve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13</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676400"/>
            <a:ext cx="5486400" cy="4607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3560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Marginal Revenue And Elasticity</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14</a:t>
            </a:fld>
            <a:endParaRPr lang="en-US"/>
          </a:p>
        </p:txBody>
      </p:sp>
      <p:sp>
        <p:nvSpPr>
          <p:cNvPr id="6" name="Rectangle 5"/>
          <p:cNvSpPr>
            <a:spLocks noGrp="1" noChangeArrowheads="1"/>
          </p:cNvSpPr>
          <p:nvPr/>
        </p:nvSpPr>
        <p:spPr bwMode="auto">
          <a:xfrm>
            <a:off x="609600" y="14478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The less elastic demand is with respect to price, the more price will exceed marginal revenue.</a:t>
            </a:r>
          </a:p>
          <a:p>
            <a:pPr lvl="1" eaLnBrk="1" hangingPunct="1">
              <a:defRPr/>
            </a:pPr>
            <a:r>
              <a:rPr lang="en-US" dirty="0" smtClean="0">
                <a:solidFill>
                  <a:schemeClr val="tx1"/>
                </a:solidFill>
              </a:rPr>
              <a:t>For all elasticity values less than 1 in absolute value marginal revenue will be negative.</a:t>
            </a:r>
          </a:p>
          <a:p>
            <a:pPr lvl="1" eaLnBrk="1" hangingPunct="1">
              <a:defRPr/>
            </a:pPr>
            <a:r>
              <a:rPr lang="en-US" dirty="0" smtClean="0">
                <a:solidFill>
                  <a:schemeClr val="tx1"/>
                </a:solidFill>
              </a:rPr>
              <a:t>For all elasticity values larger than 1 in absolute value marginal revenue will be positive.</a:t>
            </a:r>
          </a:p>
          <a:p>
            <a:pPr lvl="1" eaLnBrk="1" hangingPunct="1">
              <a:defRPr/>
            </a:pPr>
            <a:endParaRPr lang="en-US" dirty="0" smtClean="0"/>
          </a:p>
        </p:txBody>
      </p:sp>
    </p:spTree>
    <p:extLst>
      <p:ext uri="{BB962C8B-B14F-4D97-AF65-F5344CB8AC3E}">
        <p14:creationId xmlns:p14="http://schemas.microsoft.com/office/powerpoint/2010/main" val="3826130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Figure </a:t>
            </a:r>
            <a:r>
              <a:rPr lang="en-US" sz="3600" dirty="0" smtClean="0"/>
              <a:t>11.7</a:t>
            </a:r>
            <a:r>
              <a:rPr lang="en-US" sz="3600" dirty="0"/>
              <a:t>: The Demand Curve and Corresponding Marginal Revenue Curve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15</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00200"/>
            <a:ext cx="6172200" cy="4832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46924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15400" cy="1143000"/>
          </a:xfrm>
        </p:spPr>
        <p:txBody>
          <a:bodyPr>
            <a:noAutofit/>
          </a:bodyPr>
          <a:lstStyle/>
          <a:p>
            <a:r>
              <a:rPr lang="en-US" sz="3400" dirty="0"/>
              <a:t>Figure </a:t>
            </a:r>
            <a:r>
              <a:rPr lang="en-US" sz="3400" dirty="0" smtClean="0"/>
              <a:t>11.8</a:t>
            </a:r>
            <a:r>
              <a:rPr lang="en-US" sz="3400" dirty="0"/>
              <a:t>: A Specific Linear Demand Curve and the Corresponding Marginal Revenue Curve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16</a:t>
            </a:fld>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676400"/>
            <a:ext cx="4019550" cy="3867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7628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11.9</a:t>
            </a:r>
            <a:r>
              <a:rPr lang="en-US" dirty="0"/>
              <a:t>: The Profit-Maximizing Price and Quantity for a Monopolist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17</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619249"/>
            <a:ext cx="5715000" cy="4794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8398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Autofit/>
          </a:bodyPr>
          <a:lstStyle/>
          <a:p>
            <a:r>
              <a:rPr lang="en-US" sz="3400" dirty="0"/>
              <a:t>Figure </a:t>
            </a:r>
            <a:r>
              <a:rPr lang="en-US" sz="3400" dirty="0" smtClean="0"/>
              <a:t>11.10</a:t>
            </a:r>
            <a:r>
              <a:rPr lang="en-US" sz="3400" dirty="0"/>
              <a:t>: The Profit-Maximizing Price and Quantity for Specific Cost and Demand Functions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18</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57349"/>
            <a:ext cx="4552950" cy="3957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374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Profit</a:t>
            </a:r>
            <a:r>
              <a:rPr lang="en-US" dirty="0" smtClean="0"/>
              <a:t>-Maximizing </a:t>
            </a:r>
            <a:r>
              <a:rPr lang="en-US" dirty="0"/>
              <a:t>Monopolist</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19</a:t>
            </a:fld>
            <a:endParaRPr lang="en-US"/>
          </a:p>
        </p:txBody>
      </p:sp>
      <p:sp>
        <p:nvSpPr>
          <p:cNvPr id="6" name="Rectangle 5"/>
          <p:cNvSpPr>
            <a:spLocks noGrp="1" noChangeArrowheads="1"/>
          </p:cNvSpPr>
          <p:nvPr/>
        </p:nvSpPr>
        <p:spPr bwMode="auto">
          <a:xfrm>
            <a:off x="685800" y="14478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90000"/>
              </a:lnSpc>
              <a:defRPr/>
            </a:pPr>
            <a:r>
              <a:rPr lang="en-US" dirty="0" smtClean="0">
                <a:solidFill>
                  <a:schemeClr val="tx1"/>
                </a:solidFill>
                <a:cs typeface="+mn-cs"/>
              </a:rPr>
              <a:t>If a monopolist</a:t>
            </a:r>
            <a:r>
              <a:rPr lang="ja-JP" altLang="en-US" dirty="0" smtClean="0">
                <a:solidFill>
                  <a:schemeClr val="tx1"/>
                </a:solidFill>
                <a:latin typeface="Arial"/>
                <a:cs typeface="+mn-cs"/>
              </a:rPr>
              <a:t>’</a:t>
            </a:r>
            <a:r>
              <a:rPr lang="en-US" dirty="0" smtClean="0">
                <a:solidFill>
                  <a:schemeClr val="tx1"/>
                </a:solidFill>
                <a:cs typeface="+mn-cs"/>
              </a:rPr>
              <a:t>s goal is to maximize profits, she will never produce an output level on the inelastic portion of her demand curve.</a:t>
            </a:r>
          </a:p>
          <a:p>
            <a:pPr eaLnBrk="1" hangingPunct="1">
              <a:lnSpc>
                <a:spcPct val="90000"/>
              </a:lnSpc>
              <a:defRPr/>
            </a:pPr>
            <a:endParaRPr lang="en-US" dirty="0" smtClean="0">
              <a:solidFill>
                <a:schemeClr val="tx1"/>
              </a:solidFill>
              <a:cs typeface="+mn-cs"/>
            </a:endParaRPr>
          </a:p>
          <a:p>
            <a:pPr eaLnBrk="1" hangingPunct="1">
              <a:lnSpc>
                <a:spcPct val="90000"/>
              </a:lnSpc>
              <a:defRPr/>
            </a:pPr>
            <a:r>
              <a:rPr lang="en-US" dirty="0" smtClean="0">
                <a:solidFill>
                  <a:schemeClr val="tx1"/>
                </a:solidFill>
                <a:cs typeface="+mn-cs"/>
              </a:rPr>
              <a:t>The profit-maximizing level of output must lie on the elastic portion of the demand curve.</a:t>
            </a:r>
          </a:p>
        </p:txBody>
      </p:sp>
    </p:spTree>
    <p:extLst>
      <p:ext uri="{BB962C8B-B14F-4D97-AF65-F5344CB8AC3E}">
        <p14:creationId xmlns:p14="http://schemas.microsoft.com/office/powerpoint/2010/main" val="2540516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Outline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a:t>
            </a:fld>
            <a:endParaRPr lang="en-US"/>
          </a:p>
        </p:txBody>
      </p:sp>
      <p:sp>
        <p:nvSpPr>
          <p:cNvPr id="6" name="Rectangle 5"/>
          <p:cNvSpPr>
            <a:spLocks noGrp="1" noChangeArrowheads="1"/>
          </p:cNvSpPr>
          <p:nvPr/>
        </p:nvSpPr>
        <p:spPr bwMode="auto">
          <a:xfrm>
            <a:off x="838200" y="1524000"/>
            <a:ext cx="7924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90000"/>
              </a:lnSpc>
              <a:defRPr/>
            </a:pPr>
            <a:r>
              <a:rPr lang="en-US" sz="2800" dirty="0" smtClean="0">
                <a:solidFill>
                  <a:schemeClr val="tx1"/>
                </a:solidFill>
                <a:cs typeface="+mn-cs"/>
              </a:rPr>
              <a:t>Defining Monopoly</a:t>
            </a:r>
          </a:p>
          <a:p>
            <a:pPr eaLnBrk="1" hangingPunct="1">
              <a:lnSpc>
                <a:spcPct val="90000"/>
              </a:lnSpc>
              <a:defRPr/>
            </a:pPr>
            <a:r>
              <a:rPr lang="en-US" sz="2800" dirty="0" smtClean="0">
                <a:solidFill>
                  <a:schemeClr val="tx1"/>
                </a:solidFill>
                <a:cs typeface="+mn-cs"/>
              </a:rPr>
              <a:t>Five Sources Of Monopoly</a:t>
            </a:r>
          </a:p>
          <a:p>
            <a:pPr eaLnBrk="1" hangingPunct="1">
              <a:lnSpc>
                <a:spcPct val="90000"/>
              </a:lnSpc>
              <a:defRPr/>
            </a:pPr>
            <a:r>
              <a:rPr lang="en-US" sz="2800" dirty="0" smtClean="0">
                <a:solidFill>
                  <a:schemeClr val="tx1"/>
                </a:solidFill>
                <a:cs typeface="+mn-cs"/>
              </a:rPr>
              <a:t>The Profit-maximizing Monopolist</a:t>
            </a:r>
          </a:p>
          <a:p>
            <a:pPr eaLnBrk="1" hangingPunct="1">
              <a:lnSpc>
                <a:spcPct val="90000"/>
              </a:lnSpc>
              <a:defRPr/>
            </a:pPr>
            <a:r>
              <a:rPr lang="en-US" sz="2800" dirty="0" smtClean="0">
                <a:solidFill>
                  <a:schemeClr val="tx1"/>
                </a:solidFill>
                <a:cs typeface="+mn-cs"/>
              </a:rPr>
              <a:t>A Monopolist Has No Supply Curve</a:t>
            </a:r>
          </a:p>
          <a:p>
            <a:pPr eaLnBrk="1" hangingPunct="1">
              <a:lnSpc>
                <a:spcPct val="90000"/>
              </a:lnSpc>
              <a:defRPr/>
            </a:pPr>
            <a:r>
              <a:rPr lang="en-US" sz="2800" dirty="0" smtClean="0">
                <a:solidFill>
                  <a:schemeClr val="tx1"/>
                </a:solidFill>
                <a:cs typeface="+mn-cs"/>
              </a:rPr>
              <a:t>Adjustments In The Long Run</a:t>
            </a:r>
          </a:p>
          <a:p>
            <a:pPr eaLnBrk="1" hangingPunct="1">
              <a:lnSpc>
                <a:spcPct val="90000"/>
              </a:lnSpc>
              <a:defRPr/>
            </a:pPr>
            <a:r>
              <a:rPr lang="en-US" sz="2800" dirty="0" smtClean="0">
                <a:solidFill>
                  <a:schemeClr val="tx1"/>
                </a:solidFill>
                <a:cs typeface="+mn-cs"/>
              </a:rPr>
              <a:t>Price Discrimination</a:t>
            </a:r>
          </a:p>
          <a:p>
            <a:pPr eaLnBrk="1" hangingPunct="1">
              <a:lnSpc>
                <a:spcPct val="90000"/>
              </a:lnSpc>
              <a:defRPr/>
            </a:pPr>
            <a:r>
              <a:rPr lang="en-US" sz="2800" dirty="0" smtClean="0">
                <a:solidFill>
                  <a:schemeClr val="tx1"/>
                </a:solidFill>
                <a:cs typeface="+mn-cs"/>
              </a:rPr>
              <a:t>The Efficiency Loss From Monopoly</a:t>
            </a:r>
          </a:p>
          <a:p>
            <a:pPr eaLnBrk="1" hangingPunct="1">
              <a:lnSpc>
                <a:spcPct val="90000"/>
              </a:lnSpc>
              <a:defRPr/>
            </a:pPr>
            <a:r>
              <a:rPr lang="en-US" sz="2800" dirty="0" smtClean="0">
                <a:solidFill>
                  <a:schemeClr val="tx1"/>
                </a:solidFill>
                <a:cs typeface="+mn-cs"/>
              </a:rPr>
              <a:t>Public Policy Toward Natural Monopoly</a:t>
            </a:r>
          </a:p>
        </p:txBody>
      </p:sp>
    </p:spTree>
    <p:extLst>
      <p:ext uri="{BB962C8B-B14F-4D97-AF65-F5344CB8AC3E}">
        <p14:creationId xmlns:p14="http://schemas.microsoft.com/office/powerpoint/2010/main" val="2755781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3600" dirty="0" smtClean="0"/>
              <a:t>Figure 11.11: When Should a Monopolist Shutdown?</a:t>
            </a:r>
            <a:endParaRPr lang="en-US" sz="3600"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20</a:t>
            </a:fld>
            <a:endParaRPr lang="en-US"/>
          </a:p>
        </p:txBody>
      </p:sp>
      <p:sp>
        <p:nvSpPr>
          <p:cNvPr id="6" name="Rectangle 5"/>
          <p:cNvSpPr>
            <a:spLocks noGrp="1" noChangeArrowheads="1"/>
          </p:cNvSpPr>
          <p:nvPr/>
        </p:nvSpPr>
        <p:spPr bwMode="auto">
          <a:xfrm>
            <a:off x="685800" y="1143000"/>
            <a:ext cx="8001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sz="2400" b="1" i="1" dirty="0" smtClean="0">
                <a:solidFill>
                  <a:srgbClr val="000000"/>
                </a:solidFill>
                <a:cs typeface="+mn-cs"/>
              </a:rPr>
              <a:t>Shutdown condition for a monopolist</a:t>
            </a:r>
            <a:r>
              <a:rPr lang="en-US" sz="2400" dirty="0" smtClean="0">
                <a:solidFill>
                  <a:srgbClr val="000000"/>
                </a:solidFill>
                <a:cs typeface="+mn-cs"/>
              </a:rPr>
              <a:t>:</a:t>
            </a:r>
            <a:r>
              <a:rPr lang="en-US" sz="2400" dirty="0" smtClean="0">
                <a:cs typeface="+mn-cs"/>
              </a:rPr>
              <a:t> </a:t>
            </a:r>
            <a:r>
              <a:rPr lang="en-US" sz="2400" dirty="0" smtClean="0">
                <a:solidFill>
                  <a:schemeClr val="tx1"/>
                </a:solidFill>
                <a:cs typeface="+mn-cs"/>
              </a:rPr>
              <a:t> </a:t>
            </a:r>
            <a:r>
              <a:rPr lang="en-US" sz="2400" dirty="0" smtClean="0">
                <a:solidFill>
                  <a:schemeClr val="tx1"/>
                </a:solidFill>
                <a:cs typeface="+mn-cs"/>
              </a:rPr>
              <a:t>cease </a:t>
            </a:r>
            <a:r>
              <a:rPr lang="en-US" sz="2400" dirty="0" smtClean="0">
                <a:solidFill>
                  <a:schemeClr val="tx1"/>
                </a:solidFill>
                <a:cs typeface="+mn-cs"/>
              </a:rPr>
              <a:t>production whenever average revenue is less than average variable cost at every level of output.</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819400"/>
            <a:ext cx="7010400" cy="3076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8555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Monopolist Has No Supply Curve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21</a:t>
            </a:fld>
            <a:endParaRPr lang="en-US"/>
          </a:p>
        </p:txBody>
      </p:sp>
      <p:sp>
        <p:nvSpPr>
          <p:cNvPr id="6" name="Rectangle 5"/>
          <p:cNvSpPr>
            <a:spLocks noGrp="1" noChangeArrowheads="1"/>
          </p:cNvSpPr>
          <p:nvPr/>
        </p:nvSpPr>
        <p:spPr bwMode="auto">
          <a:xfrm>
            <a:off x="990600" y="1524000"/>
            <a:ext cx="7696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sz="2800" dirty="0" smtClean="0">
                <a:solidFill>
                  <a:schemeClr val="tx1"/>
                </a:solidFill>
                <a:cs typeface="+mn-cs"/>
              </a:rPr>
              <a:t>The monopolist is a price maker.  </a:t>
            </a:r>
          </a:p>
          <a:p>
            <a:pPr lvl="1" eaLnBrk="1" hangingPunct="1">
              <a:defRPr/>
            </a:pPr>
            <a:endParaRPr lang="en-US" sz="2400" dirty="0" smtClean="0">
              <a:solidFill>
                <a:schemeClr val="tx1"/>
              </a:solidFill>
            </a:endParaRPr>
          </a:p>
          <a:p>
            <a:pPr lvl="1" eaLnBrk="1" hangingPunct="1">
              <a:defRPr/>
            </a:pPr>
            <a:r>
              <a:rPr lang="en-US" sz="2400" dirty="0" smtClean="0">
                <a:solidFill>
                  <a:schemeClr val="tx1"/>
                </a:solidFill>
              </a:rPr>
              <a:t>When demand shifts rightward elasticity at a given price may either increase or decrease, and vice-versa. </a:t>
            </a:r>
          </a:p>
          <a:p>
            <a:pPr lvl="2" eaLnBrk="1" hangingPunct="1">
              <a:defRPr/>
            </a:pPr>
            <a:r>
              <a:rPr lang="en-US" sz="2200" dirty="0" smtClean="0">
                <a:solidFill>
                  <a:schemeClr val="tx1"/>
                </a:solidFill>
              </a:rPr>
              <a:t>So there can be no unique correspondence between the price a monopolist charges and the amount she chooses to produce.</a:t>
            </a:r>
          </a:p>
          <a:p>
            <a:pPr lvl="2" eaLnBrk="1" hangingPunct="1">
              <a:buFontTx/>
              <a:buNone/>
              <a:defRPr/>
            </a:pPr>
            <a:r>
              <a:rPr lang="en-US" sz="2000" dirty="0" smtClean="0">
                <a:solidFill>
                  <a:schemeClr val="tx1"/>
                </a:solidFill>
              </a:rPr>
              <a:t> </a:t>
            </a:r>
          </a:p>
          <a:p>
            <a:pPr eaLnBrk="1" hangingPunct="1">
              <a:defRPr/>
            </a:pPr>
            <a:r>
              <a:rPr lang="en-US" sz="2800" dirty="0" smtClean="0">
                <a:solidFill>
                  <a:schemeClr val="tx1"/>
                </a:solidFill>
                <a:cs typeface="+mn-cs"/>
              </a:rPr>
              <a:t>Monopoly has a </a:t>
            </a:r>
            <a:r>
              <a:rPr lang="en-US" sz="2800" b="1" i="1" dirty="0" smtClean="0">
                <a:solidFill>
                  <a:schemeClr val="tx1"/>
                </a:solidFill>
                <a:cs typeface="+mn-cs"/>
              </a:rPr>
              <a:t>supply rule</a:t>
            </a:r>
            <a:r>
              <a:rPr lang="en-US" sz="2800" i="1" dirty="0" smtClean="0">
                <a:solidFill>
                  <a:schemeClr val="tx1"/>
                </a:solidFill>
                <a:cs typeface="+mn-cs"/>
              </a:rPr>
              <a:t>, </a:t>
            </a:r>
            <a:r>
              <a:rPr lang="en-US" sz="2800" dirty="0" smtClean="0">
                <a:solidFill>
                  <a:schemeClr val="tx1"/>
                </a:solidFill>
                <a:cs typeface="+mn-cs"/>
              </a:rPr>
              <a:t>which is to equate marginal revenue and marginal cost.</a:t>
            </a:r>
          </a:p>
        </p:txBody>
      </p:sp>
    </p:spTree>
    <p:extLst>
      <p:ext uri="{BB962C8B-B14F-4D97-AF65-F5344CB8AC3E}">
        <p14:creationId xmlns:p14="http://schemas.microsoft.com/office/powerpoint/2010/main" val="1341874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11.12</a:t>
            </a:r>
            <a:r>
              <a:rPr lang="en-US" dirty="0"/>
              <a:t>: Long-Run Equilibrium</a:t>
            </a:r>
            <a:br>
              <a:rPr lang="en-US" dirty="0"/>
            </a:br>
            <a:r>
              <a:rPr lang="en-US" dirty="0"/>
              <a:t>for a Profit-Maximizing Monopolist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22</a:t>
            </a:fld>
            <a:endParaRPr lang="en-US"/>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3062" y="1905000"/>
            <a:ext cx="6281738" cy="4402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2671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Price Discrimination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23</a:t>
            </a:fld>
            <a:endParaRPr lang="en-US"/>
          </a:p>
        </p:txBody>
      </p:sp>
      <p:sp>
        <p:nvSpPr>
          <p:cNvPr id="6" name="Rectangle 5"/>
          <p:cNvSpPr>
            <a:spLocks noGrp="1" noChangeArrowheads="1"/>
          </p:cNvSpPr>
          <p:nvPr/>
        </p:nvSpPr>
        <p:spPr bwMode="auto">
          <a:xfrm>
            <a:off x="914400" y="14478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80000"/>
              </a:lnSpc>
              <a:defRPr/>
            </a:pPr>
            <a:r>
              <a:rPr lang="en-US" sz="2800" b="1" i="1" dirty="0" smtClean="0">
                <a:solidFill>
                  <a:srgbClr val="000000"/>
                </a:solidFill>
                <a:cs typeface="+mn-cs"/>
              </a:rPr>
              <a:t>Price di</a:t>
            </a:r>
            <a:r>
              <a:rPr lang="en-US" sz="2800" b="1" i="1" dirty="0" smtClean="0">
                <a:solidFill>
                  <a:schemeClr val="tx1"/>
                </a:solidFill>
                <a:cs typeface="+mn-cs"/>
              </a:rPr>
              <a:t>scrimination</a:t>
            </a:r>
            <a:r>
              <a:rPr lang="en-US" sz="2800" i="1" dirty="0" smtClean="0">
                <a:solidFill>
                  <a:schemeClr val="tx1"/>
                </a:solidFill>
                <a:cs typeface="+mn-cs"/>
              </a:rPr>
              <a:t>: </a:t>
            </a:r>
            <a:r>
              <a:rPr lang="en-US" sz="2800" dirty="0" smtClean="0">
                <a:solidFill>
                  <a:schemeClr val="tx1"/>
                </a:solidFill>
                <a:cs typeface="+mn-cs"/>
              </a:rPr>
              <a:t>a practice</a:t>
            </a:r>
            <a:r>
              <a:rPr lang="en-US" sz="2800" i="1" dirty="0" smtClean="0">
                <a:solidFill>
                  <a:schemeClr val="tx1"/>
                </a:solidFill>
                <a:cs typeface="+mn-cs"/>
              </a:rPr>
              <a:t> </a:t>
            </a:r>
            <a:r>
              <a:rPr lang="en-US" sz="2800" dirty="0" smtClean="0">
                <a:solidFill>
                  <a:schemeClr val="tx1"/>
                </a:solidFill>
                <a:cs typeface="+mn-cs"/>
              </a:rPr>
              <a:t>where the monopolist charge different prices to different buyers. </a:t>
            </a:r>
          </a:p>
          <a:p>
            <a:pPr eaLnBrk="1" hangingPunct="1">
              <a:lnSpc>
                <a:spcPct val="80000"/>
              </a:lnSpc>
              <a:defRPr/>
            </a:pPr>
            <a:endParaRPr lang="en-US" sz="2800" dirty="0" smtClean="0">
              <a:solidFill>
                <a:schemeClr val="tx1"/>
              </a:solidFill>
              <a:cs typeface="+mn-cs"/>
            </a:endParaRPr>
          </a:p>
          <a:p>
            <a:pPr eaLnBrk="1" hangingPunct="1">
              <a:lnSpc>
                <a:spcPct val="80000"/>
              </a:lnSpc>
              <a:defRPr/>
            </a:pPr>
            <a:r>
              <a:rPr lang="en-US" sz="2800" b="1" i="1" dirty="0" smtClean="0">
                <a:solidFill>
                  <a:schemeClr val="tx1"/>
                </a:solidFill>
                <a:cs typeface="+mn-cs"/>
              </a:rPr>
              <a:t>Third-degree price discrimination</a:t>
            </a:r>
            <a:r>
              <a:rPr lang="en-US" sz="2800" i="1" dirty="0" smtClean="0">
                <a:solidFill>
                  <a:schemeClr val="tx1"/>
                </a:solidFill>
                <a:cs typeface="+mn-cs"/>
              </a:rPr>
              <a:t>: </a:t>
            </a:r>
            <a:r>
              <a:rPr lang="en-US" sz="2800" dirty="0" smtClean="0">
                <a:solidFill>
                  <a:schemeClr val="tx1"/>
                </a:solidFill>
                <a:cs typeface="+mn-cs"/>
              </a:rPr>
              <a:t>charging different prices to buyers in completely separate markets.</a:t>
            </a:r>
          </a:p>
          <a:p>
            <a:pPr eaLnBrk="1" hangingPunct="1">
              <a:lnSpc>
                <a:spcPct val="80000"/>
              </a:lnSpc>
              <a:defRPr/>
            </a:pPr>
            <a:endParaRPr lang="en-US" sz="2800" dirty="0" smtClean="0">
              <a:solidFill>
                <a:schemeClr val="tx1"/>
              </a:solidFill>
              <a:cs typeface="+mn-cs"/>
            </a:endParaRPr>
          </a:p>
          <a:p>
            <a:pPr eaLnBrk="1" hangingPunct="1">
              <a:lnSpc>
                <a:spcPct val="80000"/>
              </a:lnSpc>
              <a:defRPr/>
            </a:pPr>
            <a:r>
              <a:rPr lang="en-US" sz="2800" b="1" i="1" dirty="0" smtClean="0">
                <a:solidFill>
                  <a:schemeClr val="tx1"/>
                </a:solidFill>
                <a:cs typeface="+mn-cs"/>
              </a:rPr>
              <a:t>First-degree price discrimination</a:t>
            </a:r>
            <a:r>
              <a:rPr lang="en-US" sz="2800" i="1" dirty="0" smtClean="0">
                <a:solidFill>
                  <a:schemeClr val="tx1"/>
                </a:solidFill>
                <a:cs typeface="+mn-cs"/>
              </a:rPr>
              <a:t>: </a:t>
            </a:r>
            <a:r>
              <a:rPr lang="en-US" sz="2800" dirty="0" smtClean="0">
                <a:solidFill>
                  <a:schemeClr val="tx1"/>
                </a:solidFill>
                <a:cs typeface="+mn-cs"/>
              </a:rPr>
              <a:t>is the term used to describe the largest possible extent of market segmentation.</a:t>
            </a:r>
          </a:p>
        </p:txBody>
      </p:sp>
    </p:spTree>
    <p:extLst>
      <p:ext uri="{BB962C8B-B14F-4D97-AF65-F5344CB8AC3E}">
        <p14:creationId xmlns:p14="http://schemas.microsoft.com/office/powerpoint/2010/main" val="3029058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11.13</a:t>
            </a:r>
            <a:r>
              <a:rPr lang="en-US" dirty="0"/>
              <a:t>: The Profit-Maximizing Monopolist Who Sells in Two Markets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24</a:t>
            </a:fld>
            <a:endParaRPr lang="en-US"/>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828800"/>
            <a:ext cx="7421880" cy="41232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50402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11.14</a:t>
            </a:r>
            <a:r>
              <a:rPr lang="en-US" dirty="0"/>
              <a:t>: A Monopolist with</a:t>
            </a:r>
            <a:br>
              <a:rPr lang="en-US" dirty="0"/>
            </a:br>
            <a:r>
              <a:rPr lang="en-US" dirty="0"/>
              <a:t>a Perfectly Elastic Foreign Market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25</a:t>
            </a:fld>
            <a:endParaRPr lang="en-US"/>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824038"/>
            <a:ext cx="6400800" cy="4039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75714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11.15</a:t>
            </a:r>
            <a:r>
              <a:rPr lang="en-US" dirty="0"/>
              <a:t>: Perfect Price Discrimination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26</a:t>
            </a:fld>
            <a:endParaRPr lang="en-US"/>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752600"/>
            <a:ext cx="5076825" cy="4311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690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11.16</a:t>
            </a:r>
            <a:r>
              <a:rPr lang="en-US" dirty="0"/>
              <a:t>: The Perfectly Discriminating Monopolist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27</a:t>
            </a:fld>
            <a:endParaRPr lang="en-US"/>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743074"/>
            <a:ext cx="4572000" cy="4076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5835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11.17</a:t>
            </a:r>
            <a:r>
              <a:rPr lang="en-US" dirty="0"/>
              <a:t>: Second-Degree</a:t>
            </a:r>
            <a:br>
              <a:rPr lang="en-US" dirty="0"/>
            </a:br>
            <a:r>
              <a:rPr lang="en-US" dirty="0"/>
              <a:t>Price Discrimination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28</a:t>
            </a:fld>
            <a:endParaRPr lang="en-US"/>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00200"/>
            <a:ext cx="4724400" cy="4298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51208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Second-Degree Price Discrimination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29</a:t>
            </a:fld>
            <a:endParaRPr lang="en-US"/>
          </a:p>
        </p:txBody>
      </p:sp>
      <p:sp>
        <p:nvSpPr>
          <p:cNvPr id="6" name="Rectangle 5"/>
          <p:cNvSpPr>
            <a:spLocks noGrp="1" noChangeArrowheads="1"/>
          </p:cNvSpPr>
          <p:nvPr/>
        </p:nvSpPr>
        <p:spPr bwMode="auto">
          <a:xfrm>
            <a:off x="533400" y="1676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b="1" i="1" dirty="0" smtClean="0">
                <a:solidFill>
                  <a:schemeClr val="tx1"/>
                </a:solidFill>
                <a:cs typeface="+mn-cs"/>
              </a:rPr>
              <a:t>Second-degree price discrimination</a:t>
            </a:r>
            <a:r>
              <a:rPr lang="en-US" dirty="0" smtClean="0">
                <a:solidFill>
                  <a:schemeClr val="tx1"/>
                </a:solidFill>
                <a:cs typeface="+mn-cs"/>
              </a:rPr>
              <a:t>:</a:t>
            </a:r>
            <a:r>
              <a:rPr lang="en-US" b="1" dirty="0" smtClean="0">
                <a:solidFill>
                  <a:schemeClr val="tx1"/>
                </a:solidFill>
                <a:cs typeface="+mn-cs"/>
              </a:rPr>
              <a:t> </a:t>
            </a:r>
            <a:r>
              <a:rPr lang="en-US" dirty="0" smtClean="0">
                <a:solidFill>
                  <a:schemeClr val="tx1"/>
                </a:solidFill>
                <a:cs typeface="+mn-cs"/>
              </a:rPr>
              <a:t>price discrimination where the same rate structure is available to every consumer and the limited number of rate categories tends to limit the amount of consumer surplus that can be captured. </a:t>
            </a:r>
          </a:p>
        </p:txBody>
      </p:sp>
    </p:spTree>
    <p:extLst>
      <p:ext uri="{BB962C8B-B14F-4D97-AF65-F5344CB8AC3E}">
        <p14:creationId xmlns:p14="http://schemas.microsoft.com/office/powerpoint/2010/main" val="2274961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Monopoly</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a:t>
            </a:fld>
            <a:endParaRPr lang="en-US"/>
          </a:p>
        </p:txBody>
      </p:sp>
      <p:sp>
        <p:nvSpPr>
          <p:cNvPr id="6" name="Rectangle 5"/>
          <p:cNvSpPr>
            <a:spLocks noGrp="1" noChangeArrowheads="1"/>
          </p:cNvSpPr>
          <p:nvPr/>
        </p:nvSpPr>
        <p:spPr bwMode="auto">
          <a:xfrm>
            <a:off x="914400" y="19812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b="1" i="1" dirty="0" smtClean="0">
                <a:solidFill>
                  <a:srgbClr val="000000"/>
                </a:solidFill>
                <a:cs typeface="+mn-cs"/>
              </a:rPr>
              <a:t>Monopoly</a:t>
            </a:r>
            <a:r>
              <a:rPr lang="en-US" i="1" dirty="0" smtClean="0">
                <a:solidFill>
                  <a:srgbClr val="000000"/>
                </a:solidFill>
                <a:cs typeface="+mn-cs"/>
              </a:rPr>
              <a:t>:</a:t>
            </a:r>
            <a:r>
              <a:rPr lang="en-US" dirty="0" smtClean="0">
                <a:cs typeface="+mn-cs"/>
              </a:rPr>
              <a:t> </a:t>
            </a:r>
            <a:r>
              <a:rPr lang="en-US" dirty="0" smtClean="0">
                <a:solidFill>
                  <a:schemeClr val="tx1"/>
                </a:solidFill>
                <a:cs typeface="+mn-cs"/>
              </a:rPr>
              <a:t>a market structure in which a single seller of a product with no close substitutes serves the entire market.</a:t>
            </a:r>
          </a:p>
          <a:p>
            <a:pPr lvl="1" eaLnBrk="1" hangingPunct="1">
              <a:defRPr/>
            </a:pPr>
            <a:r>
              <a:rPr lang="en-US" dirty="0" smtClean="0">
                <a:solidFill>
                  <a:schemeClr val="tx1"/>
                </a:solidFill>
              </a:rPr>
              <a:t>A monopoly has significant control over the price it charges.</a:t>
            </a:r>
          </a:p>
        </p:txBody>
      </p:sp>
    </p:spTree>
    <p:extLst>
      <p:ext uri="{BB962C8B-B14F-4D97-AF65-F5344CB8AC3E}">
        <p14:creationId xmlns:p14="http://schemas.microsoft.com/office/powerpoint/2010/main" val="1276593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a:t>
            </a:r>
            <a:r>
              <a:rPr lang="en-US" dirty="0" smtClean="0"/>
              <a:t>11.18</a:t>
            </a:r>
            <a:r>
              <a:rPr lang="en-US" dirty="0"/>
              <a:t>: A Perfect Hurdle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30</a:t>
            </a:fld>
            <a:endParaRPr lang="en-US"/>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3655" y="2057400"/>
            <a:ext cx="3967163" cy="35551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00137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t>The Efficiency Loss From Monopoly</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31</a:t>
            </a:fld>
            <a:endParaRPr lang="en-US"/>
          </a:p>
        </p:txBody>
      </p:sp>
      <p:sp>
        <p:nvSpPr>
          <p:cNvPr id="6" name="Rectangle 5"/>
          <p:cNvSpPr>
            <a:spLocks noGrp="1" noChangeArrowheads="1"/>
          </p:cNvSpPr>
          <p:nvPr/>
        </p:nvSpPr>
        <p:spPr bwMode="auto">
          <a:xfrm>
            <a:off x="609600" y="19050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b="1" i="1" dirty="0" smtClean="0">
                <a:solidFill>
                  <a:srgbClr val="000000"/>
                </a:solidFill>
                <a:cs typeface="+mn-cs"/>
              </a:rPr>
              <a:t>Deadweight </a:t>
            </a:r>
            <a:r>
              <a:rPr lang="en-US" b="1" i="1" dirty="0" smtClean="0">
                <a:solidFill>
                  <a:schemeClr val="tx1"/>
                </a:solidFill>
                <a:cs typeface="+mn-cs"/>
              </a:rPr>
              <a:t>loss from monopoly</a:t>
            </a:r>
            <a:r>
              <a:rPr lang="en-US" i="1" dirty="0" smtClean="0">
                <a:solidFill>
                  <a:schemeClr val="tx1"/>
                </a:solidFill>
                <a:cs typeface="+mn-cs"/>
              </a:rPr>
              <a:t>: </a:t>
            </a:r>
            <a:r>
              <a:rPr lang="en-US" dirty="0" smtClean="0">
                <a:solidFill>
                  <a:schemeClr val="tx1"/>
                </a:solidFill>
                <a:cs typeface="+mn-cs"/>
              </a:rPr>
              <a:t>the loss of efficiency due to the presence of  a Monopoly.</a:t>
            </a:r>
          </a:p>
          <a:p>
            <a:pPr lvl="1" eaLnBrk="1" hangingPunct="1">
              <a:defRPr/>
            </a:pPr>
            <a:r>
              <a:rPr lang="en-US" dirty="0" smtClean="0">
                <a:solidFill>
                  <a:schemeClr val="tx1"/>
                </a:solidFill>
              </a:rPr>
              <a:t>Is the result of failure to price discriminate perfectly.</a:t>
            </a:r>
          </a:p>
        </p:txBody>
      </p:sp>
    </p:spTree>
    <p:extLst>
      <p:ext uri="{BB962C8B-B14F-4D97-AF65-F5344CB8AC3E}">
        <p14:creationId xmlns:p14="http://schemas.microsoft.com/office/powerpoint/2010/main" val="19670471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11.19</a:t>
            </a:r>
            <a:r>
              <a:rPr lang="en-US" dirty="0"/>
              <a:t>: The Welfare Loss from</a:t>
            </a:r>
            <a:br>
              <a:rPr lang="en-US" dirty="0"/>
            </a:br>
            <a:r>
              <a:rPr lang="en-US" dirty="0"/>
              <a:t>a Single-Price Monopoly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32</a:t>
            </a:fld>
            <a:endParaRPr lang="en-US"/>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981199"/>
            <a:ext cx="4724400" cy="41697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4894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772400" cy="1143000"/>
          </a:xfrm>
        </p:spPr>
        <p:txBody>
          <a:bodyPr>
            <a:noAutofit/>
          </a:bodyPr>
          <a:lstStyle/>
          <a:p>
            <a:r>
              <a:rPr lang="en-US" dirty="0"/>
              <a:t>Public Policy Toward Natural Monopoly</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33</a:t>
            </a:fld>
            <a:endParaRPr lang="en-US"/>
          </a:p>
        </p:txBody>
      </p:sp>
      <p:sp>
        <p:nvSpPr>
          <p:cNvPr id="6" name="Rectangle 5"/>
          <p:cNvSpPr>
            <a:spLocks noGrp="1" noChangeArrowheads="1"/>
          </p:cNvSpPr>
          <p:nvPr/>
        </p:nvSpPr>
        <p:spPr bwMode="auto">
          <a:xfrm>
            <a:off x="111093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State Ownership And Management</a:t>
            </a:r>
          </a:p>
          <a:p>
            <a:pPr eaLnBrk="1" hangingPunct="1">
              <a:defRPr/>
            </a:pPr>
            <a:r>
              <a:rPr lang="en-US" dirty="0" smtClean="0">
                <a:solidFill>
                  <a:schemeClr val="tx1"/>
                </a:solidFill>
                <a:cs typeface="+mn-cs"/>
              </a:rPr>
              <a:t>State Regulation Of Private Monopolies</a:t>
            </a:r>
          </a:p>
          <a:p>
            <a:pPr eaLnBrk="1" hangingPunct="1">
              <a:defRPr/>
            </a:pPr>
            <a:r>
              <a:rPr lang="en-US" dirty="0" smtClean="0">
                <a:solidFill>
                  <a:schemeClr val="tx1"/>
                </a:solidFill>
                <a:cs typeface="+mn-cs"/>
              </a:rPr>
              <a:t>Exclusive Contracting For Natural Monopoly</a:t>
            </a:r>
          </a:p>
          <a:p>
            <a:pPr eaLnBrk="1" hangingPunct="1">
              <a:defRPr/>
            </a:pPr>
            <a:r>
              <a:rPr lang="en-US" dirty="0" smtClean="0">
                <a:solidFill>
                  <a:schemeClr val="tx1"/>
                </a:solidFill>
                <a:cs typeface="+mn-cs"/>
              </a:rPr>
              <a:t>Vigorous Enforcement Of Antitrust Laws</a:t>
            </a:r>
          </a:p>
          <a:p>
            <a:pPr eaLnBrk="1" hangingPunct="1">
              <a:defRPr/>
            </a:pPr>
            <a:r>
              <a:rPr lang="en-US" dirty="0" smtClean="0">
                <a:solidFill>
                  <a:schemeClr val="tx1"/>
                </a:solidFill>
                <a:cs typeface="+mn-cs"/>
              </a:rPr>
              <a:t>A Laissez-faire Policy Toward Natural Monopoly</a:t>
            </a:r>
          </a:p>
        </p:txBody>
      </p:sp>
    </p:spTree>
    <p:extLst>
      <p:ext uri="{BB962C8B-B14F-4D97-AF65-F5344CB8AC3E}">
        <p14:creationId xmlns:p14="http://schemas.microsoft.com/office/powerpoint/2010/main" val="4950290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a:t>
            </a:r>
            <a:r>
              <a:rPr lang="en-US" dirty="0" smtClean="0"/>
              <a:t>11.20</a:t>
            </a:r>
            <a:r>
              <a:rPr lang="en-US" dirty="0"/>
              <a:t>: A Natural Monopoly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34</a:t>
            </a:fld>
            <a:endParaRPr lang="en-US"/>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1" y="1404938"/>
            <a:ext cx="4967288" cy="4520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88715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11.21</a:t>
            </a:r>
            <a:r>
              <a:rPr lang="en-US" dirty="0"/>
              <a:t>: Cross-Subsidization</a:t>
            </a:r>
            <a:br>
              <a:rPr lang="en-US" dirty="0"/>
            </a:br>
            <a:r>
              <a:rPr lang="en-US" dirty="0"/>
              <a:t>to Boost Total Output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35</a:t>
            </a:fld>
            <a:endParaRPr lang="en-US"/>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1605" y="1676400"/>
            <a:ext cx="7048500" cy="404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61166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819" y="250770"/>
            <a:ext cx="8610600" cy="1143000"/>
          </a:xfrm>
        </p:spPr>
        <p:txBody>
          <a:bodyPr>
            <a:normAutofit fontScale="90000"/>
          </a:bodyPr>
          <a:lstStyle/>
          <a:p>
            <a:r>
              <a:rPr lang="en-US" dirty="0"/>
              <a:t>Figure </a:t>
            </a:r>
            <a:r>
              <a:rPr lang="en-US" dirty="0" smtClean="0"/>
              <a:t>11.22</a:t>
            </a:r>
            <a:r>
              <a:rPr lang="en-US" dirty="0"/>
              <a:t>: The Efficiency Losses from Single-Price and Two-Price Monopoly</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36</a:t>
            </a:fld>
            <a:endParaRPr lang="en-US"/>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725468"/>
            <a:ext cx="7235598" cy="371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77269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fontScale="90000"/>
          </a:bodyPr>
          <a:lstStyle/>
          <a:p>
            <a:r>
              <a:rPr lang="en-US" dirty="0"/>
              <a:t>Figure </a:t>
            </a:r>
            <a:r>
              <a:rPr lang="en-US" dirty="0" smtClean="0"/>
              <a:t>11.23</a:t>
            </a:r>
            <a:r>
              <a:rPr lang="en-US" dirty="0"/>
              <a:t>: Does Monopoly</a:t>
            </a:r>
            <a:br>
              <a:rPr lang="en-US" dirty="0"/>
            </a:br>
            <a:r>
              <a:rPr lang="en-US" dirty="0"/>
              <a:t>Suppress Innovation?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37</a:t>
            </a:fld>
            <a:endParaRPr lang="en-US"/>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666875"/>
            <a:ext cx="6324600" cy="44915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5215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t>Five Sources Of Monopoly</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4</a:t>
            </a:fld>
            <a:endParaRPr lang="en-US"/>
          </a:p>
        </p:txBody>
      </p:sp>
      <p:sp>
        <p:nvSpPr>
          <p:cNvPr id="6" name="Rectangle 5"/>
          <p:cNvSpPr>
            <a:spLocks noGrp="1" noChangeArrowheads="1"/>
          </p:cNvSpPr>
          <p:nvPr/>
        </p:nvSpPr>
        <p:spPr bwMode="auto">
          <a:xfrm>
            <a:off x="1066800" y="18288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marL="609600" indent="-609600" eaLnBrk="1" hangingPunct="1">
              <a:buFontTx/>
              <a:buAutoNum type="arabicPeriod"/>
              <a:defRPr/>
            </a:pPr>
            <a:r>
              <a:rPr lang="en-US" dirty="0" smtClean="0">
                <a:solidFill>
                  <a:schemeClr val="tx1"/>
                </a:solidFill>
                <a:cs typeface="+mn-cs"/>
              </a:rPr>
              <a:t>Exclusive Control over Important Inputs</a:t>
            </a:r>
          </a:p>
          <a:p>
            <a:pPr marL="609600" indent="-609600" eaLnBrk="1" hangingPunct="1">
              <a:buFontTx/>
              <a:buAutoNum type="arabicPeriod"/>
              <a:defRPr/>
            </a:pPr>
            <a:r>
              <a:rPr lang="en-US" dirty="0" smtClean="0">
                <a:solidFill>
                  <a:schemeClr val="tx1"/>
                </a:solidFill>
                <a:cs typeface="+mn-cs"/>
              </a:rPr>
              <a:t>Economies of Scale</a:t>
            </a:r>
          </a:p>
          <a:p>
            <a:pPr marL="609600" indent="-609600" eaLnBrk="1" hangingPunct="1">
              <a:buFontTx/>
              <a:buAutoNum type="arabicPeriod"/>
              <a:defRPr/>
            </a:pPr>
            <a:r>
              <a:rPr lang="en-US" dirty="0" smtClean="0">
                <a:solidFill>
                  <a:schemeClr val="tx1"/>
                </a:solidFill>
                <a:cs typeface="+mn-cs"/>
              </a:rPr>
              <a:t>Patents</a:t>
            </a:r>
          </a:p>
          <a:p>
            <a:pPr marL="609600" indent="-609600" eaLnBrk="1" hangingPunct="1">
              <a:buFontTx/>
              <a:buAutoNum type="arabicPeriod"/>
              <a:defRPr/>
            </a:pPr>
            <a:r>
              <a:rPr lang="en-US" dirty="0" smtClean="0">
                <a:solidFill>
                  <a:schemeClr val="tx1"/>
                </a:solidFill>
                <a:cs typeface="+mn-cs"/>
              </a:rPr>
              <a:t>Network Economies</a:t>
            </a:r>
          </a:p>
          <a:p>
            <a:pPr marL="609600" indent="-609600" eaLnBrk="1" hangingPunct="1">
              <a:buFontTx/>
              <a:buAutoNum type="arabicPeriod"/>
              <a:defRPr/>
            </a:pPr>
            <a:r>
              <a:rPr lang="en-US" dirty="0" smtClean="0">
                <a:solidFill>
                  <a:schemeClr val="tx1"/>
                </a:solidFill>
                <a:cs typeface="+mn-cs"/>
              </a:rPr>
              <a:t>Government Licenses or Franchises</a:t>
            </a:r>
          </a:p>
        </p:txBody>
      </p:sp>
    </p:spTree>
    <p:extLst>
      <p:ext uri="{BB962C8B-B14F-4D97-AF65-F5344CB8AC3E}">
        <p14:creationId xmlns:p14="http://schemas.microsoft.com/office/powerpoint/2010/main" val="2689748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a:t>
            </a:r>
            <a:r>
              <a:rPr lang="en-US" dirty="0" smtClean="0"/>
              <a:t>11.1</a:t>
            </a:r>
            <a:r>
              <a:rPr lang="en-US" dirty="0"/>
              <a:t>: Natural Monopoly</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1524000"/>
            <a:ext cx="5943600" cy="4185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7764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The Profit</a:t>
            </a:r>
            <a:r>
              <a:rPr lang="en-US" dirty="0" smtClean="0"/>
              <a:t>-Maximizing </a:t>
            </a:r>
            <a:r>
              <a:rPr lang="en-US" dirty="0"/>
              <a:t>Monopolist</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6</a:t>
            </a:fld>
            <a:endParaRPr lang="en-US"/>
          </a:p>
        </p:txBody>
      </p:sp>
      <p:sp>
        <p:nvSpPr>
          <p:cNvPr id="6" name="Rectangle 5"/>
          <p:cNvSpPr>
            <a:spLocks noGrp="1" noChangeArrowheads="1"/>
          </p:cNvSpPr>
          <p:nvPr/>
        </p:nvSpPr>
        <p:spPr bwMode="auto">
          <a:xfrm>
            <a:off x="762000" y="1752600"/>
            <a:ext cx="8001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The monopolist</a:t>
            </a:r>
            <a:r>
              <a:rPr lang="ja-JP" altLang="en-US" dirty="0" smtClean="0">
                <a:solidFill>
                  <a:schemeClr val="tx1"/>
                </a:solidFill>
                <a:latin typeface="Arial"/>
                <a:cs typeface="+mn-cs"/>
              </a:rPr>
              <a:t>’</a:t>
            </a:r>
            <a:r>
              <a:rPr lang="en-US" dirty="0" smtClean="0">
                <a:solidFill>
                  <a:schemeClr val="tx1"/>
                </a:solidFill>
                <a:cs typeface="+mn-cs"/>
              </a:rPr>
              <a:t>s goal is to maximize economic profit. </a:t>
            </a:r>
          </a:p>
          <a:p>
            <a:pPr eaLnBrk="1" hangingPunct="1">
              <a:defRPr/>
            </a:pPr>
            <a:endParaRPr lang="en-US" dirty="0" smtClean="0">
              <a:solidFill>
                <a:schemeClr val="tx1"/>
              </a:solidFill>
              <a:cs typeface="+mn-cs"/>
            </a:endParaRPr>
          </a:p>
          <a:p>
            <a:pPr lvl="1" eaLnBrk="1" hangingPunct="1">
              <a:defRPr/>
            </a:pPr>
            <a:r>
              <a:rPr lang="en-US" dirty="0" smtClean="0">
                <a:solidFill>
                  <a:schemeClr val="tx1"/>
                </a:solidFill>
              </a:rPr>
              <a:t>In the short run this means to choose the level of output for which the difference between total revenue and short-run total cost is greatest.</a:t>
            </a:r>
          </a:p>
        </p:txBody>
      </p:sp>
    </p:spTree>
    <p:extLst>
      <p:ext uri="{BB962C8B-B14F-4D97-AF65-F5344CB8AC3E}">
        <p14:creationId xmlns:p14="http://schemas.microsoft.com/office/powerpoint/2010/main" val="2927173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The Monopolist’s Total Revenue Curve</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7</a:t>
            </a:fld>
            <a:endParaRPr lang="en-US"/>
          </a:p>
        </p:txBody>
      </p:sp>
      <p:sp>
        <p:nvSpPr>
          <p:cNvPr id="7" name="Rectangle 6"/>
          <p:cNvSpPr>
            <a:spLocks noGrp="1" noChangeArrowheads="1"/>
          </p:cNvSpPr>
          <p:nvPr/>
        </p:nvSpPr>
        <p:spPr bwMode="auto">
          <a:xfrm>
            <a:off x="762000" y="1676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90000"/>
              </a:lnSpc>
              <a:defRPr/>
            </a:pPr>
            <a:r>
              <a:rPr lang="en-US" dirty="0" smtClean="0">
                <a:solidFill>
                  <a:schemeClr val="tx1"/>
                </a:solidFill>
                <a:cs typeface="+mn-cs"/>
              </a:rPr>
              <a:t>As price falls, total revenue for the monopolist does not rise linearly with output. </a:t>
            </a:r>
          </a:p>
          <a:p>
            <a:pPr lvl="1" eaLnBrk="1" hangingPunct="1">
              <a:lnSpc>
                <a:spcPct val="90000"/>
              </a:lnSpc>
              <a:defRPr/>
            </a:pPr>
            <a:r>
              <a:rPr lang="en-US" dirty="0" smtClean="0">
                <a:solidFill>
                  <a:schemeClr val="tx1"/>
                </a:solidFill>
              </a:rPr>
              <a:t>Instead, it reaches a maximum value at the quantity corresponding to the midpoint of the demand curve after which it again begins to fall. </a:t>
            </a:r>
          </a:p>
          <a:p>
            <a:pPr lvl="1" eaLnBrk="1" hangingPunct="1">
              <a:lnSpc>
                <a:spcPct val="90000"/>
              </a:lnSpc>
              <a:defRPr/>
            </a:pPr>
            <a:r>
              <a:rPr lang="en-US" dirty="0" smtClean="0">
                <a:solidFill>
                  <a:schemeClr val="tx1"/>
                </a:solidFill>
              </a:rPr>
              <a:t>Total revenue reaches its maximum value when the price elasticity of demand is unity.</a:t>
            </a:r>
          </a:p>
        </p:txBody>
      </p:sp>
    </p:spTree>
    <p:extLst>
      <p:ext uri="{BB962C8B-B14F-4D97-AF65-F5344CB8AC3E}">
        <p14:creationId xmlns:p14="http://schemas.microsoft.com/office/powerpoint/2010/main" val="3691243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11.2</a:t>
            </a:r>
            <a:r>
              <a:rPr lang="en-US" dirty="0"/>
              <a:t>: The Total Revenue Curve for a Perfect Competitor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8</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752600"/>
            <a:ext cx="5334000" cy="4447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2272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1143000"/>
          </a:xfrm>
        </p:spPr>
        <p:txBody>
          <a:bodyPr>
            <a:normAutofit fontScale="90000"/>
          </a:bodyPr>
          <a:lstStyle/>
          <a:p>
            <a:r>
              <a:rPr lang="en-US" dirty="0" smtClean="0"/>
              <a:t>Figure 11.3 Demand, Total Revenue, and Elasticity</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9</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3613" y="1143000"/>
            <a:ext cx="4676775"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7161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TotalTime>
  <Words>1107</Words>
  <Application>Microsoft Office PowerPoint</Application>
  <PresentationFormat>On-screen Show (4:3)</PresentationFormat>
  <Paragraphs>158</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Chapter 11 </vt:lpstr>
      <vt:lpstr>Chapter Outline</vt:lpstr>
      <vt:lpstr>Defining Monopoly</vt:lpstr>
      <vt:lpstr>Five Sources Of Monopoly</vt:lpstr>
      <vt:lpstr>Figure 11.1: Natural Monopoly</vt:lpstr>
      <vt:lpstr>The Profit-Maximizing Monopolist</vt:lpstr>
      <vt:lpstr>The Monopolist’s Total Revenue Curve</vt:lpstr>
      <vt:lpstr>Figure 11.2: The Total Revenue Curve for a Perfect Competitor </vt:lpstr>
      <vt:lpstr>Figure 11.3 Demand, Total Revenue, and Elasticity</vt:lpstr>
      <vt:lpstr>Figure 11.4: Total Cost, Revenue, and Profit Curves for a Monopolist</vt:lpstr>
      <vt:lpstr>Marginal Revenue</vt:lpstr>
      <vt:lpstr>Figure 11.5: Changes in Total Revenue Resulting from a Price Cut </vt:lpstr>
      <vt:lpstr>Figure 11.6: Marginal Revenue and Position on the Demand Curve </vt:lpstr>
      <vt:lpstr>Marginal Revenue And Elasticity</vt:lpstr>
      <vt:lpstr>Figure 11.7: The Demand Curve and Corresponding Marginal Revenue Curve </vt:lpstr>
      <vt:lpstr>Figure 11.8: A Specific Linear Demand Curve and the Corresponding Marginal Revenue Curve </vt:lpstr>
      <vt:lpstr>Figure 11.9: The Profit-Maximizing Price and Quantity for a Monopolist </vt:lpstr>
      <vt:lpstr>Figure 11.10: The Profit-Maximizing Price and Quantity for Specific Cost and Demand Functions </vt:lpstr>
      <vt:lpstr>The Profit-Maximizing Monopolist</vt:lpstr>
      <vt:lpstr>Figure 11.11: When Should a Monopolist Shutdown?</vt:lpstr>
      <vt:lpstr>A Monopolist Has No Supply Curve</vt:lpstr>
      <vt:lpstr>Figure 11.12: Long-Run Equilibrium for a Profit-Maximizing Monopolist </vt:lpstr>
      <vt:lpstr>Price Discrimination</vt:lpstr>
      <vt:lpstr>Figure 11.13: The Profit-Maximizing Monopolist Who Sells in Two Markets</vt:lpstr>
      <vt:lpstr>Figure 11.14: A Monopolist with a Perfectly Elastic Foreign Market </vt:lpstr>
      <vt:lpstr>Figure 11.15: Perfect Price Discrimination </vt:lpstr>
      <vt:lpstr>Figure 11.16: The Perfectly Discriminating Monopolist </vt:lpstr>
      <vt:lpstr>Figure 11.17: Second-Degree Price Discrimination </vt:lpstr>
      <vt:lpstr>Second-Degree Price Discrimination</vt:lpstr>
      <vt:lpstr>Figure 11.18: A Perfect Hurdle </vt:lpstr>
      <vt:lpstr>The Efficiency Loss From Monopoly</vt:lpstr>
      <vt:lpstr>Figure 11.19: The Welfare Loss from a Single-Price Monopoly </vt:lpstr>
      <vt:lpstr>Public Policy Toward Natural Monopoly</vt:lpstr>
      <vt:lpstr>Figure 11.20: A Natural Monopoly </vt:lpstr>
      <vt:lpstr>Figure 11.21: Cross-Subsidization to Boost Total Output </vt:lpstr>
      <vt:lpstr>Figure 11.22: The Efficiency Losses from Single-Price and Two-Price Monopoly</vt:lpstr>
      <vt:lpstr>Figure 11.23: Does Monopoly Suppress Innovation? </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Kouvelis, Christina</dc:creator>
  <cp:lastModifiedBy>Kouvelis, Christina</cp:lastModifiedBy>
  <cp:revision>13</cp:revision>
  <dcterms:created xsi:type="dcterms:W3CDTF">2014-05-02T19:44:44Z</dcterms:created>
  <dcterms:modified xsi:type="dcterms:W3CDTF">2014-05-22T21:50:39Z</dcterms:modified>
</cp:coreProperties>
</file>