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80" r:id="rId24"/>
    <p:sldId id="278" r:id="rId25"/>
    <p:sldId id="279" r:id="rId26"/>
    <p:sldId id="282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85460-FBD7-4A71-AFA1-84583542FE6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C0192-B7B0-423E-B943-C5AF94D48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6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0" y="3886200"/>
            <a:ext cx="53721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67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2130425"/>
            <a:ext cx="54864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rgbClr val="00B050"/>
                </a:solidFill>
                <a:effectLst>
                  <a:glow rad="101600">
                    <a:schemeClr val="accent3">
                      <a:satMod val="175000"/>
                      <a:alpha val="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492875"/>
            <a:ext cx="3733800" cy="365125"/>
          </a:xfrm>
        </p:spPr>
        <p:txBody>
          <a:bodyPr/>
          <a:lstStyle/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685800" cy="365125"/>
          </a:xfrm>
        </p:spPr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1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3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9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46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9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6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6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9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2" y="5271499"/>
            <a:ext cx="8927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86882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9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Oligopoly and Monopolistic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13.5: </a:t>
            </a:r>
            <a:r>
              <a:rPr lang="en-US" dirty="0"/>
              <a:t>The Stackelberg Equilibrium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4972050" cy="448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46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Table 13.1: Comparison </a:t>
            </a:r>
            <a:r>
              <a:rPr lang="en-US" dirty="0"/>
              <a:t>Of Outcomes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95475"/>
            <a:ext cx="861060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924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13.6: </a:t>
            </a:r>
            <a:r>
              <a:rPr lang="en-US" dirty="0"/>
              <a:t>Comparing Equilibrium Price and Quantity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819274"/>
            <a:ext cx="6477000" cy="443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59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Competition When There Are Increasing</a:t>
            </a:r>
            <a:br>
              <a:rPr lang="en-US" dirty="0"/>
            </a:br>
            <a:r>
              <a:rPr lang="en-US" dirty="0"/>
              <a:t>Returns To Scale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9050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cs typeface="+mn-cs"/>
              </a:rPr>
              <a:t>In markets for privately sold goods, buyers are often too numerous to organize themselves to act collectively. 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Where it is impractical for buyers to organize direct collective action, it may nonetheless be possible for private agents to accomplish much the same objective on their behalf.</a:t>
            </a:r>
          </a:p>
        </p:txBody>
      </p:sp>
    </p:spTree>
    <p:extLst>
      <p:ext uri="{BB962C8B-B14F-4D97-AF65-F5344CB8AC3E}">
        <p14:creationId xmlns:p14="http://schemas.microsoft.com/office/powerpoint/2010/main" val="39868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13.7: </a:t>
            </a:r>
            <a:r>
              <a:rPr lang="en-US" dirty="0"/>
              <a:t>Sharing a Market with Increasing Returns to Scale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377939" cy="413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5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Chamberlin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762000" y="16002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Assumption: a clearly defined </a:t>
            </a:r>
            <a:r>
              <a:rPr lang="ja-JP" altLang="en-US" sz="2800" dirty="0" smtClean="0">
                <a:solidFill>
                  <a:schemeClr val="tx1"/>
                </a:solidFill>
                <a:latin typeface="Arial"/>
                <a:cs typeface="+mn-cs"/>
              </a:rPr>
              <a:t>“</a:t>
            </a:r>
            <a:r>
              <a:rPr lang="en-US" sz="2800" dirty="0" smtClean="0">
                <a:solidFill>
                  <a:schemeClr val="tx1"/>
                </a:solidFill>
                <a:cs typeface="+mn-cs"/>
              </a:rPr>
              <a:t>industry group,</a:t>
            </a:r>
            <a:r>
              <a:rPr lang="ja-JP" altLang="en-US" sz="2800" dirty="0" smtClean="0">
                <a:solidFill>
                  <a:schemeClr val="tx1"/>
                </a:solidFill>
                <a:latin typeface="Arial"/>
                <a:cs typeface="+mn-cs"/>
              </a:rPr>
              <a:t>”</a:t>
            </a:r>
            <a:r>
              <a:rPr lang="en-US" sz="2800" dirty="0" smtClean="0">
                <a:solidFill>
                  <a:schemeClr val="tx1"/>
                </a:solidFill>
                <a:cs typeface="+mn-cs"/>
              </a:rPr>
              <a:t> which consists of a large number of producers of products that are close, but imperfect, substitutes for one another.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Two implications:</a:t>
            </a:r>
          </a:p>
          <a:p>
            <a:pPr marL="914400" lvl="1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Because the products are viewed as close substitutes, each firm will confront a downward-sloping demand schedule. </a:t>
            </a:r>
          </a:p>
          <a:p>
            <a:pPr marL="914400" lvl="1" indent="-4572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Each firm will act as if its own price and quantity decisions have no effect on the behavior of other firms in the industry. </a:t>
            </a:r>
          </a:p>
        </p:txBody>
      </p:sp>
    </p:spTree>
    <p:extLst>
      <p:ext uri="{BB962C8B-B14F-4D97-AF65-F5344CB8AC3E}">
        <p14:creationId xmlns:p14="http://schemas.microsoft.com/office/powerpoint/2010/main" val="18779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13.8: </a:t>
            </a:r>
            <a:r>
              <a:rPr lang="en-US" dirty="0"/>
              <a:t>The Monopolistic Competitor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Two Demand Curves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74" y="1619250"/>
            <a:ext cx="4848726" cy="460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68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13.9: </a:t>
            </a:r>
            <a:r>
              <a:rPr lang="en-US" dirty="0"/>
              <a:t>Short-Run Equilibrium for the Chamberlinian Firm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17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454" y="1604963"/>
            <a:ext cx="6524946" cy="4486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485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13.10: </a:t>
            </a:r>
            <a:r>
              <a:rPr lang="en-US" dirty="0"/>
              <a:t>Long-Run Equilibrium</a:t>
            </a:r>
            <a:br>
              <a:rPr lang="en-US" dirty="0"/>
            </a:br>
            <a:r>
              <a:rPr lang="en-US" dirty="0"/>
              <a:t>in the Chamberlin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18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425" y="1628774"/>
            <a:ext cx="6549975" cy="4619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7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Perfect Competition Versus Chamberlinian</a:t>
            </a:r>
            <a:br>
              <a:rPr lang="en-US" sz="3600" dirty="0"/>
            </a:br>
            <a:r>
              <a:rPr lang="en-US" sz="3600" dirty="0"/>
              <a:t>Monopolistic Competition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838200" y="16002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sz="2600" dirty="0" smtClean="0">
                <a:solidFill>
                  <a:schemeClr val="tx1"/>
                </a:solidFill>
                <a:cs typeface="+mn-cs"/>
              </a:rPr>
              <a:t>Competition meets the test of allocative efficiency, while monopolistic competition does not.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600" dirty="0" smtClean="0">
              <a:solidFill>
                <a:schemeClr val="tx1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dirty="0" smtClean="0">
                <a:solidFill>
                  <a:schemeClr val="tx1"/>
                </a:solidFill>
                <a:cs typeface="+mn-cs"/>
              </a:rPr>
              <a:t>Monopolistic competition is less efficient than perfect competition because in the former case firms do not produce at the minimum points of their long-run average cost (LAC) curves.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600" dirty="0" smtClean="0">
              <a:solidFill>
                <a:schemeClr val="tx1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dirty="0" smtClean="0">
                <a:solidFill>
                  <a:schemeClr val="tx1"/>
                </a:solidFill>
                <a:cs typeface="+mn-cs"/>
              </a:rPr>
              <a:t>In terms of long-run profitability the equilibrium positions of both the perfect competitor and the Chamberlinian monopolistic competitor are precisely the same.</a:t>
            </a:r>
          </a:p>
        </p:txBody>
      </p:sp>
    </p:spTree>
    <p:extLst>
      <p:ext uri="{BB962C8B-B14F-4D97-AF65-F5344CB8AC3E}">
        <p14:creationId xmlns:p14="http://schemas.microsoft.com/office/powerpoint/2010/main" val="10485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/>
              <a:t>Chapter 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762000" y="15240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Some Specific Oligopoly Models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Competition When There are Increasing Returns to Scale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Monopolistic Competition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A Spatial Interpretation of Monopolistic Competition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Historical Note: Hotelling</a:t>
            </a:r>
            <a:r>
              <a:rPr lang="ja-JP" altLang="en-US" sz="2800" dirty="0" smtClean="0">
                <a:solidFill>
                  <a:schemeClr val="tx1"/>
                </a:solidFill>
                <a:latin typeface="Arial"/>
                <a:cs typeface="+mn-cs"/>
              </a:rPr>
              <a:t>’</a:t>
            </a:r>
            <a:r>
              <a:rPr lang="en-US" sz="2800" dirty="0" smtClean="0">
                <a:solidFill>
                  <a:schemeClr val="tx1"/>
                </a:solidFill>
                <a:cs typeface="+mn-cs"/>
              </a:rPr>
              <a:t>s Hot Dog Vendors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Consumer Preferences and Advertising</a:t>
            </a:r>
          </a:p>
        </p:txBody>
      </p:sp>
    </p:spTree>
    <p:extLst>
      <p:ext uri="{BB962C8B-B14F-4D97-AF65-F5344CB8AC3E}">
        <p14:creationId xmlns:p14="http://schemas.microsoft.com/office/powerpoint/2010/main" val="27557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Figure </a:t>
            </a:r>
            <a:r>
              <a:rPr lang="en-US" sz="3600" dirty="0" smtClean="0"/>
              <a:t>13.11: </a:t>
            </a:r>
            <a:r>
              <a:rPr lang="en-US" sz="3600" dirty="0"/>
              <a:t>An Industry in Which Location is the Important Differentiating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24000"/>
            <a:ext cx="5334000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48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Optimal Number of Locations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685800" y="13716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cs typeface="+mn-cs"/>
              </a:rPr>
              <a:t>The number of outlets that emerges from the independent actions of profit-seeking firms will in general be related to the optimal number of outlets in the following simple way: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Any environmental change that leads to a change in the optimal number of outlets (here, any change in population density, transportation cost, or fixed cost) will lead to a change in the same direction in the equilibrium number of outlets.</a:t>
            </a:r>
          </a:p>
        </p:txBody>
      </p:sp>
    </p:spTree>
    <p:extLst>
      <p:ext uri="{BB962C8B-B14F-4D97-AF65-F5344CB8AC3E}">
        <p14:creationId xmlns:p14="http://schemas.microsoft.com/office/powerpoint/2010/main" val="1382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13.12: </a:t>
            </a:r>
            <a:r>
              <a:rPr lang="en-US" dirty="0"/>
              <a:t>Distances with </a:t>
            </a:r>
            <a:r>
              <a:rPr lang="en-US" i="1" dirty="0"/>
              <a:t>N</a:t>
            </a:r>
            <a:r>
              <a:rPr lang="en-US" dirty="0"/>
              <a:t> Outlets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5791200" cy="523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516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13.13: </a:t>
            </a:r>
            <a:r>
              <a:rPr lang="en-US" dirty="0"/>
              <a:t>The Optimal Number</a:t>
            </a:r>
            <a:br>
              <a:rPr lang="en-US" dirty="0"/>
            </a:br>
            <a:r>
              <a:rPr lang="en-US" dirty="0"/>
              <a:t>of Outlets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23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860" y="1604963"/>
            <a:ext cx="6831140" cy="459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4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13.14: </a:t>
            </a:r>
            <a:r>
              <a:rPr lang="en-US" dirty="0"/>
              <a:t>A Spatial Interpretation</a:t>
            </a:r>
            <a:br>
              <a:rPr lang="en-US" dirty="0"/>
            </a:br>
            <a:r>
              <a:rPr lang="en-US" dirty="0"/>
              <a:t>of Airline Scheduling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5791200" cy="478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609600" y="1752600"/>
            <a:ext cx="2133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  <a:cs typeface="+mn-cs"/>
              </a:rPr>
              <a:t>Why not have a flight leaving every 5 minutes, so that no one would be forced to travel at an inconvenient time? 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The larger an aircraft is, the lower its average cost per seat is. 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If people want frequent flights, airlines are forced to use smaller planes and charge higher fares.</a:t>
            </a:r>
          </a:p>
        </p:txBody>
      </p:sp>
    </p:spTree>
    <p:extLst>
      <p:ext uri="{BB962C8B-B14F-4D97-AF65-F5344CB8AC3E}">
        <p14:creationId xmlns:p14="http://schemas.microsoft.com/office/powerpoint/2010/main" val="317535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13.15: </a:t>
            </a:r>
            <a:r>
              <a:rPr lang="en-US" dirty="0"/>
              <a:t>Distributing the Cost</a:t>
            </a:r>
            <a:br>
              <a:rPr lang="en-US" dirty="0"/>
            </a:br>
            <a:r>
              <a:rPr lang="en-US" dirty="0"/>
              <a:t>of Variety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25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1619250"/>
            <a:ext cx="75914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91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13.16: </a:t>
            </a:r>
            <a:r>
              <a:rPr lang="en-US" dirty="0"/>
              <a:t>The Hot Dog Vendor Location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26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8174"/>
            <a:ext cx="5697416" cy="15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25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Consumer Preferences And Advertising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990600" y="18288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cs typeface="+mn-cs"/>
              </a:rPr>
              <a:t>Because products are differentiated, producers can often shift their demand curves outward significantly by advertising.</a:t>
            </a:r>
          </a:p>
          <a:p>
            <a:pPr eaLnBrk="1" hangingPunct="1">
              <a:defRPr/>
            </a:pPr>
            <a:r>
              <a:rPr lang="en-US" i="1" dirty="0" smtClean="0">
                <a:solidFill>
                  <a:schemeClr val="tx1"/>
                </a:solidFill>
                <a:cs typeface="+mn-cs"/>
              </a:rPr>
              <a:t>The revised sequence: </a:t>
            </a:r>
            <a:r>
              <a:rPr lang="en-US" dirty="0" smtClean="0">
                <a:solidFill>
                  <a:schemeClr val="tx1"/>
                </a:solidFill>
                <a:cs typeface="+mn-cs"/>
              </a:rPr>
              <a:t>the corporation decides which products are cheapest and most convenient to produce, and then uses advertising and other promotional devices to create demand for them.</a:t>
            </a:r>
          </a:p>
        </p:txBody>
      </p:sp>
    </p:spTree>
    <p:extLst>
      <p:ext uri="{BB962C8B-B14F-4D97-AF65-F5344CB8AC3E}">
        <p14:creationId xmlns:p14="http://schemas.microsoft.com/office/powerpoint/2010/main" val="20570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Cournot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762000" y="16764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b="1" i="1" dirty="0" smtClean="0">
                <a:solidFill>
                  <a:srgbClr val="000000"/>
                </a:solidFill>
                <a:cs typeface="+mn-cs"/>
              </a:rPr>
              <a:t>Cournot model:</a:t>
            </a:r>
            <a:r>
              <a:rPr lang="en-US" b="1" i="1" dirty="0" smtClean="0"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+mn-cs"/>
              </a:rPr>
              <a:t>oligopoly model in which each firm assumes that rivals will continue producing their current output levels.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Main assumption - each duopolist treats the other</a:t>
            </a:r>
            <a:r>
              <a:rPr lang="ja-JP" altLang="en-US" dirty="0" smtClean="0">
                <a:solidFill>
                  <a:schemeClr val="tx1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s quantity as a fixed number, one that will not respond to its own production decisions.</a:t>
            </a:r>
          </a:p>
        </p:txBody>
      </p:sp>
    </p:spTree>
    <p:extLst>
      <p:ext uri="{BB962C8B-B14F-4D97-AF65-F5344CB8AC3E}">
        <p14:creationId xmlns:p14="http://schemas.microsoft.com/office/powerpoint/2010/main" val="5103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13.1: </a:t>
            </a:r>
            <a:r>
              <a:rPr lang="en-US" dirty="0"/>
              <a:t>The Profit-Maximizing Cournot Duopolist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3038"/>
            <a:ext cx="5105400" cy="496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35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Cournot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838200" y="18288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b="1" i="1" dirty="0" smtClean="0">
                <a:solidFill>
                  <a:srgbClr val="000000"/>
                </a:solidFill>
                <a:cs typeface="+mn-cs"/>
              </a:rPr>
              <a:t>Reaction function</a:t>
            </a:r>
            <a:r>
              <a:rPr lang="en-US" b="1" i="1" dirty="0" smtClean="0">
                <a:solidFill>
                  <a:schemeClr val="tx1"/>
                </a:solidFill>
                <a:cs typeface="+mn-cs"/>
              </a:rPr>
              <a:t>: </a:t>
            </a:r>
            <a:r>
              <a:rPr lang="en-US" dirty="0" smtClean="0">
                <a:solidFill>
                  <a:schemeClr val="tx1"/>
                </a:solidFill>
                <a:cs typeface="+mn-cs"/>
              </a:rPr>
              <a:t>a curve that tells the profit-maximizing level of output for one oligopolist for each amount supplied by another.</a:t>
            </a:r>
          </a:p>
        </p:txBody>
      </p:sp>
    </p:spTree>
    <p:extLst>
      <p:ext uri="{BB962C8B-B14F-4D97-AF65-F5344CB8AC3E}">
        <p14:creationId xmlns:p14="http://schemas.microsoft.com/office/powerpoint/2010/main" val="9422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13.2: </a:t>
            </a:r>
            <a:r>
              <a:rPr lang="en-US" dirty="0"/>
              <a:t>Reaction Functions</a:t>
            </a:r>
            <a:br>
              <a:rPr lang="en-US" dirty="0"/>
            </a:br>
            <a:r>
              <a:rPr lang="en-US" dirty="0"/>
              <a:t>for the Cournot Duopolists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511" y="1828800"/>
            <a:ext cx="550545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7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13.3: </a:t>
            </a:r>
            <a:r>
              <a:rPr lang="en-US" dirty="0"/>
              <a:t>Deriving the Reaction Functions for Specific Duopolists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833221" cy="3988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1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Bertrand Model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762000" y="16002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b="1" i="1" dirty="0" smtClean="0">
                <a:solidFill>
                  <a:srgbClr val="000000"/>
                </a:solidFill>
                <a:cs typeface="+mn-cs"/>
              </a:rPr>
              <a:t>Bertrand model:</a:t>
            </a:r>
            <a:r>
              <a:rPr lang="en-US" b="1" i="1" dirty="0" smtClean="0"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+mn-cs"/>
              </a:rPr>
              <a:t>oligopoly model in which each firm assumes that rivals will continue charging their current prices.</a:t>
            </a:r>
          </a:p>
        </p:txBody>
      </p:sp>
    </p:spTree>
    <p:extLst>
      <p:ext uri="{BB962C8B-B14F-4D97-AF65-F5344CB8AC3E}">
        <p14:creationId xmlns:p14="http://schemas.microsoft.com/office/powerpoint/2010/main" val="271406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</a:t>
            </a:r>
            <a:r>
              <a:rPr lang="en-US" dirty="0" smtClean="0"/>
              <a:t>13.4: </a:t>
            </a:r>
            <a:r>
              <a:rPr lang="en-US" dirty="0"/>
              <a:t>The Stackelberg Leader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Demand and Marginal Revenue Curves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5257800" cy="4607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9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CH13new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PPCH13new14.potx</Template>
  <TotalTime>88</TotalTime>
  <Words>933</Words>
  <Application>Microsoft Office PowerPoint</Application>
  <PresentationFormat>On-screen Show (4:3)</PresentationFormat>
  <Paragraphs>109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PPCH13new14</vt:lpstr>
      <vt:lpstr>Chapter 13</vt:lpstr>
      <vt:lpstr>Chapter Outline</vt:lpstr>
      <vt:lpstr>The Cournot Model</vt:lpstr>
      <vt:lpstr>Figure 13.1: The Profit-Maximizing Cournot Duopolist </vt:lpstr>
      <vt:lpstr>The Cournot Model</vt:lpstr>
      <vt:lpstr>Figure 13.2: Reaction Functions for the Cournot Duopolists </vt:lpstr>
      <vt:lpstr>Figure 13.3: Deriving the Reaction Functions for Specific Duopolists</vt:lpstr>
      <vt:lpstr>The Bertrand Model</vt:lpstr>
      <vt:lpstr>Figure 13.4: The Stackelberg Leader’s Demand and Marginal Revenue Curves</vt:lpstr>
      <vt:lpstr>Figure 13.5: The Stackelberg Equilibrium </vt:lpstr>
      <vt:lpstr>Table 13.1: Comparison Of Outcomes</vt:lpstr>
      <vt:lpstr>Figure 13.6: Comparing Equilibrium Price and Quantity </vt:lpstr>
      <vt:lpstr>Competition When There Are Increasing Returns To Scale</vt:lpstr>
      <vt:lpstr>Figure 13.7: Sharing a Market with Increasing Returns to Scale</vt:lpstr>
      <vt:lpstr>The Chamberlin Model</vt:lpstr>
      <vt:lpstr>Figure 13.8: The Monopolistic Competitor’s Two Demand Curves </vt:lpstr>
      <vt:lpstr>Figure 13.9: Short-Run Equilibrium for the Chamberlinian Firm</vt:lpstr>
      <vt:lpstr>Figure 13.10: Long-Run Equilibrium in the Chamberlin Model</vt:lpstr>
      <vt:lpstr>Perfect Competition Versus Chamberlinian Monopolistic Competition</vt:lpstr>
      <vt:lpstr>Figure 13.11: An Industry in Which Location is the Important Differentiating Feature</vt:lpstr>
      <vt:lpstr>The Optimal Number of Locations</vt:lpstr>
      <vt:lpstr>Figure 13.12: Distances with N Outlets</vt:lpstr>
      <vt:lpstr>Figure 13.13: The Optimal Number of Outlets </vt:lpstr>
      <vt:lpstr>Figure 13.14: A Spatial Interpretation of Airline Scheduling </vt:lpstr>
      <vt:lpstr>Figure 13.15: Distributing the Cost of Variety</vt:lpstr>
      <vt:lpstr>Figure 13.16: The Hot Dog Vendor Location Problem</vt:lpstr>
      <vt:lpstr>Consumer Preferences And Advertising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Kouvelis, Christina</dc:creator>
  <cp:lastModifiedBy>Kouvelis, Christina</cp:lastModifiedBy>
  <cp:revision>9</cp:revision>
  <dcterms:created xsi:type="dcterms:W3CDTF">2014-05-02T19:44:44Z</dcterms:created>
  <dcterms:modified xsi:type="dcterms:W3CDTF">2014-05-22T22:33:05Z</dcterms:modified>
</cp:coreProperties>
</file>