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85460-FBD7-4A71-AFA1-84583542FE69}" type="datetimeFigureOut">
              <a:rPr lang="en-US" smtClean="0"/>
              <a:t>5/22/2014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0192-B7B0-423E-B943-C5AF94D48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6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0" y="3886200"/>
            <a:ext cx="53721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67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130425"/>
            <a:ext cx="54864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rgbClr val="00B050"/>
                </a:solidFill>
                <a:effectLst>
                  <a:glow rad="101600">
                    <a:schemeClr val="accent3">
                      <a:satMod val="175000"/>
                      <a:alpha val="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492875"/>
            <a:ext cx="3733800" cy="365125"/>
          </a:xfrm>
        </p:spPr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685800" cy="365125"/>
          </a:xfrm>
        </p:spPr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1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9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46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9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6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6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9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2" y="5271499"/>
            <a:ext cx="8927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86882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Labor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45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14.4: The Optimal Choice</a:t>
            </a:r>
            <a:br>
              <a:rPr lang="en-US" dirty="0"/>
            </a:br>
            <a:r>
              <a:rPr lang="en-US" dirty="0"/>
              <a:t>of Leisure and Income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3" y="1676400"/>
            <a:ext cx="7229475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15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14.5: Optimal Leisure Choices</a:t>
            </a:r>
            <a:br>
              <a:rPr lang="en-US" dirty="0"/>
            </a:br>
            <a:r>
              <a:rPr lang="en-US" dirty="0"/>
              <a:t>for Different Wage Rates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70199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48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14.6: The Labor Supply Curve for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Worker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14513"/>
            <a:ext cx="6870180" cy="382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2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dirty="0"/>
              <a:t>Figure 14.7: The Labor Supply Curve for a Worker Seeking a Target Level of Income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1371600"/>
            <a:ext cx="3290888" cy="503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73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14.8: When Leisure and Income are Perfect Complements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776413"/>
            <a:ext cx="6891338" cy="344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6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14.9: An Increase in Demand</a:t>
            </a:r>
            <a:br>
              <a:rPr lang="en-US" dirty="0"/>
            </a:br>
            <a:r>
              <a:rPr lang="en-US" dirty="0"/>
              <a:t>by One Category of Employer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15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1471613"/>
            <a:ext cx="729615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Monopsony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4478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chemeClr val="tx1"/>
                </a:solidFill>
              </a:rPr>
              <a:t>Average factor cost (AFC): </a:t>
            </a:r>
            <a:r>
              <a:rPr lang="en-US" sz="2800" dirty="0">
                <a:solidFill>
                  <a:schemeClr val="tx1"/>
                </a:solidFill>
              </a:rPr>
              <a:t>another name for the supply curve for an input.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chemeClr val="tx1"/>
                </a:solidFill>
              </a:rPr>
              <a:t>Total factor cost (TFC): </a:t>
            </a:r>
            <a:r>
              <a:rPr lang="en-US" sz="2800" dirty="0">
                <a:solidFill>
                  <a:schemeClr val="tx1"/>
                </a:solidFill>
              </a:rPr>
              <a:t>the product of the employment level of an input and its average factor cost.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chemeClr val="tx1"/>
                </a:solidFill>
              </a:rPr>
              <a:t>Marginal factor cost (MFC): </a:t>
            </a:r>
            <a:r>
              <a:rPr lang="en-US" sz="2800" dirty="0">
                <a:solidFill>
                  <a:schemeClr val="tx1"/>
                </a:solidFill>
              </a:rPr>
              <a:t>the amount by which total factor cost changes with the employment of an additional unit of input.</a:t>
            </a:r>
          </a:p>
        </p:txBody>
      </p:sp>
    </p:spTree>
    <p:extLst>
      <p:ext uri="{BB962C8B-B14F-4D97-AF65-F5344CB8AC3E}">
        <p14:creationId xmlns:p14="http://schemas.microsoft.com/office/powerpoint/2010/main" val="27605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/>
          <a:lstStyle/>
          <a:p>
            <a:r>
              <a:rPr lang="en-US" dirty="0"/>
              <a:t>Monopsony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905000"/>
            <a:ext cx="8001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b="1" i="1" dirty="0">
                <a:solidFill>
                  <a:schemeClr val="tx1"/>
                </a:solidFill>
              </a:rPr>
              <a:t>The optimal level of employment for a monopsonist is the level for which MFC and the demand for labor are equal.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 the monopsony firm wages will be lower than under competition.</a:t>
            </a:r>
          </a:p>
        </p:txBody>
      </p:sp>
    </p:spTree>
    <p:extLst>
      <p:ext uri="{BB962C8B-B14F-4D97-AF65-F5344CB8AC3E}">
        <p14:creationId xmlns:p14="http://schemas.microsoft.com/office/powerpoint/2010/main" val="25064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14.10: Average and Marginal Factor Cost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18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343025"/>
            <a:ext cx="3771900" cy="5036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7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Figure 14.11: The Profit-Maximizing Wage and Employment Levels for a Monopsonist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19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43074"/>
            <a:ext cx="4181475" cy="422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9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Outline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82188" y="1295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Perfectly Competitive Firm</a:t>
            </a:r>
            <a:r>
              <a:rPr lang="ja-JP" altLang="en-US" sz="2200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sz="2200" dirty="0">
                <a:solidFill>
                  <a:schemeClr val="tx1"/>
                </a:solidFill>
              </a:rPr>
              <a:t>s Short-Run Demand for Labor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Perfectly Competitive Firm</a:t>
            </a:r>
            <a:r>
              <a:rPr lang="ja-JP" altLang="en-US" sz="2200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sz="2200" dirty="0">
                <a:solidFill>
                  <a:schemeClr val="tx1"/>
                </a:solidFill>
              </a:rPr>
              <a:t>s Long-Run Demand for Labor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Market Demand Curve for Labor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An Imperfect Competitor</a:t>
            </a:r>
            <a:r>
              <a:rPr lang="ja-JP" altLang="en-US" sz="2200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sz="2200" dirty="0">
                <a:solidFill>
                  <a:schemeClr val="tx1"/>
                </a:solidFill>
              </a:rPr>
              <a:t>s Demand for Labor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Supply of Labor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</a:t>
            </a:r>
            <a:r>
              <a:rPr lang="en-US" sz="2200" dirty="0" smtClean="0">
                <a:solidFill>
                  <a:schemeClr val="tx1"/>
                </a:solidFill>
              </a:rPr>
              <a:t>Noneconomist</a:t>
            </a:r>
            <a:r>
              <a:rPr lang="ja-JP" altLang="en-US" sz="2200" dirty="0" smtClean="0">
                <a:solidFill>
                  <a:schemeClr val="tx1"/>
                </a:solidFill>
                <a:latin typeface="Arial"/>
              </a:rPr>
              <a:t>’</a:t>
            </a:r>
            <a:r>
              <a:rPr lang="en-US" sz="2200" dirty="0" smtClean="0">
                <a:solidFill>
                  <a:schemeClr val="tx1"/>
                </a:solidFill>
              </a:rPr>
              <a:t>s </a:t>
            </a:r>
            <a:r>
              <a:rPr lang="en-US" sz="2200" dirty="0">
                <a:solidFill>
                  <a:schemeClr val="tx1"/>
                </a:solidFill>
              </a:rPr>
              <a:t>Reaction to the Labor Supply Model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Market Supply Curve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Monopsony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Minimum Wage Laws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Labor Unions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Discrimination in the Labor Market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Statistical Discrimination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The Internal Wage Structure</a:t>
            </a:r>
          </a:p>
          <a:p>
            <a:pPr>
              <a:lnSpc>
                <a:spcPct val="80000"/>
              </a:lnSpc>
            </a:pPr>
            <a:r>
              <a:rPr lang="en-US" sz="2200" dirty="0">
                <a:solidFill>
                  <a:schemeClr val="tx1"/>
                </a:solidFill>
              </a:rPr>
              <a:t>Winner-Take-All Markets</a:t>
            </a:r>
          </a:p>
        </p:txBody>
      </p:sp>
    </p:spTree>
    <p:extLst>
      <p:ext uri="{BB962C8B-B14F-4D97-AF65-F5344CB8AC3E}">
        <p14:creationId xmlns:p14="http://schemas.microsoft.com/office/powerpoint/2010/main" val="27557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14.12: Comparing Monopsony and Competition in the Labor Market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20</a:t>
            </a:fld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22" y="1524000"/>
            <a:ext cx="4841823" cy="476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24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Wage Laws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90600" y="1524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In 1938 Congress passed the Fair Labor Standards Act.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One of whose provisions established a minimum wage for all covered employees.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Whether the net effect of the minimum wage is to increase the amount of income earned by unskilled workers depends on the elasticity of demand for that category of labor.</a:t>
            </a:r>
          </a:p>
        </p:txBody>
      </p:sp>
    </p:spTree>
    <p:extLst>
      <p:ext uri="{BB962C8B-B14F-4D97-AF65-F5344CB8AC3E}">
        <p14:creationId xmlns:p14="http://schemas.microsoft.com/office/powerpoint/2010/main" val="481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Figure 14.13: A Statutory Minimum Wage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22</a:t>
            </a:fld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82432"/>
            <a:ext cx="5029200" cy="4502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95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14.14: The Minimum Wage Law</a:t>
            </a:r>
            <a:br>
              <a:rPr lang="en-US" dirty="0"/>
            </a:br>
            <a:r>
              <a:rPr lang="en-US" dirty="0"/>
              <a:t>in the Case of Monopsony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23</a:t>
            </a:fld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460" y="1781174"/>
            <a:ext cx="6419740" cy="4304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24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Unions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About one in six workers in the nonfarm sector of the U.S. economy is a member of a labor union.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Unionized workers bargain collectively over the terms and conditions of employment.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Unions may also facilitate communication between labor and management.</a:t>
            </a:r>
          </a:p>
        </p:txBody>
      </p:sp>
    </p:spTree>
    <p:extLst>
      <p:ext uri="{BB962C8B-B14F-4D97-AF65-F5344CB8AC3E}">
        <p14:creationId xmlns:p14="http://schemas.microsoft.com/office/powerpoint/2010/main" val="23579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14.15: The Allocative Effects</a:t>
            </a:r>
            <a:br>
              <a:rPr lang="en-US" dirty="0"/>
            </a:br>
            <a:r>
              <a:rPr lang="en-US" dirty="0"/>
              <a:t>of Collective Bargaining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25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66888"/>
            <a:ext cx="7315200" cy="382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/>
              <a:t>Discrimination In The Labor Market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90600" y="16764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From any individual employer</a:t>
            </a:r>
            <a:r>
              <a:rPr lang="ja-JP" altLang="en-US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dirty="0">
                <a:solidFill>
                  <a:schemeClr val="tx1"/>
                </a:solidFill>
              </a:rPr>
              <a:t>s point of view examples of different wages across various population groups are examples of </a:t>
            </a:r>
            <a:r>
              <a:rPr lang="en-US" i="1" dirty="0">
                <a:solidFill>
                  <a:schemeClr val="tx1"/>
                </a:solidFill>
              </a:rPr>
              <a:t>nonmarket </a:t>
            </a:r>
            <a:r>
              <a:rPr lang="en-US" dirty="0">
                <a:solidFill>
                  <a:schemeClr val="tx1"/>
                </a:solidFill>
              </a:rPr>
              <a:t>discrimination— effects that lower productivity before job applicants even make contact with the employer.</a:t>
            </a:r>
          </a:p>
        </p:txBody>
      </p:sp>
    </p:spTree>
    <p:extLst>
      <p:ext uri="{BB962C8B-B14F-4D97-AF65-F5344CB8AC3E}">
        <p14:creationId xmlns:p14="http://schemas.microsoft.com/office/powerpoint/2010/main" val="3433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Discrimination In The Labor Market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90600" y="1524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i="1" dirty="0">
                <a:solidFill>
                  <a:schemeClr val="tx1"/>
                </a:solidFill>
              </a:rPr>
              <a:t>Customer discrimination: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the firm</a:t>
            </a:r>
            <a:r>
              <a:rPr lang="ja-JP" altLang="en-US" sz="2400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sz="2400" dirty="0">
                <a:solidFill>
                  <a:schemeClr val="tx1"/>
                </a:solidFill>
              </a:rPr>
              <a:t>s customers do not wish to deal with minority employees. 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i="1" dirty="0">
                <a:solidFill>
                  <a:schemeClr val="tx1"/>
                </a:solidFill>
              </a:rPr>
              <a:t>Coworker discrimination: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 when some type of worker (</a:t>
            </a:r>
            <a:r>
              <a:rPr lang="en-US" sz="2400" dirty="0" err="1">
                <a:solidFill>
                  <a:schemeClr val="tx1"/>
                </a:solidFill>
              </a:rPr>
              <a:t>i.e</a:t>
            </a:r>
            <a:r>
              <a:rPr lang="en-US" sz="2400" dirty="0">
                <a:solidFill>
                  <a:schemeClr val="tx1"/>
                </a:solidFill>
              </a:rPr>
              <a:t> white workers) feel uneasy about working with other type of workers (i.e. blacks) and may prefer employment in firms that hire only their type.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i="1" dirty="0">
                <a:solidFill>
                  <a:schemeClr val="tx1"/>
                </a:solidFill>
              </a:rPr>
              <a:t>Employer discrimination: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wage differentials that arise from an arbitrary preference by the employer for one group of worker over another.</a:t>
            </a:r>
          </a:p>
        </p:txBody>
      </p:sp>
    </p:spTree>
    <p:extLst>
      <p:ext uri="{BB962C8B-B14F-4D97-AF65-F5344CB8AC3E}">
        <p14:creationId xmlns:p14="http://schemas.microsoft.com/office/powerpoint/2010/main" val="292596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Discrimination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62000" y="16764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b="1" i="1" dirty="0">
                <a:solidFill>
                  <a:schemeClr val="tx1"/>
                </a:solidFill>
              </a:rPr>
              <a:t>Statistical discrimination </a:t>
            </a:r>
            <a:r>
              <a:rPr lang="en-US" dirty="0">
                <a:solidFill>
                  <a:schemeClr val="tx1"/>
                </a:solidFill>
              </a:rPr>
              <a:t>is the result, not the cause, of average productivity differences between groups. Its sole effect is to reduce wage variation within each group.</a:t>
            </a:r>
          </a:p>
        </p:txBody>
      </p:sp>
    </p:spTree>
    <p:extLst>
      <p:ext uri="{BB962C8B-B14F-4D97-AF65-F5344CB8AC3E}">
        <p14:creationId xmlns:p14="http://schemas.microsoft.com/office/powerpoint/2010/main" val="9821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14.16: A Hypothetical Uniform Productivity Distribution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29</a:t>
            </a:fld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67000"/>
            <a:ext cx="662940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4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Perfectly Competitive Firm’s Demand for Labor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685800" y="18288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b="1" i="1" dirty="0">
                <a:solidFill>
                  <a:srgbClr val="000000"/>
                </a:solidFill>
              </a:rPr>
              <a:t>Value of marginal product (VMP):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value, at current market price, of the extra output produced by an additional unit of input.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The hiring rule for the firm is to choose that amount of labor for which the wage rate is equal to the VMP</a:t>
            </a:r>
          </a:p>
        </p:txBody>
      </p:sp>
    </p:spTree>
    <p:extLst>
      <p:ext uri="{BB962C8B-B14F-4D97-AF65-F5344CB8AC3E}">
        <p14:creationId xmlns:p14="http://schemas.microsoft.com/office/powerpoint/2010/main" val="5991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14.17: Productivity Distributions for Two Groups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30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466974"/>
            <a:ext cx="6827590" cy="233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24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/>
              <a:t>The Internal Wage 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838200" y="16002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 marL="609600" indent="-609600"/>
            <a:r>
              <a:rPr lang="en-US" dirty="0">
                <a:solidFill>
                  <a:schemeClr val="tx1"/>
                </a:solidFill>
              </a:rPr>
              <a:t>The wage structure within many private firms seems much more egalitarian than would be warranted under our marginal productivity theory of wages. 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Most people prefer high-ranked to low-ranked positions among their coworkers;</a:t>
            </a:r>
          </a:p>
          <a:p>
            <a:pPr marL="990600" lvl="1" indent="-533400">
              <a:buFontTx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No one can be forced to remain in a firm against his wishes.</a:t>
            </a:r>
          </a:p>
        </p:txBody>
      </p:sp>
    </p:spTree>
    <p:extLst>
      <p:ext uri="{BB962C8B-B14F-4D97-AF65-F5344CB8AC3E}">
        <p14:creationId xmlns:p14="http://schemas.microsoft.com/office/powerpoint/2010/main" val="423960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14.18: The Wage Structure</a:t>
            </a:r>
            <a:br>
              <a:rPr lang="en-US" dirty="0"/>
            </a:br>
            <a:r>
              <a:rPr lang="en-US" dirty="0"/>
              <a:t>when Local Status Matters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32</a:t>
            </a:fld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752600"/>
            <a:ext cx="696149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9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14.19: Wage Schedules and</a:t>
            </a:r>
            <a:br>
              <a:rPr lang="en-US" dirty="0"/>
            </a:br>
            <a:r>
              <a:rPr lang="en-US" dirty="0"/>
              <a:t>the Intensity of Interaction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33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664" y="1700213"/>
            <a:ext cx="6996335" cy="4333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85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A14.1: The Optimal Wage-Safety Combination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34</a:t>
            </a:fld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49" y="1804988"/>
            <a:ext cx="7470783" cy="368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7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A14.2: The Effect of Productivity on the Optimal Safety Choice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35</a:t>
            </a:fld>
            <a:endParaRPr lang="en-US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628" y="1524000"/>
            <a:ext cx="648342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75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Figure A14.3: A Safety Requirement</a:t>
            </a:r>
            <a:br>
              <a:rPr lang="en-US" dirty="0"/>
            </a:br>
            <a:r>
              <a:rPr lang="en-US" dirty="0"/>
              <a:t>that Reduces Utility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36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199"/>
            <a:ext cx="6762750" cy="3060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24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14.1: The Competitive Firm</a:t>
            </a:r>
            <a:r>
              <a:rPr lang="ja-JP" altLang="en-US" dirty="0">
                <a:latin typeface="Arial"/>
                <a:cs typeface="Times New Roman" charset="0"/>
              </a:rPr>
              <a:t>’</a:t>
            </a:r>
            <a:r>
              <a:rPr lang="en-US" dirty="0"/>
              <a:t>s Short-Run Demand for Labor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619250"/>
            <a:ext cx="73533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36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 Demand in the Long</a:t>
            </a:r>
            <a:r>
              <a:rPr lang="en-US" dirty="0" smtClean="0"/>
              <a:t>-Run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4478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firm</a:t>
            </a:r>
            <a:r>
              <a:rPr lang="en-US" dirty="0" smtClean="0">
                <a:solidFill>
                  <a:schemeClr val="tx1"/>
                </a:solidFill>
                <a:latin typeface="Arial"/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s </a:t>
            </a:r>
            <a:r>
              <a:rPr lang="en-US" dirty="0">
                <a:solidFill>
                  <a:schemeClr val="tx1"/>
                </a:solidFill>
              </a:rPr>
              <a:t>demand for labor will tend to be more elastic the more elastic the demand is for its product.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The firm</a:t>
            </a:r>
            <a:r>
              <a:rPr lang="ja-JP" altLang="en-US" dirty="0">
                <a:solidFill>
                  <a:schemeClr val="tx1"/>
                </a:solidFill>
                <a:latin typeface="Arial"/>
              </a:rPr>
              <a:t>’</a:t>
            </a:r>
            <a:r>
              <a:rPr lang="en-US" dirty="0">
                <a:solidFill>
                  <a:schemeClr val="tx1"/>
                </a:solidFill>
              </a:rPr>
              <a:t>s demand for labor will tend to be more elastic the more it is able to substitute the services of labor for those of other inputs.</a:t>
            </a:r>
          </a:p>
        </p:txBody>
      </p:sp>
    </p:spTree>
    <p:extLst>
      <p:ext uri="{BB962C8B-B14F-4D97-AF65-F5344CB8AC3E}">
        <p14:creationId xmlns:p14="http://schemas.microsoft.com/office/powerpoint/2010/main" val="265413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14.2: Short and Long-Run Demand Curves for Labor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952" y="2005013"/>
            <a:ext cx="6935648" cy="340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2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Figure 14.3: The Market Demand</a:t>
            </a:r>
            <a:br>
              <a:rPr lang="en-US" dirty="0"/>
            </a:br>
            <a:r>
              <a:rPr lang="en-US" dirty="0"/>
              <a:t>Curve for Labor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40" y="1695450"/>
            <a:ext cx="6025660" cy="4209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6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Imperfect Competitor’s Demand for Labor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4478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r>
              <a:rPr lang="en-US" b="1" i="1" dirty="0">
                <a:solidFill>
                  <a:srgbClr val="000000"/>
                </a:solidFill>
              </a:rPr>
              <a:t>Marginal revenue product (MRP</a:t>
            </a:r>
            <a:r>
              <a:rPr lang="en-US" b="1" i="1" dirty="0">
                <a:solidFill>
                  <a:schemeClr val="tx1"/>
                </a:solidFill>
              </a:rPr>
              <a:t>): </a:t>
            </a:r>
            <a:r>
              <a:rPr lang="en-US" dirty="0">
                <a:solidFill>
                  <a:schemeClr val="tx1"/>
                </a:solidFill>
              </a:rPr>
              <a:t>the amount by which total revenue increases with the employment of an additional unit of input.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firm will hire that quantity for which the wage rate and </a:t>
            </a:r>
            <a:r>
              <a:rPr lang="en-US" i="1" dirty="0">
                <a:solidFill>
                  <a:schemeClr val="tx1"/>
                </a:solidFill>
              </a:rPr>
              <a:t>MRP</a:t>
            </a:r>
            <a:r>
              <a:rPr lang="en-US" i="1" baseline="30000" dirty="0">
                <a:solidFill>
                  <a:schemeClr val="tx1"/>
                </a:solidFill>
              </a:rPr>
              <a:t>L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equal.</a:t>
            </a:r>
          </a:p>
        </p:txBody>
      </p:sp>
    </p:spTree>
    <p:extLst>
      <p:ext uri="{BB962C8B-B14F-4D97-AF65-F5344CB8AC3E}">
        <p14:creationId xmlns:p14="http://schemas.microsoft.com/office/powerpoint/2010/main" val="13369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Supply Of Labor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b="1" i="1" dirty="0">
                <a:solidFill>
                  <a:srgbClr val="000000"/>
                </a:solidFill>
              </a:rPr>
              <a:t>Leisure activities:</a:t>
            </a:r>
            <a:r>
              <a:rPr lang="en-US" sz="2800" dirty="0">
                <a:solidFill>
                  <a:schemeClr val="tx1"/>
                </a:solidFill>
              </a:rPr>
              <a:t> which here include play, sleep, eating, and any other activity besides paid work in the labor market.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The choice is between two goods we may call </a:t>
            </a:r>
            <a:r>
              <a:rPr lang="ja-JP" altLang="en-US" sz="2800" dirty="0">
                <a:solidFill>
                  <a:schemeClr val="tx1"/>
                </a:solidFill>
                <a:latin typeface="Arial"/>
              </a:rPr>
              <a:t>“</a:t>
            </a:r>
            <a:r>
              <a:rPr lang="en-US" sz="2800" dirty="0">
                <a:solidFill>
                  <a:schemeClr val="tx1"/>
                </a:solidFill>
              </a:rPr>
              <a:t>income</a:t>
            </a:r>
            <a:r>
              <a:rPr lang="ja-JP" altLang="en-US" sz="2800" dirty="0">
                <a:solidFill>
                  <a:schemeClr val="tx1"/>
                </a:solidFill>
                <a:latin typeface="Arial"/>
              </a:rPr>
              <a:t>”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ja-JP" altLang="en-US" sz="2800" dirty="0">
                <a:solidFill>
                  <a:schemeClr val="tx1"/>
                </a:solidFill>
                <a:latin typeface="Arial"/>
              </a:rPr>
              <a:t>“</a:t>
            </a:r>
            <a:r>
              <a:rPr lang="en-US" sz="2800" dirty="0">
                <a:solidFill>
                  <a:schemeClr val="tx1"/>
                </a:solidFill>
              </a:rPr>
              <a:t>leisure.</a:t>
            </a:r>
            <a:r>
              <a:rPr lang="ja-JP" altLang="en-US" sz="2800" dirty="0">
                <a:solidFill>
                  <a:schemeClr val="tx1"/>
                </a:solidFill>
                <a:latin typeface="Arial"/>
              </a:rPr>
              <a:t>”</a:t>
            </a:r>
            <a:r>
              <a:rPr lang="en-US" sz="2800" dirty="0">
                <a:solidFill>
                  <a:schemeClr val="tx1"/>
                </a:solidFill>
              </a:rPr>
              <a:t> As in the standard consumer choice problem, the individual is assumed to have preferences over the two goods that can be summarized in the form of an indifference map.</a:t>
            </a:r>
          </a:p>
        </p:txBody>
      </p:sp>
    </p:spTree>
    <p:extLst>
      <p:ext uri="{BB962C8B-B14F-4D97-AF65-F5344CB8AC3E}">
        <p14:creationId xmlns:p14="http://schemas.microsoft.com/office/powerpoint/2010/main" val="37099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CH14new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PPCH14new14.potx</Template>
  <TotalTime>88</TotalTime>
  <Words>1256</Words>
  <Application>Microsoft Office PowerPoint</Application>
  <PresentationFormat>On-screen Show (4:3)</PresentationFormat>
  <Paragraphs>157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PPCH14new14</vt:lpstr>
      <vt:lpstr>Chapter 14</vt:lpstr>
      <vt:lpstr>Chapter Outline</vt:lpstr>
      <vt:lpstr>A Perfectly Competitive Firm’s Demand for Labor</vt:lpstr>
      <vt:lpstr>Figure 14.1: The Competitive Firm’s Short-Run Demand for Labor</vt:lpstr>
      <vt:lpstr>Labor Demand in the Long-Run</vt:lpstr>
      <vt:lpstr>Figure 14.2: Short and Long-Run Demand Curves for Labor</vt:lpstr>
      <vt:lpstr>Figure 14.3: The Market Demand Curve for Labor</vt:lpstr>
      <vt:lpstr>An Imperfect Competitor’s Demand for Labor</vt:lpstr>
      <vt:lpstr>The Supply Of Labor</vt:lpstr>
      <vt:lpstr>Figure 14.4: The Optimal Choice of Leisure and Income </vt:lpstr>
      <vt:lpstr>Figure 14.5: Optimal Leisure Choices for Different Wage Rates </vt:lpstr>
      <vt:lpstr>Figure 14.6: The Labor Supply Curve for the ith Worker </vt:lpstr>
      <vt:lpstr>Figure 14.7: The Labor Supply Curve for a Worker Seeking a Target Level of Income</vt:lpstr>
      <vt:lpstr>Figure 14.8: When Leisure and Income are Perfect Complements </vt:lpstr>
      <vt:lpstr>Figure 14.9: An Increase in Demand by One Category of Employer</vt:lpstr>
      <vt:lpstr>Monopsony</vt:lpstr>
      <vt:lpstr>Monopsony</vt:lpstr>
      <vt:lpstr>Figure 14.10: Average and Marginal Factor Cost</vt:lpstr>
      <vt:lpstr>Figure 14.11: The Profit-Maximizing Wage and Employment Levels for a Monopsonist</vt:lpstr>
      <vt:lpstr>Figure 14.12: Comparing Monopsony and Competition in the Labor Market</vt:lpstr>
      <vt:lpstr>Minimum Wage Laws</vt:lpstr>
      <vt:lpstr>Figure 14.13: A Statutory Minimum Wage</vt:lpstr>
      <vt:lpstr>Figure 14.14: The Minimum Wage Law in the Case of Monopsony </vt:lpstr>
      <vt:lpstr>Labor Unions</vt:lpstr>
      <vt:lpstr>Figure 14.15: The Allocative Effects of Collective Bargaining</vt:lpstr>
      <vt:lpstr>Discrimination In The Labor Market</vt:lpstr>
      <vt:lpstr>Discrimination In The Labor Market</vt:lpstr>
      <vt:lpstr>Statistical Discrimination</vt:lpstr>
      <vt:lpstr>Figure 14.16: A Hypothetical Uniform Productivity Distribution</vt:lpstr>
      <vt:lpstr>Figure 14.17: Productivity Distributions for Two Groups</vt:lpstr>
      <vt:lpstr>The Internal Wage Structure</vt:lpstr>
      <vt:lpstr>Figure 14.18: The Wage Structure when Local Status Matters</vt:lpstr>
      <vt:lpstr>Figure 14.19: Wage Schedules and the Intensity of Interaction</vt:lpstr>
      <vt:lpstr>Figure A14.1: The Optimal Wage-Safety Combination</vt:lpstr>
      <vt:lpstr>Figure A14.2: The Effect of Productivity on the Optimal Safety Choice</vt:lpstr>
      <vt:lpstr>Figure A14.3: A Safety Requirement that Reduces Utility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Kouvelis, Christina</dc:creator>
  <cp:lastModifiedBy>Kouvelis, Christina</cp:lastModifiedBy>
  <cp:revision>10</cp:revision>
  <dcterms:created xsi:type="dcterms:W3CDTF">2014-05-02T19:44:44Z</dcterms:created>
  <dcterms:modified xsi:type="dcterms:W3CDTF">2014-05-22T22:55:54Z</dcterms:modified>
</cp:coreProperties>
</file>