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47" autoAdjust="0"/>
    <p:restoredTop sz="94660"/>
  </p:normalViewPr>
  <p:slideViewPr>
    <p:cSldViewPr>
      <p:cViewPr>
        <p:scale>
          <a:sx n="90" d="100"/>
          <a:sy n="90" d="100"/>
        </p:scale>
        <p:origin x="-1398" y="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085460-FBD7-4A71-AFA1-84583542FE69}" type="datetimeFigureOut">
              <a:rPr lang="en-US" smtClean="0"/>
              <a:t>5/25/2014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C0192-B7B0-423E-B943-C5AF94D4878D}" type="slidenum">
              <a:rPr lang="en-US" smtClean="0"/>
              <a:t>‹#›</a:t>
            </a:fld>
            <a:endParaRPr lang="en-US"/>
          </a:p>
        </p:txBody>
      </p:sp>
    </p:spTree>
    <p:extLst>
      <p:ext uri="{BB962C8B-B14F-4D97-AF65-F5344CB8AC3E}">
        <p14:creationId xmlns:p14="http://schemas.microsoft.com/office/powerpoint/2010/main" val="1153965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467100" y="3886200"/>
            <a:ext cx="5372100" cy="1752600"/>
          </a:xfrm>
        </p:spPr>
        <p:txBody>
          <a:bodyPr>
            <a:normAutofit/>
          </a:bodyPr>
          <a:lstStyle>
            <a:lvl1pPr marL="0" indent="0" algn="ctr">
              <a:buNone/>
              <a:defRPr sz="4200">
                <a:solidFill>
                  <a:schemeClr val="accent6">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34671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2971800" y="2130425"/>
            <a:ext cx="5486400" cy="1470025"/>
          </a:xfrm>
        </p:spPr>
        <p:txBody>
          <a:bodyPr>
            <a:noAutofit/>
          </a:bodyPr>
          <a:lstStyle>
            <a:lvl1pPr>
              <a:defRPr sz="4800">
                <a:solidFill>
                  <a:srgbClr val="00B050"/>
                </a:solidFill>
                <a:effectLst>
                  <a:glow rad="101600">
                    <a:schemeClr val="accent3">
                      <a:satMod val="175000"/>
                      <a:alpha val="8000"/>
                    </a:schemeClr>
                  </a:glow>
                  <a:outerShdw blurRad="50800" dist="38100" dir="2700000" algn="tl" rotWithShape="0">
                    <a:prstClr val="black">
                      <a:alpha val="40000"/>
                    </a:prstClr>
                  </a:outerShdw>
                </a:effectLst>
              </a:defRPr>
            </a:lvl1pPr>
          </a:lstStyle>
          <a:p>
            <a:r>
              <a:rPr lang="en-US" smtClean="0"/>
              <a:t>Click to edit Master title style</a:t>
            </a:r>
            <a:endParaRPr lang="en-US" dirty="0"/>
          </a:p>
        </p:txBody>
      </p:sp>
      <p:sp>
        <p:nvSpPr>
          <p:cNvPr id="5" name="Footer Placeholder 4"/>
          <p:cNvSpPr>
            <a:spLocks noGrp="1"/>
          </p:cNvSpPr>
          <p:nvPr>
            <p:ph type="ftr" sz="quarter" idx="11"/>
          </p:nvPr>
        </p:nvSpPr>
        <p:spPr>
          <a:xfrm>
            <a:off x="3657600" y="6492875"/>
            <a:ext cx="3733800" cy="365125"/>
          </a:xfrm>
        </p:spPr>
        <p:txBody>
          <a:bodyPr/>
          <a:lstStyle/>
          <a:p>
            <a:r>
              <a:rPr lang="en-US" dirty="0" smtClean="0"/>
              <a:t>©2015 McGraw-Hill Education. All Rights Reserved.</a:t>
            </a:r>
            <a:endParaRPr lang="en-US" dirty="0"/>
          </a:p>
        </p:txBody>
      </p:sp>
      <p:sp>
        <p:nvSpPr>
          <p:cNvPr id="6" name="Slide Number Placeholder 5"/>
          <p:cNvSpPr>
            <a:spLocks noGrp="1"/>
          </p:cNvSpPr>
          <p:nvPr>
            <p:ph type="sldNum" sz="quarter" idx="12"/>
          </p:nvPr>
        </p:nvSpPr>
        <p:spPr>
          <a:xfrm>
            <a:off x="8382000" y="6400800"/>
            <a:ext cx="685800" cy="365125"/>
          </a:xfrm>
        </p:spPr>
        <p:txBody>
          <a:bodyPr/>
          <a:lstStyle/>
          <a:p>
            <a:fld id="{277EE247-7E3D-4F38-A267-86CBA1DF41EF}" type="slidenum">
              <a:rPr lang="en-US" smtClean="0"/>
              <a:t>‹#›</a:t>
            </a:fld>
            <a:endParaRPr lang="en-US" dirty="0"/>
          </a:p>
        </p:txBody>
      </p:sp>
    </p:spTree>
    <p:extLst>
      <p:ext uri="{BB962C8B-B14F-4D97-AF65-F5344CB8AC3E}">
        <p14:creationId xmlns:p14="http://schemas.microsoft.com/office/powerpoint/2010/main" val="63461319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©2015 McGraw-Hill Education. All Rights Reserved.</a:t>
            </a:r>
            <a:endParaRPr lang="en-US"/>
          </a:p>
        </p:txBody>
      </p:sp>
      <p:sp>
        <p:nvSpPr>
          <p:cNvPr id="6" name="Slide Number Placeholder 5"/>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2033437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©2015 McGraw-Hill Education. All Rights Reserved.</a:t>
            </a:r>
            <a:endParaRPr lang="en-US"/>
          </a:p>
        </p:txBody>
      </p:sp>
      <p:sp>
        <p:nvSpPr>
          <p:cNvPr id="6" name="Slide Number Placeholder 5"/>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3088591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©2015 McGraw-Hill Education. All Rights Reserved.</a:t>
            </a:r>
            <a:endParaRPr lang="en-US"/>
          </a:p>
        </p:txBody>
      </p:sp>
      <p:sp>
        <p:nvSpPr>
          <p:cNvPr id="6" name="Slide Number Placeholder 5"/>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9456465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©2015 McGraw-Hill Education. All Rights Reserved.</a:t>
            </a:r>
            <a:endParaRPr lang="en-US"/>
          </a:p>
        </p:txBody>
      </p:sp>
      <p:sp>
        <p:nvSpPr>
          <p:cNvPr id="6" name="Slide Number Placeholder 5"/>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402529346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smtClean="0"/>
              <a:t>©2015 McGraw-Hill Education. All Rights Reserved.</a:t>
            </a:r>
            <a:endParaRPr lang="en-US"/>
          </a:p>
        </p:txBody>
      </p:sp>
      <p:sp>
        <p:nvSpPr>
          <p:cNvPr id="7" name="Slide Number Placeholder 6"/>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302916495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a:p>
        </p:txBody>
      </p:sp>
      <p:sp>
        <p:nvSpPr>
          <p:cNvPr id="8" name="Footer Placeholder 7"/>
          <p:cNvSpPr>
            <a:spLocks noGrp="1"/>
          </p:cNvSpPr>
          <p:nvPr>
            <p:ph type="ftr" sz="quarter" idx="11"/>
          </p:nvPr>
        </p:nvSpPr>
        <p:spPr/>
        <p:txBody>
          <a:bodyPr/>
          <a:lstStyle/>
          <a:p>
            <a:r>
              <a:rPr lang="en-US" smtClean="0"/>
              <a:t>©2015 McGraw-Hill Education. All Rights Reserved.</a:t>
            </a:r>
            <a:endParaRPr lang="en-US"/>
          </a:p>
        </p:txBody>
      </p:sp>
      <p:sp>
        <p:nvSpPr>
          <p:cNvPr id="9" name="Slide Number Placeholder 8"/>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2227863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1165744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a:p>
        </p:txBody>
      </p:sp>
      <p:sp>
        <p:nvSpPr>
          <p:cNvPr id="3" name="Footer Placeholder 2"/>
          <p:cNvSpPr>
            <a:spLocks noGrp="1"/>
          </p:cNvSpPr>
          <p:nvPr>
            <p:ph type="ftr" sz="quarter" idx="11"/>
          </p:nvPr>
        </p:nvSpPr>
        <p:spPr/>
        <p:txBody>
          <a:bodyPr/>
          <a:lstStyle/>
          <a:p>
            <a:r>
              <a:rPr lang="en-US" smtClean="0"/>
              <a:t>©2015 McGraw-Hill Education. All Rights Reserved.</a:t>
            </a:r>
            <a:endParaRPr lang="en-US"/>
          </a:p>
        </p:txBody>
      </p:sp>
      <p:sp>
        <p:nvSpPr>
          <p:cNvPr id="4" name="Slide Number Placeholder 3"/>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2695529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smtClean="0"/>
              <a:t>©2015 McGraw-Hill Education. All Rights Reserved.</a:t>
            </a:r>
            <a:endParaRPr lang="en-US"/>
          </a:p>
        </p:txBody>
      </p:sp>
      <p:sp>
        <p:nvSpPr>
          <p:cNvPr id="7" name="Slide Number Placeholder 6"/>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1703196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smtClean="0"/>
              <a:t>©2015 McGraw-Hill Education. All Rights Reserved.</a:t>
            </a:r>
            <a:endParaRPr lang="en-US"/>
          </a:p>
        </p:txBody>
      </p:sp>
      <p:sp>
        <p:nvSpPr>
          <p:cNvPr id="7" name="Slide Number Placeholder 6"/>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4128894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2050" name="Picture 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3712" y="5271499"/>
            <a:ext cx="892737" cy="16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lide Number Placeholder 5"/>
          <p:cNvSpPr>
            <a:spLocks noGrp="1"/>
          </p:cNvSpPr>
          <p:nvPr>
            <p:ph type="sldNum" sz="quarter" idx="4"/>
          </p:nvPr>
        </p:nvSpPr>
        <p:spPr>
          <a:xfrm>
            <a:off x="8382000" y="6400800"/>
            <a:ext cx="685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7EE247-7E3D-4F38-A267-86CBA1DF41EF}" type="slidenum">
              <a:rPr lang="en-US" smtClean="0"/>
              <a:t>‹#›</a:t>
            </a:fld>
            <a:endParaRPr lang="en-US"/>
          </a:p>
        </p:txBody>
      </p:sp>
      <p:sp>
        <p:nvSpPr>
          <p:cNvPr id="5" name="Footer Placeholder 4"/>
          <p:cNvSpPr>
            <a:spLocks noGrp="1"/>
          </p:cNvSpPr>
          <p:nvPr>
            <p:ph type="ftr" sz="quarter" idx="3"/>
          </p:nvPr>
        </p:nvSpPr>
        <p:spPr>
          <a:xfrm>
            <a:off x="3581400" y="6486882"/>
            <a:ext cx="3581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©2015 McGraw-Hill Education. All Rights Reserved.</a:t>
            </a:r>
            <a:endParaRPr lang="en-US" dirty="0"/>
          </a:p>
        </p:txBody>
      </p:sp>
    </p:spTree>
    <p:extLst>
      <p:ext uri="{BB962C8B-B14F-4D97-AF65-F5344CB8AC3E}">
        <p14:creationId xmlns:p14="http://schemas.microsoft.com/office/powerpoint/2010/main" val="1479791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accent6">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00400" y="1828800"/>
            <a:ext cx="5486400" cy="1470025"/>
          </a:xfrm>
        </p:spPr>
        <p:txBody>
          <a:bodyPr/>
          <a:lstStyle/>
          <a:p>
            <a:r>
              <a:rPr lang="en-US" dirty="0" smtClean="0"/>
              <a:t>Chapter 16</a:t>
            </a:r>
            <a:endParaRPr lang="en-US" dirty="0"/>
          </a:p>
        </p:txBody>
      </p:sp>
      <p:sp>
        <p:nvSpPr>
          <p:cNvPr id="3" name="Subtitle 2"/>
          <p:cNvSpPr>
            <a:spLocks noGrp="1"/>
          </p:cNvSpPr>
          <p:nvPr>
            <p:ph type="subTitle" idx="1"/>
          </p:nvPr>
        </p:nvSpPr>
        <p:spPr>
          <a:xfrm>
            <a:off x="3581400" y="3352800"/>
            <a:ext cx="5372100" cy="1752600"/>
          </a:xfrm>
        </p:spPr>
        <p:txBody>
          <a:bodyPr>
            <a:normAutofit fontScale="92500" lnSpcReduction="10000"/>
          </a:bodyPr>
          <a:lstStyle/>
          <a:p>
            <a:r>
              <a:rPr lang="en-US" dirty="0" smtClean="0"/>
              <a:t>Externalities, Property Rights, and the Coase Theorem</a:t>
            </a:r>
            <a:endParaRPr lang="en-US" dirty="0"/>
          </a:p>
        </p:txBody>
      </p:sp>
    </p:spTree>
    <p:extLst>
      <p:ext uri="{BB962C8B-B14F-4D97-AF65-F5344CB8AC3E}">
        <p14:creationId xmlns:p14="http://schemas.microsoft.com/office/powerpoint/2010/main" val="1945905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305800" cy="1143000"/>
          </a:xfrm>
        </p:spPr>
        <p:txBody>
          <a:bodyPr>
            <a:normAutofit fontScale="90000"/>
          </a:bodyPr>
          <a:lstStyle/>
          <a:p>
            <a:r>
              <a:rPr lang="en-US" dirty="0"/>
              <a:t>Figure 16.3: The Tragedy</a:t>
            </a:r>
            <a:br>
              <a:rPr lang="en-US" dirty="0"/>
            </a:br>
            <a:r>
              <a:rPr lang="en-US" dirty="0"/>
              <a:t>of the Commons</a:t>
            </a:r>
            <a:br>
              <a:rPr lang="en-US" dirty="0"/>
            </a:b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10</a:t>
            </a:fld>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2963" y="1504950"/>
            <a:ext cx="7996237" cy="4362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781402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dirty="0"/>
              <a:t>The Tragedy of the Commons in the Real World</a:t>
            </a:r>
            <a:br>
              <a:rPr lang="en-US" dirty="0"/>
            </a:b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11</a:t>
            </a:fld>
            <a:endParaRPr lang="en-US"/>
          </a:p>
        </p:txBody>
      </p:sp>
      <p:sp>
        <p:nvSpPr>
          <p:cNvPr id="6" name="Rectangle 5"/>
          <p:cNvSpPr>
            <a:spLocks noGrp="1" noChangeArrowheads="1"/>
          </p:cNvSpPr>
          <p:nvPr/>
        </p:nvSpPr>
        <p:spPr bwMode="auto">
          <a:xfrm>
            <a:off x="762000" y="17526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3300"/>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rgbClr val="003300"/>
                </a:solidFill>
                <a:latin typeface="+mn-lt"/>
                <a:ea typeface="+mn-ea"/>
              </a:defRPr>
            </a:lvl2pPr>
            <a:lvl3pPr marL="1143000" indent="-228600" algn="l" rtl="0" eaLnBrk="0" fontAlgn="base" hangingPunct="0">
              <a:spcBef>
                <a:spcPct val="20000"/>
              </a:spcBef>
              <a:spcAft>
                <a:spcPct val="0"/>
              </a:spcAft>
              <a:buChar char="•"/>
              <a:defRPr sz="2400">
                <a:solidFill>
                  <a:srgbClr val="003300"/>
                </a:solidFill>
                <a:latin typeface="+mn-lt"/>
                <a:ea typeface="+mn-ea"/>
              </a:defRPr>
            </a:lvl3pPr>
            <a:lvl4pPr marL="1600200" indent="-228600" algn="l" rtl="0" eaLnBrk="0" fontAlgn="base" hangingPunct="0">
              <a:spcBef>
                <a:spcPct val="20000"/>
              </a:spcBef>
              <a:spcAft>
                <a:spcPct val="0"/>
              </a:spcAft>
              <a:buChar char="–"/>
              <a:defRPr sz="2000">
                <a:solidFill>
                  <a:srgbClr val="003300"/>
                </a:solidFill>
                <a:latin typeface="+mn-lt"/>
                <a:ea typeface="+mn-ea"/>
              </a:defRPr>
            </a:lvl4pPr>
            <a:lvl5pPr marL="2057400" indent="-228600" algn="l" rtl="0" eaLnBrk="0" fontAlgn="base" hangingPunct="0">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eaLnBrk="1" hangingPunct="1">
              <a:lnSpc>
                <a:spcPct val="90000"/>
              </a:lnSpc>
              <a:defRPr/>
            </a:pPr>
            <a:r>
              <a:rPr lang="en-US" dirty="0" smtClean="0">
                <a:solidFill>
                  <a:schemeClr val="tx1"/>
                </a:solidFill>
                <a:cs typeface="+mn-cs"/>
              </a:rPr>
              <a:t>One of the continuing sources of inefficiency in modern economies involves the allocation of resources that no single nation</a:t>
            </a:r>
            <a:r>
              <a:rPr lang="ja-JP" altLang="en-US" dirty="0" smtClean="0">
                <a:solidFill>
                  <a:schemeClr val="tx1"/>
                </a:solidFill>
                <a:latin typeface="Arial"/>
                <a:cs typeface="+mn-cs"/>
              </a:rPr>
              <a:t>’</a:t>
            </a:r>
            <a:r>
              <a:rPr lang="en-US" dirty="0" smtClean="0">
                <a:solidFill>
                  <a:schemeClr val="tx1"/>
                </a:solidFill>
                <a:cs typeface="+mn-cs"/>
              </a:rPr>
              <a:t>s property laws can govern.</a:t>
            </a:r>
          </a:p>
          <a:p>
            <a:pPr lvl="1" eaLnBrk="1" hangingPunct="1">
              <a:lnSpc>
                <a:spcPct val="90000"/>
              </a:lnSpc>
              <a:defRPr/>
            </a:pPr>
            <a:r>
              <a:rPr lang="en-US" dirty="0" smtClean="0">
                <a:solidFill>
                  <a:schemeClr val="tx1"/>
                </a:solidFill>
              </a:rPr>
              <a:t>Several species of whales have been hunted to near extinction because no international laws of property exist to restrain individual incentives to kill whales.</a:t>
            </a:r>
          </a:p>
          <a:p>
            <a:pPr lvl="1" eaLnBrk="1" hangingPunct="1">
              <a:lnSpc>
                <a:spcPct val="90000"/>
              </a:lnSpc>
              <a:defRPr/>
            </a:pPr>
            <a:r>
              <a:rPr lang="en-US" dirty="0" smtClean="0">
                <a:solidFill>
                  <a:schemeClr val="tx1"/>
                </a:solidFill>
              </a:rPr>
              <a:t>Global Warming</a:t>
            </a:r>
          </a:p>
        </p:txBody>
      </p:sp>
    </p:spTree>
    <p:extLst>
      <p:ext uri="{BB962C8B-B14F-4D97-AF65-F5344CB8AC3E}">
        <p14:creationId xmlns:p14="http://schemas.microsoft.com/office/powerpoint/2010/main" val="1423802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fontScale="90000"/>
          </a:bodyPr>
          <a:lstStyle/>
          <a:p>
            <a:r>
              <a:rPr lang="en-US" dirty="0"/>
              <a:t>Externalities, Efficiency, </a:t>
            </a:r>
            <a:r>
              <a:rPr lang="en-US" dirty="0" smtClean="0"/>
              <a:t>and </a:t>
            </a:r>
            <a:r>
              <a:rPr lang="en-US" dirty="0"/>
              <a:t>Free Speech</a:t>
            </a:r>
            <a:br>
              <a:rPr lang="en-US" dirty="0"/>
            </a:b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12</a:t>
            </a:fld>
            <a:endParaRPr lang="en-US"/>
          </a:p>
        </p:txBody>
      </p:sp>
      <p:sp>
        <p:nvSpPr>
          <p:cNvPr id="6" name="Rectangle 5"/>
          <p:cNvSpPr>
            <a:spLocks noGrp="1" noChangeArrowheads="1"/>
          </p:cNvSpPr>
          <p:nvPr/>
        </p:nvSpPr>
        <p:spPr bwMode="auto">
          <a:xfrm>
            <a:off x="815163" y="17526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3300"/>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rgbClr val="003300"/>
                </a:solidFill>
                <a:latin typeface="+mn-lt"/>
                <a:ea typeface="+mn-ea"/>
              </a:defRPr>
            </a:lvl2pPr>
            <a:lvl3pPr marL="1143000" indent="-228600" algn="l" rtl="0" eaLnBrk="0" fontAlgn="base" hangingPunct="0">
              <a:spcBef>
                <a:spcPct val="20000"/>
              </a:spcBef>
              <a:spcAft>
                <a:spcPct val="0"/>
              </a:spcAft>
              <a:buChar char="•"/>
              <a:defRPr sz="2400">
                <a:solidFill>
                  <a:srgbClr val="003300"/>
                </a:solidFill>
                <a:latin typeface="+mn-lt"/>
                <a:ea typeface="+mn-ea"/>
              </a:defRPr>
            </a:lvl3pPr>
            <a:lvl4pPr marL="1600200" indent="-228600" algn="l" rtl="0" eaLnBrk="0" fontAlgn="base" hangingPunct="0">
              <a:spcBef>
                <a:spcPct val="20000"/>
              </a:spcBef>
              <a:spcAft>
                <a:spcPct val="0"/>
              </a:spcAft>
              <a:buChar char="–"/>
              <a:defRPr sz="2000">
                <a:solidFill>
                  <a:srgbClr val="003300"/>
                </a:solidFill>
                <a:latin typeface="+mn-lt"/>
                <a:ea typeface="+mn-ea"/>
              </a:defRPr>
            </a:lvl4pPr>
            <a:lvl5pPr marL="2057400" indent="-228600" algn="l" rtl="0" eaLnBrk="0" fontAlgn="base" hangingPunct="0">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eaLnBrk="1" hangingPunct="1">
              <a:defRPr/>
            </a:pPr>
            <a:r>
              <a:rPr lang="en-US" dirty="0" smtClean="0">
                <a:solidFill>
                  <a:schemeClr val="tx1"/>
                </a:solidFill>
                <a:cs typeface="+mn-cs"/>
              </a:rPr>
              <a:t>The First Amendment to the U.S. Constitution protects most forms of speech and expression, even those that cause intensely painful effects on others. </a:t>
            </a:r>
          </a:p>
        </p:txBody>
      </p:sp>
    </p:spTree>
    <p:extLst>
      <p:ext uri="{BB962C8B-B14F-4D97-AF65-F5344CB8AC3E}">
        <p14:creationId xmlns:p14="http://schemas.microsoft.com/office/powerpoint/2010/main" val="21714948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958" y="457200"/>
            <a:ext cx="8229600" cy="1143000"/>
          </a:xfrm>
        </p:spPr>
        <p:txBody>
          <a:bodyPr>
            <a:normAutofit fontScale="90000"/>
          </a:bodyPr>
          <a:lstStyle/>
          <a:p>
            <a:r>
              <a:rPr lang="en-US" dirty="0"/>
              <a:t>Smoking Rules, Public </a:t>
            </a:r>
            <a:r>
              <a:rPr lang="en-US" dirty="0" smtClean="0"/>
              <a:t>and </a:t>
            </a:r>
            <a:r>
              <a:rPr lang="en-US" dirty="0"/>
              <a:t>Private</a:t>
            </a:r>
            <a:br>
              <a:rPr lang="en-US" dirty="0"/>
            </a:b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13</a:t>
            </a:fld>
            <a:endParaRPr lang="en-US"/>
          </a:p>
        </p:txBody>
      </p:sp>
      <p:sp>
        <p:nvSpPr>
          <p:cNvPr id="6" name="Rectangle 5"/>
          <p:cNvSpPr>
            <a:spLocks noGrp="1" noChangeArrowheads="1"/>
          </p:cNvSpPr>
          <p:nvPr/>
        </p:nvSpPr>
        <p:spPr bwMode="auto">
          <a:xfrm>
            <a:off x="685800" y="13716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3300"/>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rgbClr val="003300"/>
                </a:solidFill>
                <a:latin typeface="+mn-lt"/>
                <a:ea typeface="+mn-ea"/>
              </a:defRPr>
            </a:lvl2pPr>
            <a:lvl3pPr marL="1143000" indent="-228600" algn="l" rtl="0" eaLnBrk="0" fontAlgn="base" hangingPunct="0">
              <a:spcBef>
                <a:spcPct val="20000"/>
              </a:spcBef>
              <a:spcAft>
                <a:spcPct val="0"/>
              </a:spcAft>
              <a:buChar char="•"/>
              <a:defRPr sz="2400">
                <a:solidFill>
                  <a:srgbClr val="003300"/>
                </a:solidFill>
                <a:latin typeface="+mn-lt"/>
                <a:ea typeface="+mn-ea"/>
              </a:defRPr>
            </a:lvl3pPr>
            <a:lvl4pPr marL="1600200" indent="-228600" algn="l" rtl="0" eaLnBrk="0" fontAlgn="base" hangingPunct="0">
              <a:spcBef>
                <a:spcPct val="20000"/>
              </a:spcBef>
              <a:spcAft>
                <a:spcPct val="0"/>
              </a:spcAft>
              <a:buChar char="–"/>
              <a:defRPr sz="2000">
                <a:solidFill>
                  <a:srgbClr val="003300"/>
                </a:solidFill>
                <a:latin typeface="+mn-lt"/>
                <a:ea typeface="+mn-ea"/>
              </a:defRPr>
            </a:lvl4pPr>
            <a:lvl5pPr marL="2057400" indent="-228600" algn="l" rtl="0" eaLnBrk="0" fontAlgn="base" hangingPunct="0">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eaLnBrk="1" hangingPunct="1">
              <a:lnSpc>
                <a:spcPct val="90000"/>
              </a:lnSpc>
              <a:defRPr/>
            </a:pPr>
            <a:r>
              <a:rPr lang="en-US" sz="2800" dirty="0" smtClean="0">
                <a:solidFill>
                  <a:schemeClr val="tx1"/>
                </a:solidFill>
                <a:cs typeface="+mn-cs"/>
              </a:rPr>
              <a:t>Research studies show that exposure to cigarette smoke exhaled by others can be harmful to one</a:t>
            </a:r>
            <a:r>
              <a:rPr lang="ja-JP" altLang="en-US" sz="2800" dirty="0" smtClean="0">
                <a:solidFill>
                  <a:schemeClr val="tx1"/>
                </a:solidFill>
                <a:latin typeface="Arial"/>
                <a:cs typeface="+mn-cs"/>
              </a:rPr>
              <a:t>’</a:t>
            </a:r>
            <a:r>
              <a:rPr lang="en-US" sz="2800" dirty="0" smtClean="0">
                <a:solidFill>
                  <a:schemeClr val="tx1"/>
                </a:solidFill>
                <a:cs typeface="+mn-cs"/>
              </a:rPr>
              <a:t>s health.</a:t>
            </a:r>
          </a:p>
          <a:p>
            <a:pPr eaLnBrk="1" hangingPunct="1">
              <a:lnSpc>
                <a:spcPct val="90000"/>
              </a:lnSpc>
              <a:defRPr/>
            </a:pPr>
            <a:r>
              <a:rPr lang="en-US" sz="2800" dirty="0" smtClean="0">
                <a:solidFill>
                  <a:schemeClr val="tx1"/>
                </a:solidFill>
                <a:cs typeface="+mn-cs"/>
              </a:rPr>
              <a:t>Laws that ban smoking in public places are based on two assumptions: </a:t>
            </a:r>
          </a:p>
          <a:p>
            <a:pPr lvl="1" eaLnBrk="1" hangingPunct="1">
              <a:lnSpc>
                <a:spcPct val="90000"/>
              </a:lnSpc>
              <a:defRPr/>
            </a:pPr>
            <a:r>
              <a:rPr lang="en-US" sz="2400" dirty="0" smtClean="0">
                <a:solidFill>
                  <a:schemeClr val="tx1"/>
                </a:solidFill>
              </a:rPr>
              <a:t>(1) negotiating with strangers in public places is generally impractical</a:t>
            </a:r>
          </a:p>
          <a:p>
            <a:pPr lvl="1" eaLnBrk="1" hangingPunct="1">
              <a:lnSpc>
                <a:spcPct val="90000"/>
              </a:lnSpc>
              <a:defRPr/>
            </a:pPr>
            <a:r>
              <a:rPr lang="en-US" sz="2400" dirty="0" smtClean="0">
                <a:solidFill>
                  <a:schemeClr val="tx1"/>
                </a:solidFill>
              </a:rPr>
              <a:t>(2) the harm to nonsmokers from undesired exposure to smoke is more important than the harm to smokers from not being able to smoke in public places. </a:t>
            </a:r>
          </a:p>
        </p:txBody>
      </p:sp>
    </p:spTree>
    <p:extLst>
      <p:ext uri="{BB962C8B-B14F-4D97-AF65-F5344CB8AC3E}">
        <p14:creationId xmlns:p14="http://schemas.microsoft.com/office/powerpoint/2010/main" val="14415263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normAutofit fontScale="90000"/>
          </a:bodyPr>
          <a:lstStyle/>
          <a:p>
            <a:r>
              <a:rPr lang="en-US" dirty="0"/>
              <a:t>Positional Externalities</a:t>
            </a:r>
            <a:br>
              <a:rPr lang="en-US" dirty="0"/>
            </a:b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14</a:t>
            </a:fld>
            <a:endParaRPr lang="en-US"/>
          </a:p>
        </p:txBody>
      </p:sp>
      <p:sp>
        <p:nvSpPr>
          <p:cNvPr id="6" name="Rectangle 5"/>
          <p:cNvSpPr>
            <a:spLocks noGrp="1" noChangeArrowheads="1"/>
          </p:cNvSpPr>
          <p:nvPr/>
        </p:nvSpPr>
        <p:spPr bwMode="auto">
          <a:xfrm>
            <a:off x="990600" y="14478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3300"/>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rgbClr val="003300"/>
                </a:solidFill>
                <a:latin typeface="+mn-lt"/>
                <a:ea typeface="+mn-ea"/>
              </a:defRPr>
            </a:lvl2pPr>
            <a:lvl3pPr marL="1143000" indent="-228600" algn="l" rtl="0" eaLnBrk="0" fontAlgn="base" hangingPunct="0">
              <a:spcBef>
                <a:spcPct val="20000"/>
              </a:spcBef>
              <a:spcAft>
                <a:spcPct val="0"/>
              </a:spcAft>
              <a:buChar char="•"/>
              <a:defRPr sz="2400">
                <a:solidFill>
                  <a:srgbClr val="003300"/>
                </a:solidFill>
                <a:latin typeface="+mn-lt"/>
                <a:ea typeface="+mn-ea"/>
              </a:defRPr>
            </a:lvl3pPr>
            <a:lvl4pPr marL="1600200" indent="-228600" algn="l" rtl="0" eaLnBrk="0" fontAlgn="base" hangingPunct="0">
              <a:spcBef>
                <a:spcPct val="20000"/>
              </a:spcBef>
              <a:spcAft>
                <a:spcPct val="0"/>
              </a:spcAft>
              <a:buChar char="–"/>
              <a:defRPr sz="2000">
                <a:solidFill>
                  <a:srgbClr val="003300"/>
                </a:solidFill>
                <a:latin typeface="+mn-lt"/>
                <a:ea typeface="+mn-ea"/>
              </a:defRPr>
            </a:lvl4pPr>
            <a:lvl5pPr marL="2057400" indent="-228600" algn="l" rtl="0" eaLnBrk="0" fontAlgn="base" hangingPunct="0">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eaLnBrk="1" hangingPunct="1">
              <a:defRPr/>
            </a:pPr>
            <a:r>
              <a:rPr lang="en-US" dirty="0" smtClean="0">
                <a:solidFill>
                  <a:schemeClr val="tx1"/>
                </a:solidFill>
                <a:cs typeface="+mn-cs"/>
              </a:rPr>
              <a:t>In many areas of endeavor, rewards are determined not by our absolute performance, but by how we perform relative to others.</a:t>
            </a:r>
          </a:p>
          <a:p>
            <a:pPr eaLnBrk="1" hangingPunct="1">
              <a:defRPr/>
            </a:pPr>
            <a:r>
              <a:rPr lang="en-US" i="1" dirty="0" smtClean="0">
                <a:solidFill>
                  <a:schemeClr val="tx1"/>
                </a:solidFill>
                <a:cs typeface="+mn-cs"/>
              </a:rPr>
              <a:t>Positional externalities: i</a:t>
            </a:r>
            <a:r>
              <a:rPr lang="en-US" dirty="0" smtClean="0">
                <a:solidFill>
                  <a:schemeClr val="tx1"/>
                </a:solidFill>
                <a:cs typeface="+mn-cs"/>
              </a:rPr>
              <a:t>f </a:t>
            </a:r>
            <a:r>
              <a:rPr lang="en-US" i="1" dirty="0" smtClean="0">
                <a:solidFill>
                  <a:schemeClr val="tx1"/>
                </a:solidFill>
                <a:cs typeface="+mn-cs"/>
              </a:rPr>
              <a:t>A </a:t>
            </a:r>
            <a:r>
              <a:rPr lang="en-US" dirty="0" smtClean="0">
                <a:solidFill>
                  <a:schemeClr val="tx1"/>
                </a:solidFill>
                <a:cs typeface="+mn-cs"/>
              </a:rPr>
              <a:t>and </a:t>
            </a:r>
            <a:r>
              <a:rPr lang="en-US" i="1" dirty="0" smtClean="0">
                <a:solidFill>
                  <a:schemeClr val="tx1"/>
                </a:solidFill>
                <a:cs typeface="+mn-cs"/>
              </a:rPr>
              <a:t>B </a:t>
            </a:r>
            <a:r>
              <a:rPr lang="en-US" dirty="0" smtClean="0">
                <a:solidFill>
                  <a:schemeClr val="tx1"/>
                </a:solidFill>
                <a:cs typeface="+mn-cs"/>
              </a:rPr>
              <a:t>are competing for a prize that only one of them can attain, anything that helps </a:t>
            </a:r>
            <a:r>
              <a:rPr lang="en-US" i="1" dirty="0" smtClean="0">
                <a:solidFill>
                  <a:schemeClr val="tx1"/>
                </a:solidFill>
                <a:cs typeface="+mn-cs"/>
              </a:rPr>
              <a:t>A </a:t>
            </a:r>
            <a:r>
              <a:rPr lang="en-US" dirty="0" smtClean="0">
                <a:solidFill>
                  <a:schemeClr val="tx1"/>
                </a:solidFill>
                <a:cs typeface="+mn-cs"/>
              </a:rPr>
              <a:t>will necessarily harm </a:t>
            </a:r>
            <a:r>
              <a:rPr lang="en-US" i="1" dirty="0" smtClean="0">
                <a:solidFill>
                  <a:schemeClr val="tx1"/>
                </a:solidFill>
                <a:cs typeface="+mn-cs"/>
              </a:rPr>
              <a:t>B</a:t>
            </a:r>
            <a:r>
              <a:rPr lang="en-US" dirty="0" smtClean="0">
                <a:solidFill>
                  <a:schemeClr val="tx1"/>
                </a:solidFill>
                <a:cs typeface="+mn-cs"/>
              </a:rPr>
              <a:t>.</a:t>
            </a:r>
          </a:p>
        </p:txBody>
      </p:sp>
    </p:spTree>
    <p:extLst>
      <p:ext uri="{BB962C8B-B14F-4D97-AF65-F5344CB8AC3E}">
        <p14:creationId xmlns:p14="http://schemas.microsoft.com/office/powerpoint/2010/main" val="35327838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fontScale="90000"/>
          </a:bodyPr>
          <a:lstStyle/>
          <a:p>
            <a:r>
              <a:rPr lang="en-US" dirty="0"/>
              <a:t>Positional Externalities</a:t>
            </a:r>
            <a:br>
              <a:rPr lang="en-US" dirty="0"/>
            </a:b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15</a:t>
            </a:fld>
            <a:endParaRPr lang="en-US"/>
          </a:p>
        </p:txBody>
      </p:sp>
      <p:sp>
        <p:nvSpPr>
          <p:cNvPr id="6" name="Rectangle 5"/>
          <p:cNvSpPr>
            <a:spLocks noGrp="1" noChangeArrowheads="1"/>
          </p:cNvSpPr>
          <p:nvPr/>
        </p:nvSpPr>
        <p:spPr bwMode="auto">
          <a:xfrm>
            <a:off x="685800" y="12954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3300"/>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rgbClr val="003300"/>
                </a:solidFill>
                <a:latin typeface="+mn-lt"/>
                <a:ea typeface="+mn-ea"/>
              </a:defRPr>
            </a:lvl2pPr>
            <a:lvl3pPr marL="1143000" indent="-228600" algn="l" rtl="0" eaLnBrk="0" fontAlgn="base" hangingPunct="0">
              <a:spcBef>
                <a:spcPct val="20000"/>
              </a:spcBef>
              <a:spcAft>
                <a:spcPct val="0"/>
              </a:spcAft>
              <a:buChar char="•"/>
              <a:defRPr sz="2400">
                <a:solidFill>
                  <a:srgbClr val="003300"/>
                </a:solidFill>
                <a:latin typeface="+mn-lt"/>
                <a:ea typeface="+mn-ea"/>
              </a:defRPr>
            </a:lvl3pPr>
            <a:lvl4pPr marL="1600200" indent="-228600" algn="l" rtl="0" eaLnBrk="0" fontAlgn="base" hangingPunct="0">
              <a:spcBef>
                <a:spcPct val="20000"/>
              </a:spcBef>
              <a:spcAft>
                <a:spcPct val="0"/>
              </a:spcAft>
              <a:buChar char="–"/>
              <a:defRPr sz="2000">
                <a:solidFill>
                  <a:srgbClr val="003300"/>
                </a:solidFill>
                <a:latin typeface="+mn-lt"/>
                <a:ea typeface="+mn-ea"/>
              </a:defRPr>
            </a:lvl4pPr>
            <a:lvl5pPr marL="2057400" indent="-228600" algn="l" rtl="0" eaLnBrk="0" fontAlgn="base" hangingPunct="0">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eaLnBrk="1" hangingPunct="1">
              <a:defRPr/>
            </a:pPr>
            <a:r>
              <a:rPr lang="en-US" dirty="0" smtClean="0">
                <a:solidFill>
                  <a:schemeClr val="tx1"/>
                </a:solidFill>
                <a:cs typeface="+mn-cs"/>
              </a:rPr>
              <a:t>Some social institutions that restrain the positional arms race among families:</a:t>
            </a:r>
          </a:p>
          <a:p>
            <a:pPr lvl="1" eaLnBrk="1" hangingPunct="1">
              <a:defRPr/>
            </a:pPr>
            <a:r>
              <a:rPr lang="en-US" b="1" dirty="0" smtClean="0">
                <a:solidFill>
                  <a:schemeClr val="tx1"/>
                </a:solidFill>
              </a:rPr>
              <a:t>Limiting The Workweek</a:t>
            </a:r>
          </a:p>
          <a:p>
            <a:pPr lvl="1" eaLnBrk="1" hangingPunct="1">
              <a:defRPr/>
            </a:pPr>
            <a:r>
              <a:rPr lang="en-US" b="1" dirty="0" smtClean="0">
                <a:solidFill>
                  <a:schemeClr val="tx1"/>
                </a:solidFill>
              </a:rPr>
              <a:t>Savings</a:t>
            </a:r>
          </a:p>
          <a:p>
            <a:pPr lvl="1" eaLnBrk="1" hangingPunct="1">
              <a:defRPr/>
            </a:pPr>
            <a:r>
              <a:rPr lang="en-US" b="1" dirty="0" smtClean="0">
                <a:solidFill>
                  <a:schemeClr val="tx1"/>
                </a:solidFill>
              </a:rPr>
              <a:t>Workplace Safety</a:t>
            </a:r>
          </a:p>
        </p:txBody>
      </p:sp>
    </p:spTree>
    <p:extLst>
      <p:ext uri="{BB962C8B-B14F-4D97-AF65-F5344CB8AC3E}">
        <p14:creationId xmlns:p14="http://schemas.microsoft.com/office/powerpoint/2010/main" val="8142399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normAutofit fontScale="90000"/>
          </a:bodyPr>
          <a:lstStyle/>
          <a:p>
            <a:r>
              <a:rPr lang="en-US" dirty="0"/>
              <a:t>Taxing Externalities</a:t>
            </a:r>
            <a:br>
              <a:rPr lang="en-US" dirty="0"/>
            </a:b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16</a:t>
            </a:fld>
            <a:endParaRPr lang="en-US"/>
          </a:p>
        </p:txBody>
      </p:sp>
      <p:sp>
        <p:nvSpPr>
          <p:cNvPr id="6" name="Rectangle 5"/>
          <p:cNvSpPr>
            <a:spLocks noGrp="1" noChangeArrowheads="1"/>
          </p:cNvSpPr>
          <p:nvPr/>
        </p:nvSpPr>
        <p:spPr bwMode="auto">
          <a:xfrm>
            <a:off x="609600" y="13716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3300"/>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rgbClr val="003300"/>
                </a:solidFill>
                <a:latin typeface="+mn-lt"/>
                <a:ea typeface="+mn-ea"/>
              </a:defRPr>
            </a:lvl2pPr>
            <a:lvl3pPr marL="1143000" indent="-228600" algn="l" rtl="0" eaLnBrk="0" fontAlgn="base" hangingPunct="0">
              <a:spcBef>
                <a:spcPct val="20000"/>
              </a:spcBef>
              <a:spcAft>
                <a:spcPct val="0"/>
              </a:spcAft>
              <a:buChar char="•"/>
              <a:defRPr sz="2400">
                <a:solidFill>
                  <a:srgbClr val="003300"/>
                </a:solidFill>
                <a:latin typeface="+mn-lt"/>
                <a:ea typeface="+mn-ea"/>
              </a:defRPr>
            </a:lvl3pPr>
            <a:lvl4pPr marL="1600200" indent="-228600" algn="l" rtl="0" eaLnBrk="0" fontAlgn="base" hangingPunct="0">
              <a:spcBef>
                <a:spcPct val="20000"/>
              </a:spcBef>
              <a:spcAft>
                <a:spcPct val="0"/>
              </a:spcAft>
              <a:buChar char="–"/>
              <a:defRPr sz="2000">
                <a:solidFill>
                  <a:srgbClr val="003300"/>
                </a:solidFill>
                <a:latin typeface="+mn-lt"/>
                <a:ea typeface="+mn-ea"/>
              </a:defRPr>
            </a:lvl4pPr>
            <a:lvl5pPr marL="2057400" indent="-228600" algn="l" rtl="0" eaLnBrk="0" fontAlgn="base" hangingPunct="0">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eaLnBrk="1" hangingPunct="1">
              <a:lnSpc>
                <a:spcPct val="90000"/>
              </a:lnSpc>
              <a:defRPr/>
            </a:pPr>
            <a:r>
              <a:rPr lang="en-US" dirty="0" smtClean="0">
                <a:solidFill>
                  <a:schemeClr val="tx1"/>
                </a:solidFill>
                <a:cs typeface="+mn-cs"/>
              </a:rPr>
              <a:t>If </a:t>
            </a:r>
            <a:r>
              <a:rPr lang="en-US" i="1" dirty="0" smtClean="0">
                <a:solidFill>
                  <a:schemeClr val="tx1"/>
                </a:solidFill>
                <a:cs typeface="+mn-cs"/>
              </a:rPr>
              <a:t>A </a:t>
            </a:r>
            <a:r>
              <a:rPr lang="en-US" dirty="0" smtClean="0">
                <a:solidFill>
                  <a:schemeClr val="tx1"/>
                </a:solidFill>
                <a:cs typeface="+mn-cs"/>
              </a:rPr>
              <a:t>carries out an activity that imposes a cost on </a:t>
            </a:r>
            <a:r>
              <a:rPr lang="en-US" i="1" dirty="0" smtClean="0">
                <a:solidFill>
                  <a:schemeClr val="tx1"/>
                </a:solidFill>
                <a:cs typeface="+mn-cs"/>
              </a:rPr>
              <a:t>B, </a:t>
            </a:r>
            <a:r>
              <a:rPr lang="en-US" dirty="0" smtClean="0">
                <a:solidFill>
                  <a:schemeClr val="tx1"/>
                </a:solidFill>
                <a:cs typeface="+mn-cs"/>
              </a:rPr>
              <a:t>then taxing </a:t>
            </a:r>
            <a:r>
              <a:rPr lang="en-US" i="1" dirty="0" smtClean="0">
                <a:solidFill>
                  <a:schemeClr val="tx1"/>
                </a:solidFill>
                <a:cs typeface="+mn-cs"/>
              </a:rPr>
              <a:t>A </a:t>
            </a:r>
            <a:r>
              <a:rPr lang="en-US" dirty="0" smtClean="0">
                <a:solidFill>
                  <a:schemeClr val="tx1"/>
                </a:solidFill>
                <a:cs typeface="+mn-cs"/>
              </a:rPr>
              <a:t>by the amount of that cost will provide him with the proper incentive to consider the externality in his production decisions.</a:t>
            </a:r>
          </a:p>
          <a:p>
            <a:pPr lvl="1" eaLnBrk="1" hangingPunct="1">
              <a:lnSpc>
                <a:spcPct val="90000"/>
              </a:lnSpc>
              <a:defRPr/>
            </a:pPr>
            <a:r>
              <a:rPr lang="en-US" dirty="0" smtClean="0">
                <a:solidFill>
                  <a:schemeClr val="tx1"/>
                </a:solidFill>
              </a:rPr>
              <a:t>Nevertheless, taxation will not </a:t>
            </a:r>
            <a:r>
              <a:rPr lang="en-US" i="1" dirty="0" smtClean="0">
                <a:solidFill>
                  <a:schemeClr val="tx1"/>
                </a:solidFill>
              </a:rPr>
              <a:t>always </a:t>
            </a:r>
            <a:r>
              <a:rPr lang="en-US" dirty="0" smtClean="0">
                <a:solidFill>
                  <a:schemeClr val="tx1"/>
                </a:solidFill>
              </a:rPr>
              <a:t>be inefficient.</a:t>
            </a:r>
          </a:p>
          <a:p>
            <a:pPr lvl="2" eaLnBrk="1" hangingPunct="1">
              <a:lnSpc>
                <a:spcPct val="90000"/>
              </a:lnSpc>
              <a:defRPr/>
            </a:pPr>
            <a:r>
              <a:rPr lang="en-US" dirty="0" smtClean="0">
                <a:solidFill>
                  <a:schemeClr val="tx1"/>
                </a:solidFill>
              </a:rPr>
              <a:t>If negotiation is costless, taxing will always lead to an efficient outcome.</a:t>
            </a:r>
          </a:p>
        </p:txBody>
      </p:sp>
    </p:spTree>
    <p:extLst>
      <p:ext uri="{BB962C8B-B14F-4D97-AF65-F5344CB8AC3E}">
        <p14:creationId xmlns:p14="http://schemas.microsoft.com/office/powerpoint/2010/main" val="30623817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143000"/>
          </a:xfrm>
        </p:spPr>
        <p:txBody>
          <a:bodyPr>
            <a:normAutofit fontScale="90000"/>
          </a:bodyPr>
          <a:lstStyle/>
          <a:p>
            <a:r>
              <a:rPr lang="en-US" dirty="0"/>
              <a:t>Figure 16.4: The Tax Approach</a:t>
            </a:r>
            <a:br>
              <a:rPr lang="en-US" dirty="0"/>
            </a:br>
            <a:r>
              <a:rPr lang="en-US" dirty="0"/>
              <a:t>to Pollution Reduction</a:t>
            </a:r>
            <a:br>
              <a:rPr lang="en-US" dirty="0"/>
            </a:b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17</a:t>
            </a:fld>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771649"/>
            <a:ext cx="8028206" cy="40198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96781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2" y="762000"/>
            <a:ext cx="8229600" cy="1143000"/>
          </a:xfrm>
        </p:spPr>
        <p:txBody>
          <a:bodyPr>
            <a:normAutofit fontScale="90000"/>
          </a:bodyPr>
          <a:lstStyle/>
          <a:p>
            <a:r>
              <a:rPr lang="en-US" dirty="0"/>
              <a:t>Chapter Outline</a:t>
            </a:r>
            <a:br>
              <a:rPr lang="en-US" dirty="0"/>
            </a:b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a:t>
            </a:fld>
            <a:endParaRPr lang="en-US"/>
          </a:p>
        </p:txBody>
      </p:sp>
      <p:sp>
        <p:nvSpPr>
          <p:cNvPr id="6" name="Rectangle 5"/>
          <p:cNvSpPr>
            <a:spLocks noGrp="1" noChangeArrowheads="1"/>
          </p:cNvSpPr>
          <p:nvPr/>
        </p:nvSpPr>
        <p:spPr bwMode="auto">
          <a:xfrm>
            <a:off x="1143000" y="1676400"/>
            <a:ext cx="80010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3300"/>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rgbClr val="003300"/>
                </a:solidFill>
                <a:latin typeface="+mn-lt"/>
                <a:ea typeface="+mn-ea"/>
              </a:defRPr>
            </a:lvl2pPr>
            <a:lvl3pPr marL="1143000" indent="-228600" algn="l" rtl="0" eaLnBrk="0" fontAlgn="base" hangingPunct="0">
              <a:spcBef>
                <a:spcPct val="20000"/>
              </a:spcBef>
              <a:spcAft>
                <a:spcPct val="0"/>
              </a:spcAft>
              <a:buChar char="•"/>
              <a:defRPr sz="2400">
                <a:solidFill>
                  <a:srgbClr val="003300"/>
                </a:solidFill>
                <a:latin typeface="+mn-lt"/>
                <a:ea typeface="+mn-ea"/>
              </a:defRPr>
            </a:lvl3pPr>
            <a:lvl4pPr marL="1600200" indent="-228600" algn="l" rtl="0" eaLnBrk="0" fontAlgn="base" hangingPunct="0">
              <a:spcBef>
                <a:spcPct val="20000"/>
              </a:spcBef>
              <a:spcAft>
                <a:spcPct val="0"/>
              </a:spcAft>
              <a:buChar char="–"/>
              <a:defRPr sz="2000">
                <a:solidFill>
                  <a:srgbClr val="003300"/>
                </a:solidFill>
                <a:latin typeface="+mn-lt"/>
                <a:ea typeface="+mn-ea"/>
              </a:defRPr>
            </a:lvl4pPr>
            <a:lvl5pPr marL="2057400" indent="-228600" algn="l" rtl="0" eaLnBrk="0" fontAlgn="base" hangingPunct="0">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eaLnBrk="1" hangingPunct="1">
              <a:lnSpc>
                <a:spcPct val="90000"/>
              </a:lnSpc>
              <a:defRPr/>
            </a:pPr>
            <a:r>
              <a:rPr lang="en-US" sz="2800" dirty="0" smtClean="0">
                <a:solidFill>
                  <a:schemeClr val="tx1"/>
                </a:solidFill>
                <a:cs typeface="+mn-cs"/>
              </a:rPr>
              <a:t>The Reciprocal Nature of Externalities</a:t>
            </a:r>
          </a:p>
          <a:p>
            <a:pPr eaLnBrk="1" hangingPunct="1">
              <a:lnSpc>
                <a:spcPct val="90000"/>
              </a:lnSpc>
              <a:defRPr/>
            </a:pPr>
            <a:r>
              <a:rPr lang="en-US" sz="2800" dirty="0" smtClean="0">
                <a:solidFill>
                  <a:schemeClr val="tx1"/>
                </a:solidFill>
                <a:cs typeface="+mn-cs"/>
              </a:rPr>
              <a:t>Application: External Effects from Nuclear Power Plants</a:t>
            </a:r>
          </a:p>
          <a:p>
            <a:pPr eaLnBrk="1" hangingPunct="1">
              <a:lnSpc>
                <a:spcPct val="90000"/>
              </a:lnSpc>
              <a:defRPr/>
            </a:pPr>
            <a:r>
              <a:rPr lang="en-US" sz="2800" dirty="0" smtClean="0">
                <a:solidFill>
                  <a:schemeClr val="tx1"/>
                </a:solidFill>
                <a:cs typeface="+mn-cs"/>
              </a:rPr>
              <a:t>Property Rights</a:t>
            </a:r>
          </a:p>
          <a:p>
            <a:pPr eaLnBrk="1" hangingPunct="1">
              <a:lnSpc>
                <a:spcPct val="90000"/>
              </a:lnSpc>
              <a:defRPr/>
            </a:pPr>
            <a:r>
              <a:rPr lang="en-US" sz="2800" dirty="0" smtClean="0">
                <a:solidFill>
                  <a:schemeClr val="tx1"/>
                </a:solidFill>
                <a:cs typeface="+mn-cs"/>
              </a:rPr>
              <a:t>Positive Externalities</a:t>
            </a:r>
          </a:p>
          <a:p>
            <a:pPr eaLnBrk="1" hangingPunct="1">
              <a:lnSpc>
                <a:spcPct val="90000"/>
              </a:lnSpc>
              <a:defRPr/>
            </a:pPr>
            <a:r>
              <a:rPr lang="en-US" sz="2800" dirty="0" smtClean="0">
                <a:solidFill>
                  <a:schemeClr val="tx1"/>
                </a:solidFill>
                <a:cs typeface="+mn-cs"/>
              </a:rPr>
              <a:t>Positional Externalities</a:t>
            </a:r>
          </a:p>
          <a:p>
            <a:pPr eaLnBrk="1" hangingPunct="1">
              <a:lnSpc>
                <a:spcPct val="90000"/>
              </a:lnSpc>
              <a:defRPr/>
            </a:pPr>
            <a:r>
              <a:rPr lang="en-US" sz="2800" dirty="0" smtClean="0">
                <a:solidFill>
                  <a:schemeClr val="tx1"/>
                </a:solidFill>
                <a:cs typeface="+mn-cs"/>
              </a:rPr>
              <a:t>Taxing Externalities</a:t>
            </a:r>
          </a:p>
          <a:p>
            <a:pPr eaLnBrk="1" hangingPunct="1">
              <a:lnSpc>
                <a:spcPct val="90000"/>
              </a:lnSpc>
              <a:defRPr/>
            </a:pPr>
            <a:endParaRPr lang="en-US" sz="2800" dirty="0" smtClean="0">
              <a:cs typeface="+mn-cs"/>
            </a:endParaRPr>
          </a:p>
        </p:txBody>
      </p:sp>
    </p:spTree>
    <p:extLst>
      <p:ext uri="{BB962C8B-B14F-4D97-AF65-F5344CB8AC3E}">
        <p14:creationId xmlns:p14="http://schemas.microsoft.com/office/powerpoint/2010/main" val="27557816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229600" cy="1143000"/>
          </a:xfrm>
        </p:spPr>
        <p:txBody>
          <a:bodyPr>
            <a:normAutofit fontScale="90000"/>
          </a:bodyPr>
          <a:lstStyle/>
          <a:p>
            <a:r>
              <a:rPr lang="en-US" dirty="0"/>
              <a:t>The Reciprocal Nature </a:t>
            </a:r>
            <a:r>
              <a:rPr lang="en-US" dirty="0" smtClean="0"/>
              <a:t>of </a:t>
            </a:r>
            <a:r>
              <a:rPr lang="en-US" dirty="0"/>
              <a:t>Externalities</a:t>
            </a:r>
            <a:br>
              <a:rPr lang="en-US" dirty="0"/>
            </a:b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3</a:t>
            </a:fld>
            <a:endParaRPr lang="en-US"/>
          </a:p>
        </p:txBody>
      </p:sp>
      <p:sp>
        <p:nvSpPr>
          <p:cNvPr id="6" name="Rectangle 5"/>
          <p:cNvSpPr>
            <a:spLocks noGrp="1" noChangeArrowheads="1"/>
          </p:cNvSpPr>
          <p:nvPr/>
        </p:nvSpPr>
        <p:spPr bwMode="auto">
          <a:xfrm>
            <a:off x="609600" y="17526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3300"/>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rgbClr val="003300"/>
                </a:solidFill>
                <a:latin typeface="+mn-lt"/>
                <a:ea typeface="+mn-ea"/>
              </a:defRPr>
            </a:lvl2pPr>
            <a:lvl3pPr marL="1143000" indent="-228600" algn="l" rtl="0" eaLnBrk="0" fontAlgn="base" hangingPunct="0">
              <a:spcBef>
                <a:spcPct val="20000"/>
              </a:spcBef>
              <a:spcAft>
                <a:spcPct val="0"/>
              </a:spcAft>
              <a:buChar char="•"/>
              <a:defRPr sz="2400">
                <a:solidFill>
                  <a:srgbClr val="003300"/>
                </a:solidFill>
                <a:latin typeface="+mn-lt"/>
                <a:ea typeface="+mn-ea"/>
              </a:defRPr>
            </a:lvl3pPr>
            <a:lvl4pPr marL="1600200" indent="-228600" algn="l" rtl="0" eaLnBrk="0" fontAlgn="base" hangingPunct="0">
              <a:spcBef>
                <a:spcPct val="20000"/>
              </a:spcBef>
              <a:spcAft>
                <a:spcPct val="0"/>
              </a:spcAft>
              <a:buChar char="–"/>
              <a:defRPr sz="2000">
                <a:solidFill>
                  <a:srgbClr val="003300"/>
                </a:solidFill>
                <a:latin typeface="+mn-lt"/>
                <a:ea typeface="+mn-ea"/>
              </a:defRPr>
            </a:lvl4pPr>
            <a:lvl5pPr marL="2057400" indent="-228600" algn="l" rtl="0" eaLnBrk="0" fontAlgn="base" hangingPunct="0">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eaLnBrk="1" hangingPunct="1">
              <a:defRPr/>
            </a:pPr>
            <a:r>
              <a:rPr lang="en-US" dirty="0" smtClean="0">
                <a:solidFill>
                  <a:schemeClr val="tx1"/>
                </a:solidFill>
                <a:cs typeface="+mn-cs"/>
              </a:rPr>
              <a:t>Suppose the benefit to the confectioner of continuing to make noise is 40, while the cost of the noise to the doctor is 60 </a:t>
            </a:r>
            <a:r>
              <a:rPr lang="en-US" dirty="0" smtClean="0">
                <a:solidFill>
                  <a:schemeClr val="tx1"/>
                </a:solidFill>
                <a:cs typeface="+mn-cs"/>
              </a:rPr>
              <a:t>If </a:t>
            </a:r>
            <a:r>
              <a:rPr lang="en-US" dirty="0" smtClean="0">
                <a:solidFill>
                  <a:schemeClr val="tx1"/>
                </a:solidFill>
                <a:cs typeface="+mn-cs"/>
              </a:rPr>
              <a:t>the confectioner</a:t>
            </a:r>
            <a:r>
              <a:rPr lang="ja-JP" altLang="en-US" dirty="0" smtClean="0">
                <a:solidFill>
                  <a:schemeClr val="tx1"/>
                </a:solidFill>
                <a:latin typeface="Arial"/>
                <a:cs typeface="+mn-cs"/>
              </a:rPr>
              <a:t>’</a:t>
            </a:r>
            <a:r>
              <a:rPr lang="en-US" dirty="0" smtClean="0">
                <a:solidFill>
                  <a:schemeClr val="tx1"/>
                </a:solidFill>
                <a:cs typeface="+mn-cs"/>
              </a:rPr>
              <a:t>s only alternative to making the noise is to produce nothing, what will happen if he is made liable for the noise damage? </a:t>
            </a:r>
          </a:p>
        </p:txBody>
      </p:sp>
    </p:spTree>
    <p:extLst>
      <p:ext uri="{BB962C8B-B14F-4D97-AF65-F5344CB8AC3E}">
        <p14:creationId xmlns:p14="http://schemas.microsoft.com/office/powerpoint/2010/main" val="9798864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normAutofit fontScale="90000"/>
          </a:bodyPr>
          <a:lstStyle/>
          <a:p>
            <a:r>
              <a:rPr lang="en-US" sz="4900" dirty="0"/>
              <a:t>The Coase Theorem</a:t>
            </a:r>
            <a:r>
              <a:rPr lang="en-US" dirty="0"/>
              <a:t/>
            </a:r>
            <a:br>
              <a:rPr lang="en-US" dirty="0"/>
            </a:b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4</a:t>
            </a:fld>
            <a:endParaRPr lang="en-US"/>
          </a:p>
        </p:txBody>
      </p:sp>
      <p:sp>
        <p:nvSpPr>
          <p:cNvPr id="6" name="Rectangle 5"/>
          <p:cNvSpPr>
            <a:spLocks noGrp="1" noChangeArrowheads="1"/>
          </p:cNvSpPr>
          <p:nvPr/>
        </p:nvSpPr>
        <p:spPr bwMode="auto">
          <a:xfrm>
            <a:off x="762000" y="14478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3300"/>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rgbClr val="003300"/>
                </a:solidFill>
                <a:latin typeface="+mn-lt"/>
                <a:ea typeface="+mn-ea"/>
              </a:defRPr>
            </a:lvl2pPr>
            <a:lvl3pPr marL="1143000" indent="-228600" algn="l" rtl="0" eaLnBrk="0" fontAlgn="base" hangingPunct="0">
              <a:spcBef>
                <a:spcPct val="20000"/>
              </a:spcBef>
              <a:spcAft>
                <a:spcPct val="0"/>
              </a:spcAft>
              <a:buChar char="•"/>
              <a:defRPr sz="2400">
                <a:solidFill>
                  <a:srgbClr val="003300"/>
                </a:solidFill>
                <a:latin typeface="+mn-lt"/>
                <a:ea typeface="+mn-ea"/>
              </a:defRPr>
            </a:lvl3pPr>
            <a:lvl4pPr marL="1600200" indent="-228600" algn="l" rtl="0" eaLnBrk="0" fontAlgn="base" hangingPunct="0">
              <a:spcBef>
                <a:spcPct val="20000"/>
              </a:spcBef>
              <a:spcAft>
                <a:spcPct val="0"/>
              </a:spcAft>
              <a:buChar char="–"/>
              <a:defRPr sz="2000">
                <a:solidFill>
                  <a:srgbClr val="003300"/>
                </a:solidFill>
                <a:latin typeface="+mn-lt"/>
                <a:ea typeface="+mn-ea"/>
              </a:defRPr>
            </a:lvl4pPr>
            <a:lvl5pPr marL="2057400" indent="-228600" algn="l" rtl="0" eaLnBrk="0" fontAlgn="base" hangingPunct="0">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eaLnBrk="1" hangingPunct="1">
              <a:defRPr/>
            </a:pPr>
            <a:r>
              <a:rPr lang="en-US" b="1" i="1" dirty="0" smtClean="0">
                <a:solidFill>
                  <a:srgbClr val="000000"/>
                </a:solidFill>
                <a:cs typeface="+mn-cs"/>
              </a:rPr>
              <a:t>The Coase </a:t>
            </a:r>
            <a:r>
              <a:rPr lang="en-US" b="1" i="1" dirty="0" smtClean="0">
                <a:solidFill>
                  <a:schemeClr val="tx1"/>
                </a:solidFill>
                <a:cs typeface="+mn-cs"/>
              </a:rPr>
              <a:t>Theorem:</a:t>
            </a:r>
            <a:r>
              <a:rPr lang="en-US" b="1" dirty="0" smtClean="0">
                <a:solidFill>
                  <a:schemeClr val="tx1"/>
                </a:solidFill>
                <a:cs typeface="+mn-cs"/>
              </a:rPr>
              <a:t> </a:t>
            </a:r>
            <a:r>
              <a:rPr lang="en-US" dirty="0" smtClean="0">
                <a:solidFill>
                  <a:schemeClr val="tx1"/>
                </a:solidFill>
                <a:cs typeface="+mn-cs"/>
              </a:rPr>
              <a:t>when the parties affected by externalities can negotiate costlessly with one another, an efficient outcome results no matter how the law assigns responsibility for damages.</a:t>
            </a:r>
          </a:p>
        </p:txBody>
      </p:sp>
    </p:spTree>
    <p:extLst>
      <p:ext uri="{BB962C8B-B14F-4D97-AF65-F5344CB8AC3E}">
        <p14:creationId xmlns:p14="http://schemas.microsoft.com/office/powerpoint/2010/main" val="8037338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sz="4900" dirty="0"/>
              <a:t>Property Rights</a:t>
            </a:r>
            <a:r>
              <a:rPr lang="en-US" dirty="0"/>
              <a:t/>
            </a:r>
            <a:br>
              <a:rPr lang="en-US" dirty="0"/>
            </a:b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5</a:t>
            </a:fld>
            <a:endParaRPr lang="en-US"/>
          </a:p>
        </p:txBody>
      </p:sp>
      <p:sp>
        <p:nvSpPr>
          <p:cNvPr id="6" name="Rectangle 5"/>
          <p:cNvSpPr>
            <a:spLocks noGrp="1" noChangeArrowheads="1"/>
          </p:cNvSpPr>
          <p:nvPr/>
        </p:nvSpPr>
        <p:spPr bwMode="auto">
          <a:xfrm>
            <a:off x="685800" y="13716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3300"/>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rgbClr val="003300"/>
                </a:solidFill>
                <a:latin typeface="+mn-lt"/>
                <a:ea typeface="+mn-ea"/>
              </a:defRPr>
            </a:lvl2pPr>
            <a:lvl3pPr marL="1143000" indent="-228600" algn="l" rtl="0" eaLnBrk="0" fontAlgn="base" hangingPunct="0">
              <a:spcBef>
                <a:spcPct val="20000"/>
              </a:spcBef>
              <a:spcAft>
                <a:spcPct val="0"/>
              </a:spcAft>
              <a:buChar char="•"/>
              <a:defRPr sz="2400">
                <a:solidFill>
                  <a:srgbClr val="003300"/>
                </a:solidFill>
                <a:latin typeface="+mn-lt"/>
                <a:ea typeface="+mn-ea"/>
              </a:defRPr>
            </a:lvl3pPr>
            <a:lvl4pPr marL="1600200" indent="-228600" algn="l" rtl="0" eaLnBrk="0" fontAlgn="base" hangingPunct="0">
              <a:spcBef>
                <a:spcPct val="20000"/>
              </a:spcBef>
              <a:spcAft>
                <a:spcPct val="0"/>
              </a:spcAft>
              <a:buChar char="–"/>
              <a:defRPr sz="2000">
                <a:solidFill>
                  <a:srgbClr val="003300"/>
                </a:solidFill>
                <a:latin typeface="+mn-lt"/>
                <a:ea typeface="+mn-ea"/>
              </a:defRPr>
            </a:lvl4pPr>
            <a:lvl5pPr marL="2057400" indent="-228600" algn="l" rtl="0" eaLnBrk="0" fontAlgn="base" hangingPunct="0">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eaLnBrk="1" hangingPunct="1">
              <a:defRPr/>
            </a:pPr>
            <a:r>
              <a:rPr lang="en-US" dirty="0" smtClean="0">
                <a:solidFill>
                  <a:schemeClr val="tx1"/>
                </a:solidFill>
                <a:cs typeface="+mn-cs"/>
              </a:rPr>
              <a:t>No free-market economy can function successfully without laws that govern the use of private property.</a:t>
            </a:r>
          </a:p>
        </p:txBody>
      </p:sp>
    </p:spTree>
    <p:extLst>
      <p:ext uri="{BB962C8B-B14F-4D97-AF65-F5344CB8AC3E}">
        <p14:creationId xmlns:p14="http://schemas.microsoft.com/office/powerpoint/2010/main" val="6443847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1143000"/>
          </a:xfrm>
        </p:spPr>
        <p:txBody>
          <a:bodyPr>
            <a:normAutofit fontScale="90000"/>
          </a:bodyPr>
          <a:lstStyle/>
          <a:p>
            <a:r>
              <a:rPr lang="en-US" dirty="0"/>
              <a:t>Figure 16.1: Lakeshore Property</a:t>
            </a:r>
            <a:br>
              <a:rPr lang="en-US" dirty="0"/>
            </a:br>
            <a:r>
              <a:rPr lang="en-US" dirty="0"/>
              <a:t>and the Law of Trespass</a:t>
            </a:r>
            <a:br>
              <a:rPr lang="en-US" dirty="0"/>
            </a:b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6</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1600200"/>
            <a:ext cx="4419600" cy="43936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953656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534400" cy="1143000"/>
          </a:xfrm>
        </p:spPr>
        <p:txBody>
          <a:bodyPr>
            <a:normAutofit fontScale="90000"/>
          </a:bodyPr>
          <a:lstStyle/>
          <a:p>
            <a:r>
              <a:rPr lang="en-US" dirty="0"/>
              <a:t>Figure 16.2: The Value of</a:t>
            </a:r>
            <a:br>
              <a:rPr lang="en-US" dirty="0"/>
            </a:br>
            <a:r>
              <a:rPr lang="en-US" dirty="0"/>
              <a:t>an Unobstructed View</a:t>
            </a:r>
            <a:br>
              <a:rPr lang="en-US" dirty="0"/>
            </a:b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7</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981200"/>
            <a:ext cx="8106275"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73212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5684"/>
            <a:ext cx="8229600" cy="1143000"/>
          </a:xfrm>
        </p:spPr>
        <p:txBody>
          <a:bodyPr>
            <a:normAutofit fontScale="90000"/>
          </a:bodyPr>
          <a:lstStyle/>
          <a:p>
            <a:r>
              <a:rPr lang="en-US" dirty="0"/>
              <a:t>The Tragedy </a:t>
            </a:r>
            <a:r>
              <a:rPr lang="en-US" dirty="0" smtClean="0"/>
              <a:t>of </a:t>
            </a:r>
            <a:r>
              <a:rPr lang="en-US" dirty="0"/>
              <a:t>t</a:t>
            </a:r>
            <a:r>
              <a:rPr lang="en-US" dirty="0" smtClean="0"/>
              <a:t>he </a:t>
            </a:r>
            <a:r>
              <a:rPr lang="en-US" dirty="0"/>
              <a:t>Commons</a:t>
            </a:r>
            <a:br>
              <a:rPr lang="en-US" dirty="0"/>
            </a:b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8</a:t>
            </a:fld>
            <a:endParaRPr lang="en-US"/>
          </a:p>
        </p:txBody>
      </p:sp>
      <p:sp>
        <p:nvSpPr>
          <p:cNvPr id="6" name="Rectangle 5"/>
          <p:cNvSpPr>
            <a:spLocks noGrp="1" noChangeArrowheads="1"/>
          </p:cNvSpPr>
          <p:nvPr/>
        </p:nvSpPr>
        <p:spPr bwMode="auto">
          <a:xfrm>
            <a:off x="762000" y="1524000"/>
            <a:ext cx="80772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3300"/>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rgbClr val="003300"/>
                </a:solidFill>
                <a:latin typeface="+mn-lt"/>
                <a:ea typeface="+mn-ea"/>
              </a:defRPr>
            </a:lvl2pPr>
            <a:lvl3pPr marL="1143000" indent="-228600" algn="l" rtl="0" eaLnBrk="0" fontAlgn="base" hangingPunct="0">
              <a:spcBef>
                <a:spcPct val="20000"/>
              </a:spcBef>
              <a:spcAft>
                <a:spcPct val="0"/>
              </a:spcAft>
              <a:buChar char="•"/>
              <a:defRPr sz="2400">
                <a:solidFill>
                  <a:srgbClr val="003300"/>
                </a:solidFill>
                <a:latin typeface="+mn-lt"/>
                <a:ea typeface="+mn-ea"/>
              </a:defRPr>
            </a:lvl3pPr>
            <a:lvl4pPr marL="1600200" indent="-228600" algn="l" rtl="0" eaLnBrk="0" fontAlgn="base" hangingPunct="0">
              <a:spcBef>
                <a:spcPct val="20000"/>
              </a:spcBef>
              <a:spcAft>
                <a:spcPct val="0"/>
              </a:spcAft>
              <a:buChar char="–"/>
              <a:defRPr sz="2000">
                <a:solidFill>
                  <a:srgbClr val="003300"/>
                </a:solidFill>
                <a:latin typeface="+mn-lt"/>
                <a:ea typeface="+mn-ea"/>
              </a:defRPr>
            </a:lvl4pPr>
            <a:lvl5pPr marL="2057400" indent="-228600" algn="l" rtl="0" eaLnBrk="0" fontAlgn="base" hangingPunct="0">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eaLnBrk="1" hangingPunct="1">
              <a:lnSpc>
                <a:spcPct val="90000"/>
              </a:lnSpc>
              <a:defRPr/>
            </a:pPr>
            <a:r>
              <a:rPr lang="en-US" sz="2400" dirty="0" smtClean="0">
                <a:solidFill>
                  <a:schemeClr val="tx1"/>
                </a:solidFill>
                <a:cs typeface="+mn-cs"/>
              </a:rPr>
              <a:t>Example: A village has six residents, each of whom has wealth of 100. Each resident may either invest his money in a government bond, which pays 12 percent per year, or use it to buy a year-old steer, which will graze on the village commons (there being no individually owned grazing land in this village). Year-old steers and government bonds each cost exactly 100. Steers require no effort to tend and can be sold for a price that depends on the amount of weight they gain during the year. Yearly weight gain, in turn, depends on the number of steers that graze on the commons.</a:t>
            </a:r>
            <a:r>
              <a:rPr lang="en-US" sz="2400" b="1" dirty="0" smtClean="0">
                <a:solidFill>
                  <a:schemeClr val="tx1"/>
                </a:solidFill>
                <a:cs typeface="+mn-cs"/>
              </a:rPr>
              <a:t> </a:t>
            </a:r>
            <a:r>
              <a:rPr lang="en-US" sz="2400" b="1" i="1" dirty="0" smtClean="0">
                <a:solidFill>
                  <a:schemeClr val="tx1"/>
                </a:solidFill>
                <a:cs typeface="+mn-cs"/>
              </a:rPr>
              <a:t>If village residents make their investment decisions independently, how many steers will graze on the commons?</a:t>
            </a:r>
          </a:p>
        </p:txBody>
      </p:sp>
    </p:spTree>
    <p:extLst>
      <p:ext uri="{BB962C8B-B14F-4D97-AF65-F5344CB8AC3E}">
        <p14:creationId xmlns:p14="http://schemas.microsoft.com/office/powerpoint/2010/main" val="5859412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fontScale="90000"/>
          </a:bodyPr>
          <a:lstStyle/>
          <a:p>
            <a:r>
              <a:rPr lang="en-US" dirty="0"/>
              <a:t>The Tragedy </a:t>
            </a:r>
            <a:r>
              <a:rPr lang="en-US" dirty="0" smtClean="0"/>
              <a:t>of the </a:t>
            </a:r>
            <a:r>
              <a:rPr lang="en-US" dirty="0"/>
              <a:t>Commons</a:t>
            </a:r>
            <a:br>
              <a:rPr lang="en-US" dirty="0"/>
            </a:b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9</a:t>
            </a:fld>
            <a:endParaRPr lang="en-US"/>
          </a:p>
        </p:txBody>
      </p:sp>
      <p:sp>
        <p:nvSpPr>
          <p:cNvPr id="6" name="Rectangle 5"/>
          <p:cNvSpPr>
            <a:spLocks noGrp="1" noChangeArrowheads="1"/>
          </p:cNvSpPr>
          <p:nvPr/>
        </p:nvSpPr>
        <p:spPr bwMode="auto">
          <a:xfrm>
            <a:off x="914400" y="1447800"/>
            <a:ext cx="80772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3300"/>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rgbClr val="003300"/>
                </a:solidFill>
                <a:latin typeface="+mn-lt"/>
                <a:ea typeface="+mn-ea"/>
              </a:defRPr>
            </a:lvl2pPr>
            <a:lvl3pPr marL="1143000" indent="-228600" algn="l" rtl="0" eaLnBrk="0" fontAlgn="base" hangingPunct="0">
              <a:spcBef>
                <a:spcPct val="20000"/>
              </a:spcBef>
              <a:spcAft>
                <a:spcPct val="0"/>
              </a:spcAft>
              <a:buChar char="•"/>
              <a:defRPr sz="2400">
                <a:solidFill>
                  <a:srgbClr val="003300"/>
                </a:solidFill>
                <a:latin typeface="+mn-lt"/>
                <a:ea typeface="+mn-ea"/>
              </a:defRPr>
            </a:lvl3pPr>
            <a:lvl4pPr marL="1600200" indent="-228600" algn="l" rtl="0" eaLnBrk="0" fontAlgn="base" hangingPunct="0">
              <a:spcBef>
                <a:spcPct val="20000"/>
              </a:spcBef>
              <a:spcAft>
                <a:spcPct val="0"/>
              </a:spcAft>
              <a:buChar char="–"/>
              <a:defRPr sz="2000">
                <a:solidFill>
                  <a:srgbClr val="003300"/>
                </a:solidFill>
                <a:latin typeface="+mn-lt"/>
                <a:ea typeface="+mn-ea"/>
              </a:defRPr>
            </a:lvl4pPr>
            <a:lvl5pPr marL="2057400" indent="-228600" algn="l" rtl="0" eaLnBrk="0" fontAlgn="base" hangingPunct="0">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eaLnBrk="1" hangingPunct="1">
              <a:defRPr/>
            </a:pPr>
            <a:r>
              <a:rPr lang="en-US" dirty="0" smtClean="0">
                <a:solidFill>
                  <a:schemeClr val="tx1"/>
                </a:solidFill>
                <a:cs typeface="+mn-cs"/>
              </a:rPr>
              <a:t>The invisible hand fails to produce the best social result here because individual villagers took no account of the fact that sending an extra steer would cause existing cattle to gain less weight. </a:t>
            </a:r>
          </a:p>
          <a:p>
            <a:pPr lvl="1" eaLnBrk="1" hangingPunct="1">
              <a:defRPr/>
            </a:pPr>
            <a:r>
              <a:rPr lang="en-US" dirty="0" smtClean="0">
                <a:solidFill>
                  <a:schemeClr val="tx1"/>
                </a:solidFill>
              </a:rPr>
              <a:t>Pastureland is a scarce resource in this example, and the villagers failed to allocate it efficiently because they were allowed to use it for free.</a:t>
            </a:r>
          </a:p>
        </p:txBody>
      </p:sp>
    </p:spTree>
    <p:extLst>
      <p:ext uri="{BB962C8B-B14F-4D97-AF65-F5344CB8AC3E}">
        <p14:creationId xmlns:p14="http://schemas.microsoft.com/office/powerpoint/2010/main" val="2194920747"/>
      </p:ext>
    </p:extLst>
  </p:cSld>
  <p:clrMapOvr>
    <a:masterClrMapping/>
  </p:clrMapOvr>
  <p:timing>
    <p:tnLst>
      <p:par>
        <p:cTn id="1" dur="indefinite" restart="never" nodeType="tmRoot"/>
      </p:par>
    </p:tnLst>
  </p:timing>
</p:sld>
</file>

<file path=ppt/theme/theme1.xml><?xml version="1.0" encoding="utf-8"?>
<a:theme xmlns:a="http://schemas.openxmlformats.org/drawingml/2006/main" name="PPTCH16new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PPTCH16new14.potx</Template>
  <TotalTime>73</TotalTime>
  <Words>848</Words>
  <Application>Microsoft Office PowerPoint</Application>
  <PresentationFormat>On-screen Show (4:3)</PresentationFormat>
  <Paragraphs>79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PPTCH16new14</vt:lpstr>
      <vt:lpstr>Chapter 16</vt:lpstr>
      <vt:lpstr>Chapter Outline </vt:lpstr>
      <vt:lpstr>The Reciprocal Nature of Externalities </vt:lpstr>
      <vt:lpstr>The Coase Theorem </vt:lpstr>
      <vt:lpstr>Property Rights </vt:lpstr>
      <vt:lpstr>Figure 16.1: Lakeshore Property and the Law of Trespass </vt:lpstr>
      <vt:lpstr>Figure 16.2: The Value of an Unobstructed View </vt:lpstr>
      <vt:lpstr>The Tragedy of the Commons </vt:lpstr>
      <vt:lpstr>The Tragedy of the Commons </vt:lpstr>
      <vt:lpstr>Figure 16.3: The Tragedy of the Commons </vt:lpstr>
      <vt:lpstr>The Tragedy of the Commons in the Real World </vt:lpstr>
      <vt:lpstr>Externalities, Efficiency, and Free Speech </vt:lpstr>
      <vt:lpstr>Smoking Rules, Public and Private </vt:lpstr>
      <vt:lpstr>Positional Externalities </vt:lpstr>
      <vt:lpstr>Positional Externalities </vt:lpstr>
      <vt:lpstr>Taxing Externalities </vt:lpstr>
      <vt:lpstr>Figure 16.4: The Tax Approach to Pollution Reduction </vt:lpstr>
    </vt:vector>
  </TitlesOfParts>
  <Company>The McGraw-Hill Companies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Kouvelis, Christina</dc:creator>
  <cp:lastModifiedBy>Kouvelis, Christina</cp:lastModifiedBy>
  <cp:revision>8</cp:revision>
  <dcterms:created xsi:type="dcterms:W3CDTF">2014-05-02T19:44:44Z</dcterms:created>
  <dcterms:modified xsi:type="dcterms:W3CDTF">2014-05-26T02:04:33Z</dcterms:modified>
</cp:coreProperties>
</file>