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61" r:id="rId4"/>
    <p:sldId id="281" r:id="rId5"/>
    <p:sldId id="265" r:id="rId6"/>
    <p:sldId id="266" r:id="rId7"/>
    <p:sldId id="267" r:id="rId8"/>
    <p:sldId id="274" r:id="rId9"/>
    <p:sldId id="268" r:id="rId10"/>
    <p:sldId id="269" r:id="rId11"/>
    <p:sldId id="270" r:id="rId12"/>
    <p:sldId id="271" r:id="rId13"/>
    <p:sldId id="272" r:id="rId14"/>
    <p:sldId id="273" r:id="rId15"/>
    <p:sldId id="263" r:id="rId16"/>
    <p:sldId id="279" r:id="rId17"/>
    <p:sldId id="278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9A5AE7-A9C1-496F-A9BD-67287EAEF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35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F8A1F5-33D0-4D0B-A316-7A5FEBE0C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69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December 11, 2012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Money and Banking, Day 5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4FF2-C5F2-4905-851E-DD5E79E48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55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December 11, 2012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Money and Banking, Day 5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87C4B-DC3F-4257-B650-1B64C909F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5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December 11, 2012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Money and Banking, Day 5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58E0-E165-41DB-A11E-3C3538D88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53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December 11, 2012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Money and Banking, Day 5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79040-00F7-43AD-86FE-A79FAD092E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56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December 11, 2012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Money and Banking, Day 5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CD11C-70C5-4AD8-B088-4C30FE55C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36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December 11, 2012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Money and Banking, Day 5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5349D-2ABC-4E8D-8D3D-534B246584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51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December 11, 2012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Money and Banking, Day 5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03FE8-6353-45D9-8FCA-4E5684663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38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December 11, 2012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Money and Banking, Day 5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45474-7C85-468F-B254-9689A5C9D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93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December 11, 2012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Money and Banking, Day 5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2C7ED-5807-4D2D-B111-488CCBFC7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1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December 11, 2012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Money and Banking, Day 5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40CFD-114B-43E8-ACCD-1FBFC4A3E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6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December 11, 2012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Money and Banking, Day 5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6357C-B38B-43E6-8B13-2F531070E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56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500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/>
              <a:t>December 11, 2012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/>
              <a:t>Money and Banking, Day 5</a:t>
            </a: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7711B3D-AAF7-486C-A8BE-3C8A7D22C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ederalreserve.gov/aboutthefed/bios/banks/pres03.htm" TargetMode="External"/><Relationship Id="rId13" Type="http://schemas.openxmlformats.org/officeDocument/2006/relationships/hyperlink" Target="https://www.federalreserve.gov/aboutthefed/federal-reserve-system-atlanta.htm" TargetMode="External"/><Relationship Id="rId18" Type="http://schemas.openxmlformats.org/officeDocument/2006/relationships/hyperlink" Target="https://www.federalreserve.gov/monetarypolicy/fomc.htm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federalreserve.gov/aboutthefed/bios/banks/pres07.htm" TargetMode="External"/><Relationship Id="rId12" Type="http://schemas.openxmlformats.org/officeDocument/2006/relationships/hyperlink" Target="https://www.federalreserve.gov/aboutthefed/bios/board/quarles.htm" TargetMode="External"/><Relationship Id="rId17" Type="http://schemas.openxmlformats.org/officeDocument/2006/relationships/hyperlink" Target="https://www.federalreserve.gov/aboutthefed/bios/banks/pres12.htm" TargetMode="External"/><Relationship Id="rId2" Type="http://schemas.openxmlformats.org/officeDocument/2006/relationships/image" Target="../media/image12.png"/><Relationship Id="rId16" Type="http://schemas.openxmlformats.org/officeDocument/2006/relationships/hyperlink" Target="https://www.newyorkfed.org/aboutthefed/orgchart/strin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ederalreserve.gov/aboutthefed/bios/board/brainard.htm" TargetMode="External"/><Relationship Id="rId11" Type="http://schemas.openxmlformats.org/officeDocument/2006/relationships/hyperlink" Target="https://www.federalreserve.gov/aboutthefed/bios/board/powell.htm" TargetMode="External"/><Relationship Id="rId5" Type="http://schemas.openxmlformats.org/officeDocument/2006/relationships/hyperlink" Target="https://www.federalreserve.gov/aboutthefed/bios/banks/pres02.htm" TargetMode="External"/><Relationship Id="rId15" Type="http://schemas.openxmlformats.org/officeDocument/2006/relationships/hyperlink" Target="https://www.richmondfed.org/about_us/who_we_are/president" TargetMode="External"/><Relationship Id="rId10" Type="http://schemas.openxmlformats.org/officeDocument/2006/relationships/hyperlink" Target="https://www.federalreserve.gov/aboutthefed/bios/banks/pres09.htm" TargetMode="External"/><Relationship Id="rId4" Type="http://schemas.openxmlformats.org/officeDocument/2006/relationships/hyperlink" Target="https://www.federalreserve.gov/aboutthefed/bios/board/yellen.htm" TargetMode="External"/><Relationship Id="rId9" Type="http://schemas.openxmlformats.org/officeDocument/2006/relationships/hyperlink" Target="https://www.federalreserve.gov/aboutthefed/bios/banks/pres11.htm" TargetMode="External"/><Relationship Id="rId14" Type="http://schemas.openxmlformats.org/officeDocument/2006/relationships/hyperlink" Target="https://www.federalreserve.gov/aboutthefed/bios/banks/pres04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serve.gov/monetarypolicy/files/fomcminutes20170614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0/11/02/business/economy/02fed.html?_r=1&amp;nl=&amp;emc=a25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fred.stlouisfed.org/graph/?g=fxA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d.stlouisfed.org/series/WALC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82296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rgbClr val="FFFF00"/>
                </a:solidFill>
              </a:rPr>
              <a:t>Principles of Macroeconomics</a:t>
            </a:r>
            <a:br>
              <a:rPr lang="en-US" altLang="en-US" sz="4800" dirty="0" smtClean="0">
                <a:solidFill>
                  <a:srgbClr val="FFFF00"/>
                </a:solidFill>
              </a:rPr>
            </a:br>
            <a:r>
              <a:rPr lang="en-US" altLang="en-US" sz="1800" dirty="0" smtClean="0">
                <a:solidFill>
                  <a:srgbClr val="FFFF00"/>
                </a:solidFill>
              </a:rPr>
              <a:t/>
            </a:r>
            <a:br>
              <a:rPr lang="en-US" altLang="en-US" sz="1800" dirty="0" smtClean="0">
                <a:solidFill>
                  <a:srgbClr val="FFFF00"/>
                </a:solidFill>
              </a:rPr>
            </a:br>
            <a:r>
              <a:rPr lang="en-US" altLang="en-US" sz="3200" dirty="0" smtClean="0">
                <a:solidFill>
                  <a:srgbClr val="FFFF00"/>
                </a:solidFill>
              </a:rPr>
              <a:t>Fall </a:t>
            </a:r>
            <a:r>
              <a:rPr lang="en-US" altLang="en-US" sz="3200" dirty="0" smtClean="0">
                <a:solidFill>
                  <a:srgbClr val="FFFF00"/>
                </a:solidFill>
              </a:rPr>
              <a:t>2019</a:t>
            </a:r>
            <a:endParaRPr lang="en-US" alt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Dr. Andrew L. H. Parkes</a:t>
            </a:r>
          </a:p>
          <a:p>
            <a:pPr eaLnBrk="1" hangingPunct="1">
              <a:defRPr/>
            </a:pPr>
            <a:endParaRPr lang="en-US" altLang="en-US" sz="1000" smtClean="0"/>
          </a:p>
          <a:p>
            <a:pPr eaLnBrk="1" hangingPunct="1">
              <a:defRPr/>
            </a:pPr>
            <a:r>
              <a:rPr lang="en-GB" altLang="en-US" sz="1800" i="1" smtClean="0">
                <a:solidFill>
                  <a:schemeClr val="hlink"/>
                </a:solidFill>
              </a:rPr>
              <a:t>“A Macroeconomic Understanding for use in Business”</a:t>
            </a:r>
          </a:p>
          <a:p>
            <a:pPr eaLnBrk="1" hangingPunct="1">
              <a:defRPr/>
            </a:pPr>
            <a:endParaRPr lang="en-US" altLang="en-US" sz="1800" smtClean="0">
              <a:solidFill>
                <a:schemeClr val="hlink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772400" y="6172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b="1">
                <a:effectLst>
                  <a:outerShdw blurRad="38100" dist="38100" dir="2700000" algn="tl">
                    <a:srgbClr val="000000"/>
                  </a:outerShdw>
                </a:effectLst>
                <a:ea typeface="SimSun" panose="02010600030101010101" pitchFamily="2" charset="-122"/>
              </a:rPr>
              <a:t>卜安吉</a:t>
            </a:r>
            <a:r>
              <a:rPr lang="zh-CN" altLang="en-US" sz="2000">
                <a:ea typeface="SimSun" panose="02010600030101010101" pitchFamily="2" charset="-122"/>
              </a:rPr>
              <a:t> </a:t>
            </a:r>
            <a:endParaRPr lang="en-GB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CB82E-D656-457A-937D-63A3CF8C4247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 smtClean="0">
                <a:solidFill>
                  <a:schemeClr val="accent1"/>
                </a:solidFill>
              </a:rPr>
              <a:t>The Fed</a:t>
            </a:r>
            <a:r>
              <a:rPr lang="en-GB" altLang="en-US" sz="4000" smtClean="0"/>
              <a:t>: The Board of Governors</a:t>
            </a:r>
            <a:endParaRPr lang="en-US" altLang="zh-CN" sz="4000" smtClean="0">
              <a:ea typeface="SimSun" panose="02010600030101010101" pitchFamily="2" charset="-122"/>
            </a:endParaRP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85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C1E94-BF10-4571-9FC6-BDD679B9D70F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>
                <a:solidFill>
                  <a:schemeClr val="accent1"/>
                </a:solidFill>
              </a:rPr>
              <a:t>The Fed:</a:t>
            </a:r>
            <a:r>
              <a:rPr lang="en-GB" altLang="en-US" smtClean="0"/>
              <a:t> The Fed Banks</a:t>
            </a:r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133125" name="Group 5"/>
          <p:cNvGraphicFramePr>
            <a:graphicFrameLocks noGrp="1"/>
          </p:cNvGraphicFramePr>
          <p:nvPr/>
        </p:nvGraphicFramePr>
        <p:xfrm>
          <a:off x="533400" y="1600200"/>
          <a:ext cx="6375400" cy="3859215"/>
        </p:xfrm>
        <a:graphic>
          <a:graphicData uri="http://schemas.openxmlformats.org/drawingml/2006/table">
            <a:tbl>
              <a:tblPr/>
              <a:tblGrid>
                <a:gridCol w="1517650"/>
                <a:gridCol w="4857750"/>
              </a:tblGrid>
              <a:tr h="36574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The Twelve Federal Reserve Districts – The Fed Banks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34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SimSun" panose="02010600030101010101" pitchFamily="2" charset="-122"/>
                      </a:endParaRP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kumimoji="0" lang="zh-CN" altLang="en-US" sz="1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                                                                             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1" name="Picture 13" descr="Image map of the United States with links to websites of the Federal Reserve Distri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162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E4969-5878-43C2-A86B-64338F826983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mtClean="0">
                <a:solidFill>
                  <a:schemeClr val="accent1"/>
                </a:solidFill>
              </a:rPr>
              <a:t>The Fed:</a:t>
            </a:r>
            <a:r>
              <a:rPr lang="en-GB" altLang="en-US" smtClean="0"/>
              <a:t> The FOMC</a:t>
            </a:r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00600"/>
            <a:ext cx="4191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800" smtClean="0">
                <a:solidFill>
                  <a:schemeClr val="folHlink"/>
                </a:solidFill>
                <a:effectLst/>
                <a:ea typeface="SimSun" panose="02010600030101010101" pitchFamily="2" charset="-122"/>
              </a:rPr>
              <a:t>The FOMC:</a:t>
            </a:r>
            <a:endParaRPr lang="en-GB" altLang="en-US" sz="360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smtClean="0">
                <a:effectLst/>
                <a:ea typeface="SimSun" panose="02010600030101010101" pitchFamily="2" charset="-122"/>
              </a:rPr>
              <a:t>The Seven Governors, New York Fed President and 4 other Fed Presidents – 12 total members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GB" altLang="en-US" sz="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smtClean="0">
                <a:solidFill>
                  <a:schemeClr val="hlink"/>
                </a:solidFill>
                <a:effectLst/>
                <a:ea typeface="SimSun" panose="02010600030101010101" pitchFamily="2" charset="-122"/>
              </a:rPr>
              <a:t>Set Monetary Policy for the United States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900" smtClean="0">
              <a:solidFill>
                <a:schemeClr val="hlink"/>
              </a:solidFill>
              <a:effectLst/>
              <a:ea typeface="SimSun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smtClean="0">
                <a:effectLst/>
                <a:ea typeface="SimSun" panose="02010600030101010101" pitchFamily="2" charset="-122"/>
              </a:rPr>
              <a:t>In other words, the FOMC sets the “Federal Funds Rate” – The interest rate that banks borrow funds from each other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smtClean="0">
                <a:effectLst/>
                <a:ea typeface="SimSun" panose="02010600030101010101" pitchFamily="2" charset="-122"/>
              </a:rPr>
              <a:t>The “Fed Funds” rate determines the “Prime” rate or the interest rate that banks charge their “best” corporate customers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smtClean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An Increase in the fed funds rate means borrowing is more “expensive.”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400" smtClean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A decrease?</a:t>
            </a:r>
            <a:endParaRPr lang="en-US" altLang="zh-CN" sz="2800" smtClean="0"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2B450-81CF-4B4A-B512-7EA95F3816E4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The Fed:</a:t>
            </a:r>
            <a:r>
              <a:rPr lang="en-GB" altLang="en-US" dirty="0" smtClean="0"/>
              <a:t> The FOMC</a:t>
            </a:r>
            <a:endParaRPr lang="en-US" altLang="zh-CN" dirty="0" smtClean="0">
              <a:ea typeface="SimSun" panose="02010600030101010101" pitchFamily="2" charset="-122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733800"/>
            <a:ext cx="4191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44958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effectLst/>
              </a:rPr>
              <a:t>2017 Committee </a:t>
            </a:r>
            <a:r>
              <a:rPr lang="en-US" sz="1400" dirty="0" smtClean="0">
                <a:effectLst/>
              </a:rPr>
              <a:t>Members</a:t>
            </a:r>
          </a:p>
          <a:p>
            <a:pPr marL="0" indent="0">
              <a:buNone/>
            </a:pPr>
            <a:endParaRPr lang="en-US" sz="1400" dirty="0">
              <a:effectLst/>
            </a:endParaRPr>
          </a:p>
          <a:p>
            <a:r>
              <a:rPr lang="en-US" sz="1400" dirty="0">
                <a:effectLst/>
                <a:hlinkClick r:id="rId4"/>
              </a:rPr>
              <a:t>Janet L. Yellen</a:t>
            </a:r>
            <a:r>
              <a:rPr lang="en-US" sz="1400" dirty="0">
                <a:effectLst/>
              </a:rPr>
              <a:t>, Board of Governors, Chair</a:t>
            </a:r>
          </a:p>
          <a:p>
            <a:r>
              <a:rPr lang="en-US" sz="1400" dirty="0">
                <a:effectLst/>
                <a:hlinkClick r:id="rId5"/>
              </a:rPr>
              <a:t>William C. Dudley</a:t>
            </a:r>
            <a:r>
              <a:rPr lang="en-US" sz="1400" dirty="0">
                <a:effectLst/>
              </a:rPr>
              <a:t>, New York, Vice Chairman</a:t>
            </a:r>
          </a:p>
          <a:p>
            <a:r>
              <a:rPr lang="en-US" sz="1400" dirty="0" err="1">
                <a:effectLst/>
                <a:hlinkClick r:id="rId6"/>
              </a:rPr>
              <a:t>Lael</a:t>
            </a:r>
            <a:r>
              <a:rPr lang="en-US" sz="1400" dirty="0">
                <a:effectLst/>
                <a:hlinkClick r:id="rId6"/>
              </a:rPr>
              <a:t> </a:t>
            </a:r>
            <a:r>
              <a:rPr lang="en-US" sz="1400" dirty="0" err="1">
                <a:effectLst/>
                <a:hlinkClick r:id="rId6"/>
              </a:rPr>
              <a:t>Brainard</a:t>
            </a:r>
            <a:r>
              <a:rPr lang="en-US" sz="1400" dirty="0">
                <a:effectLst/>
              </a:rPr>
              <a:t>, Board of Governors</a:t>
            </a:r>
          </a:p>
          <a:p>
            <a:r>
              <a:rPr lang="en-US" sz="1400" dirty="0">
                <a:effectLst/>
                <a:hlinkClick r:id="rId7"/>
              </a:rPr>
              <a:t>Charles L. Evans</a:t>
            </a:r>
            <a:r>
              <a:rPr lang="en-US" sz="1400" dirty="0">
                <a:effectLst/>
              </a:rPr>
              <a:t>, Chicago</a:t>
            </a:r>
          </a:p>
          <a:p>
            <a:r>
              <a:rPr lang="en-US" sz="1400" dirty="0">
                <a:effectLst/>
                <a:hlinkClick r:id="rId8"/>
              </a:rPr>
              <a:t>Patrick Harker</a:t>
            </a:r>
            <a:r>
              <a:rPr lang="en-US" sz="1400" dirty="0">
                <a:effectLst/>
              </a:rPr>
              <a:t>, Philadelphia</a:t>
            </a:r>
          </a:p>
          <a:p>
            <a:r>
              <a:rPr lang="en-US" sz="1400" dirty="0">
                <a:effectLst/>
                <a:hlinkClick r:id="rId9"/>
              </a:rPr>
              <a:t>Robert S. Kaplan</a:t>
            </a:r>
            <a:r>
              <a:rPr lang="en-US" sz="1400" dirty="0">
                <a:effectLst/>
              </a:rPr>
              <a:t>, Dallas</a:t>
            </a:r>
          </a:p>
          <a:p>
            <a:r>
              <a:rPr lang="en-US" sz="1400" dirty="0">
                <a:effectLst/>
                <a:hlinkClick r:id="rId10"/>
              </a:rPr>
              <a:t>Neel </a:t>
            </a:r>
            <a:r>
              <a:rPr lang="en-US" sz="1400" dirty="0" err="1">
                <a:effectLst/>
                <a:hlinkClick r:id="rId10"/>
              </a:rPr>
              <a:t>Kashkari</a:t>
            </a:r>
            <a:r>
              <a:rPr lang="en-US" sz="1400" dirty="0">
                <a:effectLst/>
              </a:rPr>
              <a:t>, Minneapolis</a:t>
            </a:r>
          </a:p>
          <a:p>
            <a:r>
              <a:rPr lang="en-US" sz="1400" dirty="0">
                <a:effectLst/>
                <a:hlinkClick r:id="rId11"/>
              </a:rPr>
              <a:t>Jerome H. Powell</a:t>
            </a:r>
            <a:r>
              <a:rPr lang="en-US" sz="1400" dirty="0">
                <a:effectLst/>
              </a:rPr>
              <a:t>, Board of Governors</a:t>
            </a:r>
          </a:p>
          <a:p>
            <a:r>
              <a:rPr lang="en-US" sz="1400" dirty="0">
                <a:effectLst/>
                <a:hlinkClick r:id="rId12"/>
              </a:rPr>
              <a:t>Randal K. Quarles</a:t>
            </a:r>
            <a:r>
              <a:rPr lang="en-US" sz="1400" dirty="0">
                <a:effectLst/>
              </a:rPr>
              <a:t>, Board of </a:t>
            </a:r>
            <a:r>
              <a:rPr lang="en-US" sz="1400" dirty="0" smtClean="0">
                <a:effectLst/>
              </a:rPr>
              <a:t>Governors</a:t>
            </a:r>
          </a:p>
          <a:p>
            <a:endParaRPr lang="en-US" sz="1400" dirty="0">
              <a:effectLst/>
            </a:endParaRPr>
          </a:p>
          <a:p>
            <a:pPr marL="0" indent="0">
              <a:buNone/>
            </a:pPr>
            <a:r>
              <a:rPr lang="en-US" sz="1400" dirty="0">
                <a:effectLst/>
              </a:rPr>
              <a:t>Alternate </a:t>
            </a:r>
            <a:r>
              <a:rPr lang="en-US" sz="1400" dirty="0" smtClean="0">
                <a:effectLst/>
              </a:rPr>
              <a:t>Members</a:t>
            </a:r>
          </a:p>
          <a:p>
            <a:pPr marL="0" indent="0">
              <a:buNone/>
            </a:pPr>
            <a:endParaRPr lang="en-US" sz="1400" dirty="0">
              <a:effectLst/>
            </a:endParaRPr>
          </a:p>
          <a:p>
            <a:r>
              <a:rPr lang="en-US" sz="1400" dirty="0">
                <a:effectLst/>
                <a:hlinkClick r:id="rId13"/>
              </a:rPr>
              <a:t>Raphael W. Bostic</a:t>
            </a:r>
            <a:r>
              <a:rPr lang="en-US" sz="1400" dirty="0">
                <a:effectLst/>
              </a:rPr>
              <a:t>, Atlanta</a:t>
            </a:r>
          </a:p>
          <a:p>
            <a:r>
              <a:rPr lang="en-US" sz="1400" dirty="0">
                <a:effectLst/>
                <a:hlinkClick r:id="rId14"/>
              </a:rPr>
              <a:t>Loretta J. </a:t>
            </a:r>
            <a:r>
              <a:rPr lang="en-US" sz="1400" dirty="0" err="1">
                <a:effectLst/>
                <a:hlinkClick r:id="rId14"/>
              </a:rPr>
              <a:t>Mester</a:t>
            </a:r>
            <a:r>
              <a:rPr lang="en-US" sz="1400" dirty="0">
                <a:effectLst/>
              </a:rPr>
              <a:t>, Cleveland</a:t>
            </a:r>
          </a:p>
          <a:p>
            <a:r>
              <a:rPr lang="en-US" sz="1400" dirty="0">
                <a:effectLst/>
                <a:hlinkClick r:id="rId15"/>
              </a:rPr>
              <a:t>Mark L. </a:t>
            </a:r>
            <a:r>
              <a:rPr lang="en-US" sz="1400" dirty="0" err="1">
                <a:effectLst/>
                <a:hlinkClick r:id="rId15"/>
              </a:rPr>
              <a:t>Mullinix</a:t>
            </a:r>
            <a:r>
              <a:rPr lang="en-US" sz="1400" dirty="0">
                <a:effectLst/>
              </a:rPr>
              <a:t>, First Vice President, Richmond</a:t>
            </a:r>
          </a:p>
          <a:p>
            <a:r>
              <a:rPr lang="en-US" sz="1400" dirty="0">
                <a:effectLst/>
                <a:hlinkClick r:id="rId16"/>
              </a:rPr>
              <a:t>Michael </a:t>
            </a:r>
            <a:r>
              <a:rPr lang="en-US" sz="1400" dirty="0" err="1">
                <a:effectLst/>
                <a:hlinkClick r:id="rId16"/>
              </a:rPr>
              <a:t>Strine</a:t>
            </a:r>
            <a:r>
              <a:rPr lang="en-US" sz="1400" dirty="0">
                <a:effectLst/>
              </a:rPr>
              <a:t>, First Vice President, New York</a:t>
            </a:r>
          </a:p>
          <a:p>
            <a:r>
              <a:rPr lang="en-US" sz="1400" dirty="0">
                <a:effectLst/>
                <a:hlinkClick r:id="rId17"/>
              </a:rPr>
              <a:t>John C. Williams</a:t>
            </a:r>
            <a:r>
              <a:rPr lang="en-US" sz="1400" dirty="0">
                <a:effectLst/>
              </a:rPr>
              <a:t>, San Francisco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4953000" y="1600200"/>
            <a:ext cx="38544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800" dirty="0" smtClean="0">
                <a:solidFill>
                  <a:schemeClr val="folHlink"/>
                </a:solidFill>
                <a:effectLst/>
                <a:ea typeface="SimSun" panose="02010600030101010101" pitchFamily="2" charset="-122"/>
              </a:rPr>
              <a:t>Next Meeting: Oct 31- Nov 1, 2017       still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800" dirty="0" smtClean="0">
                <a:solidFill>
                  <a:schemeClr val="folHlink"/>
                </a:solidFill>
                <a:effectLst/>
                <a:ea typeface="SimSun" panose="02010600030101010101" pitchFamily="2" charset="-122"/>
              </a:rPr>
              <a:t>    1.00 - 1.25% </a:t>
            </a:r>
            <a:r>
              <a:rPr lang="en-US" altLang="zh-CN" sz="2800" dirty="0" err="1" smtClean="0">
                <a:solidFill>
                  <a:schemeClr val="folHlink"/>
                </a:solidFill>
                <a:effectLst/>
                <a:ea typeface="SimSun" panose="02010600030101010101" pitchFamily="2" charset="-122"/>
              </a:rPr>
              <a:t>ff</a:t>
            </a:r>
            <a:r>
              <a:rPr lang="en-US" altLang="zh-CN" sz="2800" dirty="0" smtClean="0">
                <a:solidFill>
                  <a:schemeClr val="folHlink"/>
                </a:solidFill>
                <a:effectLst/>
                <a:ea typeface="SimSun" panose="02010600030101010101" pitchFamily="2" charset="-122"/>
              </a:rPr>
              <a:t> rate?</a:t>
            </a:r>
            <a:endParaRPr lang="en-GB" altLang="en-US" sz="2800" dirty="0" smtClean="0"/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4849906" y="5759824"/>
            <a:ext cx="368241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 dirty="0" smtClean="0">
                <a:hlinkClick r:id="rId18"/>
              </a:rPr>
              <a:t>https://www.federalreserve.gov/monetarypolicy/fomc.htm</a:t>
            </a:r>
            <a:r>
              <a:rPr lang="en-US" altLang="en-US" sz="900" b="1" dirty="0" smtClean="0"/>
              <a:t> 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2AA61-5E29-41B0-95FE-64A46013603A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chemeClr val="accent1"/>
                </a:solidFill>
              </a:rPr>
              <a:t>The Fed:</a:t>
            </a:r>
            <a:r>
              <a:rPr lang="en-GB" altLang="en-US" dirty="0" smtClean="0"/>
              <a:t> The Chair</a:t>
            </a:r>
            <a:endParaRPr lang="en-US" altLang="zh-CN" dirty="0" smtClean="0">
              <a:ea typeface="SimSun" panose="02010600030101010101" pitchFamily="2" charset="-122"/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436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324600" y="4953000"/>
            <a:ext cx="2438400" cy="76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dirty="0" smtClean="0">
                <a:solidFill>
                  <a:schemeClr val="folHlink"/>
                </a:solidFill>
                <a:effectLst/>
                <a:ea typeface="SimSun" panose="02010600030101010101" pitchFamily="2" charset="-122"/>
              </a:rPr>
              <a:t>Janet Yellen</a:t>
            </a:r>
            <a:endParaRPr lang="en-GB" altLang="en-US" sz="4000" dirty="0" smtClean="0"/>
          </a:p>
        </p:txBody>
      </p:sp>
      <p:pic>
        <p:nvPicPr>
          <p:cNvPr id="18441" name="Picture 7" descr="Federal_rate_chart_070707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0"/>
            <a:ext cx="5616575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6477000" y="1295400"/>
            <a:ext cx="266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mtClean="0">
                <a:solidFill>
                  <a:schemeClr val="folHlink"/>
                </a:solidFill>
                <a:effectLst/>
                <a:ea typeface="SimSun" panose="02010600030101010101" pitchFamily="2" charset="-122"/>
              </a:rPr>
              <a:t>Where is it today?</a:t>
            </a:r>
            <a:endParaRPr lang="en-GB" altLang="en-US" sz="4000" smtClean="0"/>
          </a:p>
        </p:txBody>
      </p:sp>
      <p:pic>
        <p:nvPicPr>
          <p:cNvPr id="1844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51125"/>
            <a:ext cx="26765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30095-16FD-440C-8F0E-A5AECBF7E18E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Fed’s quote from the minutes: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417638"/>
            <a:ext cx="8305800" cy="3962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sz="1100" dirty="0" smtClean="0"/>
          </a:p>
          <a:p>
            <a:pPr marL="0" indent="0">
              <a:buNone/>
              <a:defRPr/>
            </a:pPr>
            <a:r>
              <a:rPr lang="en-US" sz="2800" dirty="0"/>
              <a:t>“Effective June 15, 2017, the Federal Open Market Committee directs the Desk to undertake open market operations as necessary to maintain the federal funds rate in a target range of 1 to 1¼ percent, including overnight reverse repurchase operations (and reverse repurchase operations </a:t>
            </a:r>
            <a:r>
              <a:rPr lang="en-US" sz="2800" dirty="0" smtClean="0"/>
              <a:t>…</a:t>
            </a:r>
            <a:r>
              <a:rPr lang="en-US" sz="2800" dirty="0" smtClean="0">
                <a:effectLst/>
              </a:rPr>
              <a:t>“</a:t>
            </a:r>
            <a:endParaRPr lang="en-US" sz="2800" dirty="0">
              <a:effectLst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57400" y="5167887"/>
            <a:ext cx="5638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2"/>
              </a:rPr>
              <a:t>https://www.federalreserve.gov/monetarypolicy/files/fomcminutes20170614.pdf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2C7ED-5807-4D2D-B111-488CCBFC7FC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7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530DB-1E5C-4412-A970-DDC84D34855E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20485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686800" cy="6096000"/>
          </a:xfrm>
        </p:spPr>
      </p:pic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4038600" y="6172200"/>
            <a:ext cx="479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hlinkClick r:id="rId3"/>
              </a:rPr>
              <a:t>http://www.nytimes.com/2010/11/02/business/economy/02fed.html?_r=1&amp;nl=&amp;emc=a25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79040-00F7-43AD-86FE-A79FAD092E78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7" name="FRED Graph Chart" descr="FRED Graph">
            <a:hlinkClick r:id="rId2" tooltip="View this chart in your browser. 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70" y="228600"/>
            <a:ext cx="8530459" cy="5753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0" y="6063734"/>
            <a:ext cx="25010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4"/>
              </a:rPr>
              <a:t>https://</a:t>
            </a:r>
            <a:r>
              <a:rPr lang="en-US" sz="1000" dirty="0" smtClean="0">
                <a:hlinkClick r:id="rId4"/>
              </a:rPr>
              <a:t>fred.stlouisfed.org/series/WALCL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9627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October </a:t>
            </a:r>
            <a:r>
              <a:rPr lang="en-US" altLang="en-US" dirty="0" smtClean="0"/>
              <a:t>23, 2019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891AD-D6DE-4781-9668-56AC8A004465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00"/>
                </a:solidFill>
              </a:rPr>
              <a:t>Money</a:t>
            </a:r>
          </a:p>
        </p:txBody>
      </p:sp>
      <p:pic>
        <p:nvPicPr>
          <p:cNvPr id="615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8382000" cy="41148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</a:t>
            </a:r>
            <a:r>
              <a:rPr lang="en-US" altLang="en-US" dirty="0" smtClean="0"/>
              <a:t>F19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477C5-7909-498D-B60D-583DBCCF4283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00"/>
                </a:solidFill>
              </a:rPr>
              <a:t>The Fed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latin typeface="Times New Roman" panose="02020603050405020304" pitchFamily="18" charset="0"/>
              </a:rPr>
              <a:t>What are the three components of the Fed organization?</a:t>
            </a:r>
          </a:p>
          <a:p>
            <a:pPr eaLnBrk="1" hangingPunct="1">
              <a:defRPr/>
            </a:pPr>
            <a:endParaRPr lang="en-US" altLang="en-US" sz="1000" b="1" smtClean="0">
              <a:latin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en-US" smtClean="0">
                <a:solidFill>
                  <a:schemeClr val="hlink"/>
                </a:solidFill>
              </a:rPr>
              <a:t>The Governors </a:t>
            </a:r>
          </a:p>
          <a:p>
            <a:pPr lvl="1" eaLnBrk="1" hangingPunct="1">
              <a:defRPr/>
            </a:pPr>
            <a:r>
              <a:rPr lang="en-US" altLang="en-US" smtClean="0">
                <a:solidFill>
                  <a:schemeClr val="hlink"/>
                </a:solidFill>
              </a:rPr>
              <a:t>The Federal Reserve Banks</a:t>
            </a:r>
          </a:p>
          <a:p>
            <a:pPr lvl="1" eaLnBrk="1" hangingPunct="1">
              <a:defRPr/>
            </a:pPr>
            <a:r>
              <a:rPr lang="en-US" altLang="en-US" smtClean="0">
                <a:solidFill>
                  <a:schemeClr val="hlink"/>
                </a:solidFill>
              </a:rPr>
              <a:t>The Federal Open Market Committee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1752600" y="51816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“The Fed” is the Central Bank (CB) of the U.S.A.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C1DEA-33E1-4293-9235-4E45F9EB8406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00"/>
                </a:solidFill>
              </a:rPr>
              <a:t>Three Tools of the Fed (CB)</a:t>
            </a: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457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Open Market Operations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Discount Rate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Reserve Requirement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419600" y="9906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1800" dirty="0" smtClean="0"/>
              <a:t>Powell, Chair</a:t>
            </a:r>
            <a:endParaRPr lang="en-US" altLang="en-US" sz="1800" dirty="0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992893" y="3518584"/>
            <a:ext cx="220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Quarles, </a:t>
            </a:r>
            <a:r>
              <a:rPr lang="en-US" altLang="en-US" sz="1800" dirty="0"/>
              <a:t>Vice </a:t>
            </a:r>
            <a:r>
              <a:rPr lang="en-US" altLang="en-US" sz="1800" dirty="0" smtClean="0"/>
              <a:t>Chair of Supervision</a:t>
            </a:r>
            <a:endParaRPr lang="en-US" altLang="en-US" sz="1800" dirty="0"/>
          </a:p>
        </p:txBody>
      </p:sp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381000" y="2819400"/>
            <a:ext cx="3733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hlink"/>
                </a:solidFill>
              </a:rPr>
              <a:t>Currently there are </a:t>
            </a:r>
            <a:r>
              <a:rPr lang="en-US" altLang="en-US" sz="2000" dirty="0" smtClean="0">
                <a:solidFill>
                  <a:schemeClr val="hlink"/>
                </a:solidFill>
              </a:rPr>
              <a:t>5 </a:t>
            </a:r>
            <a:r>
              <a:rPr lang="en-US" altLang="en-US" sz="2000" dirty="0">
                <a:solidFill>
                  <a:schemeClr val="hlink"/>
                </a:solidFill>
              </a:rPr>
              <a:t>of 7 Federal Reserve Board Governors:</a:t>
            </a:r>
          </a:p>
        </p:txBody>
      </p:sp>
      <p:sp>
        <p:nvSpPr>
          <p:cNvPr id="8204" name="Text Box 17"/>
          <p:cNvSpPr txBox="1">
            <a:spLocks noChangeArrowheads="1"/>
          </p:cNvSpPr>
          <p:nvPr/>
        </p:nvSpPr>
        <p:spPr bwMode="auto">
          <a:xfrm>
            <a:off x="990600" y="3830638"/>
            <a:ext cx="1066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Baird</a:t>
            </a:r>
          </a:p>
        </p:txBody>
      </p:sp>
      <p:sp>
        <p:nvSpPr>
          <p:cNvPr id="8205" name="Rectangle 21"/>
          <p:cNvSpPr>
            <a:spLocks noChangeArrowheads="1"/>
          </p:cNvSpPr>
          <p:nvPr/>
        </p:nvSpPr>
        <p:spPr bwMode="auto">
          <a:xfrm>
            <a:off x="0" y="6248400"/>
            <a:ext cx="3328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hlink"/>
                </a:solidFill>
              </a:rPr>
              <a:t>http://www.federalreserve.gov/aboutthefed/default.htm</a:t>
            </a:r>
          </a:p>
        </p:txBody>
      </p:sp>
      <p:pic>
        <p:nvPicPr>
          <p:cNvPr id="8207" name="Picture 35" descr="Photo of Governor Jerome H. Po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18" y="1522359"/>
            <a:ext cx="16668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7" y="4266509"/>
            <a:ext cx="1666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01" y="4237287"/>
            <a:ext cx="1601600" cy="2008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73" y="4257675"/>
            <a:ext cx="1615440" cy="2025513"/>
          </a:xfrm>
          <a:prstGeom prst="rect">
            <a:avLst/>
          </a:prstGeom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756654" y="3795540"/>
            <a:ext cx="1066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 smtClean="0"/>
              <a:t>Bowman</a:t>
            </a: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93" y="1517280"/>
            <a:ext cx="1550907" cy="1944599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494252" y="1047827"/>
            <a:ext cx="21163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1800" dirty="0" err="1" smtClean="0"/>
              <a:t>Clarida</a:t>
            </a:r>
            <a:r>
              <a:rPr lang="en-US" altLang="en-US" sz="1800" dirty="0" smtClean="0"/>
              <a:t>, Vice Chair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18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942A7-98A1-4226-9834-38BBA71E1C1F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 smtClean="0">
                <a:solidFill>
                  <a:srgbClr val="FFFF00"/>
                </a:solidFill>
              </a:rPr>
              <a:t>1. Open Market Operations</a:t>
            </a:r>
            <a:endParaRPr lang="en-US" altLang="en-US" sz="4000" smtClean="0">
              <a:solidFill>
                <a:srgbClr val="FFFF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Federal Open Market Committee (FOMC)</a:t>
            </a:r>
          </a:p>
          <a:p>
            <a:pPr lvl="1" eaLnBrk="1" hangingPunct="1">
              <a:defRPr/>
            </a:pPr>
            <a:r>
              <a:rPr lang="en-GB" altLang="en-US" dirty="0" smtClean="0">
                <a:solidFill>
                  <a:schemeClr val="hlink"/>
                </a:solidFill>
              </a:rPr>
              <a:t>The 7 Board of Governors  </a:t>
            </a:r>
            <a:r>
              <a:rPr lang="en-GB" altLang="en-US" sz="2000" dirty="0" smtClean="0">
                <a:solidFill>
                  <a:schemeClr val="hlink"/>
                </a:solidFill>
              </a:rPr>
              <a:t>(usually)</a:t>
            </a:r>
          </a:p>
          <a:p>
            <a:pPr lvl="1" eaLnBrk="1" hangingPunct="1">
              <a:defRPr/>
            </a:pPr>
            <a:r>
              <a:rPr lang="en-GB" altLang="en-US" dirty="0" smtClean="0">
                <a:solidFill>
                  <a:schemeClr val="hlink"/>
                </a:solidFill>
              </a:rPr>
              <a:t>New York Fed Bank President</a:t>
            </a:r>
          </a:p>
          <a:p>
            <a:pPr lvl="1" eaLnBrk="1" hangingPunct="1">
              <a:defRPr/>
            </a:pPr>
            <a:r>
              <a:rPr lang="en-GB" altLang="en-US" dirty="0" smtClean="0">
                <a:solidFill>
                  <a:schemeClr val="hlink"/>
                </a:solidFill>
              </a:rPr>
              <a:t>4 other Presidents of the 11 other Fed Banks</a:t>
            </a:r>
          </a:p>
          <a:p>
            <a:pPr lvl="1" eaLnBrk="1" hangingPunct="1">
              <a:defRPr/>
            </a:pPr>
            <a:endParaRPr lang="en-GB" altLang="en-US" sz="900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GB" altLang="en-US" dirty="0" smtClean="0">
                <a:solidFill>
                  <a:srgbClr val="FFFF00"/>
                </a:solidFill>
              </a:rPr>
              <a:t>Buy and Sell U.S. Treasury Bills</a:t>
            </a:r>
            <a:r>
              <a:rPr lang="en-GB" altLang="en-US" dirty="0" smtClean="0">
                <a:solidFill>
                  <a:schemeClr val="hlink"/>
                </a:solidFill>
              </a:rPr>
              <a:t> </a:t>
            </a:r>
            <a:r>
              <a:rPr lang="en-GB" altLang="en-US" sz="2400" dirty="0" smtClean="0">
                <a:solidFill>
                  <a:schemeClr val="hlink"/>
                </a:solidFill>
              </a:rPr>
              <a:t>(Notes and Bonds too but mostly Bills)</a:t>
            </a:r>
            <a:r>
              <a:rPr lang="en-GB" altLang="en-US" dirty="0" smtClean="0">
                <a:solidFill>
                  <a:schemeClr val="hlink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GB" altLang="en-US" dirty="0" smtClean="0">
                <a:solidFill>
                  <a:schemeClr val="hlink"/>
                </a:solidFill>
              </a:rPr>
              <a:t>Their actions decrease/increase the interest rate (respectively). – </a:t>
            </a:r>
            <a:r>
              <a:rPr lang="en-GB" altLang="en-US" sz="3200" dirty="0" smtClean="0">
                <a:solidFill>
                  <a:srgbClr val="FFFF00"/>
                </a:solidFill>
              </a:rPr>
              <a:t>called open market operations</a:t>
            </a:r>
            <a:endParaRPr lang="en-US" altLang="en-US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5A406-772F-4007-B96C-64F55E6BD7A4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00"/>
                </a:solidFill>
              </a:rPr>
              <a:t>2. Required Reserve Ratio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467600" cy="3733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>
                <a:solidFill>
                  <a:schemeClr val="hlink"/>
                </a:solidFill>
              </a:rPr>
              <a:t>Set by the Governors</a:t>
            </a:r>
            <a:r>
              <a:rPr lang="en-US" altLang="en-US" smtClean="0"/>
              <a:t> –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altLang="en-US" smtClean="0"/>
              <a:t>the Reserve Ratio is the percentage of checkable deposits that must be kept at the Federal Reserve District Bank in their District as cash.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sz="1200" smtClean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mtClean="0">
                <a:solidFill>
                  <a:srgbClr val="FFFF00"/>
                </a:solidFill>
              </a:rPr>
              <a:t>The effect is that the cash is not available for banks to loan out.</a:t>
            </a:r>
          </a:p>
        </p:txBody>
      </p:sp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91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A8E81-BB90-4B70-8BE7-3C12131BA3E0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00"/>
                </a:solidFill>
              </a:rPr>
              <a:t>3. Discount Window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14600"/>
            <a:ext cx="6934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hlink"/>
                </a:solidFill>
              </a:rPr>
              <a:t>The Discount Window is not a physical place but means that commercial banks may borrow from the Fed at the Discount Rate.</a:t>
            </a:r>
            <a:endParaRPr lang="en-US" altLang="en-US" smtClean="0"/>
          </a:p>
          <a:p>
            <a:pPr eaLnBrk="1" hangingPunct="1">
              <a:defRPr/>
            </a:pPr>
            <a:endParaRPr lang="en-US" altLang="en-US" smtClean="0">
              <a:solidFill>
                <a:schemeClr val="hlink"/>
              </a:solidFill>
            </a:endParaRPr>
          </a:p>
        </p:txBody>
      </p:sp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7800"/>
            <a:ext cx="7620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7824C-DEAA-4516-9A32-FBBDAB36B379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00"/>
                </a:solidFill>
              </a:rPr>
              <a:t>3. Discount Window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mtClean="0">
                <a:solidFill>
                  <a:schemeClr val="hlink"/>
                </a:solidFill>
              </a:rPr>
              <a:t>The “lender of last resort” function. </a:t>
            </a:r>
            <a:endParaRPr lang="en-US" altLang="en-US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mtClean="0">
                <a:solidFill>
                  <a:schemeClr val="hlink"/>
                </a:solidFill>
              </a:rPr>
              <a:t>The legislation in 1913 created the Fed in 1914, not in the constitution.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mtClean="0">
                <a:solidFill>
                  <a:schemeClr val="hlink"/>
                </a:solidFill>
              </a:rPr>
              <a:t>Lending to banks was the central bank’s only role.</a:t>
            </a:r>
          </a:p>
        </p:txBody>
      </p:sp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8686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October 23, 2019</a:t>
            </a: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Principles of Macroeconomics F19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0A031-30F0-4141-A6AC-01FF62E0BFA3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800" smtClean="0">
                <a:solidFill>
                  <a:srgbClr val="FFFF00"/>
                </a:solidFill>
              </a:rPr>
              <a:t>The Federal Reserve System</a:t>
            </a:r>
            <a:r>
              <a:rPr lang="en-GB" altLang="en-US" sz="4800" smtClean="0"/>
              <a:t/>
            </a:r>
            <a:br>
              <a:rPr lang="en-GB" altLang="en-US" sz="4800" smtClean="0"/>
            </a:br>
            <a:endParaRPr lang="en-US" altLang="zh-CN" sz="1600" i="1" smtClean="0">
              <a:ea typeface="SimSun" panose="02010600030101010101" pitchFamily="2" charset="-122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447800"/>
            <a:ext cx="5410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mtClean="0">
                <a:solidFill>
                  <a:schemeClr val="hlink"/>
                </a:solidFill>
              </a:rPr>
              <a:t>The Board of Governors</a:t>
            </a:r>
          </a:p>
          <a:p>
            <a:pPr eaLnBrk="1" hangingPunct="1">
              <a:defRPr/>
            </a:pPr>
            <a:r>
              <a:rPr lang="en-GB" altLang="en-US" smtClean="0">
                <a:solidFill>
                  <a:schemeClr val="hlink"/>
                </a:solidFill>
              </a:rPr>
              <a:t>The Fed Banks</a:t>
            </a:r>
          </a:p>
          <a:p>
            <a:pPr eaLnBrk="1" hangingPunct="1">
              <a:defRPr/>
            </a:pPr>
            <a:r>
              <a:rPr lang="en-GB" altLang="en-US" smtClean="0">
                <a:solidFill>
                  <a:schemeClr val="hlink"/>
                </a:solidFill>
              </a:rPr>
              <a:t>The Federal Open Market Committee (FOMC)</a:t>
            </a:r>
          </a:p>
          <a:p>
            <a:pPr lvl="2" eaLnBrk="1" hangingPunct="1">
              <a:defRPr/>
            </a:pPr>
            <a:endParaRPr lang="en-GB" altLang="en-US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zh-CN" altLang="en-US" smtClean="0">
              <a:ea typeface="SimSun" panose="02010600030101010101" pitchFamily="2" charset="-122"/>
            </a:endParaRPr>
          </a:p>
        </p:txBody>
      </p:sp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4732338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819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1376</TotalTime>
  <Words>790</Words>
  <Application>Microsoft Office PowerPoint</Application>
  <PresentationFormat>On-screen Show (4:3)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SimSun</vt:lpstr>
      <vt:lpstr>Arial</vt:lpstr>
      <vt:lpstr>Tahoma</vt:lpstr>
      <vt:lpstr>Times New Roman</vt:lpstr>
      <vt:lpstr>Wingdings</vt:lpstr>
      <vt:lpstr>Slit</vt:lpstr>
      <vt:lpstr>Principles of Macroeconomics  Fall 2019</vt:lpstr>
      <vt:lpstr>Money</vt:lpstr>
      <vt:lpstr>The Fed</vt:lpstr>
      <vt:lpstr>Three Tools of the Fed (CB)</vt:lpstr>
      <vt:lpstr>1. Open Market Operations</vt:lpstr>
      <vt:lpstr>2. Required Reserve Ratio</vt:lpstr>
      <vt:lpstr>3. Discount Window</vt:lpstr>
      <vt:lpstr>3. Discount Window</vt:lpstr>
      <vt:lpstr>The Federal Reserve System </vt:lpstr>
      <vt:lpstr>The Fed: The Board of Governors</vt:lpstr>
      <vt:lpstr>The Fed: The Fed Banks</vt:lpstr>
      <vt:lpstr>The Fed: The FOMC</vt:lpstr>
      <vt:lpstr>The Fed: The FOMC</vt:lpstr>
      <vt:lpstr>The Fed: The Chair</vt:lpstr>
      <vt:lpstr>Fed’s quote from the minutes:</vt:lpstr>
      <vt:lpstr>PowerPoint Presentation</vt:lpstr>
      <vt:lpstr>PowerPoint Presentation</vt:lpstr>
      <vt:lpstr>PowerPoint Presentation</vt:lpstr>
    </vt:vector>
  </TitlesOfParts>
  <Company>Parkes Enterprises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  FIN 102</dc:title>
  <dc:creator>Andrew L. H. Parkes</dc:creator>
  <cp:lastModifiedBy>Andrew Parkes</cp:lastModifiedBy>
  <cp:revision>82</cp:revision>
  <dcterms:created xsi:type="dcterms:W3CDTF">2007-09-02T00:43:53Z</dcterms:created>
  <dcterms:modified xsi:type="dcterms:W3CDTF">2019-10-24T13:49:51Z</dcterms:modified>
</cp:coreProperties>
</file>