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3"/>
  </p:notesMasterIdLst>
  <p:handoutMasterIdLst>
    <p:handoutMasterId r:id="rId54"/>
  </p:handoutMasterIdLst>
  <p:sldIdLst>
    <p:sldId id="256" r:id="rId10"/>
    <p:sldId id="374" r:id="rId11"/>
    <p:sldId id="1331" r:id="rId12"/>
    <p:sldId id="1115" r:id="rId13"/>
    <p:sldId id="1403" r:id="rId14"/>
    <p:sldId id="1363" r:id="rId15"/>
    <p:sldId id="1364" r:id="rId16"/>
    <p:sldId id="1404" r:id="rId17"/>
    <p:sldId id="1405" r:id="rId18"/>
    <p:sldId id="1406" r:id="rId19"/>
    <p:sldId id="1414" r:id="rId20"/>
    <p:sldId id="1410" r:id="rId21"/>
    <p:sldId id="1408" r:id="rId22"/>
    <p:sldId id="1409" r:id="rId23"/>
    <p:sldId id="1411" r:id="rId24"/>
    <p:sldId id="1412" r:id="rId25"/>
    <p:sldId id="1413" r:id="rId26"/>
    <p:sldId id="1415" r:id="rId27"/>
    <p:sldId id="1417" r:id="rId28"/>
    <p:sldId id="1418" r:id="rId29"/>
    <p:sldId id="1419" r:id="rId30"/>
    <p:sldId id="1329" r:id="rId31"/>
    <p:sldId id="1421" r:id="rId32"/>
    <p:sldId id="1422" r:id="rId33"/>
    <p:sldId id="1423" r:id="rId34"/>
    <p:sldId id="1382" r:id="rId35"/>
    <p:sldId id="1383" r:id="rId36"/>
    <p:sldId id="1384" r:id="rId37"/>
    <p:sldId id="1385" r:id="rId38"/>
    <p:sldId id="1424" r:id="rId39"/>
    <p:sldId id="1425" r:id="rId40"/>
    <p:sldId id="1388" r:id="rId41"/>
    <p:sldId id="1420" r:id="rId42"/>
    <p:sldId id="1426" r:id="rId43"/>
    <p:sldId id="1427" r:id="rId44"/>
    <p:sldId id="1428" r:id="rId45"/>
    <p:sldId id="1429" r:id="rId46"/>
    <p:sldId id="1430" r:id="rId47"/>
    <p:sldId id="1431" r:id="rId48"/>
    <p:sldId id="1433" r:id="rId49"/>
    <p:sldId id="1432" r:id="rId50"/>
    <p:sldId id="1434" r:id="rId51"/>
    <p:sldId id="140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FFCCFF"/>
    <a:srgbClr val="66FF99"/>
    <a:srgbClr val="B8E08C"/>
    <a:srgbClr val="AE122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0" autoAdjust="0"/>
    <p:restoredTop sz="91620" autoAdjust="0"/>
  </p:normalViewPr>
  <p:slideViewPr>
    <p:cSldViewPr>
      <p:cViewPr varScale="1">
        <p:scale>
          <a:sx n="100" d="100"/>
          <a:sy n="100" d="100"/>
        </p:scale>
        <p:origin x="72" y="132"/>
      </p:cViewPr>
      <p:guideLst>
        <p:guide orient="horz" pos="2160"/>
        <p:guide pos="2880"/>
      </p:guideLst>
    </p:cSldViewPr>
  </p:slideViewPr>
  <p:outlineViewPr>
    <p:cViewPr>
      <p:scale>
        <a:sx n="33" d="100"/>
        <a:sy n="33" d="100"/>
      </p:scale>
      <p:origin x="0" y="25542"/>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1/31/2017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It would be helpful to have your students bring their calculators to class for this chapter so they can practice calculating real and nominal GDP and so forth.  </a:t>
            </a:r>
          </a:p>
          <a:p>
            <a:pPr eaLnBrk="1" hangingPunct="1"/>
            <a:endParaRPr lang="en-US" sz="1200" dirty="0" smtClean="0"/>
          </a:p>
          <a:p>
            <a:pPr eaLnBrk="1" hangingPunct="1"/>
            <a:r>
              <a:rPr lang="en-US" sz="1200" dirty="0" smtClean="0"/>
              <a:t>This is the first purely macro chapter in the textbook.  It covers the definition of GDP, the spending components of GDP, real vs. nominal GDP, the GDP deflator, and why GDP is a useful but not perfect measure of a nation’s well-being.</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x</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174175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of the four components is defined and discussed in detail on the following slides.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90031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Mostly, the term “consumption” refers to what students probably already think of as total consumer spending.  The note about the treatment of owner-occupied housing is an exception, and some of the test bank questions are designed to see if students remember this exception.  </a:t>
            </a:r>
          </a:p>
          <a:p>
            <a:pPr eaLnBrk="1" hangingPunct="1"/>
            <a:endParaRPr lang="en-US" dirty="0" smtClean="0"/>
          </a:p>
          <a:p>
            <a:pPr eaLnBrk="1" hangingPunct="1"/>
            <a:r>
              <a:rPr lang="en-US" dirty="0" smtClean="0"/>
              <a:t>(For more on this issue, see the notes accompanying the following slide.) </a:t>
            </a:r>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54394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the treatment of owner-occupied housing:</a:t>
            </a:r>
          </a:p>
          <a:p>
            <a:endParaRPr lang="en-US" dirty="0" smtClean="0"/>
          </a:p>
          <a:p>
            <a:r>
              <a:rPr lang="en-US" dirty="0" smtClean="0"/>
              <a:t>In the national income and product accounts, a house is considered a piece of capital that is used to produce a flow of services—housing services.  </a:t>
            </a:r>
          </a:p>
          <a:p>
            <a:endParaRPr lang="en-US" dirty="0" smtClean="0"/>
          </a:p>
          <a:p>
            <a:r>
              <a:rPr lang="en-US" dirty="0" smtClean="0"/>
              <a:t>When a consumer (as a tenant) rents a house or apartment, the consumer is buying housing services.  These services are considered consumption, so the price paid for these services – rent – is counted in the “consumption” component of GDP .  </a:t>
            </a:r>
          </a:p>
          <a:p>
            <a:endParaRPr lang="en-US" dirty="0" smtClean="0"/>
          </a:p>
          <a:p>
            <a:r>
              <a:rPr lang="en-US" dirty="0" smtClean="0"/>
              <a:t>When someone buys a new house to live in, she is both a producer and a consumer.  As a producer, she has made an investment (the purchase of the house) that will produce a service.  She is also the consumer of this service, which is valued at the market rental rate for that type of house.  So, the accounting conventions treat this situation as if the person is her own landlord and rents the house to/from herself.  </a:t>
            </a:r>
          </a:p>
          <a:p>
            <a:endParaRPr lang="en-US" dirty="0" smtClean="0"/>
          </a:p>
          <a:p>
            <a:r>
              <a:rPr lang="en-US" dirty="0" smtClean="0"/>
              <a:t>When students begin to understand this, they may wonder why certain other goods (like cars) that produce a flow of consumer services are not also treated this way.  There really is no good answer.  It’s just a convention of the national income and product accounts.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22420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might tell your students that transfer payments, like Social Security checks, are excluded from G to avoid double-counting:  retired persons spend part or all of their Social Security benefits on food, rent, prescriptions, and so forth, all of which count in consumption.  If we also counted the Social Security check as part of G, then the same money would be counted twice, which would make GDP look bigger than it really is.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89166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“net” in “net exports” refers to the fact that we are subtracting imports from exports.  This subtraction is important, because imports are also counted in the other components of GDP; failing to subtract them would cause GDP to measure not just the value of goods produced domestically, but also goods produced abroad and imported.  </a:t>
            </a:r>
          </a:p>
          <a:p>
            <a:pPr eaLnBrk="1" hangingPunct="1"/>
            <a:endParaRPr lang="en-US" dirty="0" smtClean="0"/>
          </a:p>
          <a:p>
            <a:pPr eaLnBrk="1" hangingPunct="1"/>
            <a:r>
              <a:rPr lang="en-US" dirty="0" smtClean="0"/>
              <a:t>For example, if a consumer spends $100 on a DVD player imported from Japan, that $100 counts in “consumption,” even though the player was not produced domestically.  We subtract off that $100 import so that GDP ends up including the value of only domestically-produced goods and services.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240600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An updated version of Table 1 in this chapter of the textbook.  </a:t>
            </a:r>
          </a:p>
          <a:p>
            <a:pPr eaLnBrk="1" hangingPunct="1"/>
            <a:r>
              <a:rPr lang="en-US" dirty="0" smtClean="0"/>
              <a:t>Source for data on GDP &amp; components:  https://fred.stlouisfed.org/series/PCECA: Table 1.1.5</a:t>
            </a:r>
          </a:p>
          <a:p>
            <a:pPr eaLnBrk="1" hangingPunct="1"/>
            <a:r>
              <a:rPr lang="en-US" dirty="0" smtClean="0"/>
              <a:t>Source for population data (used to calculate the per capita figures): http://research.stlouisfed.org/fred2/series/POPTHM?cid=104 (</a:t>
            </a:r>
          </a:p>
          <a:p>
            <a:pPr eaLnBrk="1" hangingPunct="1"/>
            <a:r>
              <a:rPr lang="en-US" dirty="0" smtClean="0"/>
              <a:t>Original source: U.S. Department of Commerce: Census Bureau, www.census.gov</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60813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Suggestion:  Show these questions, and give your students 1–3 minutes to formulate their answers.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Ask for someone to volunteer his or her response.  Then show the answers on the next two slides.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For A, ask your students whether the answer would be different if Debbie were a government employee.  The correct answer is NO.  Government employees engage in consumption, just like everyone else.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Regarding part C:  </a:t>
            </a:r>
          </a:p>
          <a:p>
            <a:pPr eaLnBrk="1" hangingPunct="1"/>
            <a:r>
              <a:rPr lang="en-US" sz="1200" dirty="0" smtClean="0"/>
              <a:t>Jane’s purchase causes investment (for her own business) to increase by $800.  However, the computer is sold out of inventory, so inventory investment falls by $800.  The two transactions cancel each other, leaving aggregate investment and GDP unchanged. </a:t>
            </a:r>
          </a:p>
          <a:p>
            <a:pPr eaLnBrk="1" hangingPunct="1"/>
            <a:endParaRPr lang="en-US" sz="1200" dirty="0" smtClean="0"/>
          </a:p>
          <a:p>
            <a:pPr eaLnBrk="1" hangingPunct="1"/>
            <a:r>
              <a:rPr lang="en-US" sz="1200" dirty="0" smtClean="0"/>
              <a:t>Regarding part D:</a:t>
            </a:r>
          </a:p>
          <a:p>
            <a:pPr eaLnBrk="1" hangingPunct="1"/>
            <a:r>
              <a:rPr lang="en-US" sz="1200" dirty="0" smtClean="0"/>
              <a:t>This problem illustrates why expenditure always equals output, even when firms don’t sell everything they produce due to lackluster demand.  The point here is that unsold output is counted in inventory investment, even when that “investment” was unintentional.</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inflation can distort economic variables like GDP, we have two versions of GDP.</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69266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FEAE00-0275-420D-86AA-627A26C47865}" type="slidenum">
              <a:rPr lang="en-US" smtClean="0"/>
              <a:pPr/>
              <a:t>26</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4E68EA-73B5-44B9-B045-6F716BE75D5D}" type="slidenum">
              <a:rPr lang="en-US" sz="1200">
                <a:cs typeface="Arial" charset="0"/>
              </a:rPr>
              <a:pPr algn="r"/>
              <a:t>26</a:t>
            </a:fld>
            <a:endParaRPr lang="en-US" sz="1200">
              <a:cs typeface="Arial"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US" dirty="0" smtClean="0"/>
              <a:t>This example is similar to that in the text, but using different goods and different numerical values. </a:t>
            </a:r>
          </a:p>
          <a:p>
            <a:pPr eaLnBrk="1" hangingPunct="1"/>
            <a:endParaRPr lang="en-US" dirty="0" smtClean="0"/>
          </a:p>
          <a:p>
            <a:pPr eaLnBrk="1" hangingPunct="1"/>
            <a:r>
              <a:rPr lang="en-US" dirty="0" smtClean="0"/>
              <a:t>Suggestion:  Ask your students to compute nominal GDP in each year before revealing the answers.  Ask them to compute the rate of increase before revealing the answers.  </a:t>
            </a:r>
          </a:p>
          <a:p>
            <a:pPr eaLnBrk="1" hangingPunct="1"/>
            <a:endParaRPr lang="en-US" dirty="0" smtClean="0"/>
          </a:p>
          <a:p>
            <a:pPr eaLnBrk="1" hangingPunct="1"/>
            <a:r>
              <a:rPr lang="en-US" dirty="0" smtClean="0"/>
              <a:t>In this example, nominal GDP grows for two reasons:  prices are rising, and the economy is producing a larger quantity of goods.  </a:t>
            </a:r>
          </a:p>
          <a:p>
            <a:pPr eaLnBrk="1" hangingPunct="1"/>
            <a:endParaRPr lang="en-US" dirty="0" smtClean="0"/>
          </a:p>
          <a:p>
            <a:pPr eaLnBrk="1" hangingPunct="1"/>
            <a:r>
              <a:rPr lang="en-US" dirty="0" smtClean="0"/>
              <a:t>Thinking of nominal GDP as total income, the increases in income will overstate the increases in society’s well-being because part of these increases are due to inflation.  </a:t>
            </a:r>
          </a:p>
          <a:p>
            <a:pPr eaLnBrk="1" hangingPunct="1"/>
            <a:endParaRPr lang="en-US" dirty="0" smtClean="0"/>
          </a:p>
          <a:p>
            <a:pPr eaLnBrk="1" hangingPunct="1"/>
            <a:r>
              <a:rPr lang="en-US" dirty="0" smtClean="0"/>
              <a:t>We need a way to take out the effects of inflation, to see how much people’s incomes are growing in purchasing power terms.  That is the job of real GDP.  </a:t>
            </a:r>
          </a:p>
        </p:txBody>
      </p:sp>
    </p:spTree>
    <p:extLst>
      <p:ext uri="{BB962C8B-B14F-4D97-AF65-F5344CB8AC3E}">
        <p14:creationId xmlns:p14="http://schemas.microsoft.com/office/powerpoint/2010/main" val="1795847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BEB5C56-A1B9-45B5-8BFE-5E761CF8709B}" type="slidenum">
              <a:rPr lang="en-US" smtClean="0"/>
              <a:pPr/>
              <a:t>27</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E7C9B6-8A36-47A0-9D90-B24641455ACE}" type="slidenum">
              <a:rPr lang="en-US" sz="1200">
                <a:cs typeface="Arial" charset="0"/>
              </a:rPr>
              <a:pPr algn="r"/>
              <a:t>27</a:t>
            </a:fld>
            <a:endParaRPr lang="en-US" sz="1200">
              <a:cs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smtClean="0"/>
              <a:t>This example shows that real GDP in every year is constructed using the prices of the base year and that the base year doesn’t change.   </a:t>
            </a:r>
          </a:p>
          <a:p>
            <a:pPr eaLnBrk="1" hangingPunct="1"/>
            <a:endParaRPr lang="en-US" smtClean="0"/>
          </a:p>
          <a:p>
            <a:pPr eaLnBrk="1" hangingPunct="1"/>
            <a:r>
              <a:rPr lang="en-US" smtClean="0"/>
              <a:t>The growth rate of real GDP from one year to the next is the answer to this question:</a:t>
            </a:r>
          </a:p>
          <a:p>
            <a:pPr eaLnBrk="1" hangingPunct="1"/>
            <a:endParaRPr lang="en-US" smtClean="0"/>
          </a:p>
          <a:p>
            <a:pPr eaLnBrk="1" hangingPunct="1"/>
            <a:r>
              <a:rPr lang="en-US" smtClean="0"/>
              <a:t>“How much would GDP (and hence everyone’s income) have grown if there had been zero inflation?”</a:t>
            </a:r>
          </a:p>
          <a:p>
            <a:pPr eaLnBrk="1" hangingPunct="1"/>
            <a:endParaRPr lang="en-US" smtClean="0"/>
          </a:p>
          <a:p>
            <a:pPr eaLnBrk="1" hangingPunct="1"/>
            <a:r>
              <a:rPr lang="en-US" smtClean="0"/>
              <a:t>Thus, real GDP is corrected for inflation.  </a:t>
            </a:r>
          </a:p>
        </p:txBody>
      </p:sp>
    </p:spTree>
    <p:extLst>
      <p:ext uri="{BB962C8B-B14F-4D97-AF65-F5344CB8AC3E}">
        <p14:creationId xmlns:p14="http://schemas.microsoft.com/office/powerpoint/2010/main" val="1742371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B34B249-C959-4F98-B3F8-D212301DFE87}" type="slidenum">
              <a:rPr lang="en-US" smtClean="0"/>
              <a:pPr/>
              <a:t>28</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A8B718D-EDD5-4F35-8177-CA25E7014CB8}" type="slidenum">
              <a:rPr lang="en-US" sz="1200">
                <a:cs typeface="Arial" charset="0"/>
              </a:rPr>
              <a:pPr algn="r"/>
              <a:t>28</a:t>
            </a:fld>
            <a:endParaRPr lang="en-US" sz="1200">
              <a:cs typeface="Arial"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smtClean="0"/>
              <a:t>The table in the top half of this slide merely summarizes the answers from the previous two slides.  This table will be used shortly to compute the growth rates in nominal and real GDP and to compute the GDP deflator and inflation rates.   </a:t>
            </a:r>
          </a:p>
        </p:txBody>
      </p:sp>
    </p:spTree>
    <p:extLst>
      <p:ext uri="{BB962C8B-B14F-4D97-AF65-F5344CB8AC3E}">
        <p14:creationId xmlns:p14="http://schemas.microsoft.com/office/powerpoint/2010/main" val="211589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D925E22-1CDF-4218-B44C-B42D6947119A}" type="slidenum">
              <a:rPr lang="en-US" smtClean="0"/>
              <a:pPr/>
              <a:t>29</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3666A3-9518-4D6A-8D53-11EF7FAC1443}" type="slidenum">
              <a:rPr lang="en-US" sz="1200">
                <a:cs typeface="Arial" charset="0"/>
              </a:rPr>
              <a:pPr algn="r"/>
              <a:t>29</a:t>
            </a:fld>
            <a:endParaRPr lang="en-US" sz="1200">
              <a:cs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Again, the growth rate of real GDP from one year to the next is the answer to this question:</a:t>
            </a:r>
          </a:p>
          <a:p>
            <a:pPr eaLnBrk="1" hangingPunct="1"/>
            <a:endParaRPr lang="en-US" smtClean="0"/>
          </a:p>
          <a:p>
            <a:pPr eaLnBrk="1" hangingPunct="1"/>
            <a:r>
              <a:rPr lang="en-US" smtClean="0"/>
              <a:t>“How much would GDP (and hence everyone’s income) have grown if there had been zero inflation?”</a:t>
            </a:r>
          </a:p>
          <a:p>
            <a:pPr eaLnBrk="1" hangingPunct="1"/>
            <a:endParaRPr lang="en-US" smtClean="0"/>
          </a:p>
          <a:p>
            <a:pPr eaLnBrk="1" hangingPunct="1"/>
            <a:r>
              <a:rPr lang="en-US" smtClean="0"/>
              <a:t>This is why real GDP is corrected for inflation.</a:t>
            </a:r>
          </a:p>
        </p:txBody>
      </p:sp>
    </p:spTree>
    <p:extLst>
      <p:ext uri="{BB962C8B-B14F-4D97-AF65-F5344CB8AC3E}">
        <p14:creationId xmlns:p14="http://schemas.microsoft.com/office/powerpoint/2010/main" val="13526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rPr>
              <a:t>This is the first strictly macro chapter of the textbook, so it’s worth spending a moment emphasizing the difference between microeconomics and macroeconomics.  </a:t>
            </a:r>
          </a:p>
          <a:p>
            <a:endParaRPr lang="en-US" altLang="en-US" dirty="0" smtClean="0">
              <a:latin typeface="Arial" charset="0"/>
            </a:endParaRPr>
          </a:p>
          <a:p>
            <a:r>
              <a:rPr lang="en-US" altLang="en-US" dirty="0" smtClean="0">
                <a:latin typeface="Arial" charset="0"/>
              </a:rPr>
              <a:t>Examples of questions that microeconomics seeks to answer:</a:t>
            </a:r>
          </a:p>
          <a:p>
            <a:r>
              <a:rPr lang="en-US" altLang="en-US" dirty="0" smtClean="0">
                <a:latin typeface="Arial" charset="0"/>
              </a:rPr>
              <a:t>How do consumers decide how much of each good to buy?</a:t>
            </a:r>
          </a:p>
          <a:p>
            <a:r>
              <a:rPr lang="en-US" altLang="en-US" dirty="0" smtClean="0">
                <a:latin typeface="Arial" charset="0"/>
              </a:rPr>
              <a:t>How do firms decide how much output to produce and what price to charge? </a:t>
            </a:r>
          </a:p>
          <a:p>
            <a:r>
              <a:rPr lang="en-US" altLang="en-US" dirty="0" smtClean="0">
                <a:latin typeface="Arial" charset="0"/>
              </a:rPr>
              <a:t>What determines the price and quantity of individual goods and services?  </a:t>
            </a:r>
          </a:p>
          <a:p>
            <a:r>
              <a:rPr lang="en-US" altLang="en-US" dirty="0" smtClean="0">
                <a:latin typeface="Arial" charset="0"/>
              </a:rPr>
              <a:t>How do taxes on specific goods and services affect the allocation of resources?</a:t>
            </a:r>
          </a:p>
          <a:p>
            <a:endParaRPr lang="en-US" altLang="en-US" dirty="0" smtClean="0">
              <a:latin typeface="Arial" charset="0"/>
            </a:endParaRPr>
          </a:p>
          <a:p>
            <a:r>
              <a:rPr lang="en-US" altLang="en-US" dirty="0" smtClean="0">
                <a:latin typeface="Arial" charset="0"/>
              </a:rPr>
              <a:t>Examples of questions that macroeconomics seeks to answer:</a:t>
            </a:r>
          </a:p>
          <a:p>
            <a:r>
              <a:rPr lang="en-US" altLang="en-US" dirty="0" smtClean="0">
                <a:latin typeface="Arial" charset="0"/>
              </a:rPr>
              <a:t>How do consumers decide how to divide their income between spending and saving? </a:t>
            </a:r>
          </a:p>
          <a:p>
            <a:r>
              <a:rPr lang="en-US" altLang="en-US" dirty="0" smtClean="0">
                <a:latin typeface="Arial" charset="0"/>
              </a:rPr>
              <a:t>What determines the total amount of employment and unemployment? </a:t>
            </a:r>
          </a:p>
          <a:p>
            <a:r>
              <a:rPr lang="en-US" altLang="en-US" dirty="0" smtClean="0">
                <a:latin typeface="Arial" charset="0"/>
              </a:rPr>
              <a:t>What determines the overall level of prices and the rate of inflation?  </a:t>
            </a:r>
          </a:p>
          <a:p>
            <a:r>
              <a:rPr lang="en-US" altLang="en-US" dirty="0" smtClean="0">
                <a:latin typeface="Arial" charset="0"/>
              </a:rPr>
              <a:t>Why does the economy go through cycles, where things are great for a few years (like the late ’90s) and then lousy for a year or two (like 2001–2002)?</a:t>
            </a:r>
          </a:p>
          <a:p>
            <a:r>
              <a:rPr lang="en-US" altLang="en-US" dirty="0" smtClean="0">
                <a:latin typeface="Arial" charset="0"/>
              </a:rPr>
              <a:t>When unemployment is high, what can the government do to help?</a:t>
            </a:r>
          </a:p>
          <a:p>
            <a:endParaRPr lang="en-US" altLang="en-US" dirty="0" smtClean="0">
              <a:latin typeface="Arial" charset="0"/>
            </a:endParaRPr>
          </a:p>
          <a:p>
            <a:r>
              <a:rPr lang="en-US" altLang="en-US" dirty="0" smtClean="0">
                <a:latin typeface="Arial" charset="0"/>
              </a:rPr>
              <a:t>We begin our study of macroeconomics with income and expenditure….</a:t>
            </a:r>
          </a:p>
          <a:p>
            <a:endParaRPr lang="en-US" altLang="en-US" dirty="0"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55C9106-9F7E-41E6-9AE7-2B4FC4DFCCC8}" type="slidenum">
              <a:rPr lang="en-US" altLang="en-US" smtClean="0"/>
              <a:pPr algn="r" eaLnBrk="1" hangingPunct="1">
                <a:spcBef>
                  <a:spcPct val="0"/>
                </a:spcBef>
              </a:pPr>
              <a:t>3</a:t>
            </a:fld>
            <a:endParaRPr lang="en-US" altLang="en-US" smtClean="0"/>
          </a:p>
        </p:txBody>
      </p:sp>
    </p:spTree>
    <p:extLst>
      <p:ext uri="{BB962C8B-B14F-4D97-AF65-F5344CB8AC3E}">
        <p14:creationId xmlns:p14="http://schemas.microsoft.com/office/powerpoint/2010/main" val="3900212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400800" cy="4648200"/>
          </a:xfrm>
        </p:spPr>
        <p:txBody>
          <a:bodyPr/>
          <a:lstStyle/>
          <a:p>
            <a:pPr eaLnBrk="1" hangingPunct="1">
              <a:lnSpc>
                <a:spcPct val="105000"/>
              </a:lnSpc>
            </a:pPr>
            <a:r>
              <a:rPr lang="en-US" sz="1100" dirty="0" smtClean="0"/>
              <a:t>Since you have just finished covering real vs. nominal GDP, it might be worthwhile pointing out the following to your students:</a:t>
            </a:r>
          </a:p>
          <a:p>
            <a:pPr eaLnBrk="1" hangingPunct="1">
              <a:lnSpc>
                <a:spcPct val="105000"/>
              </a:lnSpc>
            </a:pPr>
            <a:endParaRPr lang="en-US" sz="1100" dirty="0" smtClean="0"/>
          </a:p>
          <a:p>
            <a:pPr eaLnBrk="1" hangingPunct="1">
              <a:lnSpc>
                <a:spcPct val="105000"/>
              </a:lnSpc>
            </a:pPr>
            <a:r>
              <a:rPr lang="en-US" sz="1100" dirty="0" smtClean="0"/>
              <a:t>The graph shows that nominal GDP rises faster than real GDP.  This should make sense, because growth in nominal GDP is driven by growth in output AND by inflation.  Growth in real GDP is driven only by growth in output.  </a:t>
            </a:r>
          </a:p>
          <a:p>
            <a:pPr eaLnBrk="1" hangingPunct="1">
              <a:lnSpc>
                <a:spcPct val="105000"/>
              </a:lnSpc>
            </a:pPr>
            <a:endParaRPr lang="en-US" sz="1100" dirty="0" smtClean="0"/>
          </a:p>
          <a:p>
            <a:pPr eaLnBrk="1" hangingPunct="1">
              <a:lnSpc>
                <a:spcPct val="105000"/>
              </a:lnSpc>
            </a:pPr>
            <a:r>
              <a:rPr lang="en-US" sz="1100" dirty="0" smtClean="0"/>
              <a:t>The two lines cross in the year 2009 (the base year for the real GDP data in this graph).  This should make sense because real GDP equals nominal GDP in the base year.  (Better yet, ask your students whether there’s anything significant about the point where the two lines cross.)</a:t>
            </a:r>
          </a:p>
          <a:p>
            <a:pPr eaLnBrk="1" hangingPunct="1">
              <a:lnSpc>
                <a:spcPct val="105000"/>
              </a:lnSpc>
            </a:pPr>
            <a:endParaRPr lang="en-US" sz="1100" dirty="0" smtClean="0"/>
          </a:p>
          <a:p>
            <a:pPr eaLnBrk="1" hangingPunct="1">
              <a:lnSpc>
                <a:spcPct val="105000"/>
              </a:lnSpc>
            </a:pPr>
            <a:r>
              <a:rPr lang="en-US" sz="1100" dirty="0" smtClean="0"/>
              <a:t>Before the base year, real GDP &gt; nominal GDP.  For example, in 1981, nominal GDP is about $3 trillion, while real GDP is about $6 trillion (in 2009 dollars).  This should make sense because prices were so much higher in 2009 than in 1981, so using those high 2009 prices to value 1981 output would lead to a bigger result than valuing 1981 output using 1981 prices.  </a:t>
            </a:r>
          </a:p>
          <a:p>
            <a:pPr eaLnBrk="1" hangingPunct="1">
              <a:lnSpc>
                <a:spcPct val="105000"/>
              </a:lnSpc>
            </a:pPr>
            <a:endParaRPr lang="en-US" sz="1100" dirty="0" smtClean="0"/>
          </a:p>
          <a:p>
            <a:pPr eaLnBrk="1" hangingPunct="1">
              <a:lnSpc>
                <a:spcPct val="105000"/>
              </a:lnSpc>
            </a:pPr>
            <a:r>
              <a:rPr lang="en-US" sz="1100" dirty="0" smtClean="0"/>
              <a:t>Similarly, after 2009, nominal GDP is higher than real GDP because prices are higher in later years than they were in 2009.  </a:t>
            </a:r>
          </a:p>
          <a:p>
            <a:pPr eaLnBrk="1" hangingPunct="1">
              <a:lnSpc>
                <a:spcPct val="105000"/>
              </a:lnSpc>
            </a:pPr>
            <a:endParaRPr lang="en-US" sz="1100" dirty="0" smtClean="0"/>
          </a:p>
          <a:p>
            <a:pPr marL="0" marR="0" indent="0" algn="l" defTabSz="914400" rtl="0" eaLnBrk="1" fontAlgn="auto" latinLnBrk="0" hangingPunct="1">
              <a:lnSpc>
                <a:spcPct val="105000"/>
              </a:lnSpc>
              <a:spcBef>
                <a:spcPts val="0"/>
              </a:spcBef>
              <a:spcAft>
                <a:spcPts val="0"/>
              </a:spcAft>
              <a:buClrTx/>
              <a:buSzTx/>
              <a:buFontTx/>
              <a:buNone/>
              <a:tabLst/>
              <a:defRPr/>
            </a:pPr>
            <a:r>
              <a:rPr lang="en-US" sz="1100" dirty="0" smtClean="0"/>
              <a:t>The original source:  U.S. Department of Commerce: Bureau of Economic Analysis</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100" b="0" i="0" u="none" strike="noStrike" dirty="0" smtClean="0">
                <a:solidFill>
                  <a:srgbClr val="000000"/>
                </a:solidFill>
              </a:rPr>
              <a:t>Source: US. Bureau of Economic Analysis, retrieved from FRED, Federal Reserve Bank of St. Louis</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1100" b="0" i="0" u="none" strike="noStrike" dirty="0" smtClean="0">
                <a:solidFill>
                  <a:srgbClr val="000000"/>
                </a:solidFill>
              </a:rPr>
              <a:t>Real Gross Domestic Product [GDPC1]; https://fred.stlouisfed.org/series/GDPC1, July 7, 2016.
Gross Domestic Product [GDP], https://fred.stlouisfed.org/series/GDP, July 7, 2016.
</a:t>
            </a:r>
          </a:p>
          <a:p>
            <a:pPr eaLnBrk="1" hangingPunct="1">
              <a:lnSpc>
                <a:spcPct val="105000"/>
              </a:lnSpc>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840385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GDP Deflator gets its name because it is used to “deflate” (i.e., take the inflation out of) nominal GDP to get real GDP.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base year, the GDP deflator is 100.</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77916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D90A172-DAE1-4D93-801A-EA193FEA2493}" type="slidenum">
              <a:rPr lang="en-US" smtClean="0"/>
              <a:pPr/>
              <a:t>32</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F0672B-757F-4DAC-84B5-B574D497B986}" type="slidenum">
              <a:rPr lang="en-US" sz="1200">
                <a:cs typeface="Arial" charset="0"/>
              </a:rPr>
              <a:pPr algn="r"/>
              <a:t>32</a:t>
            </a:fld>
            <a:endParaRPr lang="en-US" sz="1200">
              <a:cs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913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data in the table are for a hypothetical economy that produces two final goods, A and B.  For all parts of this problem, use 2014 as the base year.  </a:t>
            </a:r>
          </a:p>
          <a:p>
            <a:pPr eaLnBrk="1" hangingPunct="1"/>
            <a:endParaRPr lang="en-US" sz="1200" dirty="0" smtClean="0"/>
          </a:p>
          <a:p>
            <a:pPr eaLnBrk="1" hangingPunct="1"/>
            <a:r>
              <a:rPr lang="en-US" sz="1200" dirty="0" smtClean="0"/>
              <a:t>If you’re running short on time, you can skip part A—it’s the least challenging.  If you only have time for one of the three, you might skip A and B, as C by itself covers all of the material:  it requires students to compute nominal and real GDP before they can compute the GDP deflator.</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222789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economists, policymakers, social scientists, and businesspersons use a country’s real GDP per capita as the main indicator of the average person’s standard of living in that country.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20649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scathing words, indeed!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265642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Much of what Robert Kennedy said about GDP is correct.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36761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Then why do we care about GDP?  </a:t>
            </a:r>
          </a:p>
          <a:p>
            <a:pPr eaLnBrk="1" hangingPunct="1"/>
            <a:endParaRPr lang="en-US" dirty="0" smtClean="0"/>
          </a:p>
          <a:p>
            <a:pPr eaLnBrk="1" hangingPunct="1"/>
            <a:r>
              <a:rPr lang="en-US" dirty="0" smtClean="0"/>
              <a:t>Because a large GDP does in fact help us to lead a good life.  GDP does not measure the health of our children, but nations with larger GDP can afford better health care for their children.  GDP does not measure the beauty of our poetry, but nations with larger GDP can afford to teach more of their citizens to read and enjoy poetry.  GDP does not take account of our intelligence, integrity, courage, wisdom, or devotion to country, but all of these laudable attributes are easier to foster when people are less concerned about being able to afford the material necessities of life.  </a:t>
            </a:r>
          </a:p>
          <a:p>
            <a:pPr eaLnBrk="1" hangingPunct="1"/>
            <a:endParaRPr lang="en-US" dirty="0" smtClean="0"/>
          </a:p>
          <a:p>
            <a:pPr eaLnBrk="1" hangingPunct="1"/>
            <a:r>
              <a:rPr lang="en-US" dirty="0" smtClean="0"/>
              <a:t>In short, GDP does not directly measure those things that make life worthwhile, but it does measure our ability to obtain the inputs into a worthwhile life.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162781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text in the first bullet point is NOT the formal textbook definition of GDP.  The formal definition is given and discussed in detail immediately after the Circular-Flow Diagram.  </a:t>
            </a:r>
          </a:p>
          <a:p>
            <a:pPr eaLnBrk="1" hangingPunct="1"/>
            <a:endParaRPr lang="en-US" dirty="0" smtClean="0"/>
          </a:p>
          <a:p>
            <a:pPr eaLnBrk="1" hangingPunct="1"/>
            <a:r>
              <a:rPr lang="en-US" dirty="0" smtClean="0"/>
              <a:t>A good way to judge how well someone is doing economically is to look at his or her income.  We can judge how well a country is doing economically by looking at the total income that everyone in the economy is earning.  GDP is our measure of the economy’s total income, often called “national income.”</a:t>
            </a:r>
          </a:p>
          <a:p>
            <a:pPr eaLnBrk="1" hangingPunct="1"/>
            <a:endParaRPr lang="en-US" dirty="0" smtClean="0"/>
          </a:p>
          <a:p>
            <a:pPr eaLnBrk="1" hangingPunct="1"/>
            <a:r>
              <a:rPr lang="en-US" dirty="0" smtClean="0"/>
              <a:t>GDP also measures total expenditure on the goods and services produced in the economy, and the value of the economy’s output (production) of goods and services.  Thus, GDP is also referred to as “output.” </a:t>
            </a:r>
          </a:p>
          <a:p>
            <a:pPr eaLnBrk="1" hangingPunct="1"/>
            <a:endParaRPr lang="en-US" dirty="0" smtClean="0"/>
          </a:p>
          <a:p>
            <a:pPr eaLnBrk="1" hangingPunct="1"/>
            <a:r>
              <a:rPr lang="en-US" dirty="0" smtClean="0"/>
              <a:t>The equality of income and expenditure is an accounting identity (not, for example, an equilibrium condition):  it </a:t>
            </a:r>
            <a:r>
              <a:rPr lang="en-US" u="sng" dirty="0" smtClean="0"/>
              <a:t>must</a:t>
            </a:r>
            <a:r>
              <a:rPr lang="en-US" dirty="0" smtClean="0"/>
              <a:t> be true that income equals expenditure.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911369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figure and the two that follow are from the data in Table 3 of the textbook.  </a:t>
            </a:r>
          </a:p>
          <a:p>
            <a:pPr eaLnBrk="1" hangingPunct="1"/>
            <a:endParaRPr lang="en-US" dirty="0" smtClean="0"/>
          </a:p>
          <a:p>
            <a:pPr eaLnBrk="1" hangingPunct="1"/>
            <a:r>
              <a:rPr lang="en-US" dirty="0" smtClean="0"/>
              <a:t>Real GDP per capita figures are expressed in U.S. dollars. </a:t>
            </a:r>
          </a:p>
          <a:p>
            <a:pPr eaLnBrk="1" hangingPunct="1"/>
            <a:endParaRPr lang="en-US" dirty="0" smtClean="0"/>
          </a:p>
          <a:p>
            <a:pPr eaLnBrk="1" hangingPunct="1"/>
            <a:r>
              <a:rPr lang="en-US" dirty="0" smtClean="0"/>
              <a:t>Source: Human Development Report 2015, United Nations. </a:t>
            </a:r>
          </a:p>
          <a:p>
            <a:pPr eaLnBrk="1" hangingPunct="1"/>
            <a:r>
              <a:rPr lang="en-US" dirty="0" smtClean="0"/>
              <a:t>Real GDP is for 2014, expressed in 2011 dollars.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545449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Source:</a:t>
            </a:r>
            <a:r>
              <a:rPr lang="en-US" baseline="0" dirty="0" smtClean="0"/>
              <a:t> </a:t>
            </a:r>
            <a:r>
              <a:rPr lang="en-US" dirty="0" smtClean="0"/>
              <a:t>Human Development Report 2015, United Nations.</a:t>
            </a:r>
          </a:p>
          <a:p>
            <a:pPr eaLnBrk="1" hangingPunct="1"/>
            <a:endParaRPr lang="en-US" dirty="0" smtClean="0"/>
          </a:p>
          <a:p>
            <a:pPr eaLnBrk="1" hangingPunct="1"/>
            <a:r>
              <a:rPr lang="en-US" dirty="0" smtClean="0"/>
              <a:t>Average years of schooling is among adults 25</a:t>
            </a:r>
            <a:r>
              <a:rPr lang="en-US" baseline="0" dirty="0" smtClean="0"/>
              <a:t> and older.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233012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Source:</a:t>
            </a:r>
            <a:r>
              <a:rPr lang="en-US" baseline="0" dirty="0" smtClean="0"/>
              <a:t> </a:t>
            </a:r>
            <a:r>
              <a:rPr lang="en-US" dirty="0" smtClean="0"/>
              <a:t>Human Development Report 2015, United Nations.</a:t>
            </a:r>
          </a:p>
          <a:p>
            <a:r>
              <a:rPr lang="en-US" dirty="0" smtClean="0"/>
              <a:t>Overall life satisfaction on a 0 to 10 scale.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1233012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 students already know the terms “factors of production” and “factor payments,” you may wish to delete the “preliminaries” from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37796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A8F0CCE-A067-4076-BF81-757A8EE4F6E9}" type="slidenum">
              <a:rPr lang="en-US" smtClean="0"/>
              <a:pPr/>
              <a:t>6</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A97F65-4549-409B-A33B-C7E642DB2F3B}" type="slidenum">
              <a:rPr lang="en-US" sz="1200">
                <a:cs typeface="Arial" charset="0"/>
              </a:rPr>
              <a:pPr algn="r"/>
              <a:t>6</a:t>
            </a:fld>
            <a:endParaRPr lang="en-US" sz="1200">
              <a:cs typeface="Arial"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a:lstStyle/>
          <a:p>
            <a:pPr eaLnBrk="1" hangingPunct="1"/>
            <a:r>
              <a:rPr lang="en-US" smtClean="0"/>
              <a:t>This and the following slide build the Circular-Flow Diagram piece by piece.  </a:t>
            </a:r>
          </a:p>
          <a:p>
            <a:pPr eaLnBrk="1" hangingPunct="1"/>
            <a:endParaRPr lang="en-US" smtClean="0"/>
          </a:p>
        </p:txBody>
      </p:sp>
    </p:spTree>
    <p:extLst>
      <p:ext uri="{BB962C8B-B14F-4D97-AF65-F5344CB8AC3E}">
        <p14:creationId xmlns:p14="http://schemas.microsoft.com/office/powerpoint/2010/main" val="137960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7BC23D-29D5-47C7-BBC1-CAA8101A1259}" type="slidenum">
              <a:rPr lang="en-US" smtClean="0"/>
              <a:pPr/>
              <a:t>7</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F015C0-1648-455D-8509-BF623B48A4BF}" type="slidenum">
              <a:rPr lang="en-US" sz="1200">
                <a:cs typeface="Arial" charset="0"/>
              </a:rPr>
              <a:pPr algn="r"/>
              <a:t>7</a:t>
            </a:fld>
            <a:endParaRPr lang="en-US" sz="1200">
              <a:cs typeface="Arial"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pPr eaLnBrk="1" hangingPunct="1"/>
            <a:r>
              <a:rPr lang="en-US" dirty="0" smtClean="0"/>
              <a:t>In this diagram, the green arrows represent flows of income/payments.  The red arrows represent flows of goods &amp; services (G&amp;S) (including services of the factors of production in the lower half of the diagram).  </a:t>
            </a:r>
          </a:p>
          <a:p>
            <a:pPr eaLnBrk="1" hangingPunct="1"/>
            <a:endParaRPr lang="en-US" dirty="0" smtClean="0"/>
          </a:p>
          <a:p>
            <a:pPr eaLnBrk="1" hangingPunct="1"/>
            <a:r>
              <a:rPr lang="en-US" dirty="0" smtClean="0"/>
              <a:t>To keep the graph simple, we have omitted the government, financial system, and foreign sector, as discussed on the next slide. </a:t>
            </a:r>
          </a:p>
          <a:p>
            <a:pPr eaLnBrk="1" hangingPunct="1"/>
            <a:endParaRPr lang="en-US" dirty="0" smtClean="0"/>
          </a:p>
          <a:p>
            <a:pPr eaLnBrk="1" hangingPunct="1"/>
            <a:r>
              <a:rPr lang="en-US" b="1" i="1" dirty="0" smtClean="0"/>
              <a:t>Changing the animation on this slide:</a:t>
            </a:r>
          </a:p>
          <a:p>
            <a:pPr eaLnBrk="1" hangingPunct="1"/>
            <a:r>
              <a:rPr lang="en-US" dirty="0" smtClean="0"/>
              <a:t>If you wish, you can easily change the order in which the markets and arrows appear.  From the “Slide Show” drop-down menu, choose “Custom Animation…”  Then, a box will appear (maybe along the right-hand-side of your PowerPoint window) that allows you to modify the order in which things appear (as well as other aspects of the animation).  For further information, open PowerPoint help and search on “change the sequence of animations.” </a:t>
            </a:r>
          </a:p>
        </p:txBody>
      </p:sp>
    </p:spTree>
    <p:extLst>
      <p:ext uri="{BB962C8B-B14F-4D97-AF65-F5344CB8AC3E}">
        <p14:creationId xmlns:p14="http://schemas.microsoft.com/office/powerpoint/2010/main" val="285510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future chapters, we will study the role of each of these in greater detail.  </a:t>
            </a:r>
          </a:p>
          <a:p>
            <a:pPr eaLnBrk="1" hangingPunct="1"/>
            <a:endParaRPr lang="en-US" dirty="0" smtClean="0"/>
          </a:p>
          <a:p>
            <a:pPr eaLnBrk="1" hangingPunct="1"/>
            <a:r>
              <a:rPr lang="en-US" dirty="0" smtClean="0"/>
              <a:t>We could draw a more complicated circular flow diagram that includes the government, financial system, and foreign sector.  Including them, however, would not change the basic conclusion that GDP simultaneously measures the country’s total income, expenditure, revenue, and factor payments.  </a:t>
            </a:r>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178581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and the six</a:t>
            </a:r>
            <a:r>
              <a:rPr lang="en-US" baseline="0" dirty="0" smtClean="0"/>
              <a:t> </a:t>
            </a:r>
            <a:r>
              <a:rPr lang="en-US" dirty="0" smtClean="0"/>
              <a:t>that follow focus on the meaning of each part of this critically important definition.  </a:t>
            </a:r>
          </a:p>
          <a:p>
            <a:pPr eaLnBrk="1" hangingPunct="1"/>
            <a:endParaRPr lang="en-US" dirty="0" smtClean="0"/>
          </a:p>
          <a:p>
            <a:pPr eaLnBrk="1" hangingPunct="1"/>
            <a:r>
              <a:rPr lang="en-US" dirty="0" smtClean="0"/>
              <a:t>Note that transactions occurring in the so-called “underground economy” are also omitted from the official measure of GDP.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174175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8588375" cy="1793875"/>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2895600"/>
            <a:ext cx="86868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80695" cy="102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fred.stlouisfed.org/graph/?g=5gf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429000"/>
            <a:ext cx="7010399" cy="2362200"/>
          </a:xfrm>
        </p:spPr>
        <p:txBody>
          <a:bodyPr/>
          <a:lstStyle/>
          <a:p>
            <a:pPr>
              <a:defRPr/>
            </a:pPr>
            <a:r>
              <a:rPr lang="en-US" sz="5400" dirty="0"/>
              <a:t>Measuring a</a:t>
            </a:r>
          </a:p>
          <a:p>
            <a:pPr>
              <a:defRPr/>
            </a:pPr>
            <a:r>
              <a:rPr lang="en-US" sz="5400" dirty="0"/>
              <a:t>Nation’s Income</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10</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4800600" y="1066800"/>
            <a:ext cx="6858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9906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dirty="0"/>
              <a:t>GDP </a:t>
            </a:r>
            <a:r>
              <a:rPr lang="en-US" sz="3000" dirty="0" smtClean="0"/>
              <a:t>includes </a:t>
            </a:r>
            <a:r>
              <a:rPr lang="en-US" sz="3000" dirty="0"/>
              <a:t>all items produced in the economy </a:t>
            </a:r>
            <a:r>
              <a:rPr lang="en-US" sz="3000" dirty="0" smtClean="0"/>
              <a:t>and sold </a:t>
            </a:r>
            <a:r>
              <a:rPr lang="en-US" sz="3000" dirty="0"/>
              <a:t>legally in </a:t>
            </a:r>
            <a:r>
              <a:rPr lang="en-US" sz="3000" dirty="0" smtClean="0"/>
              <a:t>markets</a:t>
            </a:r>
          </a:p>
          <a:p>
            <a:pPr lvl="1"/>
            <a:r>
              <a:rPr lang="en-US" sz="3000" dirty="0"/>
              <a:t>GDP excludes most items produced and sold </a:t>
            </a:r>
            <a:r>
              <a:rPr lang="en-US" sz="3000" dirty="0" smtClean="0"/>
              <a:t>illicitly. </a:t>
            </a:r>
            <a:r>
              <a:rPr lang="en-US" sz="3000" dirty="0"/>
              <a:t>It also excludes most items that are produced and consumed at </a:t>
            </a:r>
            <a:r>
              <a:rPr lang="en-US" sz="3000" dirty="0" smtClean="0"/>
              <a:t>home.</a:t>
            </a:r>
            <a:endParaRPr lang="en-US" sz="3000" dirty="0"/>
          </a:p>
        </p:txBody>
      </p:sp>
    </p:spTree>
    <p:extLst>
      <p:ext uri="{BB962C8B-B14F-4D97-AF65-F5344CB8AC3E}">
        <p14:creationId xmlns:p14="http://schemas.microsoft.com/office/powerpoint/2010/main" val="2711989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wipe(left)">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5410200" y="1066800"/>
            <a:ext cx="10668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9906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u="sng" dirty="0"/>
              <a:t>Final goods</a:t>
            </a:r>
            <a:r>
              <a:rPr lang="en-US" sz="3000" dirty="0"/>
              <a:t>: intended for the end user </a:t>
            </a:r>
            <a:endParaRPr lang="en-US" sz="3000" dirty="0" smtClean="0"/>
          </a:p>
          <a:p>
            <a:pPr lvl="1"/>
            <a:r>
              <a:rPr lang="en-US" sz="3000" u="sng" dirty="0"/>
              <a:t>Intermediate goods</a:t>
            </a:r>
            <a:r>
              <a:rPr lang="en-US" sz="3000" dirty="0"/>
              <a:t>: used as components </a:t>
            </a:r>
            <a:br>
              <a:rPr lang="en-US" sz="3000" dirty="0"/>
            </a:br>
            <a:r>
              <a:rPr lang="en-US" sz="3000" dirty="0"/>
              <a:t>or ingredients in the production of other goods  </a:t>
            </a:r>
          </a:p>
          <a:p>
            <a:pPr lvl="1"/>
            <a:r>
              <a:rPr lang="en-US" sz="3000" dirty="0"/>
              <a:t>GDP only includes final goods—they already embody the value of the intermediate goods </a:t>
            </a:r>
            <a:br>
              <a:rPr lang="en-US" sz="3000" dirty="0"/>
            </a:br>
            <a:r>
              <a:rPr lang="en-US" sz="3000" dirty="0"/>
              <a:t>used in their production</a:t>
            </a:r>
            <a:r>
              <a:rPr lang="en-US" sz="3000" dirty="0" smtClean="0"/>
              <a:t>.</a:t>
            </a:r>
            <a:endParaRPr lang="en-US" sz="3000" dirty="0"/>
          </a:p>
        </p:txBody>
      </p:sp>
    </p:spTree>
    <p:extLst>
      <p:ext uri="{BB962C8B-B14F-4D97-AF65-F5344CB8AC3E}">
        <p14:creationId xmlns:p14="http://schemas.microsoft.com/office/powerpoint/2010/main" val="481885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066800"/>
            <a:ext cx="7854950" cy="1114972"/>
            <a:chOff x="381000" y="1066800"/>
            <a:chExt cx="7854950" cy="1114972"/>
          </a:xfrm>
        </p:grpSpPr>
        <p:sp>
          <p:nvSpPr>
            <p:cNvPr id="9" name="Rectangle 2"/>
            <p:cNvSpPr>
              <a:spLocks noChangeArrowheads="1"/>
            </p:cNvSpPr>
            <p:nvPr/>
          </p:nvSpPr>
          <p:spPr bwMode="auto">
            <a:xfrm>
              <a:off x="6324600" y="1066800"/>
              <a:ext cx="191135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10" name="Rectangle 2"/>
            <p:cNvSpPr>
              <a:spLocks noChangeArrowheads="1"/>
            </p:cNvSpPr>
            <p:nvPr/>
          </p:nvSpPr>
          <p:spPr bwMode="auto">
            <a:xfrm>
              <a:off x="381000" y="1584872"/>
              <a:ext cx="198755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grpSp>
      <p:sp>
        <p:nvSpPr>
          <p:cNvPr id="6" name="Content Placeholder 5"/>
          <p:cNvSpPr>
            <a:spLocks noGrp="1"/>
          </p:cNvSpPr>
          <p:nvPr>
            <p:ph idx="1"/>
          </p:nvPr>
        </p:nvSpPr>
        <p:spPr>
          <a:xfrm>
            <a:off x="277813" y="9906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dirty="0"/>
              <a:t>GDP includes tangible goods </a:t>
            </a:r>
            <a:br>
              <a:rPr lang="en-US" dirty="0"/>
            </a:br>
            <a:r>
              <a:rPr lang="en-US" dirty="0"/>
              <a:t>(like DVDs, mountain bikes, beer)</a:t>
            </a:r>
          </a:p>
          <a:p>
            <a:pPr lvl="1"/>
            <a:r>
              <a:rPr lang="en-US" dirty="0"/>
              <a:t>and intangible services </a:t>
            </a:r>
            <a:br>
              <a:rPr lang="en-US" dirty="0"/>
            </a:br>
            <a:r>
              <a:rPr lang="en-US" dirty="0"/>
              <a:t>(dry cleaning, concerts, cell phone service).</a:t>
            </a:r>
          </a:p>
        </p:txBody>
      </p:sp>
    </p:spTree>
    <p:extLst>
      <p:ext uri="{BB962C8B-B14F-4D97-AF65-F5344CB8AC3E}">
        <p14:creationId xmlns:p14="http://schemas.microsoft.com/office/powerpoint/2010/main" val="274339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286000" y="1676400"/>
            <a:ext cx="19812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dirty="0"/>
              <a:t>GDP includes currently produced goods, </a:t>
            </a:r>
            <a:br>
              <a:rPr lang="en-US" dirty="0"/>
            </a:br>
            <a:r>
              <a:rPr lang="en-US" dirty="0"/>
              <a:t>not goods produced in the past.</a:t>
            </a:r>
          </a:p>
          <a:p>
            <a:endParaRPr lang="en-US" sz="3600" dirty="0"/>
          </a:p>
        </p:txBody>
      </p:sp>
    </p:spTree>
    <p:extLst>
      <p:ext uri="{BB962C8B-B14F-4D97-AF65-F5344CB8AC3E}">
        <p14:creationId xmlns:p14="http://schemas.microsoft.com/office/powerpoint/2010/main" val="2797075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4267200" y="1676400"/>
            <a:ext cx="32004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3600" dirty="0"/>
              <a:t>Gross Domestic Product (GDP) Is…</a:t>
            </a: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dirty="0"/>
              <a:t>GDP measures the value of production that occurs within a country’s borders, whether done by its own citizens or by foreigners located there. </a:t>
            </a:r>
            <a:endParaRPr lang="en-US" dirty="0"/>
          </a:p>
        </p:txBody>
      </p:sp>
    </p:spTree>
    <p:extLst>
      <p:ext uri="{BB962C8B-B14F-4D97-AF65-F5344CB8AC3E}">
        <p14:creationId xmlns:p14="http://schemas.microsoft.com/office/powerpoint/2010/main" val="2797075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09600" y="2073603"/>
            <a:ext cx="464820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2" name="Title 1"/>
          <p:cNvSpPr>
            <a:spLocks noGrp="1"/>
          </p:cNvSpPr>
          <p:nvPr>
            <p:ph type="title"/>
          </p:nvPr>
        </p:nvSpPr>
        <p:spPr/>
        <p:txBody>
          <a:bodyPr/>
          <a:lstStyle/>
          <a:p>
            <a:r>
              <a:rPr lang="en-US" sz="3600" dirty="0"/>
              <a:t>Gross Domestic Product (GDP) Is…</a:t>
            </a: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pPr lvl="1"/>
            <a:r>
              <a:rPr lang="en-US" sz="3000" dirty="0"/>
              <a:t>Usually a year or a quarter (3 months) </a:t>
            </a:r>
          </a:p>
          <a:p>
            <a:endParaRPr lang="en-US" dirty="0"/>
          </a:p>
        </p:txBody>
      </p:sp>
    </p:spTree>
    <p:extLst>
      <p:ext uri="{BB962C8B-B14F-4D97-AF65-F5344CB8AC3E}">
        <p14:creationId xmlns:p14="http://schemas.microsoft.com/office/powerpoint/2010/main" val="4231566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Components of GDP</a:t>
            </a:r>
          </a:p>
        </p:txBody>
      </p:sp>
      <p:sp>
        <p:nvSpPr>
          <p:cNvPr id="3" name="Content Placeholder 2"/>
          <p:cNvSpPr>
            <a:spLocks noGrp="1"/>
          </p:cNvSpPr>
          <p:nvPr>
            <p:ph idx="1"/>
          </p:nvPr>
        </p:nvSpPr>
        <p:spPr/>
        <p:txBody>
          <a:bodyPr/>
          <a:lstStyle/>
          <a:p>
            <a:r>
              <a:rPr lang="en-US" dirty="0"/>
              <a:t>Recall:  GDP is total spending. </a:t>
            </a:r>
          </a:p>
          <a:p>
            <a:r>
              <a:rPr lang="en-US" dirty="0"/>
              <a:t>Four components:</a:t>
            </a:r>
          </a:p>
          <a:p>
            <a:pPr lvl="1"/>
            <a:r>
              <a:rPr lang="en-US" dirty="0"/>
              <a:t>Consumption (C)</a:t>
            </a:r>
          </a:p>
          <a:p>
            <a:pPr lvl="1"/>
            <a:r>
              <a:rPr lang="en-US" dirty="0"/>
              <a:t>Investment (I)</a:t>
            </a:r>
          </a:p>
          <a:p>
            <a:pPr lvl="1"/>
            <a:r>
              <a:rPr lang="en-US" dirty="0"/>
              <a:t>Government Purchases (G)</a:t>
            </a:r>
          </a:p>
          <a:p>
            <a:pPr lvl="1"/>
            <a:r>
              <a:rPr lang="en-US" dirty="0"/>
              <a:t>Net Exports (NX)</a:t>
            </a:r>
          </a:p>
          <a:p>
            <a:r>
              <a:rPr lang="en-US" dirty="0"/>
              <a:t>These components add up to GDP (denoted Y</a:t>
            </a:r>
            <a:r>
              <a:rPr lang="en-US" dirty="0" smtClean="0"/>
              <a:t>): </a:t>
            </a:r>
            <a:r>
              <a:rPr lang="en-US" dirty="0" smtClean="0">
                <a:solidFill>
                  <a:srgbClr val="C00000"/>
                </a:solidFill>
              </a:rPr>
              <a:t>Y = C + I + G + NX</a:t>
            </a:r>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863646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Consumption (C)</a:t>
            </a:r>
          </a:p>
        </p:txBody>
      </p:sp>
      <p:sp>
        <p:nvSpPr>
          <p:cNvPr id="3" name="Content Placeholder 2"/>
          <p:cNvSpPr>
            <a:spLocks noGrp="1"/>
          </p:cNvSpPr>
          <p:nvPr>
            <p:ph idx="1"/>
          </p:nvPr>
        </p:nvSpPr>
        <p:spPr/>
        <p:txBody>
          <a:bodyPr/>
          <a:lstStyle/>
          <a:p>
            <a:r>
              <a:rPr lang="en-US" dirty="0" smtClean="0"/>
              <a:t>Consumption, C</a:t>
            </a:r>
          </a:p>
          <a:p>
            <a:pPr lvl="1"/>
            <a:r>
              <a:rPr lang="en-US" dirty="0" smtClean="0"/>
              <a:t>Total </a:t>
            </a:r>
            <a:r>
              <a:rPr lang="en-US" dirty="0"/>
              <a:t>spending by households on </a:t>
            </a:r>
            <a:r>
              <a:rPr lang="en-US" dirty="0" smtClean="0"/>
              <a:t>goods and services  </a:t>
            </a:r>
            <a:endParaRPr lang="en-US" dirty="0"/>
          </a:p>
          <a:p>
            <a:r>
              <a:rPr lang="en-US" dirty="0"/>
              <a:t>Note on housing costs:  </a:t>
            </a:r>
          </a:p>
          <a:p>
            <a:pPr lvl="2"/>
            <a:r>
              <a:rPr lang="en-US" dirty="0"/>
              <a:t>For renters, </a:t>
            </a:r>
            <a:r>
              <a:rPr lang="en-US" dirty="0" smtClean="0"/>
              <a:t>C </a:t>
            </a:r>
            <a:r>
              <a:rPr lang="en-US" dirty="0"/>
              <a:t>includes rent payments. </a:t>
            </a:r>
          </a:p>
          <a:p>
            <a:pPr lvl="2"/>
            <a:r>
              <a:rPr lang="en-US" dirty="0"/>
              <a:t>For homeowners, </a:t>
            </a:r>
            <a:r>
              <a:rPr lang="en-US" dirty="0" smtClean="0"/>
              <a:t>C </a:t>
            </a:r>
            <a:r>
              <a:rPr lang="en-US" dirty="0"/>
              <a:t>includes the imputed rental value of the house, but not the purchase price or mortgage </a:t>
            </a:r>
            <a:r>
              <a:rPr lang="en-US" dirty="0" smtClean="0"/>
              <a:t>payments</a:t>
            </a:r>
            <a:endParaRPr lang="en-US" dirty="0"/>
          </a:p>
          <a:p>
            <a:pPr lvl="1"/>
            <a:r>
              <a:rPr lang="en-US" dirty="0" smtClean="0"/>
              <a:t>Not included in C: purchases </a:t>
            </a:r>
            <a:r>
              <a:rPr lang="en-US" dirty="0"/>
              <a:t>of new housing</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4306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(I)</a:t>
            </a:r>
          </a:p>
        </p:txBody>
      </p:sp>
      <p:sp>
        <p:nvSpPr>
          <p:cNvPr id="3" name="Content Placeholder 2"/>
          <p:cNvSpPr>
            <a:spLocks noGrp="1"/>
          </p:cNvSpPr>
          <p:nvPr>
            <p:ph idx="1"/>
          </p:nvPr>
        </p:nvSpPr>
        <p:spPr/>
        <p:txBody>
          <a:bodyPr/>
          <a:lstStyle/>
          <a:p>
            <a:r>
              <a:rPr lang="en-US" sz="3200" dirty="0" smtClean="0"/>
              <a:t>Investment, I</a:t>
            </a:r>
          </a:p>
          <a:p>
            <a:pPr lvl="1"/>
            <a:r>
              <a:rPr lang="en-US" sz="2800" dirty="0" smtClean="0"/>
              <a:t>Total </a:t>
            </a:r>
            <a:r>
              <a:rPr lang="en-US" sz="2800" dirty="0"/>
              <a:t>spending on goods that will be used in the future to produce more </a:t>
            </a:r>
            <a:r>
              <a:rPr lang="en-US" sz="2800" dirty="0" smtClean="0"/>
              <a:t>goods  </a:t>
            </a:r>
            <a:endParaRPr lang="en-US" sz="2800" dirty="0"/>
          </a:p>
          <a:p>
            <a:pPr lvl="2"/>
            <a:r>
              <a:rPr lang="en-US" dirty="0"/>
              <a:t>Business capital: business structures, equipment, and intellectual property products </a:t>
            </a:r>
          </a:p>
          <a:p>
            <a:pPr lvl="2"/>
            <a:r>
              <a:rPr lang="en-US" dirty="0"/>
              <a:t>Residential capital: landlord’s apartment building; a homeowner’s personal residence</a:t>
            </a:r>
          </a:p>
          <a:p>
            <a:pPr lvl="2"/>
            <a:r>
              <a:rPr lang="en-US" dirty="0" smtClean="0"/>
              <a:t>Inventory accumulations: goods </a:t>
            </a:r>
            <a:r>
              <a:rPr lang="en-US" dirty="0"/>
              <a:t>produced but not yet </a:t>
            </a:r>
            <a:r>
              <a:rPr lang="en-US" dirty="0" smtClean="0"/>
              <a:t>sold</a:t>
            </a:r>
            <a:endParaRPr lang="en-US" dirty="0"/>
          </a:p>
          <a:p>
            <a:pPr marL="0" indent="0">
              <a:buNone/>
            </a:pPr>
            <a:r>
              <a:rPr lang="en-US" sz="3200" dirty="0" smtClean="0">
                <a:solidFill>
                  <a:srgbClr val="C00000"/>
                </a:solidFill>
              </a:rPr>
              <a:t>“</a:t>
            </a:r>
            <a:r>
              <a:rPr lang="en-US" sz="3200" dirty="0">
                <a:solidFill>
                  <a:srgbClr val="C00000"/>
                </a:solidFill>
              </a:rPr>
              <a:t>Investment” does not mean the purchase of financial assets like stocks and bonds.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653480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Purchases (G)</a:t>
            </a:r>
          </a:p>
        </p:txBody>
      </p:sp>
      <p:sp>
        <p:nvSpPr>
          <p:cNvPr id="3" name="Content Placeholder 2"/>
          <p:cNvSpPr>
            <a:spLocks noGrp="1"/>
          </p:cNvSpPr>
          <p:nvPr>
            <p:ph idx="1"/>
          </p:nvPr>
        </p:nvSpPr>
        <p:spPr/>
        <p:txBody>
          <a:bodyPr/>
          <a:lstStyle/>
          <a:p>
            <a:r>
              <a:rPr lang="en-US" dirty="0"/>
              <a:t>Government </a:t>
            </a:r>
            <a:r>
              <a:rPr lang="en-US" dirty="0" smtClean="0"/>
              <a:t>purchases </a:t>
            </a:r>
            <a:r>
              <a:rPr lang="en-US" dirty="0"/>
              <a:t>(G</a:t>
            </a:r>
            <a:r>
              <a:rPr lang="en-US" dirty="0" smtClean="0"/>
              <a:t>)</a:t>
            </a:r>
          </a:p>
          <a:p>
            <a:pPr lvl="1"/>
            <a:r>
              <a:rPr lang="en-US" dirty="0" smtClean="0"/>
              <a:t>All </a:t>
            </a:r>
            <a:r>
              <a:rPr lang="en-US" dirty="0"/>
              <a:t>spending on the </a:t>
            </a:r>
            <a:r>
              <a:rPr lang="en-US" dirty="0" smtClean="0"/>
              <a:t>goods and services </a:t>
            </a:r>
            <a:r>
              <a:rPr lang="en-US" dirty="0"/>
              <a:t>purchased by </a:t>
            </a:r>
            <a:r>
              <a:rPr lang="en-US" dirty="0" smtClean="0"/>
              <a:t>the government</a:t>
            </a:r>
          </a:p>
          <a:p>
            <a:pPr lvl="2"/>
            <a:r>
              <a:rPr lang="en-US" dirty="0" smtClean="0"/>
              <a:t>At </a:t>
            </a:r>
            <a:r>
              <a:rPr lang="en-US" dirty="0"/>
              <a:t>the federal, state, and local levels.</a:t>
            </a:r>
          </a:p>
          <a:p>
            <a:pPr lvl="1"/>
            <a:r>
              <a:rPr lang="en-US" dirty="0" smtClean="0"/>
              <a:t>Excludes </a:t>
            </a:r>
            <a:r>
              <a:rPr lang="en-US" dirty="0"/>
              <a:t>transfer </a:t>
            </a:r>
            <a:r>
              <a:rPr lang="en-US" dirty="0" smtClean="0"/>
              <a:t>payments</a:t>
            </a:r>
          </a:p>
          <a:p>
            <a:pPr lvl="2"/>
            <a:r>
              <a:rPr lang="en-US" dirty="0" smtClean="0"/>
              <a:t>Such </a:t>
            </a:r>
            <a:r>
              <a:rPr lang="en-US" dirty="0"/>
              <a:t>as </a:t>
            </a:r>
            <a:r>
              <a:rPr lang="en-US" dirty="0" smtClean="0"/>
              <a:t>Social </a:t>
            </a:r>
            <a:r>
              <a:rPr lang="en-US" dirty="0"/>
              <a:t>Security or unemployment insurance benefits. </a:t>
            </a:r>
            <a:endParaRPr lang="en-US" dirty="0" smtClean="0"/>
          </a:p>
          <a:p>
            <a:pPr lvl="2"/>
            <a:r>
              <a:rPr lang="en-US" dirty="0" smtClean="0"/>
              <a:t>They </a:t>
            </a:r>
            <a:r>
              <a:rPr lang="en-US" dirty="0"/>
              <a:t>are not purchases of </a:t>
            </a:r>
            <a:r>
              <a:rPr lang="en-US" dirty="0" smtClean="0"/>
              <a:t>goods and services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4463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is Gross Domestic Product (GDP)? </a:t>
            </a:r>
          </a:p>
          <a:p>
            <a:r>
              <a:rPr lang="en-US" sz="3200" dirty="0"/>
              <a:t>How is GDP related to a nation’s total income and spending? </a:t>
            </a:r>
          </a:p>
          <a:p>
            <a:r>
              <a:rPr lang="en-US" sz="3200" dirty="0"/>
              <a:t>What are the components of GDP?  </a:t>
            </a:r>
          </a:p>
          <a:p>
            <a:r>
              <a:rPr lang="en-US" sz="3200" dirty="0"/>
              <a:t>How is GDP corrected for inflation?</a:t>
            </a:r>
          </a:p>
          <a:p>
            <a:r>
              <a:rPr lang="en-US" sz="3200" dirty="0"/>
              <a:t>Does GDP measure society’s well-being?</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Exports (NX)</a:t>
            </a:r>
          </a:p>
        </p:txBody>
      </p:sp>
      <p:sp>
        <p:nvSpPr>
          <p:cNvPr id="3" name="Content Placeholder 2"/>
          <p:cNvSpPr>
            <a:spLocks noGrp="1"/>
          </p:cNvSpPr>
          <p:nvPr>
            <p:ph idx="1"/>
          </p:nvPr>
        </p:nvSpPr>
        <p:spPr/>
        <p:txBody>
          <a:bodyPr/>
          <a:lstStyle/>
          <a:p>
            <a:r>
              <a:rPr lang="en-US" dirty="0" smtClean="0"/>
              <a:t>Net exports, NX </a:t>
            </a:r>
            <a:r>
              <a:rPr lang="en-US" dirty="0"/>
              <a:t>= exports – imports</a:t>
            </a:r>
          </a:p>
          <a:p>
            <a:pPr lvl="1"/>
            <a:r>
              <a:rPr lang="en-US" dirty="0" smtClean="0"/>
              <a:t>Exports: foreign </a:t>
            </a:r>
            <a:r>
              <a:rPr lang="en-US" dirty="0"/>
              <a:t>spending on the economy’s </a:t>
            </a:r>
            <a:r>
              <a:rPr lang="en-US" dirty="0" smtClean="0"/>
              <a:t>goods and services  </a:t>
            </a:r>
            <a:endParaRPr lang="en-US" dirty="0"/>
          </a:p>
          <a:p>
            <a:pPr lvl="1"/>
            <a:r>
              <a:rPr lang="en-US" dirty="0" smtClean="0"/>
              <a:t>Imports: are </a:t>
            </a:r>
            <a:r>
              <a:rPr lang="en-US" dirty="0"/>
              <a:t>the portions of C, I, and G </a:t>
            </a:r>
            <a:br>
              <a:rPr lang="en-US" dirty="0"/>
            </a:br>
            <a:r>
              <a:rPr lang="en-US" dirty="0"/>
              <a:t>that are spent on </a:t>
            </a:r>
            <a:r>
              <a:rPr lang="en-US" dirty="0" smtClean="0"/>
              <a:t>goods and services </a:t>
            </a:r>
            <a:r>
              <a:rPr lang="en-US" dirty="0"/>
              <a:t>produced </a:t>
            </a:r>
            <a:r>
              <a:rPr lang="en-US" dirty="0" smtClean="0"/>
              <a:t>abroad</a:t>
            </a:r>
            <a:endParaRPr lang="en-US" dirty="0"/>
          </a:p>
          <a:p>
            <a:r>
              <a:rPr lang="en-US" dirty="0"/>
              <a:t>Adding up all the components of GDP gives</a:t>
            </a:r>
            <a:r>
              <a:rPr lang="en-US" dirty="0" smtClean="0"/>
              <a:t>:</a:t>
            </a:r>
          </a:p>
          <a:p>
            <a:pPr marL="0" indent="0" algn="ctr">
              <a:buNone/>
            </a:pPr>
            <a:r>
              <a:rPr lang="en-US" dirty="0" smtClean="0">
                <a:solidFill>
                  <a:srgbClr val="C00000"/>
                </a:solidFill>
              </a:rPr>
              <a:t>Y = C + I + G + NX</a:t>
            </a:r>
            <a:endParaRPr lang="en-US"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150930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GDP and Its Components, 2015</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37401053"/>
              </p:ext>
            </p:extLst>
          </p:nvPr>
        </p:nvGraphicFramePr>
        <p:xfrm>
          <a:off x="609600" y="1143000"/>
          <a:ext cx="7666991" cy="4937760"/>
        </p:xfrm>
        <a:graphic>
          <a:graphicData uri="http://schemas.openxmlformats.org/drawingml/2006/table">
            <a:tbl>
              <a:tblPr firstRow="1" bandRow="1">
                <a:tableStyleId>{5C22544A-7EE6-4342-B048-85BDC9FD1C3A}</a:tableStyleId>
              </a:tblPr>
              <a:tblGrid>
                <a:gridCol w="1524000"/>
                <a:gridCol w="1760855"/>
                <a:gridCol w="2146618"/>
                <a:gridCol w="2235518"/>
              </a:tblGrid>
              <a:tr h="370840">
                <a:tc>
                  <a:txBody>
                    <a:bodyPr/>
                    <a:lstStyle/>
                    <a:p>
                      <a:pPr>
                        <a:lnSpc>
                          <a:spcPct val="150000"/>
                        </a:lnSpc>
                      </a:pPr>
                      <a:endParaRPr lang="en-US" sz="3200" i="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nSpc>
                          <a:spcPct val="150000"/>
                        </a:lnSpc>
                      </a:pPr>
                      <a:r>
                        <a:rPr lang="en-US" sz="3200" i="1" dirty="0" smtClean="0">
                          <a:solidFill>
                            <a:srgbClr val="002060"/>
                          </a:solidFill>
                        </a:rPr>
                        <a:t>Billions</a:t>
                      </a:r>
                      <a:endParaRPr lang="en-US" sz="3200" i="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nSpc>
                          <a:spcPct val="150000"/>
                        </a:lnSpc>
                      </a:pPr>
                      <a:r>
                        <a:rPr lang="en-US" sz="3200" i="1" dirty="0" smtClean="0">
                          <a:solidFill>
                            <a:srgbClr val="002060"/>
                          </a:solidFill>
                        </a:rPr>
                        <a:t>% of GDP</a:t>
                      </a:r>
                      <a:endParaRPr lang="en-US" sz="3200" i="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nSpc>
                          <a:spcPct val="150000"/>
                        </a:lnSpc>
                      </a:pPr>
                      <a:r>
                        <a:rPr lang="en-US" sz="3200" i="1" dirty="0" smtClean="0">
                          <a:solidFill>
                            <a:srgbClr val="002060"/>
                          </a:solidFill>
                        </a:rPr>
                        <a:t>Per capita</a:t>
                      </a:r>
                      <a:endParaRPr lang="en-US" sz="3200" i="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rgbClr val="002060"/>
                          </a:solidFill>
                        </a:rPr>
                        <a:t>Y</a:t>
                      </a:r>
                      <a:endParaRPr lang="en-US" sz="3200" b="1" dirty="0">
                        <a:solidFill>
                          <a:srgbClr val="002060"/>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accent6">
                              <a:lumMod val="50000"/>
                            </a:schemeClr>
                          </a:solidFill>
                        </a:rPr>
                        <a:t>$17,947</a:t>
                      </a:r>
                      <a:endParaRPr lang="en-US" sz="3200" dirty="0">
                        <a:solidFill>
                          <a:schemeClr val="accent6">
                            <a:lumMod val="50000"/>
                          </a:schemeClr>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accent6">
                              <a:lumMod val="50000"/>
                            </a:schemeClr>
                          </a:solidFill>
                        </a:rPr>
                        <a:t>100.0</a:t>
                      </a:r>
                      <a:endParaRPr lang="en-US" sz="3200" dirty="0">
                        <a:solidFill>
                          <a:schemeClr val="accent6">
                            <a:lumMod val="50000"/>
                          </a:schemeClr>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accent6">
                              <a:lumMod val="50000"/>
                            </a:schemeClr>
                          </a:solidFill>
                        </a:rPr>
                        <a:t>$55,426</a:t>
                      </a:r>
                      <a:endParaRPr lang="en-US" sz="3200" dirty="0">
                        <a:solidFill>
                          <a:schemeClr val="accent6">
                            <a:lumMod val="50000"/>
                          </a:schemeClr>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C</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12,272</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68.4</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37,899</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I</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3,021</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16.8</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9,330</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G</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3,183</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17.7</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9,830</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pPr algn="ctr">
                        <a:lnSpc>
                          <a:spcPct val="150000"/>
                        </a:lnSpc>
                      </a:pPr>
                      <a:r>
                        <a:rPr lang="en-US" sz="3200" b="1" dirty="0" smtClean="0">
                          <a:solidFill>
                            <a:schemeClr val="tx1"/>
                          </a:solidFill>
                        </a:rPr>
                        <a:t>NX</a:t>
                      </a:r>
                      <a:endParaRPr lang="en-US" sz="3200" b="1"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-529</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-2.9</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r">
                        <a:lnSpc>
                          <a:spcPct val="150000"/>
                        </a:lnSpc>
                      </a:pPr>
                      <a:r>
                        <a:rPr lang="en-US" sz="3200" dirty="0" smtClean="0">
                          <a:solidFill>
                            <a:schemeClr val="tx1"/>
                          </a:solidFill>
                        </a:rPr>
                        <a:t>-1,634</a:t>
                      </a:r>
                      <a:endParaRPr lang="en-US" sz="320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1753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GDP and its components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0" indent="0">
              <a:buNone/>
            </a:pPr>
            <a:r>
              <a:rPr lang="en-US" sz="2800" dirty="0">
                <a:solidFill>
                  <a:schemeClr val="accent6">
                    <a:lumMod val="50000"/>
                  </a:schemeClr>
                </a:solidFill>
              </a:rPr>
              <a:t>In each of the following cases, determine how much </a:t>
            </a:r>
            <a:r>
              <a:rPr lang="en-US" sz="2800" dirty="0" smtClean="0">
                <a:solidFill>
                  <a:schemeClr val="accent6">
                    <a:lumMod val="50000"/>
                  </a:schemeClr>
                </a:solidFill>
              </a:rPr>
              <a:t>GDP </a:t>
            </a:r>
            <a:r>
              <a:rPr lang="en-US" sz="2800" dirty="0">
                <a:solidFill>
                  <a:schemeClr val="accent6">
                    <a:lumMod val="50000"/>
                  </a:schemeClr>
                </a:solidFill>
              </a:rPr>
              <a:t>and each of its components is affected (if at all).</a:t>
            </a:r>
          </a:p>
          <a:p>
            <a:pPr marL="514350" indent="-514350">
              <a:buClr>
                <a:srgbClr val="C00000"/>
              </a:buClr>
              <a:buFont typeface="+mj-lt"/>
              <a:buAutoNum type="alphaUcPeriod"/>
            </a:pPr>
            <a:r>
              <a:rPr lang="en-US" sz="2800" dirty="0" smtClean="0">
                <a:solidFill>
                  <a:schemeClr val="tx1"/>
                </a:solidFill>
              </a:rPr>
              <a:t>Debbie </a:t>
            </a:r>
            <a:r>
              <a:rPr lang="en-US" sz="2800" dirty="0">
                <a:solidFill>
                  <a:schemeClr val="tx1"/>
                </a:solidFill>
              </a:rPr>
              <a:t>spends $300 to buy her husband dinner </a:t>
            </a:r>
            <a:r>
              <a:rPr lang="en-US" sz="2800" dirty="0" smtClean="0">
                <a:solidFill>
                  <a:schemeClr val="tx1"/>
                </a:solidFill>
              </a:rPr>
              <a:t>at </a:t>
            </a:r>
            <a:r>
              <a:rPr lang="en-US" sz="2800" dirty="0">
                <a:solidFill>
                  <a:schemeClr val="tx1"/>
                </a:solidFill>
              </a:rPr>
              <a:t>the finest restaurant in Boston.</a:t>
            </a:r>
          </a:p>
          <a:p>
            <a:pPr marL="514350" indent="-514350">
              <a:buClr>
                <a:srgbClr val="C00000"/>
              </a:buClr>
              <a:buFont typeface="+mj-lt"/>
              <a:buAutoNum type="alphaUcPeriod"/>
            </a:pPr>
            <a:r>
              <a:rPr lang="en-US" sz="2800" dirty="0" smtClean="0">
                <a:solidFill>
                  <a:schemeClr val="tx1"/>
                </a:solidFill>
              </a:rPr>
              <a:t>Sarah </a:t>
            </a:r>
            <a:r>
              <a:rPr lang="en-US" sz="2800" dirty="0">
                <a:solidFill>
                  <a:schemeClr val="tx1"/>
                </a:solidFill>
              </a:rPr>
              <a:t>spends $1200 on a new laptop to use in her publishing business. </a:t>
            </a:r>
            <a:r>
              <a:rPr lang="en-US" sz="2800" dirty="0" smtClean="0">
                <a:solidFill>
                  <a:schemeClr val="tx1"/>
                </a:solidFill>
              </a:rPr>
              <a:t>The </a:t>
            </a:r>
            <a:r>
              <a:rPr lang="en-US" sz="2800" dirty="0">
                <a:solidFill>
                  <a:schemeClr val="tx1"/>
                </a:solidFill>
              </a:rPr>
              <a:t>laptop was built in China.  </a:t>
            </a:r>
          </a:p>
          <a:p>
            <a:pPr marL="514350" indent="-514350">
              <a:buClr>
                <a:srgbClr val="C00000"/>
              </a:buClr>
              <a:buFont typeface="+mj-lt"/>
              <a:buAutoNum type="alphaUcPeriod"/>
            </a:pPr>
            <a:r>
              <a:rPr lang="en-US" sz="2800" dirty="0" smtClean="0">
                <a:solidFill>
                  <a:schemeClr val="tx1"/>
                </a:solidFill>
              </a:rPr>
              <a:t>Jane </a:t>
            </a:r>
            <a:r>
              <a:rPr lang="en-US" sz="2800" dirty="0">
                <a:solidFill>
                  <a:schemeClr val="tx1"/>
                </a:solidFill>
              </a:rPr>
              <a:t>spends $800 on a computer to use in her editing business.  She got last year’s model on sale for a great price from a local </a:t>
            </a:r>
            <a:r>
              <a:rPr lang="en-US" sz="2800" dirty="0" smtClean="0">
                <a:solidFill>
                  <a:schemeClr val="tx1"/>
                </a:solidFill>
              </a:rPr>
              <a:t>manufacturer</a:t>
            </a:r>
            <a:r>
              <a:rPr lang="en-US" sz="2800" dirty="0">
                <a:solidFill>
                  <a:schemeClr val="tx1"/>
                </a:solidFill>
              </a:rPr>
              <a:t>.  </a:t>
            </a:r>
          </a:p>
          <a:p>
            <a:pPr marL="514350" indent="-514350">
              <a:buClr>
                <a:srgbClr val="C00000"/>
              </a:buClr>
              <a:buFont typeface="+mj-lt"/>
              <a:buAutoNum type="alphaUcPeriod"/>
            </a:pPr>
            <a:r>
              <a:rPr lang="en-US" sz="2800" dirty="0" smtClean="0">
                <a:solidFill>
                  <a:schemeClr val="tx1"/>
                </a:solidFill>
              </a:rPr>
              <a:t>General </a:t>
            </a:r>
            <a:r>
              <a:rPr lang="en-US" sz="2800" dirty="0">
                <a:solidFill>
                  <a:schemeClr val="tx1"/>
                </a:solidFill>
              </a:rPr>
              <a:t>Motors builds $500 million worth of cars, </a:t>
            </a:r>
            <a:r>
              <a:rPr lang="en-US" sz="2800" dirty="0" smtClean="0">
                <a:solidFill>
                  <a:schemeClr val="tx1"/>
                </a:solidFill>
              </a:rPr>
              <a:t>but </a:t>
            </a:r>
            <a:r>
              <a:rPr lang="en-US" sz="2800" dirty="0">
                <a:solidFill>
                  <a:schemeClr val="tx1"/>
                </a:solidFill>
              </a:rPr>
              <a:t>consumers only buy $470 million worth of them</a:t>
            </a:r>
            <a:r>
              <a:rPr lang="en-US" sz="2800" dirty="0">
                <a:solidFill>
                  <a:schemeClr val="accent6">
                    <a:lumMod val="50000"/>
                  </a:schemeClr>
                </a:solidFill>
              </a:rPr>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6428675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04800" y="762000"/>
            <a:ext cx="8686800" cy="5686425"/>
          </a:xfrm>
        </p:spPr>
        <p:txBody>
          <a:bodyPr>
            <a:noAutofit/>
          </a:bodyPr>
          <a:lstStyle/>
          <a:p>
            <a:pPr marL="514350" indent="-514350">
              <a:buClr>
                <a:srgbClr val="C00000"/>
              </a:buClr>
              <a:buFont typeface="+mj-lt"/>
              <a:buAutoNum type="alphaUcPeriod"/>
            </a:pPr>
            <a:r>
              <a:rPr lang="en-US" sz="3000" dirty="0" smtClean="0">
                <a:solidFill>
                  <a:schemeClr val="tx1"/>
                </a:solidFill>
              </a:rPr>
              <a:t>Debbie </a:t>
            </a:r>
            <a:r>
              <a:rPr lang="en-US" sz="3000" dirty="0">
                <a:solidFill>
                  <a:schemeClr val="tx1"/>
                </a:solidFill>
              </a:rPr>
              <a:t>spends $300 to buy her husband dinner </a:t>
            </a:r>
            <a:r>
              <a:rPr lang="en-US" sz="3000" dirty="0" smtClean="0">
                <a:solidFill>
                  <a:schemeClr val="tx1"/>
                </a:solidFill>
              </a:rPr>
              <a:t>at </a:t>
            </a:r>
            <a:r>
              <a:rPr lang="en-US" sz="3000" dirty="0">
                <a:solidFill>
                  <a:schemeClr val="tx1"/>
                </a:solidFill>
              </a:rPr>
              <a:t>the finest restaurant in </a:t>
            </a:r>
            <a:r>
              <a:rPr lang="en-US" sz="3000" dirty="0" smtClean="0">
                <a:solidFill>
                  <a:schemeClr val="tx1"/>
                </a:solidFill>
              </a:rPr>
              <a:t>Boston.</a:t>
            </a:r>
          </a:p>
          <a:p>
            <a:pPr marL="400050" lvl="1" indent="0" algn="ctr">
              <a:buClr>
                <a:srgbClr val="C00000"/>
              </a:buClr>
              <a:buNone/>
            </a:pPr>
            <a:r>
              <a:rPr lang="en-US" sz="3000" dirty="0" smtClean="0">
                <a:solidFill>
                  <a:schemeClr val="accent6">
                    <a:lumMod val="50000"/>
                  </a:schemeClr>
                </a:solidFill>
              </a:rPr>
              <a:t>Consumption </a:t>
            </a:r>
            <a:r>
              <a:rPr lang="en-US" sz="3000" dirty="0">
                <a:solidFill>
                  <a:schemeClr val="accent6">
                    <a:lumMod val="50000"/>
                  </a:schemeClr>
                </a:solidFill>
              </a:rPr>
              <a:t>and GDP rise by $300.  </a:t>
            </a:r>
          </a:p>
          <a:p>
            <a:pPr marL="514350" indent="-514350">
              <a:buClr>
                <a:srgbClr val="C00000"/>
              </a:buClr>
              <a:buFont typeface="+mj-lt"/>
              <a:buAutoNum type="alphaUcPeriod"/>
            </a:pPr>
            <a:r>
              <a:rPr lang="en-US" sz="3000" dirty="0" smtClean="0">
                <a:solidFill>
                  <a:schemeClr val="tx1"/>
                </a:solidFill>
              </a:rPr>
              <a:t>Sarah </a:t>
            </a:r>
            <a:r>
              <a:rPr lang="en-US" sz="3000" dirty="0">
                <a:solidFill>
                  <a:schemeClr val="tx1"/>
                </a:solidFill>
              </a:rPr>
              <a:t>spends $1200 on a new laptop to use in her publishing business.  The laptop was built in China.  </a:t>
            </a:r>
            <a:endParaRPr lang="en-US" sz="3000" dirty="0" smtClean="0">
              <a:solidFill>
                <a:schemeClr val="tx1"/>
              </a:solidFill>
            </a:endParaRPr>
          </a:p>
          <a:p>
            <a:pPr marL="0" indent="0" algn="ctr">
              <a:buClr>
                <a:srgbClr val="C00000"/>
              </a:buClr>
              <a:buNone/>
            </a:pPr>
            <a:r>
              <a:rPr lang="en-US" sz="3000" dirty="0" smtClean="0">
                <a:solidFill>
                  <a:schemeClr val="accent6">
                    <a:lumMod val="50000"/>
                  </a:schemeClr>
                </a:solidFill>
              </a:rPr>
              <a:t>Investment </a:t>
            </a:r>
            <a:r>
              <a:rPr lang="en-US" sz="3000" dirty="0">
                <a:solidFill>
                  <a:schemeClr val="accent6">
                    <a:lumMod val="50000"/>
                  </a:schemeClr>
                </a:solidFill>
              </a:rPr>
              <a:t>rises by $1200, net exports fall </a:t>
            </a:r>
            <a:r>
              <a:rPr lang="en-US" sz="3000" dirty="0" smtClean="0">
                <a:solidFill>
                  <a:schemeClr val="accent6">
                    <a:lumMod val="50000"/>
                  </a:schemeClr>
                </a:solidFill>
              </a:rPr>
              <a:t>by </a:t>
            </a:r>
            <a:r>
              <a:rPr lang="en-US" sz="3000" dirty="0">
                <a:solidFill>
                  <a:schemeClr val="accent6">
                    <a:lumMod val="50000"/>
                  </a:schemeClr>
                </a:solidFill>
              </a:rPr>
              <a:t>$1200, GDP is unchanged.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943126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0" y="762000"/>
            <a:ext cx="8763000" cy="5686425"/>
          </a:xfrm>
        </p:spPr>
        <p:txBody>
          <a:bodyPr>
            <a:noAutofit/>
          </a:bodyPr>
          <a:lstStyle/>
          <a:p>
            <a:pPr marL="514350" indent="-514350">
              <a:buClr>
                <a:srgbClr val="C00000"/>
              </a:buClr>
              <a:buFont typeface="+mj-lt"/>
              <a:buAutoNum type="alphaUcPeriod" startAt="3"/>
            </a:pPr>
            <a:r>
              <a:rPr lang="en-US" sz="3000" dirty="0" smtClean="0">
                <a:solidFill>
                  <a:schemeClr val="tx1"/>
                </a:solidFill>
              </a:rPr>
              <a:t>Jane </a:t>
            </a:r>
            <a:r>
              <a:rPr lang="en-US" sz="3000" dirty="0">
                <a:solidFill>
                  <a:schemeClr val="tx1"/>
                </a:solidFill>
              </a:rPr>
              <a:t>spends $800 on a computer to use in her editing business.  She got last year’s model on sale for a great price from a local </a:t>
            </a:r>
            <a:r>
              <a:rPr lang="en-US" sz="3000" dirty="0" smtClean="0">
                <a:solidFill>
                  <a:schemeClr val="tx1"/>
                </a:solidFill>
              </a:rPr>
              <a:t>manufacturer</a:t>
            </a:r>
            <a:r>
              <a:rPr lang="en-US" sz="3000" dirty="0">
                <a:solidFill>
                  <a:schemeClr val="tx1"/>
                </a:solidFill>
              </a:rPr>
              <a:t>. </a:t>
            </a:r>
          </a:p>
          <a:p>
            <a:pPr marL="0" indent="0" algn="ctr">
              <a:buNone/>
            </a:pPr>
            <a:r>
              <a:rPr lang="en-US" sz="3000" dirty="0">
                <a:solidFill>
                  <a:schemeClr val="accent6">
                    <a:lumMod val="50000"/>
                  </a:schemeClr>
                </a:solidFill>
              </a:rPr>
              <a:t>	Current GDP and investment do not change, </a:t>
            </a:r>
            <a:r>
              <a:rPr lang="en-US" sz="3000" dirty="0" smtClean="0">
                <a:solidFill>
                  <a:schemeClr val="accent6">
                    <a:lumMod val="50000"/>
                  </a:schemeClr>
                </a:solidFill>
              </a:rPr>
              <a:t>because </a:t>
            </a:r>
            <a:r>
              <a:rPr lang="en-US" sz="3000" dirty="0">
                <a:solidFill>
                  <a:schemeClr val="accent6">
                    <a:lumMod val="50000"/>
                  </a:schemeClr>
                </a:solidFill>
              </a:rPr>
              <a:t>the computer was built last year.</a:t>
            </a:r>
          </a:p>
          <a:p>
            <a:pPr marL="514350" indent="-514350">
              <a:buClr>
                <a:srgbClr val="C00000"/>
              </a:buClr>
              <a:buFont typeface="+mj-lt"/>
              <a:buAutoNum type="alphaUcPeriod" startAt="4"/>
            </a:pPr>
            <a:r>
              <a:rPr lang="en-US" sz="3000" dirty="0" smtClean="0">
                <a:solidFill>
                  <a:schemeClr val="tx1"/>
                </a:solidFill>
              </a:rPr>
              <a:t>General </a:t>
            </a:r>
            <a:r>
              <a:rPr lang="en-US" sz="3000" dirty="0">
                <a:solidFill>
                  <a:schemeClr val="tx1"/>
                </a:solidFill>
              </a:rPr>
              <a:t>Motors builds $500 million worth of cars, but consumers only buy $470 million of them.</a:t>
            </a:r>
          </a:p>
          <a:p>
            <a:pPr marL="0" indent="0" algn="ctr">
              <a:buNone/>
            </a:pPr>
            <a:r>
              <a:rPr lang="en-US" sz="3000" dirty="0" smtClean="0">
                <a:solidFill>
                  <a:schemeClr val="accent6">
                    <a:lumMod val="50000"/>
                  </a:schemeClr>
                </a:solidFill>
              </a:rPr>
              <a:t>Consumption </a:t>
            </a:r>
            <a:r>
              <a:rPr lang="en-US" sz="3000" dirty="0">
                <a:solidFill>
                  <a:schemeClr val="accent6">
                    <a:lumMod val="50000"/>
                  </a:schemeClr>
                </a:solidFill>
              </a:rPr>
              <a:t>rises by $470 million, </a:t>
            </a:r>
            <a:r>
              <a:rPr lang="en-US" sz="3000" dirty="0" smtClean="0">
                <a:solidFill>
                  <a:schemeClr val="accent6">
                    <a:lumMod val="50000"/>
                  </a:schemeClr>
                </a:solidFill>
              </a:rPr>
              <a:t>inventory </a:t>
            </a:r>
            <a:r>
              <a:rPr lang="en-US" sz="3000" dirty="0">
                <a:solidFill>
                  <a:schemeClr val="accent6">
                    <a:lumMod val="50000"/>
                  </a:schemeClr>
                </a:solidFill>
              </a:rPr>
              <a:t>investment rises by $30 million, </a:t>
            </a:r>
            <a:r>
              <a:rPr lang="en-US" sz="3000" dirty="0" smtClean="0">
                <a:solidFill>
                  <a:schemeClr val="accent6">
                    <a:lumMod val="50000"/>
                  </a:schemeClr>
                </a:solidFill>
              </a:rPr>
              <a:t>and </a:t>
            </a:r>
            <a:r>
              <a:rPr lang="en-US" sz="3000" dirty="0">
                <a:solidFill>
                  <a:schemeClr val="accent6">
                    <a:lumMod val="50000"/>
                  </a:schemeClr>
                </a:solidFill>
              </a:rPr>
              <a:t>GDP rises by $500 million.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943126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versus Nominal GDP</a:t>
            </a:r>
          </a:p>
        </p:txBody>
      </p:sp>
      <p:sp>
        <p:nvSpPr>
          <p:cNvPr id="3" name="Content Placeholder 2"/>
          <p:cNvSpPr>
            <a:spLocks noGrp="1"/>
          </p:cNvSpPr>
          <p:nvPr>
            <p:ph idx="1"/>
          </p:nvPr>
        </p:nvSpPr>
        <p:spPr/>
        <p:txBody>
          <a:bodyPr/>
          <a:lstStyle/>
          <a:p>
            <a:r>
              <a:rPr lang="en-US" dirty="0" smtClean="0"/>
              <a:t>Nominal </a:t>
            </a:r>
            <a:r>
              <a:rPr lang="en-US" dirty="0"/>
              <a:t>GDP </a:t>
            </a:r>
          </a:p>
          <a:p>
            <a:pPr lvl="1"/>
            <a:r>
              <a:rPr lang="en-US" dirty="0" smtClean="0"/>
              <a:t>Values output </a:t>
            </a:r>
            <a:r>
              <a:rPr lang="en-US" dirty="0"/>
              <a:t>using current prices  </a:t>
            </a:r>
          </a:p>
          <a:p>
            <a:pPr lvl="1"/>
            <a:r>
              <a:rPr lang="en-US" u="sng" dirty="0" smtClean="0"/>
              <a:t>Not</a:t>
            </a:r>
            <a:r>
              <a:rPr lang="en-US" dirty="0" smtClean="0"/>
              <a:t> corrected </a:t>
            </a:r>
            <a:r>
              <a:rPr lang="en-US" dirty="0"/>
              <a:t>for inflation</a:t>
            </a:r>
          </a:p>
          <a:p>
            <a:r>
              <a:rPr lang="en-US" dirty="0"/>
              <a:t>Real GDP </a:t>
            </a:r>
          </a:p>
          <a:p>
            <a:pPr lvl="1"/>
            <a:r>
              <a:rPr lang="en-US" dirty="0" smtClean="0"/>
              <a:t>Values output </a:t>
            </a:r>
            <a:r>
              <a:rPr lang="en-US" dirty="0"/>
              <a:t>using the prices of </a:t>
            </a:r>
            <a:r>
              <a:rPr lang="en-US" u="sng" dirty="0"/>
              <a:t>a base year</a:t>
            </a:r>
          </a:p>
          <a:p>
            <a:pPr lvl="1"/>
            <a:r>
              <a:rPr lang="en-US" u="sng" dirty="0" smtClean="0"/>
              <a:t>Is</a:t>
            </a:r>
            <a:r>
              <a:rPr lang="en-US" dirty="0" smtClean="0"/>
              <a:t> corrected </a:t>
            </a:r>
            <a:r>
              <a:rPr lang="en-US" dirty="0"/>
              <a:t>for inflation </a:t>
            </a:r>
            <a:endParaRPr lang="en-US" dirty="0" smtClean="0"/>
          </a:p>
          <a:p>
            <a:r>
              <a:rPr lang="en-US" dirty="0" smtClean="0"/>
              <a:t>For the base year</a:t>
            </a:r>
          </a:p>
          <a:p>
            <a:pPr marL="457200" lvl="1" indent="0">
              <a:buNone/>
            </a:pPr>
            <a:r>
              <a:rPr lang="en-US" dirty="0" smtClean="0"/>
              <a:t>Nominal GDP = Real GDP</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0389105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a:bodyPr>
          <a:lstStyle/>
          <a:p>
            <a:pPr algn="l" eaLnBrk="1" hangingPunct="1"/>
            <a:r>
              <a:rPr lang="en-US" sz="3400" smtClean="0"/>
              <a:t>EXAMPLE:</a:t>
            </a:r>
          </a:p>
        </p:txBody>
      </p:sp>
      <p:sp>
        <p:nvSpPr>
          <p:cNvPr id="111619" name="Rectangle 3"/>
          <p:cNvSpPr>
            <a:spLocks noGrp="1" noChangeArrowheads="1"/>
          </p:cNvSpPr>
          <p:nvPr>
            <p:ph idx="1"/>
          </p:nvPr>
        </p:nvSpPr>
        <p:spPr/>
        <p:txBody>
          <a:bodyPr>
            <a:normAutofit/>
          </a:bodyPr>
          <a:lstStyle/>
          <a:p>
            <a:pPr marL="0" indent="0" eaLnBrk="1" hangingPunct="1">
              <a:spcBef>
                <a:spcPct val="60000"/>
              </a:spcBef>
              <a:buFont typeface="Wingdings" pitchFamily="2" charset="2"/>
              <a:buNone/>
              <a:tabLst>
                <a:tab pos="1146175" algn="l"/>
                <a:tab pos="5195888" algn="l"/>
              </a:tabLst>
            </a:pPr>
            <a:r>
              <a:rPr lang="en-US" sz="2800" dirty="0" smtClean="0">
                <a:solidFill>
                  <a:srgbClr val="0070C0"/>
                </a:solidFill>
              </a:rPr>
              <a:t>Compute nominal GDP in each year:</a:t>
            </a:r>
          </a:p>
          <a:p>
            <a:pPr marL="0" indent="0" eaLnBrk="1" hangingPunct="1">
              <a:spcBef>
                <a:spcPct val="60000"/>
              </a:spcBef>
              <a:buFont typeface="Wingdings" pitchFamily="2" charset="2"/>
              <a:buNone/>
              <a:tabLst>
                <a:tab pos="1146175" algn="l"/>
                <a:tab pos="5195888" algn="l"/>
              </a:tabLst>
            </a:pPr>
            <a:r>
              <a:rPr lang="en-US" sz="2800" dirty="0" smtClean="0"/>
              <a:t>2014:	$10 x 400  +    $2 x 1000  	=   $6,000</a:t>
            </a:r>
          </a:p>
          <a:p>
            <a:pPr marL="0" indent="0" eaLnBrk="1" hangingPunct="1">
              <a:spcBef>
                <a:spcPct val="60000"/>
              </a:spcBef>
              <a:buFont typeface="Wingdings" pitchFamily="2" charset="2"/>
              <a:buNone/>
              <a:tabLst>
                <a:tab pos="1146175" algn="l"/>
                <a:tab pos="5195888" algn="l"/>
              </a:tabLst>
            </a:pPr>
            <a:r>
              <a:rPr lang="en-US" sz="2800" dirty="0" smtClean="0"/>
              <a:t>2015:	$11 x 500  + $2.50 x 1100 	=   $8,250</a:t>
            </a:r>
          </a:p>
          <a:p>
            <a:pPr marL="0" indent="0" eaLnBrk="1" hangingPunct="1">
              <a:spcBef>
                <a:spcPct val="60000"/>
              </a:spcBef>
              <a:buFont typeface="Wingdings" pitchFamily="2" charset="2"/>
              <a:buNone/>
              <a:tabLst>
                <a:tab pos="1146175" algn="l"/>
                <a:tab pos="5195888" algn="l"/>
              </a:tabLst>
            </a:pPr>
            <a:r>
              <a:rPr lang="en-US" sz="2800" dirty="0" smtClean="0"/>
              <a:t>2016:	$12 x 600  +    $3 x 1200 	=  $10,800</a:t>
            </a:r>
          </a:p>
        </p:txBody>
      </p:sp>
      <p:sp>
        <p:nvSpPr>
          <p:cNvPr id="5" name="Slide Number Placeholder 4"/>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0399" name="Group 47"/>
          <p:cNvGraphicFramePr>
            <a:graphicFrameLocks noGrp="1"/>
          </p:cNvGraphicFramePr>
          <p:nvPr>
            <p:extLst>
              <p:ext uri="{D42A27DB-BD31-4B8C-83A1-F6EECF244321}">
                <p14:modId xmlns:p14="http://schemas.microsoft.com/office/powerpoint/2010/main" val="90517513"/>
              </p:ext>
            </p:extLst>
          </p:nvPr>
        </p:nvGraphicFramePr>
        <p:xfrm>
          <a:off x="726281" y="3657600"/>
          <a:ext cx="7691438" cy="2417001"/>
        </p:xfrm>
        <a:graphic>
          <a:graphicData uri="http://schemas.openxmlformats.org/drawingml/2006/table">
            <a:tbl>
              <a:tblPr/>
              <a:tblGrid>
                <a:gridCol w="1538288"/>
                <a:gridCol w="1538287"/>
                <a:gridCol w="1538288"/>
                <a:gridCol w="1538287"/>
                <a:gridCol w="1538288"/>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Pizza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Latte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40"/>
          <p:cNvGrpSpPr>
            <a:grpSpLocks/>
          </p:cNvGrpSpPr>
          <p:nvPr/>
        </p:nvGrpSpPr>
        <p:grpSpPr bwMode="auto">
          <a:xfrm>
            <a:off x="7604125" y="1816100"/>
            <a:ext cx="1355725" cy="685800"/>
            <a:chOff x="4574" y="2877"/>
            <a:chExt cx="854" cy="426"/>
          </a:xfrm>
        </p:grpSpPr>
        <p:sp>
          <p:nvSpPr>
            <p:cNvPr id="30767" name="Text Box 41"/>
            <p:cNvSpPr txBox="1">
              <a:spLocks noChangeArrowheads="1"/>
            </p:cNvSpPr>
            <p:nvPr/>
          </p:nvSpPr>
          <p:spPr bwMode="auto">
            <a:xfrm>
              <a:off x="4756" y="2918"/>
              <a:ext cx="672" cy="304"/>
            </a:xfrm>
            <a:prstGeom prst="rect">
              <a:avLst/>
            </a:prstGeom>
            <a:solidFill>
              <a:srgbClr val="CCFFCC"/>
            </a:solidFill>
            <a:ln w="9525">
              <a:noFill/>
              <a:miter lim="800000"/>
              <a:headEnd/>
              <a:tailEnd/>
            </a:ln>
          </p:spPr>
          <p:txBody>
            <a:bodyPr lIns="45720" rIns="45720">
              <a:spAutoFit/>
            </a:bodyPr>
            <a:lstStyle/>
            <a:p>
              <a:pPr>
                <a:spcBef>
                  <a:spcPct val="50000"/>
                </a:spcBef>
              </a:pPr>
              <a:r>
                <a:rPr lang="en-US" sz="2600" dirty="0">
                  <a:latin typeface="Arial"/>
                  <a:cs typeface="Arial"/>
                </a:rPr>
                <a:t>37.5%</a:t>
              </a:r>
            </a:p>
          </p:txBody>
        </p:sp>
        <p:sp>
          <p:nvSpPr>
            <p:cNvPr id="30768" name="AutoShape 4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
        <p:nvSpPr>
          <p:cNvPr id="111659" name="Text Box 43"/>
          <p:cNvSpPr txBox="1">
            <a:spLocks noChangeArrowheads="1"/>
          </p:cNvSpPr>
          <p:nvPr/>
        </p:nvSpPr>
        <p:spPr bwMode="auto">
          <a:xfrm>
            <a:off x="7467600" y="1122363"/>
            <a:ext cx="1562100" cy="484187"/>
          </a:xfrm>
          <a:prstGeom prst="rect">
            <a:avLst/>
          </a:prstGeom>
          <a:noFill/>
          <a:ln w="9525">
            <a:noFill/>
            <a:miter lim="800000"/>
            <a:headEnd/>
            <a:tailEnd/>
          </a:ln>
        </p:spPr>
        <p:txBody>
          <a:bodyPr/>
          <a:lstStyle/>
          <a:p>
            <a:r>
              <a:rPr lang="en-US" sz="2600" i="1" u="sng" dirty="0">
                <a:solidFill>
                  <a:srgbClr val="C00000"/>
                </a:solidFill>
                <a:latin typeface="Arial"/>
                <a:cs typeface="Arial"/>
              </a:rPr>
              <a:t>Increase</a:t>
            </a:r>
            <a:r>
              <a:rPr lang="en-US" sz="2600" b="1" i="1" u="sng" dirty="0">
                <a:solidFill>
                  <a:srgbClr val="C00000"/>
                </a:solidFill>
                <a:latin typeface="Arial"/>
                <a:cs typeface="Arial"/>
              </a:rPr>
              <a:t>:</a:t>
            </a:r>
          </a:p>
        </p:txBody>
      </p:sp>
      <p:grpSp>
        <p:nvGrpSpPr>
          <p:cNvPr id="3" name="Group 44"/>
          <p:cNvGrpSpPr>
            <a:grpSpLocks/>
          </p:cNvGrpSpPr>
          <p:nvPr/>
        </p:nvGrpSpPr>
        <p:grpSpPr bwMode="auto">
          <a:xfrm>
            <a:off x="7612063" y="2495550"/>
            <a:ext cx="1336675" cy="704850"/>
            <a:chOff x="4579" y="3302"/>
            <a:chExt cx="842" cy="432"/>
          </a:xfrm>
        </p:grpSpPr>
        <p:sp>
          <p:nvSpPr>
            <p:cNvPr id="30765" name="Text Box 45"/>
            <p:cNvSpPr txBox="1">
              <a:spLocks noChangeArrowheads="1"/>
            </p:cNvSpPr>
            <p:nvPr/>
          </p:nvSpPr>
          <p:spPr bwMode="auto">
            <a:xfrm>
              <a:off x="4766" y="3367"/>
              <a:ext cx="655" cy="300"/>
            </a:xfrm>
            <a:prstGeom prst="rect">
              <a:avLst/>
            </a:prstGeom>
            <a:solidFill>
              <a:srgbClr val="CCFFCC"/>
            </a:solidFill>
            <a:ln w="9525">
              <a:noFill/>
              <a:miter lim="800000"/>
              <a:headEnd/>
              <a:tailEnd/>
            </a:ln>
          </p:spPr>
          <p:txBody>
            <a:bodyPr lIns="45720" rIns="45720">
              <a:spAutoFit/>
            </a:bodyPr>
            <a:lstStyle/>
            <a:p>
              <a:pPr>
                <a:spcBef>
                  <a:spcPct val="50000"/>
                </a:spcBef>
              </a:pPr>
              <a:r>
                <a:rPr lang="en-US" sz="2600">
                  <a:latin typeface="Arial"/>
                  <a:cs typeface="Arial"/>
                </a:rPr>
                <a:t>30.9%</a:t>
              </a:r>
            </a:p>
          </p:txBody>
        </p:sp>
        <p:sp>
          <p:nvSpPr>
            <p:cNvPr id="30766" name="AutoShape 46"/>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941033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1659"/>
                                        </p:tgtEl>
                                        <p:attrNameLst>
                                          <p:attrName>style.visibility</p:attrName>
                                        </p:attrNameLst>
                                      </p:cBhvr>
                                      <p:to>
                                        <p:strVal val="visible"/>
                                      </p:to>
                                    </p:set>
                                    <p:animEffect transition="in" filter="fade">
                                      <p:cBhvr>
                                        <p:cTn id="27" dur="500"/>
                                        <p:tgtEl>
                                          <p:spTgt spid="111659"/>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5"/>
      <p:bldP spid="11165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a:bodyPr>
          <a:lstStyle/>
          <a:p>
            <a:pPr algn="l" eaLnBrk="1" hangingPunct="1"/>
            <a:r>
              <a:rPr lang="en-US" sz="3400" smtClean="0"/>
              <a:t>EXAMPLE:</a:t>
            </a:r>
          </a:p>
        </p:txBody>
      </p:sp>
      <p:sp>
        <p:nvSpPr>
          <p:cNvPr id="31749" name="Rectangle 3"/>
          <p:cNvSpPr>
            <a:spLocks noGrp="1" noChangeArrowheads="1"/>
          </p:cNvSpPr>
          <p:nvPr>
            <p:ph idx="1"/>
          </p:nvPr>
        </p:nvSpPr>
        <p:spPr>
          <a:xfrm>
            <a:off x="347241" y="609600"/>
            <a:ext cx="8518947" cy="5838825"/>
          </a:xfrm>
        </p:spPr>
        <p:txBody>
          <a:bodyPr>
            <a:normAutofit/>
          </a:bodyPr>
          <a:lstStyle/>
          <a:p>
            <a:pPr marL="0" indent="0" eaLnBrk="1" hangingPunct="1">
              <a:spcBef>
                <a:spcPct val="50000"/>
              </a:spcBef>
              <a:buFont typeface="Wingdings" pitchFamily="2" charset="2"/>
              <a:buNone/>
              <a:tabLst>
                <a:tab pos="1146175" algn="l"/>
                <a:tab pos="4859338" algn="l"/>
              </a:tabLst>
            </a:pPr>
            <a:r>
              <a:rPr lang="en-US" sz="2800" dirty="0" smtClean="0">
                <a:solidFill>
                  <a:srgbClr val="005EA4"/>
                </a:solidFill>
              </a:rPr>
              <a:t>Compute real GDP in each year, using 2014 as the base year:</a:t>
            </a:r>
          </a:p>
          <a:p>
            <a:pPr marL="0" indent="0" eaLnBrk="1" hangingPunct="1">
              <a:spcBef>
                <a:spcPct val="50000"/>
              </a:spcBef>
              <a:buFont typeface="Wingdings" pitchFamily="2" charset="2"/>
              <a:buNone/>
              <a:tabLst>
                <a:tab pos="1146175" algn="l"/>
                <a:tab pos="4859338" algn="l"/>
              </a:tabLst>
            </a:pPr>
            <a:r>
              <a:rPr lang="en-US" sz="2800" dirty="0" smtClean="0"/>
              <a:t> </a:t>
            </a:r>
            <a:endParaRPr lang="en-US" sz="2800" dirty="0"/>
          </a:p>
          <a:p>
            <a:pPr marL="0" indent="0" eaLnBrk="1" hangingPunct="1">
              <a:spcBef>
                <a:spcPct val="50000"/>
              </a:spcBef>
              <a:buFont typeface="Wingdings" pitchFamily="2" charset="2"/>
              <a:buNone/>
              <a:tabLst>
                <a:tab pos="1146175" algn="l"/>
                <a:tab pos="4859338" algn="l"/>
              </a:tabLst>
            </a:pPr>
            <a:r>
              <a:rPr lang="en-US" sz="2800" dirty="0" smtClean="0"/>
              <a:t> </a:t>
            </a:r>
          </a:p>
          <a:p>
            <a:pPr marL="0" indent="0" eaLnBrk="1" hangingPunct="1">
              <a:spcBef>
                <a:spcPct val="50000"/>
              </a:spcBef>
              <a:buFont typeface="Wingdings" pitchFamily="2" charset="2"/>
              <a:buNone/>
              <a:tabLst>
                <a:tab pos="1146175" algn="l"/>
                <a:tab pos="4859338" algn="l"/>
              </a:tabLst>
            </a:pPr>
            <a:r>
              <a:rPr lang="en-US" sz="2800" dirty="0" smtClean="0"/>
              <a:t> </a:t>
            </a:r>
            <a:endParaRPr lang="en-US" sz="2800" dirty="0"/>
          </a:p>
          <a:p>
            <a:pPr marL="0" indent="0" eaLnBrk="1" hangingPunct="1">
              <a:spcBef>
                <a:spcPct val="50000"/>
              </a:spcBef>
              <a:buFont typeface="Wingdings" pitchFamily="2" charset="2"/>
              <a:buNone/>
              <a:tabLst>
                <a:tab pos="1146175" algn="l"/>
                <a:tab pos="4859338" algn="l"/>
              </a:tabLst>
            </a:pPr>
            <a:r>
              <a:rPr lang="en-US" sz="2800" dirty="0" smtClean="0"/>
              <a:t> </a:t>
            </a:r>
          </a:p>
          <a:p>
            <a:pPr>
              <a:lnSpc>
                <a:spcPct val="105000"/>
              </a:lnSpc>
              <a:spcBef>
                <a:spcPct val="50000"/>
              </a:spcBef>
              <a:buClr>
                <a:srgbClr val="00B85C"/>
              </a:buClr>
              <a:buSzPct val="120000"/>
              <a:buFont typeface="Wingdings" pitchFamily="2" charset="2"/>
              <a:buNone/>
              <a:tabLst>
                <a:tab pos="1146175" algn="l"/>
                <a:tab pos="4859338" algn="l"/>
              </a:tabLst>
            </a:pPr>
            <a:r>
              <a:rPr lang="en-US" sz="2800" dirty="0" smtClean="0">
                <a:cs typeface="Arial"/>
              </a:rPr>
              <a:t>2014</a:t>
            </a:r>
            <a:r>
              <a:rPr lang="en-US" sz="2800" dirty="0">
                <a:cs typeface="Arial"/>
              </a:rPr>
              <a:t>:	$10 x 400  +  $2 x 1000  	=  $6,000</a:t>
            </a:r>
          </a:p>
          <a:p>
            <a:pPr>
              <a:lnSpc>
                <a:spcPct val="105000"/>
              </a:lnSpc>
              <a:spcBef>
                <a:spcPct val="50000"/>
              </a:spcBef>
              <a:buClr>
                <a:srgbClr val="00B85C"/>
              </a:buClr>
              <a:buSzPct val="120000"/>
              <a:buFont typeface="Wingdings" pitchFamily="2" charset="2"/>
              <a:buNone/>
              <a:tabLst>
                <a:tab pos="1146175" algn="l"/>
                <a:tab pos="4859338" algn="l"/>
              </a:tabLst>
            </a:pPr>
            <a:r>
              <a:rPr lang="en-US" sz="2800" dirty="0">
                <a:cs typeface="Arial"/>
              </a:rPr>
              <a:t>2015:	$10 x 500  +  $2 x 1100 	=  $7,200</a:t>
            </a:r>
          </a:p>
          <a:p>
            <a:pPr>
              <a:lnSpc>
                <a:spcPct val="105000"/>
              </a:lnSpc>
              <a:spcBef>
                <a:spcPct val="50000"/>
              </a:spcBef>
              <a:buClr>
                <a:srgbClr val="00B85C"/>
              </a:buClr>
              <a:buSzPct val="120000"/>
              <a:buFont typeface="Wingdings" pitchFamily="2" charset="2"/>
              <a:buNone/>
              <a:tabLst>
                <a:tab pos="1146175" algn="l"/>
                <a:tab pos="4859338" algn="l"/>
              </a:tabLst>
            </a:pPr>
            <a:r>
              <a:rPr lang="en-US" sz="2800" dirty="0">
                <a:cs typeface="Arial"/>
              </a:rPr>
              <a:t>2016:	$10 x 600  +  $2 x 1200 	=  $</a:t>
            </a:r>
            <a:r>
              <a:rPr lang="en-US" sz="2800" dirty="0" smtClean="0">
                <a:cs typeface="Arial"/>
              </a:rPr>
              <a:t>8,400</a:t>
            </a:r>
            <a:endParaRPr lang="en-US" sz="2800" dirty="0">
              <a:cs typeface="Arial"/>
            </a:endParaRPr>
          </a:p>
        </p:txBody>
      </p:sp>
      <p:sp>
        <p:nvSpPr>
          <p:cNvPr id="6" name="Slide Number Placeholder 5"/>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2453" name="Group 53"/>
          <p:cNvGraphicFramePr>
            <a:graphicFrameLocks noGrp="1"/>
          </p:cNvGraphicFramePr>
          <p:nvPr>
            <p:extLst>
              <p:ext uri="{D42A27DB-BD31-4B8C-83A1-F6EECF244321}">
                <p14:modId xmlns:p14="http://schemas.microsoft.com/office/powerpoint/2010/main" val="838785926"/>
              </p:ext>
            </p:extLst>
          </p:nvPr>
        </p:nvGraphicFramePr>
        <p:xfrm>
          <a:off x="710406" y="1524000"/>
          <a:ext cx="7691438" cy="2417001"/>
        </p:xfrm>
        <a:graphic>
          <a:graphicData uri="http://schemas.openxmlformats.org/drawingml/2006/table">
            <a:tbl>
              <a:tblPr/>
              <a:tblGrid>
                <a:gridCol w="1538288"/>
                <a:gridCol w="1538287"/>
                <a:gridCol w="1538288"/>
                <a:gridCol w="1538287"/>
                <a:gridCol w="1538288"/>
              </a:tblGrid>
              <a:tr h="4540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Pizza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gridSpan="2">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Latte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smtClean="0">
                          <a:ln>
                            <a:noFill/>
                          </a:ln>
                          <a:solidFill>
                            <a:schemeClr val="tx1"/>
                          </a:solidFill>
                          <a:effectLst/>
                          <a:latin typeface="Arial" charset="0"/>
                        </a:rPr>
                        <a:t>year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1200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40"/>
          <p:cNvGrpSpPr>
            <a:grpSpLocks/>
          </p:cNvGrpSpPr>
          <p:nvPr/>
        </p:nvGrpSpPr>
        <p:grpSpPr bwMode="auto">
          <a:xfrm>
            <a:off x="7505700" y="4489450"/>
            <a:ext cx="1373187" cy="657225"/>
            <a:chOff x="4311" y="3003"/>
            <a:chExt cx="865" cy="414"/>
          </a:xfrm>
        </p:grpSpPr>
        <p:sp>
          <p:nvSpPr>
            <p:cNvPr id="31797" name="Text Box 41"/>
            <p:cNvSpPr txBox="1">
              <a:spLocks noChangeArrowheads="1"/>
            </p:cNvSpPr>
            <p:nvPr/>
          </p:nvSpPr>
          <p:spPr bwMode="auto">
            <a:xfrm>
              <a:off x="4504" y="3035"/>
              <a:ext cx="672" cy="308"/>
            </a:xfrm>
            <a:prstGeom prst="rect">
              <a:avLst/>
            </a:prstGeom>
            <a:solidFill>
              <a:srgbClr val="FFCCCC"/>
            </a:solidFill>
            <a:ln w="9525">
              <a:noFill/>
              <a:miter lim="800000"/>
              <a:headEnd/>
              <a:tailEnd/>
            </a:ln>
          </p:spPr>
          <p:txBody>
            <a:bodyPr lIns="45720" rIns="45720">
              <a:spAutoFit/>
            </a:bodyPr>
            <a:lstStyle/>
            <a:p>
              <a:pPr>
                <a:spcBef>
                  <a:spcPct val="50000"/>
                </a:spcBef>
              </a:pPr>
              <a:r>
                <a:rPr lang="en-US" sz="2600">
                  <a:latin typeface="Arial"/>
                  <a:cs typeface="Arial"/>
                </a:rPr>
                <a:t>20.0%</a:t>
              </a:r>
            </a:p>
          </p:txBody>
        </p:sp>
        <p:sp>
          <p:nvSpPr>
            <p:cNvPr id="31798" name="AutoShape 42"/>
            <p:cNvSpPr>
              <a:spLocks/>
            </p:cNvSpPr>
            <p:nvPr/>
          </p:nvSpPr>
          <p:spPr bwMode="auto">
            <a:xfrm>
              <a:off x="4311" y="3003"/>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sp>
        <p:nvSpPr>
          <p:cNvPr id="113707" name="Text Box 43"/>
          <p:cNvSpPr txBox="1">
            <a:spLocks noChangeArrowheads="1"/>
          </p:cNvSpPr>
          <p:nvPr/>
        </p:nvSpPr>
        <p:spPr bwMode="auto">
          <a:xfrm>
            <a:off x="7505700" y="3859213"/>
            <a:ext cx="1562100" cy="484187"/>
          </a:xfrm>
          <a:prstGeom prst="rect">
            <a:avLst/>
          </a:prstGeom>
          <a:noFill/>
          <a:ln w="9525">
            <a:noFill/>
            <a:miter lim="800000"/>
            <a:headEnd/>
            <a:tailEnd/>
          </a:ln>
        </p:spPr>
        <p:txBody>
          <a:bodyPr/>
          <a:lstStyle/>
          <a:p>
            <a:r>
              <a:rPr lang="en-US" sz="2600" i="1" u="sng" dirty="0">
                <a:solidFill>
                  <a:srgbClr val="C00000"/>
                </a:solidFill>
                <a:latin typeface="Arial"/>
                <a:cs typeface="Arial"/>
              </a:rPr>
              <a:t>Increase</a:t>
            </a:r>
            <a:r>
              <a:rPr lang="en-US" sz="2600" b="1" i="1" u="sng" dirty="0">
                <a:solidFill>
                  <a:srgbClr val="C00000"/>
                </a:solidFill>
                <a:latin typeface="Arial"/>
                <a:cs typeface="Arial"/>
              </a:rPr>
              <a:t>:</a:t>
            </a:r>
          </a:p>
        </p:txBody>
      </p:sp>
      <p:grpSp>
        <p:nvGrpSpPr>
          <p:cNvPr id="3" name="Group 44"/>
          <p:cNvGrpSpPr>
            <a:grpSpLocks/>
          </p:cNvGrpSpPr>
          <p:nvPr/>
        </p:nvGrpSpPr>
        <p:grpSpPr bwMode="auto">
          <a:xfrm>
            <a:off x="7521575" y="5149850"/>
            <a:ext cx="1350962" cy="657225"/>
            <a:chOff x="4321" y="3419"/>
            <a:chExt cx="851" cy="414"/>
          </a:xfrm>
        </p:grpSpPr>
        <p:sp>
          <p:nvSpPr>
            <p:cNvPr id="31795" name="Text Box 45"/>
            <p:cNvSpPr txBox="1">
              <a:spLocks noChangeArrowheads="1"/>
            </p:cNvSpPr>
            <p:nvPr/>
          </p:nvSpPr>
          <p:spPr bwMode="auto">
            <a:xfrm>
              <a:off x="4517" y="3484"/>
              <a:ext cx="655" cy="308"/>
            </a:xfrm>
            <a:prstGeom prst="rect">
              <a:avLst/>
            </a:prstGeom>
            <a:solidFill>
              <a:srgbClr val="FFCCCC"/>
            </a:solidFill>
            <a:ln w="9525">
              <a:noFill/>
              <a:miter lim="800000"/>
              <a:headEnd/>
              <a:tailEnd/>
            </a:ln>
          </p:spPr>
          <p:txBody>
            <a:bodyPr lIns="45720" rIns="45720">
              <a:spAutoFit/>
            </a:bodyPr>
            <a:lstStyle/>
            <a:p>
              <a:pPr>
                <a:spcBef>
                  <a:spcPct val="50000"/>
                </a:spcBef>
              </a:pPr>
              <a:r>
                <a:rPr lang="en-US" sz="2600">
                  <a:latin typeface="Arial"/>
                  <a:cs typeface="Arial"/>
                </a:rPr>
                <a:t>16.7%</a:t>
              </a:r>
            </a:p>
          </p:txBody>
        </p:sp>
        <p:sp>
          <p:nvSpPr>
            <p:cNvPr id="31796" name="AutoShape 46"/>
            <p:cNvSpPr>
              <a:spLocks/>
            </p:cNvSpPr>
            <p:nvPr/>
          </p:nvSpPr>
          <p:spPr bwMode="auto">
            <a:xfrm>
              <a:off x="4321" y="3419"/>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grpSp>
        <p:nvGrpSpPr>
          <p:cNvPr id="4" name="Group 47"/>
          <p:cNvGrpSpPr>
            <a:grpSpLocks/>
          </p:cNvGrpSpPr>
          <p:nvPr/>
        </p:nvGrpSpPr>
        <p:grpSpPr bwMode="auto">
          <a:xfrm>
            <a:off x="990600" y="1612900"/>
            <a:ext cx="7315201" cy="368300"/>
            <a:chOff x="-415" y="1285"/>
            <a:chExt cx="4608" cy="232"/>
          </a:xfrm>
        </p:grpSpPr>
        <p:sp>
          <p:nvSpPr>
            <p:cNvPr id="31792" name="Text Box 48"/>
            <p:cNvSpPr txBox="1">
              <a:spLocks noChangeArrowheads="1"/>
            </p:cNvSpPr>
            <p:nvPr/>
          </p:nvSpPr>
          <p:spPr bwMode="auto">
            <a:xfrm>
              <a:off x="1679" y="1285"/>
              <a:ext cx="497" cy="229"/>
            </a:xfrm>
            <a:prstGeom prst="rect">
              <a:avLst/>
            </a:prstGeom>
            <a:solidFill>
              <a:schemeClr val="bg1"/>
            </a:solidFill>
            <a:ln w="12700">
              <a:solidFill>
                <a:srgbClr val="FF0000"/>
              </a:solidFill>
              <a:miter lim="800000"/>
              <a:headEnd/>
              <a:tailEnd/>
            </a:ln>
          </p:spPr>
          <p:txBody>
            <a:bodyPr anchor="ctr" anchorCtr="1"/>
            <a:lstStyle/>
            <a:p>
              <a:pPr>
                <a:spcBef>
                  <a:spcPct val="50000"/>
                </a:spcBef>
              </a:pPr>
              <a:r>
                <a:rPr lang="en-US" sz="2400" dirty="0">
                  <a:latin typeface="Arial"/>
                  <a:cs typeface="Arial"/>
                </a:rPr>
                <a:t>$10</a:t>
              </a:r>
            </a:p>
          </p:txBody>
        </p:sp>
        <p:sp>
          <p:nvSpPr>
            <p:cNvPr id="31793" name="Text Box 49"/>
            <p:cNvSpPr txBox="1">
              <a:spLocks noChangeArrowheads="1"/>
            </p:cNvSpPr>
            <p:nvPr/>
          </p:nvSpPr>
          <p:spPr bwMode="auto">
            <a:xfrm>
              <a:off x="3544" y="1288"/>
              <a:ext cx="649" cy="229"/>
            </a:xfrm>
            <a:prstGeom prst="rect">
              <a:avLst/>
            </a:prstGeom>
            <a:solidFill>
              <a:schemeClr val="bg1"/>
            </a:solidFill>
            <a:ln w="12700">
              <a:solidFill>
                <a:srgbClr val="FF0000"/>
              </a:solidFill>
              <a:miter lim="800000"/>
              <a:headEnd/>
              <a:tailEnd/>
            </a:ln>
          </p:spPr>
          <p:txBody>
            <a:bodyPr anchor="ctr" anchorCtr="1"/>
            <a:lstStyle/>
            <a:p>
              <a:pPr>
                <a:spcBef>
                  <a:spcPct val="50000"/>
                </a:spcBef>
              </a:pPr>
              <a:r>
                <a:rPr lang="en-US" sz="2400" dirty="0">
                  <a:latin typeface="Arial"/>
                  <a:cs typeface="Arial"/>
                </a:rPr>
                <a:t>$2.00</a:t>
              </a:r>
            </a:p>
          </p:txBody>
        </p:sp>
        <p:sp>
          <p:nvSpPr>
            <p:cNvPr id="31794" name="Line 50"/>
            <p:cNvSpPr>
              <a:spLocks noChangeShapeType="1"/>
            </p:cNvSpPr>
            <p:nvPr/>
          </p:nvSpPr>
          <p:spPr bwMode="auto">
            <a:xfrm flipV="1">
              <a:off x="-415" y="1399"/>
              <a:ext cx="657" cy="0"/>
            </a:xfrm>
            <a:prstGeom prst="line">
              <a:avLst/>
            </a:prstGeom>
            <a:noFill/>
            <a:ln w="44450">
              <a:solidFill>
                <a:srgbClr val="FF0000"/>
              </a:solidFill>
              <a:round/>
              <a:headEnd/>
              <a:tailEnd type="triangle" w="lg" len="med"/>
            </a:ln>
          </p:spPr>
          <p:txBody>
            <a:bodyPr/>
            <a:lstStyle/>
            <a:p>
              <a:endParaRPr lang="en-US">
                <a:latin typeface="Arial"/>
                <a:cs typeface="Arial"/>
              </a:endParaRPr>
            </a:p>
          </p:txBody>
        </p:sp>
      </p:grpSp>
    </p:spTree>
    <p:extLst>
      <p:ext uri="{BB962C8B-B14F-4D97-AF65-F5344CB8AC3E}">
        <p14:creationId xmlns:p14="http://schemas.microsoft.com/office/powerpoint/2010/main" val="346465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49">
                                            <p:txEl>
                                              <p:pRg st="5" end="5"/>
                                            </p:txEl>
                                          </p:spTgt>
                                        </p:tgtEl>
                                        <p:attrNameLst>
                                          <p:attrName>style.visibility</p:attrName>
                                        </p:attrNameLst>
                                      </p:cBhvr>
                                      <p:to>
                                        <p:strVal val="visible"/>
                                      </p:to>
                                    </p:set>
                                    <p:animEffect transition="in" filter="wipe(left)">
                                      <p:cBhvr>
                                        <p:cTn id="16" dur="500"/>
                                        <p:tgtEl>
                                          <p:spTgt spid="31749">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749">
                                            <p:txEl>
                                              <p:pRg st="6" end="6"/>
                                            </p:txEl>
                                          </p:spTgt>
                                        </p:tgtEl>
                                        <p:attrNameLst>
                                          <p:attrName>style.visibility</p:attrName>
                                        </p:attrNameLst>
                                      </p:cBhvr>
                                      <p:to>
                                        <p:strVal val="visible"/>
                                      </p:to>
                                    </p:set>
                                    <p:animEffect transition="in" filter="wipe(left)">
                                      <p:cBhvr>
                                        <p:cTn id="21" dur="500"/>
                                        <p:tgtEl>
                                          <p:spTgt spid="31749">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749">
                                            <p:txEl>
                                              <p:pRg st="7" end="7"/>
                                            </p:txEl>
                                          </p:spTgt>
                                        </p:tgtEl>
                                        <p:attrNameLst>
                                          <p:attrName>style.visibility</p:attrName>
                                        </p:attrNameLst>
                                      </p:cBhvr>
                                      <p:to>
                                        <p:strVal val="visible"/>
                                      </p:to>
                                    </p:set>
                                    <p:animEffect transition="in" filter="wipe(left)">
                                      <p:cBhvr>
                                        <p:cTn id="26" dur="500"/>
                                        <p:tgtEl>
                                          <p:spTgt spid="3174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3707"/>
                                        </p:tgtEl>
                                        <p:attrNameLst>
                                          <p:attrName>style.visibility</p:attrName>
                                        </p:attrNameLst>
                                      </p:cBhvr>
                                      <p:to>
                                        <p:strVal val="visible"/>
                                      </p:to>
                                    </p:set>
                                    <p:animEffect transition="in" filter="fade">
                                      <p:cBhvr>
                                        <p:cTn id="31" dur="500"/>
                                        <p:tgtEl>
                                          <p:spTgt spid="113707"/>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uiExpand="1" build="p" bldLvl="4"/>
      <p:bldP spid="11370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a:bodyPr>
          <a:lstStyle/>
          <a:p>
            <a:pPr algn="l" eaLnBrk="1" hangingPunct="1"/>
            <a:r>
              <a:rPr lang="en-US" sz="3400" dirty="0" smtClean="0"/>
              <a:t>EXAMPLE:</a:t>
            </a:r>
          </a:p>
        </p:txBody>
      </p:sp>
      <p:sp>
        <p:nvSpPr>
          <p:cNvPr id="32773" name="Rectangle 3"/>
          <p:cNvSpPr>
            <a:spLocks noGrp="1" noChangeArrowheads="1"/>
          </p:cNvSpPr>
          <p:nvPr>
            <p:ph idx="1"/>
          </p:nvPr>
        </p:nvSpPr>
        <p:spPr>
          <a:xfrm>
            <a:off x="347241" y="3352800"/>
            <a:ext cx="8518947" cy="3095625"/>
          </a:xfrm>
        </p:spPr>
        <p:txBody>
          <a:bodyPr>
            <a:normAutofit/>
          </a:bodyPr>
          <a:lstStyle/>
          <a:p>
            <a:pPr marL="344488" indent="-344488" eaLnBrk="1" hangingPunct="1">
              <a:spcBef>
                <a:spcPct val="30000"/>
              </a:spcBef>
              <a:buFont typeface="Wingdings" pitchFamily="2" charset="2"/>
              <a:buNone/>
              <a:tabLst>
                <a:tab pos="4859338" algn="l"/>
              </a:tabLst>
            </a:pPr>
            <a:r>
              <a:rPr lang="en-US" sz="2800" dirty="0" smtClean="0"/>
              <a:t>In each year,</a:t>
            </a:r>
          </a:p>
          <a:p>
            <a:pPr marL="344488" indent="-344488" eaLnBrk="1" hangingPunct="1">
              <a:spcBef>
                <a:spcPct val="30000"/>
              </a:spcBef>
              <a:tabLst>
                <a:tab pos="4859338" algn="l"/>
              </a:tabLst>
            </a:pPr>
            <a:r>
              <a:rPr lang="en-US" sz="2800" dirty="0" smtClean="0"/>
              <a:t>nominal GDP is measured using the (then) current prices.  </a:t>
            </a:r>
          </a:p>
          <a:p>
            <a:pPr marL="344488" indent="-344488" eaLnBrk="1" hangingPunct="1">
              <a:spcBef>
                <a:spcPct val="30000"/>
              </a:spcBef>
              <a:tabLst>
                <a:tab pos="4859338" algn="l"/>
              </a:tabLst>
            </a:pPr>
            <a:r>
              <a:rPr lang="en-US" sz="2800" dirty="0" smtClean="0"/>
              <a:t>real GDP is measured using constant prices from the base year (2014 in this example).</a:t>
            </a: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4474" name="Group 26"/>
          <p:cNvGraphicFramePr>
            <a:graphicFrameLocks noGrp="1"/>
          </p:cNvGraphicFramePr>
          <p:nvPr>
            <p:extLst>
              <p:ext uri="{D42A27DB-BD31-4B8C-83A1-F6EECF244321}">
                <p14:modId xmlns:p14="http://schemas.microsoft.com/office/powerpoint/2010/main" val="1626481039"/>
              </p:ext>
            </p:extLst>
          </p:nvPr>
        </p:nvGraphicFramePr>
        <p:xfrm>
          <a:off x="838200" y="762000"/>
          <a:ext cx="7635875" cy="2446020"/>
        </p:xfrm>
        <a:graphic>
          <a:graphicData uri="http://schemas.openxmlformats.org/drawingml/2006/table">
            <a:tbl>
              <a:tblPr/>
              <a:tblGrid>
                <a:gridCol w="1052512"/>
                <a:gridCol w="1643063"/>
                <a:gridCol w="1092200"/>
                <a:gridCol w="1289050"/>
                <a:gridCol w="2559050"/>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Nominal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1"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Real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9929791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animEffect transition="in" filter="wipe(left)">
                                      <p:cBhvr>
                                        <p:cTn id="11" dur="500"/>
                                        <p:tgtEl>
                                          <p:spTgt spid="3277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animEffect transition="in" filter="wipe(left)">
                                      <p:cBhvr>
                                        <p:cTn id="15" dur="500"/>
                                        <p:tgtEl>
                                          <p:spTgt spid="327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a:bodyPr>
          <a:lstStyle/>
          <a:p>
            <a:pPr algn="l" eaLnBrk="1" hangingPunct="1"/>
            <a:r>
              <a:rPr lang="en-US" sz="3400" dirty="0" smtClean="0"/>
              <a:t>EXAMPLE:</a:t>
            </a:r>
          </a:p>
        </p:txBody>
      </p:sp>
      <p:sp>
        <p:nvSpPr>
          <p:cNvPr id="117763" name="Rectangle 3"/>
          <p:cNvSpPr>
            <a:spLocks noGrp="1" noChangeArrowheads="1"/>
          </p:cNvSpPr>
          <p:nvPr>
            <p:ph idx="1"/>
          </p:nvPr>
        </p:nvSpPr>
        <p:spPr>
          <a:xfrm>
            <a:off x="152401" y="762000"/>
            <a:ext cx="8713788" cy="5686425"/>
          </a:xfrm>
        </p:spPr>
        <p:txBody>
          <a:bodyPr>
            <a:normAutofit lnSpcReduction="10000"/>
          </a:bodyPr>
          <a:lstStyle/>
          <a:p>
            <a:pPr marL="285750" indent="-285750" eaLnBrk="1" hangingPunct="1">
              <a:spcBef>
                <a:spcPct val="50000"/>
              </a:spcBef>
              <a:tabLst>
                <a:tab pos="4859338" algn="l"/>
              </a:tabLst>
            </a:pPr>
            <a:r>
              <a:rPr lang="en-US" dirty="0" smtClean="0">
                <a:solidFill>
                  <a:srgbClr val="005EA4"/>
                </a:solidFill>
              </a:rPr>
              <a:t>The </a:t>
            </a:r>
            <a:r>
              <a:rPr lang="en-US" u="sng" dirty="0" smtClean="0">
                <a:solidFill>
                  <a:srgbClr val="005EA4"/>
                </a:solidFill>
              </a:rPr>
              <a:t>change in nominal GDP </a:t>
            </a:r>
            <a:r>
              <a:rPr lang="en-US" dirty="0" smtClean="0">
                <a:solidFill>
                  <a:srgbClr val="005EA4"/>
                </a:solidFill>
              </a:rPr>
              <a:t>reflects both prices and quantities.  </a:t>
            </a:r>
          </a:p>
          <a:p>
            <a:pPr marL="285750" indent="-285750" eaLnBrk="1" hangingPunct="1">
              <a:spcBef>
                <a:spcPct val="50000"/>
              </a:spcBef>
              <a:tabLst>
                <a:tab pos="4859338" algn="l"/>
              </a:tabLst>
            </a:pPr>
            <a:endParaRPr lang="en-US" sz="2600" dirty="0"/>
          </a:p>
          <a:p>
            <a:pPr marL="285750" indent="-285750" eaLnBrk="1" hangingPunct="1">
              <a:spcBef>
                <a:spcPct val="50000"/>
              </a:spcBef>
              <a:tabLst>
                <a:tab pos="4859338" algn="l"/>
              </a:tabLst>
            </a:pPr>
            <a:endParaRPr lang="en-US" sz="2600" dirty="0" smtClean="0"/>
          </a:p>
          <a:p>
            <a:pPr marL="285750" indent="-285750" eaLnBrk="1" hangingPunct="1">
              <a:spcBef>
                <a:spcPct val="50000"/>
              </a:spcBef>
              <a:tabLst>
                <a:tab pos="4859338" algn="l"/>
              </a:tabLst>
            </a:pPr>
            <a:endParaRPr lang="en-US" sz="2600" dirty="0"/>
          </a:p>
          <a:p>
            <a:pPr marL="285750" indent="-285750" eaLnBrk="1" hangingPunct="1">
              <a:spcBef>
                <a:spcPct val="50000"/>
              </a:spcBef>
              <a:tabLst>
                <a:tab pos="4859338" algn="l"/>
              </a:tabLst>
            </a:pPr>
            <a:endParaRPr lang="en-US" sz="2600" dirty="0" smtClean="0"/>
          </a:p>
          <a:p>
            <a:pPr marL="285750" indent="-285750" eaLnBrk="1" hangingPunct="1">
              <a:spcBef>
                <a:spcPct val="50000"/>
              </a:spcBef>
              <a:tabLst>
                <a:tab pos="4859338" algn="l"/>
              </a:tabLst>
            </a:pPr>
            <a:r>
              <a:rPr lang="en-US" dirty="0">
                <a:solidFill>
                  <a:srgbClr val="005EA4"/>
                </a:solidFill>
                <a:cs typeface="Arial"/>
              </a:rPr>
              <a:t>The </a:t>
            </a:r>
            <a:r>
              <a:rPr lang="en-US" u="sng" dirty="0">
                <a:solidFill>
                  <a:srgbClr val="005EA4"/>
                </a:solidFill>
                <a:cs typeface="Arial"/>
              </a:rPr>
              <a:t>change in real GDP </a:t>
            </a:r>
            <a:r>
              <a:rPr lang="en-US" dirty="0">
                <a:solidFill>
                  <a:srgbClr val="005EA4"/>
                </a:solidFill>
                <a:cs typeface="Arial"/>
              </a:rPr>
              <a:t>is the amount that </a:t>
            </a:r>
            <a:br>
              <a:rPr lang="en-US" dirty="0">
                <a:solidFill>
                  <a:srgbClr val="005EA4"/>
                </a:solidFill>
                <a:cs typeface="Arial"/>
              </a:rPr>
            </a:br>
            <a:r>
              <a:rPr lang="en-US" dirty="0">
                <a:solidFill>
                  <a:srgbClr val="005EA4"/>
                </a:solidFill>
                <a:cs typeface="Arial"/>
              </a:rPr>
              <a:t>GDP would change if prices were constant </a:t>
            </a:r>
            <a:br>
              <a:rPr lang="en-US" dirty="0">
                <a:solidFill>
                  <a:srgbClr val="005EA4"/>
                </a:solidFill>
                <a:cs typeface="Arial"/>
              </a:rPr>
            </a:br>
            <a:r>
              <a:rPr lang="en-US" dirty="0">
                <a:solidFill>
                  <a:srgbClr val="005EA4"/>
                </a:solidFill>
                <a:cs typeface="Arial"/>
              </a:rPr>
              <a:t>(i.e., if zero inflation). </a:t>
            </a:r>
            <a:endParaRPr lang="en-US" dirty="0" smtClean="0">
              <a:solidFill>
                <a:srgbClr val="005EA4"/>
              </a:solidFill>
              <a:cs typeface="Arial"/>
            </a:endParaRPr>
          </a:p>
          <a:p>
            <a:pPr marL="285750" indent="-285750" eaLnBrk="1" hangingPunct="1">
              <a:spcBef>
                <a:spcPct val="50000"/>
              </a:spcBef>
              <a:tabLst>
                <a:tab pos="4859338" algn="l"/>
              </a:tabLst>
            </a:pPr>
            <a:r>
              <a:rPr lang="en-US" b="1" i="1" dirty="0">
                <a:solidFill>
                  <a:srgbClr val="CC0000"/>
                </a:solidFill>
                <a:cs typeface="Arial"/>
              </a:rPr>
              <a:t>Hence, real GDP is corrected for inflation. </a:t>
            </a:r>
            <a:endParaRPr lang="en-US" dirty="0" smtClean="0"/>
          </a:p>
        </p:txBody>
      </p:sp>
      <p:sp>
        <p:nvSpPr>
          <p:cNvPr id="9" name="Slide Number Placeholder 8"/>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8" name="Footer Placeholder 7"/>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06538" name="Group 42"/>
          <p:cNvGraphicFramePr>
            <a:graphicFrameLocks noGrp="1"/>
          </p:cNvGraphicFramePr>
          <p:nvPr>
            <p:extLst>
              <p:ext uri="{D42A27DB-BD31-4B8C-83A1-F6EECF244321}">
                <p14:modId xmlns:p14="http://schemas.microsoft.com/office/powerpoint/2010/main" val="384298662"/>
              </p:ext>
            </p:extLst>
          </p:nvPr>
        </p:nvGraphicFramePr>
        <p:xfrm>
          <a:off x="593725" y="1676400"/>
          <a:ext cx="7635875" cy="2446020"/>
        </p:xfrm>
        <a:graphic>
          <a:graphicData uri="http://schemas.openxmlformats.org/drawingml/2006/table">
            <a:tbl>
              <a:tblPr/>
              <a:tblGrid>
                <a:gridCol w="1052512"/>
                <a:gridCol w="1643063"/>
                <a:gridCol w="1092200"/>
                <a:gridCol w="1289050"/>
                <a:gridCol w="2559050"/>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Nominal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Real </a:t>
                      </a:r>
                      <a:br>
                        <a:rPr kumimoji="0" lang="en-US" sz="2600" b="0" i="1" u="none" strike="noStrike" cap="none" normalizeH="0" baseline="0" smtClean="0">
                          <a:ln>
                            <a:noFill/>
                          </a:ln>
                          <a:solidFill>
                            <a:schemeClr val="tx1"/>
                          </a:solidFill>
                          <a:effectLst/>
                          <a:latin typeface="Arial" charset="0"/>
                        </a:rPr>
                      </a:br>
                      <a:r>
                        <a:rPr kumimoji="0" lang="en-US" sz="26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2014</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2015</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2016</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grpSp>
        <p:nvGrpSpPr>
          <p:cNvPr id="2" name="Group 42"/>
          <p:cNvGrpSpPr>
            <a:grpSpLocks/>
          </p:cNvGrpSpPr>
          <p:nvPr/>
        </p:nvGrpSpPr>
        <p:grpSpPr bwMode="auto">
          <a:xfrm>
            <a:off x="5568950" y="2829941"/>
            <a:ext cx="1289050" cy="1111250"/>
            <a:chOff x="3366" y="1256"/>
            <a:chExt cx="812" cy="700"/>
          </a:xfrm>
        </p:grpSpPr>
        <p:grpSp>
          <p:nvGrpSpPr>
            <p:cNvPr id="3" name="Group 43"/>
            <p:cNvGrpSpPr>
              <a:grpSpLocks/>
            </p:cNvGrpSpPr>
            <p:nvPr/>
          </p:nvGrpSpPr>
          <p:grpSpPr bwMode="auto">
            <a:xfrm>
              <a:off x="3370" y="1256"/>
              <a:ext cx="808" cy="331"/>
              <a:chOff x="4311" y="3003"/>
              <a:chExt cx="865" cy="414"/>
            </a:xfrm>
          </p:grpSpPr>
          <p:sp>
            <p:nvSpPr>
              <p:cNvPr id="33834" name="Text Box 44"/>
              <p:cNvSpPr txBox="1">
                <a:spLocks noChangeArrowheads="1"/>
              </p:cNvSpPr>
              <p:nvPr/>
            </p:nvSpPr>
            <p:spPr bwMode="auto">
              <a:xfrm>
                <a:off x="4504" y="3036"/>
                <a:ext cx="672" cy="376"/>
              </a:xfrm>
              <a:prstGeom prst="rect">
                <a:avLst/>
              </a:prstGeom>
              <a:solidFill>
                <a:srgbClr val="FFCCCC"/>
              </a:solidFill>
              <a:ln w="9525">
                <a:noFill/>
                <a:miter lim="800000"/>
                <a:headEnd/>
                <a:tailEnd/>
              </a:ln>
            </p:spPr>
            <p:txBody>
              <a:bodyPr lIns="45720" rIns="45720">
                <a:spAutoFit/>
              </a:bodyPr>
              <a:lstStyle/>
              <a:p>
                <a:pPr>
                  <a:spcBef>
                    <a:spcPct val="50000"/>
                  </a:spcBef>
                </a:pPr>
                <a:r>
                  <a:rPr lang="en-US" sz="2500" dirty="0">
                    <a:latin typeface="Arial"/>
                    <a:cs typeface="Arial"/>
                  </a:rPr>
                  <a:t>20.0%</a:t>
                </a:r>
              </a:p>
            </p:txBody>
          </p:sp>
          <p:sp>
            <p:nvSpPr>
              <p:cNvPr id="33835" name="AutoShape 45"/>
              <p:cNvSpPr>
                <a:spLocks/>
              </p:cNvSpPr>
              <p:nvPr/>
            </p:nvSpPr>
            <p:spPr bwMode="auto">
              <a:xfrm>
                <a:off x="4311" y="3003"/>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grpSp>
          <p:nvGrpSpPr>
            <p:cNvPr id="4" name="Group 46"/>
            <p:cNvGrpSpPr>
              <a:grpSpLocks/>
            </p:cNvGrpSpPr>
            <p:nvPr/>
          </p:nvGrpSpPr>
          <p:grpSpPr bwMode="auto">
            <a:xfrm>
              <a:off x="3366" y="1586"/>
              <a:ext cx="812" cy="370"/>
              <a:chOff x="4321" y="3419"/>
              <a:chExt cx="851" cy="414"/>
            </a:xfrm>
          </p:grpSpPr>
          <p:sp>
            <p:nvSpPr>
              <p:cNvPr id="33832" name="Text Box 47"/>
              <p:cNvSpPr txBox="1">
                <a:spLocks noChangeArrowheads="1"/>
              </p:cNvSpPr>
              <p:nvPr/>
            </p:nvSpPr>
            <p:spPr bwMode="auto">
              <a:xfrm>
                <a:off x="4517" y="3484"/>
                <a:ext cx="655" cy="333"/>
              </a:xfrm>
              <a:prstGeom prst="rect">
                <a:avLst/>
              </a:prstGeom>
              <a:solidFill>
                <a:srgbClr val="FFCCCC"/>
              </a:solidFill>
              <a:ln w="9525">
                <a:noFill/>
                <a:miter lim="800000"/>
                <a:headEnd/>
                <a:tailEnd/>
              </a:ln>
            </p:spPr>
            <p:txBody>
              <a:bodyPr lIns="45720" rIns="45720">
                <a:spAutoFit/>
              </a:bodyPr>
              <a:lstStyle/>
              <a:p>
                <a:pPr>
                  <a:spcBef>
                    <a:spcPct val="50000"/>
                  </a:spcBef>
                </a:pPr>
                <a:r>
                  <a:rPr lang="en-US" sz="2500">
                    <a:latin typeface="Arial"/>
                    <a:cs typeface="Arial"/>
                  </a:rPr>
                  <a:t>16.7%</a:t>
                </a:r>
              </a:p>
            </p:txBody>
          </p:sp>
          <p:sp>
            <p:nvSpPr>
              <p:cNvPr id="33833" name="AutoShape 48"/>
              <p:cNvSpPr>
                <a:spLocks/>
              </p:cNvSpPr>
              <p:nvPr/>
            </p:nvSpPr>
            <p:spPr bwMode="auto">
              <a:xfrm>
                <a:off x="4321" y="3419"/>
                <a:ext cx="156" cy="414"/>
              </a:xfrm>
              <a:prstGeom prst="rightBrace">
                <a:avLst>
                  <a:gd name="adj1" fmla="val 22115"/>
                  <a:gd name="adj2" fmla="val 50000"/>
                </a:avLst>
              </a:prstGeom>
              <a:noFill/>
              <a:ln w="19050">
                <a:solidFill>
                  <a:srgbClr val="800000"/>
                </a:solidFill>
                <a:round/>
                <a:headEnd/>
                <a:tailEnd/>
              </a:ln>
            </p:spPr>
            <p:txBody>
              <a:bodyPr wrap="none" anchor="ctr"/>
              <a:lstStyle/>
              <a:p>
                <a:endParaRPr lang="en-US">
                  <a:latin typeface="Arial"/>
                  <a:cs typeface="Arial"/>
                </a:endParaRPr>
              </a:p>
            </p:txBody>
          </p:sp>
        </p:grpSp>
      </p:grpSp>
      <p:grpSp>
        <p:nvGrpSpPr>
          <p:cNvPr id="5" name="Group 49"/>
          <p:cNvGrpSpPr>
            <a:grpSpLocks/>
          </p:cNvGrpSpPr>
          <p:nvPr/>
        </p:nvGrpSpPr>
        <p:grpSpPr bwMode="auto">
          <a:xfrm>
            <a:off x="3084513" y="2793429"/>
            <a:ext cx="1293812" cy="1141412"/>
            <a:chOff x="1849" y="1233"/>
            <a:chExt cx="815" cy="719"/>
          </a:xfrm>
        </p:grpSpPr>
        <p:grpSp>
          <p:nvGrpSpPr>
            <p:cNvPr id="6" name="Group 50"/>
            <p:cNvGrpSpPr>
              <a:grpSpLocks/>
            </p:cNvGrpSpPr>
            <p:nvPr/>
          </p:nvGrpSpPr>
          <p:grpSpPr bwMode="auto">
            <a:xfrm>
              <a:off x="1849" y="1233"/>
              <a:ext cx="809" cy="366"/>
              <a:chOff x="4574" y="2877"/>
              <a:chExt cx="854" cy="426"/>
            </a:xfrm>
          </p:grpSpPr>
          <p:sp>
            <p:nvSpPr>
              <p:cNvPr id="33828" name="Text Box 51"/>
              <p:cNvSpPr txBox="1">
                <a:spLocks noChangeArrowheads="1"/>
              </p:cNvSpPr>
              <p:nvPr/>
            </p:nvSpPr>
            <p:spPr bwMode="auto">
              <a:xfrm>
                <a:off x="4756" y="2918"/>
                <a:ext cx="672" cy="347"/>
              </a:xfrm>
              <a:prstGeom prst="rect">
                <a:avLst/>
              </a:prstGeom>
              <a:solidFill>
                <a:srgbClr val="CCFFCC"/>
              </a:solidFill>
              <a:ln w="9525">
                <a:noFill/>
                <a:miter lim="800000"/>
                <a:headEnd/>
                <a:tailEnd/>
              </a:ln>
            </p:spPr>
            <p:txBody>
              <a:bodyPr lIns="45720" rIns="45720">
                <a:spAutoFit/>
              </a:bodyPr>
              <a:lstStyle/>
              <a:p>
                <a:pPr>
                  <a:spcBef>
                    <a:spcPct val="50000"/>
                  </a:spcBef>
                </a:pPr>
                <a:r>
                  <a:rPr lang="en-US" sz="2500" dirty="0">
                    <a:latin typeface="Arial"/>
                    <a:cs typeface="Arial"/>
                  </a:rPr>
                  <a:t>37.5%</a:t>
                </a:r>
              </a:p>
            </p:txBody>
          </p:sp>
          <p:sp>
            <p:nvSpPr>
              <p:cNvPr id="33829" name="AutoShape 52"/>
              <p:cNvSpPr>
                <a:spLocks/>
              </p:cNvSpPr>
              <p:nvPr/>
            </p:nvSpPr>
            <p:spPr bwMode="auto">
              <a:xfrm>
                <a:off x="4574" y="2877"/>
                <a:ext cx="156" cy="426"/>
              </a:xfrm>
              <a:prstGeom prst="rightBrace">
                <a:avLst>
                  <a:gd name="adj1" fmla="val 22756"/>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grpSp>
          <p:nvGrpSpPr>
            <p:cNvPr id="7" name="Group 53"/>
            <p:cNvGrpSpPr>
              <a:grpSpLocks/>
            </p:cNvGrpSpPr>
            <p:nvPr/>
          </p:nvGrpSpPr>
          <p:grpSpPr bwMode="auto">
            <a:xfrm>
              <a:off x="1852" y="1597"/>
              <a:ext cx="812" cy="355"/>
              <a:chOff x="4579" y="3302"/>
              <a:chExt cx="842" cy="432"/>
            </a:xfrm>
          </p:grpSpPr>
          <p:sp>
            <p:nvSpPr>
              <p:cNvPr id="33826" name="Text Box 54"/>
              <p:cNvSpPr txBox="1">
                <a:spLocks noChangeArrowheads="1"/>
              </p:cNvSpPr>
              <p:nvPr/>
            </p:nvSpPr>
            <p:spPr bwMode="auto">
              <a:xfrm>
                <a:off x="4766" y="3366"/>
                <a:ext cx="655" cy="363"/>
              </a:xfrm>
              <a:prstGeom prst="rect">
                <a:avLst/>
              </a:prstGeom>
              <a:solidFill>
                <a:srgbClr val="CCFFCC"/>
              </a:solidFill>
              <a:ln w="9525">
                <a:noFill/>
                <a:miter lim="800000"/>
                <a:headEnd/>
                <a:tailEnd/>
              </a:ln>
            </p:spPr>
            <p:txBody>
              <a:bodyPr lIns="45720" rIns="45720">
                <a:spAutoFit/>
              </a:bodyPr>
              <a:lstStyle/>
              <a:p>
                <a:pPr>
                  <a:spcBef>
                    <a:spcPct val="50000"/>
                  </a:spcBef>
                </a:pPr>
                <a:r>
                  <a:rPr lang="en-US" sz="2500">
                    <a:latin typeface="Arial"/>
                    <a:cs typeface="Arial"/>
                  </a:rPr>
                  <a:t>30.9%</a:t>
                </a:r>
              </a:p>
            </p:txBody>
          </p:sp>
          <p:sp>
            <p:nvSpPr>
              <p:cNvPr id="33827" name="AutoShape 55"/>
              <p:cNvSpPr>
                <a:spLocks/>
              </p:cNvSpPr>
              <p:nvPr/>
            </p:nvSpPr>
            <p:spPr bwMode="auto">
              <a:xfrm>
                <a:off x="4579" y="3302"/>
                <a:ext cx="156" cy="432"/>
              </a:xfrm>
              <a:prstGeom prst="rightBrace">
                <a:avLst>
                  <a:gd name="adj1" fmla="val 23077"/>
                  <a:gd name="adj2" fmla="val 50000"/>
                </a:avLst>
              </a:prstGeom>
              <a:noFill/>
              <a:ln w="19050">
                <a:solidFill>
                  <a:srgbClr val="3333CC"/>
                </a:solidFill>
                <a:round/>
                <a:headEnd/>
                <a:tailEnd/>
              </a:ln>
            </p:spPr>
            <p:txBody>
              <a:bodyPr wrap="none" anchor="ctr"/>
              <a:lstStyle/>
              <a:p>
                <a:endParaRPr lang="en-US">
                  <a:latin typeface="Arial"/>
                  <a:cs typeface="Arial"/>
                </a:endParaRPr>
              </a:p>
            </p:txBody>
          </p:sp>
        </p:grpSp>
      </p:grpSp>
    </p:spTree>
    <p:extLst>
      <p:ext uri="{BB962C8B-B14F-4D97-AF65-F5344CB8AC3E}">
        <p14:creationId xmlns:p14="http://schemas.microsoft.com/office/powerpoint/2010/main" val="1273623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763">
                                            <p:txEl>
                                              <p:pRg st="0" end="0"/>
                                            </p:txEl>
                                          </p:spTgt>
                                        </p:tgtEl>
                                        <p:attrNameLst>
                                          <p:attrName>style.visibility</p:attrName>
                                        </p:attrNameLst>
                                      </p:cBhvr>
                                      <p:to>
                                        <p:strVal val="visible"/>
                                      </p:to>
                                    </p:set>
                                    <p:animEffect transition="in" filter="wipe(left)">
                                      <p:cBhvr>
                                        <p:cTn id="11" dur="500"/>
                                        <p:tgtEl>
                                          <p:spTgt spid="1177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7763">
                                            <p:txEl>
                                              <p:pRg st="5" end="5"/>
                                            </p:txEl>
                                          </p:spTgt>
                                        </p:tgtEl>
                                        <p:attrNameLst>
                                          <p:attrName>style.visibility</p:attrName>
                                        </p:attrNameLst>
                                      </p:cBhvr>
                                      <p:to>
                                        <p:strVal val="visible"/>
                                      </p:to>
                                    </p:set>
                                    <p:animEffect transition="in" filter="wipe(left)">
                                      <p:cBhvr>
                                        <p:cTn id="20" dur="500"/>
                                        <p:tgtEl>
                                          <p:spTgt spid="11776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63">
                                            <p:txEl>
                                              <p:pRg st="6" end="6"/>
                                            </p:txEl>
                                          </p:spTgt>
                                        </p:tgtEl>
                                        <p:attrNameLst>
                                          <p:attrName>style.visibility</p:attrName>
                                        </p:attrNameLst>
                                      </p:cBhvr>
                                      <p:to>
                                        <p:strVal val="visible"/>
                                      </p:to>
                                    </p:set>
                                    <p:animEffect transition="in" filter="wipe(left)">
                                      <p:cBhvr>
                                        <p:cTn id="25" dur="500"/>
                                        <p:tgtEl>
                                          <p:spTgt spid="1177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Economics </a:t>
            </a:r>
          </a:p>
        </p:txBody>
      </p:sp>
      <p:sp>
        <p:nvSpPr>
          <p:cNvPr id="10243" name="Content Placeholder 2"/>
          <p:cNvSpPr>
            <a:spLocks noGrp="1"/>
          </p:cNvSpPr>
          <p:nvPr>
            <p:ph idx="1"/>
          </p:nvPr>
        </p:nvSpPr>
        <p:spPr/>
        <p:txBody>
          <a:bodyPr/>
          <a:lstStyle/>
          <a:p>
            <a:r>
              <a:rPr lang="en-US" altLang="en-US" smtClean="0"/>
              <a:t>Microeconomics</a:t>
            </a:r>
          </a:p>
          <a:p>
            <a:pPr lvl="1"/>
            <a:r>
              <a:rPr lang="en-US" altLang="en-US" smtClean="0"/>
              <a:t>Study of how households and firms</a:t>
            </a:r>
          </a:p>
          <a:p>
            <a:pPr lvl="2"/>
            <a:r>
              <a:rPr lang="en-US" altLang="en-US" smtClean="0"/>
              <a:t>Make decisions</a:t>
            </a:r>
          </a:p>
          <a:p>
            <a:pPr lvl="2"/>
            <a:r>
              <a:rPr lang="en-US" altLang="en-US" smtClean="0"/>
              <a:t>Interact in markets</a:t>
            </a:r>
          </a:p>
          <a:p>
            <a:r>
              <a:rPr lang="en-US" altLang="en-US" smtClean="0"/>
              <a:t>Macroeconomics</a:t>
            </a:r>
          </a:p>
          <a:p>
            <a:pPr lvl="1"/>
            <a:r>
              <a:rPr lang="en-US" altLang="en-US" smtClean="0"/>
              <a:t>Study of economy-wide phenomena</a:t>
            </a:r>
          </a:p>
          <a:p>
            <a:pPr lvl="2"/>
            <a:r>
              <a:rPr lang="en-US" altLang="en-US" smtClean="0"/>
              <a:t>Including inflation, unemployment, and economic growth</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05CB72F-DD80-4DF4-8BD8-139AEA535927}"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5789507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70938" cy="444500"/>
          </a:xfrm>
        </p:spPr>
        <p:txBody>
          <a:bodyPr/>
          <a:lstStyle/>
          <a:p>
            <a:r>
              <a:rPr lang="en-US" sz="3200" dirty="0"/>
              <a:t>Nominal and Real GDP in the U.S., </a:t>
            </a:r>
            <a:r>
              <a:rPr lang="en-US" sz="3200" dirty="0" smtClean="0"/>
              <a:t>1965–2015</a:t>
            </a:r>
            <a:endParaRPr lang="en-US" sz="32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30</a:t>
            </a:fld>
            <a:endParaRPr lang="en-US" dirty="0"/>
          </a:p>
        </p:txBody>
      </p:sp>
      <p:sp>
        <p:nvSpPr>
          <p:cNvPr id="5" name="Footer Placeholder 4"/>
          <p:cNvSpPr>
            <a:spLocks noGrp="1"/>
          </p:cNvSpPr>
          <p:nvPr>
            <p:ph type="ftr" sz="quarter" idx="14"/>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3" name="Group 12"/>
          <p:cNvGrpSpPr/>
          <p:nvPr/>
        </p:nvGrpSpPr>
        <p:grpSpPr>
          <a:xfrm>
            <a:off x="476250" y="762000"/>
            <a:ext cx="8058150" cy="5409406"/>
            <a:chOff x="476250" y="762000"/>
            <a:chExt cx="8058150" cy="5409406"/>
          </a:xfrm>
        </p:grpSpPr>
        <p:pic>
          <p:nvPicPr>
            <p:cNvPr id="6" name="FRED Graph Chart" descr="FRED Graph">
              <a:hlinkClick r:id="rId3" tooltip="View this chart in your browser. "/>
            </p:cNvPr>
            <p:cNvPicPr>
              <a:picLocks noChangeAspect="1"/>
            </p:cNvPicPr>
            <p:nvPr/>
          </p:nvPicPr>
          <p:blipFill>
            <a:blip r:embed="rId4"/>
            <a:stretch>
              <a:fillRect/>
            </a:stretch>
          </p:blipFill>
          <p:spPr>
            <a:xfrm>
              <a:off x="476250" y="762000"/>
              <a:ext cx="8058150" cy="5409406"/>
            </a:xfrm>
            <a:prstGeom prst="rect">
              <a:avLst/>
            </a:prstGeom>
          </p:spPr>
        </p:pic>
        <p:grpSp>
          <p:nvGrpSpPr>
            <p:cNvPr id="7" name="Group 6"/>
            <p:cNvGrpSpPr/>
            <p:nvPr/>
          </p:nvGrpSpPr>
          <p:grpSpPr>
            <a:xfrm>
              <a:off x="2487558" y="2396359"/>
              <a:ext cx="2848170" cy="1219200"/>
              <a:chOff x="2969462" y="2641344"/>
              <a:chExt cx="2848170" cy="1219200"/>
            </a:xfrm>
          </p:grpSpPr>
          <p:sp>
            <p:nvSpPr>
              <p:cNvPr id="8" name="Text Box 5"/>
              <p:cNvSpPr txBox="1">
                <a:spLocks noChangeArrowheads="1"/>
              </p:cNvSpPr>
              <p:nvPr/>
            </p:nvSpPr>
            <p:spPr bwMode="auto">
              <a:xfrm>
                <a:off x="2969462" y="2641344"/>
                <a:ext cx="1884362" cy="1219200"/>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latin typeface="Arial"/>
                    <a:cs typeface="Arial"/>
                  </a:rPr>
                  <a:t>Real GDP </a:t>
                </a:r>
                <a:r>
                  <a:rPr lang="en-US" sz="2400" dirty="0">
                    <a:solidFill>
                      <a:srgbClr val="000000"/>
                    </a:solidFill>
                    <a:latin typeface="Arial"/>
                    <a:cs typeface="Arial"/>
                  </a:rPr>
                  <a:t>(base year </a:t>
                </a:r>
                <a:r>
                  <a:rPr lang="en-US" sz="2400" dirty="0" smtClean="0">
                    <a:solidFill>
                      <a:srgbClr val="000000"/>
                    </a:solidFill>
                    <a:latin typeface="Arial"/>
                    <a:cs typeface="Arial"/>
                  </a:rPr>
                  <a:t>2009)</a:t>
                </a:r>
                <a:endParaRPr lang="en-US" sz="2400" dirty="0">
                  <a:solidFill>
                    <a:srgbClr val="000000"/>
                  </a:solidFill>
                  <a:latin typeface="Arial"/>
                  <a:cs typeface="Arial"/>
                </a:endParaRPr>
              </a:p>
            </p:txBody>
          </p:sp>
          <p:sp>
            <p:nvSpPr>
              <p:cNvPr id="9" name="Line 8"/>
              <p:cNvSpPr>
                <a:spLocks noChangeShapeType="1"/>
              </p:cNvSpPr>
              <p:nvPr/>
            </p:nvSpPr>
            <p:spPr bwMode="auto">
              <a:xfrm>
                <a:off x="4720669" y="2940050"/>
                <a:ext cx="1096963" cy="641350"/>
              </a:xfrm>
              <a:prstGeom prst="line">
                <a:avLst/>
              </a:prstGeom>
              <a:noFill/>
              <a:ln w="9525">
                <a:solidFill>
                  <a:schemeClr val="tx1"/>
                </a:solidFill>
                <a:round/>
                <a:headEnd/>
                <a:tailEnd/>
              </a:ln>
            </p:spPr>
            <p:txBody>
              <a:bodyPr/>
              <a:lstStyle/>
              <a:p>
                <a:endParaRPr lang="en-US">
                  <a:solidFill>
                    <a:prstClr val="black"/>
                  </a:solidFill>
                  <a:latin typeface="Arial"/>
                  <a:cs typeface="Arial"/>
                </a:endParaRPr>
              </a:p>
            </p:txBody>
          </p:sp>
        </p:grpSp>
        <p:grpSp>
          <p:nvGrpSpPr>
            <p:cNvPr id="10" name="Group 9"/>
            <p:cNvGrpSpPr/>
            <p:nvPr/>
          </p:nvGrpSpPr>
          <p:grpSpPr>
            <a:xfrm>
              <a:off x="5957977" y="3753717"/>
              <a:ext cx="2151063" cy="885825"/>
              <a:chOff x="5957977" y="4508628"/>
              <a:chExt cx="2151063" cy="885825"/>
            </a:xfrm>
          </p:grpSpPr>
          <p:sp>
            <p:nvSpPr>
              <p:cNvPr id="11" name="Text Box 6"/>
              <p:cNvSpPr txBox="1">
                <a:spLocks noChangeArrowheads="1"/>
              </p:cNvSpPr>
              <p:nvPr/>
            </p:nvSpPr>
            <p:spPr bwMode="auto">
              <a:xfrm>
                <a:off x="6491377" y="4508628"/>
                <a:ext cx="1617663" cy="885825"/>
              </a:xfrm>
              <a:prstGeom prst="rect">
                <a:avLst/>
              </a:prstGeom>
              <a:noFill/>
              <a:ln w="9525">
                <a:noFill/>
                <a:miter lim="800000"/>
                <a:headEnd/>
                <a:tailEnd/>
              </a:ln>
            </p:spPr>
            <p:txBody>
              <a:bodyPr>
                <a:spAutoFit/>
              </a:bodyPr>
              <a:lstStyle/>
              <a:p>
                <a:pPr algn="ctr">
                  <a:spcBef>
                    <a:spcPct val="50000"/>
                  </a:spcBef>
                </a:pPr>
                <a:r>
                  <a:rPr lang="en-US" sz="2600" dirty="0">
                    <a:solidFill>
                      <a:srgbClr val="000000"/>
                    </a:solidFill>
                    <a:latin typeface="Arial"/>
                    <a:cs typeface="Arial"/>
                  </a:rPr>
                  <a:t>Nominal GDP</a:t>
                </a:r>
                <a:endParaRPr lang="en-US" sz="2400" dirty="0">
                  <a:solidFill>
                    <a:srgbClr val="000000"/>
                  </a:solidFill>
                  <a:latin typeface="Arial"/>
                  <a:cs typeface="Arial"/>
                </a:endParaRPr>
              </a:p>
            </p:txBody>
          </p:sp>
          <p:sp>
            <p:nvSpPr>
              <p:cNvPr id="12" name="Line 7"/>
              <p:cNvSpPr>
                <a:spLocks noChangeShapeType="1"/>
              </p:cNvSpPr>
              <p:nvPr/>
            </p:nvSpPr>
            <p:spPr bwMode="auto">
              <a:xfrm flipH="1" flipV="1">
                <a:off x="5957977" y="4508628"/>
                <a:ext cx="647700" cy="246063"/>
              </a:xfrm>
              <a:prstGeom prst="line">
                <a:avLst/>
              </a:prstGeom>
              <a:noFill/>
              <a:ln w="9525">
                <a:solidFill>
                  <a:schemeClr val="tx1"/>
                </a:solidFill>
                <a:round/>
                <a:headEnd/>
                <a:tailEnd/>
              </a:ln>
            </p:spPr>
            <p:txBody>
              <a:bodyPr/>
              <a:lstStyle/>
              <a:p>
                <a:endParaRPr lang="en-US">
                  <a:solidFill>
                    <a:prstClr val="black"/>
                  </a:solidFill>
                  <a:latin typeface="Arial"/>
                  <a:cs typeface="Arial"/>
                </a:endParaRPr>
              </a:p>
            </p:txBody>
          </p:sp>
        </p:grpSp>
      </p:grpSp>
    </p:spTree>
    <p:extLst>
      <p:ext uri="{BB962C8B-B14F-4D97-AF65-F5344CB8AC3E}">
        <p14:creationId xmlns:p14="http://schemas.microsoft.com/office/powerpoint/2010/main" val="14617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GDP Deflator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7813" y="1025525"/>
                <a:ext cx="8866187" cy="5422900"/>
              </a:xfrm>
            </p:spPr>
            <p:txBody>
              <a:bodyPr/>
              <a:lstStyle/>
              <a:p>
                <a:r>
                  <a:rPr lang="en-US" dirty="0" smtClean="0"/>
                  <a:t>GDP </a:t>
                </a:r>
                <a:r>
                  <a:rPr lang="en-US" dirty="0"/>
                  <a:t>deflator </a:t>
                </a:r>
                <a:endParaRPr lang="en-US" dirty="0" smtClean="0"/>
              </a:p>
              <a:p>
                <a:pPr lvl="1"/>
                <a:r>
                  <a:rPr lang="en-US" dirty="0" smtClean="0"/>
                  <a:t>A </a:t>
                </a:r>
                <a:r>
                  <a:rPr lang="en-US" dirty="0"/>
                  <a:t>measure of the overall level of prices.  </a:t>
                </a:r>
              </a:p>
              <a:p>
                <a:pPr marL="457200" lvl="1" indent="0">
                  <a:buNone/>
                </a:pPr>
                <a14:m>
                  <m:oMath xmlns:m="http://schemas.openxmlformats.org/officeDocument/2006/math">
                    <m:r>
                      <a:rPr lang="en-US" b="0" i="1" smtClean="0">
                        <a:solidFill>
                          <a:srgbClr val="C00000"/>
                        </a:solidFill>
                        <a:latin typeface="Cambria Math"/>
                      </a:rPr>
                      <m:t>=100</m:t>
                    </m:r>
                    <m:r>
                      <a:rPr lang="en-US" b="0" i="1" smtClean="0">
                        <a:solidFill>
                          <a:srgbClr val="C00000"/>
                        </a:solidFill>
                        <a:latin typeface="Cambria Math"/>
                        <a:ea typeface="Cambria Math"/>
                      </a:rPr>
                      <m:t>×</m:t>
                    </m:r>
                    <m:f>
                      <m:fPr>
                        <m:ctrlPr>
                          <a:rPr lang="en-US" b="0" i="1" smtClean="0">
                            <a:solidFill>
                              <a:srgbClr val="C00000"/>
                            </a:solidFill>
                            <a:latin typeface="Cambria Math" panose="02040503050406030204" pitchFamily="18" charset="0"/>
                            <a:ea typeface="Cambria Math"/>
                          </a:rPr>
                        </m:ctrlPr>
                      </m:fPr>
                      <m:num>
                        <m:r>
                          <a:rPr lang="en-US" b="0" i="1" smtClean="0">
                            <a:solidFill>
                              <a:srgbClr val="C00000"/>
                            </a:solidFill>
                            <a:latin typeface="Cambria Math"/>
                            <a:ea typeface="Cambria Math"/>
                          </a:rPr>
                          <m:t>𝑛𝑜𝑚𝑖𝑛𝑎𝑙</m:t>
                        </m:r>
                        <m:r>
                          <a:rPr lang="en-US" b="0" i="1" smtClean="0">
                            <a:solidFill>
                              <a:srgbClr val="C00000"/>
                            </a:solidFill>
                            <a:latin typeface="Cambria Math"/>
                            <a:ea typeface="Cambria Math"/>
                          </a:rPr>
                          <m:t> </m:t>
                        </m:r>
                        <m:r>
                          <a:rPr lang="en-US" b="0" i="1" smtClean="0">
                            <a:solidFill>
                              <a:srgbClr val="C00000"/>
                            </a:solidFill>
                            <a:latin typeface="Cambria Math"/>
                            <a:ea typeface="Cambria Math"/>
                          </a:rPr>
                          <m:t>𝐺𝐷𝑃</m:t>
                        </m:r>
                      </m:num>
                      <m:den>
                        <m:r>
                          <a:rPr lang="en-US" b="0" i="1" smtClean="0">
                            <a:solidFill>
                              <a:srgbClr val="C00000"/>
                            </a:solidFill>
                            <a:latin typeface="Cambria Math"/>
                            <a:ea typeface="Cambria Math"/>
                          </a:rPr>
                          <m:t>𝑟𝑒𝑎𝑙</m:t>
                        </m:r>
                        <m:r>
                          <a:rPr lang="en-US" b="0" i="1" smtClean="0">
                            <a:solidFill>
                              <a:srgbClr val="C00000"/>
                            </a:solidFill>
                            <a:latin typeface="Cambria Math"/>
                            <a:ea typeface="Cambria Math"/>
                          </a:rPr>
                          <m:t> </m:t>
                        </m:r>
                        <m:r>
                          <a:rPr lang="en-US" b="0" i="1" smtClean="0">
                            <a:solidFill>
                              <a:srgbClr val="C00000"/>
                            </a:solidFill>
                            <a:latin typeface="Cambria Math"/>
                            <a:ea typeface="Cambria Math"/>
                          </a:rPr>
                          <m:t>𝐺𝐷𝑃</m:t>
                        </m:r>
                      </m:den>
                    </m:f>
                  </m:oMath>
                </a14:m>
                <a:r>
                  <a:rPr lang="en-US" dirty="0" smtClean="0"/>
                  <a:t> </a:t>
                </a:r>
              </a:p>
              <a:p>
                <a:pPr lvl="1"/>
                <a:r>
                  <a:rPr lang="en-US" dirty="0"/>
                  <a:t>Measures the current level of prices relative to the level of prices in the base year</a:t>
                </a:r>
              </a:p>
              <a:p>
                <a:r>
                  <a:rPr lang="en-US" dirty="0" smtClean="0"/>
                  <a:t>Economy’s </a:t>
                </a:r>
                <a:r>
                  <a:rPr lang="en-US" dirty="0"/>
                  <a:t>inflation rate </a:t>
                </a:r>
                <a:endParaRPr lang="en-US" dirty="0" smtClean="0"/>
              </a:p>
              <a:p>
                <a:pPr lvl="1"/>
                <a:r>
                  <a:rPr lang="en-US" dirty="0" smtClean="0"/>
                  <a:t>Compute </a:t>
                </a:r>
                <a:r>
                  <a:rPr lang="en-US" dirty="0"/>
                  <a:t>the percentage increase in the GDP deflator from one year to the </a:t>
                </a:r>
                <a:r>
                  <a:rPr lang="en-US" dirty="0" smtClean="0"/>
                  <a:t>next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7813" y="1025525"/>
                <a:ext cx="8866187" cy="5422900"/>
              </a:xfrm>
              <a:blipFill rotWithShape="1">
                <a:blip r:embed="rId3"/>
                <a:stretch>
                  <a:fillRect l="-1719" t="-1573" r="-1994"/>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9849213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a:bodyPr>
          <a:lstStyle/>
          <a:p>
            <a:pPr algn="l" eaLnBrk="1" hangingPunct="1"/>
            <a:r>
              <a:rPr lang="en-US" sz="3400" dirty="0" smtClean="0"/>
              <a:t>EXAMPLE:</a:t>
            </a:r>
          </a:p>
        </p:txBody>
      </p:sp>
      <p:sp>
        <p:nvSpPr>
          <p:cNvPr id="36869" name="Rectangle 3"/>
          <p:cNvSpPr>
            <a:spLocks noGrp="1" noChangeArrowheads="1"/>
          </p:cNvSpPr>
          <p:nvPr>
            <p:ph idx="1"/>
          </p:nvPr>
        </p:nvSpPr>
        <p:spPr>
          <a:xfrm>
            <a:off x="347241" y="685800"/>
            <a:ext cx="8518947" cy="5762625"/>
          </a:xfrm>
        </p:spPr>
        <p:txBody>
          <a:bodyPr>
            <a:normAutofit/>
          </a:bodyPr>
          <a:lstStyle/>
          <a:p>
            <a:pPr eaLnBrk="1" hangingPunct="1">
              <a:spcBef>
                <a:spcPct val="50000"/>
              </a:spcBef>
              <a:tabLst>
                <a:tab pos="4859338" algn="l"/>
              </a:tabLst>
            </a:pPr>
            <a:r>
              <a:rPr lang="en-US" dirty="0" smtClean="0">
                <a:solidFill>
                  <a:srgbClr val="005EA4"/>
                </a:solidFill>
              </a:rPr>
              <a:t>Compute the GDP deflator in each year:</a:t>
            </a:r>
          </a:p>
          <a:p>
            <a:pPr eaLnBrk="1" hangingPunct="1">
              <a:spcBef>
                <a:spcPct val="50000"/>
              </a:spcBef>
              <a:tabLst>
                <a:tab pos="4859338" algn="l"/>
              </a:tabLst>
            </a:pPr>
            <a:endParaRPr lang="en-US" dirty="0">
              <a:solidFill>
                <a:srgbClr val="005EA4"/>
              </a:solidFill>
            </a:endParaRPr>
          </a:p>
          <a:p>
            <a:pPr eaLnBrk="1" hangingPunct="1">
              <a:spcBef>
                <a:spcPct val="50000"/>
              </a:spcBef>
              <a:tabLst>
                <a:tab pos="4859338" algn="l"/>
              </a:tabLst>
            </a:pPr>
            <a:endParaRPr lang="en-US" dirty="0" smtClean="0">
              <a:solidFill>
                <a:srgbClr val="005EA4"/>
              </a:solidFill>
            </a:endParaRPr>
          </a:p>
          <a:p>
            <a:pPr eaLnBrk="1" hangingPunct="1">
              <a:spcBef>
                <a:spcPct val="50000"/>
              </a:spcBef>
              <a:tabLst>
                <a:tab pos="4859338" algn="l"/>
              </a:tabLst>
            </a:pPr>
            <a:endParaRPr lang="en-US" dirty="0">
              <a:solidFill>
                <a:srgbClr val="005EA4"/>
              </a:solidFill>
            </a:endParaRPr>
          </a:p>
          <a:p>
            <a:pPr marL="457200" lvl="1" indent="0" eaLnBrk="1" hangingPunct="1">
              <a:spcBef>
                <a:spcPct val="50000"/>
              </a:spcBef>
              <a:buNone/>
              <a:tabLst>
                <a:tab pos="4859338" algn="l"/>
              </a:tabLst>
            </a:pPr>
            <a:endParaRPr lang="en-US" dirty="0" smtClean="0">
              <a:solidFill>
                <a:schemeClr val="tx1"/>
              </a:solidFill>
            </a:endParaRPr>
          </a:p>
          <a:p>
            <a:pPr marL="457200" lvl="1" indent="0" eaLnBrk="1" hangingPunct="1">
              <a:spcBef>
                <a:spcPct val="50000"/>
              </a:spcBef>
              <a:buNone/>
              <a:tabLst>
                <a:tab pos="4859338" algn="l"/>
              </a:tabLst>
            </a:pPr>
            <a:r>
              <a:rPr lang="en-US" dirty="0" smtClean="0">
                <a:solidFill>
                  <a:schemeClr val="tx1"/>
                </a:solidFill>
              </a:rPr>
              <a:t>2014: 100 </a:t>
            </a:r>
            <a:r>
              <a:rPr lang="en-US" dirty="0" smtClean="0">
                <a:solidFill>
                  <a:schemeClr val="tx1"/>
                </a:solidFill>
                <a:cs typeface="Arial"/>
              </a:rPr>
              <a:t>x (6000/6000) = 100</a:t>
            </a:r>
          </a:p>
          <a:p>
            <a:pPr marL="457200" lvl="1" indent="0" eaLnBrk="1" hangingPunct="1">
              <a:spcBef>
                <a:spcPct val="50000"/>
              </a:spcBef>
              <a:buNone/>
              <a:tabLst>
                <a:tab pos="4859338" algn="l"/>
              </a:tabLst>
            </a:pPr>
            <a:r>
              <a:rPr lang="en-US" dirty="0" smtClean="0">
                <a:solidFill>
                  <a:schemeClr val="tx1"/>
                </a:solidFill>
                <a:cs typeface="Arial"/>
              </a:rPr>
              <a:t>2015: 100 x (8250/7200) = 114.6</a:t>
            </a:r>
          </a:p>
          <a:p>
            <a:pPr marL="457200" lvl="1" indent="0" eaLnBrk="1" hangingPunct="1">
              <a:spcBef>
                <a:spcPct val="50000"/>
              </a:spcBef>
              <a:buNone/>
              <a:tabLst>
                <a:tab pos="4859338" algn="l"/>
              </a:tabLst>
            </a:pPr>
            <a:r>
              <a:rPr lang="en-US" dirty="0" smtClean="0">
                <a:solidFill>
                  <a:schemeClr val="tx1"/>
                </a:solidFill>
                <a:cs typeface="Arial"/>
              </a:rPr>
              <a:t>2016: 100</a:t>
            </a:r>
            <a:r>
              <a:rPr lang="en-US" dirty="0">
                <a:solidFill>
                  <a:schemeClr val="tx1"/>
                </a:solidFill>
                <a:cs typeface="Arial"/>
              </a:rPr>
              <a:t> </a:t>
            </a:r>
            <a:r>
              <a:rPr lang="en-US" dirty="0" smtClean="0">
                <a:solidFill>
                  <a:schemeClr val="tx1"/>
                </a:solidFill>
                <a:cs typeface="Arial"/>
              </a:rPr>
              <a:t>x (10,800/8400) = 128.6</a:t>
            </a:r>
            <a:endParaRPr lang="en-US" dirty="0" smtClean="0">
              <a:solidFill>
                <a:schemeClr val="tx1"/>
              </a:solidFill>
            </a:endParaRPr>
          </a:p>
        </p:txBody>
      </p:sp>
      <p:sp>
        <p:nvSpPr>
          <p:cNvPr id="8" name="Slide Number Placeholder 7"/>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122884" name="Group 4"/>
          <p:cNvGraphicFramePr>
            <a:graphicFrameLocks noGrp="1"/>
          </p:cNvGraphicFramePr>
          <p:nvPr>
            <p:extLst>
              <p:ext uri="{D42A27DB-BD31-4B8C-83A1-F6EECF244321}">
                <p14:modId xmlns:p14="http://schemas.microsoft.com/office/powerpoint/2010/main" val="1858591929"/>
              </p:ext>
            </p:extLst>
          </p:nvPr>
        </p:nvGraphicFramePr>
        <p:xfrm>
          <a:off x="550863" y="1368996"/>
          <a:ext cx="7789862" cy="2315274"/>
        </p:xfrm>
        <a:graphic>
          <a:graphicData uri="http://schemas.openxmlformats.org/drawingml/2006/table">
            <a:tbl>
              <a:tblPr/>
              <a:tblGrid>
                <a:gridCol w="1103312"/>
                <a:gridCol w="1793875"/>
                <a:gridCol w="1685925"/>
                <a:gridCol w="1436688"/>
                <a:gridCol w="1770062"/>
              </a:tblGrid>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dirty="0" smtClean="0">
                          <a:ln>
                            <a:noFill/>
                          </a:ln>
                          <a:solidFill>
                            <a:schemeClr val="tx1"/>
                          </a:solidFill>
                          <a:effectLst/>
                          <a:latin typeface="Arial" charset="0"/>
                        </a:rPr>
                        <a:t>year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Nominal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Real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GDP</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1" u="none" strike="noStrike" cap="none" normalizeH="0" baseline="0" smtClean="0">
                          <a:ln>
                            <a:noFill/>
                          </a:ln>
                          <a:solidFill>
                            <a:schemeClr val="tx1"/>
                          </a:solidFill>
                          <a:effectLst/>
                          <a:latin typeface="Arial" charset="0"/>
                        </a:rPr>
                        <a:t>GDP </a:t>
                      </a:r>
                      <a:br>
                        <a:rPr kumimoji="0" lang="en-US" sz="2400" b="0" i="1" u="none" strike="noStrike" cap="none" normalizeH="0" baseline="0" smtClean="0">
                          <a:ln>
                            <a:noFill/>
                          </a:ln>
                          <a:solidFill>
                            <a:schemeClr val="tx1"/>
                          </a:solidFill>
                          <a:effectLst/>
                          <a:latin typeface="Arial" charset="0"/>
                        </a:rPr>
                      </a:br>
                      <a:r>
                        <a:rPr kumimoji="0" lang="en-US" sz="2400" b="0" i="1" u="none" strike="noStrike" cap="none" normalizeH="0" baseline="0" smtClean="0">
                          <a:ln>
                            <a:noFill/>
                          </a:ln>
                          <a:solidFill>
                            <a:schemeClr val="tx1"/>
                          </a:solidFill>
                          <a:effectLst/>
                          <a:latin typeface="Arial" charset="0"/>
                        </a:rPr>
                        <a:t>Deflator</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1" u="none" strike="noStrike" cap="none" normalizeH="0" baseline="0" smtClean="0">
                        <a:ln>
                          <a:noFill/>
                        </a:ln>
                        <a:solidFill>
                          <a:schemeClr val="tx1"/>
                        </a:solidFill>
                        <a:effectLst/>
                        <a:latin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2014</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$6000</a:t>
                      </a:r>
                    </a:p>
                  </a:txBody>
                  <a:tcPr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$6000</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857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2015</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$8250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$7200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r h="4841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2016</a:t>
                      </a:r>
                    </a:p>
                  </a:txBody>
                  <a:tcPr anchor="ctr" anchorCtr="1"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$10,800</a:t>
                      </a:r>
                    </a:p>
                  </a:txBody>
                  <a:tcPr marR="22860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$8400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a:noFill/>
                    </a:lnL>
                    <a:lnR>
                      <a:noFill/>
                    </a:lnR>
                    <a:lnT>
                      <a:noFill/>
                    </a:lnT>
                    <a:lnB>
                      <a:noFill/>
                    </a:lnB>
                    <a:lnTlToBr>
                      <a:noFill/>
                    </a:lnTlToBr>
                    <a:lnBlToTr>
                      <a:noFill/>
                    </a:lnBlToTr>
                    <a:noFill/>
                  </a:tcPr>
                </a:tc>
              </a:tr>
            </a:tbl>
          </a:graphicData>
        </a:graphic>
      </p:graphicFrame>
      <p:sp>
        <p:nvSpPr>
          <p:cNvPr id="36906" name="Rectangle 44"/>
          <p:cNvSpPr>
            <a:spLocks noChangeArrowheads="1"/>
          </p:cNvSpPr>
          <p:nvPr/>
        </p:nvSpPr>
        <p:spPr bwMode="auto">
          <a:xfrm>
            <a:off x="5303838" y="2325693"/>
            <a:ext cx="1117600" cy="436563"/>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dirty="0">
                <a:solidFill>
                  <a:srgbClr val="FF0000"/>
                </a:solidFill>
                <a:latin typeface="Arial"/>
                <a:cs typeface="Arial"/>
              </a:rPr>
              <a:t>100.0</a:t>
            </a:r>
          </a:p>
        </p:txBody>
      </p:sp>
      <p:sp>
        <p:nvSpPr>
          <p:cNvPr id="36904" name="Rectangle 47"/>
          <p:cNvSpPr>
            <a:spLocks noChangeArrowheads="1"/>
          </p:cNvSpPr>
          <p:nvPr/>
        </p:nvSpPr>
        <p:spPr bwMode="auto">
          <a:xfrm>
            <a:off x="5300662" y="2822581"/>
            <a:ext cx="1117600" cy="436563"/>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dirty="0">
                <a:solidFill>
                  <a:srgbClr val="FF0000"/>
                </a:solidFill>
                <a:latin typeface="Arial"/>
                <a:cs typeface="Arial"/>
              </a:rPr>
              <a:t>114.6</a:t>
            </a:r>
          </a:p>
        </p:txBody>
      </p:sp>
      <p:sp>
        <p:nvSpPr>
          <p:cNvPr id="36902" name="Rectangle 50"/>
          <p:cNvSpPr>
            <a:spLocks noChangeArrowheads="1"/>
          </p:cNvSpPr>
          <p:nvPr/>
        </p:nvSpPr>
        <p:spPr bwMode="auto">
          <a:xfrm>
            <a:off x="5297487" y="3297238"/>
            <a:ext cx="1117600" cy="436562"/>
          </a:xfrm>
          <a:prstGeom prst="rect">
            <a:avLst/>
          </a:prstGeom>
          <a:noFill/>
          <a:ln w="9525">
            <a:noFill/>
            <a:miter lim="800000"/>
            <a:headEnd/>
            <a:tailEnd/>
          </a:ln>
        </p:spPr>
        <p:txBody>
          <a:bodyPr anchor="ctr" anchorCtr="1"/>
          <a:lstStyle/>
          <a:p>
            <a:pPr algn="ctr">
              <a:lnSpc>
                <a:spcPct val="105000"/>
              </a:lnSpc>
              <a:spcBef>
                <a:spcPct val="50000"/>
              </a:spcBef>
              <a:buClr>
                <a:srgbClr val="00B85C"/>
              </a:buClr>
              <a:buSzPct val="120000"/>
              <a:buFont typeface="Wingdings" pitchFamily="2" charset="2"/>
              <a:buNone/>
            </a:pPr>
            <a:r>
              <a:rPr lang="en-US" sz="2400" dirty="0">
                <a:solidFill>
                  <a:srgbClr val="FF0000"/>
                </a:solidFill>
                <a:latin typeface="Arial"/>
                <a:cs typeface="Arial"/>
              </a:rPr>
              <a:t>128.6</a:t>
            </a:r>
          </a:p>
        </p:txBody>
      </p:sp>
      <p:grpSp>
        <p:nvGrpSpPr>
          <p:cNvPr id="5" name="Group 51"/>
          <p:cNvGrpSpPr>
            <a:grpSpLocks/>
          </p:cNvGrpSpPr>
          <p:nvPr/>
        </p:nvGrpSpPr>
        <p:grpSpPr bwMode="auto">
          <a:xfrm>
            <a:off x="6338888" y="2505078"/>
            <a:ext cx="1282700" cy="525463"/>
            <a:chOff x="4028" y="1270"/>
            <a:chExt cx="808" cy="331"/>
          </a:xfrm>
        </p:grpSpPr>
        <p:sp>
          <p:nvSpPr>
            <p:cNvPr id="36899" name="Text Box 52"/>
            <p:cNvSpPr txBox="1">
              <a:spLocks noChangeArrowheads="1"/>
            </p:cNvSpPr>
            <p:nvPr/>
          </p:nvSpPr>
          <p:spPr bwMode="auto">
            <a:xfrm>
              <a:off x="4208" y="1282"/>
              <a:ext cx="628" cy="298"/>
            </a:xfrm>
            <a:prstGeom prst="rect">
              <a:avLst/>
            </a:prstGeom>
            <a:solidFill>
              <a:srgbClr val="FFCC99"/>
            </a:solidFill>
            <a:ln w="9525">
              <a:noFill/>
              <a:miter lim="800000"/>
              <a:headEnd/>
              <a:tailEnd/>
            </a:ln>
          </p:spPr>
          <p:txBody>
            <a:bodyPr lIns="45720" rIns="45720">
              <a:spAutoFit/>
            </a:bodyPr>
            <a:lstStyle/>
            <a:p>
              <a:pPr>
                <a:spcBef>
                  <a:spcPct val="50000"/>
                </a:spcBef>
              </a:pPr>
              <a:r>
                <a:rPr lang="en-US" sz="2500" dirty="0">
                  <a:latin typeface="Arial"/>
                  <a:cs typeface="Arial"/>
                </a:rPr>
                <a:t>14.6%</a:t>
              </a:r>
            </a:p>
          </p:txBody>
        </p:sp>
        <p:sp>
          <p:nvSpPr>
            <p:cNvPr id="36900" name="AutoShape 53"/>
            <p:cNvSpPr>
              <a:spLocks/>
            </p:cNvSpPr>
            <p:nvPr/>
          </p:nvSpPr>
          <p:spPr bwMode="auto">
            <a:xfrm>
              <a:off x="4028" y="1270"/>
              <a:ext cx="146" cy="331"/>
            </a:xfrm>
            <a:prstGeom prst="rightBrace">
              <a:avLst>
                <a:gd name="adj1" fmla="val 18893"/>
                <a:gd name="adj2" fmla="val 50000"/>
              </a:avLst>
            </a:prstGeom>
            <a:noFill/>
            <a:ln w="19050">
              <a:solidFill>
                <a:srgbClr val="660066"/>
              </a:solidFill>
              <a:round/>
              <a:headEnd/>
              <a:tailEnd/>
            </a:ln>
          </p:spPr>
          <p:txBody>
            <a:bodyPr wrap="none" anchor="ctr"/>
            <a:lstStyle/>
            <a:p>
              <a:endParaRPr lang="en-US">
                <a:latin typeface="Arial"/>
                <a:cs typeface="Arial"/>
              </a:endParaRPr>
            </a:p>
          </p:txBody>
        </p:sp>
      </p:grpSp>
      <p:grpSp>
        <p:nvGrpSpPr>
          <p:cNvPr id="6" name="Group 54"/>
          <p:cNvGrpSpPr>
            <a:grpSpLocks/>
          </p:cNvGrpSpPr>
          <p:nvPr/>
        </p:nvGrpSpPr>
        <p:grpSpPr bwMode="auto">
          <a:xfrm>
            <a:off x="6343650" y="3028953"/>
            <a:ext cx="1289050" cy="558800"/>
            <a:chOff x="4024" y="1600"/>
            <a:chExt cx="812" cy="352"/>
          </a:xfrm>
        </p:grpSpPr>
        <p:sp>
          <p:nvSpPr>
            <p:cNvPr id="36897" name="Text Box 55"/>
            <p:cNvSpPr txBox="1">
              <a:spLocks noChangeArrowheads="1"/>
            </p:cNvSpPr>
            <p:nvPr/>
          </p:nvSpPr>
          <p:spPr bwMode="auto">
            <a:xfrm>
              <a:off x="4211" y="1654"/>
              <a:ext cx="625" cy="298"/>
            </a:xfrm>
            <a:prstGeom prst="rect">
              <a:avLst/>
            </a:prstGeom>
            <a:solidFill>
              <a:srgbClr val="FFCC99"/>
            </a:solidFill>
            <a:ln w="9525">
              <a:noFill/>
              <a:miter lim="800000"/>
              <a:headEnd/>
              <a:tailEnd/>
            </a:ln>
          </p:spPr>
          <p:txBody>
            <a:bodyPr lIns="45720" rIns="45720">
              <a:spAutoFit/>
            </a:bodyPr>
            <a:lstStyle/>
            <a:p>
              <a:pPr>
                <a:spcBef>
                  <a:spcPct val="50000"/>
                </a:spcBef>
              </a:pPr>
              <a:r>
                <a:rPr lang="en-US" sz="2500">
                  <a:latin typeface="Arial"/>
                  <a:cs typeface="Arial"/>
                </a:rPr>
                <a:t>12.2%</a:t>
              </a:r>
            </a:p>
          </p:txBody>
        </p:sp>
        <p:sp>
          <p:nvSpPr>
            <p:cNvPr id="36898" name="AutoShape 56"/>
            <p:cNvSpPr>
              <a:spLocks/>
            </p:cNvSpPr>
            <p:nvPr/>
          </p:nvSpPr>
          <p:spPr bwMode="auto">
            <a:xfrm>
              <a:off x="4024" y="1600"/>
              <a:ext cx="149" cy="341"/>
            </a:xfrm>
            <a:prstGeom prst="rightBrace">
              <a:avLst>
                <a:gd name="adj1" fmla="val 19072"/>
                <a:gd name="adj2" fmla="val 50000"/>
              </a:avLst>
            </a:prstGeom>
            <a:noFill/>
            <a:ln w="19050">
              <a:solidFill>
                <a:srgbClr val="660066"/>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1001119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9">
                                            <p:txEl>
                                              <p:pRg st="5" end="5"/>
                                            </p:txEl>
                                          </p:spTgt>
                                        </p:tgtEl>
                                        <p:attrNameLst>
                                          <p:attrName>style.visibility</p:attrName>
                                        </p:attrNameLst>
                                      </p:cBhvr>
                                      <p:to>
                                        <p:strVal val="visible"/>
                                      </p:to>
                                    </p:set>
                                    <p:animEffect transition="in" filter="wipe(left)">
                                      <p:cBhvr>
                                        <p:cTn id="7" dur="500"/>
                                        <p:tgtEl>
                                          <p:spTgt spid="36869">
                                            <p:txEl>
                                              <p:pRg st="5" end="5"/>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06"/>
                                        </p:tgtEl>
                                        <p:attrNameLst>
                                          <p:attrName>style.visibility</p:attrName>
                                        </p:attrNameLst>
                                      </p:cBhvr>
                                      <p:to>
                                        <p:strVal val="visible"/>
                                      </p:to>
                                    </p:set>
                                    <p:animEffect transition="in" filter="wipe(left)">
                                      <p:cBhvr>
                                        <p:cTn id="11" dur="500"/>
                                        <p:tgtEl>
                                          <p:spTgt spid="369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6869">
                                            <p:txEl>
                                              <p:pRg st="6" end="6"/>
                                            </p:txEl>
                                          </p:spTgt>
                                        </p:tgtEl>
                                        <p:attrNameLst>
                                          <p:attrName>style.visibility</p:attrName>
                                        </p:attrNameLst>
                                      </p:cBhvr>
                                      <p:to>
                                        <p:strVal val="visible"/>
                                      </p:to>
                                    </p:set>
                                    <p:animEffect transition="in" filter="wipe(left)">
                                      <p:cBhvr>
                                        <p:cTn id="16" dur="500"/>
                                        <p:tgtEl>
                                          <p:spTgt spid="36869">
                                            <p:txEl>
                                              <p:pRg st="6" end="6"/>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6904"/>
                                        </p:tgtEl>
                                        <p:attrNameLst>
                                          <p:attrName>style.visibility</p:attrName>
                                        </p:attrNameLst>
                                      </p:cBhvr>
                                      <p:to>
                                        <p:strVal val="visible"/>
                                      </p:to>
                                    </p:set>
                                    <p:animEffect transition="in" filter="wipe(left)">
                                      <p:cBhvr>
                                        <p:cTn id="20" dur="500"/>
                                        <p:tgtEl>
                                          <p:spTgt spid="3690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869">
                                            <p:txEl>
                                              <p:pRg st="7" end="7"/>
                                            </p:txEl>
                                          </p:spTgt>
                                        </p:tgtEl>
                                        <p:attrNameLst>
                                          <p:attrName>style.visibility</p:attrName>
                                        </p:attrNameLst>
                                      </p:cBhvr>
                                      <p:to>
                                        <p:strVal val="visible"/>
                                      </p:to>
                                    </p:set>
                                    <p:animEffect transition="in" filter="wipe(left)">
                                      <p:cBhvr>
                                        <p:cTn id="25" dur="500"/>
                                        <p:tgtEl>
                                          <p:spTgt spid="36869">
                                            <p:txEl>
                                              <p:pRg st="7" end="7"/>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6902"/>
                                        </p:tgtEl>
                                        <p:attrNameLst>
                                          <p:attrName>style.visibility</p:attrName>
                                        </p:attrNameLst>
                                      </p:cBhvr>
                                      <p:to>
                                        <p:strVal val="visible"/>
                                      </p:to>
                                    </p:set>
                                    <p:animEffect transition="in" filter="wipe(left)">
                                      <p:cBhvr>
                                        <p:cTn id="29" dur="500"/>
                                        <p:tgtEl>
                                          <p:spTgt spid="369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6" grpId="0"/>
      <p:bldP spid="36904" grpId="0"/>
      <p:bldP spid="369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Computing GDP</a:t>
            </a:r>
            <a:endParaRPr lang="en-US" dirty="0"/>
          </a:p>
        </p:txBody>
      </p:sp>
      <p:sp>
        <p:nvSpPr>
          <p:cNvPr id="3" name="Content Placeholder 2"/>
          <p:cNvSpPr>
            <a:spLocks noGrp="1"/>
          </p:cNvSpPr>
          <p:nvPr>
            <p:ph idx="1"/>
          </p:nvPr>
        </p:nvSpPr>
        <p:spPr>
          <a:xfrm>
            <a:off x="304800" y="2895600"/>
            <a:ext cx="8686800" cy="3552825"/>
          </a:xfrm>
        </p:spPr>
        <p:txBody>
          <a:bodyPr>
            <a:noAutofit/>
          </a:bodyPr>
          <a:lstStyle/>
          <a:p>
            <a:pPr marL="0" indent="0">
              <a:buNone/>
            </a:pPr>
            <a:r>
              <a:rPr lang="en-US" dirty="0">
                <a:solidFill>
                  <a:schemeClr val="accent6">
                    <a:lumMod val="50000"/>
                  </a:schemeClr>
                </a:solidFill>
              </a:rPr>
              <a:t>Use the above data to solve these problems:</a:t>
            </a:r>
          </a:p>
          <a:p>
            <a:pPr marL="514350" indent="-514350">
              <a:buClr>
                <a:srgbClr val="C00000"/>
              </a:buClr>
              <a:buFont typeface="+mj-lt"/>
              <a:buAutoNum type="alphaUcPeriod"/>
            </a:pPr>
            <a:r>
              <a:rPr lang="en-US" dirty="0" smtClean="0">
                <a:solidFill>
                  <a:schemeClr val="tx1"/>
                </a:solidFill>
              </a:rPr>
              <a:t>Compute </a:t>
            </a:r>
            <a:r>
              <a:rPr lang="en-US" dirty="0">
                <a:solidFill>
                  <a:schemeClr val="tx1"/>
                </a:solidFill>
              </a:rPr>
              <a:t>nominal GDP in </a:t>
            </a:r>
            <a:r>
              <a:rPr lang="en-US" dirty="0" smtClean="0">
                <a:solidFill>
                  <a:schemeClr val="tx1"/>
                </a:solidFill>
              </a:rPr>
              <a:t>2014.</a:t>
            </a:r>
            <a:endParaRPr lang="en-US" dirty="0">
              <a:solidFill>
                <a:schemeClr val="tx1"/>
              </a:solidFill>
            </a:endParaRPr>
          </a:p>
          <a:p>
            <a:pPr marL="514350" indent="-514350">
              <a:buClr>
                <a:srgbClr val="C00000"/>
              </a:buClr>
              <a:buFont typeface="+mj-lt"/>
              <a:buAutoNum type="alphaUcPeriod"/>
            </a:pPr>
            <a:r>
              <a:rPr lang="en-US" dirty="0" smtClean="0">
                <a:solidFill>
                  <a:schemeClr val="tx1"/>
                </a:solidFill>
              </a:rPr>
              <a:t>Compute </a:t>
            </a:r>
            <a:r>
              <a:rPr lang="en-US" dirty="0">
                <a:solidFill>
                  <a:schemeClr val="tx1"/>
                </a:solidFill>
              </a:rPr>
              <a:t>real GDP in </a:t>
            </a:r>
            <a:r>
              <a:rPr lang="en-US" dirty="0" smtClean="0">
                <a:solidFill>
                  <a:schemeClr val="tx1"/>
                </a:solidFill>
              </a:rPr>
              <a:t>2015. </a:t>
            </a:r>
            <a:endParaRPr lang="en-US" dirty="0">
              <a:solidFill>
                <a:schemeClr val="tx1"/>
              </a:solidFill>
            </a:endParaRPr>
          </a:p>
          <a:p>
            <a:pPr marL="514350" indent="-514350">
              <a:buClr>
                <a:srgbClr val="C00000"/>
              </a:buClr>
              <a:buFont typeface="+mj-lt"/>
              <a:buAutoNum type="alphaUcPeriod"/>
            </a:pPr>
            <a:r>
              <a:rPr lang="en-US" dirty="0" smtClean="0">
                <a:solidFill>
                  <a:schemeClr val="tx1"/>
                </a:solidFill>
              </a:rPr>
              <a:t>Compute </a:t>
            </a:r>
            <a:r>
              <a:rPr lang="en-US" dirty="0">
                <a:solidFill>
                  <a:schemeClr val="tx1"/>
                </a:solidFill>
              </a:rPr>
              <a:t>the GDP deflator in </a:t>
            </a:r>
            <a:r>
              <a:rPr lang="en-US" dirty="0" smtClean="0">
                <a:solidFill>
                  <a:schemeClr val="tx1"/>
                </a:solidFill>
              </a:rPr>
              <a:t>2016.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2665277603"/>
              </p:ext>
            </p:extLst>
          </p:nvPr>
        </p:nvGraphicFramePr>
        <p:xfrm>
          <a:off x="304800" y="762000"/>
          <a:ext cx="8611806" cy="1990344"/>
        </p:xfrm>
        <a:graphic>
          <a:graphicData uri="http://schemas.openxmlformats.org/drawingml/2006/table">
            <a:tbl>
              <a:tblPr/>
              <a:tblGrid>
                <a:gridCol w="1363662"/>
                <a:gridCol w="1304925"/>
                <a:gridCol w="1445831"/>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2014 (base year)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2015</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2016</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205</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22700755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Computing GDP</a:t>
            </a:r>
            <a:endParaRPr lang="en-US" dirty="0"/>
          </a:p>
        </p:txBody>
      </p:sp>
      <p:sp>
        <p:nvSpPr>
          <p:cNvPr id="3" name="Content Placeholder 2"/>
          <p:cNvSpPr>
            <a:spLocks noGrp="1"/>
          </p:cNvSpPr>
          <p:nvPr>
            <p:ph idx="1"/>
          </p:nvPr>
        </p:nvSpPr>
        <p:spPr>
          <a:xfrm>
            <a:off x="304800" y="2895600"/>
            <a:ext cx="8686800" cy="3552825"/>
          </a:xfrm>
        </p:spPr>
        <p:txBody>
          <a:bodyPr>
            <a:noAutofit/>
          </a:bodyPr>
          <a:lstStyle/>
          <a:p>
            <a:pPr marL="514350" indent="-514350">
              <a:buClr>
                <a:srgbClr val="C00000"/>
              </a:buClr>
              <a:buFont typeface="+mj-lt"/>
              <a:buAutoNum type="alphaUcPeriod"/>
            </a:pPr>
            <a:r>
              <a:rPr lang="en-US" sz="3600" dirty="0" smtClean="0">
                <a:solidFill>
                  <a:schemeClr val="tx1"/>
                </a:solidFill>
              </a:rPr>
              <a:t>Compute </a:t>
            </a:r>
            <a:r>
              <a:rPr lang="en-US" sz="3600" dirty="0">
                <a:solidFill>
                  <a:schemeClr val="tx1"/>
                </a:solidFill>
              </a:rPr>
              <a:t>nominal GDP in </a:t>
            </a:r>
            <a:r>
              <a:rPr lang="en-US" sz="3600" dirty="0" smtClean="0">
                <a:solidFill>
                  <a:schemeClr val="tx1"/>
                </a:solidFill>
              </a:rPr>
              <a:t>2014.</a:t>
            </a:r>
          </a:p>
          <a:p>
            <a:pPr marL="400050" lvl="1" indent="0">
              <a:buClr>
                <a:srgbClr val="C00000"/>
              </a:buClr>
              <a:buNone/>
            </a:pPr>
            <a:r>
              <a:rPr lang="en-US" sz="3200" dirty="0" smtClean="0">
                <a:solidFill>
                  <a:schemeClr val="accent6">
                    <a:lumMod val="50000"/>
                  </a:schemeClr>
                </a:solidFill>
              </a:rPr>
              <a:t>$</a:t>
            </a:r>
            <a:r>
              <a:rPr lang="en-US" sz="3200" dirty="0">
                <a:solidFill>
                  <a:schemeClr val="accent6">
                    <a:lumMod val="50000"/>
                  </a:schemeClr>
                </a:solidFill>
              </a:rPr>
              <a:t>30 x 900  +  $100 x 192  =  $46,200</a:t>
            </a:r>
          </a:p>
          <a:p>
            <a:pPr marL="514350" indent="-514350">
              <a:buClr>
                <a:srgbClr val="C00000"/>
              </a:buClr>
              <a:buFont typeface="+mj-lt"/>
              <a:buAutoNum type="alphaUcPeriod"/>
            </a:pPr>
            <a:r>
              <a:rPr lang="en-US" sz="3600" dirty="0" smtClean="0">
                <a:solidFill>
                  <a:schemeClr val="tx1"/>
                </a:solidFill>
              </a:rPr>
              <a:t>Compute </a:t>
            </a:r>
            <a:r>
              <a:rPr lang="en-US" sz="3600" dirty="0">
                <a:solidFill>
                  <a:schemeClr val="tx1"/>
                </a:solidFill>
              </a:rPr>
              <a:t>real GDP in </a:t>
            </a:r>
            <a:r>
              <a:rPr lang="en-US" sz="3600" dirty="0" smtClean="0">
                <a:solidFill>
                  <a:schemeClr val="tx1"/>
                </a:solidFill>
              </a:rPr>
              <a:t>2015. </a:t>
            </a:r>
            <a:endParaRPr lang="en-US" sz="3600" dirty="0">
              <a:solidFill>
                <a:schemeClr val="tx1"/>
              </a:solidFill>
            </a:endParaRPr>
          </a:p>
          <a:p>
            <a:pPr marL="400050" lvl="1" indent="0">
              <a:buClr>
                <a:srgbClr val="C00000"/>
              </a:buClr>
              <a:buNone/>
            </a:pPr>
            <a:r>
              <a:rPr lang="en-US" sz="3200" dirty="0" smtClean="0">
                <a:solidFill>
                  <a:schemeClr val="accent6">
                    <a:lumMod val="50000"/>
                  </a:schemeClr>
                </a:solidFill>
              </a:rPr>
              <a:t>$</a:t>
            </a:r>
            <a:r>
              <a:rPr lang="en-US" sz="3200" dirty="0">
                <a:solidFill>
                  <a:schemeClr val="accent6">
                    <a:lumMod val="50000"/>
                  </a:schemeClr>
                </a:solidFill>
              </a:rPr>
              <a:t>30 x 1000  +  $100 x 200  =  $50,000</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3083846852"/>
              </p:ext>
            </p:extLst>
          </p:nvPr>
        </p:nvGraphicFramePr>
        <p:xfrm>
          <a:off x="304800" y="762000"/>
          <a:ext cx="8611806" cy="1990344"/>
        </p:xfrm>
        <a:graphic>
          <a:graphicData uri="http://schemas.openxmlformats.org/drawingml/2006/table">
            <a:tbl>
              <a:tblPr/>
              <a:tblGrid>
                <a:gridCol w="1363662"/>
                <a:gridCol w="1304925"/>
                <a:gridCol w="1445831"/>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2014 (base year)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2015</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2016</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205</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6326094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a:solidFill>
                  <a:srgbClr val="AE1221"/>
                </a:solidFill>
              </a:rPr>
              <a:t>Computing GDP</a:t>
            </a:r>
            <a:endParaRPr lang="en-US" dirty="0"/>
          </a:p>
        </p:txBody>
      </p:sp>
      <p:sp>
        <p:nvSpPr>
          <p:cNvPr id="3" name="Content Placeholder 2"/>
          <p:cNvSpPr>
            <a:spLocks noGrp="1"/>
          </p:cNvSpPr>
          <p:nvPr>
            <p:ph idx="1"/>
          </p:nvPr>
        </p:nvSpPr>
        <p:spPr>
          <a:xfrm>
            <a:off x="304800" y="2895600"/>
            <a:ext cx="8686800" cy="3552825"/>
          </a:xfrm>
        </p:spPr>
        <p:txBody>
          <a:bodyPr>
            <a:noAutofit/>
          </a:bodyPr>
          <a:lstStyle/>
          <a:p>
            <a:pPr marL="514350" indent="-514350">
              <a:buClr>
                <a:srgbClr val="C00000"/>
              </a:buClr>
              <a:buFont typeface="+mj-lt"/>
              <a:buAutoNum type="alphaUcPeriod" startAt="3"/>
            </a:pPr>
            <a:r>
              <a:rPr lang="en-US" sz="3000" dirty="0" smtClean="0">
                <a:solidFill>
                  <a:schemeClr val="tx1"/>
                </a:solidFill>
              </a:rPr>
              <a:t>Compute </a:t>
            </a:r>
            <a:r>
              <a:rPr lang="en-US" sz="3000" dirty="0">
                <a:solidFill>
                  <a:schemeClr val="tx1"/>
                </a:solidFill>
              </a:rPr>
              <a:t>the GDP deflator in 2016. </a:t>
            </a:r>
          </a:p>
          <a:p>
            <a:pPr marL="0" indent="0">
              <a:buNone/>
            </a:pPr>
            <a:r>
              <a:rPr lang="en-US" sz="2800" dirty="0">
                <a:solidFill>
                  <a:schemeClr val="accent6">
                    <a:lumMod val="50000"/>
                  </a:schemeClr>
                </a:solidFill>
              </a:rPr>
              <a:t>  Nom GDP  =  $36 x 1050  +  $100 x 205  =  $58,300</a:t>
            </a:r>
          </a:p>
          <a:p>
            <a:pPr marL="0" indent="0">
              <a:buNone/>
            </a:pPr>
            <a:r>
              <a:rPr lang="en-US" sz="2800" dirty="0">
                <a:solidFill>
                  <a:schemeClr val="accent6">
                    <a:lumMod val="50000"/>
                  </a:schemeClr>
                </a:solidFill>
              </a:rPr>
              <a:t>  Real GDP  =  $30 x 1050  +  $100 x 205  =  $52,000</a:t>
            </a:r>
          </a:p>
          <a:p>
            <a:pPr marL="0" indent="0">
              <a:buNone/>
            </a:pPr>
            <a:r>
              <a:rPr lang="en-US" sz="2800" dirty="0">
                <a:solidFill>
                  <a:schemeClr val="accent6">
                    <a:lumMod val="50000"/>
                  </a:schemeClr>
                </a:solidFill>
              </a:rPr>
              <a:t>  GDP deflator = 100 x (Nom GDP)/(Real GDP)</a:t>
            </a:r>
          </a:p>
          <a:p>
            <a:pPr marL="0" indent="0">
              <a:buNone/>
            </a:pPr>
            <a:r>
              <a:rPr lang="en-US" sz="2800" dirty="0">
                <a:solidFill>
                  <a:schemeClr val="accent6">
                    <a:lumMod val="50000"/>
                  </a:schemeClr>
                </a:solidFill>
              </a:rPr>
              <a:t>		</a:t>
            </a:r>
            <a:r>
              <a:rPr lang="en-US" sz="2800" dirty="0" smtClean="0">
                <a:solidFill>
                  <a:schemeClr val="accent6">
                    <a:lumMod val="50000"/>
                  </a:schemeClr>
                </a:solidFill>
              </a:rPr>
              <a:t>    </a:t>
            </a:r>
            <a:r>
              <a:rPr lang="en-US" sz="2800" dirty="0">
                <a:solidFill>
                  <a:schemeClr val="accent6">
                    <a:lumMod val="50000"/>
                  </a:schemeClr>
                </a:solidFill>
              </a:rPr>
              <a:t>= 100 x ($58,300)/($52,000) =  112.1</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50"/>
          <p:cNvGraphicFramePr>
            <a:graphicFrameLocks noGrp="1"/>
          </p:cNvGraphicFramePr>
          <p:nvPr>
            <p:extLst>
              <p:ext uri="{D42A27DB-BD31-4B8C-83A1-F6EECF244321}">
                <p14:modId xmlns:p14="http://schemas.microsoft.com/office/powerpoint/2010/main" val="3083846852"/>
              </p:ext>
            </p:extLst>
          </p:nvPr>
        </p:nvGraphicFramePr>
        <p:xfrm>
          <a:off x="304800" y="762000"/>
          <a:ext cx="8611806" cy="1990344"/>
        </p:xfrm>
        <a:graphic>
          <a:graphicData uri="http://schemas.openxmlformats.org/drawingml/2006/table">
            <a:tbl>
              <a:tblPr/>
              <a:tblGrid>
                <a:gridCol w="1363662"/>
                <a:gridCol w="1304925"/>
                <a:gridCol w="1445831"/>
                <a:gridCol w="1047750"/>
                <a:gridCol w="1135063"/>
                <a:gridCol w="1184275"/>
                <a:gridCol w="1130300"/>
              </a:tblGrid>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2014 (base year)</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2015</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2016</a:t>
                      </a:r>
                      <a:endParaRPr kumimoji="0" lang="en-US" sz="2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6035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P</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1" u="none" strike="noStrike" cap="none" normalizeH="0" baseline="0" smtClean="0">
                          <a:ln>
                            <a:noFill/>
                          </a:ln>
                          <a:solidFill>
                            <a:schemeClr val="tx1"/>
                          </a:solidFill>
                          <a:effectLst/>
                          <a:latin typeface="Arial" charset="0"/>
                          <a:cs typeface="Times New Roman" pitchFamily="18" charset="0"/>
                        </a:rPr>
                        <a:t>Q</a:t>
                      </a:r>
                      <a:endParaRPr kumimoji="0" lang="en-US" sz="2600" b="0" i="1"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A</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900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$31</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1000</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$36</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1050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Good B</a:t>
                      </a:r>
                      <a:endParaRPr kumimoji="0" lang="en-US" sz="2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192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$102</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200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chemeClr val="tx1"/>
                          </a:solidFill>
                          <a:effectLst/>
                          <a:latin typeface="Arial" charset="0"/>
                          <a:cs typeface="Times New Roman" pitchFamily="18" charset="0"/>
                        </a:rPr>
                        <a:t>$100</a:t>
                      </a:r>
                      <a:endParaRPr kumimoji="0" lang="en-US" sz="2600" b="0" i="0" u="none" strike="noStrike" cap="none" normalizeH="0" baseline="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Arial" charset="0"/>
                          <a:cs typeface="Times New Roman" pitchFamily="18" charset="0"/>
                        </a:rPr>
                        <a:t>205</a:t>
                      </a:r>
                      <a:endParaRPr kumimoji="0" lang="en-US" sz="2600" b="0" i="0" u="none" strike="noStrike" cap="none" normalizeH="0" baseline="0" dirty="0" smtClean="0">
                        <a:ln>
                          <a:noFill/>
                        </a:ln>
                        <a:solidFill>
                          <a:schemeClr val="tx1"/>
                        </a:solidFill>
                        <a:effectLst/>
                        <a:latin typeface="Arial" charset="0"/>
                      </a:endParaRPr>
                    </a:p>
                  </a:txBody>
                  <a:tcPr marL="45720" marR="1828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6326094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and Economic Well-Being</a:t>
            </a:r>
          </a:p>
        </p:txBody>
      </p:sp>
      <p:sp>
        <p:nvSpPr>
          <p:cNvPr id="3" name="Content Placeholder 2"/>
          <p:cNvSpPr>
            <a:spLocks noGrp="1"/>
          </p:cNvSpPr>
          <p:nvPr>
            <p:ph idx="1"/>
          </p:nvPr>
        </p:nvSpPr>
        <p:spPr/>
        <p:txBody>
          <a:bodyPr/>
          <a:lstStyle/>
          <a:p>
            <a:r>
              <a:rPr lang="en-US" dirty="0"/>
              <a:t>Real GDP per capita </a:t>
            </a:r>
            <a:endParaRPr lang="en-US" dirty="0" smtClean="0"/>
          </a:p>
          <a:p>
            <a:pPr lvl="1"/>
            <a:r>
              <a:rPr lang="en-US" dirty="0" smtClean="0"/>
              <a:t>Main </a:t>
            </a:r>
            <a:r>
              <a:rPr lang="en-US" dirty="0"/>
              <a:t>indicator of the average person’s standard of </a:t>
            </a:r>
            <a:r>
              <a:rPr lang="en-US" dirty="0" smtClean="0"/>
              <a:t>living</a:t>
            </a:r>
            <a:endParaRPr lang="en-US" dirty="0"/>
          </a:p>
          <a:p>
            <a:r>
              <a:rPr lang="en-US" dirty="0"/>
              <a:t>But GDP is not a perfect measure of </a:t>
            </a:r>
            <a:br>
              <a:rPr lang="en-US" dirty="0"/>
            </a:br>
            <a:r>
              <a:rPr lang="en-US" dirty="0"/>
              <a:t>well-being.  </a:t>
            </a:r>
          </a:p>
          <a:p>
            <a:pPr lvl="1"/>
            <a:r>
              <a:rPr lang="en-US" dirty="0"/>
              <a:t>Robert Kennedy issued a very eloquent </a:t>
            </a:r>
            <a:br>
              <a:rPr lang="en-US" dirty="0"/>
            </a:br>
            <a:r>
              <a:rPr lang="en-US" dirty="0"/>
              <a:t>yet harsh criticism of GDP: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5500710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latin typeface="Times New Roman" pitchFamily="18" charset="0"/>
                <a:cs typeface="Arial" charset="0"/>
              </a:rPr>
              <a:t>Senator Robert Kennedy, </a:t>
            </a:r>
            <a:r>
              <a:rPr lang="en-US" sz="3600" b="1" i="1" dirty="0" smtClean="0">
                <a:latin typeface="Times New Roman" pitchFamily="18" charset="0"/>
                <a:cs typeface="Arial" charset="0"/>
              </a:rPr>
              <a:t>1968</a:t>
            </a:r>
            <a:br>
              <a:rPr lang="en-US" sz="3600" b="1" i="1" dirty="0" smtClean="0">
                <a:latin typeface="Times New Roman" pitchFamily="18" charset="0"/>
                <a:cs typeface="Arial" charset="0"/>
              </a:rPr>
            </a:br>
            <a:r>
              <a:rPr lang="en-US" sz="3600" dirty="0"/>
              <a:t>Gross Domestic Product</a:t>
            </a:r>
            <a:r>
              <a:rPr lang="en-US" sz="3600" dirty="0" smtClean="0"/>
              <a:t>…</a:t>
            </a:r>
            <a:endParaRPr lang="en-US" sz="3600" dirty="0"/>
          </a:p>
        </p:txBody>
      </p:sp>
      <p:sp>
        <p:nvSpPr>
          <p:cNvPr id="3" name="Content Placeholder 2"/>
          <p:cNvSpPr>
            <a:spLocks noGrp="1"/>
          </p:cNvSpPr>
          <p:nvPr>
            <p:ph idx="1"/>
          </p:nvPr>
        </p:nvSpPr>
        <p:spPr/>
        <p:txBody>
          <a:bodyPr/>
          <a:lstStyle/>
          <a:p>
            <a:pPr marL="57150" indent="0">
              <a:buNone/>
            </a:pPr>
            <a:r>
              <a:rPr lang="en-US" sz="2800" dirty="0" smtClean="0">
                <a:solidFill>
                  <a:schemeClr val="tx1"/>
                </a:solidFill>
              </a:rPr>
              <a:t>“… </a:t>
            </a:r>
            <a:r>
              <a:rPr lang="en-US" sz="2800" dirty="0">
                <a:solidFill>
                  <a:schemeClr val="tx1"/>
                </a:solidFill>
              </a:rPr>
              <a:t>does not allow for the health of our </a:t>
            </a:r>
            <a:r>
              <a:rPr lang="en-US" sz="2800" dirty="0" smtClean="0">
                <a:solidFill>
                  <a:schemeClr val="tx1"/>
                </a:solidFill>
              </a:rPr>
              <a:t>children</a:t>
            </a:r>
            <a:r>
              <a:rPr lang="en-US" sz="2800" dirty="0">
                <a:solidFill>
                  <a:schemeClr val="tx1"/>
                </a:solidFill>
              </a:rPr>
              <a:t>, the quality of their education, </a:t>
            </a:r>
            <a:r>
              <a:rPr lang="en-US" sz="2800" dirty="0" smtClean="0">
                <a:solidFill>
                  <a:schemeClr val="tx1"/>
                </a:solidFill>
              </a:rPr>
              <a:t>or </a:t>
            </a:r>
            <a:r>
              <a:rPr lang="en-US" sz="2800" dirty="0">
                <a:solidFill>
                  <a:schemeClr val="tx1"/>
                </a:solidFill>
              </a:rPr>
              <a:t>the joy of their play. </a:t>
            </a:r>
            <a:endParaRPr lang="en-US" sz="2800" dirty="0" smtClean="0">
              <a:solidFill>
                <a:schemeClr val="tx1"/>
              </a:solidFill>
            </a:endParaRPr>
          </a:p>
          <a:p>
            <a:pPr marL="57150" indent="0">
              <a:buNone/>
            </a:pPr>
            <a:r>
              <a:rPr lang="en-US" sz="2800" dirty="0">
                <a:solidFill>
                  <a:schemeClr val="tx1"/>
                </a:solidFill>
              </a:rPr>
              <a:t>It does not </a:t>
            </a:r>
            <a:r>
              <a:rPr lang="en-US" sz="2800" dirty="0" smtClean="0">
                <a:solidFill>
                  <a:schemeClr val="tx1"/>
                </a:solidFill>
              </a:rPr>
              <a:t>include </a:t>
            </a:r>
            <a:r>
              <a:rPr lang="en-US" sz="2800" dirty="0">
                <a:solidFill>
                  <a:schemeClr val="tx1"/>
                </a:solidFill>
              </a:rPr>
              <a:t>the beauty of our poetry or </a:t>
            </a:r>
            <a:r>
              <a:rPr lang="en-US" sz="2800" dirty="0" smtClean="0">
                <a:solidFill>
                  <a:schemeClr val="tx1"/>
                </a:solidFill>
              </a:rPr>
              <a:t>the strength </a:t>
            </a:r>
            <a:r>
              <a:rPr lang="en-US" sz="2800" dirty="0">
                <a:solidFill>
                  <a:schemeClr val="tx1"/>
                </a:solidFill>
              </a:rPr>
              <a:t>of our marriages, the </a:t>
            </a:r>
            <a:r>
              <a:rPr lang="en-US" sz="2800" dirty="0" smtClean="0">
                <a:solidFill>
                  <a:schemeClr val="tx1"/>
                </a:solidFill>
              </a:rPr>
              <a:t>intelligence </a:t>
            </a:r>
            <a:r>
              <a:rPr lang="en-US" sz="2800" dirty="0">
                <a:solidFill>
                  <a:schemeClr val="tx1"/>
                </a:solidFill>
              </a:rPr>
              <a:t>of </a:t>
            </a:r>
            <a:r>
              <a:rPr lang="en-US" sz="2800" dirty="0" smtClean="0">
                <a:solidFill>
                  <a:schemeClr val="tx1"/>
                </a:solidFill>
              </a:rPr>
              <a:t>our public </a:t>
            </a:r>
            <a:r>
              <a:rPr lang="en-US" sz="2800" dirty="0">
                <a:solidFill>
                  <a:schemeClr val="tx1"/>
                </a:solidFill>
              </a:rPr>
              <a:t>debate or </a:t>
            </a:r>
            <a:r>
              <a:rPr lang="en-US" sz="2800" dirty="0" smtClean="0">
                <a:solidFill>
                  <a:schemeClr val="tx1"/>
                </a:solidFill>
              </a:rPr>
              <a:t>the </a:t>
            </a:r>
            <a:r>
              <a:rPr lang="en-US" sz="2800" dirty="0">
                <a:solidFill>
                  <a:schemeClr val="tx1"/>
                </a:solidFill>
              </a:rPr>
              <a:t>integrity of our public officials. </a:t>
            </a:r>
            <a:endParaRPr lang="en-US" sz="2800" dirty="0" smtClean="0">
              <a:solidFill>
                <a:schemeClr val="tx1"/>
              </a:solidFill>
            </a:endParaRPr>
          </a:p>
          <a:p>
            <a:pPr marL="57150" indent="0">
              <a:buNone/>
            </a:pPr>
            <a:r>
              <a:rPr lang="en-US" sz="2800" dirty="0">
                <a:solidFill>
                  <a:schemeClr val="tx1"/>
                </a:solidFill>
              </a:rPr>
              <a:t>It measures neither our courage, nor our wisdom</a:t>
            </a:r>
            <a:r>
              <a:rPr lang="en-US" sz="2800" dirty="0" smtClean="0">
                <a:solidFill>
                  <a:schemeClr val="tx1"/>
                </a:solidFill>
              </a:rPr>
              <a:t>, nor </a:t>
            </a:r>
            <a:r>
              <a:rPr lang="en-US" sz="2800" dirty="0">
                <a:solidFill>
                  <a:schemeClr val="tx1"/>
                </a:solidFill>
              </a:rPr>
              <a:t>our devotion to our country. </a:t>
            </a:r>
          </a:p>
          <a:p>
            <a:pPr marL="57150" indent="0">
              <a:buNone/>
            </a:pPr>
            <a:r>
              <a:rPr lang="en-US" sz="2800" dirty="0">
                <a:solidFill>
                  <a:schemeClr val="tx1"/>
                </a:solidFill>
              </a:rPr>
              <a:t>It measures everything, in short, except that </a:t>
            </a:r>
            <a:r>
              <a:rPr lang="en-US" sz="2800" dirty="0" smtClean="0">
                <a:solidFill>
                  <a:schemeClr val="tx1"/>
                </a:solidFill>
              </a:rPr>
              <a:t>which makes </a:t>
            </a:r>
            <a:r>
              <a:rPr lang="en-US" sz="2800" dirty="0">
                <a:solidFill>
                  <a:schemeClr val="tx1"/>
                </a:solidFill>
              </a:rPr>
              <a:t>life worthwhile, and it can tell us </a:t>
            </a:r>
            <a:r>
              <a:rPr lang="en-US" sz="2800" dirty="0" smtClean="0">
                <a:solidFill>
                  <a:schemeClr val="tx1"/>
                </a:solidFill>
              </a:rPr>
              <a:t>everything about </a:t>
            </a:r>
            <a:r>
              <a:rPr lang="en-US" sz="2800" dirty="0">
                <a:solidFill>
                  <a:schemeClr val="tx1"/>
                </a:solidFill>
              </a:rPr>
              <a:t>America except why we are proud that we are Americans.”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123041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 Does Not Value:</a:t>
            </a:r>
          </a:p>
        </p:txBody>
      </p:sp>
      <p:sp>
        <p:nvSpPr>
          <p:cNvPr id="3" name="Content Placeholder 2"/>
          <p:cNvSpPr>
            <a:spLocks noGrp="1"/>
          </p:cNvSpPr>
          <p:nvPr>
            <p:ph idx="1"/>
          </p:nvPr>
        </p:nvSpPr>
        <p:spPr/>
        <p:txBody>
          <a:bodyPr/>
          <a:lstStyle/>
          <a:p>
            <a:pPr lvl="1"/>
            <a:r>
              <a:rPr lang="en-US" dirty="0" smtClean="0"/>
              <a:t>The quality of the environment</a:t>
            </a:r>
          </a:p>
          <a:p>
            <a:pPr lvl="1"/>
            <a:r>
              <a:rPr lang="en-US" dirty="0" smtClean="0"/>
              <a:t>Leisure time</a:t>
            </a:r>
          </a:p>
          <a:p>
            <a:pPr lvl="1"/>
            <a:r>
              <a:rPr lang="en-US" dirty="0" smtClean="0"/>
              <a:t>Non-market activity, such as the child care </a:t>
            </a:r>
            <a:br>
              <a:rPr lang="en-US" dirty="0" smtClean="0"/>
            </a:br>
            <a:r>
              <a:rPr lang="en-US" dirty="0" smtClean="0"/>
              <a:t>a parent provides at home</a:t>
            </a:r>
          </a:p>
          <a:p>
            <a:pPr lvl="1"/>
            <a:r>
              <a:rPr lang="en-US" dirty="0" smtClean="0"/>
              <a:t>An equitable distribution </a:t>
            </a:r>
            <a:r>
              <a:rPr lang="en-US" dirty="0"/>
              <a:t>of income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936482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Then Why Do We Care About GDP?</a:t>
            </a:r>
          </a:p>
        </p:txBody>
      </p:sp>
      <p:sp>
        <p:nvSpPr>
          <p:cNvPr id="3" name="Content Placeholder 2"/>
          <p:cNvSpPr>
            <a:spLocks noGrp="1"/>
          </p:cNvSpPr>
          <p:nvPr>
            <p:ph idx="1"/>
          </p:nvPr>
        </p:nvSpPr>
        <p:spPr/>
        <p:txBody>
          <a:bodyPr/>
          <a:lstStyle/>
          <a:p>
            <a:r>
              <a:rPr lang="en-US" dirty="0"/>
              <a:t>Having a large GDP enables a country to afford </a:t>
            </a:r>
            <a:endParaRPr lang="en-US" dirty="0" smtClean="0"/>
          </a:p>
          <a:p>
            <a:pPr lvl="1"/>
            <a:r>
              <a:rPr lang="en-US" dirty="0" smtClean="0"/>
              <a:t>Better </a:t>
            </a:r>
            <a:r>
              <a:rPr lang="en-US" dirty="0"/>
              <a:t>schools, a cleaner environment, </a:t>
            </a:r>
            <a:br>
              <a:rPr lang="en-US" dirty="0"/>
            </a:br>
            <a:r>
              <a:rPr lang="en-US" dirty="0"/>
              <a:t>health care, etc.  </a:t>
            </a:r>
          </a:p>
          <a:p>
            <a:r>
              <a:rPr lang="en-US" dirty="0"/>
              <a:t>Many indicators of the quality of life are positively correlated with GDP.  For example…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934453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and Expenditure</a:t>
            </a:r>
          </a:p>
        </p:txBody>
      </p:sp>
      <p:sp>
        <p:nvSpPr>
          <p:cNvPr id="3" name="Content Placeholder 2"/>
          <p:cNvSpPr>
            <a:spLocks noGrp="1"/>
          </p:cNvSpPr>
          <p:nvPr>
            <p:ph idx="1"/>
          </p:nvPr>
        </p:nvSpPr>
        <p:spPr>
          <a:xfrm>
            <a:off x="277813" y="1025525"/>
            <a:ext cx="8713787" cy="5422900"/>
          </a:xfrm>
        </p:spPr>
        <p:txBody>
          <a:bodyPr/>
          <a:lstStyle/>
          <a:p>
            <a:pPr eaLnBrk="1" hangingPunct="1"/>
            <a:r>
              <a:rPr lang="en-US" dirty="0"/>
              <a:t>Gross Domestic Product (GDP) </a:t>
            </a:r>
            <a:endParaRPr lang="en-US" dirty="0" smtClean="0"/>
          </a:p>
          <a:p>
            <a:pPr lvl="1" eaLnBrk="1" hangingPunct="1"/>
            <a:r>
              <a:rPr lang="en-US" dirty="0" smtClean="0"/>
              <a:t>Measures total </a:t>
            </a:r>
            <a:r>
              <a:rPr lang="en-US" dirty="0"/>
              <a:t>income of everyone in the economy.  </a:t>
            </a:r>
          </a:p>
          <a:p>
            <a:pPr lvl="1" eaLnBrk="1" hangingPunct="1"/>
            <a:r>
              <a:rPr lang="en-US" dirty="0" smtClean="0"/>
              <a:t>Also </a:t>
            </a:r>
            <a:r>
              <a:rPr lang="en-US" dirty="0"/>
              <a:t>measures total expenditure on the economy’s output of </a:t>
            </a:r>
            <a:r>
              <a:rPr lang="en-US" dirty="0" smtClean="0"/>
              <a:t>goods and services.</a:t>
            </a:r>
          </a:p>
          <a:p>
            <a:pPr eaLnBrk="1" hangingPunct="1"/>
            <a:r>
              <a:rPr lang="en-US" dirty="0" smtClean="0">
                <a:solidFill>
                  <a:srgbClr val="C00000"/>
                </a:solidFill>
              </a:rPr>
              <a:t>Income equals </a:t>
            </a:r>
            <a:r>
              <a:rPr lang="en-US" dirty="0">
                <a:solidFill>
                  <a:srgbClr val="C00000"/>
                </a:solidFill>
              </a:rPr>
              <a:t>expenditure </a:t>
            </a:r>
            <a:endParaRPr lang="en-US" dirty="0" smtClean="0">
              <a:solidFill>
                <a:srgbClr val="C00000"/>
              </a:solidFill>
            </a:endParaRPr>
          </a:p>
          <a:p>
            <a:pPr lvl="1" eaLnBrk="1" hangingPunct="1"/>
            <a:r>
              <a:rPr lang="en-US" dirty="0"/>
              <a:t>For the economy as a </a:t>
            </a:r>
            <a:r>
              <a:rPr lang="en-US" dirty="0" smtClean="0"/>
              <a:t>whole</a:t>
            </a:r>
          </a:p>
          <a:p>
            <a:pPr lvl="1" eaLnBrk="1" hangingPunct="1"/>
            <a:r>
              <a:rPr lang="en-US" dirty="0" smtClean="0"/>
              <a:t>Because every </a:t>
            </a:r>
            <a:r>
              <a:rPr lang="en-US" dirty="0"/>
              <a:t>dollar a buyer spends </a:t>
            </a:r>
            <a:br>
              <a:rPr lang="en-US" dirty="0"/>
            </a:br>
            <a:r>
              <a:rPr lang="en-US" dirty="0"/>
              <a:t>is a dollar of income for the seller.</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535665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GDP and Life Expectancy in 12 countries</a:t>
            </a:r>
            <a:endParaRPr lang="en-US"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66738"/>
            <a:ext cx="838200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8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GDP and Average Schooling in 12 countries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552450"/>
            <a:ext cx="842962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770938" cy="990600"/>
          </a:xfrm>
        </p:spPr>
        <p:txBody>
          <a:bodyPr/>
          <a:lstStyle/>
          <a:p>
            <a:r>
              <a:rPr lang="en-US" sz="2800" dirty="0"/>
              <a:t>GDP and </a:t>
            </a:r>
            <a:r>
              <a:rPr lang="en-US" sz="2800" dirty="0" smtClean="0"/>
              <a:t>Overall Life Satisfaction (0 to 10 scale) </a:t>
            </a:r>
            <a:r>
              <a:rPr lang="en-US" sz="2800" dirty="0"/>
              <a:t>in 12 countries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42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9" y="880734"/>
            <a:ext cx="7948612" cy="542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86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smtClean="0"/>
              <a:t>Gross </a:t>
            </a:r>
            <a:r>
              <a:rPr lang="en-US" sz="3000" dirty="0"/>
              <a:t>Domestic Product (GDP) measures a country’s total income and expenditure.</a:t>
            </a:r>
          </a:p>
          <a:p>
            <a:pPr>
              <a:buSzPct val="120000"/>
              <a:buFont typeface="Arial" pitchFamily="34" charset="0"/>
              <a:buChar char="•"/>
            </a:pPr>
            <a:r>
              <a:rPr lang="en-US" sz="3000" dirty="0"/>
              <a:t>The four spending components of GDP include: </a:t>
            </a:r>
            <a:r>
              <a:rPr lang="en-US" sz="3000" dirty="0" smtClean="0"/>
              <a:t>Consumption</a:t>
            </a:r>
            <a:r>
              <a:rPr lang="en-US" sz="3000" dirty="0"/>
              <a:t>, Investment, Government Purchases, and Net Exports.</a:t>
            </a:r>
          </a:p>
          <a:p>
            <a:pPr>
              <a:buSzPct val="120000"/>
              <a:buFont typeface="Arial" pitchFamily="34" charset="0"/>
              <a:buChar char="•"/>
            </a:pPr>
            <a:r>
              <a:rPr lang="en-US" sz="3000" dirty="0"/>
              <a:t>Nominal GDP is measured using current prices.  Real GDP is measured using the prices of a constant base year and is corrected for inflation.  </a:t>
            </a:r>
          </a:p>
          <a:p>
            <a:pPr>
              <a:buSzPct val="120000"/>
              <a:buFont typeface="Arial" pitchFamily="34" charset="0"/>
              <a:buChar char="•"/>
            </a:pPr>
            <a:r>
              <a:rPr lang="en-US" sz="3000" dirty="0"/>
              <a:t>GDP is the main indicator of a country’s economic well-being, even though it is not perfect.</a:t>
            </a:r>
          </a:p>
          <a:p>
            <a:pPr lvl="1">
              <a:buSzPct val="120000"/>
              <a:buFont typeface="Arial" pitchFamily="34" charset="0"/>
              <a:buChar char="•"/>
            </a:pP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032659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Circular-Flow Diagram</a:t>
            </a:r>
          </a:p>
        </p:txBody>
      </p:sp>
      <p:sp>
        <p:nvSpPr>
          <p:cNvPr id="3" name="Content Placeholder 2"/>
          <p:cNvSpPr>
            <a:spLocks noGrp="1"/>
          </p:cNvSpPr>
          <p:nvPr>
            <p:ph idx="1"/>
          </p:nvPr>
        </p:nvSpPr>
        <p:spPr/>
        <p:txBody>
          <a:bodyPr/>
          <a:lstStyle/>
          <a:p>
            <a:r>
              <a:rPr lang="en-US" dirty="0"/>
              <a:t>The Circular-Flow </a:t>
            </a:r>
            <a:r>
              <a:rPr lang="en-US" dirty="0" smtClean="0"/>
              <a:t>Diagram</a:t>
            </a:r>
          </a:p>
          <a:p>
            <a:pPr lvl="1"/>
            <a:r>
              <a:rPr lang="en-US" dirty="0" smtClean="0"/>
              <a:t>Simple </a:t>
            </a:r>
            <a:r>
              <a:rPr lang="en-US" dirty="0"/>
              <a:t>depiction of the macroeconomy</a:t>
            </a:r>
          </a:p>
          <a:p>
            <a:pPr lvl="1"/>
            <a:r>
              <a:rPr lang="en-US" dirty="0" smtClean="0"/>
              <a:t>Illustrates </a:t>
            </a:r>
            <a:r>
              <a:rPr lang="en-US" dirty="0"/>
              <a:t>GDP as spending, revenue, </a:t>
            </a:r>
            <a:br>
              <a:rPr lang="en-US" dirty="0"/>
            </a:br>
            <a:r>
              <a:rPr lang="en-US" dirty="0"/>
              <a:t>factor payments, and income</a:t>
            </a:r>
          </a:p>
          <a:p>
            <a:r>
              <a:rPr lang="en-US" dirty="0"/>
              <a:t>Preliminaries:</a:t>
            </a:r>
          </a:p>
          <a:p>
            <a:pPr lvl="1"/>
            <a:r>
              <a:rPr lang="en-US" dirty="0"/>
              <a:t>Factors of production are inputs like labor, land, capital, and natural resources.  </a:t>
            </a:r>
          </a:p>
          <a:p>
            <a:pPr lvl="1"/>
            <a:r>
              <a:rPr lang="en-US" dirty="0"/>
              <a:t>Factor payments are payments to the factors of production (e.g., wages, rent).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223752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98438" y="2738437"/>
            <a:ext cx="2035175" cy="981075"/>
          </a:xfrm>
          <a:prstGeom prst="rect">
            <a:avLst/>
          </a:prstGeom>
          <a:solidFill>
            <a:srgbClr val="FF0000"/>
          </a:solidFill>
          <a:ln w="9525">
            <a:noFill/>
            <a:miter lim="800000"/>
            <a:headEnd/>
            <a:tailEnd/>
          </a:ln>
        </p:spPr>
        <p:txBody>
          <a:bodyPr wrap="none" anchor="ctr"/>
          <a:lstStyle/>
          <a:p>
            <a:endParaRPr lang="en-US">
              <a:latin typeface="Arial"/>
              <a:cs typeface="Arial"/>
            </a:endParaRPr>
          </a:p>
        </p:txBody>
      </p:sp>
      <p:sp>
        <p:nvSpPr>
          <p:cNvPr id="185346" name="Rectangle 2"/>
          <p:cNvSpPr>
            <a:spLocks noChangeArrowheads="1"/>
          </p:cNvSpPr>
          <p:nvPr/>
        </p:nvSpPr>
        <p:spPr bwMode="auto">
          <a:xfrm>
            <a:off x="6580188" y="2725737"/>
            <a:ext cx="2251075" cy="989013"/>
          </a:xfrm>
          <a:prstGeom prst="rect">
            <a:avLst/>
          </a:prstGeom>
          <a:solidFill>
            <a:srgbClr val="FF0000"/>
          </a:solidFill>
          <a:ln w="9525">
            <a:noFill/>
            <a:miter lim="800000"/>
            <a:headEnd/>
            <a:tailEnd/>
          </a:ln>
        </p:spPr>
        <p:txBody>
          <a:bodyPr wrap="none" anchor="ctr"/>
          <a:lstStyle/>
          <a:p>
            <a:endParaRPr lang="en-US">
              <a:latin typeface="Arial"/>
              <a:cs typeface="Arial"/>
            </a:endParaRPr>
          </a:p>
        </p:txBody>
      </p:sp>
      <p:sp>
        <p:nvSpPr>
          <p:cNvPr id="11270" name="Rectangle 3"/>
          <p:cNvSpPr>
            <a:spLocks noGrp="1" noChangeArrowheads="1"/>
          </p:cNvSpPr>
          <p:nvPr>
            <p:ph type="title"/>
          </p:nvPr>
        </p:nvSpPr>
        <p:spPr/>
        <p:txBody>
          <a:bodyPr/>
          <a:lstStyle/>
          <a:p>
            <a:pPr algn="l" eaLnBrk="1" hangingPunct="1"/>
            <a:r>
              <a:rPr lang="en-US" sz="2700" smtClean="0"/>
              <a:t>The Circular-Flow Diagram</a:t>
            </a:r>
          </a:p>
        </p:txBody>
      </p:sp>
      <p:sp>
        <p:nvSpPr>
          <p:cNvPr id="185348" name="Text Box 4"/>
          <p:cNvSpPr txBox="1">
            <a:spLocks noChangeArrowheads="1"/>
          </p:cNvSpPr>
          <p:nvPr/>
        </p:nvSpPr>
        <p:spPr bwMode="auto">
          <a:xfrm>
            <a:off x="2819400" y="685800"/>
            <a:ext cx="5954713" cy="1878976"/>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700" b="1" dirty="0">
                <a:latin typeface="Arial"/>
                <a:cs typeface="Arial"/>
              </a:rPr>
              <a:t>Households</a:t>
            </a:r>
            <a:r>
              <a:rPr lang="en-US" sz="2700" dirty="0">
                <a:latin typeface="Arial"/>
                <a:cs typeface="Arial"/>
              </a:rPr>
              <a:t>:</a:t>
            </a:r>
          </a:p>
          <a:p>
            <a:pPr marL="290513" indent="-231775">
              <a:spcBef>
                <a:spcPct val="15000"/>
              </a:spcBef>
              <a:buClr>
                <a:srgbClr val="CC0000"/>
              </a:buClr>
              <a:buFont typeface="Wingdings" pitchFamily="2" charset="2"/>
              <a:buChar char="§"/>
              <a:defRPr/>
            </a:pPr>
            <a:r>
              <a:rPr lang="en-US" sz="2700" dirty="0">
                <a:latin typeface="Arial"/>
                <a:cs typeface="Arial"/>
              </a:rPr>
              <a:t>own the factors of production, </a:t>
            </a:r>
            <a:br>
              <a:rPr lang="en-US" sz="2700" dirty="0">
                <a:latin typeface="Arial"/>
                <a:cs typeface="Arial"/>
              </a:rPr>
            </a:br>
            <a:r>
              <a:rPr lang="en-US" sz="2700" dirty="0">
                <a:latin typeface="Arial"/>
                <a:cs typeface="Arial"/>
              </a:rPr>
              <a:t>sell/rent them to firms for income</a:t>
            </a:r>
          </a:p>
          <a:p>
            <a:pPr marL="290513" indent="-231775">
              <a:spcBef>
                <a:spcPct val="15000"/>
              </a:spcBef>
              <a:buClr>
                <a:srgbClr val="CC0000"/>
              </a:buClr>
              <a:buFont typeface="Wingdings" pitchFamily="2" charset="2"/>
              <a:buChar char="§"/>
              <a:defRPr/>
            </a:pPr>
            <a:r>
              <a:rPr lang="en-US" sz="2700" dirty="0">
                <a:latin typeface="Arial"/>
                <a:cs typeface="Arial"/>
              </a:rPr>
              <a:t>buy and consume goods &amp; services</a:t>
            </a:r>
          </a:p>
        </p:txBody>
      </p:sp>
      <p:grpSp>
        <p:nvGrpSpPr>
          <p:cNvPr id="2" name="Group 5"/>
          <p:cNvGrpSpPr>
            <a:grpSpLocks/>
          </p:cNvGrpSpPr>
          <p:nvPr/>
        </p:nvGrpSpPr>
        <p:grpSpPr bwMode="auto">
          <a:xfrm>
            <a:off x="6624638" y="2773362"/>
            <a:ext cx="2162175" cy="893763"/>
            <a:chOff x="4173" y="1870"/>
            <a:chExt cx="1362" cy="563"/>
          </a:xfrm>
        </p:grpSpPr>
        <p:sp>
          <p:nvSpPr>
            <p:cNvPr id="11277" name="Rectangle 6"/>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endParaRPr lang="en-US">
                <a:latin typeface="Arial"/>
                <a:cs typeface="Arial"/>
              </a:endParaRPr>
            </a:p>
          </p:txBody>
        </p:sp>
        <p:sp>
          <p:nvSpPr>
            <p:cNvPr id="11278" name="Text Box 7"/>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pPr>
              <a:r>
                <a:rPr lang="en-US" sz="2700">
                  <a:latin typeface="Arial"/>
                  <a:cs typeface="Arial"/>
                </a:rPr>
                <a:t>Households</a:t>
              </a:r>
            </a:p>
          </p:txBody>
        </p:sp>
      </p:grpSp>
      <p:grpSp>
        <p:nvGrpSpPr>
          <p:cNvPr id="3" name="Group 8"/>
          <p:cNvGrpSpPr>
            <a:grpSpLocks/>
          </p:cNvGrpSpPr>
          <p:nvPr/>
        </p:nvGrpSpPr>
        <p:grpSpPr bwMode="auto">
          <a:xfrm>
            <a:off x="241300" y="2782887"/>
            <a:ext cx="1944688" cy="893763"/>
            <a:chOff x="131" y="1876"/>
            <a:chExt cx="1225" cy="563"/>
          </a:xfrm>
          <a:effectLst/>
        </p:grpSpPr>
        <p:sp>
          <p:nvSpPr>
            <p:cNvPr id="11275" name="Rectangle 9"/>
            <p:cNvSpPr>
              <a:spLocks noChangeArrowheads="1"/>
            </p:cNvSpPr>
            <p:nvPr/>
          </p:nvSpPr>
          <p:spPr bwMode="auto">
            <a:xfrm>
              <a:off x="131" y="1876"/>
              <a:ext cx="1225"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endParaRPr lang="en-US">
                <a:latin typeface="Arial"/>
                <a:cs typeface="Arial"/>
              </a:endParaRPr>
            </a:p>
          </p:txBody>
        </p:sp>
        <p:sp>
          <p:nvSpPr>
            <p:cNvPr id="11276" name="Text Box 10"/>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pPr>
              <a:r>
                <a:rPr lang="en-US" sz="2700">
                  <a:latin typeface="Arial"/>
                  <a:cs typeface="Arial"/>
                </a:rPr>
                <a:t>Firms</a:t>
              </a:r>
            </a:p>
          </p:txBody>
        </p:sp>
      </p:grpSp>
      <p:sp>
        <p:nvSpPr>
          <p:cNvPr id="187401" name="Text Box 9"/>
          <p:cNvSpPr txBox="1">
            <a:spLocks noChangeArrowheads="1"/>
          </p:cNvSpPr>
          <p:nvPr/>
        </p:nvSpPr>
        <p:spPr bwMode="auto">
          <a:xfrm>
            <a:off x="222250" y="3873500"/>
            <a:ext cx="5075238" cy="2294474"/>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marL="290513" indent="-231775">
              <a:spcBef>
                <a:spcPct val="15000"/>
              </a:spcBef>
              <a:buClr>
                <a:srgbClr val="CC0000"/>
              </a:buClr>
              <a:buFont typeface="Wingdings" pitchFamily="2" charset="2"/>
              <a:buNone/>
              <a:defRPr/>
            </a:pPr>
            <a:r>
              <a:rPr lang="en-US" sz="2700" b="1" dirty="0">
                <a:latin typeface="Arial"/>
                <a:cs typeface="Arial"/>
              </a:rPr>
              <a:t>Firms</a:t>
            </a:r>
            <a:r>
              <a:rPr lang="en-US" sz="2700" dirty="0">
                <a:latin typeface="Arial"/>
                <a:cs typeface="Arial"/>
              </a:rPr>
              <a:t>:</a:t>
            </a:r>
          </a:p>
          <a:p>
            <a:pPr marL="290513" indent="-231775">
              <a:spcBef>
                <a:spcPct val="15000"/>
              </a:spcBef>
              <a:buClr>
                <a:srgbClr val="CC0000"/>
              </a:buClr>
              <a:buFont typeface="Wingdings" pitchFamily="2" charset="2"/>
              <a:buChar char="§"/>
              <a:defRPr/>
            </a:pPr>
            <a:r>
              <a:rPr lang="en-US" sz="2700" dirty="0">
                <a:latin typeface="Arial"/>
                <a:cs typeface="Arial"/>
              </a:rPr>
              <a:t>buy/hire factors of production, </a:t>
            </a:r>
            <a:br>
              <a:rPr lang="en-US" sz="2700" dirty="0">
                <a:latin typeface="Arial"/>
                <a:cs typeface="Arial"/>
              </a:rPr>
            </a:br>
            <a:r>
              <a:rPr lang="en-US" sz="2700" dirty="0">
                <a:latin typeface="Arial"/>
                <a:cs typeface="Arial"/>
              </a:rPr>
              <a:t>use them to produce goods and services</a:t>
            </a:r>
          </a:p>
          <a:p>
            <a:pPr marL="290513" indent="-231775">
              <a:spcBef>
                <a:spcPct val="15000"/>
              </a:spcBef>
              <a:buClr>
                <a:srgbClr val="CC0000"/>
              </a:buClr>
              <a:buFont typeface="Wingdings" pitchFamily="2" charset="2"/>
              <a:buChar char="§"/>
              <a:defRPr/>
            </a:pPr>
            <a:r>
              <a:rPr lang="en-US" sz="2700" dirty="0">
                <a:latin typeface="Arial"/>
                <a:cs typeface="Arial"/>
              </a:rPr>
              <a:t>sell goods &amp; services</a:t>
            </a: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Tree>
    <p:extLst>
      <p:ext uri="{BB962C8B-B14F-4D97-AF65-F5344CB8AC3E}">
        <p14:creationId xmlns:p14="http://schemas.microsoft.com/office/powerpoint/2010/main" val="3396024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5348"/>
                                        </p:tgtEl>
                                        <p:attrNameLst>
                                          <p:attrName>style.visibility</p:attrName>
                                        </p:attrNameLst>
                                      </p:cBhvr>
                                      <p:to>
                                        <p:strVal val="visible"/>
                                      </p:to>
                                    </p:set>
                                    <p:animEffect transition="in" filter="fade">
                                      <p:cBhvr>
                                        <p:cTn id="17" dur="500"/>
                                        <p:tgtEl>
                                          <p:spTgt spid="1853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5346"/>
                                        </p:tgtEl>
                                        <p:attrNameLst>
                                          <p:attrName>style.visibility</p:attrName>
                                        </p:attrNameLst>
                                      </p:cBhvr>
                                      <p:to>
                                        <p:strVal val="visible"/>
                                      </p:to>
                                    </p:set>
                                    <p:animEffect transition="in" filter="fade">
                                      <p:cBhvr>
                                        <p:cTn id="20" dur="500"/>
                                        <p:tgtEl>
                                          <p:spTgt spid="1853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7401"/>
                                        </p:tgtEl>
                                        <p:attrNameLst>
                                          <p:attrName>style.visibility</p:attrName>
                                        </p:attrNameLst>
                                      </p:cBhvr>
                                      <p:to>
                                        <p:strVal val="visible"/>
                                      </p:to>
                                    </p:set>
                                    <p:animEffect transition="in" filter="fade">
                                      <p:cBhvr>
                                        <p:cTn id="25" dur="500"/>
                                        <p:tgtEl>
                                          <p:spTgt spid="18740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7394"/>
                                        </p:tgtEl>
                                        <p:attrNameLst>
                                          <p:attrName>style.visibility</p:attrName>
                                        </p:attrNameLst>
                                      </p:cBhvr>
                                      <p:to>
                                        <p:strVal val="visible"/>
                                      </p:to>
                                    </p:set>
                                    <p:animEffect transition="in" filter="fade">
                                      <p:cBhvr>
                                        <p:cTn id="28"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animBg="1"/>
      <p:bldP spid="185346" grpId="0" animBg="1"/>
      <p:bldP spid="185348" grpId="0" animBg="1"/>
      <p:bldP spid="18740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algn="l" eaLnBrk="1" hangingPunct="1"/>
            <a:r>
              <a:rPr lang="en-US" sz="2700" smtClean="0"/>
              <a:t>The Circular-Flow Diagram</a:t>
            </a:r>
          </a:p>
        </p:txBody>
      </p:sp>
      <p:grpSp>
        <p:nvGrpSpPr>
          <p:cNvPr id="2" name="Group 3"/>
          <p:cNvGrpSpPr>
            <a:grpSpLocks/>
          </p:cNvGrpSpPr>
          <p:nvPr/>
        </p:nvGrpSpPr>
        <p:grpSpPr bwMode="auto">
          <a:xfrm>
            <a:off x="3357563" y="4435475"/>
            <a:ext cx="2422525" cy="1689100"/>
            <a:chOff x="2115" y="2794"/>
            <a:chExt cx="1526" cy="1064"/>
          </a:xfrm>
          <a:effectLst>
            <a:outerShdw blurRad="50800" dist="38100" dir="2700000" algn="tl" rotWithShape="0">
              <a:prstClr val="black">
                <a:alpha val="40000"/>
              </a:prstClr>
            </a:outerShdw>
          </a:effectLst>
        </p:grpSpPr>
        <p:sp>
          <p:nvSpPr>
            <p:cNvPr id="12343" name="Oval 4"/>
            <p:cNvSpPr>
              <a:spLocks noChangeArrowheads="1"/>
            </p:cNvSpPr>
            <p:nvPr/>
          </p:nvSpPr>
          <p:spPr bwMode="auto">
            <a:xfrm>
              <a:off x="2138" y="2794"/>
              <a:ext cx="1462" cy="1064"/>
            </a:xfrm>
            <a:prstGeom prst="ellipse">
              <a:avLst/>
            </a:prstGeom>
            <a:solidFill>
              <a:srgbClr val="FFCC99"/>
            </a:solidFill>
            <a:ln w="9525">
              <a:noFill/>
              <a:round/>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4" name="Text Box 5"/>
            <p:cNvSpPr txBox="1">
              <a:spLocks noChangeArrowheads="1"/>
            </p:cNvSpPr>
            <p:nvPr/>
          </p:nvSpPr>
          <p:spPr bwMode="auto">
            <a:xfrm>
              <a:off x="2115" y="2930"/>
              <a:ext cx="1526" cy="808"/>
            </a:xfrm>
            <a:prstGeom prst="rect">
              <a:avLst/>
            </a:prstGeom>
            <a:noFill/>
            <a:ln w="9525">
              <a:noFill/>
              <a:miter lim="800000"/>
              <a:headEnd/>
              <a:tailEnd/>
            </a:ln>
          </p:spPr>
          <p:txBody>
            <a:bodyPr>
              <a:spAutoFit/>
            </a:bodyPr>
            <a:lstStyle/>
            <a:p>
              <a:pPr algn="ctr">
                <a:spcBef>
                  <a:spcPct val="50000"/>
                </a:spcBef>
                <a:defRPr/>
              </a:pPr>
              <a:r>
                <a:rPr lang="en-US" sz="2600">
                  <a:latin typeface="Arial"/>
                  <a:cs typeface="Arial"/>
                </a:rPr>
                <a:t>Markets for Factors of Production</a:t>
              </a:r>
            </a:p>
          </p:txBody>
        </p:sp>
      </p:grpSp>
      <p:grpSp>
        <p:nvGrpSpPr>
          <p:cNvPr id="3" name="Group 6"/>
          <p:cNvGrpSpPr>
            <a:grpSpLocks/>
          </p:cNvGrpSpPr>
          <p:nvPr/>
        </p:nvGrpSpPr>
        <p:grpSpPr bwMode="auto">
          <a:xfrm>
            <a:off x="6624638" y="2968625"/>
            <a:ext cx="2162175" cy="893763"/>
            <a:chOff x="4173" y="1870"/>
            <a:chExt cx="1362" cy="563"/>
          </a:xfrm>
          <a:effectLst>
            <a:outerShdw blurRad="50800" dist="38100" dir="2700000" algn="tl" rotWithShape="0">
              <a:prstClr val="black">
                <a:alpha val="40000"/>
              </a:prstClr>
            </a:outerShdw>
          </a:effectLst>
        </p:grpSpPr>
        <p:sp>
          <p:nvSpPr>
            <p:cNvPr id="12341" name="Rectangle 7"/>
            <p:cNvSpPr>
              <a:spLocks noChangeArrowheads="1"/>
            </p:cNvSpPr>
            <p:nvPr/>
          </p:nvSpPr>
          <p:spPr bwMode="auto">
            <a:xfrm>
              <a:off x="4173" y="1870"/>
              <a:ext cx="1362"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2" name="Text Box 8"/>
            <p:cNvSpPr txBox="1">
              <a:spLocks noChangeArrowheads="1"/>
            </p:cNvSpPr>
            <p:nvPr/>
          </p:nvSpPr>
          <p:spPr bwMode="auto">
            <a:xfrm>
              <a:off x="4202" y="1998"/>
              <a:ext cx="1309" cy="317"/>
            </a:xfrm>
            <a:prstGeom prst="rect">
              <a:avLst/>
            </a:prstGeom>
            <a:noFill/>
            <a:ln w="9525">
              <a:noFill/>
              <a:miter lim="800000"/>
              <a:headEnd/>
              <a:tailEnd/>
            </a:ln>
          </p:spPr>
          <p:txBody>
            <a:bodyPr>
              <a:spAutoFit/>
            </a:bodyPr>
            <a:lstStyle/>
            <a:p>
              <a:pPr algn="ctr">
                <a:spcBef>
                  <a:spcPct val="50000"/>
                </a:spcBef>
                <a:defRPr/>
              </a:pPr>
              <a:r>
                <a:rPr lang="en-US" sz="2700">
                  <a:latin typeface="Arial"/>
                  <a:cs typeface="Arial"/>
                </a:rPr>
                <a:t>Households</a:t>
              </a:r>
            </a:p>
          </p:txBody>
        </p:sp>
      </p:grpSp>
      <p:grpSp>
        <p:nvGrpSpPr>
          <p:cNvPr id="4" name="Group 9"/>
          <p:cNvGrpSpPr>
            <a:grpSpLocks/>
          </p:cNvGrpSpPr>
          <p:nvPr/>
        </p:nvGrpSpPr>
        <p:grpSpPr bwMode="auto">
          <a:xfrm>
            <a:off x="241300" y="2978150"/>
            <a:ext cx="1944688" cy="893763"/>
            <a:chOff x="131" y="1876"/>
            <a:chExt cx="1225" cy="563"/>
          </a:xfrm>
          <a:effectLst>
            <a:outerShdw blurRad="50800" dist="38100" dir="2700000" algn="tl" rotWithShape="0">
              <a:prstClr val="black">
                <a:alpha val="40000"/>
              </a:prstClr>
            </a:outerShdw>
          </a:effectLst>
        </p:grpSpPr>
        <p:sp>
          <p:nvSpPr>
            <p:cNvPr id="12339" name="Rectangle 10"/>
            <p:cNvSpPr>
              <a:spLocks noChangeArrowheads="1"/>
            </p:cNvSpPr>
            <p:nvPr/>
          </p:nvSpPr>
          <p:spPr bwMode="auto">
            <a:xfrm>
              <a:off x="131" y="1876"/>
              <a:ext cx="1225" cy="563"/>
            </a:xfrm>
            <a:prstGeom prst="rect">
              <a:avLst/>
            </a:prstGeom>
            <a:solidFill>
              <a:srgbClr val="99CCFF"/>
            </a:solidFill>
            <a:ln w="9525">
              <a:noFill/>
              <a:miter lim="800000"/>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40" name="Text Box 11"/>
            <p:cNvSpPr txBox="1">
              <a:spLocks noChangeArrowheads="1"/>
            </p:cNvSpPr>
            <p:nvPr/>
          </p:nvSpPr>
          <p:spPr bwMode="auto">
            <a:xfrm>
              <a:off x="246" y="1989"/>
              <a:ext cx="1021" cy="317"/>
            </a:xfrm>
            <a:prstGeom prst="rect">
              <a:avLst/>
            </a:prstGeom>
            <a:noFill/>
            <a:ln w="9525">
              <a:noFill/>
              <a:miter lim="800000"/>
              <a:headEnd/>
              <a:tailEnd/>
            </a:ln>
          </p:spPr>
          <p:txBody>
            <a:bodyPr>
              <a:spAutoFit/>
            </a:bodyPr>
            <a:lstStyle/>
            <a:p>
              <a:pPr algn="ctr">
                <a:spcBef>
                  <a:spcPct val="50000"/>
                </a:spcBef>
                <a:defRPr/>
              </a:pPr>
              <a:r>
                <a:rPr lang="en-US" sz="2700">
                  <a:latin typeface="Arial"/>
                  <a:cs typeface="Arial"/>
                </a:rPr>
                <a:t>Firms</a:t>
              </a:r>
            </a:p>
          </p:txBody>
        </p:sp>
      </p:grpSp>
      <p:grpSp>
        <p:nvGrpSpPr>
          <p:cNvPr id="5" name="Group 12"/>
          <p:cNvGrpSpPr>
            <a:grpSpLocks/>
          </p:cNvGrpSpPr>
          <p:nvPr/>
        </p:nvGrpSpPr>
        <p:grpSpPr bwMode="auto">
          <a:xfrm>
            <a:off x="5719763" y="3860800"/>
            <a:ext cx="2900362" cy="2098675"/>
            <a:chOff x="3603" y="2432"/>
            <a:chExt cx="1827" cy="1322"/>
          </a:xfrm>
        </p:grpSpPr>
        <p:grpSp>
          <p:nvGrpSpPr>
            <p:cNvPr id="6" name="Group 13"/>
            <p:cNvGrpSpPr>
              <a:grpSpLocks/>
            </p:cNvGrpSpPr>
            <p:nvPr/>
          </p:nvGrpSpPr>
          <p:grpSpPr bwMode="auto">
            <a:xfrm rot="5400000">
              <a:off x="3866" y="2169"/>
              <a:ext cx="1048" cy="1573"/>
              <a:chOff x="3840" y="1040"/>
              <a:chExt cx="1008" cy="752"/>
            </a:xfrm>
          </p:grpSpPr>
          <p:sp>
            <p:nvSpPr>
              <p:cNvPr id="12335" name="Line 14"/>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36" name="Line 15"/>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12334" name="Text Box 16"/>
            <p:cNvSpPr txBox="1">
              <a:spLocks noChangeArrowheads="1"/>
            </p:cNvSpPr>
            <p:nvPr/>
          </p:nvSpPr>
          <p:spPr bwMode="auto">
            <a:xfrm>
              <a:off x="3821" y="3456"/>
              <a:ext cx="1609"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Income (=GDP)</a:t>
              </a:r>
            </a:p>
          </p:txBody>
        </p:sp>
      </p:grpSp>
      <p:grpSp>
        <p:nvGrpSpPr>
          <p:cNvPr id="7" name="Group 17"/>
          <p:cNvGrpSpPr>
            <a:grpSpLocks/>
          </p:cNvGrpSpPr>
          <p:nvPr/>
        </p:nvGrpSpPr>
        <p:grpSpPr bwMode="auto">
          <a:xfrm>
            <a:off x="484188" y="3890962"/>
            <a:ext cx="2947987" cy="2444749"/>
            <a:chOff x="305" y="2451"/>
            <a:chExt cx="1857" cy="1540"/>
          </a:xfrm>
        </p:grpSpPr>
        <p:grpSp>
          <p:nvGrpSpPr>
            <p:cNvPr id="9" name="Group 18"/>
            <p:cNvGrpSpPr>
              <a:grpSpLocks/>
            </p:cNvGrpSpPr>
            <p:nvPr/>
          </p:nvGrpSpPr>
          <p:grpSpPr bwMode="auto">
            <a:xfrm>
              <a:off x="454" y="2451"/>
              <a:ext cx="1708" cy="1029"/>
              <a:chOff x="454" y="2451"/>
              <a:chExt cx="1684" cy="1029"/>
            </a:xfrm>
          </p:grpSpPr>
          <p:sp>
            <p:nvSpPr>
              <p:cNvPr id="12331" name="Line 19"/>
              <p:cNvSpPr>
                <a:spLocks noChangeShapeType="1"/>
              </p:cNvSpPr>
              <p:nvPr/>
            </p:nvSpPr>
            <p:spPr bwMode="auto">
              <a:xfrm rot="10800000" flipH="1">
                <a:off x="454" y="3480"/>
                <a:ext cx="1684"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32" name="Line 20"/>
              <p:cNvSpPr>
                <a:spLocks noChangeShapeType="1"/>
              </p:cNvSpPr>
              <p:nvPr/>
            </p:nvSpPr>
            <p:spPr bwMode="auto">
              <a:xfrm rot="10800000">
                <a:off x="472" y="2451"/>
                <a:ext cx="0" cy="1029"/>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12330" name="Text Box 21"/>
            <p:cNvSpPr txBox="1">
              <a:spLocks noChangeArrowheads="1"/>
            </p:cNvSpPr>
            <p:nvPr/>
          </p:nvSpPr>
          <p:spPr bwMode="auto">
            <a:xfrm>
              <a:off x="305" y="3470"/>
              <a:ext cx="1408" cy="521"/>
            </a:xfrm>
            <a:prstGeom prst="rect">
              <a:avLst/>
            </a:prstGeom>
            <a:noFill/>
            <a:ln w="9525">
              <a:noFill/>
              <a:miter lim="800000"/>
              <a:headEnd/>
              <a:tailEnd/>
            </a:ln>
          </p:spPr>
          <p:txBody>
            <a:bodyPr>
              <a:spAutoFit/>
            </a:bodyPr>
            <a:lstStyle/>
            <a:p>
              <a:pPr>
                <a:lnSpc>
                  <a:spcPct val="95000"/>
                </a:lnSpc>
                <a:spcBef>
                  <a:spcPct val="50000"/>
                </a:spcBef>
              </a:pPr>
              <a:r>
                <a:rPr lang="en-US" sz="2500">
                  <a:latin typeface="Arial"/>
                  <a:cs typeface="Arial"/>
                </a:rPr>
                <a:t>Wages, rent, profit (=GDP)</a:t>
              </a:r>
            </a:p>
          </p:txBody>
        </p:sp>
      </p:grpSp>
      <p:grpSp>
        <p:nvGrpSpPr>
          <p:cNvPr id="10" name="Group 22"/>
          <p:cNvGrpSpPr>
            <a:grpSpLocks/>
          </p:cNvGrpSpPr>
          <p:nvPr/>
        </p:nvGrpSpPr>
        <p:grpSpPr bwMode="auto">
          <a:xfrm>
            <a:off x="1158875" y="3876675"/>
            <a:ext cx="2222500" cy="1285875"/>
            <a:chOff x="730" y="2442"/>
            <a:chExt cx="1400" cy="810"/>
          </a:xfrm>
        </p:grpSpPr>
        <p:grpSp>
          <p:nvGrpSpPr>
            <p:cNvPr id="11" name="Group 23"/>
            <p:cNvGrpSpPr>
              <a:grpSpLocks/>
            </p:cNvGrpSpPr>
            <p:nvPr/>
          </p:nvGrpSpPr>
          <p:grpSpPr bwMode="auto">
            <a:xfrm>
              <a:off x="730" y="2442"/>
              <a:ext cx="1400" cy="810"/>
              <a:chOff x="986" y="2478"/>
              <a:chExt cx="879" cy="774"/>
            </a:xfrm>
          </p:grpSpPr>
          <p:sp>
            <p:nvSpPr>
              <p:cNvPr id="12327" name="Line 24"/>
              <p:cNvSpPr>
                <a:spLocks noChangeShapeType="1"/>
              </p:cNvSpPr>
              <p:nvPr/>
            </p:nvSpPr>
            <p:spPr bwMode="auto">
              <a:xfrm rot="5400000" flipH="1" flipV="1">
                <a:off x="600" y="2865"/>
                <a:ext cx="774"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28" name="Line 25"/>
              <p:cNvSpPr>
                <a:spLocks noChangeShapeType="1"/>
              </p:cNvSpPr>
              <p:nvPr/>
            </p:nvSpPr>
            <p:spPr bwMode="auto">
              <a:xfrm rot="5400000" flipV="1">
                <a:off x="1426" y="2794"/>
                <a:ext cx="0" cy="879"/>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26" name="Text Box 26"/>
            <p:cNvSpPr txBox="1">
              <a:spLocks noChangeArrowheads="1"/>
            </p:cNvSpPr>
            <p:nvPr/>
          </p:nvSpPr>
          <p:spPr bwMode="auto">
            <a:xfrm>
              <a:off x="758" y="2736"/>
              <a:ext cx="1262" cy="498"/>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a:cs typeface="Arial"/>
                </a:rPr>
                <a:t>Factors of production</a:t>
              </a:r>
            </a:p>
          </p:txBody>
        </p:sp>
      </p:grpSp>
      <p:grpSp>
        <p:nvGrpSpPr>
          <p:cNvPr id="12" name="Group 27"/>
          <p:cNvGrpSpPr>
            <a:grpSpLocks/>
          </p:cNvGrpSpPr>
          <p:nvPr/>
        </p:nvGrpSpPr>
        <p:grpSpPr bwMode="auto">
          <a:xfrm>
            <a:off x="5732463" y="3860800"/>
            <a:ext cx="2125662" cy="1301750"/>
            <a:chOff x="3611" y="2432"/>
            <a:chExt cx="1339" cy="820"/>
          </a:xfrm>
        </p:grpSpPr>
        <p:grpSp>
          <p:nvGrpSpPr>
            <p:cNvPr id="13" name="Group 28"/>
            <p:cNvGrpSpPr>
              <a:grpSpLocks/>
            </p:cNvGrpSpPr>
            <p:nvPr/>
          </p:nvGrpSpPr>
          <p:grpSpPr bwMode="auto">
            <a:xfrm>
              <a:off x="3611" y="2432"/>
              <a:ext cx="1339" cy="820"/>
              <a:chOff x="3611" y="2456"/>
              <a:chExt cx="1339" cy="796"/>
            </a:xfrm>
          </p:grpSpPr>
          <p:sp>
            <p:nvSpPr>
              <p:cNvPr id="12323" name="Line 29"/>
              <p:cNvSpPr>
                <a:spLocks noChangeShapeType="1"/>
              </p:cNvSpPr>
              <p:nvPr/>
            </p:nvSpPr>
            <p:spPr bwMode="auto">
              <a:xfrm flipH="1" flipV="1">
                <a:off x="3611" y="3248"/>
                <a:ext cx="1339"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24" name="Line 30"/>
              <p:cNvSpPr>
                <a:spLocks noChangeShapeType="1"/>
              </p:cNvSpPr>
              <p:nvPr/>
            </p:nvSpPr>
            <p:spPr bwMode="auto">
              <a:xfrm flipV="1">
                <a:off x="4931" y="2456"/>
                <a:ext cx="0" cy="796"/>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22" name="Text Box 31"/>
            <p:cNvSpPr txBox="1">
              <a:spLocks noChangeArrowheads="1"/>
            </p:cNvSpPr>
            <p:nvPr/>
          </p:nvSpPr>
          <p:spPr bwMode="auto">
            <a:xfrm>
              <a:off x="3682" y="2749"/>
              <a:ext cx="1262" cy="498"/>
            </a:xfrm>
            <a:prstGeom prst="rect">
              <a:avLst/>
            </a:prstGeom>
            <a:noFill/>
            <a:ln w="9525">
              <a:noFill/>
              <a:miter lim="800000"/>
              <a:headEnd/>
              <a:tailEnd/>
            </a:ln>
          </p:spPr>
          <p:txBody>
            <a:bodyPr>
              <a:spAutoFit/>
            </a:bodyPr>
            <a:lstStyle/>
            <a:p>
              <a:pPr algn="r">
                <a:lnSpc>
                  <a:spcPct val="90000"/>
                </a:lnSpc>
                <a:spcBef>
                  <a:spcPct val="50000"/>
                </a:spcBef>
              </a:pPr>
              <a:r>
                <a:rPr lang="en-US" sz="2500">
                  <a:latin typeface="Arial"/>
                  <a:cs typeface="Arial"/>
                </a:rPr>
                <a:t>Labor, land, capital</a:t>
              </a:r>
            </a:p>
          </p:txBody>
        </p:sp>
      </p:grpSp>
      <p:grpSp>
        <p:nvGrpSpPr>
          <p:cNvPr id="14" name="Group 32"/>
          <p:cNvGrpSpPr>
            <a:grpSpLocks/>
          </p:cNvGrpSpPr>
          <p:nvPr/>
        </p:nvGrpSpPr>
        <p:grpSpPr bwMode="auto">
          <a:xfrm>
            <a:off x="5662613" y="893763"/>
            <a:ext cx="3167062" cy="2068512"/>
            <a:chOff x="3567" y="563"/>
            <a:chExt cx="1995" cy="1303"/>
          </a:xfrm>
        </p:grpSpPr>
        <p:grpSp>
          <p:nvGrpSpPr>
            <p:cNvPr id="15" name="Group 33"/>
            <p:cNvGrpSpPr>
              <a:grpSpLocks/>
            </p:cNvGrpSpPr>
            <p:nvPr/>
          </p:nvGrpSpPr>
          <p:grpSpPr bwMode="auto">
            <a:xfrm>
              <a:off x="3567" y="852"/>
              <a:ext cx="1621" cy="1014"/>
              <a:chOff x="3527" y="852"/>
              <a:chExt cx="1661" cy="998"/>
            </a:xfrm>
          </p:grpSpPr>
          <p:sp>
            <p:nvSpPr>
              <p:cNvPr id="12319" name="Line 34"/>
              <p:cNvSpPr>
                <a:spLocks noChangeShapeType="1"/>
              </p:cNvSpPr>
              <p:nvPr/>
            </p:nvSpPr>
            <p:spPr bwMode="auto">
              <a:xfrm flipH="1">
                <a:off x="3527" y="861"/>
                <a:ext cx="1661"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20" name="Line 35"/>
              <p:cNvSpPr>
                <a:spLocks noChangeShapeType="1"/>
              </p:cNvSpPr>
              <p:nvPr/>
            </p:nvSpPr>
            <p:spPr bwMode="auto">
              <a:xfrm>
                <a:off x="5168" y="852"/>
                <a:ext cx="0" cy="998"/>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12318" name="Text Box 36"/>
            <p:cNvSpPr txBox="1">
              <a:spLocks noChangeArrowheads="1"/>
            </p:cNvSpPr>
            <p:nvPr/>
          </p:nvSpPr>
          <p:spPr bwMode="auto">
            <a:xfrm>
              <a:off x="3743" y="563"/>
              <a:ext cx="1819"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Spending (=GDP)</a:t>
              </a:r>
            </a:p>
          </p:txBody>
        </p:sp>
      </p:grpSp>
      <p:grpSp>
        <p:nvGrpSpPr>
          <p:cNvPr id="16" name="Group 37"/>
          <p:cNvGrpSpPr>
            <a:grpSpLocks/>
          </p:cNvGrpSpPr>
          <p:nvPr/>
        </p:nvGrpSpPr>
        <p:grpSpPr bwMode="auto">
          <a:xfrm>
            <a:off x="5708650" y="1662113"/>
            <a:ext cx="2128838" cy="1295400"/>
            <a:chOff x="3596" y="1047"/>
            <a:chExt cx="1341" cy="816"/>
          </a:xfrm>
        </p:grpSpPr>
        <p:grpSp>
          <p:nvGrpSpPr>
            <p:cNvPr id="17" name="Group 38"/>
            <p:cNvGrpSpPr>
              <a:grpSpLocks/>
            </p:cNvGrpSpPr>
            <p:nvPr/>
          </p:nvGrpSpPr>
          <p:grpSpPr bwMode="auto">
            <a:xfrm>
              <a:off x="3596" y="1047"/>
              <a:ext cx="1341" cy="816"/>
              <a:chOff x="3596" y="1047"/>
              <a:chExt cx="1341" cy="816"/>
            </a:xfrm>
          </p:grpSpPr>
          <p:sp>
            <p:nvSpPr>
              <p:cNvPr id="12315" name="Line 39"/>
              <p:cNvSpPr>
                <a:spLocks noChangeShapeType="1"/>
              </p:cNvSpPr>
              <p:nvPr/>
            </p:nvSpPr>
            <p:spPr bwMode="auto">
              <a:xfrm rot="-5400000" flipH="1" flipV="1">
                <a:off x="4510" y="1455"/>
                <a:ext cx="816"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16" name="Line 40"/>
              <p:cNvSpPr>
                <a:spLocks noChangeShapeType="1"/>
              </p:cNvSpPr>
              <p:nvPr/>
            </p:nvSpPr>
            <p:spPr bwMode="auto">
              <a:xfrm rot="16200000" flipV="1">
                <a:off x="4267" y="388"/>
                <a:ext cx="0" cy="1341"/>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14" name="Text Box 41"/>
            <p:cNvSpPr txBox="1">
              <a:spLocks noChangeArrowheads="1"/>
            </p:cNvSpPr>
            <p:nvPr/>
          </p:nvSpPr>
          <p:spPr bwMode="auto">
            <a:xfrm>
              <a:off x="4095" y="1064"/>
              <a:ext cx="825" cy="498"/>
            </a:xfrm>
            <a:prstGeom prst="rect">
              <a:avLst/>
            </a:prstGeom>
            <a:noFill/>
            <a:ln w="9525">
              <a:noFill/>
              <a:miter lim="800000"/>
              <a:headEnd/>
              <a:tailEnd/>
            </a:ln>
          </p:spPr>
          <p:txBody>
            <a:bodyPr>
              <a:spAutoFit/>
            </a:bodyPr>
            <a:lstStyle/>
            <a:p>
              <a:pPr algn="r">
                <a:lnSpc>
                  <a:spcPct val="90000"/>
                </a:lnSpc>
                <a:spcBef>
                  <a:spcPct val="50000"/>
                </a:spcBef>
              </a:pPr>
              <a:r>
                <a:rPr lang="en-US" sz="2500">
                  <a:latin typeface="Arial"/>
                  <a:cs typeface="Arial"/>
                </a:rPr>
                <a:t>G &amp; S bought</a:t>
              </a:r>
            </a:p>
          </p:txBody>
        </p:sp>
      </p:grpSp>
      <p:grpSp>
        <p:nvGrpSpPr>
          <p:cNvPr id="18" name="Group 42"/>
          <p:cNvGrpSpPr>
            <a:grpSpLocks/>
          </p:cNvGrpSpPr>
          <p:nvPr/>
        </p:nvGrpSpPr>
        <p:grpSpPr bwMode="auto">
          <a:xfrm>
            <a:off x="1117600" y="1606550"/>
            <a:ext cx="2259013" cy="1366838"/>
            <a:chOff x="704" y="1012"/>
            <a:chExt cx="1423" cy="861"/>
          </a:xfrm>
        </p:grpSpPr>
        <p:grpSp>
          <p:nvGrpSpPr>
            <p:cNvPr id="19" name="Group 43"/>
            <p:cNvGrpSpPr>
              <a:grpSpLocks/>
            </p:cNvGrpSpPr>
            <p:nvPr/>
          </p:nvGrpSpPr>
          <p:grpSpPr bwMode="auto">
            <a:xfrm>
              <a:off x="704" y="1012"/>
              <a:ext cx="1423" cy="861"/>
              <a:chOff x="704" y="1012"/>
              <a:chExt cx="1423" cy="885"/>
            </a:xfrm>
          </p:grpSpPr>
          <p:sp>
            <p:nvSpPr>
              <p:cNvPr id="12311" name="Line 44"/>
              <p:cNvSpPr>
                <a:spLocks noChangeShapeType="1"/>
              </p:cNvSpPr>
              <p:nvPr/>
            </p:nvSpPr>
            <p:spPr bwMode="auto">
              <a:xfrm rot="10800000" flipH="1" flipV="1">
                <a:off x="704" y="1024"/>
                <a:ext cx="1423" cy="0"/>
              </a:xfrm>
              <a:prstGeom prst="line">
                <a:avLst/>
              </a:prstGeom>
              <a:noFill/>
              <a:ln w="57150">
                <a:solidFill>
                  <a:srgbClr val="CC0000"/>
                </a:solidFill>
                <a:round/>
                <a:headEnd/>
                <a:tailEnd type="stealth" w="lg" len="lg"/>
              </a:ln>
            </p:spPr>
            <p:txBody>
              <a:bodyPr/>
              <a:lstStyle/>
              <a:p>
                <a:endParaRPr lang="en-US">
                  <a:latin typeface="Arial"/>
                  <a:cs typeface="Arial"/>
                </a:endParaRPr>
              </a:p>
            </p:txBody>
          </p:sp>
          <p:sp>
            <p:nvSpPr>
              <p:cNvPr id="12312" name="Line 45"/>
              <p:cNvSpPr>
                <a:spLocks noChangeShapeType="1"/>
              </p:cNvSpPr>
              <p:nvPr/>
            </p:nvSpPr>
            <p:spPr bwMode="auto">
              <a:xfrm rot="10800000" flipV="1">
                <a:off x="721" y="1012"/>
                <a:ext cx="0" cy="885"/>
              </a:xfrm>
              <a:prstGeom prst="line">
                <a:avLst/>
              </a:prstGeom>
              <a:noFill/>
              <a:ln w="57150">
                <a:solidFill>
                  <a:srgbClr val="CC0000"/>
                </a:solidFill>
                <a:round/>
                <a:headEnd/>
                <a:tailEnd/>
              </a:ln>
            </p:spPr>
            <p:txBody>
              <a:bodyPr/>
              <a:lstStyle/>
              <a:p>
                <a:endParaRPr lang="en-US">
                  <a:latin typeface="Arial"/>
                  <a:cs typeface="Arial"/>
                </a:endParaRPr>
              </a:p>
            </p:txBody>
          </p:sp>
        </p:grpSp>
        <p:sp>
          <p:nvSpPr>
            <p:cNvPr id="12310" name="Text Box 46"/>
            <p:cNvSpPr txBox="1">
              <a:spLocks noChangeArrowheads="1"/>
            </p:cNvSpPr>
            <p:nvPr/>
          </p:nvSpPr>
          <p:spPr bwMode="auto">
            <a:xfrm>
              <a:off x="745" y="1023"/>
              <a:ext cx="825" cy="498"/>
            </a:xfrm>
            <a:prstGeom prst="rect">
              <a:avLst/>
            </a:prstGeom>
            <a:noFill/>
            <a:ln w="9525">
              <a:noFill/>
              <a:miter lim="800000"/>
              <a:headEnd/>
              <a:tailEnd/>
            </a:ln>
          </p:spPr>
          <p:txBody>
            <a:bodyPr>
              <a:spAutoFit/>
            </a:bodyPr>
            <a:lstStyle/>
            <a:p>
              <a:pPr>
                <a:lnSpc>
                  <a:spcPct val="90000"/>
                </a:lnSpc>
                <a:spcBef>
                  <a:spcPct val="50000"/>
                </a:spcBef>
              </a:pPr>
              <a:r>
                <a:rPr lang="en-US" sz="2500">
                  <a:latin typeface="Arial"/>
                  <a:cs typeface="Arial"/>
                </a:rPr>
                <a:t>G &amp; S sold</a:t>
              </a:r>
            </a:p>
          </p:txBody>
        </p:sp>
      </p:grpSp>
      <p:grpSp>
        <p:nvGrpSpPr>
          <p:cNvPr id="20" name="Group 47"/>
          <p:cNvGrpSpPr>
            <a:grpSpLocks/>
          </p:cNvGrpSpPr>
          <p:nvPr/>
        </p:nvGrpSpPr>
        <p:grpSpPr bwMode="auto">
          <a:xfrm>
            <a:off x="593725" y="869950"/>
            <a:ext cx="2887663" cy="2097088"/>
            <a:chOff x="374" y="548"/>
            <a:chExt cx="1819" cy="1321"/>
          </a:xfrm>
        </p:grpSpPr>
        <p:grpSp>
          <p:nvGrpSpPr>
            <p:cNvPr id="21" name="Group 48"/>
            <p:cNvGrpSpPr>
              <a:grpSpLocks/>
            </p:cNvGrpSpPr>
            <p:nvPr/>
          </p:nvGrpSpPr>
          <p:grpSpPr bwMode="auto">
            <a:xfrm rot="-5400000">
              <a:off x="796" y="500"/>
              <a:ext cx="1055" cy="1683"/>
              <a:chOff x="3840" y="1040"/>
              <a:chExt cx="1008" cy="752"/>
            </a:xfrm>
          </p:grpSpPr>
          <p:sp>
            <p:nvSpPr>
              <p:cNvPr id="12307" name="Line 49"/>
              <p:cNvSpPr>
                <a:spLocks noChangeShapeType="1"/>
              </p:cNvSpPr>
              <p:nvPr/>
            </p:nvSpPr>
            <p:spPr bwMode="auto">
              <a:xfrm flipH="1">
                <a:off x="3840" y="1040"/>
                <a:ext cx="1008" cy="0"/>
              </a:xfrm>
              <a:prstGeom prst="line">
                <a:avLst/>
              </a:prstGeom>
              <a:noFill/>
              <a:ln w="57150">
                <a:solidFill>
                  <a:srgbClr val="009900"/>
                </a:solidFill>
                <a:round/>
                <a:headEnd/>
                <a:tailEnd type="stealth" w="lg" len="lg"/>
              </a:ln>
            </p:spPr>
            <p:txBody>
              <a:bodyPr/>
              <a:lstStyle/>
              <a:p>
                <a:endParaRPr lang="en-US">
                  <a:latin typeface="Arial"/>
                  <a:cs typeface="Arial"/>
                </a:endParaRPr>
              </a:p>
            </p:txBody>
          </p:sp>
          <p:sp>
            <p:nvSpPr>
              <p:cNvPr id="12308" name="Line 50"/>
              <p:cNvSpPr>
                <a:spLocks noChangeShapeType="1"/>
              </p:cNvSpPr>
              <p:nvPr/>
            </p:nvSpPr>
            <p:spPr bwMode="auto">
              <a:xfrm>
                <a:off x="4830" y="1041"/>
                <a:ext cx="0" cy="751"/>
              </a:xfrm>
              <a:prstGeom prst="line">
                <a:avLst/>
              </a:prstGeom>
              <a:noFill/>
              <a:ln w="57150">
                <a:solidFill>
                  <a:srgbClr val="009900"/>
                </a:solidFill>
                <a:round/>
                <a:headEnd/>
                <a:tailEnd/>
              </a:ln>
            </p:spPr>
            <p:txBody>
              <a:bodyPr/>
              <a:lstStyle/>
              <a:p>
                <a:endParaRPr lang="en-US">
                  <a:latin typeface="Arial"/>
                  <a:cs typeface="Arial"/>
                </a:endParaRPr>
              </a:p>
            </p:txBody>
          </p:sp>
        </p:grpSp>
        <p:sp>
          <p:nvSpPr>
            <p:cNvPr id="8" name="Text Box 51"/>
            <p:cNvSpPr txBox="1">
              <a:spLocks noChangeArrowheads="1"/>
            </p:cNvSpPr>
            <p:nvPr/>
          </p:nvSpPr>
          <p:spPr bwMode="auto">
            <a:xfrm>
              <a:off x="374" y="548"/>
              <a:ext cx="1819" cy="298"/>
            </a:xfrm>
            <a:prstGeom prst="rect">
              <a:avLst/>
            </a:prstGeom>
            <a:noFill/>
            <a:ln w="9525">
              <a:noFill/>
              <a:miter lim="800000"/>
              <a:headEnd/>
              <a:tailEnd/>
            </a:ln>
          </p:spPr>
          <p:txBody>
            <a:bodyPr>
              <a:spAutoFit/>
            </a:bodyPr>
            <a:lstStyle/>
            <a:p>
              <a:pPr>
                <a:spcBef>
                  <a:spcPct val="50000"/>
                </a:spcBef>
              </a:pPr>
              <a:r>
                <a:rPr lang="en-US" sz="2500">
                  <a:latin typeface="Arial"/>
                  <a:cs typeface="Arial"/>
                </a:rPr>
                <a:t>Revenue (=GDP)</a:t>
              </a:r>
            </a:p>
          </p:txBody>
        </p:sp>
      </p:grpSp>
      <p:grpSp>
        <p:nvGrpSpPr>
          <p:cNvPr id="22" name="Group 52"/>
          <p:cNvGrpSpPr>
            <a:grpSpLocks/>
          </p:cNvGrpSpPr>
          <p:nvPr/>
        </p:nvGrpSpPr>
        <p:grpSpPr bwMode="auto">
          <a:xfrm>
            <a:off x="3386138" y="815975"/>
            <a:ext cx="2320925" cy="1689100"/>
            <a:chOff x="2133" y="514"/>
            <a:chExt cx="1462" cy="1064"/>
          </a:xfrm>
          <a:effectLst>
            <a:outerShdw blurRad="50800" dist="38100" dir="2700000" algn="tl" rotWithShape="0">
              <a:prstClr val="black">
                <a:alpha val="40000"/>
              </a:prstClr>
            </a:outerShdw>
          </a:effectLst>
        </p:grpSpPr>
        <p:sp>
          <p:nvSpPr>
            <p:cNvPr id="12305" name="Oval 53"/>
            <p:cNvSpPr>
              <a:spLocks noChangeArrowheads="1"/>
            </p:cNvSpPr>
            <p:nvPr/>
          </p:nvSpPr>
          <p:spPr bwMode="auto">
            <a:xfrm>
              <a:off x="2133" y="514"/>
              <a:ext cx="1462" cy="1064"/>
            </a:xfrm>
            <a:prstGeom prst="ellipse">
              <a:avLst/>
            </a:prstGeom>
            <a:solidFill>
              <a:srgbClr val="FFCC99"/>
            </a:solidFill>
            <a:ln w="9525">
              <a:noFill/>
              <a:round/>
              <a:headEnd/>
              <a:tailEnd/>
            </a:ln>
            <a:effectLst>
              <a:outerShdw blurRad="50800" dist="38100" dir="2700000" algn="tl" rotWithShape="0">
                <a:srgbClr val="000000">
                  <a:alpha val="40000"/>
                </a:srgbClr>
              </a:outerShdw>
            </a:effectLst>
          </p:spPr>
          <p:txBody>
            <a:bodyPr/>
            <a:lstStyle/>
            <a:p>
              <a:pPr>
                <a:defRPr/>
              </a:pPr>
              <a:endParaRPr lang="en-US">
                <a:latin typeface="Arial"/>
                <a:cs typeface="Arial"/>
              </a:endParaRPr>
            </a:p>
          </p:txBody>
        </p:sp>
        <p:sp>
          <p:nvSpPr>
            <p:cNvPr id="12306" name="Text Box 54"/>
            <p:cNvSpPr txBox="1">
              <a:spLocks noChangeArrowheads="1"/>
            </p:cNvSpPr>
            <p:nvPr/>
          </p:nvSpPr>
          <p:spPr bwMode="auto">
            <a:xfrm>
              <a:off x="2190" y="671"/>
              <a:ext cx="1371" cy="808"/>
            </a:xfrm>
            <a:prstGeom prst="rect">
              <a:avLst/>
            </a:prstGeom>
            <a:noFill/>
            <a:ln w="9525">
              <a:noFill/>
              <a:miter lim="800000"/>
              <a:headEnd/>
              <a:tailEnd/>
            </a:ln>
          </p:spPr>
          <p:txBody>
            <a:bodyPr>
              <a:spAutoFit/>
            </a:bodyPr>
            <a:lstStyle/>
            <a:p>
              <a:pPr algn="ctr">
                <a:spcBef>
                  <a:spcPct val="50000"/>
                </a:spcBef>
                <a:defRPr/>
              </a:pPr>
              <a:r>
                <a:rPr lang="en-US" sz="2600" dirty="0">
                  <a:latin typeface="Arial"/>
                  <a:cs typeface="Arial"/>
                </a:rPr>
                <a:t>Markets for Goods &amp; Services</a:t>
              </a:r>
            </a:p>
          </p:txBody>
        </p:sp>
      </p:grpSp>
      <p:sp>
        <p:nvSpPr>
          <p:cNvPr id="25" name="Footer Placeholder 2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6" name="Slide Number Placeholder 25"/>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Tree>
    <p:extLst>
      <p:ext uri="{BB962C8B-B14F-4D97-AF65-F5344CB8AC3E}">
        <p14:creationId xmlns:p14="http://schemas.microsoft.com/office/powerpoint/2010/main" val="2859306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par>
                          <p:cTn id="13" fill="hold">
                            <p:stCondLst>
                              <p:cond delay="5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up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9"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upLeft)">
                                      <p:cBhvr>
                                        <p:cTn id="35" dur="500"/>
                                        <p:tgtEl>
                                          <p:spTgt spid="14"/>
                                        </p:tgtEl>
                                      </p:cBhvr>
                                    </p:animEffect>
                                  </p:childTnLst>
                                </p:cTn>
                              </p:par>
                            </p:childTnLst>
                          </p:cTn>
                        </p:par>
                        <p:par>
                          <p:cTn id="36" fill="hold">
                            <p:stCondLst>
                              <p:cond delay="500"/>
                            </p:stCondLst>
                            <p:childTnLst>
                              <p:par>
                                <p:cTn id="37" presetID="18" presetClass="entr" presetSubtype="12"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upRight)">
                                      <p:cBhvr>
                                        <p:cTn id="44" dur="500"/>
                                        <p:tgtEl>
                                          <p:spTgt spid="18"/>
                                        </p:tgtEl>
                                      </p:cBhvr>
                                    </p:animEffect>
                                  </p:childTnLst>
                                </p:cTn>
                              </p:par>
                            </p:childTnLst>
                          </p:cTn>
                        </p:par>
                        <p:par>
                          <p:cTn id="45" fill="hold">
                            <p:stCondLst>
                              <p:cond delay="500"/>
                            </p:stCondLst>
                            <p:childTnLst>
                              <p:par>
                                <p:cTn id="46" presetID="18" presetClass="entr" presetSubtype="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Righ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This Diagram Omits</a:t>
            </a:r>
          </a:p>
        </p:txBody>
      </p:sp>
      <p:sp>
        <p:nvSpPr>
          <p:cNvPr id="3" name="Content Placeholder 2"/>
          <p:cNvSpPr>
            <a:spLocks noGrp="1"/>
          </p:cNvSpPr>
          <p:nvPr>
            <p:ph idx="1"/>
          </p:nvPr>
        </p:nvSpPr>
        <p:spPr/>
        <p:txBody>
          <a:bodyPr/>
          <a:lstStyle/>
          <a:p>
            <a:r>
              <a:rPr lang="en-US" dirty="0"/>
              <a:t>The government</a:t>
            </a:r>
          </a:p>
          <a:p>
            <a:pPr lvl="1"/>
            <a:r>
              <a:rPr lang="en-US" dirty="0" smtClean="0"/>
              <a:t>Collects </a:t>
            </a:r>
            <a:r>
              <a:rPr lang="en-US" dirty="0"/>
              <a:t>taxes, buys </a:t>
            </a:r>
            <a:r>
              <a:rPr lang="en-US" dirty="0" smtClean="0"/>
              <a:t>goods and services</a:t>
            </a:r>
            <a:endParaRPr lang="en-US" dirty="0"/>
          </a:p>
          <a:p>
            <a:r>
              <a:rPr lang="en-US" dirty="0"/>
              <a:t>The financial system</a:t>
            </a:r>
          </a:p>
          <a:p>
            <a:pPr lvl="1"/>
            <a:r>
              <a:rPr lang="en-US" dirty="0" smtClean="0"/>
              <a:t>Matches </a:t>
            </a:r>
            <a:r>
              <a:rPr lang="en-US" dirty="0"/>
              <a:t>savers’ supply of funds with </a:t>
            </a:r>
            <a:br>
              <a:rPr lang="en-US" dirty="0"/>
            </a:br>
            <a:r>
              <a:rPr lang="en-US" dirty="0"/>
              <a:t>borrowers’ demand for loans</a:t>
            </a:r>
          </a:p>
          <a:p>
            <a:r>
              <a:rPr lang="en-US" dirty="0"/>
              <a:t>The foreign sector</a:t>
            </a:r>
          </a:p>
          <a:p>
            <a:pPr lvl="1"/>
            <a:r>
              <a:rPr lang="en-US" dirty="0" smtClean="0"/>
              <a:t>Trades goods and services, </a:t>
            </a:r>
            <a:r>
              <a:rPr lang="en-US" dirty="0"/>
              <a:t>financial assets, and currencies with the country’s residents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161676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752600" y="1143000"/>
            <a:ext cx="2584450" cy="596900"/>
          </a:xfrm>
          <a:prstGeom prst="rect">
            <a:avLst/>
          </a:prstGeom>
          <a:solidFill>
            <a:srgbClr val="FFCCFF"/>
          </a:solidFill>
          <a:ln w="9525">
            <a:noFill/>
            <a:miter lim="800000"/>
            <a:headEnd/>
            <a:tailEnd/>
          </a:ln>
        </p:spPr>
        <p:txBody>
          <a:bodyPr wrap="none" anchor="ctr"/>
          <a:lstStyle/>
          <a:p>
            <a:endParaRPr lang="en-US">
              <a:cs typeface="Arial" charset="0"/>
            </a:endParaRPr>
          </a:p>
        </p:txBody>
      </p:sp>
      <p:sp>
        <p:nvSpPr>
          <p:cNvPr id="6" name="Content Placeholder 5"/>
          <p:cNvSpPr>
            <a:spLocks noGrp="1"/>
          </p:cNvSpPr>
          <p:nvPr>
            <p:ph idx="1"/>
          </p:nvPr>
        </p:nvSpPr>
        <p:spPr>
          <a:xfrm>
            <a:off x="277813" y="1066800"/>
            <a:ext cx="8588375" cy="1793875"/>
          </a:xfrm>
        </p:spPr>
        <p:txBody>
          <a:bodyPr/>
          <a:lstStyle/>
          <a:p>
            <a:r>
              <a:rPr lang="en-US" dirty="0"/>
              <a:t>…the market value of all final goods &amp; services produced within a country </a:t>
            </a:r>
            <a:br>
              <a:rPr lang="en-US" dirty="0"/>
            </a:br>
            <a:r>
              <a:rPr lang="en-US" dirty="0"/>
              <a:t>in a given period of time</a:t>
            </a:r>
            <a:r>
              <a:rPr lang="en-US" dirty="0" smtClean="0"/>
              <a:t>.</a:t>
            </a:r>
            <a:endParaRPr lang="en-US" dirty="0"/>
          </a:p>
        </p:txBody>
      </p:sp>
      <p:sp>
        <p:nvSpPr>
          <p:cNvPr id="2" name="Title 1"/>
          <p:cNvSpPr>
            <a:spLocks noGrp="1"/>
          </p:cNvSpPr>
          <p:nvPr>
            <p:ph type="title"/>
          </p:nvPr>
        </p:nvSpPr>
        <p:spPr/>
        <p:txBody>
          <a:bodyPr/>
          <a:lstStyle/>
          <a:p>
            <a:r>
              <a:rPr lang="en-US" sz="3600" dirty="0"/>
              <a:t>Gross Domestic Product (GDP) Is…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p:txBody>
          <a:bodyPr/>
          <a:lstStyle/>
          <a:p>
            <a:r>
              <a:rPr lang="en-US" sz="3200" dirty="0"/>
              <a:t>Goods are valued at their market prices, so:</a:t>
            </a:r>
          </a:p>
          <a:p>
            <a:pPr lvl="1"/>
            <a:r>
              <a:rPr lang="en-US" dirty="0"/>
              <a:t>All goods measured in the same units </a:t>
            </a:r>
            <a:br>
              <a:rPr lang="en-US" dirty="0"/>
            </a:br>
            <a:r>
              <a:rPr lang="en-US" dirty="0"/>
              <a:t>(e.g., dollars in the U.S.)</a:t>
            </a:r>
          </a:p>
          <a:p>
            <a:pPr lvl="1"/>
            <a:r>
              <a:rPr lang="en-US" dirty="0"/>
              <a:t>Things that don’t have a market value are excluded, e.g., housework you do for yourself.</a:t>
            </a:r>
          </a:p>
          <a:p>
            <a:endParaRPr lang="en-US" dirty="0"/>
          </a:p>
        </p:txBody>
      </p:sp>
    </p:spTree>
    <p:extLst>
      <p:ext uri="{BB962C8B-B14F-4D97-AF65-F5344CB8AC3E}">
        <p14:creationId xmlns:p14="http://schemas.microsoft.com/office/powerpoint/2010/main" val="4065107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build="p"/>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25517</TotalTime>
  <Words>6973</Words>
  <Application>Microsoft Office PowerPoint</Application>
  <PresentationFormat>On-screen Show (4:3)</PresentationFormat>
  <Paragraphs>695</Paragraphs>
  <Slides>43</Slides>
  <Notes>43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43</vt:i4>
      </vt:variant>
    </vt:vector>
  </HeadingPairs>
  <TitlesOfParts>
    <vt:vector size="60" baseType="lpstr">
      <vt:lpstr>Arial</vt:lpstr>
      <vt:lpstr>Arial Narrow</vt:lpstr>
      <vt:lpstr>Calibri</vt:lpstr>
      <vt:lpstr>Cambria</vt:lpstr>
      <vt:lpstr>Cambria Math</vt:lpstr>
      <vt:lpstr>Sabon-Bold</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Economics </vt:lpstr>
      <vt:lpstr>Income and Expenditure</vt:lpstr>
      <vt:lpstr>The Circular-Flow Diagram</vt:lpstr>
      <vt:lpstr>The Circular-Flow Diagram</vt:lpstr>
      <vt:lpstr>The Circular-Flow Diagram</vt:lpstr>
      <vt:lpstr>What This Diagram Omits</vt:lpstr>
      <vt:lpstr>Gross Domestic Product (GDP) Is…</vt:lpstr>
      <vt:lpstr>Gross Domestic Product (GDP) Is…</vt:lpstr>
      <vt:lpstr>Gross Domestic Product (GDP) Is…</vt:lpstr>
      <vt:lpstr>Gross Domestic Product (GDP) Is…</vt:lpstr>
      <vt:lpstr>Gross Domestic Product (GDP) Is…</vt:lpstr>
      <vt:lpstr>Gross Domestic Product (GDP) Is…</vt:lpstr>
      <vt:lpstr>Gross Domestic Product (GDP) Is…</vt:lpstr>
      <vt:lpstr>The Components of GDP</vt:lpstr>
      <vt:lpstr>Consumption (C)</vt:lpstr>
      <vt:lpstr>Investment (I)</vt:lpstr>
      <vt:lpstr>Government Purchases (G)</vt:lpstr>
      <vt:lpstr>Net Exports (NX)</vt:lpstr>
      <vt:lpstr>U.S. GDP and Its Components, 2015</vt:lpstr>
      <vt:lpstr>Active Learning 1  GDP and its components</vt:lpstr>
      <vt:lpstr>Active Learning 1   Answers</vt:lpstr>
      <vt:lpstr>Active Learning 1   Answers</vt:lpstr>
      <vt:lpstr>Real versus Nominal GDP</vt:lpstr>
      <vt:lpstr>EXAMPLE:</vt:lpstr>
      <vt:lpstr>EXAMPLE:</vt:lpstr>
      <vt:lpstr>EXAMPLE:</vt:lpstr>
      <vt:lpstr>EXAMPLE:</vt:lpstr>
      <vt:lpstr>Nominal and Real GDP in the U.S., 1965–2015</vt:lpstr>
      <vt:lpstr>The GDP Deflator</vt:lpstr>
      <vt:lpstr>EXAMPLE:</vt:lpstr>
      <vt:lpstr>Active Learning 2  Computing GDP</vt:lpstr>
      <vt:lpstr>Active Learning 2  Computing GDP</vt:lpstr>
      <vt:lpstr>Active Learning 2  Computing GDP</vt:lpstr>
      <vt:lpstr>GDP and Economic Well-Being</vt:lpstr>
      <vt:lpstr>Senator Robert Kennedy, 1968 Gross Domestic Product…</vt:lpstr>
      <vt:lpstr>GDP Does Not Value:</vt:lpstr>
      <vt:lpstr>Then Why Do We Care About GDP?</vt:lpstr>
      <vt:lpstr>GDP and Life Expectancy in 12 countries</vt:lpstr>
      <vt:lpstr>GDP and Average Schooling in 12 countries</vt:lpstr>
      <vt:lpstr>GDP and Overall Life Satisfaction (0 to 10 scale) in 12 countries</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970</cp:revision>
  <dcterms:created xsi:type="dcterms:W3CDTF">2016-03-16T19:41:09Z</dcterms:created>
  <dcterms:modified xsi:type="dcterms:W3CDTF">2017-01-31T19:46:56Z</dcterms:modified>
</cp:coreProperties>
</file>