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63" r:id="rId3"/>
    <p:sldMasterId id="2147483665" r:id="rId4"/>
    <p:sldMasterId id="2147483668" r:id="rId5"/>
    <p:sldMasterId id="2147483678" r:id="rId6"/>
    <p:sldMasterId id="2147483670" r:id="rId7"/>
    <p:sldMasterId id="2147483675" r:id="rId8"/>
    <p:sldMasterId id="2147483672" r:id="rId9"/>
  </p:sldMasterIdLst>
  <p:notesMasterIdLst>
    <p:notesMasterId r:id="rId44"/>
  </p:notesMasterIdLst>
  <p:handoutMasterIdLst>
    <p:handoutMasterId r:id="rId45"/>
  </p:handoutMasterIdLst>
  <p:sldIdLst>
    <p:sldId id="256" r:id="rId10"/>
    <p:sldId id="374" r:id="rId11"/>
    <p:sldId id="1402" r:id="rId12"/>
    <p:sldId id="1403" r:id="rId13"/>
    <p:sldId id="1404" r:id="rId14"/>
    <p:sldId id="1425" r:id="rId15"/>
    <p:sldId id="1452" r:id="rId16"/>
    <p:sldId id="1456" r:id="rId17"/>
    <p:sldId id="1457" r:id="rId18"/>
    <p:sldId id="1458" r:id="rId19"/>
    <p:sldId id="1454" r:id="rId20"/>
    <p:sldId id="1459" r:id="rId21"/>
    <p:sldId id="1460" r:id="rId22"/>
    <p:sldId id="1331" r:id="rId23"/>
    <p:sldId id="1461" r:id="rId24"/>
    <p:sldId id="1462" r:id="rId25"/>
    <p:sldId id="1475" r:id="rId26"/>
    <p:sldId id="1463" r:id="rId27"/>
    <p:sldId id="1464" r:id="rId28"/>
    <p:sldId id="1466" r:id="rId29"/>
    <p:sldId id="1465" r:id="rId30"/>
    <p:sldId id="1453" r:id="rId31"/>
    <p:sldId id="1467" r:id="rId32"/>
    <p:sldId id="1468" r:id="rId33"/>
    <p:sldId id="1414" r:id="rId34"/>
    <p:sldId id="1469" r:id="rId35"/>
    <p:sldId id="1444" r:id="rId36"/>
    <p:sldId id="1329" r:id="rId37"/>
    <p:sldId id="1470" r:id="rId38"/>
    <p:sldId id="1471" r:id="rId39"/>
    <p:sldId id="1473" r:id="rId40"/>
    <p:sldId id="1472" r:id="rId41"/>
    <p:sldId id="1474" r:id="rId42"/>
    <p:sldId id="140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A4"/>
    <a:srgbClr val="0000FF"/>
    <a:srgbClr val="FFCCFF"/>
    <a:srgbClr val="66FF99"/>
    <a:srgbClr val="B8E08C"/>
    <a:srgbClr val="AE1221"/>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80" autoAdjust="0"/>
    <p:restoredTop sz="90503" autoAdjust="0"/>
  </p:normalViewPr>
  <p:slideViewPr>
    <p:cSldViewPr>
      <p:cViewPr varScale="1">
        <p:scale>
          <a:sx n="100" d="100"/>
          <a:sy n="100" d="100"/>
        </p:scale>
        <p:origin x="78" y="156"/>
      </p:cViewPr>
      <p:guideLst>
        <p:guide orient="horz" pos="2160"/>
        <p:guide pos="2880"/>
      </p:guideLst>
    </p:cSldViewPr>
  </p:slideViewPr>
  <p:outlineViewPr>
    <p:cViewPr>
      <p:scale>
        <a:sx n="33" d="100"/>
        <a:sy n="33" d="100"/>
      </p:scale>
      <p:origin x="0" y="3246"/>
    </p:cViewPr>
  </p:outlineViewPr>
  <p:notesTextViewPr>
    <p:cViewPr>
      <p:scale>
        <a:sx n="1" d="1"/>
        <a:sy n="1" d="1"/>
      </p:scale>
      <p:origin x="0" y="0"/>
    </p:cViewPr>
  </p:notesTextViewPr>
  <p:sorterViewPr>
    <p:cViewPr>
      <p:scale>
        <a:sx n="80" d="100"/>
        <a:sy n="80" d="100"/>
      </p:scale>
      <p:origin x="0" y="3300"/>
    </p:cViewPr>
  </p:sorterViewPr>
  <p:notesViewPr>
    <p:cSldViewPr>
      <p:cViewPr>
        <p:scale>
          <a:sx n="60" d="100"/>
          <a:sy n="60" d="100"/>
        </p:scale>
        <p:origin x="-2748" y="2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theme" Target="theme/theme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BA0846-EC1A-40DB-8F81-96AE9A64BBB3}" type="datetimeFigureOut">
              <a:rPr lang="en-US" smtClean="0"/>
              <a:t>2/7/2017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CE0DA8-8A21-4DAB-8D09-F8325147C991}" type="slidenum">
              <a:rPr lang="en-US" smtClean="0"/>
              <a:t>‹#›</a:t>
            </a:fld>
            <a:endParaRPr lang="en-US"/>
          </a:p>
        </p:txBody>
      </p:sp>
    </p:spTree>
    <p:extLst>
      <p:ext uri="{BB962C8B-B14F-4D97-AF65-F5344CB8AC3E}">
        <p14:creationId xmlns:p14="http://schemas.microsoft.com/office/powerpoint/2010/main" val="4026689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DD168-A957-4784-9C8A-5438585B9AF9}" type="datetimeFigureOut">
              <a:rPr lang="en-US" smtClean="0"/>
              <a:t>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F6792-DBE1-4461-97FA-F85A7B48814E}" type="slidenum">
              <a:rPr lang="en-US" smtClean="0"/>
              <a:t>‹#›</a:t>
            </a:fld>
            <a:endParaRPr lang="en-US"/>
          </a:p>
        </p:txBody>
      </p:sp>
    </p:spTree>
    <p:extLst>
      <p:ext uri="{BB962C8B-B14F-4D97-AF65-F5344CB8AC3E}">
        <p14:creationId xmlns:p14="http://schemas.microsoft.com/office/powerpoint/2010/main" val="281579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791200" cy="4114800"/>
          </a:xfrm>
        </p:spPr>
        <p:txBody>
          <a:bodyPr/>
          <a:lstStyle/>
          <a:p>
            <a:r>
              <a:rPr lang="en-US" sz="1200" dirty="0" smtClean="0"/>
              <a:t>Most instructors are able to cover this chapter in one or two class sessions.  </a:t>
            </a:r>
          </a:p>
          <a:p>
            <a:endParaRPr lang="en-US" sz="1200" dirty="0" smtClean="0"/>
          </a:p>
          <a:p>
            <a:r>
              <a:rPr lang="en-US" sz="1200" dirty="0" smtClean="0"/>
              <a:t>This presentation contains in-class exercises requiring calculators.  </a:t>
            </a:r>
          </a:p>
          <a:p>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a:t>
            </a:fld>
            <a:endParaRPr lang="en-US" dirty="0"/>
          </a:p>
        </p:txBody>
      </p:sp>
    </p:spTree>
    <p:extLst>
      <p:ext uri="{BB962C8B-B14F-4D97-AF65-F5344CB8AC3E}">
        <p14:creationId xmlns:p14="http://schemas.microsoft.com/office/powerpoint/2010/main" val="408867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number is the percent of the “typical” household’s total expenditure. </a:t>
            </a:r>
          </a:p>
          <a:p>
            <a:endParaRPr lang="en-US" dirty="0" smtClean="0"/>
          </a:p>
          <a:p>
            <a:r>
              <a:rPr lang="en-US" dirty="0" smtClean="0"/>
              <a:t>Ask students for examples of how the breakdown of their own expenditure differs from that of the typical household shown here.  Then, ask students how the typical elderly person’s expenditure might differ from that shown here.  (This is relevant because the CPI is used to give Social Security COLAs to the elderly; however, the elderly spend a much larger fraction of their income on medical care, a category in which prices grow much faster than the CPI.) </a:t>
            </a:r>
          </a:p>
          <a:p>
            <a:endParaRPr lang="en-US" dirty="0" smtClean="0"/>
          </a:p>
          <a:p>
            <a:r>
              <a:rPr lang="en-US" dirty="0" smtClean="0"/>
              <a:t>The Web site listed below also gives a very fine disaggregation of each category, which enables students to compare their own spending on individual</a:t>
            </a:r>
            <a:r>
              <a:rPr lang="en-US" baseline="0" dirty="0" smtClean="0"/>
              <a:t> goods</a:t>
            </a:r>
            <a:r>
              <a:rPr lang="en-US" dirty="0" smtClean="0"/>
              <a:t> to that of the “typical” household.  </a:t>
            </a:r>
          </a:p>
          <a:p>
            <a:endParaRPr lang="en-US" dirty="0" smtClean="0"/>
          </a:p>
          <a:p>
            <a:r>
              <a:rPr lang="en-US" dirty="0" smtClean="0"/>
              <a:t>Source:  Bureau of Labor Statistics, http://www.bls.gov/cpi/usri_2015.txt</a:t>
            </a:r>
          </a:p>
          <a:p>
            <a:r>
              <a:rPr lang="en-US" dirty="0" smtClean="0"/>
              <a:t>U.S. city average, CPI-U. Data in this graph from December 2015.</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10</a:t>
            </a:fld>
            <a:endParaRPr lang="en-US"/>
          </a:p>
        </p:txBody>
      </p:sp>
    </p:spTree>
    <p:extLst>
      <p:ext uri="{BB962C8B-B14F-4D97-AF65-F5344CB8AC3E}">
        <p14:creationId xmlns:p14="http://schemas.microsoft.com/office/powerpoint/2010/main" val="349301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Students understand substitution bias better if they work a concrete example like the one on this slide.  </a:t>
            </a:r>
          </a:p>
          <a:p>
            <a:pPr eaLnBrk="1" hangingPunct="1"/>
            <a:endParaRPr lang="en-US" sz="1200" dirty="0" smtClean="0"/>
          </a:p>
          <a:p>
            <a:pPr eaLnBrk="1" hangingPunct="1"/>
            <a:r>
              <a:rPr lang="en-US" sz="1200" dirty="0" smtClean="0"/>
              <a:t>You might want to ask your class </a:t>
            </a:r>
            <a:r>
              <a:rPr lang="en-US" sz="1200" u="sng" dirty="0" smtClean="0"/>
              <a:t>why</a:t>
            </a:r>
            <a:r>
              <a:rPr lang="en-US" sz="1200" dirty="0" smtClean="0"/>
              <a:t> households bought different quantities of beef and chicken in 2016 than they did in 2015.   </a:t>
            </a:r>
          </a:p>
          <a:p>
            <a:pPr eaLnBrk="1" hangingPunct="1"/>
            <a:endParaRPr lang="en-US" sz="1200" dirty="0" smtClean="0"/>
          </a:p>
          <a:p>
            <a:pPr eaLnBrk="1" hangingPunct="1"/>
            <a:r>
              <a:rPr lang="en-US" sz="1200" dirty="0" smtClean="0"/>
              <a:t>Or if that seems too easy, just mention before displaying questions A and B that households are responding to the change in relative prices:  beef has become a lot more expensive relative to chicken, so households buy less beef and more chicken.</a:t>
            </a:r>
          </a:p>
          <a:p>
            <a:pPr eaLnBrk="1" hangingPunct="1"/>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11</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just a straightforward calculation. </a:t>
            </a:r>
          </a:p>
          <a:p>
            <a:pPr eaLnBrk="1" hangingPunct="1"/>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12</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Ask students which inflation rate (30% or 40%) they think more accurately measures the true increase in the cost of living for this example.  </a:t>
            </a:r>
          </a:p>
          <a:p>
            <a:pPr eaLnBrk="1" hangingPunct="1"/>
            <a:endParaRPr lang="en-US" sz="1200" dirty="0" smtClean="0"/>
          </a:p>
          <a:p>
            <a:pPr eaLnBrk="1" hangingPunct="1"/>
            <a:r>
              <a:rPr lang="en-US" sz="1200" dirty="0" smtClean="0"/>
              <a:t>Most students will correctly say “30%.”  Ask them to explain their reasoning.  You are guiding them to figure out substitution bias and why it’s a problem.</a:t>
            </a:r>
          </a:p>
          <a:p>
            <a:pPr eaLnBrk="1" hangingPunct="1"/>
            <a:endParaRPr lang="en-US" sz="1200" dirty="0" smtClean="0"/>
          </a:p>
          <a:p>
            <a:pPr eaLnBrk="1" hangingPunct="1"/>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13</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you spent a few minutes of class time on the preceding exercise, you can go through this slide fairly quickly.  </a:t>
            </a:r>
          </a:p>
          <a:p>
            <a:endParaRPr lang="en-US" altLang="en-US" dirty="0" smtClean="0">
              <a:latin typeface="Arial"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D55C9106-9F7E-41E6-9AE7-2B4FC4DFCCC8}" type="slidenum">
              <a:rPr lang="en-US" altLang="en-US" smtClean="0"/>
              <a:pPr algn="r" eaLnBrk="1" hangingPunct="1">
                <a:spcBef>
                  <a:spcPct val="0"/>
                </a:spcBef>
              </a:pPr>
              <a:t>14</a:t>
            </a:fld>
            <a:endParaRPr lang="en-US" altLang="en-US" smtClean="0"/>
          </a:p>
        </p:txBody>
      </p:sp>
    </p:spTree>
    <p:extLst>
      <p:ext uri="{BB962C8B-B14F-4D97-AF65-F5344CB8AC3E}">
        <p14:creationId xmlns:p14="http://schemas.microsoft.com/office/powerpoint/2010/main" val="2509546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textbook</a:t>
            </a:r>
            <a:r>
              <a:rPr lang="en-US" baseline="0" dirty="0" smtClean="0"/>
              <a:t> explains this problem using a great example:  the introduction of the iPod in 2001.  </a:t>
            </a:r>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15</a:t>
            </a:fld>
            <a:endParaRPr lang="en-US"/>
          </a:p>
        </p:txBody>
      </p:sp>
    </p:spTree>
    <p:extLst>
      <p:ext uri="{BB962C8B-B14F-4D97-AF65-F5344CB8AC3E}">
        <p14:creationId xmlns:p14="http://schemas.microsoft.com/office/powerpoint/2010/main" val="943931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16</a:t>
            </a:fld>
            <a:endParaRPr lang="en-US"/>
          </a:p>
        </p:txBody>
      </p:sp>
    </p:spTree>
    <p:extLst>
      <p:ext uri="{BB962C8B-B14F-4D97-AF65-F5344CB8AC3E}">
        <p14:creationId xmlns:p14="http://schemas.microsoft.com/office/powerpoint/2010/main" val="2752104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1990s, it was estimated that the CPI’s bias cost taxpayers $1 trillion every 12 years in unnecessary COLAs in Social Security and government pension payments!!!</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18</a:t>
            </a:fld>
            <a:endParaRPr lang="en-US"/>
          </a:p>
        </p:txBody>
      </p:sp>
    </p:spTree>
    <p:extLst>
      <p:ext uri="{BB962C8B-B14F-4D97-AF65-F5344CB8AC3E}">
        <p14:creationId xmlns:p14="http://schemas.microsoft.com/office/powerpoint/2010/main" val="2717821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This figure shows the inflation rate</a:t>
            </a:r>
            <a:r>
              <a:rPr lang="en-US" sz="1200" kern="1200" dirty="0" smtClean="0">
                <a:solidFill>
                  <a:schemeClr val="tx1"/>
                </a:solidFill>
                <a:effectLst/>
                <a:latin typeface="Times New Roman" pitchFamily="18" charset="0"/>
                <a:ea typeface="+mn-ea"/>
                <a:cs typeface="Times New Roman" pitchFamily="18" charset="0"/>
              </a:rPr>
              <a:t>—</a:t>
            </a:r>
            <a:r>
              <a:rPr lang="en-US" dirty="0" smtClean="0"/>
              <a:t>the percentage change in the level of prices</a:t>
            </a:r>
            <a:r>
              <a:rPr lang="en-US" sz="1200" kern="1200" dirty="0" smtClean="0">
                <a:solidFill>
                  <a:schemeClr val="tx1"/>
                </a:solidFill>
                <a:effectLst/>
                <a:latin typeface="Times New Roman" pitchFamily="18" charset="0"/>
                <a:ea typeface="+mn-ea"/>
                <a:cs typeface="Times New Roman" pitchFamily="18" charset="0"/>
              </a:rPr>
              <a:t>—</a:t>
            </a:r>
            <a:r>
              <a:rPr lang="en-US" dirty="0" smtClean="0"/>
              <a:t>as measured by the GDP deflator and the Consumer Price Index. </a:t>
            </a:r>
          </a:p>
          <a:p>
            <a:pPr eaLnBrk="1" hangingPunct="1"/>
            <a:endParaRPr lang="en-US" dirty="0" smtClean="0"/>
          </a:p>
          <a:p>
            <a:pPr eaLnBrk="1" hangingPunct="1"/>
            <a:r>
              <a:rPr lang="en-US" dirty="0" smtClean="0"/>
              <a:t>Notice that the two measures of inflation generally move together.  There are a few years when they diverge a bit.  The reasons for this are on the next two slides. </a:t>
            </a:r>
          </a:p>
          <a:p>
            <a:pPr eaLnBrk="1" hangingPunct="1"/>
            <a:endParaRPr lang="en-US" dirty="0" smtClean="0"/>
          </a:p>
          <a:p>
            <a:pPr eaLnBrk="1" hangingPunct="1"/>
            <a:r>
              <a:rPr lang="en-US" dirty="0" smtClean="0"/>
              <a:t>Sources:</a:t>
            </a:r>
          </a:p>
          <a:p>
            <a:pPr eaLnBrk="1" hangingPunct="1"/>
            <a:r>
              <a:rPr lang="en-US" dirty="0" smtClean="0"/>
              <a:t>GDP deflator – Bureau of Economic Analysis, U.S. Dept. of Commerce</a:t>
            </a:r>
          </a:p>
          <a:p>
            <a:pPr eaLnBrk="1" hangingPunct="1"/>
            <a:r>
              <a:rPr lang="en-US" dirty="0" smtClean="0"/>
              <a:t>CPI – Bureau of Labor Statistics, U.S. Dept. of Labor</a:t>
            </a:r>
          </a:p>
          <a:p>
            <a:pPr eaLnBrk="1" hangingPunct="1"/>
            <a:r>
              <a:rPr lang="en-US" dirty="0" smtClean="0"/>
              <a:t>Both series are quarterly and the inflation rate is calculated as the percentage change from one year earlier.  The monthly CPI is aggregated into quarters by averaging monthly values.  </a:t>
            </a:r>
          </a:p>
          <a:p>
            <a:pPr eaLnBrk="1" hangingPunct="1"/>
            <a:endParaRPr lang="en-US" dirty="0" smtClean="0"/>
          </a:p>
          <a:p>
            <a:pPr eaLnBrk="1" hangingPunct="1"/>
            <a:r>
              <a:rPr lang="en-US" dirty="0" smtClean="0"/>
              <a:t>I used the series CPIAUCSL and GDPDEF (percentage change)</a:t>
            </a:r>
            <a:r>
              <a:rPr lang="en-US" baseline="0" dirty="0" smtClean="0"/>
              <a:t> </a:t>
            </a:r>
            <a:r>
              <a:rPr lang="en-US" dirty="0" smtClean="0"/>
              <a:t>from the Federal Reserve Bank of St. Louis “Fred” database:</a:t>
            </a:r>
          </a:p>
          <a:p>
            <a:pPr eaLnBrk="1" hangingPunct="1"/>
            <a:r>
              <a:rPr lang="en-US" dirty="0" smtClean="0"/>
              <a:t>http://research.stlouisfed.org/fred2/</a:t>
            </a:r>
          </a:p>
        </p:txBody>
      </p:sp>
      <p:sp>
        <p:nvSpPr>
          <p:cNvPr id="4" name="Slide Number Placeholder 3"/>
          <p:cNvSpPr>
            <a:spLocks noGrp="1"/>
          </p:cNvSpPr>
          <p:nvPr>
            <p:ph type="sldNum" sz="quarter" idx="10"/>
          </p:nvPr>
        </p:nvSpPr>
        <p:spPr/>
        <p:txBody>
          <a:bodyPr/>
          <a:lstStyle/>
          <a:p>
            <a:fld id="{2CAF6792-DBE1-4461-97FA-F85A7B48814E}" type="slidenum">
              <a:rPr lang="en-US" smtClean="0"/>
              <a:t>19</a:t>
            </a:fld>
            <a:endParaRPr lang="en-US"/>
          </a:p>
        </p:txBody>
      </p:sp>
    </p:spTree>
    <p:extLst>
      <p:ext uri="{BB962C8B-B14F-4D97-AF65-F5344CB8AC3E}">
        <p14:creationId xmlns:p14="http://schemas.microsoft.com/office/powerpoint/2010/main" val="1852132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20</a:t>
            </a:fld>
            <a:endParaRPr lang="en-US"/>
          </a:p>
        </p:txBody>
      </p:sp>
    </p:spTree>
    <p:extLst>
      <p:ext uri="{BB962C8B-B14F-4D97-AF65-F5344CB8AC3E}">
        <p14:creationId xmlns:p14="http://schemas.microsoft.com/office/powerpoint/2010/main" val="803527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a:t>
            </a:fld>
            <a:endParaRPr lang="en-US" dirty="0"/>
          </a:p>
        </p:txBody>
      </p:sp>
    </p:spTree>
    <p:extLst>
      <p:ext uri="{BB962C8B-B14F-4D97-AF65-F5344CB8AC3E}">
        <p14:creationId xmlns:p14="http://schemas.microsoft.com/office/powerpoint/2010/main" val="1362360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21</a:t>
            </a:fld>
            <a:endParaRPr lang="en-US"/>
          </a:p>
        </p:txBody>
      </p:sp>
    </p:spTree>
    <p:extLst>
      <p:ext uri="{BB962C8B-B14F-4D97-AF65-F5344CB8AC3E}">
        <p14:creationId xmlns:p14="http://schemas.microsoft.com/office/powerpoint/2010/main" val="69629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To make this exercise more challenging, move the preceding two slides so that they appear immediately after the answers to this exercise.  </a:t>
            </a:r>
          </a:p>
          <a:p>
            <a:pPr eaLnBrk="1" hangingPunct="1"/>
            <a:endParaRPr lang="en-US" dirty="0" smtClean="0"/>
          </a:p>
          <a:p>
            <a:pPr eaLnBrk="1" hangingPunct="1"/>
            <a:r>
              <a:rPr lang="en-US" dirty="0" smtClean="0"/>
              <a:t>If you are outside the U.S., please make the following changes:</a:t>
            </a:r>
          </a:p>
          <a:p>
            <a:pPr eaLnBrk="1" hangingPunct="1"/>
            <a:r>
              <a:rPr lang="en-US" dirty="0" smtClean="0"/>
              <a:t>In (b), change the example to “A local manufacturer raises the price on industrial tractors it produces.”</a:t>
            </a:r>
          </a:p>
          <a:p>
            <a:pPr eaLnBrk="1" hangingPunct="1"/>
            <a:r>
              <a:rPr lang="en-US" dirty="0" smtClean="0"/>
              <a:t>In (c), change “U.S.” to your country’s name, unless your country is Italy.  In that case, change the example to something involving an imported consumer good.</a:t>
            </a:r>
          </a:p>
        </p:txBody>
      </p:sp>
      <p:sp>
        <p:nvSpPr>
          <p:cNvPr id="4" name="Slide Number Placeholder 3"/>
          <p:cNvSpPr>
            <a:spLocks noGrp="1"/>
          </p:cNvSpPr>
          <p:nvPr>
            <p:ph type="sldNum" sz="quarter" idx="10"/>
          </p:nvPr>
        </p:nvSpPr>
        <p:spPr/>
        <p:txBody>
          <a:bodyPr/>
          <a:lstStyle/>
          <a:p>
            <a:fld id="{2CAF6792-DBE1-4461-97FA-F85A7B48814E}" type="slidenum">
              <a:rPr lang="en-US" smtClean="0"/>
              <a:t>22</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Explanations:</a:t>
            </a:r>
          </a:p>
          <a:p>
            <a:pPr eaLnBrk="1" hangingPunct="1"/>
            <a:endParaRPr lang="en-US" sz="1200" dirty="0" smtClean="0"/>
          </a:p>
          <a:p>
            <a:pPr eaLnBrk="1" hangingPunct="1"/>
            <a:r>
              <a:rPr lang="en-US" sz="1200" dirty="0" smtClean="0"/>
              <a:t>A. </a:t>
            </a:r>
            <a:r>
              <a:rPr lang="en-US" sz="1200" dirty="0" err="1" smtClean="0"/>
              <a:t>Frappuccinos</a:t>
            </a:r>
            <a:r>
              <a:rPr lang="en-US" sz="1200" dirty="0" smtClean="0"/>
              <a:t> are produced in the U.S., so their prices are part of the GDP deflator.  They are purchased by consumers, so their prices are part of the CPI.  Hence, an increase in the price of </a:t>
            </a:r>
            <a:r>
              <a:rPr lang="en-US" sz="1200" dirty="0" err="1" smtClean="0"/>
              <a:t>Frappuccinos</a:t>
            </a:r>
            <a:r>
              <a:rPr lang="en-US" sz="1200" dirty="0" smtClean="0"/>
              <a:t> causes both the CPI and GDP deflator to increase.  </a:t>
            </a:r>
          </a:p>
          <a:p>
            <a:pPr eaLnBrk="1" hangingPunct="1"/>
            <a:endParaRPr lang="en-US" sz="1200" dirty="0" smtClean="0"/>
          </a:p>
          <a:p>
            <a:pPr eaLnBrk="1" hangingPunct="1"/>
            <a:r>
              <a:rPr lang="en-US" sz="1200" dirty="0" smtClean="0"/>
              <a:t>B. Since the tractors are produced here in the U.S., the price increase causes the GDP deflator to rise.  However, industrial tractors are a capital good, not a consumer good, so the CPI is unaffected.  </a:t>
            </a:r>
          </a:p>
          <a:p>
            <a:pPr eaLnBrk="1" hangingPunct="1"/>
            <a:endParaRPr lang="en-US" sz="1200" dirty="0" smtClean="0"/>
          </a:p>
          <a:p>
            <a:pPr marL="228600" indent="-228600" eaLnBrk="1" hangingPunct="1">
              <a:buAutoNum type="alphaUcPeriod" startAt="3"/>
            </a:pPr>
            <a:r>
              <a:rPr lang="en-US" sz="1200" dirty="0" smtClean="0"/>
              <a:t>Italian jeans appear in the U.S. consumer’s shopping basket, and hence the increase in their price causes the CPI to rise.  However, the GDP deflator is unchanged because it only includes prices of domestically produced goods and excludes the prices of imports.</a:t>
            </a:r>
          </a:p>
          <a:p>
            <a:pPr marL="0" indent="0" eaLnBrk="1" hangingPunct="1">
              <a:buNone/>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23</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24</a:t>
            </a:fld>
            <a:endParaRPr lang="en-US"/>
          </a:p>
        </p:txBody>
      </p:sp>
    </p:spTree>
    <p:extLst>
      <p:ext uri="{BB962C8B-B14F-4D97-AF65-F5344CB8AC3E}">
        <p14:creationId xmlns:p14="http://schemas.microsoft.com/office/powerpoint/2010/main" val="15047163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Note:  the ratio of price levels = 234.6/30.9 = 7.6.  This means that the cost of living has increased by a factor of 7.6.  We multiply this factor by the 1963 wage figure to convert the latter into “today’s dollars.”  </a:t>
            </a:r>
          </a:p>
          <a:p>
            <a:pPr eaLnBrk="1" hangingPunct="1"/>
            <a:endParaRPr lang="en-US" dirty="0" smtClean="0"/>
          </a:p>
          <a:p>
            <a:pPr eaLnBrk="1" hangingPunct="1"/>
            <a:r>
              <a:rPr lang="en-US" dirty="0" smtClean="0"/>
              <a:t>Interpreting the result:  The $1.25 minimum wage in December 1963 could have purchased $9.49 worth of goods and services if prices in 1963 were the same as they were in December 2013.  </a:t>
            </a:r>
          </a:p>
          <a:p>
            <a:pPr eaLnBrk="1" hangingPunct="1"/>
            <a:endParaRPr lang="en-US" dirty="0" smtClean="0"/>
          </a:p>
          <a:p>
            <a:pPr eaLnBrk="1" hangingPunct="1"/>
            <a:r>
              <a:rPr lang="en-US" dirty="0" smtClean="0"/>
              <a:t>Source of data:  Bureau of Labor Statistics, www.bls.gov</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25</a:t>
            </a:fld>
            <a:endParaRPr lang="en-US"/>
          </a:p>
        </p:txBody>
      </p:sp>
    </p:spTree>
    <p:extLst>
      <p:ext uri="{BB962C8B-B14F-4D97-AF65-F5344CB8AC3E}">
        <p14:creationId xmlns:p14="http://schemas.microsoft.com/office/powerpoint/2010/main" val="31566766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DISCLAIMER:  The material on this slide is not supported with test bank or study guide questions.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26</a:t>
            </a:fld>
            <a:endParaRPr lang="en-US"/>
          </a:p>
        </p:txBody>
      </p:sp>
    </p:spTree>
    <p:extLst>
      <p:ext uri="{BB962C8B-B14F-4D97-AF65-F5344CB8AC3E}">
        <p14:creationId xmlns:p14="http://schemas.microsoft.com/office/powerpoint/2010/main" val="36083962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7D8B557-B3DD-446A-97D8-AA0F3B1E8A04}" type="slidenum">
              <a:rPr lang="en-US" smtClean="0">
                <a:solidFill>
                  <a:srgbClr val="000000"/>
                </a:solidFill>
              </a:rPr>
              <a:pPr eaLnBrk="1" hangingPunct="1"/>
              <a:t>27</a:t>
            </a:fld>
            <a:endParaRPr lang="en-US" smtClean="0">
              <a:solidFill>
                <a:srgbClr val="000000"/>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DISCLAIMER:  The material on this slide is not supported with test bank or study guide questions.  </a:t>
            </a:r>
          </a:p>
          <a:p>
            <a:pPr eaLnBrk="1" hangingPunct="1"/>
            <a:endParaRPr lang="en-US" dirty="0" smtClean="0"/>
          </a:p>
          <a:p>
            <a:pPr eaLnBrk="1" hangingPunct="1"/>
            <a:r>
              <a:rPr lang="en-US" dirty="0" smtClean="0"/>
              <a:t>The </a:t>
            </a:r>
            <a:r>
              <a:rPr lang="en-US" dirty="0" err="1" smtClean="0"/>
              <a:t>sawtooth</a:t>
            </a:r>
            <a:r>
              <a:rPr lang="en-US" dirty="0" smtClean="0"/>
              <a:t> pattern of the real minimum wage series arises because the nominal minimum wage is raised, then remains constant until it’s raised again.  During the time between minimum wage hikes, inflation erodes the purchasing power of the minimum wage.  </a:t>
            </a:r>
          </a:p>
          <a:p>
            <a:pPr eaLnBrk="1" hangingPunct="1"/>
            <a:endParaRPr lang="en-US" dirty="0" smtClean="0"/>
          </a:p>
          <a:p>
            <a:pPr eaLnBrk="1" hangingPunct="1"/>
            <a:r>
              <a:rPr lang="en-US" dirty="0" smtClean="0"/>
              <a:t>The long-run trend in the real minimum wage:</a:t>
            </a:r>
          </a:p>
          <a:p>
            <a:pPr eaLnBrk="1" hangingPunct="1"/>
            <a:r>
              <a:rPr lang="en-US" dirty="0" smtClean="0"/>
              <a:t>Rising during the 1960s, then begins a long, slow fall from the 1970s to the mid-2000s.  A series of increases in the late 2000s lift the real minimum wage.  But, as of December 2010, the real minimum wage is still lower than it was in the 1960s to the early 1980s.  </a:t>
            </a:r>
          </a:p>
          <a:p>
            <a:pPr eaLnBrk="1" hangingPunct="1"/>
            <a:endParaRPr lang="en-US" dirty="0" smtClean="0"/>
          </a:p>
          <a:p>
            <a:pPr eaLnBrk="1" hangingPunct="1"/>
            <a:r>
              <a:rPr lang="en-US" dirty="0" smtClean="0"/>
              <a:t>Source of minimum wage data:</a:t>
            </a:r>
          </a:p>
          <a:p>
            <a:pPr eaLnBrk="1" hangingPunct="1"/>
            <a:r>
              <a:rPr lang="en-US" dirty="0" smtClean="0"/>
              <a:t>http://www.dol.gov/whd/minwage/chart.htm</a:t>
            </a:r>
          </a:p>
          <a:p>
            <a:pPr eaLnBrk="1" hangingPunct="1"/>
            <a:endParaRPr lang="en-US" dirty="0" smtClean="0"/>
          </a:p>
          <a:p>
            <a:pPr eaLnBrk="1" hangingPunct="1"/>
            <a:r>
              <a:rPr lang="en-US" dirty="0" smtClean="0"/>
              <a:t>Source of CPI data:</a:t>
            </a:r>
          </a:p>
          <a:p>
            <a:pPr eaLnBrk="1" hangingPunct="1"/>
            <a:r>
              <a:rPr lang="en-US" dirty="0" smtClean="0"/>
              <a:t>http://www.bls.gov, </a:t>
            </a:r>
          </a:p>
          <a:p>
            <a:pPr eaLnBrk="1" hangingPunct="1"/>
            <a:r>
              <a:rPr lang="en-US" dirty="0" smtClean="0"/>
              <a:t>retrieved from FRED</a:t>
            </a:r>
          </a:p>
          <a:p>
            <a:endParaRPr lang="en-US" dirty="0" smtClean="0"/>
          </a:p>
          <a:p>
            <a:pPr eaLnBrk="1" hangingPunct="1"/>
            <a:endParaRPr lang="en-US" dirty="0" smtClean="0"/>
          </a:p>
        </p:txBody>
      </p:sp>
    </p:spTree>
    <p:extLst>
      <p:ext uri="{BB962C8B-B14F-4D97-AF65-F5344CB8AC3E}">
        <p14:creationId xmlns:p14="http://schemas.microsoft.com/office/powerpoint/2010/main" val="2278460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Sources:</a:t>
            </a:r>
          </a:p>
          <a:p>
            <a:pPr eaLnBrk="1" hangingPunct="1"/>
            <a:r>
              <a:rPr lang="en-US" sz="1200" dirty="0" smtClean="0"/>
              <a:t>Tuition data from Table 4a of</a:t>
            </a:r>
          </a:p>
          <a:p>
            <a:pPr eaLnBrk="1" hangingPunct="1"/>
            <a:r>
              <a:rPr lang="en-US" sz="1200" dirty="0" smtClean="0"/>
              <a:t>http://trends.collegeboard.org/college_pricing/</a:t>
            </a:r>
          </a:p>
          <a:p>
            <a:pPr eaLnBrk="1" hangingPunct="1"/>
            <a:r>
              <a:rPr lang="en-US" sz="1200" dirty="0" smtClean="0"/>
              <a:t>CPI data from</a:t>
            </a:r>
            <a:br>
              <a:rPr lang="en-US" sz="1200" dirty="0" smtClean="0"/>
            </a:br>
            <a:r>
              <a:rPr lang="en-US" sz="1200" dirty="0" smtClean="0"/>
              <a:t>http://bls.gov</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28</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If prices in 1990 were as high as they were in 2015, the average private 4-year college would have cost $16,986, the average public 4-year school would have cost $3,470, and the average public 2-year college would have cost $1,648.</a:t>
            </a:r>
            <a:r>
              <a:rPr lang="en-US" sz="1200" baseline="0" dirty="0" smtClean="0"/>
              <a:t>  </a:t>
            </a:r>
          </a:p>
          <a:p>
            <a:pPr eaLnBrk="1" hangingPunct="1"/>
            <a:endParaRPr lang="en-US" sz="1200" baseline="0" dirty="0" smtClean="0"/>
          </a:p>
          <a:p>
            <a:pPr eaLnBrk="1" hangingPunct="1"/>
            <a:r>
              <a:rPr lang="en-US" sz="1200" baseline="0" dirty="0" smtClean="0"/>
              <a:t>The category with the largest real increase is public 4-year colleges and universities. </a:t>
            </a:r>
            <a:endParaRPr lang="en-US" sz="1200" dirty="0" smtClean="0"/>
          </a:p>
          <a:p>
            <a:pPr eaLnBrk="1" hangingPunct="1"/>
            <a:endParaRPr lang="en-US" sz="1200" dirty="0" smtClean="0"/>
          </a:p>
          <a:p>
            <a:pPr eaLnBrk="1" hangingPunct="1"/>
            <a:r>
              <a:rPr lang="en-US" sz="1200" dirty="0" smtClean="0"/>
              <a:t>Sources:</a:t>
            </a:r>
          </a:p>
          <a:p>
            <a:pPr eaLnBrk="1" hangingPunct="1"/>
            <a:r>
              <a:rPr lang="en-US" sz="1200" dirty="0" smtClean="0"/>
              <a:t>http://trends.collegeboard.org/college_pricing/</a:t>
            </a:r>
          </a:p>
          <a:p>
            <a:pPr eaLnBrk="1" hangingPunct="1"/>
            <a:r>
              <a:rPr lang="en-US" sz="1200" dirty="0" smtClean="0"/>
              <a:t>http://bls.gov</a:t>
            </a:r>
          </a:p>
          <a:p>
            <a:pPr eaLnBrk="1" hangingPunct="1"/>
            <a:endParaRPr lang="en-US" sz="1200" dirty="0" smtClean="0"/>
          </a:p>
          <a:p>
            <a:endParaRPr lang="en-US" sz="1200" b="0"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29</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30</a:t>
            </a:fld>
            <a:endParaRPr lang="en-US"/>
          </a:p>
        </p:txBody>
      </p:sp>
    </p:spTree>
    <p:extLst>
      <p:ext uri="{BB962C8B-B14F-4D97-AF65-F5344CB8AC3E}">
        <p14:creationId xmlns:p14="http://schemas.microsoft.com/office/powerpoint/2010/main" val="3867573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CPI measures the typical consumer’s cost of living; is the basis of cost of living adjustments (COLAs) in many contracts and in Social Security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a:t>
            </a:fld>
            <a:endParaRPr lang="en-US"/>
          </a:p>
        </p:txBody>
      </p:sp>
    </p:spTree>
    <p:extLst>
      <p:ext uri="{BB962C8B-B14F-4D97-AF65-F5344CB8AC3E}">
        <p14:creationId xmlns:p14="http://schemas.microsoft.com/office/powerpoint/2010/main" val="1874813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31</a:t>
            </a:fld>
            <a:endParaRPr lang="en-US"/>
          </a:p>
        </p:txBody>
      </p:sp>
    </p:spTree>
    <p:extLst>
      <p:ext uri="{BB962C8B-B14F-4D97-AF65-F5344CB8AC3E}">
        <p14:creationId xmlns:p14="http://schemas.microsoft.com/office/powerpoint/2010/main" val="42172416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32</a:t>
            </a:fld>
            <a:endParaRPr lang="en-US"/>
          </a:p>
        </p:txBody>
      </p:sp>
    </p:spTree>
    <p:extLst>
      <p:ext uri="{BB962C8B-B14F-4D97-AF65-F5344CB8AC3E}">
        <p14:creationId xmlns:p14="http://schemas.microsoft.com/office/powerpoint/2010/main" val="33035462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This graph replicates Figure 4 from this chapter.  </a:t>
            </a:r>
          </a:p>
          <a:p>
            <a:pPr eaLnBrk="1" hangingPunct="1"/>
            <a:endParaRPr lang="en-US" dirty="0" smtClean="0"/>
          </a:p>
          <a:p>
            <a:pPr eaLnBrk="1" hangingPunct="1"/>
            <a:r>
              <a:rPr lang="en-US" dirty="0" smtClean="0"/>
              <a:t>The nominal interest rate is the rate on a three-month Treasury Bill.  The real interest rate is this rate minus the inflation rate as measured by the percentage change in the CPI.  </a:t>
            </a:r>
          </a:p>
          <a:p>
            <a:pPr eaLnBrk="1" hangingPunct="1"/>
            <a:endParaRPr lang="en-US" dirty="0" smtClean="0"/>
          </a:p>
          <a:p>
            <a:pPr eaLnBrk="1" hangingPunct="1"/>
            <a:r>
              <a:rPr lang="en-US" dirty="0" smtClean="0"/>
              <a:t>Notice that the nominal and real interest rates often do not move together, due to variation in the inflation rate.  </a:t>
            </a:r>
          </a:p>
          <a:p>
            <a:pPr eaLnBrk="1" hangingPunct="1"/>
            <a:endParaRPr lang="en-US" dirty="0" smtClean="0"/>
          </a:p>
          <a:p>
            <a:pPr eaLnBrk="1" hangingPunct="1"/>
            <a:r>
              <a:rPr lang="en-US" dirty="0" smtClean="0"/>
              <a:t>Sources:</a:t>
            </a:r>
          </a:p>
          <a:p>
            <a:pPr eaLnBrk="1" hangingPunct="1"/>
            <a:r>
              <a:rPr lang="en-US" dirty="0" smtClean="0"/>
              <a:t>CPI – Bureau of Labor Statistics </a:t>
            </a:r>
            <a:r>
              <a:rPr lang="en-US" b="0" dirty="0" smtClean="0"/>
              <a:t>(</a:t>
            </a:r>
            <a:r>
              <a:rPr lang="en-US" sz="1200" b="0" i="0" kern="1200" dirty="0" smtClean="0">
                <a:solidFill>
                  <a:schemeClr val="tx1"/>
                </a:solidFill>
                <a:effectLst/>
                <a:latin typeface="+mn-lt"/>
                <a:ea typeface="+mn-ea"/>
                <a:cs typeface="+mn-cs"/>
              </a:rPr>
              <a:t>CPIAUCSL)</a:t>
            </a:r>
            <a:endParaRPr lang="en-US" b="0" dirty="0" smtClean="0"/>
          </a:p>
          <a:p>
            <a:pPr eaLnBrk="1" hangingPunct="1"/>
            <a:r>
              <a:rPr lang="en-US" dirty="0" smtClean="0"/>
              <a:t>Treasury bill rate – Board of Governors of the Federal Reserve System. (DBT3)</a:t>
            </a:r>
          </a:p>
          <a:p>
            <a:pPr eaLnBrk="1" hangingPunct="1"/>
            <a:r>
              <a:rPr lang="en-US" dirty="0" smtClean="0"/>
              <a:t>I obtained both from the Federal Reserve Bank of St. Louis “Fred” database:</a:t>
            </a:r>
          </a:p>
          <a:p>
            <a:pPr eaLnBrk="1" hangingPunct="1"/>
            <a:r>
              <a:rPr lang="en-US" dirty="0" smtClean="0"/>
              <a:t>http://research.stlouisfed.org/fred2/</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33</a:t>
            </a:fld>
            <a:endParaRPr lang="en-US"/>
          </a:p>
        </p:txBody>
      </p:sp>
    </p:spTree>
    <p:extLst>
      <p:ext uri="{BB962C8B-B14F-4D97-AF65-F5344CB8AC3E}">
        <p14:creationId xmlns:p14="http://schemas.microsoft.com/office/powerpoint/2010/main" val="42069926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34</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a:t>
            </a:fld>
            <a:endParaRPr lang="en-US"/>
          </a:p>
        </p:txBody>
      </p:sp>
    </p:spTree>
    <p:extLst>
      <p:ext uri="{BB962C8B-B14F-4D97-AF65-F5344CB8AC3E}">
        <p14:creationId xmlns:p14="http://schemas.microsoft.com/office/powerpoint/2010/main" val="2704711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 year = benchmark</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5</a:t>
            </a:fld>
            <a:endParaRPr lang="en-US"/>
          </a:p>
        </p:txBody>
      </p:sp>
    </p:spTree>
    <p:extLst>
      <p:ext uri="{BB962C8B-B14F-4D97-AF65-F5344CB8AC3E}">
        <p14:creationId xmlns:p14="http://schemas.microsoft.com/office/powerpoint/2010/main" val="691746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D29D13-9F65-469B-9B0E-65E4F4CA015C}" type="slidenum">
              <a:rPr lang="en-US" smtClean="0"/>
              <a:pPr eaLnBrk="1" hangingPunct="1"/>
              <a:t>6</a:t>
            </a:fld>
            <a:endParaRPr lang="en-US" smtClean="0"/>
          </a:p>
        </p:txBody>
      </p:sp>
      <p:sp>
        <p:nvSpPr>
          <p:cNvPr id="4813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D999905-E92D-41CC-8CC8-59C3D7AAF36D}" type="slidenum">
              <a:rPr lang="en-US" sz="1200">
                <a:cs typeface="Arial" charset="0"/>
              </a:rPr>
              <a:pPr algn="r" eaLnBrk="1" hangingPunct="1"/>
              <a:t>6</a:t>
            </a:fld>
            <a:endParaRPr lang="en-US" sz="1200">
              <a:cs typeface="Arial" charset="0"/>
            </a:endParaRPr>
          </a:p>
        </p:txBody>
      </p:sp>
      <p:sp>
        <p:nvSpPr>
          <p:cNvPr id="48132" name="Rectangle 2"/>
          <p:cNvSpPr>
            <a:spLocks noGrp="1" noRot="1" noChangeAspect="1" noChangeArrowheads="1" noTextEdit="1"/>
          </p:cNvSpPr>
          <p:nvPr>
            <p:ph type="sldImg"/>
          </p:nvPr>
        </p:nvSpPr>
        <p:spPr>
          <a:ln/>
        </p:spPr>
      </p:sp>
      <p:sp>
        <p:nvSpPr>
          <p:cNvPr id="481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Suggestion:  Show students the data in the first three columns of the table.  Before showing them the cost of basket calculations, tell them to take three minutes to compute the cost of the basket in each of the three years, and use those results to compute the value of the CPI in each of the three years.  Then, show the rest of the slide.  </a:t>
            </a:r>
          </a:p>
          <a:p>
            <a:pPr eaLnBrk="1" hangingPunct="1"/>
            <a:endParaRPr lang="en-US" dirty="0" smtClean="0"/>
          </a:p>
          <a:p>
            <a:pPr eaLnBrk="1" hangingPunct="1"/>
            <a:r>
              <a:rPr lang="en-US" dirty="0" smtClean="0"/>
              <a:t>Or, you can just cruise through this example, but tell them to pay close attention because in a few moments they will have to compute a similar example.  </a:t>
            </a:r>
          </a:p>
          <a:p>
            <a:pPr eaLnBrk="1" hangingPunct="1"/>
            <a:endParaRPr lang="en-US" dirty="0" smtClean="0"/>
          </a:p>
        </p:txBody>
      </p:sp>
    </p:spTree>
    <p:extLst>
      <p:ext uri="{BB962C8B-B14F-4D97-AF65-F5344CB8AC3E}">
        <p14:creationId xmlns:p14="http://schemas.microsoft.com/office/powerpoint/2010/main" val="1066560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Part A is not difficult but requires an intermediate step:  students must compute the cost of the basket in 2015 to find the CPI in 2015.  </a:t>
            </a:r>
          </a:p>
          <a:p>
            <a:pPr eaLnBrk="1" hangingPunct="1"/>
            <a:endParaRPr lang="en-US" sz="1200" dirty="0" smtClean="0"/>
          </a:p>
          <a:p>
            <a:pPr eaLnBrk="1" hangingPunct="1"/>
            <a:r>
              <a:rPr lang="en-US" sz="1200" dirty="0" smtClean="0"/>
              <a:t>Part B has two intermediate steps:  computing the cost of the basket in 2016, then computing the CPI in 2016.</a:t>
            </a:r>
          </a:p>
          <a:p>
            <a:pPr eaLnBrk="1" hangingPunct="1"/>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7</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8</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9</a:t>
            </a:fld>
            <a:endParaRPr lang="en-US"/>
          </a:p>
        </p:txBody>
      </p:sp>
    </p:spTree>
    <p:extLst>
      <p:ext uri="{BB962C8B-B14F-4D97-AF65-F5344CB8AC3E}">
        <p14:creationId xmlns:p14="http://schemas.microsoft.com/office/powerpoint/2010/main" val="3222789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6054725" y="5707063"/>
            <a:ext cx="3089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1400" dirty="0" smtClean="0">
                <a:solidFill>
                  <a:srgbClr val="000000"/>
                </a:solidFill>
              </a:rPr>
              <a:t>Premium PowerPoint Slides by: </a:t>
            </a:r>
          </a:p>
          <a:p>
            <a:pPr algn="ctr" eaLnBrk="1" fontAlgn="base" hangingPunct="1">
              <a:lnSpc>
                <a:spcPct val="80000"/>
              </a:lnSpc>
              <a:spcBef>
                <a:spcPct val="20000"/>
              </a:spcBef>
              <a:spcAft>
                <a:spcPct val="0"/>
              </a:spcAft>
              <a:defRPr/>
            </a:pPr>
            <a:r>
              <a:rPr lang="en-US" altLang="en-US" sz="1400" dirty="0" smtClean="0">
                <a:solidFill>
                  <a:srgbClr val="000000"/>
                </a:solidFill>
              </a:rPr>
              <a:t>V.  </a:t>
            </a:r>
            <a:r>
              <a:rPr lang="en-US" altLang="en-US" sz="1400" dirty="0" err="1" smtClean="0">
                <a:solidFill>
                  <a:srgbClr val="000000"/>
                </a:solidFill>
              </a:rPr>
              <a:t>Andreea</a:t>
            </a:r>
            <a:r>
              <a:rPr lang="en-US" altLang="en-US" sz="1400" dirty="0" smtClean="0">
                <a:solidFill>
                  <a:srgbClr val="000000"/>
                </a:solidFill>
              </a:rPr>
              <a:t>  CHIRITESCU</a:t>
            </a:r>
          </a:p>
          <a:p>
            <a:pPr algn="ctr" eaLnBrk="1" fontAlgn="base" hangingPunct="1">
              <a:lnSpc>
                <a:spcPct val="80000"/>
              </a:lnSpc>
              <a:spcBef>
                <a:spcPct val="20000"/>
              </a:spcBef>
              <a:spcAft>
                <a:spcPct val="0"/>
              </a:spcAft>
              <a:defRPr/>
            </a:pPr>
            <a:r>
              <a:rPr lang="en-US" altLang="en-US" sz="1400" dirty="0" smtClean="0">
                <a:solidFill>
                  <a:srgbClr val="000000"/>
                </a:solidFill>
              </a:rPr>
              <a:t>Eastern Illinois University</a:t>
            </a:r>
          </a:p>
        </p:txBody>
      </p:sp>
      <p:sp>
        <p:nvSpPr>
          <p:cNvPr id="10" name="Text Placeholder 9"/>
          <p:cNvSpPr>
            <a:spLocks noGrp="1"/>
          </p:cNvSpPr>
          <p:nvPr>
            <p:ph type="body" sz="quarter" idx="12" hasCustomPrompt="1"/>
          </p:nvPr>
        </p:nvSpPr>
        <p:spPr>
          <a:xfrm>
            <a:off x="2207172" y="3276600"/>
            <a:ext cx="6936827" cy="1812925"/>
          </a:xfrm>
          <a:prstGeom prst="rect">
            <a:avLst/>
          </a:prstGeom>
        </p:spPr>
        <p:txBody>
          <a:bodyPr/>
          <a:lstStyle>
            <a:lvl1pPr marL="0" indent="0" algn="ctr">
              <a:buNone/>
              <a:defRPr sz="6000">
                <a:solidFill>
                  <a:srgbClr val="AE122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lvl="0"/>
            <a:r>
              <a:rPr lang="en-US" dirty="0" smtClean="0"/>
              <a:t>Chapter title</a:t>
            </a:r>
          </a:p>
        </p:txBody>
      </p:sp>
      <p:sp>
        <p:nvSpPr>
          <p:cNvPr id="6" name="Slide Number Placeholder 3"/>
          <p:cNvSpPr>
            <a:spLocks noGrp="1"/>
          </p:cNvSpPr>
          <p:nvPr>
            <p:ph type="sldNum" sz="quarter" idx="14"/>
          </p:nvPr>
        </p:nvSpPr>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
        <p:nvSpPr>
          <p:cNvPr id="7" name="Footer Placeholder 4"/>
          <p:cNvSpPr>
            <a:spLocks noGrp="1"/>
          </p:cNvSpPr>
          <p:nvPr>
            <p:ph type="ftr" sz="quarter" idx="15"/>
          </p:nvPr>
        </p:nvSpPr>
        <p:spPr/>
        <p:txBody>
          <a:bodyPr/>
          <a:lstStyle>
            <a:lvl1pPr>
              <a:defRPr/>
            </a:lvl1p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3" name="Text Placeholder 2"/>
          <p:cNvSpPr>
            <a:spLocks noGrp="1"/>
          </p:cNvSpPr>
          <p:nvPr>
            <p:ph type="body" sz="quarter" idx="16" hasCustomPrompt="1"/>
          </p:nvPr>
        </p:nvSpPr>
        <p:spPr>
          <a:xfrm>
            <a:off x="0" y="3505200"/>
            <a:ext cx="1981200" cy="1828800"/>
          </a:xfrm>
          <a:prstGeom prst="rect">
            <a:avLst/>
          </a:prstGeom>
        </p:spPr>
        <p:txBody>
          <a:bodyPr/>
          <a:lstStyle>
            <a:lvl1pPr marL="0" indent="0" algn="ctr">
              <a:buNone/>
              <a:defRPr>
                <a:solidFill>
                  <a:srgbClr val="005EA4"/>
                </a:solidFill>
                <a:effectLst>
                  <a:outerShdw blurRad="38100" dist="38100" dir="2700000" algn="tl">
                    <a:srgbClr val="000000">
                      <a:alpha val="43137"/>
                    </a:srgbClr>
                  </a:outerShdw>
                </a:effectLst>
                <a:latin typeface="Arial Narrow" panose="020B0606020202030204" pitchFamily="34" charset="0"/>
              </a:defRPr>
            </a:lvl1pPr>
          </a:lstStyle>
          <a:p>
            <a:pPr lvl="0"/>
            <a:r>
              <a:rPr lang="en-US" dirty="0" smtClean="0"/>
              <a:t>CHAPTER</a:t>
            </a:r>
          </a:p>
          <a:p>
            <a:pPr lvl="0"/>
            <a:r>
              <a:rPr lang="en-US" dirty="0" smtClean="0"/>
              <a:t>#</a:t>
            </a:r>
          </a:p>
        </p:txBody>
      </p:sp>
      <p:sp>
        <p:nvSpPr>
          <p:cNvPr id="2" name="TextBox 1"/>
          <p:cNvSpPr txBox="1"/>
          <p:nvPr userDrawn="1"/>
        </p:nvSpPr>
        <p:spPr>
          <a:xfrm>
            <a:off x="0" y="0"/>
            <a:ext cx="4572000" cy="2585323"/>
          </a:xfrm>
          <a:prstGeom prst="rect">
            <a:avLst/>
          </a:prstGeom>
          <a:noFill/>
        </p:spPr>
        <p:txBody>
          <a:bodyPr wrap="square" rtlCol="0">
            <a:spAutoFit/>
          </a:bodyPr>
          <a:lstStyle/>
          <a:p>
            <a:pPr algn="ctr"/>
            <a:r>
              <a:rPr lang="en-US" sz="3200" dirty="0" smtClean="0">
                <a:solidFill>
                  <a:schemeClr val="bg1"/>
                </a:solidFill>
                <a:latin typeface="+mj-lt"/>
                <a:cs typeface="Times New Roman" panose="02020603050405020304" pitchFamily="18" charset="0"/>
              </a:rPr>
              <a:t>N. GREGORY MANKIW</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dirty="0" smtClean="0">
                <a:solidFill>
                  <a:schemeClr val="tx1">
                    <a:lumMod val="50000"/>
                    <a:lumOff val="50000"/>
                  </a:schemeClr>
                </a:solidFill>
                <a:latin typeface="Times New Roman" panose="02020603050405020304" pitchFamily="18" charset="0"/>
                <a:cs typeface="Times New Roman" panose="02020603050405020304" pitchFamily="18" charset="0"/>
              </a:rPr>
              <a:t>PRINCIPLES OF</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5400" dirty="0" smtClean="0">
                <a:latin typeface="+mj-lt"/>
              </a:rPr>
              <a:t>ECONOMICS</a:t>
            </a:r>
            <a:r>
              <a:rPr lang="en-US" dirty="0" smtClean="0"/>
              <a:t/>
            </a:r>
            <a:br>
              <a:rPr lang="en-US" dirty="0" smtClean="0"/>
            </a:b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Eight Edition </a:t>
            </a:r>
            <a:endParaRPr lang="en-US" dirty="0"/>
          </a:p>
        </p:txBody>
      </p:sp>
    </p:spTree>
    <p:extLst>
      <p:ext uri="{BB962C8B-B14F-4D97-AF65-F5344CB8AC3E}">
        <p14:creationId xmlns:p14="http://schemas.microsoft.com/office/powerpoint/2010/main" val="8682376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457200" y="533400"/>
            <a:ext cx="8458200" cy="533400"/>
          </a:xfrm>
        </p:spPr>
        <p:txBody>
          <a:bodyPr/>
          <a:lstStyle>
            <a:lvl1pPr marL="0" indent="0">
              <a:buNone/>
              <a:defRPr sz="320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1"/>
            <a:r>
              <a:rPr lang="en-US" dirty="0" smtClean="0"/>
              <a:t>Click to edit Master text styles</a:t>
            </a:r>
          </a:p>
        </p:txBody>
      </p:sp>
      <p:sp>
        <p:nvSpPr>
          <p:cNvPr id="9" name="Text Placeholder 5"/>
          <p:cNvSpPr>
            <a:spLocks noGrp="1"/>
          </p:cNvSpPr>
          <p:nvPr>
            <p:ph type="body" sz="quarter" idx="14"/>
          </p:nvPr>
        </p:nvSpPr>
        <p:spPr>
          <a:xfrm>
            <a:off x="533400" y="1295400"/>
            <a:ext cx="8077200" cy="2209800"/>
          </a:xfrm>
        </p:spPr>
        <p:txBody>
          <a:bodyPr/>
          <a:lstStyle>
            <a:lvl1pPr marL="0" indent="0">
              <a:buNone/>
              <a:defRPr sz="3200" i="1">
                <a:solidFill>
                  <a:schemeClr val="accent6">
                    <a:lumMod val="50000"/>
                  </a:schemeClr>
                </a:solidFill>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6954494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605119"/>
            <a:ext cx="8492836" cy="583662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7FD95AB8-5D89-46A9-8508-FFECD7F10317}"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037197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100939"/>
            <a:ext cx="8686800" cy="860961"/>
          </a:xfrm>
        </p:spPr>
        <p:txBody>
          <a:bodyPr/>
          <a:lstStyle>
            <a:lvl1pPr>
              <a:defRPr sz="36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18641172"/>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467275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7813" y="1025525"/>
            <a:ext cx="6656387" cy="5422900"/>
          </a:xfrm>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7010400" y="4191000"/>
            <a:ext cx="2133600" cy="1295400"/>
          </a:xfrm>
        </p:spPr>
        <p:txBody>
          <a:bodyPr/>
          <a:lstStyle>
            <a:lvl1pPr marL="0" indent="0">
              <a:buNone/>
              <a:defRPr sz="2000" i="1">
                <a:solidFill>
                  <a:schemeClr val="accent6">
                    <a:lumMod val="50000"/>
                  </a:schemeClr>
                </a:solidFill>
                <a:latin typeface="Cambria" panose="02040503050406030204" pitchFamily="18" charset="0"/>
                <a:sym typeface="Wingdings" panose="05000000000000000000" pitchFamily="2" charset="2"/>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Click to edit Master text styles</a:t>
            </a:r>
          </a:p>
          <a:p>
            <a:pPr lvl="0"/>
            <a:r>
              <a:rPr lang="en-US" dirty="0" smtClean="0"/>
              <a:t>Picture comment </a:t>
            </a:r>
            <a:endParaRPr lang="en-US" dirty="0"/>
          </a:p>
        </p:txBody>
      </p:sp>
    </p:spTree>
    <p:extLst>
      <p:ext uri="{BB962C8B-B14F-4D97-AF65-F5344CB8AC3E}">
        <p14:creationId xmlns:p14="http://schemas.microsoft.com/office/powerpoint/2010/main" val="26004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7813" y="1025525"/>
            <a:ext cx="8588375" cy="1793875"/>
          </a:xfrm>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304800" y="2895600"/>
            <a:ext cx="8686800" cy="3276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834704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97577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88849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661061"/>
          </a:xfrm>
        </p:spPr>
        <p:txBody>
          <a:bodyPr/>
          <a:lstStyle>
            <a:lvl1pPr>
              <a:defRPr sz="32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241" y="914400"/>
            <a:ext cx="8518947"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75696269"/>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688622"/>
            <a:ext cx="8458200" cy="57883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424646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7.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8.xm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theme" Target="../theme/theme9.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84188"/>
            <a:ext cx="9144000" cy="6326187"/>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27"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Slide Number Placeholder 1"/>
          <p:cNvSpPr>
            <a:spLocks noGrp="1"/>
          </p:cNvSpPr>
          <p:nvPr>
            <p:ph type="sldNum" sz="quarter" idx="4"/>
          </p:nvPr>
        </p:nvSpPr>
        <p:spPr>
          <a:xfrm>
            <a:off x="8521700" y="6484938"/>
            <a:ext cx="622300" cy="409575"/>
          </a:xfrm>
          <a:prstGeom prst="rect">
            <a:avLst/>
          </a:prstGeom>
          <a:noFill/>
        </p:spPr>
        <p:txBody>
          <a:bodyPr vert="horz" lIns="91440" tIns="45720" rIns="91440" bIns="45720" rtlCol="0" anchor="ctr"/>
          <a:lstStyle>
            <a:lvl1pPr algn="r">
              <a:buFontTx/>
              <a:buNone/>
              <a:defRPr sz="1200">
                <a:solidFill>
                  <a:schemeClr val="bg1"/>
                </a:solidFill>
              </a:defRPr>
            </a:lvl1pPr>
          </a:lstStyle>
          <a:p>
            <a:pPr fontAlgn="base">
              <a:spcBef>
                <a:spcPct val="20000"/>
              </a:spcBef>
              <a:spcAft>
                <a:spcPct val="0"/>
              </a:spcAft>
              <a:defRPr/>
            </a:pPr>
            <a:fld id="{C148E929-2C81-42BB-92FD-6CE3916FB07A}" type="slidenum">
              <a:rPr lang="en-US">
                <a:solidFill>
                  <a:srgbClr val="FFFFFF"/>
                </a:solidFill>
              </a:rPr>
              <a:pPr fontAlgn="base">
                <a:spcBef>
                  <a:spcPct val="20000"/>
                </a:spcBef>
                <a:spcAft>
                  <a:spcPct val="0"/>
                </a:spcAft>
                <a:defRPr/>
              </a:pPr>
              <a:t>‹#›</a:t>
            </a:fld>
            <a:endParaRPr lang="en-US" dirty="0">
              <a:solidFill>
                <a:srgbClr val="FFFFFF"/>
              </a:solidFill>
            </a:endParaRPr>
          </a:p>
        </p:txBody>
      </p:sp>
      <p:pic>
        <p:nvPicPr>
          <p:cNvPr id="1030"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2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Content Placeholder 7"/>
          <p:cNvSpPr txBox="1">
            <a:spLocks/>
          </p:cNvSpPr>
          <p:nvPr userDrawn="1"/>
        </p:nvSpPr>
        <p:spPr>
          <a:xfrm>
            <a:off x="31750" y="766763"/>
            <a:ext cx="4540250"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32" name="Picture 1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0" y="150813"/>
            <a:ext cx="45720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Footer Placeholder 2"/>
          <p:cNvSpPr>
            <a:spLocks noGrp="1"/>
          </p:cNvSpPr>
          <p:nvPr>
            <p:ph type="ftr" sz="quarter" idx="3"/>
          </p:nvPr>
        </p:nvSpPr>
        <p:spPr>
          <a:xfrm>
            <a:off x="0" y="6400800"/>
            <a:ext cx="8540750" cy="457200"/>
          </a:xfrm>
          <a:prstGeom prst="rect">
            <a:avLst/>
          </a:prstGeom>
          <a:noFill/>
        </p:spPr>
        <p:txBody>
          <a:bodyPr vert="horz" lIns="91440" tIns="45720" rIns="91440" bIns="45720" rtlCol="0" anchor="ctr"/>
          <a:lstStyle>
            <a:lvl1pPr algn="l">
              <a:buNone/>
              <a:defRPr sz="1000">
                <a:solidFill>
                  <a:schemeClr val="bg1"/>
                </a:solidFill>
                <a:cs typeface="Arial" pitchFamily="34" charset="0"/>
              </a:defRPr>
            </a:lvl1pPr>
          </a:lstStyle>
          <a:p>
            <a:pPr fontAlgn="base">
              <a:spcAft>
                <a:spcPct val="0"/>
              </a:spcAft>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Tree>
    <p:extLst>
      <p:ext uri="{BB962C8B-B14F-4D97-AF65-F5344CB8AC3E}">
        <p14:creationId xmlns:p14="http://schemas.microsoft.com/office/powerpoint/2010/main" val="3130776066"/>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400799"/>
            <a:chOff x="0" y="1"/>
            <a:chExt cx="9144000" cy="6477001"/>
          </a:xfrm>
        </p:grpSpPr>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1"/>
              <a:ext cx="9144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8858250" y="1"/>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53" name="Rectangle 3"/>
          <p:cNvSpPr>
            <a:spLocks noGrp="1" noChangeAspect="1" noChangeArrowheads="1"/>
          </p:cNvSpPr>
          <p:nvPr>
            <p:ph type="title"/>
          </p:nvPr>
        </p:nvSpPr>
        <p:spPr bwMode="auto">
          <a:xfrm>
            <a:off x="258456" y="101600"/>
            <a:ext cx="8599794"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078" name="Rectangle 8"/>
          <p:cNvSpPr>
            <a:spLocks noGrp="1" noChangeArrowheads="1"/>
          </p:cNvSpPr>
          <p:nvPr>
            <p:ph type="body" idx="1"/>
          </p:nvPr>
        </p:nvSpPr>
        <p:spPr bwMode="auto">
          <a:xfrm>
            <a:off x="292912" y="1054100"/>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05838" cy="4572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77070386"/>
      </p:ext>
    </p:extLst>
  </p:cSld>
  <p:clrMap bg1="lt1" tx1="dk1" bg2="lt2" tx2="dk2" accent1="accent1" accent2="accent2" accent3="accent3" accent4="accent4" accent5="accent5" accent6="accent6" hlink="hlink" folHlink="folHlink"/>
  <p:sldLayoutIdLst>
    <p:sldLayoutId id="2147483681"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3600">
          <a:solidFill>
            <a:srgbClr val="005EA4"/>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2"/>
          </a:solidFill>
          <a:latin typeface="+mn-lt"/>
        </a:defRPr>
      </a:lvl2pPr>
      <a:lvl3pPr marL="1143000" indent="-228600" algn="l" rtl="0" eaLnBrk="0" fontAlgn="base" hangingPunct="0">
        <a:spcBef>
          <a:spcPct val="20000"/>
        </a:spcBef>
        <a:spcAft>
          <a:spcPct val="0"/>
        </a:spcAft>
        <a:buSzPct val="90000"/>
        <a:buChar char="•"/>
        <a:defRPr sz="2800">
          <a:solidFill>
            <a:schemeClr val="tx2"/>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0"/>
            <a:ext cx="1380695" cy="1022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7163" y="941388"/>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57163" y="6248400"/>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1324303" y="77788"/>
            <a:ext cx="781969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smtClean="0"/>
              <a:t>Name fgchmvb </a:t>
            </a:r>
          </a:p>
        </p:txBody>
      </p:sp>
      <p:sp>
        <p:nvSpPr>
          <p:cNvPr id="3078" name="Rectangle 8"/>
          <p:cNvSpPr>
            <a:spLocks noGrp="1" noChangeArrowheads="1"/>
          </p:cNvSpPr>
          <p:nvPr>
            <p:ph type="body" idx="1"/>
          </p:nvPr>
        </p:nvSpPr>
        <p:spPr bwMode="auto">
          <a:xfrm>
            <a:off x="277813" y="1025525"/>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23025"/>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59857"/>
            <a:ext cx="8605838" cy="498143"/>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24080141"/>
      </p:ext>
    </p:extLst>
  </p:cSld>
  <p:clrMap bg1="lt1" tx1="dk1" bg2="lt2" tx2="dk2" accent1="accent1" accent2="accent2" accent3="accent3" accent4="accent4" accent5="accent5" accent6="accent6" hlink="hlink" folHlink="folHlink"/>
  <p:sldLayoutIdLst>
    <p:sldLayoutId id="2147483664" r:id="rId1"/>
    <p:sldLayoutId id="2147483674" r:id="rId2"/>
    <p:sldLayoutId id="2147483682" r:id="rId3"/>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4000">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542704"/>
            <a:chOff x="0" y="1"/>
            <a:chExt cx="9144000" cy="6542704"/>
          </a:xfrm>
        </p:grpSpPr>
        <p:pic>
          <p:nvPicPr>
            <p:cNvPr id="3074" name="Picture 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550" y="487363"/>
              <a:ext cx="8591550" cy="565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0"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01100" y="436563"/>
              <a:ext cx="342900" cy="60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1"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141067"/>
              <a:ext cx="9144000" cy="40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5"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28" y="1"/>
              <a:ext cx="247650" cy="654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3076" name="Rectangle 2"/>
          <p:cNvSpPr>
            <a:spLocks noGrp="1" noChangeAspect="1" noChangeArrowheads="1"/>
          </p:cNvSpPr>
          <p:nvPr>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Figure 1</a:t>
            </a:r>
          </a:p>
        </p:txBody>
      </p:sp>
      <p:sp>
        <p:nvSpPr>
          <p:cNvPr id="3077" name="Rectangle 3"/>
          <p:cNvSpPr>
            <a:spLocks noGrp="1" noChangeArrowheads="1"/>
          </p:cNvSpPr>
          <p:nvPr>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41886"/>
            <a:ext cx="8615363" cy="516114"/>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1" name="Group 10"/>
          <p:cNvGrpSpPr/>
          <p:nvPr userDrawn="1"/>
        </p:nvGrpSpPr>
        <p:grpSpPr>
          <a:xfrm>
            <a:off x="90539" y="77773"/>
            <a:ext cx="8929618" cy="6297167"/>
            <a:chOff x="90539" y="77773"/>
            <a:chExt cx="8929618" cy="6297167"/>
          </a:xfrm>
        </p:grpSpPr>
        <p:grpSp>
          <p:nvGrpSpPr>
            <p:cNvPr id="12" name="Group 11"/>
            <p:cNvGrpSpPr/>
            <p:nvPr userDrawn="1"/>
          </p:nvGrpSpPr>
          <p:grpSpPr>
            <a:xfrm>
              <a:off x="90539" y="77773"/>
              <a:ext cx="2075718" cy="583326"/>
              <a:chOff x="90539" y="77773"/>
              <a:chExt cx="2075718" cy="583326"/>
            </a:xfrm>
          </p:grpSpPr>
          <p:cxnSp>
            <p:nvCxnSpPr>
              <p:cNvPr id="16" name="Straight Connector 15"/>
              <p:cNvCxnSpPr/>
              <p:nvPr userDrawn="1"/>
            </p:nvCxnSpPr>
            <p:spPr bwMode="auto">
              <a:xfrm>
                <a:off x="90539" y="536628"/>
                <a:ext cx="2075718" cy="0"/>
              </a:xfrm>
              <a:prstGeom prst="line">
                <a:avLst/>
              </a:prstGeom>
              <a:noFill/>
              <a:ln w="28575" cap="flat" cmpd="sng" algn="ctr">
                <a:solidFill>
                  <a:srgbClr val="074866"/>
                </a:solidFill>
                <a:prstDash val="solid"/>
                <a:round/>
                <a:headEnd type="none" w="med" len="med"/>
                <a:tailEnd type="none" w="med" len="med"/>
              </a:ln>
              <a:effectLst/>
            </p:spPr>
          </p:cxnSp>
          <p:cxnSp>
            <p:nvCxnSpPr>
              <p:cNvPr id="17" name="Straight Connector 16"/>
              <p:cNvCxnSpPr/>
              <p:nvPr userDrawn="1"/>
            </p:nvCxnSpPr>
            <p:spPr bwMode="auto">
              <a:xfrm flipV="1">
                <a:off x="202361" y="77773"/>
                <a:ext cx="0" cy="583326"/>
              </a:xfrm>
              <a:prstGeom prst="line">
                <a:avLst/>
              </a:prstGeom>
              <a:noFill/>
              <a:ln w="28575" cap="flat" cmpd="sng" algn="ctr">
                <a:solidFill>
                  <a:srgbClr val="074866"/>
                </a:solidFill>
                <a:prstDash val="solid"/>
                <a:round/>
                <a:headEnd type="none" w="med" len="med"/>
                <a:tailEnd type="none" w="med" len="med"/>
              </a:ln>
              <a:effectLst/>
            </p:spPr>
          </p:cxnSp>
        </p:grpSp>
        <p:grpSp>
          <p:nvGrpSpPr>
            <p:cNvPr id="13" name="Group 12"/>
            <p:cNvGrpSpPr/>
            <p:nvPr userDrawn="1"/>
          </p:nvGrpSpPr>
          <p:grpSpPr>
            <a:xfrm>
              <a:off x="8187163" y="6011640"/>
              <a:ext cx="832994" cy="363300"/>
              <a:chOff x="8187163" y="6011640"/>
              <a:chExt cx="832994" cy="363300"/>
            </a:xfrm>
          </p:grpSpPr>
          <p:cxnSp>
            <p:nvCxnSpPr>
              <p:cNvPr id="14" name="Straight Connector 13"/>
              <p:cNvCxnSpPr/>
              <p:nvPr userDrawn="1"/>
            </p:nvCxnSpPr>
            <p:spPr bwMode="auto">
              <a:xfrm>
                <a:off x="8187163" y="6292878"/>
                <a:ext cx="832994" cy="1"/>
              </a:xfrm>
              <a:prstGeom prst="line">
                <a:avLst/>
              </a:prstGeom>
              <a:noFill/>
              <a:ln w="28575" cap="flat" cmpd="sng" algn="ctr">
                <a:solidFill>
                  <a:srgbClr val="074866"/>
                </a:solidFill>
                <a:prstDash val="solid"/>
                <a:round/>
                <a:headEnd type="none" w="med" len="med"/>
                <a:tailEnd type="none" w="med" len="med"/>
              </a:ln>
              <a:effectLst/>
            </p:spPr>
          </p:cxnSp>
          <p:cxnSp>
            <p:nvCxnSpPr>
              <p:cNvPr id="15" name="Straight Connector 14"/>
              <p:cNvCxnSpPr/>
              <p:nvPr userDrawn="1"/>
            </p:nvCxnSpPr>
            <p:spPr bwMode="auto">
              <a:xfrm>
                <a:off x="8942003" y="6011640"/>
                <a:ext cx="0" cy="363300"/>
              </a:xfrm>
              <a:prstGeom prst="line">
                <a:avLst/>
              </a:prstGeom>
              <a:noFill/>
              <a:ln w="28575" cap="flat" cmpd="sng" algn="ctr">
                <a:solidFill>
                  <a:srgbClr val="074866"/>
                </a:solidFill>
                <a:prstDash val="solid"/>
                <a:round/>
                <a:headEnd type="none" w="med" len="med"/>
                <a:tailEnd type="none" w="med" len="med"/>
              </a:ln>
              <a:effectLst/>
            </p:spPr>
          </p:cxnSp>
        </p:grpSp>
      </p:grpSp>
    </p:spTree>
    <p:extLst>
      <p:ext uri="{BB962C8B-B14F-4D97-AF65-F5344CB8AC3E}">
        <p14:creationId xmlns:p14="http://schemas.microsoft.com/office/powerpoint/2010/main" val="3318089468"/>
      </p:ext>
    </p:extLst>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Rectangle 2"/>
          <p:cNvSpPr>
            <a:spLocks noGrp="1" noChangeAspect="1" noChangeArrowheads="1"/>
          </p:cNvSpPr>
          <p:nvPr userDrawn="1">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Table 1</a:t>
            </a:r>
          </a:p>
        </p:txBody>
      </p:sp>
      <p:sp>
        <p:nvSpPr>
          <p:cNvPr id="3077" name="Rectangle 3"/>
          <p:cNvSpPr>
            <a:spLocks noGrp="1" noChangeArrowheads="1"/>
          </p:cNvSpPr>
          <p:nvPr userDrawn="1">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userDrawn="1">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grpSp>
        <p:nvGrpSpPr>
          <p:cNvPr id="4" name="Group 3"/>
          <p:cNvGrpSpPr/>
          <p:nvPr userDrawn="1"/>
        </p:nvGrpSpPr>
        <p:grpSpPr>
          <a:xfrm>
            <a:off x="-1" y="0"/>
            <a:ext cx="9144001" cy="6568831"/>
            <a:chOff x="-1" y="0"/>
            <a:chExt cx="9144001" cy="6568831"/>
          </a:xfrm>
        </p:grpSpPr>
        <p:pic>
          <p:nvPicPr>
            <p:cNvPr id="2355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5400" y="418246"/>
              <a:ext cx="228600" cy="606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nvGrpSpPr>
            <p:cNvPr id="3" name="Group 2"/>
            <p:cNvGrpSpPr/>
            <p:nvPr userDrawn="1"/>
          </p:nvGrpSpPr>
          <p:grpSpPr>
            <a:xfrm>
              <a:off x="-1" y="0"/>
              <a:ext cx="9108746" cy="6568831"/>
              <a:chOff x="-1" y="0"/>
              <a:chExt cx="9108746" cy="6568831"/>
            </a:xfrm>
          </p:grpSpPr>
          <p:pic>
            <p:nvPicPr>
              <p:cNvPr id="23556"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310551" cy="656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23557"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3785" y="6213232"/>
                <a:ext cx="9014960" cy="27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pic>
          <p:nvPicPr>
            <p:cNvPr id="2355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9551" y="457975"/>
              <a:ext cx="8705849" cy="586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17" name="Group 16"/>
          <p:cNvGrpSpPr/>
          <p:nvPr userDrawn="1"/>
        </p:nvGrpSpPr>
        <p:grpSpPr>
          <a:xfrm>
            <a:off x="124529" y="47182"/>
            <a:ext cx="8918525" cy="6330053"/>
            <a:chOff x="124529" y="47182"/>
            <a:chExt cx="8918525" cy="6330053"/>
          </a:xfrm>
        </p:grpSpPr>
        <p:grpSp>
          <p:nvGrpSpPr>
            <p:cNvPr id="16" name="Group 15"/>
            <p:cNvGrpSpPr/>
            <p:nvPr userDrawn="1"/>
          </p:nvGrpSpPr>
          <p:grpSpPr>
            <a:xfrm>
              <a:off x="124529" y="47182"/>
              <a:ext cx="1704271" cy="583326"/>
              <a:chOff x="124529" y="47182"/>
              <a:chExt cx="1704271" cy="583326"/>
            </a:xfrm>
          </p:grpSpPr>
          <p:cxnSp>
            <p:nvCxnSpPr>
              <p:cNvPr id="7" name="Straight Connector 6"/>
              <p:cNvCxnSpPr/>
              <p:nvPr userDrawn="1"/>
            </p:nvCxnSpPr>
            <p:spPr bwMode="auto">
              <a:xfrm>
                <a:off x="124529" y="506037"/>
                <a:ext cx="1704271" cy="0"/>
              </a:xfrm>
              <a:prstGeom prst="line">
                <a:avLst/>
              </a:prstGeom>
              <a:noFill/>
              <a:ln w="28575" cap="flat" cmpd="sng" algn="ctr">
                <a:solidFill>
                  <a:srgbClr val="E71303"/>
                </a:solidFill>
                <a:prstDash val="solid"/>
                <a:round/>
                <a:headEnd type="none" w="med" len="med"/>
                <a:tailEnd type="none" w="med" len="med"/>
              </a:ln>
              <a:effectLst/>
            </p:spPr>
          </p:cxnSp>
          <p:cxnSp>
            <p:nvCxnSpPr>
              <p:cNvPr id="24" name="Straight Connector 23"/>
              <p:cNvCxnSpPr/>
              <p:nvPr userDrawn="1"/>
            </p:nvCxnSpPr>
            <p:spPr bwMode="auto">
              <a:xfrm flipV="1">
                <a:off x="236351" y="47182"/>
                <a:ext cx="0" cy="583326"/>
              </a:xfrm>
              <a:prstGeom prst="line">
                <a:avLst/>
              </a:prstGeom>
              <a:noFill/>
              <a:ln w="28575" cap="flat" cmpd="sng" algn="ctr">
                <a:solidFill>
                  <a:srgbClr val="E71303"/>
                </a:solidFill>
                <a:prstDash val="solid"/>
                <a:round/>
                <a:headEnd type="none" w="med" len="med"/>
                <a:tailEnd type="none" w="med" len="med"/>
              </a:ln>
              <a:effectLst/>
            </p:spPr>
          </p:cxnSp>
        </p:grpSp>
        <p:grpSp>
          <p:nvGrpSpPr>
            <p:cNvPr id="15" name="Group 14"/>
            <p:cNvGrpSpPr/>
            <p:nvPr userDrawn="1"/>
          </p:nvGrpSpPr>
          <p:grpSpPr>
            <a:xfrm>
              <a:off x="8210060" y="6013935"/>
              <a:ext cx="832994" cy="363300"/>
              <a:chOff x="8210060" y="6013935"/>
              <a:chExt cx="832994" cy="363300"/>
            </a:xfrm>
          </p:grpSpPr>
          <p:cxnSp>
            <p:nvCxnSpPr>
              <p:cNvPr id="22" name="Straight Connector 21"/>
              <p:cNvCxnSpPr/>
              <p:nvPr userDrawn="1"/>
            </p:nvCxnSpPr>
            <p:spPr bwMode="auto">
              <a:xfrm>
                <a:off x="8210060" y="6295173"/>
                <a:ext cx="832994" cy="1"/>
              </a:xfrm>
              <a:prstGeom prst="line">
                <a:avLst/>
              </a:prstGeom>
              <a:noFill/>
              <a:ln w="28575" cap="flat" cmpd="sng" algn="ctr">
                <a:solidFill>
                  <a:srgbClr val="E71303"/>
                </a:solidFill>
                <a:prstDash val="solid"/>
                <a:round/>
                <a:headEnd type="none" w="med" len="med"/>
                <a:tailEnd type="none" w="med" len="med"/>
              </a:ln>
              <a:effectLst/>
            </p:spPr>
          </p:cxnSp>
          <p:cxnSp>
            <p:nvCxnSpPr>
              <p:cNvPr id="27" name="Straight Connector 26"/>
              <p:cNvCxnSpPr/>
              <p:nvPr userDrawn="1"/>
            </p:nvCxnSpPr>
            <p:spPr bwMode="auto">
              <a:xfrm>
                <a:off x="8964900" y="6013935"/>
                <a:ext cx="0" cy="363300"/>
              </a:xfrm>
              <a:prstGeom prst="line">
                <a:avLst/>
              </a:prstGeom>
              <a:noFill/>
              <a:ln w="28575" cap="flat" cmpd="sng" algn="ctr">
                <a:solidFill>
                  <a:srgbClr val="E71303"/>
                </a:solidFill>
                <a:prstDash val="solid"/>
                <a:round/>
                <a:headEnd type="none" w="med" len="med"/>
                <a:tailEnd type="none" w="med" len="med"/>
              </a:ln>
              <a:effectLst/>
            </p:spPr>
          </p:cxnSp>
        </p:grpSp>
      </p:grpSp>
      <p:sp>
        <p:nvSpPr>
          <p:cNvPr id="5" name="Footer Placeholder 4"/>
          <p:cNvSpPr>
            <a:spLocks noGrp="1"/>
          </p:cNvSpPr>
          <p:nvPr userDrawn="1">
            <p:ph type="ftr" sz="quarter" idx="3"/>
          </p:nvPr>
        </p:nvSpPr>
        <p:spPr>
          <a:xfrm>
            <a:off x="0" y="6352697"/>
            <a:ext cx="8615363" cy="505303"/>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38036896"/>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2647949"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76201" y="77788"/>
            <a:ext cx="9067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24601"/>
            <a:ext cx="8605838" cy="5334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9"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5400000">
            <a:off x="6191250"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7325678"/>
      </p:ext>
    </p:extLst>
  </p:cSld>
  <p:clrMap bg1="lt1" tx1="dk1" bg2="lt2" tx2="dk2" accent1="accent1" accent2="accent2" accent3="accent3" accent4="accent4" accent5="accent5" accent6="accent6" hlink="hlink" folHlink="folHlink"/>
  <p:sldLayoutIdLst>
    <p:sldLayoutId id="2147483679" r:id="rId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hdr="0" dt="0"/>
  <p:txStyles>
    <p:titleStyle>
      <a:lvl1pPr algn="ctr" rtl="0" eaLnBrk="0" fontAlgn="base" hangingPunct="0">
        <a:spcBef>
          <a:spcPct val="0"/>
        </a:spcBef>
        <a:spcAft>
          <a:spcPct val="0"/>
        </a:spcAft>
        <a:defRPr sz="4000">
          <a:solidFill>
            <a:schemeClr val="accent6">
              <a:lumMod val="50000"/>
            </a:schemeClr>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Master case-study #2</a:t>
            </a:r>
          </a:p>
        </p:txBody>
      </p:sp>
      <p:sp>
        <p:nvSpPr>
          <p:cNvPr id="6150" name="Rectangle 3"/>
          <p:cNvSpPr>
            <a:spLocks noGrp="1" noChangeAspect="1" noChangeArrowheads="1"/>
          </p:cNvSpPr>
          <p:nvPr>
            <p:ph type="body" idx="1"/>
          </p:nvPr>
        </p:nvSpPr>
        <p:spPr bwMode="auto">
          <a:xfrm>
            <a:off x="457200" y="700088"/>
            <a:ext cx="84582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0"/>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51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9525"/>
            <a:ext cx="79533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5127" name="Group 2"/>
          <p:cNvGrpSpPr>
            <a:grpSpLocks/>
          </p:cNvGrpSpPr>
          <p:nvPr userDrawn="1"/>
        </p:nvGrpSpPr>
        <p:grpSpPr bwMode="auto">
          <a:xfrm>
            <a:off x="8561388" y="0"/>
            <a:ext cx="582612" cy="609600"/>
            <a:chOff x="8513384" y="0"/>
            <a:chExt cx="582991" cy="609600"/>
          </a:xfrm>
        </p:grpSpPr>
        <p:pic>
          <p:nvPicPr>
            <p:cNvPr id="5128" name="Picture 1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13384" y="138345"/>
              <a:ext cx="3619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5129" name="Picture 1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915400" y="0"/>
              <a:ext cx="180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Tree>
    <p:extLst>
      <p:ext uri="{BB962C8B-B14F-4D97-AF65-F5344CB8AC3E}">
        <p14:creationId xmlns:p14="http://schemas.microsoft.com/office/powerpoint/2010/main" val="1007448745"/>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ctr" rtl="0" eaLnBrk="0" fontAlgn="base" hangingPunct="0">
        <a:spcBef>
          <a:spcPct val="0"/>
        </a:spcBef>
        <a:spcAft>
          <a:spcPct val="0"/>
        </a:spcAft>
        <a:defRPr sz="3000">
          <a:solidFill>
            <a:srgbClr val="0D0D0D"/>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90599"/>
            <a:ext cx="9144000" cy="535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0" name="Rectangle 3"/>
          <p:cNvSpPr>
            <a:spLocks noGrp="1" noChangeAspect="1" noChangeArrowheads="1"/>
          </p:cNvSpPr>
          <p:nvPr>
            <p:ph type="body" idx="1"/>
          </p:nvPr>
        </p:nvSpPr>
        <p:spPr bwMode="auto">
          <a:xfrm>
            <a:off x="457200" y="1524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ASK THE EXPERTS</a:t>
            </a:r>
          </a:p>
        </p:txBody>
      </p:sp>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3340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183629"/>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bwMode="auto">
          <a:xfrm>
            <a:off x="2008332" y="0"/>
            <a:ext cx="713566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Appendix master title</a:t>
            </a:r>
          </a:p>
        </p:txBody>
      </p:sp>
      <p:sp>
        <p:nvSpPr>
          <p:cNvPr id="206855" name="Rectangle 7"/>
          <p:cNvSpPr>
            <a:spLocks noGrp="1" noChangeArrowheads="1"/>
          </p:cNvSpPr>
          <p:nvPr>
            <p:ph type="sldNum" sz="quarter" idx="4"/>
          </p:nvPr>
        </p:nvSpPr>
        <p:spPr bwMode="auto">
          <a:xfrm>
            <a:off x="8658225" y="6488113"/>
            <a:ext cx="485775" cy="36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FCD5D5FD-C24C-4EC1-877A-4A06FFD43F54}" type="slidenum">
              <a:rPr lang="en-US"/>
              <a:pPr fontAlgn="base">
                <a:spcAft>
                  <a:spcPct val="0"/>
                </a:spcAft>
                <a:defRPr/>
              </a:pPr>
              <a:t>‹#›</a:t>
            </a:fld>
            <a:endParaRPr lang="en-US" dirty="0"/>
          </a:p>
        </p:txBody>
      </p:sp>
      <p:sp>
        <p:nvSpPr>
          <p:cNvPr id="10" name="Text Placeholder 9"/>
          <p:cNvSpPr>
            <a:spLocks noGrp="1"/>
          </p:cNvSpPr>
          <p:nvPr>
            <p:ph type="body" idx="1"/>
          </p:nvPr>
        </p:nvSpPr>
        <p:spPr bwMode="auto">
          <a:xfrm>
            <a:off x="457200" y="592138"/>
            <a:ext cx="8482013"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3" name="Group 2"/>
          <p:cNvGrpSpPr/>
          <p:nvPr userDrawn="1"/>
        </p:nvGrpSpPr>
        <p:grpSpPr>
          <a:xfrm>
            <a:off x="32017" y="72581"/>
            <a:ext cx="1976315" cy="6252019"/>
            <a:chOff x="26319" y="75430"/>
            <a:chExt cx="1976315" cy="6409508"/>
          </a:xfrm>
        </p:grpSpPr>
        <p:pic>
          <p:nvPicPr>
            <p:cNvPr id="6155"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319" y="75430"/>
              <a:ext cx="1976315" cy="52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6"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319" y="563034"/>
              <a:ext cx="391023" cy="592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2" name="Group 1"/>
          <p:cNvGrpSpPr/>
          <p:nvPr userDrawn="1"/>
        </p:nvGrpSpPr>
        <p:grpSpPr>
          <a:xfrm>
            <a:off x="8218204" y="750888"/>
            <a:ext cx="893380" cy="5573712"/>
            <a:chOff x="8229600" y="750888"/>
            <a:chExt cx="893380" cy="5734050"/>
          </a:xfrm>
        </p:grpSpPr>
        <p:pic>
          <p:nvPicPr>
            <p:cNvPr id="13"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32905" y="750888"/>
              <a:ext cx="9007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7" name="Picture 1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29600" y="6434982"/>
              <a:ext cx="893380" cy="4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sp>
        <p:nvSpPr>
          <p:cNvPr id="5" name="Footer Placeholder 4"/>
          <p:cNvSpPr>
            <a:spLocks noGrp="1"/>
          </p:cNvSpPr>
          <p:nvPr>
            <p:ph type="ftr" sz="quarter" idx="3"/>
          </p:nvPr>
        </p:nvSpPr>
        <p:spPr>
          <a:xfrm>
            <a:off x="0" y="6324600"/>
            <a:ext cx="8637588" cy="533401"/>
          </a:xfrm>
          <a:prstGeom prst="rect">
            <a:avLst/>
          </a:prstGeom>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78277993"/>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txStyles>
    <p:titleStyle>
      <a:lvl1pPr algn="l" rtl="0" eaLnBrk="0" fontAlgn="base" hangingPunct="0">
        <a:spcBef>
          <a:spcPct val="0"/>
        </a:spcBef>
        <a:spcAft>
          <a:spcPct val="0"/>
        </a:spcAft>
        <a:defRPr sz="34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Arial" pitchFamily="34" charset="0"/>
        </a:defRPr>
      </a:lvl2pPr>
      <a:lvl3pPr algn="l" rtl="0" eaLnBrk="0" fontAlgn="base" hangingPunct="0">
        <a:spcBef>
          <a:spcPct val="0"/>
        </a:spcBef>
        <a:spcAft>
          <a:spcPct val="0"/>
        </a:spcAft>
        <a:defRPr sz="3400">
          <a:solidFill>
            <a:schemeClr val="tx1"/>
          </a:solidFill>
          <a:latin typeface="Arial" pitchFamily="34" charset="0"/>
        </a:defRPr>
      </a:lvl3pPr>
      <a:lvl4pPr algn="l" rtl="0" eaLnBrk="0" fontAlgn="base" hangingPunct="0">
        <a:spcBef>
          <a:spcPct val="0"/>
        </a:spcBef>
        <a:spcAft>
          <a:spcPct val="0"/>
        </a:spcAft>
        <a:defRPr sz="3400">
          <a:solidFill>
            <a:schemeClr val="tx1"/>
          </a:solidFill>
          <a:latin typeface="Arial" pitchFamily="34" charset="0"/>
        </a:defRPr>
      </a:lvl4pPr>
      <a:lvl5pPr algn="l" rtl="0" eaLnBrk="0" fontAlgn="base" hangingPunct="0">
        <a:spcBef>
          <a:spcPct val="0"/>
        </a:spcBef>
        <a:spcAft>
          <a:spcPct val="0"/>
        </a:spcAft>
        <a:defRPr sz="3400">
          <a:solidFill>
            <a:schemeClr val="tx1"/>
          </a:solidFill>
          <a:latin typeface="Arial" pitchFamily="34" charset="0"/>
        </a:defRPr>
      </a:lvl5pPr>
      <a:lvl6pPr marL="457200" algn="l" rtl="0" fontAlgn="base">
        <a:spcBef>
          <a:spcPct val="0"/>
        </a:spcBef>
        <a:spcAft>
          <a:spcPct val="0"/>
        </a:spcAft>
        <a:defRPr sz="3400">
          <a:solidFill>
            <a:srgbClr val="990000"/>
          </a:solidFill>
          <a:latin typeface="Arial" pitchFamily="34" charset="0"/>
        </a:defRPr>
      </a:lvl6pPr>
      <a:lvl7pPr marL="914400" algn="l" rtl="0" fontAlgn="base">
        <a:spcBef>
          <a:spcPct val="0"/>
        </a:spcBef>
        <a:spcAft>
          <a:spcPct val="0"/>
        </a:spcAft>
        <a:defRPr sz="3400">
          <a:solidFill>
            <a:srgbClr val="990000"/>
          </a:solidFill>
          <a:latin typeface="Arial" pitchFamily="34" charset="0"/>
        </a:defRPr>
      </a:lvl7pPr>
      <a:lvl8pPr marL="1371600" algn="l" rtl="0" fontAlgn="base">
        <a:spcBef>
          <a:spcPct val="0"/>
        </a:spcBef>
        <a:spcAft>
          <a:spcPct val="0"/>
        </a:spcAft>
        <a:defRPr sz="3400">
          <a:solidFill>
            <a:srgbClr val="990000"/>
          </a:solidFill>
          <a:latin typeface="Arial" pitchFamily="34" charset="0"/>
        </a:defRPr>
      </a:lvl8pPr>
      <a:lvl9pPr marL="1828800" algn="l" rtl="0" fontAlgn="base">
        <a:spcBef>
          <a:spcPct val="0"/>
        </a:spcBef>
        <a:spcAft>
          <a:spcPct val="0"/>
        </a:spcAft>
        <a:defRPr sz="34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hyperlink" Target="../../../../../../Program%20Files/TurningPoint/2003/Questions.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133600" y="3429000"/>
            <a:ext cx="7010399" cy="2362200"/>
          </a:xfrm>
        </p:spPr>
        <p:txBody>
          <a:bodyPr/>
          <a:lstStyle/>
          <a:p>
            <a:pPr>
              <a:defRPr/>
            </a:pPr>
            <a:r>
              <a:rPr lang="en-US" sz="5400" dirty="0"/>
              <a:t>Measuring the </a:t>
            </a:r>
            <a:endParaRPr lang="en-US" sz="5400" dirty="0" smtClean="0"/>
          </a:p>
          <a:p>
            <a:pPr>
              <a:defRPr/>
            </a:pPr>
            <a:r>
              <a:rPr lang="en-US" sz="5400" dirty="0" smtClean="0"/>
              <a:t>Cost </a:t>
            </a:r>
            <a:r>
              <a:rPr lang="en-US" sz="5400" dirty="0"/>
              <a:t>of Living</a:t>
            </a:r>
          </a:p>
        </p:txBody>
      </p:sp>
      <p:sp>
        <p:nvSpPr>
          <p:cNvPr id="11" name="Text Placeholder 10"/>
          <p:cNvSpPr>
            <a:spLocks noGrp="1"/>
          </p:cNvSpPr>
          <p:nvPr>
            <p:ph type="body" sz="quarter" idx="16"/>
          </p:nvPr>
        </p:nvSpPr>
        <p:spPr/>
        <p:txBody>
          <a:bodyPr/>
          <a:lstStyle/>
          <a:p>
            <a:r>
              <a:rPr lang="en-US" dirty="0" smtClean="0"/>
              <a:t>CHAPTER</a:t>
            </a:r>
          </a:p>
          <a:p>
            <a:r>
              <a:rPr lang="en-US" sz="6600" dirty="0" smtClean="0">
                <a:solidFill>
                  <a:schemeClr val="tx2"/>
                </a:solidFill>
                <a:latin typeface="Cambria Math" panose="02040503050406030204" pitchFamily="18" charset="0"/>
                <a:ea typeface="Cambria Math" panose="02040503050406030204" pitchFamily="18" charset="0"/>
              </a:rPr>
              <a:t>24</a:t>
            </a:r>
            <a:endParaRPr lang="en-US" sz="6600" dirty="0">
              <a:solidFill>
                <a:schemeClr val="tx2"/>
              </a:solidFill>
              <a:latin typeface="Cambria Math" panose="02040503050406030204" pitchFamily="18" charset="0"/>
              <a:ea typeface="Cambria Math" panose="02040503050406030204" pitchFamily="18" charset="0"/>
            </a:endParaRPr>
          </a:p>
        </p:txBody>
      </p:sp>
      <p:sp>
        <p:nvSpPr>
          <p:cNvPr id="5" name="Footer Placeholder 4"/>
          <p:cNvSpPr>
            <a:spLocks noGrp="1"/>
          </p:cNvSpPr>
          <p:nvPr>
            <p:ph type="ftr" sz="quarter" idx="15"/>
          </p:nvPr>
        </p:nvSpPr>
        <p:spPr/>
        <p:txBody>
          <a:body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6" name="Slide Number Placeholder 5"/>
          <p:cNvSpPr>
            <a:spLocks noGrp="1"/>
          </p:cNvSpPr>
          <p:nvPr>
            <p:ph type="sldNum" sz="quarter" idx="14"/>
          </p:nvPr>
        </p:nvSpPr>
        <p:spPr/>
        <p:txBody>
          <a:bodyPr/>
          <a:lstStyle/>
          <a:p>
            <a:pPr>
              <a:defRPr/>
            </a:pPr>
            <a:fld id="{CABCAE2A-3771-4BE5-9C85-74C66AABFB75}" type="slidenum">
              <a:rPr lang="en-US" smtClean="0">
                <a:solidFill>
                  <a:srgbClr val="FFFFFF"/>
                </a:solidFill>
              </a:rPr>
              <a:pPr>
                <a:defRPr/>
              </a:pPr>
              <a:t>1</a:t>
            </a:fld>
            <a:endParaRPr lang="en-US" dirty="0">
              <a:solidFill>
                <a:srgbClr val="FFFFFF"/>
              </a:solidFill>
            </a:endParaRPr>
          </a:p>
        </p:txBody>
      </p:sp>
    </p:spTree>
    <p:extLst>
      <p:ext uri="{BB962C8B-B14F-4D97-AF65-F5344CB8AC3E}">
        <p14:creationId xmlns:p14="http://schemas.microsoft.com/office/powerpoint/2010/main" val="296230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in the CPI’s Basket?</a:t>
            </a:r>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10</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707" y="838200"/>
            <a:ext cx="7580586" cy="5053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220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2</a:t>
            </a:r>
            <a:r>
              <a:rPr lang="en-US" dirty="0">
                <a:solidFill>
                  <a:schemeClr val="accent6">
                    <a:lumMod val="50000"/>
                  </a:schemeClr>
                </a:solidFill>
              </a:rPr>
              <a:t>		</a:t>
            </a:r>
            <a:r>
              <a:rPr lang="en-US" dirty="0">
                <a:solidFill>
                  <a:srgbClr val="AE1221"/>
                </a:solidFill>
              </a:rPr>
              <a:t>Substitution bias</a:t>
            </a:r>
            <a:endParaRPr lang="en-US" dirty="0"/>
          </a:p>
        </p:txBody>
      </p:sp>
      <p:sp>
        <p:nvSpPr>
          <p:cNvPr id="3" name="Content Placeholder 2"/>
          <p:cNvSpPr>
            <a:spLocks noGrp="1"/>
          </p:cNvSpPr>
          <p:nvPr>
            <p:ph idx="1"/>
          </p:nvPr>
        </p:nvSpPr>
        <p:spPr>
          <a:xfrm>
            <a:off x="304800" y="762000"/>
            <a:ext cx="8686800" cy="5686425"/>
          </a:xfrm>
        </p:spPr>
        <p:txBody>
          <a:bodyPr>
            <a:noAutofit/>
          </a:bodyPr>
          <a:lstStyle/>
          <a:p>
            <a:pPr marL="0" indent="0">
              <a:buNone/>
            </a:pPr>
            <a:r>
              <a:rPr lang="en-US" sz="2800" dirty="0">
                <a:solidFill>
                  <a:schemeClr val="accent6">
                    <a:lumMod val="50000"/>
                  </a:schemeClr>
                </a:solidFill>
              </a:rPr>
              <a:t>CPI basket:</a:t>
            </a:r>
            <a:br>
              <a:rPr lang="en-US" sz="2800" dirty="0">
                <a:solidFill>
                  <a:schemeClr val="accent6">
                    <a:lumMod val="50000"/>
                  </a:schemeClr>
                </a:solidFill>
              </a:rPr>
            </a:br>
            <a:r>
              <a:rPr lang="en-US" sz="2800" dirty="0">
                <a:solidFill>
                  <a:schemeClr val="accent6">
                    <a:lumMod val="50000"/>
                  </a:schemeClr>
                </a:solidFill>
              </a:rPr>
              <a:t>  {10 </a:t>
            </a:r>
            <a:r>
              <a:rPr lang="en-US" sz="2800" dirty="0" err="1">
                <a:solidFill>
                  <a:schemeClr val="accent6">
                    <a:lumMod val="50000"/>
                  </a:schemeClr>
                </a:solidFill>
              </a:rPr>
              <a:t>lbs</a:t>
            </a:r>
            <a:r>
              <a:rPr lang="en-US" sz="2800" dirty="0">
                <a:solidFill>
                  <a:schemeClr val="accent6">
                    <a:lumMod val="50000"/>
                  </a:schemeClr>
                </a:solidFill>
              </a:rPr>
              <a:t> beef, </a:t>
            </a:r>
            <a:br>
              <a:rPr lang="en-US" sz="2800" dirty="0">
                <a:solidFill>
                  <a:schemeClr val="accent6">
                    <a:lumMod val="50000"/>
                  </a:schemeClr>
                </a:solidFill>
              </a:rPr>
            </a:br>
            <a:r>
              <a:rPr lang="en-US" sz="2800" dirty="0">
                <a:solidFill>
                  <a:schemeClr val="accent6">
                    <a:lumMod val="50000"/>
                  </a:schemeClr>
                </a:solidFill>
              </a:rPr>
              <a:t>   20 </a:t>
            </a:r>
            <a:r>
              <a:rPr lang="en-US" sz="2800" dirty="0" err="1">
                <a:solidFill>
                  <a:schemeClr val="accent6">
                    <a:lumMod val="50000"/>
                  </a:schemeClr>
                </a:solidFill>
              </a:rPr>
              <a:t>lbs</a:t>
            </a:r>
            <a:r>
              <a:rPr lang="en-US" sz="2800" dirty="0">
                <a:solidFill>
                  <a:schemeClr val="accent6">
                    <a:lumMod val="50000"/>
                  </a:schemeClr>
                </a:solidFill>
              </a:rPr>
              <a:t> chicken}</a:t>
            </a:r>
          </a:p>
          <a:p>
            <a:pPr marL="0" indent="0">
              <a:buNone/>
            </a:pPr>
            <a:r>
              <a:rPr lang="en-US" sz="2800" dirty="0">
                <a:solidFill>
                  <a:schemeClr val="accent6">
                    <a:lumMod val="50000"/>
                  </a:schemeClr>
                </a:solidFill>
              </a:rPr>
              <a:t>In </a:t>
            </a:r>
            <a:r>
              <a:rPr lang="en-US" sz="2800" dirty="0" smtClean="0">
                <a:solidFill>
                  <a:schemeClr val="accent6">
                    <a:lumMod val="50000"/>
                  </a:schemeClr>
                </a:solidFill>
              </a:rPr>
              <a:t>2014 </a:t>
            </a:r>
            <a:r>
              <a:rPr lang="en-US" sz="2800" dirty="0">
                <a:solidFill>
                  <a:schemeClr val="accent6">
                    <a:lumMod val="50000"/>
                  </a:schemeClr>
                </a:solidFill>
              </a:rPr>
              <a:t>and </a:t>
            </a:r>
            <a:r>
              <a:rPr lang="en-US" sz="2800" dirty="0" smtClean="0">
                <a:solidFill>
                  <a:schemeClr val="accent6">
                    <a:lumMod val="50000"/>
                  </a:schemeClr>
                </a:solidFill>
              </a:rPr>
              <a:t>2015, </a:t>
            </a:r>
            <a:r>
              <a:rPr lang="en-US" sz="2800" dirty="0">
                <a:solidFill>
                  <a:schemeClr val="accent6">
                    <a:lumMod val="50000"/>
                  </a:schemeClr>
                </a:solidFill>
              </a:rPr>
              <a:t/>
            </a:r>
            <a:br>
              <a:rPr lang="en-US" sz="2800" dirty="0">
                <a:solidFill>
                  <a:schemeClr val="accent6">
                    <a:lumMod val="50000"/>
                  </a:schemeClr>
                </a:solidFill>
              </a:rPr>
            </a:br>
            <a:r>
              <a:rPr lang="en-US" sz="2800" dirty="0">
                <a:solidFill>
                  <a:schemeClr val="accent6">
                    <a:lumMod val="50000"/>
                  </a:schemeClr>
                </a:solidFill>
              </a:rPr>
              <a:t>households </a:t>
            </a:r>
            <a:br>
              <a:rPr lang="en-US" sz="2800" dirty="0">
                <a:solidFill>
                  <a:schemeClr val="accent6">
                    <a:lumMod val="50000"/>
                  </a:schemeClr>
                </a:solidFill>
              </a:rPr>
            </a:br>
            <a:r>
              <a:rPr lang="en-US" sz="2800" dirty="0">
                <a:solidFill>
                  <a:schemeClr val="accent6">
                    <a:lumMod val="50000"/>
                  </a:schemeClr>
                </a:solidFill>
              </a:rPr>
              <a:t>bought CPI basket.</a:t>
            </a:r>
          </a:p>
          <a:p>
            <a:pPr marL="0" indent="0">
              <a:buNone/>
            </a:pPr>
            <a:r>
              <a:rPr lang="en-US" sz="2800" dirty="0">
                <a:solidFill>
                  <a:schemeClr val="accent6">
                    <a:lumMod val="50000"/>
                  </a:schemeClr>
                </a:solidFill>
              </a:rPr>
              <a:t>In </a:t>
            </a:r>
            <a:r>
              <a:rPr lang="en-US" sz="2800" dirty="0" smtClean="0">
                <a:solidFill>
                  <a:schemeClr val="accent6">
                    <a:lumMod val="50000"/>
                  </a:schemeClr>
                </a:solidFill>
              </a:rPr>
              <a:t>2016,  </a:t>
            </a:r>
            <a:r>
              <a:rPr lang="en-US" sz="2800" dirty="0">
                <a:solidFill>
                  <a:schemeClr val="accent6">
                    <a:lumMod val="50000"/>
                  </a:schemeClr>
                </a:solidFill>
              </a:rPr>
              <a:t>households bought  {5 </a:t>
            </a:r>
            <a:r>
              <a:rPr lang="en-US" sz="2800" dirty="0" err="1">
                <a:solidFill>
                  <a:schemeClr val="accent6">
                    <a:lumMod val="50000"/>
                  </a:schemeClr>
                </a:solidFill>
              </a:rPr>
              <a:t>lbs</a:t>
            </a:r>
            <a:r>
              <a:rPr lang="en-US" sz="2800" dirty="0">
                <a:solidFill>
                  <a:schemeClr val="accent6">
                    <a:lumMod val="50000"/>
                  </a:schemeClr>
                </a:solidFill>
              </a:rPr>
              <a:t> beef, 25 </a:t>
            </a:r>
            <a:r>
              <a:rPr lang="en-US" sz="2800" dirty="0" err="1">
                <a:solidFill>
                  <a:schemeClr val="accent6">
                    <a:lumMod val="50000"/>
                  </a:schemeClr>
                </a:solidFill>
              </a:rPr>
              <a:t>lbs</a:t>
            </a:r>
            <a:r>
              <a:rPr lang="en-US" sz="2800" dirty="0">
                <a:solidFill>
                  <a:schemeClr val="accent6">
                    <a:lumMod val="50000"/>
                  </a:schemeClr>
                </a:solidFill>
              </a:rPr>
              <a:t> chicken</a:t>
            </a:r>
            <a:r>
              <a:rPr lang="en-US" sz="2800" dirty="0" smtClean="0">
                <a:solidFill>
                  <a:schemeClr val="accent6">
                    <a:lumMod val="50000"/>
                  </a:schemeClr>
                </a:solidFill>
              </a:rPr>
              <a:t>}.</a:t>
            </a:r>
          </a:p>
          <a:p>
            <a:pPr marL="514350" indent="-514350">
              <a:buClr>
                <a:srgbClr val="C00000"/>
              </a:buClr>
              <a:buFont typeface="+mj-lt"/>
              <a:buAutoNum type="alphaUcPeriod"/>
            </a:pPr>
            <a:r>
              <a:rPr lang="en-US" sz="2800" dirty="0" smtClean="0">
                <a:solidFill>
                  <a:schemeClr val="tx1"/>
                </a:solidFill>
              </a:rPr>
              <a:t>Compute </a:t>
            </a:r>
            <a:r>
              <a:rPr lang="en-US" sz="2800" dirty="0">
                <a:solidFill>
                  <a:schemeClr val="tx1"/>
                </a:solidFill>
              </a:rPr>
              <a:t>cost of the </a:t>
            </a:r>
            <a:r>
              <a:rPr lang="en-US" sz="2800" dirty="0" smtClean="0">
                <a:solidFill>
                  <a:schemeClr val="tx1"/>
                </a:solidFill>
              </a:rPr>
              <a:t>2016 </a:t>
            </a:r>
            <a:r>
              <a:rPr lang="en-US" sz="2800" dirty="0">
                <a:solidFill>
                  <a:schemeClr val="tx1"/>
                </a:solidFill>
              </a:rPr>
              <a:t>household basket.</a:t>
            </a:r>
          </a:p>
          <a:p>
            <a:pPr marL="514350" indent="-514350">
              <a:buClr>
                <a:srgbClr val="C00000"/>
              </a:buClr>
              <a:buFont typeface="+mj-lt"/>
              <a:buAutoNum type="alphaUcPeriod"/>
            </a:pPr>
            <a:r>
              <a:rPr lang="en-US" sz="2800" dirty="0" smtClean="0">
                <a:solidFill>
                  <a:schemeClr val="tx1"/>
                </a:solidFill>
              </a:rPr>
              <a:t>Compute </a:t>
            </a:r>
            <a:r>
              <a:rPr lang="en-US" sz="2800" dirty="0">
                <a:solidFill>
                  <a:schemeClr val="tx1"/>
                </a:solidFill>
              </a:rPr>
              <a:t>% increase in cost of household basket over </a:t>
            </a:r>
            <a:r>
              <a:rPr lang="en-US" sz="2800" dirty="0" smtClean="0">
                <a:solidFill>
                  <a:schemeClr val="tx1"/>
                </a:solidFill>
              </a:rPr>
              <a:t>2015–2016, </a:t>
            </a:r>
            <a:r>
              <a:rPr lang="en-US" sz="2800" dirty="0">
                <a:solidFill>
                  <a:schemeClr val="tx1"/>
                </a:solidFill>
              </a:rPr>
              <a:t>compare to CPI inflation rate</a:t>
            </a:r>
            <a:r>
              <a:rPr lang="en-US" sz="2800" dirty="0" smtClean="0">
                <a:solidFill>
                  <a:schemeClr val="tx1"/>
                </a:solidFill>
              </a:rPr>
              <a:t>.</a:t>
            </a:r>
            <a:endParaRPr lang="en-US" sz="2800" dirty="0">
              <a:solidFill>
                <a:schemeClr val="tx1"/>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6" name="Group 44"/>
          <p:cNvGraphicFramePr>
            <a:graphicFrameLocks noGrp="1"/>
          </p:cNvGraphicFramePr>
          <p:nvPr>
            <p:extLst>
              <p:ext uri="{D42A27DB-BD31-4B8C-83A1-F6EECF244321}">
                <p14:modId xmlns:p14="http://schemas.microsoft.com/office/powerpoint/2010/main" val="430620903"/>
              </p:ext>
            </p:extLst>
          </p:nvPr>
        </p:nvGraphicFramePr>
        <p:xfrm>
          <a:off x="3608388" y="838200"/>
          <a:ext cx="5202237" cy="2497485"/>
        </p:xfrm>
        <a:graphic>
          <a:graphicData uri="http://schemas.openxmlformats.org/drawingml/2006/table">
            <a:tbl>
              <a:tblPr/>
              <a:tblGrid>
                <a:gridCol w="1020762"/>
                <a:gridCol w="1031875"/>
                <a:gridCol w="1308100"/>
                <a:gridCol w="1841500"/>
              </a:tblGrid>
              <a:tr h="923286">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dirty="0" smtClean="0">
                          <a:ln>
                            <a:noFill/>
                          </a:ln>
                          <a:solidFill>
                            <a:schemeClr val="tx1"/>
                          </a:solidFill>
                          <a:effectLst/>
                          <a:latin typeface="Arial" charset="0"/>
                        </a:rPr>
                        <a:t>beef</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chicken</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cost of CPI basket</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0554">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2014</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$4</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$120</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735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2015</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$5</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$5</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$150</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45947">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2016</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$9</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$6</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$210</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370713238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2</a:t>
            </a:r>
            <a:r>
              <a:rPr lang="en-US" dirty="0">
                <a:solidFill>
                  <a:schemeClr val="accent6">
                    <a:lumMod val="50000"/>
                  </a:schemeClr>
                </a:solidFill>
              </a:rPr>
              <a:t>	</a:t>
            </a:r>
            <a:r>
              <a:rPr lang="en-US" dirty="0" smtClean="0">
                <a:solidFill>
                  <a:schemeClr val="accent6">
                    <a:lumMod val="50000"/>
                  </a:schemeClr>
                </a:solidFill>
              </a:rPr>
              <a:t>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a:xfrm>
            <a:off x="304800" y="762000"/>
            <a:ext cx="8686800" cy="5686425"/>
          </a:xfrm>
        </p:spPr>
        <p:txBody>
          <a:bodyPr>
            <a:noAutofit/>
          </a:bodyPr>
          <a:lstStyle/>
          <a:p>
            <a:pPr marL="0" indent="0">
              <a:buNone/>
            </a:pPr>
            <a:r>
              <a:rPr lang="en-US" sz="2800" dirty="0">
                <a:solidFill>
                  <a:schemeClr val="accent6">
                    <a:lumMod val="50000"/>
                  </a:schemeClr>
                </a:solidFill>
              </a:rPr>
              <a:t>CPI basket:</a:t>
            </a:r>
            <a:br>
              <a:rPr lang="en-US" sz="2800" dirty="0">
                <a:solidFill>
                  <a:schemeClr val="accent6">
                    <a:lumMod val="50000"/>
                  </a:schemeClr>
                </a:solidFill>
              </a:rPr>
            </a:br>
            <a:r>
              <a:rPr lang="en-US" sz="2800" dirty="0">
                <a:solidFill>
                  <a:schemeClr val="accent6">
                    <a:lumMod val="50000"/>
                  </a:schemeClr>
                </a:solidFill>
              </a:rPr>
              <a:t>  {10 </a:t>
            </a:r>
            <a:r>
              <a:rPr lang="en-US" sz="2800" dirty="0" err="1">
                <a:solidFill>
                  <a:schemeClr val="accent6">
                    <a:lumMod val="50000"/>
                  </a:schemeClr>
                </a:solidFill>
              </a:rPr>
              <a:t>lbs</a:t>
            </a:r>
            <a:r>
              <a:rPr lang="en-US" sz="2800" dirty="0">
                <a:solidFill>
                  <a:schemeClr val="accent6">
                    <a:lumMod val="50000"/>
                  </a:schemeClr>
                </a:solidFill>
              </a:rPr>
              <a:t> beef, </a:t>
            </a:r>
            <a:br>
              <a:rPr lang="en-US" sz="2800" dirty="0">
                <a:solidFill>
                  <a:schemeClr val="accent6">
                    <a:lumMod val="50000"/>
                  </a:schemeClr>
                </a:solidFill>
              </a:rPr>
            </a:br>
            <a:r>
              <a:rPr lang="en-US" sz="2800" dirty="0">
                <a:solidFill>
                  <a:schemeClr val="accent6">
                    <a:lumMod val="50000"/>
                  </a:schemeClr>
                </a:solidFill>
              </a:rPr>
              <a:t>   20 </a:t>
            </a:r>
            <a:r>
              <a:rPr lang="en-US" sz="2800" dirty="0" err="1">
                <a:solidFill>
                  <a:schemeClr val="accent6">
                    <a:lumMod val="50000"/>
                  </a:schemeClr>
                </a:solidFill>
              </a:rPr>
              <a:t>lbs</a:t>
            </a:r>
            <a:r>
              <a:rPr lang="en-US" sz="2800" dirty="0">
                <a:solidFill>
                  <a:schemeClr val="accent6">
                    <a:lumMod val="50000"/>
                  </a:schemeClr>
                </a:solidFill>
              </a:rPr>
              <a:t> chicken}</a:t>
            </a:r>
          </a:p>
          <a:p>
            <a:pPr marL="0" indent="0">
              <a:buNone/>
            </a:pPr>
            <a:r>
              <a:rPr lang="en-US" sz="2800" dirty="0">
                <a:solidFill>
                  <a:schemeClr val="accent6">
                    <a:lumMod val="50000"/>
                  </a:schemeClr>
                </a:solidFill>
              </a:rPr>
              <a:t>In </a:t>
            </a:r>
            <a:r>
              <a:rPr lang="en-US" sz="2800" dirty="0" smtClean="0">
                <a:solidFill>
                  <a:schemeClr val="accent6">
                    <a:lumMod val="50000"/>
                  </a:schemeClr>
                </a:solidFill>
              </a:rPr>
              <a:t>2014 </a:t>
            </a:r>
            <a:r>
              <a:rPr lang="en-US" sz="2800" dirty="0">
                <a:solidFill>
                  <a:schemeClr val="accent6">
                    <a:lumMod val="50000"/>
                  </a:schemeClr>
                </a:solidFill>
              </a:rPr>
              <a:t>and </a:t>
            </a:r>
            <a:r>
              <a:rPr lang="en-US" sz="2800" dirty="0" smtClean="0">
                <a:solidFill>
                  <a:schemeClr val="accent6">
                    <a:lumMod val="50000"/>
                  </a:schemeClr>
                </a:solidFill>
              </a:rPr>
              <a:t>2015, </a:t>
            </a:r>
            <a:r>
              <a:rPr lang="en-US" sz="2800" dirty="0">
                <a:solidFill>
                  <a:schemeClr val="accent6">
                    <a:lumMod val="50000"/>
                  </a:schemeClr>
                </a:solidFill>
              </a:rPr>
              <a:t/>
            </a:r>
            <a:br>
              <a:rPr lang="en-US" sz="2800" dirty="0">
                <a:solidFill>
                  <a:schemeClr val="accent6">
                    <a:lumMod val="50000"/>
                  </a:schemeClr>
                </a:solidFill>
              </a:rPr>
            </a:br>
            <a:r>
              <a:rPr lang="en-US" sz="2800" dirty="0">
                <a:solidFill>
                  <a:schemeClr val="accent6">
                    <a:lumMod val="50000"/>
                  </a:schemeClr>
                </a:solidFill>
              </a:rPr>
              <a:t>households </a:t>
            </a:r>
            <a:br>
              <a:rPr lang="en-US" sz="2800" dirty="0">
                <a:solidFill>
                  <a:schemeClr val="accent6">
                    <a:lumMod val="50000"/>
                  </a:schemeClr>
                </a:solidFill>
              </a:rPr>
            </a:br>
            <a:r>
              <a:rPr lang="en-US" sz="2800" dirty="0">
                <a:solidFill>
                  <a:schemeClr val="accent6">
                    <a:lumMod val="50000"/>
                  </a:schemeClr>
                </a:solidFill>
              </a:rPr>
              <a:t>bought CPI basket.</a:t>
            </a:r>
          </a:p>
          <a:p>
            <a:pPr marL="0" indent="0">
              <a:buNone/>
            </a:pPr>
            <a:r>
              <a:rPr lang="en-US" sz="2800" dirty="0">
                <a:solidFill>
                  <a:schemeClr val="accent6">
                    <a:lumMod val="50000"/>
                  </a:schemeClr>
                </a:solidFill>
              </a:rPr>
              <a:t>In </a:t>
            </a:r>
            <a:r>
              <a:rPr lang="en-US" sz="2800" dirty="0" smtClean="0">
                <a:solidFill>
                  <a:schemeClr val="accent6">
                    <a:lumMod val="50000"/>
                  </a:schemeClr>
                </a:solidFill>
              </a:rPr>
              <a:t>2016,  </a:t>
            </a:r>
            <a:r>
              <a:rPr lang="en-US" sz="2800" dirty="0">
                <a:solidFill>
                  <a:schemeClr val="accent6">
                    <a:lumMod val="50000"/>
                  </a:schemeClr>
                </a:solidFill>
              </a:rPr>
              <a:t>households bought  {5 </a:t>
            </a:r>
            <a:r>
              <a:rPr lang="en-US" sz="2800" dirty="0" err="1">
                <a:solidFill>
                  <a:schemeClr val="accent6">
                    <a:lumMod val="50000"/>
                  </a:schemeClr>
                </a:solidFill>
              </a:rPr>
              <a:t>lbs</a:t>
            </a:r>
            <a:r>
              <a:rPr lang="en-US" sz="2800" dirty="0">
                <a:solidFill>
                  <a:schemeClr val="accent6">
                    <a:lumMod val="50000"/>
                  </a:schemeClr>
                </a:solidFill>
              </a:rPr>
              <a:t> beef, 25 </a:t>
            </a:r>
            <a:r>
              <a:rPr lang="en-US" sz="2800" dirty="0" err="1">
                <a:solidFill>
                  <a:schemeClr val="accent6">
                    <a:lumMod val="50000"/>
                  </a:schemeClr>
                </a:solidFill>
              </a:rPr>
              <a:t>lbs</a:t>
            </a:r>
            <a:r>
              <a:rPr lang="en-US" sz="2800" dirty="0">
                <a:solidFill>
                  <a:schemeClr val="accent6">
                    <a:lumMod val="50000"/>
                  </a:schemeClr>
                </a:solidFill>
              </a:rPr>
              <a:t> chicken</a:t>
            </a:r>
            <a:r>
              <a:rPr lang="en-US" sz="2800" dirty="0" smtClean="0">
                <a:solidFill>
                  <a:schemeClr val="accent6">
                    <a:lumMod val="50000"/>
                  </a:schemeClr>
                </a:solidFill>
              </a:rPr>
              <a:t>}.</a:t>
            </a:r>
          </a:p>
          <a:p>
            <a:pPr marL="514350" indent="-514350">
              <a:buClr>
                <a:srgbClr val="C00000"/>
              </a:buClr>
              <a:buFont typeface="+mj-lt"/>
              <a:buAutoNum type="alphaUcPeriod"/>
            </a:pPr>
            <a:r>
              <a:rPr lang="en-US" sz="2800" dirty="0" smtClean="0">
                <a:solidFill>
                  <a:schemeClr val="tx1"/>
                </a:solidFill>
              </a:rPr>
              <a:t>Compute </a:t>
            </a:r>
            <a:r>
              <a:rPr lang="en-US" sz="2800" dirty="0">
                <a:solidFill>
                  <a:schemeClr val="tx1"/>
                </a:solidFill>
              </a:rPr>
              <a:t>cost of the </a:t>
            </a:r>
            <a:r>
              <a:rPr lang="en-US" sz="2800" dirty="0" smtClean="0">
                <a:solidFill>
                  <a:schemeClr val="tx1"/>
                </a:solidFill>
              </a:rPr>
              <a:t>2016 </a:t>
            </a:r>
            <a:r>
              <a:rPr lang="en-US" sz="2800" dirty="0">
                <a:solidFill>
                  <a:schemeClr val="tx1"/>
                </a:solidFill>
              </a:rPr>
              <a:t>household basket</a:t>
            </a:r>
            <a:r>
              <a:rPr lang="en-US" sz="2800" dirty="0" smtClean="0">
                <a:solidFill>
                  <a:schemeClr val="tx1"/>
                </a:solidFill>
              </a:rPr>
              <a:t>.</a:t>
            </a:r>
          </a:p>
          <a:p>
            <a:pPr marL="0" indent="0" algn="ctr">
              <a:buClr>
                <a:srgbClr val="C00000"/>
              </a:buClr>
              <a:buNone/>
            </a:pPr>
            <a:r>
              <a:rPr lang="en-US" sz="2800" dirty="0">
                <a:solidFill>
                  <a:schemeClr val="accent6">
                    <a:lumMod val="50000"/>
                  </a:schemeClr>
                </a:solidFill>
                <a:cs typeface="Arial"/>
              </a:rPr>
              <a:t>($9 x 5) +  ($6 x 25)  =</a:t>
            </a:r>
            <a:r>
              <a:rPr lang="en-US" sz="2800" dirty="0">
                <a:cs typeface="Arial"/>
              </a:rPr>
              <a:t>  </a:t>
            </a:r>
            <a:r>
              <a:rPr lang="en-US" sz="2800" dirty="0">
                <a:solidFill>
                  <a:srgbClr val="FF0000"/>
                </a:solidFill>
                <a:cs typeface="Arial"/>
              </a:rPr>
              <a:t>$</a:t>
            </a:r>
            <a:r>
              <a:rPr lang="en-US" sz="2800" dirty="0" smtClean="0">
                <a:solidFill>
                  <a:srgbClr val="FF0000"/>
                </a:solidFill>
                <a:cs typeface="Arial"/>
              </a:rPr>
              <a:t>195</a:t>
            </a:r>
            <a:endParaRPr lang="en-US" sz="2800" dirty="0">
              <a:solidFill>
                <a:srgbClr val="FF0000"/>
              </a:solidFill>
              <a:cs typeface="Aria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6" name="Group 44"/>
          <p:cNvGraphicFramePr>
            <a:graphicFrameLocks noGrp="1"/>
          </p:cNvGraphicFramePr>
          <p:nvPr>
            <p:extLst>
              <p:ext uri="{D42A27DB-BD31-4B8C-83A1-F6EECF244321}">
                <p14:modId xmlns:p14="http://schemas.microsoft.com/office/powerpoint/2010/main" val="1331471522"/>
              </p:ext>
            </p:extLst>
          </p:nvPr>
        </p:nvGraphicFramePr>
        <p:xfrm>
          <a:off x="3608388" y="838200"/>
          <a:ext cx="5202237" cy="2497485"/>
        </p:xfrm>
        <a:graphic>
          <a:graphicData uri="http://schemas.openxmlformats.org/drawingml/2006/table">
            <a:tbl>
              <a:tblPr/>
              <a:tblGrid>
                <a:gridCol w="1020762"/>
                <a:gridCol w="1031875"/>
                <a:gridCol w="1308100"/>
                <a:gridCol w="1841500"/>
              </a:tblGrid>
              <a:tr h="923286">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dirty="0" smtClean="0">
                          <a:ln>
                            <a:noFill/>
                          </a:ln>
                          <a:solidFill>
                            <a:schemeClr val="tx1"/>
                          </a:solidFill>
                          <a:effectLst/>
                          <a:latin typeface="Arial" charset="0"/>
                        </a:rPr>
                        <a:t>beef</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chicken</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cost of CPI basket</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0554">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2014</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$120</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735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2015</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$5</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$5</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$150</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45947">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2016</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$9</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$6</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$210</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9701437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2</a:t>
            </a:r>
            <a:r>
              <a:rPr lang="en-US" dirty="0">
                <a:solidFill>
                  <a:schemeClr val="accent6">
                    <a:lumMod val="50000"/>
                  </a:schemeClr>
                </a:solidFill>
              </a:rPr>
              <a:t>	</a:t>
            </a:r>
            <a:r>
              <a:rPr lang="en-US" dirty="0" smtClean="0">
                <a:solidFill>
                  <a:schemeClr val="accent6">
                    <a:lumMod val="50000"/>
                  </a:schemeClr>
                </a:solidFill>
              </a:rPr>
              <a:t>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a:xfrm>
            <a:off x="304800" y="762000"/>
            <a:ext cx="8686800" cy="5686425"/>
          </a:xfrm>
        </p:spPr>
        <p:txBody>
          <a:bodyPr>
            <a:noAutofit/>
          </a:bodyPr>
          <a:lstStyle/>
          <a:p>
            <a:pPr marL="0" indent="0">
              <a:buNone/>
            </a:pPr>
            <a:r>
              <a:rPr lang="en-US" sz="2800" dirty="0">
                <a:solidFill>
                  <a:schemeClr val="accent6">
                    <a:lumMod val="50000"/>
                  </a:schemeClr>
                </a:solidFill>
              </a:rPr>
              <a:t>CPI basket:</a:t>
            </a:r>
            <a:br>
              <a:rPr lang="en-US" sz="2800" dirty="0">
                <a:solidFill>
                  <a:schemeClr val="accent6">
                    <a:lumMod val="50000"/>
                  </a:schemeClr>
                </a:solidFill>
              </a:rPr>
            </a:br>
            <a:r>
              <a:rPr lang="en-US" sz="2800" dirty="0">
                <a:solidFill>
                  <a:schemeClr val="accent6">
                    <a:lumMod val="50000"/>
                  </a:schemeClr>
                </a:solidFill>
              </a:rPr>
              <a:t>  {10 </a:t>
            </a:r>
            <a:r>
              <a:rPr lang="en-US" sz="2800" dirty="0" err="1">
                <a:solidFill>
                  <a:schemeClr val="accent6">
                    <a:lumMod val="50000"/>
                  </a:schemeClr>
                </a:solidFill>
              </a:rPr>
              <a:t>lbs</a:t>
            </a:r>
            <a:r>
              <a:rPr lang="en-US" sz="2800" dirty="0">
                <a:solidFill>
                  <a:schemeClr val="accent6">
                    <a:lumMod val="50000"/>
                  </a:schemeClr>
                </a:solidFill>
              </a:rPr>
              <a:t> beef, </a:t>
            </a:r>
            <a:br>
              <a:rPr lang="en-US" sz="2800" dirty="0">
                <a:solidFill>
                  <a:schemeClr val="accent6">
                    <a:lumMod val="50000"/>
                  </a:schemeClr>
                </a:solidFill>
              </a:rPr>
            </a:br>
            <a:r>
              <a:rPr lang="en-US" sz="2800" dirty="0">
                <a:solidFill>
                  <a:schemeClr val="accent6">
                    <a:lumMod val="50000"/>
                  </a:schemeClr>
                </a:solidFill>
              </a:rPr>
              <a:t>   20 </a:t>
            </a:r>
            <a:r>
              <a:rPr lang="en-US" sz="2800" dirty="0" err="1">
                <a:solidFill>
                  <a:schemeClr val="accent6">
                    <a:lumMod val="50000"/>
                  </a:schemeClr>
                </a:solidFill>
              </a:rPr>
              <a:t>lbs</a:t>
            </a:r>
            <a:r>
              <a:rPr lang="en-US" sz="2800" dirty="0">
                <a:solidFill>
                  <a:schemeClr val="accent6">
                    <a:lumMod val="50000"/>
                  </a:schemeClr>
                </a:solidFill>
              </a:rPr>
              <a:t> chicken}</a:t>
            </a:r>
          </a:p>
          <a:p>
            <a:pPr marL="0" indent="0">
              <a:buNone/>
            </a:pPr>
            <a:r>
              <a:rPr lang="en-US" sz="2800" dirty="0">
                <a:solidFill>
                  <a:schemeClr val="accent6">
                    <a:lumMod val="50000"/>
                  </a:schemeClr>
                </a:solidFill>
              </a:rPr>
              <a:t>In </a:t>
            </a:r>
            <a:r>
              <a:rPr lang="en-US" sz="2800" dirty="0" smtClean="0">
                <a:solidFill>
                  <a:schemeClr val="accent6">
                    <a:lumMod val="50000"/>
                  </a:schemeClr>
                </a:solidFill>
              </a:rPr>
              <a:t>2014 </a:t>
            </a:r>
            <a:r>
              <a:rPr lang="en-US" sz="2800" dirty="0">
                <a:solidFill>
                  <a:schemeClr val="accent6">
                    <a:lumMod val="50000"/>
                  </a:schemeClr>
                </a:solidFill>
              </a:rPr>
              <a:t>and </a:t>
            </a:r>
            <a:r>
              <a:rPr lang="en-US" sz="2800" dirty="0" smtClean="0">
                <a:solidFill>
                  <a:schemeClr val="accent6">
                    <a:lumMod val="50000"/>
                  </a:schemeClr>
                </a:solidFill>
              </a:rPr>
              <a:t>2015, </a:t>
            </a:r>
            <a:r>
              <a:rPr lang="en-US" sz="2800" dirty="0">
                <a:solidFill>
                  <a:schemeClr val="accent6">
                    <a:lumMod val="50000"/>
                  </a:schemeClr>
                </a:solidFill>
              </a:rPr>
              <a:t/>
            </a:r>
            <a:br>
              <a:rPr lang="en-US" sz="2800" dirty="0">
                <a:solidFill>
                  <a:schemeClr val="accent6">
                    <a:lumMod val="50000"/>
                  </a:schemeClr>
                </a:solidFill>
              </a:rPr>
            </a:br>
            <a:r>
              <a:rPr lang="en-US" sz="2800" dirty="0">
                <a:solidFill>
                  <a:schemeClr val="accent6">
                    <a:lumMod val="50000"/>
                  </a:schemeClr>
                </a:solidFill>
              </a:rPr>
              <a:t>households </a:t>
            </a:r>
            <a:br>
              <a:rPr lang="en-US" sz="2800" dirty="0">
                <a:solidFill>
                  <a:schemeClr val="accent6">
                    <a:lumMod val="50000"/>
                  </a:schemeClr>
                </a:solidFill>
              </a:rPr>
            </a:br>
            <a:r>
              <a:rPr lang="en-US" sz="2800" dirty="0">
                <a:solidFill>
                  <a:schemeClr val="accent6">
                    <a:lumMod val="50000"/>
                  </a:schemeClr>
                </a:solidFill>
              </a:rPr>
              <a:t>bought CPI basket.</a:t>
            </a:r>
          </a:p>
          <a:p>
            <a:pPr marL="0" indent="0">
              <a:buNone/>
            </a:pPr>
            <a:r>
              <a:rPr lang="en-US" sz="2800" dirty="0">
                <a:solidFill>
                  <a:schemeClr val="accent6">
                    <a:lumMod val="50000"/>
                  </a:schemeClr>
                </a:solidFill>
              </a:rPr>
              <a:t>In </a:t>
            </a:r>
            <a:r>
              <a:rPr lang="en-US" sz="2800" dirty="0" smtClean="0">
                <a:solidFill>
                  <a:schemeClr val="accent6">
                    <a:lumMod val="50000"/>
                  </a:schemeClr>
                </a:solidFill>
              </a:rPr>
              <a:t>2016,  </a:t>
            </a:r>
            <a:r>
              <a:rPr lang="en-US" sz="2800" dirty="0">
                <a:solidFill>
                  <a:schemeClr val="accent6">
                    <a:lumMod val="50000"/>
                  </a:schemeClr>
                </a:solidFill>
              </a:rPr>
              <a:t>households bought  {5 </a:t>
            </a:r>
            <a:r>
              <a:rPr lang="en-US" sz="2800" dirty="0" err="1">
                <a:solidFill>
                  <a:schemeClr val="accent6">
                    <a:lumMod val="50000"/>
                  </a:schemeClr>
                </a:solidFill>
              </a:rPr>
              <a:t>lbs</a:t>
            </a:r>
            <a:r>
              <a:rPr lang="en-US" sz="2800" dirty="0">
                <a:solidFill>
                  <a:schemeClr val="accent6">
                    <a:lumMod val="50000"/>
                  </a:schemeClr>
                </a:solidFill>
              </a:rPr>
              <a:t> beef, 25 </a:t>
            </a:r>
            <a:r>
              <a:rPr lang="en-US" sz="2800" dirty="0" err="1">
                <a:solidFill>
                  <a:schemeClr val="accent6">
                    <a:lumMod val="50000"/>
                  </a:schemeClr>
                </a:solidFill>
              </a:rPr>
              <a:t>lbs</a:t>
            </a:r>
            <a:r>
              <a:rPr lang="en-US" sz="2800" dirty="0">
                <a:solidFill>
                  <a:schemeClr val="accent6">
                    <a:lumMod val="50000"/>
                  </a:schemeClr>
                </a:solidFill>
              </a:rPr>
              <a:t> chicken</a:t>
            </a:r>
            <a:r>
              <a:rPr lang="en-US" sz="2800" dirty="0" smtClean="0">
                <a:solidFill>
                  <a:schemeClr val="accent6">
                    <a:lumMod val="50000"/>
                  </a:schemeClr>
                </a:solidFill>
              </a:rPr>
              <a:t>}.</a:t>
            </a:r>
          </a:p>
          <a:p>
            <a:pPr marL="514350" indent="-514350">
              <a:buClr>
                <a:srgbClr val="C00000"/>
              </a:buClr>
              <a:buFont typeface="+mj-lt"/>
              <a:buAutoNum type="alphaUcPeriod" startAt="2"/>
            </a:pPr>
            <a:r>
              <a:rPr lang="en-US" sz="2800" dirty="0" smtClean="0">
                <a:solidFill>
                  <a:schemeClr val="tx1"/>
                </a:solidFill>
              </a:rPr>
              <a:t>Compute </a:t>
            </a:r>
            <a:r>
              <a:rPr lang="en-US" sz="2800" dirty="0">
                <a:solidFill>
                  <a:schemeClr val="tx1"/>
                </a:solidFill>
              </a:rPr>
              <a:t>% increase in cost of household basket over </a:t>
            </a:r>
            <a:r>
              <a:rPr lang="en-US" sz="2800" dirty="0" smtClean="0">
                <a:solidFill>
                  <a:schemeClr val="tx1"/>
                </a:solidFill>
              </a:rPr>
              <a:t>2015–2016, </a:t>
            </a:r>
            <a:r>
              <a:rPr lang="en-US" sz="2800" dirty="0">
                <a:solidFill>
                  <a:schemeClr val="tx1"/>
                </a:solidFill>
              </a:rPr>
              <a:t>compare to CPI inflation rate</a:t>
            </a:r>
            <a:r>
              <a:rPr lang="en-US" sz="2800" dirty="0" smtClean="0">
                <a:solidFill>
                  <a:schemeClr val="tx1"/>
                </a:solidFill>
              </a:rPr>
              <a:t>.</a:t>
            </a:r>
          </a:p>
          <a:p>
            <a:pPr marL="511175" indent="-511175">
              <a:lnSpc>
                <a:spcPct val="105000"/>
              </a:lnSpc>
              <a:spcBef>
                <a:spcPct val="25000"/>
              </a:spcBef>
              <a:buClr>
                <a:srgbClr val="990099"/>
              </a:buClr>
              <a:buFont typeface="Wingdings" pitchFamily="2" charset="2"/>
              <a:buNone/>
            </a:pPr>
            <a:r>
              <a:rPr lang="en-US" sz="2800" dirty="0">
                <a:solidFill>
                  <a:schemeClr val="accent6">
                    <a:lumMod val="50000"/>
                  </a:schemeClr>
                </a:solidFill>
                <a:cs typeface="Arial"/>
              </a:rPr>
              <a:t>Rate of increase:   ($195 – $150)/$150  =  </a:t>
            </a:r>
            <a:r>
              <a:rPr lang="en-US" sz="2800" dirty="0">
                <a:solidFill>
                  <a:srgbClr val="FF0000"/>
                </a:solidFill>
                <a:cs typeface="Arial"/>
              </a:rPr>
              <a:t>30%</a:t>
            </a:r>
            <a:endParaRPr lang="en-US" sz="2800" dirty="0">
              <a:cs typeface="Arial"/>
            </a:endParaRPr>
          </a:p>
          <a:p>
            <a:pPr marL="511175" indent="-511175">
              <a:lnSpc>
                <a:spcPct val="105000"/>
              </a:lnSpc>
              <a:spcBef>
                <a:spcPct val="25000"/>
              </a:spcBef>
              <a:buClr>
                <a:srgbClr val="990099"/>
              </a:buClr>
              <a:buFont typeface="Wingdings" pitchFamily="2" charset="2"/>
              <a:buNone/>
            </a:pPr>
            <a:r>
              <a:rPr lang="en-US" sz="2800" dirty="0" smtClean="0">
                <a:solidFill>
                  <a:schemeClr val="accent6">
                    <a:lumMod val="50000"/>
                  </a:schemeClr>
                </a:solidFill>
                <a:cs typeface="Arial"/>
              </a:rPr>
              <a:t>CPI </a:t>
            </a:r>
            <a:r>
              <a:rPr lang="en-US" sz="2800" dirty="0">
                <a:solidFill>
                  <a:schemeClr val="accent6">
                    <a:lumMod val="50000"/>
                  </a:schemeClr>
                </a:solidFill>
                <a:cs typeface="Arial"/>
              </a:rPr>
              <a:t>inflation rate from previous problem = </a:t>
            </a:r>
            <a:r>
              <a:rPr lang="en-US" sz="2800" dirty="0">
                <a:solidFill>
                  <a:srgbClr val="FF0000"/>
                </a:solidFill>
                <a:cs typeface="Arial"/>
              </a:rPr>
              <a:t>40</a:t>
            </a:r>
            <a:r>
              <a:rPr lang="en-US" sz="2800" dirty="0" smtClean="0">
                <a:solidFill>
                  <a:srgbClr val="FF0000"/>
                </a:solidFill>
                <a:cs typeface="Arial"/>
              </a:rPr>
              <a:t>%</a:t>
            </a:r>
            <a:endParaRPr lang="en-US" sz="2800" dirty="0">
              <a:solidFill>
                <a:srgbClr val="FF0000"/>
              </a:solidFill>
              <a:cs typeface="Aria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6" name="Group 44"/>
          <p:cNvGraphicFramePr>
            <a:graphicFrameLocks noGrp="1"/>
          </p:cNvGraphicFramePr>
          <p:nvPr>
            <p:extLst>
              <p:ext uri="{D42A27DB-BD31-4B8C-83A1-F6EECF244321}">
                <p14:modId xmlns:p14="http://schemas.microsoft.com/office/powerpoint/2010/main" val="1001287517"/>
              </p:ext>
            </p:extLst>
          </p:nvPr>
        </p:nvGraphicFramePr>
        <p:xfrm>
          <a:off x="3608388" y="838200"/>
          <a:ext cx="5202237" cy="2497485"/>
        </p:xfrm>
        <a:graphic>
          <a:graphicData uri="http://schemas.openxmlformats.org/drawingml/2006/table">
            <a:tbl>
              <a:tblPr/>
              <a:tblGrid>
                <a:gridCol w="1020762"/>
                <a:gridCol w="1031875"/>
                <a:gridCol w="1308100"/>
                <a:gridCol w="1841500"/>
              </a:tblGrid>
              <a:tr h="923286">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dirty="0" smtClean="0">
                          <a:ln>
                            <a:noFill/>
                          </a:ln>
                          <a:solidFill>
                            <a:schemeClr val="tx1"/>
                          </a:solidFill>
                          <a:effectLst/>
                          <a:latin typeface="Arial" charset="0"/>
                        </a:rPr>
                        <a:t>beef</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chicken</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cost of CPI basket</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0554">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2014</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$4</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$120</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735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2015</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$5</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$5</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$150</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45947">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2016</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$9</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$6</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$210</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212309388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a:t>Problems with the CPI</a:t>
            </a:r>
            <a:endParaRPr lang="en-US" altLang="en-US" dirty="0" smtClean="0"/>
          </a:p>
        </p:txBody>
      </p:sp>
      <p:sp>
        <p:nvSpPr>
          <p:cNvPr id="10243" name="Content Placeholder 2"/>
          <p:cNvSpPr>
            <a:spLocks noGrp="1"/>
          </p:cNvSpPr>
          <p:nvPr>
            <p:ph idx="1"/>
          </p:nvPr>
        </p:nvSpPr>
        <p:spPr>
          <a:xfrm>
            <a:off x="277813" y="1025525"/>
            <a:ext cx="8713787" cy="5422900"/>
          </a:xfrm>
        </p:spPr>
        <p:txBody>
          <a:bodyPr/>
          <a:lstStyle/>
          <a:p>
            <a:r>
              <a:rPr lang="en-US" altLang="en-US" dirty="0"/>
              <a:t>Substitution </a:t>
            </a:r>
            <a:r>
              <a:rPr lang="en-US" altLang="en-US" dirty="0" smtClean="0"/>
              <a:t>Bias</a:t>
            </a:r>
          </a:p>
          <a:p>
            <a:pPr lvl="1"/>
            <a:r>
              <a:rPr lang="en-US" altLang="en-US" dirty="0"/>
              <a:t>Over time, some prices rise faster than </a:t>
            </a:r>
            <a:r>
              <a:rPr lang="en-US" altLang="en-US" dirty="0" smtClean="0"/>
              <a:t>others</a:t>
            </a:r>
            <a:endParaRPr lang="en-US" altLang="en-US" dirty="0"/>
          </a:p>
          <a:p>
            <a:pPr lvl="1"/>
            <a:r>
              <a:rPr lang="en-US" altLang="en-US" dirty="0"/>
              <a:t>Consumers substitute toward goods that become relatively cheaper, mitigating the effects of price increases. </a:t>
            </a:r>
          </a:p>
          <a:p>
            <a:pPr lvl="1"/>
            <a:r>
              <a:rPr lang="en-US" altLang="en-US" dirty="0"/>
              <a:t>The CPI misses this substitution because it uses a fixed basket of goods. </a:t>
            </a:r>
          </a:p>
          <a:p>
            <a:pPr lvl="1"/>
            <a:r>
              <a:rPr lang="en-US" altLang="en-US" dirty="0"/>
              <a:t>Thus, the CPI overstates increases in the cost of living. </a:t>
            </a:r>
            <a:endParaRPr lang="en-US" altLang="en-US" dirty="0" smtClean="0"/>
          </a:p>
        </p:txBody>
      </p:sp>
      <p:sp>
        <p:nvSpPr>
          <p:cNvPr id="1024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105CB72F-DD80-4DF4-8BD8-139AEA535927}" type="slidenum">
              <a:rPr lang="en-US" altLang="en-US" sz="1200" smtClean="0">
                <a:solidFill>
                  <a:srgbClr val="002060"/>
                </a:solidFill>
              </a:rPr>
              <a:pPr algn="ctr" eaLnBrk="1" hangingPunct="1"/>
              <a:t>14</a:t>
            </a:fld>
            <a:endParaRPr lang="en-US" altLang="en-US" sz="1200" smtClean="0">
              <a:solidFill>
                <a:srgbClr val="002060"/>
              </a:solidFill>
            </a:endParaRPr>
          </a:p>
        </p:txBody>
      </p:sp>
      <p:sp>
        <p:nvSpPr>
          <p:cNvPr id="102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75789507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Problems with the CPI</a:t>
            </a:r>
            <a:endParaRPr lang="en-US" dirty="0"/>
          </a:p>
        </p:txBody>
      </p:sp>
      <p:sp>
        <p:nvSpPr>
          <p:cNvPr id="3" name="Content Placeholder 2"/>
          <p:cNvSpPr>
            <a:spLocks noGrp="1"/>
          </p:cNvSpPr>
          <p:nvPr>
            <p:ph idx="1"/>
          </p:nvPr>
        </p:nvSpPr>
        <p:spPr/>
        <p:txBody>
          <a:bodyPr/>
          <a:lstStyle/>
          <a:p>
            <a:r>
              <a:rPr lang="en-US" dirty="0"/>
              <a:t>Introduction of New </a:t>
            </a:r>
            <a:r>
              <a:rPr lang="en-US" dirty="0" smtClean="0"/>
              <a:t>Goods</a:t>
            </a:r>
          </a:p>
          <a:p>
            <a:pPr lvl="1"/>
            <a:r>
              <a:rPr lang="en-US" dirty="0"/>
              <a:t>The introduction of new goods increases variety, allows consumers to find products that more closely meet their needs. </a:t>
            </a:r>
          </a:p>
          <a:p>
            <a:pPr lvl="1"/>
            <a:r>
              <a:rPr lang="en-US" dirty="0"/>
              <a:t>In effect, dollars become more valuable.  </a:t>
            </a:r>
          </a:p>
          <a:p>
            <a:pPr lvl="1"/>
            <a:r>
              <a:rPr lang="en-US" dirty="0"/>
              <a:t>The CPI misses this effect because it uses a fixed basket of goods. </a:t>
            </a:r>
          </a:p>
          <a:p>
            <a:pPr lvl="1"/>
            <a:r>
              <a:rPr lang="en-US" dirty="0"/>
              <a:t>Thus, the CPI overstates increases in the cost of living.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5068707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Problems with the CPI</a:t>
            </a:r>
            <a:endParaRPr lang="en-US" dirty="0"/>
          </a:p>
        </p:txBody>
      </p:sp>
      <p:sp>
        <p:nvSpPr>
          <p:cNvPr id="3" name="Content Placeholder 2"/>
          <p:cNvSpPr>
            <a:spLocks noGrp="1"/>
          </p:cNvSpPr>
          <p:nvPr>
            <p:ph idx="1"/>
          </p:nvPr>
        </p:nvSpPr>
        <p:spPr/>
        <p:txBody>
          <a:bodyPr/>
          <a:lstStyle/>
          <a:p>
            <a:r>
              <a:rPr lang="en-US" dirty="0"/>
              <a:t>Unmeasured Quality Change</a:t>
            </a:r>
            <a:endParaRPr lang="en-US" dirty="0" smtClean="0"/>
          </a:p>
          <a:p>
            <a:pPr lvl="1"/>
            <a:r>
              <a:rPr lang="en-US" dirty="0"/>
              <a:t>Improvements in the quality of goods in the basket increase the value of each dollar.</a:t>
            </a:r>
          </a:p>
          <a:p>
            <a:pPr lvl="1"/>
            <a:r>
              <a:rPr lang="en-US" dirty="0"/>
              <a:t>The BLS tries to account for quality changes </a:t>
            </a:r>
            <a:r>
              <a:rPr lang="en-US" dirty="0" smtClean="0"/>
              <a:t>but </a:t>
            </a:r>
            <a:r>
              <a:rPr lang="en-US" dirty="0"/>
              <a:t>probably misses some, as quality is hard to measure. </a:t>
            </a:r>
          </a:p>
          <a:p>
            <a:pPr lvl="1"/>
            <a:r>
              <a:rPr lang="en-US" dirty="0"/>
              <a:t>Thus, the CPI overstates increases in the cost of living. </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11264894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Problems with the CPI</a:t>
            </a:r>
            <a:endParaRPr lang="en-US" dirty="0"/>
          </a:p>
        </p:txBody>
      </p:sp>
      <p:sp>
        <p:nvSpPr>
          <p:cNvPr id="3" name="Content Placeholder 2"/>
          <p:cNvSpPr>
            <a:spLocks noGrp="1"/>
          </p:cNvSpPr>
          <p:nvPr>
            <p:ph idx="1"/>
          </p:nvPr>
        </p:nvSpPr>
        <p:spPr/>
        <p:txBody>
          <a:bodyPr/>
          <a:lstStyle/>
          <a:p>
            <a:r>
              <a:rPr lang="en-US" dirty="0" smtClean="0"/>
              <a:t>It’s an AVERAGE!</a:t>
            </a:r>
          </a:p>
          <a:p>
            <a:pPr lvl="1"/>
            <a:r>
              <a:rPr lang="en-US" dirty="0" smtClean="0"/>
              <a:t>The “average urban market basket”</a:t>
            </a:r>
          </a:p>
          <a:p>
            <a:pPr lvl="1"/>
            <a:r>
              <a:rPr lang="en-US" dirty="0" smtClean="0"/>
              <a:t>Does that apply equally to students and seniors?</a:t>
            </a:r>
          </a:p>
          <a:p>
            <a:pPr lvl="1"/>
            <a:r>
              <a:rPr lang="en-US" dirty="0" smtClean="0"/>
              <a:t>Especially the Social Security COLA (cost of living allowance)</a:t>
            </a:r>
          </a:p>
          <a:p>
            <a:pPr lvl="1"/>
            <a:r>
              <a:rPr lang="en-US" dirty="0" smtClean="0"/>
              <a:t>What do seniors spend most of their income on?</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96827723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Problems with the CPI</a:t>
            </a:r>
            <a:endParaRPr lang="en-US" dirty="0"/>
          </a:p>
        </p:txBody>
      </p:sp>
      <p:sp>
        <p:nvSpPr>
          <p:cNvPr id="3" name="Content Placeholder 2"/>
          <p:cNvSpPr>
            <a:spLocks noGrp="1"/>
          </p:cNvSpPr>
          <p:nvPr>
            <p:ph idx="1"/>
          </p:nvPr>
        </p:nvSpPr>
        <p:spPr/>
        <p:txBody>
          <a:bodyPr/>
          <a:lstStyle/>
          <a:p>
            <a:r>
              <a:rPr lang="en-US" dirty="0"/>
              <a:t>Each of these problems causes the CPI to overstate cost of living increases.  </a:t>
            </a:r>
          </a:p>
          <a:p>
            <a:pPr lvl="1"/>
            <a:r>
              <a:rPr lang="en-US" dirty="0"/>
              <a:t>The BLS has made technical adjustments, </a:t>
            </a:r>
            <a:br>
              <a:rPr lang="en-US" dirty="0"/>
            </a:br>
            <a:r>
              <a:rPr lang="en-US" dirty="0"/>
              <a:t>but the CPI probably still overstates inflation </a:t>
            </a:r>
            <a:r>
              <a:rPr lang="en-US" dirty="0" smtClean="0"/>
              <a:t>by </a:t>
            </a:r>
            <a:r>
              <a:rPr lang="en-US" dirty="0"/>
              <a:t>about 0.5 percent per year.</a:t>
            </a:r>
          </a:p>
          <a:p>
            <a:pPr lvl="1"/>
            <a:r>
              <a:rPr lang="en-US" dirty="0"/>
              <a:t>This is important because Social Security payments and many contracts have COLAs tied to the CPI.</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11264894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Two Measures of Inflation</a:t>
            </a:r>
            <a:r>
              <a:rPr lang="en-US" sz="2800" dirty="0"/>
              <a:t>, </a:t>
            </a:r>
            <a:r>
              <a:rPr lang="en-US" sz="2800" dirty="0" smtClean="0"/>
              <a:t>1965–2016</a:t>
            </a:r>
            <a:endParaRPr lang="en-US"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19</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4" name="Group 13"/>
          <p:cNvGrpSpPr/>
          <p:nvPr/>
        </p:nvGrpSpPr>
        <p:grpSpPr>
          <a:xfrm>
            <a:off x="304801" y="1023939"/>
            <a:ext cx="8610599" cy="4274798"/>
            <a:chOff x="304801" y="1023939"/>
            <a:chExt cx="8610599" cy="4274798"/>
          </a:xfrm>
        </p:grpSpPr>
        <p:sp>
          <p:nvSpPr>
            <p:cNvPr id="7" name="TextBox 6"/>
            <p:cNvSpPr txBox="1">
              <a:spLocks noChangeArrowheads="1"/>
            </p:cNvSpPr>
            <p:nvPr/>
          </p:nvSpPr>
          <p:spPr bwMode="auto">
            <a:xfrm rot="-5400000">
              <a:off x="-1364426" y="3036065"/>
              <a:ext cx="37385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dirty="0">
                  <a:solidFill>
                    <a:prstClr val="black"/>
                  </a:solidFill>
                </a:rPr>
                <a:t>Percent </a:t>
              </a:r>
              <a:r>
                <a:rPr lang="en-US" sz="2000" b="1" dirty="0" smtClean="0">
                  <a:solidFill>
                    <a:prstClr val="black"/>
                  </a:solidFill>
                </a:rPr>
                <a:t>change per </a:t>
              </a:r>
              <a:r>
                <a:rPr lang="en-US" sz="2000" b="1" dirty="0">
                  <a:solidFill>
                    <a:prstClr val="black"/>
                  </a:solidFill>
                </a:rPr>
                <a:t>year</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42" y="1023939"/>
              <a:ext cx="8244858" cy="4274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4419600" y="1366838"/>
              <a:ext cx="2667000" cy="707886"/>
              <a:chOff x="4419600" y="1366838"/>
              <a:chExt cx="2667000" cy="707886"/>
            </a:xfrm>
          </p:grpSpPr>
          <p:sp>
            <p:nvSpPr>
              <p:cNvPr id="6" name="TextBox 5"/>
              <p:cNvSpPr txBox="1"/>
              <p:nvPr/>
            </p:nvSpPr>
            <p:spPr>
              <a:xfrm>
                <a:off x="4792971" y="1366838"/>
                <a:ext cx="2293629" cy="707886"/>
              </a:xfrm>
              <a:prstGeom prst="rect">
                <a:avLst/>
              </a:prstGeom>
              <a:noFill/>
            </p:spPr>
            <p:txBody>
              <a:bodyPr wrap="square" rtlCol="0">
                <a:spAutoFit/>
              </a:bodyPr>
              <a:lstStyle/>
              <a:p>
                <a:r>
                  <a:rPr lang="en-US" sz="2000" b="1" dirty="0" smtClean="0"/>
                  <a:t>GDP deflator</a:t>
                </a:r>
              </a:p>
              <a:p>
                <a:r>
                  <a:rPr lang="en-US" sz="2000" b="1" dirty="0" smtClean="0"/>
                  <a:t>CPI</a:t>
                </a:r>
                <a:endParaRPr lang="en-US" sz="2000" b="1" dirty="0"/>
              </a:p>
            </p:txBody>
          </p:sp>
          <p:grpSp>
            <p:nvGrpSpPr>
              <p:cNvPr id="11" name="Group 10"/>
              <p:cNvGrpSpPr/>
              <p:nvPr/>
            </p:nvGrpSpPr>
            <p:grpSpPr>
              <a:xfrm>
                <a:off x="4419600" y="1524000"/>
                <a:ext cx="388629" cy="304800"/>
                <a:chOff x="4267200" y="1524000"/>
                <a:chExt cx="541029" cy="304800"/>
              </a:xfrm>
            </p:grpSpPr>
            <p:cxnSp>
              <p:nvCxnSpPr>
                <p:cNvPr id="10" name="Straight Connector 9"/>
                <p:cNvCxnSpPr/>
                <p:nvPr/>
              </p:nvCxnSpPr>
              <p:spPr bwMode="auto">
                <a:xfrm>
                  <a:off x="4267200" y="1828800"/>
                  <a:ext cx="541029" cy="0"/>
                </a:xfrm>
                <a:prstGeom prst="line">
                  <a:avLst/>
                </a:prstGeom>
                <a:noFill/>
                <a:ln w="38100" cap="flat" cmpd="sng" algn="ctr">
                  <a:solidFill>
                    <a:srgbClr val="FF0000"/>
                  </a:solidFill>
                  <a:prstDash val="solid"/>
                  <a:round/>
                  <a:headEnd type="none" w="med" len="med"/>
                  <a:tailEnd type="none" w="med" len="med"/>
                </a:ln>
                <a:effectLst/>
              </p:spPr>
            </p:cxnSp>
            <p:cxnSp>
              <p:nvCxnSpPr>
                <p:cNvPr id="13" name="Straight Connector 12"/>
                <p:cNvCxnSpPr/>
                <p:nvPr/>
              </p:nvCxnSpPr>
              <p:spPr bwMode="auto">
                <a:xfrm>
                  <a:off x="4267200" y="1524000"/>
                  <a:ext cx="541029" cy="0"/>
                </a:xfrm>
                <a:prstGeom prst="line">
                  <a:avLst/>
                </a:prstGeom>
                <a:noFill/>
                <a:ln w="38100" cap="flat" cmpd="sng" algn="ctr">
                  <a:solidFill>
                    <a:srgbClr val="0000FF"/>
                  </a:solidFill>
                  <a:prstDash val="solid"/>
                  <a:round/>
                  <a:headEnd type="none" w="med" len="med"/>
                  <a:tailEnd type="none" w="med" len="med"/>
                </a:ln>
                <a:effectLst/>
              </p:spPr>
            </p:cxnSp>
          </p:grpSp>
        </p:grpSp>
      </p:grpSp>
    </p:spTree>
    <p:extLst>
      <p:ext uri="{BB962C8B-B14F-4D97-AF65-F5344CB8AC3E}">
        <p14:creationId xmlns:p14="http://schemas.microsoft.com/office/powerpoint/2010/main" val="15775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for </a:t>
            </a:r>
            <a:r>
              <a:rPr lang="en-US" dirty="0"/>
              <a:t>the answers to these </a:t>
            </a:r>
            <a:r>
              <a:rPr lang="en-US" dirty="0" smtClean="0"/>
              <a:t>questions:</a:t>
            </a:r>
            <a:endParaRPr lang="en-US" dirty="0"/>
          </a:p>
        </p:txBody>
      </p:sp>
      <p:sp>
        <p:nvSpPr>
          <p:cNvPr id="3" name="Content Placeholder 2"/>
          <p:cNvSpPr>
            <a:spLocks noGrp="1"/>
          </p:cNvSpPr>
          <p:nvPr>
            <p:ph idx="1"/>
          </p:nvPr>
        </p:nvSpPr>
        <p:spPr>
          <a:xfrm>
            <a:off x="292912" y="1066800"/>
            <a:ext cx="8588375" cy="5410200"/>
          </a:xfrm>
        </p:spPr>
        <p:txBody>
          <a:bodyPr>
            <a:noAutofit/>
          </a:bodyPr>
          <a:lstStyle/>
          <a:p>
            <a:r>
              <a:rPr lang="en-US" sz="3000" dirty="0"/>
              <a:t>What is the Consumer Price Index (CPI)?  </a:t>
            </a:r>
            <a:br>
              <a:rPr lang="en-US" sz="3000" dirty="0"/>
            </a:br>
            <a:r>
              <a:rPr lang="en-US" sz="3000" dirty="0"/>
              <a:t>How is it calculated?  What’s it used for?</a:t>
            </a:r>
          </a:p>
          <a:p>
            <a:r>
              <a:rPr lang="en-US" sz="3000" dirty="0"/>
              <a:t>What are the problems with the CPI?  How serious are they?</a:t>
            </a:r>
          </a:p>
          <a:p>
            <a:r>
              <a:rPr lang="en-US" sz="3000" dirty="0"/>
              <a:t>How does the CPI differ from the GDP deflator?  </a:t>
            </a:r>
          </a:p>
          <a:p>
            <a:r>
              <a:rPr lang="en-US" sz="3000" dirty="0"/>
              <a:t>How can we use the CPI to compare dollar amounts from different years?  Why would we want to do this, anyway?</a:t>
            </a:r>
          </a:p>
          <a:p>
            <a:r>
              <a:rPr lang="en-US" sz="3000" dirty="0"/>
              <a:t>How can we correct interest rates for inflation?</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73833117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068" y="1"/>
            <a:ext cx="7803931" cy="961900"/>
          </a:xfrm>
        </p:spPr>
        <p:txBody>
          <a:bodyPr/>
          <a:lstStyle/>
          <a:p>
            <a:r>
              <a:rPr lang="en-US" sz="3600" dirty="0"/>
              <a:t>Contrasting the </a:t>
            </a:r>
            <a:r>
              <a:rPr lang="en-US" sz="3600" dirty="0" smtClean="0"/>
              <a:t/>
            </a:r>
            <a:br>
              <a:rPr lang="en-US" sz="3600" dirty="0" smtClean="0"/>
            </a:br>
            <a:r>
              <a:rPr lang="en-US" sz="3600" dirty="0" smtClean="0"/>
              <a:t>CPI </a:t>
            </a:r>
            <a:r>
              <a:rPr lang="en-US" sz="3600" dirty="0"/>
              <a:t>and GDP Deflator</a:t>
            </a:r>
          </a:p>
        </p:txBody>
      </p:sp>
      <p:sp>
        <p:nvSpPr>
          <p:cNvPr id="3" name="Content Placeholder 2"/>
          <p:cNvSpPr>
            <a:spLocks noGrp="1"/>
          </p:cNvSpPr>
          <p:nvPr>
            <p:ph idx="1"/>
          </p:nvPr>
        </p:nvSpPr>
        <p:spPr/>
        <p:txBody>
          <a:bodyPr/>
          <a:lstStyle/>
          <a:p>
            <a:r>
              <a:rPr lang="en-US" dirty="0"/>
              <a:t>Imported consumer goods:</a:t>
            </a:r>
          </a:p>
          <a:p>
            <a:pPr lvl="1"/>
            <a:r>
              <a:rPr lang="en-US" dirty="0" smtClean="0"/>
              <a:t>Included in CPI </a:t>
            </a:r>
          </a:p>
          <a:p>
            <a:pPr lvl="1"/>
            <a:r>
              <a:rPr lang="en-US" dirty="0" smtClean="0"/>
              <a:t>Excluded from </a:t>
            </a:r>
            <a:r>
              <a:rPr lang="en-US" dirty="0"/>
              <a:t>GDP deflator</a:t>
            </a:r>
          </a:p>
          <a:p>
            <a:r>
              <a:rPr lang="en-US" dirty="0"/>
              <a:t>Capital goods:</a:t>
            </a:r>
          </a:p>
          <a:p>
            <a:pPr lvl="1"/>
            <a:r>
              <a:rPr lang="en-US" dirty="0" smtClean="0"/>
              <a:t>Excluded from CPI </a:t>
            </a:r>
          </a:p>
          <a:p>
            <a:pPr lvl="1"/>
            <a:r>
              <a:rPr lang="en-US" dirty="0" smtClean="0"/>
              <a:t>Included in </a:t>
            </a:r>
            <a:r>
              <a:rPr lang="en-US" dirty="0"/>
              <a:t>GDP deflator (if produced domestically</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4974743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068" y="1"/>
            <a:ext cx="7803931" cy="961900"/>
          </a:xfrm>
        </p:spPr>
        <p:txBody>
          <a:bodyPr/>
          <a:lstStyle/>
          <a:p>
            <a:r>
              <a:rPr lang="en-US" sz="3600" dirty="0"/>
              <a:t>Contrasting the </a:t>
            </a:r>
            <a:r>
              <a:rPr lang="en-US" sz="3600" dirty="0" smtClean="0"/>
              <a:t/>
            </a:r>
            <a:br>
              <a:rPr lang="en-US" sz="3600" dirty="0" smtClean="0"/>
            </a:br>
            <a:r>
              <a:rPr lang="en-US" sz="3600" dirty="0" smtClean="0"/>
              <a:t>CPI </a:t>
            </a:r>
            <a:r>
              <a:rPr lang="en-US" sz="3600" dirty="0"/>
              <a:t>and GDP Deflator</a:t>
            </a:r>
          </a:p>
        </p:txBody>
      </p:sp>
      <p:sp>
        <p:nvSpPr>
          <p:cNvPr id="3" name="Content Placeholder 2"/>
          <p:cNvSpPr>
            <a:spLocks noGrp="1"/>
          </p:cNvSpPr>
          <p:nvPr>
            <p:ph idx="1"/>
          </p:nvPr>
        </p:nvSpPr>
        <p:spPr/>
        <p:txBody>
          <a:bodyPr/>
          <a:lstStyle/>
          <a:p>
            <a:r>
              <a:rPr lang="en-US" dirty="0" smtClean="0"/>
              <a:t>The </a:t>
            </a:r>
            <a:r>
              <a:rPr lang="en-US" dirty="0"/>
              <a:t>basket:</a:t>
            </a:r>
          </a:p>
          <a:p>
            <a:pPr lvl="1"/>
            <a:r>
              <a:rPr lang="en-US" dirty="0"/>
              <a:t>CPI uses fixed basket</a:t>
            </a:r>
          </a:p>
          <a:p>
            <a:pPr lvl="1"/>
            <a:r>
              <a:rPr lang="en-US" dirty="0"/>
              <a:t>GDP deflator uses basket of </a:t>
            </a:r>
            <a:r>
              <a:rPr lang="en-US" dirty="0" smtClean="0"/>
              <a:t>currently </a:t>
            </a:r>
            <a:r>
              <a:rPr lang="en-US" dirty="0"/>
              <a:t>produced goods &amp; services</a:t>
            </a:r>
          </a:p>
          <a:p>
            <a:pPr lvl="1"/>
            <a:r>
              <a:rPr lang="en-US" dirty="0"/>
              <a:t>This matters if different prices are </a:t>
            </a:r>
            <a:br>
              <a:rPr lang="en-US" dirty="0"/>
            </a:br>
            <a:r>
              <a:rPr lang="en-US" dirty="0"/>
              <a:t>changing by different amounts.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8758895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3</a:t>
            </a:r>
            <a:r>
              <a:rPr lang="en-US" dirty="0">
                <a:solidFill>
                  <a:schemeClr val="accent6">
                    <a:lumMod val="50000"/>
                  </a:schemeClr>
                </a:solidFill>
              </a:rPr>
              <a:t>		</a:t>
            </a:r>
            <a:r>
              <a:rPr lang="en-US" dirty="0">
                <a:solidFill>
                  <a:srgbClr val="AE1221"/>
                </a:solidFill>
              </a:rPr>
              <a:t>CPI vs. GDP deflator</a:t>
            </a:r>
            <a:endParaRPr lang="en-US" dirty="0"/>
          </a:p>
        </p:txBody>
      </p:sp>
      <p:sp>
        <p:nvSpPr>
          <p:cNvPr id="3" name="Content Placeholder 2"/>
          <p:cNvSpPr>
            <a:spLocks noGrp="1"/>
          </p:cNvSpPr>
          <p:nvPr>
            <p:ph idx="1"/>
          </p:nvPr>
        </p:nvSpPr>
        <p:spPr>
          <a:xfrm>
            <a:off x="304800" y="762000"/>
            <a:ext cx="8686800" cy="5686425"/>
          </a:xfrm>
        </p:spPr>
        <p:txBody>
          <a:bodyPr>
            <a:noAutofit/>
          </a:bodyPr>
          <a:lstStyle/>
          <a:p>
            <a:pPr marL="0" indent="0">
              <a:buNone/>
            </a:pPr>
            <a:r>
              <a:rPr lang="en-US" dirty="0">
                <a:solidFill>
                  <a:schemeClr val="accent6">
                    <a:lumMod val="50000"/>
                  </a:schemeClr>
                </a:solidFill>
              </a:rPr>
              <a:t>In each scenario, determine the effects on the CPI and the GDP deflator. </a:t>
            </a:r>
          </a:p>
          <a:p>
            <a:pPr marL="514350" indent="-514350">
              <a:buClr>
                <a:srgbClr val="C00000"/>
              </a:buClr>
              <a:buFont typeface="+mj-lt"/>
              <a:buAutoNum type="alphaUcPeriod"/>
            </a:pPr>
            <a:r>
              <a:rPr lang="en-US" dirty="0" smtClean="0">
                <a:solidFill>
                  <a:schemeClr val="tx1"/>
                </a:solidFill>
              </a:rPr>
              <a:t>Starbucks </a:t>
            </a:r>
            <a:r>
              <a:rPr lang="en-US" dirty="0">
                <a:solidFill>
                  <a:schemeClr val="tx1"/>
                </a:solidFill>
              </a:rPr>
              <a:t>raises the price of </a:t>
            </a:r>
            <a:r>
              <a:rPr lang="en-US" dirty="0" err="1">
                <a:solidFill>
                  <a:schemeClr val="tx1"/>
                </a:solidFill>
              </a:rPr>
              <a:t>Frappuccinos</a:t>
            </a:r>
            <a:r>
              <a:rPr lang="en-US" dirty="0">
                <a:solidFill>
                  <a:schemeClr val="tx1"/>
                </a:solidFill>
              </a:rPr>
              <a:t>.</a:t>
            </a:r>
          </a:p>
          <a:p>
            <a:pPr marL="514350" indent="-514350">
              <a:buClr>
                <a:srgbClr val="C00000"/>
              </a:buClr>
              <a:buFont typeface="+mj-lt"/>
              <a:buAutoNum type="alphaUcPeriod"/>
            </a:pPr>
            <a:r>
              <a:rPr lang="en-US" dirty="0" smtClean="0">
                <a:solidFill>
                  <a:schemeClr val="tx1"/>
                </a:solidFill>
              </a:rPr>
              <a:t>Caterpillar </a:t>
            </a:r>
            <a:r>
              <a:rPr lang="en-US" dirty="0">
                <a:solidFill>
                  <a:schemeClr val="tx1"/>
                </a:solidFill>
              </a:rPr>
              <a:t>raises the price of the industrial tractors it manufactures at its Illinois factory.</a:t>
            </a:r>
          </a:p>
          <a:p>
            <a:pPr marL="514350" indent="-514350">
              <a:buClr>
                <a:srgbClr val="C00000"/>
              </a:buClr>
              <a:buFont typeface="+mj-lt"/>
              <a:buAutoNum type="alphaUcPeriod"/>
            </a:pPr>
            <a:r>
              <a:rPr lang="en-US" dirty="0" smtClean="0">
                <a:solidFill>
                  <a:schemeClr val="tx1"/>
                </a:solidFill>
              </a:rPr>
              <a:t>Armani </a:t>
            </a:r>
            <a:r>
              <a:rPr lang="en-US" dirty="0">
                <a:solidFill>
                  <a:schemeClr val="tx1"/>
                </a:solidFill>
              </a:rPr>
              <a:t>raises the price of the Italian jeans it sells in the U.S.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1155594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3</a:t>
            </a:r>
            <a:r>
              <a:rPr lang="en-US" dirty="0">
                <a:solidFill>
                  <a:schemeClr val="accent6">
                    <a:lumMod val="50000"/>
                  </a:schemeClr>
                </a:solidFill>
              </a:rPr>
              <a:t>	</a:t>
            </a:r>
            <a:r>
              <a:rPr lang="en-US" dirty="0" smtClean="0">
                <a:solidFill>
                  <a:schemeClr val="accent6">
                    <a:lumMod val="50000"/>
                  </a:schemeClr>
                </a:solidFill>
              </a:rPr>
              <a:t>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a:xfrm>
            <a:off x="304800" y="762000"/>
            <a:ext cx="8686800" cy="5686425"/>
          </a:xfrm>
        </p:spPr>
        <p:txBody>
          <a:bodyPr>
            <a:noAutofit/>
          </a:bodyPr>
          <a:lstStyle/>
          <a:p>
            <a:pPr marL="514350" indent="-514350">
              <a:buClr>
                <a:srgbClr val="C00000"/>
              </a:buClr>
              <a:buFont typeface="+mj-lt"/>
              <a:buAutoNum type="alphaUcPeriod"/>
            </a:pPr>
            <a:r>
              <a:rPr lang="en-US" dirty="0" smtClean="0">
                <a:solidFill>
                  <a:schemeClr val="tx1"/>
                </a:solidFill>
              </a:rPr>
              <a:t>Starbucks </a:t>
            </a:r>
            <a:r>
              <a:rPr lang="en-US" dirty="0">
                <a:solidFill>
                  <a:schemeClr val="tx1"/>
                </a:solidFill>
              </a:rPr>
              <a:t>raises the price of </a:t>
            </a:r>
            <a:r>
              <a:rPr lang="en-US" dirty="0" err="1">
                <a:solidFill>
                  <a:schemeClr val="tx1"/>
                </a:solidFill>
              </a:rPr>
              <a:t>Frappuccinos</a:t>
            </a:r>
            <a:r>
              <a:rPr lang="en-US" dirty="0">
                <a:solidFill>
                  <a:schemeClr val="tx1"/>
                </a:solidFill>
              </a:rPr>
              <a:t>.</a:t>
            </a:r>
          </a:p>
          <a:p>
            <a:pPr marL="400050" lvl="1" indent="0">
              <a:buClr>
                <a:srgbClr val="C00000"/>
              </a:buClr>
              <a:buNone/>
            </a:pPr>
            <a:r>
              <a:rPr lang="en-US" sz="3200" dirty="0" smtClean="0">
                <a:solidFill>
                  <a:schemeClr val="accent6">
                    <a:lumMod val="50000"/>
                  </a:schemeClr>
                </a:solidFill>
              </a:rPr>
              <a:t>The </a:t>
            </a:r>
            <a:r>
              <a:rPr lang="en-US" sz="3200" dirty="0">
                <a:solidFill>
                  <a:schemeClr val="accent6">
                    <a:lumMod val="50000"/>
                  </a:schemeClr>
                </a:solidFill>
              </a:rPr>
              <a:t>CPI and GDP deflator both rise.  </a:t>
            </a:r>
          </a:p>
          <a:p>
            <a:pPr marL="514350" indent="-514350">
              <a:buClr>
                <a:srgbClr val="C00000"/>
              </a:buClr>
              <a:buFont typeface="+mj-lt"/>
              <a:buAutoNum type="alphaUcPeriod"/>
            </a:pPr>
            <a:r>
              <a:rPr lang="en-US" dirty="0" smtClean="0">
                <a:solidFill>
                  <a:schemeClr val="tx1"/>
                </a:solidFill>
              </a:rPr>
              <a:t>Caterpillar </a:t>
            </a:r>
            <a:r>
              <a:rPr lang="en-US" dirty="0">
                <a:solidFill>
                  <a:schemeClr val="tx1"/>
                </a:solidFill>
              </a:rPr>
              <a:t>raises the price of the industrial tractors it manufactures at its Illinois factory.</a:t>
            </a:r>
          </a:p>
          <a:p>
            <a:pPr marL="400050" lvl="1" indent="0">
              <a:buClr>
                <a:srgbClr val="C00000"/>
              </a:buClr>
              <a:buNone/>
            </a:pPr>
            <a:r>
              <a:rPr lang="en-US" sz="3200" dirty="0" smtClean="0">
                <a:solidFill>
                  <a:schemeClr val="accent6">
                    <a:lumMod val="50000"/>
                  </a:schemeClr>
                </a:solidFill>
              </a:rPr>
              <a:t>The </a:t>
            </a:r>
            <a:r>
              <a:rPr lang="en-US" sz="3200" dirty="0">
                <a:solidFill>
                  <a:schemeClr val="accent6">
                    <a:lumMod val="50000"/>
                  </a:schemeClr>
                </a:solidFill>
              </a:rPr>
              <a:t>GDP deflator rises, the CPI does not. </a:t>
            </a:r>
          </a:p>
          <a:p>
            <a:pPr marL="514350" indent="-514350">
              <a:buClr>
                <a:srgbClr val="C00000"/>
              </a:buClr>
              <a:buFont typeface="+mj-lt"/>
              <a:buAutoNum type="alphaUcPeriod"/>
            </a:pPr>
            <a:r>
              <a:rPr lang="en-US" dirty="0" smtClean="0">
                <a:solidFill>
                  <a:schemeClr val="tx1"/>
                </a:solidFill>
              </a:rPr>
              <a:t>Armani </a:t>
            </a:r>
            <a:r>
              <a:rPr lang="en-US" dirty="0">
                <a:solidFill>
                  <a:schemeClr val="tx1"/>
                </a:solidFill>
              </a:rPr>
              <a:t>raises the price of the Italian jeans it sells in the U.S.</a:t>
            </a:r>
          </a:p>
          <a:p>
            <a:pPr marL="400050" lvl="1" indent="0">
              <a:buClr>
                <a:srgbClr val="C00000"/>
              </a:buClr>
              <a:buNone/>
            </a:pPr>
            <a:r>
              <a:rPr lang="en-US" sz="3200" dirty="0" smtClean="0">
                <a:solidFill>
                  <a:schemeClr val="accent6">
                    <a:lumMod val="50000"/>
                  </a:schemeClr>
                </a:solidFill>
              </a:rPr>
              <a:t>The </a:t>
            </a:r>
            <a:r>
              <a:rPr lang="en-US" sz="3200" dirty="0">
                <a:solidFill>
                  <a:schemeClr val="accent6">
                    <a:lumMod val="50000"/>
                  </a:schemeClr>
                </a:solidFill>
              </a:rPr>
              <a:t>CPI rises, the GDP deflator does not.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75277557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Correcting Variables for Inflation</a:t>
            </a:r>
          </a:p>
        </p:txBody>
      </p:sp>
      <p:sp>
        <p:nvSpPr>
          <p:cNvPr id="3" name="Content Placeholder 2"/>
          <p:cNvSpPr>
            <a:spLocks noGrp="1"/>
          </p:cNvSpPr>
          <p:nvPr>
            <p:ph idx="1"/>
          </p:nvPr>
        </p:nvSpPr>
        <p:spPr/>
        <p:txBody>
          <a:bodyPr/>
          <a:lstStyle/>
          <a:p>
            <a:r>
              <a:rPr lang="en-US" sz="3200" dirty="0"/>
              <a:t>Comparing </a:t>
            </a:r>
            <a:r>
              <a:rPr lang="en-US" sz="3200" dirty="0" smtClean="0"/>
              <a:t>dollar figures from different times</a:t>
            </a:r>
          </a:p>
          <a:p>
            <a:pPr lvl="1"/>
            <a:r>
              <a:rPr lang="en-US" sz="3000" dirty="0" smtClean="0"/>
              <a:t>Inflation </a:t>
            </a:r>
            <a:r>
              <a:rPr lang="en-US" sz="3000" dirty="0"/>
              <a:t>makes it harder to compare dollar amounts from different times.</a:t>
            </a:r>
          </a:p>
          <a:p>
            <a:pPr lvl="2"/>
            <a:r>
              <a:rPr lang="en-US" dirty="0">
                <a:solidFill>
                  <a:srgbClr val="005EA4"/>
                </a:solidFill>
              </a:rPr>
              <a:t>Example:  the minimum wage</a:t>
            </a:r>
          </a:p>
          <a:p>
            <a:pPr lvl="2"/>
            <a:r>
              <a:rPr lang="en-US" dirty="0"/>
              <a:t>$1.25 in Dec 1963</a:t>
            </a:r>
          </a:p>
          <a:p>
            <a:pPr lvl="2"/>
            <a:r>
              <a:rPr lang="en-US" dirty="0"/>
              <a:t>$7.25 in Dec 2013</a:t>
            </a:r>
          </a:p>
          <a:p>
            <a:pPr lvl="1"/>
            <a:r>
              <a:rPr lang="en-US" sz="3000" dirty="0"/>
              <a:t>Did min wage have more purchasing power in </a:t>
            </a:r>
            <a:r>
              <a:rPr lang="en-US" sz="3000" dirty="0" smtClean="0"/>
              <a:t>Dec </a:t>
            </a:r>
            <a:r>
              <a:rPr lang="en-US" sz="3000" dirty="0"/>
              <a:t>1963 or Dec 2013?  </a:t>
            </a:r>
          </a:p>
          <a:p>
            <a:pPr lvl="1"/>
            <a:r>
              <a:rPr lang="en-US" sz="3000" dirty="0"/>
              <a:t>To compare, use CPI to convert 1963 figure into “2013 dollars”…</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48438615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smtClean="0"/>
              <a:t>Correcting Variables for Inflation</a:t>
            </a:r>
          </a:p>
        </p:txBody>
      </p:sp>
      <mc:AlternateContent xmlns:mc="http://schemas.openxmlformats.org/markup-compatibility/2006" xmlns:a14="http://schemas.microsoft.com/office/drawing/2010/main">
        <mc:Choice Requires="a14">
          <p:sp>
            <p:nvSpPr>
              <p:cNvPr id="21507" name="Content Placeholder 2"/>
              <p:cNvSpPr>
                <a:spLocks noGrp="1"/>
              </p:cNvSpPr>
              <p:nvPr>
                <p:ph idx="1"/>
              </p:nvPr>
            </p:nvSpPr>
            <p:spPr/>
            <p:txBody>
              <a:bodyPr/>
              <a:lstStyle/>
              <a:p>
                <a:r>
                  <a:rPr lang="en-US" altLang="en-US" dirty="0" smtClean="0"/>
                  <a:t>Dollar figures from different times</a:t>
                </a:r>
              </a:p>
              <a:p>
                <a:pPr marL="114300" indent="0">
                  <a:buNone/>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800" i="1" smtClean="0">
                              <a:solidFill>
                                <a:schemeClr val="tx1"/>
                              </a:solidFill>
                              <a:latin typeface="Cambria Math" panose="02040503050406030204" pitchFamily="18" charset="0"/>
                            </a:rPr>
                          </m:ctrlPr>
                        </m:mPr>
                        <m:mr>
                          <m:e>
                            <m:r>
                              <m:rPr>
                                <m:nor/>
                              </m:rPr>
                              <a:rPr lang="en-US" sz="2800">
                                <a:solidFill>
                                  <a:schemeClr val="tx1"/>
                                </a:solidFill>
                              </a:rPr>
                              <m:t>Amount</m:t>
                            </m:r>
                            <m:r>
                              <m:rPr>
                                <m:nor/>
                              </m:rPr>
                              <a:rPr lang="en-US" sz="2800" i="1">
                                <a:solidFill>
                                  <a:schemeClr val="tx1"/>
                                </a:solidFill>
                              </a:rPr>
                              <m:t> </m:t>
                            </m:r>
                            <m:r>
                              <m:rPr>
                                <m:nor/>
                              </m:rPr>
                              <a:rPr lang="en-US" sz="2800" i="1">
                                <a:solidFill>
                                  <a:schemeClr val="tx1"/>
                                </a:solidFill>
                              </a:rPr>
                              <m:t>in</m:t>
                            </m:r>
                            <m:r>
                              <m:rPr>
                                <m:nor/>
                              </m:rPr>
                              <a:rPr lang="en-US" sz="2800" i="1">
                                <a:solidFill>
                                  <a:schemeClr val="tx1"/>
                                </a:solidFill>
                              </a:rPr>
                              <m:t> </m:t>
                            </m:r>
                            <m:r>
                              <m:rPr>
                                <m:nor/>
                              </m:rPr>
                              <a:rPr lang="en-US" sz="2800" i="1">
                                <a:solidFill>
                                  <a:schemeClr val="tx1"/>
                                </a:solidFill>
                              </a:rPr>
                              <m:t>today</m:t>
                            </m:r>
                            <m:r>
                              <m:rPr>
                                <m:nor/>
                              </m:rPr>
                              <a:rPr lang="en-US" sz="2800" i="1">
                                <a:solidFill>
                                  <a:schemeClr val="tx1"/>
                                </a:solidFill>
                              </a:rPr>
                              <m:t>′</m:t>
                            </m:r>
                            <m:r>
                              <m:rPr>
                                <m:nor/>
                              </m:rPr>
                              <a:rPr lang="en-US" sz="2800" i="1">
                                <a:solidFill>
                                  <a:schemeClr val="tx1"/>
                                </a:solidFill>
                              </a:rPr>
                              <m:t>s</m:t>
                            </m:r>
                            <m:r>
                              <m:rPr>
                                <m:nor/>
                              </m:rPr>
                              <a:rPr lang="en-US" sz="2800" i="1">
                                <a:solidFill>
                                  <a:schemeClr val="tx1"/>
                                </a:solidFill>
                              </a:rPr>
                              <m:t> </m:t>
                            </m:r>
                            <m:r>
                              <m:rPr>
                                <m:nor/>
                              </m:rPr>
                              <a:rPr lang="en-US" sz="2800" i="1">
                                <a:solidFill>
                                  <a:schemeClr val="tx1"/>
                                </a:solidFill>
                              </a:rPr>
                              <m:t>dollars</m:t>
                            </m:r>
                            <m:r>
                              <a:rPr lang="en-US" sz="2800">
                                <a:solidFill>
                                  <a:schemeClr val="tx1"/>
                                </a:solidFill>
                                <a:latin typeface="Cambria Math" panose="02040503050406030204" pitchFamily="18" charset="0"/>
                              </a:rPr>
                              <m:t>=</m:t>
                            </m:r>
                          </m:e>
                        </m:mr>
                        <m:mr>
                          <m:e>
                            <m:r>
                              <a:rPr lang="en-US" sz="2800">
                                <a:solidFill>
                                  <a:schemeClr val="tx1"/>
                                </a:solidFill>
                                <a:latin typeface="Cambria Math" panose="02040503050406030204" pitchFamily="18" charset="0"/>
                              </a:rPr>
                              <m:t>=</m:t>
                            </m:r>
                            <m:r>
                              <m:rPr>
                                <m:nor/>
                              </m:rPr>
                              <a:rPr lang="en-US" sz="2800" i="1">
                                <a:solidFill>
                                  <a:schemeClr val="tx1"/>
                                </a:solidFill>
                              </a:rPr>
                              <m:t>Amount</m:t>
                            </m:r>
                            <m:r>
                              <m:rPr>
                                <m:nor/>
                              </m:rPr>
                              <a:rPr lang="en-US" sz="2800" i="1">
                                <a:solidFill>
                                  <a:schemeClr val="tx1"/>
                                </a:solidFill>
                              </a:rPr>
                              <m:t> </m:t>
                            </m:r>
                            <m:r>
                              <m:rPr>
                                <m:nor/>
                              </m:rPr>
                              <a:rPr lang="en-US" sz="2800" i="1">
                                <a:solidFill>
                                  <a:schemeClr val="tx1"/>
                                </a:solidFill>
                              </a:rPr>
                              <m:t>in</m:t>
                            </m:r>
                            <m:r>
                              <m:rPr>
                                <m:nor/>
                              </m:rPr>
                              <a:rPr lang="en-US" sz="2800" i="1">
                                <a:solidFill>
                                  <a:schemeClr val="tx1"/>
                                </a:solidFill>
                              </a:rPr>
                              <m:t> </m:t>
                            </m:r>
                            <m:r>
                              <m:rPr>
                                <m:nor/>
                              </m:rPr>
                              <a:rPr lang="en-US" sz="2800" i="1">
                                <a:solidFill>
                                  <a:schemeClr val="tx1"/>
                                </a:solidFill>
                              </a:rPr>
                              <m:t>year</m:t>
                            </m:r>
                            <m:r>
                              <m:rPr>
                                <m:nor/>
                              </m:rPr>
                              <a:rPr lang="en-US" sz="2800" i="1">
                                <a:solidFill>
                                  <a:schemeClr val="tx1"/>
                                </a:solidFill>
                              </a:rPr>
                              <m:t> </m:t>
                            </m:r>
                            <m:r>
                              <m:rPr>
                                <m:nor/>
                              </m:rPr>
                              <a:rPr lang="en-US" sz="2800" i="1">
                                <a:solidFill>
                                  <a:schemeClr val="tx1"/>
                                </a:solidFill>
                              </a:rPr>
                              <m:t>T</m:t>
                            </m:r>
                            <m:r>
                              <m:rPr>
                                <m:nor/>
                              </m:rPr>
                              <a:rPr lang="en-US" sz="2800" i="1">
                                <a:solidFill>
                                  <a:schemeClr val="tx1"/>
                                </a:solidFill>
                              </a:rPr>
                              <m:t> </m:t>
                            </m:r>
                            <m:r>
                              <m:rPr>
                                <m:nor/>
                              </m:rPr>
                              <a:rPr lang="en-US" sz="2800" i="1">
                                <a:solidFill>
                                  <a:schemeClr val="tx1"/>
                                </a:solidFill>
                              </a:rPr>
                              <m:t>dollars</m:t>
                            </m:r>
                            <m:r>
                              <a:rPr lang="en-US" sz="2800">
                                <a:solidFill>
                                  <a:schemeClr val="tx1"/>
                                </a:solidFill>
                                <a:latin typeface="Cambria Math" panose="02040503050406030204" pitchFamily="18" charset="0"/>
                              </a:rPr>
                              <m:t>×</m:t>
                            </m:r>
                            <m:f>
                              <m:fPr>
                                <m:ctrlPr>
                                  <a:rPr lang="en-US" sz="2800" i="1">
                                    <a:solidFill>
                                      <a:schemeClr val="tx1"/>
                                    </a:solidFill>
                                    <a:latin typeface="Cambria Math" panose="02040503050406030204" pitchFamily="18" charset="0"/>
                                  </a:rPr>
                                </m:ctrlPr>
                              </m:fPr>
                              <m:num>
                                <m:r>
                                  <m:rPr>
                                    <m:nor/>
                                  </m:rPr>
                                  <a:rPr lang="en-US" sz="2800" i="1">
                                    <a:solidFill>
                                      <a:schemeClr val="tx1"/>
                                    </a:solidFill>
                                  </a:rPr>
                                  <m:t>Price</m:t>
                                </m:r>
                                <m:r>
                                  <m:rPr>
                                    <m:nor/>
                                  </m:rPr>
                                  <a:rPr lang="en-US" sz="2800" i="1">
                                    <a:solidFill>
                                      <a:schemeClr val="tx1"/>
                                    </a:solidFill>
                                  </a:rPr>
                                  <m:t> </m:t>
                                </m:r>
                                <m:r>
                                  <m:rPr>
                                    <m:nor/>
                                  </m:rPr>
                                  <a:rPr lang="en-US" sz="2800" i="1">
                                    <a:solidFill>
                                      <a:schemeClr val="tx1"/>
                                    </a:solidFill>
                                  </a:rPr>
                                  <m:t>level</m:t>
                                </m:r>
                                <m:r>
                                  <m:rPr>
                                    <m:nor/>
                                  </m:rPr>
                                  <a:rPr lang="en-US" sz="2800" i="1">
                                    <a:solidFill>
                                      <a:schemeClr val="tx1"/>
                                    </a:solidFill>
                                  </a:rPr>
                                  <m:t> </m:t>
                                </m:r>
                                <m:r>
                                  <m:rPr>
                                    <m:nor/>
                                  </m:rPr>
                                  <a:rPr lang="en-US" sz="2800" i="1">
                                    <a:solidFill>
                                      <a:schemeClr val="tx1"/>
                                    </a:solidFill>
                                  </a:rPr>
                                  <m:t>today</m:t>
                                </m:r>
                              </m:num>
                              <m:den>
                                <m:r>
                                  <m:rPr>
                                    <m:nor/>
                                  </m:rPr>
                                  <a:rPr lang="en-US" sz="2800" i="1">
                                    <a:solidFill>
                                      <a:schemeClr val="tx1"/>
                                    </a:solidFill>
                                  </a:rPr>
                                  <m:t>Price</m:t>
                                </m:r>
                                <m:r>
                                  <m:rPr>
                                    <m:nor/>
                                  </m:rPr>
                                  <a:rPr lang="en-US" sz="2800" i="1">
                                    <a:solidFill>
                                      <a:schemeClr val="tx1"/>
                                    </a:solidFill>
                                  </a:rPr>
                                  <m:t> </m:t>
                                </m:r>
                                <m:r>
                                  <m:rPr>
                                    <m:nor/>
                                  </m:rPr>
                                  <a:rPr lang="en-US" sz="2800" i="1">
                                    <a:solidFill>
                                      <a:schemeClr val="tx1"/>
                                    </a:solidFill>
                                  </a:rPr>
                                  <m:t>level</m:t>
                                </m:r>
                                <m:r>
                                  <m:rPr>
                                    <m:nor/>
                                  </m:rPr>
                                  <a:rPr lang="en-US" sz="2800" i="1">
                                    <a:solidFill>
                                      <a:schemeClr val="tx1"/>
                                    </a:solidFill>
                                  </a:rPr>
                                  <m:t> </m:t>
                                </m:r>
                                <m:r>
                                  <m:rPr>
                                    <m:nor/>
                                  </m:rPr>
                                  <a:rPr lang="en-US" sz="2800" i="1">
                                    <a:solidFill>
                                      <a:schemeClr val="tx1"/>
                                    </a:solidFill>
                                  </a:rPr>
                                  <m:t>in</m:t>
                                </m:r>
                                <m:r>
                                  <m:rPr>
                                    <m:nor/>
                                  </m:rPr>
                                  <a:rPr lang="en-US" sz="2800" i="1">
                                    <a:solidFill>
                                      <a:schemeClr val="tx1"/>
                                    </a:solidFill>
                                  </a:rPr>
                                  <m:t> </m:t>
                                </m:r>
                                <m:r>
                                  <m:rPr>
                                    <m:nor/>
                                  </m:rPr>
                                  <a:rPr lang="en-US" sz="2800" i="1">
                                    <a:solidFill>
                                      <a:schemeClr val="tx1"/>
                                    </a:solidFill>
                                  </a:rPr>
                                  <m:t>year</m:t>
                                </m:r>
                                <m:r>
                                  <m:rPr>
                                    <m:nor/>
                                  </m:rPr>
                                  <a:rPr lang="en-US" sz="2800" i="1">
                                    <a:solidFill>
                                      <a:schemeClr val="tx1"/>
                                    </a:solidFill>
                                  </a:rPr>
                                  <m:t> </m:t>
                                </m:r>
                                <m:r>
                                  <m:rPr>
                                    <m:nor/>
                                  </m:rPr>
                                  <a:rPr lang="en-US" sz="2800" i="1">
                                    <a:solidFill>
                                      <a:schemeClr val="tx1"/>
                                    </a:solidFill>
                                  </a:rPr>
                                  <m:t>T</m:t>
                                </m:r>
                              </m:den>
                            </m:f>
                          </m:e>
                        </m:mr>
                      </m:m>
                    </m:oMath>
                  </m:oMathPara>
                </a14:m>
                <a:endParaRPr lang="en-US" altLang="en-US" sz="2800" dirty="0" smtClean="0">
                  <a:solidFill>
                    <a:schemeClr val="tx1"/>
                  </a:solidFill>
                </a:endParaRPr>
              </a:p>
              <a:p>
                <a:r>
                  <a:rPr lang="en-US" altLang="en-US" dirty="0" smtClean="0">
                    <a:solidFill>
                      <a:srgbClr val="005EA4"/>
                    </a:solidFill>
                  </a:rPr>
                  <a:t>In our example: </a:t>
                </a:r>
              </a:p>
              <a:p>
                <a:pPr lvl="1"/>
                <a:r>
                  <a:rPr lang="en-US" altLang="en-US" dirty="0" smtClean="0"/>
                  <a:t>“</a:t>
                </a:r>
                <a:r>
                  <a:rPr lang="en-US" altLang="en-US" dirty="0"/>
                  <a:t>year T ” is </a:t>
                </a:r>
                <a:r>
                  <a:rPr lang="en-US" altLang="en-US" dirty="0" smtClean="0"/>
                  <a:t>1963</a:t>
                </a:r>
                <a:r>
                  <a:rPr lang="en-US" altLang="en-US" dirty="0"/>
                  <a:t>,   “today” is </a:t>
                </a:r>
                <a:r>
                  <a:rPr lang="en-US" altLang="en-US" dirty="0" smtClean="0"/>
                  <a:t>2013</a:t>
                </a:r>
                <a:endParaRPr lang="en-US" altLang="en-US" dirty="0"/>
              </a:p>
              <a:p>
                <a:pPr lvl="1"/>
                <a:r>
                  <a:rPr lang="en-US" altLang="en-US" dirty="0"/>
                  <a:t>Min wage was $1.25 in year T</a:t>
                </a:r>
              </a:p>
              <a:p>
                <a:pPr lvl="1"/>
                <a:r>
                  <a:rPr lang="en-US" altLang="en-US" dirty="0"/>
                  <a:t>CPI = 30.9 in year T,  CPI = 234.6 </a:t>
                </a:r>
                <a:r>
                  <a:rPr lang="en-US" altLang="en-US" dirty="0" smtClean="0"/>
                  <a:t>today</a:t>
                </a:r>
              </a:p>
              <a:p>
                <a:pPr lvl="1"/>
                <a:r>
                  <a:rPr lang="en-US" altLang="en-US" dirty="0"/>
                  <a:t>The minimum wage </a:t>
                </a:r>
                <a:r>
                  <a:rPr lang="en-US" altLang="en-US" dirty="0" smtClean="0"/>
                  <a:t>in </a:t>
                </a:r>
                <a:r>
                  <a:rPr lang="en-US" altLang="en-US" dirty="0"/>
                  <a:t>1963 </a:t>
                </a:r>
                <a:r>
                  <a:rPr lang="en-US" altLang="en-US" dirty="0" smtClean="0"/>
                  <a:t>was”</a:t>
                </a:r>
              </a:p>
              <a:p>
                <a:pPr marL="457200" lvl="1" indent="0">
                  <a:buNone/>
                </a:pPr>
                <a:r>
                  <a:rPr lang="en-US" altLang="en-US" dirty="0" smtClean="0"/>
                  <a:t> </a:t>
                </a:r>
                <a:r>
                  <a:rPr lang="en-US" altLang="en-US" dirty="0"/>
                  <a:t>$</a:t>
                </a:r>
                <a:r>
                  <a:rPr lang="en-US" altLang="en-US" dirty="0" smtClean="0"/>
                  <a:t>1.25 x 234.6/30.9 </a:t>
                </a:r>
                <a:r>
                  <a:rPr lang="en-US" altLang="en-US" dirty="0"/>
                  <a:t>= </a:t>
                </a:r>
                <a:r>
                  <a:rPr lang="en-US" altLang="en-US" dirty="0">
                    <a:solidFill>
                      <a:srgbClr val="C00000"/>
                    </a:solidFill>
                  </a:rPr>
                  <a:t>$</a:t>
                </a:r>
                <a:r>
                  <a:rPr lang="en-US" altLang="en-US" dirty="0" smtClean="0">
                    <a:solidFill>
                      <a:srgbClr val="C00000"/>
                    </a:solidFill>
                  </a:rPr>
                  <a:t>9.49 </a:t>
                </a:r>
                <a:r>
                  <a:rPr lang="en-US" altLang="en-US" dirty="0" smtClean="0"/>
                  <a:t>in </a:t>
                </a:r>
                <a:r>
                  <a:rPr lang="en-US" altLang="en-US" dirty="0"/>
                  <a:t>2013 dollars</a:t>
                </a:r>
                <a:r>
                  <a:rPr lang="en-US" altLang="en-US" dirty="0" smtClean="0"/>
                  <a:t>. </a:t>
                </a:r>
                <a:endParaRPr lang="en-US" altLang="en-US" dirty="0"/>
              </a:p>
              <a:p>
                <a:pPr lvl="1"/>
                <a:endParaRPr lang="en-US" altLang="en-US" dirty="0"/>
              </a:p>
              <a:p>
                <a:endParaRPr lang="en-US" altLang="en-US" dirty="0" smtClean="0"/>
              </a:p>
            </p:txBody>
          </p:sp>
        </mc:Choice>
        <mc:Fallback xmlns="">
          <p:sp>
            <p:nvSpPr>
              <p:cNvPr id="21507"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646" t="-1432"/>
                </a:stretch>
              </a:blipFill>
            </p:spPr>
            <p:txBody>
              <a:bodyPr/>
              <a:lstStyle/>
              <a:p>
                <a:r>
                  <a:rPr lang="en-US">
                    <a:noFill/>
                  </a:rPr>
                  <a:t> </a:t>
                </a:r>
              </a:p>
            </p:txBody>
          </p:sp>
        </mc:Fallback>
      </mc:AlternateContent>
      <p:sp>
        <p:nvSpPr>
          <p:cNvPr id="21510"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E0941561-FAEA-49D7-9782-D3E92884C311}" type="slidenum">
              <a:rPr lang="en-US" altLang="en-US" sz="1200" smtClean="0">
                <a:solidFill>
                  <a:srgbClr val="002060"/>
                </a:solidFill>
              </a:rPr>
              <a:pPr algn="ctr" eaLnBrk="1" hangingPunct="1"/>
              <a:t>25</a:t>
            </a:fld>
            <a:endParaRPr lang="en-US" altLang="en-US" sz="1200" smtClean="0">
              <a:solidFill>
                <a:srgbClr val="002060"/>
              </a:solidFill>
            </a:endParaRPr>
          </a:p>
        </p:txBody>
      </p:sp>
      <p:sp>
        <p:nvSpPr>
          <p:cNvPr id="2150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22928242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Correcting Variables for Inflation</a:t>
            </a:r>
          </a:p>
        </p:txBody>
      </p:sp>
      <p:sp>
        <p:nvSpPr>
          <p:cNvPr id="3" name="Content Placeholder 2"/>
          <p:cNvSpPr>
            <a:spLocks noGrp="1"/>
          </p:cNvSpPr>
          <p:nvPr>
            <p:ph idx="1"/>
          </p:nvPr>
        </p:nvSpPr>
        <p:spPr>
          <a:xfrm>
            <a:off x="277813" y="1025525"/>
            <a:ext cx="8866187" cy="5422900"/>
          </a:xfrm>
        </p:spPr>
        <p:txBody>
          <a:bodyPr/>
          <a:lstStyle/>
          <a:p>
            <a:r>
              <a:rPr lang="en-US" dirty="0"/>
              <a:t>Comparing </a:t>
            </a:r>
            <a:r>
              <a:rPr lang="en-US" dirty="0" smtClean="0"/>
              <a:t>dollar figures from different times</a:t>
            </a:r>
          </a:p>
          <a:p>
            <a:pPr lvl="1"/>
            <a:r>
              <a:rPr lang="en-US" sz="3000" dirty="0" smtClean="0"/>
              <a:t>Researchers</a:t>
            </a:r>
            <a:r>
              <a:rPr lang="en-US" sz="3000" dirty="0"/>
              <a:t>, business analysts, and </a:t>
            </a:r>
            <a:r>
              <a:rPr lang="en-US" sz="3000" dirty="0" smtClean="0"/>
              <a:t>policymakers </a:t>
            </a:r>
            <a:r>
              <a:rPr lang="en-US" sz="3000" dirty="0"/>
              <a:t>often use this technique </a:t>
            </a:r>
            <a:r>
              <a:rPr lang="en-US" sz="3000" dirty="0" smtClean="0"/>
              <a:t>to convert </a:t>
            </a:r>
            <a:r>
              <a:rPr lang="en-US" sz="3000" dirty="0"/>
              <a:t>a time series of </a:t>
            </a:r>
            <a:r>
              <a:rPr lang="en-US" sz="3000" dirty="0" smtClean="0"/>
              <a:t>current-dollar (</a:t>
            </a:r>
            <a:r>
              <a:rPr lang="en-US" sz="3000" dirty="0"/>
              <a:t>nominal) figures into constant-dollar (real) figures.  </a:t>
            </a:r>
          </a:p>
          <a:p>
            <a:pPr lvl="1"/>
            <a:r>
              <a:rPr lang="en-US" sz="3000" dirty="0"/>
              <a:t>They can then see how a variable has changed over time after correcting for inflation. </a:t>
            </a:r>
          </a:p>
          <a:p>
            <a:pPr lvl="1"/>
            <a:r>
              <a:rPr lang="en-US" dirty="0" smtClean="0"/>
              <a:t>Example: the minimum wage…</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72516809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209550" y="0"/>
            <a:ext cx="8770938" cy="914400"/>
          </a:xfrm>
        </p:spPr>
        <p:txBody>
          <a:bodyPr>
            <a:normAutofit fontScale="90000"/>
          </a:bodyPr>
          <a:lstStyle/>
          <a:p>
            <a:pPr algn="ctr" eaLnBrk="1" hangingPunct="1"/>
            <a:r>
              <a:rPr lang="en-US" sz="3000" dirty="0" smtClean="0"/>
              <a:t>The U.S. Minimum Wage in Current Dollars</a:t>
            </a:r>
            <a:br>
              <a:rPr lang="en-US" sz="3000" dirty="0" smtClean="0"/>
            </a:br>
            <a:r>
              <a:rPr lang="en-US" sz="3000" dirty="0" smtClean="0"/>
              <a:t>and Today’s Dollars, </a:t>
            </a:r>
            <a:r>
              <a:rPr lang="en-US" sz="2600" dirty="0" smtClean="0"/>
              <a:t>1960–2013</a:t>
            </a:r>
          </a:p>
        </p:txBody>
      </p:sp>
      <p:grpSp>
        <p:nvGrpSpPr>
          <p:cNvPr id="7" name="Group 6"/>
          <p:cNvGrpSpPr/>
          <p:nvPr/>
        </p:nvGrpSpPr>
        <p:grpSpPr>
          <a:xfrm>
            <a:off x="266700" y="933450"/>
            <a:ext cx="8610600" cy="5314950"/>
            <a:chOff x="266700" y="771525"/>
            <a:chExt cx="8610600" cy="531495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771525"/>
              <a:ext cx="8610600" cy="531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45"/>
            <p:cNvGrpSpPr>
              <a:grpSpLocks/>
            </p:cNvGrpSpPr>
            <p:nvPr/>
          </p:nvGrpSpPr>
          <p:grpSpPr bwMode="auto">
            <a:xfrm>
              <a:off x="4267200" y="1397175"/>
              <a:ext cx="2232025" cy="842962"/>
              <a:chOff x="3471" y="958"/>
              <a:chExt cx="1406" cy="531"/>
            </a:xfrm>
          </p:grpSpPr>
          <p:sp>
            <p:nvSpPr>
              <p:cNvPr id="30729" name="Text Box 41"/>
              <p:cNvSpPr txBox="1">
                <a:spLocks noChangeArrowheads="1"/>
              </p:cNvSpPr>
              <p:nvPr/>
            </p:nvSpPr>
            <p:spPr bwMode="auto">
              <a:xfrm>
                <a:off x="3628" y="958"/>
                <a:ext cx="124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dirty="0" smtClean="0">
                    <a:solidFill>
                      <a:srgbClr val="000000"/>
                    </a:solidFill>
                  </a:rPr>
                  <a:t>2013 </a:t>
                </a:r>
                <a:r>
                  <a:rPr lang="en-US" sz="2400" i="1" dirty="0">
                    <a:solidFill>
                      <a:srgbClr val="000000"/>
                    </a:solidFill>
                  </a:rPr>
                  <a:t>dollars</a:t>
                </a:r>
              </a:p>
            </p:txBody>
          </p:sp>
          <p:sp>
            <p:nvSpPr>
              <p:cNvPr id="30730" name="Line 43"/>
              <p:cNvSpPr>
                <a:spLocks noChangeShapeType="1"/>
              </p:cNvSpPr>
              <p:nvPr/>
            </p:nvSpPr>
            <p:spPr bwMode="auto">
              <a:xfrm flipV="1">
                <a:off x="3471" y="1174"/>
                <a:ext cx="217" cy="3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3" name="Group 44"/>
            <p:cNvGrpSpPr>
              <a:grpSpLocks/>
            </p:cNvGrpSpPr>
            <p:nvPr/>
          </p:nvGrpSpPr>
          <p:grpSpPr bwMode="auto">
            <a:xfrm>
              <a:off x="4800600" y="4343400"/>
              <a:ext cx="2535238" cy="635000"/>
              <a:chOff x="3486" y="2902"/>
              <a:chExt cx="1597" cy="400"/>
            </a:xfrm>
          </p:grpSpPr>
          <p:sp>
            <p:nvSpPr>
              <p:cNvPr id="30727" name="Text Box 40"/>
              <p:cNvSpPr txBox="1">
                <a:spLocks noChangeArrowheads="1"/>
              </p:cNvSpPr>
              <p:nvPr/>
            </p:nvSpPr>
            <p:spPr bwMode="auto">
              <a:xfrm>
                <a:off x="3713" y="3014"/>
                <a:ext cx="137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dirty="0">
                    <a:solidFill>
                      <a:srgbClr val="000000"/>
                    </a:solidFill>
                  </a:rPr>
                  <a:t>current dollars</a:t>
                </a:r>
              </a:p>
            </p:txBody>
          </p:sp>
          <p:sp>
            <p:nvSpPr>
              <p:cNvPr id="30728" name="Line 42"/>
              <p:cNvSpPr>
                <a:spLocks noChangeShapeType="1"/>
              </p:cNvSpPr>
              <p:nvPr/>
            </p:nvSpPr>
            <p:spPr bwMode="auto">
              <a:xfrm flipH="1" flipV="1">
                <a:off x="3486" y="2902"/>
                <a:ext cx="277" cy="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Slide Number Placeholder 5"/>
          <p:cNvSpPr>
            <a:spLocks noGrp="1"/>
          </p:cNvSpPr>
          <p:nvPr>
            <p:ph type="sldNum" sz="quarter" idx="13"/>
          </p:nvPr>
        </p:nvSpPr>
        <p:spPr/>
        <p:txBody>
          <a:bodyPr/>
          <a:lstStyle/>
          <a:p>
            <a:pPr>
              <a:defRPr/>
            </a:pPr>
            <a:fld id="{2F37425F-5E17-4209-B948-B5CE2119E408}" type="slidenum">
              <a:rPr lang="en-US" smtClean="0"/>
              <a:pPr>
                <a:defRPr/>
              </a:pPr>
              <a:t>27</a:t>
            </a:fld>
            <a:endParaRPr lang="en-US" dirty="0"/>
          </a:p>
        </p:txBody>
      </p:sp>
    </p:spTree>
    <p:extLst>
      <p:ext uri="{BB962C8B-B14F-4D97-AF65-F5344CB8AC3E}">
        <p14:creationId xmlns:p14="http://schemas.microsoft.com/office/powerpoint/2010/main" val="34817661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sz="3000" dirty="0">
                <a:solidFill>
                  <a:schemeClr val="accent6">
                    <a:lumMod val="50000"/>
                  </a:schemeClr>
                </a:solidFill>
              </a:rPr>
              <a:t>Active Learning 4		</a:t>
            </a:r>
            <a:r>
              <a:rPr lang="en-US" sz="3000" dirty="0">
                <a:solidFill>
                  <a:srgbClr val="AE1221"/>
                </a:solidFill>
              </a:rPr>
              <a:t>Comparing tuition increases</a:t>
            </a:r>
            <a:endParaRPr lang="en-US" sz="3000" dirty="0"/>
          </a:p>
        </p:txBody>
      </p:sp>
      <p:sp>
        <p:nvSpPr>
          <p:cNvPr id="3" name="Content Placeholder 2"/>
          <p:cNvSpPr>
            <a:spLocks noGrp="1"/>
          </p:cNvSpPr>
          <p:nvPr>
            <p:ph idx="1"/>
          </p:nvPr>
        </p:nvSpPr>
        <p:spPr>
          <a:xfrm>
            <a:off x="304800" y="4038600"/>
            <a:ext cx="8686800" cy="2409825"/>
          </a:xfrm>
        </p:spPr>
        <p:txBody>
          <a:bodyPr>
            <a:noAutofit/>
          </a:bodyPr>
          <a:lstStyle/>
          <a:p>
            <a:r>
              <a:rPr lang="en-US" sz="2800" dirty="0">
                <a:solidFill>
                  <a:schemeClr val="accent6">
                    <a:lumMod val="50000"/>
                  </a:schemeClr>
                </a:solidFill>
              </a:rPr>
              <a:t>Express the 1990 tuition figures in 2015 dollars, then compute the percentage increase in real terms for all three types of schools.  </a:t>
            </a:r>
            <a:endParaRPr lang="en-US" sz="2800" dirty="0" smtClean="0">
              <a:solidFill>
                <a:schemeClr val="accent6">
                  <a:lumMod val="50000"/>
                </a:schemeClr>
              </a:solidFill>
            </a:endParaRPr>
          </a:p>
          <a:p>
            <a:r>
              <a:rPr lang="en-US" sz="2800" dirty="0" smtClean="0">
                <a:solidFill>
                  <a:schemeClr val="accent6">
                    <a:lumMod val="50000"/>
                  </a:schemeClr>
                </a:solidFill>
              </a:rPr>
              <a:t>Which </a:t>
            </a:r>
            <a:r>
              <a:rPr lang="en-US" sz="2800" dirty="0">
                <a:solidFill>
                  <a:schemeClr val="accent6">
                    <a:lumMod val="50000"/>
                  </a:schemeClr>
                </a:solidFill>
              </a:rPr>
              <a:t>type experienced the largest increase in real tuition costs?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748868255"/>
              </p:ext>
            </p:extLst>
          </p:nvPr>
        </p:nvGraphicFramePr>
        <p:xfrm>
          <a:off x="685800" y="685800"/>
          <a:ext cx="7708900" cy="3373823"/>
        </p:xfrm>
        <a:graphic>
          <a:graphicData uri="http://schemas.openxmlformats.org/drawingml/2006/table">
            <a:tbl>
              <a:tblPr firstRow="1" bandRow="1">
                <a:tableStyleId>{5940675A-B579-460E-94D1-54222C63F5DA}</a:tableStyleId>
              </a:tblPr>
              <a:tblGrid>
                <a:gridCol w="4316803"/>
                <a:gridCol w="1643047"/>
                <a:gridCol w="1749050"/>
              </a:tblGrid>
              <a:tr h="488732">
                <a:tc gridSpan="3">
                  <a:txBody>
                    <a:bodyPr/>
                    <a:lstStyle/>
                    <a:p>
                      <a:pPr algn="ctr"/>
                      <a:r>
                        <a:rPr lang="en-US" sz="2300" b="1" dirty="0" smtClean="0">
                          <a:latin typeface="Arial"/>
                          <a:cs typeface="Arial"/>
                        </a:rPr>
                        <a:t>Tuition and Fees at U.S. Colleges and Universities</a:t>
                      </a:r>
                      <a:endParaRPr lang="en-US" sz="2300" b="1" dirty="0">
                        <a:latin typeface="Arial"/>
                        <a:cs typeface="Arial"/>
                      </a:endParaRPr>
                    </a:p>
                  </a:txBody>
                  <a:tcPr>
                    <a:solidFill>
                      <a:schemeClr val="bg1"/>
                    </a:solidFill>
                  </a:tcPr>
                </a:tc>
                <a:tc hMerge="1">
                  <a:txBody>
                    <a:bodyPr/>
                    <a:lstStyle/>
                    <a:p>
                      <a:pPr algn="ctr"/>
                      <a:endParaRPr lang="en-US" sz="2300" dirty="0"/>
                    </a:p>
                  </a:txBody>
                  <a:tcPr anchor="ctr">
                    <a:solidFill>
                      <a:schemeClr val="bg1"/>
                    </a:solidFill>
                  </a:tcPr>
                </a:tc>
                <a:tc hMerge="1">
                  <a:txBody>
                    <a:bodyPr/>
                    <a:lstStyle/>
                    <a:p>
                      <a:pPr algn="ctr"/>
                      <a:endParaRPr lang="en-US" sz="2300" dirty="0"/>
                    </a:p>
                  </a:txBody>
                  <a:tcPr anchor="ctr">
                    <a:solidFill>
                      <a:schemeClr val="bg1"/>
                    </a:solidFill>
                  </a:tcPr>
                </a:tc>
              </a:tr>
              <a:tr h="488732">
                <a:tc>
                  <a:txBody>
                    <a:bodyPr/>
                    <a:lstStyle/>
                    <a:p>
                      <a:endParaRPr lang="en-US" sz="2300" dirty="0">
                        <a:latin typeface="Arial"/>
                        <a:cs typeface="Arial"/>
                      </a:endParaRPr>
                    </a:p>
                  </a:txBody>
                  <a:tcPr>
                    <a:solidFill>
                      <a:schemeClr val="bg1"/>
                    </a:solidFill>
                  </a:tcPr>
                </a:tc>
                <a:tc>
                  <a:txBody>
                    <a:bodyPr/>
                    <a:lstStyle/>
                    <a:p>
                      <a:pPr algn="ctr"/>
                      <a:r>
                        <a:rPr lang="en-US" sz="2300" dirty="0" smtClean="0">
                          <a:latin typeface="Arial"/>
                          <a:cs typeface="Arial"/>
                        </a:rPr>
                        <a:t>1990</a:t>
                      </a:r>
                      <a:endParaRPr lang="en-US" sz="2300" dirty="0">
                        <a:latin typeface="Arial"/>
                        <a:cs typeface="Arial"/>
                      </a:endParaRPr>
                    </a:p>
                  </a:txBody>
                  <a:tcPr anchor="ctr">
                    <a:solidFill>
                      <a:schemeClr val="bg1"/>
                    </a:solidFill>
                  </a:tcPr>
                </a:tc>
                <a:tc>
                  <a:txBody>
                    <a:bodyPr/>
                    <a:lstStyle/>
                    <a:p>
                      <a:pPr algn="ctr"/>
                      <a:r>
                        <a:rPr lang="en-US" sz="2300" dirty="0" smtClean="0">
                          <a:latin typeface="Arial"/>
                          <a:cs typeface="Arial"/>
                        </a:rPr>
                        <a:t>2015</a:t>
                      </a:r>
                      <a:endParaRPr lang="en-US" sz="2300" dirty="0">
                        <a:latin typeface="Arial"/>
                        <a:cs typeface="Arial"/>
                      </a:endParaRPr>
                    </a:p>
                  </a:txBody>
                  <a:tcPr anchor="ctr">
                    <a:solidFill>
                      <a:schemeClr val="bg1"/>
                    </a:solidFill>
                  </a:tcPr>
                </a:tc>
              </a:tr>
              <a:tr h="628787">
                <a:tc>
                  <a:txBody>
                    <a:bodyPr/>
                    <a:lstStyle/>
                    <a:p>
                      <a:r>
                        <a:rPr lang="en-US" sz="2300" dirty="0" smtClean="0">
                          <a:latin typeface="Arial"/>
                          <a:cs typeface="Arial"/>
                        </a:rPr>
                        <a:t>Private non-profit 4-year </a:t>
                      </a:r>
                      <a:endParaRPr lang="en-US" sz="2300" dirty="0">
                        <a:latin typeface="Arial"/>
                        <a:cs typeface="Arial"/>
                      </a:endParaRPr>
                    </a:p>
                  </a:txBody>
                  <a:tcPr anchor="ctr">
                    <a:solidFill>
                      <a:schemeClr val="bg1"/>
                    </a:solidFill>
                  </a:tcPr>
                </a:tc>
                <a:tc>
                  <a:txBody>
                    <a:bodyPr/>
                    <a:lstStyle/>
                    <a:p>
                      <a:pPr algn="ctr" fontAlgn="b"/>
                      <a:r>
                        <a:rPr lang="en-US" sz="2300" b="0" i="0" u="none" strike="noStrike" dirty="0">
                          <a:effectLst/>
                          <a:latin typeface="Arial"/>
                          <a:cs typeface="Arial"/>
                        </a:rPr>
                        <a:t>$9,340 </a:t>
                      </a:r>
                    </a:p>
                  </a:txBody>
                  <a:tcPr marL="9525" marR="9525" marT="9525" marB="0" anchor="ctr">
                    <a:solidFill>
                      <a:schemeClr val="bg1"/>
                    </a:solidFill>
                  </a:tcPr>
                </a:tc>
                <a:tc>
                  <a:txBody>
                    <a:bodyPr/>
                    <a:lstStyle/>
                    <a:p>
                      <a:pPr algn="ctr" fontAlgn="b"/>
                      <a:r>
                        <a:rPr lang="en-US" sz="2300" b="0" i="0" u="none" strike="noStrike" dirty="0" smtClean="0">
                          <a:effectLst/>
                          <a:latin typeface="Arial"/>
                          <a:cs typeface="Arial"/>
                        </a:rPr>
                        <a:t>$32,405 </a:t>
                      </a:r>
                      <a:endParaRPr lang="en-US" sz="2300" b="0" i="0" u="none" strike="noStrike" dirty="0">
                        <a:effectLst/>
                        <a:latin typeface="Arial"/>
                        <a:cs typeface="Arial"/>
                      </a:endParaRPr>
                    </a:p>
                  </a:txBody>
                  <a:tcPr marL="9525" marR="9525" marT="9525" marB="0" anchor="ctr">
                    <a:solidFill>
                      <a:schemeClr val="bg1"/>
                    </a:solidFill>
                  </a:tcPr>
                </a:tc>
              </a:tr>
              <a:tr h="628787">
                <a:tc>
                  <a:txBody>
                    <a:bodyPr/>
                    <a:lstStyle/>
                    <a:p>
                      <a:r>
                        <a:rPr lang="en-US" sz="2300" dirty="0" smtClean="0">
                          <a:latin typeface="Arial"/>
                          <a:cs typeface="Arial"/>
                        </a:rPr>
                        <a:t>Public 4-year</a:t>
                      </a:r>
                      <a:endParaRPr lang="en-US" sz="2300" baseline="0" dirty="0" smtClean="0">
                        <a:latin typeface="Arial"/>
                        <a:cs typeface="Arial"/>
                      </a:endParaRPr>
                    </a:p>
                  </a:txBody>
                  <a:tcPr anchor="ctr">
                    <a:solidFill>
                      <a:schemeClr val="bg1"/>
                    </a:solidFill>
                  </a:tcPr>
                </a:tc>
                <a:tc>
                  <a:txBody>
                    <a:bodyPr/>
                    <a:lstStyle/>
                    <a:p>
                      <a:pPr algn="ctr" fontAlgn="b"/>
                      <a:r>
                        <a:rPr lang="en-US" sz="2300" b="0" i="0" u="none" strike="noStrike">
                          <a:effectLst/>
                          <a:latin typeface="Arial"/>
                          <a:cs typeface="Arial"/>
                        </a:rPr>
                        <a:t>$1,908 </a:t>
                      </a:r>
                    </a:p>
                  </a:txBody>
                  <a:tcPr marL="9525" marR="9525" marT="9525" marB="0" anchor="ctr">
                    <a:solidFill>
                      <a:schemeClr val="bg1"/>
                    </a:solidFill>
                  </a:tcPr>
                </a:tc>
                <a:tc>
                  <a:txBody>
                    <a:bodyPr/>
                    <a:lstStyle/>
                    <a:p>
                      <a:pPr algn="ctr" fontAlgn="b"/>
                      <a:r>
                        <a:rPr lang="en-US" sz="2300" b="0" i="0" u="none" strike="noStrike" dirty="0" smtClean="0">
                          <a:effectLst/>
                          <a:latin typeface="Arial"/>
                          <a:cs typeface="Arial"/>
                        </a:rPr>
                        <a:t>$9,410 </a:t>
                      </a:r>
                      <a:endParaRPr lang="en-US" sz="2300" b="0" i="0" u="none" strike="noStrike" dirty="0">
                        <a:effectLst/>
                        <a:latin typeface="Arial"/>
                        <a:cs typeface="Arial"/>
                      </a:endParaRPr>
                    </a:p>
                  </a:txBody>
                  <a:tcPr marL="9525" marR="9525" marT="9525" marB="0" anchor="ctr">
                    <a:solidFill>
                      <a:schemeClr val="bg1"/>
                    </a:solidFill>
                  </a:tcPr>
                </a:tc>
              </a:tr>
              <a:tr h="628787">
                <a:tc>
                  <a:txBody>
                    <a:bodyPr/>
                    <a:lstStyle/>
                    <a:p>
                      <a:r>
                        <a:rPr lang="en-US" sz="2300" dirty="0" smtClean="0">
                          <a:latin typeface="Arial"/>
                          <a:cs typeface="Arial"/>
                        </a:rPr>
                        <a:t>Public 2-year</a:t>
                      </a:r>
                      <a:endParaRPr lang="en-US" sz="2300" dirty="0">
                        <a:latin typeface="Arial"/>
                        <a:cs typeface="Arial"/>
                      </a:endParaRPr>
                    </a:p>
                  </a:txBody>
                  <a:tcPr anchor="ctr">
                    <a:solidFill>
                      <a:schemeClr val="bg1"/>
                    </a:solidFill>
                  </a:tcPr>
                </a:tc>
                <a:tc>
                  <a:txBody>
                    <a:bodyPr/>
                    <a:lstStyle/>
                    <a:p>
                      <a:pPr algn="ctr" fontAlgn="b"/>
                      <a:r>
                        <a:rPr lang="en-US" sz="2300" b="0" i="0" u="none" strike="noStrike" dirty="0">
                          <a:effectLst/>
                          <a:latin typeface="Arial"/>
                          <a:cs typeface="Arial"/>
                        </a:rPr>
                        <a:t>$906 </a:t>
                      </a:r>
                    </a:p>
                  </a:txBody>
                  <a:tcPr marL="9525" marR="9525" marT="9525" marB="0" anchor="ctr">
                    <a:solidFill>
                      <a:schemeClr val="bg1"/>
                    </a:solidFill>
                  </a:tcPr>
                </a:tc>
                <a:tc>
                  <a:txBody>
                    <a:bodyPr/>
                    <a:lstStyle/>
                    <a:p>
                      <a:pPr algn="ctr" fontAlgn="b"/>
                      <a:r>
                        <a:rPr lang="en-US" sz="2300" b="0" i="0" u="none" strike="noStrike" dirty="0" smtClean="0">
                          <a:effectLst/>
                          <a:latin typeface="Arial"/>
                          <a:cs typeface="Arial"/>
                        </a:rPr>
                        <a:t>$3,435 </a:t>
                      </a:r>
                      <a:endParaRPr lang="en-US" sz="2300" b="0" i="0" u="none" strike="noStrike" dirty="0">
                        <a:effectLst/>
                        <a:latin typeface="Arial"/>
                        <a:cs typeface="Arial"/>
                      </a:endParaRPr>
                    </a:p>
                  </a:txBody>
                  <a:tcPr marL="9525" marR="9525" marT="9525" marB="0" anchor="ctr">
                    <a:solidFill>
                      <a:schemeClr val="bg1"/>
                    </a:solidFill>
                  </a:tcPr>
                </a:tc>
              </a:tr>
              <a:tr h="509998">
                <a:tc>
                  <a:txBody>
                    <a:bodyPr/>
                    <a:lstStyle/>
                    <a:p>
                      <a:r>
                        <a:rPr lang="en-US" sz="2300" dirty="0" smtClean="0">
                          <a:latin typeface="Arial"/>
                          <a:cs typeface="Arial"/>
                        </a:rPr>
                        <a:t>CPI</a:t>
                      </a:r>
                      <a:endParaRPr lang="en-US" sz="2300" dirty="0">
                        <a:latin typeface="Arial"/>
                        <a:cs typeface="Arial"/>
                      </a:endParaRPr>
                    </a:p>
                  </a:txBody>
                  <a:tcPr anchor="ctr">
                    <a:solidFill>
                      <a:schemeClr val="bg1"/>
                    </a:solidFill>
                  </a:tcPr>
                </a:tc>
                <a:tc>
                  <a:txBody>
                    <a:bodyPr/>
                    <a:lstStyle/>
                    <a:p>
                      <a:pPr algn="ctr" fontAlgn="b"/>
                      <a:r>
                        <a:rPr lang="en-US" sz="2300" b="0" i="0" u="none" strike="noStrike" dirty="0">
                          <a:effectLst/>
                          <a:latin typeface="Arial"/>
                          <a:cs typeface="Arial"/>
                        </a:rPr>
                        <a:t>130.7</a:t>
                      </a:r>
                    </a:p>
                  </a:txBody>
                  <a:tcPr marL="9525" marR="9525" marT="9525" marB="0" anchor="ctr">
                    <a:solidFill>
                      <a:schemeClr val="bg1"/>
                    </a:solidFill>
                  </a:tcPr>
                </a:tc>
                <a:tc>
                  <a:txBody>
                    <a:bodyPr/>
                    <a:lstStyle/>
                    <a:p>
                      <a:pPr algn="ctr" fontAlgn="b"/>
                      <a:r>
                        <a:rPr lang="en-US" sz="2300" b="0" i="0" u="none" strike="noStrike" dirty="0" smtClean="0">
                          <a:effectLst/>
                          <a:latin typeface="Arial"/>
                          <a:cs typeface="Arial"/>
                        </a:rPr>
                        <a:t>237.7</a:t>
                      </a:r>
                      <a:endParaRPr lang="en-US" sz="2300" b="0" i="0" u="none" strike="noStrike" dirty="0">
                        <a:effectLst/>
                        <a:latin typeface="Arial"/>
                        <a:cs typeface="Arial"/>
                      </a:endParaRPr>
                    </a:p>
                  </a:txBody>
                  <a:tcPr marL="9525" marR="9525" marT="9525" marB="0" anchor="ctr">
                    <a:solidFill>
                      <a:schemeClr val="bg1"/>
                    </a:solidFill>
                  </a:tcPr>
                </a:tc>
              </a:tr>
            </a:tbl>
          </a:graphicData>
        </a:graphic>
      </p:graphicFrame>
    </p:spTree>
    <p:extLst>
      <p:ext uri="{BB962C8B-B14F-4D97-AF65-F5344CB8AC3E}">
        <p14:creationId xmlns:p14="http://schemas.microsoft.com/office/powerpoint/2010/main" val="396428675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4		</a:t>
            </a:r>
            <a:r>
              <a:rPr lang="en-US" dirty="0">
                <a:solidFill>
                  <a:schemeClr val="accent6">
                    <a:lumMod val="50000"/>
                  </a:schemeClr>
                </a:solidFill>
              </a:rPr>
              <a:t>	</a:t>
            </a:r>
            <a:r>
              <a:rPr lang="en-US" dirty="0" smtClean="0">
                <a:solidFill>
                  <a:srgbClr val="AE1221"/>
                </a:solidFill>
              </a:rPr>
              <a:t>Answers</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380604460"/>
              </p:ext>
            </p:extLst>
          </p:nvPr>
        </p:nvGraphicFramePr>
        <p:xfrm>
          <a:off x="457200" y="1016594"/>
          <a:ext cx="8393112" cy="5079406"/>
        </p:xfrm>
        <a:graphic>
          <a:graphicData uri="http://schemas.openxmlformats.org/drawingml/2006/table">
            <a:tbl>
              <a:tblPr firstRow="1" bandRow="1">
                <a:tableStyleId>{5940675A-B579-460E-94D1-54222C63F5DA}</a:tableStyleId>
              </a:tblPr>
              <a:tblGrid>
                <a:gridCol w="3852151"/>
                <a:gridCol w="1466193"/>
                <a:gridCol w="1560786"/>
                <a:gridCol w="1513982"/>
              </a:tblGrid>
              <a:tr h="488732">
                <a:tc>
                  <a:txBody>
                    <a:bodyPr/>
                    <a:lstStyle/>
                    <a:p>
                      <a:endParaRPr lang="en-US" sz="2300" dirty="0">
                        <a:latin typeface="Arial"/>
                        <a:cs typeface="Arial"/>
                      </a:endParaRPr>
                    </a:p>
                  </a:txBody>
                  <a:tcPr>
                    <a:solidFill>
                      <a:schemeClr val="bg1"/>
                    </a:solidFill>
                  </a:tcPr>
                </a:tc>
                <a:tc>
                  <a:txBody>
                    <a:bodyPr/>
                    <a:lstStyle/>
                    <a:p>
                      <a:pPr algn="ctr"/>
                      <a:r>
                        <a:rPr lang="en-US" sz="2300" dirty="0" smtClean="0">
                          <a:latin typeface="Arial"/>
                          <a:cs typeface="Arial"/>
                        </a:rPr>
                        <a:t>1990</a:t>
                      </a:r>
                      <a:endParaRPr lang="en-US" sz="2300" dirty="0">
                        <a:latin typeface="Arial"/>
                        <a:cs typeface="Arial"/>
                      </a:endParaRPr>
                    </a:p>
                  </a:txBody>
                  <a:tcPr anchor="ctr">
                    <a:solidFill>
                      <a:schemeClr val="bg1"/>
                    </a:solidFill>
                  </a:tcPr>
                </a:tc>
                <a:tc>
                  <a:txBody>
                    <a:bodyPr/>
                    <a:lstStyle/>
                    <a:p>
                      <a:pPr algn="ctr"/>
                      <a:r>
                        <a:rPr lang="en-US" sz="2300" dirty="0" smtClean="0">
                          <a:latin typeface="Arial"/>
                          <a:cs typeface="Arial"/>
                        </a:rPr>
                        <a:t>2015</a:t>
                      </a:r>
                      <a:endParaRPr lang="en-US" sz="2300" dirty="0">
                        <a:latin typeface="Arial"/>
                        <a:cs typeface="Arial"/>
                      </a:endParaRPr>
                    </a:p>
                  </a:txBody>
                  <a:tcPr anchor="ctr">
                    <a:solidFill>
                      <a:schemeClr val="bg1"/>
                    </a:solidFill>
                  </a:tcPr>
                </a:tc>
                <a:tc>
                  <a:txBody>
                    <a:bodyPr/>
                    <a:lstStyle/>
                    <a:p>
                      <a:pPr algn="ctr"/>
                      <a:r>
                        <a:rPr lang="en-US" sz="2300" dirty="0" smtClean="0">
                          <a:latin typeface="Arial"/>
                          <a:cs typeface="Arial"/>
                        </a:rPr>
                        <a:t>% change</a:t>
                      </a:r>
                      <a:endParaRPr lang="en-US" sz="2300" dirty="0">
                        <a:latin typeface="Arial"/>
                        <a:cs typeface="Arial"/>
                      </a:endParaRPr>
                    </a:p>
                  </a:txBody>
                  <a:tcPr anchor="ctr">
                    <a:solidFill>
                      <a:schemeClr val="bg1"/>
                    </a:solidFill>
                  </a:tcPr>
                </a:tc>
              </a:tr>
              <a:tr h="490566">
                <a:tc>
                  <a:txBody>
                    <a:bodyPr/>
                    <a:lstStyle/>
                    <a:p>
                      <a:r>
                        <a:rPr lang="en-US" sz="2300" dirty="0" smtClean="0">
                          <a:latin typeface="Arial"/>
                          <a:cs typeface="Arial"/>
                        </a:rPr>
                        <a:t>CPI</a:t>
                      </a:r>
                      <a:endParaRPr lang="en-US" sz="2300" dirty="0">
                        <a:latin typeface="Arial"/>
                        <a:cs typeface="Arial"/>
                      </a:endParaRPr>
                    </a:p>
                  </a:txBody>
                  <a:tcPr>
                    <a:solidFill>
                      <a:schemeClr val="bg1"/>
                    </a:solidFill>
                  </a:tcPr>
                </a:tc>
                <a:tc>
                  <a:txBody>
                    <a:bodyPr/>
                    <a:lstStyle/>
                    <a:p>
                      <a:pPr algn="ctr" fontAlgn="b"/>
                      <a:r>
                        <a:rPr lang="en-US" sz="2300" b="0" i="0" u="none" strike="noStrike" dirty="0">
                          <a:effectLst/>
                          <a:latin typeface="Arial"/>
                          <a:cs typeface="Arial"/>
                        </a:rPr>
                        <a:t>130.7</a:t>
                      </a:r>
                    </a:p>
                  </a:txBody>
                  <a:tcPr marL="9525" marR="9525" marT="9525" marB="0" anchor="ctr">
                    <a:solidFill>
                      <a:schemeClr val="bg1"/>
                    </a:solidFill>
                  </a:tcPr>
                </a:tc>
                <a:tc>
                  <a:txBody>
                    <a:bodyPr/>
                    <a:lstStyle/>
                    <a:p>
                      <a:pPr algn="ctr" fontAlgn="b"/>
                      <a:r>
                        <a:rPr lang="en-US" sz="2300" b="0" i="0" u="none" strike="noStrike" dirty="0" smtClean="0">
                          <a:effectLst/>
                          <a:latin typeface="Arial"/>
                          <a:cs typeface="Arial"/>
                        </a:rPr>
                        <a:t>237.7</a:t>
                      </a:r>
                      <a:endParaRPr lang="en-US" sz="2300" b="0" i="0" u="none" strike="noStrike" dirty="0">
                        <a:effectLst/>
                        <a:latin typeface="Arial"/>
                        <a:cs typeface="Arial"/>
                      </a:endParaRPr>
                    </a:p>
                  </a:txBody>
                  <a:tcPr marL="9525" marR="9525" marT="9525" marB="0" anchor="ctr">
                    <a:solidFill>
                      <a:schemeClr val="bg1"/>
                    </a:solidFill>
                  </a:tcPr>
                </a:tc>
                <a:tc>
                  <a:txBody>
                    <a:bodyPr/>
                    <a:lstStyle/>
                    <a:p>
                      <a:pPr algn="ctr" fontAlgn="b"/>
                      <a:r>
                        <a:rPr lang="en-US" sz="2300" b="0" i="0" u="none" strike="noStrike" dirty="0" smtClean="0">
                          <a:effectLst/>
                          <a:latin typeface="Arial"/>
                          <a:cs typeface="Arial"/>
                        </a:rPr>
                        <a:t>81.9%</a:t>
                      </a:r>
                      <a:endParaRPr lang="en-US" sz="2300" b="0" i="0" u="none" strike="noStrike" dirty="0">
                        <a:effectLst/>
                        <a:latin typeface="Arial"/>
                        <a:cs typeface="Arial"/>
                      </a:endParaRPr>
                    </a:p>
                  </a:txBody>
                  <a:tcPr marL="9525" marR="9525" marT="9525" marB="0" anchor="ctr">
                    <a:solidFill>
                      <a:schemeClr val="bg1"/>
                    </a:solidFill>
                  </a:tcPr>
                </a:tc>
              </a:tr>
              <a:tr h="628787">
                <a:tc>
                  <a:txBody>
                    <a:bodyPr/>
                    <a:lstStyle/>
                    <a:p>
                      <a:r>
                        <a:rPr lang="en-US" sz="2300" dirty="0" smtClean="0">
                          <a:latin typeface="Arial"/>
                          <a:cs typeface="Arial"/>
                        </a:rPr>
                        <a:t>Private non-profit 4-year </a:t>
                      </a:r>
                      <a:br>
                        <a:rPr lang="en-US" sz="2300" dirty="0" smtClean="0">
                          <a:latin typeface="Arial"/>
                          <a:cs typeface="Arial"/>
                        </a:rPr>
                      </a:br>
                      <a:r>
                        <a:rPr lang="en-US" sz="2300" dirty="0" smtClean="0">
                          <a:latin typeface="Arial"/>
                          <a:cs typeface="Arial"/>
                        </a:rPr>
                        <a:t>(current $)</a:t>
                      </a:r>
                      <a:endParaRPr lang="en-US" sz="2300" dirty="0">
                        <a:latin typeface="Arial"/>
                        <a:cs typeface="Arial"/>
                      </a:endParaRPr>
                    </a:p>
                  </a:txBody>
                  <a:tcPr anchor="ctr">
                    <a:solidFill>
                      <a:schemeClr val="bg1"/>
                    </a:solidFill>
                  </a:tcPr>
                </a:tc>
                <a:tc>
                  <a:txBody>
                    <a:bodyPr/>
                    <a:lstStyle/>
                    <a:p>
                      <a:pPr algn="ctr" fontAlgn="b"/>
                      <a:r>
                        <a:rPr lang="en-US" sz="2300" b="0" i="0" u="none" strike="noStrike" dirty="0">
                          <a:effectLst/>
                          <a:latin typeface="Arial"/>
                          <a:cs typeface="Arial"/>
                        </a:rPr>
                        <a:t>$9,340 </a:t>
                      </a:r>
                    </a:p>
                  </a:txBody>
                  <a:tcPr marL="9525" marR="9525" marT="9525" marB="0" anchor="ctr">
                    <a:solidFill>
                      <a:schemeClr val="bg1"/>
                    </a:solidFill>
                  </a:tcPr>
                </a:tc>
                <a:tc>
                  <a:txBody>
                    <a:bodyPr/>
                    <a:lstStyle/>
                    <a:p>
                      <a:pPr algn="ctr" fontAlgn="b"/>
                      <a:r>
                        <a:rPr lang="en-US" sz="2300" b="0" i="0" u="none" strike="noStrike" dirty="0" smtClean="0">
                          <a:effectLst/>
                          <a:latin typeface="Arial"/>
                          <a:cs typeface="Arial"/>
                        </a:rPr>
                        <a:t>$32,405 </a:t>
                      </a:r>
                      <a:endParaRPr lang="en-US" sz="2300" b="0" i="0" u="none" strike="noStrike" dirty="0">
                        <a:effectLst/>
                        <a:latin typeface="Arial"/>
                        <a:cs typeface="Arial"/>
                      </a:endParaRPr>
                    </a:p>
                  </a:txBody>
                  <a:tcPr marL="9525" marR="9525" marT="9525" marB="0" anchor="ctr">
                    <a:solidFill>
                      <a:schemeClr val="bg1"/>
                    </a:solidFill>
                  </a:tcPr>
                </a:tc>
                <a:tc>
                  <a:txBody>
                    <a:bodyPr/>
                    <a:lstStyle/>
                    <a:p>
                      <a:pPr algn="ctr" fontAlgn="b"/>
                      <a:endParaRPr lang="en-US" sz="2300" b="0" i="0" u="none" strike="noStrike" dirty="0">
                        <a:effectLst/>
                        <a:latin typeface="Arial"/>
                        <a:cs typeface="Arial"/>
                      </a:endParaRPr>
                    </a:p>
                  </a:txBody>
                  <a:tcPr marL="9525" marR="9525" marT="9525" marB="0" anchor="ctr">
                    <a:solidFill>
                      <a:schemeClr val="bg1"/>
                    </a:solidFill>
                  </a:tcPr>
                </a:tc>
              </a:tr>
              <a:tr h="628787">
                <a:tc>
                  <a:txBody>
                    <a:bodyPr/>
                    <a:lstStyle/>
                    <a:p>
                      <a:r>
                        <a:rPr lang="en-US" sz="2300" dirty="0" smtClean="0">
                          <a:solidFill>
                            <a:srgbClr val="005EA4"/>
                          </a:solidFill>
                          <a:latin typeface="Arial"/>
                          <a:cs typeface="Arial"/>
                        </a:rPr>
                        <a:t>Private non-profit 4-year </a:t>
                      </a:r>
                      <a:br>
                        <a:rPr lang="en-US" sz="2300" dirty="0" smtClean="0">
                          <a:solidFill>
                            <a:srgbClr val="005EA4"/>
                          </a:solidFill>
                          <a:latin typeface="Arial"/>
                          <a:cs typeface="Arial"/>
                        </a:rPr>
                      </a:br>
                      <a:r>
                        <a:rPr lang="en-US" sz="2300" dirty="0" smtClean="0">
                          <a:solidFill>
                            <a:srgbClr val="005EA4"/>
                          </a:solidFill>
                          <a:latin typeface="Arial"/>
                          <a:cs typeface="Arial"/>
                        </a:rPr>
                        <a:t>(in 2015 $)</a:t>
                      </a:r>
                      <a:endParaRPr lang="en-US" sz="2300" dirty="0">
                        <a:solidFill>
                          <a:srgbClr val="005EA4"/>
                        </a:solidFill>
                        <a:latin typeface="Arial"/>
                        <a:cs typeface="Arial"/>
                      </a:endParaRPr>
                    </a:p>
                  </a:txBody>
                  <a:tcPr anchor="ctr">
                    <a:solidFill>
                      <a:schemeClr val="bg1"/>
                    </a:solidFill>
                  </a:tcPr>
                </a:tc>
                <a:tc>
                  <a:txBody>
                    <a:bodyPr/>
                    <a:lstStyle/>
                    <a:p>
                      <a:pPr algn="ctr" fontAlgn="b"/>
                      <a:r>
                        <a:rPr lang="en-US" sz="2300" b="0" i="0" u="none" strike="noStrike" dirty="0">
                          <a:solidFill>
                            <a:srgbClr val="005EA4"/>
                          </a:solidFill>
                          <a:effectLst/>
                          <a:latin typeface="Arial"/>
                          <a:cs typeface="Arial"/>
                        </a:rPr>
                        <a:t>$</a:t>
                      </a:r>
                      <a:r>
                        <a:rPr lang="en-US" sz="2300" b="0" i="0" u="none" strike="noStrike" dirty="0" smtClean="0">
                          <a:solidFill>
                            <a:srgbClr val="005EA4"/>
                          </a:solidFill>
                          <a:effectLst/>
                          <a:latin typeface="Arial"/>
                          <a:cs typeface="Arial"/>
                        </a:rPr>
                        <a:t>16,986 </a:t>
                      </a:r>
                      <a:endParaRPr lang="en-US" sz="2300" b="0" i="0" u="none" strike="noStrike" dirty="0">
                        <a:solidFill>
                          <a:srgbClr val="005EA4"/>
                        </a:solidFill>
                        <a:effectLst/>
                        <a:latin typeface="Arial"/>
                        <a:cs typeface="Arial"/>
                      </a:endParaRPr>
                    </a:p>
                  </a:txBody>
                  <a:tcPr marL="9525" marR="9525" marT="9525" marB="0" anchor="ctr">
                    <a:solidFill>
                      <a:schemeClr val="bg1"/>
                    </a:solidFill>
                  </a:tcPr>
                </a:tc>
                <a:tc>
                  <a:txBody>
                    <a:bodyPr/>
                    <a:lstStyle/>
                    <a:p>
                      <a:pPr algn="ctr" fontAlgn="b"/>
                      <a:r>
                        <a:rPr lang="en-US" sz="2300" b="0" i="0" u="none" strike="noStrike" dirty="0" smtClean="0">
                          <a:solidFill>
                            <a:srgbClr val="005EA4"/>
                          </a:solidFill>
                          <a:effectLst/>
                          <a:latin typeface="Arial"/>
                          <a:cs typeface="Arial"/>
                        </a:rPr>
                        <a:t>$32,405  </a:t>
                      </a:r>
                      <a:endParaRPr lang="en-US" sz="2300" b="0" i="0" u="none" strike="noStrike" dirty="0">
                        <a:solidFill>
                          <a:srgbClr val="005EA4"/>
                        </a:solidFill>
                        <a:effectLst/>
                        <a:latin typeface="Arial"/>
                        <a:cs typeface="Arial"/>
                      </a:endParaRPr>
                    </a:p>
                  </a:txBody>
                  <a:tcPr marL="9525" marR="9525" marT="9525" marB="0" anchor="ctr">
                    <a:solidFill>
                      <a:schemeClr val="bg1"/>
                    </a:solidFill>
                  </a:tcPr>
                </a:tc>
                <a:tc>
                  <a:txBody>
                    <a:bodyPr/>
                    <a:lstStyle/>
                    <a:p>
                      <a:pPr algn="ctr" fontAlgn="b"/>
                      <a:r>
                        <a:rPr lang="en-US" sz="2300" b="0" i="0" u="none" strike="noStrike" dirty="0" smtClean="0">
                          <a:solidFill>
                            <a:srgbClr val="005EA4"/>
                          </a:solidFill>
                          <a:effectLst/>
                          <a:latin typeface="Arial"/>
                          <a:cs typeface="Arial"/>
                        </a:rPr>
                        <a:t>90.8%</a:t>
                      </a:r>
                      <a:endParaRPr lang="en-US" sz="2300" b="0" i="0" u="none" strike="noStrike" dirty="0">
                        <a:solidFill>
                          <a:srgbClr val="005EA4"/>
                        </a:solidFill>
                        <a:effectLst/>
                        <a:latin typeface="Arial"/>
                        <a:cs typeface="Arial"/>
                      </a:endParaRPr>
                    </a:p>
                  </a:txBody>
                  <a:tcPr marL="9525" marR="9525" marT="9525" marB="0" anchor="ctr">
                    <a:solidFill>
                      <a:schemeClr val="bg1"/>
                    </a:solidFill>
                  </a:tcPr>
                </a:tc>
              </a:tr>
              <a:tr h="628787">
                <a:tc>
                  <a:txBody>
                    <a:bodyPr/>
                    <a:lstStyle/>
                    <a:p>
                      <a:r>
                        <a:rPr lang="en-US" sz="2300" dirty="0" smtClean="0">
                          <a:latin typeface="Arial"/>
                          <a:cs typeface="Arial"/>
                        </a:rPr>
                        <a:t>Public 4-year</a:t>
                      </a:r>
                      <a:r>
                        <a:rPr lang="en-US" sz="2300" baseline="0" dirty="0" smtClean="0">
                          <a:latin typeface="Arial"/>
                          <a:cs typeface="Arial"/>
                        </a:rPr>
                        <a:t> (current $)</a:t>
                      </a:r>
                    </a:p>
                  </a:txBody>
                  <a:tcPr anchor="ctr">
                    <a:solidFill>
                      <a:schemeClr val="bg1"/>
                    </a:solidFill>
                  </a:tcPr>
                </a:tc>
                <a:tc>
                  <a:txBody>
                    <a:bodyPr/>
                    <a:lstStyle/>
                    <a:p>
                      <a:pPr algn="ctr" fontAlgn="b"/>
                      <a:r>
                        <a:rPr lang="en-US" sz="2300" b="0" i="0" u="none" strike="noStrike" dirty="0">
                          <a:effectLst/>
                          <a:latin typeface="Arial"/>
                          <a:cs typeface="Arial"/>
                        </a:rPr>
                        <a:t>$1,908 </a:t>
                      </a:r>
                    </a:p>
                  </a:txBody>
                  <a:tcPr marL="9525" marR="9525" marT="9525" marB="0" anchor="ctr">
                    <a:solidFill>
                      <a:schemeClr val="bg1"/>
                    </a:solidFill>
                  </a:tcPr>
                </a:tc>
                <a:tc>
                  <a:txBody>
                    <a:bodyPr/>
                    <a:lstStyle/>
                    <a:p>
                      <a:pPr algn="ctr" fontAlgn="b"/>
                      <a:r>
                        <a:rPr lang="en-US" sz="2300" b="0" i="0" u="none" strike="noStrike" dirty="0" smtClean="0">
                          <a:effectLst/>
                          <a:latin typeface="Arial"/>
                          <a:cs typeface="Arial"/>
                        </a:rPr>
                        <a:t>$9,410</a:t>
                      </a:r>
                      <a:endParaRPr lang="en-US" sz="2300" b="0" i="0" u="none" strike="noStrike" dirty="0">
                        <a:effectLst/>
                        <a:latin typeface="Arial"/>
                        <a:cs typeface="Arial"/>
                      </a:endParaRPr>
                    </a:p>
                  </a:txBody>
                  <a:tcPr marL="9525" marR="9525" marT="9525" marB="0" anchor="ctr">
                    <a:solidFill>
                      <a:schemeClr val="bg1"/>
                    </a:solidFill>
                  </a:tcPr>
                </a:tc>
                <a:tc>
                  <a:txBody>
                    <a:bodyPr/>
                    <a:lstStyle/>
                    <a:p>
                      <a:pPr algn="ctr" fontAlgn="b"/>
                      <a:endParaRPr lang="en-US" sz="2300" b="0" i="0" u="none" strike="noStrike" dirty="0">
                        <a:effectLst/>
                        <a:latin typeface="Arial"/>
                        <a:cs typeface="Arial"/>
                      </a:endParaRPr>
                    </a:p>
                  </a:txBody>
                  <a:tcPr marL="9525" marR="9525" marT="9525" marB="0" anchor="ctr">
                    <a:solidFill>
                      <a:schemeClr val="bg1"/>
                    </a:solidFill>
                  </a:tcPr>
                </a:tc>
              </a:tr>
              <a:tr h="628787">
                <a:tc>
                  <a:txBody>
                    <a:bodyPr/>
                    <a:lstStyle/>
                    <a:p>
                      <a:r>
                        <a:rPr lang="en-US" sz="2300" dirty="0" smtClean="0">
                          <a:solidFill>
                            <a:srgbClr val="005EA4"/>
                          </a:solidFill>
                          <a:latin typeface="Arial"/>
                          <a:cs typeface="Arial"/>
                        </a:rPr>
                        <a:t>Public 4-year</a:t>
                      </a:r>
                      <a:r>
                        <a:rPr lang="en-US" sz="2300" baseline="0" dirty="0" smtClean="0">
                          <a:solidFill>
                            <a:srgbClr val="005EA4"/>
                          </a:solidFill>
                          <a:latin typeface="Arial"/>
                          <a:cs typeface="Arial"/>
                        </a:rPr>
                        <a:t> (in 2015 $)</a:t>
                      </a:r>
                      <a:endParaRPr lang="en-US" sz="2300" dirty="0">
                        <a:solidFill>
                          <a:srgbClr val="005EA4"/>
                        </a:solidFill>
                        <a:latin typeface="Arial"/>
                        <a:cs typeface="Arial"/>
                      </a:endParaRPr>
                    </a:p>
                  </a:txBody>
                  <a:tcPr anchor="ctr">
                    <a:solidFill>
                      <a:schemeClr val="bg1"/>
                    </a:solidFill>
                  </a:tcPr>
                </a:tc>
                <a:tc>
                  <a:txBody>
                    <a:bodyPr/>
                    <a:lstStyle/>
                    <a:p>
                      <a:pPr algn="ctr" fontAlgn="b"/>
                      <a:r>
                        <a:rPr lang="en-US" sz="2300" b="0" i="0" u="none" strike="noStrike" dirty="0">
                          <a:solidFill>
                            <a:srgbClr val="005EA4"/>
                          </a:solidFill>
                          <a:effectLst/>
                          <a:latin typeface="Arial"/>
                          <a:cs typeface="Arial"/>
                        </a:rPr>
                        <a:t>$</a:t>
                      </a:r>
                      <a:r>
                        <a:rPr lang="en-US" sz="2300" b="0" i="0" u="none" strike="noStrike" dirty="0" smtClean="0">
                          <a:solidFill>
                            <a:srgbClr val="005EA4"/>
                          </a:solidFill>
                          <a:effectLst/>
                          <a:latin typeface="Arial"/>
                          <a:cs typeface="Arial"/>
                        </a:rPr>
                        <a:t>3,470 </a:t>
                      </a:r>
                      <a:endParaRPr lang="en-US" sz="2300" b="0" i="0" u="none" strike="noStrike" dirty="0">
                        <a:solidFill>
                          <a:srgbClr val="005EA4"/>
                        </a:solidFill>
                        <a:effectLst/>
                        <a:latin typeface="Arial"/>
                        <a:cs typeface="Arial"/>
                      </a:endParaRPr>
                    </a:p>
                  </a:txBody>
                  <a:tcPr marL="9525" marR="9525" marT="9525" marB="0" anchor="ctr">
                    <a:solidFill>
                      <a:schemeClr val="bg1"/>
                    </a:solidFill>
                  </a:tcPr>
                </a:tc>
                <a:tc>
                  <a:txBody>
                    <a:bodyPr/>
                    <a:lstStyle/>
                    <a:p>
                      <a:pPr algn="ctr" fontAlgn="b"/>
                      <a:r>
                        <a:rPr lang="en-US" sz="2300" b="0" i="0" u="none" strike="noStrike" dirty="0" smtClean="0">
                          <a:solidFill>
                            <a:srgbClr val="005EA4"/>
                          </a:solidFill>
                          <a:effectLst/>
                          <a:latin typeface="Arial"/>
                          <a:cs typeface="Arial"/>
                        </a:rPr>
                        <a:t>$9,410</a:t>
                      </a:r>
                    </a:p>
                  </a:txBody>
                  <a:tcPr marL="9525" marR="9525" marT="9525" marB="0" anchor="ctr">
                    <a:solidFill>
                      <a:schemeClr val="bg1"/>
                    </a:solidFill>
                  </a:tcPr>
                </a:tc>
                <a:tc>
                  <a:txBody>
                    <a:bodyPr/>
                    <a:lstStyle/>
                    <a:p>
                      <a:pPr algn="ctr" fontAlgn="b"/>
                      <a:r>
                        <a:rPr lang="en-US" sz="2300" b="0" i="0" u="none" strike="noStrike" dirty="0" smtClean="0">
                          <a:solidFill>
                            <a:srgbClr val="005EA4"/>
                          </a:solidFill>
                          <a:effectLst/>
                          <a:latin typeface="Arial"/>
                          <a:cs typeface="Arial"/>
                        </a:rPr>
                        <a:t>171.2%</a:t>
                      </a:r>
                      <a:endParaRPr lang="en-US" sz="2300" b="0" i="0" u="none" strike="noStrike" dirty="0">
                        <a:solidFill>
                          <a:srgbClr val="005EA4"/>
                        </a:solidFill>
                        <a:effectLst/>
                        <a:latin typeface="Arial"/>
                        <a:cs typeface="Arial"/>
                      </a:endParaRPr>
                    </a:p>
                  </a:txBody>
                  <a:tcPr marL="9525" marR="9525" marT="9525" marB="0" anchor="ctr">
                    <a:solidFill>
                      <a:schemeClr val="bg1"/>
                    </a:solidFill>
                  </a:tcPr>
                </a:tc>
              </a:tr>
              <a:tr h="628787">
                <a:tc>
                  <a:txBody>
                    <a:bodyPr/>
                    <a:lstStyle/>
                    <a:p>
                      <a:r>
                        <a:rPr lang="en-US" sz="2300" dirty="0" smtClean="0">
                          <a:latin typeface="Arial"/>
                          <a:cs typeface="Arial"/>
                        </a:rPr>
                        <a:t>Public 2-year </a:t>
                      </a:r>
                      <a:r>
                        <a:rPr lang="en-US" sz="2300" baseline="0" dirty="0" smtClean="0">
                          <a:latin typeface="Arial"/>
                          <a:cs typeface="Arial"/>
                        </a:rPr>
                        <a:t>(current $)</a:t>
                      </a:r>
                      <a:endParaRPr lang="en-US" sz="2300" dirty="0">
                        <a:latin typeface="Arial"/>
                        <a:cs typeface="Arial"/>
                      </a:endParaRPr>
                    </a:p>
                  </a:txBody>
                  <a:tcPr anchor="ctr">
                    <a:solidFill>
                      <a:schemeClr val="bg1"/>
                    </a:solidFill>
                  </a:tcPr>
                </a:tc>
                <a:tc>
                  <a:txBody>
                    <a:bodyPr/>
                    <a:lstStyle/>
                    <a:p>
                      <a:pPr algn="ctr" fontAlgn="b"/>
                      <a:r>
                        <a:rPr lang="en-US" sz="2300" b="0" i="0" u="none" strike="noStrike" dirty="0">
                          <a:effectLst/>
                          <a:latin typeface="Arial"/>
                          <a:cs typeface="Arial"/>
                        </a:rPr>
                        <a:t>$906 </a:t>
                      </a:r>
                    </a:p>
                  </a:txBody>
                  <a:tcPr marL="9525" marR="9525" marT="9525" marB="0" anchor="ctr">
                    <a:solidFill>
                      <a:schemeClr val="bg1"/>
                    </a:solidFill>
                  </a:tcPr>
                </a:tc>
                <a:tc>
                  <a:txBody>
                    <a:bodyPr/>
                    <a:lstStyle/>
                    <a:p>
                      <a:pPr algn="ctr" fontAlgn="b"/>
                      <a:r>
                        <a:rPr lang="en-US" sz="2300" b="0" i="0" u="none" strike="noStrike" dirty="0" smtClean="0">
                          <a:effectLst/>
                          <a:latin typeface="Arial"/>
                          <a:cs typeface="Arial"/>
                        </a:rPr>
                        <a:t>$3,435 </a:t>
                      </a:r>
                      <a:endParaRPr lang="en-US" sz="2300" b="0" i="0" u="none" strike="noStrike" dirty="0">
                        <a:effectLst/>
                        <a:latin typeface="Arial"/>
                        <a:cs typeface="Arial"/>
                      </a:endParaRPr>
                    </a:p>
                  </a:txBody>
                  <a:tcPr marL="9525" marR="9525" marT="9525" marB="0" anchor="ctr">
                    <a:solidFill>
                      <a:schemeClr val="bg1"/>
                    </a:solidFill>
                  </a:tcPr>
                </a:tc>
                <a:tc>
                  <a:txBody>
                    <a:bodyPr/>
                    <a:lstStyle/>
                    <a:p>
                      <a:pPr algn="ctr" fontAlgn="b"/>
                      <a:endParaRPr lang="en-US" sz="2300" b="0" i="0" u="none" strike="noStrike" dirty="0">
                        <a:effectLst/>
                        <a:latin typeface="Arial"/>
                        <a:cs typeface="Arial"/>
                      </a:endParaRPr>
                    </a:p>
                  </a:txBody>
                  <a:tcPr marL="9525" marR="9525" marT="9525" marB="0" anchor="ctr">
                    <a:solidFill>
                      <a:schemeClr val="bg1"/>
                    </a:solidFill>
                  </a:tcPr>
                </a:tc>
              </a:tr>
              <a:tr h="628787">
                <a:tc>
                  <a:txBody>
                    <a:bodyPr/>
                    <a:lstStyle/>
                    <a:p>
                      <a:r>
                        <a:rPr lang="en-US" sz="2300" dirty="0" smtClean="0">
                          <a:solidFill>
                            <a:srgbClr val="005EA4"/>
                          </a:solidFill>
                          <a:latin typeface="Arial"/>
                          <a:cs typeface="Arial"/>
                        </a:rPr>
                        <a:t>Public 2-year </a:t>
                      </a:r>
                      <a:r>
                        <a:rPr lang="en-US" sz="2300" baseline="0" dirty="0" smtClean="0">
                          <a:solidFill>
                            <a:srgbClr val="005EA4"/>
                          </a:solidFill>
                          <a:latin typeface="Arial"/>
                          <a:cs typeface="Arial"/>
                        </a:rPr>
                        <a:t>(in 2015 $)</a:t>
                      </a:r>
                      <a:endParaRPr lang="en-US" sz="2300" dirty="0">
                        <a:solidFill>
                          <a:srgbClr val="005EA4"/>
                        </a:solidFill>
                        <a:latin typeface="Arial"/>
                        <a:cs typeface="Arial"/>
                      </a:endParaRPr>
                    </a:p>
                  </a:txBody>
                  <a:tcPr anchor="ctr">
                    <a:solidFill>
                      <a:schemeClr val="bg1"/>
                    </a:solidFill>
                  </a:tcPr>
                </a:tc>
                <a:tc>
                  <a:txBody>
                    <a:bodyPr/>
                    <a:lstStyle/>
                    <a:p>
                      <a:pPr algn="ctr" fontAlgn="b"/>
                      <a:r>
                        <a:rPr lang="en-US" sz="2300" b="0" i="0" u="none" strike="noStrike" dirty="0">
                          <a:solidFill>
                            <a:srgbClr val="005EA4"/>
                          </a:solidFill>
                          <a:effectLst/>
                          <a:latin typeface="Arial"/>
                          <a:cs typeface="Arial"/>
                        </a:rPr>
                        <a:t>$</a:t>
                      </a:r>
                      <a:r>
                        <a:rPr lang="en-US" sz="2300" b="0" i="0" u="none" strike="noStrike" dirty="0" smtClean="0">
                          <a:solidFill>
                            <a:srgbClr val="005EA4"/>
                          </a:solidFill>
                          <a:effectLst/>
                          <a:latin typeface="Arial"/>
                          <a:cs typeface="Arial"/>
                        </a:rPr>
                        <a:t>1,648 </a:t>
                      </a:r>
                      <a:endParaRPr lang="en-US" sz="2300" b="0" i="0" u="none" strike="noStrike" dirty="0">
                        <a:solidFill>
                          <a:srgbClr val="005EA4"/>
                        </a:solidFill>
                        <a:effectLst/>
                        <a:latin typeface="Arial"/>
                        <a:cs typeface="Arial"/>
                      </a:endParaRPr>
                    </a:p>
                  </a:txBody>
                  <a:tcPr marL="9525" marR="9525" marT="9525" marB="0" anchor="ctr">
                    <a:solidFill>
                      <a:schemeClr val="bg1"/>
                    </a:solidFill>
                  </a:tcPr>
                </a:tc>
                <a:tc>
                  <a:txBody>
                    <a:bodyPr/>
                    <a:lstStyle/>
                    <a:p>
                      <a:pPr algn="ctr" fontAlgn="b"/>
                      <a:r>
                        <a:rPr lang="en-US" sz="2300" b="0" i="0" u="none" strike="noStrike" dirty="0" smtClean="0">
                          <a:solidFill>
                            <a:srgbClr val="005EA4"/>
                          </a:solidFill>
                          <a:effectLst/>
                          <a:latin typeface="Arial"/>
                          <a:cs typeface="Arial"/>
                        </a:rPr>
                        <a:t>$3,435 </a:t>
                      </a:r>
                      <a:endParaRPr lang="en-US" sz="2300" b="0" i="0" u="none" strike="noStrike" dirty="0">
                        <a:solidFill>
                          <a:srgbClr val="005EA4"/>
                        </a:solidFill>
                        <a:effectLst/>
                        <a:latin typeface="Arial"/>
                        <a:cs typeface="Arial"/>
                      </a:endParaRPr>
                    </a:p>
                  </a:txBody>
                  <a:tcPr marL="9525" marR="9525" marT="9525" marB="0" anchor="ctr">
                    <a:solidFill>
                      <a:schemeClr val="bg1"/>
                    </a:solidFill>
                  </a:tcPr>
                </a:tc>
                <a:tc>
                  <a:txBody>
                    <a:bodyPr/>
                    <a:lstStyle/>
                    <a:p>
                      <a:pPr algn="ctr" fontAlgn="b"/>
                      <a:r>
                        <a:rPr lang="en-US" sz="2300" b="0" i="0" u="none" strike="noStrike" dirty="0" smtClean="0">
                          <a:solidFill>
                            <a:srgbClr val="005EA4"/>
                          </a:solidFill>
                          <a:effectLst/>
                          <a:latin typeface="Arial"/>
                          <a:cs typeface="Arial"/>
                        </a:rPr>
                        <a:t>108.4%</a:t>
                      </a:r>
                      <a:endParaRPr lang="en-US" sz="2300" b="0" i="0" u="none" strike="noStrike" dirty="0">
                        <a:solidFill>
                          <a:srgbClr val="005EA4"/>
                        </a:solidFill>
                        <a:effectLst/>
                        <a:latin typeface="Arial"/>
                        <a:cs typeface="Arial"/>
                      </a:endParaRPr>
                    </a:p>
                  </a:txBody>
                  <a:tcPr marL="9525" marR="9525" marT="9525" marB="0" anchor="ctr">
                    <a:solidFill>
                      <a:schemeClr val="bg1"/>
                    </a:solidFill>
                  </a:tcPr>
                </a:tc>
              </a:tr>
            </a:tbl>
          </a:graphicData>
        </a:graphic>
      </p:graphicFrame>
    </p:spTree>
    <p:extLst>
      <p:ext uri="{BB962C8B-B14F-4D97-AF65-F5344CB8AC3E}">
        <p14:creationId xmlns:p14="http://schemas.microsoft.com/office/powerpoint/2010/main" val="422364057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wrap="square" anchor="t"/>
          <a:lstStyle/>
          <a:p>
            <a:r>
              <a:rPr lang="en-US" altLang="en-US" smtClean="0"/>
              <a:t>The Consumer Price Index</a:t>
            </a:r>
          </a:p>
        </p:txBody>
      </p:sp>
      <p:sp>
        <p:nvSpPr>
          <p:cNvPr id="10243" name="Content Placeholder 2"/>
          <p:cNvSpPr>
            <a:spLocks noGrp="1"/>
          </p:cNvSpPr>
          <p:nvPr>
            <p:ph idx="1"/>
          </p:nvPr>
        </p:nvSpPr>
        <p:spPr/>
        <p:txBody>
          <a:bodyPr/>
          <a:lstStyle/>
          <a:p>
            <a:r>
              <a:rPr lang="en-US" altLang="en-US" dirty="0" smtClean="0"/>
              <a:t>Consumer price index (CPI)</a:t>
            </a:r>
          </a:p>
          <a:p>
            <a:pPr lvl="1"/>
            <a:r>
              <a:rPr lang="en-US" altLang="en-US" dirty="0" smtClean="0"/>
              <a:t>Measure of the overall level of prices</a:t>
            </a:r>
          </a:p>
          <a:p>
            <a:pPr lvl="1"/>
            <a:r>
              <a:rPr lang="en-US" altLang="en-US" dirty="0" smtClean="0"/>
              <a:t>Measure of the overall cost of goods and services</a:t>
            </a:r>
          </a:p>
          <a:p>
            <a:pPr lvl="2">
              <a:buFont typeface="Arial" charset="0"/>
              <a:buChar char="–"/>
            </a:pPr>
            <a:r>
              <a:rPr lang="en-US" altLang="en-US" dirty="0" smtClean="0"/>
              <a:t>Bought by a typical consumer</a:t>
            </a:r>
          </a:p>
          <a:p>
            <a:pPr lvl="1"/>
            <a:r>
              <a:rPr lang="en-US" altLang="en-US" dirty="0" smtClean="0"/>
              <a:t>Computed and reported every month by the Bureau of Labor Statistics</a:t>
            </a:r>
          </a:p>
        </p:txBody>
      </p:sp>
      <p:sp>
        <p:nvSpPr>
          <p:cNvPr id="1024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1AA31769-FED9-4CC7-8A33-45C6ECDCD002}" type="slidenum">
              <a:rPr lang="en-US" altLang="en-US" sz="1200" smtClean="0">
                <a:solidFill>
                  <a:srgbClr val="002060"/>
                </a:solidFill>
              </a:rPr>
              <a:pPr algn="ctr" eaLnBrk="1" hangingPunct="1"/>
              <a:t>3</a:t>
            </a:fld>
            <a:endParaRPr lang="en-US" altLang="en-US" sz="1200" smtClean="0">
              <a:solidFill>
                <a:srgbClr val="002060"/>
              </a:solidFill>
            </a:endParaRPr>
          </a:p>
        </p:txBody>
      </p:sp>
      <p:sp>
        <p:nvSpPr>
          <p:cNvPr id="102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6357897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Correcting Variables for Inflation</a:t>
            </a:r>
          </a:p>
        </p:txBody>
      </p:sp>
      <p:sp>
        <p:nvSpPr>
          <p:cNvPr id="3" name="Content Placeholder 2"/>
          <p:cNvSpPr>
            <a:spLocks noGrp="1"/>
          </p:cNvSpPr>
          <p:nvPr>
            <p:ph idx="1"/>
          </p:nvPr>
        </p:nvSpPr>
        <p:spPr>
          <a:xfrm>
            <a:off x="277813" y="1025525"/>
            <a:ext cx="8866187" cy="5422900"/>
          </a:xfrm>
        </p:spPr>
        <p:txBody>
          <a:bodyPr/>
          <a:lstStyle/>
          <a:p>
            <a:r>
              <a:rPr lang="en-US" dirty="0" smtClean="0"/>
              <a:t>Indexation</a:t>
            </a:r>
          </a:p>
          <a:p>
            <a:pPr lvl="1"/>
            <a:r>
              <a:rPr lang="en-US" dirty="0"/>
              <a:t> A dollar amount is indexed for inflation </a:t>
            </a:r>
            <a:br>
              <a:rPr lang="en-US" dirty="0"/>
            </a:br>
            <a:r>
              <a:rPr lang="en-US" dirty="0"/>
              <a:t>if it is automatically corrected for inflation </a:t>
            </a:r>
            <a:br>
              <a:rPr lang="en-US" dirty="0"/>
            </a:br>
            <a:r>
              <a:rPr lang="en-US" dirty="0"/>
              <a:t>by law or in a contract.</a:t>
            </a:r>
          </a:p>
          <a:p>
            <a:r>
              <a:rPr lang="en-US" sz="3200" dirty="0" smtClean="0"/>
              <a:t>The </a:t>
            </a:r>
            <a:r>
              <a:rPr lang="en-US" sz="3200" dirty="0"/>
              <a:t>increase in </a:t>
            </a:r>
            <a:r>
              <a:rPr lang="en-US" sz="3200" dirty="0" smtClean="0"/>
              <a:t>CPI </a:t>
            </a:r>
            <a:r>
              <a:rPr lang="en-US" sz="3200" dirty="0"/>
              <a:t>automatically determines:</a:t>
            </a:r>
          </a:p>
          <a:p>
            <a:pPr lvl="1"/>
            <a:r>
              <a:rPr lang="en-US" dirty="0" smtClean="0"/>
              <a:t>The COLA in many multi-year labor contracts.</a:t>
            </a:r>
          </a:p>
          <a:p>
            <a:pPr lvl="1"/>
            <a:r>
              <a:rPr lang="en-US" dirty="0" smtClean="0"/>
              <a:t>Adjustments in </a:t>
            </a:r>
            <a:r>
              <a:rPr lang="en-US" dirty="0"/>
              <a:t>Social Security payments and federal income tax brackets</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00309508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Correcting Variables for Inflation</a:t>
            </a:r>
          </a:p>
        </p:txBody>
      </p:sp>
      <p:sp>
        <p:nvSpPr>
          <p:cNvPr id="3" name="Content Placeholder 2"/>
          <p:cNvSpPr>
            <a:spLocks noGrp="1"/>
          </p:cNvSpPr>
          <p:nvPr>
            <p:ph idx="1"/>
          </p:nvPr>
        </p:nvSpPr>
        <p:spPr>
          <a:xfrm>
            <a:off x="277813" y="1025525"/>
            <a:ext cx="8866187" cy="5422900"/>
          </a:xfrm>
        </p:spPr>
        <p:txBody>
          <a:bodyPr/>
          <a:lstStyle/>
          <a:p>
            <a:pPr marL="0" indent="0">
              <a:buNone/>
            </a:pPr>
            <a:r>
              <a:rPr lang="en-US" dirty="0"/>
              <a:t>Real vs. Nominal Interest Rates</a:t>
            </a:r>
          </a:p>
          <a:p>
            <a:r>
              <a:rPr lang="en-US" sz="3200" dirty="0" smtClean="0"/>
              <a:t>The </a:t>
            </a:r>
            <a:r>
              <a:rPr lang="en-US" sz="3200" dirty="0"/>
              <a:t>nominal interest rate: </a:t>
            </a:r>
          </a:p>
          <a:p>
            <a:pPr lvl="1"/>
            <a:r>
              <a:rPr lang="en-US" sz="2800" dirty="0" smtClean="0"/>
              <a:t>Interest </a:t>
            </a:r>
            <a:r>
              <a:rPr lang="en-US" sz="2800" dirty="0"/>
              <a:t>rate not corrected for inflation</a:t>
            </a:r>
          </a:p>
          <a:p>
            <a:pPr lvl="1"/>
            <a:r>
              <a:rPr lang="en-US" sz="2800" dirty="0" smtClean="0"/>
              <a:t>Rate </a:t>
            </a:r>
            <a:r>
              <a:rPr lang="en-US" sz="2800" dirty="0"/>
              <a:t>of growth in the dollar value of </a:t>
            </a:r>
            <a:r>
              <a:rPr lang="en-US" sz="2800" dirty="0" smtClean="0"/>
              <a:t>a deposit </a:t>
            </a:r>
            <a:r>
              <a:rPr lang="en-US" sz="2800" dirty="0"/>
              <a:t>or debt</a:t>
            </a:r>
          </a:p>
          <a:p>
            <a:r>
              <a:rPr lang="en-US" sz="3200" dirty="0"/>
              <a:t>The real interest rate:</a:t>
            </a:r>
          </a:p>
          <a:p>
            <a:pPr lvl="1"/>
            <a:r>
              <a:rPr lang="en-US" sz="2800" dirty="0" smtClean="0"/>
              <a:t>Corrected for inflation</a:t>
            </a:r>
          </a:p>
          <a:p>
            <a:pPr lvl="1"/>
            <a:r>
              <a:rPr lang="en-US" sz="2800" dirty="0" smtClean="0"/>
              <a:t>Rate </a:t>
            </a:r>
            <a:r>
              <a:rPr lang="en-US" sz="2800" dirty="0"/>
              <a:t>of growth in the purchasing power of a deposit or debt</a:t>
            </a:r>
          </a:p>
          <a:p>
            <a:pPr marL="0" indent="0">
              <a:buNone/>
            </a:pPr>
            <a:r>
              <a:rPr lang="en-US" sz="2600" dirty="0">
                <a:solidFill>
                  <a:srgbClr val="C00000"/>
                </a:solidFill>
              </a:rPr>
              <a:t>Real interest </a:t>
            </a:r>
            <a:r>
              <a:rPr lang="en-US" sz="2600" dirty="0" smtClean="0">
                <a:solidFill>
                  <a:srgbClr val="C00000"/>
                </a:solidFill>
              </a:rPr>
              <a:t>rate=(</a:t>
            </a:r>
            <a:r>
              <a:rPr lang="en-US" sz="2600" dirty="0">
                <a:solidFill>
                  <a:srgbClr val="C00000"/>
                </a:solidFill>
              </a:rPr>
              <a:t>nominal interest rate</a:t>
            </a:r>
            <a:r>
              <a:rPr lang="en-US" sz="2600" dirty="0" smtClean="0">
                <a:solidFill>
                  <a:srgbClr val="C00000"/>
                </a:solidFill>
              </a:rPr>
              <a:t>)–(</a:t>
            </a:r>
            <a:r>
              <a:rPr lang="en-US" sz="2600" dirty="0">
                <a:solidFill>
                  <a:srgbClr val="C00000"/>
                </a:solidFill>
              </a:rPr>
              <a:t>inflation rate)</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24861278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CC0000"/>
                </a:solidFill>
              </a:rPr>
              <a:t>Real vs. Nominal Interest Rates</a:t>
            </a:r>
            <a:endParaRPr lang="en-US" dirty="0"/>
          </a:p>
        </p:txBody>
      </p:sp>
      <p:sp>
        <p:nvSpPr>
          <p:cNvPr id="7" name="Content Placeholder 6"/>
          <p:cNvSpPr>
            <a:spLocks noGrp="1"/>
          </p:cNvSpPr>
          <p:nvPr>
            <p:ph idx="1"/>
          </p:nvPr>
        </p:nvSpPr>
        <p:spPr/>
        <p:txBody>
          <a:bodyPr/>
          <a:lstStyle/>
          <a:p>
            <a:pPr marL="0" indent="0" eaLnBrk="1" hangingPunct="1">
              <a:spcBef>
                <a:spcPct val="30000"/>
              </a:spcBef>
              <a:buFont typeface="Wingdings" pitchFamily="2" charset="2"/>
              <a:buNone/>
            </a:pPr>
            <a:r>
              <a:rPr lang="en-US" dirty="0">
                <a:solidFill>
                  <a:srgbClr val="005EA4"/>
                </a:solidFill>
              </a:rPr>
              <a:t>Example:</a:t>
            </a:r>
          </a:p>
          <a:p>
            <a:pPr marL="520700" lvl="1" indent="-355600" eaLnBrk="1" hangingPunct="1">
              <a:lnSpc>
                <a:spcPct val="105000"/>
              </a:lnSpc>
              <a:spcBef>
                <a:spcPct val="30000"/>
              </a:spcBef>
            </a:pPr>
            <a:r>
              <a:rPr lang="en-US" dirty="0"/>
              <a:t>Deposit $1,000 for one year.</a:t>
            </a:r>
          </a:p>
          <a:p>
            <a:pPr marL="520700" lvl="1" indent="-355600" eaLnBrk="1" hangingPunct="1">
              <a:lnSpc>
                <a:spcPct val="105000"/>
              </a:lnSpc>
              <a:spcBef>
                <a:spcPct val="30000"/>
              </a:spcBef>
            </a:pPr>
            <a:r>
              <a:rPr lang="en-US" dirty="0"/>
              <a:t>Nominal interest rate is 9%. </a:t>
            </a:r>
          </a:p>
          <a:p>
            <a:pPr marL="520700" lvl="1" indent="-355600" eaLnBrk="1" hangingPunct="1">
              <a:lnSpc>
                <a:spcPct val="105000"/>
              </a:lnSpc>
              <a:spcBef>
                <a:spcPct val="30000"/>
              </a:spcBef>
            </a:pPr>
            <a:r>
              <a:rPr lang="en-US" dirty="0"/>
              <a:t>During that year, inflation is 3.5%.</a:t>
            </a:r>
          </a:p>
          <a:p>
            <a:pPr marL="520700" lvl="1" indent="-355600" eaLnBrk="1" hangingPunct="1">
              <a:lnSpc>
                <a:spcPct val="105000"/>
              </a:lnSpc>
              <a:spcBef>
                <a:spcPct val="30000"/>
              </a:spcBef>
            </a:pPr>
            <a:r>
              <a:rPr lang="en-US" dirty="0"/>
              <a:t>Real interest rate </a:t>
            </a:r>
            <a:br>
              <a:rPr lang="en-US" dirty="0"/>
            </a:br>
            <a:r>
              <a:rPr lang="en-US" dirty="0"/>
              <a:t>	= Nominal interest rate – Inflation</a:t>
            </a:r>
          </a:p>
          <a:p>
            <a:pPr marL="520700" lvl="1" indent="-355600" eaLnBrk="1" hangingPunct="1">
              <a:lnSpc>
                <a:spcPct val="105000"/>
              </a:lnSpc>
              <a:spcBef>
                <a:spcPct val="10000"/>
              </a:spcBef>
              <a:buFont typeface="Wingdings" pitchFamily="2" charset="2"/>
              <a:buNone/>
            </a:pPr>
            <a:r>
              <a:rPr lang="en-US" dirty="0"/>
              <a:t>		=  9.0%  –  3.5%   =   </a:t>
            </a:r>
            <a:r>
              <a:rPr lang="en-US" dirty="0">
                <a:solidFill>
                  <a:srgbClr val="FF0000"/>
                </a:solidFill>
              </a:rPr>
              <a:t>5.5%</a:t>
            </a:r>
          </a:p>
          <a:p>
            <a:pPr marL="520700" lvl="1" indent="-355600" eaLnBrk="1" hangingPunct="1">
              <a:lnSpc>
                <a:spcPct val="105000"/>
              </a:lnSpc>
              <a:spcBef>
                <a:spcPct val="30000"/>
              </a:spcBef>
            </a:pPr>
            <a:r>
              <a:rPr lang="en-US" dirty="0"/>
              <a:t>The purchasing power of the $1000 deposit </a:t>
            </a:r>
            <a:br>
              <a:rPr lang="en-US" dirty="0"/>
            </a:br>
            <a:r>
              <a:rPr lang="en-US" dirty="0"/>
              <a:t>has grown 5.5</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30650381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0"/>
            <a:ext cx="8770938" cy="914400"/>
          </a:xfrm>
        </p:spPr>
        <p:txBody>
          <a:bodyPr/>
          <a:lstStyle/>
          <a:p>
            <a:r>
              <a:rPr lang="en-US" sz="3200" dirty="0"/>
              <a:t>Real and Nominal Interest Rates in the U.S</a:t>
            </a:r>
            <a:r>
              <a:rPr lang="en-US" sz="3200" dirty="0" smtClean="0"/>
              <a:t>.,</a:t>
            </a:r>
            <a:br>
              <a:rPr lang="en-US" sz="3200" dirty="0" smtClean="0"/>
            </a:br>
            <a:r>
              <a:rPr lang="en-US" sz="3200" dirty="0"/>
              <a:t>	</a:t>
            </a:r>
            <a:r>
              <a:rPr lang="en-US" sz="3200" dirty="0" smtClean="0"/>
              <a:t>	1960–2015</a:t>
            </a:r>
            <a:endParaRPr lang="en-US" sz="32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33</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2" name="Group 11"/>
          <p:cNvGrpSpPr/>
          <p:nvPr/>
        </p:nvGrpSpPr>
        <p:grpSpPr>
          <a:xfrm>
            <a:off x="82324" y="1066800"/>
            <a:ext cx="8756876" cy="4291012"/>
            <a:chOff x="1" y="1195388"/>
            <a:chExt cx="8909276" cy="4467225"/>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914" y="1195388"/>
              <a:ext cx="8615363" cy="446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a:spLocks noChangeArrowheads="1"/>
            </p:cNvSpPr>
            <p:nvPr/>
          </p:nvSpPr>
          <p:spPr bwMode="auto">
            <a:xfrm rot="-5400000">
              <a:off x="-1684615" y="3203852"/>
              <a:ext cx="37385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smtClean="0">
                  <a:solidFill>
                    <a:prstClr val="black"/>
                  </a:solidFill>
                </a:rPr>
                <a:t>Interest rate (percent per year)</a:t>
              </a:r>
              <a:endParaRPr lang="en-US" b="1" dirty="0">
                <a:solidFill>
                  <a:prstClr val="black"/>
                </a:solidFill>
              </a:endParaRPr>
            </a:p>
          </p:txBody>
        </p:sp>
        <p:grpSp>
          <p:nvGrpSpPr>
            <p:cNvPr id="6" name="Group 5"/>
            <p:cNvGrpSpPr/>
            <p:nvPr/>
          </p:nvGrpSpPr>
          <p:grpSpPr>
            <a:xfrm>
              <a:off x="5189229" y="1714457"/>
              <a:ext cx="2667000" cy="646331"/>
              <a:chOff x="5189229" y="1714457"/>
              <a:chExt cx="2667000" cy="646331"/>
            </a:xfrm>
          </p:grpSpPr>
          <p:sp>
            <p:nvSpPr>
              <p:cNvPr id="9" name="TextBox 8"/>
              <p:cNvSpPr txBox="1"/>
              <p:nvPr/>
            </p:nvSpPr>
            <p:spPr>
              <a:xfrm>
                <a:off x="5562600" y="1714457"/>
                <a:ext cx="2293629" cy="646331"/>
              </a:xfrm>
              <a:prstGeom prst="rect">
                <a:avLst/>
              </a:prstGeom>
              <a:noFill/>
            </p:spPr>
            <p:txBody>
              <a:bodyPr wrap="square" rtlCol="0">
                <a:spAutoFit/>
              </a:bodyPr>
              <a:lstStyle/>
              <a:p>
                <a:r>
                  <a:rPr lang="en-US" b="1" dirty="0" smtClean="0"/>
                  <a:t>Real</a:t>
                </a:r>
              </a:p>
              <a:p>
                <a:r>
                  <a:rPr lang="en-US" b="1" dirty="0" smtClean="0"/>
                  <a:t>Nominal</a:t>
                </a:r>
                <a:endParaRPr lang="en-US" b="1" dirty="0"/>
              </a:p>
            </p:txBody>
          </p:sp>
          <p:cxnSp>
            <p:nvCxnSpPr>
              <p:cNvPr id="10" name="Straight Connector 9"/>
              <p:cNvCxnSpPr/>
              <p:nvPr/>
            </p:nvCxnSpPr>
            <p:spPr bwMode="auto">
              <a:xfrm>
                <a:off x="5189229" y="2176419"/>
                <a:ext cx="388629" cy="0"/>
              </a:xfrm>
              <a:prstGeom prst="line">
                <a:avLst/>
              </a:prstGeom>
              <a:noFill/>
              <a:ln w="38100" cap="flat" cmpd="sng" algn="ctr">
                <a:solidFill>
                  <a:srgbClr val="FF0000"/>
                </a:solidFill>
                <a:prstDash val="solid"/>
                <a:round/>
                <a:headEnd type="none" w="med" len="med"/>
                <a:tailEnd type="none" w="med" len="med"/>
              </a:ln>
              <a:effectLst/>
            </p:spPr>
          </p:cxnSp>
          <p:cxnSp>
            <p:nvCxnSpPr>
              <p:cNvPr id="11" name="Straight Connector 10"/>
              <p:cNvCxnSpPr/>
              <p:nvPr/>
            </p:nvCxnSpPr>
            <p:spPr bwMode="auto">
              <a:xfrm>
                <a:off x="5189229" y="1871619"/>
                <a:ext cx="388629" cy="0"/>
              </a:xfrm>
              <a:prstGeom prst="line">
                <a:avLst/>
              </a:prstGeom>
              <a:noFill/>
              <a:ln w="38100" cap="flat" cmpd="sng" algn="ctr">
                <a:solidFill>
                  <a:srgbClr val="0000FF"/>
                </a:solidFill>
                <a:prstDash val="solid"/>
                <a:round/>
                <a:headEnd type="none" w="med" len="med"/>
                <a:tailEnd type="none" w="med" len="med"/>
              </a:ln>
              <a:effectLst/>
            </p:spPr>
          </p:cxnSp>
        </p:grpSp>
      </p:grpSp>
    </p:spTree>
    <p:extLst>
      <p:ext uri="{BB962C8B-B14F-4D97-AF65-F5344CB8AC3E}">
        <p14:creationId xmlns:p14="http://schemas.microsoft.com/office/powerpoint/2010/main" val="311235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292912" y="1054100"/>
            <a:ext cx="8698688" cy="5422900"/>
          </a:xfrm>
        </p:spPr>
        <p:txBody>
          <a:bodyPr/>
          <a:lstStyle/>
          <a:p>
            <a:pPr>
              <a:buSzPct val="120000"/>
              <a:buFont typeface="Arial" pitchFamily="34" charset="0"/>
              <a:buChar char="•"/>
            </a:pPr>
            <a:r>
              <a:rPr lang="en-US" sz="3000" dirty="0"/>
              <a:t>The Consumer Price Index is a measure of the cost of living.  The CPI tracks the cost of the typical consumer’s “basket” of goods &amp; services.    </a:t>
            </a:r>
          </a:p>
          <a:p>
            <a:pPr>
              <a:buSzPct val="120000"/>
              <a:buFont typeface="Arial" pitchFamily="34" charset="0"/>
              <a:buChar char="•"/>
            </a:pPr>
            <a:r>
              <a:rPr lang="en-US" sz="3000" dirty="0"/>
              <a:t>The CPI is used to make Cost of Living Adjustments and to correct economic variables for the effects of inflation.  </a:t>
            </a:r>
          </a:p>
          <a:p>
            <a:pPr>
              <a:buSzPct val="120000"/>
              <a:buFont typeface="Arial" pitchFamily="34" charset="0"/>
              <a:buChar char="•"/>
            </a:pPr>
            <a:r>
              <a:rPr lang="en-US" sz="3000" dirty="0"/>
              <a:t>The real interest rate is corrected for inflation </a:t>
            </a:r>
            <a:br>
              <a:rPr lang="en-US" sz="3000" dirty="0"/>
            </a:br>
            <a:r>
              <a:rPr lang="en-US" sz="3000" dirty="0"/>
              <a:t>and is computed by subtracting the inflation rate from the nominal interest rate.</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70326594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wrap="square" anchor="t"/>
          <a:lstStyle/>
          <a:p>
            <a:r>
              <a:rPr lang="en-US" altLang="en-US" smtClean="0"/>
              <a:t>Calculating CPI</a:t>
            </a:r>
          </a:p>
        </p:txBody>
      </p:sp>
      <p:sp>
        <p:nvSpPr>
          <p:cNvPr id="11267" name="Content Placeholder 2"/>
          <p:cNvSpPr>
            <a:spLocks noGrp="1"/>
          </p:cNvSpPr>
          <p:nvPr>
            <p:ph idx="1"/>
          </p:nvPr>
        </p:nvSpPr>
        <p:spPr/>
        <p:txBody>
          <a:bodyPr/>
          <a:lstStyle/>
          <a:p>
            <a:pPr marL="571500" indent="-514350">
              <a:buFontTx/>
              <a:buAutoNum type="arabicPeriod"/>
            </a:pPr>
            <a:r>
              <a:rPr lang="en-US" altLang="en-US" dirty="0" smtClean="0"/>
              <a:t>Fix the basket</a:t>
            </a:r>
          </a:p>
          <a:p>
            <a:pPr marL="971550" lvl="1" indent="-514350"/>
            <a:r>
              <a:rPr lang="en-US" altLang="en-US" sz="2800" dirty="0"/>
              <a:t>The Bureau of Labor Statistics (BLS) surveys consumers to determine what’s in the typical consumer’s “shopping basket.” </a:t>
            </a:r>
            <a:endParaRPr lang="en-US" altLang="en-US" sz="2800" dirty="0" smtClean="0"/>
          </a:p>
          <a:p>
            <a:pPr marL="571500" indent="-514350">
              <a:buFontTx/>
              <a:buAutoNum type="arabicPeriod"/>
            </a:pPr>
            <a:r>
              <a:rPr lang="en-US" altLang="en-US" dirty="0" smtClean="0"/>
              <a:t>Find the prices</a:t>
            </a:r>
          </a:p>
          <a:p>
            <a:pPr marL="971550" lvl="1" indent="-514350"/>
            <a:r>
              <a:rPr lang="en-US" altLang="en-US" sz="2800" dirty="0"/>
              <a:t>The BLS collects data on the prices of all the goods in the </a:t>
            </a:r>
            <a:r>
              <a:rPr lang="en-US" altLang="en-US" sz="2800" dirty="0" smtClean="0"/>
              <a:t>basket. </a:t>
            </a:r>
          </a:p>
          <a:p>
            <a:pPr marL="571500" indent="-514350">
              <a:buFontTx/>
              <a:buAutoNum type="arabicPeriod"/>
            </a:pPr>
            <a:r>
              <a:rPr lang="en-US" altLang="en-US" dirty="0" smtClean="0"/>
              <a:t>Compute the basket’s cost</a:t>
            </a:r>
          </a:p>
          <a:p>
            <a:pPr marL="971550" lvl="1" indent="-514350"/>
            <a:r>
              <a:rPr lang="en-US" altLang="en-US" sz="2800" dirty="0"/>
              <a:t>Use the prices to compute the total cost of the basket</a:t>
            </a:r>
            <a:endParaRPr lang="en-US" altLang="en-US" sz="2800" dirty="0" smtClean="0"/>
          </a:p>
        </p:txBody>
      </p:sp>
      <p:sp>
        <p:nvSpPr>
          <p:cNvPr id="1126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AA4D1B54-E2F3-4485-B1B9-C2FC60D63AB6}" type="slidenum">
              <a:rPr lang="en-US" altLang="en-US" sz="1200" smtClean="0">
                <a:solidFill>
                  <a:srgbClr val="002060"/>
                </a:solidFill>
              </a:rPr>
              <a:pPr algn="ctr" eaLnBrk="1" hangingPunct="1"/>
              <a:t>4</a:t>
            </a:fld>
            <a:endParaRPr lang="en-US" altLang="en-US" sz="1200" smtClean="0">
              <a:solidFill>
                <a:srgbClr val="002060"/>
              </a:solidFill>
            </a:endParaRPr>
          </a:p>
        </p:txBody>
      </p:sp>
      <p:sp>
        <p:nvSpPr>
          <p:cNvPr id="1126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763841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wrap="square" anchor="t"/>
          <a:lstStyle/>
          <a:p>
            <a:r>
              <a:rPr lang="en-US" altLang="en-US" smtClean="0"/>
              <a:t>Calculating CPI</a:t>
            </a:r>
          </a:p>
        </p:txBody>
      </p:sp>
      <mc:AlternateContent xmlns:mc="http://schemas.openxmlformats.org/markup-compatibility/2006" xmlns:a14="http://schemas.microsoft.com/office/drawing/2010/main">
        <mc:Choice Requires="a14">
          <p:sp>
            <p:nvSpPr>
              <p:cNvPr id="12291" name="Content Placeholder 2"/>
              <p:cNvSpPr>
                <a:spLocks noGrp="1"/>
              </p:cNvSpPr>
              <p:nvPr>
                <p:ph idx="1"/>
              </p:nvPr>
            </p:nvSpPr>
            <p:spPr>
              <a:xfrm>
                <a:off x="277813" y="1025525"/>
                <a:ext cx="8866187" cy="5422900"/>
              </a:xfrm>
            </p:spPr>
            <p:txBody>
              <a:bodyPr/>
              <a:lstStyle/>
              <a:p>
                <a:pPr marL="571500" indent="-514350">
                  <a:buFontTx/>
                  <a:buAutoNum type="arabicPeriod" startAt="4"/>
                </a:pPr>
                <a:r>
                  <a:rPr lang="en-US" altLang="en-US" dirty="0" smtClean="0"/>
                  <a:t>Chose a base year and compute the CPI</a:t>
                </a:r>
              </a:p>
              <a:p>
                <a:pPr lvl="1"/>
                <a:r>
                  <a:rPr lang="en-US" altLang="en-US" dirty="0" smtClean="0"/>
                  <a:t>Cost of basket of goods and services in current year divided by </a:t>
                </a:r>
                <a:r>
                  <a:rPr lang="en-US" altLang="en-US" dirty="0"/>
                  <a:t>c</a:t>
                </a:r>
                <a:r>
                  <a:rPr lang="en-US" altLang="en-US" dirty="0" smtClean="0"/>
                  <a:t>ost of basket in base year</a:t>
                </a:r>
              </a:p>
              <a:p>
                <a:pPr lvl="1"/>
                <a:r>
                  <a:rPr lang="en-US" altLang="en-US" dirty="0" smtClean="0"/>
                  <a:t>Times 100</a:t>
                </a:r>
              </a:p>
              <a:p>
                <a:pPr marL="571500" indent="-514350">
                  <a:buFontTx/>
                  <a:buAutoNum type="arabicPeriod" startAt="4"/>
                </a:pPr>
                <a:r>
                  <a:rPr lang="en-US" altLang="en-US" dirty="0" smtClean="0"/>
                  <a:t>Compute the inflation rate</a:t>
                </a:r>
              </a:p>
              <a:p>
                <a:pPr lvl="1"/>
                <a:r>
                  <a:rPr lang="en-US" altLang="en-US" sz="2800" dirty="0"/>
                  <a:t>The percentage change in the CPI from the preceding </a:t>
                </a:r>
                <a:r>
                  <a:rPr lang="en-US" altLang="en-US" sz="2800" dirty="0" smtClean="0"/>
                  <a:t>period</a:t>
                </a:r>
              </a:p>
              <a:p>
                <a:pPr marL="57150" indent="0">
                  <a:buNone/>
                </a:pPr>
                <a14:m>
                  <m:oMathPara xmlns:m="http://schemas.openxmlformats.org/officeDocument/2006/math">
                    <m:oMathParaPr>
                      <m:jc m:val="left"/>
                    </m:oMathParaPr>
                    <m:oMath xmlns:m="http://schemas.openxmlformats.org/officeDocument/2006/math">
                      <m:r>
                        <m:rPr>
                          <m:nor/>
                        </m:rPr>
                        <a:rPr lang="en-US" sz="2800" i="1" smtClean="0">
                          <a:solidFill>
                            <a:srgbClr val="C00000"/>
                          </a:solidFill>
                        </a:rPr>
                        <m:t>Inflation</m:t>
                      </m:r>
                      <m:r>
                        <m:rPr>
                          <m:nor/>
                        </m:rPr>
                        <a:rPr lang="en-US" sz="2800" i="1" smtClean="0">
                          <a:solidFill>
                            <a:srgbClr val="C00000"/>
                          </a:solidFill>
                        </a:rPr>
                        <m:t> </m:t>
                      </m:r>
                      <m:r>
                        <m:rPr>
                          <m:nor/>
                        </m:rPr>
                        <a:rPr lang="en-US" sz="2800" i="1" smtClean="0">
                          <a:solidFill>
                            <a:srgbClr val="C00000"/>
                          </a:solidFill>
                        </a:rPr>
                        <m:t>rate</m:t>
                      </m:r>
                      <m:r>
                        <a:rPr lang="en-US" sz="2800" i="1">
                          <a:solidFill>
                            <a:srgbClr val="C00000"/>
                          </a:solidFill>
                          <a:latin typeface="Cambria Math" panose="02040503050406030204" pitchFamily="18" charset="0"/>
                        </a:rPr>
                        <m:t>=</m:t>
                      </m:r>
                      <m:f>
                        <m:fPr>
                          <m:ctrlPr>
                            <a:rPr lang="en-US" sz="2800" i="1">
                              <a:solidFill>
                                <a:srgbClr val="C00000"/>
                              </a:solidFill>
                              <a:latin typeface="Cambria Math" panose="02040503050406030204" pitchFamily="18" charset="0"/>
                            </a:rPr>
                          </m:ctrlPr>
                        </m:fPr>
                        <m:num>
                          <m:r>
                            <m:rPr>
                              <m:nor/>
                            </m:rPr>
                            <a:rPr lang="en-US" sz="2800" i="1">
                              <a:solidFill>
                                <a:srgbClr val="C00000"/>
                              </a:solidFill>
                            </a:rPr>
                            <m:t>CPI</m:t>
                          </m:r>
                          <m:r>
                            <m:rPr>
                              <m:nor/>
                            </m:rPr>
                            <a:rPr lang="en-US" sz="2800" i="1">
                              <a:solidFill>
                                <a:srgbClr val="C00000"/>
                              </a:solidFill>
                            </a:rPr>
                            <m:t> </m:t>
                          </m:r>
                          <m:r>
                            <m:rPr>
                              <m:nor/>
                            </m:rPr>
                            <a:rPr lang="en-US" sz="2800" b="0" i="1" smtClean="0">
                              <a:solidFill>
                                <a:srgbClr val="C00000"/>
                              </a:solidFill>
                            </a:rPr>
                            <m:t>this</m:t>
                          </m:r>
                          <m:r>
                            <m:rPr>
                              <m:nor/>
                            </m:rPr>
                            <a:rPr lang="en-US" sz="2800" i="1">
                              <a:solidFill>
                                <a:srgbClr val="C00000"/>
                              </a:solidFill>
                            </a:rPr>
                            <m:t> </m:t>
                          </m:r>
                          <m:r>
                            <m:rPr>
                              <m:nor/>
                            </m:rPr>
                            <a:rPr lang="en-US" sz="2800" i="1">
                              <a:solidFill>
                                <a:srgbClr val="C00000"/>
                              </a:solidFill>
                            </a:rPr>
                            <m:t>year</m:t>
                          </m:r>
                          <m:r>
                            <m:rPr>
                              <m:nor/>
                            </m:rPr>
                            <a:rPr lang="en-US" sz="2800" i="1">
                              <a:solidFill>
                                <a:srgbClr val="C00000"/>
                              </a:solidFill>
                            </a:rPr>
                            <m:t>−</m:t>
                          </m:r>
                          <m:r>
                            <m:rPr>
                              <m:nor/>
                            </m:rPr>
                            <a:rPr lang="en-US" sz="2800" i="1">
                              <a:solidFill>
                                <a:srgbClr val="C00000"/>
                              </a:solidFill>
                            </a:rPr>
                            <m:t>CPI</m:t>
                          </m:r>
                          <m:r>
                            <m:rPr>
                              <m:nor/>
                            </m:rPr>
                            <a:rPr lang="en-US" sz="2800" i="1">
                              <a:solidFill>
                                <a:srgbClr val="C00000"/>
                              </a:solidFill>
                            </a:rPr>
                            <m:t> </m:t>
                          </m:r>
                          <m:r>
                            <m:rPr>
                              <m:nor/>
                            </m:rPr>
                            <a:rPr lang="en-US" sz="2800" b="0" i="1" smtClean="0">
                              <a:solidFill>
                                <a:srgbClr val="C00000"/>
                              </a:solidFill>
                            </a:rPr>
                            <m:t>last</m:t>
                          </m:r>
                          <m:r>
                            <m:rPr>
                              <m:nor/>
                            </m:rPr>
                            <a:rPr lang="en-US" sz="2800" i="1">
                              <a:solidFill>
                                <a:srgbClr val="C00000"/>
                              </a:solidFill>
                            </a:rPr>
                            <m:t> </m:t>
                          </m:r>
                          <m:r>
                            <m:rPr>
                              <m:nor/>
                            </m:rPr>
                            <a:rPr lang="en-US" sz="2800" i="1">
                              <a:solidFill>
                                <a:srgbClr val="C00000"/>
                              </a:solidFill>
                            </a:rPr>
                            <m:t>year</m:t>
                          </m:r>
                        </m:num>
                        <m:den>
                          <m:r>
                            <m:rPr>
                              <m:nor/>
                            </m:rPr>
                            <a:rPr lang="en-US" sz="2800" i="1">
                              <a:solidFill>
                                <a:srgbClr val="C00000"/>
                              </a:solidFill>
                            </a:rPr>
                            <m:t>CPI</m:t>
                          </m:r>
                          <m:r>
                            <m:rPr>
                              <m:nor/>
                            </m:rPr>
                            <a:rPr lang="en-US" sz="2800" i="1">
                              <a:solidFill>
                                <a:srgbClr val="C00000"/>
                              </a:solidFill>
                            </a:rPr>
                            <m:t> </m:t>
                          </m:r>
                          <m:r>
                            <m:rPr>
                              <m:nor/>
                            </m:rPr>
                            <a:rPr lang="en-US" sz="2800" b="0" i="1" smtClean="0">
                              <a:solidFill>
                                <a:srgbClr val="C00000"/>
                              </a:solidFill>
                            </a:rPr>
                            <m:t>last</m:t>
                          </m:r>
                          <m:r>
                            <m:rPr>
                              <m:nor/>
                            </m:rPr>
                            <a:rPr lang="en-US" sz="2800" i="1">
                              <a:solidFill>
                                <a:srgbClr val="C00000"/>
                              </a:solidFill>
                            </a:rPr>
                            <m:t> </m:t>
                          </m:r>
                          <m:r>
                            <m:rPr>
                              <m:nor/>
                            </m:rPr>
                            <a:rPr lang="en-US" sz="2800" i="1">
                              <a:solidFill>
                                <a:srgbClr val="C00000"/>
                              </a:solidFill>
                            </a:rPr>
                            <m:t>year</m:t>
                          </m:r>
                        </m:den>
                      </m:f>
                      <m:r>
                        <a:rPr lang="en-US" sz="2800" i="1">
                          <a:solidFill>
                            <a:srgbClr val="C00000"/>
                          </a:solidFill>
                          <a:latin typeface="Cambria Math" panose="02040503050406030204" pitchFamily="18" charset="0"/>
                        </a:rPr>
                        <m:t>×100</m:t>
                      </m:r>
                    </m:oMath>
                  </m:oMathPara>
                </a14:m>
                <a:endParaRPr lang="en-US" altLang="en-US" sz="2800" i="1" dirty="0" smtClean="0">
                  <a:solidFill>
                    <a:srgbClr val="C00000"/>
                  </a:solidFill>
                </a:endParaRPr>
              </a:p>
            </p:txBody>
          </p:sp>
        </mc:Choice>
        <mc:Fallback xmlns="">
          <p:sp>
            <p:nvSpPr>
              <p:cNvPr id="12291" name="Content Placeholder 2"/>
              <p:cNvSpPr>
                <a:spLocks noGrp="1" noRot="1" noChangeAspect="1" noMove="1" noResize="1" noEditPoints="1" noAdjustHandles="1" noChangeArrowheads="1" noChangeShapeType="1" noTextEdit="1"/>
              </p:cNvSpPr>
              <p:nvPr>
                <p:ph idx="1"/>
              </p:nvPr>
            </p:nvSpPr>
            <p:spPr>
              <a:xfrm>
                <a:off x="277813" y="1025525"/>
                <a:ext cx="8866187" cy="5422900"/>
              </a:xfrm>
              <a:blipFill rotWithShape="1">
                <a:blip r:embed="rId3"/>
                <a:stretch>
                  <a:fillRect l="-1100" t="-1573"/>
                </a:stretch>
              </a:blipFill>
            </p:spPr>
            <p:txBody>
              <a:bodyPr/>
              <a:lstStyle/>
              <a:p>
                <a:r>
                  <a:rPr lang="en-US">
                    <a:noFill/>
                  </a:rPr>
                  <a:t> </a:t>
                </a:r>
              </a:p>
            </p:txBody>
          </p:sp>
        </mc:Fallback>
      </mc:AlternateContent>
      <p:sp>
        <p:nvSpPr>
          <p:cNvPr id="12294"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4E600987-83B7-4D04-BF46-E830E2B8F3C1}" type="slidenum">
              <a:rPr lang="en-US" altLang="en-US" sz="1200" smtClean="0">
                <a:solidFill>
                  <a:srgbClr val="002060"/>
                </a:solidFill>
              </a:rPr>
              <a:pPr algn="ctr" eaLnBrk="1" hangingPunct="1"/>
              <a:t>5</a:t>
            </a:fld>
            <a:endParaRPr lang="en-US" altLang="en-US" sz="1200" smtClean="0">
              <a:solidFill>
                <a:srgbClr val="002060"/>
              </a:solidFill>
            </a:endParaRPr>
          </a:p>
        </p:txBody>
      </p:sp>
      <p:sp>
        <p:nvSpPr>
          <p:cNvPr id="1229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486273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pPr algn="l" eaLnBrk="1" hangingPunct="1"/>
            <a:r>
              <a:rPr lang="en-US" dirty="0"/>
              <a:t>EXAMPLE: </a:t>
            </a:r>
            <a:r>
              <a:rPr lang="en-US" dirty="0">
                <a:solidFill>
                  <a:schemeClr val="tx1"/>
                </a:solidFill>
              </a:rPr>
              <a:t>basket:  {4 pizzas, 10 lattes</a:t>
            </a:r>
            <a:r>
              <a:rPr lang="en-US" dirty="0" smtClean="0">
                <a:solidFill>
                  <a:schemeClr val="tx1"/>
                </a:solidFill>
              </a:rPr>
              <a:t>}</a:t>
            </a:r>
            <a:endParaRPr lang="en-US" sz="3200" dirty="0" smtClean="0">
              <a:solidFill>
                <a:schemeClr val="tx1"/>
              </a:solidFill>
            </a:endParaRPr>
          </a:p>
        </p:txBody>
      </p:sp>
      <p:sp>
        <p:nvSpPr>
          <p:cNvPr id="6" name="Content Placeholder 5"/>
          <p:cNvSpPr>
            <a:spLocks noGrp="1"/>
          </p:cNvSpPr>
          <p:nvPr>
            <p:ph idx="1"/>
          </p:nvPr>
        </p:nvSpPr>
        <p:spPr>
          <a:xfrm>
            <a:off x="347242" y="3444875"/>
            <a:ext cx="5126460" cy="3003550"/>
          </a:xfrm>
        </p:spPr>
        <p:txBody>
          <a:bodyPr>
            <a:normAutofit lnSpcReduction="10000"/>
          </a:bodyPr>
          <a:lstStyle/>
          <a:p>
            <a:pPr>
              <a:lnSpc>
                <a:spcPct val="105000"/>
              </a:lnSpc>
              <a:spcBef>
                <a:spcPct val="55000"/>
              </a:spcBef>
              <a:buClr>
                <a:srgbClr val="00B85C"/>
              </a:buClr>
              <a:buFont typeface="Wingdings" pitchFamily="2" charset="2"/>
              <a:buNone/>
            </a:pPr>
            <a:r>
              <a:rPr lang="en-US" sz="2800" dirty="0" smtClean="0">
                <a:solidFill>
                  <a:srgbClr val="005EA4"/>
                </a:solidFill>
                <a:cs typeface="Arial"/>
              </a:rPr>
              <a:t>Compute </a:t>
            </a:r>
            <a:r>
              <a:rPr lang="en-US" sz="2800" dirty="0">
                <a:solidFill>
                  <a:srgbClr val="005EA4"/>
                </a:solidFill>
                <a:cs typeface="Arial"/>
              </a:rPr>
              <a:t>CPI in each </a:t>
            </a:r>
            <a:r>
              <a:rPr lang="en-US" sz="2800" dirty="0" smtClean="0">
                <a:solidFill>
                  <a:srgbClr val="005EA4"/>
                </a:solidFill>
                <a:cs typeface="Arial"/>
              </a:rPr>
              <a:t>year (2014 base year)</a:t>
            </a:r>
            <a:endParaRPr lang="en-US" sz="2800" dirty="0">
              <a:solidFill>
                <a:srgbClr val="005EA4"/>
              </a:solidFill>
              <a:cs typeface="Arial"/>
            </a:endParaRPr>
          </a:p>
          <a:p>
            <a:pPr>
              <a:lnSpc>
                <a:spcPct val="105000"/>
              </a:lnSpc>
              <a:spcBef>
                <a:spcPct val="55000"/>
              </a:spcBef>
              <a:buClr>
                <a:srgbClr val="00B85C"/>
              </a:buClr>
              <a:buFont typeface="Wingdings" pitchFamily="2" charset="2"/>
              <a:buNone/>
            </a:pPr>
            <a:r>
              <a:rPr lang="en-US" sz="2800" dirty="0" smtClean="0">
                <a:cs typeface="Arial"/>
              </a:rPr>
              <a:t>2014:   </a:t>
            </a:r>
            <a:r>
              <a:rPr lang="en-US" sz="2800" dirty="0">
                <a:cs typeface="Arial"/>
              </a:rPr>
              <a:t>100 x ($60/$60) = </a:t>
            </a:r>
            <a:r>
              <a:rPr lang="en-US" sz="2800" dirty="0">
                <a:solidFill>
                  <a:srgbClr val="CC0000"/>
                </a:solidFill>
                <a:cs typeface="Arial"/>
              </a:rPr>
              <a:t>100</a:t>
            </a:r>
          </a:p>
          <a:p>
            <a:pPr>
              <a:lnSpc>
                <a:spcPct val="105000"/>
              </a:lnSpc>
              <a:spcBef>
                <a:spcPct val="55000"/>
              </a:spcBef>
              <a:buClr>
                <a:srgbClr val="00B85C"/>
              </a:buClr>
              <a:buFont typeface="Wingdings" pitchFamily="2" charset="2"/>
              <a:buNone/>
            </a:pPr>
            <a:r>
              <a:rPr lang="en-US" sz="2800" dirty="0" smtClean="0">
                <a:cs typeface="Arial"/>
              </a:rPr>
              <a:t>2015:   </a:t>
            </a:r>
            <a:r>
              <a:rPr lang="en-US" sz="2800" dirty="0">
                <a:cs typeface="Arial"/>
              </a:rPr>
              <a:t>100 x ($69/$60) = </a:t>
            </a:r>
            <a:r>
              <a:rPr lang="en-US" sz="2800" dirty="0">
                <a:solidFill>
                  <a:srgbClr val="CC0000"/>
                </a:solidFill>
                <a:cs typeface="Arial"/>
              </a:rPr>
              <a:t>115</a:t>
            </a:r>
          </a:p>
          <a:p>
            <a:pPr>
              <a:lnSpc>
                <a:spcPct val="105000"/>
              </a:lnSpc>
              <a:spcBef>
                <a:spcPct val="55000"/>
              </a:spcBef>
              <a:buClr>
                <a:srgbClr val="00B85C"/>
              </a:buClr>
              <a:buFont typeface="Wingdings" pitchFamily="2" charset="2"/>
              <a:buNone/>
            </a:pPr>
            <a:r>
              <a:rPr lang="en-US" sz="2800" dirty="0" smtClean="0">
                <a:cs typeface="Arial"/>
              </a:rPr>
              <a:t>2016:   </a:t>
            </a:r>
            <a:r>
              <a:rPr lang="en-US" sz="2800" dirty="0">
                <a:cs typeface="Arial"/>
              </a:rPr>
              <a:t>100 x ($78/$60) = </a:t>
            </a:r>
            <a:r>
              <a:rPr lang="en-US" sz="2800" dirty="0" smtClean="0">
                <a:solidFill>
                  <a:srgbClr val="CC0000"/>
                </a:solidFill>
                <a:cs typeface="Arial"/>
              </a:rPr>
              <a:t>130</a:t>
            </a:r>
            <a:endParaRPr lang="en-US" sz="2800" dirty="0">
              <a:solidFill>
                <a:srgbClr val="CC0000"/>
              </a:solidFill>
              <a:cs typeface="Arial"/>
            </a:endParaRPr>
          </a:p>
        </p:txBody>
      </p:sp>
      <p:sp>
        <p:nvSpPr>
          <p:cNvPr id="4" name="Slide Number Placeholder 3"/>
          <p:cNvSpPr>
            <a:spLocks noGrp="1"/>
          </p:cNvSpPr>
          <p:nvPr>
            <p:ph type="sldNum" sz="quarter" idx="10"/>
          </p:nvPr>
        </p:nvSpPr>
        <p:spPr>
          <a:xfrm>
            <a:off x="9080500" y="6654801"/>
            <a:ext cx="520700" cy="379413"/>
          </a:xfrm>
        </p:spPr>
        <p:txBody>
          <a:bodyPr/>
          <a:lstStyle/>
          <a:p>
            <a:pPr>
              <a:defRPr/>
            </a:pPr>
            <a:fld id="{073C29DC-2178-4274-9150-45F8EBD31C2D}" type="slidenum">
              <a:rPr lang="en-US" sz="2400" smtClean="0"/>
              <a:pPr>
                <a:defRPr/>
              </a:pPr>
              <a:t>6</a:t>
            </a:fld>
            <a:endParaRPr lang="en-US" sz="2400"/>
          </a:p>
        </p:txBody>
      </p:sp>
      <p:sp>
        <p:nvSpPr>
          <p:cNvPr id="3" name="Footer Placeholder 2"/>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8612" name="Rectangle 4"/>
          <p:cNvSpPr>
            <a:spLocks noChangeArrowheads="1"/>
          </p:cNvSpPr>
          <p:nvPr/>
        </p:nvSpPr>
        <p:spPr bwMode="auto">
          <a:xfrm>
            <a:off x="4427538" y="2951163"/>
            <a:ext cx="4275137" cy="49371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119063">
              <a:lnSpc>
                <a:spcPct val="105000"/>
              </a:lnSpc>
              <a:spcBef>
                <a:spcPct val="45000"/>
              </a:spcBef>
              <a:buClr>
                <a:srgbClr val="00B85C"/>
              </a:buClr>
              <a:buSzPct val="120000"/>
              <a:buFont typeface="Wingdings" pitchFamily="2" charset="2"/>
              <a:buNone/>
            </a:pPr>
            <a:r>
              <a:rPr lang="en-US" sz="2400" dirty="0">
                <a:latin typeface="Arial"/>
                <a:cs typeface="Arial"/>
              </a:rPr>
              <a:t>$12 x 4  +  $3 x 10    =  </a:t>
            </a:r>
            <a:r>
              <a:rPr lang="en-US" sz="2400" dirty="0">
                <a:solidFill>
                  <a:srgbClr val="CC0000"/>
                </a:solidFill>
                <a:latin typeface="Arial"/>
                <a:cs typeface="Arial"/>
              </a:rPr>
              <a:t>$78</a:t>
            </a:r>
          </a:p>
        </p:txBody>
      </p:sp>
      <p:sp>
        <p:nvSpPr>
          <p:cNvPr id="68613" name="Rectangle 5"/>
          <p:cNvSpPr>
            <a:spLocks noChangeArrowheads="1"/>
          </p:cNvSpPr>
          <p:nvPr/>
        </p:nvSpPr>
        <p:spPr bwMode="auto">
          <a:xfrm>
            <a:off x="4427538" y="2459038"/>
            <a:ext cx="4275137" cy="4921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119063">
              <a:lnSpc>
                <a:spcPct val="105000"/>
              </a:lnSpc>
              <a:spcBef>
                <a:spcPct val="45000"/>
              </a:spcBef>
              <a:buClr>
                <a:srgbClr val="00B85C"/>
              </a:buClr>
              <a:buSzPct val="120000"/>
              <a:buFont typeface="Wingdings" pitchFamily="2" charset="2"/>
              <a:buNone/>
            </a:pPr>
            <a:r>
              <a:rPr lang="en-US" sz="2400">
                <a:latin typeface="Arial"/>
                <a:cs typeface="Arial"/>
              </a:rPr>
              <a:t>$11 x 4  + $2.5 x 10  =  </a:t>
            </a:r>
            <a:r>
              <a:rPr lang="en-US" sz="2400">
                <a:solidFill>
                  <a:srgbClr val="CC0000"/>
                </a:solidFill>
                <a:latin typeface="Arial"/>
                <a:cs typeface="Arial"/>
              </a:rPr>
              <a:t>$69</a:t>
            </a:r>
          </a:p>
        </p:txBody>
      </p:sp>
      <p:sp>
        <p:nvSpPr>
          <p:cNvPr id="68614" name="Rectangle 6"/>
          <p:cNvSpPr>
            <a:spLocks noChangeArrowheads="1"/>
          </p:cNvSpPr>
          <p:nvPr/>
        </p:nvSpPr>
        <p:spPr bwMode="auto">
          <a:xfrm>
            <a:off x="4427538" y="1965325"/>
            <a:ext cx="4275137" cy="49371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119063">
              <a:lnSpc>
                <a:spcPct val="105000"/>
              </a:lnSpc>
              <a:spcBef>
                <a:spcPct val="45000"/>
              </a:spcBef>
              <a:buClr>
                <a:srgbClr val="00B85C"/>
              </a:buClr>
              <a:buSzPct val="120000"/>
              <a:buFont typeface="Wingdings" pitchFamily="2" charset="2"/>
              <a:buNone/>
            </a:pPr>
            <a:r>
              <a:rPr lang="en-US" sz="2400">
                <a:latin typeface="Arial"/>
                <a:cs typeface="Arial"/>
              </a:rPr>
              <a:t>$10 x 4  +  $2 x 10    =  </a:t>
            </a:r>
            <a:r>
              <a:rPr lang="en-US" sz="2400">
                <a:solidFill>
                  <a:srgbClr val="CC0000"/>
                </a:solidFill>
                <a:latin typeface="Arial"/>
                <a:cs typeface="Arial"/>
              </a:rPr>
              <a:t>$60</a:t>
            </a:r>
          </a:p>
        </p:txBody>
      </p:sp>
      <p:sp>
        <p:nvSpPr>
          <p:cNvPr id="68615" name="Rectangle 7"/>
          <p:cNvSpPr>
            <a:spLocks noChangeArrowheads="1"/>
          </p:cNvSpPr>
          <p:nvPr/>
        </p:nvSpPr>
        <p:spPr bwMode="auto">
          <a:xfrm>
            <a:off x="4427538" y="990600"/>
            <a:ext cx="4275137" cy="9747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B85C"/>
              </a:buClr>
              <a:buSzPct val="120000"/>
              <a:buFont typeface="Wingdings" pitchFamily="2" charset="2"/>
              <a:buNone/>
            </a:pPr>
            <a:r>
              <a:rPr lang="en-US" sz="2400" i="1">
                <a:latin typeface="Arial"/>
                <a:cs typeface="Arial"/>
              </a:rPr>
              <a:t>cost of basket</a:t>
            </a:r>
          </a:p>
        </p:txBody>
      </p:sp>
      <p:grpSp>
        <p:nvGrpSpPr>
          <p:cNvPr id="2" name="Group 8"/>
          <p:cNvGrpSpPr>
            <a:grpSpLocks/>
          </p:cNvGrpSpPr>
          <p:nvPr/>
        </p:nvGrpSpPr>
        <p:grpSpPr bwMode="auto">
          <a:xfrm>
            <a:off x="460375" y="1010443"/>
            <a:ext cx="8242300" cy="2403475"/>
            <a:chOff x="290" y="656"/>
            <a:chExt cx="5192" cy="1514"/>
          </a:xfrm>
        </p:grpSpPr>
        <p:grpSp>
          <p:nvGrpSpPr>
            <p:cNvPr id="12321" name="Group 9"/>
            <p:cNvGrpSpPr>
              <a:grpSpLocks/>
            </p:cNvGrpSpPr>
            <p:nvPr/>
          </p:nvGrpSpPr>
          <p:grpSpPr bwMode="auto">
            <a:xfrm>
              <a:off x="290" y="656"/>
              <a:ext cx="2499" cy="1514"/>
              <a:chOff x="290" y="656"/>
              <a:chExt cx="2499" cy="1514"/>
            </a:xfrm>
          </p:grpSpPr>
          <p:sp>
            <p:nvSpPr>
              <p:cNvPr id="12333" name="Rectangle 10"/>
              <p:cNvSpPr>
                <a:spLocks noChangeArrowheads="1"/>
              </p:cNvSpPr>
              <p:nvPr/>
            </p:nvSpPr>
            <p:spPr bwMode="auto">
              <a:xfrm>
                <a:off x="1839" y="1859"/>
                <a:ext cx="950" cy="31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$3.00</a:t>
                </a:r>
              </a:p>
            </p:txBody>
          </p:sp>
          <p:sp>
            <p:nvSpPr>
              <p:cNvPr id="12334" name="Rectangle 11"/>
              <p:cNvSpPr>
                <a:spLocks noChangeArrowheads="1"/>
              </p:cNvSpPr>
              <p:nvPr/>
            </p:nvSpPr>
            <p:spPr bwMode="auto">
              <a:xfrm>
                <a:off x="1839" y="1549"/>
                <a:ext cx="950" cy="31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$2.50</a:t>
                </a:r>
              </a:p>
            </p:txBody>
          </p:sp>
          <p:sp>
            <p:nvSpPr>
              <p:cNvPr id="12335" name="Rectangle 12"/>
              <p:cNvSpPr>
                <a:spLocks noChangeArrowheads="1"/>
              </p:cNvSpPr>
              <p:nvPr/>
            </p:nvSpPr>
            <p:spPr bwMode="auto">
              <a:xfrm>
                <a:off x="1839" y="1238"/>
                <a:ext cx="950" cy="31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$2.00</a:t>
                </a:r>
              </a:p>
            </p:txBody>
          </p:sp>
          <p:sp>
            <p:nvSpPr>
              <p:cNvPr id="12336" name="Rectangle 13"/>
              <p:cNvSpPr>
                <a:spLocks noChangeArrowheads="1"/>
              </p:cNvSpPr>
              <p:nvPr/>
            </p:nvSpPr>
            <p:spPr bwMode="auto">
              <a:xfrm>
                <a:off x="1839" y="656"/>
                <a:ext cx="950" cy="58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B85C"/>
                  </a:buClr>
                  <a:buSzPct val="120000"/>
                  <a:buFont typeface="Wingdings" pitchFamily="2" charset="2"/>
                  <a:buNone/>
                </a:pPr>
                <a:r>
                  <a:rPr lang="en-US" sz="2400" i="1">
                    <a:latin typeface="Arial"/>
                    <a:cs typeface="Arial"/>
                  </a:rPr>
                  <a:t>price of latte</a:t>
                </a:r>
              </a:p>
            </p:txBody>
          </p:sp>
          <p:sp>
            <p:nvSpPr>
              <p:cNvPr id="12337" name="Rectangle 14"/>
              <p:cNvSpPr>
                <a:spLocks noChangeArrowheads="1"/>
              </p:cNvSpPr>
              <p:nvPr/>
            </p:nvSpPr>
            <p:spPr bwMode="auto">
              <a:xfrm>
                <a:off x="964" y="1859"/>
                <a:ext cx="875" cy="31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$12</a:t>
                </a:r>
              </a:p>
            </p:txBody>
          </p:sp>
          <p:sp>
            <p:nvSpPr>
              <p:cNvPr id="12338" name="Rectangle 15"/>
              <p:cNvSpPr>
                <a:spLocks noChangeArrowheads="1"/>
              </p:cNvSpPr>
              <p:nvPr/>
            </p:nvSpPr>
            <p:spPr bwMode="auto">
              <a:xfrm>
                <a:off x="290" y="1859"/>
                <a:ext cx="674" cy="31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B85C"/>
                  </a:buClr>
                  <a:buSzPct val="120000"/>
                  <a:buFont typeface="Wingdings" pitchFamily="2" charset="2"/>
                  <a:buNone/>
                </a:pPr>
                <a:r>
                  <a:rPr lang="en-US" sz="2400" dirty="0" smtClean="0">
                    <a:latin typeface="Arial"/>
                    <a:cs typeface="Arial"/>
                  </a:rPr>
                  <a:t>2016</a:t>
                </a:r>
                <a:endParaRPr lang="en-US" sz="2400" dirty="0">
                  <a:latin typeface="Arial"/>
                  <a:cs typeface="Arial"/>
                </a:endParaRPr>
              </a:p>
            </p:txBody>
          </p:sp>
          <p:sp>
            <p:nvSpPr>
              <p:cNvPr id="12339" name="Rectangle 16"/>
              <p:cNvSpPr>
                <a:spLocks noChangeArrowheads="1"/>
              </p:cNvSpPr>
              <p:nvPr/>
            </p:nvSpPr>
            <p:spPr bwMode="auto">
              <a:xfrm>
                <a:off x="964" y="1549"/>
                <a:ext cx="875" cy="31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$11</a:t>
                </a:r>
              </a:p>
            </p:txBody>
          </p:sp>
          <p:sp>
            <p:nvSpPr>
              <p:cNvPr id="12340" name="Rectangle 17"/>
              <p:cNvSpPr>
                <a:spLocks noChangeArrowheads="1"/>
              </p:cNvSpPr>
              <p:nvPr/>
            </p:nvSpPr>
            <p:spPr bwMode="auto">
              <a:xfrm>
                <a:off x="290" y="1549"/>
                <a:ext cx="674" cy="31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B85C"/>
                  </a:buClr>
                  <a:buSzPct val="120000"/>
                  <a:buFont typeface="Wingdings" pitchFamily="2" charset="2"/>
                  <a:buNone/>
                </a:pPr>
                <a:r>
                  <a:rPr lang="en-US" sz="2400" dirty="0" smtClean="0">
                    <a:latin typeface="Arial"/>
                    <a:cs typeface="Arial"/>
                  </a:rPr>
                  <a:t>2015</a:t>
                </a:r>
                <a:endParaRPr lang="en-US" sz="2400" dirty="0">
                  <a:latin typeface="Arial"/>
                  <a:cs typeface="Arial"/>
                </a:endParaRPr>
              </a:p>
            </p:txBody>
          </p:sp>
          <p:sp>
            <p:nvSpPr>
              <p:cNvPr id="12341" name="Rectangle 18"/>
              <p:cNvSpPr>
                <a:spLocks noChangeArrowheads="1"/>
              </p:cNvSpPr>
              <p:nvPr/>
            </p:nvSpPr>
            <p:spPr bwMode="auto">
              <a:xfrm>
                <a:off x="964" y="1238"/>
                <a:ext cx="875" cy="31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$10</a:t>
                </a:r>
              </a:p>
            </p:txBody>
          </p:sp>
          <p:sp>
            <p:nvSpPr>
              <p:cNvPr id="12342" name="Rectangle 19"/>
              <p:cNvSpPr>
                <a:spLocks noChangeArrowheads="1"/>
              </p:cNvSpPr>
              <p:nvPr/>
            </p:nvSpPr>
            <p:spPr bwMode="auto">
              <a:xfrm>
                <a:off x="290" y="1238"/>
                <a:ext cx="674" cy="31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B85C"/>
                  </a:buClr>
                  <a:buSzPct val="120000"/>
                  <a:buFont typeface="Wingdings" pitchFamily="2" charset="2"/>
                  <a:buNone/>
                </a:pPr>
                <a:r>
                  <a:rPr lang="en-US" sz="2400" dirty="0" smtClean="0">
                    <a:latin typeface="Arial"/>
                    <a:cs typeface="Arial"/>
                  </a:rPr>
                  <a:t>2014</a:t>
                </a:r>
                <a:endParaRPr lang="en-US" sz="2400" dirty="0">
                  <a:latin typeface="Arial"/>
                  <a:cs typeface="Arial"/>
                </a:endParaRPr>
              </a:p>
            </p:txBody>
          </p:sp>
          <p:sp>
            <p:nvSpPr>
              <p:cNvPr id="12343" name="Rectangle 20"/>
              <p:cNvSpPr>
                <a:spLocks noChangeArrowheads="1"/>
              </p:cNvSpPr>
              <p:nvPr/>
            </p:nvSpPr>
            <p:spPr bwMode="auto">
              <a:xfrm>
                <a:off x="964" y="656"/>
                <a:ext cx="875" cy="58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B85C"/>
                  </a:buClr>
                  <a:buSzPct val="120000"/>
                  <a:buFont typeface="Wingdings" pitchFamily="2" charset="2"/>
                  <a:buNone/>
                </a:pPr>
                <a:r>
                  <a:rPr lang="en-US" sz="2400" i="1">
                    <a:latin typeface="Arial"/>
                    <a:cs typeface="Arial"/>
                  </a:rPr>
                  <a:t>price of pizza</a:t>
                </a:r>
              </a:p>
            </p:txBody>
          </p:sp>
          <p:sp>
            <p:nvSpPr>
              <p:cNvPr id="12344" name="Rectangle 21"/>
              <p:cNvSpPr>
                <a:spLocks noChangeArrowheads="1"/>
              </p:cNvSpPr>
              <p:nvPr/>
            </p:nvSpPr>
            <p:spPr bwMode="auto">
              <a:xfrm>
                <a:off x="290" y="656"/>
                <a:ext cx="674" cy="58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B85C"/>
                  </a:buClr>
                  <a:buSzPct val="120000"/>
                  <a:buFont typeface="Wingdings" pitchFamily="2" charset="2"/>
                  <a:buNone/>
                </a:pPr>
                <a:r>
                  <a:rPr lang="en-US" sz="2400" i="1">
                    <a:latin typeface="Arial"/>
                    <a:cs typeface="Arial"/>
                  </a:rPr>
                  <a:t>year</a:t>
                </a:r>
              </a:p>
            </p:txBody>
          </p:sp>
        </p:grpSp>
        <p:grpSp>
          <p:nvGrpSpPr>
            <p:cNvPr id="12322" name="Group 22"/>
            <p:cNvGrpSpPr>
              <a:grpSpLocks/>
            </p:cNvGrpSpPr>
            <p:nvPr/>
          </p:nvGrpSpPr>
          <p:grpSpPr bwMode="auto">
            <a:xfrm>
              <a:off x="290" y="656"/>
              <a:ext cx="5192" cy="1514"/>
              <a:chOff x="290" y="656"/>
              <a:chExt cx="5192" cy="1514"/>
            </a:xfrm>
          </p:grpSpPr>
          <p:sp>
            <p:nvSpPr>
              <p:cNvPr id="12323" name="Line 23"/>
              <p:cNvSpPr>
                <a:spLocks noChangeShapeType="1"/>
              </p:cNvSpPr>
              <p:nvPr/>
            </p:nvSpPr>
            <p:spPr bwMode="auto">
              <a:xfrm>
                <a:off x="290" y="656"/>
                <a:ext cx="519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latin typeface="Arial"/>
                  <a:cs typeface="Arial"/>
                </a:endParaRPr>
              </a:p>
            </p:txBody>
          </p:sp>
          <p:sp>
            <p:nvSpPr>
              <p:cNvPr id="12324" name="Line 24"/>
              <p:cNvSpPr>
                <a:spLocks noChangeShapeType="1"/>
              </p:cNvSpPr>
              <p:nvPr/>
            </p:nvSpPr>
            <p:spPr bwMode="auto">
              <a:xfrm>
                <a:off x="290" y="1238"/>
                <a:ext cx="51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latin typeface="Arial"/>
                  <a:cs typeface="Arial"/>
                </a:endParaRPr>
              </a:p>
            </p:txBody>
          </p:sp>
          <p:sp>
            <p:nvSpPr>
              <p:cNvPr id="12325" name="Line 25"/>
              <p:cNvSpPr>
                <a:spLocks noChangeShapeType="1"/>
              </p:cNvSpPr>
              <p:nvPr/>
            </p:nvSpPr>
            <p:spPr bwMode="auto">
              <a:xfrm>
                <a:off x="290" y="1549"/>
                <a:ext cx="51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latin typeface="Arial"/>
                  <a:cs typeface="Arial"/>
                </a:endParaRPr>
              </a:p>
            </p:txBody>
          </p:sp>
          <p:sp>
            <p:nvSpPr>
              <p:cNvPr id="12326" name="Line 26"/>
              <p:cNvSpPr>
                <a:spLocks noChangeShapeType="1"/>
              </p:cNvSpPr>
              <p:nvPr/>
            </p:nvSpPr>
            <p:spPr bwMode="auto">
              <a:xfrm>
                <a:off x="290" y="1859"/>
                <a:ext cx="51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latin typeface="Arial"/>
                  <a:cs typeface="Arial"/>
                </a:endParaRPr>
              </a:p>
            </p:txBody>
          </p:sp>
          <p:sp>
            <p:nvSpPr>
              <p:cNvPr id="12327" name="Line 27"/>
              <p:cNvSpPr>
                <a:spLocks noChangeShapeType="1"/>
              </p:cNvSpPr>
              <p:nvPr/>
            </p:nvSpPr>
            <p:spPr bwMode="auto">
              <a:xfrm>
                <a:off x="290" y="2170"/>
                <a:ext cx="519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latin typeface="Arial"/>
                  <a:cs typeface="Arial"/>
                </a:endParaRPr>
              </a:p>
            </p:txBody>
          </p:sp>
          <p:sp>
            <p:nvSpPr>
              <p:cNvPr id="12328" name="Line 28"/>
              <p:cNvSpPr>
                <a:spLocks noChangeShapeType="1"/>
              </p:cNvSpPr>
              <p:nvPr/>
            </p:nvSpPr>
            <p:spPr bwMode="auto">
              <a:xfrm>
                <a:off x="290" y="656"/>
                <a:ext cx="0" cy="1514"/>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latin typeface="Arial"/>
                  <a:cs typeface="Arial"/>
                </a:endParaRPr>
              </a:p>
            </p:txBody>
          </p:sp>
          <p:sp>
            <p:nvSpPr>
              <p:cNvPr id="12329" name="Line 29"/>
              <p:cNvSpPr>
                <a:spLocks noChangeShapeType="1"/>
              </p:cNvSpPr>
              <p:nvPr/>
            </p:nvSpPr>
            <p:spPr bwMode="auto">
              <a:xfrm>
                <a:off x="964" y="656"/>
                <a:ext cx="0" cy="151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latin typeface="Arial"/>
                  <a:cs typeface="Arial"/>
                </a:endParaRPr>
              </a:p>
            </p:txBody>
          </p:sp>
          <p:sp>
            <p:nvSpPr>
              <p:cNvPr id="12330" name="Line 30"/>
              <p:cNvSpPr>
                <a:spLocks noChangeShapeType="1"/>
              </p:cNvSpPr>
              <p:nvPr/>
            </p:nvSpPr>
            <p:spPr bwMode="auto">
              <a:xfrm>
                <a:off x="1839" y="656"/>
                <a:ext cx="0" cy="151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latin typeface="Arial"/>
                  <a:cs typeface="Arial"/>
                </a:endParaRPr>
              </a:p>
            </p:txBody>
          </p:sp>
          <p:sp>
            <p:nvSpPr>
              <p:cNvPr id="12331" name="Line 31"/>
              <p:cNvSpPr>
                <a:spLocks noChangeShapeType="1"/>
              </p:cNvSpPr>
              <p:nvPr/>
            </p:nvSpPr>
            <p:spPr bwMode="auto">
              <a:xfrm>
                <a:off x="5482" y="656"/>
                <a:ext cx="0" cy="1514"/>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latin typeface="Arial"/>
                  <a:cs typeface="Arial"/>
                </a:endParaRPr>
              </a:p>
            </p:txBody>
          </p:sp>
          <p:sp>
            <p:nvSpPr>
              <p:cNvPr id="12332" name="Line 32"/>
              <p:cNvSpPr>
                <a:spLocks noChangeShapeType="1"/>
              </p:cNvSpPr>
              <p:nvPr/>
            </p:nvSpPr>
            <p:spPr bwMode="auto">
              <a:xfrm>
                <a:off x="2789" y="656"/>
                <a:ext cx="0" cy="151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grpSp>
      </p:grpSp>
      <p:sp>
        <p:nvSpPr>
          <p:cNvPr id="68648" name="Text Box 40"/>
          <p:cNvSpPr txBox="1">
            <a:spLocks noChangeArrowheads="1"/>
          </p:cNvSpPr>
          <p:nvPr/>
        </p:nvSpPr>
        <p:spPr bwMode="auto">
          <a:xfrm>
            <a:off x="5966619" y="3870356"/>
            <a:ext cx="2281237"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u="sng" dirty="0">
                <a:latin typeface="Arial"/>
                <a:cs typeface="Arial"/>
              </a:rPr>
              <a:t>Inflation rate:</a:t>
            </a:r>
            <a:endParaRPr lang="en-US" sz="2800" b="1" u="sng" dirty="0">
              <a:latin typeface="Arial"/>
              <a:cs typeface="Arial"/>
            </a:endParaRPr>
          </a:p>
        </p:txBody>
      </p:sp>
      <p:sp>
        <p:nvSpPr>
          <p:cNvPr id="12301"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grpSp>
        <p:nvGrpSpPr>
          <p:cNvPr id="5" name="Group 55"/>
          <p:cNvGrpSpPr>
            <a:grpSpLocks/>
          </p:cNvGrpSpPr>
          <p:nvPr/>
        </p:nvGrpSpPr>
        <p:grpSpPr bwMode="auto">
          <a:xfrm>
            <a:off x="5181600" y="4527550"/>
            <a:ext cx="3783013" cy="804863"/>
            <a:chOff x="3009" y="2736"/>
            <a:chExt cx="2383" cy="507"/>
          </a:xfrm>
        </p:grpSpPr>
        <p:sp>
          <p:nvSpPr>
            <p:cNvPr id="12313" name="Text Box 35"/>
            <p:cNvSpPr txBox="1">
              <a:spLocks noChangeArrowheads="1"/>
            </p:cNvSpPr>
            <p:nvPr/>
          </p:nvSpPr>
          <p:spPr bwMode="auto">
            <a:xfrm>
              <a:off x="3202" y="2807"/>
              <a:ext cx="492" cy="252"/>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dirty="0">
                  <a:latin typeface="Arial"/>
                  <a:cs typeface="Arial"/>
                </a:rPr>
                <a:t>15%</a:t>
              </a:r>
            </a:p>
          </p:txBody>
        </p:sp>
        <p:sp>
          <p:nvSpPr>
            <p:cNvPr id="12314" name="AutoShape 36"/>
            <p:cNvSpPr>
              <a:spLocks/>
            </p:cNvSpPr>
            <p:nvPr/>
          </p:nvSpPr>
          <p:spPr bwMode="auto">
            <a:xfrm>
              <a:off x="3009" y="2829"/>
              <a:ext cx="156" cy="414"/>
            </a:xfrm>
            <a:prstGeom prst="rightBrace">
              <a:avLst>
                <a:gd name="adj1" fmla="val 32055"/>
                <a:gd name="adj2" fmla="val 42755"/>
              </a:avLst>
            </a:prstGeom>
            <a:noFill/>
            <a:ln w="19050">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000">
                <a:latin typeface="Arial"/>
                <a:cs typeface="Arial"/>
              </a:endParaRPr>
            </a:p>
          </p:txBody>
        </p:sp>
        <p:grpSp>
          <p:nvGrpSpPr>
            <p:cNvPr id="12315" name="Group 48"/>
            <p:cNvGrpSpPr>
              <a:grpSpLocks/>
            </p:cNvGrpSpPr>
            <p:nvPr/>
          </p:nvGrpSpPr>
          <p:grpSpPr bwMode="auto">
            <a:xfrm>
              <a:off x="3751" y="2736"/>
              <a:ext cx="1641" cy="444"/>
              <a:chOff x="3767" y="2812"/>
              <a:chExt cx="1641" cy="444"/>
            </a:xfrm>
          </p:grpSpPr>
          <p:sp>
            <p:nvSpPr>
              <p:cNvPr id="12316" name="Rectangle 43"/>
              <p:cNvSpPr>
                <a:spLocks noChangeArrowheads="1"/>
              </p:cNvSpPr>
              <p:nvPr/>
            </p:nvSpPr>
            <p:spPr bwMode="auto">
              <a:xfrm>
                <a:off x="3915" y="2812"/>
                <a:ext cx="70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r>
                  <a:rPr lang="en-US" sz="2000" dirty="0">
                    <a:latin typeface="Arial"/>
                    <a:cs typeface="Arial"/>
                  </a:rPr>
                  <a:t>115 – 100</a:t>
                </a:r>
              </a:p>
            </p:txBody>
          </p:sp>
          <p:sp>
            <p:nvSpPr>
              <p:cNvPr id="12317" name="Rectangle 44"/>
              <p:cNvSpPr>
                <a:spLocks noChangeArrowheads="1"/>
              </p:cNvSpPr>
              <p:nvPr/>
            </p:nvSpPr>
            <p:spPr bwMode="auto">
              <a:xfrm>
                <a:off x="4202" y="3062"/>
                <a:ext cx="27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r>
                  <a:rPr lang="en-US" sz="2000" dirty="0">
                    <a:latin typeface="Arial"/>
                    <a:cs typeface="Arial"/>
                  </a:rPr>
                  <a:t>100</a:t>
                </a:r>
              </a:p>
            </p:txBody>
          </p:sp>
          <p:sp>
            <p:nvSpPr>
              <p:cNvPr id="12318" name="Rectangle 45"/>
              <p:cNvSpPr>
                <a:spLocks noChangeArrowheads="1"/>
              </p:cNvSpPr>
              <p:nvPr/>
            </p:nvSpPr>
            <p:spPr bwMode="auto">
              <a:xfrm>
                <a:off x="4870" y="2917"/>
                <a:ext cx="53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r>
                  <a:rPr lang="en-US" sz="2000">
                    <a:latin typeface="Arial"/>
                    <a:cs typeface="Arial"/>
                  </a:rPr>
                  <a:t>x 100%</a:t>
                </a:r>
              </a:p>
            </p:txBody>
          </p:sp>
          <p:sp>
            <p:nvSpPr>
              <p:cNvPr id="12319" name="Rectangle 46"/>
              <p:cNvSpPr>
                <a:spLocks noChangeArrowheads="1"/>
              </p:cNvSpPr>
              <p:nvPr/>
            </p:nvSpPr>
            <p:spPr bwMode="auto">
              <a:xfrm>
                <a:off x="3767" y="2934"/>
                <a:ext cx="9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r>
                  <a:rPr lang="en-US" sz="2000" dirty="0">
                    <a:latin typeface="Arial"/>
                    <a:cs typeface="Arial"/>
                  </a:rPr>
                  <a:t>=</a:t>
                </a:r>
              </a:p>
            </p:txBody>
          </p:sp>
          <p:sp>
            <p:nvSpPr>
              <p:cNvPr id="12320" name="Line 47"/>
              <p:cNvSpPr>
                <a:spLocks noChangeShapeType="1"/>
              </p:cNvSpPr>
              <p:nvPr/>
            </p:nvSpPr>
            <p:spPr bwMode="auto">
              <a:xfrm>
                <a:off x="3938" y="3030"/>
                <a:ext cx="8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000">
                  <a:latin typeface="Arial"/>
                  <a:cs typeface="Arial"/>
                </a:endParaRPr>
              </a:p>
            </p:txBody>
          </p:sp>
        </p:grpSp>
      </p:grpSp>
      <p:grpSp>
        <p:nvGrpSpPr>
          <p:cNvPr id="7" name="Group 56"/>
          <p:cNvGrpSpPr>
            <a:grpSpLocks/>
          </p:cNvGrpSpPr>
          <p:nvPr/>
        </p:nvGrpSpPr>
        <p:grpSpPr bwMode="auto">
          <a:xfrm>
            <a:off x="5186360" y="5354646"/>
            <a:ext cx="3778250" cy="766763"/>
            <a:chOff x="3012" y="3257"/>
            <a:chExt cx="2380" cy="483"/>
          </a:xfrm>
        </p:grpSpPr>
        <p:sp>
          <p:nvSpPr>
            <p:cNvPr id="12305" name="Text Box 38"/>
            <p:cNvSpPr txBox="1">
              <a:spLocks noChangeArrowheads="1"/>
            </p:cNvSpPr>
            <p:nvPr/>
          </p:nvSpPr>
          <p:spPr bwMode="auto">
            <a:xfrm>
              <a:off x="3205" y="3360"/>
              <a:ext cx="500" cy="252"/>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latin typeface="Arial"/>
                  <a:cs typeface="Arial"/>
                </a:rPr>
                <a:t>13%</a:t>
              </a:r>
            </a:p>
          </p:txBody>
        </p:sp>
        <p:sp>
          <p:nvSpPr>
            <p:cNvPr id="12306" name="AutoShape 39"/>
            <p:cNvSpPr>
              <a:spLocks/>
            </p:cNvSpPr>
            <p:nvPr/>
          </p:nvSpPr>
          <p:spPr bwMode="auto">
            <a:xfrm>
              <a:off x="3012" y="3257"/>
              <a:ext cx="156" cy="414"/>
            </a:xfrm>
            <a:prstGeom prst="rightBrace">
              <a:avLst>
                <a:gd name="adj1" fmla="val 39107"/>
                <a:gd name="adj2" fmla="val 57245"/>
              </a:avLst>
            </a:prstGeom>
            <a:noFill/>
            <a:ln w="19050">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000">
                <a:latin typeface="Arial"/>
                <a:cs typeface="Arial"/>
              </a:endParaRPr>
            </a:p>
          </p:txBody>
        </p:sp>
        <p:grpSp>
          <p:nvGrpSpPr>
            <p:cNvPr id="12307" name="Group 49"/>
            <p:cNvGrpSpPr>
              <a:grpSpLocks/>
            </p:cNvGrpSpPr>
            <p:nvPr/>
          </p:nvGrpSpPr>
          <p:grpSpPr bwMode="auto">
            <a:xfrm>
              <a:off x="3751" y="3296"/>
              <a:ext cx="1641" cy="444"/>
              <a:chOff x="3767" y="2812"/>
              <a:chExt cx="1641" cy="444"/>
            </a:xfrm>
          </p:grpSpPr>
          <p:sp>
            <p:nvSpPr>
              <p:cNvPr id="12308" name="Rectangle 50"/>
              <p:cNvSpPr>
                <a:spLocks noChangeArrowheads="1"/>
              </p:cNvSpPr>
              <p:nvPr/>
            </p:nvSpPr>
            <p:spPr bwMode="auto">
              <a:xfrm>
                <a:off x="3915" y="2812"/>
                <a:ext cx="70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r>
                  <a:rPr lang="en-US" sz="2000">
                    <a:latin typeface="Arial"/>
                    <a:cs typeface="Arial"/>
                  </a:rPr>
                  <a:t>130 – 115</a:t>
                </a:r>
              </a:p>
            </p:txBody>
          </p:sp>
          <p:sp>
            <p:nvSpPr>
              <p:cNvPr id="12309" name="Rectangle 51"/>
              <p:cNvSpPr>
                <a:spLocks noChangeArrowheads="1"/>
              </p:cNvSpPr>
              <p:nvPr/>
            </p:nvSpPr>
            <p:spPr bwMode="auto">
              <a:xfrm>
                <a:off x="4202" y="3062"/>
                <a:ext cx="25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r>
                  <a:rPr lang="en-US" sz="2000">
                    <a:latin typeface="Arial"/>
                    <a:cs typeface="Arial"/>
                  </a:rPr>
                  <a:t>115</a:t>
                </a:r>
              </a:p>
            </p:txBody>
          </p:sp>
          <p:sp>
            <p:nvSpPr>
              <p:cNvPr id="12310" name="Rectangle 52"/>
              <p:cNvSpPr>
                <a:spLocks noChangeArrowheads="1"/>
              </p:cNvSpPr>
              <p:nvPr/>
            </p:nvSpPr>
            <p:spPr bwMode="auto">
              <a:xfrm>
                <a:off x="4870" y="2917"/>
                <a:ext cx="53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r>
                  <a:rPr lang="en-US" sz="2000">
                    <a:latin typeface="Arial"/>
                    <a:cs typeface="Arial"/>
                  </a:rPr>
                  <a:t>x 100%</a:t>
                </a:r>
              </a:p>
            </p:txBody>
          </p:sp>
          <p:sp>
            <p:nvSpPr>
              <p:cNvPr id="12311" name="Rectangle 53"/>
              <p:cNvSpPr>
                <a:spLocks noChangeArrowheads="1"/>
              </p:cNvSpPr>
              <p:nvPr/>
            </p:nvSpPr>
            <p:spPr bwMode="auto">
              <a:xfrm>
                <a:off x="3767" y="2934"/>
                <a:ext cx="9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r>
                  <a:rPr lang="en-US" sz="2000">
                    <a:latin typeface="Arial"/>
                    <a:cs typeface="Arial"/>
                  </a:rPr>
                  <a:t>=</a:t>
                </a:r>
              </a:p>
            </p:txBody>
          </p:sp>
          <p:sp>
            <p:nvSpPr>
              <p:cNvPr id="12312" name="Line 54"/>
              <p:cNvSpPr>
                <a:spLocks noChangeShapeType="1"/>
              </p:cNvSpPr>
              <p:nvPr/>
            </p:nvSpPr>
            <p:spPr bwMode="auto">
              <a:xfrm>
                <a:off x="3938" y="3030"/>
                <a:ext cx="8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000">
                  <a:latin typeface="Arial"/>
                  <a:cs typeface="Arial"/>
                </a:endParaRPr>
              </a:p>
            </p:txBody>
          </p:sp>
        </p:grpSp>
      </p:grpSp>
      <p:sp>
        <p:nvSpPr>
          <p:cNvPr id="68665" name="Text Box 57"/>
          <p:cNvSpPr txBox="1">
            <a:spLocks noChangeArrowheads="1"/>
          </p:cNvSpPr>
          <p:nvPr/>
        </p:nvSpPr>
        <p:spPr bwMode="auto">
          <a:xfrm>
            <a:off x="5549900" y="3883772"/>
            <a:ext cx="3240687"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2600" b="1" dirty="0">
              <a:latin typeface="Arial"/>
              <a:cs typeface="Arial"/>
            </a:endParaRPr>
          </a:p>
        </p:txBody>
      </p:sp>
    </p:spTree>
    <p:custDataLst>
      <p:tags r:id="rId1"/>
    </p:custDataLst>
    <p:extLst>
      <p:ext uri="{BB962C8B-B14F-4D97-AF65-F5344CB8AC3E}">
        <p14:creationId xmlns:p14="http://schemas.microsoft.com/office/powerpoint/2010/main" val="37529861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8614"/>
                                        </p:tgtEl>
                                        <p:attrNameLst>
                                          <p:attrName>style.visibility</p:attrName>
                                        </p:attrNameLst>
                                      </p:cBhvr>
                                      <p:to>
                                        <p:strVal val="visible"/>
                                      </p:to>
                                    </p:set>
                                    <p:animEffect transition="in" filter="wipe(left)">
                                      <p:cBhvr>
                                        <p:cTn id="7" dur="500"/>
                                        <p:tgtEl>
                                          <p:spTgt spid="686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8613"/>
                                        </p:tgtEl>
                                        <p:attrNameLst>
                                          <p:attrName>style.visibility</p:attrName>
                                        </p:attrNameLst>
                                      </p:cBhvr>
                                      <p:to>
                                        <p:strVal val="visible"/>
                                      </p:to>
                                    </p:set>
                                    <p:animEffect transition="in" filter="wipe(left)">
                                      <p:cBhvr>
                                        <p:cTn id="12" dur="500"/>
                                        <p:tgtEl>
                                          <p:spTgt spid="686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8612"/>
                                        </p:tgtEl>
                                        <p:attrNameLst>
                                          <p:attrName>style.visibility</p:attrName>
                                        </p:attrNameLst>
                                      </p:cBhvr>
                                      <p:to>
                                        <p:strVal val="visible"/>
                                      </p:to>
                                    </p:set>
                                    <p:animEffect transition="in" filter="wipe(left)">
                                      <p:cBhvr>
                                        <p:cTn id="17" dur="500"/>
                                        <p:tgtEl>
                                          <p:spTgt spid="68612"/>
                                        </p:tgtEl>
                                      </p:cBhvr>
                                    </p:animEffect>
                                  </p:childTnLst>
                                </p:cTn>
                              </p:par>
                            </p:childTnLst>
                          </p:cTn>
                        </p:par>
                      </p:childTnLst>
                    </p:cTn>
                  </p:par>
                  <p:par>
                    <p:cTn id="18" fill="hold">
                      <p:stCondLst>
                        <p:cond delay="indefinite"/>
                      </p:stCondLst>
                      <p:childTnLst>
                        <p:par>
                          <p:cTn id="19" fill="hold" nodeType="after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wipe(left)">
                                      <p:cBhvr>
                                        <p:cTn id="26" dur="500"/>
                                        <p:tgtEl>
                                          <p:spTgt spid="6">
                                            <p:txEl>
                                              <p:pRg st="1" end="1"/>
                                            </p:txEl>
                                          </p:spTgt>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wipe(left)">
                                      <p:cBhvr>
                                        <p:cTn id="30" dur="500"/>
                                        <p:tgtEl>
                                          <p:spTgt spid="6">
                                            <p:txEl>
                                              <p:pRg st="2" end="2"/>
                                            </p:txEl>
                                          </p:spTgt>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wipe(left)">
                                      <p:cBhvr>
                                        <p:cTn id="34" dur="500"/>
                                        <p:tgtEl>
                                          <p:spTgt spid="6">
                                            <p:txEl>
                                              <p:pRg st="3" end="3"/>
                                            </p:txEl>
                                          </p:spTgt>
                                        </p:tgtEl>
                                      </p:cBhvr>
                                    </p:animEffect>
                                  </p:childTnLst>
                                </p:cTn>
                              </p:par>
                            </p:childTnLst>
                          </p:cTn>
                        </p:par>
                        <p:par>
                          <p:cTn id="35" fill="hold">
                            <p:stCondLst>
                              <p:cond delay="2000"/>
                            </p:stCondLst>
                            <p:childTnLst>
                              <p:par>
                                <p:cTn id="36" presetID="22" presetClass="entr" presetSubtype="8" fill="hold" grpId="0" nodeType="afterEffect" nodePh="1">
                                  <p:stCondLst>
                                    <p:cond delay="0"/>
                                  </p:stCondLst>
                                  <p:endCondLst>
                                    <p:cond evt="begin" delay="0">
                                      <p:tn val="36"/>
                                    </p:cond>
                                  </p:endCondLst>
                                  <p:childTnLst>
                                    <p:set>
                                      <p:cBhvr>
                                        <p:cTn id="37" dur="1" fill="hold">
                                          <p:stCondLst>
                                            <p:cond delay="0"/>
                                          </p:stCondLst>
                                        </p:cTn>
                                        <p:tgtEl>
                                          <p:spTgt spid="68665"/>
                                        </p:tgtEl>
                                        <p:attrNameLst>
                                          <p:attrName>style.visibility</p:attrName>
                                        </p:attrNameLst>
                                      </p:cBhvr>
                                      <p:to>
                                        <p:strVal val="visible"/>
                                      </p:to>
                                    </p:set>
                                    <p:animEffect transition="in" filter="wipe(left)">
                                      <p:cBhvr>
                                        <p:cTn id="38" dur="500"/>
                                        <p:tgtEl>
                                          <p:spTgt spid="6866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8648"/>
                                        </p:tgtEl>
                                        <p:attrNameLst>
                                          <p:attrName>style.visibility</p:attrName>
                                        </p:attrNameLst>
                                      </p:cBhvr>
                                      <p:to>
                                        <p:strVal val="visible"/>
                                      </p:to>
                                    </p:set>
                                    <p:animEffect transition="in" filter="fade">
                                      <p:cBhvr>
                                        <p:cTn id="43" dur="500"/>
                                        <p:tgtEl>
                                          <p:spTgt spid="68648"/>
                                        </p:tgtEl>
                                      </p:cBhvr>
                                    </p:animEffect>
                                  </p:childTnLst>
                                </p:cTn>
                              </p:par>
                              <p:par>
                                <p:cTn id="44" presetID="10" presetClass="exit" presetSubtype="0" fill="hold" grpId="1" nodeType="withEffect" nodePh="1">
                                  <p:stCondLst>
                                    <p:cond delay="0"/>
                                  </p:stCondLst>
                                  <p:endCondLst>
                                    <p:cond evt="begin" delay="0">
                                      <p:tn val="44"/>
                                    </p:cond>
                                  </p:endCondLst>
                                  <p:childTnLst>
                                    <p:animEffect transition="out" filter="fade">
                                      <p:cBhvr>
                                        <p:cTn id="45" dur="500"/>
                                        <p:tgtEl>
                                          <p:spTgt spid="68665"/>
                                        </p:tgtEl>
                                      </p:cBhvr>
                                    </p:animEffect>
                                    <p:set>
                                      <p:cBhvr>
                                        <p:cTn id="46" dur="1" fill="hold">
                                          <p:stCondLst>
                                            <p:cond delay="499"/>
                                          </p:stCondLst>
                                        </p:cTn>
                                        <p:tgtEl>
                                          <p:spTgt spid="68665"/>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68612" grpId="0" animBg="1"/>
      <p:bldP spid="68613" grpId="0" animBg="1"/>
      <p:bldP spid="68614" grpId="0" animBg="1"/>
      <p:bldP spid="68648" grpId="0"/>
      <p:bldP spid="68665" grpId="0"/>
      <p:bldP spid="6866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1</a:t>
            </a:r>
            <a:r>
              <a:rPr lang="en-US" dirty="0">
                <a:solidFill>
                  <a:schemeClr val="accent6">
                    <a:lumMod val="50000"/>
                  </a:schemeClr>
                </a:solidFill>
              </a:rPr>
              <a:t>		</a:t>
            </a:r>
            <a:r>
              <a:rPr lang="en-US" dirty="0" smtClean="0">
                <a:solidFill>
                  <a:srgbClr val="AE1221"/>
                </a:solidFill>
              </a:rPr>
              <a:t>Calculating the CPI</a:t>
            </a:r>
            <a:endParaRPr lang="en-US" dirty="0"/>
          </a:p>
        </p:txBody>
      </p:sp>
      <p:sp>
        <p:nvSpPr>
          <p:cNvPr id="3" name="Content Placeholder 2"/>
          <p:cNvSpPr>
            <a:spLocks noGrp="1"/>
          </p:cNvSpPr>
          <p:nvPr>
            <p:ph idx="1"/>
          </p:nvPr>
        </p:nvSpPr>
        <p:spPr>
          <a:xfrm>
            <a:off x="304800" y="762000"/>
            <a:ext cx="8686800" cy="5686425"/>
          </a:xfrm>
        </p:spPr>
        <p:txBody>
          <a:bodyPr>
            <a:noAutofit/>
          </a:bodyPr>
          <a:lstStyle/>
          <a:p>
            <a:pPr marL="0" indent="0">
              <a:buNone/>
            </a:pPr>
            <a:r>
              <a:rPr lang="en-US" dirty="0">
                <a:solidFill>
                  <a:schemeClr val="accent6">
                    <a:lumMod val="50000"/>
                  </a:schemeClr>
                </a:solidFill>
              </a:rPr>
              <a:t>CPI basket:  </a:t>
            </a:r>
            <a:br>
              <a:rPr lang="en-US" dirty="0">
                <a:solidFill>
                  <a:schemeClr val="accent6">
                    <a:lumMod val="50000"/>
                  </a:schemeClr>
                </a:solidFill>
              </a:rPr>
            </a:br>
            <a:r>
              <a:rPr lang="en-US" dirty="0">
                <a:solidFill>
                  <a:schemeClr val="accent6">
                    <a:lumMod val="50000"/>
                  </a:schemeClr>
                </a:solidFill>
              </a:rPr>
              <a:t>   {10 </a:t>
            </a:r>
            <a:r>
              <a:rPr lang="en-US" dirty="0" err="1">
                <a:solidFill>
                  <a:schemeClr val="accent6">
                    <a:lumMod val="50000"/>
                  </a:schemeClr>
                </a:solidFill>
              </a:rPr>
              <a:t>lbs</a:t>
            </a:r>
            <a:r>
              <a:rPr lang="en-US" dirty="0">
                <a:solidFill>
                  <a:schemeClr val="accent6">
                    <a:lumMod val="50000"/>
                  </a:schemeClr>
                </a:solidFill>
              </a:rPr>
              <a:t> beef, </a:t>
            </a:r>
            <a:br>
              <a:rPr lang="en-US" dirty="0">
                <a:solidFill>
                  <a:schemeClr val="accent6">
                    <a:lumMod val="50000"/>
                  </a:schemeClr>
                </a:solidFill>
              </a:rPr>
            </a:br>
            <a:r>
              <a:rPr lang="en-US" dirty="0">
                <a:solidFill>
                  <a:schemeClr val="accent6">
                    <a:lumMod val="50000"/>
                  </a:schemeClr>
                </a:solidFill>
              </a:rPr>
              <a:t>     20 </a:t>
            </a:r>
            <a:r>
              <a:rPr lang="en-US" dirty="0" err="1">
                <a:solidFill>
                  <a:schemeClr val="accent6">
                    <a:lumMod val="50000"/>
                  </a:schemeClr>
                </a:solidFill>
              </a:rPr>
              <a:t>lbs</a:t>
            </a:r>
            <a:r>
              <a:rPr lang="en-US" dirty="0">
                <a:solidFill>
                  <a:schemeClr val="accent6">
                    <a:lumMod val="50000"/>
                  </a:schemeClr>
                </a:solidFill>
              </a:rPr>
              <a:t> chicken}</a:t>
            </a:r>
          </a:p>
          <a:p>
            <a:pPr marL="0" indent="0">
              <a:buNone/>
            </a:pPr>
            <a:r>
              <a:rPr lang="en-US" dirty="0">
                <a:solidFill>
                  <a:schemeClr val="accent6">
                    <a:lumMod val="50000"/>
                  </a:schemeClr>
                </a:solidFill>
              </a:rPr>
              <a:t>The CPI basket </a:t>
            </a:r>
            <a:endParaRPr lang="en-US" dirty="0" smtClean="0">
              <a:solidFill>
                <a:schemeClr val="accent6">
                  <a:lumMod val="50000"/>
                </a:schemeClr>
              </a:solidFill>
            </a:endParaRPr>
          </a:p>
          <a:p>
            <a:pPr marL="0" indent="0">
              <a:buNone/>
            </a:pPr>
            <a:r>
              <a:rPr lang="en-US" dirty="0" smtClean="0">
                <a:solidFill>
                  <a:schemeClr val="accent6">
                    <a:lumMod val="50000"/>
                  </a:schemeClr>
                </a:solidFill>
              </a:rPr>
              <a:t>cost </a:t>
            </a:r>
            <a:r>
              <a:rPr lang="en-US" dirty="0">
                <a:solidFill>
                  <a:schemeClr val="accent6">
                    <a:lumMod val="50000"/>
                  </a:schemeClr>
                </a:solidFill>
              </a:rPr>
              <a:t>$</a:t>
            </a:r>
            <a:r>
              <a:rPr lang="en-US" dirty="0" smtClean="0">
                <a:solidFill>
                  <a:schemeClr val="accent6">
                    <a:lumMod val="50000"/>
                  </a:schemeClr>
                </a:solidFill>
              </a:rPr>
              <a:t>120 in 2014, </a:t>
            </a:r>
          </a:p>
          <a:p>
            <a:pPr marL="0" indent="0">
              <a:buNone/>
            </a:pPr>
            <a:r>
              <a:rPr lang="en-US" dirty="0" smtClean="0">
                <a:solidFill>
                  <a:schemeClr val="accent6">
                    <a:lumMod val="50000"/>
                  </a:schemeClr>
                </a:solidFill>
              </a:rPr>
              <a:t>the </a:t>
            </a:r>
            <a:r>
              <a:rPr lang="en-US" dirty="0">
                <a:solidFill>
                  <a:schemeClr val="accent6">
                    <a:lumMod val="50000"/>
                  </a:schemeClr>
                </a:solidFill>
              </a:rPr>
              <a:t>base year</a:t>
            </a:r>
            <a:r>
              <a:rPr lang="en-US" dirty="0" smtClean="0">
                <a:solidFill>
                  <a:schemeClr val="accent6">
                    <a:lumMod val="50000"/>
                  </a:schemeClr>
                </a:solidFill>
              </a:rPr>
              <a:t>.</a:t>
            </a:r>
          </a:p>
          <a:p>
            <a:pPr marL="514350" indent="-514350">
              <a:lnSpc>
                <a:spcPct val="105000"/>
              </a:lnSpc>
              <a:spcBef>
                <a:spcPct val="70000"/>
              </a:spcBef>
              <a:buClr>
                <a:srgbClr val="C00000"/>
              </a:buClr>
              <a:buFont typeface="+mj-lt"/>
              <a:buAutoNum type="alphaUcPeriod"/>
            </a:pPr>
            <a:r>
              <a:rPr lang="en-US" dirty="0" smtClean="0">
                <a:solidFill>
                  <a:schemeClr val="tx1"/>
                </a:solidFill>
                <a:cs typeface="Arial"/>
              </a:rPr>
              <a:t>Compute </a:t>
            </a:r>
            <a:r>
              <a:rPr lang="en-US" dirty="0">
                <a:solidFill>
                  <a:schemeClr val="tx1"/>
                </a:solidFill>
                <a:cs typeface="Arial"/>
              </a:rPr>
              <a:t>the CPI in 2015.</a:t>
            </a:r>
          </a:p>
          <a:p>
            <a:pPr marL="514350" indent="-514350">
              <a:lnSpc>
                <a:spcPct val="105000"/>
              </a:lnSpc>
              <a:spcBef>
                <a:spcPct val="70000"/>
              </a:spcBef>
              <a:buClr>
                <a:srgbClr val="C00000"/>
              </a:buClr>
              <a:buFont typeface="+mj-lt"/>
              <a:buAutoNum type="alphaUcPeriod"/>
            </a:pPr>
            <a:r>
              <a:rPr lang="en-US" dirty="0" smtClean="0">
                <a:solidFill>
                  <a:schemeClr val="tx1"/>
                </a:solidFill>
                <a:cs typeface="Arial"/>
              </a:rPr>
              <a:t>What </a:t>
            </a:r>
            <a:r>
              <a:rPr lang="en-US" dirty="0">
                <a:solidFill>
                  <a:schemeClr val="tx1"/>
                </a:solidFill>
                <a:cs typeface="Arial"/>
              </a:rPr>
              <a:t>was the CPI inflation rate from 2015–2016?</a:t>
            </a:r>
          </a:p>
          <a:p>
            <a:pPr marL="0" indent="0">
              <a:buNone/>
            </a:pPr>
            <a:endParaRPr lang="en-US" dirty="0">
              <a:solidFill>
                <a:schemeClr val="accent6">
                  <a:lumMod val="50000"/>
                </a:schemeClr>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6" name="Group 139"/>
          <p:cNvGraphicFramePr>
            <a:graphicFrameLocks noGrp="1"/>
          </p:cNvGraphicFramePr>
          <p:nvPr>
            <p:extLst>
              <p:ext uri="{D42A27DB-BD31-4B8C-83A1-F6EECF244321}">
                <p14:modId xmlns:p14="http://schemas.microsoft.com/office/powerpoint/2010/main" val="847890693"/>
              </p:ext>
            </p:extLst>
          </p:nvPr>
        </p:nvGraphicFramePr>
        <p:xfrm>
          <a:off x="4800600" y="868363"/>
          <a:ext cx="3800475" cy="2754313"/>
        </p:xfrm>
        <a:graphic>
          <a:graphicData uri="http://schemas.openxmlformats.org/drawingml/2006/table">
            <a:tbl>
              <a:tblPr/>
              <a:tblGrid>
                <a:gridCol w="1196975"/>
                <a:gridCol w="1206500"/>
                <a:gridCol w="1397000"/>
              </a:tblGrid>
              <a:tr h="100330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price of beef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price of chicken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2613">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420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420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201155594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1</a:t>
            </a:r>
            <a:r>
              <a:rPr lang="en-US" dirty="0">
                <a:solidFill>
                  <a:schemeClr val="accent6">
                    <a:lumMod val="50000"/>
                  </a:schemeClr>
                </a:solidFill>
              </a:rPr>
              <a:t>	</a:t>
            </a:r>
            <a:r>
              <a:rPr lang="en-US" dirty="0" smtClean="0">
                <a:solidFill>
                  <a:schemeClr val="accent6">
                    <a:lumMod val="50000"/>
                  </a:schemeClr>
                </a:solidFill>
              </a:rPr>
              <a:t>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a:xfrm>
            <a:off x="304800" y="762000"/>
            <a:ext cx="8686800" cy="5686425"/>
          </a:xfrm>
        </p:spPr>
        <p:txBody>
          <a:bodyPr>
            <a:noAutofit/>
          </a:bodyPr>
          <a:lstStyle/>
          <a:p>
            <a:pPr marL="0" indent="0">
              <a:buNone/>
            </a:pPr>
            <a:r>
              <a:rPr lang="en-US" sz="2800" dirty="0">
                <a:solidFill>
                  <a:schemeClr val="accent6">
                    <a:lumMod val="50000"/>
                  </a:schemeClr>
                </a:solidFill>
              </a:rPr>
              <a:t>CPI basket:  </a:t>
            </a:r>
            <a:br>
              <a:rPr lang="en-US" sz="2800" dirty="0">
                <a:solidFill>
                  <a:schemeClr val="accent6">
                    <a:lumMod val="50000"/>
                  </a:schemeClr>
                </a:solidFill>
              </a:rPr>
            </a:br>
            <a:r>
              <a:rPr lang="en-US" sz="2800" dirty="0">
                <a:solidFill>
                  <a:schemeClr val="accent6">
                    <a:lumMod val="50000"/>
                  </a:schemeClr>
                </a:solidFill>
              </a:rPr>
              <a:t>   {10 </a:t>
            </a:r>
            <a:r>
              <a:rPr lang="en-US" sz="2800" dirty="0" err="1">
                <a:solidFill>
                  <a:schemeClr val="accent6">
                    <a:lumMod val="50000"/>
                  </a:schemeClr>
                </a:solidFill>
              </a:rPr>
              <a:t>lbs</a:t>
            </a:r>
            <a:r>
              <a:rPr lang="en-US" sz="2800" dirty="0">
                <a:solidFill>
                  <a:schemeClr val="accent6">
                    <a:lumMod val="50000"/>
                  </a:schemeClr>
                </a:solidFill>
              </a:rPr>
              <a:t> beef, </a:t>
            </a:r>
            <a:br>
              <a:rPr lang="en-US" sz="2800" dirty="0">
                <a:solidFill>
                  <a:schemeClr val="accent6">
                    <a:lumMod val="50000"/>
                  </a:schemeClr>
                </a:solidFill>
              </a:rPr>
            </a:br>
            <a:r>
              <a:rPr lang="en-US" sz="2800" dirty="0">
                <a:solidFill>
                  <a:schemeClr val="accent6">
                    <a:lumMod val="50000"/>
                  </a:schemeClr>
                </a:solidFill>
              </a:rPr>
              <a:t>     20 </a:t>
            </a:r>
            <a:r>
              <a:rPr lang="en-US" sz="2800" dirty="0" err="1">
                <a:solidFill>
                  <a:schemeClr val="accent6">
                    <a:lumMod val="50000"/>
                  </a:schemeClr>
                </a:solidFill>
              </a:rPr>
              <a:t>lbs</a:t>
            </a:r>
            <a:r>
              <a:rPr lang="en-US" sz="2800" dirty="0">
                <a:solidFill>
                  <a:schemeClr val="accent6">
                    <a:lumMod val="50000"/>
                  </a:schemeClr>
                </a:solidFill>
              </a:rPr>
              <a:t> chicken}</a:t>
            </a:r>
          </a:p>
          <a:p>
            <a:pPr marL="0" indent="0">
              <a:buNone/>
            </a:pPr>
            <a:r>
              <a:rPr lang="en-US" sz="2800" dirty="0">
                <a:solidFill>
                  <a:schemeClr val="accent6">
                    <a:lumMod val="50000"/>
                  </a:schemeClr>
                </a:solidFill>
              </a:rPr>
              <a:t>The CPI basket </a:t>
            </a:r>
            <a:endParaRPr lang="en-US" sz="2800" dirty="0" smtClean="0">
              <a:solidFill>
                <a:schemeClr val="accent6">
                  <a:lumMod val="50000"/>
                </a:schemeClr>
              </a:solidFill>
            </a:endParaRPr>
          </a:p>
          <a:p>
            <a:pPr marL="0" indent="0">
              <a:buNone/>
            </a:pPr>
            <a:r>
              <a:rPr lang="en-US" sz="2800" dirty="0" smtClean="0">
                <a:solidFill>
                  <a:schemeClr val="accent6">
                    <a:lumMod val="50000"/>
                  </a:schemeClr>
                </a:solidFill>
              </a:rPr>
              <a:t>cost </a:t>
            </a:r>
            <a:r>
              <a:rPr lang="en-US" sz="2800" dirty="0">
                <a:solidFill>
                  <a:schemeClr val="accent6">
                    <a:lumMod val="50000"/>
                  </a:schemeClr>
                </a:solidFill>
              </a:rPr>
              <a:t>$</a:t>
            </a:r>
            <a:r>
              <a:rPr lang="en-US" sz="2800" dirty="0" smtClean="0">
                <a:solidFill>
                  <a:schemeClr val="accent6">
                    <a:lumMod val="50000"/>
                  </a:schemeClr>
                </a:solidFill>
              </a:rPr>
              <a:t>120 in 2014, </a:t>
            </a:r>
          </a:p>
          <a:p>
            <a:pPr marL="0" indent="0">
              <a:buNone/>
            </a:pPr>
            <a:r>
              <a:rPr lang="en-US" sz="2800" dirty="0" smtClean="0">
                <a:solidFill>
                  <a:schemeClr val="accent6">
                    <a:lumMod val="50000"/>
                  </a:schemeClr>
                </a:solidFill>
              </a:rPr>
              <a:t>the </a:t>
            </a:r>
            <a:r>
              <a:rPr lang="en-US" sz="2800" dirty="0">
                <a:solidFill>
                  <a:schemeClr val="accent6">
                    <a:lumMod val="50000"/>
                  </a:schemeClr>
                </a:solidFill>
              </a:rPr>
              <a:t>base year</a:t>
            </a:r>
            <a:r>
              <a:rPr lang="en-US" sz="2800" dirty="0" smtClean="0">
                <a:solidFill>
                  <a:schemeClr val="accent6">
                    <a:lumMod val="50000"/>
                  </a:schemeClr>
                </a:solidFill>
              </a:rPr>
              <a:t>.</a:t>
            </a:r>
          </a:p>
          <a:p>
            <a:pPr marL="514350" indent="-514350">
              <a:lnSpc>
                <a:spcPct val="105000"/>
              </a:lnSpc>
              <a:spcBef>
                <a:spcPct val="70000"/>
              </a:spcBef>
              <a:buClr>
                <a:srgbClr val="C00000"/>
              </a:buClr>
              <a:buFont typeface="+mj-lt"/>
              <a:buAutoNum type="alphaUcPeriod"/>
            </a:pPr>
            <a:r>
              <a:rPr lang="en-US" sz="2800" dirty="0" smtClean="0">
                <a:solidFill>
                  <a:schemeClr val="tx1"/>
                </a:solidFill>
                <a:cs typeface="Arial"/>
              </a:rPr>
              <a:t>Compute </a:t>
            </a:r>
            <a:r>
              <a:rPr lang="en-US" sz="2800" dirty="0">
                <a:solidFill>
                  <a:schemeClr val="tx1"/>
                </a:solidFill>
                <a:cs typeface="Arial"/>
              </a:rPr>
              <a:t>the CPI in 2015.</a:t>
            </a:r>
          </a:p>
          <a:p>
            <a:pPr marL="511175" indent="-511175">
              <a:lnSpc>
                <a:spcPct val="110000"/>
              </a:lnSpc>
              <a:spcBef>
                <a:spcPct val="60000"/>
              </a:spcBef>
              <a:buClr>
                <a:srgbClr val="990099"/>
              </a:buClr>
              <a:buFont typeface="Wingdings" pitchFamily="2" charset="2"/>
              <a:buNone/>
            </a:pPr>
            <a:r>
              <a:rPr lang="en-US" sz="2800" dirty="0">
                <a:solidFill>
                  <a:schemeClr val="accent6">
                    <a:lumMod val="50000"/>
                  </a:schemeClr>
                </a:solidFill>
                <a:cs typeface="Arial"/>
              </a:rPr>
              <a:t>Cost of CPI basket in </a:t>
            </a:r>
            <a:r>
              <a:rPr lang="en-US" sz="2800" dirty="0" smtClean="0">
                <a:solidFill>
                  <a:schemeClr val="accent6">
                    <a:lumMod val="50000"/>
                  </a:schemeClr>
                </a:solidFill>
                <a:cs typeface="Arial"/>
              </a:rPr>
              <a:t>2015=($5x10)+($5x20)= </a:t>
            </a:r>
            <a:r>
              <a:rPr lang="en-US" sz="2800" dirty="0">
                <a:solidFill>
                  <a:schemeClr val="accent6">
                    <a:lumMod val="50000"/>
                  </a:schemeClr>
                </a:solidFill>
                <a:cs typeface="Arial"/>
              </a:rPr>
              <a:t>$150 </a:t>
            </a:r>
            <a:endParaRPr lang="en-US" sz="2800" dirty="0" smtClean="0">
              <a:solidFill>
                <a:schemeClr val="accent6">
                  <a:lumMod val="50000"/>
                </a:schemeClr>
              </a:solidFill>
              <a:cs typeface="Arial"/>
            </a:endParaRPr>
          </a:p>
          <a:p>
            <a:pPr marL="511175" indent="-511175">
              <a:lnSpc>
                <a:spcPct val="110000"/>
              </a:lnSpc>
              <a:spcBef>
                <a:spcPct val="60000"/>
              </a:spcBef>
              <a:buClr>
                <a:srgbClr val="990099"/>
              </a:buClr>
              <a:buFont typeface="Wingdings" pitchFamily="2" charset="2"/>
              <a:buNone/>
            </a:pPr>
            <a:r>
              <a:rPr lang="en-US" sz="2800" dirty="0" smtClean="0">
                <a:solidFill>
                  <a:schemeClr val="accent6">
                    <a:lumMod val="50000"/>
                  </a:schemeClr>
                </a:solidFill>
                <a:cs typeface="Arial"/>
              </a:rPr>
              <a:t>CPI </a:t>
            </a:r>
            <a:r>
              <a:rPr lang="en-US" sz="2800" dirty="0">
                <a:solidFill>
                  <a:schemeClr val="accent6">
                    <a:lumMod val="50000"/>
                  </a:schemeClr>
                </a:solidFill>
                <a:cs typeface="Arial"/>
              </a:rPr>
              <a:t>in </a:t>
            </a:r>
            <a:r>
              <a:rPr lang="en-US" sz="2800" dirty="0" smtClean="0">
                <a:solidFill>
                  <a:schemeClr val="accent6">
                    <a:lumMod val="50000"/>
                  </a:schemeClr>
                </a:solidFill>
                <a:cs typeface="Arial"/>
              </a:rPr>
              <a:t>2015 </a:t>
            </a:r>
            <a:r>
              <a:rPr lang="en-US" sz="2800" dirty="0">
                <a:solidFill>
                  <a:schemeClr val="accent6">
                    <a:lumMod val="50000"/>
                  </a:schemeClr>
                </a:solidFill>
                <a:cs typeface="Arial"/>
              </a:rPr>
              <a:t>= 100 x ($150/$120) = </a:t>
            </a:r>
            <a:r>
              <a:rPr lang="en-US" sz="2800" dirty="0" smtClean="0">
                <a:solidFill>
                  <a:srgbClr val="FF0000"/>
                </a:solidFill>
                <a:cs typeface="Arial"/>
              </a:rPr>
              <a:t>125</a:t>
            </a:r>
            <a:endParaRPr lang="en-US" sz="2800" dirty="0">
              <a:solidFill>
                <a:srgbClr val="FF0000"/>
              </a:solidFill>
              <a:cs typeface="Aria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8</a:t>
            </a:fld>
            <a:endParaRPr lang="en-US"/>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6" name="Group 139"/>
          <p:cNvGraphicFramePr>
            <a:graphicFrameLocks noGrp="1"/>
          </p:cNvGraphicFramePr>
          <p:nvPr>
            <p:extLst>
              <p:ext uri="{D42A27DB-BD31-4B8C-83A1-F6EECF244321}">
                <p14:modId xmlns:p14="http://schemas.microsoft.com/office/powerpoint/2010/main" val="2539627077"/>
              </p:ext>
            </p:extLst>
          </p:nvPr>
        </p:nvGraphicFramePr>
        <p:xfrm>
          <a:off x="4800600" y="868363"/>
          <a:ext cx="3800475" cy="2754313"/>
        </p:xfrm>
        <a:graphic>
          <a:graphicData uri="http://schemas.openxmlformats.org/drawingml/2006/table">
            <a:tbl>
              <a:tblPr/>
              <a:tblGrid>
                <a:gridCol w="1196975"/>
                <a:gridCol w="1206500"/>
                <a:gridCol w="1397000"/>
              </a:tblGrid>
              <a:tr h="100330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price of beef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price of chicken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2613">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420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420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232813754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1</a:t>
            </a:r>
            <a:r>
              <a:rPr lang="en-US" dirty="0">
                <a:solidFill>
                  <a:schemeClr val="accent6">
                    <a:lumMod val="50000"/>
                  </a:schemeClr>
                </a:solidFill>
              </a:rPr>
              <a:t>	</a:t>
            </a:r>
            <a:r>
              <a:rPr lang="en-US" dirty="0" smtClean="0">
                <a:solidFill>
                  <a:schemeClr val="accent6">
                    <a:lumMod val="50000"/>
                  </a:schemeClr>
                </a:solidFill>
              </a:rPr>
              <a:t>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a:xfrm>
            <a:off x="304800" y="762000"/>
            <a:ext cx="8686800" cy="5686425"/>
          </a:xfrm>
        </p:spPr>
        <p:txBody>
          <a:bodyPr>
            <a:noAutofit/>
          </a:bodyPr>
          <a:lstStyle/>
          <a:p>
            <a:pPr marL="0" indent="0">
              <a:buNone/>
            </a:pPr>
            <a:r>
              <a:rPr lang="en-US" sz="2800" dirty="0">
                <a:solidFill>
                  <a:schemeClr val="accent6">
                    <a:lumMod val="50000"/>
                  </a:schemeClr>
                </a:solidFill>
              </a:rPr>
              <a:t>CPI basket:  </a:t>
            </a:r>
            <a:br>
              <a:rPr lang="en-US" sz="2800" dirty="0">
                <a:solidFill>
                  <a:schemeClr val="accent6">
                    <a:lumMod val="50000"/>
                  </a:schemeClr>
                </a:solidFill>
              </a:rPr>
            </a:br>
            <a:r>
              <a:rPr lang="en-US" sz="2800" dirty="0">
                <a:solidFill>
                  <a:schemeClr val="accent6">
                    <a:lumMod val="50000"/>
                  </a:schemeClr>
                </a:solidFill>
              </a:rPr>
              <a:t>   {10 </a:t>
            </a:r>
            <a:r>
              <a:rPr lang="en-US" sz="2800" dirty="0" err="1">
                <a:solidFill>
                  <a:schemeClr val="accent6">
                    <a:lumMod val="50000"/>
                  </a:schemeClr>
                </a:solidFill>
              </a:rPr>
              <a:t>lbs</a:t>
            </a:r>
            <a:r>
              <a:rPr lang="en-US" sz="2800" dirty="0">
                <a:solidFill>
                  <a:schemeClr val="accent6">
                    <a:lumMod val="50000"/>
                  </a:schemeClr>
                </a:solidFill>
              </a:rPr>
              <a:t> beef, </a:t>
            </a:r>
            <a:br>
              <a:rPr lang="en-US" sz="2800" dirty="0">
                <a:solidFill>
                  <a:schemeClr val="accent6">
                    <a:lumMod val="50000"/>
                  </a:schemeClr>
                </a:solidFill>
              </a:rPr>
            </a:br>
            <a:r>
              <a:rPr lang="en-US" sz="2800" dirty="0">
                <a:solidFill>
                  <a:schemeClr val="accent6">
                    <a:lumMod val="50000"/>
                  </a:schemeClr>
                </a:solidFill>
              </a:rPr>
              <a:t>     20 </a:t>
            </a:r>
            <a:r>
              <a:rPr lang="en-US" sz="2800" dirty="0" err="1">
                <a:solidFill>
                  <a:schemeClr val="accent6">
                    <a:lumMod val="50000"/>
                  </a:schemeClr>
                </a:solidFill>
              </a:rPr>
              <a:t>lbs</a:t>
            </a:r>
            <a:r>
              <a:rPr lang="en-US" sz="2800" dirty="0">
                <a:solidFill>
                  <a:schemeClr val="accent6">
                    <a:lumMod val="50000"/>
                  </a:schemeClr>
                </a:solidFill>
              </a:rPr>
              <a:t> chicken}</a:t>
            </a:r>
          </a:p>
          <a:p>
            <a:pPr marL="0" indent="0">
              <a:buNone/>
            </a:pPr>
            <a:r>
              <a:rPr lang="en-US" sz="2800" dirty="0">
                <a:solidFill>
                  <a:schemeClr val="accent6">
                    <a:lumMod val="50000"/>
                  </a:schemeClr>
                </a:solidFill>
              </a:rPr>
              <a:t>The CPI basket </a:t>
            </a:r>
            <a:endParaRPr lang="en-US" sz="2800" dirty="0" smtClean="0">
              <a:solidFill>
                <a:schemeClr val="accent6">
                  <a:lumMod val="50000"/>
                </a:schemeClr>
              </a:solidFill>
            </a:endParaRPr>
          </a:p>
          <a:p>
            <a:pPr marL="0" indent="0">
              <a:buNone/>
            </a:pPr>
            <a:r>
              <a:rPr lang="en-US" sz="2800" dirty="0" smtClean="0">
                <a:solidFill>
                  <a:schemeClr val="accent6">
                    <a:lumMod val="50000"/>
                  </a:schemeClr>
                </a:solidFill>
              </a:rPr>
              <a:t>cost </a:t>
            </a:r>
            <a:r>
              <a:rPr lang="en-US" sz="2800" dirty="0">
                <a:solidFill>
                  <a:schemeClr val="accent6">
                    <a:lumMod val="50000"/>
                  </a:schemeClr>
                </a:solidFill>
              </a:rPr>
              <a:t>$</a:t>
            </a:r>
            <a:r>
              <a:rPr lang="en-US" sz="2800" dirty="0" smtClean="0">
                <a:solidFill>
                  <a:schemeClr val="accent6">
                    <a:lumMod val="50000"/>
                  </a:schemeClr>
                </a:solidFill>
              </a:rPr>
              <a:t>120 in 2014, </a:t>
            </a:r>
          </a:p>
          <a:p>
            <a:pPr marL="0" indent="0">
              <a:buNone/>
            </a:pPr>
            <a:r>
              <a:rPr lang="en-US" sz="2800" dirty="0" smtClean="0">
                <a:solidFill>
                  <a:schemeClr val="accent6">
                    <a:lumMod val="50000"/>
                  </a:schemeClr>
                </a:solidFill>
              </a:rPr>
              <a:t>the </a:t>
            </a:r>
            <a:r>
              <a:rPr lang="en-US" sz="2800" dirty="0">
                <a:solidFill>
                  <a:schemeClr val="accent6">
                    <a:lumMod val="50000"/>
                  </a:schemeClr>
                </a:solidFill>
              </a:rPr>
              <a:t>base year</a:t>
            </a:r>
            <a:r>
              <a:rPr lang="en-US" sz="2800" dirty="0" smtClean="0">
                <a:solidFill>
                  <a:schemeClr val="accent6">
                    <a:lumMod val="50000"/>
                  </a:schemeClr>
                </a:solidFill>
              </a:rPr>
              <a:t>.</a:t>
            </a:r>
          </a:p>
          <a:p>
            <a:pPr marL="514350" indent="-514350">
              <a:lnSpc>
                <a:spcPct val="105000"/>
              </a:lnSpc>
              <a:spcBef>
                <a:spcPct val="70000"/>
              </a:spcBef>
              <a:buClr>
                <a:srgbClr val="C00000"/>
              </a:buClr>
              <a:buFont typeface="+mj-lt"/>
              <a:buAutoNum type="alphaUcPeriod" startAt="2"/>
            </a:pPr>
            <a:r>
              <a:rPr lang="en-US" sz="2800" dirty="0" smtClean="0">
                <a:solidFill>
                  <a:schemeClr val="tx1"/>
                </a:solidFill>
                <a:cs typeface="Arial"/>
              </a:rPr>
              <a:t>What </a:t>
            </a:r>
            <a:r>
              <a:rPr lang="en-US" sz="2800" dirty="0">
                <a:solidFill>
                  <a:schemeClr val="tx1"/>
                </a:solidFill>
                <a:cs typeface="Arial"/>
              </a:rPr>
              <a:t>was the CPI inflation rate from 2015–2016?</a:t>
            </a:r>
          </a:p>
          <a:p>
            <a:pPr marL="0" indent="0">
              <a:buNone/>
            </a:pPr>
            <a:r>
              <a:rPr lang="en-US" sz="2800" dirty="0">
                <a:solidFill>
                  <a:schemeClr val="accent6">
                    <a:lumMod val="50000"/>
                  </a:schemeClr>
                </a:solidFill>
              </a:rPr>
              <a:t>Cost of CPI basket in </a:t>
            </a:r>
            <a:r>
              <a:rPr lang="en-US" sz="2800" dirty="0" smtClean="0">
                <a:solidFill>
                  <a:schemeClr val="accent6">
                    <a:lumMod val="50000"/>
                  </a:schemeClr>
                </a:solidFill>
              </a:rPr>
              <a:t>2016=($</a:t>
            </a:r>
            <a:r>
              <a:rPr lang="en-US" sz="2800" dirty="0">
                <a:solidFill>
                  <a:schemeClr val="accent6">
                    <a:lumMod val="50000"/>
                  </a:schemeClr>
                </a:solidFill>
              </a:rPr>
              <a:t>9 </a:t>
            </a:r>
            <a:r>
              <a:rPr lang="en-US" sz="2800" dirty="0" smtClean="0">
                <a:solidFill>
                  <a:schemeClr val="accent6">
                    <a:lumMod val="50000"/>
                  </a:schemeClr>
                </a:solidFill>
              </a:rPr>
              <a:t>x10)+($</a:t>
            </a:r>
            <a:r>
              <a:rPr lang="en-US" sz="2800" dirty="0">
                <a:solidFill>
                  <a:schemeClr val="accent6">
                    <a:lumMod val="50000"/>
                  </a:schemeClr>
                </a:solidFill>
              </a:rPr>
              <a:t>6 </a:t>
            </a:r>
            <a:r>
              <a:rPr lang="en-US" sz="2800" dirty="0" smtClean="0">
                <a:solidFill>
                  <a:schemeClr val="accent6">
                    <a:lumMod val="50000"/>
                  </a:schemeClr>
                </a:solidFill>
              </a:rPr>
              <a:t>x20)= </a:t>
            </a:r>
            <a:r>
              <a:rPr lang="en-US" sz="2800" dirty="0">
                <a:solidFill>
                  <a:schemeClr val="accent6">
                    <a:lumMod val="50000"/>
                  </a:schemeClr>
                </a:solidFill>
              </a:rPr>
              <a:t>$210 </a:t>
            </a:r>
          </a:p>
          <a:p>
            <a:pPr marL="0" indent="0">
              <a:buNone/>
            </a:pPr>
            <a:r>
              <a:rPr lang="en-US" sz="2800" dirty="0">
                <a:solidFill>
                  <a:schemeClr val="accent6">
                    <a:lumMod val="50000"/>
                  </a:schemeClr>
                </a:solidFill>
              </a:rPr>
              <a:t>CPI in </a:t>
            </a:r>
            <a:r>
              <a:rPr lang="en-US" sz="2800" dirty="0" smtClean="0">
                <a:solidFill>
                  <a:schemeClr val="accent6">
                    <a:lumMod val="50000"/>
                  </a:schemeClr>
                </a:solidFill>
              </a:rPr>
              <a:t>2016  </a:t>
            </a:r>
            <a:r>
              <a:rPr lang="en-US" sz="2800" dirty="0">
                <a:solidFill>
                  <a:schemeClr val="accent6">
                    <a:lumMod val="50000"/>
                  </a:schemeClr>
                </a:solidFill>
              </a:rPr>
              <a:t>=  100 x ($210/$120)  =  175</a:t>
            </a:r>
          </a:p>
          <a:p>
            <a:pPr marL="0" indent="0">
              <a:buNone/>
            </a:pPr>
            <a:r>
              <a:rPr lang="en-US" sz="2800" dirty="0">
                <a:solidFill>
                  <a:schemeClr val="accent6">
                    <a:lumMod val="50000"/>
                  </a:schemeClr>
                </a:solidFill>
              </a:rPr>
              <a:t>CPI inflation rate  =  (175 – 125)/125  =  40</a:t>
            </a:r>
            <a:r>
              <a:rPr lang="en-US" sz="2800" dirty="0" smtClean="0">
                <a:solidFill>
                  <a:schemeClr val="accent6">
                    <a:lumMod val="50000"/>
                  </a:schemeClr>
                </a:solidFill>
              </a:rPr>
              <a:t>%</a:t>
            </a:r>
            <a:endParaRPr lang="en-US" sz="2800" dirty="0">
              <a:solidFill>
                <a:schemeClr val="accent6">
                  <a:lumMod val="50000"/>
                </a:schemeClr>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6" name="Group 139"/>
          <p:cNvGraphicFramePr>
            <a:graphicFrameLocks noGrp="1"/>
          </p:cNvGraphicFramePr>
          <p:nvPr>
            <p:extLst>
              <p:ext uri="{D42A27DB-BD31-4B8C-83A1-F6EECF244321}">
                <p14:modId xmlns:p14="http://schemas.microsoft.com/office/powerpoint/2010/main" val="1839866434"/>
              </p:ext>
            </p:extLst>
          </p:nvPr>
        </p:nvGraphicFramePr>
        <p:xfrm>
          <a:off x="4800600" y="868363"/>
          <a:ext cx="3800475" cy="2754313"/>
        </p:xfrm>
        <a:graphic>
          <a:graphicData uri="http://schemas.openxmlformats.org/drawingml/2006/table">
            <a:tbl>
              <a:tblPr/>
              <a:tblGrid>
                <a:gridCol w="1196975"/>
                <a:gridCol w="1206500"/>
                <a:gridCol w="1397000"/>
              </a:tblGrid>
              <a:tr h="100330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price of beef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price of chicken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2613">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420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420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1824800354"/>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 Summary">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ctiveLearning">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ase study">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sk Experts">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ppendix">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25954</TotalTime>
  <Words>4881</Words>
  <Application>Microsoft Office PowerPoint</Application>
  <PresentationFormat>On-screen Show (4:3)</PresentationFormat>
  <Paragraphs>541</Paragraphs>
  <Slides>34</Slides>
  <Notes>33</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34</vt:i4>
      </vt:variant>
    </vt:vector>
  </HeadingPairs>
  <TitlesOfParts>
    <vt:vector size="52" baseType="lpstr">
      <vt:lpstr>Arial</vt:lpstr>
      <vt:lpstr>Arial Narrow</vt:lpstr>
      <vt:lpstr>Calibri</vt:lpstr>
      <vt:lpstr>Cambria</vt:lpstr>
      <vt:lpstr>Cambria Math</vt:lpstr>
      <vt:lpstr>Sabon-Bold</vt:lpstr>
      <vt:lpstr>Tahoma</vt:lpstr>
      <vt:lpstr>Times New Roman</vt:lpstr>
      <vt:lpstr>Wingdings</vt:lpstr>
      <vt:lpstr>Chapter title</vt:lpstr>
      <vt:lpstr>Intro / Summary</vt:lpstr>
      <vt:lpstr>Chapter content</vt:lpstr>
      <vt:lpstr>Figure</vt:lpstr>
      <vt:lpstr>Table</vt:lpstr>
      <vt:lpstr>ActiveLearning</vt:lpstr>
      <vt:lpstr>Case study</vt:lpstr>
      <vt:lpstr>Ask Experts</vt:lpstr>
      <vt:lpstr>Appendix</vt:lpstr>
      <vt:lpstr>PowerPoint Presentation</vt:lpstr>
      <vt:lpstr>Look for the answers to these questions:</vt:lpstr>
      <vt:lpstr>The Consumer Price Index</vt:lpstr>
      <vt:lpstr>Calculating CPI</vt:lpstr>
      <vt:lpstr>Calculating CPI</vt:lpstr>
      <vt:lpstr>EXAMPLE: basket:  {4 pizzas, 10 lattes}</vt:lpstr>
      <vt:lpstr>Active Learning 1  Calculating the CPI</vt:lpstr>
      <vt:lpstr>Active Learning 1   Answers</vt:lpstr>
      <vt:lpstr>Active Learning 1   Answers</vt:lpstr>
      <vt:lpstr>What’s in the CPI’s Basket?</vt:lpstr>
      <vt:lpstr>Active Learning 2  Substitution bias</vt:lpstr>
      <vt:lpstr>Active Learning 2   Answers</vt:lpstr>
      <vt:lpstr>Active Learning 2   Answers</vt:lpstr>
      <vt:lpstr>Problems with the CPI</vt:lpstr>
      <vt:lpstr>Problems with the CPI</vt:lpstr>
      <vt:lpstr>Problems with the CPI</vt:lpstr>
      <vt:lpstr>Problems with the CPI</vt:lpstr>
      <vt:lpstr>Problems with the CPI</vt:lpstr>
      <vt:lpstr>Two Measures of Inflation, 1965–2016</vt:lpstr>
      <vt:lpstr>Contrasting the  CPI and GDP Deflator</vt:lpstr>
      <vt:lpstr>Contrasting the  CPI and GDP Deflator</vt:lpstr>
      <vt:lpstr>Active Learning 3  CPI vs. GDP deflator</vt:lpstr>
      <vt:lpstr>Active Learning 3   Answers</vt:lpstr>
      <vt:lpstr>Correcting Variables for Inflation</vt:lpstr>
      <vt:lpstr>Correcting Variables for Inflation</vt:lpstr>
      <vt:lpstr>Correcting Variables for Inflation</vt:lpstr>
      <vt:lpstr>The U.S. Minimum Wage in Current Dollars and Today’s Dollars, 1960–2013</vt:lpstr>
      <vt:lpstr>Active Learning 4  Comparing tuition increases</vt:lpstr>
      <vt:lpstr>Active Learning 4   Answers</vt:lpstr>
      <vt:lpstr>Correcting Variables for Inflation</vt:lpstr>
      <vt:lpstr>Correcting Variables for Inflation</vt:lpstr>
      <vt:lpstr>Real vs. Nominal Interest Rates</vt:lpstr>
      <vt:lpstr>Real and Nominal Interest Rates in the U.S.,   1960–2015</vt:lpstr>
      <vt:lpstr>Summary </vt:lpstr>
    </vt:vector>
  </TitlesOfParts>
  <Company>Eastern Illinois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Andreea Chiritescu</dc:creator>
  <cp:lastModifiedBy>Andrew Lawrence Parkes</cp:lastModifiedBy>
  <cp:revision>1024</cp:revision>
  <dcterms:created xsi:type="dcterms:W3CDTF">2016-03-16T19:41:09Z</dcterms:created>
  <dcterms:modified xsi:type="dcterms:W3CDTF">2017-02-07T21:51:29Z</dcterms:modified>
</cp:coreProperties>
</file>