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39"/>
  </p:notesMasterIdLst>
  <p:handoutMasterIdLst>
    <p:handoutMasterId r:id="rId40"/>
  </p:handoutMasterIdLst>
  <p:sldIdLst>
    <p:sldId id="256" r:id="rId10"/>
    <p:sldId id="374" r:id="rId11"/>
    <p:sldId id="348" r:id="rId12"/>
    <p:sldId id="526" r:id="rId13"/>
    <p:sldId id="527" r:id="rId14"/>
    <p:sldId id="555" r:id="rId15"/>
    <p:sldId id="556" r:id="rId16"/>
    <p:sldId id="542" r:id="rId17"/>
    <p:sldId id="529" r:id="rId18"/>
    <p:sldId id="574" r:id="rId19"/>
    <p:sldId id="553" r:id="rId20"/>
    <p:sldId id="538" r:id="rId21"/>
    <p:sldId id="533" r:id="rId22"/>
    <p:sldId id="534" r:id="rId23"/>
    <p:sldId id="575" r:id="rId24"/>
    <p:sldId id="543" r:id="rId25"/>
    <p:sldId id="563" r:id="rId26"/>
    <p:sldId id="565" r:id="rId27"/>
    <p:sldId id="566" r:id="rId28"/>
    <p:sldId id="568" r:id="rId29"/>
    <p:sldId id="569" r:id="rId30"/>
    <p:sldId id="545" r:id="rId31"/>
    <p:sldId id="546" r:id="rId32"/>
    <p:sldId id="571" r:id="rId33"/>
    <p:sldId id="551" r:id="rId34"/>
    <p:sldId id="552" r:id="rId35"/>
    <p:sldId id="524" r:id="rId36"/>
    <p:sldId id="572" r:id="rId37"/>
    <p:sldId id="57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1221"/>
    <a:srgbClr val="660066"/>
    <a:srgbClr val="005EA4"/>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81192" autoAdjust="0"/>
  </p:normalViewPr>
  <p:slideViewPr>
    <p:cSldViewPr>
      <p:cViewPr varScale="1">
        <p:scale>
          <a:sx n="95" d="100"/>
          <a:sy n="95" d="100"/>
        </p:scale>
        <p:origin x="1986" y="54"/>
      </p:cViewPr>
      <p:guideLst>
        <p:guide orient="horz" pos="2160"/>
        <p:guide pos="2880"/>
      </p:guideLst>
    </p:cSldViewPr>
  </p:slideViewPr>
  <p:outlineViewPr>
    <p:cViewPr>
      <p:scale>
        <a:sx n="33" d="100"/>
        <a:sy n="33" d="100"/>
      </p:scale>
      <p:origin x="0" y="40626"/>
    </p:cViewPr>
  </p:outlineViewPr>
  <p:notesTextViewPr>
    <p:cViewPr>
      <p:scale>
        <a:sx n="1" d="1"/>
        <a:sy n="1" d="1"/>
      </p:scale>
      <p:origin x="0" y="0"/>
    </p:cViewPr>
  </p:notesTextViewPr>
  <p:sorterViewPr>
    <p:cViewPr>
      <p:scale>
        <a:sx n="110" d="100"/>
        <a:sy n="110" d="100"/>
      </p:scale>
      <p:origin x="0" y="0"/>
    </p:cViewPr>
  </p:sorterViewPr>
  <p:notesViewPr>
    <p:cSldViewPr>
      <p:cViewPr>
        <p:scale>
          <a:sx n="70" d="100"/>
          <a:sy n="70" d="100"/>
        </p:scale>
        <p:origin x="-2544" y="3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A0846-EC1A-40DB-8F81-96AE9A64BBB3}" type="datetimeFigureOut">
              <a:rPr lang="en-US" smtClean="0"/>
              <a:t>2/25/2017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2/25/2017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This chapter is shorter than average.  (In many other textbooks, a single chapter combines this material with externalities.)</a:t>
            </a:r>
          </a:p>
          <a:p>
            <a:pPr eaLnBrk="1" hangingPunct="1"/>
            <a:endParaRPr lang="en-US" sz="1200" dirty="0" smtClean="0"/>
          </a:p>
          <a:p>
            <a:pPr eaLnBrk="1" hangingPunct="1"/>
            <a:r>
              <a:rPr lang="en-US" sz="1200" dirty="0" smtClean="0"/>
              <a:t>It’s also less analytically challenging than average, so most students find it less difficult—especially when covered immediately after the externalities chapter.  </a:t>
            </a:r>
          </a:p>
          <a:p>
            <a:pPr eaLnBrk="1" hangingPunct="1"/>
            <a:endParaRPr lang="en-US" sz="1200" dirty="0" smtClean="0"/>
          </a:p>
          <a:p>
            <a:pPr eaLnBrk="1" hangingPunct="1"/>
            <a:r>
              <a:rPr lang="en-US" sz="1200" dirty="0" smtClean="0"/>
              <a:t>Most instructors are able to cover this chapter in a single class session.  </a:t>
            </a:r>
          </a:p>
          <a:p>
            <a:pPr eaLnBrk="1" hangingPunct="1"/>
            <a:endParaRPr lang="en-US" sz="1200" dirty="0" smtClean="0"/>
          </a:p>
          <a:p>
            <a:pPr eaLnBrk="1" hangingPunct="1"/>
            <a:r>
              <a:rPr lang="en-US" sz="1200" dirty="0" smtClean="0"/>
              <a:t>This PowerPoint presentation includes a case study on spam email.  This case study does not appear in the textbook.</a:t>
            </a:r>
          </a:p>
          <a:p>
            <a:pPr eaLnBrk="1" hangingPunct="1"/>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If a good is not excludable, people have incentive to be free riders, because firms cannot prevent non-payers from consuming the good</a:t>
            </a:r>
          </a:p>
          <a:p>
            <a:pPr eaLnBrk="1" hangingPunct="1"/>
            <a:r>
              <a:rPr lang="en-US" dirty="0" smtClean="0"/>
              <a:t>Result:  The good is not produced, even if buyers collectively value the good higher than the cost of providing it. </a:t>
            </a:r>
          </a:p>
          <a:p>
            <a:pPr eaLnBrk="1" hangingPunct="1"/>
            <a:endParaRPr lang="en-US" dirty="0" smtClean="0"/>
          </a:p>
          <a:p>
            <a:pPr eaLnBrk="1" hangingPunct="1"/>
            <a:r>
              <a:rPr lang="en-US" dirty="0" smtClean="0"/>
              <a:t>The textbook exposits these ideas using a simple example—a fireworks display on 4</a:t>
            </a:r>
            <a:r>
              <a:rPr lang="en-US" baseline="30000" dirty="0" smtClean="0"/>
              <a:t>th</a:t>
            </a:r>
            <a:r>
              <a:rPr lang="en-US" dirty="0" smtClean="0"/>
              <a:t> July in </a:t>
            </a:r>
            <a:r>
              <a:rPr lang="en-US" dirty="0" err="1" smtClean="0"/>
              <a:t>Smalltown</a:t>
            </a:r>
            <a:r>
              <a:rPr lang="en-US" dirty="0" smtClean="0"/>
              <a:t>, U.S.A.   </a:t>
            </a:r>
          </a:p>
          <a:p>
            <a:pPr eaLnBrk="1" hangingPunct="1"/>
            <a:endParaRPr lang="en-US" dirty="0" smtClean="0"/>
          </a:p>
          <a:p>
            <a:pPr eaLnBrk="1" hangingPunct="1"/>
            <a:r>
              <a:rPr lang="en-US" dirty="0" smtClean="0"/>
              <a:t>The Study Guide offers another example, in which the cost of installing a streetlight in a neighborhood is less than the collective benefits of the people who live on that street—yet, no one takes the initiative to provide it.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10</a:t>
            </a:fld>
            <a:endParaRPr lang="en-US"/>
          </a:p>
        </p:txBody>
      </p:sp>
    </p:spTree>
    <p:extLst>
      <p:ext uri="{BB962C8B-B14F-4D97-AF65-F5344CB8AC3E}">
        <p14:creationId xmlns:p14="http://schemas.microsoft.com/office/powerpoint/2010/main" val="509613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11</a:t>
            </a:fld>
            <a:endParaRPr lang="en-US"/>
          </a:p>
        </p:txBody>
      </p:sp>
    </p:spTree>
    <p:extLst>
      <p:ext uri="{BB962C8B-B14F-4D97-AF65-F5344CB8AC3E}">
        <p14:creationId xmlns:p14="http://schemas.microsoft.com/office/powerpoint/2010/main" val="2152754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interesting cost-benefit analysis appears in the textbook in the case</a:t>
            </a:r>
            <a:r>
              <a:rPr lang="en-US" baseline="0" dirty="0" smtClean="0"/>
              <a:t> study: ‘How much is a life worth?’</a:t>
            </a:r>
          </a:p>
          <a:p>
            <a:r>
              <a:rPr lang="en-US" baseline="0" dirty="0" smtClean="0"/>
              <a:t>The town has to decide if installing a new traffic light that can potentially save lives is worth the cost of $10,000 to install it.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12</a:t>
            </a:fld>
            <a:endParaRPr lang="en-US"/>
          </a:p>
        </p:txBody>
      </p:sp>
    </p:spTree>
    <p:extLst>
      <p:ext uri="{BB962C8B-B14F-4D97-AF65-F5344CB8AC3E}">
        <p14:creationId xmlns:p14="http://schemas.microsoft.com/office/powerpoint/2010/main" val="197810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959431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14</a:t>
            </a:fld>
            <a:endParaRPr lang="en-US"/>
          </a:p>
        </p:txBody>
      </p:sp>
    </p:spTree>
    <p:extLst>
      <p:ext uri="{BB962C8B-B14F-4D97-AF65-F5344CB8AC3E}">
        <p14:creationId xmlns:p14="http://schemas.microsoft.com/office/powerpoint/2010/main" val="3035618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15</a:t>
            </a:fld>
            <a:endParaRPr lang="en-US"/>
          </a:p>
        </p:txBody>
      </p:sp>
    </p:spTree>
    <p:extLst>
      <p:ext uri="{BB962C8B-B14F-4D97-AF65-F5344CB8AC3E}">
        <p14:creationId xmlns:p14="http://schemas.microsoft.com/office/powerpoint/2010/main" val="159994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3786249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3506335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solidFill>
                  <a:prstClr val="black"/>
                </a:solidFill>
                <a:latin typeface="Calibri"/>
              </a:rPr>
              <a:pPr/>
              <a:t>18</a:t>
            </a:fld>
            <a:endParaRPr lang="en-US">
              <a:solidFill>
                <a:prstClr val="black"/>
              </a:solidFill>
              <a:latin typeface="Calibri"/>
            </a:endParaRPr>
          </a:p>
        </p:txBody>
      </p:sp>
      <p:sp>
        <p:nvSpPr>
          <p:cNvPr id="87044" name="Rectangle 3"/>
          <p:cNvSpPr>
            <a:spLocks noGrp="1" noChangeArrowheads="1"/>
          </p:cNvSpPr>
          <p:nvPr>
            <p:ph type="body" idx="1"/>
          </p:nvPr>
        </p:nvSpPr>
        <p:spPr>
          <a:xfrm>
            <a:off x="533400" y="3962400"/>
            <a:ext cx="6019800" cy="4876800"/>
          </a:xfrm>
        </p:spPr>
        <p:txBody>
          <a:bodyPr>
            <a:noAutofit/>
          </a:bodyPr>
          <a:lstStyle/>
          <a:p>
            <a:pPr eaLnBrk="1" hangingPunct="1"/>
            <a:r>
              <a:rPr lang="en-US" sz="1100" dirty="0" smtClean="0"/>
              <a:t>If you’re pressed for time, you can safely omit this exercise.  Its contents will be covered in a subsequent slide, and students can learn this material from a careful reading of the chapter. </a:t>
            </a:r>
          </a:p>
          <a:p>
            <a:pPr eaLnBrk="1" hangingPunct="1"/>
            <a:endParaRPr lang="en-US" sz="1100" dirty="0" smtClean="0"/>
          </a:p>
          <a:p>
            <a:pPr eaLnBrk="1" hangingPunct="1"/>
            <a:r>
              <a:rPr lang="en-US" sz="1100" dirty="0" smtClean="0"/>
              <a:t>This exercise has several objectives:</a:t>
            </a:r>
          </a:p>
          <a:p>
            <a:pPr eaLnBrk="1" hangingPunct="1"/>
            <a:endParaRPr lang="en-US" sz="1100" dirty="0" smtClean="0"/>
          </a:p>
          <a:p>
            <a:pPr eaLnBrk="1" hangingPunct="1"/>
            <a:r>
              <a:rPr lang="en-US" sz="1100" dirty="0" smtClean="0"/>
              <a:t>1) It gets students to anticipate the policy solutions to the common resource problem based on what they have just learned about the problem.</a:t>
            </a:r>
          </a:p>
          <a:p>
            <a:pPr eaLnBrk="1" hangingPunct="1"/>
            <a:endParaRPr lang="en-US" sz="1100" dirty="0" smtClean="0"/>
          </a:p>
          <a:p>
            <a:pPr eaLnBrk="1" hangingPunct="1"/>
            <a:r>
              <a:rPr lang="en-US" sz="1100" dirty="0" smtClean="0"/>
              <a:t>2) After giving students a big hint on the preceding slide, it tests to see whether they make the connection between the common resource problem and the policies to deal with negative externalities they learned in the preceding chapter.</a:t>
            </a:r>
          </a:p>
          <a:p>
            <a:pPr eaLnBrk="1" hangingPunct="1"/>
            <a:endParaRPr lang="en-US" sz="1100" dirty="0" smtClean="0"/>
          </a:p>
          <a:p>
            <a:pPr eaLnBrk="1" hangingPunct="1"/>
            <a:r>
              <a:rPr lang="en-US" sz="1100" dirty="0" smtClean="0"/>
              <a:t>To get through this activity quickly, display the question, give students a quiet moment to formulate their responses, then ask for students to share their answers.  </a:t>
            </a:r>
          </a:p>
          <a:p>
            <a:pPr eaLnBrk="1" hangingPunct="1"/>
            <a:endParaRPr lang="en-US" sz="1100" dirty="0" smtClean="0"/>
          </a:p>
          <a:p>
            <a:pPr eaLnBrk="1" hangingPunct="1"/>
            <a:r>
              <a:rPr lang="en-US" sz="1100" dirty="0" smtClean="0"/>
              <a:t>If you can spare an extra couple of minutes, have them work in pairs—two minutes should suffice—and then ask students to share their answers with the class.</a:t>
            </a:r>
          </a:p>
          <a:p>
            <a:endParaRPr lang="en-US" sz="1100" b="0" i="0" dirty="0" smtClean="0"/>
          </a:p>
        </p:txBody>
      </p:sp>
      <p:sp>
        <p:nvSpPr>
          <p:cNvPr id="7" name="Slide Image Placeholder 6"/>
          <p:cNvSpPr>
            <a:spLocks noGrp="1" noRot="1" noChangeAspect="1"/>
          </p:cNvSpPr>
          <p:nvPr>
            <p:ph type="sldImg"/>
          </p:nvPr>
        </p:nvSpPr>
        <p:spPr>
          <a:xfrm>
            <a:off x="1295400" y="609600"/>
            <a:ext cx="4191000" cy="3143250"/>
          </a:xfrm>
        </p:spPr>
      </p:sp>
    </p:spTree>
    <p:extLst>
      <p:ext uri="{BB962C8B-B14F-4D97-AF65-F5344CB8AC3E}">
        <p14:creationId xmlns:p14="http://schemas.microsoft.com/office/powerpoint/2010/main" val="2976068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solidFill>
                  <a:prstClr val="black"/>
                </a:solidFill>
                <a:latin typeface="Calibri"/>
              </a:rPr>
              <a:pPr/>
              <a:t>19</a:t>
            </a:fld>
            <a:endParaRPr lang="en-US">
              <a:solidFill>
                <a:prstClr val="black"/>
              </a:solidFill>
              <a:latin typeface="Calibri"/>
            </a:endParaRPr>
          </a:p>
        </p:txBody>
      </p:sp>
      <p:sp>
        <p:nvSpPr>
          <p:cNvPr id="87044" name="Rectangle 3"/>
          <p:cNvSpPr>
            <a:spLocks noGrp="1" noChangeArrowheads="1"/>
          </p:cNvSpPr>
          <p:nvPr>
            <p:ph type="body" idx="1"/>
          </p:nvPr>
        </p:nvSpPr>
        <p:spPr>
          <a:xfrm>
            <a:off x="533400" y="3962400"/>
            <a:ext cx="6019800" cy="4876800"/>
          </a:xfrm>
        </p:spPr>
        <p:txBody>
          <a:bodyPr>
            <a:noAutofit/>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US" sz="1100" dirty="0" smtClean="0"/>
              <a:t>All of these policy options have been used in modern times to deal with the common resource problem.  The following slides shows a few examples.</a:t>
            </a:r>
          </a:p>
          <a:p>
            <a:endParaRPr lang="en-US" sz="1100" b="0" i="0" dirty="0" smtClean="0"/>
          </a:p>
        </p:txBody>
      </p:sp>
      <p:sp>
        <p:nvSpPr>
          <p:cNvPr id="7" name="Slide Image Placeholder 6"/>
          <p:cNvSpPr>
            <a:spLocks noGrp="1" noRot="1" noChangeAspect="1"/>
          </p:cNvSpPr>
          <p:nvPr>
            <p:ph type="sldImg"/>
          </p:nvPr>
        </p:nvSpPr>
        <p:spPr>
          <a:xfrm>
            <a:off x="1295400" y="609600"/>
            <a:ext cx="4191000" cy="3143250"/>
          </a:xfrm>
        </p:spPr>
      </p:sp>
    </p:spTree>
    <p:extLst>
      <p:ext uri="{BB962C8B-B14F-4D97-AF65-F5344CB8AC3E}">
        <p14:creationId xmlns:p14="http://schemas.microsoft.com/office/powerpoint/2010/main" val="3500421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a:p>
        </p:txBody>
      </p:sp>
    </p:spTree>
    <p:extLst>
      <p:ext uri="{BB962C8B-B14F-4D97-AF65-F5344CB8AC3E}">
        <p14:creationId xmlns:p14="http://schemas.microsoft.com/office/powerpoint/2010/main" val="136236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20</a:t>
            </a:fld>
            <a:endParaRPr lang="en-US"/>
          </a:p>
        </p:txBody>
      </p:sp>
    </p:spTree>
    <p:extLst>
      <p:ext uri="{BB962C8B-B14F-4D97-AF65-F5344CB8AC3E}">
        <p14:creationId xmlns:p14="http://schemas.microsoft.com/office/powerpoint/2010/main" val="795901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electromagnetic frequency spectrum is a common resource.  </a:t>
            </a:r>
          </a:p>
          <a:p>
            <a:endParaRPr lang="en-US" dirty="0" smtClean="0"/>
          </a:p>
          <a:p>
            <a:r>
              <a:rPr lang="en-US" dirty="0" smtClean="0"/>
              <a:t>It is not excludable:  anyone with the right equipment can use it.  </a:t>
            </a:r>
          </a:p>
          <a:p>
            <a:endParaRPr lang="en-US" dirty="0" smtClean="0"/>
          </a:p>
          <a:p>
            <a:r>
              <a:rPr lang="en-US" dirty="0" smtClean="0"/>
              <a:t>It is rival in consumption:  there’s a limited amount of spectrum available.  </a:t>
            </a:r>
          </a:p>
          <a:p>
            <a:endParaRPr lang="en-US" dirty="0" smtClean="0"/>
          </a:p>
          <a:p>
            <a:r>
              <a:rPr lang="en-US" dirty="0" smtClean="0"/>
              <a:t>The U.S. FCC has been auctioning licenses to use parts of the spectrum since 1994.  These auctions raise substantial revenue for the federal government and help allocate spectrum efficiently (firms that can use it most productively bid the most in the auctions).  </a:t>
            </a:r>
          </a:p>
        </p:txBody>
      </p:sp>
      <p:sp>
        <p:nvSpPr>
          <p:cNvPr id="4" name="Slide Number Placeholder 3"/>
          <p:cNvSpPr>
            <a:spLocks noGrp="1"/>
          </p:cNvSpPr>
          <p:nvPr>
            <p:ph type="sldNum" sz="quarter" idx="10"/>
          </p:nvPr>
        </p:nvSpPr>
        <p:spPr/>
        <p:txBody>
          <a:bodyPr/>
          <a:lstStyle/>
          <a:p>
            <a:fld id="{2CAF6792-DBE1-4461-97FA-F85A7B48814E}" type="slidenum">
              <a:rPr lang="en-US" smtClean="0"/>
              <a:t>21</a:t>
            </a:fld>
            <a:endParaRPr lang="en-US"/>
          </a:p>
        </p:txBody>
      </p:sp>
    </p:spTree>
    <p:extLst>
      <p:ext uri="{BB962C8B-B14F-4D97-AF65-F5344CB8AC3E}">
        <p14:creationId xmlns:p14="http://schemas.microsoft.com/office/powerpoint/2010/main" val="2917232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2384075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1416933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case study is not in the textbook.  </a:t>
            </a:r>
          </a:p>
          <a:p>
            <a:r>
              <a:rPr lang="en-US" dirty="0" smtClean="0"/>
              <a:t>The ‘Why the cow is not extinct’ case study from the textbook explains</a:t>
            </a:r>
            <a:r>
              <a:rPr lang="en-US" baseline="0" dirty="0" smtClean="0"/>
              <a:t> why some policies to deal with common resources are more efficient than others.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24</a:t>
            </a:fld>
            <a:endParaRPr lang="en-US"/>
          </a:p>
        </p:txBody>
      </p:sp>
    </p:spTree>
    <p:extLst>
      <p:ext uri="{BB962C8B-B14F-4D97-AF65-F5344CB8AC3E}">
        <p14:creationId xmlns:p14="http://schemas.microsoft.com/office/powerpoint/2010/main" val="3929238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Nobody owns the air, so no one can charge polluters.  Result:  too much pollution.</a:t>
            </a:r>
          </a:p>
          <a:p>
            <a:r>
              <a:rPr lang="en-US" dirty="0" smtClean="0"/>
              <a:t>Nobody can charge people who benefit from national defense.  Result:  too little defense.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25</a:t>
            </a:fld>
            <a:endParaRPr lang="en-US"/>
          </a:p>
        </p:txBody>
      </p:sp>
    </p:spTree>
    <p:extLst>
      <p:ext uri="{BB962C8B-B14F-4D97-AF65-F5344CB8AC3E}">
        <p14:creationId xmlns:p14="http://schemas.microsoft.com/office/powerpoint/2010/main" val="3765948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26</a:t>
            </a:fld>
            <a:endParaRPr lang="en-US"/>
          </a:p>
        </p:txBody>
      </p:sp>
    </p:spTree>
    <p:extLst>
      <p:ext uri="{BB962C8B-B14F-4D97-AF65-F5344CB8AC3E}">
        <p14:creationId xmlns:p14="http://schemas.microsoft.com/office/powerpoint/2010/main" val="76631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27</a:t>
            </a:fld>
            <a:endParaRPr lang="en-US"/>
          </a:p>
        </p:txBody>
      </p:sp>
    </p:spTree>
    <p:extLst>
      <p:ext uri="{BB962C8B-B14F-4D97-AF65-F5344CB8AC3E}">
        <p14:creationId xmlns:p14="http://schemas.microsoft.com/office/powerpoint/2010/main" val="2322972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28</a:t>
            </a:fld>
            <a:endParaRPr lang="en-US"/>
          </a:p>
        </p:txBody>
      </p:sp>
    </p:spTree>
    <p:extLst>
      <p:ext uri="{BB962C8B-B14F-4D97-AF65-F5344CB8AC3E}">
        <p14:creationId xmlns:p14="http://schemas.microsoft.com/office/powerpoint/2010/main" val="23229720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29</a:t>
            </a:fld>
            <a:endParaRPr lang="en-US"/>
          </a:p>
        </p:txBody>
      </p:sp>
    </p:spTree>
    <p:extLst>
      <p:ext uri="{BB962C8B-B14F-4D97-AF65-F5344CB8AC3E}">
        <p14:creationId xmlns:p14="http://schemas.microsoft.com/office/powerpoint/2010/main" val="2322972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bullet point is one of the 10 principles.</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3065065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3893549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two characteristics on the preceding slide, we can classify most goods in one of the four categories on this slide.  </a:t>
            </a:r>
          </a:p>
          <a:p>
            <a:endParaRPr lang="en-US" dirty="0" smtClean="0"/>
          </a:p>
          <a:p>
            <a:r>
              <a:rPr lang="en-US" dirty="0" smtClean="0"/>
              <a:t>As each example displays, explain why it belongs to its category/classification.  </a:t>
            </a:r>
          </a:p>
          <a:p>
            <a:endParaRPr lang="en-US" dirty="0" smtClean="0"/>
          </a:p>
          <a:p>
            <a:r>
              <a:rPr lang="en-US" dirty="0" smtClean="0"/>
              <a:t>E.g., food is a private good because: </a:t>
            </a:r>
          </a:p>
          <a:p>
            <a:endParaRPr lang="en-US" dirty="0" smtClean="0"/>
          </a:p>
          <a:p>
            <a:r>
              <a:rPr lang="en-US" dirty="0" smtClean="0"/>
              <a:t>1) It is excludable:  you cannot have any unless you buy it.</a:t>
            </a:r>
          </a:p>
          <a:p>
            <a:endParaRPr lang="en-US" dirty="0" smtClean="0"/>
          </a:p>
          <a:p>
            <a:r>
              <a:rPr lang="en-US" dirty="0" smtClean="0"/>
              <a:t>2) It is rival in consumption:  if you eat that fish taco, I won’t be able to eat it.</a:t>
            </a:r>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4018443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pPr/>
              <a:t>6</a:t>
            </a:fld>
            <a:endParaRPr lang="en-US"/>
          </a:p>
        </p:txBody>
      </p:sp>
      <p:sp>
        <p:nvSpPr>
          <p:cNvPr id="87044" name="Rectangle 3"/>
          <p:cNvSpPr>
            <a:spLocks noGrp="1" noChangeArrowheads="1"/>
          </p:cNvSpPr>
          <p:nvPr>
            <p:ph type="body" idx="1"/>
          </p:nvPr>
        </p:nvSpPr>
        <p:spPr>
          <a:xfrm>
            <a:off x="533400" y="3962400"/>
            <a:ext cx="6019800" cy="4876800"/>
          </a:xfrm>
        </p:spPr>
        <p:txBody>
          <a:bodyPr>
            <a:noAutofit/>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US" sz="1100" dirty="0" smtClean="0"/>
              <a:t>This brief exercise gives students practice applying the definitions of rival and excludable and the four different types of goods.  You can</a:t>
            </a:r>
            <a:r>
              <a:rPr lang="en-US" sz="1100" baseline="0" dirty="0" smtClean="0"/>
              <a:t> omit it if you’re pressed for time, but it’s a good way to break up the lecture and engage students</a:t>
            </a:r>
            <a:r>
              <a:rPr lang="en-US" sz="1100" dirty="0" smtClean="0"/>
              <a:t>.</a:t>
            </a:r>
          </a:p>
          <a:p>
            <a:pPr eaLnBrk="1" hangingPunct="1"/>
            <a:endParaRPr lang="en-US" sz="1100" dirty="0" smtClean="0"/>
          </a:p>
          <a:p>
            <a:pPr eaLnBrk="1" hangingPunct="1"/>
            <a:r>
              <a:rPr lang="en-US" sz="1100" dirty="0" smtClean="0"/>
              <a:t>Suggestions:  </a:t>
            </a:r>
          </a:p>
          <a:p>
            <a:pPr eaLnBrk="1" hangingPunct="1"/>
            <a:endParaRPr lang="en-US" sz="1100" dirty="0" smtClean="0"/>
          </a:p>
          <a:p>
            <a:pPr eaLnBrk="1" hangingPunct="1"/>
            <a:r>
              <a:rPr lang="en-US" sz="1100" dirty="0" smtClean="0"/>
              <a:t>1.  Delete</a:t>
            </a:r>
            <a:r>
              <a:rPr lang="en-US" sz="1100" baseline="0" dirty="0" smtClean="0"/>
              <a:t> the hint.  If students need a hint, give it to them orally.  </a:t>
            </a:r>
            <a:endParaRPr lang="en-US" sz="1100" dirty="0" smtClean="0"/>
          </a:p>
          <a:p>
            <a:pPr eaLnBrk="1" hangingPunct="1"/>
            <a:endParaRPr lang="en-US" sz="1100" dirty="0" smtClean="0"/>
          </a:p>
          <a:p>
            <a:pPr eaLnBrk="1" hangingPunct="1"/>
            <a:r>
              <a:rPr lang="en-US" sz="1100" dirty="0" smtClean="0"/>
              <a:t>2.  If</a:t>
            </a:r>
            <a:r>
              <a:rPr lang="en-US" sz="1100" baseline="0" dirty="0" smtClean="0"/>
              <a:t> you can spare 4 minutes of class time, give students 1-2 minutes to formulate their answer, then 1-2 minutes to compare their answer with their neighbor’s.  Then ask for volunteers to share their answers.  </a:t>
            </a:r>
            <a:endParaRPr lang="en-US" sz="1100" dirty="0" smtClean="0"/>
          </a:p>
          <a:p>
            <a:pPr eaLnBrk="1" hangingPunct="1"/>
            <a:endParaRPr lang="en-US" sz="1100" dirty="0" smtClean="0"/>
          </a:p>
        </p:txBody>
      </p:sp>
      <p:sp>
        <p:nvSpPr>
          <p:cNvPr id="7" name="Slide Image Placeholder 6"/>
          <p:cNvSpPr>
            <a:spLocks noGrp="1" noRot="1" noChangeAspect="1"/>
          </p:cNvSpPr>
          <p:nvPr>
            <p:ph type="sldImg"/>
          </p:nvPr>
        </p:nvSpPr>
        <p:spPr>
          <a:xfrm>
            <a:off x="1295400" y="609600"/>
            <a:ext cx="4191000" cy="3143250"/>
          </a:xfrm>
        </p:spPr>
      </p:sp>
    </p:spTree>
    <p:extLst>
      <p:ext uri="{BB962C8B-B14F-4D97-AF65-F5344CB8AC3E}">
        <p14:creationId xmlns:p14="http://schemas.microsoft.com/office/powerpoint/2010/main" val="820338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solidFill>
                  <a:prstClr val="black"/>
                </a:solidFill>
                <a:latin typeface="Calibri"/>
              </a:rPr>
              <a:pPr/>
              <a:t>7</a:t>
            </a:fld>
            <a:endParaRPr lang="en-US">
              <a:solidFill>
                <a:prstClr val="black"/>
              </a:solidFill>
              <a:latin typeface="Calibri"/>
            </a:endParaRPr>
          </a:p>
        </p:txBody>
      </p:sp>
      <p:sp>
        <p:nvSpPr>
          <p:cNvPr id="87044" name="Rectangle 3"/>
          <p:cNvSpPr>
            <a:spLocks noGrp="1" noChangeArrowheads="1"/>
          </p:cNvSpPr>
          <p:nvPr>
            <p:ph type="body" idx="1"/>
          </p:nvPr>
        </p:nvSpPr>
        <p:spPr>
          <a:xfrm>
            <a:off x="533400" y="3962400"/>
            <a:ext cx="6019800" cy="4876800"/>
          </a:xfrm>
        </p:spPr>
        <p:txBody>
          <a:bodyPr>
            <a:noAutofit/>
          </a:bodyPr>
          <a:lstStyle/>
          <a:p>
            <a:endParaRPr lang="en-US" sz="1100" b="0" i="0" dirty="0" smtClean="0"/>
          </a:p>
        </p:txBody>
      </p:sp>
      <p:sp>
        <p:nvSpPr>
          <p:cNvPr id="7" name="Slide Image Placeholder 6"/>
          <p:cNvSpPr>
            <a:spLocks noGrp="1" noRot="1" noChangeAspect="1"/>
          </p:cNvSpPr>
          <p:nvPr>
            <p:ph type="sldImg"/>
          </p:nvPr>
        </p:nvSpPr>
        <p:spPr>
          <a:xfrm>
            <a:off x="1295400" y="609600"/>
            <a:ext cx="4191000" cy="3143250"/>
          </a:xfrm>
        </p:spPr>
      </p:sp>
    </p:spTree>
    <p:extLst>
      <p:ext uri="{BB962C8B-B14F-4D97-AF65-F5344CB8AC3E}">
        <p14:creationId xmlns:p14="http://schemas.microsoft.com/office/powerpoint/2010/main" val="1631376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‘Ask the experts’ feature provides the opportunity for class discussion.  It can be a continuation of the discussion from the</a:t>
            </a:r>
            <a:r>
              <a:rPr lang="en-US" baseline="0" dirty="0" smtClean="0"/>
              <a:t> </a:t>
            </a:r>
            <a:r>
              <a:rPr lang="en-US" dirty="0" smtClean="0"/>
              <a:t>previous slides, Active learning 1.  </a:t>
            </a:r>
          </a:p>
          <a:p>
            <a:r>
              <a:rPr lang="en-US" dirty="0" smtClean="0"/>
              <a:t>After showing the statement, you can ask your students to choose one of the options: agree, disagree, or uncertain. You can collect their answers in a variety of ways: show of hands, ballot, clicker system, etc. If time permits, you can allow students to group and discuss some of the reasons they chose their answer. </a:t>
            </a:r>
          </a:p>
          <a:p>
            <a:r>
              <a:rPr lang="en-US" dirty="0" smtClean="0"/>
              <a:t>Ask the students to share with the class their reasons. Their answers will vary.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223058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9</a:t>
            </a:fld>
            <a:endParaRPr lang="en-US"/>
          </a:p>
        </p:txBody>
      </p:sp>
    </p:spTree>
    <p:extLst>
      <p:ext uri="{BB962C8B-B14F-4D97-AF65-F5344CB8AC3E}">
        <p14:creationId xmlns:p14="http://schemas.microsoft.com/office/powerpoint/2010/main" val="1002856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Slides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TextBox 4"/>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9885019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TextBox 4"/>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3056439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7.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8.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1375484" cy="1040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 id="2147483686" r:id="rId3"/>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 id="2147483685" r:id="rId2"/>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400800"/>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0" y="3505200"/>
            <a:ext cx="7010399" cy="2133600"/>
          </a:xfrm>
        </p:spPr>
        <p:txBody>
          <a:bodyPr/>
          <a:lstStyle/>
          <a:p>
            <a:pPr>
              <a:defRPr/>
            </a:pPr>
            <a:r>
              <a:rPr lang="en-US" sz="5400" dirty="0"/>
              <a:t>Public Goods and </a:t>
            </a:r>
          </a:p>
          <a:p>
            <a:pPr>
              <a:defRPr/>
            </a:pPr>
            <a:r>
              <a:rPr lang="en-US" sz="5400" dirty="0"/>
              <a:t>Common Resources</a:t>
            </a:r>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11</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Goods</a:t>
            </a:r>
          </a:p>
        </p:txBody>
      </p:sp>
      <p:sp>
        <p:nvSpPr>
          <p:cNvPr id="3" name="Content Placeholder 2"/>
          <p:cNvSpPr>
            <a:spLocks noGrp="1"/>
          </p:cNvSpPr>
          <p:nvPr>
            <p:ph idx="1"/>
          </p:nvPr>
        </p:nvSpPr>
        <p:spPr/>
        <p:txBody>
          <a:bodyPr/>
          <a:lstStyle/>
          <a:p>
            <a:r>
              <a:rPr lang="en-US" altLang="en-US" dirty="0"/>
              <a:t>Free rider</a:t>
            </a:r>
          </a:p>
          <a:p>
            <a:pPr lvl="1"/>
            <a:r>
              <a:rPr lang="en-US" altLang="en-US" dirty="0"/>
              <a:t>Person who receives the benefit of a good but avoids paying for it</a:t>
            </a:r>
          </a:p>
          <a:p>
            <a:r>
              <a:rPr lang="en-US" altLang="en-US" dirty="0"/>
              <a:t>The free-rider problem</a:t>
            </a:r>
          </a:p>
          <a:p>
            <a:pPr lvl="1"/>
            <a:r>
              <a:rPr lang="en-US" altLang="en-US" dirty="0"/>
              <a:t>Public goods are not excludable, so people have an incentive to be free riders</a:t>
            </a:r>
          </a:p>
          <a:p>
            <a:pPr lvl="1"/>
            <a:r>
              <a:rPr lang="en-US" altLang="en-US" dirty="0"/>
              <a:t>Prevents the private market from supplying the goods</a:t>
            </a:r>
          </a:p>
          <a:p>
            <a:pPr lvl="1"/>
            <a:r>
              <a:rPr lang="en-US" altLang="en-US" dirty="0"/>
              <a:t>Market failure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89516484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Goods</a:t>
            </a:r>
          </a:p>
        </p:txBody>
      </p:sp>
      <p:sp>
        <p:nvSpPr>
          <p:cNvPr id="3" name="Content Placeholder 2"/>
          <p:cNvSpPr>
            <a:spLocks noGrp="1"/>
          </p:cNvSpPr>
          <p:nvPr>
            <p:ph idx="1"/>
          </p:nvPr>
        </p:nvSpPr>
        <p:spPr/>
        <p:txBody>
          <a:bodyPr/>
          <a:lstStyle/>
          <a:p>
            <a:r>
              <a:rPr lang="en-US" altLang="en-US" dirty="0"/>
              <a:t>Government can remedy the free-rider problem</a:t>
            </a:r>
          </a:p>
          <a:p>
            <a:pPr lvl="1"/>
            <a:r>
              <a:rPr lang="en-US" altLang="en-US" dirty="0"/>
              <a:t>If total benefits of </a:t>
            </a:r>
            <a:r>
              <a:rPr lang="en-US" altLang="en-US" dirty="0" smtClean="0"/>
              <a:t>a public </a:t>
            </a:r>
            <a:r>
              <a:rPr lang="en-US" altLang="en-US" dirty="0"/>
              <a:t>good exceeds </a:t>
            </a:r>
            <a:r>
              <a:rPr lang="en-US" altLang="en-US" dirty="0" smtClean="0"/>
              <a:t>its </a:t>
            </a:r>
            <a:r>
              <a:rPr lang="en-US" altLang="en-US" dirty="0"/>
              <a:t>costs</a:t>
            </a:r>
          </a:p>
          <a:p>
            <a:pPr lvl="1"/>
            <a:r>
              <a:rPr lang="en-US" altLang="en-US" dirty="0"/>
              <a:t>Provide the public good</a:t>
            </a:r>
          </a:p>
          <a:p>
            <a:pPr lvl="1"/>
            <a:r>
              <a:rPr lang="en-US" altLang="en-US" dirty="0"/>
              <a:t>Pay for it with tax revenue</a:t>
            </a:r>
          </a:p>
          <a:p>
            <a:pPr lvl="1"/>
            <a:r>
              <a:rPr lang="en-US" altLang="en-US" dirty="0"/>
              <a:t>Make everyone better off</a:t>
            </a:r>
          </a:p>
          <a:p>
            <a:pPr lvl="1"/>
            <a:r>
              <a:rPr lang="en-US" dirty="0" smtClean="0"/>
              <a:t>Problem</a:t>
            </a:r>
            <a:r>
              <a:rPr lang="en-US" dirty="0"/>
              <a:t>: </a:t>
            </a:r>
            <a:r>
              <a:rPr lang="en-US" dirty="0" smtClean="0"/>
              <a:t>Measuring </a:t>
            </a:r>
            <a:r>
              <a:rPr lang="en-US" dirty="0"/>
              <a:t>the benefit is usually </a:t>
            </a:r>
            <a:r>
              <a:rPr lang="en-US" dirty="0" smtClean="0"/>
              <a:t>difficult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57231887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wrap="square" anchor="t"/>
          <a:lstStyle/>
          <a:p>
            <a:r>
              <a:rPr lang="en-US" altLang="en-US" smtClean="0"/>
              <a:t>Public Goods</a:t>
            </a:r>
          </a:p>
        </p:txBody>
      </p:sp>
      <p:sp>
        <p:nvSpPr>
          <p:cNvPr id="22531" name="Content Placeholder 2"/>
          <p:cNvSpPr>
            <a:spLocks noGrp="1"/>
          </p:cNvSpPr>
          <p:nvPr>
            <p:ph idx="1"/>
          </p:nvPr>
        </p:nvSpPr>
        <p:spPr/>
        <p:txBody>
          <a:bodyPr/>
          <a:lstStyle/>
          <a:p>
            <a:r>
              <a:rPr lang="en-US" altLang="en-US" dirty="0" smtClean="0"/>
              <a:t>Cost–benefit analysis</a:t>
            </a:r>
          </a:p>
          <a:p>
            <a:pPr lvl="1"/>
            <a:r>
              <a:rPr lang="en-US" altLang="en-US" dirty="0" smtClean="0"/>
              <a:t>Compare the costs and benefits to society of providing a public good</a:t>
            </a:r>
          </a:p>
          <a:p>
            <a:pPr lvl="1"/>
            <a:r>
              <a:rPr lang="en-US" altLang="en-US" dirty="0" smtClean="0"/>
              <a:t>Doesn’t have any price signals to observe</a:t>
            </a:r>
          </a:p>
          <a:p>
            <a:pPr lvl="1"/>
            <a:r>
              <a:rPr lang="en-US" altLang="en-US" dirty="0" smtClean="0"/>
              <a:t>Government findings: rough approximations at best</a:t>
            </a:r>
          </a:p>
          <a:p>
            <a:pPr lvl="1"/>
            <a:r>
              <a:rPr lang="en-US" altLang="en-US" dirty="0"/>
              <a:t>Cost-benefit analyses are imprecise, so the efficient provision of public goods is more difficult than that of private goods</a:t>
            </a:r>
            <a:endParaRPr lang="en-US" altLang="en-US" dirty="0" smtClean="0"/>
          </a:p>
          <a:p>
            <a:pPr lvl="2"/>
            <a:endParaRPr lang="en-US" altLang="en-US" dirty="0" smtClean="0"/>
          </a:p>
          <a:p>
            <a:endParaRPr lang="en-US" altLang="en-US" dirty="0" smtClean="0"/>
          </a:p>
        </p:txBody>
      </p:sp>
      <p:sp>
        <p:nvSpPr>
          <p:cNvPr id="2253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7658F7F0-BEC4-4C17-A088-B33D87B8EDC9}" type="slidenum">
              <a:rPr lang="en-US" altLang="en-US" sz="1200" smtClean="0">
                <a:solidFill>
                  <a:srgbClr val="002060"/>
                </a:solidFill>
              </a:rPr>
              <a:pPr eaLnBrk="1" hangingPunct="1"/>
              <a:t>12</a:t>
            </a:fld>
            <a:endParaRPr lang="en-US" altLang="en-US" sz="1200" smtClean="0">
              <a:solidFill>
                <a:srgbClr val="002060"/>
              </a:solidFill>
            </a:endParaRPr>
          </a:p>
        </p:txBody>
      </p:sp>
      <p:sp>
        <p:nvSpPr>
          <p:cNvPr id="2253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40482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wrap="square" anchor="t"/>
          <a:lstStyle/>
          <a:p>
            <a:r>
              <a:rPr lang="en-US" altLang="en-US" smtClean="0"/>
              <a:t>Public Goods</a:t>
            </a:r>
          </a:p>
        </p:txBody>
      </p:sp>
      <p:sp>
        <p:nvSpPr>
          <p:cNvPr id="17411" name="Content Placeholder 2"/>
          <p:cNvSpPr>
            <a:spLocks noGrp="1"/>
          </p:cNvSpPr>
          <p:nvPr>
            <p:ph idx="1"/>
          </p:nvPr>
        </p:nvSpPr>
        <p:spPr/>
        <p:txBody>
          <a:bodyPr/>
          <a:lstStyle/>
          <a:p>
            <a:r>
              <a:rPr lang="en-US" altLang="en-US" dirty="0" smtClean="0"/>
              <a:t>Some important public goods</a:t>
            </a:r>
          </a:p>
          <a:p>
            <a:pPr lvl="1"/>
            <a:r>
              <a:rPr lang="en-US" altLang="en-US" dirty="0" smtClean="0"/>
              <a:t>National defense</a:t>
            </a:r>
          </a:p>
          <a:p>
            <a:pPr lvl="2"/>
            <a:r>
              <a:rPr lang="en-US" altLang="en-US" dirty="0" smtClean="0"/>
              <a:t>Very expensive public good</a:t>
            </a:r>
          </a:p>
          <a:p>
            <a:pPr lvl="2"/>
            <a:r>
              <a:rPr lang="en-US" altLang="en-US" dirty="0" smtClean="0"/>
              <a:t>$748 billion in 2014</a:t>
            </a:r>
          </a:p>
          <a:p>
            <a:pPr lvl="1"/>
            <a:r>
              <a:rPr lang="en-US" altLang="en-US" dirty="0" smtClean="0"/>
              <a:t>Basic research</a:t>
            </a:r>
          </a:p>
          <a:p>
            <a:pPr lvl="2"/>
            <a:r>
              <a:rPr lang="en-US" altLang="en-US" dirty="0" smtClean="0"/>
              <a:t>General knowledge</a:t>
            </a:r>
          </a:p>
          <a:p>
            <a:pPr lvl="2"/>
            <a:r>
              <a:rPr lang="en-US" altLang="en-US" dirty="0" smtClean="0"/>
              <a:t>Subsidized by government</a:t>
            </a:r>
          </a:p>
          <a:p>
            <a:pPr lvl="2"/>
            <a:r>
              <a:rPr lang="en-US" altLang="en-US" dirty="0" smtClean="0"/>
              <a:t>The public sector fails to pay for the right amount and the right kinds</a:t>
            </a:r>
          </a:p>
        </p:txBody>
      </p:sp>
      <p:sp>
        <p:nvSpPr>
          <p:cNvPr id="1741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3690D939-61ED-4336-B6FF-E1A9B54F2ADB}" type="slidenum">
              <a:rPr lang="en-US" altLang="en-US" sz="1200" smtClean="0">
                <a:solidFill>
                  <a:srgbClr val="002060"/>
                </a:solidFill>
              </a:rPr>
              <a:pPr eaLnBrk="1" hangingPunct="1"/>
              <a:t>13</a:t>
            </a:fld>
            <a:endParaRPr lang="en-US" altLang="en-US" sz="1200" smtClean="0">
              <a:solidFill>
                <a:srgbClr val="002060"/>
              </a:solidFill>
            </a:endParaRP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212341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wrap="square" anchor="t"/>
          <a:lstStyle/>
          <a:p>
            <a:r>
              <a:rPr lang="en-US" altLang="en-US" smtClean="0"/>
              <a:t>Public Goods</a:t>
            </a:r>
          </a:p>
        </p:txBody>
      </p:sp>
      <p:sp>
        <p:nvSpPr>
          <p:cNvPr id="18435" name="Content Placeholder 2"/>
          <p:cNvSpPr>
            <a:spLocks noGrp="1"/>
          </p:cNvSpPr>
          <p:nvPr>
            <p:ph idx="1"/>
          </p:nvPr>
        </p:nvSpPr>
        <p:spPr/>
        <p:txBody>
          <a:bodyPr/>
          <a:lstStyle/>
          <a:p>
            <a:r>
              <a:rPr lang="en-US" altLang="en-US" dirty="0" smtClean="0"/>
              <a:t>Some important public goods</a:t>
            </a:r>
          </a:p>
          <a:p>
            <a:pPr lvl="1"/>
            <a:r>
              <a:rPr lang="en-US" altLang="en-US" dirty="0" smtClean="0"/>
              <a:t>Antipoverty programs financed by taxes</a:t>
            </a:r>
          </a:p>
          <a:p>
            <a:pPr lvl="2"/>
            <a:r>
              <a:rPr lang="en-US" altLang="en-US" dirty="0" smtClean="0"/>
              <a:t>Welfare system (Temporary Assistance for Needy Families program, TANF)</a:t>
            </a:r>
          </a:p>
          <a:p>
            <a:pPr lvl="3"/>
            <a:r>
              <a:rPr lang="en-US" altLang="en-US" dirty="0" smtClean="0"/>
              <a:t>Provides a small income for some poor families</a:t>
            </a:r>
          </a:p>
          <a:p>
            <a:pPr lvl="2"/>
            <a:r>
              <a:rPr lang="en-US" altLang="en-US" dirty="0" smtClean="0"/>
              <a:t>Food stamps (Supplemental Nutrition Assistance Program, SNAP)</a:t>
            </a:r>
          </a:p>
          <a:p>
            <a:pPr lvl="3"/>
            <a:r>
              <a:rPr lang="en-US" altLang="en-US" dirty="0" smtClean="0"/>
              <a:t>Subsidize the purchase of food for those with low incomes</a:t>
            </a:r>
          </a:p>
          <a:p>
            <a:pPr lvl="2"/>
            <a:r>
              <a:rPr lang="en-US" altLang="en-US" dirty="0" smtClean="0"/>
              <a:t>Government housing programs</a:t>
            </a:r>
          </a:p>
          <a:p>
            <a:pPr lvl="3"/>
            <a:r>
              <a:rPr lang="en-US" altLang="en-US" dirty="0" smtClean="0"/>
              <a:t>Make shelter more affordable</a:t>
            </a:r>
          </a:p>
          <a:p>
            <a:pPr lvl="1"/>
            <a:endParaRPr lang="en-US" altLang="en-US" dirty="0" smtClean="0"/>
          </a:p>
        </p:txBody>
      </p:sp>
      <p:sp>
        <p:nvSpPr>
          <p:cNvPr id="1843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6D4C06A1-94F4-4A08-BA3D-B40B4009ACEE}" type="slidenum">
              <a:rPr lang="en-US" altLang="en-US" sz="1200" smtClean="0">
                <a:solidFill>
                  <a:srgbClr val="002060"/>
                </a:solidFill>
              </a:rPr>
              <a:pPr eaLnBrk="1" hangingPunct="1"/>
              <a:t>14</a:t>
            </a:fld>
            <a:endParaRPr lang="en-US" altLang="en-US" sz="1200" smtClean="0">
              <a:solidFill>
                <a:srgbClr val="002060"/>
              </a:solidFill>
            </a:endParaRPr>
          </a:p>
        </p:txBody>
      </p:sp>
      <p:sp>
        <p:nvSpPr>
          <p:cNvPr id="1843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9458452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Resources</a:t>
            </a:r>
          </a:p>
        </p:txBody>
      </p:sp>
      <p:sp>
        <p:nvSpPr>
          <p:cNvPr id="3" name="Content Placeholder 2"/>
          <p:cNvSpPr>
            <a:spLocks noGrp="1"/>
          </p:cNvSpPr>
          <p:nvPr>
            <p:ph idx="1"/>
          </p:nvPr>
        </p:nvSpPr>
        <p:spPr/>
        <p:txBody>
          <a:bodyPr/>
          <a:lstStyle/>
          <a:p>
            <a:pPr eaLnBrk="1" hangingPunct="1"/>
            <a:r>
              <a:rPr lang="en-US" sz="3200" dirty="0"/>
              <a:t>Common resources are not excludable</a:t>
            </a:r>
          </a:p>
          <a:p>
            <a:pPr lvl="1" eaLnBrk="1" hangingPunct="1"/>
            <a:r>
              <a:rPr lang="en-US" sz="3000" dirty="0"/>
              <a:t>Cannot prevent free riders from using</a:t>
            </a:r>
          </a:p>
          <a:p>
            <a:pPr lvl="1" eaLnBrk="1" hangingPunct="1"/>
            <a:r>
              <a:rPr lang="en-US" sz="3000" dirty="0"/>
              <a:t>Little incentive for firms to provide</a:t>
            </a:r>
          </a:p>
          <a:p>
            <a:pPr lvl="1" eaLnBrk="1" hangingPunct="1"/>
            <a:r>
              <a:rPr lang="en-US" sz="3000" dirty="0"/>
              <a:t>Role for government:  seeing that they are provided</a:t>
            </a:r>
          </a:p>
          <a:p>
            <a:pPr eaLnBrk="1" hangingPunct="1"/>
            <a:r>
              <a:rPr lang="en-US" sz="3200" dirty="0"/>
              <a:t>Common resources: rival in consumption</a:t>
            </a:r>
            <a:endParaRPr lang="en-US" dirty="0"/>
          </a:p>
          <a:p>
            <a:pPr lvl="1" eaLnBrk="1" hangingPunct="1"/>
            <a:r>
              <a:rPr lang="en-US" sz="3000" dirty="0"/>
              <a:t>Each person’s use reduces others’ ability to use</a:t>
            </a:r>
          </a:p>
          <a:p>
            <a:pPr lvl="1" eaLnBrk="1" hangingPunct="1"/>
            <a:r>
              <a:rPr lang="en-US" sz="3000" dirty="0"/>
              <a:t>Role for government: ensuring they are not </a:t>
            </a:r>
            <a:r>
              <a:rPr lang="en-US" sz="3000" dirty="0" smtClean="0"/>
              <a:t>overused</a:t>
            </a:r>
            <a:endParaRPr lang="en-US" sz="30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6052990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wrap="square" anchor="t"/>
          <a:lstStyle/>
          <a:p>
            <a:r>
              <a:rPr lang="en-US" altLang="en-US" smtClean="0"/>
              <a:t>Common Resources</a:t>
            </a:r>
          </a:p>
        </p:txBody>
      </p:sp>
      <p:sp>
        <p:nvSpPr>
          <p:cNvPr id="26627" name="Content Placeholder 2"/>
          <p:cNvSpPr>
            <a:spLocks noGrp="1"/>
          </p:cNvSpPr>
          <p:nvPr>
            <p:ph idx="1"/>
          </p:nvPr>
        </p:nvSpPr>
        <p:spPr/>
        <p:txBody>
          <a:bodyPr/>
          <a:lstStyle/>
          <a:p>
            <a:r>
              <a:rPr lang="en-US" altLang="en-US" dirty="0" smtClean="0"/>
              <a:t>The tragedy of the commons</a:t>
            </a:r>
          </a:p>
          <a:p>
            <a:pPr lvl="1"/>
            <a:r>
              <a:rPr lang="en-US" altLang="en-US" dirty="0" smtClean="0"/>
              <a:t>Parable that shows why common resources are used more than desirable</a:t>
            </a:r>
          </a:p>
          <a:p>
            <a:pPr lvl="2"/>
            <a:r>
              <a:rPr lang="en-US" altLang="en-US" dirty="0" smtClean="0"/>
              <a:t>Medieval </a:t>
            </a:r>
            <a:r>
              <a:rPr lang="en-US" altLang="en-US" dirty="0"/>
              <a:t>town where sheep graze on common land  </a:t>
            </a:r>
          </a:p>
          <a:p>
            <a:pPr lvl="2"/>
            <a:r>
              <a:rPr lang="en-US" altLang="en-US" dirty="0"/>
              <a:t>As the population grows, the </a:t>
            </a:r>
            <a:r>
              <a:rPr lang="en-US" altLang="en-US" dirty="0" smtClean="0"/>
              <a:t>number </a:t>
            </a:r>
            <a:r>
              <a:rPr lang="en-US" altLang="en-US" dirty="0"/>
              <a:t>of sheep </a:t>
            </a:r>
            <a:r>
              <a:rPr lang="en-US" altLang="en-US" dirty="0" smtClean="0"/>
              <a:t>grows </a:t>
            </a:r>
          </a:p>
          <a:p>
            <a:pPr lvl="2"/>
            <a:r>
              <a:rPr lang="en-US" altLang="en-US" dirty="0"/>
              <a:t>The amount of land is fixed, the grass begins to disappear from </a:t>
            </a:r>
            <a:r>
              <a:rPr lang="en-US" altLang="en-US" dirty="0" smtClean="0"/>
              <a:t>overgrazing</a:t>
            </a:r>
          </a:p>
        </p:txBody>
      </p:sp>
      <p:sp>
        <p:nvSpPr>
          <p:cNvPr id="2662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D6718192-5BA2-439B-B70D-3E1A33CE7287}" type="slidenum">
              <a:rPr lang="en-US" altLang="en-US" sz="1200" smtClean="0">
                <a:solidFill>
                  <a:srgbClr val="002060"/>
                </a:solidFill>
              </a:rPr>
              <a:pPr eaLnBrk="1" hangingPunct="1"/>
              <a:t>16</a:t>
            </a:fld>
            <a:endParaRPr lang="en-US" altLang="en-US" sz="1200" smtClean="0">
              <a:solidFill>
                <a:srgbClr val="002060"/>
              </a:solidFill>
            </a:endParaRPr>
          </a:p>
        </p:txBody>
      </p:sp>
      <p:sp>
        <p:nvSpPr>
          <p:cNvPr id="2662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94502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wrap="square" anchor="t"/>
          <a:lstStyle/>
          <a:p>
            <a:r>
              <a:rPr lang="en-US" altLang="en-US" smtClean="0"/>
              <a:t>Common Resources</a:t>
            </a:r>
          </a:p>
        </p:txBody>
      </p:sp>
      <p:sp>
        <p:nvSpPr>
          <p:cNvPr id="26627" name="Content Placeholder 2"/>
          <p:cNvSpPr>
            <a:spLocks noGrp="1"/>
          </p:cNvSpPr>
          <p:nvPr>
            <p:ph idx="1"/>
          </p:nvPr>
        </p:nvSpPr>
        <p:spPr/>
        <p:txBody>
          <a:bodyPr/>
          <a:lstStyle/>
          <a:p>
            <a:r>
              <a:rPr lang="en-US" altLang="en-US" dirty="0" smtClean="0"/>
              <a:t>The tragedy of the commons</a:t>
            </a:r>
          </a:p>
          <a:p>
            <a:pPr lvl="1"/>
            <a:r>
              <a:rPr lang="en-US" altLang="en-US" dirty="0" smtClean="0"/>
              <a:t>Social and private incentives differ</a:t>
            </a:r>
          </a:p>
          <a:p>
            <a:pPr lvl="2"/>
            <a:r>
              <a:rPr lang="en-US" altLang="en-US" dirty="0" smtClean="0"/>
              <a:t>The </a:t>
            </a:r>
            <a:r>
              <a:rPr lang="en-US" altLang="en-US" dirty="0"/>
              <a:t>private incentives (using the land for free) outweigh the social incentives (using </a:t>
            </a:r>
            <a:r>
              <a:rPr lang="en-US" altLang="en-US" dirty="0" smtClean="0"/>
              <a:t>it carefully)</a:t>
            </a:r>
            <a:endParaRPr lang="en-US" altLang="en-US" dirty="0"/>
          </a:p>
          <a:p>
            <a:pPr lvl="1"/>
            <a:r>
              <a:rPr lang="en-US" altLang="en-US" dirty="0" smtClean="0"/>
              <a:t>Arises because of a negative externality</a:t>
            </a:r>
            <a:endParaRPr lang="en-US" altLang="en-US" dirty="0"/>
          </a:p>
          <a:p>
            <a:pPr lvl="2"/>
            <a:r>
              <a:rPr lang="en-US" altLang="en-US" dirty="0"/>
              <a:t>Allowing one’s flock to graze on the common land reduces its quality for other </a:t>
            </a:r>
            <a:r>
              <a:rPr lang="en-US" altLang="en-US" dirty="0" smtClean="0"/>
              <a:t>families </a:t>
            </a:r>
            <a:endParaRPr lang="en-US" altLang="en-US" dirty="0"/>
          </a:p>
          <a:p>
            <a:pPr lvl="1"/>
            <a:r>
              <a:rPr lang="en-US" altLang="en-US" dirty="0"/>
              <a:t>People neglect this external cost, resulting in overuse of the land</a:t>
            </a:r>
            <a:endParaRPr lang="en-US" altLang="en-US" dirty="0" smtClean="0"/>
          </a:p>
        </p:txBody>
      </p:sp>
      <p:sp>
        <p:nvSpPr>
          <p:cNvPr id="2662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D6718192-5BA2-439B-B70D-3E1A33CE7287}" type="slidenum">
              <a:rPr lang="en-US" altLang="en-US" sz="1200" smtClean="0">
                <a:solidFill>
                  <a:srgbClr val="002060"/>
                </a:solidFill>
              </a:rPr>
              <a:pPr eaLnBrk="1" hangingPunct="1"/>
              <a:t>17</a:t>
            </a:fld>
            <a:endParaRPr lang="en-US" altLang="en-US" sz="1200" smtClean="0">
              <a:solidFill>
                <a:srgbClr val="002060"/>
              </a:solidFill>
            </a:endParaRPr>
          </a:p>
        </p:txBody>
      </p:sp>
      <p:sp>
        <p:nvSpPr>
          <p:cNvPr id="2662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711131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76200" y="100939"/>
            <a:ext cx="9067800" cy="1118261"/>
          </a:xfrm>
        </p:spPr>
        <p:txBody>
          <a:bodyPr>
            <a:normAutofit/>
          </a:bodyPr>
          <a:lstStyle/>
          <a:p>
            <a:pPr algn="l" eaLnBrk="1" hangingPunct="1">
              <a:defRPr/>
            </a:pPr>
            <a:r>
              <a:rPr lang="en-US" dirty="0">
                <a:solidFill>
                  <a:schemeClr val="accent6">
                    <a:lumMod val="50000"/>
                  </a:schemeClr>
                </a:solidFill>
              </a:rPr>
              <a:t>Active Learning 2 </a:t>
            </a:r>
            <a:r>
              <a:rPr lang="en-US" dirty="0" smtClean="0">
                <a:solidFill>
                  <a:schemeClr val="accent6">
                    <a:lumMod val="50000"/>
                  </a:schemeClr>
                </a:solidFill>
              </a:rPr>
              <a:t/>
            </a:r>
            <a:br>
              <a:rPr lang="en-US" dirty="0" smtClean="0">
                <a:solidFill>
                  <a:schemeClr val="accent6">
                    <a:lumMod val="50000"/>
                  </a:schemeClr>
                </a:solidFill>
              </a:rPr>
            </a:br>
            <a:r>
              <a:rPr lang="en-US" dirty="0" smtClean="0">
                <a:solidFill>
                  <a:srgbClr val="AE1221"/>
                </a:solidFill>
              </a:rPr>
              <a:t>Policy </a:t>
            </a:r>
            <a:r>
              <a:rPr lang="en-US" dirty="0">
                <a:solidFill>
                  <a:srgbClr val="AE1221"/>
                </a:solidFill>
              </a:rPr>
              <a:t>options for common </a:t>
            </a:r>
            <a:r>
              <a:rPr lang="en-US" dirty="0" smtClean="0">
                <a:solidFill>
                  <a:srgbClr val="AE1221"/>
                </a:solidFill>
              </a:rPr>
              <a:t>resources</a:t>
            </a:r>
            <a:endParaRPr lang="en-US" sz="4800" dirty="0" smtClean="0">
              <a:solidFill>
                <a:srgbClr val="CC9900"/>
              </a:solidFill>
              <a:cs typeface="Arial" charset="0"/>
            </a:endParaRPr>
          </a:p>
        </p:txBody>
      </p:sp>
      <p:sp>
        <p:nvSpPr>
          <p:cNvPr id="36" name="Content Placeholder 2"/>
          <p:cNvSpPr>
            <a:spLocks noGrp="1"/>
          </p:cNvSpPr>
          <p:nvPr>
            <p:ph idx="1"/>
          </p:nvPr>
        </p:nvSpPr>
        <p:spPr>
          <a:xfrm>
            <a:off x="347241" y="1295400"/>
            <a:ext cx="8518947" cy="5153025"/>
          </a:xfrm>
        </p:spPr>
        <p:txBody>
          <a:bodyPr>
            <a:normAutofit/>
          </a:bodyPr>
          <a:lstStyle/>
          <a:p>
            <a:pPr lvl="0">
              <a:buClr>
                <a:srgbClr val="800000"/>
              </a:buClr>
            </a:pPr>
            <a:r>
              <a:rPr lang="en-US" dirty="0">
                <a:solidFill>
                  <a:schemeClr val="accent6">
                    <a:lumMod val="50000"/>
                  </a:schemeClr>
                </a:solidFill>
              </a:rPr>
              <a:t>What could the </a:t>
            </a:r>
            <a:r>
              <a:rPr lang="en-US" dirty="0" smtClean="0">
                <a:solidFill>
                  <a:schemeClr val="accent6">
                    <a:lumMod val="50000"/>
                  </a:schemeClr>
                </a:solidFill>
              </a:rPr>
              <a:t>townspeople (</a:t>
            </a:r>
            <a:r>
              <a:rPr lang="en-US" dirty="0">
                <a:solidFill>
                  <a:schemeClr val="accent6">
                    <a:lumMod val="50000"/>
                  </a:schemeClr>
                </a:solidFill>
              </a:rPr>
              <a:t>or their government) </a:t>
            </a:r>
            <a:r>
              <a:rPr lang="en-US" dirty="0" smtClean="0">
                <a:solidFill>
                  <a:schemeClr val="accent6">
                    <a:lumMod val="50000"/>
                  </a:schemeClr>
                </a:solidFill>
              </a:rPr>
              <a:t>have </a:t>
            </a:r>
            <a:r>
              <a:rPr lang="en-US" dirty="0">
                <a:solidFill>
                  <a:schemeClr val="accent6">
                    <a:lumMod val="50000"/>
                  </a:schemeClr>
                </a:solidFill>
              </a:rPr>
              <a:t>done to prevent the tragedy?  </a:t>
            </a:r>
          </a:p>
          <a:p>
            <a:pPr lvl="0">
              <a:buClr>
                <a:srgbClr val="800000"/>
              </a:buClr>
            </a:pPr>
            <a:r>
              <a:rPr lang="en-US" dirty="0">
                <a:solidFill>
                  <a:prstClr val="black"/>
                </a:solidFill>
              </a:rPr>
              <a:t>Try to think of two or three options.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18</a:t>
            </a:fld>
            <a:endParaRPr lang="en-US"/>
          </a:p>
        </p:txBody>
      </p:sp>
      <p:sp>
        <p:nvSpPr>
          <p:cNvPr id="3" name="Footer Placeholder 2"/>
          <p:cNvSpPr>
            <a:spLocks noGrp="1"/>
          </p:cNvSpPr>
          <p:nvPr>
            <p:ph type="ftr" sz="quarter" idx="11"/>
          </p:nvPr>
        </p:nvSpPr>
        <p:spPr>
          <a:xfrm>
            <a:off x="0" y="6324600"/>
            <a:ext cx="8605838" cy="533400"/>
          </a:xfrm>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27465072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152400" y="100939"/>
            <a:ext cx="8686800" cy="661061"/>
          </a:xfrm>
        </p:spPr>
        <p:txBody>
          <a:bodyPr>
            <a:normAutofit/>
          </a:bodyPr>
          <a:lstStyle/>
          <a:p>
            <a:pPr algn="l" eaLnBrk="1" hangingPunct="1">
              <a:defRPr/>
            </a:pPr>
            <a:r>
              <a:rPr lang="en-US" dirty="0">
                <a:solidFill>
                  <a:schemeClr val="accent6">
                    <a:lumMod val="50000"/>
                  </a:schemeClr>
                </a:solidFill>
              </a:rPr>
              <a:t>Active Learning </a:t>
            </a:r>
            <a:r>
              <a:rPr lang="en-US" dirty="0" smtClean="0">
                <a:solidFill>
                  <a:schemeClr val="accent6">
                    <a:lumMod val="50000"/>
                  </a:schemeClr>
                </a:solidFill>
              </a:rPr>
              <a:t>2 </a:t>
            </a:r>
            <a:r>
              <a:rPr lang="en-US" dirty="0">
                <a:solidFill>
                  <a:schemeClr val="accent6">
                    <a:lumMod val="50000"/>
                  </a:schemeClr>
                </a:solidFill>
              </a:rPr>
              <a:t>				</a:t>
            </a:r>
            <a:r>
              <a:rPr lang="en-US" dirty="0">
                <a:solidFill>
                  <a:srgbClr val="AE1221"/>
                </a:solidFill>
              </a:rPr>
              <a:t>Answers</a:t>
            </a:r>
            <a:endParaRPr lang="en-US" sz="4800" dirty="0" smtClean="0">
              <a:solidFill>
                <a:srgbClr val="CC9900"/>
              </a:solidFill>
              <a:cs typeface="Arial" charset="0"/>
            </a:endParaRPr>
          </a:p>
        </p:txBody>
      </p:sp>
      <p:sp>
        <p:nvSpPr>
          <p:cNvPr id="36" name="Content Placeholder 2"/>
          <p:cNvSpPr>
            <a:spLocks noGrp="1"/>
          </p:cNvSpPr>
          <p:nvPr>
            <p:ph idx="1"/>
          </p:nvPr>
        </p:nvSpPr>
        <p:spPr/>
        <p:txBody>
          <a:bodyPr>
            <a:normAutofit/>
          </a:bodyPr>
          <a:lstStyle/>
          <a:p>
            <a:pPr lvl="0">
              <a:buClr>
                <a:srgbClr val="800000"/>
              </a:buClr>
            </a:pPr>
            <a:r>
              <a:rPr lang="en-US" dirty="0">
                <a:solidFill>
                  <a:prstClr val="black"/>
                </a:solidFill>
              </a:rPr>
              <a:t>Impose a corrective tax on the use of the land </a:t>
            </a:r>
            <a:r>
              <a:rPr lang="en-US" dirty="0" smtClean="0">
                <a:solidFill>
                  <a:prstClr val="black"/>
                </a:solidFill>
              </a:rPr>
              <a:t>to </a:t>
            </a:r>
            <a:r>
              <a:rPr lang="en-US" dirty="0">
                <a:solidFill>
                  <a:prstClr val="black"/>
                </a:solidFill>
              </a:rPr>
              <a:t>“internalize the externality.”</a:t>
            </a:r>
          </a:p>
          <a:p>
            <a:pPr lvl="0">
              <a:buClr>
                <a:srgbClr val="800000"/>
              </a:buClr>
            </a:pPr>
            <a:r>
              <a:rPr lang="en-US" dirty="0">
                <a:solidFill>
                  <a:prstClr val="black"/>
                </a:solidFill>
              </a:rPr>
              <a:t>Regulate use of the land (the “command-and-control” approach).</a:t>
            </a:r>
          </a:p>
          <a:p>
            <a:pPr lvl="0">
              <a:buClr>
                <a:srgbClr val="800000"/>
              </a:buClr>
            </a:pPr>
            <a:r>
              <a:rPr lang="en-US" dirty="0">
                <a:solidFill>
                  <a:prstClr val="black"/>
                </a:solidFill>
              </a:rPr>
              <a:t>Auction off permits allowing use of the land.</a:t>
            </a:r>
          </a:p>
          <a:p>
            <a:pPr lvl="0">
              <a:buClr>
                <a:srgbClr val="800000"/>
              </a:buClr>
            </a:pPr>
            <a:r>
              <a:rPr lang="en-US" dirty="0">
                <a:solidFill>
                  <a:prstClr val="black"/>
                </a:solidFill>
              </a:rPr>
              <a:t>Divide the land, sell lots to individual </a:t>
            </a:r>
            <a:r>
              <a:rPr lang="en-US" dirty="0" smtClean="0">
                <a:solidFill>
                  <a:prstClr val="black"/>
                </a:solidFill>
              </a:rPr>
              <a:t>families</a:t>
            </a:r>
            <a:r>
              <a:rPr lang="en-US" dirty="0">
                <a:solidFill>
                  <a:prstClr val="black"/>
                </a:solidFill>
              </a:rPr>
              <a:t>; each family will have incentive not to overgraze its own land.</a:t>
            </a:r>
          </a:p>
        </p:txBody>
      </p:sp>
      <p:sp>
        <p:nvSpPr>
          <p:cNvPr id="3" name="Footer Placeholder 2"/>
          <p:cNvSpPr>
            <a:spLocks noGrp="1"/>
          </p:cNvSpPr>
          <p:nvPr>
            <p:ph type="ftr" sz="quarter" idx="11"/>
          </p:nvPr>
        </p:nvSpPr>
        <p:spPr>
          <a:xfrm>
            <a:off x="0" y="6324600"/>
            <a:ext cx="8605838" cy="533400"/>
          </a:xfrm>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19</a:t>
            </a:fld>
            <a:endParaRPr lang="en-US"/>
          </a:p>
        </p:txBody>
      </p:sp>
    </p:spTree>
    <p:extLst>
      <p:ext uri="{BB962C8B-B14F-4D97-AF65-F5344CB8AC3E}">
        <p14:creationId xmlns:p14="http://schemas.microsoft.com/office/powerpoint/2010/main" val="414664038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a:t>
            </a:r>
            <a:r>
              <a:rPr lang="en-US" dirty="0" smtClean="0"/>
              <a:t>questions:</a:t>
            </a:r>
            <a:endParaRPr lang="en-US" dirty="0"/>
          </a:p>
        </p:txBody>
      </p:sp>
      <p:sp>
        <p:nvSpPr>
          <p:cNvPr id="3" name="Content Placeholder 2"/>
          <p:cNvSpPr>
            <a:spLocks noGrp="1"/>
          </p:cNvSpPr>
          <p:nvPr>
            <p:ph idx="1"/>
          </p:nvPr>
        </p:nvSpPr>
        <p:spPr>
          <a:xfrm>
            <a:off x="292912" y="1219200"/>
            <a:ext cx="8588375" cy="5257800"/>
          </a:xfrm>
        </p:spPr>
        <p:txBody>
          <a:bodyPr/>
          <a:lstStyle/>
          <a:p>
            <a:r>
              <a:rPr lang="en-US" sz="3200" dirty="0"/>
              <a:t>What are public goods?  </a:t>
            </a:r>
            <a:endParaRPr lang="en-US" sz="3200" dirty="0" smtClean="0"/>
          </a:p>
          <a:p>
            <a:r>
              <a:rPr lang="en-US" sz="3200" dirty="0" smtClean="0"/>
              <a:t>What </a:t>
            </a:r>
            <a:r>
              <a:rPr lang="en-US" sz="3200" dirty="0"/>
              <a:t>are common resources?  </a:t>
            </a:r>
            <a:br>
              <a:rPr lang="en-US" sz="3200" dirty="0"/>
            </a:br>
            <a:r>
              <a:rPr lang="en-US" sz="3200" dirty="0"/>
              <a:t>Give examples of each.  </a:t>
            </a:r>
          </a:p>
          <a:p>
            <a:r>
              <a:rPr lang="en-US" sz="3200" dirty="0"/>
              <a:t>Why do markets generally fail to provide the efficient amounts of these goods?</a:t>
            </a:r>
          </a:p>
          <a:p>
            <a:r>
              <a:rPr lang="en-US" sz="3200" dirty="0"/>
              <a:t>How might the government improve market outcomes in the case of public goods or common resources</a:t>
            </a:r>
            <a:r>
              <a:rPr lang="en-US" sz="3200" dirty="0" smtClean="0"/>
              <a:t>?</a:t>
            </a:r>
            <a:endParaRPr lang="en-US" sz="32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383311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Policy Options to Prevent </a:t>
            </a:r>
            <a:br>
              <a:rPr lang="en-US" sz="3200" dirty="0"/>
            </a:br>
            <a:r>
              <a:rPr lang="en-US" sz="3200" dirty="0"/>
              <a:t>Overconsumption of Common Resources</a:t>
            </a:r>
          </a:p>
        </p:txBody>
      </p:sp>
      <p:sp>
        <p:nvSpPr>
          <p:cNvPr id="3" name="Content Placeholder 2"/>
          <p:cNvSpPr>
            <a:spLocks noGrp="1"/>
          </p:cNvSpPr>
          <p:nvPr>
            <p:ph idx="1"/>
          </p:nvPr>
        </p:nvSpPr>
        <p:spPr/>
        <p:txBody>
          <a:bodyPr/>
          <a:lstStyle/>
          <a:p>
            <a:r>
              <a:rPr lang="en-US" dirty="0"/>
              <a:t>Regulate use of the resource</a:t>
            </a:r>
          </a:p>
          <a:p>
            <a:r>
              <a:rPr lang="en-US" dirty="0"/>
              <a:t>Impose a corrective tax to internalize the externality</a:t>
            </a:r>
          </a:p>
          <a:p>
            <a:pPr lvl="1"/>
            <a:r>
              <a:rPr lang="en-US" dirty="0" smtClean="0"/>
              <a:t>Hunting </a:t>
            </a:r>
            <a:r>
              <a:rPr lang="en-US" dirty="0"/>
              <a:t>&amp; fishing licenses, </a:t>
            </a:r>
            <a:r>
              <a:rPr lang="en-US" dirty="0" smtClean="0"/>
              <a:t>entrance </a:t>
            </a:r>
            <a:r>
              <a:rPr lang="en-US" dirty="0"/>
              <a:t>fees for congested national </a:t>
            </a:r>
            <a:r>
              <a:rPr lang="en-US" dirty="0" smtClean="0"/>
              <a:t>parks</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3934400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Policy Options to Prevent </a:t>
            </a:r>
            <a:br>
              <a:rPr lang="en-US" sz="3200" dirty="0"/>
            </a:br>
            <a:r>
              <a:rPr lang="en-US" sz="3200" dirty="0"/>
              <a:t>Overconsumption of Common Resources</a:t>
            </a:r>
          </a:p>
        </p:txBody>
      </p:sp>
      <p:sp>
        <p:nvSpPr>
          <p:cNvPr id="3" name="Content Placeholder 2"/>
          <p:cNvSpPr>
            <a:spLocks noGrp="1"/>
          </p:cNvSpPr>
          <p:nvPr>
            <p:ph idx="1"/>
          </p:nvPr>
        </p:nvSpPr>
        <p:spPr/>
        <p:txBody>
          <a:bodyPr/>
          <a:lstStyle/>
          <a:p>
            <a:r>
              <a:rPr lang="en-US" dirty="0" smtClean="0"/>
              <a:t>Auction </a:t>
            </a:r>
            <a:r>
              <a:rPr lang="en-US" dirty="0"/>
              <a:t>off permits allowing use of the </a:t>
            </a:r>
            <a:r>
              <a:rPr lang="en-US" dirty="0" smtClean="0"/>
              <a:t>resource</a:t>
            </a:r>
            <a:endParaRPr lang="en-US" dirty="0"/>
          </a:p>
          <a:p>
            <a:pPr lvl="1"/>
            <a:r>
              <a:rPr lang="en-US" dirty="0"/>
              <a:t>Example:  spectrum auctions by the </a:t>
            </a:r>
            <a:br>
              <a:rPr lang="en-US" dirty="0"/>
            </a:br>
            <a:r>
              <a:rPr lang="en-US" dirty="0"/>
              <a:t>U.S. Federal </a:t>
            </a:r>
            <a:r>
              <a:rPr lang="en-US" dirty="0" smtClean="0"/>
              <a:t>Communications Commission</a:t>
            </a:r>
            <a:endParaRPr lang="en-US" dirty="0"/>
          </a:p>
          <a:p>
            <a:r>
              <a:rPr lang="en-US" dirty="0"/>
              <a:t>If the resource is land, convert to a private good </a:t>
            </a:r>
            <a:endParaRPr lang="en-US" dirty="0" smtClean="0"/>
          </a:p>
          <a:p>
            <a:pPr lvl="1"/>
            <a:r>
              <a:rPr lang="en-US" dirty="0" smtClean="0"/>
              <a:t>By </a:t>
            </a:r>
            <a:r>
              <a:rPr lang="en-US" dirty="0"/>
              <a:t>dividing and selling parcels </a:t>
            </a:r>
            <a:r>
              <a:rPr lang="en-US" dirty="0" smtClean="0"/>
              <a:t>to individuals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03769456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wrap="square" anchor="t"/>
          <a:lstStyle/>
          <a:p>
            <a:r>
              <a:rPr lang="en-US" altLang="en-US" smtClean="0"/>
              <a:t>Common Resources</a:t>
            </a:r>
          </a:p>
        </p:txBody>
      </p:sp>
      <p:sp>
        <p:nvSpPr>
          <p:cNvPr id="28675" name="Content Placeholder 2"/>
          <p:cNvSpPr>
            <a:spLocks noGrp="1"/>
          </p:cNvSpPr>
          <p:nvPr>
            <p:ph idx="1"/>
          </p:nvPr>
        </p:nvSpPr>
        <p:spPr/>
        <p:txBody>
          <a:bodyPr/>
          <a:lstStyle/>
          <a:p>
            <a:r>
              <a:rPr lang="en-US" altLang="en-US" smtClean="0"/>
              <a:t>Some important common resources</a:t>
            </a:r>
          </a:p>
          <a:p>
            <a:pPr lvl="1"/>
            <a:r>
              <a:rPr lang="en-US" altLang="en-US" smtClean="0"/>
              <a:t>Clean air and water</a:t>
            </a:r>
          </a:p>
          <a:p>
            <a:pPr lvl="2"/>
            <a:r>
              <a:rPr lang="en-US" altLang="en-US" smtClean="0"/>
              <a:t>Negative externality: pollution</a:t>
            </a:r>
          </a:p>
          <a:p>
            <a:pPr lvl="2"/>
            <a:r>
              <a:rPr lang="en-US" altLang="en-US" smtClean="0"/>
              <a:t>Regulations or corrective taxes</a:t>
            </a:r>
          </a:p>
          <a:p>
            <a:pPr lvl="1"/>
            <a:r>
              <a:rPr lang="en-US" altLang="en-US" smtClean="0"/>
              <a:t>Congested roads</a:t>
            </a:r>
          </a:p>
          <a:p>
            <a:pPr lvl="2"/>
            <a:r>
              <a:rPr lang="en-US" altLang="en-US" smtClean="0"/>
              <a:t>Negative externality: congestion</a:t>
            </a:r>
          </a:p>
          <a:p>
            <a:pPr lvl="2"/>
            <a:r>
              <a:rPr lang="en-US" altLang="en-US" smtClean="0"/>
              <a:t>Corrective tax: charge drivers a tool</a:t>
            </a:r>
          </a:p>
          <a:p>
            <a:pPr lvl="2"/>
            <a:r>
              <a:rPr lang="en-US" altLang="en-US" smtClean="0"/>
              <a:t>Tax on gasoline</a:t>
            </a:r>
          </a:p>
          <a:p>
            <a:pPr lvl="1"/>
            <a:endParaRPr lang="en-US" altLang="en-US" smtClean="0"/>
          </a:p>
        </p:txBody>
      </p:sp>
      <p:sp>
        <p:nvSpPr>
          <p:cNvPr id="2867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D599BF6D-235A-44F8-AEF4-7D6197A78D23}" type="slidenum">
              <a:rPr lang="en-US" altLang="en-US" sz="1200" smtClean="0">
                <a:solidFill>
                  <a:srgbClr val="002060"/>
                </a:solidFill>
              </a:rPr>
              <a:pPr eaLnBrk="1" hangingPunct="1"/>
              <a:t>22</a:t>
            </a:fld>
            <a:endParaRPr lang="en-US" altLang="en-US" sz="1200" smtClean="0">
              <a:solidFill>
                <a:srgbClr val="002060"/>
              </a:solidFill>
            </a:endParaRPr>
          </a:p>
        </p:txBody>
      </p:sp>
      <p:sp>
        <p:nvSpPr>
          <p:cNvPr id="2867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231355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wrap="square" anchor="t"/>
          <a:lstStyle/>
          <a:p>
            <a:r>
              <a:rPr lang="en-US" altLang="en-US" smtClean="0"/>
              <a:t>Common Resources</a:t>
            </a:r>
          </a:p>
        </p:txBody>
      </p:sp>
      <p:sp>
        <p:nvSpPr>
          <p:cNvPr id="29699" name="Content Placeholder 2"/>
          <p:cNvSpPr>
            <a:spLocks noGrp="1"/>
          </p:cNvSpPr>
          <p:nvPr>
            <p:ph idx="1"/>
          </p:nvPr>
        </p:nvSpPr>
        <p:spPr/>
        <p:txBody>
          <a:bodyPr/>
          <a:lstStyle/>
          <a:p>
            <a:r>
              <a:rPr lang="en-US" altLang="en-US" dirty="0" smtClean="0"/>
              <a:t>Some important common resources</a:t>
            </a:r>
          </a:p>
          <a:p>
            <a:pPr lvl="1"/>
            <a:r>
              <a:rPr lang="en-US" altLang="en-US" dirty="0" smtClean="0"/>
              <a:t>Fish, whales, and other wildlife</a:t>
            </a:r>
          </a:p>
          <a:p>
            <a:pPr lvl="2"/>
            <a:r>
              <a:rPr lang="en-US" altLang="en-US" dirty="0" smtClean="0"/>
              <a:t>Oceans: the least regulated common resource</a:t>
            </a:r>
          </a:p>
          <a:p>
            <a:pPr lvl="3"/>
            <a:r>
              <a:rPr lang="en-US" altLang="en-US" sz="2800" dirty="0" smtClean="0"/>
              <a:t>Needs international cooperation</a:t>
            </a:r>
          </a:p>
          <a:p>
            <a:pPr lvl="3"/>
            <a:r>
              <a:rPr lang="en-US" altLang="en-US" sz="2800" dirty="0" smtClean="0"/>
              <a:t>Difficult to enforce an agreement</a:t>
            </a:r>
          </a:p>
          <a:p>
            <a:pPr lvl="2"/>
            <a:r>
              <a:rPr lang="en-US" altLang="en-US" dirty="0" smtClean="0"/>
              <a:t>Fishing and hunting licenses</a:t>
            </a:r>
          </a:p>
          <a:p>
            <a:pPr lvl="2"/>
            <a:r>
              <a:rPr lang="en-US" altLang="en-US" dirty="0" smtClean="0"/>
              <a:t>Limits on fishing and hunting seasons</a:t>
            </a:r>
          </a:p>
          <a:p>
            <a:pPr lvl="2"/>
            <a:r>
              <a:rPr lang="en-US" altLang="en-US" dirty="0" smtClean="0"/>
              <a:t>Limits on size of fish</a:t>
            </a:r>
          </a:p>
          <a:p>
            <a:pPr lvl="2"/>
            <a:r>
              <a:rPr lang="en-US" altLang="en-US" dirty="0" smtClean="0"/>
              <a:t>Limits on quantity of animals killed</a:t>
            </a:r>
          </a:p>
        </p:txBody>
      </p:sp>
      <p:sp>
        <p:nvSpPr>
          <p:cNvPr id="2970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E6DA8BA4-9354-49F1-9645-E1D535532BE7}" type="slidenum">
              <a:rPr lang="en-US" altLang="en-US" sz="1200" smtClean="0">
                <a:solidFill>
                  <a:srgbClr val="002060"/>
                </a:solidFill>
              </a:rPr>
              <a:pPr eaLnBrk="1" hangingPunct="1"/>
              <a:t>23</a:t>
            </a:fld>
            <a:endParaRPr lang="en-US" altLang="en-US" sz="1200" smtClean="0">
              <a:solidFill>
                <a:srgbClr val="002060"/>
              </a:solidFill>
            </a:endParaRPr>
          </a:p>
        </p:txBody>
      </p:sp>
      <p:sp>
        <p:nvSpPr>
          <p:cNvPr id="2970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459268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“You’ve Got Spam!”</a:t>
            </a:r>
          </a:p>
        </p:txBody>
      </p:sp>
      <p:sp>
        <p:nvSpPr>
          <p:cNvPr id="3" name="Content Placeholder 2"/>
          <p:cNvSpPr>
            <a:spLocks noGrp="1"/>
          </p:cNvSpPr>
          <p:nvPr>
            <p:ph idx="1"/>
          </p:nvPr>
        </p:nvSpPr>
        <p:spPr/>
        <p:txBody>
          <a:bodyPr/>
          <a:lstStyle/>
          <a:p>
            <a:r>
              <a:rPr lang="en-US" dirty="0"/>
              <a:t>Some firms use spam </a:t>
            </a:r>
            <a:r>
              <a:rPr lang="en-US" dirty="0" smtClean="0"/>
              <a:t>e-mails to </a:t>
            </a:r>
            <a:r>
              <a:rPr lang="en-US" dirty="0"/>
              <a:t>advertise their products. </a:t>
            </a:r>
          </a:p>
          <a:p>
            <a:pPr lvl="1"/>
            <a:r>
              <a:rPr lang="en-US" dirty="0"/>
              <a:t>Spam is not excludable</a:t>
            </a:r>
            <a:r>
              <a:rPr lang="en-US" dirty="0" smtClean="0"/>
              <a:t>: firms </a:t>
            </a:r>
            <a:r>
              <a:rPr lang="en-US" dirty="0"/>
              <a:t>cannot be prevented </a:t>
            </a:r>
            <a:r>
              <a:rPr lang="en-US" dirty="0" smtClean="0"/>
              <a:t>from spamming</a:t>
            </a:r>
            <a:endParaRPr lang="en-US" dirty="0"/>
          </a:p>
          <a:p>
            <a:pPr lvl="1"/>
            <a:r>
              <a:rPr lang="en-US" dirty="0"/>
              <a:t>Spam is rival: </a:t>
            </a:r>
            <a:r>
              <a:rPr lang="en-US" dirty="0" smtClean="0"/>
              <a:t>as </a:t>
            </a:r>
            <a:r>
              <a:rPr lang="en-US" dirty="0"/>
              <a:t>more </a:t>
            </a:r>
            <a:r>
              <a:rPr lang="en-US" dirty="0" smtClean="0"/>
              <a:t>companies </a:t>
            </a:r>
            <a:r>
              <a:rPr lang="en-US" dirty="0"/>
              <a:t>use spam, it becomes less effective. </a:t>
            </a:r>
          </a:p>
          <a:p>
            <a:r>
              <a:rPr lang="en-US" dirty="0"/>
              <a:t>Thus, spam is a common resource.  </a:t>
            </a:r>
          </a:p>
          <a:p>
            <a:pPr lvl="1"/>
            <a:r>
              <a:rPr lang="en-US" dirty="0"/>
              <a:t>Like most common resources, spam is overused – which is why we get so much of it!</a:t>
            </a:r>
          </a:p>
          <a:p>
            <a:endParaRPr lang="en-US" dirty="0"/>
          </a:p>
        </p:txBody>
      </p:sp>
      <p:sp>
        <p:nvSpPr>
          <p:cNvPr id="4" name="Slide Number Placeholder 3"/>
          <p:cNvSpPr>
            <a:spLocks noGrp="1"/>
          </p:cNvSpPr>
          <p:nvPr>
            <p:ph type="sldNum" sz="quarter" idx="10"/>
          </p:nvPr>
        </p:nvSpPr>
        <p:spPr/>
        <p:txBody>
          <a:bodyPr/>
          <a:lstStyle/>
          <a:p>
            <a:pPr>
              <a:defRPr/>
            </a:pPr>
            <a:fld id="{F9168CB8-64E8-4A17-9AA1-DC0C06686103}" type="slidenum">
              <a:rPr lang="en-US" smtClean="0"/>
              <a:pPr>
                <a:defRPr/>
              </a:pPr>
              <a:t>24</a:t>
            </a:fld>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06676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smtClean="0"/>
              <a:t>Importance of Property Rights</a:t>
            </a:r>
          </a:p>
        </p:txBody>
      </p:sp>
      <p:sp>
        <p:nvSpPr>
          <p:cNvPr id="34819" name="Content Placeholder 2"/>
          <p:cNvSpPr>
            <a:spLocks noGrp="1"/>
          </p:cNvSpPr>
          <p:nvPr>
            <p:ph idx="1"/>
          </p:nvPr>
        </p:nvSpPr>
        <p:spPr/>
        <p:txBody>
          <a:bodyPr/>
          <a:lstStyle/>
          <a:p>
            <a:r>
              <a:rPr lang="en-US" altLang="en-US" smtClean="0"/>
              <a:t>Market fails to allocate resources efficiently</a:t>
            </a:r>
          </a:p>
          <a:p>
            <a:pPr lvl="1"/>
            <a:r>
              <a:rPr lang="en-US" altLang="en-US" smtClean="0"/>
              <a:t>Because property rights are not well established</a:t>
            </a:r>
          </a:p>
          <a:p>
            <a:pPr lvl="1"/>
            <a:r>
              <a:rPr lang="en-US" altLang="en-US" smtClean="0"/>
              <a:t>Some item of value does not have an owner with the legal authority to control it</a:t>
            </a:r>
          </a:p>
        </p:txBody>
      </p:sp>
      <p:sp>
        <p:nvSpPr>
          <p:cNvPr id="3482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690B6344-551F-4103-9EAF-DFA8DA750015}" type="slidenum">
              <a:rPr lang="en-US" altLang="en-US" sz="1200" smtClean="0">
                <a:solidFill>
                  <a:srgbClr val="002060"/>
                </a:solidFill>
              </a:rPr>
              <a:pPr eaLnBrk="1" hangingPunct="1"/>
              <a:t>25</a:t>
            </a:fld>
            <a:endParaRPr lang="en-US" altLang="en-US" sz="1200" smtClean="0">
              <a:solidFill>
                <a:srgbClr val="002060"/>
              </a:solidFill>
            </a:endParaRPr>
          </a:p>
        </p:txBody>
      </p:sp>
      <p:sp>
        <p:nvSpPr>
          <p:cNvPr id="3482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34857262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Importance of Property Rights</a:t>
            </a:r>
          </a:p>
        </p:txBody>
      </p:sp>
      <p:sp>
        <p:nvSpPr>
          <p:cNvPr id="35843" name="Content Placeholder 2"/>
          <p:cNvSpPr>
            <a:spLocks noGrp="1"/>
          </p:cNvSpPr>
          <p:nvPr>
            <p:ph idx="1"/>
          </p:nvPr>
        </p:nvSpPr>
        <p:spPr/>
        <p:txBody>
          <a:bodyPr/>
          <a:lstStyle/>
          <a:p>
            <a:r>
              <a:rPr lang="en-US" altLang="en-US" dirty="0" smtClean="0"/>
              <a:t>The government can potentially solve the problem</a:t>
            </a:r>
          </a:p>
          <a:p>
            <a:pPr lvl="1"/>
            <a:r>
              <a:rPr lang="en-US" altLang="en-US" dirty="0" smtClean="0"/>
              <a:t>Help define property rights and thereby unleash market forces</a:t>
            </a:r>
          </a:p>
          <a:p>
            <a:pPr lvl="1"/>
            <a:r>
              <a:rPr lang="en-US" altLang="en-US" dirty="0" smtClean="0"/>
              <a:t>Regulate private behavior</a:t>
            </a:r>
          </a:p>
          <a:p>
            <a:pPr lvl="1"/>
            <a:r>
              <a:rPr lang="en-US" altLang="en-US" dirty="0" smtClean="0"/>
              <a:t>Use tax revenue to supply a good that the market fails to </a:t>
            </a:r>
            <a:r>
              <a:rPr lang="en-US" altLang="en-US" dirty="0" smtClean="0"/>
              <a:t>supply</a:t>
            </a:r>
          </a:p>
          <a:p>
            <a:pPr lvl="1"/>
            <a:endParaRPr lang="en-US" altLang="en-US" dirty="0" smtClean="0"/>
          </a:p>
        </p:txBody>
      </p:sp>
      <p:sp>
        <p:nvSpPr>
          <p:cNvPr id="358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AD41F149-9DBE-4D6A-A661-D4A131CB3806}" type="slidenum">
              <a:rPr lang="en-US" altLang="en-US" sz="1200" smtClean="0">
                <a:solidFill>
                  <a:srgbClr val="002060"/>
                </a:solidFill>
              </a:rPr>
              <a:pPr eaLnBrk="1" hangingPunct="1"/>
              <a:t>26</a:t>
            </a:fld>
            <a:endParaRPr lang="en-US" altLang="en-US" sz="1200" smtClean="0">
              <a:solidFill>
                <a:srgbClr val="002060"/>
              </a:solidFill>
            </a:endParaRPr>
          </a:p>
        </p:txBody>
      </p:sp>
      <p:sp>
        <p:nvSpPr>
          <p:cNvPr id="358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38849986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3000" dirty="0"/>
              <a:t>Goods differ in whether they are excludable </a:t>
            </a:r>
            <a:r>
              <a:rPr lang="en-US" sz="3000" dirty="0" smtClean="0"/>
              <a:t>and whether </a:t>
            </a:r>
            <a:r>
              <a:rPr lang="en-US" sz="3000" dirty="0"/>
              <a:t>they are rival in consumption. </a:t>
            </a:r>
            <a:endParaRPr lang="en-US" sz="3000" dirty="0" smtClean="0"/>
          </a:p>
          <a:p>
            <a:pPr lvl="1"/>
            <a:r>
              <a:rPr lang="en-US" sz="2800" dirty="0" smtClean="0"/>
              <a:t>A </a:t>
            </a:r>
            <a:r>
              <a:rPr lang="en-US" sz="2800" dirty="0"/>
              <a:t>good </a:t>
            </a:r>
            <a:r>
              <a:rPr lang="en-US" sz="2800" dirty="0" smtClean="0"/>
              <a:t>is excludable if </a:t>
            </a:r>
            <a:r>
              <a:rPr lang="en-US" sz="2800" dirty="0"/>
              <a:t>it is possible to prevent someone </a:t>
            </a:r>
            <a:r>
              <a:rPr lang="en-US" sz="2800" dirty="0" smtClean="0"/>
              <a:t>from using it</a:t>
            </a:r>
            <a:r>
              <a:rPr lang="en-US" sz="2800" dirty="0"/>
              <a:t>. </a:t>
            </a:r>
            <a:endParaRPr lang="en-US" sz="2800" dirty="0" smtClean="0"/>
          </a:p>
          <a:p>
            <a:pPr lvl="1"/>
            <a:r>
              <a:rPr lang="en-US" sz="2800" dirty="0" smtClean="0"/>
              <a:t>A </a:t>
            </a:r>
            <a:r>
              <a:rPr lang="en-US" sz="2800" dirty="0"/>
              <a:t>good is rival in consumption if one </a:t>
            </a:r>
            <a:r>
              <a:rPr lang="en-US" sz="2800" dirty="0" smtClean="0"/>
              <a:t>person’s use </a:t>
            </a:r>
            <a:r>
              <a:rPr lang="en-US" sz="2800" dirty="0"/>
              <a:t>of the good reduces others’ ability to use the </a:t>
            </a:r>
            <a:r>
              <a:rPr lang="en-US" sz="2800" dirty="0" smtClean="0"/>
              <a:t>same unit </a:t>
            </a:r>
            <a:r>
              <a:rPr lang="en-US" sz="2800" dirty="0"/>
              <a:t>of the good. </a:t>
            </a:r>
            <a:endParaRPr lang="en-US" sz="2800" dirty="0" smtClean="0"/>
          </a:p>
          <a:p>
            <a:pPr lvl="1"/>
            <a:r>
              <a:rPr lang="en-US" sz="2800" dirty="0" smtClean="0"/>
              <a:t>Markets </a:t>
            </a:r>
            <a:r>
              <a:rPr lang="en-US" sz="2800" dirty="0"/>
              <a:t>work best for private goods</a:t>
            </a:r>
            <a:r>
              <a:rPr lang="en-US" sz="2800" dirty="0" smtClean="0"/>
              <a:t>, which </a:t>
            </a:r>
            <a:r>
              <a:rPr lang="en-US" sz="2800" dirty="0"/>
              <a:t>are both excludable and rival in consumption.</a:t>
            </a:r>
          </a:p>
          <a:p>
            <a:pPr lvl="1"/>
            <a:r>
              <a:rPr lang="en-US" sz="2800" dirty="0"/>
              <a:t>Markets do not work as well for other types of </a:t>
            </a:r>
            <a:r>
              <a:rPr lang="en-US" sz="2800" dirty="0" smtClean="0"/>
              <a:t>goods.</a:t>
            </a: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54005501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961697"/>
            <a:ext cx="8698688" cy="5515303"/>
          </a:xfrm>
        </p:spPr>
        <p:txBody>
          <a:bodyPr/>
          <a:lstStyle/>
          <a:p>
            <a:r>
              <a:rPr lang="en-US" sz="2800" dirty="0" smtClean="0"/>
              <a:t>Public </a:t>
            </a:r>
            <a:r>
              <a:rPr lang="en-US" sz="2800" dirty="0"/>
              <a:t>goods are neither rival in consumption </a:t>
            </a:r>
            <a:r>
              <a:rPr lang="en-US" sz="2800" dirty="0" smtClean="0"/>
              <a:t>nor excludable</a:t>
            </a:r>
            <a:r>
              <a:rPr lang="en-US" sz="2800" dirty="0"/>
              <a:t>.</a:t>
            </a:r>
          </a:p>
          <a:p>
            <a:pPr lvl="1"/>
            <a:r>
              <a:rPr lang="en-US" sz="2800" dirty="0"/>
              <a:t>Examples of public goods </a:t>
            </a:r>
            <a:r>
              <a:rPr lang="en-US" sz="2800" dirty="0" smtClean="0"/>
              <a:t>include fireworks displays</a:t>
            </a:r>
            <a:r>
              <a:rPr lang="en-US" sz="2800" dirty="0"/>
              <a:t>, national defense, and the </a:t>
            </a:r>
            <a:r>
              <a:rPr lang="en-US" sz="2800" dirty="0" smtClean="0"/>
              <a:t>discovery of </a:t>
            </a:r>
            <a:r>
              <a:rPr lang="en-US" sz="2800" dirty="0"/>
              <a:t>fundamental knowledge. </a:t>
            </a:r>
            <a:endParaRPr lang="en-US" sz="2800" dirty="0" smtClean="0"/>
          </a:p>
          <a:p>
            <a:pPr lvl="1"/>
            <a:r>
              <a:rPr lang="en-US" sz="2800" dirty="0" smtClean="0"/>
              <a:t>Because </a:t>
            </a:r>
            <a:r>
              <a:rPr lang="en-US" sz="2800" dirty="0"/>
              <a:t>people are </a:t>
            </a:r>
            <a:r>
              <a:rPr lang="en-US" sz="2800" dirty="0" smtClean="0"/>
              <a:t>not charged </a:t>
            </a:r>
            <a:r>
              <a:rPr lang="en-US" sz="2800" dirty="0"/>
              <a:t>for their use of the public good, they </a:t>
            </a:r>
            <a:r>
              <a:rPr lang="en-US" sz="2800" dirty="0" smtClean="0"/>
              <a:t>have an </a:t>
            </a:r>
            <a:r>
              <a:rPr lang="en-US" sz="2800" dirty="0"/>
              <a:t>incentive to free ride, making private provision </a:t>
            </a:r>
            <a:r>
              <a:rPr lang="en-US" sz="2800" dirty="0" smtClean="0"/>
              <a:t>of the </a:t>
            </a:r>
            <a:r>
              <a:rPr lang="en-US" sz="2800" dirty="0"/>
              <a:t>good untenable. </a:t>
            </a:r>
            <a:endParaRPr lang="en-US" sz="2800" dirty="0" smtClean="0"/>
          </a:p>
          <a:p>
            <a:pPr lvl="1"/>
            <a:r>
              <a:rPr lang="en-US" sz="2800" dirty="0" smtClean="0"/>
              <a:t>Therefore</a:t>
            </a:r>
            <a:r>
              <a:rPr lang="en-US" sz="2800" dirty="0"/>
              <a:t>, governments </a:t>
            </a:r>
            <a:r>
              <a:rPr lang="en-US" sz="2800" dirty="0" smtClean="0"/>
              <a:t>provide public goods</a:t>
            </a:r>
            <a:r>
              <a:rPr lang="en-US" sz="2800" dirty="0"/>
              <a:t>, basing their decision about the </a:t>
            </a:r>
            <a:r>
              <a:rPr lang="en-US" sz="2800" dirty="0" smtClean="0"/>
              <a:t>quantity of </a:t>
            </a:r>
            <a:r>
              <a:rPr lang="en-US" sz="2800" dirty="0"/>
              <a:t>each good on cost–benefit analysis</a:t>
            </a:r>
            <a:r>
              <a:rPr lang="en-US" sz="2800" dirty="0" smtClean="0"/>
              <a:t>.</a:t>
            </a: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1110255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3000" dirty="0" smtClean="0"/>
              <a:t>Common </a:t>
            </a:r>
            <a:r>
              <a:rPr lang="en-US" sz="3000" dirty="0"/>
              <a:t>resources are rival in consumption but </a:t>
            </a:r>
            <a:r>
              <a:rPr lang="en-US" sz="3000" dirty="0" smtClean="0"/>
              <a:t>not excludable</a:t>
            </a:r>
            <a:r>
              <a:rPr lang="en-US" sz="3000" dirty="0"/>
              <a:t>. </a:t>
            </a:r>
            <a:endParaRPr lang="en-US" sz="3000" dirty="0" smtClean="0"/>
          </a:p>
          <a:p>
            <a:pPr lvl="1"/>
            <a:r>
              <a:rPr lang="en-US" sz="2800" dirty="0" smtClean="0"/>
              <a:t>Examples </a:t>
            </a:r>
            <a:r>
              <a:rPr lang="en-US" sz="2800" dirty="0"/>
              <a:t>include common grazing land</a:t>
            </a:r>
            <a:r>
              <a:rPr lang="en-US" sz="2800" dirty="0" smtClean="0"/>
              <a:t>, </a:t>
            </a:r>
            <a:r>
              <a:rPr lang="en-US" sz="3000" dirty="0" smtClean="0"/>
              <a:t>clean </a:t>
            </a:r>
            <a:r>
              <a:rPr lang="en-US" sz="3000" dirty="0"/>
              <a:t>air, and congested roads. </a:t>
            </a:r>
            <a:endParaRPr lang="en-US" sz="3000" dirty="0" smtClean="0"/>
          </a:p>
          <a:p>
            <a:pPr lvl="1"/>
            <a:r>
              <a:rPr lang="en-US" sz="3000" dirty="0" smtClean="0"/>
              <a:t>Because </a:t>
            </a:r>
            <a:r>
              <a:rPr lang="en-US" sz="3000" dirty="0"/>
              <a:t>people are </a:t>
            </a:r>
            <a:r>
              <a:rPr lang="en-US" sz="3000" dirty="0" smtClean="0"/>
              <a:t>not charged </a:t>
            </a:r>
            <a:r>
              <a:rPr lang="en-US" sz="3000" dirty="0"/>
              <a:t>for their use of common resources, they </a:t>
            </a:r>
            <a:r>
              <a:rPr lang="en-US" sz="3000" dirty="0" smtClean="0"/>
              <a:t>tend to </a:t>
            </a:r>
            <a:r>
              <a:rPr lang="en-US" sz="3000" dirty="0"/>
              <a:t>use them excessively. </a:t>
            </a:r>
            <a:endParaRPr lang="en-US" sz="3000" dirty="0" smtClean="0"/>
          </a:p>
          <a:p>
            <a:pPr lvl="1"/>
            <a:r>
              <a:rPr lang="en-US" sz="3000" dirty="0" smtClean="0"/>
              <a:t>Therefore</a:t>
            </a:r>
            <a:r>
              <a:rPr lang="en-US" sz="3000" dirty="0"/>
              <a:t>, governments </a:t>
            </a:r>
            <a:r>
              <a:rPr lang="en-US" sz="3000" dirty="0" smtClean="0"/>
              <a:t>use various </a:t>
            </a:r>
            <a:r>
              <a:rPr lang="en-US" sz="3000" dirty="0"/>
              <a:t>methods, such as regulations and </a:t>
            </a:r>
            <a:r>
              <a:rPr lang="en-US" sz="3000" dirty="0" smtClean="0"/>
              <a:t>corrective taxes</a:t>
            </a:r>
            <a:r>
              <a:rPr lang="en-US" sz="3000" dirty="0"/>
              <a:t>, to limit the use of common </a:t>
            </a:r>
            <a:r>
              <a:rPr lang="en-US" sz="3000" dirty="0" smtClean="0"/>
              <a:t>resources.</a:t>
            </a: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47785940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wrap="square" anchor="t"/>
          <a:lstStyle/>
          <a:p>
            <a:r>
              <a:rPr lang="en-US" altLang="en-US" dirty="0" smtClean="0"/>
              <a:t>Introduction </a:t>
            </a:r>
          </a:p>
        </p:txBody>
      </p:sp>
      <p:sp>
        <p:nvSpPr>
          <p:cNvPr id="10243" name="Content Placeholder 2"/>
          <p:cNvSpPr>
            <a:spLocks noGrp="1"/>
          </p:cNvSpPr>
          <p:nvPr>
            <p:ph idx="1"/>
          </p:nvPr>
        </p:nvSpPr>
        <p:spPr/>
        <p:txBody>
          <a:bodyPr/>
          <a:lstStyle/>
          <a:p>
            <a:r>
              <a:rPr lang="en-US" altLang="en-US" dirty="0"/>
              <a:t>We consume many goods without </a:t>
            </a:r>
            <a:r>
              <a:rPr lang="en-US" altLang="en-US" dirty="0" smtClean="0"/>
              <a:t>paying:</a:t>
            </a:r>
          </a:p>
          <a:p>
            <a:pPr lvl="1"/>
            <a:r>
              <a:rPr lang="en-US" altLang="en-US" dirty="0" smtClean="0"/>
              <a:t>Parks</a:t>
            </a:r>
            <a:r>
              <a:rPr lang="en-US" altLang="en-US" dirty="0"/>
              <a:t>, national defense, clean air &amp; </a:t>
            </a:r>
            <a:r>
              <a:rPr lang="en-US" altLang="en-US" dirty="0" smtClean="0"/>
              <a:t>water  </a:t>
            </a:r>
            <a:endParaRPr lang="en-US" altLang="en-US" dirty="0"/>
          </a:p>
          <a:p>
            <a:pPr lvl="1"/>
            <a:r>
              <a:rPr lang="en-US" altLang="en-US" dirty="0"/>
              <a:t>When goods have no prices, the market forces that normally allocate resources are </a:t>
            </a:r>
            <a:r>
              <a:rPr lang="en-US" altLang="en-US" dirty="0" smtClean="0"/>
              <a:t>absent </a:t>
            </a:r>
            <a:endParaRPr lang="en-US" altLang="en-US" dirty="0"/>
          </a:p>
          <a:p>
            <a:pPr lvl="1"/>
            <a:r>
              <a:rPr lang="en-US" altLang="en-US" dirty="0"/>
              <a:t>The private market may fail to provide the socially efficient quantity of such </a:t>
            </a:r>
            <a:r>
              <a:rPr lang="en-US" altLang="en-US" dirty="0" smtClean="0"/>
              <a:t>goods  </a:t>
            </a:r>
            <a:endParaRPr lang="en-US" altLang="en-US" dirty="0"/>
          </a:p>
          <a:p>
            <a:r>
              <a:rPr lang="en-US" altLang="en-US" dirty="0" smtClean="0"/>
              <a:t>‘Governments </a:t>
            </a:r>
            <a:r>
              <a:rPr lang="en-US" altLang="en-US" dirty="0"/>
              <a:t>can sometimes </a:t>
            </a:r>
            <a:r>
              <a:rPr lang="en-US" altLang="en-US" dirty="0" smtClean="0"/>
              <a:t>improve </a:t>
            </a:r>
            <a:r>
              <a:rPr lang="en-US" altLang="en-US" dirty="0"/>
              <a:t>market </a:t>
            </a:r>
            <a:r>
              <a:rPr lang="en-US" altLang="en-US" dirty="0" smtClean="0"/>
              <a:t>outcomes’</a:t>
            </a:r>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259799E4-073D-4DEE-ABB2-1331C6D87829}" type="slidenum">
              <a:rPr lang="en-US" altLang="en-US" sz="1200" smtClean="0">
                <a:solidFill>
                  <a:srgbClr val="002060"/>
                </a:solidFill>
              </a:rPr>
              <a:pPr algn="ctr" eaLnBrk="1" hangingPunct="1"/>
              <a:t>3</a:t>
            </a:fld>
            <a:endParaRPr lang="en-US" altLang="en-US" sz="1200" smtClean="0">
              <a:solidFill>
                <a:srgbClr val="002060"/>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379119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wrap="square" anchor="t"/>
          <a:lstStyle/>
          <a:p>
            <a:r>
              <a:rPr lang="en-US" altLang="en-US" smtClean="0"/>
              <a:t>The Different Kinds of Goods</a:t>
            </a:r>
          </a:p>
        </p:txBody>
      </p:sp>
      <p:sp>
        <p:nvSpPr>
          <p:cNvPr id="10243" name="Content Placeholder 2"/>
          <p:cNvSpPr>
            <a:spLocks noGrp="1"/>
          </p:cNvSpPr>
          <p:nvPr>
            <p:ph idx="1"/>
          </p:nvPr>
        </p:nvSpPr>
        <p:spPr>
          <a:xfrm>
            <a:off x="277813" y="1025525"/>
            <a:ext cx="8866187" cy="5422900"/>
          </a:xfrm>
        </p:spPr>
        <p:txBody>
          <a:bodyPr/>
          <a:lstStyle/>
          <a:p>
            <a:r>
              <a:rPr lang="en-US" altLang="en-US" sz="3200" dirty="0" smtClean="0"/>
              <a:t>Excludability</a:t>
            </a:r>
          </a:p>
          <a:p>
            <a:pPr lvl="1"/>
            <a:r>
              <a:rPr lang="en-US" altLang="en-US" sz="2800" dirty="0" smtClean="0"/>
              <a:t>Property of a good whereby a person can be prevented from using it</a:t>
            </a:r>
          </a:p>
          <a:p>
            <a:pPr lvl="1"/>
            <a:r>
              <a:rPr lang="en-US" altLang="en-US" sz="2800" i="1" dirty="0"/>
              <a:t>Excludable</a:t>
            </a:r>
            <a:r>
              <a:rPr lang="en-US" altLang="en-US" sz="2800" dirty="0"/>
              <a:t>:  fish tacos, wireless Internet access</a:t>
            </a:r>
          </a:p>
          <a:p>
            <a:pPr lvl="1"/>
            <a:r>
              <a:rPr lang="en-US" altLang="en-US" sz="2800" i="1" dirty="0"/>
              <a:t>Not excludable</a:t>
            </a:r>
            <a:r>
              <a:rPr lang="en-US" altLang="en-US" sz="2800" dirty="0"/>
              <a:t>:  </a:t>
            </a:r>
            <a:r>
              <a:rPr lang="en-US" altLang="en-US" sz="2800" dirty="0" smtClean="0"/>
              <a:t>radio </a:t>
            </a:r>
            <a:r>
              <a:rPr lang="en-US" altLang="en-US" sz="2800" dirty="0"/>
              <a:t>signals, national </a:t>
            </a:r>
            <a:r>
              <a:rPr lang="en-US" altLang="en-US" sz="2800" dirty="0" smtClean="0"/>
              <a:t>defense</a:t>
            </a:r>
          </a:p>
          <a:p>
            <a:r>
              <a:rPr lang="en-US" altLang="en-US" sz="3200" dirty="0" smtClean="0"/>
              <a:t>Rivalry in consumption</a:t>
            </a:r>
          </a:p>
          <a:p>
            <a:pPr lvl="1"/>
            <a:r>
              <a:rPr lang="en-US" altLang="en-US" sz="2800" dirty="0" smtClean="0"/>
              <a:t>Property of a good whereby one person’s use diminishes other people’s use</a:t>
            </a:r>
          </a:p>
          <a:p>
            <a:pPr lvl="1"/>
            <a:r>
              <a:rPr lang="en-US" altLang="en-US" sz="2800" i="1" dirty="0"/>
              <a:t>Rival</a:t>
            </a:r>
            <a:r>
              <a:rPr lang="en-US" altLang="en-US" sz="2800" dirty="0"/>
              <a:t>:  fish tacos</a:t>
            </a:r>
          </a:p>
          <a:p>
            <a:pPr lvl="1"/>
            <a:r>
              <a:rPr lang="en-US" altLang="en-US" sz="2800" i="1" dirty="0"/>
              <a:t>Not rival</a:t>
            </a:r>
            <a:r>
              <a:rPr lang="en-US" altLang="en-US" sz="2800" dirty="0"/>
              <a:t>: </a:t>
            </a:r>
            <a:r>
              <a:rPr lang="en-US" altLang="en-US" sz="2800" dirty="0" smtClean="0"/>
              <a:t>An </a:t>
            </a:r>
            <a:r>
              <a:rPr lang="en-US" altLang="en-US" sz="2800" dirty="0"/>
              <a:t>MP3 file of Lady </a:t>
            </a:r>
            <a:r>
              <a:rPr lang="en-US" altLang="en-US" sz="2800" dirty="0" err="1"/>
              <a:t>Gaga’s</a:t>
            </a:r>
            <a:r>
              <a:rPr lang="en-US" altLang="en-US" sz="2800" dirty="0"/>
              <a:t> latest </a:t>
            </a:r>
            <a:r>
              <a:rPr lang="en-US" altLang="en-US" sz="2800" dirty="0" smtClean="0"/>
              <a:t>single</a:t>
            </a:r>
            <a:endParaRPr lang="en-US" altLang="en-US" sz="2800" dirty="0"/>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B8239371-D347-4D68-9542-552567A845C7}" type="slidenum">
              <a:rPr lang="en-US" altLang="en-US" sz="1200" smtClean="0">
                <a:solidFill>
                  <a:srgbClr val="002060"/>
                </a:solidFill>
              </a:rPr>
              <a:pPr eaLnBrk="1" hangingPunct="1"/>
              <a:t>4</a:t>
            </a:fld>
            <a:endParaRPr lang="en-US" altLang="en-US" sz="1200" smtClean="0">
              <a:solidFill>
                <a:srgbClr val="002060"/>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3071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wrap="square" anchor="t"/>
          <a:lstStyle/>
          <a:p>
            <a:r>
              <a:rPr lang="en-US" altLang="en-US" smtClean="0"/>
              <a:t>The Different Kinds of Goods</a:t>
            </a:r>
          </a:p>
        </p:txBody>
      </p:sp>
      <p:sp>
        <p:nvSpPr>
          <p:cNvPr id="11267" name="Content Placeholder 2"/>
          <p:cNvSpPr>
            <a:spLocks noGrp="1"/>
          </p:cNvSpPr>
          <p:nvPr>
            <p:ph idx="1"/>
          </p:nvPr>
        </p:nvSpPr>
        <p:spPr>
          <a:xfrm>
            <a:off x="277813" y="1025525"/>
            <a:ext cx="8866187" cy="5422900"/>
          </a:xfrm>
        </p:spPr>
        <p:txBody>
          <a:bodyPr>
            <a:noAutofit/>
          </a:bodyPr>
          <a:lstStyle/>
          <a:p>
            <a:r>
              <a:rPr lang="en-US" altLang="en-US" sz="3000" dirty="0" smtClean="0"/>
              <a:t>Private goods</a:t>
            </a:r>
          </a:p>
          <a:p>
            <a:pPr lvl="1"/>
            <a:r>
              <a:rPr lang="en-US" altLang="en-US" sz="2800" dirty="0" smtClean="0"/>
              <a:t>Excludable &amp; Rival in consumption (food)</a:t>
            </a:r>
          </a:p>
          <a:p>
            <a:r>
              <a:rPr lang="en-US" altLang="en-US" sz="3000" dirty="0" smtClean="0"/>
              <a:t>Public goods</a:t>
            </a:r>
          </a:p>
          <a:p>
            <a:pPr lvl="1"/>
            <a:r>
              <a:rPr lang="en-US" altLang="en-US" sz="2800" dirty="0" smtClean="0"/>
              <a:t>Not excludable &amp; Not rival in consumption (national defense)</a:t>
            </a:r>
          </a:p>
          <a:p>
            <a:r>
              <a:rPr lang="en-US" altLang="en-US" sz="3000" dirty="0" smtClean="0"/>
              <a:t>Common resources</a:t>
            </a:r>
          </a:p>
          <a:p>
            <a:pPr lvl="1"/>
            <a:r>
              <a:rPr lang="en-US" altLang="en-US" sz="2800" dirty="0" smtClean="0"/>
              <a:t>Rival in consumption &amp; Not excludable (fish in the ocean)</a:t>
            </a:r>
          </a:p>
          <a:p>
            <a:r>
              <a:rPr lang="en-US" altLang="en-US" sz="3000" dirty="0" smtClean="0"/>
              <a:t>Club goods</a:t>
            </a:r>
          </a:p>
          <a:p>
            <a:pPr lvl="1"/>
            <a:r>
              <a:rPr lang="en-US" altLang="en-US" sz="2800" dirty="0" smtClean="0"/>
              <a:t>Excludable &amp; Not rival in consumption (cable TV)</a:t>
            </a:r>
          </a:p>
        </p:txBody>
      </p:sp>
      <p:sp>
        <p:nvSpPr>
          <p:cNvPr id="1126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9BD7A08D-EFB7-418D-9786-593C76DFCC21}" type="slidenum">
              <a:rPr lang="en-US" altLang="en-US" sz="1200" smtClean="0">
                <a:solidFill>
                  <a:srgbClr val="002060"/>
                </a:solidFill>
              </a:rPr>
              <a:pPr eaLnBrk="1" hangingPunct="1"/>
              <a:t>5</a:t>
            </a:fld>
            <a:endParaRPr lang="en-US" altLang="en-US" sz="1200" smtClean="0">
              <a:solidFill>
                <a:srgbClr val="002060"/>
              </a:solidFill>
            </a:endParaRPr>
          </a:p>
        </p:txBody>
      </p:sp>
      <p:sp>
        <p:nvSpPr>
          <p:cNvPr id="1126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862950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152400" y="100939"/>
            <a:ext cx="8839200" cy="661061"/>
          </a:xfrm>
        </p:spPr>
        <p:txBody>
          <a:bodyPr>
            <a:normAutofit/>
          </a:bodyPr>
          <a:lstStyle/>
          <a:p>
            <a:pPr algn="l" eaLnBrk="1" hangingPunct="1">
              <a:defRPr/>
            </a:pPr>
            <a:r>
              <a:rPr lang="en-US" sz="2800" dirty="0">
                <a:solidFill>
                  <a:schemeClr val="accent6">
                    <a:lumMod val="50000"/>
                  </a:schemeClr>
                </a:solidFill>
              </a:rPr>
              <a:t>Active Learning </a:t>
            </a:r>
            <a:r>
              <a:rPr lang="en-US" sz="2800" dirty="0" smtClean="0">
                <a:solidFill>
                  <a:schemeClr val="accent6">
                    <a:lumMod val="50000"/>
                  </a:schemeClr>
                </a:solidFill>
              </a:rPr>
              <a:t>1 </a:t>
            </a:r>
            <a:r>
              <a:rPr lang="en-US" sz="2800" dirty="0">
                <a:solidFill>
                  <a:schemeClr val="accent6">
                    <a:lumMod val="50000"/>
                  </a:schemeClr>
                </a:solidFill>
              </a:rPr>
              <a:t>			</a:t>
            </a:r>
            <a:r>
              <a:rPr lang="en-US" sz="2800" dirty="0" smtClean="0">
                <a:solidFill>
                  <a:srgbClr val="AE1221"/>
                </a:solidFill>
              </a:rPr>
              <a:t>Categorizing Roads</a:t>
            </a:r>
            <a:endParaRPr lang="en-US" sz="4400" dirty="0" smtClean="0">
              <a:solidFill>
                <a:srgbClr val="CC9900"/>
              </a:solidFill>
              <a:cs typeface="Arial" charset="0"/>
            </a:endParaRPr>
          </a:p>
        </p:txBody>
      </p:sp>
      <p:sp>
        <p:nvSpPr>
          <p:cNvPr id="36" name="Content Placeholder 2"/>
          <p:cNvSpPr>
            <a:spLocks noGrp="1"/>
          </p:cNvSpPr>
          <p:nvPr>
            <p:ph idx="1"/>
          </p:nvPr>
        </p:nvSpPr>
        <p:spPr/>
        <p:txBody>
          <a:bodyPr>
            <a:normAutofit/>
          </a:bodyPr>
          <a:lstStyle/>
          <a:p>
            <a:pPr>
              <a:buClr>
                <a:srgbClr val="800000"/>
              </a:buClr>
            </a:pPr>
            <a:r>
              <a:rPr lang="en-US" dirty="0"/>
              <a:t>A road is </a:t>
            </a:r>
            <a:r>
              <a:rPr lang="en-US" u="sng" dirty="0"/>
              <a:t>which</a:t>
            </a:r>
            <a:r>
              <a:rPr lang="en-US" dirty="0"/>
              <a:t> of the four kinds of goods?</a:t>
            </a:r>
          </a:p>
          <a:p>
            <a:pPr>
              <a:buClr>
                <a:srgbClr val="800000"/>
              </a:buClr>
            </a:pPr>
            <a:r>
              <a:rPr lang="en-US" i="1" dirty="0">
                <a:solidFill>
                  <a:schemeClr val="accent6">
                    <a:lumMod val="50000"/>
                  </a:schemeClr>
                </a:solidFill>
              </a:rPr>
              <a:t>Hint</a:t>
            </a:r>
            <a:r>
              <a:rPr lang="en-US" dirty="0">
                <a:solidFill>
                  <a:schemeClr val="accent6">
                    <a:lumMod val="50000"/>
                  </a:schemeClr>
                </a:solidFill>
              </a:rPr>
              <a:t>:  The answer depends on whether the road is congested or not, and whether it’s a toll road or not.  Consider the different cases.</a:t>
            </a:r>
          </a:p>
        </p:txBody>
      </p:sp>
      <p:sp>
        <p:nvSpPr>
          <p:cNvPr id="3" name="Footer Placeholder 2"/>
          <p:cNvSpPr>
            <a:spLocks noGrp="1"/>
          </p:cNvSpPr>
          <p:nvPr>
            <p:ph type="ftr" sz="quarter" idx="11"/>
          </p:nvPr>
        </p:nvSpPr>
        <p:spPr>
          <a:xfrm>
            <a:off x="0" y="6324600"/>
            <a:ext cx="8605838" cy="533400"/>
          </a:xfrm>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6</a:t>
            </a:fld>
            <a:endParaRPr lang="en-US"/>
          </a:p>
        </p:txBody>
      </p:sp>
    </p:spTree>
    <p:extLst>
      <p:ext uri="{BB962C8B-B14F-4D97-AF65-F5344CB8AC3E}">
        <p14:creationId xmlns:p14="http://schemas.microsoft.com/office/powerpoint/2010/main" val="412960959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152400" y="100939"/>
            <a:ext cx="8839200" cy="661061"/>
          </a:xfrm>
        </p:spPr>
        <p:txBody>
          <a:bodyPr>
            <a:normAutofit/>
          </a:bodyPr>
          <a:lstStyle/>
          <a:p>
            <a:pPr algn="l" eaLnBrk="1" hangingPunct="1">
              <a:defRPr/>
            </a:pPr>
            <a:r>
              <a:rPr lang="en-US" sz="3000" dirty="0">
                <a:solidFill>
                  <a:schemeClr val="accent6">
                    <a:lumMod val="50000"/>
                  </a:schemeClr>
                </a:solidFill>
              </a:rPr>
              <a:t>Active Learning 1 	</a:t>
            </a:r>
            <a:r>
              <a:rPr lang="en-US" sz="3000" dirty="0" smtClean="0">
                <a:solidFill>
                  <a:schemeClr val="accent6">
                    <a:lumMod val="50000"/>
                  </a:schemeClr>
                </a:solidFill>
              </a:rPr>
              <a:t>	</a:t>
            </a:r>
            <a:r>
              <a:rPr lang="en-US" sz="3000" dirty="0">
                <a:solidFill>
                  <a:schemeClr val="accent6">
                    <a:lumMod val="50000"/>
                  </a:schemeClr>
                </a:solidFill>
              </a:rPr>
              <a:t>		</a:t>
            </a:r>
            <a:r>
              <a:rPr lang="en-US" sz="3000" dirty="0" smtClean="0">
                <a:solidFill>
                  <a:srgbClr val="AE1221"/>
                </a:solidFill>
              </a:rPr>
              <a:t>Answers</a:t>
            </a:r>
            <a:endParaRPr lang="en-US" sz="3000" dirty="0" smtClean="0">
              <a:solidFill>
                <a:srgbClr val="CC9900"/>
              </a:solidFill>
              <a:cs typeface="Arial" charset="0"/>
            </a:endParaRPr>
          </a:p>
        </p:txBody>
      </p:sp>
      <p:sp>
        <p:nvSpPr>
          <p:cNvPr id="36" name="Content Placeholder 2"/>
          <p:cNvSpPr>
            <a:spLocks noGrp="1"/>
          </p:cNvSpPr>
          <p:nvPr>
            <p:ph idx="1"/>
          </p:nvPr>
        </p:nvSpPr>
        <p:spPr/>
        <p:txBody>
          <a:bodyPr>
            <a:normAutofit/>
          </a:bodyPr>
          <a:lstStyle/>
          <a:p>
            <a:pPr lvl="0">
              <a:buClr>
                <a:srgbClr val="800000"/>
              </a:buClr>
            </a:pPr>
            <a:r>
              <a:rPr lang="en-US" dirty="0">
                <a:solidFill>
                  <a:prstClr val="black"/>
                </a:solidFill>
              </a:rPr>
              <a:t>Rival in consumption?  Only if congested. </a:t>
            </a:r>
          </a:p>
          <a:p>
            <a:pPr lvl="0">
              <a:buClr>
                <a:srgbClr val="800000"/>
              </a:buClr>
            </a:pPr>
            <a:r>
              <a:rPr lang="en-US" dirty="0">
                <a:solidFill>
                  <a:prstClr val="black"/>
                </a:solidFill>
              </a:rPr>
              <a:t>Excludable?  Only if a toll road.  </a:t>
            </a:r>
          </a:p>
          <a:p>
            <a:pPr lvl="0">
              <a:spcBef>
                <a:spcPct val="65000"/>
              </a:spcBef>
              <a:buNone/>
            </a:pPr>
            <a:r>
              <a:rPr lang="en-US" u="sng" dirty="0">
                <a:solidFill>
                  <a:prstClr val="black"/>
                </a:solidFill>
              </a:rPr>
              <a:t>Four possibilities:</a:t>
            </a:r>
          </a:p>
          <a:p>
            <a:pPr>
              <a:spcBef>
                <a:spcPct val="40000"/>
              </a:spcBef>
              <a:buClr>
                <a:schemeClr val="accent6">
                  <a:lumMod val="50000"/>
                </a:schemeClr>
              </a:buClr>
            </a:pPr>
            <a:r>
              <a:rPr lang="en-US" dirty="0" smtClean="0">
                <a:solidFill>
                  <a:schemeClr val="accent6">
                    <a:lumMod val="50000"/>
                  </a:schemeClr>
                </a:solidFill>
              </a:rPr>
              <a:t>Uncongested </a:t>
            </a:r>
            <a:r>
              <a:rPr lang="en-US" dirty="0">
                <a:solidFill>
                  <a:schemeClr val="accent6">
                    <a:lumMod val="50000"/>
                  </a:schemeClr>
                </a:solidFill>
              </a:rPr>
              <a:t>non-toll road:  public good</a:t>
            </a:r>
          </a:p>
          <a:p>
            <a:pPr>
              <a:spcBef>
                <a:spcPct val="60000"/>
              </a:spcBef>
              <a:buClr>
                <a:schemeClr val="accent6">
                  <a:lumMod val="50000"/>
                </a:schemeClr>
              </a:buClr>
            </a:pPr>
            <a:r>
              <a:rPr lang="en-US" dirty="0" smtClean="0">
                <a:solidFill>
                  <a:schemeClr val="accent6">
                    <a:lumMod val="50000"/>
                  </a:schemeClr>
                </a:solidFill>
              </a:rPr>
              <a:t>Uncongested </a:t>
            </a:r>
            <a:r>
              <a:rPr lang="en-US" dirty="0">
                <a:solidFill>
                  <a:schemeClr val="accent6">
                    <a:lumMod val="50000"/>
                  </a:schemeClr>
                </a:solidFill>
              </a:rPr>
              <a:t>toll road:  club good</a:t>
            </a:r>
          </a:p>
          <a:p>
            <a:pPr>
              <a:spcBef>
                <a:spcPct val="60000"/>
              </a:spcBef>
              <a:buClr>
                <a:schemeClr val="accent6">
                  <a:lumMod val="50000"/>
                </a:schemeClr>
              </a:buClr>
            </a:pPr>
            <a:r>
              <a:rPr lang="en-US" dirty="0" smtClean="0">
                <a:solidFill>
                  <a:schemeClr val="accent6">
                    <a:lumMod val="50000"/>
                  </a:schemeClr>
                </a:solidFill>
              </a:rPr>
              <a:t>Congested </a:t>
            </a:r>
            <a:r>
              <a:rPr lang="en-US" dirty="0">
                <a:solidFill>
                  <a:schemeClr val="accent6">
                    <a:lumMod val="50000"/>
                  </a:schemeClr>
                </a:solidFill>
              </a:rPr>
              <a:t>non-toll road:  common resource</a:t>
            </a:r>
          </a:p>
          <a:p>
            <a:pPr>
              <a:spcBef>
                <a:spcPct val="60000"/>
              </a:spcBef>
              <a:buClr>
                <a:schemeClr val="accent6">
                  <a:lumMod val="50000"/>
                </a:schemeClr>
              </a:buClr>
            </a:pPr>
            <a:r>
              <a:rPr lang="en-US" dirty="0" smtClean="0">
                <a:solidFill>
                  <a:schemeClr val="accent6">
                    <a:lumMod val="50000"/>
                  </a:schemeClr>
                </a:solidFill>
              </a:rPr>
              <a:t>Congested </a:t>
            </a:r>
            <a:r>
              <a:rPr lang="en-US" dirty="0">
                <a:solidFill>
                  <a:schemeClr val="accent6">
                    <a:lumMod val="50000"/>
                  </a:schemeClr>
                </a:solidFill>
              </a:rPr>
              <a:t>toll road:  private good</a:t>
            </a:r>
          </a:p>
        </p:txBody>
      </p:sp>
      <p:sp>
        <p:nvSpPr>
          <p:cNvPr id="3" name="Footer Placeholder 2"/>
          <p:cNvSpPr>
            <a:spLocks noGrp="1"/>
          </p:cNvSpPr>
          <p:nvPr>
            <p:ph type="ftr" sz="quarter" idx="11"/>
          </p:nvPr>
        </p:nvSpPr>
        <p:spPr>
          <a:xfrm>
            <a:off x="0" y="6324600"/>
            <a:ext cx="8605838" cy="533400"/>
          </a:xfrm>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7</a:t>
            </a:fld>
            <a:endParaRPr lang="en-US"/>
          </a:p>
        </p:txBody>
      </p:sp>
    </p:spTree>
    <p:extLst>
      <p:ext uri="{BB962C8B-B14F-4D97-AF65-F5344CB8AC3E}">
        <p14:creationId xmlns:p14="http://schemas.microsoft.com/office/powerpoint/2010/main" val="408039630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EXPERTS</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8</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p:txBody>
          <a:bodyPr/>
          <a:lstStyle/>
          <a:p>
            <a:r>
              <a:rPr lang="en-US" dirty="0"/>
              <a:t>Congestion Pricing</a:t>
            </a:r>
          </a:p>
        </p:txBody>
      </p:sp>
      <p:sp>
        <p:nvSpPr>
          <p:cNvPr id="6" name="Text Placeholder 5"/>
          <p:cNvSpPr>
            <a:spLocks noGrp="1"/>
          </p:cNvSpPr>
          <p:nvPr>
            <p:ph type="body" sz="quarter" idx="14"/>
          </p:nvPr>
        </p:nvSpPr>
        <p:spPr>
          <a:xfrm>
            <a:off x="304800" y="1219200"/>
            <a:ext cx="8534400" cy="2819400"/>
          </a:xfrm>
        </p:spPr>
        <p:txBody>
          <a:bodyPr/>
          <a:lstStyle/>
          <a:p>
            <a:r>
              <a:rPr lang="en-US" sz="3000" dirty="0"/>
              <a:t>“In general, using more congestion charges in crowded </a:t>
            </a:r>
            <a:r>
              <a:rPr lang="en-US" sz="3000" dirty="0" smtClean="0"/>
              <a:t>transportation networks </a:t>
            </a:r>
            <a:r>
              <a:rPr lang="en-US" sz="3000" dirty="0"/>
              <a:t>— such as higher tolls during peak </a:t>
            </a:r>
            <a:r>
              <a:rPr lang="en-US" sz="3000" dirty="0" smtClean="0"/>
              <a:t>travel times </a:t>
            </a:r>
            <a:r>
              <a:rPr lang="en-US" sz="3000" dirty="0"/>
              <a:t>in cities, and peak fees for airplane takeoff and </a:t>
            </a:r>
            <a:r>
              <a:rPr lang="en-US" sz="3000" dirty="0" smtClean="0"/>
              <a:t>landing slots </a:t>
            </a:r>
            <a:r>
              <a:rPr lang="en-US" sz="3000" dirty="0"/>
              <a:t>— and using the proceeds to lower other taxes </a:t>
            </a:r>
            <a:r>
              <a:rPr lang="en-US" sz="3000" dirty="0" smtClean="0"/>
              <a:t>would make </a:t>
            </a:r>
            <a:r>
              <a:rPr lang="en-US" sz="3000" dirty="0"/>
              <a:t>citizens on average better off.”</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8749" y="4038600"/>
            <a:ext cx="4146503" cy="2190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736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wrap="square" anchor="t"/>
          <a:lstStyle/>
          <a:p>
            <a:r>
              <a:rPr lang="en-US" altLang="en-US" smtClean="0"/>
              <a:t>The Different Kinds of Goods</a:t>
            </a:r>
          </a:p>
        </p:txBody>
      </p:sp>
      <p:sp>
        <p:nvSpPr>
          <p:cNvPr id="13315" name="Content Placeholder 2"/>
          <p:cNvSpPr>
            <a:spLocks noGrp="1"/>
          </p:cNvSpPr>
          <p:nvPr>
            <p:ph idx="1"/>
          </p:nvPr>
        </p:nvSpPr>
        <p:spPr/>
        <p:txBody>
          <a:bodyPr/>
          <a:lstStyle/>
          <a:p>
            <a:r>
              <a:rPr lang="en-US" altLang="en-US" dirty="0" smtClean="0"/>
              <a:t>Public goods and common resources</a:t>
            </a:r>
          </a:p>
          <a:p>
            <a:pPr lvl="1"/>
            <a:r>
              <a:rPr lang="en-US" altLang="en-US" dirty="0" smtClean="0"/>
              <a:t>Externalities arise </a:t>
            </a:r>
            <a:r>
              <a:rPr lang="en-US" altLang="en-US" dirty="0"/>
              <a:t>because something of value has no price attached to </a:t>
            </a:r>
            <a:r>
              <a:rPr lang="en-US" altLang="en-US" dirty="0" smtClean="0"/>
              <a:t>it  </a:t>
            </a:r>
            <a:endParaRPr lang="en-US" altLang="en-US" dirty="0"/>
          </a:p>
          <a:p>
            <a:pPr lvl="1"/>
            <a:r>
              <a:rPr lang="en-US" altLang="en-US" dirty="0" smtClean="0"/>
              <a:t>Private </a:t>
            </a:r>
            <a:r>
              <a:rPr lang="en-US" altLang="en-US" dirty="0"/>
              <a:t>decisions about consumption and production can lead to an inefficient </a:t>
            </a:r>
            <a:r>
              <a:rPr lang="en-US" altLang="en-US" dirty="0" smtClean="0"/>
              <a:t>outcome</a:t>
            </a:r>
            <a:endParaRPr lang="en-US" altLang="en-US" dirty="0"/>
          </a:p>
          <a:p>
            <a:pPr lvl="1"/>
            <a:r>
              <a:rPr lang="en-US" altLang="en-US" dirty="0"/>
              <a:t>Public policy can potentially raise economic </a:t>
            </a:r>
            <a:r>
              <a:rPr lang="en-US" altLang="en-US" dirty="0" smtClean="0"/>
              <a:t>well-being</a:t>
            </a:r>
          </a:p>
        </p:txBody>
      </p:sp>
      <p:sp>
        <p:nvSpPr>
          <p:cNvPr id="1331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6EAC6E59-0605-4B5A-8D33-FCFA91457315}" type="slidenum">
              <a:rPr lang="en-US" altLang="en-US" sz="1200" smtClean="0">
                <a:solidFill>
                  <a:srgbClr val="002060"/>
                </a:solidFill>
              </a:rPr>
              <a:pPr eaLnBrk="1" hangingPunct="1"/>
              <a:t>9</a:t>
            </a:fld>
            <a:endParaRPr lang="en-US" altLang="en-US" sz="1200" smtClean="0">
              <a:solidFill>
                <a:srgbClr val="002060"/>
              </a:solidFill>
            </a:endParaRPr>
          </a:p>
        </p:txBody>
      </p:sp>
      <p:sp>
        <p:nvSpPr>
          <p:cNvPr id="1331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833356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13361</TotalTime>
  <Words>4006</Words>
  <Application>Microsoft Office PowerPoint</Application>
  <PresentationFormat>On-screen Show (4:3)</PresentationFormat>
  <Paragraphs>323</Paragraphs>
  <Slides>29</Slides>
  <Notes>29</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29</vt:i4>
      </vt:variant>
    </vt:vector>
  </HeadingPairs>
  <TitlesOfParts>
    <vt:vector size="47" baseType="lpstr">
      <vt:lpstr>Arial</vt:lpstr>
      <vt:lpstr>Arial Narrow</vt:lpstr>
      <vt:lpstr>Calibri</vt:lpstr>
      <vt:lpstr>Cambria</vt:lpstr>
      <vt:lpstr>Cambria Math</vt:lpstr>
      <vt:lpstr>Sabon-Bold</vt:lpstr>
      <vt:lpstr>Times New Roman</vt:lpstr>
      <vt:lpstr>Verdana</vt:lpstr>
      <vt:lpstr>Wingdings</vt:lpstr>
      <vt:lpstr>Chapter title</vt:lpstr>
      <vt:lpstr>Intro / Summary</vt:lpstr>
      <vt:lpstr>Chapter content</vt:lpstr>
      <vt:lpstr>Figure</vt:lpstr>
      <vt:lpstr>Table</vt:lpstr>
      <vt:lpstr>ActiveLearning</vt:lpstr>
      <vt:lpstr>Case study</vt:lpstr>
      <vt:lpstr>Ask Experts</vt:lpstr>
      <vt:lpstr>Appendix</vt:lpstr>
      <vt:lpstr>PowerPoint Presentation</vt:lpstr>
      <vt:lpstr>Look for the answers to these questions:</vt:lpstr>
      <vt:lpstr>Introduction </vt:lpstr>
      <vt:lpstr>The Different Kinds of Goods</vt:lpstr>
      <vt:lpstr>The Different Kinds of Goods</vt:lpstr>
      <vt:lpstr>Active Learning 1    Categorizing Roads</vt:lpstr>
      <vt:lpstr>Active Learning 1     Answers</vt:lpstr>
      <vt:lpstr>ASK THE EXPERTS</vt:lpstr>
      <vt:lpstr>The Different Kinds of Goods</vt:lpstr>
      <vt:lpstr>Public Goods</vt:lpstr>
      <vt:lpstr>Public Goods</vt:lpstr>
      <vt:lpstr>Public Goods</vt:lpstr>
      <vt:lpstr>Public Goods</vt:lpstr>
      <vt:lpstr>Public Goods</vt:lpstr>
      <vt:lpstr>Common Resources</vt:lpstr>
      <vt:lpstr>Common Resources</vt:lpstr>
      <vt:lpstr>Common Resources</vt:lpstr>
      <vt:lpstr>Active Learning 2  Policy options for common resources</vt:lpstr>
      <vt:lpstr>Active Learning 2     Answers</vt:lpstr>
      <vt:lpstr>Policy Options to Prevent  Overconsumption of Common Resources</vt:lpstr>
      <vt:lpstr>Policy Options to Prevent  Overconsumption of Common Resources</vt:lpstr>
      <vt:lpstr>Common Resources</vt:lpstr>
      <vt:lpstr>Common Resources</vt:lpstr>
      <vt:lpstr>“You’ve Got Spam!”</vt:lpstr>
      <vt:lpstr>Importance of Property Rights</vt:lpstr>
      <vt:lpstr>Importance of Property Rights</vt:lpstr>
      <vt:lpstr>Summary </vt:lpstr>
      <vt:lpstr>Summary </vt:lpstr>
      <vt:lpstr>Summary </vt:lpstr>
    </vt:vector>
  </TitlesOfParts>
  <Company>Eastern Illinois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Andrew Parkes</cp:lastModifiedBy>
  <cp:revision>400</cp:revision>
  <dcterms:created xsi:type="dcterms:W3CDTF">2016-03-16T19:41:09Z</dcterms:created>
  <dcterms:modified xsi:type="dcterms:W3CDTF">2017-02-25T16:56:28Z</dcterms:modified>
</cp:coreProperties>
</file>