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3"/>
  </p:notesMasterIdLst>
  <p:handoutMasterIdLst>
    <p:handoutMasterId r:id="rId54"/>
  </p:handoutMasterIdLst>
  <p:sldIdLst>
    <p:sldId id="256" r:id="rId10"/>
    <p:sldId id="374" r:id="rId11"/>
    <p:sldId id="1506" r:id="rId12"/>
    <p:sldId id="1788" r:id="rId13"/>
    <p:sldId id="1697" r:id="rId14"/>
    <p:sldId id="1784" r:id="rId15"/>
    <p:sldId id="1789" r:id="rId16"/>
    <p:sldId id="1790" r:id="rId17"/>
    <p:sldId id="1750" r:id="rId18"/>
    <p:sldId id="1751" r:id="rId19"/>
    <p:sldId id="1752" r:id="rId20"/>
    <p:sldId id="1753" r:id="rId21"/>
    <p:sldId id="1791" r:id="rId22"/>
    <p:sldId id="1786" r:id="rId23"/>
    <p:sldId id="1792" r:id="rId24"/>
    <p:sldId id="1793" r:id="rId25"/>
    <p:sldId id="1794" r:id="rId26"/>
    <p:sldId id="1795" r:id="rId27"/>
    <p:sldId id="1796" r:id="rId28"/>
    <p:sldId id="1797" r:id="rId29"/>
    <p:sldId id="1798" r:id="rId30"/>
    <p:sldId id="1799" r:id="rId31"/>
    <p:sldId id="1800" r:id="rId32"/>
    <p:sldId id="1801" r:id="rId33"/>
    <p:sldId id="1802" r:id="rId34"/>
    <p:sldId id="1803" r:id="rId35"/>
    <p:sldId id="1804" r:id="rId36"/>
    <p:sldId id="1768" r:id="rId37"/>
    <p:sldId id="1805" r:id="rId38"/>
    <p:sldId id="1806" r:id="rId39"/>
    <p:sldId id="1807" r:id="rId40"/>
    <p:sldId id="1808" r:id="rId41"/>
    <p:sldId id="1809" r:id="rId42"/>
    <p:sldId id="1811" r:id="rId43"/>
    <p:sldId id="1810" r:id="rId44"/>
    <p:sldId id="1812" r:id="rId45"/>
    <p:sldId id="1785" r:id="rId46"/>
    <p:sldId id="1813" r:id="rId47"/>
    <p:sldId id="1814" r:id="rId48"/>
    <p:sldId id="1815" r:id="rId49"/>
    <p:sldId id="1816" r:id="rId50"/>
    <p:sldId id="1691" r:id="rId51"/>
    <p:sldId id="178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CCFF99"/>
    <a:srgbClr val="FFFFCC"/>
    <a:srgbClr val="CCECFF"/>
    <a:srgbClr val="99FF99"/>
    <a:srgbClr val="FFCCFF"/>
    <a:srgbClr val="66FF99"/>
    <a:srgbClr val="660066"/>
    <a:srgbClr val="0000FF"/>
    <a:srgbClr val="B8E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2682" autoAdjust="0"/>
  </p:normalViewPr>
  <p:slideViewPr>
    <p:cSldViewPr>
      <p:cViewPr varScale="1">
        <p:scale>
          <a:sx n="94" d="100"/>
          <a:sy n="94" d="100"/>
        </p:scale>
        <p:origin x="426" y="72"/>
      </p:cViewPr>
      <p:guideLst>
        <p:guide orient="horz" pos="2160"/>
        <p:guide pos="2880"/>
      </p:guideLst>
    </p:cSldViewPr>
  </p:slideViewPr>
  <p:outlineViewPr>
    <p:cViewPr>
      <p:scale>
        <a:sx n="33" d="100"/>
        <a:sy n="33" d="100"/>
      </p:scale>
      <p:origin x="0" y="11400"/>
    </p:cViewPr>
  </p:outlineViewPr>
  <p:notesTextViewPr>
    <p:cViewPr>
      <p:scale>
        <a:sx n="1" d="1"/>
        <a:sy n="1" d="1"/>
      </p:scale>
      <p:origin x="0" y="0"/>
    </p:cViewPr>
  </p:notesTextViewPr>
  <p:sorterViewPr>
    <p:cViewPr>
      <p:scale>
        <a:sx n="80" d="100"/>
        <a:sy n="80" d="100"/>
      </p:scale>
      <p:origin x="0" y="3444"/>
    </p:cViewPr>
  </p:sorterViewPr>
  <p:notesViewPr>
    <p:cSldViewPr>
      <p:cViewPr>
        <p:scale>
          <a:sx n="60" d="100"/>
          <a:sy n="60" d="100"/>
        </p:scale>
        <p:origin x="-2748" y="2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2/23/2017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2/23/2017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ls.gov/news.release/empsit.nr0.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bls.gov/news.release/empsit.t02.ht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ls.gov/news.release/empsit.nr0.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bls.gov/news.release/empsit.t02.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ls.gov/news.release/empsit.nr0.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ls.gov/news.release/empsit.nr0.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bls.gov/news.release/empsit.t02.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This chapter is neither particularly long nor difficult, so most instructors are able to cover it using about 90 minutes of class time. </a:t>
            </a:r>
          </a:p>
          <a:p>
            <a:pPr eaLnBrk="1" hangingPunct="1"/>
            <a:endParaRPr lang="en-US" sz="1200" dirty="0" smtClean="0"/>
          </a:p>
          <a:p>
            <a:pPr eaLnBrk="1" hangingPunct="1"/>
            <a:r>
              <a:rPr lang="en-US" sz="1200" dirty="0" smtClean="0"/>
              <a:t>One of the Active Learning activities requires students to calculate labor force statistics based on recent U.S. data.</a:t>
            </a:r>
          </a:p>
          <a:p>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7396A7-C848-4B70-B78D-73F326253367}" type="slidenum">
              <a:rPr lang="en-US" smtClean="0">
                <a:solidFill>
                  <a:prstClr val="black"/>
                </a:solidFill>
              </a:rPr>
              <a:pPr eaLnBrk="1" hangingPunct="1"/>
              <a:t>10</a:t>
            </a:fld>
            <a:endParaRPr lang="en-US" smtClean="0">
              <a:solidFill>
                <a:prstClr val="black"/>
              </a:solidFill>
            </a:endParaRPr>
          </a:p>
        </p:txBody>
      </p:sp>
      <p:sp>
        <p:nvSpPr>
          <p:cNvPr id="634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32C9542-678C-4479-B4F4-0A4DC627A4C0}" type="slidenum">
              <a:rPr lang="en-US" sz="1200">
                <a:solidFill>
                  <a:prstClr val="black"/>
                </a:solidFill>
                <a:cs typeface="Arial" charset="0"/>
              </a:rPr>
              <a:pPr algn="r" eaLnBrk="1" hangingPunct="1"/>
              <a:t>10</a:t>
            </a:fld>
            <a:endParaRPr lang="en-US" sz="1200">
              <a:solidFill>
                <a:prstClr val="black"/>
              </a:solidFill>
              <a:cs typeface="Arial" charset="0"/>
            </a:endParaRPr>
          </a:p>
        </p:txBody>
      </p:sp>
      <p:sp>
        <p:nvSpPr>
          <p:cNvPr id="63492" name="Rectangle 2"/>
          <p:cNvSpPr>
            <a:spLocks noGrp="1" noRot="1" noChangeAspect="1" noChangeArrowheads="1" noTextEdit="1"/>
          </p:cNvSpPr>
          <p:nvPr>
            <p:ph type="sldImg"/>
          </p:nvPr>
        </p:nvSpPr>
        <p:spPr>
          <a:xfrm>
            <a:off x="1143000" y="534988"/>
            <a:ext cx="4572000" cy="3429000"/>
          </a:xfrm>
          <a:ln/>
        </p:spPr>
      </p:sp>
      <p:sp>
        <p:nvSpPr>
          <p:cNvPr id="6349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one would expect, teens have lower participation rates and higher unemployment rates than adults.  What is striking, though, are the racial disparities:  the proportion of white teens in the labor force, getting skills and experience that will help them later as adult job market participants, is far higher than the black teen participation rate. And the unemployment rate for black teens is far higher than for white teens. </a:t>
            </a:r>
          </a:p>
          <a:p>
            <a:pPr eaLnBrk="1" hangingPunct="1"/>
            <a:endParaRPr lang="en-US" dirty="0" smtClean="0"/>
          </a:p>
          <a:p>
            <a:pPr eaLnBrk="1" hangingPunct="1"/>
            <a:r>
              <a:rPr lang="en-US" dirty="0" smtClean="0"/>
              <a:t>Source:  Bureau of Labor Statistics, U.S. Department of Labor</a:t>
            </a:r>
          </a:p>
          <a:p>
            <a:pPr eaLnBrk="1" hangingPunct="1"/>
            <a:r>
              <a:rPr lang="en-US" dirty="0" smtClean="0"/>
              <a:t>www.bls.gov, look for latest “employment situation”</a:t>
            </a:r>
          </a:p>
          <a:p>
            <a:pPr eaLnBrk="1" hangingPunct="1"/>
            <a:r>
              <a:rPr lang="en-US" dirty="0" smtClean="0">
                <a:hlinkClick r:id="rId3"/>
              </a:rPr>
              <a:t>http://www.bls.gov/news.release/empsit.nr0.htm</a:t>
            </a:r>
            <a:r>
              <a:rPr lang="en-US" dirty="0" smtClean="0"/>
              <a:t> (Table A-2)</a:t>
            </a:r>
          </a:p>
          <a:p>
            <a:pPr eaLnBrk="1" hangingPunct="1"/>
            <a:r>
              <a:rPr lang="en-US" dirty="0" smtClean="0">
                <a:hlinkClick r:id="rId4"/>
              </a:rPr>
              <a:t>http://www.bls.gov/news.release/empsit.t02.htm</a:t>
            </a:r>
            <a:endParaRPr lang="en-US" dirty="0" smtClean="0"/>
          </a:p>
        </p:txBody>
      </p:sp>
    </p:spTree>
    <p:extLst>
      <p:ext uri="{BB962C8B-B14F-4D97-AF65-F5344CB8AC3E}">
        <p14:creationId xmlns:p14="http://schemas.microsoft.com/office/powerpoint/2010/main" val="416555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46662A-959D-40EC-93F3-FE800524EE96}" type="slidenum">
              <a:rPr lang="en-US" smtClean="0">
                <a:solidFill>
                  <a:prstClr val="black"/>
                </a:solidFill>
              </a:rPr>
              <a:pPr eaLnBrk="1" hangingPunct="1"/>
              <a:t>11</a:t>
            </a:fld>
            <a:endParaRPr lang="en-US" smtClean="0">
              <a:solidFill>
                <a:prstClr val="black"/>
              </a:solidFill>
            </a:endParaRPr>
          </a:p>
        </p:txBody>
      </p:sp>
      <p:sp>
        <p:nvSpPr>
          <p:cNvPr id="645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028E5D6-73B0-47EE-87B1-D9C6349EB9DA}" type="slidenum">
              <a:rPr lang="en-US" sz="1200">
                <a:solidFill>
                  <a:prstClr val="black"/>
                </a:solidFill>
                <a:cs typeface="Arial" charset="0"/>
              </a:rPr>
              <a:pPr algn="r" eaLnBrk="1" hangingPunct="1"/>
              <a:t>11</a:t>
            </a:fld>
            <a:endParaRPr lang="en-US" sz="1200">
              <a:solidFill>
                <a:prstClr val="black"/>
              </a:solidFill>
              <a:cs typeface="Arial" charset="0"/>
            </a:endParaRPr>
          </a:p>
        </p:txBody>
      </p:sp>
      <p:sp>
        <p:nvSpPr>
          <p:cNvPr id="64516" name="Rectangle 2"/>
          <p:cNvSpPr>
            <a:spLocks noGrp="1" noRot="1" noChangeAspect="1" noChangeArrowheads="1" noTextEdit="1"/>
          </p:cNvSpPr>
          <p:nvPr>
            <p:ph type="sldImg"/>
          </p:nvPr>
        </p:nvSpPr>
        <p:spPr>
          <a:xfrm>
            <a:off x="1143000" y="534988"/>
            <a:ext cx="4572000" cy="3429000"/>
          </a:xfrm>
          <a:ln/>
        </p:spPr>
      </p:sp>
      <p:sp>
        <p:nvSpPr>
          <p:cNvPr id="6451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Compared to the national average, unemployment is higher for Hispanics and lower for Asians.  The participation rates of these groups are similar to the national average.  </a:t>
            </a:r>
          </a:p>
          <a:p>
            <a:pPr eaLnBrk="1" hangingPunct="1"/>
            <a:endParaRPr lang="en-US" dirty="0" smtClean="0"/>
          </a:p>
          <a:p>
            <a:pPr eaLnBrk="1" hangingPunct="1"/>
            <a:r>
              <a:rPr lang="en-US" dirty="0" smtClean="0"/>
              <a:t>Note:  Asian is the only demographic group for which seasonally adjusted data were not available.  The figures for all other groups are seasonally adjusted.  (The seasonal adjustments seem to make relatively little difference in most months.)</a:t>
            </a:r>
          </a:p>
          <a:p>
            <a:pPr eaLnBrk="1" hangingPunct="1"/>
            <a:endParaRPr lang="en-US" dirty="0" smtClean="0"/>
          </a:p>
          <a:p>
            <a:pPr eaLnBrk="1" hangingPunct="1"/>
            <a:r>
              <a:rPr lang="en-US" dirty="0" smtClean="0"/>
              <a:t>Source:  Bureau of Labor Statistics, U.S. Department of Labor</a:t>
            </a:r>
          </a:p>
          <a:p>
            <a:pPr eaLnBrk="1" hangingPunct="1"/>
            <a:r>
              <a:rPr lang="en-US" dirty="0" smtClean="0"/>
              <a:t>www.bls.gov, look for latest “employment situation”</a:t>
            </a:r>
          </a:p>
          <a:p>
            <a:pPr eaLnBrk="1" hangingPunct="1"/>
            <a:r>
              <a:rPr lang="en-US" dirty="0" smtClean="0">
                <a:hlinkClick r:id="rId3"/>
              </a:rPr>
              <a:t>http://www.bls.gov/news.release/empsit.nr0.htm</a:t>
            </a:r>
            <a:r>
              <a:rPr lang="en-US" dirty="0" smtClean="0"/>
              <a:t> (tables A-2 and A-3)</a:t>
            </a:r>
          </a:p>
          <a:p>
            <a:pPr eaLnBrk="1" hangingPunct="1"/>
            <a:r>
              <a:rPr lang="en-US" dirty="0" smtClean="0">
                <a:hlinkClick r:id="rId4"/>
              </a:rPr>
              <a:t>http://www.bls.gov/news.release/empsit.t02.htm</a:t>
            </a:r>
            <a:endParaRPr lang="en-US" dirty="0" smtClean="0"/>
          </a:p>
          <a:p>
            <a:pPr eaLnBrk="1" hangingPunct="1"/>
            <a:r>
              <a:rPr lang="en-US" dirty="0" smtClean="0"/>
              <a:t>Asian data remains not seasonally adjusted.</a:t>
            </a:r>
          </a:p>
        </p:txBody>
      </p:sp>
    </p:spTree>
    <p:extLst>
      <p:ext uri="{BB962C8B-B14F-4D97-AF65-F5344CB8AC3E}">
        <p14:creationId xmlns:p14="http://schemas.microsoft.com/office/powerpoint/2010/main" val="14915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B9080B-5F33-48CB-ADBB-B373A58650CC}" type="slidenum">
              <a:rPr lang="en-US" smtClean="0">
                <a:solidFill>
                  <a:prstClr val="black"/>
                </a:solidFill>
              </a:rPr>
              <a:pPr eaLnBrk="1" hangingPunct="1"/>
              <a:t>12</a:t>
            </a:fld>
            <a:endParaRPr lang="en-US" smtClean="0">
              <a:solidFill>
                <a:prstClr val="black"/>
              </a:solidFill>
            </a:endParaRPr>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6D3580C-EB2D-4976-930F-31EA44D3F555}" type="slidenum">
              <a:rPr lang="en-US" sz="1200">
                <a:solidFill>
                  <a:prstClr val="black"/>
                </a:solidFill>
                <a:cs typeface="Arial" charset="0"/>
              </a:rPr>
              <a:pPr algn="r" eaLnBrk="1" hangingPunct="1"/>
              <a:t>12</a:t>
            </a:fld>
            <a:endParaRPr lang="en-US" sz="1200">
              <a:solidFill>
                <a:prstClr val="black"/>
              </a:solidFill>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These statistics, not in the textbook, are particularly interesting to college students.   </a:t>
            </a:r>
          </a:p>
          <a:p>
            <a:pPr eaLnBrk="1" hangingPunct="1"/>
            <a:endParaRPr lang="en-US" dirty="0" smtClean="0"/>
          </a:p>
          <a:p>
            <a:pPr eaLnBrk="1" hangingPunct="1"/>
            <a:r>
              <a:rPr lang="en-US" dirty="0" smtClean="0"/>
              <a:t>It shouldn’t be surprising that educational attainment is positively related to labor force participation:  for most people, the prospect of better jobs is a key reason for investing in education.  </a:t>
            </a:r>
          </a:p>
          <a:p>
            <a:pPr eaLnBrk="1" hangingPunct="1"/>
            <a:endParaRPr lang="en-US" dirty="0" smtClean="0"/>
          </a:p>
          <a:p>
            <a:pPr eaLnBrk="1" hangingPunct="1"/>
            <a:r>
              <a:rPr lang="en-US" dirty="0" smtClean="0"/>
              <a:t>Your students may be especially happy to learn that, by getting a bachelor’s degree, they reduce their chances of becoming unemployed by more than half, compared to people with a high school diploma, and by about half compared to people who don’t finish college.  </a:t>
            </a:r>
          </a:p>
          <a:p>
            <a:pPr eaLnBrk="1" hangingPunct="1"/>
            <a:endParaRPr lang="en-US" dirty="0" smtClean="0"/>
          </a:p>
          <a:p>
            <a:pPr eaLnBrk="1" hangingPunct="1"/>
            <a:r>
              <a:rPr lang="en-US" dirty="0" smtClean="0"/>
              <a:t>Source:  Bureau of Labor Statistics, U.S. Department of Labor</a:t>
            </a:r>
          </a:p>
          <a:p>
            <a:pPr eaLnBrk="1" hangingPunct="1"/>
            <a:r>
              <a:rPr lang="en-US" dirty="0" smtClean="0"/>
              <a:t>www.bls.gov, look for latest “employment situation”</a:t>
            </a:r>
          </a:p>
          <a:p>
            <a:pPr eaLnBrk="1" hangingPunct="1"/>
            <a:r>
              <a:rPr lang="en-US" dirty="0" smtClean="0">
                <a:hlinkClick r:id="rId3"/>
              </a:rPr>
              <a:t>http://www.bls.gov/news.release/empsit.nr0.htm</a:t>
            </a:r>
            <a:r>
              <a:rPr lang="en-US" dirty="0" smtClean="0"/>
              <a:t> (Table A-4)</a:t>
            </a:r>
          </a:p>
          <a:p>
            <a:pPr eaLnBrk="1" hangingPunct="1"/>
            <a:r>
              <a:rPr lang="en-US" dirty="0" smtClean="0"/>
              <a:t>http://www.bls.gov/news.release/empsit.t04.htm  </a:t>
            </a:r>
          </a:p>
        </p:txBody>
      </p:sp>
    </p:spTree>
    <p:extLst>
      <p:ext uri="{BB962C8B-B14F-4D97-AF65-F5344CB8AC3E}">
        <p14:creationId xmlns:p14="http://schemas.microsoft.com/office/powerpoint/2010/main" val="2124894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pPr eaLnBrk="1" hangingPunct="1"/>
            <a:r>
              <a:rPr lang="en-US" dirty="0" smtClean="0"/>
              <a:t>The male LF participation rate is males in the labor force as a percentage of all males.  Similarly for females.  </a:t>
            </a:r>
          </a:p>
          <a:p>
            <a:pPr eaLnBrk="1" hangingPunct="1"/>
            <a:r>
              <a:rPr lang="en-US" dirty="0" smtClean="0"/>
              <a:t>The vertical axis starts at 30 rather than 0 to make the trends more apparent.  </a:t>
            </a:r>
          </a:p>
          <a:p>
            <a:pPr eaLnBrk="1" hangingPunct="1"/>
            <a:r>
              <a:rPr lang="en-US" dirty="0" smtClean="0"/>
              <a:t>	Since 1950, female participation has nearly doubled—from 34% to 56.7%.  Male participation has declined from 86% to 68.7%.  </a:t>
            </a:r>
          </a:p>
          <a:p>
            <a:pPr eaLnBrk="1" hangingPunct="1"/>
            <a:r>
              <a:rPr lang="en-US" dirty="0" smtClean="0"/>
              <a:t>	If you can spare a few minutes for class discussion, ask your students two questions:  </a:t>
            </a:r>
          </a:p>
          <a:p>
            <a:pPr eaLnBrk="1" hangingPunct="1"/>
            <a:r>
              <a:rPr lang="en-US" dirty="0" smtClean="0"/>
              <a:t>	1)  What factors do you think have caused these trends?  The textbook offers some explanations; see the Case Study entitled “Labor Force Participation of Men and Women in the U.S. Economy.” </a:t>
            </a:r>
          </a:p>
          <a:p>
            <a:pPr eaLnBrk="1" hangingPunct="1"/>
            <a:r>
              <a:rPr lang="en-US" dirty="0" smtClean="0"/>
              <a:t>	2)  What are some of the effects or consequences of these trends?  </a:t>
            </a:r>
          </a:p>
          <a:p>
            <a:pPr eaLnBrk="1" hangingPunct="1"/>
            <a:endParaRPr lang="en-US" dirty="0" smtClean="0"/>
          </a:p>
          <a:p>
            <a:pPr eaLnBrk="1" hangingPunct="1"/>
            <a:r>
              <a:rPr lang="en-US" dirty="0" smtClean="0"/>
              <a:t>There is a case study in the textbook, ‘Labor-force participation of men and women in the U.S. economy’ that explains these trends. </a:t>
            </a:r>
          </a:p>
          <a:p>
            <a:pPr eaLnBrk="1" hangingPunct="1"/>
            <a:endParaRPr lang="en-US" dirty="0" smtClean="0"/>
          </a:p>
          <a:p>
            <a:pPr eaLnBrk="1" hangingPunct="1"/>
            <a:r>
              <a:rPr lang="en-US" dirty="0" smtClean="0"/>
              <a:t>Source:  Same as textbook. For the newest data, use the following link: https://fred.stlouisfed.org/graph/fredgraph.png?g=5jkQ </a:t>
            </a:r>
          </a:p>
          <a:p>
            <a:pPr eaLnBrk="1" hangingPunct="1"/>
            <a:endParaRPr lang="en-US" dirty="0" smtClean="0"/>
          </a:p>
          <a:p>
            <a:r>
              <a:rPr lang="en-US" dirty="0" smtClean="0"/>
              <a:t>Source: </a:t>
            </a:r>
            <a:r>
              <a:rPr lang="en-US" sz="1200" b="0" i="0" kern="1200" dirty="0" smtClean="0">
                <a:solidFill>
                  <a:schemeClr val="tx1"/>
                </a:solidFill>
                <a:effectLst/>
                <a:latin typeface="+mn-lt"/>
                <a:ea typeface="+mn-ea"/>
                <a:cs typeface="+mn-cs"/>
              </a:rPr>
              <a:t>US. Bureau of Labor Statistics, Civilian Labor Force Participation Rate: Men [LNS11300001], and Civilian Labor Force Participation Rate: Women [LNS11300002], retrieved from FRED, Federal Reserve Bank of St. Louis; https://fred.stlouisfed.org/series/LNS11300001, https://fred.stlouisfed.org/series/LNS11300002, July 10, 2016.</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148095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eaLnBrk="1" hangingPunct="1"/>
            <a:r>
              <a:rPr lang="en-US" dirty="0" smtClean="0"/>
              <a:t>The objective of this exercise is to lead students to discover why the unemployment rate is not a perfect indicator of joblessness.</a:t>
            </a:r>
          </a:p>
          <a:p>
            <a:pPr eaLnBrk="1" hangingPunct="1"/>
            <a:endParaRPr lang="en-US" dirty="0" smtClean="0"/>
          </a:p>
          <a:p>
            <a:pPr eaLnBrk="1" hangingPunct="1"/>
            <a:r>
              <a:rPr lang="en-US" dirty="0" smtClean="0"/>
              <a:t>It might be helpful to tell students to determine the impact on the u-rate, no matter how tiny.  I.e., if one person becomes unemployed, the u-rate will rise, but ignore the fact that, if this happened in the real world, the increase in the aggregate u-rate would be too small to matter. </a:t>
            </a:r>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you choose to skip the preceding exercise, you’ll need to give students a definition of the term “discouraged worker.”  </a:t>
            </a:r>
          </a:p>
          <a:p>
            <a:pPr eaLnBrk="1" hangingPunct="1"/>
            <a:endParaRPr lang="en-US" dirty="0" smtClean="0"/>
          </a:p>
          <a:p>
            <a:pPr eaLnBrk="1" hangingPunct="1"/>
            <a:r>
              <a:rPr lang="en-US" dirty="0" smtClean="0"/>
              <a:t>This slide recaps the lessons from the preceding exercise and mentions an additional point from the text:  people may misreport their labor market status to the BLS, perhaps because they think it will help them get public assistance.  This also makes the unemployment rate a bit less accurate.  </a:t>
            </a:r>
          </a:p>
          <a:p>
            <a:pPr eaLnBrk="1" hangingPunct="1"/>
            <a:endParaRPr lang="en-US" dirty="0" smtClean="0"/>
          </a:p>
          <a:p>
            <a:pPr eaLnBrk="1" hangingPunct="1"/>
            <a:r>
              <a:rPr lang="en-US" dirty="0" smtClean="0"/>
              <a:t>You might remind students that, in earlier chapters, we learned that other macroeconomic indicators were imperfect:  GDP is an imperfect indicator of society’s well-being, and the CPI tends to overstate increases in the cost of living.  Yet, the unemployment rate remains highly useful.  For example, when the unemployment rate rises, it is almost always true that things are getting worse in the labor market.  </a:t>
            </a:r>
          </a:p>
          <a:p>
            <a:pPr eaLnBrk="1" hangingPunct="1"/>
            <a:endParaRPr lang="en-US" dirty="0" smtClean="0"/>
          </a:p>
          <a:p>
            <a:pPr eaLnBrk="1" hangingPunct="1"/>
            <a:r>
              <a:rPr lang="en-US" dirty="0" smtClean="0"/>
              <a:t>The BLS computes other measures of joblessness, such as (unemployed plus discouraged workers) as a percentage of (the labor force plus discouraged workers).  For more details, refer your students to Table 2 in this chapter of the textbook.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63497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data under the first bullet point come from the BLS (www.bls.gov), the employment situation survey.  </a:t>
            </a:r>
          </a:p>
          <a:p>
            <a:pPr eaLnBrk="1" hangingPunct="1"/>
            <a:endParaRPr lang="en-US" dirty="0" smtClean="0"/>
          </a:p>
          <a:p>
            <a:pPr eaLnBrk="1" hangingPunct="1"/>
            <a:r>
              <a:rPr lang="en-US" dirty="0" smtClean="0"/>
              <a:t>Some students think the two facts on this slide contradict each other. The book gives a simple example that helps students understand how these facts can both be true.  </a:t>
            </a:r>
          </a:p>
          <a:p>
            <a:pPr eaLnBrk="1" hangingPunct="1"/>
            <a:endParaRPr lang="en-US" dirty="0" smtClean="0"/>
          </a:p>
          <a:p>
            <a:pPr eaLnBrk="1" hangingPunct="1"/>
            <a:r>
              <a:rPr lang="en-US" dirty="0" smtClean="0"/>
              <a:t>These facts imply that economists and policymakers must be careful when interpreting data on unemployment and designing policies to help the unemployed.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88820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1888201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Unemployment is a serious and complicated problem with a variety of causes.  To most effectively address such a problem, we need to break it down and look at each cause separately.  </a:t>
            </a:r>
          </a:p>
          <a:p>
            <a:pPr eaLnBrk="1" hangingPunct="1"/>
            <a:endParaRPr lang="en-US" dirty="0" smtClean="0"/>
          </a:p>
          <a:p>
            <a:pPr eaLnBrk="1" hangingPunct="1"/>
            <a:r>
              <a:rPr lang="en-US" dirty="0" smtClean="0"/>
              <a:t>We begin by noting that the causes of short-run fluctuations in unemployment are different than the causes of the long-run average unemployment rate, called the “natural rate of unemployment.”</a:t>
            </a:r>
          </a:p>
          <a:p>
            <a:pPr eaLnBrk="1" hangingPunct="1"/>
            <a:endParaRPr lang="en-US" dirty="0" smtClean="0"/>
          </a:p>
          <a:p>
            <a:pPr eaLnBrk="1" hangingPunct="1"/>
            <a:r>
              <a:rPr lang="en-US" dirty="0" smtClean="0"/>
              <a:t>The next slide shows U.S. data on both since 1960.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025388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Cyclical unemployment is the gap between the two lines.  In recessions, the actual unemployment rate is higher than the natural rate, and cyclical unemployment is positive.  In booms, unemployment is below the natural rate and cyclical unemployment is negative.  </a:t>
            </a:r>
          </a:p>
          <a:p>
            <a:pPr eaLnBrk="1" hangingPunct="1"/>
            <a:endParaRPr lang="en-US" dirty="0" smtClean="0"/>
          </a:p>
          <a:p>
            <a:pPr eaLnBrk="1" hangingPunct="1"/>
            <a:r>
              <a:rPr lang="en-US" dirty="0" smtClean="0"/>
              <a:t>Sources:  Unemployment rate from FRED, series UNRATE, quarterly (average of monthly rates)</a:t>
            </a:r>
          </a:p>
          <a:p>
            <a:pPr eaLnBrk="1" hangingPunct="1"/>
            <a:r>
              <a:rPr lang="en-US" dirty="0" smtClean="0"/>
              <a:t>Natural rate of unemployment from CBO, http://www.cbo.gov/Spreadsheets.cfm, scroll down to Table 2-2. </a:t>
            </a:r>
          </a:p>
          <a:p>
            <a:pPr eaLnBrk="1" hangingPunct="1"/>
            <a:r>
              <a:rPr lang="en-US" sz="1200" b="0" i="0" kern="1200" dirty="0" smtClean="0">
                <a:solidFill>
                  <a:schemeClr val="tx1"/>
                </a:solidFill>
                <a:effectLst/>
                <a:latin typeface="+mn-lt"/>
                <a:ea typeface="+mn-ea"/>
                <a:cs typeface="+mn-cs"/>
              </a:rPr>
              <a:t>US. Congressional Budget Office, Natural Rate of Unemployment (Short-Term) [NROUST], retrieved from FRED, Federal Reserve Bank of St. Louis; https://fred.stlouisfed.org/series/NROUST, July 10, 2016.</a:t>
            </a:r>
          </a:p>
          <a:p>
            <a:pPr eaLnBrk="1" hangingPunct="1"/>
            <a:r>
              <a:rPr lang="en-US" sz="1200" b="0" i="0" kern="1200" dirty="0" smtClean="0">
                <a:solidFill>
                  <a:schemeClr val="tx1"/>
                </a:solidFill>
                <a:effectLst/>
                <a:latin typeface="+mn-lt"/>
                <a:ea typeface="+mn-ea"/>
                <a:cs typeface="+mn-cs"/>
              </a:rPr>
              <a:t>US. Bureau of Labor Statistics, Civilian Unemployment Rate [UNRATE], retrieved from FRED, Federal Reserve Bank of St. Louis; https://fred.stlouisfed.org/series/UNRATE, July 10, 2016.</a:t>
            </a:r>
          </a:p>
          <a:p>
            <a:r>
              <a:rPr lang="en-US" dirty="0"/>
              <a:t>For the newest data, use the following link: https</a:t>
            </a:r>
            <a:r>
              <a:rPr lang="en-US" dirty="0" smtClean="0"/>
              <a:t>://fred.stlouisfed.org/graph/fredgraph.png?g=5jml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405671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later chapters, we will study short-run economic fluctuations and learn more about the causes and possible cures of cyclical unemployment.  For the rest of this chapter, our job is understanding the various causes of the natural rate of unemployment.  </a:t>
            </a:r>
          </a:p>
          <a:p>
            <a:pPr eaLnBrk="1" hangingPunct="1"/>
            <a:endParaRPr lang="en-US" dirty="0" smtClean="0"/>
          </a:p>
          <a:p>
            <a:pPr eaLnBrk="1" hangingPunct="1"/>
            <a:r>
              <a:rPr lang="en-US" dirty="0" smtClean="0"/>
              <a:t>* * WARNING:  If you are teaching with Mankiw for the first time, please note that his definition of structural unemployment may be different than the definition you’ve seen in other textbooks.  </a:t>
            </a:r>
          </a:p>
          <a:p>
            <a:pPr eaLnBrk="1" hangingPunct="1"/>
            <a:endParaRPr lang="en-US" dirty="0" smtClean="0"/>
          </a:p>
          <a:p>
            <a:pPr eaLnBrk="1" hangingPunct="1"/>
            <a:r>
              <a:rPr lang="en-US" dirty="0" smtClean="0"/>
              <a:t>Other books commonly define structural unemployment as arising from a mismatch between the skills or locations of workers and the skill requirements or locations of jobs.  Such textbooks assert that such unemployment results from sectoral shifts. </a:t>
            </a:r>
          </a:p>
          <a:p>
            <a:pPr eaLnBrk="1" hangingPunct="1"/>
            <a:endParaRPr lang="en-US" dirty="0" smtClean="0"/>
          </a:p>
          <a:p>
            <a:pPr eaLnBrk="1" hangingPunct="1"/>
            <a:r>
              <a:rPr lang="en-US" dirty="0" smtClean="0"/>
              <a:t>Mankiw’s position is as follows:  If all wages were flexible, then they would adjust after structural changes so that all workers with any given skill set in any given location would be employed.  The cause of “structural unemployment” therefore cannot be changes in the structure of demand and production; the cause must be wages that fail to adjust following these changes.  </a:t>
            </a:r>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3636864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economy is always changing, so some frictional unemployment is inevitable.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1072418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2876877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410957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3303820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D3572E-8716-4CD7-9F26-4ECB9DACFF70}" type="slidenum">
              <a:rPr lang="en-US" smtClean="0"/>
              <a:pPr eaLnBrk="1" hangingPunct="1"/>
              <a:t>28</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3440A8E-2DA4-4935-91D5-CDF700A40EC2}" type="slidenum">
              <a:rPr lang="en-US" sz="1200">
                <a:cs typeface="Arial" charset="0"/>
              </a:rPr>
              <a:pPr algn="r" eaLnBrk="1" hangingPunct="1"/>
              <a:t>28</a:t>
            </a:fld>
            <a:endParaRPr lang="en-US" sz="1200">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 this graph, W</a:t>
            </a:r>
            <a:r>
              <a:rPr lang="en-US" baseline="-25000" smtClean="0"/>
              <a:t>E</a:t>
            </a:r>
            <a:r>
              <a:rPr lang="en-US" smtClean="0"/>
              <a:t> is the equilibrium wage. </a:t>
            </a:r>
          </a:p>
        </p:txBody>
      </p:sp>
    </p:spTree>
    <p:extLst>
      <p:ext uri="{BB962C8B-B14F-4D97-AF65-F5344CB8AC3E}">
        <p14:creationId xmlns:p14="http://schemas.microsoft.com/office/powerpoint/2010/main" val="680594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textbook has a case study entitled “Who earns the minimum wage?”  It summarizes a recent study by the Department of Labor detailing minimum wage earners.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207729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may recall that the BLS also produces the CPI statistics.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939239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Information about the union wage premium differs.  The textbook says that union wages are 10–20% higher.  Other sources, such as the AFL-CIO and the </a:t>
            </a:r>
            <a:r>
              <a:rPr lang="en-US" i="1" dirty="0" smtClean="0"/>
              <a:t>New York Times </a:t>
            </a:r>
            <a:r>
              <a:rPr lang="en-US" dirty="0" smtClean="0"/>
              <a:t>article featured in the “In the News Box,” say the figure is closer to 20%, not including the increased benefits that union workers enjoy.  The BLS (stats.bls.gov) reports that, in 2004, median weekly earnings of full-time employed workers were $781 for union members and $612 for non-union members—a difference of 28%. </a:t>
            </a:r>
          </a:p>
          <a:p>
            <a:pPr eaLnBrk="1" hangingPunct="1"/>
            <a:endParaRPr lang="en-US" dirty="0" smtClean="0"/>
          </a:p>
          <a:p>
            <a:pPr eaLnBrk="1" hangingPunct="1"/>
            <a:r>
              <a:rPr lang="en-US" dirty="0" smtClean="0"/>
              <a:t>So the range of estimates seems to be about 10–30%.  I picked 20%, a nice round number in the middle of this range, to put on this slide in the 3</a:t>
            </a:r>
            <a:r>
              <a:rPr lang="en-US" baseline="30000" dirty="0" smtClean="0"/>
              <a:t>rd</a:t>
            </a:r>
            <a:r>
              <a:rPr lang="en-US" dirty="0" smtClean="0"/>
              <a:t> bullet point.  </a:t>
            </a:r>
          </a:p>
          <a:p>
            <a:pPr eaLnBrk="1" hangingPunct="1"/>
            <a:r>
              <a:rPr lang="en-US" dirty="0" smtClean="0"/>
              <a:t/>
            </a:r>
            <a:br>
              <a:rPr lang="en-US" dirty="0" smtClean="0"/>
            </a:br>
            <a:r>
              <a:rPr lang="en-US" dirty="0" smtClean="0"/>
              <a:t>In preparing these PowerPoints, I had to make judgments about which details from the textbook to omit (it would be neither possible nor desirable to include every detail from the book in these PowerPoints).  I have omitted the terms “collective bargaining” and “strike” along with their definitions.  I was reluctant to do so, as they are boldfaced terms with definitions in the margins.  However, most students know these terms already (as well as the definition of “union”), and they aren’t necessary for the presentation of material in this section.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088780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874253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2043428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case of unions and minimum wage laws, firms that pay above-equilibrium wages do so involuntarily.  The theory of efficiency wages, however, suggests that firms may willingly pay extra-high wages in order to increase the productivity of their workers.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2459042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1.  This is clearly not relevant in rich countries like the U.S., where equilibrium wages for nearly all workers are way more than enough to provide for the workers’ nutritional requirements.  But rich countries have a fairly small proportion of the world’s population.  </a:t>
            </a:r>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3299115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2.  Besides the costs of placing ads, interviewing candidates, and training new hires, new workers are usually less productive in their first few months on the job—it takes time to learn how to perform their duties efficiently.  For all of these reasons, turnover is costly to firms. </a:t>
            </a:r>
          </a:p>
          <a:p>
            <a:endParaRPr lang="en-US" dirty="0" smtClean="0"/>
          </a:p>
          <a:p>
            <a:pPr eaLnBrk="1" hangingPunct="1"/>
            <a:r>
              <a:rPr lang="en-US" dirty="0" smtClean="0"/>
              <a:t>3.  If firms responded to the surplus of labor by reducing wages, then the most competent applicants may choose not to apply as they may have better opportunities elsewhere.  </a:t>
            </a:r>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3754337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4.  In case you’re not familiar with efficiency wage theory, here’s the Cliff Notes version.  </a:t>
            </a:r>
          </a:p>
          <a:p>
            <a:pPr eaLnBrk="1" hangingPunct="1"/>
            <a:endParaRPr lang="en-US" dirty="0" smtClean="0"/>
          </a:p>
          <a:p>
            <a:pPr eaLnBrk="1" hangingPunct="1"/>
            <a:r>
              <a:rPr lang="en-US" dirty="0" smtClean="0"/>
              <a:t>In many jobs, each worker can choose how hard he or she works.  For simplicity, suppose there are just two choices:  working hard, or </a:t>
            </a:r>
            <a:r>
              <a:rPr lang="en-US" i="1" dirty="0" smtClean="0"/>
              <a:t>shirking</a:t>
            </a:r>
            <a:r>
              <a:rPr lang="en-US" dirty="0" smtClean="0"/>
              <a:t>—neglecting one’s duties and responsibilities at work.  </a:t>
            </a:r>
          </a:p>
          <a:p>
            <a:pPr eaLnBrk="1" hangingPunct="1"/>
            <a:endParaRPr lang="en-US" dirty="0" smtClean="0"/>
          </a:p>
          <a:p>
            <a:pPr eaLnBrk="1" hangingPunct="1"/>
            <a:r>
              <a:rPr lang="en-US" dirty="0" smtClean="0"/>
              <a:t>Clearly, the firm suffers when its workers shirk:  output and hence revenue &amp; profit are lower. So, the firm fires workers caught shirking.  However, monitoring worker effort is costly and imperfect, and workers know there’s a good chance they won’t be caught if they shirk.  </a:t>
            </a:r>
          </a:p>
          <a:p>
            <a:pPr eaLnBrk="1" hangingPunct="1"/>
            <a:endParaRPr lang="en-US" dirty="0" smtClean="0"/>
          </a:p>
          <a:p>
            <a:pPr eaLnBrk="1" hangingPunct="1"/>
            <a:r>
              <a:rPr lang="en-US" dirty="0" smtClean="0"/>
              <a:t>Paying workers an above-equilibrium wage gives them an incentive to work hard rather than shirk.  If their firm is the only firm paying efficiency wages, then they stand to lose a particularly good job if caught shirking.  If all firms are paying efficiency wages, then there will be structural unemployment due to the market wage being above its equilibrium level.  In this case, the incentive to work rather than shirk is the prospect of an extended spell of unemployment.  This is why Shapiro &amp; Stiglitz titled their 1984 AER article “Equilibrium Unemployment as a Worker Discipline Device.”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3754337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eaLnBrk="1" hangingPunct="1"/>
            <a:r>
              <a:rPr lang="en-US" dirty="0" smtClean="0"/>
              <a:t>This would be a good exam question.  Answering it correctly requires the following knowledge and skills:</a:t>
            </a:r>
          </a:p>
          <a:p>
            <a:pPr eaLnBrk="1" hangingPunct="1"/>
            <a:endParaRPr lang="en-US" dirty="0" smtClean="0"/>
          </a:p>
          <a:p>
            <a:pPr eaLnBrk="1" hangingPunct="1">
              <a:buFontTx/>
              <a:buChar char="•"/>
            </a:pPr>
            <a:r>
              <a:rPr lang="en-US" dirty="0" smtClean="0"/>
              <a:t> Knowing the definitions of “frictional unemployment” and “sectoral shifts”</a:t>
            </a:r>
          </a:p>
          <a:p>
            <a:pPr eaLnBrk="1" hangingPunct="1">
              <a:buFontTx/>
              <a:buChar char="•"/>
            </a:pPr>
            <a:endParaRPr lang="en-US" dirty="0" smtClean="0"/>
          </a:p>
          <a:p>
            <a:pPr eaLnBrk="1" hangingPunct="1">
              <a:buFontTx/>
              <a:buChar char="•"/>
            </a:pPr>
            <a:r>
              <a:rPr lang="en-US" dirty="0" smtClean="0"/>
              <a:t> Knowing that minimum wage laws and labor unions affect structural, not frictional, unemployment</a:t>
            </a:r>
          </a:p>
          <a:p>
            <a:pPr eaLnBrk="1" hangingPunct="1">
              <a:buFontTx/>
              <a:buChar char="•"/>
            </a:pPr>
            <a:endParaRPr lang="en-US" dirty="0" smtClean="0"/>
          </a:p>
          <a:p>
            <a:pPr eaLnBrk="1" hangingPunct="1">
              <a:buFontTx/>
              <a:buChar char="•"/>
            </a:pPr>
            <a:r>
              <a:rPr lang="en-US" dirty="0" smtClean="0"/>
              <a:t> Knowing that unemployment insurance increases frictional unemployment</a:t>
            </a:r>
          </a:p>
          <a:p>
            <a:pPr eaLnBrk="1" hangingPunct="1">
              <a:buFontTx/>
              <a:buChar char="•"/>
            </a:pPr>
            <a:endParaRPr lang="en-US" dirty="0" smtClean="0"/>
          </a:p>
          <a:p>
            <a:pPr eaLnBrk="1" hangingPunct="1">
              <a:buFontTx/>
              <a:buChar char="•"/>
            </a:pPr>
            <a:r>
              <a:rPr lang="en-US" dirty="0" smtClean="0"/>
              <a:t> Being able to match policies and events to the various causes of unemployment discussed in the preceding slides and in the textbook</a:t>
            </a:r>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dirty="0" smtClean="0"/>
              <a:t>The minimum wage and labor unions are two reasons why the actual wage might be above the equilibrium wage, which causes structural unemployment (as Mankiw defines it), not frictional unemployment.</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Good idea</a:t>
            </a:r>
            <a:r>
              <a:rPr lang="en-US" dirty="0" smtClean="0"/>
              <a:t>:  </a:t>
            </a:r>
          </a:p>
          <a:p>
            <a:pPr eaLnBrk="1" hangingPunct="1"/>
            <a:endParaRPr lang="en-US" dirty="0" smtClean="0"/>
          </a:p>
          <a:p>
            <a:pPr eaLnBrk="1" hangingPunct="1"/>
            <a:r>
              <a:rPr lang="en-US" dirty="0" smtClean="0"/>
              <a:t>Tell students to take good notes on this slide and the following one, because in a moment they will have to use these definitions to solve a problem.  You can tell them the problem is very similar to what they might see on their next exam—that always gets their attention!</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202945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dirty="0" smtClean="0"/>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last sentence is just a reminder to students that there is more to unemployment than what we have covered in this chapter.  Our goal here has been to learn about the natural rate of unemployment, the “normal” or average unemployment rate over the long run.  We’ll study short-run fluctuations later.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1839559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of the following slides abbreviate “unemployment rate” as “u-rate” to reduce slide clutter and to reduce the note-taking burden on students.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331415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eaLnBrk="1" hangingPunct="1"/>
            <a:r>
              <a:rPr lang="en-US" sz="1200" dirty="0" smtClean="0"/>
              <a:t>This exercise gives students immediate reinforcement and application of the concepts on the preceding slides.  It prepares them for some of the kinds of questions they might see on your exam.  And it gives them a sense of the actual magnitude of these statistics in the U.S. in a recent month. </a:t>
            </a:r>
          </a:p>
          <a:p>
            <a:pPr eaLnBrk="1" hangingPunct="1"/>
            <a:endParaRPr lang="en-US" sz="1200" dirty="0" smtClean="0"/>
          </a:p>
          <a:p>
            <a:pPr eaLnBrk="1" hangingPunct="1"/>
            <a:r>
              <a:rPr lang="en-US" sz="1200" b="1" dirty="0" smtClean="0"/>
              <a:t>Suggestion</a:t>
            </a:r>
            <a:r>
              <a:rPr lang="en-US" sz="1200" dirty="0" smtClean="0"/>
              <a:t>:  Before lecturing on this chapter, update the numbers in this table (and in the answers that follow) using the latest available data, which you can find here:</a:t>
            </a:r>
          </a:p>
          <a:p>
            <a:pPr eaLnBrk="1" hangingPunct="1"/>
            <a:endParaRPr lang="en-US" sz="1200" dirty="0" smtClean="0"/>
          </a:p>
          <a:p>
            <a:pPr eaLnBrk="1" hangingPunct="1"/>
            <a:r>
              <a:rPr lang="en-US" sz="1200" dirty="0" smtClean="0"/>
              <a:t>Data source:  Bureau of Labor Statistics, U.S. Department of Labor</a:t>
            </a:r>
          </a:p>
          <a:p>
            <a:pPr eaLnBrk="1" hangingPunct="1"/>
            <a:r>
              <a:rPr lang="en-US" sz="1200" dirty="0" smtClean="0"/>
              <a:t>http://www.bls.gov, look for latest “Employment Situation Summary”</a:t>
            </a:r>
          </a:p>
          <a:p>
            <a:pPr eaLnBrk="1" hangingPunct="1"/>
            <a:r>
              <a:rPr lang="en-US" sz="1200" dirty="0" smtClean="0"/>
              <a:t>http://www.bls.gov/news.release/empsit.nr0.htm (Table A-1)</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Your students may get </a:t>
            </a:r>
            <a:r>
              <a:rPr lang="en-US" sz="1200" i="1" dirty="0" smtClean="0"/>
              <a:t>slightly</a:t>
            </a:r>
            <a:r>
              <a:rPr lang="en-US" sz="1200" dirty="0" smtClean="0"/>
              <a:t> different answers due to rounding differences.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need to get through this chapter more quickly, you might consider omitting some of the following slides.  However, I recommend that you keep the slide showing unemployment rates by education level—it is excellent motivation for students to complete their degree program!</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143659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A72837-E126-4D08-9BF6-8A8E9986CB91}" type="slidenum">
              <a:rPr lang="en-US" smtClean="0">
                <a:solidFill>
                  <a:prstClr val="black"/>
                </a:solidFill>
              </a:rPr>
              <a:pPr eaLnBrk="1" hangingPunct="1"/>
              <a:t>9</a:t>
            </a:fld>
            <a:endParaRPr lang="en-US" smtClean="0">
              <a:solidFill>
                <a:prstClr val="black"/>
              </a:solidFill>
            </a:endParaRPr>
          </a:p>
        </p:txBody>
      </p:sp>
      <p:sp>
        <p:nvSpPr>
          <p:cNvPr id="62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1E4524F-E0FF-4405-A9C5-927CC5AE3550}" type="slidenum">
              <a:rPr lang="en-US" sz="1200">
                <a:solidFill>
                  <a:prstClr val="black"/>
                </a:solidFill>
                <a:cs typeface="Arial" charset="0"/>
              </a:rPr>
              <a:pPr algn="r" eaLnBrk="1" hangingPunct="1"/>
              <a:t>9</a:t>
            </a:fld>
            <a:endParaRPr lang="en-US" sz="1200">
              <a:solidFill>
                <a:prstClr val="black"/>
              </a:solidFill>
              <a:cs typeface="Arial" charset="0"/>
            </a:endParaRPr>
          </a:p>
        </p:txBody>
      </p:sp>
      <p:sp>
        <p:nvSpPr>
          <p:cNvPr id="62468" name="Rectangle 2"/>
          <p:cNvSpPr>
            <a:spLocks noGrp="1" noRot="1" noChangeAspect="1" noChangeArrowheads="1" noTextEdit="1"/>
          </p:cNvSpPr>
          <p:nvPr>
            <p:ph type="sldImg"/>
          </p:nvPr>
        </p:nvSpPr>
        <p:spPr>
          <a:xfrm>
            <a:off x="1143000" y="534988"/>
            <a:ext cx="4572000" cy="3429000"/>
          </a:xfrm>
          <a:ln/>
        </p:spPr>
      </p:sp>
      <p:sp>
        <p:nvSpPr>
          <p:cNvPr id="6246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Within either racial group, males have higher participation rates than females.</a:t>
            </a:r>
          </a:p>
          <a:p>
            <a:pPr eaLnBrk="1" hangingPunct="1"/>
            <a:endParaRPr lang="en-US" dirty="0" smtClean="0"/>
          </a:p>
          <a:p>
            <a:pPr eaLnBrk="1" hangingPunct="1"/>
            <a:r>
              <a:rPr lang="en-US" dirty="0" smtClean="0"/>
              <a:t>Blacks have far higher unemployment rates than whites.  This is of great concern to many economists and policymakers.  </a:t>
            </a:r>
          </a:p>
          <a:p>
            <a:pPr eaLnBrk="1" hangingPunct="1"/>
            <a:endParaRPr lang="en-US" dirty="0" smtClean="0"/>
          </a:p>
          <a:p>
            <a:pPr eaLnBrk="1" hangingPunct="1"/>
            <a:r>
              <a:rPr lang="en-US" dirty="0" smtClean="0"/>
              <a:t>Source:  Bureau of Labor Statistics, U.S. Department of Labor</a:t>
            </a:r>
          </a:p>
          <a:p>
            <a:pPr eaLnBrk="1" hangingPunct="1"/>
            <a:r>
              <a:rPr lang="en-US" dirty="0" smtClean="0"/>
              <a:t>www.bls.gov, look for latest “employment situation”</a:t>
            </a:r>
          </a:p>
          <a:p>
            <a:pPr eaLnBrk="1" hangingPunct="1"/>
            <a:r>
              <a:rPr lang="en-US" dirty="0" smtClean="0">
                <a:hlinkClick r:id="rId3"/>
              </a:rPr>
              <a:t>http://www.bls.gov/news.release/empsit.nr0.htm</a:t>
            </a:r>
            <a:r>
              <a:rPr lang="en-US" dirty="0" smtClean="0"/>
              <a:t> (Table A2-)</a:t>
            </a:r>
          </a:p>
          <a:p>
            <a:pPr eaLnBrk="1" hangingPunct="1"/>
            <a:r>
              <a:rPr lang="en-US" dirty="0" smtClean="0">
                <a:hlinkClick r:id="rId4"/>
              </a:rPr>
              <a:t>http://www.bls.gov/news.release/empsit.t02.htm</a:t>
            </a:r>
            <a:endParaRPr lang="en-US" dirty="0" smtClean="0"/>
          </a:p>
        </p:txBody>
      </p:sp>
    </p:spTree>
    <p:extLst>
      <p:ext uri="{BB962C8B-B14F-4D97-AF65-F5344CB8AC3E}">
        <p14:creationId xmlns:p14="http://schemas.microsoft.com/office/powerpoint/2010/main" val="163501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1"/>
            <a:ext cx="8518947" cy="2286000"/>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1000" y="3276600"/>
            <a:ext cx="8458200" cy="2895600"/>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624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4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3810000"/>
            <a:ext cx="7010399" cy="2133600"/>
          </a:xfrm>
        </p:spPr>
        <p:txBody>
          <a:bodyPr/>
          <a:lstStyle/>
          <a:p>
            <a:pPr>
              <a:defRPr/>
            </a:pPr>
            <a:r>
              <a:rPr lang="en-US" sz="5400" dirty="0"/>
              <a:t>Unemployment</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15</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955675" y="1563688"/>
            <a:ext cx="7575550" cy="28019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cs typeface="Arial" charset="0"/>
            </a:endParaRPr>
          </a:p>
        </p:txBody>
      </p:sp>
      <p:sp>
        <p:nvSpPr>
          <p:cNvPr id="16389" name="Rectangle 3"/>
          <p:cNvSpPr>
            <a:spLocks noGrp="1" noChangeArrowheads="1"/>
          </p:cNvSpPr>
          <p:nvPr>
            <p:ph type="title"/>
          </p:nvPr>
        </p:nvSpPr>
        <p:spPr>
          <a:xfrm>
            <a:off x="209550" y="0"/>
            <a:ext cx="8770938" cy="914400"/>
          </a:xfrm>
        </p:spPr>
        <p:txBody>
          <a:bodyPr>
            <a:normAutofit fontScale="90000"/>
          </a:bodyPr>
          <a:lstStyle/>
          <a:p>
            <a:pPr algn="ctr" eaLnBrk="1" hangingPunct="1"/>
            <a:r>
              <a:rPr lang="en-US" sz="3200" dirty="0" smtClean="0"/>
              <a:t>Labor Force Statistics for Whites &amp; Blacks,</a:t>
            </a:r>
            <a:br>
              <a:rPr lang="en-US" sz="3200" dirty="0" smtClean="0"/>
            </a:br>
            <a:r>
              <a:rPr lang="en-US" sz="3000" b="0" dirty="0" smtClean="0"/>
              <a:t>June 2016</a:t>
            </a:r>
          </a:p>
        </p:txBody>
      </p:sp>
      <p:graphicFrame>
        <p:nvGraphicFramePr>
          <p:cNvPr id="344068" name="Group 4"/>
          <p:cNvGraphicFramePr>
            <a:graphicFrameLocks noGrp="1"/>
          </p:cNvGraphicFramePr>
          <p:nvPr>
            <p:extLst>
              <p:ext uri="{D42A27DB-BD31-4B8C-83A1-F6EECF244321}">
                <p14:modId xmlns:p14="http://schemas.microsoft.com/office/powerpoint/2010/main" val="3184016217"/>
              </p:ext>
            </p:extLst>
          </p:nvPr>
        </p:nvGraphicFramePr>
        <p:xfrm>
          <a:off x="838200" y="1481138"/>
          <a:ext cx="7591425" cy="2789238"/>
        </p:xfrm>
        <a:graphic>
          <a:graphicData uri="http://schemas.openxmlformats.org/drawingml/2006/table">
            <a:tbl>
              <a:tblPr/>
              <a:tblGrid>
                <a:gridCol w="2530475"/>
                <a:gridCol w="2530475"/>
                <a:gridCol w="2530475"/>
              </a:tblGrid>
              <a:tr h="696913">
                <a:tc gridSpan="3">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Teens</a:t>
                      </a:r>
                      <a:r>
                        <a:rPr kumimoji="0" lang="en-US" sz="2600" b="0" i="0" u="none" strike="noStrike" cap="none" normalizeH="0" baseline="0" dirty="0" smtClean="0">
                          <a:ln>
                            <a:noFill/>
                          </a:ln>
                          <a:solidFill>
                            <a:schemeClr val="tx1"/>
                          </a:solidFill>
                          <a:effectLst/>
                          <a:latin typeface="Arial" charset="0"/>
                        </a:rPr>
                        <a:t> (16–19 yrs)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u-rate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LF part.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98499">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White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Black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
        <p:nvSpPr>
          <p:cNvPr id="1641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Tree>
    <p:extLst>
      <p:ext uri="{BB962C8B-B14F-4D97-AF65-F5344CB8AC3E}">
        <p14:creationId xmlns:p14="http://schemas.microsoft.com/office/powerpoint/2010/main" val="2311186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left)">
                                      <p:cBhvr>
                                        <p:cTn id="7" dur="500"/>
                                        <p:tgtEl>
                                          <p:spTgt spid="16388"/>
                                        </p:tgtEl>
                                      </p:cBhvr>
                                    </p:animEffect>
                                  </p:childTnLst>
                                </p:cTn>
                              </p:par>
                              <p:par>
                                <p:cTn id="8" presetID="22" presetClass="entr" presetSubtype="8" fill="hold" nodeType="withEffect">
                                  <p:stCondLst>
                                    <p:cond delay="0"/>
                                  </p:stCondLst>
                                  <p:childTnLst>
                                    <p:set>
                                      <p:cBhvr>
                                        <p:cTn id="9" dur="1" fill="hold">
                                          <p:stCondLst>
                                            <p:cond delay="0"/>
                                          </p:stCondLst>
                                        </p:cTn>
                                        <p:tgtEl>
                                          <p:spTgt spid="344068"/>
                                        </p:tgtEl>
                                        <p:attrNameLst>
                                          <p:attrName>style.visibility</p:attrName>
                                        </p:attrNameLst>
                                      </p:cBhvr>
                                      <p:to>
                                        <p:strVal val="visible"/>
                                      </p:to>
                                    </p:set>
                                    <p:animEffect transition="in" filter="wipe(left)">
                                      <p:cBhvr>
                                        <p:cTn id="10" dur="500"/>
                                        <p:tgtEl>
                                          <p:spTgt spid="34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955675" y="1563688"/>
            <a:ext cx="7575550" cy="28019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cs typeface="Arial" charset="0"/>
            </a:endParaRPr>
          </a:p>
        </p:txBody>
      </p:sp>
      <p:sp>
        <p:nvSpPr>
          <p:cNvPr id="17413" name="Rectangle 3"/>
          <p:cNvSpPr>
            <a:spLocks noGrp="1" noChangeArrowheads="1"/>
          </p:cNvSpPr>
          <p:nvPr>
            <p:ph type="title"/>
          </p:nvPr>
        </p:nvSpPr>
        <p:spPr>
          <a:xfrm>
            <a:off x="209550" y="0"/>
            <a:ext cx="8770938" cy="990600"/>
          </a:xfrm>
        </p:spPr>
        <p:txBody>
          <a:bodyPr>
            <a:normAutofit fontScale="90000"/>
          </a:bodyPr>
          <a:lstStyle/>
          <a:p>
            <a:pPr algn="ctr" eaLnBrk="1" hangingPunct="1"/>
            <a:r>
              <a:rPr lang="en-US" sz="3200" dirty="0" smtClean="0"/>
              <a:t>Labor Force Statistics for Other Groups,</a:t>
            </a:r>
            <a:br>
              <a:rPr lang="en-US" sz="3200" dirty="0" smtClean="0"/>
            </a:br>
            <a:r>
              <a:rPr lang="en-US" sz="3000" b="0" dirty="0" smtClean="0"/>
              <a:t>June 2016</a:t>
            </a:r>
          </a:p>
        </p:txBody>
      </p:sp>
      <p:graphicFrame>
        <p:nvGraphicFramePr>
          <p:cNvPr id="346116" name="Group 4"/>
          <p:cNvGraphicFramePr>
            <a:graphicFrameLocks noGrp="1"/>
          </p:cNvGraphicFramePr>
          <p:nvPr>
            <p:extLst>
              <p:ext uri="{D42A27DB-BD31-4B8C-83A1-F6EECF244321}">
                <p14:modId xmlns:p14="http://schemas.microsoft.com/office/powerpoint/2010/main" val="152908865"/>
              </p:ext>
            </p:extLst>
          </p:nvPr>
        </p:nvGraphicFramePr>
        <p:xfrm>
          <a:off x="790575" y="1481138"/>
          <a:ext cx="7591425" cy="2789238"/>
        </p:xfrm>
        <a:graphic>
          <a:graphicData uri="http://schemas.openxmlformats.org/drawingml/2006/table">
            <a:tbl>
              <a:tblPr/>
              <a:tblGrid>
                <a:gridCol w="2530475"/>
                <a:gridCol w="2530475"/>
                <a:gridCol w="2530475"/>
              </a:tblGrid>
              <a:tr h="696913">
                <a:tc gridSpan="3">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All ages</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hMerge="1">
                  <a:txBody>
                    <a:bodyPr/>
                    <a:lstStyle/>
                    <a:p>
                      <a:endParaRPr lang="en-US"/>
                    </a:p>
                  </a:txBody>
                  <a:tcPr/>
                </a:tc>
                <a:tc hMerge="1">
                  <a:txBody>
                    <a:bodyPr/>
                    <a:lstStyle/>
                    <a:p>
                      <a:endParaRPr lang="en-US"/>
                    </a:p>
                  </a:txBody>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u-rate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LF part.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698499">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Asian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Hispanic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sp>
        <p:nvSpPr>
          <p:cNvPr id="1743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Tree>
    <p:extLst>
      <p:ext uri="{BB962C8B-B14F-4D97-AF65-F5344CB8AC3E}">
        <p14:creationId xmlns:p14="http://schemas.microsoft.com/office/powerpoint/2010/main" val="1751587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500"/>
                                        <p:tgtEl>
                                          <p:spTgt spid="17412"/>
                                        </p:tgtEl>
                                      </p:cBhvr>
                                    </p:animEffect>
                                  </p:childTnLst>
                                </p:cTn>
                              </p:par>
                              <p:par>
                                <p:cTn id="8" presetID="22" presetClass="entr" presetSubtype="8" fill="hold" nodeType="withEffect">
                                  <p:stCondLst>
                                    <p:cond delay="0"/>
                                  </p:stCondLst>
                                  <p:childTnLst>
                                    <p:set>
                                      <p:cBhvr>
                                        <p:cTn id="9" dur="1" fill="hold">
                                          <p:stCondLst>
                                            <p:cond delay="0"/>
                                          </p:stCondLst>
                                        </p:cTn>
                                        <p:tgtEl>
                                          <p:spTgt spid="346116"/>
                                        </p:tgtEl>
                                        <p:attrNameLst>
                                          <p:attrName>style.visibility</p:attrName>
                                        </p:attrNameLst>
                                      </p:cBhvr>
                                      <p:to>
                                        <p:strVal val="visible"/>
                                      </p:to>
                                    </p:set>
                                    <p:animEffect transition="in" filter="wipe(left)">
                                      <p:cBhvr>
                                        <p:cTn id="10" dur="500"/>
                                        <p:tgtEl>
                                          <p:spTgt spid="346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ChangeArrowheads="1"/>
          </p:cNvSpPr>
          <p:nvPr/>
        </p:nvSpPr>
        <p:spPr bwMode="auto">
          <a:xfrm>
            <a:off x="942975" y="1519238"/>
            <a:ext cx="7586663" cy="46085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cs typeface="Arial" charset="0"/>
            </a:endParaRPr>
          </a:p>
        </p:txBody>
      </p:sp>
      <p:sp>
        <p:nvSpPr>
          <p:cNvPr id="18437" name="Rectangle 3"/>
          <p:cNvSpPr>
            <a:spLocks noGrp="1" noChangeArrowheads="1"/>
          </p:cNvSpPr>
          <p:nvPr>
            <p:ph type="title"/>
          </p:nvPr>
        </p:nvSpPr>
        <p:spPr>
          <a:xfrm>
            <a:off x="209550" y="0"/>
            <a:ext cx="8770938" cy="990600"/>
          </a:xfrm>
        </p:spPr>
        <p:txBody>
          <a:bodyPr>
            <a:normAutofit fontScale="90000"/>
          </a:bodyPr>
          <a:lstStyle/>
          <a:p>
            <a:pPr algn="ctr" eaLnBrk="1" hangingPunct="1"/>
            <a:r>
              <a:rPr lang="en-US" sz="3200" dirty="0" smtClean="0"/>
              <a:t>Labor Force Statistics by Education Level, </a:t>
            </a:r>
            <a:r>
              <a:rPr lang="en-US" sz="3000" b="0" dirty="0" smtClean="0"/>
              <a:t>      </a:t>
            </a:r>
            <a:br>
              <a:rPr lang="en-US" sz="3000" b="0" dirty="0" smtClean="0"/>
            </a:br>
            <a:r>
              <a:rPr lang="en-US" sz="3000" b="0" dirty="0" smtClean="0"/>
              <a:t>June 2016</a:t>
            </a:r>
          </a:p>
        </p:txBody>
      </p:sp>
      <p:graphicFrame>
        <p:nvGraphicFramePr>
          <p:cNvPr id="348164" name="Group 4"/>
          <p:cNvGraphicFramePr>
            <a:graphicFrameLocks noGrp="1"/>
          </p:cNvGraphicFramePr>
          <p:nvPr>
            <p:extLst>
              <p:ext uri="{D42A27DB-BD31-4B8C-83A1-F6EECF244321}">
                <p14:modId xmlns:p14="http://schemas.microsoft.com/office/powerpoint/2010/main" val="3124872989"/>
              </p:ext>
            </p:extLst>
          </p:nvPr>
        </p:nvGraphicFramePr>
        <p:xfrm>
          <a:off x="790575" y="1408113"/>
          <a:ext cx="7591425" cy="4621213"/>
        </p:xfrm>
        <a:graphic>
          <a:graphicData uri="http://schemas.openxmlformats.org/drawingml/2006/table">
            <a:tbl>
              <a:tblPr/>
              <a:tblGrid>
                <a:gridCol w="2530475"/>
                <a:gridCol w="2530475"/>
                <a:gridCol w="2530475"/>
              </a:tblGrid>
              <a:tr h="708025">
                <a:tc gridSpan="3">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Adults</a:t>
                      </a:r>
                      <a:r>
                        <a:rPr kumimoji="0" lang="en-US" sz="2600" b="0" i="0" u="none" strike="noStrike" cap="none" normalizeH="0" baseline="0" dirty="0" smtClean="0">
                          <a:ln>
                            <a:noFill/>
                          </a:ln>
                          <a:solidFill>
                            <a:schemeClr val="tx1"/>
                          </a:solidFill>
                          <a:effectLst/>
                          <a:latin typeface="Arial" charset="0"/>
                        </a:rPr>
                        <a:t> (25 yrs &amp; older)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hMerge="1">
                  <a:txBody>
                    <a:bodyPr/>
                    <a:lstStyle/>
                    <a:p>
                      <a:endParaRPr lang="en-US"/>
                    </a:p>
                  </a:txBody>
                  <a:tcPr/>
                </a:tc>
                <a:tc hMerge="1">
                  <a:txBody>
                    <a:bodyPr/>
                    <a:lstStyle/>
                    <a:p>
                      <a:endParaRPr lang="en-US"/>
                    </a:p>
                  </a:txBody>
                  <a:tcPr/>
                </a:tc>
              </a:tr>
              <a:tr h="6096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u-rate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LF part.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711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less than </a:t>
                      </a:r>
                      <a:r>
                        <a:rPr kumimoji="0" lang="en-US" sz="2600" b="0" i="0" u="none" strike="noStrike" cap="none" normalizeH="0" baseline="0" dirty="0" err="1" smtClean="0">
                          <a:ln>
                            <a:noFill/>
                          </a:ln>
                          <a:solidFill>
                            <a:schemeClr val="tx1"/>
                          </a:solidFill>
                          <a:effectLst/>
                          <a:latin typeface="Arial" charset="0"/>
                        </a:rPr>
                        <a:t>h.s</a:t>
                      </a:r>
                      <a:r>
                        <a:rPr kumimoji="0" lang="en-US" sz="26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7096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h.s. diploma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57.2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9398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some college or assoc degree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9429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bachelor’s degree or more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74.4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
        <p:nvSpPr>
          <p:cNvPr id="1846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12</a:t>
            </a:fld>
            <a:endParaRPr lang="en-US" dirty="0"/>
          </a:p>
        </p:txBody>
      </p:sp>
    </p:spTree>
    <p:extLst>
      <p:ext uri="{BB962C8B-B14F-4D97-AF65-F5344CB8AC3E}">
        <p14:creationId xmlns:p14="http://schemas.microsoft.com/office/powerpoint/2010/main" val="1102595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left)">
                                      <p:cBhvr>
                                        <p:cTn id="7" dur="500"/>
                                        <p:tgtEl>
                                          <p:spTgt spid="18436"/>
                                        </p:tgtEl>
                                      </p:cBhvr>
                                    </p:animEffect>
                                  </p:childTnLst>
                                </p:cTn>
                              </p:par>
                              <p:par>
                                <p:cTn id="8" presetID="22" presetClass="entr" presetSubtype="8" fill="hold" nodeType="withEffect">
                                  <p:stCondLst>
                                    <p:cond delay="0"/>
                                  </p:stCondLst>
                                  <p:childTnLst>
                                    <p:set>
                                      <p:cBhvr>
                                        <p:cTn id="9" dur="1" fill="hold">
                                          <p:stCondLst>
                                            <p:cond delay="0"/>
                                          </p:stCondLst>
                                        </p:cTn>
                                        <p:tgtEl>
                                          <p:spTgt spid="348164"/>
                                        </p:tgtEl>
                                        <p:attrNameLst>
                                          <p:attrName>style.visibility</p:attrName>
                                        </p:attrNameLst>
                                      </p:cBhvr>
                                      <p:to>
                                        <p:strVal val="visible"/>
                                      </p:to>
                                    </p:set>
                                    <p:animEffect transition="in" filter="wipe(left)">
                                      <p:cBhvr>
                                        <p:cTn id="10" dur="500"/>
                                        <p:tgtEl>
                                          <p:spTgt spid="348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LF Participation Rates by Sex, </a:t>
            </a:r>
            <a:r>
              <a:rPr lang="en-US" dirty="0" smtClean="0"/>
              <a:t>1948–2016</a:t>
            </a:r>
            <a:endParaRPr lang="en-US"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13</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76201" y="685800"/>
            <a:ext cx="8991599" cy="4518032"/>
            <a:chOff x="76201" y="685800"/>
            <a:chExt cx="8991599" cy="4518032"/>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82" y="685800"/>
              <a:ext cx="8695418" cy="451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19800" y="2995014"/>
              <a:ext cx="1371600" cy="461665"/>
            </a:xfrm>
            <a:prstGeom prst="rect">
              <a:avLst/>
            </a:prstGeom>
            <a:noFill/>
          </p:spPr>
          <p:txBody>
            <a:bodyPr wrap="square" rtlCol="0">
              <a:spAutoFit/>
            </a:bodyPr>
            <a:lstStyle/>
            <a:p>
              <a:pPr algn="ctr"/>
              <a:r>
                <a:rPr lang="en-US" sz="2400" i="1" dirty="0" smtClean="0">
                  <a:solidFill>
                    <a:prstClr val="black"/>
                  </a:solidFill>
                  <a:latin typeface="Arial"/>
                  <a:cs typeface="Arial"/>
                </a:rPr>
                <a:t>female</a:t>
              </a:r>
              <a:endParaRPr lang="en-US" sz="2400" i="1" dirty="0">
                <a:solidFill>
                  <a:prstClr val="black"/>
                </a:solidFill>
                <a:latin typeface="Arial"/>
                <a:cs typeface="Arial"/>
              </a:endParaRPr>
            </a:p>
          </p:txBody>
        </p:sp>
        <p:sp>
          <p:nvSpPr>
            <p:cNvPr id="8" name="TextBox 7"/>
            <p:cNvSpPr txBox="1"/>
            <p:nvPr/>
          </p:nvSpPr>
          <p:spPr>
            <a:xfrm>
              <a:off x="4558862" y="1371600"/>
              <a:ext cx="1049337" cy="461665"/>
            </a:xfrm>
            <a:prstGeom prst="rect">
              <a:avLst/>
            </a:prstGeom>
            <a:noFill/>
          </p:spPr>
          <p:txBody>
            <a:bodyPr wrap="square" rtlCol="0">
              <a:spAutoFit/>
            </a:bodyPr>
            <a:lstStyle/>
            <a:p>
              <a:pPr algn="ctr"/>
              <a:r>
                <a:rPr lang="en-US" sz="2400" i="1" dirty="0" smtClean="0">
                  <a:solidFill>
                    <a:prstClr val="black"/>
                  </a:solidFill>
                  <a:latin typeface="Arial"/>
                  <a:cs typeface="Arial"/>
                </a:rPr>
                <a:t>male</a:t>
              </a:r>
              <a:endParaRPr lang="en-US" sz="2400" i="1" dirty="0">
                <a:solidFill>
                  <a:prstClr val="black"/>
                </a:solidFill>
                <a:latin typeface="Arial"/>
                <a:cs typeface="Arial"/>
              </a:endParaRPr>
            </a:p>
          </p:txBody>
        </p:sp>
        <p:sp>
          <p:nvSpPr>
            <p:cNvPr id="9" name="TextBox 8"/>
            <p:cNvSpPr txBox="1">
              <a:spLocks noChangeArrowheads="1"/>
            </p:cNvSpPr>
            <p:nvPr/>
          </p:nvSpPr>
          <p:spPr bwMode="auto">
            <a:xfrm rot="16200000">
              <a:off x="-1410771" y="2858572"/>
              <a:ext cx="334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prstClr val="black"/>
                  </a:solidFill>
                </a:rPr>
                <a:t>percent</a:t>
              </a:r>
            </a:p>
          </p:txBody>
        </p:sp>
      </p:grpSp>
    </p:spTree>
    <p:extLst>
      <p:ext uri="{BB962C8B-B14F-4D97-AF65-F5344CB8AC3E}">
        <p14:creationId xmlns:p14="http://schemas.microsoft.com/office/powerpoint/2010/main" val="249341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a:solidFill>
                  <a:srgbClr val="AE1221"/>
                </a:solidFill>
              </a:rPr>
              <a:t>Limitations of the u-rate</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0" indent="0">
              <a:buNone/>
            </a:pPr>
            <a:r>
              <a:rPr lang="en-US" sz="3000" dirty="0">
                <a:solidFill>
                  <a:schemeClr val="accent6">
                    <a:lumMod val="50000"/>
                  </a:schemeClr>
                </a:solidFill>
              </a:rPr>
              <a:t>In each of the following, what happens to the u-rate? </a:t>
            </a:r>
            <a:r>
              <a:rPr lang="en-US" sz="3000" dirty="0" smtClean="0">
                <a:solidFill>
                  <a:schemeClr val="accent6">
                    <a:lumMod val="50000"/>
                  </a:schemeClr>
                </a:solidFill>
              </a:rPr>
              <a:t>Does </a:t>
            </a:r>
            <a:r>
              <a:rPr lang="en-US" sz="3000" dirty="0">
                <a:solidFill>
                  <a:schemeClr val="accent6">
                    <a:lumMod val="50000"/>
                  </a:schemeClr>
                </a:solidFill>
              </a:rPr>
              <a:t>the u-rate give an accurate impression of what’s happening in the labor market?</a:t>
            </a:r>
          </a:p>
          <a:p>
            <a:pPr marL="514350" indent="-514350">
              <a:buClr>
                <a:srgbClr val="C00000"/>
              </a:buClr>
              <a:buFont typeface="+mj-lt"/>
              <a:buAutoNum type="alphaUcPeriod"/>
            </a:pPr>
            <a:r>
              <a:rPr lang="en-US" sz="2800" dirty="0" smtClean="0">
                <a:solidFill>
                  <a:schemeClr val="tx1"/>
                </a:solidFill>
              </a:rPr>
              <a:t>Sue </a:t>
            </a:r>
            <a:r>
              <a:rPr lang="en-US" sz="2800" dirty="0">
                <a:solidFill>
                  <a:schemeClr val="tx1"/>
                </a:solidFill>
              </a:rPr>
              <a:t>lost her job and begins looking for a new one. </a:t>
            </a:r>
          </a:p>
          <a:p>
            <a:pPr marL="514350" indent="-514350">
              <a:buClr>
                <a:srgbClr val="C00000"/>
              </a:buClr>
              <a:buFont typeface="+mj-lt"/>
              <a:buAutoNum type="alphaUcPeriod"/>
            </a:pPr>
            <a:r>
              <a:rPr lang="en-US" sz="2800" dirty="0" smtClean="0">
                <a:solidFill>
                  <a:schemeClr val="tx1"/>
                </a:solidFill>
              </a:rPr>
              <a:t>Jon</a:t>
            </a:r>
            <a:r>
              <a:rPr lang="en-US" sz="2800" dirty="0">
                <a:solidFill>
                  <a:schemeClr val="tx1"/>
                </a:solidFill>
              </a:rPr>
              <a:t>, a steelworker who has been out of work since his mill closed last year, becomes discouraged and gives up looking for work.  </a:t>
            </a:r>
          </a:p>
          <a:p>
            <a:pPr marL="514350" indent="-514350">
              <a:buClr>
                <a:srgbClr val="C00000"/>
              </a:buClr>
              <a:buFont typeface="+mj-lt"/>
              <a:buAutoNum type="alphaUcPeriod"/>
            </a:pPr>
            <a:r>
              <a:rPr lang="en-US" sz="2800" dirty="0" smtClean="0">
                <a:solidFill>
                  <a:schemeClr val="tx1"/>
                </a:solidFill>
              </a:rPr>
              <a:t>Sam</a:t>
            </a:r>
            <a:r>
              <a:rPr lang="en-US" sz="2800" dirty="0">
                <a:solidFill>
                  <a:schemeClr val="tx1"/>
                </a:solidFill>
              </a:rPr>
              <a:t>, the sole earner in his family of 5, just lost his $80,000 job as a research scientist.  Immediately, he takes a part-time job at McDonald’s until he can find another job in his field.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547737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514350" indent="-514350">
              <a:buClr>
                <a:srgbClr val="C00000"/>
              </a:buClr>
              <a:buFont typeface="+mj-lt"/>
              <a:buAutoNum type="alphaUcPeriod"/>
            </a:pPr>
            <a:r>
              <a:rPr lang="en-US" dirty="0">
                <a:solidFill>
                  <a:schemeClr val="tx1"/>
                </a:solidFill>
              </a:rPr>
              <a:t>Sue lost her job and begins looking for a new one. </a:t>
            </a:r>
          </a:p>
          <a:p>
            <a:pPr marL="400050" lvl="1" indent="0">
              <a:buNone/>
            </a:pPr>
            <a:r>
              <a:rPr lang="en-US" sz="3200" u="sng" dirty="0">
                <a:solidFill>
                  <a:schemeClr val="accent6">
                    <a:lumMod val="50000"/>
                  </a:schemeClr>
                </a:solidFill>
              </a:rPr>
              <a:t>u-rate rises</a:t>
            </a:r>
          </a:p>
          <a:p>
            <a:pPr marL="400050" lvl="1" indent="0">
              <a:buNone/>
            </a:pPr>
            <a:r>
              <a:rPr lang="en-US" sz="3200" dirty="0">
                <a:solidFill>
                  <a:schemeClr val="accent6">
                    <a:lumMod val="50000"/>
                  </a:schemeClr>
                </a:solidFill>
              </a:rPr>
              <a:t>A rising u-rate gives the impression that the labor market is worsening, and it is.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857786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514350" indent="-514350">
              <a:buClr>
                <a:srgbClr val="C00000"/>
              </a:buClr>
              <a:buFont typeface="+mj-lt"/>
              <a:buAutoNum type="alphaUcPeriod" startAt="2"/>
            </a:pPr>
            <a:r>
              <a:rPr lang="en-US" dirty="0">
                <a:solidFill>
                  <a:schemeClr val="tx1"/>
                </a:solidFill>
              </a:rPr>
              <a:t>Jon has been out of work since last year, </a:t>
            </a:r>
            <a:br>
              <a:rPr lang="en-US" dirty="0">
                <a:solidFill>
                  <a:schemeClr val="tx1"/>
                </a:solidFill>
              </a:rPr>
            </a:br>
            <a:r>
              <a:rPr lang="en-US" dirty="0">
                <a:solidFill>
                  <a:schemeClr val="tx1"/>
                </a:solidFill>
              </a:rPr>
              <a:t>becomes discouraged, stops looking for work. </a:t>
            </a:r>
            <a:endParaRPr lang="en-US" dirty="0" smtClean="0">
              <a:solidFill>
                <a:schemeClr val="tx1"/>
              </a:solidFill>
            </a:endParaRPr>
          </a:p>
          <a:p>
            <a:pPr marL="0" indent="0">
              <a:buClr>
                <a:srgbClr val="C00000"/>
              </a:buClr>
              <a:buNone/>
            </a:pPr>
            <a:r>
              <a:rPr lang="en-US" sz="3000" u="sng" dirty="0">
                <a:solidFill>
                  <a:schemeClr val="accent6">
                    <a:lumMod val="50000"/>
                  </a:schemeClr>
                </a:solidFill>
              </a:rPr>
              <a:t>Discouraged workers </a:t>
            </a:r>
            <a:r>
              <a:rPr lang="en-US" sz="3000" dirty="0" smtClean="0">
                <a:solidFill>
                  <a:schemeClr val="accent6">
                    <a:lumMod val="50000"/>
                  </a:schemeClr>
                </a:solidFill>
              </a:rPr>
              <a:t>would </a:t>
            </a:r>
            <a:r>
              <a:rPr lang="en-US" sz="3000" dirty="0">
                <a:solidFill>
                  <a:schemeClr val="accent6">
                    <a:lumMod val="50000"/>
                  </a:schemeClr>
                </a:solidFill>
              </a:rPr>
              <a:t>like to work but have given up looking for </a:t>
            </a:r>
            <a:r>
              <a:rPr lang="en-US" sz="3000" dirty="0" smtClean="0">
                <a:solidFill>
                  <a:schemeClr val="accent6">
                    <a:lumMod val="50000"/>
                  </a:schemeClr>
                </a:solidFill>
              </a:rPr>
              <a:t>jobs </a:t>
            </a:r>
          </a:p>
          <a:p>
            <a:pPr marL="0" indent="0">
              <a:buClr>
                <a:srgbClr val="C00000"/>
              </a:buClr>
              <a:buNone/>
            </a:pPr>
            <a:r>
              <a:rPr lang="en-US" sz="3000" dirty="0" smtClean="0">
                <a:solidFill>
                  <a:schemeClr val="accent6">
                    <a:lumMod val="50000"/>
                  </a:schemeClr>
                </a:solidFill>
              </a:rPr>
              <a:t>- classified </a:t>
            </a:r>
            <a:r>
              <a:rPr lang="en-US" sz="3000" dirty="0">
                <a:solidFill>
                  <a:schemeClr val="accent6">
                    <a:lumMod val="50000"/>
                  </a:schemeClr>
                </a:solidFill>
              </a:rPr>
              <a:t>as “not in the labor force” rather than “unemployed” </a:t>
            </a:r>
          </a:p>
          <a:p>
            <a:pPr marL="0" indent="0">
              <a:buClr>
                <a:srgbClr val="C00000"/>
              </a:buClr>
              <a:buNone/>
            </a:pPr>
            <a:r>
              <a:rPr lang="en-US" sz="3000" u="sng" dirty="0">
                <a:solidFill>
                  <a:schemeClr val="accent6">
                    <a:lumMod val="50000"/>
                  </a:schemeClr>
                </a:solidFill>
              </a:rPr>
              <a:t>U-rate falls</a:t>
            </a:r>
            <a:r>
              <a:rPr lang="en-US" sz="3000" dirty="0">
                <a:solidFill>
                  <a:schemeClr val="accent6">
                    <a:lumMod val="50000"/>
                  </a:schemeClr>
                </a:solidFill>
              </a:rPr>
              <a:t> because Jon is no longer counted as unemployed.  </a:t>
            </a:r>
          </a:p>
          <a:p>
            <a:pPr marL="0" indent="0">
              <a:buClr>
                <a:srgbClr val="C00000"/>
              </a:buClr>
              <a:buNone/>
            </a:pPr>
            <a:r>
              <a:rPr lang="en-US" sz="3000" dirty="0">
                <a:solidFill>
                  <a:schemeClr val="accent6">
                    <a:lumMod val="50000"/>
                  </a:schemeClr>
                </a:solidFill>
              </a:rPr>
              <a:t>A falling u-rate gives the impression that the labor market is improving, but it is not.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678464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514350" indent="-514350">
              <a:buClr>
                <a:srgbClr val="C00000"/>
              </a:buClr>
              <a:buFont typeface="+mj-lt"/>
              <a:buAutoNum type="alphaUcPeriod" startAt="3"/>
            </a:pPr>
            <a:r>
              <a:rPr lang="en-US" dirty="0">
                <a:solidFill>
                  <a:schemeClr val="tx1"/>
                </a:solidFill>
              </a:rPr>
              <a:t>Sam lost his $80,000 job, and takes a part-time job at McDonald’s until he finds a better one. </a:t>
            </a:r>
            <a:endParaRPr lang="en-US" sz="3200" u="sng" dirty="0">
              <a:solidFill>
                <a:schemeClr val="accent6">
                  <a:lumMod val="50000"/>
                </a:schemeClr>
              </a:solidFill>
            </a:endParaRPr>
          </a:p>
          <a:p>
            <a:pPr marL="400050" lvl="1" indent="0">
              <a:buNone/>
            </a:pPr>
            <a:r>
              <a:rPr lang="en-US" sz="3200" u="sng" dirty="0">
                <a:solidFill>
                  <a:schemeClr val="accent6">
                    <a:lumMod val="50000"/>
                  </a:schemeClr>
                </a:solidFill>
              </a:rPr>
              <a:t>U-rate unchanged </a:t>
            </a:r>
            <a:r>
              <a:rPr lang="en-US" sz="3200" dirty="0">
                <a:solidFill>
                  <a:schemeClr val="accent6">
                    <a:lumMod val="50000"/>
                  </a:schemeClr>
                </a:solidFill>
              </a:rPr>
              <a:t>because a person is “employed” whether they work full or part time. </a:t>
            </a:r>
          </a:p>
          <a:p>
            <a:pPr marL="400050" lvl="1" indent="0">
              <a:buNone/>
            </a:pPr>
            <a:r>
              <a:rPr lang="en-US" sz="3200" dirty="0">
                <a:solidFill>
                  <a:schemeClr val="accent6">
                    <a:lumMod val="50000"/>
                  </a:schemeClr>
                </a:solidFill>
              </a:rPr>
              <a:t>Things are worse, but the u-rate fails to show it.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37653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What Does the </a:t>
            </a:r>
            <a:r>
              <a:rPr lang="en-US" sz="3600" dirty="0" smtClean="0"/>
              <a:t/>
            </a:r>
            <a:br>
              <a:rPr lang="en-US" sz="3600" dirty="0" smtClean="0"/>
            </a:br>
            <a:r>
              <a:rPr lang="en-US" sz="3600" dirty="0" smtClean="0"/>
              <a:t>U-Rate </a:t>
            </a:r>
            <a:r>
              <a:rPr lang="en-US" sz="3600" dirty="0"/>
              <a:t>Really Measure?</a:t>
            </a:r>
          </a:p>
        </p:txBody>
      </p:sp>
      <p:sp>
        <p:nvSpPr>
          <p:cNvPr id="3" name="Content Placeholder 2"/>
          <p:cNvSpPr>
            <a:spLocks noGrp="1"/>
          </p:cNvSpPr>
          <p:nvPr>
            <p:ph idx="1"/>
          </p:nvPr>
        </p:nvSpPr>
        <p:spPr>
          <a:xfrm>
            <a:off x="277813" y="1025525"/>
            <a:ext cx="8866187" cy="5422900"/>
          </a:xfrm>
        </p:spPr>
        <p:txBody>
          <a:bodyPr/>
          <a:lstStyle/>
          <a:p>
            <a:r>
              <a:rPr lang="en-US" dirty="0"/>
              <a:t>The </a:t>
            </a:r>
            <a:r>
              <a:rPr lang="en-US" dirty="0" smtClean="0"/>
              <a:t>u-rate: </a:t>
            </a:r>
          </a:p>
          <a:p>
            <a:pPr lvl="1"/>
            <a:r>
              <a:rPr lang="en-US" dirty="0" smtClean="0"/>
              <a:t>Not </a:t>
            </a:r>
            <a:r>
              <a:rPr lang="en-US" dirty="0"/>
              <a:t>a perfect indicator of joblessness or the health of the labor </a:t>
            </a:r>
            <a:r>
              <a:rPr lang="en-US" dirty="0" smtClean="0"/>
              <a:t>market</a:t>
            </a:r>
            <a:endParaRPr lang="en-US" dirty="0"/>
          </a:p>
          <a:p>
            <a:pPr lvl="2"/>
            <a:r>
              <a:rPr lang="en-US" dirty="0"/>
              <a:t>It excludes discouraged workers.</a:t>
            </a:r>
          </a:p>
          <a:p>
            <a:pPr lvl="2"/>
            <a:r>
              <a:rPr lang="en-US" dirty="0"/>
              <a:t>It does not distinguish between full-time and </a:t>
            </a:r>
            <a:r>
              <a:rPr lang="en-US" dirty="0" smtClean="0"/>
              <a:t>part-time </a:t>
            </a:r>
            <a:r>
              <a:rPr lang="en-US" dirty="0"/>
              <a:t>work, or people working part time because full-time jobs not available.</a:t>
            </a:r>
          </a:p>
          <a:p>
            <a:pPr lvl="2"/>
            <a:r>
              <a:rPr lang="en-US" dirty="0"/>
              <a:t>Some people misreport their work status </a:t>
            </a:r>
            <a:r>
              <a:rPr lang="en-US" dirty="0" smtClean="0"/>
              <a:t> </a:t>
            </a:r>
            <a:endParaRPr lang="en-US" dirty="0"/>
          </a:p>
          <a:p>
            <a:pPr lvl="1"/>
            <a:r>
              <a:rPr lang="en-US" dirty="0" smtClean="0"/>
              <a:t>Still </a:t>
            </a:r>
            <a:r>
              <a:rPr lang="en-US" dirty="0"/>
              <a:t>a very useful barometer of the labor market &amp; economy.</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352073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Duration of Unemployment</a:t>
            </a:r>
          </a:p>
        </p:txBody>
      </p:sp>
      <p:sp>
        <p:nvSpPr>
          <p:cNvPr id="3" name="Content Placeholder 2"/>
          <p:cNvSpPr>
            <a:spLocks noGrp="1"/>
          </p:cNvSpPr>
          <p:nvPr>
            <p:ph idx="1"/>
          </p:nvPr>
        </p:nvSpPr>
        <p:spPr/>
        <p:txBody>
          <a:bodyPr/>
          <a:lstStyle/>
          <a:p>
            <a:r>
              <a:rPr lang="en-US" dirty="0"/>
              <a:t>Most spells of unemployment are short:</a:t>
            </a:r>
          </a:p>
          <a:p>
            <a:pPr lvl="1"/>
            <a:r>
              <a:rPr lang="en-US" dirty="0"/>
              <a:t>Typically 1/3 of the </a:t>
            </a:r>
            <a:r>
              <a:rPr lang="en-US" dirty="0" smtClean="0"/>
              <a:t>unemployed have </a:t>
            </a:r>
            <a:r>
              <a:rPr lang="en-US" dirty="0"/>
              <a:t>been unemployed under 5 weeks, </a:t>
            </a:r>
            <a:r>
              <a:rPr lang="en-US" dirty="0" smtClean="0"/>
              <a:t>2/3 </a:t>
            </a:r>
            <a:r>
              <a:rPr lang="en-US" dirty="0"/>
              <a:t>have been unemployed under 14 weeks.</a:t>
            </a:r>
          </a:p>
          <a:p>
            <a:pPr lvl="1"/>
            <a:r>
              <a:rPr lang="en-US" dirty="0"/>
              <a:t>Only 20% have been unemployed over 6 months.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868518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How is unemployment measured?</a:t>
            </a:r>
          </a:p>
          <a:p>
            <a:r>
              <a:rPr lang="en-US" sz="3200" dirty="0"/>
              <a:t>What is the “natural rate of unemployment”?  </a:t>
            </a:r>
          </a:p>
          <a:p>
            <a:r>
              <a:rPr lang="en-US" sz="3200" dirty="0"/>
              <a:t>Why are there always some people unemployed?</a:t>
            </a:r>
          </a:p>
          <a:p>
            <a:r>
              <a:rPr lang="en-US" sz="3200" dirty="0"/>
              <a:t>How is unemployment affected by unions and minimum wage laws?</a:t>
            </a:r>
          </a:p>
          <a:p>
            <a:r>
              <a:rPr lang="en-US" sz="3200" dirty="0"/>
              <a:t>What is the theory of efficiency wages, and how does it help explain unemployment?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Duration of Unemployment</a:t>
            </a:r>
          </a:p>
        </p:txBody>
      </p:sp>
      <p:sp>
        <p:nvSpPr>
          <p:cNvPr id="3" name="Content Placeholder 2"/>
          <p:cNvSpPr>
            <a:spLocks noGrp="1"/>
          </p:cNvSpPr>
          <p:nvPr>
            <p:ph idx="1"/>
          </p:nvPr>
        </p:nvSpPr>
        <p:spPr/>
        <p:txBody>
          <a:bodyPr/>
          <a:lstStyle/>
          <a:p>
            <a:r>
              <a:rPr lang="en-US" dirty="0" smtClean="0"/>
              <a:t>Yet</a:t>
            </a:r>
            <a:r>
              <a:rPr lang="en-US" dirty="0"/>
              <a:t>, most observed unemployment is long term.</a:t>
            </a:r>
          </a:p>
          <a:p>
            <a:pPr lvl="1"/>
            <a:r>
              <a:rPr lang="en-US" dirty="0"/>
              <a:t>The small group of long-term unemployed persons has fairly little turnover, so it accounts for most of the unemployment observed over time.</a:t>
            </a:r>
          </a:p>
          <a:p>
            <a:r>
              <a:rPr lang="en-US" dirty="0"/>
              <a:t>Knowing these facts helps policymakers design better policies to help the unemployed.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732483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Cyclical Unemployment </a:t>
            </a:r>
            <a:r>
              <a:rPr lang="en-US" sz="3600" dirty="0" smtClean="0"/>
              <a:t/>
            </a:r>
            <a:br>
              <a:rPr lang="en-US" sz="3600" dirty="0" smtClean="0"/>
            </a:br>
            <a:r>
              <a:rPr lang="en-US" sz="3600" dirty="0" smtClean="0"/>
              <a:t>vs</a:t>
            </a:r>
            <a:r>
              <a:rPr lang="en-US" sz="3600" dirty="0"/>
              <a:t>. the Natural Rate</a:t>
            </a:r>
          </a:p>
        </p:txBody>
      </p:sp>
      <p:sp>
        <p:nvSpPr>
          <p:cNvPr id="3" name="Content Placeholder 2"/>
          <p:cNvSpPr>
            <a:spLocks noGrp="1"/>
          </p:cNvSpPr>
          <p:nvPr>
            <p:ph idx="1"/>
          </p:nvPr>
        </p:nvSpPr>
        <p:spPr/>
        <p:txBody>
          <a:bodyPr/>
          <a:lstStyle/>
          <a:p>
            <a:pPr marL="0" indent="0">
              <a:buNone/>
            </a:pPr>
            <a:r>
              <a:rPr lang="en-US" sz="3200" dirty="0"/>
              <a:t>There’s always some unemployment, though the u-rate fluctuates from year to year.  </a:t>
            </a:r>
          </a:p>
          <a:p>
            <a:r>
              <a:rPr lang="en-US" dirty="0"/>
              <a:t>Natural rate of unemployment</a:t>
            </a:r>
          </a:p>
          <a:p>
            <a:pPr lvl="1"/>
            <a:r>
              <a:rPr lang="en-US" sz="2800" dirty="0" smtClean="0"/>
              <a:t>Normal </a:t>
            </a:r>
            <a:r>
              <a:rPr lang="en-US" sz="2800" dirty="0"/>
              <a:t>rate of unemployment around which the actual unemployment rate fluctuates </a:t>
            </a:r>
          </a:p>
          <a:p>
            <a:r>
              <a:rPr lang="en-US" dirty="0"/>
              <a:t>Cyclical unemployment</a:t>
            </a:r>
          </a:p>
          <a:p>
            <a:pPr lvl="1"/>
            <a:r>
              <a:rPr lang="en-US" sz="2800" dirty="0" smtClean="0"/>
              <a:t>Deviation </a:t>
            </a:r>
            <a:r>
              <a:rPr lang="en-US" sz="2800" dirty="0"/>
              <a:t>of unemployment from </a:t>
            </a:r>
            <a:r>
              <a:rPr lang="en-US" sz="2800" dirty="0" smtClean="0"/>
              <a:t>its natural </a:t>
            </a:r>
            <a:r>
              <a:rPr lang="en-US" sz="2800" dirty="0"/>
              <a:t>rate</a:t>
            </a:r>
          </a:p>
          <a:p>
            <a:pPr lvl="1"/>
            <a:r>
              <a:rPr lang="en-US" sz="2800" dirty="0" smtClean="0"/>
              <a:t>Associated with </a:t>
            </a:r>
            <a:r>
              <a:rPr lang="en-US" sz="2800" dirty="0"/>
              <a:t>business cycles, </a:t>
            </a:r>
            <a:r>
              <a:rPr lang="en-US" sz="2800" dirty="0" smtClean="0"/>
              <a:t>which </a:t>
            </a:r>
            <a:r>
              <a:rPr lang="en-US" sz="2800" dirty="0"/>
              <a:t>we’ll study in later chapters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597174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Unemployment, </a:t>
            </a:r>
            <a:r>
              <a:rPr lang="en-US" dirty="0" smtClean="0"/>
              <a:t>1960–2016</a:t>
            </a:r>
            <a:endParaRPr lang="en-US"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97602" y="857289"/>
            <a:ext cx="8970198" cy="4468306"/>
            <a:chOff x="97602" y="857289"/>
            <a:chExt cx="8970198" cy="446830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4" y="857289"/>
              <a:ext cx="8660606" cy="446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14"/>
            <p:cNvGrpSpPr>
              <a:grpSpLocks/>
            </p:cNvGrpSpPr>
            <p:nvPr/>
          </p:nvGrpSpPr>
          <p:grpSpPr bwMode="auto">
            <a:xfrm>
              <a:off x="3127376" y="3428999"/>
              <a:ext cx="2279650" cy="1203324"/>
              <a:chOff x="2324" y="1918"/>
              <a:chExt cx="1436" cy="758"/>
            </a:xfrm>
          </p:grpSpPr>
          <p:sp>
            <p:nvSpPr>
              <p:cNvPr id="8" name="Text Box 5"/>
              <p:cNvSpPr txBox="1">
                <a:spLocks noChangeArrowheads="1"/>
              </p:cNvSpPr>
              <p:nvPr/>
            </p:nvSpPr>
            <p:spPr bwMode="auto">
              <a:xfrm>
                <a:off x="2324" y="2158"/>
                <a:ext cx="143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solidFill>
                      <a:srgbClr val="000000"/>
                    </a:solidFill>
                    <a:cs typeface="Arial" charset="0"/>
                  </a:rPr>
                  <a:t>Natural rate of unemployment</a:t>
                </a:r>
              </a:p>
            </p:txBody>
          </p:sp>
          <p:sp>
            <p:nvSpPr>
              <p:cNvPr id="9" name="Line 6"/>
              <p:cNvSpPr>
                <a:spLocks noChangeShapeType="1"/>
              </p:cNvSpPr>
              <p:nvPr/>
            </p:nvSpPr>
            <p:spPr bwMode="auto">
              <a:xfrm flipH="1">
                <a:off x="3135" y="191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10" name="Group 15"/>
            <p:cNvGrpSpPr>
              <a:grpSpLocks/>
            </p:cNvGrpSpPr>
            <p:nvPr/>
          </p:nvGrpSpPr>
          <p:grpSpPr bwMode="auto">
            <a:xfrm>
              <a:off x="4267200" y="1219200"/>
              <a:ext cx="2865437" cy="898525"/>
              <a:chOff x="3155" y="797"/>
              <a:chExt cx="1805" cy="566"/>
            </a:xfrm>
          </p:grpSpPr>
          <p:sp>
            <p:nvSpPr>
              <p:cNvPr id="11" name="Text Box 4"/>
              <p:cNvSpPr txBox="1">
                <a:spLocks noChangeArrowheads="1"/>
              </p:cNvSpPr>
              <p:nvPr/>
            </p:nvSpPr>
            <p:spPr bwMode="auto">
              <a:xfrm>
                <a:off x="3165" y="797"/>
                <a:ext cx="17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000000"/>
                    </a:solidFill>
                    <a:cs typeface="Arial" charset="0"/>
                  </a:rPr>
                  <a:t>Unemployment rate</a:t>
                </a:r>
              </a:p>
            </p:txBody>
          </p:sp>
          <p:sp>
            <p:nvSpPr>
              <p:cNvPr id="12" name="Line 7"/>
              <p:cNvSpPr>
                <a:spLocks noChangeShapeType="1"/>
              </p:cNvSpPr>
              <p:nvPr/>
            </p:nvSpPr>
            <p:spPr bwMode="auto">
              <a:xfrm flipH="1">
                <a:off x="3155" y="1056"/>
                <a:ext cx="322" cy="3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13" name="Text Box 13"/>
            <p:cNvSpPr txBox="1">
              <a:spLocks noChangeArrowheads="1"/>
            </p:cNvSpPr>
            <p:nvPr/>
          </p:nvSpPr>
          <p:spPr bwMode="auto">
            <a:xfrm rot="-5400000">
              <a:off x="-1680368" y="2997170"/>
              <a:ext cx="3956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dirty="0">
                  <a:solidFill>
                    <a:srgbClr val="000000"/>
                  </a:solidFill>
                  <a:cs typeface="Arial" charset="0"/>
                </a:rPr>
                <a:t>percentage of labor force</a:t>
              </a:r>
            </a:p>
          </p:txBody>
        </p:sp>
      </p:grpSp>
    </p:spTree>
    <p:extLst>
      <p:ext uri="{BB962C8B-B14F-4D97-AF65-F5344CB8AC3E}">
        <p14:creationId xmlns:p14="http://schemas.microsoft.com/office/powerpoint/2010/main" val="52720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dirty="0"/>
              <a:t>Explaining the Natural Rate:  </a:t>
            </a:r>
            <a:r>
              <a:rPr lang="en-US" dirty="0" smtClean="0"/>
              <a:t/>
            </a:r>
            <a:br>
              <a:rPr lang="en-US" dirty="0" smtClean="0"/>
            </a:br>
            <a:r>
              <a:rPr lang="en-US" dirty="0" smtClean="0"/>
              <a:t>An </a:t>
            </a:r>
            <a:r>
              <a:rPr lang="en-US" dirty="0"/>
              <a:t>Overview</a:t>
            </a:r>
          </a:p>
        </p:txBody>
      </p:sp>
      <p:sp>
        <p:nvSpPr>
          <p:cNvPr id="3" name="Content Placeholder 2"/>
          <p:cNvSpPr>
            <a:spLocks noGrp="1"/>
          </p:cNvSpPr>
          <p:nvPr>
            <p:ph idx="1"/>
          </p:nvPr>
        </p:nvSpPr>
        <p:spPr/>
        <p:txBody>
          <a:bodyPr/>
          <a:lstStyle/>
          <a:p>
            <a:pPr marL="0" indent="0">
              <a:buNone/>
            </a:pPr>
            <a:r>
              <a:rPr lang="en-US" sz="3200" dirty="0"/>
              <a:t>Even when the economy is doing well, there is always some unemployment, including:</a:t>
            </a:r>
          </a:p>
          <a:p>
            <a:r>
              <a:rPr lang="en-US" sz="3200" dirty="0"/>
              <a:t>Frictional unemployment</a:t>
            </a:r>
          </a:p>
          <a:p>
            <a:pPr lvl="1"/>
            <a:r>
              <a:rPr lang="en-US" sz="2800" dirty="0" smtClean="0"/>
              <a:t>Occurs when workers spend time searching for the jobs that best suit their skills and tastes</a:t>
            </a:r>
          </a:p>
          <a:p>
            <a:pPr lvl="1"/>
            <a:r>
              <a:rPr lang="en-US" sz="2800" dirty="0" smtClean="0"/>
              <a:t>Short-term for </a:t>
            </a:r>
            <a:r>
              <a:rPr lang="en-US" sz="2800" dirty="0"/>
              <a:t>most workers</a:t>
            </a:r>
          </a:p>
          <a:p>
            <a:r>
              <a:rPr lang="en-US" sz="3200" dirty="0"/>
              <a:t>Structural unemployment</a:t>
            </a:r>
          </a:p>
          <a:p>
            <a:pPr lvl="1"/>
            <a:r>
              <a:rPr lang="en-US" sz="2800" dirty="0" smtClean="0"/>
              <a:t>Occurs when there are fewer jobs than workers</a:t>
            </a:r>
          </a:p>
          <a:p>
            <a:pPr lvl="1"/>
            <a:r>
              <a:rPr lang="en-US" sz="2800" dirty="0" smtClean="0"/>
              <a:t>Usually longer-term</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163704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Search</a:t>
            </a:r>
          </a:p>
        </p:txBody>
      </p:sp>
      <p:sp>
        <p:nvSpPr>
          <p:cNvPr id="3" name="Content Placeholder 2"/>
          <p:cNvSpPr>
            <a:spLocks noGrp="1"/>
          </p:cNvSpPr>
          <p:nvPr>
            <p:ph idx="1"/>
          </p:nvPr>
        </p:nvSpPr>
        <p:spPr/>
        <p:txBody>
          <a:bodyPr/>
          <a:lstStyle/>
          <a:p>
            <a:pPr marL="0" indent="0">
              <a:buNone/>
            </a:pPr>
            <a:r>
              <a:rPr lang="en-US" sz="3200" dirty="0"/>
              <a:t>Workers have different tastes &amp; skills, and </a:t>
            </a:r>
            <a:br>
              <a:rPr lang="en-US" sz="3200" dirty="0"/>
            </a:br>
            <a:r>
              <a:rPr lang="en-US" sz="3200" dirty="0"/>
              <a:t>jobs have different requirements.  </a:t>
            </a:r>
          </a:p>
          <a:p>
            <a:r>
              <a:rPr lang="en-US" sz="3200" dirty="0"/>
              <a:t>Job search </a:t>
            </a:r>
            <a:endParaRPr lang="en-US" sz="3200" dirty="0" smtClean="0"/>
          </a:p>
          <a:p>
            <a:pPr lvl="1"/>
            <a:r>
              <a:rPr lang="en-US" sz="2800" dirty="0" smtClean="0"/>
              <a:t>Process </a:t>
            </a:r>
            <a:r>
              <a:rPr lang="en-US" sz="2800" dirty="0"/>
              <a:t>of matching workers </a:t>
            </a:r>
            <a:r>
              <a:rPr lang="en-US" sz="2800" dirty="0" smtClean="0"/>
              <a:t>with </a:t>
            </a:r>
            <a:r>
              <a:rPr lang="en-US" sz="2800" dirty="0"/>
              <a:t>appropriate </a:t>
            </a:r>
            <a:r>
              <a:rPr lang="en-US" sz="2800" dirty="0" smtClean="0"/>
              <a:t>jobs</a:t>
            </a:r>
            <a:endParaRPr lang="en-US" sz="2800" dirty="0"/>
          </a:p>
          <a:p>
            <a:r>
              <a:rPr lang="en-US" sz="3200" dirty="0"/>
              <a:t>Sectoral shifts </a:t>
            </a:r>
            <a:endParaRPr lang="en-US" sz="3200" dirty="0" smtClean="0"/>
          </a:p>
          <a:p>
            <a:pPr lvl="1"/>
            <a:r>
              <a:rPr lang="en-US" sz="2800" dirty="0" smtClean="0"/>
              <a:t>Changes </a:t>
            </a:r>
            <a:r>
              <a:rPr lang="en-US" sz="2800" dirty="0"/>
              <a:t>in the composition of demand across industries or regions of the country. </a:t>
            </a:r>
          </a:p>
          <a:p>
            <a:pPr lvl="1"/>
            <a:r>
              <a:rPr lang="en-US" sz="2800" dirty="0" smtClean="0"/>
              <a:t>Displace </a:t>
            </a:r>
            <a:r>
              <a:rPr lang="en-US" sz="2800" dirty="0"/>
              <a:t>some workers, </a:t>
            </a:r>
            <a:r>
              <a:rPr lang="en-US" sz="2800" dirty="0" smtClean="0"/>
              <a:t>who </a:t>
            </a:r>
            <a:r>
              <a:rPr lang="en-US" sz="2800" dirty="0"/>
              <a:t>must search for new jobs appropriate </a:t>
            </a:r>
            <a:r>
              <a:rPr lang="en-US" sz="2800" dirty="0" smtClean="0"/>
              <a:t>for </a:t>
            </a:r>
            <a:r>
              <a:rPr lang="en-US" sz="2800" dirty="0"/>
              <a:t>their skills &amp; tastes.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13396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Policy and Job Search</a:t>
            </a:r>
          </a:p>
        </p:txBody>
      </p:sp>
      <p:sp>
        <p:nvSpPr>
          <p:cNvPr id="3" name="Content Placeholder 2"/>
          <p:cNvSpPr>
            <a:spLocks noGrp="1"/>
          </p:cNvSpPr>
          <p:nvPr>
            <p:ph idx="1"/>
          </p:nvPr>
        </p:nvSpPr>
        <p:spPr/>
        <p:txBody>
          <a:bodyPr/>
          <a:lstStyle/>
          <a:p>
            <a:r>
              <a:rPr lang="en-US" dirty="0" smtClean="0"/>
              <a:t>Government </a:t>
            </a:r>
            <a:r>
              <a:rPr lang="en-US" dirty="0"/>
              <a:t>employment agencies  </a:t>
            </a:r>
            <a:endParaRPr lang="en-US" dirty="0" smtClean="0"/>
          </a:p>
          <a:p>
            <a:pPr lvl="1"/>
            <a:r>
              <a:rPr lang="en-US" dirty="0" smtClean="0"/>
              <a:t>Provide information </a:t>
            </a:r>
            <a:r>
              <a:rPr lang="en-US" dirty="0"/>
              <a:t>about job vacancies to speed up the matching of workers with jobs.</a:t>
            </a:r>
          </a:p>
          <a:p>
            <a:r>
              <a:rPr lang="en-US" dirty="0"/>
              <a:t>Public training programs  </a:t>
            </a:r>
            <a:endParaRPr lang="en-US" dirty="0" smtClean="0"/>
          </a:p>
          <a:p>
            <a:pPr lvl="1"/>
            <a:r>
              <a:rPr lang="en-US" dirty="0" smtClean="0"/>
              <a:t>Aim to </a:t>
            </a:r>
            <a:r>
              <a:rPr lang="en-US" dirty="0"/>
              <a:t>equip workers displaced from declining industries with the skills needed in growing industries.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71669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a:t>
            </a:r>
          </a:p>
        </p:txBody>
      </p:sp>
      <p:sp>
        <p:nvSpPr>
          <p:cNvPr id="3" name="Content Placeholder 2"/>
          <p:cNvSpPr>
            <a:spLocks noGrp="1"/>
          </p:cNvSpPr>
          <p:nvPr>
            <p:ph idx="1"/>
          </p:nvPr>
        </p:nvSpPr>
        <p:spPr/>
        <p:txBody>
          <a:bodyPr/>
          <a:lstStyle/>
          <a:p>
            <a:r>
              <a:rPr lang="en-US" dirty="0"/>
              <a:t>Unemployment insurance (UI):  </a:t>
            </a:r>
            <a:endParaRPr lang="en-US" dirty="0" smtClean="0"/>
          </a:p>
          <a:p>
            <a:pPr lvl="1"/>
            <a:r>
              <a:rPr lang="en-US" dirty="0" smtClean="0"/>
              <a:t>A government </a:t>
            </a:r>
            <a:r>
              <a:rPr lang="en-US" dirty="0"/>
              <a:t>program that </a:t>
            </a:r>
            <a:r>
              <a:rPr lang="en-US" dirty="0" smtClean="0"/>
              <a:t>partially protects </a:t>
            </a:r>
            <a:r>
              <a:rPr lang="en-US" dirty="0"/>
              <a:t>workers’ incomes when </a:t>
            </a:r>
            <a:r>
              <a:rPr lang="en-US" dirty="0" smtClean="0"/>
              <a:t>they become </a:t>
            </a:r>
            <a:r>
              <a:rPr lang="en-US" dirty="0"/>
              <a:t>unemployed </a:t>
            </a:r>
          </a:p>
          <a:p>
            <a:pPr lvl="1"/>
            <a:r>
              <a:rPr lang="en-US" dirty="0" smtClean="0"/>
              <a:t>Increases </a:t>
            </a:r>
            <a:r>
              <a:rPr lang="en-US" dirty="0"/>
              <a:t>frictional unemployment. </a:t>
            </a:r>
            <a:endParaRPr lang="en-US" dirty="0" smtClean="0"/>
          </a:p>
          <a:p>
            <a:pPr lvl="2"/>
            <a:r>
              <a:rPr lang="en-US" dirty="0" smtClean="0"/>
              <a:t>People </a:t>
            </a:r>
            <a:r>
              <a:rPr lang="en-US" dirty="0"/>
              <a:t>respond to incentives. </a:t>
            </a:r>
            <a:endParaRPr lang="en-US" dirty="0" smtClean="0"/>
          </a:p>
          <a:p>
            <a:pPr lvl="2"/>
            <a:r>
              <a:rPr lang="en-US" dirty="0"/>
              <a:t>UI benefits end when a worker takes a job</a:t>
            </a:r>
            <a:r>
              <a:rPr lang="en-US" dirty="0" smtClean="0"/>
              <a:t>, so </a:t>
            </a:r>
            <a:r>
              <a:rPr lang="en-US" dirty="0"/>
              <a:t>workers have less incentive to search or </a:t>
            </a:r>
            <a:r>
              <a:rPr lang="en-US" dirty="0" smtClean="0"/>
              <a:t>take </a:t>
            </a:r>
            <a:r>
              <a:rPr lang="en-US" dirty="0"/>
              <a:t>jobs while eligible to receive benefits.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6734861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a:t>
            </a:r>
          </a:p>
        </p:txBody>
      </p:sp>
      <p:sp>
        <p:nvSpPr>
          <p:cNvPr id="3" name="Content Placeholder 2"/>
          <p:cNvSpPr>
            <a:spLocks noGrp="1"/>
          </p:cNvSpPr>
          <p:nvPr>
            <p:ph idx="1"/>
          </p:nvPr>
        </p:nvSpPr>
        <p:spPr/>
        <p:txBody>
          <a:bodyPr/>
          <a:lstStyle/>
          <a:p>
            <a:r>
              <a:rPr lang="en-US" dirty="0"/>
              <a:t>Benefits of UI:</a:t>
            </a:r>
          </a:p>
          <a:p>
            <a:pPr lvl="1"/>
            <a:r>
              <a:rPr lang="en-US" dirty="0"/>
              <a:t>Reduces uncertainty over incomes</a:t>
            </a:r>
          </a:p>
          <a:p>
            <a:pPr lvl="1"/>
            <a:r>
              <a:rPr lang="en-US" dirty="0"/>
              <a:t>Gives the unemployed more time to search, resulting in better job matches and thus higher productivity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7640667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normAutofit fontScale="90000"/>
          </a:bodyPr>
          <a:lstStyle/>
          <a:p>
            <a:pPr eaLnBrk="1" hangingPunct="1"/>
            <a:r>
              <a:rPr lang="en-US" sz="3600" smtClean="0"/>
              <a:t>Explaining Structural Unemployment</a:t>
            </a:r>
          </a:p>
        </p:txBody>
      </p:sp>
      <p:sp>
        <p:nvSpPr>
          <p:cNvPr id="158723" name="Rectangle 3"/>
          <p:cNvSpPr>
            <a:spLocks noGrp="1" noChangeArrowheads="1"/>
          </p:cNvSpPr>
          <p:nvPr>
            <p:ph type="body" sz="quarter" idx="12"/>
          </p:nvPr>
        </p:nvSpPr>
        <p:spPr>
          <a:xfrm>
            <a:off x="100450" y="841374"/>
            <a:ext cx="3811943" cy="5559425"/>
          </a:xfrm>
        </p:spPr>
        <p:txBody>
          <a:bodyPr>
            <a:normAutofit/>
          </a:bodyPr>
          <a:lstStyle/>
          <a:p>
            <a:pPr marL="0" indent="0" eaLnBrk="1" hangingPunct="1">
              <a:buFont typeface="Wingdings" pitchFamily="2" charset="2"/>
              <a:buNone/>
            </a:pPr>
            <a:r>
              <a:rPr lang="en-US" sz="2800" dirty="0" smtClean="0"/>
              <a:t>Structural unemployment occurs when there are not enough jobs to go around. </a:t>
            </a:r>
          </a:p>
          <a:p>
            <a:pPr eaLnBrk="1" hangingPunct="1"/>
            <a:endParaRPr lang="en-US" sz="2800" dirty="0" smtClean="0">
              <a:cs typeface="Arial"/>
            </a:endParaRPr>
          </a:p>
          <a:p>
            <a:pPr eaLnBrk="1" hangingPunct="1"/>
            <a:r>
              <a:rPr lang="en-US" sz="2800" dirty="0" smtClean="0">
                <a:cs typeface="Arial"/>
              </a:rPr>
              <a:t>Occurs </a:t>
            </a:r>
            <a:r>
              <a:rPr lang="en-US" sz="2800" dirty="0">
                <a:cs typeface="Arial"/>
              </a:rPr>
              <a:t>when wage</a:t>
            </a:r>
            <a:br>
              <a:rPr lang="en-US" sz="2800" dirty="0">
                <a:cs typeface="Arial"/>
              </a:rPr>
            </a:br>
            <a:r>
              <a:rPr lang="en-US" sz="2800" dirty="0">
                <a:cs typeface="Arial"/>
              </a:rPr>
              <a:t>is kept above </a:t>
            </a:r>
            <a:r>
              <a:rPr lang="en-US" sz="2800" dirty="0" smtClean="0">
                <a:cs typeface="Arial"/>
              </a:rPr>
              <a:t>equilibrium. </a:t>
            </a:r>
          </a:p>
          <a:p>
            <a:pPr eaLnBrk="1" hangingPunct="1"/>
            <a:endParaRPr lang="en-US" sz="2800" dirty="0">
              <a:cs typeface="Arial"/>
            </a:endParaRPr>
          </a:p>
          <a:p>
            <a:pPr eaLnBrk="1" hangingPunct="1"/>
            <a:r>
              <a:rPr lang="en-US" sz="2800" dirty="0">
                <a:cs typeface="Arial"/>
              </a:rPr>
              <a:t>There are three reasons for this…</a:t>
            </a:r>
          </a:p>
          <a:p>
            <a:pPr marL="0" indent="0" eaLnBrk="1" hangingPunct="1">
              <a:buFont typeface="Wingdings" pitchFamily="2" charset="2"/>
              <a:buNone/>
            </a:pPr>
            <a:endParaRPr lang="en-US" sz="2800" dirty="0" smtClean="0"/>
          </a:p>
        </p:txBody>
      </p:sp>
      <p:grpSp>
        <p:nvGrpSpPr>
          <p:cNvPr id="2" name="Group 4"/>
          <p:cNvGrpSpPr>
            <a:grpSpLocks/>
          </p:cNvGrpSpPr>
          <p:nvPr/>
        </p:nvGrpSpPr>
        <p:grpSpPr bwMode="auto">
          <a:xfrm>
            <a:off x="4249738" y="1724025"/>
            <a:ext cx="4456112" cy="3871913"/>
            <a:chOff x="2558" y="778"/>
            <a:chExt cx="2807" cy="2439"/>
          </a:xfrm>
        </p:grpSpPr>
        <p:grpSp>
          <p:nvGrpSpPr>
            <p:cNvPr id="33819" name="Group 5"/>
            <p:cNvGrpSpPr>
              <a:grpSpLocks/>
            </p:cNvGrpSpPr>
            <p:nvPr/>
          </p:nvGrpSpPr>
          <p:grpSpPr bwMode="auto">
            <a:xfrm>
              <a:off x="2697" y="1030"/>
              <a:ext cx="2409" cy="2049"/>
              <a:chOff x="1098" y="1361"/>
              <a:chExt cx="2116" cy="2027"/>
            </a:xfrm>
          </p:grpSpPr>
          <p:sp>
            <p:nvSpPr>
              <p:cNvPr id="33822"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3"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3820" name="Text Box 8"/>
            <p:cNvSpPr txBox="1">
              <a:spLocks noChangeArrowheads="1"/>
            </p:cNvSpPr>
            <p:nvPr/>
          </p:nvSpPr>
          <p:spPr bwMode="auto">
            <a:xfrm>
              <a:off x="2558" y="778"/>
              <a:ext cx="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W</a:t>
              </a:r>
            </a:p>
          </p:txBody>
        </p:sp>
        <p:sp>
          <p:nvSpPr>
            <p:cNvPr id="33821" name="Text Box 9"/>
            <p:cNvSpPr txBox="1">
              <a:spLocks noChangeArrowheads="1"/>
            </p:cNvSpPr>
            <p:nvPr/>
          </p:nvSpPr>
          <p:spPr bwMode="auto">
            <a:xfrm>
              <a:off x="5075" y="2929"/>
              <a:ext cx="2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L</a:t>
              </a:r>
            </a:p>
          </p:txBody>
        </p:sp>
      </p:grpSp>
      <p:grpSp>
        <p:nvGrpSpPr>
          <p:cNvPr id="4" name="Group 10"/>
          <p:cNvGrpSpPr>
            <a:grpSpLocks/>
          </p:cNvGrpSpPr>
          <p:nvPr/>
        </p:nvGrpSpPr>
        <p:grpSpPr bwMode="auto">
          <a:xfrm>
            <a:off x="5332413" y="2178050"/>
            <a:ext cx="2617787" cy="3203575"/>
            <a:chOff x="3240" y="1064"/>
            <a:chExt cx="1649" cy="2018"/>
          </a:xfrm>
        </p:grpSpPr>
        <p:sp>
          <p:nvSpPr>
            <p:cNvPr id="33817" name="Line 11"/>
            <p:cNvSpPr>
              <a:spLocks noChangeShapeType="1"/>
            </p:cNvSpPr>
            <p:nvPr/>
          </p:nvSpPr>
          <p:spPr bwMode="auto">
            <a:xfrm>
              <a:off x="3240" y="1064"/>
              <a:ext cx="1417" cy="1846"/>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8" name="Text Box 12"/>
            <p:cNvSpPr txBox="1">
              <a:spLocks noChangeArrowheads="1"/>
            </p:cNvSpPr>
            <p:nvPr/>
          </p:nvSpPr>
          <p:spPr bwMode="auto">
            <a:xfrm>
              <a:off x="4569" y="2794"/>
              <a:ext cx="3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D</a:t>
              </a:r>
            </a:p>
          </p:txBody>
        </p:sp>
      </p:grpSp>
      <p:grpSp>
        <p:nvGrpSpPr>
          <p:cNvPr id="5" name="Group 13"/>
          <p:cNvGrpSpPr>
            <a:grpSpLocks/>
          </p:cNvGrpSpPr>
          <p:nvPr/>
        </p:nvGrpSpPr>
        <p:grpSpPr bwMode="auto">
          <a:xfrm>
            <a:off x="5472113" y="1849438"/>
            <a:ext cx="1703387" cy="3362325"/>
            <a:chOff x="3328" y="857"/>
            <a:chExt cx="1073" cy="2118"/>
          </a:xfrm>
        </p:grpSpPr>
        <p:sp>
          <p:nvSpPr>
            <p:cNvPr id="33815" name="Line 14"/>
            <p:cNvSpPr>
              <a:spLocks noChangeShapeType="1"/>
            </p:cNvSpPr>
            <p:nvPr/>
          </p:nvSpPr>
          <p:spPr bwMode="auto">
            <a:xfrm flipV="1">
              <a:off x="3328" y="1089"/>
              <a:ext cx="872" cy="1886"/>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6" name="Text Box 15"/>
            <p:cNvSpPr txBox="1">
              <a:spLocks noChangeArrowheads="1"/>
            </p:cNvSpPr>
            <p:nvPr/>
          </p:nvSpPr>
          <p:spPr bwMode="auto">
            <a:xfrm>
              <a:off x="4081" y="857"/>
              <a:ext cx="3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S</a:t>
              </a:r>
            </a:p>
          </p:txBody>
        </p:sp>
      </p:grpSp>
      <p:grpSp>
        <p:nvGrpSpPr>
          <p:cNvPr id="6" name="Group 16"/>
          <p:cNvGrpSpPr>
            <a:grpSpLocks/>
          </p:cNvGrpSpPr>
          <p:nvPr/>
        </p:nvGrpSpPr>
        <p:grpSpPr bwMode="auto">
          <a:xfrm>
            <a:off x="3444875" y="3254375"/>
            <a:ext cx="2921000" cy="365125"/>
            <a:chOff x="2051" y="1742"/>
            <a:chExt cx="1840" cy="230"/>
          </a:xfrm>
        </p:grpSpPr>
        <p:sp>
          <p:nvSpPr>
            <p:cNvPr id="33812" name="Line 17"/>
            <p:cNvSpPr>
              <a:spLocks noChangeShapeType="1"/>
            </p:cNvSpPr>
            <p:nvPr/>
          </p:nvSpPr>
          <p:spPr bwMode="auto">
            <a:xfrm>
              <a:off x="2702" y="1860"/>
              <a:ext cx="1146"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13" name="Oval 18"/>
            <p:cNvSpPr>
              <a:spLocks noChangeArrowheads="1"/>
            </p:cNvSpPr>
            <p:nvPr/>
          </p:nvSpPr>
          <p:spPr bwMode="auto">
            <a:xfrm>
              <a:off x="3803" y="181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33814" name="Text Box 19"/>
            <p:cNvSpPr txBox="1">
              <a:spLocks noChangeArrowheads="1"/>
            </p:cNvSpPr>
            <p:nvPr/>
          </p:nvSpPr>
          <p:spPr bwMode="auto">
            <a:xfrm>
              <a:off x="2051" y="1742"/>
              <a:ext cx="58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W</a:t>
              </a:r>
              <a:r>
                <a:rPr lang="en-US" sz="2400" b="1" i="1" baseline="-25000">
                  <a:cs typeface="Arial" charset="0"/>
                </a:rPr>
                <a:t>E</a:t>
              </a:r>
            </a:p>
          </p:txBody>
        </p:sp>
      </p:grpSp>
      <p:grpSp>
        <p:nvGrpSpPr>
          <p:cNvPr id="7" name="Group 20"/>
          <p:cNvGrpSpPr>
            <a:grpSpLocks/>
          </p:cNvGrpSpPr>
          <p:nvPr/>
        </p:nvGrpSpPr>
        <p:grpSpPr bwMode="auto">
          <a:xfrm>
            <a:off x="3452813" y="2116138"/>
            <a:ext cx="5407025" cy="822325"/>
            <a:chOff x="2056" y="1039"/>
            <a:chExt cx="3406" cy="518"/>
          </a:xfrm>
        </p:grpSpPr>
        <p:sp>
          <p:nvSpPr>
            <p:cNvPr id="33808" name="Line 21"/>
            <p:cNvSpPr>
              <a:spLocks noChangeShapeType="1"/>
            </p:cNvSpPr>
            <p:nvPr/>
          </p:nvSpPr>
          <p:spPr bwMode="auto">
            <a:xfrm>
              <a:off x="2700" y="1304"/>
              <a:ext cx="1888" cy="0"/>
            </a:xfrm>
            <a:prstGeom prst="line">
              <a:avLst/>
            </a:prstGeom>
            <a:noFill/>
            <a:ln w="28575">
              <a:solidFill>
                <a:srgbClr val="DE8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Text Box 22"/>
            <p:cNvSpPr txBox="1">
              <a:spLocks noChangeArrowheads="1"/>
            </p:cNvSpPr>
            <p:nvPr/>
          </p:nvSpPr>
          <p:spPr bwMode="auto">
            <a:xfrm>
              <a:off x="4757" y="1039"/>
              <a:ext cx="70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actual wage</a:t>
              </a:r>
            </a:p>
          </p:txBody>
        </p:sp>
        <p:sp>
          <p:nvSpPr>
            <p:cNvPr id="33810" name="AutoShape 23"/>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33811" name="Text Box 24"/>
            <p:cNvSpPr txBox="1">
              <a:spLocks noChangeArrowheads="1"/>
            </p:cNvSpPr>
            <p:nvPr/>
          </p:nvSpPr>
          <p:spPr bwMode="auto">
            <a:xfrm>
              <a:off x="2056" y="1187"/>
              <a:ext cx="58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W</a:t>
              </a:r>
              <a:r>
                <a:rPr lang="en-US" sz="2400" b="1" i="1" baseline="-25000">
                  <a:cs typeface="Arial" charset="0"/>
                </a:rPr>
                <a:t>1</a:t>
              </a:r>
            </a:p>
          </p:txBody>
        </p:sp>
      </p:grpSp>
      <p:grpSp>
        <p:nvGrpSpPr>
          <p:cNvPr id="8" name="Group 25"/>
          <p:cNvGrpSpPr>
            <a:grpSpLocks/>
          </p:cNvGrpSpPr>
          <p:nvPr/>
        </p:nvGrpSpPr>
        <p:grpSpPr bwMode="auto">
          <a:xfrm>
            <a:off x="5484813" y="1435100"/>
            <a:ext cx="1235075" cy="1068388"/>
            <a:chOff x="3336" y="596"/>
            <a:chExt cx="778" cy="673"/>
          </a:xfrm>
        </p:grpSpPr>
        <p:sp>
          <p:nvSpPr>
            <p:cNvPr id="33806" name="AutoShape 26"/>
            <p:cNvSpPr>
              <a:spLocks/>
            </p:cNvSpPr>
            <p:nvPr/>
          </p:nvSpPr>
          <p:spPr bwMode="auto">
            <a:xfrm rot="5400000">
              <a:off x="3661" y="826"/>
              <a:ext cx="196" cy="689"/>
            </a:xfrm>
            <a:prstGeom prst="leftBrace">
              <a:avLst>
                <a:gd name="adj1" fmla="val 61648"/>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33807" name="Text Box 27"/>
            <p:cNvSpPr txBox="1">
              <a:spLocks noChangeArrowheads="1"/>
            </p:cNvSpPr>
            <p:nvPr/>
          </p:nvSpPr>
          <p:spPr bwMode="auto">
            <a:xfrm>
              <a:off x="3336" y="596"/>
              <a:ext cx="77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solidFill>
                    <a:srgbClr val="0000FF"/>
                  </a:solidFill>
                  <a:cs typeface="Arial" charset="0"/>
                </a:rPr>
                <a:t>unemp-loyment</a:t>
              </a:r>
            </a:p>
          </p:txBody>
        </p:sp>
      </p:grpSp>
      <p:sp>
        <p:nvSpPr>
          <p:cNvPr id="3380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28</a:t>
            </a:fld>
            <a:endParaRPr lang="en-US" dirty="0"/>
          </a:p>
        </p:txBody>
      </p:sp>
    </p:spTree>
    <p:extLst>
      <p:ext uri="{BB962C8B-B14F-4D97-AF65-F5344CB8AC3E}">
        <p14:creationId xmlns:p14="http://schemas.microsoft.com/office/powerpoint/2010/main" val="4384137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nodeType="with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nodeType="with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nodeType="with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nodeType="with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8723">
                                            <p:txEl>
                                              <p:pRg st="0" end="0"/>
                                            </p:txEl>
                                          </p:spTgt>
                                        </p:tgtEl>
                                        <p:attrNameLst>
                                          <p:attrName>style.visibility</p:attrName>
                                        </p:attrNameLst>
                                      </p:cBhvr>
                                      <p:to>
                                        <p:strVal val="visible"/>
                                      </p:to>
                                    </p:set>
                                    <p:animEffect transition="in" filter="wipe(left)">
                                      <p:cBhvr>
                                        <p:cTn id="23" dur="500"/>
                                        <p:tgtEl>
                                          <p:spTgt spid="158723">
                                            <p:txEl>
                                              <p:pRg st="0" end="0"/>
                                            </p:txEl>
                                          </p:spTgt>
                                        </p:tgtEl>
                                      </p:cBhvr>
                                    </p:animEffect>
                                  </p:childTnLst>
                                </p:cTn>
                              </p:par>
                            </p:childTnLst>
                          </p:cTn>
                        </p:par>
                      </p:childTnLst>
                    </p:cTn>
                  </p:par>
                  <p:par>
                    <p:cTn id="24" fill="hold">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58723">
                                            <p:txEl>
                                              <p:pRg st="2" end="2"/>
                                            </p:txEl>
                                          </p:spTgt>
                                        </p:tgtEl>
                                        <p:attrNameLst>
                                          <p:attrName>style.visibility</p:attrName>
                                        </p:attrNameLst>
                                      </p:cBhvr>
                                      <p:to>
                                        <p:strVal val="visible"/>
                                      </p:to>
                                    </p:set>
                                    <p:animEffect transition="in" filter="wipe(left)">
                                      <p:cBhvr>
                                        <p:cTn id="32" dur="500"/>
                                        <p:tgtEl>
                                          <p:spTgt spid="158723">
                                            <p:txEl>
                                              <p:pRg st="2" end="2"/>
                                            </p:txEl>
                                          </p:spTgt>
                                        </p:tgtEl>
                                      </p:cBhvr>
                                    </p:animEffect>
                                  </p:childTnLst>
                                </p:cTn>
                              </p:par>
                            </p:childTnLst>
                          </p:cTn>
                        </p:par>
                        <p:par>
                          <p:cTn id="33" fill="hold" nodeType="withGroup">
                            <p:stCondLst>
                              <p:cond delay="1000"/>
                            </p:stCondLst>
                            <p:childTnLst>
                              <p:par>
                                <p:cTn id="34" presetID="2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58723">
                                            <p:txEl>
                                              <p:pRg st="4" end="4"/>
                                            </p:txEl>
                                          </p:spTgt>
                                        </p:tgtEl>
                                        <p:attrNameLst>
                                          <p:attrName>style.visibility</p:attrName>
                                        </p:attrNameLst>
                                      </p:cBhvr>
                                      <p:to>
                                        <p:strVal val="visible"/>
                                      </p:to>
                                    </p:set>
                                    <p:animEffect transition="in" filter="wipe(left)">
                                      <p:cBhvr>
                                        <p:cTn id="40" dur="500"/>
                                        <p:tgtEl>
                                          <p:spTgt spid="158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uiExpand="1"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Minimum-Wage Laws</a:t>
            </a:r>
          </a:p>
        </p:txBody>
      </p:sp>
      <p:sp>
        <p:nvSpPr>
          <p:cNvPr id="3" name="Content Placeholder 2"/>
          <p:cNvSpPr>
            <a:spLocks noGrp="1"/>
          </p:cNvSpPr>
          <p:nvPr>
            <p:ph idx="1"/>
          </p:nvPr>
        </p:nvSpPr>
        <p:spPr/>
        <p:txBody>
          <a:bodyPr/>
          <a:lstStyle/>
          <a:p>
            <a:r>
              <a:rPr lang="en-US" dirty="0"/>
              <a:t>The </a:t>
            </a:r>
            <a:r>
              <a:rPr lang="en-US" dirty="0" smtClean="0"/>
              <a:t>minimum </a:t>
            </a:r>
            <a:r>
              <a:rPr lang="en-US" dirty="0"/>
              <a:t>wage </a:t>
            </a:r>
            <a:endParaRPr lang="en-US" dirty="0" smtClean="0"/>
          </a:p>
          <a:p>
            <a:pPr lvl="1"/>
            <a:r>
              <a:rPr lang="en-US" dirty="0" smtClean="0"/>
              <a:t>May exceed </a:t>
            </a:r>
            <a:r>
              <a:rPr lang="en-US" dirty="0"/>
              <a:t>the </a:t>
            </a:r>
            <a:r>
              <a:rPr lang="en-US" dirty="0" smtClean="0"/>
              <a:t>equilibrium </a:t>
            </a:r>
            <a:r>
              <a:rPr lang="en-US" dirty="0"/>
              <a:t>wage for the least skilled or experienced workers, causing structural unemployment.  </a:t>
            </a:r>
          </a:p>
          <a:p>
            <a:pPr lvl="1"/>
            <a:r>
              <a:rPr lang="en-US" dirty="0"/>
              <a:t>But this group is a small part of the labor force, so the min. wage can’t explain most unemployment.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2966533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dirty="0"/>
              <a:t>Labor Force Statistics</a:t>
            </a:r>
            <a:endParaRPr lang="en-US" altLang="en-US" dirty="0" smtClean="0"/>
          </a:p>
        </p:txBody>
      </p:sp>
      <p:sp>
        <p:nvSpPr>
          <p:cNvPr id="10243" name="Content Placeholder 2"/>
          <p:cNvSpPr>
            <a:spLocks noGrp="1"/>
          </p:cNvSpPr>
          <p:nvPr>
            <p:ph idx="1"/>
          </p:nvPr>
        </p:nvSpPr>
        <p:spPr/>
        <p:txBody>
          <a:bodyPr/>
          <a:lstStyle/>
          <a:p>
            <a:r>
              <a:rPr lang="en-US" altLang="en-US" dirty="0"/>
              <a:t>Produced by Bureau of Labor Statistics (BLS), </a:t>
            </a:r>
            <a:r>
              <a:rPr lang="en-US" altLang="en-US" dirty="0" smtClean="0"/>
              <a:t>in </a:t>
            </a:r>
            <a:r>
              <a:rPr lang="en-US" altLang="en-US" dirty="0"/>
              <a:t>the U.S. Dept. of Labor  </a:t>
            </a:r>
          </a:p>
          <a:p>
            <a:pPr lvl="1"/>
            <a:r>
              <a:rPr lang="en-US" altLang="en-US" dirty="0"/>
              <a:t>Based on regular survey of 60,000 households</a:t>
            </a:r>
          </a:p>
          <a:p>
            <a:pPr lvl="1"/>
            <a:r>
              <a:rPr lang="en-US" altLang="en-US" dirty="0"/>
              <a:t>Based on “adult population” (16 </a:t>
            </a:r>
            <a:r>
              <a:rPr lang="en-US" altLang="en-US" dirty="0" err="1"/>
              <a:t>yrs</a:t>
            </a:r>
            <a:r>
              <a:rPr lang="en-US" altLang="en-US" dirty="0"/>
              <a:t> or older)</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A46F2E2-CE80-4B45-8414-E9B6E69917D4}"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22087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Unions</a:t>
            </a:r>
          </a:p>
        </p:txBody>
      </p:sp>
      <p:sp>
        <p:nvSpPr>
          <p:cNvPr id="3" name="Content Placeholder 2"/>
          <p:cNvSpPr>
            <a:spLocks noGrp="1"/>
          </p:cNvSpPr>
          <p:nvPr>
            <p:ph idx="1"/>
          </p:nvPr>
        </p:nvSpPr>
        <p:spPr/>
        <p:txBody>
          <a:bodyPr/>
          <a:lstStyle/>
          <a:p>
            <a:r>
              <a:rPr lang="en-US" dirty="0"/>
              <a:t>Union:  </a:t>
            </a:r>
            <a:endParaRPr lang="en-US" dirty="0" smtClean="0"/>
          </a:p>
          <a:p>
            <a:pPr lvl="1"/>
            <a:r>
              <a:rPr lang="en-US" dirty="0" smtClean="0"/>
              <a:t>Worker </a:t>
            </a:r>
            <a:r>
              <a:rPr lang="en-US" dirty="0"/>
              <a:t>association that bargains with employers over wages, benefits, and working conditions  </a:t>
            </a:r>
          </a:p>
          <a:p>
            <a:pPr lvl="1"/>
            <a:r>
              <a:rPr lang="en-US" dirty="0" smtClean="0"/>
              <a:t>Exert </a:t>
            </a:r>
            <a:r>
              <a:rPr lang="en-US" dirty="0"/>
              <a:t>their market power to negotiate higher wages for workers.  </a:t>
            </a:r>
          </a:p>
          <a:p>
            <a:pPr lvl="1"/>
            <a:r>
              <a:rPr lang="en-US" dirty="0"/>
              <a:t>The typical union worker earns 20% higher wages and gets more benefits than a nonunion worker for the same type of work.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179682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Unions</a:t>
            </a:r>
          </a:p>
        </p:txBody>
      </p:sp>
      <p:sp>
        <p:nvSpPr>
          <p:cNvPr id="3" name="Content Placeholder 2"/>
          <p:cNvSpPr>
            <a:spLocks noGrp="1"/>
          </p:cNvSpPr>
          <p:nvPr>
            <p:ph idx="1"/>
          </p:nvPr>
        </p:nvSpPr>
        <p:spPr>
          <a:xfrm>
            <a:off x="277813" y="1025525"/>
            <a:ext cx="8866187" cy="5422900"/>
          </a:xfrm>
        </p:spPr>
        <p:txBody>
          <a:bodyPr/>
          <a:lstStyle/>
          <a:p>
            <a:r>
              <a:rPr lang="en-US" sz="3200" dirty="0" smtClean="0"/>
              <a:t>Unions </a:t>
            </a:r>
            <a:r>
              <a:rPr lang="en-US" sz="3200" dirty="0"/>
              <a:t>raise the wage above </a:t>
            </a:r>
            <a:r>
              <a:rPr lang="en-US" sz="3200" dirty="0" smtClean="0"/>
              <a:t>equilibrium:</a:t>
            </a:r>
          </a:p>
          <a:p>
            <a:pPr lvl="1"/>
            <a:r>
              <a:rPr lang="en-US" sz="3000" dirty="0" smtClean="0"/>
              <a:t>Quantity </a:t>
            </a:r>
            <a:r>
              <a:rPr lang="en-US" sz="3000" dirty="0"/>
              <a:t>of labor demanded falls and unemployment results.  </a:t>
            </a:r>
          </a:p>
          <a:p>
            <a:pPr lvl="1"/>
            <a:r>
              <a:rPr lang="en-US" sz="3000" dirty="0"/>
              <a:t>“Insiders” – workers who </a:t>
            </a:r>
            <a:r>
              <a:rPr lang="en-US" sz="3000" dirty="0" smtClean="0"/>
              <a:t>remain employed</a:t>
            </a:r>
            <a:r>
              <a:rPr lang="en-US" sz="3000" dirty="0"/>
              <a:t>, </a:t>
            </a:r>
            <a:r>
              <a:rPr lang="en-US" sz="3000" dirty="0" smtClean="0"/>
              <a:t>are </a:t>
            </a:r>
            <a:r>
              <a:rPr lang="en-US" sz="3000" dirty="0"/>
              <a:t>better off.</a:t>
            </a:r>
          </a:p>
          <a:p>
            <a:pPr lvl="1"/>
            <a:r>
              <a:rPr lang="en-US" sz="3000" dirty="0"/>
              <a:t>“Outsiders” – workers who lose their jobs, </a:t>
            </a:r>
            <a:br>
              <a:rPr lang="en-US" sz="3000" dirty="0"/>
            </a:br>
            <a:r>
              <a:rPr lang="en-US" sz="3000" dirty="0"/>
              <a:t>are worse off.</a:t>
            </a:r>
          </a:p>
          <a:p>
            <a:pPr lvl="2"/>
            <a:r>
              <a:rPr lang="en-US" dirty="0"/>
              <a:t>Some outsiders go to non-unionized labor markets, which increases labor supply and reduces wages in those markets.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1215383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Unions</a:t>
            </a:r>
          </a:p>
        </p:txBody>
      </p:sp>
      <p:sp>
        <p:nvSpPr>
          <p:cNvPr id="3" name="Content Placeholder 2"/>
          <p:cNvSpPr>
            <a:spLocks noGrp="1"/>
          </p:cNvSpPr>
          <p:nvPr>
            <p:ph idx="1"/>
          </p:nvPr>
        </p:nvSpPr>
        <p:spPr>
          <a:xfrm>
            <a:off x="277813" y="1025525"/>
            <a:ext cx="8866187" cy="5422900"/>
          </a:xfrm>
        </p:spPr>
        <p:txBody>
          <a:bodyPr/>
          <a:lstStyle/>
          <a:p>
            <a:pPr marL="0" indent="0">
              <a:buNone/>
            </a:pPr>
            <a:r>
              <a:rPr lang="en-US" sz="3200" dirty="0"/>
              <a:t>Are unions good or bad?  Economists disagree. </a:t>
            </a:r>
          </a:p>
          <a:p>
            <a:r>
              <a:rPr lang="en-US" dirty="0"/>
              <a:t>Critics:  </a:t>
            </a:r>
            <a:endParaRPr lang="en-US" dirty="0" smtClean="0"/>
          </a:p>
          <a:p>
            <a:pPr lvl="1"/>
            <a:r>
              <a:rPr lang="en-US" sz="3000" dirty="0" smtClean="0"/>
              <a:t>Unions </a:t>
            </a:r>
            <a:r>
              <a:rPr lang="en-US" sz="3000" dirty="0"/>
              <a:t>are cartels.  </a:t>
            </a:r>
            <a:endParaRPr lang="en-US" sz="3000" dirty="0" smtClean="0"/>
          </a:p>
          <a:p>
            <a:pPr lvl="1"/>
            <a:r>
              <a:rPr lang="en-US" sz="3000" dirty="0" smtClean="0"/>
              <a:t>They </a:t>
            </a:r>
            <a:r>
              <a:rPr lang="en-US" sz="3000" dirty="0"/>
              <a:t>raise wages above </a:t>
            </a:r>
            <a:r>
              <a:rPr lang="en-US" sz="3000" dirty="0" smtClean="0"/>
              <a:t>equilibrium, </a:t>
            </a:r>
            <a:r>
              <a:rPr lang="en-US" sz="3000" dirty="0"/>
              <a:t>which causes unemployment and/or depresses wages in non-union labor markets.  </a:t>
            </a:r>
          </a:p>
          <a:p>
            <a:r>
              <a:rPr lang="en-US" dirty="0"/>
              <a:t>Advocates:  </a:t>
            </a:r>
            <a:endParaRPr lang="en-US" dirty="0" smtClean="0"/>
          </a:p>
          <a:p>
            <a:pPr lvl="1"/>
            <a:r>
              <a:rPr lang="en-US" sz="3000" dirty="0" smtClean="0"/>
              <a:t>Unions </a:t>
            </a:r>
            <a:r>
              <a:rPr lang="en-US" sz="3000" dirty="0"/>
              <a:t>counter the market power of large firms, make firms more responsive to workers’ concerns.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2511497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Efficiency Wages</a:t>
            </a:r>
          </a:p>
        </p:txBody>
      </p:sp>
      <p:sp>
        <p:nvSpPr>
          <p:cNvPr id="3" name="Content Placeholder 2"/>
          <p:cNvSpPr>
            <a:spLocks noGrp="1"/>
          </p:cNvSpPr>
          <p:nvPr>
            <p:ph idx="1"/>
          </p:nvPr>
        </p:nvSpPr>
        <p:spPr/>
        <p:txBody>
          <a:bodyPr/>
          <a:lstStyle/>
          <a:p>
            <a:r>
              <a:rPr lang="en-US" dirty="0"/>
              <a:t>The theory of efficiency wages:  </a:t>
            </a:r>
            <a:endParaRPr lang="en-US" dirty="0" smtClean="0"/>
          </a:p>
          <a:p>
            <a:pPr lvl="1"/>
            <a:r>
              <a:rPr lang="en-US" dirty="0" smtClean="0"/>
              <a:t>Firms </a:t>
            </a:r>
            <a:r>
              <a:rPr lang="en-US" dirty="0"/>
              <a:t>voluntarily pay above-equilibrium wages to boost worker productivity. </a:t>
            </a:r>
          </a:p>
          <a:p>
            <a:pPr marL="0" indent="0">
              <a:buNone/>
            </a:pPr>
            <a:r>
              <a:rPr lang="en-US" dirty="0"/>
              <a:t>Different versions of efficiency wage theory suggest different reasons why firms pay high wages.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610602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Four reasons why firms </a:t>
            </a:r>
            <a:r>
              <a:rPr lang="en-US" sz="3600" dirty="0" smtClean="0"/>
              <a:t/>
            </a:r>
            <a:br>
              <a:rPr lang="en-US" sz="3600" dirty="0" smtClean="0"/>
            </a:br>
            <a:r>
              <a:rPr lang="en-US" sz="3600" dirty="0" smtClean="0"/>
              <a:t>might </a:t>
            </a:r>
            <a:r>
              <a:rPr lang="en-US" sz="3600" dirty="0"/>
              <a:t>pay efficiency wages:</a:t>
            </a:r>
          </a:p>
        </p:txBody>
      </p:sp>
      <p:sp>
        <p:nvSpPr>
          <p:cNvPr id="3" name="Content Placeholder 2"/>
          <p:cNvSpPr>
            <a:spLocks noGrp="1"/>
          </p:cNvSpPr>
          <p:nvPr>
            <p:ph idx="1"/>
          </p:nvPr>
        </p:nvSpPr>
        <p:spPr/>
        <p:txBody>
          <a:bodyPr/>
          <a:lstStyle/>
          <a:p>
            <a:pPr marL="514350" indent="-514350">
              <a:buClr>
                <a:srgbClr val="C00000"/>
              </a:buClr>
              <a:buFont typeface="+mj-lt"/>
              <a:buAutoNum type="arabicPeriod"/>
            </a:pPr>
            <a:r>
              <a:rPr lang="en-US" dirty="0" smtClean="0"/>
              <a:t>Worker health</a:t>
            </a:r>
          </a:p>
          <a:p>
            <a:pPr marL="914400" lvl="1" indent="-514350">
              <a:buClr>
                <a:srgbClr val="C00000"/>
              </a:buClr>
            </a:pPr>
            <a:r>
              <a:rPr lang="en-US" sz="3000" dirty="0" smtClean="0"/>
              <a:t>In </a:t>
            </a:r>
            <a:r>
              <a:rPr lang="en-US" sz="3000" dirty="0"/>
              <a:t>less developed countries, poor nutrition is a common problem.  </a:t>
            </a:r>
            <a:endParaRPr lang="en-US" sz="3000" dirty="0" smtClean="0"/>
          </a:p>
          <a:p>
            <a:pPr marL="914400" lvl="1" indent="-514350">
              <a:buClr>
                <a:srgbClr val="C00000"/>
              </a:buClr>
            </a:pPr>
            <a:r>
              <a:rPr lang="en-US" sz="3000" dirty="0" smtClean="0"/>
              <a:t>Paying </a:t>
            </a:r>
            <a:r>
              <a:rPr lang="en-US" sz="3000" dirty="0"/>
              <a:t>higher wages allows workers to eat better, makes them healthier, more productive.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9529697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Four reasons why firms </a:t>
            </a:r>
            <a:r>
              <a:rPr lang="en-US" sz="3600" dirty="0" smtClean="0"/>
              <a:t/>
            </a:r>
            <a:br>
              <a:rPr lang="en-US" sz="3600" dirty="0" smtClean="0"/>
            </a:br>
            <a:r>
              <a:rPr lang="en-US" sz="3600" dirty="0" smtClean="0"/>
              <a:t>might </a:t>
            </a:r>
            <a:r>
              <a:rPr lang="en-US" sz="3600" dirty="0"/>
              <a:t>pay efficiency wages:</a:t>
            </a:r>
          </a:p>
        </p:txBody>
      </p:sp>
      <p:sp>
        <p:nvSpPr>
          <p:cNvPr id="3" name="Content Placeholder 2"/>
          <p:cNvSpPr>
            <a:spLocks noGrp="1"/>
          </p:cNvSpPr>
          <p:nvPr>
            <p:ph idx="1"/>
          </p:nvPr>
        </p:nvSpPr>
        <p:spPr/>
        <p:txBody>
          <a:bodyPr/>
          <a:lstStyle/>
          <a:p>
            <a:pPr marL="514350" indent="-514350">
              <a:buClr>
                <a:srgbClr val="C00000"/>
              </a:buClr>
              <a:buFont typeface="+mj-lt"/>
              <a:buAutoNum type="arabicPeriod" startAt="2"/>
            </a:pPr>
            <a:r>
              <a:rPr lang="en-US" dirty="0"/>
              <a:t>Worker turnover</a:t>
            </a:r>
          </a:p>
          <a:p>
            <a:pPr marL="914400" lvl="1" indent="-514350">
              <a:buClr>
                <a:srgbClr val="C00000"/>
              </a:buClr>
            </a:pPr>
            <a:r>
              <a:rPr lang="en-US" sz="3000" dirty="0"/>
              <a:t>Hiring &amp; training new workers is costly.</a:t>
            </a:r>
          </a:p>
          <a:p>
            <a:pPr marL="914400" lvl="1" indent="-514350">
              <a:buClr>
                <a:srgbClr val="C00000"/>
              </a:buClr>
            </a:pPr>
            <a:r>
              <a:rPr lang="en-US" sz="3000" dirty="0"/>
              <a:t>Paying high wages gives workers more incentive to stay, reduces turnover. </a:t>
            </a:r>
            <a:endParaRPr lang="en-US" dirty="0" smtClean="0"/>
          </a:p>
          <a:p>
            <a:pPr marL="514350" indent="-514350">
              <a:buClr>
                <a:srgbClr val="C00000"/>
              </a:buClr>
              <a:buFont typeface="+mj-lt"/>
              <a:buAutoNum type="arabicPeriod" startAt="3"/>
            </a:pPr>
            <a:r>
              <a:rPr lang="en-US" dirty="0" smtClean="0"/>
              <a:t>Worker quality</a:t>
            </a:r>
          </a:p>
          <a:p>
            <a:pPr marL="914400" lvl="1" indent="-514350">
              <a:buClr>
                <a:srgbClr val="C00000"/>
              </a:buClr>
            </a:pPr>
            <a:r>
              <a:rPr lang="en-US" dirty="0" smtClean="0"/>
              <a:t>Offering </a:t>
            </a:r>
            <a:r>
              <a:rPr lang="en-US" dirty="0"/>
              <a:t>higher wages attracts better job applicants, increases quality of the firm’s workforce.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365540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Four reasons why firms </a:t>
            </a:r>
            <a:r>
              <a:rPr lang="en-US" sz="3600" dirty="0" smtClean="0"/>
              <a:t/>
            </a:r>
            <a:br>
              <a:rPr lang="en-US" sz="3600" dirty="0" smtClean="0"/>
            </a:br>
            <a:r>
              <a:rPr lang="en-US" sz="3600" dirty="0" smtClean="0"/>
              <a:t>might </a:t>
            </a:r>
            <a:r>
              <a:rPr lang="en-US" sz="3600" dirty="0"/>
              <a:t>pay efficiency wages:</a:t>
            </a:r>
          </a:p>
        </p:txBody>
      </p:sp>
      <p:sp>
        <p:nvSpPr>
          <p:cNvPr id="3" name="Content Placeholder 2"/>
          <p:cNvSpPr>
            <a:spLocks noGrp="1"/>
          </p:cNvSpPr>
          <p:nvPr>
            <p:ph idx="1"/>
          </p:nvPr>
        </p:nvSpPr>
        <p:spPr/>
        <p:txBody>
          <a:bodyPr/>
          <a:lstStyle/>
          <a:p>
            <a:pPr marL="514350" indent="-514350">
              <a:buClr>
                <a:srgbClr val="C00000"/>
              </a:buClr>
              <a:buFont typeface="+mj-lt"/>
              <a:buAutoNum type="arabicPeriod" startAt="4"/>
            </a:pPr>
            <a:r>
              <a:rPr lang="en-US" dirty="0" smtClean="0"/>
              <a:t>Worker effort</a:t>
            </a:r>
          </a:p>
          <a:p>
            <a:pPr marL="914400" lvl="1" indent="-514350">
              <a:buClr>
                <a:srgbClr val="C00000"/>
              </a:buClr>
            </a:pPr>
            <a:r>
              <a:rPr lang="en-US" dirty="0" smtClean="0"/>
              <a:t>Workers </a:t>
            </a:r>
            <a:r>
              <a:rPr lang="en-US" dirty="0"/>
              <a:t>can work hard or shirk.  Shirkers are fired </a:t>
            </a:r>
            <a:r>
              <a:rPr lang="en-US" dirty="0" smtClean="0"/>
              <a:t>if </a:t>
            </a:r>
            <a:r>
              <a:rPr lang="en-US" dirty="0"/>
              <a:t>caught.  </a:t>
            </a:r>
            <a:endParaRPr lang="en-US" dirty="0" smtClean="0"/>
          </a:p>
          <a:p>
            <a:pPr marL="914400" lvl="1" indent="-514350">
              <a:buClr>
                <a:srgbClr val="C00000"/>
              </a:buClr>
            </a:pPr>
            <a:r>
              <a:rPr lang="en-US" dirty="0" smtClean="0"/>
              <a:t>Is </a:t>
            </a:r>
            <a:r>
              <a:rPr lang="en-US" dirty="0"/>
              <a:t>being fired a good </a:t>
            </a:r>
            <a:r>
              <a:rPr lang="en-US" dirty="0" smtClean="0"/>
              <a:t>deterrent? </a:t>
            </a:r>
          </a:p>
          <a:p>
            <a:pPr marL="1314450" lvl="2" indent="-514350">
              <a:buClr>
                <a:srgbClr val="C00000"/>
              </a:buClr>
            </a:pPr>
            <a:r>
              <a:rPr lang="en-US" dirty="0" smtClean="0"/>
              <a:t>Depends </a:t>
            </a:r>
            <a:r>
              <a:rPr lang="en-US" dirty="0"/>
              <a:t>on how hard it is to find another job.  </a:t>
            </a:r>
            <a:endParaRPr lang="en-US" dirty="0" smtClean="0"/>
          </a:p>
          <a:p>
            <a:pPr marL="1314450" lvl="2" indent="-514350">
              <a:buClr>
                <a:srgbClr val="C00000"/>
              </a:buClr>
            </a:pPr>
            <a:r>
              <a:rPr lang="en-US" dirty="0" smtClean="0"/>
              <a:t>If </a:t>
            </a:r>
            <a:r>
              <a:rPr lang="en-US" dirty="0"/>
              <a:t>market wage is above </a:t>
            </a:r>
            <a:r>
              <a:rPr lang="en-US" dirty="0" err="1" smtClean="0"/>
              <a:t>equilibirum</a:t>
            </a:r>
            <a:r>
              <a:rPr lang="en-US" dirty="0" smtClean="0"/>
              <a:t> </a:t>
            </a:r>
            <a:r>
              <a:rPr lang="en-US" dirty="0"/>
              <a:t>wage, there aren’t enough jobs to go around, so workers have more incentive to work not shirk</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081929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a:solidFill>
                  <a:srgbClr val="AE1221"/>
                </a:solidFill>
              </a:rPr>
              <a:t>Applying the concepts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0" indent="0">
              <a:buNone/>
            </a:pPr>
            <a:r>
              <a:rPr lang="en-US" sz="3000" dirty="0">
                <a:solidFill>
                  <a:schemeClr val="accent6">
                    <a:lumMod val="50000"/>
                  </a:schemeClr>
                </a:solidFill>
              </a:rPr>
              <a:t>Which of the following would be most likely to </a:t>
            </a:r>
            <a:r>
              <a:rPr lang="en-US" sz="3000" u="sng" dirty="0">
                <a:solidFill>
                  <a:schemeClr val="accent6">
                    <a:lumMod val="50000"/>
                  </a:schemeClr>
                </a:solidFill>
              </a:rPr>
              <a:t>reduce frictional unemployment</a:t>
            </a:r>
            <a:r>
              <a:rPr lang="en-US" sz="3000" dirty="0">
                <a:solidFill>
                  <a:schemeClr val="accent6">
                    <a:lumMod val="50000"/>
                  </a:schemeClr>
                </a:solidFill>
              </a:rPr>
              <a:t>?</a:t>
            </a:r>
          </a:p>
          <a:p>
            <a:pPr marL="400050" lvl="1" indent="0">
              <a:buNone/>
            </a:pPr>
            <a:r>
              <a:rPr lang="en-US" sz="3000" dirty="0">
                <a:solidFill>
                  <a:srgbClr val="C00000"/>
                </a:solidFill>
              </a:rPr>
              <a:t>A.</a:t>
            </a:r>
            <a:r>
              <a:rPr lang="en-US" sz="3000" dirty="0">
                <a:solidFill>
                  <a:schemeClr val="tx1"/>
                </a:solidFill>
              </a:rPr>
              <a:t>	The </a:t>
            </a:r>
            <a:r>
              <a:rPr lang="en-US" sz="3000" dirty="0" smtClean="0">
                <a:solidFill>
                  <a:schemeClr val="tx1"/>
                </a:solidFill>
              </a:rPr>
              <a:t>government </a:t>
            </a:r>
            <a:r>
              <a:rPr lang="en-US" sz="3000" dirty="0">
                <a:solidFill>
                  <a:schemeClr val="tx1"/>
                </a:solidFill>
              </a:rPr>
              <a:t>eliminates the minimum wage.</a:t>
            </a:r>
          </a:p>
          <a:p>
            <a:pPr marL="400050" lvl="1" indent="0">
              <a:buNone/>
            </a:pPr>
            <a:r>
              <a:rPr lang="en-US" sz="3000" dirty="0">
                <a:solidFill>
                  <a:srgbClr val="C00000"/>
                </a:solidFill>
              </a:rPr>
              <a:t>B.	</a:t>
            </a:r>
            <a:r>
              <a:rPr lang="en-US" sz="3000" dirty="0">
                <a:solidFill>
                  <a:schemeClr val="tx1"/>
                </a:solidFill>
              </a:rPr>
              <a:t>The government </a:t>
            </a:r>
            <a:r>
              <a:rPr lang="en-US" sz="3000" dirty="0" smtClean="0">
                <a:solidFill>
                  <a:schemeClr val="tx1"/>
                </a:solidFill>
              </a:rPr>
              <a:t>increases </a:t>
            </a:r>
            <a:r>
              <a:rPr lang="en-US" sz="3000" dirty="0">
                <a:solidFill>
                  <a:schemeClr val="tx1"/>
                </a:solidFill>
              </a:rPr>
              <a:t>unemployment insurance benefits. </a:t>
            </a:r>
          </a:p>
          <a:p>
            <a:pPr marL="400050" lvl="1" indent="0">
              <a:buNone/>
            </a:pPr>
            <a:r>
              <a:rPr lang="en-US" sz="3000" dirty="0">
                <a:solidFill>
                  <a:srgbClr val="C00000"/>
                </a:solidFill>
              </a:rPr>
              <a:t>C.	</a:t>
            </a:r>
            <a:r>
              <a:rPr lang="en-US" sz="3000" dirty="0">
                <a:solidFill>
                  <a:schemeClr val="tx1"/>
                </a:solidFill>
              </a:rPr>
              <a:t>A new law bans labor unions. </a:t>
            </a:r>
          </a:p>
          <a:p>
            <a:pPr marL="400050" lvl="1" indent="0">
              <a:buNone/>
            </a:pPr>
            <a:r>
              <a:rPr lang="en-US" sz="3000" dirty="0">
                <a:solidFill>
                  <a:srgbClr val="C00000"/>
                </a:solidFill>
              </a:rPr>
              <a:t>D.	</a:t>
            </a:r>
            <a:r>
              <a:rPr lang="en-US" sz="3000" dirty="0">
                <a:solidFill>
                  <a:schemeClr val="tx1"/>
                </a:solidFill>
              </a:rPr>
              <a:t>More workers post their resumes at LinkedIn.com, and more employers use LinkedIn.com to find suitable workers to hire.</a:t>
            </a:r>
          </a:p>
          <a:p>
            <a:pPr marL="400050" lvl="1" indent="0">
              <a:buNone/>
            </a:pPr>
            <a:r>
              <a:rPr lang="en-US" sz="3000" dirty="0">
                <a:solidFill>
                  <a:srgbClr val="C00000"/>
                </a:solidFill>
              </a:rPr>
              <a:t>E.</a:t>
            </a:r>
            <a:r>
              <a:rPr lang="en-US" sz="3000" dirty="0">
                <a:solidFill>
                  <a:schemeClr val="tx1"/>
                </a:solidFill>
              </a:rPr>
              <a:t>	Sectoral shifts become more frequent.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6569113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400050" lvl="1" indent="0">
              <a:buNone/>
            </a:pPr>
            <a:r>
              <a:rPr lang="en-US" sz="3000" dirty="0">
                <a:solidFill>
                  <a:srgbClr val="C00000"/>
                </a:solidFill>
              </a:rPr>
              <a:t>A.</a:t>
            </a:r>
            <a:r>
              <a:rPr lang="en-US" sz="3000" dirty="0">
                <a:solidFill>
                  <a:schemeClr val="tx1"/>
                </a:solidFill>
              </a:rPr>
              <a:t>	The government eliminates the minimum wage.</a:t>
            </a:r>
          </a:p>
          <a:p>
            <a:pPr marL="400050" lvl="1" indent="0">
              <a:buNone/>
            </a:pPr>
            <a:r>
              <a:rPr lang="en-US" sz="3000" dirty="0" smtClean="0">
                <a:solidFill>
                  <a:srgbClr val="C00000"/>
                </a:solidFill>
              </a:rPr>
              <a:t>C.</a:t>
            </a:r>
            <a:r>
              <a:rPr lang="en-US" sz="3000" dirty="0" smtClean="0">
                <a:solidFill>
                  <a:schemeClr val="tx1"/>
                </a:solidFill>
              </a:rPr>
              <a:t> A new law </a:t>
            </a:r>
            <a:r>
              <a:rPr lang="en-US" sz="3000" dirty="0">
                <a:solidFill>
                  <a:schemeClr val="tx1"/>
                </a:solidFill>
              </a:rPr>
              <a:t>bans labor unions. </a:t>
            </a:r>
            <a:r>
              <a:rPr lang="en-US" sz="3000" dirty="0" smtClean="0">
                <a:solidFill>
                  <a:schemeClr val="tx1"/>
                </a:solidFill>
              </a:rPr>
              <a:t> </a:t>
            </a:r>
          </a:p>
          <a:p>
            <a:pPr marL="400050" lvl="1" indent="0">
              <a:buNone/>
            </a:pPr>
            <a:endParaRPr lang="en-US" sz="3000" dirty="0" smtClean="0">
              <a:solidFill>
                <a:schemeClr val="accent6">
                  <a:lumMod val="50000"/>
                </a:schemeClr>
              </a:solidFill>
            </a:endParaRPr>
          </a:p>
          <a:p>
            <a:pPr marL="400050" lvl="1" indent="0">
              <a:buNone/>
            </a:pPr>
            <a:r>
              <a:rPr lang="en-US" sz="3000" dirty="0" smtClean="0">
                <a:solidFill>
                  <a:schemeClr val="accent6">
                    <a:lumMod val="50000"/>
                  </a:schemeClr>
                </a:solidFill>
              </a:rPr>
              <a:t>These </a:t>
            </a:r>
            <a:r>
              <a:rPr lang="en-US" sz="3000" dirty="0">
                <a:solidFill>
                  <a:schemeClr val="accent6">
                    <a:lumMod val="50000"/>
                  </a:schemeClr>
                </a:solidFill>
              </a:rPr>
              <a:t>are likely to reduce </a:t>
            </a:r>
            <a:r>
              <a:rPr lang="en-US" sz="3000" u="sng" dirty="0" smtClean="0">
                <a:solidFill>
                  <a:schemeClr val="accent6">
                    <a:lumMod val="50000"/>
                  </a:schemeClr>
                </a:solidFill>
              </a:rPr>
              <a:t>structural</a:t>
            </a:r>
            <a:r>
              <a:rPr lang="en-US" sz="3000" dirty="0" smtClean="0">
                <a:solidFill>
                  <a:schemeClr val="accent6">
                    <a:lumMod val="50000"/>
                  </a:schemeClr>
                </a:solidFill>
              </a:rPr>
              <a:t> </a:t>
            </a:r>
            <a:r>
              <a:rPr lang="en-US" sz="3000" dirty="0">
                <a:solidFill>
                  <a:schemeClr val="accent6">
                    <a:lumMod val="50000"/>
                  </a:schemeClr>
                </a:solidFill>
              </a:rPr>
              <a:t>unemployment, </a:t>
            </a:r>
            <a:r>
              <a:rPr lang="en-US" sz="3000" u="sng" dirty="0" smtClean="0">
                <a:solidFill>
                  <a:schemeClr val="accent6">
                    <a:lumMod val="50000"/>
                  </a:schemeClr>
                </a:solidFill>
              </a:rPr>
              <a:t>not </a:t>
            </a:r>
            <a:r>
              <a:rPr lang="en-US" sz="3000" u="sng" dirty="0">
                <a:solidFill>
                  <a:schemeClr val="accent6">
                    <a:lumMod val="50000"/>
                  </a:schemeClr>
                </a:solidFill>
              </a:rPr>
              <a:t>frictional </a:t>
            </a:r>
            <a:r>
              <a:rPr lang="en-US" sz="3000" dirty="0">
                <a:solidFill>
                  <a:schemeClr val="accent6">
                    <a:lumMod val="50000"/>
                  </a:schemeClr>
                </a:solidFill>
              </a:rPr>
              <a:t>unemployment.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1258060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400050" lvl="1" indent="0">
              <a:buNone/>
            </a:pPr>
            <a:r>
              <a:rPr lang="en-US" sz="3000" dirty="0">
                <a:solidFill>
                  <a:srgbClr val="C00000"/>
                </a:solidFill>
              </a:rPr>
              <a:t>B.	</a:t>
            </a:r>
            <a:r>
              <a:rPr lang="en-US" sz="3000" dirty="0">
                <a:solidFill>
                  <a:schemeClr val="tx1"/>
                </a:solidFill>
              </a:rPr>
              <a:t>The government increases unemployment insurance benefits. </a:t>
            </a:r>
          </a:p>
          <a:p>
            <a:pPr marL="400050" lvl="1" indent="0">
              <a:buNone/>
            </a:pPr>
            <a:r>
              <a:rPr lang="en-US" sz="3000" dirty="0" smtClean="0">
                <a:solidFill>
                  <a:srgbClr val="C00000"/>
                </a:solidFill>
              </a:rPr>
              <a:t>E</a:t>
            </a:r>
            <a:r>
              <a:rPr lang="en-US" sz="3000" dirty="0">
                <a:solidFill>
                  <a:srgbClr val="C00000"/>
                </a:solidFill>
              </a:rPr>
              <a:t>.</a:t>
            </a:r>
            <a:r>
              <a:rPr lang="en-US" sz="3000" dirty="0">
                <a:solidFill>
                  <a:schemeClr val="tx1"/>
                </a:solidFill>
              </a:rPr>
              <a:t>	Sectoral shifts become more frequent.</a:t>
            </a:r>
            <a:endParaRPr lang="en-US" sz="3000" dirty="0" smtClean="0">
              <a:solidFill>
                <a:schemeClr val="accent6">
                  <a:lumMod val="50000"/>
                </a:schemeClr>
              </a:solidFill>
            </a:endParaRPr>
          </a:p>
          <a:p>
            <a:pPr marL="400050" lvl="1" indent="0">
              <a:buNone/>
            </a:pPr>
            <a:endParaRPr lang="en-US" sz="3000" dirty="0" smtClean="0">
              <a:solidFill>
                <a:schemeClr val="accent6">
                  <a:lumMod val="50000"/>
                </a:schemeClr>
              </a:solidFill>
            </a:endParaRPr>
          </a:p>
          <a:p>
            <a:pPr marL="400050" lvl="1" indent="0">
              <a:buNone/>
            </a:pPr>
            <a:r>
              <a:rPr lang="en-US" sz="3000" dirty="0" smtClean="0">
                <a:solidFill>
                  <a:schemeClr val="accent6">
                    <a:lumMod val="50000"/>
                  </a:schemeClr>
                </a:solidFill>
              </a:rPr>
              <a:t>These </a:t>
            </a:r>
            <a:r>
              <a:rPr lang="en-US" sz="3000" dirty="0">
                <a:solidFill>
                  <a:schemeClr val="accent6">
                    <a:lumMod val="50000"/>
                  </a:schemeClr>
                </a:solidFill>
              </a:rPr>
              <a:t>are likely to </a:t>
            </a:r>
            <a:r>
              <a:rPr lang="en-US" sz="3000" u="sng" dirty="0">
                <a:solidFill>
                  <a:schemeClr val="accent6">
                    <a:lumMod val="50000"/>
                  </a:schemeClr>
                </a:solidFill>
              </a:rPr>
              <a:t>increase </a:t>
            </a:r>
            <a:r>
              <a:rPr lang="en-US" sz="3000" u="sng" dirty="0" smtClean="0">
                <a:solidFill>
                  <a:schemeClr val="accent6">
                    <a:lumMod val="50000"/>
                  </a:schemeClr>
                </a:solidFill>
              </a:rPr>
              <a:t>frictional </a:t>
            </a:r>
            <a:r>
              <a:rPr lang="en-US" sz="3000" dirty="0">
                <a:solidFill>
                  <a:schemeClr val="accent6">
                    <a:lumMod val="50000"/>
                  </a:schemeClr>
                </a:solidFill>
              </a:rPr>
              <a:t>unemployment, not reduce it.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5646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Force Statistics</a:t>
            </a:r>
          </a:p>
        </p:txBody>
      </p:sp>
      <p:sp>
        <p:nvSpPr>
          <p:cNvPr id="3" name="Content Placeholder 2"/>
          <p:cNvSpPr>
            <a:spLocks noGrp="1"/>
          </p:cNvSpPr>
          <p:nvPr>
            <p:ph idx="1"/>
          </p:nvPr>
        </p:nvSpPr>
        <p:spPr/>
        <p:txBody>
          <a:bodyPr/>
          <a:lstStyle/>
          <a:p>
            <a:r>
              <a:rPr lang="en-US" dirty="0"/>
              <a:t>BLS divides population into 3 groups:</a:t>
            </a:r>
          </a:p>
          <a:p>
            <a:pPr lvl="1"/>
            <a:r>
              <a:rPr lang="en-US" sz="3000" u="sng" dirty="0"/>
              <a:t>Employed</a:t>
            </a:r>
            <a:r>
              <a:rPr lang="en-US" sz="3000" dirty="0"/>
              <a:t>:  paid employees, self-employed, </a:t>
            </a:r>
            <a:r>
              <a:rPr lang="en-US" sz="3000" dirty="0" smtClean="0"/>
              <a:t>and </a:t>
            </a:r>
            <a:r>
              <a:rPr lang="en-US" sz="3000" dirty="0"/>
              <a:t>unpaid workers in a family business</a:t>
            </a:r>
          </a:p>
          <a:p>
            <a:pPr lvl="1"/>
            <a:r>
              <a:rPr lang="en-US" sz="3000" u="sng" dirty="0"/>
              <a:t>Unemployed</a:t>
            </a:r>
            <a:r>
              <a:rPr lang="en-US" sz="3000" dirty="0"/>
              <a:t>:  people not working who have looked for work during previous 4 weeks</a:t>
            </a:r>
          </a:p>
          <a:p>
            <a:pPr lvl="1"/>
            <a:r>
              <a:rPr lang="en-US" sz="3000" u="sng" dirty="0"/>
              <a:t>Not in the labor force</a:t>
            </a:r>
            <a:r>
              <a:rPr lang="en-US" sz="3000" dirty="0"/>
              <a:t>:  everyone else</a:t>
            </a:r>
          </a:p>
          <a:p>
            <a:r>
              <a:rPr lang="en-US" dirty="0" smtClean="0"/>
              <a:t>Labor </a:t>
            </a:r>
            <a:r>
              <a:rPr lang="en-US" dirty="0"/>
              <a:t>force = Employed + Unemployed</a:t>
            </a:r>
          </a:p>
          <a:p>
            <a:pPr lvl="1"/>
            <a:r>
              <a:rPr lang="en-US" dirty="0" smtClean="0"/>
              <a:t>The </a:t>
            </a:r>
            <a:r>
              <a:rPr lang="en-US" dirty="0"/>
              <a:t>total # of </a:t>
            </a:r>
            <a:r>
              <a:rPr lang="en-US" dirty="0" smtClean="0"/>
              <a:t>workers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549293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400050" lvl="1" indent="0">
              <a:buNone/>
            </a:pPr>
            <a:r>
              <a:rPr lang="en-US" sz="3000" dirty="0">
                <a:solidFill>
                  <a:srgbClr val="C00000"/>
                </a:solidFill>
              </a:rPr>
              <a:t>D.	</a:t>
            </a:r>
            <a:r>
              <a:rPr lang="en-US" sz="3000" dirty="0">
                <a:solidFill>
                  <a:schemeClr val="tx1"/>
                </a:solidFill>
              </a:rPr>
              <a:t>More workers post their resumes at LinkedIn.com, and more employers use LinkedIn.com to find suitable workers to hire.</a:t>
            </a:r>
          </a:p>
          <a:p>
            <a:pPr marL="400050" lvl="1" indent="0">
              <a:buNone/>
            </a:pPr>
            <a:r>
              <a:rPr lang="en-US" sz="3000" dirty="0" smtClean="0">
                <a:solidFill>
                  <a:schemeClr val="accent6">
                    <a:lumMod val="50000"/>
                  </a:schemeClr>
                </a:solidFill>
              </a:rPr>
              <a:t>  </a:t>
            </a:r>
          </a:p>
          <a:p>
            <a:pPr marL="400050" lvl="1" indent="0">
              <a:buNone/>
            </a:pPr>
            <a:r>
              <a:rPr lang="en-US" sz="3000" dirty="0">
                <a:solidFill>
                  <a:schemeClr val="accent6">
                    <a:lumMod val="50000"/>
                  </a:schemeClr>
                </a:solidFill>
              </a:rPr>
              <a:t>Likely to speed up the process of matching workers &amp; jobs, which would </a:t>
            </a:r>
            <a:r>
              <a:rPr lang="en-US" sz="3000" dirty="0" smtClean="0">
                <a:solidFill>
                  <a:schemeClr val="accent6">
                    <a:lumMod val="50000"/>
                  </a:schemeClr>
                </a:solidFill>
              </a:rPr>
              <a:t>reduce </a:t>
            </a:r>
            <a:r>
              <a:rPr lang="en-US" sz="3000" dirty="0">
                <a:solidFill>
                  <a:schemeClr val="accent6">
                    <a:lumMod val="50000"/>
                  </a:schemeClr>
                </a:solidFill>
              </a:rPr>
              <a:t>frictional unemployment.</a:t>
            </a:r>
            <a:endParaRPr lang="en-US" sz="3000" dirty="0" smtClean="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93039065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813461"/>
          </a:xfrm>
        </p:spPr>
        <p:txBody>
          <a:bodyPr/>
          <a:lstStyle/>
          <a:p>
            <a:r>
              <a:rPr lang="en-US" dirty="0"/>
              <a:t>Explaining the Natural Rate </a:t>
            </a:r>
            <a:r>
              <a:rPr lang="en-US" dirty="0" smtClean="0"/>
              <a:t/>
            </a:r>
            <a:br>
              <a:rPr lang="en-US" dirty="0" smtClean="0"/>
            </a:br>
            <a:r>
              <a:rPr lang="en-US" dirty="0" smtClean="0"/>
              <a:t>of </a:t>
            </a:r>
            <a:r>
              <a:rPr lang="en-US" dirty="0"/>
              <a:t>Unemployment:  A Summary</a:t>
            </a:r>
          </a:p>
        </p:txBody>
      </p:sp>
      <p:sp>
        <p:nvSpPr>
          <p:cNvPr id="3" name="Content Placeholder 2"/>
          <p:cNvSpPr>
            <a:spLocks noGrp="1"/>
          </p:cNvSpPr>
          <p:nvPr>
            <p:ph idx="1"/>
          </p:nvPr>
        </p:nvSpPr>
        <p:spPr>
          <a:xfrm>
            <a:off x="347241" y="990600"/>
            <a:ext cx="8518947" cy="5457825"/>
          </a:xfrm>
        </p:spPr>
        <p:txBody>
          <a:bodyPr>
            <a:noAutofit/>
          </a:bodyPr>
          <a:lstStyle/>
          <a:p>
            <a:pPr marL="0" indent="0">
              <a:buNone/>
            </a:pPr>
            <a:r>
              <a:rPr lang="en-US" dirty="0"/>
              <a:t>The natural rate of unemployment consists </a:t>
            </a:r>
            <a:r>
              <a:rPr lang="en-US" dirty="0" smtClean="0"/>
              <a:t>of: </a:t>
            </a:r>
            <a:endParaRPr lang="en-US" dirty="0"/>
          </a:p>
          <a:p>
            <a:pPr lvl="1"/>
            <a:r>
              <a:rPr lang="en-US" sz="3000" dirty="0" smtClean="0">
                <a:solidFill>
                  <a:srgbClr val="005EA4"/>
                </a:solidFill>
              </a:rPr>
              <a:t>Frictional unemployment</a:t>
            </a:r>
            <a:r>
              <a:rPr lang="en-US" dirty="0" smtClean="0"/>
              <a:t>: i</a:t>
            </a:r>
            <a:r>
              <a:rPr lang="en-US" sz="2800" dirty="0" smtClean="0"/>
              <a:t>t </a:t>
            </a:r>
            <a:r>
              <a:rPr lang="en-US" sz="2800" dirty="0"/>
              <a:t>takes time to search for the right jobs </a:t>
            </a:r>
          </a:p>
          <a:p>
            <a:pPr lvl="2"/>
            <a:r>
              <a:rPr lang="en-US" sz="2800" dirty="0" smtClean="0"/>
              <a:t>Even </a:t>
            </a:r>
            <a:r>
              <a:rPr lang="en-US" sz="2800" dirty="0"/>
              <a:t>if there are enough jobs to go around</a:t>
            </a:r>
          </a:p>
          <a:p>
            <a:pPr lvl="1"/>
            <a:r>
              <a:rPr lang="en-US" sz="3000" dirty="0" smtClean="0">
                <a:solidFill>
                  <a:srgbClr val="005EA4"/>
                </a:solidFill>
              </a:rPr>
              <a:t>Structural unemployment</a:t>
            </a:r>
            <a:r>
              <a:rPr lang="en-US" dirty="0" smtClean="0"/>
              <a:t>: w</a:t>
            </a:r>
            <a:r>
              <a:rPr lang="en-US" sz="2800" dirty="0" smtClean="0"/>
              <a:t>hen </a:t>
            </a:r>
            <a:r>
              <a:rPr lang="en-US" sz="2800" dirty="0"/>
              <a:t>wage is above </a:t>
            </a:r>
            <a:r>
              <a:rPr lang="en-US" sz="2800" dirty="0" smtClean="0"/>
              <a:t>equilibrium, </a:t>
            </a:r>
            <a:r>
              <a:rPr lang="en-US" sz="2800" dirty="0"/>
              <a:t>not enough jobs </a:t>
            </a:r>
          </a:p>
          <a:p>
            <a:pPr lvl="2"/>
            <a:r>
              <a:rPr lang="en-US" sz="2800" dirty="0" smtClean="0"/>
              <a:t>Min</a:t>
            </a:r>
            <a:r>
              <a:rPr lang="en-US" sz="2800" dirty="0"/>
              <a:t>. wages, labor unions, efficiency wages</a:t>
            </a:r>
          </a:p>
          <a:p>
            <a:pPr marL="0" indent="0">
              <a:buNone/>
            </a:pPr>
            <a:r>
              <a:rPr lang="en-US" sz="3000" dirty="0"/>
              <a:t>In later chapters, we will learn about </a:t>
            </a:r>
            <a:r>
              <a:rPr lang="en-US" sz="3000" u="sng" dirty="0"/>
              <a:t>cyclical unemployment</a:t>
            </a:r>
            <a:r>
              <a:rPr lang="en-US" sz="3000" dirty="0"/>
              <a:t>, the short-term fluctuations in unemployment associated with business cycles</a:t>
            </a:r>
            <a:r>
              <a:rPr lang="en-US" sz="3000" dirty="0" smtClean="0"/>
              <a:t>.</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221338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The unemployment rate is the percentage of those who would like to work who do not have jobs.</a:t>
            </a:r>
          </a:p>
          <a:p>
            <a:pPr>
              <a:buSzPct val="120000"/>
              <a:buFont typeface="Arial" pitchFamily="34" charset="0"/>
              <a:buChar char="•"/>
            </a:pPr>
            <a:r>
              <a:rPr lang="en-US" sz="3000" dirty="0"/>
              <a:t>Unemployment and labor force participation vary widely across demographic groups.</a:t>
            </a:r>
          </a:p>
          <a:p>
            <a:pPr>
              <a:buSzPct val="120000"/>
              <a:buFont typeface="Arial" pitchFamily="34" charset="0"/>
              <a:buChar char="•"/>
            </a:pPr>
            <a:r>
              <a:rPr lang="en-US" sz="3000" dirty="0"/>
              <a:t>The natural rate of unemployment is the normal rate of unemployment around which the actual rate fluctuates.  Cyclical unemployment is the deviation of unemployment from its natural rate and is connected to short-term economic fluctuations.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3788668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200" dirty="0"/>
              <a:t>The natural rate includes frictional unemployment and structural unemployment.</a:t>
            </a:r>
          </a:p>
          <a:p>
            <a:pPr>
              <a:buSzPct val="120000"/>
              <a:buFont typeface="Arial" pitchFamily="34" charset="0"/>
              <a:buChar char="•"/>
            </a:pPr>
            <a:r>
              <a:rPr lang="en-US" sz="3200" dirty="0"/>
              <a:t>Frictional unemployment occurs when workers take time to search for the right jobs.</a:t>
            </a:r>
          </a:p>
          <a:p>
            <a:pPr>
              <a:buSzPct val="120000"/>
              <a:buFont typeface="Arial" pitchFamily="34" charset="0"/>
              <a:buChar char="•"/>
            </a:pPr>
            <a:r>
              <a:rPr lang="en-US" sz="3200" dirty="0"/>
              <a:t>Structural unemployment occurs when above- equilibrium wages result in a surplus of labor.  </a:t>
            </a:r>
          </a:p>
          <a:p>
            <a:pPr>
              <a:buSzPct val="120000"/>
              <a:buFont typeface="Arial" pitchFamily="34" charset="0"/>
              <a:buChar char="•"/>
            </a:pPr>
            <a:r>
              <a:rPr lang="en-US" sz="3200" dirty="0"/>
              <a:t>Three reasons for above-equilibrium wages include minimum wage laws, unions, and efficiency wages.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37205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wrap="square" anchor="t"/>
          <a:lstStyle/>
          <a:p>
            <a:r>
              <a:rPr lang="en-US" dirty="0"/>
              <a:t>Labor Force Statistics</a:t>
            </a:r>
            <a:endParaRPr lang="en-US" altLang="en-US" dirty="0" smtClean="0"/>
          </a:p>
        </p:txBody>
      </p:sp>
      <mc:AlternateContent xmlns:mc="http://schemas.openxmlformats.org/markup-compatibility/2006" xmlns:a14="http://schemas.microsoft.com/office/drawing/2010/main">
        <mc:Choice Requires="a14">
          <p:sp>
            <p:nvSpPr>
              <p:cNvPr id="14339" name="Content Placeholder 2"/>
              <p:cNvSpPr>
                <a:spLocks noGrp="1"/>
              </p:cNvSpPr>
              <p:nvPr>
                <p:ph idx="1"/>
              </p:nvPr>
            </p:nvSpPr>
            <p:spPr>
              <a:xfrm>
                <a:off x="277813" y="1025525"/>
                <a:ext cx="8866187" cy="5422900"/>
              </a:xfrm>
            </p:spPr>
            <p:txBody>
              <a:bodyPr/>
              <a:lstStyle/>
              <a:p>
                <a:r>
                  <a:rPr lang="en-US" altLang="en-US" dirty="0" smtClean="0"/>
                  <a:t>Unemployment rate (“u-rate”):  </a:t>
                </a:r>
              </a:p>
              <a:p>
                <a:pPr lvl="1"/>
                <a:r>
                  <a:rPr lang="en-US" altLang="en-US" dirty="0" smtClean="0"/>
                  <a:t>% </a:t>
                </a:r>
                <a:r>
                  <a:rPr lang="en-US" altLang="en-US" dirty="0"/>
                  <a:t>of the labor force that is unemployed</a:t>
                </a:r>
              </a:p>
              <a:p>
                <a:pPr marL="457200" lvl="1" indent="0">
                  <a:buNone/>
                </a:pPr>
                <a14:m>
                  <m:oMathPara xmlns:m="http://schemas.openxmlformats.org/officeDocument/2006/math">
                    <m:oMathParaPr>
                      <m:jc m:val="centerGroup"/>
                    </m:oMathParaPr>
                    <m:oMath xmlns:m="http://schemas.openxmlformats.org/officeDocument/2006/math">
                      <m:r>
                        <m:rPr>
                          <m:nor/>
                        </m:rPr>
                        <a:rPr lang="en-US" b="0" i="1" smtClean="0">
                          <a:solidFill>
                            <a:srgbClr val="C00000"/>
                          </a:solidFill>
                        </a:rPr>
                        <m:t>u</m:t>
                      </m:r>
                      <m:r>
                        <m:rPr>
                          <m:nor/>
                        </m:rPr>
                        <a:rPr lang="en-US" b="0" i="1" smtClean="0">
                          <a:solidFill>
                            <a:srgbClr val="C00000"/>
                          </a:solidFill>
                        </a:rPr>
                        <m:t>−</m:t>
                      </m:r>
                      <m:r>
                        <m:rPr>
                          <m:nor/>
                        </m:rPr>
                        <a:rPr lang="en-US" i="1" smtClean="0">
                          <a:solidFill>
                            <a:srgbClr val="C00000"/>
                          </a:solidFill>
                        </a:rPr>
                        <m:t>rate</m:t>
                      </m:r>
                      <m:r>
                        <m:rPr>
                          <m:nor/>
                        </m:rPr>
                        <a:rPr lang="en-US" i="1" smtClean="0">
                          <a:solidFill>
                            <a:srgbClr val="C00000"/>
                          </a:solidFill>
                        </a:rPr>
                        <m:t> </m:t>
                      </m:r>
                      <m:r>
                        <a:rPr lang="en-US" i="1">
                          <a:solidFill>
                            <a:srgbClr val="C00000"/>
                          </a:solidFill>
                          <a:latin typeface="Cambria Math"/>
                        </a:rPr>
                        <m:t>=</m:t>
                      </m:r>
                      <m:r>
                        <a:rPr lang="en-US" b="0" i="1" smtClean="0">
                          <a:solidFill>
                            <a:srgbClr val="C00000"/>
                          </a:solidFill>
                          <a:latin typeface="Cambria Math"/>
                        </a:rPr>
                        <m:t>100</m:t>
                      </m:r>
                      <m:r>
                        <a:rPr lang="en-US" i="1">
                          <a:solidFill>
                            <a:srgbClr val="C00000"/>
                          </a:solidFill>
                          <a:latin typeface="Cambria Math"/>
                        </a:rPr>
                        <m:t>×</m:t>
                      </m:r>
                      <m:f>
                        <m:fPr>
                          <m:ctrlPr>
                            <a:rPr lang="en-US" i="1">
                              <a:solidFill>
                                <a:srgbClr val="C00000"/>
                              </a:solidFill>
                              <a:latin typeface="Cambria Math" panose="02040503050406030204" pitchFamily="18" charset="0"/>
                            </a:rPr>
                          </m:ctrlPr>
                        </m:fPr>
                        <m:num>
                          <m:r>
                            <m:rPr>
                              <m:nor/>
                            </m:rPr>
                            <a:rPr lang="en-US" b="0" i="1" smtClean="0">
                              <a:solidFill>
                                <a:srgbClr val="C00000"/>
                              </a:solidFill>
                            </a:rPr>
                            <m:t># </m:t>
                          </m:r>
                          <m:r>
                            <m:rPr>
                              <m:nor/>
                            </m:rPr>
                            <a:rPr lang="en-US" i="1">
                              <a:solidFill>
                                <a:srgbClr val="C00000"/>
                              </a:solidFill>
                            </a:rPr>
                            <m:t>of</m:t>
                          </m:r>
                          <m:r>
                            <m:rPr>
                              <m:nor/>
                            </m:rPr>
                            <a:rPr lang="en-US" i="1">
                              <a:solidFill>
                                <a:srgbClr val="C00000"/>
                              </a:solidFill>
                            </a:rPr>
                            <m:t> </m:t>
                          </m:r>
                          <m:r>
                            <m:rPr>
                              <m:nor/>
                            </m:rPr>
                            <a:rPr lang="en-US" i="1">
                              <a:solidFill>
                                <a:srgbClr val="C00000"/>
                              </a:solidFill>
                            </a:rPr>
                            <m:t>unemployed</m:t>
                          </m:r>
                        </m:num>
                        <m:den>
                          <m:r>
                            <m:rPr>
                              <m:nor/>
                            </m:rPr>
                            <a:rPr lang="en-US" i="1">
                              <a:solidFill>
                                <a:srgbClr val="C00000"/>
                              </a:solidFill>
                            </a:rPr>
                            <m:t>Labor</m:t>
                          </m:r>
                          <m:r>
                            <m:rPr>
                              <m:nor/>
                            </m:rPr>
                            <a:rPr lang="en-US" i="1">
                              <a:solidFill>
                                <a:srgbClr val="C00000"/>
                              </a:solidFill>
                            </a:rPr>
                            <m:t> </m:t>
                          </m:r>
                          <m:r>
                            <m:rPr>
                              <m:nor/>
                            </m:rPr>
                            <a:rPr lang="en-US" i="1">
                              <a:solidFill>
                                <a:srgbClr val="C00000"/>
                              </a:solidFill>
                            </a:rPr>
                            <m:t>force</m:t>
                          </m:r>
                        </m:den>
                      </m:f>
                    </m:oMath>
                  </m:oMathPara>
                </a14:m>
                <a:endParaRPr lang="en-US" altLang="en-US" i="1" dirty="0" smtClean="0"/>
              </a:p>
              <a:p>
                <a:r>
                  <a:rPr lang="en-US" altLang="en-US" dirty="0"/>
                  <a:t>Labor-force participation rate</a:t>
                </a:r>
              </a:p>
              <a:p>
                <a:pPr lvl="1"/>
                <a:r>
                  <a:rPr lang="en-US" altLang="en-US" dirty="0"/>
                  <a:t>% of the adult population that is in the labor force </a:t>
                </a:r>
                <a:endParaRPr lang="en-US" sz="2500" i="1" dirty="0" smtClean="0">
                  <a:solidFill>
                    <a:srgbClr val="C00000"/>
                  </a:solidFill>
                </a:endParaRPr>
              </a:p>
              <a:p>
                <a:pPr marL="57150" indent="0">
                  <a:buNone/>
                </a:pPr>
                <a14:m>
                  <m:oMathPara xmlns:m="http://schemas.openxmlformats.org/officeDocument/2006/math">
                    <m:oMathParaPr>
                      <m:jc m:val="left"/>
                    </m:oMathParaPr>
                    <m:oMath xmlns:m="http://schemas.openxmlformats.org/officeDocument/2006/math">
                      <m:r>
                        <m:rPr>
                          <m:nor/>
                        </m:rPr>
                        <a:rPr lang="en-US" sz="2600" i="1">
                          <a:solidFill>
                            <a:srgbClr val="C00000"/>
                          </a:solidFill>
                        </a:rPr>
                        <m:t>Labor</m:t>
                      </m:r>
                      <m:r>
                        <m:rPr>
                          <m:nor/>
                        </m:rPr>
                        <a:rPr lang="en-US" sz="2600" i="1">
                          <a:solidFill>
                            <a:srgbClr val="C00000"/>
                          </a:solidFill>
                        </a:rPr>
                        <m:t>−</m:t>
                      </m:r>
                      <m:r>
                        <m:rPr>
                          <m:nor/>
                        </m:rPr>
                        <a:rPr lang="en-US" sz="2600" i="1">
                          <a:solidFill>
                            <a:srgbClr val="C00000"/>
                          </a:solidFill>
                        </a:rPr>
                        <m:t>force</m:t>
                      </m:r>
                      <m:r>
                        <m:rPr>
                          <m:nor/>
                        </m:rPr>
                        <a:rPr lang="en-US" sz="2600" i="1">
                          <a:solidFill>
                            <a:srgbClr val="C00000"/>
                          </a:solidFill>
                        </a:rPr>
                        <m:t> </m:t>
                      </m:r>
                      <m:r>
                        <m:rPr>
                          <m:nor/>
                        </m:rPr>
                        <a:rPr lang="en-US" sz="2600" i="1">
                          <a:solidFill>
                            <a:srgbClr val="C00000"/>
                          </a:solidFill>
                        </a:rPr>
                        <m:t>participation</m:t>
                      </m:r>
                      <m:r>
                        <m:rPr>
                          <m:nor/>
                        </m:rPr>
                        <a:rPr lang="en-US" sz="2600" i="1">
                          <a:solidFill>
                            <a:srgbClr val="C00000"/>
                          </a:solidFill>
                        </a:rPr>
                        <m:t> </m:t>
                      </m:r>
                      <m:r>
                        <m:rPr>
                          <m:nor/>
                        </m:rPr>
                        <a:rPr lang="en-US" sz="2600" i="1">
                          <a:solidFill>
                            <a:srgbClr val="C00000"/>
                          </a:solidFill>
                        </a:rPr>
                        <m:t>rate</m:t>
                      </m:r>
                      <m:r>
                        <m:rPr>
                          <m:nor/>
                        </m:rPr>
                        <a:rPr lang="en-US" sz="2600" i="1">
                          <a:solidFill>
                            <a:srgbClr val="C00000"/>
                          </a:solidFill>
                        </a:rPr>
                        <m:t> </m:t>
                      </m:r>
                      <m:r>
                        <a:rPr lang="en-US" sz="2600" i="1">
                          <a:solidFill>
                            <a:srgbClr val="C00000"/>
                          </a:solidFill>
                          <a:latin typeface="Cambria Math"/>
                        </a:rPr>
                        <m:t>=</m:t>
                      </m:r>
                      <m:r>
                        <m:rPr>
                          <m:nor/>
                        </m:rPr>
                        <a:rPr lang="en-US" sz="2600" i="1">
                          <a:solidFill>
                            <a:srgbClr val="C00000"/>
                          </a:solidFill>
                        </a:rPr>
                        <m:t> </m:t>
                      </m:r>
                      <m:r>
                        <m:rPr>
                          <m:nor/>
                        </m:rPr>
                        <a:rPr lang="en-US" sz="2600" b="0" i="1" smtClean="0">
                          <a:solidFill>
                            <a:srgbClr val="C00000"/>
                          </a:solidFill>
                        </a:rPr>
                        <m:t>100</m:t>
                      </m:r>
                      <m:r>
                        <a:rPr lang="en-US" sz="2600" i="1">
                          <a:solidFill>
                            <a:srgbClr val="C00000"/>
                          </a:solidFill>
                          <a:latin typeface="Cambria Math"/>
                        </a:rPr>
                        <m:t>×</m:t>
                      </m:r>
                      <m:f>
                        <m:fPr>
                          <m:ctrlPr>
                            <a:rPr lang="en-US" sz="2600" i="1">
                              <a:solidFill>
                                <a:srgbClr val="C00000"/>
                              </a:solidFill>
                              <a:latin typeface="Cambria Math" panose="02040503050406030204" pitchFamily="18" charset="0"/>
                            </a:rPr>
                          </m:ctrlPr>
                        </m:fPr>
                        <m:num>
                          <m:r>
                            <m:rPr>
                              <m:nor/>
                            </m:rPr>
                            <a:rPr lang="en-US" sz="2600" i="1">
                              <a:solidFill>
                                <a:srgbClr val="C00000"/>
                              </a:solidFill>
                            </a:rPr>
                            <m:t>Labor</m:t>
                          </m:r>
                          <m:r>
                            <m:rPr>
                              <m:nor/>
                            </m:rPr>
                            <a:rPr lang="en-US" sz="2600" i="1">
                              <a:solidFill>
                                <a:srgbClr val="C00000"/>
                              </a:solidFill>
                            </a:rPr>
                            <m:t> </m:t>
                          </m:r>
                          <m:r>
                            <m:rPr>
                              <m:nor/>
                            </m:rPr>
                            <a:rPr lang="en-US" sz="2600" i="1">
                              <a:solidFill>
                                <a:srgbClr val="C00000"/>
                              </a:solidFill>
                            </a:rPr>
                            <m:t>force</m:t>
                          </m:r>
                        </m:num>
                        <m:den>
                          <m:r>
                            <m:rPr>
                              <m:nor/>
                            </m:rPr>
                            <a:rPr lang="en-US" sz="2600" i="1">
                              <a:solidFill>
                                <a:srgbClr val="C00000"/>
                              </a:solidFill>
                            </a:rPr>
                            <m:t>Adult</m:t>
                          </m:r>
                          <m:r>
                            <m:rPr>
                              <m:nor/>
                            </m:rPr>
                            <a:rPr lang="en-US" sz="2600" i="1">
                              <a:solidFill>
                                <a:srgbClr val="C00000"/>
                              </a:solidFill>
                            </a:rPr>
                            <m:t> </m:t>
                          </m:r>
                          <m:r>
                            <m:rPr>
                              <m:nor/>
                            </m:rPr>
                            <a:rPr lang="en-US" sz="2600" i="1">
                              <a:solidFill>
                                <a:srgbClr val="C00000"/>
                              </a:solidFill>
                            </a:rPr>
                            <m:t>population</m:t>
                          </m:r>
                        </m:den>
                      </m:f>
                    </m:oMath>
                  </m:oMathPara>
                </a14:m>
                <a:endParaRPr lang="en-US" altLang="en-US" sz="2600" i="1" dirty="0">
                  <a:solidFill>
                    <a:srgbClr val="C00000"/>
                  </a:solidFill>
                </a:endParaRPr>
              </a:p>
            </p:txBody>
          </p:sp>
        </mc:Choice>
        <mc:Fallback xmlns="">
          <p:sp>
            <p:nvSpPr>
              <p:cNvPr id="14339" name="Content Placeholder 2"/>
              <p:cNvSpPr>
                <a:spLocks noGrp="1" noRot="1" noChangeAspect="1" noMove="1" noResize="1" noEditPoints="1" noAdjustHandles="1" noChangeArrowheads="1" noChangeShapeType="1" noTextEdit="1"/>
              </p:cNvSpPr>
              <p:nvPr>
                <p:ph idx="1"/>
              </p:nvPr>
            </p:nvSpPr>
            <p:spPr>
              <a:xfrm>
                <a:off x="277813" y="1025525"/>
                <a:ext cx="8866187" cy="5422900"/>
              </a:xfrm>
              <a:blipFill rotWithShape="1">
                <a:blip r:embed="rId3"/>
                <a:stretch>
                  <a:fillRect l="-1719" t="-1573" r="-1238"/>
                </a:stretch>
              </a:blipFill>
            </p:spPr>
            <p:txBody>
              <a:bodyPr/>
              <a:lstStyle/>
              <a:p>
                <a:r>
                  <a:rPr lang="en-US">
                    <a:noFill/>
                  </a:rPr>
                  <a:t> </a:t>
                </a:r>
              </a:p>
            </p:txBody>
          </p:sp>
        </mc:Fallback>
      </mc:AlternateContent>
      <p:sp>
        <p:nvSpPr>
          <p:cNvPr id="1434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57A6613-C786-4EAD-84CA-A8B7C1E88286}" type="slidenum">
              <a:rPr lang="en-US" altLang="en-US" sz="1200" smtClean="0">
                <a:solidFill>
                  <a:srgbClr val="002060"/>
                </a:solidFill>
              </a:rPr>
              <a:pPr algn="ctr" eaLnBrk="1" hangingPunct="1"/>
              <a:t>5</a:t>
            </a:fld>
            <a:endParaRPr lang="en-US" altLang="en-US" sz="1200" smtClean="0">
              <a:solidFill>
                <a:srgbClr val="002060"/>
              </a:solidFill>
            </a:endParaRP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86774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3000" dirty="0">
                <a:solidFill>
                  <a:schemeClr val="accent6">
                    <a:lumMod val="50000"/>
                  </a:schemeClr>
                </a:solidFill>
              </a:rPr>
              <a:t>Active Learning </a:t>
            </a:r>
            <a:r>
              <a:rPr lang="en-US" sz="3000" dirty="0" smtClean="0">
                <a:solidFill>
                  <a:schemeClr val="accent6">
                    <a:lumMod val="50000"/>
                  </a:schemeClr>
                </a:solidFill>
              </a:rPr>
              <a:t>1</a:t>
            </a:r>
            <a:r>
              <a:rPr lang="en-US" sz="3000" dirty="0">
                <a:solidFill>
                  <a:schemeClr val="accent6">
                    <a:lumMod val="50000"/>
                  </a:schemeClr>
                </a:solidFill>
              </a:rPr>
              <a:t>		</a:t>
            </a:r>
            <a:r>
              <a:rPr lang="en-US" sz="3000" dirty="0">
                <a:solidFill>
                  <a:srgbClr val="AE1221"/>
                </a:solidFill>
              </a:rPr>
              <a:t>Calculate labor force statistics</a:t>
            </a:r>
            <a:endParaRPr lang="en-US" sz="3000" dirty="0"/>
          </a:p>
        </p:txBody>
      </p:sp>
      <p:sp>
        <p:nvSpPr>
          <p:cNvPr id="3" name="Content Placeholder 2"/>
          <p:cNvSpPr>
            <a:spLocks noGrp="1"/>
          </p:cNvSpPr>
          <p:nvPr>
            <p:ph idx="1"/>
          </p:nvPr>
        </p:nvSpPr>
        <p:spPr>
          <a:xfrm>
            <a:off x="304800" y="838200"/>
            <a:ext cx="8686800" cy="5610225"/>
          </a:xfrm>
        </p:spPr>
        <p:txBody>
          <a:bodyPr>
            <a:noAutofit/>
          </a:bodyPr>
          <a:lstStyle/>
          <a:p>
            <a:pPr marL="0" indent="0">
              <a:buNone/>
            </a:pPr>
            <a:r>
              <a:rPr lang="en-US" dirty="0">
                <a:solidFill>
                  <a:schemeClr val="accent6">
                    <a:lumMod val="50000"/>
                  </a:schemeClr>
                </a:solidFill>
              </a:rPr>
              <a:t>Compute the labor force, u-rate, adult population, and labor force participation rate using this data:</a:t>
            </a:r>
          </a:p>
          <a:p>
            <a:pPr marL="0" indent="0">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8"/>
          <p:cNvGraphicFramePr>
            <a:graphicFrameLocks noGrp="1"/>
          </p:cNvGraphicFramePr>
          <p:nvPr>
            <p:extLst>
              <p:ext uri="{D42A27DB-BD31-4B8C-83A1-F6EECF244321}">
                <p14:modId xmlns:p14="http://schemas.microsoft.com/office/powerpoint/2010/main" val="1924286953"/>
              </p:ext>
            </p:extLst>
          </p:nvPr>
        </p:nvGraphicFramePr>
        <p:xfrm>
          <a:off x="1820863" y="2738438"/>
          <a:ext cx="5700712" cy="3201988"/>
        </p:xfrm>
        <a:graphic>
          <a:graphicData uri="http://schemas.openxmlformats.org/drawingml/2006/table">
            <a:tbl>
              <a:tblPr/>
              <a:tblGrid>
                <a:gridCol w="3254375"/>
                <a:gridCol w="2446337"/>
              </a:tblGrid>
              <a:tr h="1173162">
                <a:tc grid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Adult population of the U.S.</a:t>
                      </a:r>
                      <a:br>
                        <a:rPr kumimoji="0" lang="en-US" sz="2600" b="1" i="0" u="none" strike="noStrike" cap="none" normalizeH="0" baseline="0" dirty="0" smtClean="0">
                          <a:ln>
                            <a:noFill/>
                          </a:ln>
                          <a:solidFill>
                            <a:schemeClr val="tx1"/>
                          </a:solidFill>
                          <a:effectLst/>
                          <a:latin typeface="Arial" charset="0"/>
                        </a:rPr>
                      </a:br>
                      <a:r>
                        <a:rPr kumimoji="0" lang="en-US" sz="2600" b="1" i="0" u="none" strike="noStrike" cap="none" normalizeH="0" baseline="0" dirty="0" smtClean="0">
                          <a:ln>
                            <a:noFill/>
                          </a:ln>
                          <a:solidFill>
                            <a:schemeClr val="tx1"/>
                          </a:solidFill>
                          <a:effectLst/>
                          <a:latin typeface="Arial" charset="0"/>
                        </a:rPr>
                        <a:t>by group, </a:t>
                      </a:r>
                      <a:r>
                        <a:rPr kumimoji="0" lang="en-US" sz="2600" b="0" i="0" u="none" strike="noStrike" cap="none" normalizeH="0" baseline="0" dirty="0" smtClean="0">
                          <a:ln>
                            <a:noFill/>
                          </a:ln>
                          <a:solidFill>
                            <a:schemeClr val="tx1"/>
                          </a:solidFill>
                          <a:effectLst/>
                          <a:latin typeface="Arial" charset="0"/>
                        </a:rPr>
                        <a:t>June 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68738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 of employed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tab pos="688975" algn="dec"/>
                        </a:tabLst>
                      </a:pPr>
                      <a:r>
                        <a:rPr kumimoji="0" lang="en-US" sz="2600" b="0" i="0" u="none" strike="noStrike" cap="none" normalizeH="0" baseline="0" dirty="0" smtClean="0">
                          <a:ln>
                            <a:noFill/>
                          </a:ln>
                          <a:solidFill>
                            <a:schemeClr val="tx1"/>
                          </a:solidFill>
                          <a:effectLst/>
                          <a:latin typeface="Arial" charset="0"/>
                        </a:rPr>
                        <a:t>	151.1 million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786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 of unemployed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tab pos="688975" algn="dec"/>
                        </a:tabLst>
                      </a:pPr>
                      <a:r>
                        <a:rPr kumimoji="0" lang="en-US" sz="2600" b="0" i="0" u="none" strike="noStrike" cap="none" normalizeH="0" baseline="0" dirty="0" smtClean="0">
                          <a:ln>
                            <a:noFill/>
                          </a:ln>
                          <a:solidFill>
                            <a:schemeClr val="tx1"/>
                          </a:solidFill>
                          <a:effectLst/>
                          <a:latin typeface="Arial" charset="0"/>
                        </a:rPr>
                        <a:t>	7.8 million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35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not in labor force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tab pos="688975" algn="dec"/>
                        </a:tabLst>
                      </a:pPr>
                      <a:r>
                        <a:rPr kumimoji="0" lang="en-US" sz="2600" b="0" i="0" u="none" strike="noStrike" cap="none" normalizeH="0" baseline="0" dirty="0" smtClean="0">
                          <a:ln>
                            <a:noFill/>
                          </a:ln>
                          <a:solidFill>
                            <a:schemeClr val="tx1"/>
                          </a:solidFill>
                          <a:effectLst/>
                          <a:latin typeface="Arial" charset="0"/>
                        </a:rPr>
                        <a:t>	94.5 million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703456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0" indent="0">
              <a:buNone/>
            </a:pPr>
            <a:r>
              <a:rPr lang="en-US" sz="3000" dirty="0">
                <a:solidFill>
                  <a:schemeClr val="accent6">
                    <a:lumMod val="50000"/>
                  </a:schemeClr>
                </a:solidFill>
              </a:rPr>
              <a:t>Labor force </a:t>
            </a:r>
            <a:r>
              <a:rPr lang="en-US" sz="3000" dirty="0" smtClean="0">
                <a:solidFill>
                  <a:schemeClr val="tx1"/>
                </a:solidFill>
              </a:rPr>
              <a:t>=  </a:t>
            </a:r>
            <a:r>
              <a:rPr lang="en-US" sz="3000" dirty="0">
                <a:solidFill>
                  <a:schemeClr val="tx1"/>
                </a:solidFill>
              </a:rPr>
              <a:t>employed + </a:t>
            </a:r>
            <a:r>
              <a:rPr lang="en-US" sz="3000" dirty="0" smtClean="0">
                <a:solidFill>
                  <a:schemeClr val="tx1"/>
                </a:solidFill>
              </a:rPr>
              <a:t>unemployed =</a:t>
            </a:r>
            <a:r>
              <a:rPr lang="en-US" sz="3000" dirty="0">
                <a:solidFill>
                  <a:schemeClr val="tx1"/>
                </a:solidFill>
              </a:rPr>
              <a:t/>
            </a:r>
            <a:br>
              <a:rPr lang="en-US" sz="3000" dirty="0">
                <a:solidFill>
                  <a:schemeClr val="tx1"/>
                </a:solidFill>
              </a:rPr>
            </a:br>
            <a:r>
              <a:rPr lang="en-US" sz="3000" dirty="0">
                <a:solidFill>
                  <a:schemeClr val="tx1"/>
                </a:solidFill>
              </a:rPr>
              <a:t>	=  </a:t>
            </a:r>
            <a:r>
              <a:rPr lang="en-US" sz="3000" dirty="0" smtClean="0">
                <a:solidFill>
                  <a:schemeClr val="tx1"/>
                </a:solidFill>
              </a:rPr>
              <a:t>151.1 </a:t>
            </a:r>
            <a:r>
              <a:rPr lang="en-US" sz="3000" dirty="0">
                <a:solidFill>
                  <a:schemeClr val="tx1"/>
                </a:solidFill>
              </a:rPr>
              <a:t>+ </a:t>
            </a:r>
            <a:r>
              <a:rPr lang="en-US" sz="3000" dirty="0" smtClean="0">
                <a:solidFill>
                  <a:schemeClr val="tx1"/>
                </a:solidFill>
              </a:rPr>
              <a:t>7.8 = </a:t>
            </a:r>
            <a:r>
              <a:rPr lang="en-US" sz="3000" dirty="0" smtClean="0">
                <a:solidFill>
                  <a:srgbClr val="C00000"/>
                </a:solidFill>
              </a:rPr>
              <a:t>158.9 </a:t>
            </a:r>
            <a:r>
              <a:rPr lang="en-US" sz="3000" dirty="0">
                <a:solidFill>
                  <a:srgbClr val="C00000"/>
                </a:solidFill>
              </a:rPr>
              <a:t>million</a:t>
            </a:r>
          </a:p>
          <a:p>
            <a:pPr marL="0" indent="0">
              <a:buNone/>
            </a:pPr>
            <a:r>
              <a:rPr lang="en-US" sz="3000" dirty="0" smtClean="0">
                <a:solidFill>
                  <a:schemeClr val="accent6">
                    <a:lumMod val="50000"/>
                  </a:schemeClr>
                </a:solidFill>
              </a:rPr>
              <a:t>U-rate </a:t>
            </a:r>
            <a:r>
              <a:rPr lang="en-US" sz="3000" dirty="0" smtClean="0">
                <a:solidFill>
                  <a:schemeClr val="tx1"/>
                </a:solidFill>
              </a:rPr>
              <a:t>= 100 </a:t>
            </a:r>
            <a:r>
              <a:rPr lang="en-US" sz="3000" dirty="0">
                <a:solidFill>
                  <a:schemeClr val="tx1"/>
                </a:solidFill>
              </a:rPr>
              <a:t>x (unemployed)/(labor force</a:t>
            </a:r>
            <a:r>
              <a:rPr lang="en-US" sz="3000" dirty="0" smtClean="0">
                <a:solidFill>
                  <a:schemeClr val="tx1"/>
                </a:solidFill>
              </a:rPr>
              <a:t>) = </a:t>
            </a:r>
            <a:r>
              <a:rPr lang="en-US" sz="3000" dirty="0">
                <a:solidFill>
                  <a:schemeClr val="tx1"/>
                </a:solidFill>
              </a:rPr>
              <a:t/>
            </a:r>
            <a:br>
              <a:rPr lang="en-US" sz="3000" dirty="0">
                <a:solidFill>
                  <a:schemeClr val="tx1"/>
                </a:solidFill>
              </a:rPr>
            </a:br>
            <a:r>
              <a:rPr lang="en-US" sz="3000" dirty="0">
                <a:solidFill>
                  <a:schemeClr val="tx1"/>
                </a:solidFill>
              </a:rPr>
              <a:t>	</a:t>
            </a:r>
            <a:r>
              <a:rPr lang="en-US" sz="3000" dirty="0" smtClean="0">
                <a:solidFill>
                  <a:schemeClr val="tx1"/>
                </a:solidFill>
              </a:rPr>
              <a:t>  =  </a:t>
            </a:r>
            <a:r>
              <a:rPr lang="en-US" sz="3000" dirty="0">
                <a:solidFill>
                  <a:schemeClr val="tx1"/>
                </a:solidFill>
              </a:rPr>
              <a:t>100 x </a:t>
            </a:r>
            <a:r>
              <a:rPr lang="en-US" sz="3000" dirty="0" smtClean="0">
                <a:solidFill>
                  <a:schemeClr val="tx1"/>
                </a:solidFill>
              </a:rPr>
              <a:t>7.8/158.9 </a:t>
            </a:r>
            <a:r>
              <a:rPr lang="en-US" sz="3000" dirty="0" smtClean="0">
                <a:solidFill>
                  <a:schemeClr val="accent6">
                    <a:lumMod val="50000"/>
                  </a:schemeClr>
                </a:solidFill>
              </a:rPr>
              <a:t>= </a:t>
            </a:r>
            <a:r>
              <a:rPr lang="en-US" sz="3000" dirty="0" smtClean="0">
                <a:solidFill>
                  <a:srgbClr val="C00000"/>
                </a:solidFill>
              </a:rPr>
              <a:t>4.9%</a:t>
            </a:r>
            <a:endParaRPr lang="en-US" sz="3000" dirty="0">
              <a:solidFill>
                <a:srgbClr val="C00000"/>
              </a:solidFill>
            </a:endParaRPr>
          </a:p>
          <a:p>
            <a:pPr marL="0" indent="0">
              <a:buNone/>
            </a:pPr>
            <a:r>
              <a:rPr lang="en-US" sz="3000" dirty="0">
                <a:solidFill>
                  <a:schemeClr val="accent6">
                    <a:lumMod val="50000"/>
                  </a:schemeClr>
                </a:solidFill>
              </a:rPr>
              <a:t>Population	</a:t>
            </a:r>
            <a:r>
              <a:rPr lang="en-US" sz="3000" dirty="0">
                <a:solidFill>
                  <a:schemeClr val="tx1"/>
                </a:solidFill>
              </a:rPr>
              <a:t>=  labor force + not in labor force</a:t>
            </a:r>
            <a:br>
              <a:rPr lang="en-US" sz="3000" dirty="0">
                <a:solidFill>
                  <a:schemeClr val="tx1"/>
                </a:solidFill>
              </a:rPr>
            </a:br>
            <a:r>
              <a:rPr lang="en-US" sz="3000" dirty="0">
                <a:solidFill>
                  <a:schemeClr val="tx1"/>
                </a:solidFill>
              </a:rPr>
              <a:t>	=  </a:t>
            </a:r>
            <a:r>
              <a:rPr lang="en-US" sz="3000" dirty="0" smtClean="0">
                <a:solidFill>
                  <a:schemeClr val="tx1"/>
                </a:solidFill>
              </a:rPr>
              <a:t>158.9 </a:t>
            </a:r>
            <a:r>
              <a:rPr lang="en-US" sz="3000" dirty="0">
                <a:solidFill>
                  <a:schemeClr val="tx1"/>
                </a:solidFill>
              </a:rPr>
              <a:t>+ </a:t>
            </a:r>
            <a:r>
              <a:rPr lang="en-US" sz="3000" dirty="0" smtClean="0">
                <a:solidFill>
                  <a:schemeClr val="tx1"/>
                </a:solidFill>
              </a:rPr>
              <a:t>94.5 </a:t>
            </a:r>
            <a:r>
              <a:rPr lang="en-US" sz="3000" dirty="0">
                <a:solidFill>
                  <a:schemeClr val="accent6">
                    <a:lumMod val="50000"/>
                  </a:schemeClr>
                </a:solidFill>
              </a:rPr>
              <a:t>	=  </a:t>
            </a:r>
            <a:r>
              <a:rPr lang="en-US" sz="3000" dirty="0" smtClean="0">
                <a:solidFill>
                  <a:srgbClr val="C00000"/>
                </a:solidFill>
              </a:rPr>
              <a:t>253.4 million</a:t>
            </a:r>
            <a:endParaRPr lang="en-US" sz="3000" dirty="0">
              <a:solidFill>
                <a:srgbClr val="C00000"/>
              </a:solidFill>
            </a:endParaRPr>
          </a:p>
          <a:p>
            <a:pPr marL="0" indent="0">
              <a:buNone/>
            </a:pPr>
            <a:r>
              <a:rPr lang="en-US" sz="3000" dirty="0">
                <a:solidFill>
                  <a:schemeClr val="accent6">
                    <a:lumMod val="50000"/>
                  </a:schemeClr>
                </a:solidFill>
              </a:rPr>
              <a:t>LF </a:t>
            </a:r>
            <a:r>
              <a:rPr lang="en-US" sz="3000" dirty="0" err="1">
                <a:solidFill>
                  <a:schemeClr val="accent6">
                    <a:lumMod val="50000"/>
                  </a:schemeClr>
                </a:solidFill>
              </a:rPr>
              <a:t>partic</a:t>
            </a:r>
            <a:r>
              <a:rPr lang="en-US" sz="3000" dirty="0">
                <a:solidFill>
                  <a:schemeClr val="accent6">
                    <a:lumMod val="50000"/>
                  </a:schemeClr>
                </a:solidFill>
              </a:rPr>
              <a:t>. </a:t>
            </a:r>
            <a:r>
              <a:rPr lang="en-US" sz="3000" dirty="0" smtClean="0">
                <a:solidFill>
                  <a:schemeClr val="accent6">
                    <a:lumMod val="50000"/>
                  </a:schemeClr>
                </a:solidFill>
              </a:rPr>
              <a:t>Rate </a:t>
            </a:r>
            <a:r>
              <a:rPr lang="en-US" sz="3000" dirty="0" smtClean="0">
                <a:solidFill>
                  <a:schemeClr val="tx1"/>
                </a:solidFill>
              </a:rPr>
              <a:t>=  </a:t>
            </a:r>
            <a:r>
              <a:rPr lang="en-US" sz="3000" dirty="0">
                <a:solidFill>
                  <a:schemeClr val="tx1"/>
                </a:solidFill>
              </a:rPr>
              <a:t>100 x (labor force)/(population)</a:t>
            </a:r>
            <a:br>
              <a:rPr lang="en-US" sz="3000" dirty="0">
                <a:solidFill>
                  <a:schemeClr val="tx1"/>
                </a:solidFill>
              </a:rPr>
            </a:br>
            <a:r>
              <a:rPr lang="en-US" sz="3000" dirty="0">
                <a:solidFill>
                  <a:schemeClr val="tx1"/>
                </a:solidFill>
              </a:rPr>
              <a:t>	=  100 x </a:t>
            </a:r>
            <a:r>
              <a:rPr lang="en-US" sz="3000" dirty="0" smtClean="0">
                <a:solidFill>
                  <a:schemeClr val="tx1"/>
                </a:solidFill>
              </a:rPr>
              <a:t>158.9/253.4 </a:t>
            </a:r>
            <a:r>
              <a:rPr lang="en-US" sz="3000" dirty="0">
                <a:solidFill>
                  <a:schemeClr val="accent6">
                    <a:lumMod val="50000"/>
                  </a:schemeClr>
                </a:solidFill>
              </a:rPr>
              <a:t>	=  </a:t>
            </a:r>
            <a:r>
              <a:rPr lang="en-US" sz="3000" dirty="0" smtClean="0">
                <a:solidFill>
                  <a:srgbClr val="C00000"/>
                </a:solidFill>
              </a:rPr>
              <a:t>62.7%</a:t>
            </a:r>
            <a:endParaRPr lang="en-US" sz="3000" dirty="0">
              <a:solidFill>
                <a:srgbClr val="C00000"/>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68638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Labor Force Statistics </a:t>
            </a:r>
            <a:r>
              <a:rPr lang="en-US" sz="3600" dirty="0" smtClean="0"/>
              <a:t/>
            </a:r>
            <a:br>
              <a:rPr lang="en-US" sz="3600" dirty="0" smtClean="0"/>
            </a:br>
            <a:r>
              <a:rPr lang="en-US" sz="3600" dirty="0" smtClean="0"/>
              <a:t>for </a:t>
            </a:r>
            <a:r>
              <a:rPr lang="en-US" sz="3600" dirty="0"/>
              <a:t>Different Groups</a:t>
            </a:r>
          </a:p>
        </p:txBody>
      </p:sp>
      <p:sp>
        <p:nvSpPr>
          <p:cNvPr id="3" name="Content Placeholder 2"/>
          <p:cNvSpPr>
            <a:spLocks noGrp="1"/>
          </p:cNvSpPr>
          <p:nvPr>
            <p:ph idx="1"/>
          </p:nvPr>
        </p:nvSpPr>
        <p:spPr/>
        <p:txBody>
          <a:bodyPr/>
          <a:lstStyle/>
          <a:p>
            <a:r>
              <a:rPr lang="en-US" dirty="0"/>
              <a:t>The BLS publishes these statistics for demographic groups within the population. </a:t>
            </a:r>
          </a:p>
          <a:p>
            <a:pPr lvl="1"/>
            <a:r>
              <a:rPr lang="en-US" dirty="0"/>
              <a:t>These data reveal widely different labor market experiences for different groups.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6461310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955675" y="1563688"/>
            <a:ext cx="7575550" cy="4179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cs typeface="Arial" charset="0"/>
            </a:endParaRPr>
          </a:p>
        </p:txBody>
      </p:sp>
      <p:sp>
        <p:nvSpPr>
          <p:cNvPr id="15365" name="Rectangle 3"/>
          <p:cNvSpPr>
            <a:spLocks noGrp="1" noChangeArrowheads="1"/>
          </p:cNvSpPr>
          <p:nvPr>
            <p:ph type="title"/>
          </p:nvPr>
        </p:nvSpPr>
        <p:spPr>
          <a:xfrm>
            <a:off x="209550" y="0"/>
            <a:ext cx="8770938" cy="914400"/>
          </a:xfrm>
        </p:spPr>
        <p:txBody>
          <a:bodyPr>
            <a:normAutofit fontScale="90000"/>
          </a:bodyPr>
          <a:lstStyle/>
          <a:p>
            <a:pPr algn="ctr" eaLnBrk="1" hangingPunct="1"/>
            <a:r>
              <a:rPr lang="en-US" sz="3200" dirty="0" smtClean="0"/>
              <a:t>Labor Force Statistics for Whites &amp; Blacks, </a:t>
            </a:r>
            <a:br>
              <a:rPr lang="en-US" sz="3200" dirty="0" smtClean="0"/>
            </a:br>
            <a:r>
              <a:rPr lang="en-US" sz="3000" b="0" dirty="0" smtClean="0"/>
              <a:t>June 2016</a:t>
            </a:r>
          </a:p>
        </p:txBody>
      </p:sp>
      <p:graphicFrame>
        <p:nvGraphicFramePr>
          <p:cNvPr id="342020" name="Group 4"/>
          <p:cNvGraphicFramePr>
            <a:graphicFrameLocks noGrp="1"/>
          </p:cNvGraphicFramePr>
          <p:nvPr>
            <p:extLst>
              <p:ext uri="{D42A27DB-BD31-4B8C-83A1-F6EECF244321}">
                <p14:modId xmlns:p14="http://schemas.microsoft.com/office/powerpoint/2010/main" val="3050504916"/>
              </p:ext>
            </p:extLst>
          </p:nvPr>
        </p:nvGraphicFramePr>
        <p:xfrm>
          <a:off x="866775" y="1481138"/>
          <a:ext cx="7591425" cy="4183064"/>
        </p:xfrm>
        <a:graphic>
          <a:graphicData uri="http://schemas.openxmlformats.org/drawingml/2006/table">
            <a:tbl>
              <a:tblPr/>
              <a:tblGrid>
                <a:gridCol w="2530475"/>
                <a:gridCol w="2530475"/>
                <a:gridCol w="2530475"/>
              </a:tblGrid>
              <a:tr h="696913">
                <a:tc gridSpan="3">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Adults</a:t>
                      </a:r>
                      <a:r>
                        <a:rPr kumimoji="0" lang="en-US" sz="2600" b="0" i="0" u="none" strike="noStrike" cap="none" normalizeH="0" baseline="0" dirty="0" smtClean="0">
                          <a:ln>
                            <a:noFill/>
                          </a:ln>
                          <a:solidFill>
                            <a:schemeClr val="tx1"/>
                          </a:solidFill>
                          <a:effectLst/>
                          <a:latin typeface="Arial" charset="0"/>
                        </a:rPr>
                        <a:t> (20 yrs &amp; older)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u-rate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LF part.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98499">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White, 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71.9%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White, female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57.6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Black, 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Black, female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60.9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1539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9</a:t>
            </a:fld>
            <a:endParaRPr lang="en-US" dirty="0"/>
          </a:p>
        </p:txBody>
      </p:sp>
    </p:spTree>
    <p:extLst>
      <p:ext uri="{BB962C8B-B14F-4D97-AF65-F5344CB8AC3E}">
        <p14:creationId xmlns:p14="http://schemas.microsoft.com/office/powerpoint/2010/main" val="73446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left)">
                                      <p:cBhvr>
                                        <p:cTn id="7" dur="500"/>
                                        <p:tgtEl>
                                          <p:spTgt spid="15364"/>
                                        </p:tgtEl>
                                      </p:cBhvr>
                                    </p:animEffect>
                                  </p:childTnLst>
                                </p:cTn>
                              </p:par>
                              <p:par>
                                <p:cTn id="8" presetID="22" presetClass="entr" presetSubtype="8" fill="hold" nodeType="withEffect">
                                  <p:stCondLst>
                                    <p:cond delay="0"/>
                                  </p:stCondLst>
                                  <p:childTnLst>
                                    <p:set>
                                      <p:cBhvr>
                                        <p:cTn id="9" dur="1" fill="hold">
                                          <p:stCondLst>
                                            <p:cond delay="0"/>
                                          </p:stCondLst>
                                        </p:cTn>
                                        <p:tgtEl>
                                          <p:spTgt spid="342020"/>
                                        </p:tgtEl>
                                        <p:attrNameLst>
                                          <p:attrName>style.visibility</p:attrName>
                                        </p:attrNameLst>
                                      </p:cBhvr>
                                      <p:to>
                                        <p:strVal val="visible"/>
                                      </p:to>
                                    </p:set>
                                    <p:animEffect transition="in" filter="wipe(left)">
                                      <p:cBhvr>
                                        <p:cTn id="10" dur="500"/>
                                        <p:tgtEl>
                                          <p:spTgt spid="342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27394</TotalTime>
  <Words>6532</Words>
  <Application>Microsoft Office PowerPoint</Application>
  <PresentationFormat>On-screen Show (4:3)</PresentationFormat>
  <Paragraphs>534</Paragraphs>
  <Slides>43</Slides>
  <Notes>43</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43</vt:i4>
      </vt:variant>
    </vt:vector>
  </HeadingPairs>
  <TitlesOfParts>
    <vt:vector size="61" baseType="lpstr">
      <vt:lpstr>Arial</vt:lpstr>
      <vt:lpstr>Arial Narrow</vt:lpstr>
      <vt:lpstr>Calibri</vt:lpstr>
      <vt:lpstr>Cambria</vt:lpstr>
      <vt:lpstr>Cambria Math</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Labor Force Statistics</vt:lpstr>
      <vt:lpstr>Labor Force Statistics</vt:lpstr>
      <vt:lpstr>Labor Force Statistics</vt:lpstr>
      <vt:lpstr>Active Learning 1  Calculate labor force statistics</vt:lpstr>
      <vt:lpstr>Active Learning 1   Answers</vt:lpstr>
      <vt:lpstr>Labor Force Statistics  for Different Groups</vt:lpstr>
      <vt:lpstr>Labor Force Statistics for Whites &amp; Blacks,  June 2016</vt:lpstr>
      <vt:lpstr>Labor Force Statistics for Whites &amp; Blacks, June 2016</vt:lpstr>
      <vt:lpstr>Labor Force Statistics for Other Groups, June 2016</vt:lpstr>
      <vt:lpstr>Labor Force Statistics by Education Level,        June 2016</vt:lpstr>
      <vt:lpstr>LF Participation Rates by Sex, 1948–2016</vt:lpstr>
      <vt:lpstr>Active Learning 2  Limitations of the u-rate</vt:lpstr>
      <vt:lpstr>Active Learning 2   Answers</vt:lpstr>
      <vt:lpstr>Active Learning 2   Answers</vt:lpstr>
      <vt:lpstr>Active Learning 2   Answers</vt:lpstr>
      <vt:lpstr>What Does the  U-Rate Really Measure?</vt:lpstr>
      <vt:lpstr>The Duration of Unemployment</vt:lpstr>
      <vt:lpstr>The Duration of Unemployment</vt:lpstr>
      <vt:lpstr>Cyclical Unemployment  vs. the Natural Rate</vt:lpstr>
      <vt:lpstr>U.S. Unemployment, 1960–2016</vt:lpstr>
      <vt:lpstr>Explaining the Natural Rate:   An Overview</vt:lpstr>
      <vt:lpstr>Job Search</vt:lpstr>
      <vt:lpstr>Public Policy and Job Search</vt:lpstr>
      <vt:lpstr>Unemployment Insurance</vt:lpstr>
      <vt:lpstr>Unemployment Insurance</vt:lpstr>
      <vt:lpstr>Explaining Structural Unemployment</vt:lpstr>
      <vt:lpstr>1.  Minimum-Wage Laws</vt:lpstr>
      <vt:lpstr>2.  Unions</vt:lpstr>
      <vt:lpstr>2.  Unions</vt:lpstr>
      <vt:lpstr>2.  Unions</vt:lpstr>
      <vt:lpstr>3.  Efficiency Wages</vt:lpstr>
      <vt:lpstr>Four reasons why firms  might pay efficiency wages:</vt:lpstr>
      <vt:lpstr>Four reasons why firms  might pay efficiency wages:</vt:lpstr>
      <vt:lpstr>Four reasons why firms  might pay efficiency wages:</vt:lpstr>
      <vt:lpstr>Active Learning 3  Applying the concepts</vt:lpstr>
      <vt:lpstr>Active Learning 3   Answers</vt:lpstr>
      <vt:lpstr>Active Learning 3   Answers</vt:lpstr>
      <vt:lpstr>Active Learning 3   Answers</vt:lpstr>
      <vt:lpstr>Explaining the Natural Rate  of Unemployment:  A Summary</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1260</cp:revision>
  <dcterms:created xsi:type="dcterms:W3CDTF">2016-03-16T19:41:09Z</dcterms:created>
  <dcterms:modified xsi:type="dcterms:W3CDTF">2017-02-23T19:26:28Z</dcterms:modified>
</cp:coreProperties>
</file>