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63" r:id="rId3"/>
    <p:sldMasterId id="2147483665" r:id="rId4"/>
    <p:sldMasterId id="2147483668" r:id="rId5"/>
    <p:sldMasterId id="2147483678" r:id="rId6"/>
    <p:sldMasterId id="2147483670" r:id="rId7"/>
    <p:sldMasterId id="2147483675" r:id="rId8"/>
    <p:sldMasterId id="2147483672" r:id="rId9"/>
  </p:sldMasterIdLst>
  <p:notesMasterIdLst>
    <p:notesMasterId r:id="rId34"/>
  </p:notesMasterIdLst>
  <p:handoutMasterIdLst>
    <p:handoutMasterId r:id="rId35"/>
  </p:handoutMasterIdLst>
  <p:sldIdLst>
    <p:sldId id="256" r:id="rId10"/>
    <p:sldId id="374" r:id="rId11"/>
    <p:sldId id="763" r:id="rId12"/>
    <p:sldId id="819" r:id="rId13"/>
    <p:sldId id="821" r:id="rId14"/>
    <p:sldId id="775" r:id="rId15"/>
    <p:sldId id="798" r:id="rId16"/>
    <p:sldId id="799" r:id="rId17"/>
    <p:sldId id="777" r:id="rId18"/>
    <p:sldId id="801" r:id="rId19"/>
    <p:sldId id="780" r:id="rId20"/>
    <p:sldId id="782" r:id="rId21"/>
    <p:sldId id="773" r:id="rId22"/>
    <p:sldId id="768" r:id="rId23"/>
    <p:sldId id="783" r:id="rId24"/>
    <p:sldId id="784" r:id="rId25"/>
    <p:sldId id="785" r:id="rId26"/>
    <p:sldId id="786" r:id="rId27"/>
    <p:sldId id="790" r:id="rId28"/>
    <p:sldId id="791" r:id="rId29"/>
    <p:sldId id="792" r:id="rId30"/>
    <p:sldId id="762" r:id="rId31"/>
    <p:sldId id="818" r:id="rId32"/>
    <p:sldId id="81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B8E08C"/>
    <a:srgbClr val="FFCCFF"/>
    <a:srgbClr val="AE1221"/>
    <a:srgbClr val="660066"/>
    <a:srgbClr val="005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15" autoAdjust="0"/>
    <p:restoredTop sz="82868" autoAdjust="0"/>
  </p:normalViewPr>
  <p:slideViewPr>
    <p:cSldViewPr>
      <p:cViewPr varScale="1">
        <p:scale>
          <a:sx n="97" d="100"/>
          <a:sy n="97" d="100"/>
        </p:scale>
        <p:origin x="1710" y="90"/>
      </p:cViewPr>
      <p:guideLst>
        <p:guide orient="horz" pos="2160"/>
        <p:guide pos="2880"/>
      </p:guideLst>
    </p:cSldViewPr>
  </p:slideViewPr>
  <p:outlineViewPr>
    <p:cViewPr>
      <p:scale>
        <a:sx n="33" d="100"/>
        <a:sy n="33" d="100"/>
      </p:scale>
      <p:origin x="0" y="2292"/>
    </p:cViewPr>
  </p:outlineViewPr>
  <p:notesTextViewPr>
    <p:cViewPr>
      <p:scale>
        <a:sx n="1" d="1"/>
        <a:sy n="1" d="1"/>
      </p:scale>
      <p:origin x="0" y="0"/>
    </p:cViewPr>
  </p:notesTextViewPr>
  <p:sorterViewPr>
    <p:cViewPr>
      <p:scale>
        <a:sx n="80" d="100"/>
        <a:sy n="80" d="100"/>
      </p:scale>
      <p:origin x="0" y="2214"/>
    </p:cViewPr>
  </p:sorterViewPr>
  <p:notesViewPr>
    <p:cSldViewPr>
      <p:cViewPr>
        <p:scale>
          <a:sx n="60" d="100"/>
          <a:sy n="60" d="100"/>
        </p:scale>
        <p:origin x="-274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BA0846-EC1A-40DB-8F81-96AE9A64BBB3}" type="datetimeFigureOut">
              <a:rPr lang="en-US" smtClean="0"/>
              <a:t>4/12/2017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CE0DA8-8A21-4DAB-8D09-F8325147C991}" type="slidenum">
              <a:rPr lang="en-US" smtClean="0"/>
              <a:t>‹#›</a:t>
            </a:fld>
            <a:endParaRPr lang="en-US"/>
          </a:p>
        </p:txBody>
      </p:sp>
    </p:spTree>
    <p:extLst>
      <p:ext uri="{BB962C8B-B14F-4D97-AF65-F5344CB8AC3E}">
        <p14:creationId xmlns:p14="http://schemas.microsoft.com/office/powerpoint/2010/main" val="4026689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D168-A957-4784-9C8A-5438585B9AF9}" type="datetimeFigureOut">
              <a:rPr lang="en-US" smtClean="0"/>
              <a:t>4/12/2017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791200" cy="4114800"/>
          </a:xfrm>
        </p:spPr>
        <p:txBody>
          <a:bodyPr/>
          <a:lstStyle/>
          <a:p>
            <a:pPr eaLnBrk="1" hangingPunct="1"/>
            <a:r>
              <a:rPr lang="en-US" sz="1200" dirty="0" smtClean="0"/>
              <a:t>Examples of monopolistic competition are everywhere:  the clothes students wear, the fancy frozen coffee drinks they slurp up on their way to class, the magazines they read, the nightclubs where they dance.  </a:t>
            </a:r>
          </a:p>
          <a:p>
            <a:pPr eaLnBrk="1" hangingPunct="1"/>
            <a:endParaRPr lang="en-US" sz="1200" dirty="0" smtClean="0"/>
          </a:p>
          <a:p>
            <a:pPr eaLnBrk="1" hangingPunct="1"/>
            <a:r>
              <a:rPr lang="en-US" sz="1200" dirty="0" smtClean="0"/>
              <a:t>As a result, students find the theory of monopolistic competition more relevant than the theory of perfect competition, which best describes products like wheat and soybeans, products that few students ever consider buying.  </a:t>
            </a:r>
          </a:p>
          <a:p>
            <a:pPr eaLnBrk="1" hangingPunct="1"/>
            <a:endParaRPr lang="en-US" sz="1200" dirty="0" smtClean="0"/>
          </a:p>
          <a:p>
            <a:pPr eaLnBrk="1" hangingPunct="1"/>
            <a:r>
              <a:rPr lang="en-US" sz="1200" dirty="0" smtClean="0"/>
              <a:t>The last part of the chapter, on advertising and brand names, is especially interesting &amp; useful for business students.  </a:t>
            </a:r>
          </a:p>
          <a:p>
            <a:pPr eaLnBrk="1" hangingPunct="1"/>
            <a:endParaRPr lang="en-US" sz="1200" dirty="0" smtClean="0"/>
          </a:p>
          <a:p>
            <a:pPr eaLnBrk="1" hangingPunct="1"/>
            <a:r>
              <a:rPr lang="en-US" sz="1200" dirty="0" smtClean="0"/>
              <a:t>If students are reasonably comfortable with the material on perfect competition and monopoly, then this chapter should not be difficult.  It is also shorter than average. </a:t>
            </a:r>
          </a:p>
        </p:txBody>
      </p:sp>
      <p:sp>
        <p:nvSpPr>
          <p:cNvPr id="4" name="Slide Number Placeholder 3"/>
          <p:cNvSpPr>
            <a:spLocks noGrp="1"/>
          </p:cNvSpPr>
          <p:nvPr>
            <p:ph type="sldNum" sz="quarter" idx="10"/>
          </p:nvPr>
        </p:nvSpPr>
        <p:spPr/>
        <p:txBody>
          <a:bodyPr/>
          <a:lstStyle/>
          <a:p>
            <a:fld id="{2CAF6792-DBE1-4461-97FA-F85A7B48814E}" type="slidenum">
              <a:rPr lang="en-US" smtClean="0"/>
              <a:t>1</a:t>
            </a:fld>
            <a:endParaRPr lang="en-US" dirty="0"/>
          </a:p>
        </p:txBody>
      </p:sp>
    </p:spTree>
    <p:extLst>
      <p:ext uri="{BB962C8B-B14F-4D97-AF65-F5344CB8AC3E}">
        <p14:creationId xmlns:p14="http://schemas.microsoft.com/office/powerpoint/2010/main" val="40886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6EC8B3F5-88E1-45A8-9F16-3C2C4331C03D}" type="slidenum">
              <a:rPr lang="en-US" smtClean="0"/>
              <a:pPr/>
              <a:t>10</a:t>
            </a:fld>
            <a:endParaRPr lang="en-US" dirty="0" smtClean="0"/>
          </a:p>
        </p:txBody>
      </p:sp>
      <p:sp>
        <p:nvSpPr>
          <p:cNvPr id="4096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587585C-ACF8-43F8-A701-87E2F0700031}" type="slidenum">
              <a:rPr lang="en-US" sz="1200">
                <a:cs typeface="Arial" charset="0"/>
              </a:rPr>
              <a:pPr algn="r"/>
              <a:t>10</a:t>
            </a:fld>
            <a:endParaRPr lang="en-US" sz="1200" dirty="0">
              <a:cs typeface="Arial" charset="0"/>
            </a:endParaRPr>
          </a:p>
        </p:txBody>
      </p:sp>
      <p:sp>
        <p:nvSpPr>
          <p:cNvPr id="40964" name="Rectangle 2"/>
          <p:cNvSpPr>
            <a:spLocks noGrp="1" noRot="1" noChangeAspect="1" noChangeArrowheads="1" noTextEdit="1"/>
          </p:cNvSpPr>
          <p:nvPr>
            <p:ph type="sldImg"/>
          </p:nvPr>
        </p:nvSpPr>
        <p:spPr>
          <a:xfrm>
            <a:off x="1143000" y="534988"/>
            <a:ext cx="4572000" cy="3429000"/>
          </a:xfrm>
          <a:ln/>
        </p:spPr>
      </p:sp>
      <p:sp>
        <p:nvSpPr>
          <p:cNvPr id="40965"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The level of output that minimizes ATC is greater than the output that maximizes the monopolistic competitor’s profits.  Hence, we say the monopolistic competitor operates with excess capacity.  (More on this topic on the next slide.) </a:t>
            </a:r>
          </a:p>
        </p:txBody>
      </p:sp>
    </p:spTree>
    <p:extLst>
      <p:ext uri="{BB962C8B-B14F-4D97-AF65-F5344CB8AC3E}">
        <p14:creationId xmlns:p14="http://schemas.microsoft.com/office/powerpoint/2010/main" val="979256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Due to the markup of price over marginal cost, the market output under monopolistic competition will be smaller than the socially efficient output, as we discuss on the following slide.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11</a:t>
            </a:fld>
            <a:endParaRPr lang="en-US"/>
          </a:p>
        </p:txBody>
      </p:sp>
    </p:spTree>
    <p:extLst>
      <p:ext uri="{BB962C8B-B14F-4D97-AF65-F5344CB8AC3E}">
        <p14:creationId xmlns:p14="http://schemas.microsoft.com/office/powerpoint/2010/main" val="1112167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of the sources of inefficiency is discussed in more detail on the following slide.</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12</a:t>
            </a:fld>
            <a:endParaRPr lang="en-US"/>
          </a:p>
        </p:txBody>
      </p:sp>
    </p:spTree>
    <p:extLst>
      <p:ext uri="{BB962C8B-B14F-4D97-AF65-F5344CB8AC3E}">
        <p14:creationId xmlns:p14="http://schemas.microsoft.com/office/powerpoint/2010/main" val="2965016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 problem of markup pricing facing policymakers here is similar to the problem arising from natural monopoly:  </a:t>
            </a:r>
          </a:p>
          <a:p>
            <a:pPr eaLnBrk="1" hangingPunct="1"/>
            <a:r>
              <a:rPr lang="en-US" dirty="0" smtClean="0"/>
              <a:t>With natural monopoly, ATC is always falling, so MC is below ATC.  If regulators force a natural monopoly to price at marginal cost, it will incur losses. Yet, not easy for policymakers to fix this problem:  Firms earn zero profits, so cannot require them to reduce prices. </a:t>
            </a:r>
          </a:p>
          <a:p>
            <a:pPr eaLnBrk="1" hangingPunct="1"/>
            <a:endParaRPr lang="en-US" dirty="0" smtClean="0"/>
          </a:p>
          <a:p>
            <a:r>
              <a:rPr lang="en-US" dirty="0" smtClean="0"/>
              <a:t>The product-variety externality is a positive one for consumers; while</a:t>
            </a:r>
            <a:r>
              <a:rPr lang="en-US" baseline="0" dirty="0" smtClean="0"/>
              <a:t> the business-stealing externality is a negative one on existing producers. </a:t>
            </a:r>
            <a:r>
              <a:rPr lang="en-US" dirty="0" smtClean="0"/>
              <a:t>It’s not clear which externality effect is bigger, and it may in fact differ by industry.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The inefficiencies of monopolistic competition are subtle and hard to measure.  No easy way for policymakers to improve the market outcome.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13</a:t>
            </a:fld>
            <a:endParaRPr lang="en-US"/>
          </a:p>
        </p:txBody>
      </p:sp>
    </p:spTree>
    <p:extLst>
      <p:ext uri="{BB962C8B-B14F-4D97-AF65-F5344CB8AC3E}">
        <p14:creationId xmlns:p14="http://schemas.microsoft.com/office/powerpoint/2010/main" val="1873860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Consider breaking up your lecture with a 10 minute discussion.  First, give your students a few quiet moments to formulate their responses.  Then, ask for volunteers to share their answers.  If you have a chalkboard or dry-erase board, concisely paraphrase each student’s response as it is volunteered.  If a student volunteers a “wrong” answer, write it down anyway.  After the class has generated a list, have the class go over each item on the list to make sure it really belongs on the list. </a:t>
            </a:r>
          </a:p>
          <a:p>
            <a:pPr eaLnBrk="1" hangingPunct="1"/>
            <a:endParaRPr lang="en-US" sz="1200" dirty="0" smtClean="0"/>
          </a:p>
          <a:p>
            <a:pPr eaLnBrk="1" hangingPunct="1"/>
            <a:r>
              <a:rPr lang="en-US" sz="1200" dirty="0" smtClean="0"/>
              <a:t>Benefits:  </a:t>
            </a:r>
          </a:p>
          <a:p>
            <a:pPr eaLnBrk="1" hangingPunct="1"/>
            <a:endParaRPr lang="en-US" sz="1200" dirty="0" smtClean="0"/>
          </a:p>
          <a:p>
            <a:pPr eaLnBrk="1" hangingPunct="1"/>
            <a:r>
              <a:rPr lang="en-US" sz="1200" dirty="0" smtClean="0"/>
              <a:t>1) Breaks up the lecture into chunks.  </a:t>
            </a:r>
          </a:p>
          <a:p>
            <a:pPr eaLnBrk="1" hangingPunct="1"/>
            <a:endParaRPr lang="en-US" sz="1200" dirty="0" smtClean="0"/>
          </a:p>
          <a:p>
            <a:pPr eaLnBrk="1" hangingPunct="1"/>
            <a:r>
              <a:rPr lang="en-US" sz="1200" dirty="0" smtClean="0"/>
              <a:t>2) Engages students.  </a:t>
            </a:r>
          </a:p>
          <a:p>
            <a:pPr eaLnBrk="1" hangingPunct="1"/>
            <a:endParaRPr lang="en-US" sz="1200" dirty="0" smtClean="0"/>
          </a:p>
          <a:p>
            <a:pPr eaLnBrk="1" hangingPunct="1"/>
            <a:r>
              <a:rPr lang="en-US" sz="1200" dirty="0" smtClean="0"/>
              <a:t>3) Gets students to think about the implications of the market structures they’ve studied so far.  (Hopefully, some will recognize that product differentiation is a critical determinant of firms’ motivation to spend on advertising.)  </a:t>
            </a:r>
          </a:p>
          <a:p>
            <a:pPr eaLnBrk="1" hangingPunct="1"/>
            <a:endParaRPr lang="en-US" sz="1200" dirty="0" smtClean="0"/>
          </a:p>
          <a:p>
            <a:pPr eaLnBrk="1" hangingPunct="1"/>
            <a:r>
              <a:rPr lang="en-US" sz="1200" dirty="0" smtClean="0"/>
              <a:t>4) Makes students feel invested in learning the second half of the chapter. </a:t>
            </a:r>
          </a:p>
        </p:txBody>
      </p:sp>
      <p:sp>
        <p:nvSpPr>
          <p:cNvPr id="4" name="Slide Number Placeholder 3"/>
          <p:cNvSpPr>
            <a:spLocks noGrp="1"/>
          </p:cNvSpPr>
          <p:nvPr>
            <p:ph type="sldNum" sz="quarter" idx="10"/>
          </p:nvPr>
        </p:nvSpPr>
        <p:spPr/>
        <p:txBody>
          <a:bodyPr/>
          <a:lstStyle/>
          <a:p>
            <a:fld id="{2CAF6792-DBE1-4461-97FA-F85A7B48814E}" type="slidenum">
              <a:rPr lang="en-US" smtClean="0"/>
              <a:t>14</a:t>
            </a:fld>
            <a:endParaRPr lang="en-US"/>
          </a:p>
        </p:txBody>
      </p:sp>
    </p:spTree>
    <p:extLst>
      <p:ext uri="{BB962C8B-B14F-4D97-AF65-F5344CB8AC3E}">
        <p14:creationId xmlns:p14="http://schemas.microsoft.com/office/powerpoint/2010/main" val="2796714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15</a:t>
            </a:fld>
            <a:endParaRPr lang="en-US"/>
          </a:p>
        </p:txBody>
      </p:sp>
    </p:spTree>
    <p:extLst>
      <p:ext uri="{BB962C8B-B14F-4D97-AF65-F5344CB8AC3E}">
        <p14:creationId xmlns:p14="http://schemas.microsoft.com/office/powerpoint/2010/main" val="817542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16</a:t>
            </a:fld>
            <a:endParaRPr lang="en-US"/>
          </a:p>
        </p:txBody>
      </p:sp>
    </p:spTree>
    <p:extLst>
      <p:ext uri="{BB962C8B-B14F-4D97-AF65-F5344CB8AC3E}">
        <p14:creationId xmlns:p14="http://schemas.microsoft.com/office/powerpoint/2010/main" val="2011833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17</a:t>
            </a:fld>
            <a:endParaRPr lang="en-US"/>
          </a:p>
        </p:txBody>
      </p:sp>
    </p:spTree>
    <p:extLst>
      <p:ext uri="{BB962C8B-B14F-4D97-AF65-F5344CB8AC3E}">
        <p14:creationId xmlns:p14="http://schemas.microsoft.com/office/powerpoint/2010/main" val="189951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study mentioned here was by economist Lee Benham, published in the </a:t>
            </a:r>
            <a:r>
              <a:rPr lang="en-US" i="1" dirty="0" smtClean="0"/>
              <a:t>Journal of Law and Economics</a:t>
            </a:r>
            <a:r>
              <a:rPr lang="en-US" dirty="0" smtClean="0"/>
              <a:t> in 1972.  The textbook has a case study that discusses this research in more detail.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18</a:t>
            </a:fld>
            <a:endParaRPr lang="en-US"/>
          </a:p>
        </p:txBody>
      </p:sp>
    </p:spTree>
    <p:extLst>
      <p:ext uri="{BB962C8B-B14F-4D97-AF65-F5344CB8AC3E}">
        <p14:creationId xmlns:p14="http://schemas.microsoft.com/office/powerpoint/2010/main" val="1182125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firm’s willingness to spend huge amounts on advertising may signal the quality of its product to consumers, regardless of the content of ads.   </a:t>
            </a:r>
          </a:p>
          <a:p>
            <a:r>
              <a:rPr lang="en-US" dirty="0" smtClean="0"/>
              <a:t>Ads may convince buyers to try a product once, but the product must be of high quality for people to become repeat buyers.  </a:t>
            </a:r>
          </a:p>
          <a:p>
            <a:r>
              <a:rPr lang="en-US" dirty="0" smtClean="0"/>
              <a:t>The most expensive ads are not worthwhile unless they lead to repeat buyers.  </a:t>
            </a:r>
          </a:p>
          <a:p>
            <a:r>
              <a:rPr lang="en-US" dirty="0" smtClean="0"/>
              <a:t>When consumers see expensive ads, they think the product must be good if the company is willing to spend so much on advertising.</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19</a:t>
            </a:fld>
            <a:endParaRPr lang="en-US"/>
          </a:p>
        </p:txBody>
      </p:sp>
    </p:spTree>
    <p:extLst>
      <p:ext uri="{BB962C8B-B14F-4D97-AF65-F5344CB8AC3E}">
        <p14:creationId xmlns:p14="http://schemas.microsoft.com/office/powerpoint/2010/main" val="1341354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a:t>
            </a:fld>
            <a:endParaRPr lang="en-US" dirty="0"/>
          </a:p>
        </p:txBody>
      </p:sp>
    </p:spTree>
    <p:extLst>
      <p:ext uri="{BB962C8B-B14F-4D97-AF65-F5344CB8AC3E}">
        <p14:creationId xmlns:p14="http://schemas.microsoft.com/office/powerpoint/2010/main" val="1362360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20</a:t>
            </a:fld>
            <a:endParaRPr lang="en-US"/>
          </a:p>
        </p:txBody>
      </p:sp>
    </p:spTree>
    <p:extLst>
      <p:ext uri="{BB962C8B-B14F-4D97-AF65-F5344CB8AC3E}">
        <p14:creationId xmlns:p14="http://schemas.microsoft.com/office/powerpoint/2010/main" val="2753966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conclude: Differentiated products are everywhere; and examples of monopolistic competition abound.</a:t>
            </a:r>
          </a:p>
          <a:p>
            <a:r>
              <a:rPr lang="en-US" dirty="0" smtClean="0"/>
              <a:t>The theory of monopolistic competition describes many markets in the economy, yet offers little guidance to policymakers looking to improve the market’s allocation of resources.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21</a:t>
            </a:fld>
            <a:endParaRPr lang="en-US"/>
          </a:p>
        </p:txBody>
      </p:sp>
    </p:spTree>
    <p:extLst>
      <p:ext uri="{BB962C8B-B14F-4D97-AF65-F5344CB8AC3E}">
        <p14:creationId xmlns:p14="http://schemas.microsoft.com/office/powerpoint/2010/main" val="605847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22</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23</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24</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preceding two chapters, we studied the two extremes of the competition spectrum.  This chapter focuses on monopolistic competition, one of the market structures in between the two extremes.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Examples of each market type: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Perfect competition:  wheat, milk</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Monopoly:  tap water, cable TV</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Oligopoly:  tennis balls, cigarettes (we study oligopoly in the next chapter)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Monopolistic competition:  novels, movies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3</a:t>
            </a:fld>
            <a:endParaRPr lang="en-US" dirty="0"/>
          </a:p>
        </p:txBody>
      </p:sp>
    </p:spTree>
    <p:extLst>
      <p:ext uri="{BB962C8B-B14F-4D97-AF65-F5344CB8AC3E}">
        <p14:creationId xmlns:p14="http://schemas.microsoft.com/office/powerpoint/2010/main" val="45238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267200"/>
          </a:xfrm>
        </p:spPr>
        <p:txBody>
          <a:bodyPr/>
          <a:lstStyle/>
          <a:p>
            <a:pPr eaLnBrk="1" hangingPunct="1"/>
            <a:r>
              <a:rPr lang="en-US" dirty="0" smtClean="0"/>
              <a:t>While not all are emphasized in the book, here are some</a:t>
            </a:r>
            <a:r>
              <a:rPr lang="en-US" baseline="0" dirty="0" smtClean="0"/>
              <a:t> ways producers differentiate their products are: actual physical differences (a 30” TV offers a different Super Bowl experience than a 70” TV, right?), advertising (or branding; ), and location.</a:t>
            </a:r>
            <a:endParaRPr lang="en-US" dirty="0" smtClean="0"/>
          </a:p>
          <a:p>
            <a:pPr eaLnBrk="1" hangingPunct="1"/>
            <a:endParaRPr lang="en-US" dirty="0" smtClean="0"/>
          </a:p>
          <a:p>
            <a:pPr eaLnBrk="1" hangingPunct="1"/>
            <a:r>
              <a:rPr lang="en-US" dirty="0" smtClean="0"/>
              <a:t>Gasoline seems like an undifferentiated product, yet different gas stations charge different prices.  How can some gas stations get away with charging 5 or even 10 cents more per gallon?  The answer is product differentiation by location.  </a:t>
            </a:r>
          </a:p>
          <a:p>
            <a:pPr eaLnBrk="1" hangingPunct="1"/>
            <a:endParaRPr lang="en-US" dirty="0" smtClean="0"/>
          </a:p>
          <a:p>
            <a:pPr eaLnBrk="1" hangingPunct="1"/>
            <a:r>
              <a:rPr lang="en-US" dirty="0" smtClean="0"/>
              <a:t>Imagine you’re driving home in rush-hour traffic from a grueling 10-hour day at the office.  The orange warning light comes on, indicating your car needs gas.  After uttering a few choice expletives, you notice two gas stations at an upcoming intersection.  The one on the right charges 5 cents more than the one on the left, but is easily accessible.  The one on the left would require you to make a left-hand turn in heavy traffic to get into the station, and another to get out.  And how much would you save?  If you buy 20 gallons, you’d save only $1.  </a:t>
            </a:r>
          </a:p>
          <a:p>
            <a:pPr eaLnBrk="1" hangingPunct="1"/>
            <a:endParaRPr lang="en-US" dirty="0" smtClean="0"/>
          </a:p>
          <a:p>
            <a:pPr eaLnBrk="1" hangingPunct="1"/>
            <a:r>
              <a:rPr lang="en-US" dirty="0" smtClean="0"/>
              <a:t>Alternatively, imagine you run a gas station located in a highly residential area, in which there are few other businesses—including gas stations.  If people want gas, they can buy it from you, or they can drive 10 minutes to a more commercial area with lots of gas stations.  Your location allows you to charge a higher price.  </a:t>
            </a:r>
          </a:p>
          <a:p>
            <a:pPr eaLnBrk="1" hangingPunct="1"/>
            <a:endParaRPr lang="en-US" dirty="0" smtClean="0"/>
          </a:p>
          <a:p>
            <a:pPr eaLnBrk="1" hangingPunct="1"/>
            <a:r>
              <a:rPr lang="en-US" dirty="0" smtClean="0"/>
              <a:t>Businesspeople have long understood that location is a critical dimension of product differentiation.  Hence the saying “location, location, location.”  </a:t>
            </a:r>
          </a:p>
        </p:txBody>
      </p:sp>
      <p:sp>
        <p:nvSpPr>
          <p:cNvPr id="4" name="Slide Number Placeholder 3"/>
          <p:cNvSpPr>
            <a:spLocks noGrp="1"/>
          </p:cNvSpPr>
          <p:nvPr>
            <p:ph type="sldNum" sz="quarter" idx="10"/>
          </p:nvPr>
        </p:nvSpPr>
        <p:spPr/>
        <p:txBody>
          <a:bodyPr/>
          <a:lstStyle/>
          <a:p>
            <a:fld id="{2CAF6792-DBE1-4461-97FA-F85A7B48814E}" type="slidenum">
              <a:rPr lang="en-US" smtClean="0"/>
              <a:t>4</a:t>
            </a:fld>
            <a:endParaRPr lang="en-US" dirty="0"/>
          </a:p>
        </p:txBody>
      </p:sp>
    </p:spTree>
    <p:extLst>
      <p:ext uri="{BB962C8B-B14F-4D97-AF65-F5344CB8AC3E}">
        <p14:creationId xmlns:p14="http://schemas.microsoft.com/office/powerpoint/2010/main" val="452384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Monopolistic competition</a:t>
            </a:r>
          </a:p>
          <a:p>
            <a:pPr eaLnBrk="1" hangingPunct="1"/>
            <a:r>
              <a:rPr lang="en-US" dirty="0" smtClean="0"/>
              <a:t>-</a:t>
            </a:r>
            <a:r>
              <a:rPr lang="en-US" baseline="0" dirty="0" smtClean="0"/>
              <a:t> </a:t>
            </a:r>
            <a:r>
              <a:rPr lang="en-US" dirty="0" smtClean="0"/>
              <a:t>Long-run profits for are zero because of free entry/exit.  </a:t>
            </a:r>
          </a:p>
          <a:p>
            <a:pPr eaLnBrk="1" hangingPunct="1"/>
            <a:r>
              <a:rPr lang="en-US" dirty="0" smtClean="0"/>
              <a:t>- The market power:</a:t>
            </a:r>
            <a:r>
              <a:rPr lang="en-US" baseline="0" dirty="0" smtClean="0"/>
              <a:t> </a:t>
            </a:r>
            <a:r>
              <a:rPr lang="en-US" dirty="0" smtClean="0"/>
              <a:t>it sells a product that is at least somewhat different from products sold by other firms.  </a:t>
            </a:r>
          </a:p>
          <a:p>
            <a:pPr eaLnBrk="1" hangingPunct="1"/>
            <a:r>
              <a:rPr lang="en-US" dirty="0" smtClean="0"/>
              <a:t>- The D curve is downward-sloping because the firm has a bit of market power and sells a unique variety. </a:t>
            </a:r>
          </a:p>
          <a:p>
            <a:pPr eaLnBrk="1" hangingPunct="1"/>
            <a:endParaRPr lang="en-US" dirty="0" smtClean="0"/>
          </a:p>
          <a:p>
            <a:pPr eaLnBrk="1" hangingPunct="1"/>
            <a:r>
              <a:rPr lang="en-US" dirty="0" smtClean="0"/>
              <a:t>A monopoly is the sole seller of a product with no close substitutes.  In contrast, the monopolistic competitor sells a product with many close substitutes.  As a result, demand for the monopolist’s product is less elastic than demand for the monopolistic competitor’s product.  </a:t>
            </a:r>
          </a:p>
          <a:p>
            <a:pPr eaLnBrk="1" hangingPunct="1"/>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a:t>
            </a:fld>
            <a:endParaRPr lang="en-US" dirty="0"/>
          </a:p>
        </p:txBody>
      </p:sp>
    </p:spTree>
    <p:extLst>
      <p:ext uri="{BB962C8B-B14F-4D97-AF65-F5344CB8AC3E}">
        <p14:creationId xmlns:p14="http://schemas.microsoft.com/office/powerpoint/2010/main" val="4113519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6</a:t>
            </a:fld>
            <a:endParaRPr lang="en-US"/>
          </a:p>
        </p:txBody>
      </p:sp>
    </p:spTree>
    <p:extLst>
      <p:ext uri="{BB962C8B-B14F-4D97-AF65-F5344CB8AC3E}">
        <p14:creationId xmlns:p14="http://schemas.microsoft.com/office/powerpoint/2010/main" val="1297533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4A11CCA3-2125-45E2-A60F-A1832D57B3D1}" type="slidenum">
              <a:rPr lang="en-US" smtClean="0"/>
              <a:pPr/>
              <a:t>7</a:t>
            </a:fld>
            <a:endParaRPr lang="en-US" dirty="0" smtClean="0"/>
          </a:p>
        </p:txBody>
      </p:sp>
      <p:sp>
        <p:nvSpPr>
          <p:cNvPr id="3789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DBF40A3-9C37-4194-AD4E-69DE674DFA8E}" type="slidenum">
              <a:rPr lang="en-US" sz="1200">
                <a:cs typeface="Arial" charset="0"/>
              </a:rPr>
              <a:pPr algn="r"/>
              <a:t>7</a:t>
            </a:fld>
            <a:endParaRPr lang="en-US" sz="1200" dirty="0">
              <a:cs typeface="Arial" charset="0"/>
            </a:endParaRPr>
          </a:p>
        </p:txBody>
      </p:sp>
      <p:sp>
        <p:nvSpPr>
          <p:cNvPr id="37892" name="Rectangle 2"/>
          <p:cNvSpPr>
            <a:spLocks noGrp="1" noRot="1" noChangeAspect="1" noChangeArrowheads="1" noTextEdit="1"/>
          </p:cNvSpPr>
          <p:nvPr>
            <p:ph type="sldImg"/>
          </p:nvPr>
        </p:nvSpPr>
        <p:spPr>
          <a:xfrm>
            <a:off x="1143000" y="534988"/>
            <a:ext cx="4572000" cy="3429000"/>
          </a:xfrm>
          <a:ln/>
        </p:spPr>
      </p:sp>
      <p:sp>
        <p:nvSpPr>
          <p:cNvPr id="37893"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The graphical analysis of the monopolistically competitive firm’s output, price, and profits/losses is very similar to that of the monopoly firm.  </a:t>
            </a:r>
          </a:p>
          <a:p>
            <a:pPr eaLnBrk="1" hangingPunct="1"/>
            <a:endParaRPr lang="en-US" dirty="0" smtClean="0"/>
          </a:p>
          <a:p>
            <a:pPr eaLnBrk="1" hangingPunct="1"/>
            <a:r>
              <a:rPr lang="en-US" dirty="0" smtClean="0"/>
              <a:t>One subtle difference is that the demand curve (and MR curve) facing the monopolistically competitive firm is likely to be flatter than the demand curve facing the monopolist, as the monopolistic competitor faces competition from other firms selling similar products.  </a:t>
            </a:r>
          </a:p>
        </p:txBody>
      </p:sp>
    </p:spTree>
    <p:extLst>
      <p:ext uri="{BB962C8B-B14F-4D97-AF65-F5344CB8AC3E}">
        <p14:creationId xmlns:p14="http://schemas.microsoft.com/office/powerpoint/2010/main" val="3692287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E37EDBE9-AB5B-4EE1-9D12-BFADB57EBC15}" type="slidenum">
              <a:rPr lang="en-US" smtClean="0"/>
              <a:pPr/>
              <a:t>8</a:t>
            </a:fld>
            <a:endParaRPr lang="en-US" dirty="0" smtClean="0"/>
          </a:p>
        </p:txBody>
      </p:sp>
      <p:sp>
        <p:nvSpPr>
          <p:cNvPr id="389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76AFE85-A1B3-4780-B089-39119475828A}" type="slidenum">
              <a:rPr lang="en-US" sz="1200">
                <a:cs typeface="Arial" charset="0"/>
              </a:rPr>
              <a:pPr algn="r"/>
              <a:t>8</a:t>
            </a:fld>
            <a:endParaRPr lang="en-US" sz="1200" dirty="0">
              <a:cs typeface="Arial" charset="0"/>
            </a:endParaRPr>
          </a:p>
        </p:txBody>
      </p:sp>
      <p:sp>
        <p:nvSpPr>
          <p:cNvPr id="38916" name="Rectangle 2"/>
          <p:cNvSpPr>
            <a:spLocks noGrp="1" noRot="1" noChangeAspect="1" noChangeArrowheads="1" noTextEdit="1"/>
          </p:cNvSpPr>
          <p:nvPr>
            <p:ph type="sldImg"/>
          </p:nvPr>
        </p:nvSpPr>
        <p:spPr>
          <a:xfrm>
            <a:off x="1143000" y="534988"/>
            <a:ext cx="4572000" cy="3429000"/>
          </a:xfrm>
          <a:ln/>
        </p:spPr>
      </p:sp>
      <p:sp>
        <p:nvSpPr>
          <p:cNvPr id="38917" name="Rectangle 3"/>
          <p:cNvSpPr>
            <a:spLocks noGrp="1" noChangeArrowheads="1"/>
          </p:cNvSpPr>
          <p:nvPr>
            <p:ph type="body" idx="1"/>
          </p:nvPr>
        </p:nvSpPr>
        <p:spPr>
          <a:xfrm>
            <a:off x="685800" y="4248150"/>
            <a:ext cx="5486400" cy="4210050"/>
          </a:xfrm>
          <a:noFill/>
          <a:ln/>
        </p:spPr>
        <p:txBody>
          <a:bodyPr/>
          <a:lstStyle/>
          <a:p>
            <a:pPr eaLnBrk="1" hangingPunct="1"/>
            <a:endParaRPr lang="en-US" dirty="0" smtClean="0"/>
          </a:p>
        </p:txBody>
      </p:sp>
    </p:spTree>
    <p:extLst>
      <p:ext uri="{BB962C8B-B14F-4D97-AF65-F5344CB8AC3E}">
        <p14:creationId xmlns:p14="http://schemas.microsoft.com/office/powerpoint/2010/main" val="3039775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Short run:  Under monopolistic competition, firm behavior is very similar to monopoly.  </a:t>
            </a:r>
          </a:p>
          <a:p>
            <a:r>
              <a:rPr lang="en-US" dirty="0" smtClean="0"/>
              <a:t>Long run:  In monopolistic competition, entry and exit drive economic profit to zero.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9</a:t>
            </a:fld>
            <a:endParaRPr lang="en-US" dirty="0"/>
          </a:p>
        </p:txBody>
      </p:sp>
    </p:spTree>
    <p:extLst>
      <p:ext uri="{BB962C8B-B14F-4D97-AF65-F5344CB8AC3E}">
        <p14:creationId xmlns:p14="http://schemas.microsoft.com/office/powerpoint/2010/main" val="1055202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6054725" y="5707063"/>
            <a:ext cx="3089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smtClean="0">
                <a:solidFill>
                  <a:srgbClr val="000000"/>
                </a:solidFill>
              </a:rPr>
              <a:t>Premium PowerPoint Slides by: </a:t>
            </a:r>
          </a:p>
          <a:p>
            <a:pPr algn="ctr" eaLnBrk="1" fontAlgn="base" hangingPunct="1">
              <a:lnSpc>
                <a:spcPct val="80000"/>
              </a:lnSpc>
              <a:spcBef>
                <a:spcPct val="20000"/>
              </a:spcBef>
              <a:spcAft>
                <a:spcPct val="0"/>
              </a:spcAft>
              <a:defRPr/>
            </a:pPr>
            <a:r>
              <a:rPr lang="en-US" altLang="en-US" sz="1400" dirty="0" smtClean="0">
                <a:solidFill>
                  <a:srgbClr val="000000"/>
                </a:solidFill>
              </a:rPr>
              <a:t>V.  </a:t>
            </a:r>
            <a:r>
              <a:rPr lang="en-US" altLang="en-US" sz="1400" dirty="0" err="1" smtClean="0">
                <a:solidFill>
                  <a:srgbClr val="000000"/>
                </a:solidFill>
              </a:rPr>
              <a:t>Andreea</a:t>
            </a:r>
            <a:r>
              <a:rPr lang="en-US" altLang="en-US" sz="1400" dirty="0" smtClean="0">
                <a:solidFill>
                  <a:srgbClr val="000000"/>
                </a:solidFill>
              </a:rPr>
              <a:t>  CHIRITESCU</a:t>
            </a:r>
          </a:p>
          <a:p>
            <a:pPr algn="ctr" eaLnBrk="1" fontAlgn="base" hangingPunct="1">
              <a:lnSpc>
                <a:spcPct val="80000"/>
              </a:lnSpc>
              <a:spcBef>
                <a:spcPct val="20000"/>
              </a:spcBef>
              <a:spcAft>
                <a:spcPct val="0"/>
              </a:spcAft>
              <a:defRPr/>
            </a:pPr>
            <a:r>
              <a:rPr lang="en-US" altLang="en-US" sz="1400" dirty="0" smtClean="0">
                <a:solidFill>
                  <a:srgbClr val="000000"/>
                </a:solidFill>
              </a:rPr>
              <a:t>Eastern Illinois University</a:t>
            </a:r>
          </a:p>
        </p:txBody>
      </p:sp>
      <p:sp>
        <p:nvSpPr>
          <p:cNvPr id="10" name="Text Placeholder 9"/>
          <p:cNvSpPr>
            <a:spLocks noGrp="1"/>
          </p:cNvSpPr>
          <p:nvPr>
            <p:ph type="body" sz="quarter" idx="12" hasCustomPrompt="1"/>
          </p:nvPr>
        </p:nvSpPr>
        <p:spPr>
          <a:xfrm>
            <a:off x="2207172" y="3276600"/>
            <a:ext cx="6936827" cy="1812925"/>
          </a:xfrm>
          <a:prstGeom prst="rect">
            <a:avLst/>
          </a:prstGeom>
        </p:spPr>
        <p:txBody>
          <a:bodyPr/>
          <a:lstStyle>
            <a:lvl1pPr marL="0" indent="0" algn="ctr">
              <a:buNone/>
              <a:defRPr sz="6000">
                <a:solidFill>
                  <a:srgbClr val="AE12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smtClean="0"/>
              <a:t>Chapter title</a:t>
            </a:r>
          </a:p>
        </p:txBody>
      </p:sp>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7" name="Footer Placeholder 4"/>
          <p:cNvSpPr>
            <a:spLocks noGrp="1"/>
          </p:cNvSpPr>
          <p:nvPr>
            <p:ph type="ftr" sz="quarter" idx="15"/>
          </p:nvPr>
        </p:nvSpPr>
        <p:spPr/>
        <p:txBody>
          <a:bodyPr/>
          <a:lstStyle>
            <a:lvl1pPr>
              <a:defRPr/>
            </a:lvl1p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3" name="Text Placeholder 2"/>
          <p:cNvSpPr>
            <a:spLocks noGrp="1"/>
          </p:cNvSpPr>
          <p:nvPr>
            <p:ph type="body" sz="quarter" idx="16" hasCustomPrompt="1"/>
          </p:nvPr>
        </p:nvSpPr>
        <p:spPr>
          <a:xfrm>
            <a:off x="0" y="3505200"/>
            <a:ext cx="1981200" cy="1828800"/>
          </a:xfrm>
          <a:prstGeom prst="rect">
            <a:avLst/>
          </a:prstGeom>
        </p:spPr>
        <p:txBody>
          <a:bodyPr/>
          <a:lstStyle>
            <a:lvl1pPr marL="0" indent="0" algn="ctr">
              <a:buNone/>
              <a:defRPr>
                <a:solidFill>
                  <a:srgbClr val="005EA4"/>
                </a:solidFill>
                <a:effectLst>
                  <a:outerShdw blurRad="38100" dist="38100" dir="2700000" algn="tl">
                    <a:srgbClr val="000000">
                      <a:alpha val="43137"/>
                    </a:srgbClr>
                  </a:outerShdw>
                </a:effectLst>
                <a:latin typeface="Arial Narrow" panose="020B0606020202030204" pitchFamily="34" charset="0"/>
              </a:defRPr>
            </a:lvl1pPr>
          </a:lstStyle>
          <a:p>
            <a:pPr lvl="0"/>
            <a:r>
              <a:rPr lang="en-US" dirty="0" smtClean="0"/>
              <a:t>CHAPTER</a:t>
            </a:r>
          </a:p>
          <a:p>
            <a:pPr lvl="0"/>
            <a:r>
              <a:rPr lang="en-US" dirty="0" smtClean="0"/>
              <a:t>#</a:t>
            </a:r>
          </a:p>
        </p:txBody>
      </p:sp>
      <p:sp>
        <p:nvSpPr>
          <p:cNvPr id="2" name="TextBox 1"/>
          <p:cNvSpPr txBox="1"/>
          <p:nvPr userDrawn="1"/>
        </p:nvSpPr>
        <p:spPr>
          <a:xfrm>
            <a:off x="0" y="0"/>
            <a:ext cx="4572000" cy="2585323"/>
          </a:xfrm>
          <a:prstGeom prst="rect">
            <a:avLst/>
          </a:prstGeom>
          <a:noFill/>
        </p:spPr>
        <p:txBody>
          <a:bodyPr wrap="square" rtlCol="0">
            <a:spAutoFit/>
          </a:bodyPr>
          <a:lstStyle/>
          <a:p>
            <a:pPr algn="ctr"/>
            <a:r>
              <a:rPr lang="en-US" sz="3200" dirty="0" smtClean="0">
                <a:solidFill>
                  <a:schemeClr val="bg1"/>
                </a:solidFill>
                <a:latin typeface="+mj-lt"/>
                <a:cs typeface="Times New Roman" panose="02020603050405020304" pitchFamily="18" charset="0"/>
              </a:rPr>
              <a:t>N. GREGORY MANKIW</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dirty="0" smtClean="0">
                <a:solidFill>
                  <a:schemeClr val="tx1">
                    <a:lumMod val="50000"/>
                    <a:lumOff val="50000"/>
                  </a:schemeClr>
                </a:solidFill>
                <a:latin typeface="Times New Roman" panose="02020603050405020304" pitchFamily="18" charset="0"/>
                <a:cs typeface="Times New Roman" panose="02020603050405020304" pitchFamily="18" charset="0"/>
              </a:rPr>
              <a:t>PRINCIPLES OF</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5400" dirty="0" smtClean="0">
                <a:latin typeface="+mj-lt"/>
              </a:rPr>
              <a:t>ECONOMICS</a:t>
            </a:r>
            <a:r>
              <a:rPr lang="en-US" dirty="0" smtClean="0"/>
              <a:t/>
            </a:r>
            <a:br>
              <a:rPr lang="en-US" dirty="0" smtClean="0"/>
            </a:b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Eight Edition </a:t>
            </a:r>
            <a:endParaRPr lang="en-US" dirty="0"/>
          </a:p>
        </p:txBody>
      </p:sp>
    </p:spTree>
    <p:extLst>
      <p:ext uri="{BB962C8B-B14F-4D97-AF65-F5344CB8AC3E}">
        <p14:creationId xmlns:p14="http://schemas.microsoft.com/office/powerpoint/2010/main" val="868237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457200" y="533400"/>
            <a:ext cx="84582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smtClean="0"/>
              <a:t>Click to edit Master text styles</a:t>
            </a:r>
          </a:p>
        </p:txBody>
      </p:sp>
      <p:sp>
        <p:nvSpPr>
          <p:cNvPr id="9" name="Text Placeholder 5"/>
          <p:cNvSpPr>
            <a:spLocks noGrp="1"/>
          </p:cNvSpPr>
          <p:nvPr>
            <p:ph type="body" sz="quarter" idx="14"/>
          </p:nvPr>
        </p:nvSpPr>
        <p:spPr>
          <a:xfrm>
            <a:off x="533400" y="1295400"/>
            <a:ext cx="80772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6954494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605119"/>
            <a:ext cx="8492836" cy="583662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037197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0939"/>
            <a:ext cx="8686800" cy="860961"/>
          </a:xfrm>
        </p:spPr>
        <p:txBody>
          <a:bodyPr/>
          <a:lstStyle>
            <a:lvl1pPr>
              <a:defRPr sz="36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18641172"/>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46727519"/>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a:p>
            <a:pPr lvl="0"/>
            <a:r>
              <a:rPr lang="en-US" dirty="0" smtClean="0"/>
              <a:t>Picture comment </a:t>
            </a:r>
            <a:endParaRPr lang="en-US" dirty="0"/>
          </a:p>
        </p:txBody>
      </p:sp>
    </p:spTree>
    <p:extLst>
      <p:ext uri="{BB962C8B-B14F-4D97-AF65-F5344CB8AC3E}">
        <p14:creationId xmlns:p14="http://schemas.microsoft.com/office/powerpoint/2010/main" val="2600461"/>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TextBox 4"/>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40720237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97577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88849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75696269"/>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57883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424646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7.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8.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9.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84188"/>
            <a:ext cx="9144000" cy="6326187"/>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7"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pic>
        <p:nvPicPr>
          <p:cNvPr id="1030"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32"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0" y="150813"/>
            <a:ext cx="45720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Footer Placeholder 2"/>
          <p:cNvSpPr>
            <a:spLocks noGrp="1"/>
          </p:cNvSpPr>
          <p:nvPr>
            <p:ph type="ftr" sz="quarter" idx="3"/>
          </p:nvPr>
        </p:nvSpPr>
        <p:spPr>
          <a:xfrm>
            <a:off x="0" y="6400800"/>
            <a:ext cx="8540750" cy="457200"/>
          </a:xfrm>
          <a:prstGeom prst="rect">
            <a:avLst/>
          </a:prstGeom>
          <a:noFill/>
        </p:spPr>
        <p:txBody>
          <a:bodyPr vert="horz" lIns="91440" tIns="45720" rIns="91440" bIns="45720" rtlCol="0" anchor="ctr"/>
          <a:lstStyle>
            <a:lvl1pPr algn="l">
              <a:buNone/>
              <a:defRPr sz="1000">
                <a:solidFill>
                  <a:schemeClr val="bg1"/>
                </a:solidFill>
                <a:cs typeface="Arial" pitchFamily="34" charset="0"/>
              </a:defRPr>
            </a:lvl1pPr>
          </a:lstStyle>
          <a:p>
            <a:pPr fontAlgn="base">
              <a:spcAft>
                <a:spcPct val="0"/>
              </a:spcAft>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258456" y="101600"/>
            <a:ext cx="859979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078" name="Rectangle 8"/>
          <p:cNvSpPr>
            <a:spLocks noGrp="1" noChangeArrowheads="1"/>
          </p:cNvSpPr>
          <p:nvPr>
            <p:ph type="body" idx="1"/>
          </p:nvPr>
        </p:nvSpPr>
        <p:spPr bwMode="auto">
          <a:xfrm>
            <a:off x="292912" y="1054100"/>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05838" cy="4572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 y="0"/>
            <a:ext cx="1380694" cy="1036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324303"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smtClean="0"/>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7"/>
            <a:ext cx="8605838"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 id="2147483685" r:id="rId3"/>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542704"/>
            <a:chOff x="0" y="1"/>
            <a:chExt cx="9144000" cy="6542704"/>
          </a:xfrm>
        </p:grpSpPr>
        <p:pic>
          <p:nvPicPr>
            <p:cNvPr id="3074"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41886"/>
            <a:ext cx="8615363"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userDrawn="1"/>
        </p:nvGrpSpPr>
        <p:grpSpPr>
          <a:xfrm>
            <a:off x="124529" y="47182"/>
            <a:ext cx="8918525"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0" y="6352697"/>
            <a:ext cx="8615363"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76201"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8605838"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9"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Master case-study #2</a:t>
            </a:r>
          </a:p>
        </p:txBody>
      </p:sp>
      <p:sp>
        <p:nvSpPr>
          <p:cNvPr id="6150" name="Rectangle 3"/>
          <p:cNvSpPr>
            <a:spLocks noGrp="1" noChangeAspect="1" noChangeArrowheads="1"/>
          </p:cNvSpPr>
          <p:nvPr>
            <p:ph type="body" idx="1"/>
          </p:nvPr>
        </p:nvSpPr>
        <p:spPr bwMode="auto">
          <a:xfrm>
            <a:off x="457200" y="700088"/>
            <a:ext cx="84582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51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9525"/>
            <a:ext cx="7953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8561388" y="0"/>
            <a:ext cx="582612" cy="609600"/>
            <a:chOff x="8513384" y="0"/>
            <a:chExt cx="582991" cy="609600"/>
          </a:xfrm>
        </p:grpSpPr>
        <p:pic>
          <p:nvPicPr>
            <p:cNvPr id="5128" name="Picture 1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4572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008332" y="0"/>
            <a:ext cx="71356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Appendix master title</a:t>
            </a:r>
          </a:p>
        </p:txBody>
      </p:sp>
      <p:sp>
        <p:nvSpPr>
          <p:cNvPr id="206855" name="Rectangle 7"/>
          <p:cNvSpPr>
            <a:spLocks noGrp="1" noChangeArrowheads="1"/>
          </p:cNvSpPr>
          <p:nvPr>
            <p:ph type="sldNum" sz="quarter" idx="4"/>
          </p:nvPr>
        </p:nvSpPr>
        <p:spPr bwMode="auto">
          <a:xfrm>
            <a:off x="8658225" y="6488113"/>
            <a:ext cx="485775"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457200" y="592138"/>
            <a:ext cx="848201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 name="Group 2"/>
          <p:cNvGrpSpPr/>
          <p:nvPr userDrawn="1"/>
        </p:nvGrpSpPr>
        <p:grpSpPr>
          <a:xfrm>
            <a:off x="32017" y="72581"/>
            <a:ext cx="1976315"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8218204" y="750888"/>
            <a:ext cx="893380"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5" name="Footer Placeholder 4"/>
          <p:cNvSpPr>
            <a:spLocks noGrp="1"/>
          </p:cNvSpPr>
          <p:nvPr>
            <p:ph type="ftr" sz="quarter" idx="3"/>
          </p:nvPr>
        </p:nvSpPr>
        <p:spPr>
          <a:xfrm>
            <a:off x="0" y="6324600"/>
            <a:ext cx="8637588" cy="533401"/>
          </a:xfrm>
          <a:prstGeom prst="rect">
            <a:avLst/>
          </a:prstGeom>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133600" y="3657600"/>
            <a:ext cx="7010399" cy="1981200"/>
          </a:xfrm>
        </p:spPr>
        <p:txBody>
          <a:bodyPr/>
          <a:lstStyle/>
          <a:p>
            <a:pPr>
              <a:defRPr/>
            </a:pPr>
            <a:r>
              <a:rPr lang="en-US" dirty="0"/>
              <a:t>Monopolistic Competition</a:t>
            </a:r>
          </a:p>
        </p:txBody>
      </p:sp>
      <p:sp>
        <p:nvSpPr>
          <p:cNvPr id="11" name="Text Placeholder 10"/>
          <p:cNvSpPr>
            <a:spLocks noGrp="1"/>
          </p:cNvSpPr>
          <p:nvPr>
            <p:ph type="body" sz="quarter" idx="16"/>
          </p:nvPr>
        </p:nvSpPr>
        <p:spPr/>
        <p:txBody>
          <a:bodyPr/>
          <a:lstStyle/>
          <a:p>
            <a:r>
              <a:rPr lang="en-US" dirty="0" smtClean="0"/>
              <a:t>CHAPTER</a:t>
            </a:r>
          </a:p>
          <a:p>
            <a:r>
              <a:rPr lang="en-US" sz="6600" smtClean="0">
                <a:solidFill>
                  <a:schemeClr val="tx2"/>
                </a:solidFill>
                <a:latin typeface="Cambria Math" panose="02040503050406030204" pitchFamily="18" charset="0"/>
                <a:ea typeface="Cambria Math" panose="02040503050406030204" pitchFamily="18" charset="0"/>
              </a:rPr>
              <a:t>16 </a:t>
            </a:r>
            <a:endParaRPr lang="en-US" sz="6600" dirty="0">
              <a:solidFill>
                <a:schemeClr val="tx2"/>
              </a:solidFill>
              <a:latin typeface="Cambria Math" panose="02040503050406030204" pitchFamily="18" charset="0"/>
              <a:ea typeface="Cambria Math" panose="02040503050406030204" pitchFamily="18" charset="0"/>
            </a:endParaRPr>
          </a:p>
        </p:txBody>
      </p:sp>
      <p:sp>
        <p:nvSpPr>
          <p:cNvPr id="5" name="Footer Placeholder 4"/>
          <p:cNvSpPr>
            <a:spLocks noGrp="1"/>
          </p:cNvSpPr>
          <p:nvPr>
            <p:ph type="ftr" sz="quarter" idx="15"/>
          </p:nvPr>
        </p:nvSpPr>
        <p:spPr/>
        <p:txBody>
          <a:body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6" name="Slide Number Placeholder 5"/>
          <p:cNvSpPr>
            <a:spLocks noGrp="1"/>
          </p:cNvSpPr>
          <p:nvPr>
            <p:ph type="sldNum" sz="quarter" idx="14"/>
          </p:nvPr>
        </p:nvSpPr>
        <p:spPr/>
        <p:txBody>
          <a:bodyPr/>
          <a:lstStyle/>
          <a:p>
            <a:pPr>
              <a:defRPr/>
            </a:pPr>
            <a:fld id="{CABCAE2A-3771-4BE5-9C85-74C66AABFB75}" type="slidenum">
              <a:rPr lang="en-US" smtClean="0">
                <a:solidFill>
                  <a:srgbClr val="FFFFFF"/>
                </a:solidFill>
              </a:rPr>
              <a:pPr>
                <a:defRPr/>
              </a:pPr>
              <a:t>1</a:t>
            </a:fld>
            <a:endParaRPr lang="en-US" dirty="0">
              <a:solidFill>
                <a:srgbClr val="FFFFFF"/>
              </a:solidFill>
            </a:endParaRPr>
          </a:p>
        </p:txBody>
      </p:sp>
    </p:spTree>
    <p:extLst>
      <p:ext uri="{BB962C8B-B14F-4D97-AF65-F5344CB8AC3E}">
        <p14:creationId xmlns:p14="http://schemas.microsoft.com/office/powerpoint/2010/main" val="29623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6" name="Line 31"/>
          <p:cNvSpPr>
            <a:spLocks noChangeShapeType="1"/>
          </p:cNvSpPr>
          <p:nvPr/>
        </p:nvSpPr>
        <p:spPr bwMode="auto">
          <a:xfrm flipH="1">
            <a:off x="5045075" y="4054475"/>
            <a:ext cx="1182687" cy="0"/>
          </a:xfrm>
          <a:prstGeom prst="line">
            <a:avLst/>
          </a:prstGeom>
          <a:noFill/>
          <a:ln w="9525">
            <a:solidFill>
              <a:srgbClr val="B2B2B2"/>
            </a:solidFill>
            <a:prstDash val="lgDash"/>
            <a:round/>
            <a:headEnd/>
            <a:tailEnd/>
          </a:ln>
        </p:spPr>
        <p:txBody>
          <a:bodyPr/>
          <a:lstStyle/>
          <a:p>
            <a:endParaRPr lang="en-US" dirty="0">
              <a:latin typeface="Arial"/>
              <a:cs typeface="Arial"/>
            </a:endParaRPr>
          </a:p>
        </p:txBody>
      </p:sp>
      <p:grpSp>
        <p:nvGrpSpPr>
          <p:cNvPr id="2" name="Group 3"/>
          <p:cNvGrpSpPr>
            <a:grpSpLocks/>
          </p:cNvGrpSpPr>
          <p:nvPr/>
        </p:nvGrpSpPr>
        <p:grpSpPr bwMode="auto">
          <a:xfrm>
            <a:off x="5057775" y="3103562"/>
            <a:ext cx="1173162" cy="1776413"/>
            <a:chOff x="357" y="2450"/>
            <a:chExt cx="795" cy="646"/>
          </a:xfrm>
        </p:grpSpPr>
        <p:sp>
          <p:nvSpPr>
            <p:cNvPr id="13347" name="Line 4"/>
            <p:cNvSpPr>
              <a:spLocks noChangeShapeType="1"/>
            </p:cNvSpPr>
            <p:nvPr/>
          </p:nvSpPr>
          <p:spPr bwMode="auto">
            <a:xfrm>
              <a:off x="357" y="2450"/>
              <a:ext cx="795" cy="0"/>
            </a:xfrm>
            <a:prstGeom prst="line">
              <a:avLst/>
            </a:prstGeom>
            <a:noFill/>
            <a:ln w="9525">
              <a:solidFill>
                <a:srgbClr val="B2B2B2"/>
              </a:solidFill>
              <a:prstDash val="lgDash"/>
              <a:round/>
              <a:headEnd/>
              <a:tailEnd/>
            </a:ln>
          </p:spPr>
          <p:txBody>
            <a:bodyPr/>
            <a:lstStyle/>
            <a:p>
              <a:endParaRPr lang="en-US" dirty="0">
                <a:latin typeface="Arial"/>
                <a:cs typeface="Arial"/>
              </a:endParaRPr>
            </a:p>
          </p:txBody>
        </p:sp>
        <p:sp>
          <p:nvSpPr>
            <p:cNvPr id="13348" name="Line 5"/>
            <p:cNvSpPr>
              <a:spLocks noChangeShapeType="1"/>
            </p:cNvSpPr>
            <p:nvPr/>
          </p:nvSpPr>
          <p:spPr bwMode="auto">
            <a:xfrm>
              <a:off x="1152" y="2451"/>
              <a:ext cx="0" cy="645"/>
            </a:xfrm>
            <a:prstGeom prst="line">
              <a:avLst/>
            </a:prstGeom>
            <a:noFill/>
            <a:ln w="9525">
              <a:solidFill>
                <a:srgbClr val="B2B2B2"/>
              </a:solidFill>
              <a:prstDash val="lgDash"/>
              <a:round/>
              <a:headEnd/>
              <a:tailEnd/>
            </a:ln>
          </p:spPr>
          <p:txBody>
            <a:bodyPr/>
            <a:lstStyle/>
            <a:p>
              <a:endParaRPr lang="en-US" dirty="0">
                <a:latin typeface="Arial"/>
                <a:cs typeface="Arial"/>
              </a:endParaRPr>
            </a:p>
          </p:txBody>
        </p:sp>
      </p:grpSp>
      <p:sp>
        <p:nvSpPr>
          <p:cNvPr id="13318" name="Rectangle 6"/>
          <p:cNvSpPr>
            <a:spLocks noGrp="1" noChangeArrowheads="1"/>
          </p:cNvSpPr>
          <p:nvPr>
            <p:ph type="title"/>
          </p:nvPr>
        </p:nvSpPr>
        <p:spPr/>
        <p:txBody>
          <a:bodyPr>
            <a:normAutofit fontScale="90000"/>
          </a:bodyPr>
          <a:lstStyle/>
          <a:p>
            <a:pPr eaLnBrk="1" hangingPunct="1"/>
            <a:r>
              <a:rPr lang="en-US" sz="3100" dirty="0" smtClean="0"/>
              <a:t>A Monopolistic Competitor in the Long Run</a:t>
            </a:r>
          </a:p>
        </p:txBody>
      </p:sp>
      <p:sp>
        <p:nvSpPr>
          <p:cNvPr id="128007" name="Rectangle 7"/>
          <p:cNvSpPr>
            <a:spLocks noGrp="1" noChangeArrowheads="1"/>
          </p:cNvSpPr>
          <p:nvPr>
            <p:ph type="body" sz="quarter" idx="12"/>
          </p:nvPr>
        </p:nvSpPr>
        <p:spPr>
          <a:xfrm>
            <a:off x="152400" y="1041400"/>
            <a:ext cx="3581400" cy="4826000"/>
          </a:xfrm>
        </p:spPr>
        <p:txBody>
          <a:bodyPr/>
          <a:lstStyle/>
          <a:p>
            <a:pPr marL="0" indent="0" eaLnBrk="1" hangingPunct="1">
              <a:spcBef>
                <a:spcPct val="50000"/>
              </a:spcBef>
              <a:buFont typeface="Wingdings" pitchFamily="2" charset="2"/>
              <a:buNone/>
            </a:pPr>
            <a:r>
              <a:rPr lang="en-US" sz="2800" dirty="0" smtClean="0"/>
              <a:t>Entry and exit occurs until </a:t>
            </a:r>
            <a:r>
              <a:rPr lang="en-US" sz="2800" i="1" dirty="0" smtClean="0">
                <a:solidFill>
                  <a:srgbClr val="C00000"/>
                </a:solidFill>
              </a:rPr>
              <a:t>P</a:t>
            </a:r>
            <a:r>
              <a:rPr lang="en-US" sz="2800" dirty="0" smtClean="0">
                <a:solidFill>
                  <a:srgbClr val="C00000"/>
                </a:solidFill>
              </a:rPr>
              <a:t> = </a:t>
            </a:r>
            <a:r>
              <a:rPr lang="en-US" sz="2800" i="1" dirty="0" smtClean="0">
                <a:solidFill>
                  <a:srgbClr val="C00000"/>
                </a:solidFill>
              </a:rPr>
              <a:t>ATC</a:t>
            </a:r>
            <a:r>
              <a:rPr lang="en-US" sz="2800" dirty="0" smtClean="0">
                <a:solidFill>
                  <a:srgbClr val="C00000"/>
                </a:solidFill>
              </a:rPr>
              <a:t> </a:t>
            </a:r>
            <a:r>
              <a:rPr lang="en-US" sz="2800" dirty="0" smtClean="0"/>
              <a:t>and </a:t>
            </a:r>
            <a:br>
              <a:rPr lang="en-US" sz="2800" dirty="0" smtClean="0"/>
            </a:br>
            <a:r>
              <a:rPr lang="en-US" sz="2800" dirty="0" smtClean="0"/>
              <a:t>profit = zero.  </a:t>
            </a:r>
          </a:p>
          <a:p>
            <a:pPr marL="0" indent="0" eaLnBrk="1" hangingPunct="1">
              <a:spcBef>
                <a:spcPct val="50000"/>
              </a:spcBef>
              <a:buFont typeface="Wingdings" pitchFamily="2" charset="2"/>
              <a:buNone/>
            </a:pPr>
            <a:r>
              <a:rPr lang="en-US" sz="2800" dirty="0" smtClean="0"/>
              <a:t>Notice that the firm charges a markup of price over marginal cost and does not produce at minimum </a:t>
            </a:r>
            <a:r>
              <a:rPr lang="en-US" sz="2800" i="1" dirty="0" smtClean="0"/>
              <a:t>ATC</a:t>
            </a:r>
            <a:r>
              <a:rPr lang="en-US" sz="2800" dirty="0" smtClean="0"/>
              <a:t>.  </a:t>
            </a:r>
            <a:endParaRPr lang="en-US" sz="2800" b="1" i="1" dirty="0" smtClean="0"/>
          </a:p>
        </p:txBody>
      </p:sp>
      <p:sp>
        <p:nvSpPr>
          <p:cNvPr id="9" name="Slide Number Placeholder 8"/>
          <p:cNvSpPr>
            <a:spLocks noGrp="1"/>
          </p:cNvSpPr>
          <p:nvPr>
            <p:ph type="sldNum" sz="quarter" idx="13"/>
          </p:nvPr>
        </p:nvSpPr>
        <p:spPr/>
        <p:txBody>
          <a:bodyPr/>
          <a:lstStyle/>
          <a:p>
            <a:pPr>
              <a:defRPr/>
            </a:pPr>
            <a:fld id="{073C29DC-2178-4274-9150-45F8EBD31C2D}" type="slidenum">
              <a:rPr lang="en-US" smtClean="0"/>
              <a:pPr>
                <a:defRPr/>
              </a:pPr>
              <a:t>10</a:t>
            </a:fld>
            <a:endParaRPr lang="en-US" dirty="0"/>
          </a:p>
        </p:txBody>
      </p:sp>
      <p:sp>
        <p:nvSpPr>
          <p:cNvPr id="8" name="Footer Placeholder 7"/>
          <p:cNvSpPr>
            <a:spLocks noGrp="1"/>
          </p:cNvSpPr>
          <p:nvPr>
            <p:ph type="ftr" sz="quarter" idx="14"/>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3" name="Group 8"/>
          <p:cNvGrpSpPr>
            <a:grpSpLocks/>
          </p:cNvGrpSpPr>
          <p:nvPr/>
        </p:nvGrpSpPr>
        <p:grpSpPr bwMode="auto">
          <a:xfrm>
            <a:off x="3462337" y="1447800"/>
            <a:ext cx="5376863" cy="3893776"/>
            <a:chOff x="1579" y="1014"/>
            <a:chExt cx="3434" cy="2654"/>
          </a:xfrm>
        </p:grpSpPr>
        <p:grpSp>
          <p:nvGrpSpPr>
            <p:cNvPr id="4" name="Group 9"/>
            <p:cNvGrpSpPr>
              <a:grpSpLocks/>
            </p:cNvGrpSpPr>
            <p:nvPr/>
          </p:nvGrpSpPr>
          <p:grpSpPr bwMode="auto">
            <a:xfrm>
              <a:off x="2591" y="1080"/>
              <a:ext cx="2262" cy="2284"/>
              <a:chOff x="1489" y="785"/>
              <a:chExt cx="3650" cy="2492"/>
            </a:xfrm>
          </p:grpSpPr>
          <p:sp>
            <p:nvSpPr>
              <p:cNvPr id="13345" name="Line 10"/>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dirty="0">
                  <a:latin typeface="Arial"/>
                  <a:cs typeface="Arial"/>
                </a:endParaRPr>
              </a:p>
            </p:txBody>
          </p:sp>
          <p:sp>
            <p:nvSpPr>
              <p:cNvPr id="13346" name="Line 11"/>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dirty="0">
                  <a:latin typeface="Arial"/>
                  <a:cs typeface="Arial"/>
                </a:endParaRPr>
              </a:p>
            </p:txBody>
          </p:sp>
        </p:grpSp>
        <p:sp>
          <p:nvSpPr>
            <p:cNvPr id="13343" name="Text Box 12"/>
            <p:cNvSpPr txBox="1">
              <a:spLocks noChangeArrowheads="1"/>
            </p:cNvSpPr>
            <p:nvPr/>
          </p:nvSpPr>
          <p:spPr bwMode="auto">
            <a:xfrm>
              <a:off x="4232" y="3416"/>
              <a:ext cx="781" cy="252"/>
            </a:xfrm>
            <a:prstGeom prst="rect">
              <a:avLst/>
            </a:prstGeom>
            <a:noFill/>
            <a:ln w="9525">
              <a:noFill/>
              <a:miter lim="800000"/>
              <a:headEnd/>
              <a:tailEnd/>
            </a:ln>
          </p:spPr>
          <p:txBody>
            <a:bodyPr lIns="0" tIns="0" rIns="0" bIns="0">
              <a:spAutoFit/>
            </a:bodyPr>
            <a:lstStyle/>
            <a:p>
              <a:pPr algn="r">
                <a:spcBef>
                  <a:spcPct val="50000"/>
                </a:spcBef>
              </a:pPr>
              <a:r>
                <a:rPr lang="en-US" sz="2400" dirty="0">
                  <a:latin typeface="Arial"/>
                  <a:cs typeface="Arial"/>
                </a:rPr>
                <a:t>Quantity</a:t>
              </a:r>
            </a:p>
          </p:txBody>
        </p:sp>
        <p:sp>
          <p:nvSpPr>
            <p:cNvPr id="13344" name="Text Box 13"/>
            <p:cNvSpPr txBox="1">
              <a:spLocks noChangeArrowheads="1"/>
            </p:cNvSpPr>
            <p:nvPr/>
          </p:nvSpPr>
          <p:spPr bwMode="auto">
            <a:xfrm>
              <a:off x="1579" y="1014"/>
              <a:ext cx="1001" cy="312"/>
            </a:xfrm>
            <a:prstGeom prst="rect">
              <a:avLst/>
            </a:prstGeom>
            <a:noFill/>
            <a:ln w="9525">
              <a:noFill/>
              <a:miter lim="800000"/>
              <a:headEnd/>
              <a:tailEnd/>
            </a:ln>
          </p:spPr>
          <p:txBody>
            <a:bodyPr>
              <a:spAutoFit/>
            </a:bodyPr>
            <a:lstStyle/>
            <a:p>
              <a:pPr algn="r">
                <a:spcBef>
                  <a:spcPct val="50000"/>
                </a:spcBef>
              </a:pPr>
              <a:r>
                <a:rPr lang="en-US" sz="2400" dirty="0">
                  <a:latin typeface="Arial"/>
                  <a:cs typeface="Arial"/>
                </a:rPr>
                <a:t>Price</a:t>
              </a:r>
            </a:p>
          </p:txBody>
        </p:sp>
      </p:grpSp>
      <p:grpSp>
        <p:nvGrpSpPr>
          <p:cNvPr id="5" name="Group 14"/>
          <p:cNvGrpSpPr>
            <a:grpSpLocks/>
          </p:cNvGrpSpPr>
          <p:nvPr/>
        </p:nvGrpSpPr>
        <p:grpSpPr bwMode="auto">
          <a:xfrm>
            <a:off x="5416550" y="1143000"/>
            <a:ext cx="3346450" cy="2127250"/>
            <a:chOff x="2859" y="931"/>
            <a:chExt cx="2108" cy="1340"/>
          </a:xfrm>
        </p:grpSpPr>
        <p:sp>
          <p:nvSpPr>
            <p:cNvPr id="13340" name="Arc 15"/>
            <p:cNvSpPr>
              <a:spLocks/>
            </p:cNvSpPr>
            <p:nvPr/>
          </p:nvSpPr>
          <p:spPr bwMode="auto">
            <a:xfrm flipH="1" flipV="1">
              <a:off x="2859" y="931"/>
              <a:ext cx="1759" cy="1340"/>
            </a:xfrm>
            <a:custGeom>
              <a:avLst/>
              <a:gdLst>
                <a:gd name="T0" fmla="*/ 0 w 33610"/>
                <a:gd name="T1" fmla="*/ 0 h 21600"/>
                <a:gd name="T2" fmla="*/ 0 w 33610"/>
                <a:gd name="T3" fmla="*/ 0 h 21600"/>
                <a:gd name="T4" fmla="*/ 0 w 33610"/>
                <a:gd name="T5" fmla="*/ 0 h 21600"/>
                <a:gd name="T6" fmla="*/ 0 60000 65536"/>
                <a:gd name="T7" fmla="*/ 0 60000 65536"/>
                <a:gd name="T8" fmla="*/ 0 60000 65536"/>
                <a:gd name="T9" fmla="*/ 0 w 33610"/>
                <a:gd name="T10" fmla="*/ 0 h 21600"/>
                <a:gd name="T11" fmla="*/ 33610 w 33610"/>
                <a:gd name="T12" fmla="*/ 21600 h 21600"/>
              </a:gdLst>
              <a:ahLst/>
              <a:cxnLst>
                <a:cxn ang="T6">
                  <a:pos x="T0" y="T1"/>
                </a:cxn>
                <a:cxn ang="T7">
                  <a:pos x="T2" y="T3"/>
                </a:cxn>
                <a:cxn ang="T8">
                  <a:pos x="T4" y="T5"/>
                </a:cxn>
              </a:cxnLst>
              <a:rect l="T9" t="T10" r="T11" b="T12"/>
              <a:pathLst>
                <a:path w="33610" h="21600" fill="none" extrusionOk="0">
                  <a:moveTo>
                    <a:pt x="0" y="6309"/>
                  </a:moveTo>
                  <a:cubicBezTo>
                    <a:pt x="4049" y="2268"/>
                    <a:pt x="9535" y="-1"/>
                    <a:pt x="15256" y="0"/>
                  </a:cubicBezTo>
                  <a:cubicBezTo>
                    <a:pt x="22728" y="0"/>
                    <a:pt x="29669" y="3861"/>
                    <a:pt x="33609" y="10211"/>
                  </a:cubicBezTo>
                </a:path>
                <a:path w="33610" h="21600" stroke="0" extrusionOk="0">
                  <a:moveTo>
                    <a:pt x="0" y="6309"/>
                  </a:moveTo>
                  <a:cubicBezTo>
                    <a:pt x="4049" y="2268"/>
                    <a:pt x="9535" y="-1"/>
                    <a:pt x="15256" y="0"/>
                  </a:cubicBezTo>
                  <a:cubicBezTo>
                    <a:pt x="22728" y="0"/>
                    <a:pt x="29669" y="3861"/>
                    <a:pt x="33609" y="10211"/>
                  </a:cubicBezTo>
                  <a:lnTo>
                    <a:pt x="15256" y="21600"/>
                  </a:lnTo>
                  <a:close/>
                </a:path>
              </a:pathLst>
            </a:custGeom>
            <a:noFill/>
            <a:ln w="38100">
              <a:solidFill>
                <a:srgbClr val="333399"/>
              </a:solidFill>
              <a:round/>
              <a:headEnd/>
              <a:tailEnd/>
            </a:ln>
          </p:spPr>
          <p:txBody>
            <a:bodyPr wrap="none" anchor="ctr"/>
            <a:lstStyle/>
            <a:p>
              <a:endParaRPr lang="en-US" dirty="0">
                <a:latin typeface="Arial"/>
                <a:cs typeface="Arial"/>
              </a:endParaRPr>
            </a:p>
          </p:txBody>
        </p:sp>
        <p:sp>
          <p:nvSpPr>
            <p:cNvPr id="13341" name="Text Box 16"/>
            <p:cNvSpPr txBox="1">
              <a:spLocks noChangeArrowheads="1"/>
            </p:cNvSpPr>
            <p:nvPr/>
          </p:nvSpPr>
          <p:spPr bwMode="auto">
            <a:xfrm>
              <a:off x="4444" y="1659"/>
              <a:ext cx="523" cy="233"/>
            </a:xfrm>
            <a:prstGeom prst="rect">
              <a:avLst/>
            </a:prstGeom>
            <a:noFill/>
            <a:ln w="9525">
              <a:noFill/>
              <a:miter lim="800000"/>
              <a:headEnd/>
              <a:tailEnd/>
            </a:ln>
          </p:spPr>
          <p:txBody>
            <a:bodyPr lIns="0" tIns="0" rIns="0" bIns="0">
              <a:spAutoFit/>
            </a:bodyPr>
            <a:lstStyle/>
            <a:p>
              <a:pPr algn="ctr">
                <a:spcBef>
                  <a:spcPct val="50000"/>
                </a:spcBef>
              </a:pPr>
              <a:r>
                <a:rPr lang="en-US" sz="2400" i="1" dirty="0">
                  <a:latin typeface="Arial"/>
                  <a:cs typeface="Arial"/>
                </a:rPr>
                <a:t>ATC</a:t>
              </a:r>
            </a:p>
          </p:txBody>
        </p:sp>
      </p:grpSp>
      <p:sp>
        <p:nvSpPr>
          <p:cNvPr id="13322" name="Line 17"/>
          <p:cNvSpPr>
            <a:spLocks noChangeShapeType="1"/>
          </p:cNvSpPr>
          <p:nvPr/>
        </p:nvSpPr>
        <p:spPr bwMode="auto">
          <a:xfrm>
            <a:off x="5246687" y="2605087"/>
            <a:ext cx="2755900" cy="1420813"/>
          </a:xfrm>
          <a:prstGeom prst="line">
            <a:avLst/>
          </a:prstGeom>
          <a:noFill/>
          <a:ln w="38100">
            <a:solidFill>
              <a:srgbClr val="333399"/>
            </a:solidFill>
            <a:round/>
            <a:headEnd/>
            <a:tailEnd/>
          </a:ln>
        </p:spPr>
        <p:txBody>
          <a:bodyPr/>
          <a:lstStyle/>
          <a:p>
            <a:endParaRPr lang="en-US" dirty="0">
              <a:latin typeface="Arial"/>
              <a:cs typeface="Arial"/>
            </a:endParaRPr>
          </a:p>
        </p:txBody>
      </p:sp>
      <p:sp>
        <p:nvSpPr>
          <p:cNvPr id="13323" name="Text Box 18"/>
          <p:cNvSpPr txBox="1">
            <a:spLocks noChangeArrowheads="1"/>
          </p:cNvSpPr>
          <p:nvPr/>
        </p:nvSpPr>
        <p:spPr bwMode="auto">
          <a:xfrm>
            <a:off x="7918450" y="3913187"/>
            <a:ext cx="434975" cy="369332"/>
          </a:xfrm>
          <a:prstGeom prst="rect">
            <a:avLst/>
          </a:prstGeom>
          <a:noFill/>
          <a:ln w="9525">
            <a:noFill/>
            <a:miter lim="800000"/>
            <a:headEnd/>
            <a:tailEnd/>
          </a:ln>
        </p:spPr>
        <p:txBody>
          <a:bodyPr lIns="0" tIns="0" rIns="0" bIns="0">
            <a:spAutoFit/>
          </a:bodyPr>
          <a:lstStyle/>
          <a:p>
            <a:pPr algn="ctr">
              <a:spcBef>
                <a:spcPct val="50000"/>
              </a:spcBef>
            </a:pPr>
            <a:r>
              <a:rPr lang="en-US" sz="2400" i="1" dirty="0">
                <a:latin typeface="Arial"/>
                <a:cs typeface="Arial"/>
              </a:rPr>
              <a:t>D</a:t>
            </a:r>
          </a:p>
        </p:txBody>
      </p:sp>
      <p:sp>
        <p:nvSpPr>
          <p:cNvPr id="13324" name="Line 19"/>
          <p:cNvSpPr>
            <a:spLocks noChangeShapeType="1"/>
          </p:cNvSpPr>
          <p:nvPr/>
        </p:nvSpPr>
        <p:spPr bwMode="auto">
          <a:xfrm>
            <a:off x="5210175" y="2971800"/>
            <a:ext cx="1450975" cy="1539875"/>
          </a:xfrm>
          <a:prstGeom prst="line">
            <a:avLst/>
          </a:prstGeom>
          <a:noFill/>
          <a:ln w="38100">
            <a:solidFill>
              <a:srgbClr val="CC0000"/>
            </a:solidFill>
            <a:round/>
            <a:headEnd/>
            <a:tailEnd/>
          </a:ln>
        </p:spPr>
        <p:txBody>
          <a:bodyPr/>
          <a:lstStyle/>
          <a:p>
            <a:endParaRPr lang="en-US" dirty="0">
              <a:latin typeface="Arial"/>
              <a:cs typeface="Arial"/>
            </a:endParaRPr>
          </a:p>
        </p:txBody>
      </p:sp>
      <p:sp>
        <p:nvSpPr>
          <p:cNvPr id="13325" name="Text Box 20"/>
          <p:cNvSpPr txBox="1">
            <a:spLocks noChangeArrowheads="1"/>
          </p:cNvSpPr>
          <p:nvPr/>
        </p:nvSpPr>
        <p:spPr bwMode="auto">
          <a:xfrm>
            <a:off x="6605587" y="4344987"/>
            <a:ext cx="593725" cy="369332"/>
          </a:xfrm>
          <a:prstGeom prst="rect">
            <a:avLst/>
          </a:prstGeom>
          <a:noFill/>
          <a:ln w="9525">
            <a:noFill/>
            <a:miter lim="800000"/>
            <a:headEnd/>
            <a:tailEnd/>
          </a:ln>
        </p:spPr>
        <p:txBody>
          <a:bodyPr lIns="0" tIns="0" rIns="0" bIns="0">
            <a:spAutoFit/>
          </a:bodyPr>
          <a:lstStyle/>
          <a:p>
            <a:pPr algn="ctr">
              <a:spcBef>
                <a:spcPct val="50000"/>
              </a:spcBef>
            </a:pPr>
            <a:r>
              <a:rPr lang="en-US" sz="2400" i="1" dirty="0">
                <a:latin typeface="Arial"/>
                <a:cs typeface="Arial"/>
              </a:rPr>
              <a:t>MR</a:t>
            </a:r>
          </a:p>
        </p:txBody>
      </p:sp>
      <p:sp>
        <p:nvSpPr>
          <p:cNvPr id="13326" name="Text Box 21"/>
          <p:cNvSpPr txBox="1">
            <a:spLocks noChangeArrowheads="1"/>
          </p:cNvSpPr>
          <p:nvPr/>
        </p:nvSpPr>
        <p:spPr bwMode="auto">
          <a:xfrm>
            <a:off x="5942012" y="4860925"/>
            <a:ext cx="517525" cy="457200"/>
          </a:xfrm>
          <a:prstGeom prst="rect">
            <a:avLst/>
          </a:prstGeom>
          <a:noFill/>
          <a:ln w="9525">
            <a:noFill/>
            <a:miter lim="800000"/>
            <a:headEnd/>
            <a:tailEnd/>
          </a:ln>
        </p:spPr>
        <p:txBody>
          <a:bodyPr>
            <a:spAutoFit/>
          </a:bodyPr>
          <a:lstStyle/>
          <a:p>
            <a:pPr algn="ctr">
              <a:spcBef>
                <a:spcPct val="50000"/>
              </a:spcBef>
            </a:pPr>
            <a:r>
              <a:rPr lang="en-US" sz="2400" b="1" i="1" dirty="0">
                <a:latin typeface="Arial"/>
                <a:cs typeface="Arial"/>
              </a:rPr>
              <a:t>Q</a:t>
            </a:r>
          </a:p>
        </p:txBody>
      </p:sp>
      <p:grpSp>
        <p:nvGrpSpPr>
          <p:cNvPr id="6" name="Group 24"/>
          <p:cNvGrpSpPr>
            <a:grpSpLocks/>
          </p:cNvGrpSpPr>
          <p:nvPr/>
        </p:nvGrpSpPr>
        <p:grpSpPr bwMode="auto">
          <a:xfrm>
            <a:off x="3365500" y="762000"/>
            <a:ext cx="4600575" cy="3687762"/>
            <a:chOff x="1591" y="691"/>
            <a:chExt cx="2898" cy="2323"/>
          </a:xfrm>
        </p:grpSpPr>
        <p:sp>
          <p:nvSpPr>
            <p:cNvPr id="13338" name="Text Box 25"/>
            <p:cNvSpPr txBox="1">
              <a:spLocks noChangeArrowheads="1"/>
            </p:cNvSpPr>
            <p:nvPr/>
          </p:nvSpPr>
          <p:spPr bwMode="auto">
            <a:xfrm>
              <a:off x="4118" y="1342"/>
              <a:ext cx="371" cy="233"/>
            </a:xfrm>
            <a:prstGeom prst="rect">
              <a:avLst/>
            </a:prstGeom>
            <a:noFill/>
            <a:ln w="9525">
              <a:noFill/>
              <a:miter lim="800000"/>
              <a:headEnd/>
              <a:tailEnd/>
            </a:ln>
          </p:spPr>
          <p:txBody>
            <a:bodyPr lIns="0" tIns="0" rIns="0" bIns="0">
              <a:spAutoFit/>
            </a:bodyPr>
            <a:lstStyle/>
            <a:p>
              <a:pPr algn="ctr">
                <a:spcBef>
                  <a:spcPct val="50000"/>
                </a:spcBef>
              </a:pPr>
              <a:r>
                <a:rPr lang="en-US" sz="2400" i="1" dirty="0">
                  <a:latin typeface="Arial"/>
                  <a:cs typeface="Arial"/>
                </a:rPr>
                <a:t>MC</a:t>
              </a:r>
            </a:p>
          </p:txBody>
        </p:sp>
        <p:sp>
          <p:nvSpPr>
            <p:cNvPr id="13339" name="Arc 26"/>
            <p:cNvSpPr>
              <a:spLocks/>
            </p:cNvSpPr>
            <p:nvPr/>
          </p:nvSpPr>
          <p:spPr bwMode="auto">
            <a:xfrm flipV="1">
              <a:off x="1591" y="691"/>
              <a:ext cx="2653" cy="2323"/>
            </a:xfrm>
            <a:custGeom>
              <a:avLst/>
              <a:gdLst>
                <a:gd name="T0" fmla="*/ 0 w 20469"/>
                <a:gd name="T1" fmla="*/ 0 h 18502"/>
                <a:gd name="T2" fmla="*/ 0 w 20469"/>
                <a:gd name="T3" fmla="*/ 0 h 18502"/>
                <a:gd name="T4" fmla="*/ 0 w 20469"/>
                <a:gd name="T5" fmla="*/ 0 h 18502"/>
                <a:gd name="T6" fmla="*/ 0 60000 65536"/>
                <a:gd name="T7" fmla="*/ 0 60000 65536"/>
                <a:gd name="T8" fmla="*/ 0 60000 65536"/>
                <a:gd name="T9" fmla="*/ 0 w 20469"/>
                <a:gd name="T10" fmla="*/ 0 h 18502"/>
                <a:gd name="T11" fmla="*/ 20469 w 20469"/>
                <a:gd name="T12" fmla="*/ 18502 h 18502"/>
              </a:gdLst>
              <a:ahLst/>
              <a:cxnLst>
                <a:cxn ang="T6">
                  <a:pos x="T0" y="T1"/>
                </a:cxn>
                <a:cxn ang="T7">
                  <a:pos x="T2" y="T3"/>
                </a:cxn>
                <a:cxn ang="T8">
                  <a:pos x="T4" y="T5"/>
                </a:cxn>
              </a:cxnLst>
              <a:rect l="T9" t="T10" r="T11" b="T12"/>
              <a:pathLst>
                <a:path w="20469" h="18502" fill="none" extrusionOk="0">
                  <a:moveTo>
                    <a:pt x="11146" y="-1"/>
                  </a:moveTo>
                  <a:cubicBezTo>
                    <a:pt x="15530" y="2641"/>
                    <a:pt x="18834" y="6753"/>
                    <a:pt x="20468" y="11604"/>
                  </a:cubicBezTo>
                </a:path>
                <a:path w="20469" h="18502" stroke="0" extrusionOk="0">
                  <a:moveTo>
                    <a:pt x="11146" y="-1"/>
                  </a:moveTo>
                  <a:cubicBezTo>
                    <a:pt x="15530" y="2641"/>
                    <a:pt x="18834" y="6753"/>
                    <a:pt x="20468" y="11604"/>
                  </a:cubicBezTo>
                  <a:lnTo>
                    <a:pt x="0" y="18502"/>
                  </a:lnTo>
                  <a:close/>
                </a:path>
              </a:pathLst>
            </a:custGeom>
            <a:noFill/>
            <a:ln w="38100">
              <a:solidFill>
                <a:srgbClr val="CC0000"/>
              </a:solidFill>
              <a:round/>
              <a:headEnd/>
              <a:tailEnd/>
            </a:ln>
          </p:spPr>
          <p:txBody>
            <a:bodyPr wrap="none" anchor="ctr"/>
            <a:lstStyle/>
            <a:p>
              <a:endParaRPr lang="en-US" dirty="0">
                <a:latin typeface="Arial"/>
                <a:cs typeface="Arial"/>
              </a:endParaRPr>
            </a:p>
          </p:txBody>
        </p:sp>
      </p:grpSp>
      <p:sp>
        <p:nvSpPr>
          <p:cNvPr id="13328" name="Oval 27"/>
          <p:cNvSpPr>
            <a:spLocks noChangeAspect="1" noChangeArrowheads="1"/>
          </p:cNvSpPr>
          <p:nvPr/>
        </p:nvSpPr>
        <p:spPr bwMode="auto">
          <a:xfrm>
            <a:off x="6167437" y="3995737"/>
            <a:ext cx="119063" cy="117475"/>
          </a:xfrm>
          <a:prstGeom prst="ellipse">
            <a:avLst/>
          </a:prstGeom>
          <a:solidFill>
            <a:srgbClr val="000000"/>
          </a:solidFill>
          <a:ln w="9525">
            <a:noFill/>
            <a:prstDash val="dash"/>
            <a:round/>
            <a:headEnd/>
            <a:tailEnd/>
          </a:ln>
        </p:spPr>
        <p:txBody>
          <a:bodyPr wrap="none" anchor="ctr"/>
          <a:lstStyle/>
          <a:p>
            <a:endParaRPr lang="en-US" dirty="0">
              <a:latin typeface="Arial"/>
              <a:cs typeface="Arial"/>
            </a:endParaRPr>
          </a:p>
        </p:txBody>
      </p:sp>
      <p:sp>
        <p:nvSpPr>
          <p:cNvPr id="13329" name="Oval 28"/>
          <p:cNvSpPr>
            <a:spLocks noChangeAspect="1" noChangeArrowheads="1"/>
          </p:cNvSpPr>
          <p:nvPr/>
        </p:nvSpPr>
        <p:spPr bwMode="auto">
          <a:xfrm>
            <a:off x="6165850" y="3040062"/>
            <a:ext cx="119062" cy="117475"/>
          </a:xfrm>
          <a:prstGeom prst="ellipse">
            <a:avLst/>
          </a:prstGeom>
          <a:solidFill>
            <a:srgbClr val="000000"/>
          </a:solidFill>
          <a:ln w="9525">
            <a:noFill/>
            <a:prstDash val="dash"/>
            <a:round/>
            <a:headEnd/>
            <a:tailEnd/>
          </a:ln>
        </p:spPr>
        <p:txBody>
          <a:bodyPr wrap="none" anchor="ctr"/>
          <a:lstStyle/>
          <a:p>
            <a:endParaRPr lang="en-US" dirty="0">
              <a:latin typeface="Arial"/>
              <a:cs typeface="Arial"/>
            </a:endParaRPr>
          </a:p>
        </p:txBody>
      </p:sp>
      <p:sp>
        <p:nvSpPr>
          <p:cNvPr id="13330" name="Rectangle 29"/>
          <p:cNvSpPr>
            <a:spLocks noChangeArrowheads="1"/>
          </p:cNvSpPr>
          <p:nvPr/>
        </p:nvSpPr>
        <p:spPr bwMode="auto">
          <a:xfrm>
            <a:off x="4314825" y="4200525"/>
            <a:ext cx="565150" cy="369332"/>
          </a:xfrm>
          <a:prstGeom prst="rect">
            <a:avLst/>
          </a:prstGeom>
          <a:noFill/>
          <a:ln w="9525">
            <a:noFill/>
            <a:miter lim="800000"/>
            <a:headEnd/>
            <a:tailEnd/>
          </a:ln>
        </p:spPr>
        <p:txBody>
          <a:bodyPr lIns="0" tIns="0" rIns="0" bIns="0">
            <a:spAutoFit/>
          </a:bodyPr>
          <a:lstStyle/>
          <a:p>
            <a:pPr algn="r"/>
            <a:r>
              <a:rPr lang="en-US" sz="2400" i="1" dirty="0">
                <a:latin typeface="Arial"/>
                <a:cs typeface="Arial"/>
              </a:rPr>
              <a:t>MC</a:t>
            </a:r>
          </a:p>
        </p:txBody>
      </p:sp>
      <p:sp>
        <p:nvSpPr>
          <p:cNvPr id="13331" name="Rectangle 30"/>
          <p:cNvSpPr>
            <a:spLocks noChangeArrowheads="1"/>
          </p:cNvSpPr>
          <p:nvPr/>
        </p:nvSpPr>
        <p:spPr bwMode="auto">
          <a:xfrm>
            <a:off x="3536950" y="2800350"/>
            <a:ext cx="1208087" cy="369332"/>
          </a:xfrm>
          <a:prstGeom prst="rect">
            <a:avLst/>
          </a:prstGeom>
          <a:noFill/>
          <a:ln w="9525">
            <a:noFill/>
            <a:miter lim="800000"/>
            <a:headEnd/>
            <a:tailEnd/>
          </a:ln>
        </p:spPr>
        <p:txBody>
          <a:bodyPr lIns="0" tIns="0" rIns="0" bIns="0">
            <a:spAutoFit/>
          </a:bodyPr>
          <a:lstStyle/>
          <a:p>
            <a:pPr algn="r"/>
            <a:r>
              <a:rPr lang="en-US" sz="2400" i="1" dirty="0">
                <a:latin typeface="Arial"/>
                <a:cs typeface="Arial"/>
              </a:rPr>
              <a:t>P = ATC</a:t>
            </a:r>
          </a:p>
        </p:txBody>
      </p:sp>
      <p:sp>
        <p:nvSpPr>
          <p:cNvPr id="13332" name="Line 33"/>
          <p:cNvSpPr>
            <a:spLocks noChangeShapeType="1"/>
          </p:cNvSpPr>
          <p:nvPr/>
        </p:nvSpPr>
        <p:spPr bwMode="auto">
          <a:xfrm>
            <a:off x="4767262" y="2997200"/>
            <a:ext cx="238125" cy="104775"/>
          </a:xfrm>
          <a:prstGeom prst="line">
            <a:avLst/>
          </a:prstGeom>
          <a:noFill/>
          <a:ln w="9525">
            <a:solidFill>
              <a:schemeClr val="tx1"/>
            </a:solidFill>
            <a:round/>
            <a:headEnd/>
            <a:tailEnd/>
          </a:ln>
        </p:spPr>
        <p:txBody>
          <a:bodyPr/>
          <a:lstStyle/>
          <a:p>
            <a:endParaRPr lang="en-US" dirty="0">
              <a:latin typeface="Arial"/>
              <a:cs typeface="Arial"/>
            </a:endParaRPr>
          </a:p>
        </p:txBody>
      </p:sp>
      <p:sp>
        <p:nvSpPr>
          <p:cNvPr id="13333" name="Line 34"/>
          <p:cNvSpPr>
            <a:spLocks noChangeShapeType="1"/>
          </p:cNvSpPr>
          <p:nvPr/>
        </p:nvSpPr>
        <p:spPr bwMode="auto">
          <a:xfrm flipH="1">
            <a:off x="4852987" y="4065587"/>
            <a:ext cx="160338" cy="193675"/>
          </a:xfrm>
          <a:prstGeom prst="line">
            <a:avLst/>
          </a:prstGeom>
          <a:noFill/>
          <a:ln w="9525">
            <a:solidFill>
              <a:schemeClr val="tx1"/>
            </a:solidFill>
            <a:round/>
            <a:headEnd/>
            <a:tailEnd/>
          </a:ln>
        </p:spPr>
        <p:txBody>
          <a:bodyPr/>
          <a:lstStyle/>
          <a:p>
            <a:endParaRPr lang="en-US" dirty="0">
              <a:latin typeface="Arial"/>
              <a:cs typeface="Arial"/>
            </a:endParaRPr>
          </a:p>
        </p:txBody>
      </p:sp>
      <p:grpSp>
        <p:nvGrpSpPr>
          <p:cNvPr id="7" name="Group 36"/>
          <p:cNvGrpSpPr>
            <a:grpSpLocks/>
          </p:cNvGrpSpPr>
          <p:nvPr/>
        </p:nvGrpSpPr>
        <p:grpSpPr bwMode="auto">
          <a:xfrm>
            <a:off x="3540125" y="3121025"/>
            <a:ext cx="1423987" cy="936625"/>
            <a:chOff x="2069" y="2387"/>
            <a:chExt cx="897" cy="590"/>
          </a:xfrm>
        </p:grpSpPr>
        <p:sp>
          <p:nvSpPr>
            <p:cNvPr id="13336" name="AutoShape 32"/>
            <p:cNvSpPr>
              <a:spLocks/>
            </p:cNvSpPr>
            <p:nvPr/>
          </p:nvSpPr>
          <p:spPr bwMode="auto">
            <a:xfrm>
              <a:off x="2849" y="2387"/>
              <a:ext cx="117" cy="590"/>
            </a:xfrm>
            <a:prstGeom prst="leftBrace">
              <a:avLst>
                <a:gd name="adj1" fmla="val 42023"/>
                <a:gd name="adj2" fmla="val 50000"/>
              </a:avLst>
            </a:prstGeom>
            <a:noFill/>
            <a:ln w="19050">
              <a:solidFill>
                <a:srgbClr val="00B050"/>
              </a:solidFill>
              <a:round/>
              <a:headEnd/>
              <a:tailEnd/>
            </a:ln>
          </p:spPr>
          <p:txBody>
            <a:bodyPr wrap="none" anchor="ctr"/>
            <a:lstStyle/>
            <a:p>
              <a:endParaRPr lang="en-US" dirty="0">
                <a:latin typeface="Arial"/>
                <a:cs typeface="Arial"/>
              </a:endParaRPr>
            </a:p>
          </p:txBody>
        </p:sp>
        <p:sp>
          <p:nvSpPr>
            <p:cNvPr id="13337" name="Rectangle 35"/>
            <p:cNvSpPr>
              <a:spLocks noChangeArrowheads="1"/>
            </p:cNvSpPr>
            <p:nvPr/>
          </p:nvSpPr>
          <p:spPr bwMode="auto">
            <a:xfrm>
              <a:off x="2069" y="2538"/>
              <a:ext cx="761" cy="288"/>
            </a:xfrm>
            <a:prstGeom prst="rect">
              <a:avLst/>
            </a:prstGeom>
            <a:solidFill>
              <a:srgbClr val="66FF99"/>
            </a:solidFill>
            <a:ln w="9525">
              <a:noFill/>
              <a:miter lim="800000"/>
              <a:headEnd/>
              <a:tailEnd/>
            </a:ln>
          </p:spPr>
          <p:txBody>
            <a:bodyPr>
              <a:spAutoFit/>
            </a:bodyPr>
            <a:lstStyle/>
            <a:p>
              <a:pPr algn="ctr"/>
              <a:r>
                <a:rPr lang="en-US" sz="2400" dirty="0">
                  <a:latin typeface="Arial"/>
                  <a:cs typeface="Arial"/>
                </a:rPr>
                <a:t>markup</a:t>
              </a:r>
            </a:p>
          </p:txBody>
        </p:sp>
      </p:grpSp>
      <p:sp>
        <p:nvSpPr>
          <p:cNvPr id="13335"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dirty="0">
                <a:latin typeface="Tahoma" pitchFamily="34" charset="0"/>
                <a:cs typeface="Arial" charset="0"/>
              </a:rPr>
              <a:t>0</a:t>
            </a:r>
          </a:p>
        </p:txBody>
      </p:sp>
    </p:spTree>
    <p:extLst>
      <p:ext uri="{BB962C8B-B14F-4D97-AF65-F5344CB8AC3E}">
        <p14:creationId xmlns:p14="http://schemas.microsoft.com/office/powerpoint/2010/main" val="41816585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8007">
                                            <p:txEl>
                                              <p:pRg st="0" end="0"/>
                                            </p:txEl>
                                          </p:spTgt>
                                        </p:tgtEl>
                                        <p:attrNameLst>
                                          <p:attrName>style.visibility</p:attrName>
                                        </p:attrNameLst>
                                      </p:cBhvr>
                                      <p:to>
                                        <p:strVal val="visible"/>
                                      </p:to>
                                    </p:set>
                                    <p:animEffect transition="in" filter="wipe(left)">
                                      <p:cBhvr>
                                        <p:cTn id="7" dur="500"/>
                                        <p:tgtEl>
                                          <p:spTgt spid="1280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8007">
                                            <p:txEl>
                                              <p:pRg st="1" end="1"/>
                                            </p:txEl>
                                          </p:spTgt>
                                        </p:tgtEl>
                                        <p:attrNameLst>
                                          <p:attrName>style.visibility</p:attrName>
                                        </p:attrNameLst>
                                      </p:cBhvr>
                                      <p:to>
                                        <p:strVal val="visible"/>
                                      </p:to>
                                    </p:set>
                                    <p:animEffect transition="in" filter="wipe(left)">
                                      <p:cBhvr>
                                        <p:cTn id="12" dur="500"/>
                                        <p:tgtEl>
                                          <p:spTgt spid="128007">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7" grpId="0"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340068" y="0"/>
            <a:ext cx="7803931" cy="990600"/>
          </a:xfrm>
        </p:spPr>
        <p:txBody>
          <a:bodyPr wrap="square" anchor="t"/>
          <a:lstStyle/>
          <a:p>
            <a:r>
              <a:rPr lang="en-US" sz="3200" dirty="0"/>
              <a:t>Why Monopolistic Competition Is </a:t>
            </a:r>
            <a:br>
              <a:rPr lang="en-US" sz="3200" dirty="0"/>
            </a:br>
            <a:r>
              <a:rPr lang="en-US" sz="3200" dirty="0"/>
              <a:t>Less Efficient than Perfect Competition</a:t>
            </a:r>
            <a:endParaRPr lang="en-US" altLang="en-US" sz="3200" dirty="0" smtClean="0"/>
          </a:p>
        </p:txBody>
      </p:sp>
      <p:sp>
        <p:nvSpPr>
          <p:cNvPr id="19459" name="Content Placeholder 2"/>
          <p:cNvSpPr>
            <a:spLocks noGrp="1"/>
          </p:cNvSpPr>
          <p:nvPr>
            <p:ph idx="1"/>
          </p:nvPr>
        </p:nvSpPr>
        <p:spPr/>
        <p:txBody>
          <a:bodyPr/>
          <a:lstStyle/>
          <a:p>
            <a:r>
              <a:rPr lang="en-US" altLang="en-US" dirty="0" smtClean="0"/>
              <a:t>Monopolistic competition</a:t>
            </a:r>
          </a:p>
          <a:p>
            <a:pPr lvl="1"/>
            <a:r>
              <a:rPr lang="en-US" altLang="en-US" u="sng" dirty="0" smtClean="0"/>
              <a:t>Excess capacity</a:t>
            </a:r>
            <a:r>
              <a:rPr lang="en-US" altLang="en-US" dirty="0" smtClean="0"/>
              <a:t>: quantity is not at minimum ATC (it is on the downward-sloping portion of ATC)</a:t>
            </a:r>
          </a:p>
          <a:p>
            <a:pPr lvl="1"/>
            <a:r>
              <a:rPr lang="en-US" altLang="en-US" u="sng" dirty="0" smtClean="0"/>
              <a:t>Markup </a:t>
            </a:r>
            <a:r>
              <a:rPr lang="en-US" altLang="en-US" u="sng" dirty="0"/>
              <a:t>over marginal </a:t>
            </a:r>
            <a:r>
              <a:rPr lang="en-US" altLang="en-US" u="sng" dirty="0" smtClean="0"/>
              <a:t>cost</a:t>
            </a:r>
            <a:r>
              <a:rPr lang="en-US" altLang="en-US" dirty="0" smtClean="0"/>
              <a:t>: </a:t>
            </a:r>
            <a:r>
              <a:rPr lang="en-US" altLang="en-US" dirty="0"/>
              <a:t>P </a:t>
            </a:r>
            <a:r>
              <a:rPr lang="en-US" altLang="en-US" dirty="0" smtClean="0"/>
              <a:t>&gt; MC</a:t>
            </a:r>
          </a:p>
          <a:p>
            <a:r>
              <a:rPr lang="en-US" altLang="en-US" dirty="0" smtClean="0"/>
              <a:t>Perfect competition</a:t>
            </a:r>
          </a:p>
          <a:p>
            <a:pPr lvl="1"/>
            <a:r>
              <a:rPr lang="en-US" altLang="en-US" dirty="0" smtClean="0"/>
              <a:t>Quantity: at minimum ATC (efficient scale)</a:t>
            </a:r>
          </a:p>
          <a:p>
            <a:pPr lvl="1"/>
            <a:r>
              <a:rPr lang="en-US" altLang="en-US" dirty="0" smtClean="0"/>
              <a:t>P = MC </a:t>
            </a:r>
          </a:p>
          <a:p>
            <a:endParaRPr lang="en-US" altLang="en-US" dirty="0" smtClean="0"/>
          </a:p>
          <a:p>
            <a:endParaRPr lang="en-US" altLang="en-US" dirty="0" smtClean="0"/>
          </a:p>
        </p:txBody>
      </p:sp>
      <p:sp>
        <p:nvSpPr>
          <p:cNvPr id="1946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2C57FFDF-35E9-476A-AC26-C50AD996A1EA}" type="slidenum">
              <a:rPr lang="en-US" altLang="en-US" sz="1200" smtClean="0">
                <a:solidFill>
                  <a:srgbClr val="002060"/>
                </a:solidFill>
              </a:rPr>
              <a:pPr eaLnBrk="1" hangingPunct="1"/>
              <a:t>11</a:t>
            </a:fld>
            <a:endParaRPr lang="en-US" altLang="en-US" sz="1200" smtClean="0">
              <a:solidFill>
                <a:srgbClr val="002060"/>
              </a:solidFill>
            </a:endParaRPr>
          </a:p>
        </p:txBody>
      </p:sp>
      <p:sp>
        <p:nvSpPr>
          <p:cNvPr id="1946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557043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wrap="square" anchor="t"/>
          <a:lstStyle/>
          <a:p>
            <a:r>
              <a:rPr lang="en-US" altLang="en-US" dirty="0" smtClean="0"/>
              <a:t>Welfare of Society</a:t>
            </a:r>
          </a:p>
        </p:txBody>
      </p:sp>
      <p:sp>
        <p:nvSpPr>
          <p:cNvPr id="21507" name="Content Placeholder 2"/>
          <p:cNvSpPr>
            <a:spLocks noGrp="1"/>
          </p:cNvSpPr>
          <p:nvPr>
            <p:ph idx="1"/>
          </p:nvPr>
        </p:nvSpPr>
        <p:spPr/>
        <p:txBody>
          <a:bodyPr/>
          <a:lstStyle/>
          <a:p>
            <a:r>
              <a:rPr lang="en-US" altLang="en-US" dirty="0"/>
              <a:t>Monopolistically competitive markets </a:t>
            </a:r>
            <a:endParaRPr lang="en-US" altLang="en-US" dirty="0" smtClean="0"/>
          </a:p>
          <a:p>
            <a:pPr lvl="1"/>
            <a:r>
              <a:rPr lang="en-US" altLang="en-US" dirty="0" smtClean="0"/>
              <a:t>Do </a:t>
            </a:r>
            <a:r>
              <a:rPr lang="en-US" altLang="en-US" dirty="0"/>
              <a:t>not </a:t>
            </a:r>
            <a:r>
              <a:rPr lang="en-US" altLang="en-US" dirty="0" smtClean="0"/>
              <a:t>have </a:t>
            </a:r>
            <a:r>
              <a:rPr lang="en-US" altLang="en-US" dirty="0"/>
              <a:t>all the desirable welfare properties of perfectly competitive </a:t>
            </a:r>
            <a:r>
              <a:rPr lang="en-US" altLang="en-US" dirty="0" smtClean="0"/>
              <a:t>markets</a:t>
            </a:r>
            <a:r>
              <a:rPr lang="en-US" altLang="en-US" dirty="0"/>
              <a:t> </a:t>
            </a:r>
          </a:p>
          <a:p>
            <a:r>
              <a:rPr lang="en-US" altLang="en-US" dirty="0" smtClean="0"/>
              <a:t>Sources of inefficiency</a:t>
            </a:r>
          </a:p>
          <a:p>
            <a:pPr lvl="1"/>
            <a:r>
              <a:rPr lang="en-US" altLang="en-US" dirty="0" smtClean="0"/>
              <a:t>Markup of price over marginal cost</a:t>
            </a:r>
          </a:p>
          <a:p>
            <a:pPr lvl="1"/>
            <a:r>
              <a:rPr lang="en-US" altLang="en-US" dirty="0" smtClean="0"/>
              <a:t>Too much or too little entry (number of firms in the market)</a:t>
            </a:r>
          </a:p>
          <a:p>
            <a:pPr lvl="2"/>
            <a:r>
              <a:rPr lang="en-US" altLang="en-US" dirty="0" smtClean="0"/>
              <a:t>Product-variety externality  </a:t>
            </a:r>
          </a:p>
          <a:p>
            <a:pPr lvl="2"/>
            <a:r>
              <a:rPr lang="en-US" altLang="en-US" dirty="0" smtClean="0"/>
              <a:t>Business-stealing externality</a:t>
            </a:r>
          </a:p>
          <a:p>
            <a:endParaRPr lang="en-US" altLang="en-US" dirty="0" smtClean="0"/>
          </a:p>
          <a:p>
            <a:endParaRPr lang="en-US" altLang="en-US" dirty="0" smtClean="0"/>
          </a:p>
        </p:txBody>
      </p:sp>
      <p:sp>
        <p:nvSpPr>
          <p:cNvPr id="2150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8FB41587-71DF-4787-B1F9-2C65508293C2}" type="slidenum">
              <a:rPr lang="en-US" altLang="en-US" sz="1200" smtClean="0">
                <a:solidFill>
                  <a:srgbClr val="002060"/>
                </a:solidFill>
              </a:rPr>
              <a:pPr eaLnBrk="1" hangingPunct="1"/>
              <a:t>12</a:t>
            </a:fld>
            <a:endParaRPr lang="en-US" altLang="en-US" sz="1200" smtClean="0">
              <a:solidFill>
                <a:srgbClr val="002060"/>
              </a:solidFill>
            </a:endParaRPr>
          </a:p>
        </p:txBody>
      </p:sp>
      <p:sp>
        <p:nvSpPr>
          <p:cNvPr id="2150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468376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a:t>Welfare of Society</a:t>
            </a:r>
            <a:endParaRPr lang="en-US" altLang="en-US" dirty="0" smtClean="0"/>
          </a:p>
        </p:txBody>
      </p:sp>
      <p:sp>
        <p:nvSpPr>
          <p:cNvPr id="12291" name="Content Placeholder 2"/>
          <p:cNvSpPr>
            <a:spLocks noGrp="1"/>
          </p:cNvSpPr>
          <p:nvPr>
            <p:ph idx="1"/>
          </p:nvPr>
        </p:nvSpPr>
        <p:spPr/>
        <p:txBody>
          <a:bodyPr/>
          <a:lstStyle/>
          <a:p>
            <a:r>
              <a:rPr lang="en-US" altLang="en-US" sz="3200" dirty="0" smtClean="0"/>
              <a:t>Markup, P </a:t>
            </a:r>
            <a:r>
              <a:rPr lang="en-US" altLang="en-US" sz="3200" dirty="0"/>
              <a:t>&gt; </a:t>
            </a:r>
            <a:r>
              <a:rPr lang="en-US" altLang="en-US" sz="3200" dirty="0" smtClean="0"/>
              <a:t>MC</a:t>
            </a:r>
          </a:p>
          <a:p>
            <a:pPr lvl="1"/>
            <a:r>
              <a:rPr lang="en-US" altLang="en-US" dirty="0" smtClean="0"/>
              <a:t>Market </a:t>
            </a:r>
            <a:r>
              <a:rPr lang="en-US" altLang="en-US" dirty="0"/>
              <a:t>quantity &lt; socially efficient </a:t>
            </a:r>
            <a:r>
              <a:rPr lang="en-US" altLang="en-US" dirty="0" smtClean="0"/>
              <a:t>quantity</a:t>
            </a:r>
          </a:p>
          <a:p>
            <a:pPr lvl="2"/>
            <a:r>
              <a:rPr lang="en-US" altLang="en-US" dirty="0"/>
              <a:t>Deadweight loss of monopoly pricing</a:t>
            </a:r>
          </a:p>
          <a:p>
            <a:r>
              <a:rPr lang="en-US" altLang="en-US" sz="3200" dirty="0" smtClean="0"/>
              <a:t>The </a:t>
            </a:r>
            <a:r>
              <a:rPr lang="en-US" altLang="en-US" sz="3200" dirty="0"/>
              <a:t>product-variety externality</a:t>
            </a:r>
            <a:r>
              <a:rPr lang="en-US" altLang="en-US" sz="3200" dirty="0" smtClean="0"/>
              <a:t>:</a:t>
            </a:r>
          </a:p>
          <a:p>
            <a:pPr lvl="1"/>
            <a:r>
              <a:rPr lang="en-US" altLang="en-US" dirty="0" smtClean="0"/>
              <a:t>Consumers get extra surplus from </a:t>
            </a:r>
            <a:r>
              <a:rPr lang="en-US" altLang="en-US" dirty="0"/>
              <a:t>the introduction </a:t>
            </a:r>
            <a:r>
              <a:rPr lang="en-US" altLang="en-US" dirty="0" smtClean="0"/>
              <a:t>of </a:t>
            </a:r>
            <a:r>
              <a:rPr lang="en-US" altLang="en-US" dirty="0"/>
              <a:t>new products</a:t>
            </a:r>
          </a:p>
          <a:p>
            <a:r>
              <a:rPr lang="en-US" altLang="en-US" sz="3200" dirty="0"/>
              <a:t>The business-stealing externality:  </a:t>
            </a:r>
            <a:endParaRPr lang="en-US" altLang="en-US" sz="3200" dirty="0" smtClean="0"/>
          </a:p>
          <a:p>
            <a:pPr lvl="1"/>
            <a:r>
              <a:rPr lang="en-US" altLang="en-US" dirty="0" smtClean="0"/>
              <a:t>Losses </a:t>
            </a:r>
            <a:r>
              <a:rPr lang="en-US" altLang="en-US" dirty="0"/>
              <a:t>incurred by existing firms </a:t>
            </a:r>
            <a:r>
              <a:rPr lang="en-US" altLang="en-US" dirty="0" smtClean="0"/>
              <a:t>when </a:t>
            </a:r>
            <a:r>
              <a:rPr lang="en-US" altLang="en-US" dirty="0"/>
              <a:t>new firms enter market</a:t>
            </a:r>
          </a:p>
          <a:p>
            <a:endParaRPr lang="en-US" altLang="en-US" dirty="0"/>
          </a:p>
        </p:txBody>
      </p:sp>
      <p:sp>
        <p:nvSpPr>
          <p:cNvPr id="1229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07DCB4F7-9525-4AEF-A246-48CD67094012}" type="slidenum">
              <a:rPr lang="en-US" altLang="en-US" sz="1200" smtClean="0">
                <a:solidFill>
                  <a:srgbClr val="002060"/>
                </a:solidFill>
              </a:rPr>
              <a:pPr eaLnBrk="1" hangingPunct="1"/>
              <a:t>13</a:t>
            </a:fld>
            <a:endParaRPr lang="en-US" altLang="en-US" sz="1200" dirty="0" smtClean="0">
              <a:solidFill>
                <a:srgbClr val="002060"/>
              </a:solidFill>
            </a:endParaRPr>
          </a:p>
        </p:txBody>
      </p:sp>
      <p:sp>
        <p:nvSpPr>
          <p:cNvPr id="1229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45999410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154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1</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chemeClr val="accent6">
                    <a:lumMod val="50000"/>
                  </a:schemeClr>
                </a:solidFill>
              </a:rPr>
              <a:t>    </a:t>
            </a:r>
            <a:r>
              <a:rPr lang="en-US" dirty="0" smtClean="0">
                <a:solidFill>
                  <a:srgbClr val="AE1221"/>
                </a:solidFill>
              </a:rPr>
              <a:t>Advertising</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solidFill>
                  <a:schemeClr val="accent6">
                    <a:lumMod val="50000"/>
                  </a:schemeClr>
                </a:solidFill>
              </a:rPr>
              <a:t>So far, we have studied three market structures:  perfect competition, monopoly, and monopolistic competition</a:t>
            </a:r>
            <a:r>
              <a:rPr lang="en-US" dirty="0" smtClean="0">
                <a:solidFill>
                  <a:schemeClr val="accent6">
                    <a:lumMod val="50000"/>
                  </a:schemeClr>
                </a:solidFill>
              </a:rPr>
              <a:t>.</a:t>
            </a:r>
          </a:p>
          <a:p>
            <a:pPr lvl="1"/>
            <a:r>
              <a:rPr lang="en-US" dirty="0" smtClean="0">
                <a:solidFill>
                  <a:schemeClr val="tx1"/>
                </a:solidFill>
              </a:rPr>
              <a:t>In </a:t>
            </a:r>
            <a:r>
              <a:rPr lang="en-US" dirty="0">
                <a:solidFill>
                  <a:schemeClr val="tx1"/>
                </a:solidFill>
              </a:rPr>
              <a:t>each of these, would you expect to see firms spending money to advertise their products?  Why or why not?  </a:t>
            </a:r>
          </a:p>
          <a:p>
            <a:pPr marL="514350" indent="-514350">
              <a:buFont typeface="+mj-lt"/>
              <a:buAutoNum type="arabicPeriod"/>
            </a:pPr>
            <a:r>
              <a:rPr lang="en-US" dirty="0" smtClean="0">
                <a:solidFill>
                  <a:schemeClr val="accent6">
                    <a:lumMod val="50000"/>
                  </a:schemeClr>
                </a:solidFill>
              </a:rPr>
              <a:t>Is </a:t>
            </a:r>
            <a:r>
              <a:rPr lang="en-US" dirty="0">
                <a:solidFill>
                  <a:schemeClr val="accent6">
                    <a:lumMod val="50000"/>
                  </a:schemeClr>
                </a:solidFill>
              </a:rPr>
              <a:t>advertising good or bad from society’s viewpoint?  Try to think of at least one “pro” and “con.”</a:t>
            </a:r>
          </a:p>
          <a:p>
            <a:pPr marL="0" indent="0">
              <a:buNone/>
            </a:pPr>
            <a:endParaRPr lang="en-US" dirty="0">
              <a:solidFill>
                <a:schemeClr val="accent6">
                  <a:lumMod val="50000"/>
                </a:schemeClr>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62627039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wrap="square" anchor="t"/>
          <a:lstStyle/>
          <a:p>
            <a:r>
              <a:rPr lang="en-US" altLang="en-US" smtClean="0"/>
              <a:t>Advertising</a:t>
            </a:r>
          </a:p>
        </p:txBody>
      </p:sp>
      <p:sp>
        <p:nvSpPr>
          <p:cNvPr id="22531" name="Content Placeholder 2"/>
          <p:cNvSpPr>
            <a:spLocks noGrp="1"/>
          </p:cNvSpPr>
          <p:nvPr>
            <p:ph idx="1"/>
          </p:nvPr>
        </p:nvSpPr>
        <p:spPr/>
        <p:txBody>
          <a:bodyPr/>
          <a:lstStyle/>
          <a:p>
            <a:r>
              <a:rPr lang="en-US" altLang="en-US" dirty="0" smtClean="0"/>
              <a:t>Incentive to advertise</a:t>
            </a:r>
          </a:p>
          <a:p>
            <a:pPr lvl="1"/>
            <a:r>
              <a:rPr lang="en-US" altLang="en-US" dirty="0" smtClean="0"/>
              <a:t>When firms sell differentiated products and charge prices above marginal cost</a:t>
            </a:r>
          </a:p>
          <a:p>
            <a:pPr lvl="1"/>
            <a:r>
              <a:rPr lang="en-US" altLang="en-US" dirty="0" smtClean="0"/>
              <a:t>Advertise to attract more buyers</a:t>
            </a:r>
          </a:p>
          <a:p>
            <a:r>
              <a:rPr lang="en-US" altLang="en-US" dirty="0" smtClean="0"/>
              <a:t>Advertising spending</a:t>
            </a:r>
          </a:p>
          <a:p>
            <a:pPr lvl="1"/>
            <a:r>
              <a:rPr lang="en-US" altLang="en-US" dirty="0" smtClean="0"/>
              <a:t>Highly differentiated goods: 10-20% of revenue</a:t>
            </a:r>
          </a:p>
          <a:p>
            <a:pPr lvl="1"/>
            <a:r>
              <a:rPr lang="en-US" altLang="en-US" dirty="0" smtClean="0"/>
              <a:t>Industrial products: Little advertising</a:t>
            </a:r>
          </a:p>
          <a:p>
            <a:pPr lvl="1"/>
            <a:r>
              <a:rPr lang="en-US" altLang="en-US" dirty="0" smtClean="0"/>
              <a:t>Homogenous products: No advertising</a:t>
            </a:r>
          </a:p>
        </p:txBody>
      </p:sp>
      <p:sp>
        <p:nvSpPr>
          <p:cNvPr id="2253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23824A69-AED5-41D1-915D-3EEEB8DEB490}" type="slidenum">
              <a:rPr lang="en-US" altLang="en-US" sz="1200" smtClean="0">
                <a:solidFill>
                  <a:srgbClr val="002060"/>
                </a:solidFill>
              </a:rPr>
              <a:pPr eaLnBrk="1" hangingPunct="1"/>
              <a:t>15</a:t>
            </a:fld>
            <a:endParaRPr lang="en-US" altLang="en-US" sz="1200" smtClean="0">
              <a:solidFill>
                <a:srgbClr val="002060"/>
              </a:solidFill>
            </a:endParaRPr>
          </a:p>
        </p:txBody>
      </p:sp>
      <p:sp>
        <p:nvSpPr>
          <p:cNvPr id="2253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138498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wrap="square" anchor="t"/>
          <a:lstStyle/>
          <a:p>
            <a:r>
              <a:rPr lang="en-US" altLang="en-US" smtClean="0"/>
              <a:t>Advertising</a:t>
            </a:r>
          </a:p>
        </p:txBody>
      </p:sp>
      <p:sp>
        <p:nvSpPr>
          <p:cNvPr id="23555" name="Content Placeholder 2"/>
          <p:cNvSpPr>
            <a:spLocks noGrp="1"/>
          </p:cNvSpPr>
          <p:nvPr>
            <p:ph idx="1"/>
          </p:nvPr>
        </p:nvSpPr>
        <p:spPr/>
        <p:txBody>
          <a:bodyPr/>
          <a:lstStyle/>
          <a:p>
            <a:r>
              <a:rPr lang="en-US" altLang="en-US" dirty="0"/>
              <a:t>In monopolistically competitive </a:t>
            </a:r>
            <a:r>
              <a:rPr lang="en-US" altLang="en-US" dirty="0" smtClean="0"/>
              <a:t>industries</a:t>
            </a:r>
          </a:p>
          <a:p>
            <a:pPr lvl="1"/>
            <a:r>
              <a:rPr lang="en-US" altLang="en-US" dirty="0" smtClean="0"/>
              <a:t>Product </a:t>
            </a:r>
            <a:r>
              <a:rPr lang="en-US" altLang="en-US" dirty="0"/>
              <a:t>differentiation and markup pricing </a:t>
            </a:r>
            <a:br>
              <a:rPr lang="en-US" altLang="en-US" dirty="0"/>
            </a:br>
            <a:r>
              <a:rPr lang="en-US" altLang="en-US" dirty="0"/>
              <a:t>lead naturally to the use of </a:t>
            </a:r>
            <a:r>
              <a:rPr lang="en-US" altLang="en-US" dirty="0" smtClean="0"/>
              <a:t>advertising  </a:t>
            </a:r>
            <a:endParaRPr lang="en-US" altLang="en-US" dirty="0"/>
          </a:p>
          <a:p>
            <a:r>
              <a:rPr lang="en-US" altLang="en-US" dirty="0" smtClean="0"/>
              <a:t>The </a:t>
            </a:r>
            <a:r>
              <a:rPr lang="en-US" altLang="en-US" dirty="0"/>
              <a:t>more differentiated the </a:t>
            </a:r>
            <a:r>
              <a:rPr lang="en-US" altLang="en-US" dirty="0" smtClean="0"/>
              <a:t>products</a:t>
            </a:r>
          </a:p>
          <a:p>
            <a:pPr lvl="1"/>
            <a:r>
              <a:rPr lang="en-US" altLang="en-US" dirty="0" smtClean="0"/>
              <a:t>The </a:t>
            </a:r>
            <a:r>
              <a:rPr lang="en-US" altLang="en-US" dirty="0"/>
              <a:t>more advertising firms </a:t>
            </a:r>
            <a:r>
              <a:rPr lang="en-US" altLang="en-US" dirty="0" smtClean="0"/>
              <a:t>buy  </a:t>
            </a:r>
            <a:endParaRPr lang="en-US" altLang="en-US" dirty="0"/>
          </a:p>
          <a:p>
            <a:r>
              <a:rPr lang="en-US" altLang="en-US" dirty="0"/>
              <a:t>Economists disagree about the social value of </a:t>
            </a:r>
            <a:r>
              <a:rPr lang="en-US" altLang="en-US" dirty="0" smtClean="0"/>
              <a:t>advertising: </a:t>
            </a:r>
          </a:p>
          <a:p>
            <a:pPr lvl="1"/>
            <a:r>
              <a:rPr lang="en-US" altLang="en-US" dirty="0" smtClean="0"/>
              <a:t>Wasting resources?</a:t>
            </a:r>
          </a:p>
          <a:p>
            <a:pPr lvl="1"/>
            <a:r>
              <a:rPr lang="en-US" altLang="en-US" dirty="0" smtClean="0"/>
              <a:t>Valuable purpose? </a:t>
            </a:r>
          </a:p>
        </p:txBody>
      </p:sp>
      <p:sp>
        <p:nvSpPr>
          <p:cNvPr id="2355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01EC9592-6E5D-49FD-8ADE-7F28DF63EA7D}" type="slidenum">
              <a:rPr lang="en-US" altLang="en-US" sz="1200" smtClean="0">
                <a:solidFill>
                  <a:srgbClr val="002060"/>
                </a:solidFill>
              </a:rPr>
              <a:pPr eaLnBrk="1" hangingPunct="1"/>
              <a:t>16</a:t>
            </a:fld>
            <a:endParaRPr lang="en-US" altLang="en-US" sz="1200" smtClean="0">
              <a:solidFill>
                <a:srgbClr val="002060"/>
              </a:solidFill>
            </a:endParaRPr>
          </a:p>
        </p:txBody>
      </p:sp>
      <p:sp>
        <p:nvSpPr>
          <p:cNvPr id="2355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786149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wrap="square" anchor="t"/>
          <a:lstStyle/>
          <a:p>
            <a:r>
              <a:rPr lang="en-US" dirty="0"/>
              <a:t>The Critique of Advertising</a:t>
            </a:r>
            <a:endParaRPr lang="en-US" altLang="en-US" dirty="0" smtClean="0"/>
          </a:p>
        </p:txBody>
      </p:sp>
      <p:sp>
        <p:nvSpPr>
          <p:cNvPr id="24579" name="Content Placeholder 2"/>
          <p:cNvSpPr>
            <a:spLocks noGrp="1"/>
          </p:cNvSpPr>
          <p:nvPr>
            <p:ph idx="1"/>
          </p:nvPr>
        </p:nvSpPr>
        <p:spPr>
          <a:xfrm>
            <a:off x="277813" y="1025525"/>
            <a:ext cx="8637587" cy="5422900"/>
          </a:xfrm>
        </p:spPr>
        <p:txBody>
          <a:bodyPr/>
          <a:lstStyle/>
          <a:p>
            <a:r>
              <a:rPr lang="en-US" altLang="en-US" sz="3200" dirty="0" smtClean="0"/>
              <a:t>Firms </a:t>
            </a:r>
            <a:r>
              <a:rPr lang="en-US" altLang="en-US" sz="3200" dirty="0"/>
              <a:t>advertise to manipulate people’s tastes</a:t>
            </a:r>
          </a:p>
          <a:p>
            <a:pPr lvl="1"/>
            <a:r>
              <a:rPr lang="en-US" altLang="en-US" sz="3000" dirty="0"/>
              <a:t>Psychological rather than informational</a:t>
            </a:r>
          </a:p>
          <a:p>
            <a:pPr lvl="2"/>
            <a:r>
              <a:rPr lang="en-US" altLang="en-US" dirty="0"/>
              <a:t>Creates a desire that otherwise might not exist</a:t>
            </a:r>
          </a:p>
          <a:p>
            <a:r>
              <a:rPr lang="en-US" altLang="en-US" sz="3200" dirty="0" smtClean="0"/>
              <a:t>Advertising impedes competition</a:t>
            </a:r>
          </a:p>
          <a:p>
            <a:pPr lvl="1"/>
            <a:r>
              <a:rPr lang="en-US" altLang="en-US" sz="3000" dirty="0" smtClean="0"/>
              <a:t>Increase perception of product differentiation</a:t>
            </a:r>
          </a:p>
          <a:p>
            <a:pPr lvl="2"/>
            <a:r>
              <a:rPr lang="en-US" altLang="en-US" dirty="0" smtClean="0"/>
              <a:t>Foster brand loyalty; higher markups</a:t>
            </a:r>
          </a:p>
          <a:p>
            <a:pPr lvl="2"/>
            <a:r>
              <a:rPr lang="en-US" altLang="en-US" dirty="0" smtClean="0"/>
              <a:t>Makes buyers less concerned with price differences among similar goods</a:t>
            </a:r>
          </a:p>
        </p:txBody>
      </p:sp>
      <p:sp>
        <p:nvSpPr>
          <p:cNvPr id="2458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43E090C3-E11E-49BE-A02E-823548B24F5B}" type="slidenum">
              <a:rPr lang="en-US" altLang="en-US" sz="1200" smtClean="0">
                <a:solidFill>
                  <a:srgbClr val="002060"/>
                </a:solidFill>
              </a:rPr>
              <a:pPr eaLnBrk="1" hangingPunct="1"/>
              <a:t>17</a:t>
            </a:fld>
            <a:endParaRPr lang="en-US" altLang="en-US" sz="1200" smtClean="0">
              <a:solidFill>
                <a:srgbClr val="002060"/>
              </a:solidFill>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40277707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wrap="square" anchor="t"/>
          <a:lstStyle/>
          <a:p>
            <a:r>
              <a:rPr lang="en-US" dirty="0"/>
              <a:t>The Defense of Advertising</a:t>
            </a:r>
            <a:endParaRPr lang="en-US" altLang="en-US" dirty="0" smtClean="0"/>
          </a:p>
        </p:txBody>
      </p:sp>
      <p:sp>
        <p:nvSpPr>
          <p:cNvPr id="25603" name="Content Placeholder 2"/>
          <p:cNvSpPr>
            <a:spLocks noGrp="1"/>
          </p:cNvSpPr>
          <p:nvPr>
            <p:ph idx="1"/>
          </p:nvPr>
        </p:nvSpPr>
        <p:spPr/>
        <p:txBody>
          <a:bodyPr/>
          <a:lstStyle/>
          <a:p>
            <a:r>
              <a:rPr lang="en-US" altLang="en-US" sz="3200" dirty="0" smtClean="0"/>
              <a:t>The defense of advertising</a:t>
            </a:r>
          </a:p>
          <a:p>
            <a:pPr lvl="1"/>
            <a:r>
              <a:rPr lang="en-US" altLang="en-US" sz="3000" dirty="0"/>
              <a:t>It provides useful information to </a:t>
            </a:r>
            <a:r>
              <a:rPr lang="en-US" altLang="en-US" sz="3000" dirty="0" smtClean="0"/>
              <a:t>buyers</a:t>
            </a:r>
            <a:endParaRPr lang="en-US" altLang="en-US" sz="3000" dirty="0"/>
          </a:p>
          <a:p>
            <a:pPr lvl="1"/>
            <a:r>
              <a:rPr lang="en-US" altLang="en-US" sz="3000" dirty="0"/>
              <a:t>Informed buyers can more easily find and exploit price </a:t>
            </a:r>
            <a:r>
              <a:rPr lang="en-US" altLang="en-US" sz="3000" dirty="0" smtClean="0"/>
              <a:t>differences</a:t>
            </a:r>
            <a:endParaRPr lang="en-US" altLang="en-US" sz="3000" dirty="0"/>
          </a:p>
          <a:p>
            <a:pPr lvl="1"/>
            <a:r>
              <a:rPr lang="en-US" altLang="en-US" sz="3000" dirty="0" smtClean="0"/>
              <a:t>Advertising </a:t>
            </a:r>
            <a:r>
              <a:rPr lang="en-US" altLang="en-US" sz="3000" dirty="0"/>
              <a:t>promotes competition and reduces market </a:t>
            </a:r>
            <a:r>
              <a:rPr lang="en-US" altLang="en-US" sz="3000" dirty="0" smtClean="0"/>
              <a:t>power</a:t>
            </a:r>
          </a:p>
          <a:p>
            <a:r>
              <a:rPr lang="en-US" altLang="en-US" sz="3200" dirty="0"/>
              <a:t>Results of a prominent study:</a:t>
            </a:r>
            <a:r>
              <a:rPr lang="en-US" altLang="en-US" dirty="0"/>
              <a:t>  </a:t>
            </a:r>
            <a:endParaRPr lang="en-US" altLang="en-US" dirty="0" smtClean="0"/>
          </a:p>
          <a:p>
            <a:pPr lvl="1"/>
            <a:r>
              <a:rPr lang="en-US" altLang="en-US" sz="2800" dirty="0" smtClean="0"/>
              <a:t>Eyeglasses </a:t>
            </a:r>
            <a:r>
              <a:rPr lang="en-US" altLang="en-US" sz="2800" dirty="0"/>
              <a:t>were more expensive in states </a:t>
            </a:r>
            <a:r>
              <a:rPr lang="en-US" altLang="en-US" sz="2800" dirty="0" smtClean="0"/>
              <a:t> that </a:t>
            </a:r>
            <a:r>
              <a:rPr lang="en-US" altLang="en-US" sz="2800" dirty="0"/>
              <a:t>prohibited advertising by eyeglass makers </a:t>
            </a:r>
            <a:r>
              <a:rPr lang="en-US" altLang="en-US" sz="2800" dirty="0" smtClean="0"/>
              <a:t>than </a:t>
            </a:r>
            <a:r>
              <a:rPr lang="en-US" altLang="en-US" sz="2800" dirty="0"/>
              <a:t>in states that did not restrict such advertising</a:t>
            </a:r>
            <a:endParaRPr lang="en-US" altLang="en-US" sz="2800" dirty="0" smtClean="0"/>
          </a:p>
        </p:txBody>
      </p:sp>
      <p:sp>
        <p:nvSpPr>
          <p:cNvPr id="2560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5637D494-9F45-4777-9DA3-D7E8D864FD3B}" type="slidenum">
              <a:rPr lang="en-US" altLang="en-US" sz="1200" smtClean="0">
                <a:solidFill>
                  <a:srgbClr val="002060"/>
                </a:solidFill>
              </a:rPr>
              <a:pPr eaLnBrk="1" hangingPunct="1"/>
              <a:t>18</a:t>
            </a:fld>
            <a:endParaRPr lang="en-US" altLang="en-US" sz="1200" smtClean="0">
              <a:solidFill>
                <a:srgbClr val="002060"/>
              </a:solidFill>
            </a:endParaRPr>
          </a:p>
        </p:txBody>
      </p:sp>
      <p:sp>
        <p:nvSpPr>
          <p:cNvPr id="2560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0445368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wrap="square" anchor="t"/>
          <a:lstStyle/>
          <a:p>
            <a:r>
              <a:rPr lang="en-US" altLang="en-US" dirty="0" smtClean="0"/>
              <a:t>Advertising</a:t>
            </a:r>
          </a:p>
        </p:txBody>
      </p:sp>
      <p:sp>
        <p:nvSpPr>
          <p:cNvPr id="2" name="Content Placeholder 2"/>
          <p:cNvSpPr>
            <a:spLocks noGrp="1"/>
          </p:cNvSpPr>
          <p:nvPr>
            <p:ph idx="1"/>
          </p:nvPr>
        </p:nvSpPr>
        <p:spPr/>
        <p:txBody>
          <a:bodyPr/>
          <a:lstStyle/>
          <a:p>
            <a:pPr>
              <a:defRPr/>
            </a:pPr>
            <a:r>
              <a:rPr lang="en-US" dirty="0" smtClean="0"/>
              <a:t>Advertising as a signal of quality </a:t>
            </a:r>
          </a:p>
          <a:p>
            <a:pPr lvl="1">
              <a:defRPr/>
            </a:pPr>
            <a:r>
              <a:rPr lang="en-US" dirty="0" smtClean="0"/>
              <a:t>Little apparent information</a:t>
            </a:r>
          </a:p>
          <a:p>
            <a:pPr lvl="1">
              <a:defRPr/>
            </a:pPr>
            <a:r>
              <a:rPr lang="en-US" dirty="0" smtClean="0"/>
              <a:t>Real information offered – a signal</a:t>
            </a:r>
          </a:p>
          <a:p>
            <a:pPr lvl="2">
              <a:defRPr/>
            </a:pPr>
            <a:r>
              <a:rPr lang="en-US" dirty="0" smtClean="0"/>
              <a:t>Willingness to spend large </a:t>
            </a:r>
          </a:p>
          <a:p>
            <a:pPr marL="914400" lvl="2" indent="0">
              <a:buFontTx/>
              <a:buNone/>
              <a:defRPr/>
            </a:pPr>
            <a:r>
              <a:rPr lang="en-US" dirty="0" smtClean="0"/>
              <a:t>amount of money </a:t>
            </a:r>
          </a:p>
          <a:p>
            <a:pPr lvl="2">
              <a:defRPr/>
            </a:pPr>
            <a:r>
              <a:rPr lang="en-US" dirty="0" smtClean="0"/>
              <a:t>= signal about quality of the product</a:t>
            </a:r>
          </a:p>
          <a:p>
            <a:pPr lvl="1">
              <a:defRPr/>
            </a:pPr>
            <a:r>
              <a:rPr lang="en-US" dirty="0" smtClean="0"/>
              <a:t>Content of advertising = irrelevant</a:t>
            </a:r>
          </a:p>
        </p:txBody>
      </p:sp>
      <p:sp>
        <p:nvSpPr>
          <p:cNvPr id="2970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6A9ED127-FE30-4024-BA2A-4021C188D391}" type="slidenum">
              <a:rPr lang="en-US" altLang="en-US" sz="1200" smtClean="0">
                <a:solidFill>
                  <a:srgbClr val="002060"/>
                </a:solidFill>
              </a:rPr>
              <a:pPr eaLnBrk="1" hangingPunct="1"/>
              <a:t>19</a:t>
            </a:fld>
            <a:endParaRPr lang="en-US" altLang="en-US" sz="1200" smtClean="0">
              <a:solidFill>
                <a:srgbClr val="002060"/>
              </a:solidFill>
            </a:endParaRPr>
          </a:p>
        </p:txBody>
      </p:sp>
      <p:sp>
        <p:nvSpPr>
          <p:cNvPr id="2970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405448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for </a:t>
            </a:r>
            <a:r>
              <a:rPr lang="en-US" dirty="0"/>
              <a:t>the answers to these </a:t>
            </a:r>
            <a:r>
              <a:rPr lang="en-US" dirty="0" smtClean="0"/>
              <a:t>questions:</a:t>
            </a:r>
            <a:endParaRPr lang="en-US" dirty="0"/>
          </a:p>
        </p:txBody>
      </p:sp>
      <p:sp>
        <p:nvSpPr>
          <p:cNvPr id="3" name="Content Placeholder 2"/>
          <p:cNvSpPr>
            <a:spLocks noGrp="1"/>
          </p:cNvSpPr>
          <p:nvPr>
            <p:ph idx="1"/>
          </p:nvPr>
        </p:nvSpPr>
        <p:spPr>
          <a:xfrm>
            <a:off x="292912" y="1066800"/>
            <a:ext cx="8588375" cy="5410200"/>
          </a:xfrm>
        </p:spPr>
        <p:txBody>
          <a:bodyPr>
            <a:noAutofit/>
          </a:bodyPr>
          <a:lstStyle/>
          <a:p>
            <a:r>
              <a:rPr lang="en-US" sz="3200" dirty="0"/>
              <a:t>What market structures lie between perfect competition and monopoly, and what are their characteristics? </a:t>
            </a:r>
          </a:p>
          <a:p>
            <a:r>
              <a:rPr lang="en-US" sz="3200" dirty="0"/>
              <a:t>How do monopolistically competitive firms choose price and quantity?  Do they earn economic profit?</a:t>
            </a:r>
          </a:p>
          <a:p>
            <a:r>
              <a:rPr lang="en-US" sz="3200" dirty="0"/>
              <a:t>How does monopolistic competition affect society’s welfare?</a:t>
            </a:r>
          </a:p>
          <a:p>
            <a:r>
              <a:rPr lang="en-US" sz="3200" dirty="0"/>
              <a:t>What are the social costs and benefits of advertising?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3833117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wrap="square" anchor="t"/>
          <a:lstStyle/>
          <a:p>
            <a:r>
              <a:rPr lang="en-US" dirty="0"/>
              <a:t>Brand Names</a:t>
            </a:r>
            <a:endParaRPr lang="en-US" altLang="en-US" dirty="0" smtClean="0"/>
          </a:p>
        </p:txBody>
      </p:sp>
      <p:sp>
        <p:nvSpPr>
          <p:cNvPr id="30723" name="Content Placeholder 2"/>
          <p:cNvSpPr>
            <a:spLocks noGrp="1"/>
          </p:cNvSpPr>
          <p:nvPr>
            <p:ph idx="1"/>
          </p:nvPr>
        </p:nvSpPr>
        <p:spPr/>
        <p:txBody>
          <a:bodyPr/>
          <a:lstStyle/>
          <a:p>
            <a:r>
              <a:rPr lang="en-US" altLang="en-US" dirty="0"/>
              <a:t>In many markets, brand name products coexist with generic ones.  </a:t>
            </a:r>
          </a:p>
          <a:p>
            <a:r>
              <a:rPr lang="en-US" altLang="en-US" dirty="0" smtClean="0"/>
              <a:t>Brand names</a:t>
            </a:r>
          </a:p>
          <a:p>
            <a:pPr lvl="1"/>
            <a:r>
              <a:rPr lang="en-US" altLang="en-US" dirty="0" smtClean="0"/>
              <a:t>Spend more on advertising and charge higher prices than generic substitutes</a:t>
            </a:r>
          </a:p>
          <a:p>
            <a:r>
              <a:rPr lang="en-US" altLang="en-US" dirty="0"/>
              <a:t>As with advertising, there is disagreement about the economics of brand names</a:t>
            </a:r>
            <a:r>
              <a:rPr lang="en-US" altLang="en-US" dirty="0" smtClean="0"/>
              <a:t>…</a:t>
            </a:r>
            <a:endParaRPr lang="en-US" altLang="en-US" dirty="0"/>
          </a:p>
        </p:txBody>
      </p:sp>
      <p:sp>
        <p:nvSpPr>
          <p:cNvPr id="3072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7C25EC6C-4343-4AD8-9ACC-9AE4FD87DFCD}" type="slidenum">
              <a:rPr lang="en-US" altLang="en-US" sz="1200" smtClean="0">
                <a:solidFill>
                  <a:srgbClr val="002060"/>
                </a:solidFill>
              </a:rPr>
              <a:pPr eaLnBrk="1" hangingPunct="1"/>
              <a:t>20</a:t>
            </a:fld>
            <a:endParaRPr lang="en-US" altLang="en-US" sz="1200" smtClean="0">
              <a:solidFill>
                <a:srgbClr val="002060"/>
              </a:solidFill>
            </a:endParaRPr>
          </a:p>
        </p:txBody>
      </p:sp>
      <p:sp>
        <p:nvSpPr>
          <p:cNvPr id="3072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6842978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wrap="square" anchor="t"/>
          <a:lstStyle/>
          <a:p>
            <a:r>
              <a:rPr lang="en-US" altLang="en-US" smtClean="0"/>
              <a:t>Advertising</a:t>
            </a:r>
          </a:p>
        </p:txBody>
      </p:sp>
      <p:sp>
        <p:nvSpPr>
          <p:cNvPr id="31747" name="Content Placeholder 2"/>
          <p:cNvSpPr>
            <a:spLocks noGrp="1"/>
          </p:cNvSpPr>
          <p:nvPr>
            <p:ph idx="1"/>
          </p:nvPr>
        </p:nvSpPr>
        <p:spPr/>
        <p:txBody>
          <a:bodyPr/>
          <a:lstStyle/>
          <a:p>
            <a:r>
              <a:rPr lang="en-US" altLang="en-US" dirty="0" smtClean="0"/>
              <a:t>Critics of brand names</a:t>
            </a:r>
          </a:p>
          <a:p>
            <a:pPr lvl="1"/>
            <a:r>
              <a:rPr lang="en-US" altLang="en-US" dirty="0" smtClean="0"/>
              <a:t>Products – not differentiated</a:t>
            </a:r>
          </a:p>
          <a:p>
            <a:pPr lvl="1"/>
            <a:r>
              <a:rPr lang="en-US" altLang="en-US" dirty="0" smtClean="0"/>
              <a:t>Irrationality: consumers are willing to pay more for brand names</a:t>
            </a:r>
          </a:p>
          <a:p>
            <a:r>
              <a:rPr lang="en-US" altLang="en-US" dirty="0" smtClean="0"/>
              <a:t>Defenders of brand names</a:t>
            </a:r>
          </a:p>
          <a:p>
            <a:pPr lvl="1"/>
            <a:r>
              <a:rPr lang="en-US" altLang="en-US" dirty="0" smtClean="0"/>
              <a:t>Consumers – information about quality</a:t>
            </a:r>
          </a:p>
          <a:p>
            <a:pPr lvl="1"/>
            <a:r>
              <a:rPr lang="en-US" altLang="en-US" dirty="0" smtClean="0"/>
              <a:t>Firms – incentive to maintain high quality to protect the reputation of their brand name</a:t>
            </a:r>
          </a:p>
          <a:p>
            <a:pPr lvl="2"/>
            <a:endParaRPr lang="en-US" altLang="en-US" dirty="0" smtClean="0"/>
          </a:p>
        </p:txBody>
      </p:sp>
      <p:sp>
        <p:nvSpPr>
          <p:cNvPr id="3174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AB1B59FA-4CEC-413C-8850-C0D160823867}" type="slidenum">
              <a:rPr lang="en-US" altLang="en-US" sz="1200" smtClean="0">
                <a:solidFill>
                  <a:srgbClr val="002060"/>
                </a:solidFill>
              </a:rPr>
              <a:pPr eaLnBrk="1" hangingPunct="1"/>
              <a:t>21</a:t>
            </a:fld>
            <a:endParaRPr lang="en-US" altLang="en-US" sz="1200" smtClean="0">
              <a:solidFill>
                <a:srgbClr val="002060"/>
              </a:solidFill>
            </a:endParaRPr>
          </a:p>
        </p:txBody>
      </p:sp>
      <p:sp>
        <p:nvSpPr>
          <p:cNvPr id="3174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399770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sz="3200" dirty="0"/>
              <a:t>A monopolistically competitive market has </a:t>
            </a:r>
            <a:br>
              <a:rPr lang="en-US" sz="3200" dirty="0"/>
            </a:br>
            <a:r>
              <a:rPr lang="en-US" sz="3200" dirty="0"/>
              <a:t>many firms, differentiated products, and free entry.  </a:t>
            </a:r>
          </a:p>
          <a:p>
            <a:r>
              <a:rPr lang="en-US" sz="3200" dirty="0"/>
              <a:t>Each firm in a monopolistically competitive market has excess capacity—it produces </a:t>
            </a:r>
            <a:br>
              <a:rPr lang="en-US" sz="3200" dirty="0"/>
            </a:br>
            <a:r>
              <a:rPr lang="en-US" sz="3200" dirty="0"/>
              <a:t>less than the quantity that minimizes ATC.  </a:t>
            </a:r>
            <a:br>
              <a:rPr lang="en-US" sz="3200" dirty="0"/>
            </a:br>
            <a:r>
              <a:rPr lang="en-US" sz="3200" dirty="0"/>
              <a:t>Each firm charges a price above marginal cost.</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49408509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sz="3200" dirty="0"/>
              <a:t>Monopolistic competition does not have all of the desirable welfare properties of perfect competition.  </a:t>
            </a:r>
            <a:endParaRPr lang="en-US" sz="3200" dirty="0" smtClean="0"/>
          </a:p>
          <a:p>
            <a:pPr lvl="1"/>
            <a:r>
              <a:rPr lang="en-US" dirty="0" smtClean="0"/>
              <a:t>There </a:t>
            </a:r>
            <a:r>
              <a:rPr lang="en-US" dirty="0"/>
              <a:t>is a deadweight loss caused by the markup of price over marginal cost.  </a:t>
            </a:r>
            <a:endParaRPr lang="en-US" dirty="0" smtClean="0"/>
          </a:p>
          <a:p>
            <a:pPr lvl="1"/>
            <a:r>
              <a:rPr lang="en-US" dirty="0" smtClean="0"/>
              <a:t>Also</a:t>
            </a:r>
            <a:r>
              <a:rPr lang="en-US" dirty="0"/>
              <a:t>, the number of firms (and thus varieties) can be too large or too small.  </a:t>
            </a:r>
            <a:endParaRPr lang="en-US" dirty="0" smtClean="0"/>
          </a:p>
          <a:p>
            <a:pPr lvl="1"/>
            <a:r>
              <a:rPr lang="en-US" dirty="0" smtClean="0"/>
              <a:t>There </a:t>
            </a:r>
            <a:r>
              <a:rPr lang="en-US" dirty="0"/>
              <a:t>is no clear way for policymakers to improve the market outcome.</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389397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sz="3200" dirty="0"/>
              <a:t>Product differentiation and markup pricing lead to the use of advertising and brand names.  </a:t>
            </a:r>
            <a:endParaRPr lang="en-US" sz="3200" dirty="0" smtClean="0"/>
          </a:p>
          <a:p>
            <a:pPr lvl="1"/>
            <a:r>
              <a:rPr lang="en-US" dirty="0" smtClean="0"/>
              <a:t>Critics </a:t>
            </a:r>
            <a:r>
              <a:rPr lang="en-US" dirty="0"/>
              <a:t>of advertising and brand names argue that firms use them to reduce competition and take advantage of consumer irrationality. </a:t>
            </a:r>
            <a:endParaRPr lang="en-US" dirty="0" smtClean="0"/>
          </a:p>
          <a:p>
            <a:pPr lvl="1"/>
            <a:r>
              <a:rPr lang="en-US" dirty="0" smtClean="0"/>
              <a:t>Defenders </a:t>
            </a:r>
            <a:r>
              <a:rPr lang="en-US" dirty="0"/>
              <a:t>argue that firms use them to inform consumers and to compete more vigorously on price and product quality.</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44498962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lstStyle/>
          <a:p>
            <a:r>
              <a:rPr lang="en-US" dirty="0" smtClean="0"/>
              <a:t>Two </a:t>
            </a:r>
            <a:r>
              <a:rPr lang="en-US" dirty="0"/>
              <a:t>extremes</a:t>
            </a:r>
          </a:p>
          <a:p>
            <a:pPr lvl="2"/>
            <a:r>
              <a:rPr lang="en-US" u="sng" dirty="0"/>
              <a:t>Perfect </a:t>
            </a:r>
            <a:r>
              <a:rPr lang="en-US" u="sng" dirty="0" smtClean="0"/>
              <a:t>competition</a:t>
            </a:r>
            <a:r>
              <a:rPr lang="en-US" dirty="0" smtClean="0"/>
              <a:t>: many </a:t>
            </a:r>
            <a:r>
              <a:rPr lang="en-US" dirty="0"/>
              <a:t>firms, identical products</a:t>
            </a:r>
          </a:p>
          <a:p>
            <a:pPr lvl="2"/>
            <a:r>
              <a:rPr lang="en-US" u="sng" dirty="0" smtClean="0"/>
              <a:t>Monopoly</a:t>
            </a:r>
            <a:r>
              <a:rPr lang="en-US" dirty="0" smtClean="0"/>
              <a:t>: one </a:t>
            </a:r>
            <a:r>
              <a:rPr lang="en-US" dirty="0"/>
              <a:t>firm</a:t>
            </a:r>
          </a:p>
          <a:p>
            <a:r>
              <a:rPr lang="en-US" dirty="0" smtClean="0"/>
              <a:t>Imperfect competition – in between the extremes:</a:t>
            </a:r>
            <a:endParaRPr lang="en-US" dirty="0"/>
          </a:p>
          <a:p>
            <a:pPr lvl="1"/>
            <a:r>
              <a:rPr lang="en-US" u="sng" dirty="0"/>
              <a:t>Oligopoly</a:t>
            </a:r>
            <a:r>
              <a:rPr lang="en-US" dirty="0"/>
              <a:t>:  only a few sellers offer similar or identical products. </a:t>
            </a:r>
          </a:p>
          <a:p>
            <a:pPr lvl="1"/>
            <a:r>
              <a:rPr lang="en-US" u="sng" dirty="0"/>
              <a:t>Monopolistic competition</a:t>
            </a:r>
            <a:r>
              <a:rPr lang="en-US" dirty="0"/>
              <a:t>:  many firms sell similar but not identical products.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a:t>
            </a:fld>
            <a:endParaRPr lang="en-US" dirty="0"/>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197100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Monopolistic Competition</a:t>
            </a:r>
          </a:p>
        </p:txBody>
      </p:sp>
      <p:sp>
        <p:nvSpPr>
          <p:cNvPr id="3" name="Content Placeholder 2"/>
          <p:cNvSpPr>
            <a:spLocks noGrp="1"/>
          </p:cNvSpPr>
          <p:nvPr>
            <p:ph idx="1"/>
          </p:nvPr>
        </p:nvSpPr>
        <p:spPr/>
        <p:txBody>
          <a:bodyPr/>
          <a:lstStyle/>
          <a:p>
            <a:r>
              <a:rPr lang="en-US" dirty="0" smtClean="0"/>
              <a:t>Characteristics:</a:t>
            </a:r>
            <a:endParaRPr lang="en-US" dirty="0"/>
          </a:p>
          <a:p>
            <a:pPr lvl="1"/>
            <a:r>
              <a:rPr lang="en-US" dirty="0"/>
              <a:t>Many sellers</a:t>
            </a:r>
          </a:p>
          <a:p>
            <a:pPr lvl="1"/>
            <a:r>
              <a:rPr lang="en-US" dirty="0"/>
              <a:t>Product differentiation</a:t>
            </a:r>
          </a:p>
          <a:p>
            <a:pPr lvl="2"/>
            <a:r>
              <a:rPr lang="en-US" dirty="0"/>
              <a:t>Not price </a:t>
            </a:r>
            <a:r>
              <a:rPr lang="en-US" dirty="0" smtClean="0"/>
              <a:t>takers; downward </a:t>
            </a:r>
            <a:r>
              <a:rPr lang="en-US" dirty="0"/>
              <a:t>sloping </a:t>
            </a:r>
            <a:r>
              <a:rPr lang="en-US" dirty="0" smtClean="0"/>
              <a:t>D </a:t>
            </a:r>
            <a:r>
              <a:rPr lang="en-US" dirty="0"/>
              <a:t>curve</a:t>
            </a:r>
          </a:p>
          <a:p>
            <a:pPr lvl="1"/>
            <a:r>
              <a:rPr lang="en-US" dirty="0"/>
              <a:t>Free entry and exit</a:t>
            </a:r>
          </a:p>
          <a:p>
            <a:pPr lvl="2"/>
            <a:r>
              <a:rPr lang="en-US" dirty="0"/>
              <a:t>Zero economic profit in the long </a:t>
            </a:r>
            <a:r>
              <a:rPr lang="en-US" dirty="0" smtClean="0"/>
              <a:t>run</a:t>
            </a:r>
          </a:p>
          <a:p>
            <a:r>
              <a:rPr lang="en-US" dirty="0"/>
              <a:t>Examples of monopolistic competition: </a:t>
            </a:r>
            <a:endParaRPr lang="en-US" dirty="0" smtClean="0"/>
          </a:p>
          <a:p>
            <a:pPr lvl="1"/>
            <a:r>
              <a:rPr lang="en-US" dirty="0" smtClean="0"/>
              <a:t>Apartments</a:t>
            </a:r>
            <a:r>
              <a:rPr lang="en-US" dirty="0"/>
              <a:t>, books, bottled water, clothing, fast food, night </a:t>
            </a:r>
            <a:r>
              <a:rPr lang="en-US" dirty="0" smtClean="0"/>
              <a:t>clubs</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a:t>
            </a:fld>
            <a:endParaRPr lang="en-US" dirty="0"/>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15774708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Comparisons</a:t>
            </a:r>
            <a:endParaRPr lang="en-US" dirty="0"/>
          </a:p>
        </p:txBody>
      </p:sp>
      <p:sp>
        <p:nvSpPr>
          <p:cNvPr id="3" name="Text Placeholder 2"/>
          <p:cNvSpPr>
            <a:spLocks noGrp="1"/>
          </p:cNvSpPr>
          <p:nvPr>
            <p:ph type="body" sz="quarter" idx="12"/>
          </p:nvPr>
        </p:nvSpPr>
        <p:spPr>
          <a:xfrm>
            <a:off x="331908" y="673100"/>
            <a:ext cx="8583491" cy="4737100"/>
          </a:xfrm>
        </p:spPr>
        <p:txBody>
          <a:bodyPr/>
          <a:lstStyle/>
          <a:p>
            <a:pPr eaLnBrk="1" fontAlgn="t" hangingPunct="1">
              <a:spcAft>
                <a:spcPts val="0"/>
              </a:spcAft>
            </a:pPr>
            <a:r>
              <a:rPr lang="en-US" sz="2400" b="1" kern="1200" dirty="0" smtClean="0">
                <a:solidFill>
                  <a:srgbClr val="C00000"/>
                </a:solidFill>
              </a:rPr>
              <a:t>			Perfect 	 </a:t>
            </a:r>
            <a:r>
              <a:rPr lang="en-US" sz="2400" b="1" kern="1200" dirty="0" smtClean="0">
                <a:solidFill>
                  <a:schemeClr val="accent6">
                    <a:lumMod val="50000"/>
                  </a:schemeClr>
                </a:solidFill>
              </a:rPr>
              <a:t>Monopolistic</a:t>
            </a:r>
            <a:endParaRPr lang="en-US" sz="2400" dirty="0">
              <a:solidFill>
                <a:schemeClr val="accent6">
                  <a:lumMod val="50000"/>
                </a:schemeClr>
              </a:solidFill>
            </a:endParaRPr>
          </a:p>
          <a:p>
            <a:pPr eaLnBrk="1" fontAlgn="t" hangingPunct="1">
              <a:spcAft>
                <a:spcPts val="0"/>
              </a:spcAft>
            </a:pPr>
            <a:r>
              <a:rPr lang="en-US" sz="2400" b="1" kern="1200" dirty="0" smtClean="0">
                <a:solidFill>
                  <a:srgbClr val="C00000"/>
                </a:solidFill>
              </a:rPr>
              <a:t>			Competition </a:t>
            </a:r>
            <a:r>
              <a:rPr lang="en-US" sz="2400" b="1" kern="1200" dirty="0" smtClean="0">
                <a:solidFill>
                  <a:schemeClr val="accent6">
                    <a:lumMod val="50000"/>
                  </a:schemeClr>
                </a:solidFill>
              </a:rPr>
              <a:t>Competition</a:t>
            </a:r>
            <a:r>
              <a:rPr lang="en-US" sz="2400" b="1" kern="1200" dirty="0" smtClean="0">
                <a:solidFill>
                  <a:srgbClr val="C00000"/>
                </a:solidFill>
              </a:rPr>
              <a:t>     Monopoly</a:t>
            </a:r>
            <a:endParaRPr lang="en-US" sz="2400" dirty="0">
              <a:solidFill>
                <a:srgbClr val="C00000"/>
              </a:solidFill>
            </a:endParaRPr>
          </a:p>
          <a:p>
            <a:pPr eaLnBrk="1" fontAlgn="t" hangingPunct="1">
              <a:spcAft>
                <a:spcPts val="0"/>
              </a:spcAft>
            </a:pPr>
            <a:r>
              <a:rPr lang="en-US" sz="2400" kern="1200" dirty="0" smtClean="0">
                <a:solidFill>
                  <a:srgbClr val="C00000"/>
                </a:solidFill>
              </a:rPr>
              <a:t>Number </a:t>
            </a:r>
            <a:r>
              <a:rPr lang="en-US" sz="2400" kern="1200" dirty="0">
                <a:solidFill>
                  <a:srgbClr val="C00000"/>
                </a:solidFill>
              </a:rPr>
              <a:t>of </a:t>
            </a:r>
            <a:r>
              <a:rPr lang="en-US" sz="2400" kern="1200" dirty="0" smtClean="0">
                <a:solidFill>
                  <a:srgbClr val="C00000"/>
                </a:solidFill>
              </a:rPr>
              <a:t>sellers	Many		 </a:t>
            </a:r>
            <a:r>
              <a:rPr lang="en-US" sz="2400" kern="1200" dirty="0" smtClean="0">
                <a:solidFill>
                  <a:schemeClr val="accent6">
                    <a:lumMod val="50000"/>
                  </a:schemeClr>
                </a:solidFill>
              </a:rPr>
              <a:t>Many</a:t>
            </a:r>
            <a:r>
              <a:rPr lang="en-US" sz="2400" kern="1200" dirty="0" smtClean="0">
                <a:solidFill>
                  <a:srgbClr val="C00000"/>
                </a:solidFill>
              </a:rPr>
              <a:t>		     One </a:t>
            </a:r>
            <a:endParaRPr lang="en-US" sz="2400" dirty="0">
              <a:solidFill>
                <a:srgbClr val="C00000"/>
              </a:solidFill>
            </a:endParaRPr>
          </a:p>
          <a:p>
            <a:pPr eaLnBrk="1" fontAlgn="t" hangingPunct="1">
              <a:spcAft>
                <a:spcPts val="0"/>
              </a:spcAft>
            </a:pPr>
            <a:r>
              <a:rPr lang="en-US" sz="2400" kern="1200" dirty="0">
                <a:solidFill>
                  <a:srgbClr val="C00000"/>
                </a:solidFill>
              </a:rPr>
              <a:t>Free </a:t>
            </a:r>
            <a:r>
              <a:rPr lang="en-US" sz="2400" kern="1200" dirty="0" smtClean="0">
                <a:solidFill>
                  <a:srgbClr val="C00000"/>
                </a:solidFill>
              </a:rPr>
              <a:t>entry/exit	Yes		 </a:t>
            </a:r>
            <a:r>
              <a:rPr lang="en-US" sz="2400" kern="1200" dirty="0" smtClean="0">
                <a:solidFill>
                  <a:schemeClr val="accent6">
                    <a:lumMod val="50000"/>
                  </a:schemeClr>
                </a:solidFill>
              </a:rPr>
              <a:t>Yes</a:t>
            </a:r>
            <a:r>
              <a:rPr lang="en-US" sz="2400" kern="1200" dirty="0" smtClean="0">
                <a:solidFill>
                  <a:srgbClr val="C00000"/>
                </a:solidFill>
              </a:rPr>
              <a:t>		      No </a:t>
            </a:r>
            <a:endParaRPr lang="en-US" sz="2400" dirty="0">
              <a:solidFill>
                <a:srgbClr val="C00000"/>
              </a:solidFill>
            </a:endParaRPr>
          </a:p>
          <a:p>
            <a:pPr eaLnBrk="1" fontAlgn="t" hangingPunct="1">
              <a:spcAft>
                <a:spcPts val="0"/>
              </a:spcAft>
            </a:pPr>
            <a:r>
              <a:rPr lang="en-US" sz="2400" kern="1200" dirty="0">
                <a:solidFill>
                  <a:srgbClr val="C00000"/>
                </a:solidFill>
              </a:rPr>
              <a:t>Long-run </a:t>
            </a:r>
            <a:endParaRPr lang="en-US" sz="2400" kern="1200" dirty="0" smtClean="0">
              <a:solidFill>
                <a:srgbClr val="C00000"/>
              </a:solidFill>
            </a:endParaRPr>
          </a:p>
          <a:p>
            <a:pPr eaLnBrk="1" fontAlgn="t" hangingPunct="1">
              <a:spcAft>
                <a:spcPts val="0"/>
              </a:spcAft>
            </a:pPr>
            <a:r>
              <a:rPr lang="en-US" sz="2400" kern="1200" dirty="0" smtClean="0">
                <a:solidFill>
                  <a:srgbClr val="C00000"/>
                </a:solidFill>
              </a:rPr>
              <a:t>economic profits	Zero		 </a:t>
            </a:r>
            <a:r>
              <a:rPr lang="en-US" sz="2400" kern="1200" dirty="0" smtClean="0">
                <a:solidFill>
                  <a:schemeClr val="accent6">
                    <a:lumMod val="50000"/>
                  </a:schemeClr>
                </a:solidFill>
              </a:rPr>
              <a:t>Zero</a:t>
            </a:r>
            <a:r>
              <a:rPr lang="en-US" sz="2400" kern="1200" dirty="0" smtClean="0">
                <a:solidFill>
                  <a:srgbClr val="C00000"/>
                </a:solidFill>
              </a:rPr>
              <a:t>		     Positive </a:t>
            </a:r>
            <a:endParaRPr lang="en-US" sz="2400" dirty="0">
              <a:solidFill>
                <a:srgbClr val="C00000"/>
              </a:solidFill>
            </a:endParaRPr>
          </a:p>
          <a:p>
            <a:pPr eaLnBrk="1" fontAlgn="t" hangingPunct="1">
              <a:spcAft>
                <a:spcPts val="0"/>
              </a:spcAft>
            </a:pPr>
            <a:r>
              <a:rPr lang="en-US" sz="2400" kern="1200" dirty="0">
                <a:solidFill>
                  <a:srgbClr val="C00000"/>
                </a:solidFill>
              </a:rPr>
              <a:t>The products </a:t>
            </a:r>
            <a:r>
              <a:rPr lang="en-US" sz="2400" kern="1200" dirty="0" smtClean="0">
                <a:solidFill>
                  <a:srgbClr val="C00000"/>
                </a:solidFill>
              </a:rPr>
              <a:t>					     No close</a:t>
            </a:r>
          </a:p>
          <a:p>
            <a:pPr eaLnBrk="1" fontAlgn="t" hangingPunct="1">
              <a:spcAft>
                <a:spcPts val="0"/>
              </a:spcAft>
            </a:pPr>
            <a:r>
              <a:rPr lang="en-US" sz="2400" kern="1200" dirty="0" smtClean="0">
                <a:solidFill>
                  <a:srgbClr val="C00000"/>
                </a:solidFill>
              </a:rPr>
              <a:t>firms sell		Identical	 </a:t>
            </a:r>
            <a:r>
              <a:rPr lang="en-US" sz="2400" kern="1200" dirty="0" smtClean="0">
                <a:solidFill>
                  <a:schemeClr val="accent6">
                    <a:lumMod val="50000"/>
                  </a:schemeClr>
                </a:solidFill>
              </a:rPr>
              <a:t>Differentiated</a:t>
            </a:r>
            <a:r>
              <a:rPr lang="en-US" sz="2400" kern="1200" dirty="0" smtClean="0">
                <a:solidFill>
                  <a:srgbClr val="C00000"/>
                </a:solidFill>
              </a:rPr>
              <a:t>    substitutes</a:t>
            </a:r>
            <a:endParaRPr lang="en-US" sz="2400" dirty="0">
              <a:solidFill>
                <a:srgbClr val="C00000"/>
              </a:solidFill>
            </a:endParaRPr>
          </a:p>
          <a:p>
            <a:pPr eaLnBrk="1" fontAlgn="t" hangingPunct="1">
              <a:spcAft>
                <a:spcPts val="0"/>
              </a:spcAft>
            </a:pPr>
            <a:r>
              <a:rPr lang="en-US" sz="2400" kern="1200" dirty="0">
                <a:solidFill>
                  <a:srgbClr val="C00000"/>
                </a:solidFill>
              </a:rPr>
              <a:t>Firm has </a:t>
            </a:r>
            <a:r>
              <a:rPr lang="en-US" sz="2400" kern="1200" dirty="0" smtClean="0">
                <a:solidFill>
                  <a:srgbClr val="C00000"/>
                </a:solidFill>
              </a:rPr>
              <a:t>market	None;</a:t>
            </a:r>
          </a:p>
          <a:p>
            <a:pPr eaLnBrk="1" fontAlgn="t" hangingPunct="1">
              <a:spcAft>
                <a:spcPts val="0"/>
              </a:spcAft>
            </a:pPr>
            <a:r>
              <a:rPr lang="en-US" sz="2400" kern="1200" dirty="0" smtClean="0">
                <a:solidFill>
                  <a:srgbClr val="C00000"/>
                </a:solidFill>
              </a:rPr>
              <a:t> </a:t>
            </a:r>
            <a:r>
              <a:rPr lang="en-US" sz="2400" kern="1200" dirty="0">
                <a:solidFill>
                  <a:srgbClr val="C00000"/>
                </a:solidFill>
              </a:rPr>
              <a:t>power</a:t>
            </a:r>
            <a:r>
              <a:rPr lang="en-US" sz="2400" kern="1200" dirty="0" smtClean="0">
                <a:solidFill>
                  <a:srgbClr val="C00000"/>
                </a:solidFill>
              </a:rPr>
              <a:t>?		price-taker	 </a:t>
            </a:r>
            <a:r>
              <a:rPr lang="en-US" sz="2400" kern="1200" dirty="0" smtClean="0">
                <a:solidFill>
                  <a:schemeClr val="accent6">
                    <a:lumMod val="50000"/>
                  </a:schemeClr>
                </a:solidFill>
              </a:rPr>
              <a:t>Yes</a:t>
            </a:r>
            <a:r>
              <a:rPr lang="en-US" sz="2400" kern="1200" dirty="0" smtClean="0">
                <a:solidFill>
                  <a:srgbClr val="C00000"/>
                </a:solidFill>
              </a:rPr>
              <a:t>		     Yes </a:t>
            </a:r>
            <a:endParaRPr lang="en-US" sz="2400" dirty="0">
              <a:solidFill>
                <a:srgbClr val="C00000"/>
              </a:solidFill>
            </a:endParaRPr>
          </a:p>
          <a:p>
            <a:pPr eaLnBrk="1" fontAlgn="t" hangingPunct="1">
              <a:spcAft>
                <a:spcPts val="0"/>
              </a:spcAft>
            </a:pPr>
            <a:r>
              <a:rPr lang="en-US" sz="2400" kern="1200" dirty="0">
                <a:solidFill>
                  <a:srgbClr val="C00000"/>
                </a:solidFill>
              </a:rPr>
              <a:t>D curve </a:t>
            </a:r>
            <a:r>
              <a:rPr lang="en-US" sz="2400" kern="1200" dirty="0" smtClean="0">
                <a:solidFill>
                  <a:srgbClr val="C00000"/>
                </a:solidFill>
              </a:rPr>
              <a:t>				 </a:t>
            </a:r>
            <a:r>
              <a:rPr lang="en-US" sz="2400" kern="1200" dirty="0" smtClean="0">
                <a:solidFill>
                  <a:schemeClr val="accent6">
                    <a:lumMod val="50000"/>
                  </a:schemeClr>
                </a:solidFill>
              </a:rPr>
              <a:t>Downward-</a:t>
            </a:r>
            <a:r>
              <a:rPr lang="en-US" sz="2400" kern="1200" dirty="0" smtClean="0">
                <a:solidFill>
                  <a:srgbClr val="C00000"/>
                </a:solidFill>
              </a:rPr>
              <a:t>       Downward-</a:t>
            </a:r>
          </a:p>
          <a:p>
            <a:pPr eaLnBrk="1" fontAlgn="t" hangingPunct="1">
              <a:spcAft>
                <a:spcPts val="0"/>
              </a:spcAft>
            </a:pPr>
            <a:r>
              <a:rPr lang="en-US" sz="2400" kern="1200" dirty="0" smtClean="0">
                <a:solidFill>
                  <a:srgbClr val="C00000"/>
                </a:solidFill>
              </a:rPr>
              <a:t>facing firm		Horizontal	  </a:t>
            </a:r>
            <a:r>
              <a:rPr lang="en-US" sz="2400" kern="1200" dirty="0" smtClean="0">
                <a:solidFill>
                  <a:schemeClr val="accent6">
                    <a:lumMod val="50000"/>
                  </a:schemeClr>
                </a:solidFill>
              </a:rPr>
              <a:t>sloping</a:t>
            </a:r>
            <a:r>
              <a:rPr lang="en-US" sz="2400" kern="1200" dirty="0" smtClean="0">
                <a:solidFill>
                  <a:srgbClr val="C00000"/>
                </a:solidFill>
              </a:rPr>
              <a:t>	     sloping 								    (</a:t>
            </a:r>
            <a:r>
              <a:rPr lang="en-US" sz="2400" kern="1200" dirty="0">
                <a:solidFill>
                  <a:srgbClr val="C00000"/>
                </a:solidFill>
              </a:rPr>
              <a:t>market D)</a:t>
            </a:r>
            <a:endParaRPr lang="en-US" sz="2400" dirty="0">
              <a:solidFill>
                <a:srgbClr val="C00000"/>
              </a:solidFill>
            </a:endParaRPr>
          </a:p>
          <a:p>
            <a:endParaRPr lang="en-US" sz="2400" dirty="0">
              <a:solidFill>
                <a:srgbClr val="C00000"/>
              </a:solidFill>
            </a:endParaRP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5</a:t>
            </a:fld>
            <a:endParaRPr lang="en-US" dirty="0"/>
          </a:p>
        </p:txBody>
      </p:sp>
      <p:sp>
        <p:nvSpPr>
          <p:cNvPr id="5" name="Footer Placeholder 4"/>
          <p:cNvSpPr>
            <a:spLocks noGrp="1"/>
          </p:cNvSpPr>
          <p:nvPr>
            <p:ph type="ftr" sz="quarter" idx="14"/>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792892035"/>
              </p:ext>
            </p:extLst>
          </p:nvPr>
        </p:nvGraphicFramePr>
        <p:xfrm>
          <a:off x="304800" y="685800"/>
          <a:ext cx="8548371" cy="4709161"/>
        </p:xfrm>
        <a:graphic>
          <a:graphicData uri="http://schemas.openxmlformats.org/drawingml/2006/table">
            <a:tbl>
              <a:tblPr firstRow="1" bandRow="1">
                <a:tableStyleId>{5C22544A-7EE6-4342-B048-85BDC9FD1C3A}</a:tableStyleId>
              </a:tblPr>
              <a:tblGrid>
                <a:gridCol w="2657793"/>
                <a:gridCol w="2043430"/>
                <a:gridCol w="2143443"/>
                <a:gridCol w="1703705"/>
              </a:tblGrid>
              <a:tr h="718347">
                <a:tc>
                  <a:txBody>
                    <a:bodyPr/>
                    <a:lstStyle/>
                    <a:p>
                      <a:r>
                        <a:rPr lang="en-US" sz="1800" dirty="0" smtClean="0">
                          <a:solidFill>
                            <a:schemeClr val="tx1"/>
                          </a:solidFill>
                        </a:rPr>
                        <a:t> </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smtClean="0">
                        <a:solidFill>
                          <a:schemeClr val="tx1"/>
                        </a:solidFill>
                      </a:endParaRPr>
                    </a:p>
                    <a:p>
                      <a:r>
                        <a:rPr lang="en-US" sz="1800" dirty="0" smtClean="0">
                          <a:solidFill>
                            <a:schemeClr val="tx1"/>
                          </a:solidFill>
                        </a:rPr>
                        <a:t> </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081">
                <a:tc>
                  <a:txBody>
                    <a:bodyPr/>
                    <a:lstStyle/>
                    <a:p>
                      <a:r>
                        <a:rPr lang="en-US" sz="1800" dirty="0" smtClean="0">
                          <a:solidFill>
                            <a:schemeClr val="tx1"/>
                          </a:solidFill>
                        </a:rPr>
                        <a:t> </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chemeClr val="tx1"/>
                          </a:solidFill>
                        </a:rPr>
                        <a:t> </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chemeClr val="tx1"/>
                          </a:solidFill>
                        </a:rPr>
                        <a:t> </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chemeClr val="tx1"/>
                          </a:solidFill>
                        </a:rPr>
                        <a:t> </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081">
                <a:tc>
                  <a:txBody>
                    <a:bodyPr/>
                    <a:lstStyle/>
                    <a:p>
                      <a:r>
                        <a:rPr lang="en-US" sz="1800" dirty="0" smtClean="0">
                          <a:solidFill>
                            <a:schemeClr val="tx1"/>
                          </a:solidFill>
                        </a:rPr>
                        <a:t> </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18347">
                <a:tc>
                  <a:txBody>
                    <a:bodyPr/>
                    <a:lstStyle/>
                    <a:p>
                      <a:endParaRPr lang="en-US" sz="1800" dirty="0" smtClean="0">
                        <a:solidFill>
                          <a:schemeClr val="tx1"/>
                        </a:solidFill>
                      </a:endParaRPr>
                    </a:p>
                    <a:p>
                      <a:endParaRPr lang="en-US" sz="18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18347">
                <a:tc>
                  <a:txBody>
                    <a:bodyPr/>
                    <a:lstStyle/>
                    <a:p>
                      <a:r>
                        <a:rPr lang="en-US" sz="1800" dirty="0" smtClean="0">
                          <a:solidFill>
                            <a:schemeClr val="tx1"/>
                          </a:solidFill>
                        </a:rPr>
                        <a:t> </a:t>
                      </a:r>
                    </a:p>
                    <a:p>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18347">
                <a:tc>
                  <a:txBody>
                    <a:bodyPr/>
                    <a:lstStyle/>
                    <a:p>
                      <a:r>
                        <a:rPr lang="en-US" sz="1800" baseline="0" dirty="0" smtClean="0">
                          <a:solidFill>
                            <a:schemeClr val="tx1"/>
                          </a:solidFill>
                        </a:rPr>
                        <a:t> </a:t>
                      </a:r>
                    </a:p>
                    <a:p>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37611">
                <a:tc>
                  <a:txBody>
                    <a:bodyPr/>
                    <a:lstStyle/>
                    <a:p>
                      <a:endParaRPr lang="en-US" sz="1800" dirty="0" smtClean="0">
                        <a:solidFill>
                          <a:schemeClr val="tx1"/>
                        </a:solidFill>
                      </a:endParaRPr>
                    </a:p>
                    <a:p>
                      <a:endParaRPr lang="en-US" sz="1800" dirty="0" smtClean="0">
                        <a:solidFill>
                          <a:schemeClr val="tx1"/>
                        </a:solidFill>
                      </a:endParaRPr>
                    </a:p>
                    <a:p>
                      <a:r>
                        <a:rPr lang="en-US" sz="1800" dirty="0" smtClean="0">
                          <a:solidFill>
                            <a:schemeClr val="tx1"/>
                          </a:solidFill>
                        </a:rPr>
                        <a:t> </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51814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left)">
                                      <p:cBhvr>
                                        <p:cTn id="34" dur="500"/>
                                        <p:tgtEl>
                                          <p:spTgt spid="3">
                                            <p:txEl>
                                              <p:pRg st="6" end="6"/>
                                            </p:tx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left)">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left)">
                                      <p:cBhvr>
                                        <p:cTn id="43" dur="500"/>
                                        <p:tgtEl>
                                          <p:spTgt spid="3">
                                            <p:txEl>
                                              <p:pRg st="8" end="8"/>
                                            </p:txEl>
                                          </p:spTgt>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left)">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wipe(left)">
                                      <p:cBhvr>
                                        <p:cTn id="52" dur="500"/>
                                        <p:tgtEl>
                                          <p:spTgt spid="3">
                                            <p:txEl>
                                              <p:pRg st="10" end="10"/>
                                            </p:txEl>
                                          </p:spTgt>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wipe(left)">
                                      <p:cBhvr>
                                        <p:cTn id="5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wrap="square" anchor="t"/>
          <a:lstStyle/>
          <a:p>
            <a:r>
              <a:rPr lang="en-US" altLang="en-US" dirty="0" smtClean="0"/>
              <a:t>Short Run Equilibrium</a:t>
            </a:r>
          </a:p>
        </p:txBody>
      </p:sp>
      <p:sp>
        <p:nvSpPr>
          <p:cNvPr id="14339" name="Content Placeholder 2"/>
          <p:cNvSpPr>
            <a:spLocks noGrp="1"/>
          </p:cNvSpPr>
          <p:nvPr>
            <p:ph idx="1"/>
          </p:nvPr>
        </p:nvSpPr>
        <p:spPr/>
        <p:txBody>
          <a:bodyPr/>
          <a:lstStyle/>
          <a:p>
            <a:r>
              <a:rPr lang="en-US" altLang="en-US" dirty="0" smtClean="0"/>
              <a:t>Profit maximization in the short-run for the monopolistically competitive firm:</a:t>
            </a:r>
          </a:p>
          <a:p>
            <a:pPr lvl="1"/>
            <a:r>
              <a:rPr lang="en-US" altLang="en-US" dirty="0" smtClean="0"/>
              <a:t>Produce the quantity where MR = MC</a:t>
            </a:r>
          </a:p>
          <a:p>
            <a:pPr lvl="1"/>
            <a:r>
              <a:rPr lang="en-US" altLang="en-US" dirty="0" smtClean="0"/>
              <a:t>Price: on the demand curve</a:t>
            </a:r>
          </a:p>
          <a:p>
            <a:pPr lvl="1"/>
            <a:r>
              <a:rPr lang="en-US" altLang="en-US" dirty="0" smtClean="0"/>
              <a:t>If P &gt; ATC: profit</a:t>
            </a:r>
          </a:p>
          <a:p>
            <a:pPr lvl="1"/>
            <a:r>
              <a:rPr lang="en-US" altLang="en-US" dirty="0" smtClean="0"/>
              <a:t>If P &lt; ATC: loss</a:t>
            </a:r>
          </a:p>
          <a:p>
            <a:pPr lvl="1"/>
            <a:r>
              <a:rPr lang="en-US" altLang="en-US" dirty="0" smtClean="0"/>
              <a:t>Similar to monopoly </a:t>
            </a:r>
          </a:p>
        </p:txBody>
      </p:sp>
      <p:sp>
        <p:nvSpPr>
          <p:cNvPr id="1434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4D5ECC6E-E5F8-4F05-9F37-8094FD055D43}" type="slidenum">
              <a:rPr lang="en-US" altLang="en-US" sz="1200" smtClean="0">
                <a:solidFill>
                  <a:srgbClr val="002060"/>
                </a:solidFill>
              </a:rPr>
              <a:pPr eaLnBrk="1" hangingPunct="1"/>
              <a:t>6</a:t>
            </a:fld>
            <a:endParaRPr lang="en-US" altLang="en-US" sz="1200" dirty="0" smtClean="0">
              <a:solidFill>
                <a:srgbClr val="002060"/>
              </a:solidFill>
            </a:endParaRPr>
          </a:p>
        </p:txBody>
      </p:sp>
      <p:sp>
        <p:nvSpPr>
          <p:cNvPr id="1434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97299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58"/>
          <p:cNvGrpSpPr>
            <a:grpSpLocks/>
          </p:cNvGrpSpPr>
          <p:nvPr/>
        </p:nvGrpSpPr>
        <p:grpSpPr bwMode="auto">
          <a:xfrm>
            <a:off x="4791075" y="1720850"/>
            <a:ext cx="2066925" cy="1409700"/>
            <a:chOff x="3018" y="1553"/>
            <a:chExt cx="1302" cy="888"/>
          </a:xfrm>
        </p:grpSpPr>
        <p:sp>
          <p:nvSpPr>
            <p:cNvPr id="10278" name="Rectangle 2"/>
            <p:cNvSpPr>
              <a:spLocks noChangeArrowheads="1"/>
            </p:cNvSpPr>
            <p:nvPr/>
          </p:nvSpPr>
          <p:spPr bwMode="auto">
            <a:xfrm>
              <a:off x="3018" y="2053"/>
              <a:ext cx="928" cy="388"/>
            </a:xfrm>
            <a:prstGeom prst="rect">
              <a:avLst/>
            </a:prstGeom>
            <a:solidFill>
              <a:srgbClr val="FFCC99"/>
            </a:solidFill>
            <a:ln w="9525">
              <a:noFill/>
              <a:miter lim="800000"/>
              <a:headEnd/>
              <a:tailEnd/>
            </a:ln>
          </p:spPr>
          <p:txBody>
            <a:bodyPr wrap="none" anchor="ctr"/>
            <a:lstStyle/>
            <a:p>
              <a:endParaRPr lang="en-US" dirty="0">
                <a:latin typeface="Arial"/>
                <a:cs typeface="Arial"/>
              </a:endParaRPr>
            </a:p>
          </p:txBody>
        </p:sp>
        <p:grpSp>
          <p:nvGrpSpPr>
            <p:cNvPr id="3" name="Group 55"/>
            <p:cNvGrpSpPr>
              <a:grpSpLocks/>
            </p:cNvGrpSpPr>
            <p:nvPr/>
          </p:nvGrpSpPr>
          <p:grpSpPr bwMode="auto">
            <a:xfrm>
              <a:off x="3709" y="1553"/>
              <a:ext cx="611" cy="582"/>
              <a:chOff x="3730" y="1567"/>
              <a:chExt cx="611" cy="582"/>
            </a:xfrm>
          </p:grpSpPr>
          <p:sp>
            <p:nvSpPr>
              <p:cNvPr id="10280" name="Text Box 53"/>
              <p:cNvSpPr txBox="1">
                <a:spLocks noChangeArrowheads="1"/>
              </p:cNvSpPr>
              <p:nvPr/>
            </p:nvSpPr>
            <p:spPr bwMode="auto">
              <a:xfrm>
                <a:off x="3730" y="1567"/>
                <a:ext cx="611" cy="288"/>
              </a:xfrm>
              <a:prstGeom prst="rect">
                <a:avLst/>
              </a:prstGeom>
              <a:noFill/>
              <a:ln w="9525">
                <a:noFill/>
                <a:miter lim="800000"/>
                <a:headEnd/>
                <a:tailEnd/>
              </a:ln>
            </p:spPr>
            <p:txBody>
              <a:bodyPr>
                <a:spAutoFit/>
              </a:bodyPr>
              <a:lstStyle/>
              <a:p>
                <a:pPr algn="ctr">
                  <a:spcBef>
                    <a:spcPct val="50000"/>
                  </a:spcBef>
                </a:pPr>
                <a:r>
                  <a:rPr lang="en-US" sz="2400" dirty="0">
                    <a:latin typeface="Arial"/>
                    <a:cs typeface="Arial"/>
                  </a:rPr>
                  <a:t>profit</a:t>
                </a:r>
              </a:p>
            </p:txBody>
          </p:sp>
          <p:sp>
            <p:nvSpPr>
              <p:cNvPr id="10281" name="Line 54"/>
              <p:cNvSpPr>
                <a:spLocks noChangeShapeType="1"/>
              </p:cNvSpPr>
              <p:nvPr/>
            </p:nvSpPr>
            <p:spPr bwMode="auto">
              <a:xfrm flipV="1">
                <a:off x="3737" y="1833"/>
                <a:ext cx="288" cy="316"/>
              </a:xfrm>
              <a:prstGeom prst="line">
                <a:avLst/>
              </a:prstGeom>
              <a:noFill/>
              <a:ln w="9525">
                <a:solidFill>
                  <a:schemeClr val="tx1"/>
                </a:solidFill>
                <a:round/>
                <a:headEnd/>
                <a:tailEnd/>
              </a:ln>
            </p:spPr>
            <p:txBody>
              <a:bodyPr/>
              <a:lstStyle/>
              <a:p>
                <a:endParaRPr lang="en-US" dirty="0">
                  <a:latin typeface="Arial"/>
                  <a:cs typeface="Arial"/>
                </a:endParaRPr>
              </a:p>
            </p:txBody>
          </p:sp>
        </p:grpSp>
      </p:grpSp>
      <p:grpSp>
        <p:nvGrpSpPr>
          <p:cNvPr id="4" name="Group 51"/>
          <p:cNvGrpSpPr>
            <a:grpSpLocks/>
          </p:cNvGrpSpPr>
          <p:nvPr/>
        </p:nvGrpSpPr>
        <p:grpSpPr bwMode="auto">
          <a:xfrm>
            <a:off x="4032250" y="2944817"/>
            <a:ext cx="2236788" cy="369888"/>
            <a:chOff x="2540" y="2324"/>
            <a:chExt cx="1409" cy="233"/>
          </a:xfrm>
        </p:grpSpPr>
        <p:sp>
          <p:nvSpPr>
            <p:cNvPr id="10276" name="Line 44"/>
            <p:cNvSpPr>
              <a:spLocks noChangeShapeType="1"/>
            </p:cNvSpPr>
            <p:nvPr/>
          </p:nvSpPr>
          <p:spPr bwMode="auto">
            <a:xfrm flipH="1">
              <a:off x="3017" y="2443"/>
              <a:ext cx="932" cy="0"/>
            </a:xfrm>
            <a:prstGeom prst="line">
              <a:avLst/>
            </a:prstGeom>
            <a:noFill/>
            <a:ln w="9525">
              <a:solidFill>
                <a:srgbClr val="B2B2B2"/>
              </a:solidFill>
              <a:prstDash val="lgDash"/>
              <a:round/>
              <a:headEnd/>
              <a:tailEnd/>
            </a:ln>
          </p:spPr>
          <p:txBody>
            <a:bodyPr/>
            <a:lstStyle/>
            <a:p>
              <a:endParaRPr lang="en-US" dirty="0">
                <a:latin typeface="Arial"/>
                <a:cs typeface="Arial"/>
              </a:endParaRPr>
            </a:p>
          </p:txBody>
        </p:sp>
        <p:sp>
          <p:nvSpPr>
            <p:cNvPr id="10277" name="Rectangle 46"/>
            <p:cNvSpPr>
              <a:spLocks noChangeArrowheads="1"/>
            </p:cNvSpPr>
            <p:nvPr/>
          </p:nvSpPr>
          <p:spPr bwMode="auto">
            <a:xfrm>
              <a:off x="2540" y="2324"/>
              <a:ext cx="427" cy="233"/>
            </a:xfrm>
            <a:prstGeom prst="rect">
              <a:avLst/>
            </a:prstGeom>
            <a:noFill/>
            <a:ln w="9525">
              <a:noFill/>
              <a:miter lim="800000"/>
              <a:headEnd/>
              <a:tailEnd/>
            </a:ln>
          </p:spPr>
          <p:txBody>
            <a:bodyPr lIns="0" tIns="0" rIns="0" bIns="0">
              <a:spAutoFit/>
            </a:bodyPr>
            <a:lstStyle/>
            <a:p>
              <a:pPr algn="r"/>
              <a:r>
                <a:rPr lang="en-US" sz="2400" i="1" dirty="0">
                  <a:latin typeface="Arial"/>
                  <a:cs typeface="Arial"/>
                </a:rPr>
                <a:t>ATC</a:t>
              </a:r>
            </a:p>
          </p:txBody>
        </p:sp>
      </p:grpSp>
      <p:grpSp>
        <p:nvGrpSpPr>
          <p:cNvPr id="5" name="Group 52"/>
          <p:cNvGrpSpPr>
            <a:grpSpLocks/>
          </p:cNvGrpSpPr>
          <p:nvPr/>
        </p:nvGrpSpPr>
        <p:grpSpPr bwMode="auto">
          <a:xfrm>
            <a:off x="4432300" y="2320925"/>
            <a:ext cx="1836738" cy="1393825"/>
            <a:chOff x="2792" y="1931"/>
            <a:chExt cx="1157" cy="878"/>
          </a:xfrm>
        </p:grpSpPr>
        <p:grpSp>
          <p:nvGrpSpPr>
            <p:cNvPr id="6" name="Group 3"/>
            <p:cNvGrpSpPr>
              <a:grpSpLocks/>
            </p:cNvGrpSpPr>
            <p:nvPr/>
          </p:nvGrpSpPr>
          <p:grpSpPr bwMode="auto">
            <a:xfrm>
              <a:off x="3017" y="2052"/>
              <a:ext cx="932" cy="757"/>
              <a:chOff x="357" y="2450"/>
              <a:chExt cx="795" cy="646"/>
            </a:xfrm>
          </p:grpSpPr>
          <p:sp>
            <p:nvSpPr>
              <p:cNvPr id="10274" name="Line 4"/>
              <p:cNvSpPr>
                <a:spLocks noChangeShapeType="1"/>
              </p:cNvSpPr>
              <p:nvPr/>
            </p:nvSpPr>
            <p:spPr bwMode="auto">
              <a:xfrm>
                <a:off x="357" y="2450"/>
                <a:ext cx="795" cy="0"/>
              </a:xfrm>
              <a:prstGeom prst="line">
                <a:avLst/>
              </a:prstGeom>
              <a:noFill/>
              <a:ln w="9525">
                <a:solidFill>
                  <a:srgbClr val="B2B2B2"/>
                </a:solidFill>
                <a:prstDash val="lgDash"/>
                <a:round/>
                <a:headEnd/>
                <a:tailEnd/>
              </a:ln>
            </p:spPr>
            <p:txBody>
              <a:bodyPr/>
              <a:lstStyle/>
              <a:p>
                <a:endParaRPr lang="en-US" dirty="0">
                  <a:latin typeface="Arial"/>
                  <a:cs typeface="Arial"/>
                </a:endParaRPr>
              </a:p>
            </p:txBody>
          </p:sp>
          <p:sp>
            <p:nvSpPr>
              <p:cNvPr id="10275" name="Line 5"/>
              <p:cNvSpPr>
                <a:spLocks noChangeShapeType="1"/>
              </p:cNvSpPr>
              <p:nvPr/>
            </p:nvSpPr>
            <p:spPr bwMode="auto">
              <a:xfrm>
                <a:off x="1152" y="2451"/>
                <a:ext cx="0" cy="645"/>
              </a:xfrm>
              <a:prstGeom prst="line">
                <a:avLst/>
              </a:prstGeom>
              <a:noFill/>
              <a:ln w="9525">
                <a:solidFill>
                  <a:srgbClr val="B2B2B2"/>
                </a:solidFill>
                <a:prstDash val="lgDash"/>
                <a:round/>
                <a:headEnd/>
                <a:tailEnd/>
              </a:ln>
            </p:spPr>
            <p:txBody>
              <a:bodyPr/>
              <a:lstStyle/>
              <a:p>
                <a:endParaRPr lang="en-US" dirty="0">
                  <a:latin typeface="Arial"/>
                  <a:cs typeface="Arial"/>
                </a:endParaRPr>
              </a:p>
            </p:txBody>
          </p:sp>
        </p:grpSp>
        <p:sp>
          <p:nvSpPr>
            <p:cNvPr id="10273" name="Rectangle 45"/>
            <p:cNvSpPr>
              <a:spLocks noChangeArrowheads="1"/>
            </p:cNvSpPr>
            <p:nvPr/>
          </p:nvSpPr>
          <p:spPr bwMode="auto">
            <a:xfrm>
              <a:off x="2792" y="1931"/>
              <a:ext cx="170" cy="233"/>
            </a:xfrm>
            <a:prstGeom prst="rect">
              <a:avLst/>
            </a:prstGeom>
            <a:noFill/>
            <a:ln w="9525">
              <a:noFill/>
              <a:miter lim="800000"/>
              <a:headEnd/>
              <a:tailEnd/>
            </a:ln>
          </p:spPr>
          <p:txBody>
            <a:bodyPr wrap="none" lIns="0" tIns="0" rIns="0" bIns="0">
              <a:spAutoFit/>
            </a:bodyPr>
            <a:lstStyle/>
            <a:p>
              <a:pPr algn="r"/>
              <a:r>
                <a:rPr lang="en-US" sz="2400" b="1" i="1" dirty="0">
                  <a:latin typeface="Arial"/>
                  <a:cs typeface="Arial"/>
                </a:rPr>
                <a:t>P</a:t>
              </a:r>
            </a:p>
          </p:txBody>
        </p:sp>
      </p:grpSp>
      <p:sp>
        <p:nvSpPr>
          <p:cNvPr id="10247" name="Rectangle 6"/>
          <p:cNvSpPr>
            <a:spLocks noGrp="1" noChangeArrowheads="1"/>
          </p:cNvSpPr>
          <p:nvPr>
            <p:ph type="title"/>
          </p:nvPr>
        </p:nvSpPr>
        <p:spPr>
          <a:xfrm>
            <a:off x="209550" y="0"/>
            <a:ext cx="8770938" cy="1066800"/>
          </a:xfrm>
        </p:spPr>
        <p:txBody>
          <a:bodyPr>
            <a:normAutofit fontScale="90000"/>
          </a:bodyPr>
          <a:lstStyle/>
          <a:p>
            <a:pPr eaLnBrk="1" hangingPunct="1">
              <a:lnSpc>
                <a:spcPct val="110000"/>
              </a:lnSpc>
            </a:pPr>
            <a:r>
              <a:rPr lang="en-US" sz="3300" dirty="0" smtClean="0"/>
              <a:t>A Monopolistically Competitive Firm Earning Profits in the Short Run</a:t>
            </a:r>
          </a:p>
        </p:txBody>
      </p:sp>
      <p:sp>
        <p:nvSpPr>
          <p:cNvPr id="123911" name="Rectangle 7"/>
          <p:cNvSpPr>
            <a:spLocks noGrp="1" noChangeArrowheads="1"/>
          </p:cNvSpPr>
          <p:nvPr>
            <p:ph type="body" sz="quarter" idx="12"/>
          </p:nvPr>
        </p:nvSpPr>
        <p:spPr>
          <a:xfrm>
            <a:off x="215900" y="1346200"/>
            <a:ext cx="3365500" cy="4826000"/>
          </a:xfrm>
        </p:spPr>
        <p:txBody>
          <a:bodyPr/>
          <a:lstStyle/>
          <a:p>
            <a:pPr marL="0" indent="0" eaLnBrk="1" hangingPunct="1">
              <a:spcBef>
                <a:spcPct val="50000"/>
              </a:spcBef>
              <a:buFont typeface="Wingdings" pitchFamily="2" charset="2"/>
              <a:buNone/>
            </a:pPr>
            <a:r>
              <a:rPr lang="en-US" sz="2800" dirty="0" smtClean="0"/>
              <a:t>The firm faces a downward-sloping </a:t>
            </a:r>
            <a:br>
              <a:rPr lang="en-US" sz="2800" dirty="0" smtClean="0"/>
            </a:br>
            <a:r>
              <a:rPr lang="en-US" sz="2800" i="1" dirty="0" smtClean="0"/>
              <a:t>D</a:t>
            </a:r>
            <a:r>
              <a:rPr lang="en-US" sz="2800" dirty="0" smtClean="0"/>
              <a:t> curve. </a:t>
            </a:r>
          </a:p>
          <a:p>
            <a:pPr marL="0" indent="0" eaLnBrk="1" hangingPunct="1">
              <a:spcBef>
                <a:spcPct val="50000"/>
              </a:spcBef>
              <a:buFont typeface="Wingdings" pitchFamily="2" charset="2"/>
              <a:buNone/>
            </a:pPr>
            <a:r>
              <a:rPr lang="en-US" sz="2800" dirty="0" smtClean="0"/>
              <a:t>At each </a:t>
            </a:r>
            <a:r>
              <a:rPr lang="en-US" sz="2800" b="1" i="1" dirty="0" smtClean="0"/>
              <a:t>Q</a:t>
            </a:r>
            <a:r>
              <a:rPr lang="en-US" sz="2800" dirty="0" smtClean="0"/>
              <a:t>, </a:t>
            </a:r>
            <a:r>
              <a:rPr lang="en-US" sz="2800" i="1" dirty="0" smtClean="0">
                <a:solidFill>
                  <a:srgbClr val="C00000"/>
                </a:solidFill>
              </a:rPr>
              <a:t>MR</a:t>
            </a:r>
            <a:r>
              <a:rPr lang="en-US" sz="2800" dirty="0" smtClean="0">
                <a:solidFill>
                  <a:srgbClr val="C00000"/>
                </a:solidFill>
              </a:rPr>
              <a:t> &lt; </a:t>
            </a:r>
            <a:r>
              <a:rPr lang="en-US" sz="2800" i="1" dirty="0" smtClean="0">
                <a:solidFill>
                  <a:srgbClr val="C00000"/>
                </a:solidFill>
              </a:rPr>
              <a:t>P</a:t>
            </a:r>
            <a:r>
              <a:rPr lang="en-US" sz="2800" dirty="0" smtClean="0"/>
              <a:t>.</a:t>
            </a:r>
          </a:p>
          <a:p>
            <a:pPr marL="0" indent="0" eaLnBrk="1" hangingPunct="1">
              <a:spcBef>
                <a:spcPct val="50000"/>
              </a:spcBef>
              <a:buFont typeface="Wingdings" pitchFamily="2" charset="2"/>
              <a:buNone/>
            </a:pPr>
            <a:r>
              <a:rPr lang="en-US" sz="2800" dirty="0" smtClean="0"/>
              <a:t>To maximize profit, firm produces </a:t>
            </a:r>
            <a:r>
              <a:rPr lang="en-US" sz="2800" b="1" i="1" dirty="0" smtClean="0"/>
              <a:t>Q</a:t>
            </a:r>
            <a:r>
              <a:rPr lang="en-US" sz="2800" dirty="0" smtClean="0"/>
              <a:t> where </a:t>
            </a:r>
            <a:r>
              <a:rPr lang="en-US" sz="2800" i="1" dirty="0" smtClean="0">
                <a:solidFill>
                  <a:srgbClr val="C00000"/>
                </a:solidFill>
              </a:rPr>
              <a:t>MR</a:t>
            </a:r>
            <a:r>
              <a:rPr lang="en-US" sz="2800" dirty="0" smtClean="0">
                <a:solidFill>
                  <a:srgbClr val="C00000"/>
                </a:solidFill>
              </a:rPr>
              <a:t> = </a:t>
            </a:r>
            <a:r>
              <a:rPr lang="en-US" sz="2800" i="1" dirty="0" smtClean="0">
                <a:solidFill>
                  <a:srgbClr val="C00000"/>
                </a:solidFill>
              </a:rPr>
              <a:t>MC</a:t>
            </a:r>
            <a:r>
              <a:rPr lang="en-US" sz="2800" i="1" dirty="0" smtClean="0"/>
              <a:t>.</a:t>
            </a:r>
            <a:endParaRPr lang="en-US" sz="2800" dirty="0" smtClean="0"/>
          </a:p>
          <a:p>
            <a:pPr marL="0" indent="0" eaLnBrk="1" hangingPunct="1">
              <a:spcBef>
                <a:spcPct val="50000"/>
              </a:spcBef>
              <a:buFont typeface="Wingdings" pitchFamily="2" charset="2"/>
              <a:buNone/>
            </a:pPr>
            <a:r>
              <a:rPr lang="en-US" sz="2800" dirty="0" smtClean="0"/>
              <a:t>The firm uses the </a:t>
            </a:r>
            <a:br>
              <a:rPr lang="en-US" sz="2800" dirty="0" smtClean="0"/>
            </a:br>
            <a:r>
              <a:rPr lang="en-US" sz="2800" i="1" dirty="0" smtClean="0">
                <a:solidFill>
                  <a:srgbClr val="C00000"/>
                </a:solidFill>
              </a:rPr>
              <a:t>D</a:t>
            </a:r>
            <a:r>
              <a:rPr lang="en-US" sz="2800" dirty="0" smtClean="0">
                <a:solidFill>
                  <a:srgbClr val="C00000"/>
                </a:solidFill>
              </a:rPr>
              <a:t> curve to set </a:t>
            </a:r>
            <a:r>
              <a:rPr lang="en-US" sz="2800" i="1" dirty="0" smtClean="0">
                <a:solidFill>
                  <a:srgbClr val="C00000"/>
                </a:solidFill>
              </a:rPr>
              <a:t>P</a:t>
            </a:r>
            <a:r>
              <a:rPr lang="en-US" sz="2800" dirty="0" smtClean="0"/>
              <a:t>.  </a:t>
            </a:r>
            <a:endParaRPr lang="en-US" sz="2800" b="1" i="1" dirty="0" smtClean="0"/>
          </a:p>
        </p:txBody>
      </p:sp>
      <p:sp>
        <p:nvSpPr>
          <p:cNvPr id="15" name="Slide Number Placeholder 14"/>
          <p:cNvSpPr>
            <a:spLocks noGrp="1"/>
          </p:cNvSpPr>
          <p:nvPr>
            <p:ph type="sldNum" sz="quarter" idx="13"/>
          </p:nvPr>
        </p:nvSpPr>
        <p:spPr/>
        <p:txBody>
          <a:bodyPr/>
          <a:lstStyle/>
          <a:p>
            <a:pPr>
              <a:defRPr/>
            </a:pPr>
            <a:fld id="{073C29DC-2178-4274-9150-45F8EBD31C2D}" type="slidenum">
              <a:rPr lang="en-US" smtClean="0"/>
              <a:pPr>
                <a:defRPr/>
              </a:pPr>
              <a:t>7</a:t>
            </a:fld>
            <a:endParaRPr lang="en-US" dirty="0"/>
          </a:p>
        </p:txBody>
      </p:sp>
      <p:sp>
        <p:nvSpPr>
          <p:cNvPr id="14" name="Footer Placeholder 13"/>
          <p:cNvSpPr>
            <a:spLocks noGrp="1"/>
          </p:cNvSpPr>
          <p:nvPr>
            <p:ph type="ftr" sz="quarter" idx="14"/>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7" name="Group 8"/>
          <p:cNvGrpSpPr>
            <a:grpSpLocks/>
          </p:cNvGrpSpPr>
          <p:nvPr/>
        </p:nvGrpSpPr>
        <p:grpSpPr bwMode="auto">
          <a:xfrm>
            <a:off x="3206750" y="1371600"/>
            <a:ext cx="5376863" cy="3893776"/>
            <a:chOff x="1579" y="1014"/>
            <a:chExt cx="3434" cy="2654"/>
          </a:xfrm>
        </p:grpSpPr>
        <p:grpSp>
          <p:nvGrpSpPr>
            <p:cNvPr id="8" name="Group 9"/>
            <p:cNvGrpSpPr>
              <a:grpSpLocks/>
            </p:cNvGrpSpPr>
            <p:nvPr/>
          </p:nvGrpSpPr>
          <p:grpSpPr bwMode="auto">
            <a:xfrm>
              <a:off x="2591" y="1080"/>
              <a:ext cx="2262" cy="2284"/>
              <a:chOff x="1489" y="785"/>
              <a:chExt cx="3650" cy="2492"/>
            </a:xfrm>
          </p:grpSpPr>
          <p:sp>
            <p:nvSpPr>
              <p:cNvPr id="10270" name="Line 10"/>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dirty="0">
                  <a:latin typeface="Arial"/>
                  <a:cs typeface="Arial"/>
                </a:endParaRPr>
              </a:p>
            </p:txBody>
          </p:sp>
          <p:sp>
            <p:nvSpPr>
              <p:cNvPr id="10271" name="Line 11"/>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dirty="0">
                  <a:latin typeface="Arial"/>
                  <a:cs typeface="Arial"/>
                </a:endParaRPr>
              </a:p>
            </p:txBody>
          </p:sp>
        </p:grpSp>
        <p:sp>
          <p:nvSpPr>
            <p:cNvPr id="10268" name="Text Box 12"/>
            <p:cNvSpPr txBox="1">
              <a:spLocks noChangeArrowheads="1"/>
            </p:cNvSpPr>
            <p:nvPr/>
          </p:nvSpPr>
          <p:spPr bwMode="auto">
            <a:xfrm>
              <a:off x="4232" y="3416"/>
              <a:ext cx="781" cy="252"/>
            </a:xfrm>
            <a:prstGeom prst="rect">
              <a:avLst/>
            </a:prstGeom>
            <a:noFill/>
            <a:ln w="9525">
              <a:noFill/>
              <a:miter lim="800000"/>
              <a:headEnd/>
              <a:tailEnd/>
            </a:ln>
          </p:spPr>
          <p:txBody>
            <a:bodyPr lIns="0" tIns="0" rIns="0" bIns="0">
              <a:spAutoFit/>
            </a:bodyPr>
            <a:lstStyle/>
            <a:p>
              <a:pPr algn="r">
                <a:spcBef>
                  <a:spcPct val="50000"/>
                </a:spcBef>
              </a:pPr>
              <a:r>
                <a:rPr lang="en-US" sz="2400" dirty="0">
                  <a:latin typeface="Arial"/>
                  <a:cs typeface="Arial"/>
                </a:rPr>
                <a:t>Quantity</a:t>
              </a:r>
            </a:p>
          </p:txBody>
        </p:sp>
        <p:sp>
          <p:nvSpPr>
            <p:cNvPr id="10269" name="Text Box 13"/>
            <p:cNvSpPr txBox="1">
              <a:spLocks noChangeArrowheads="1"/>
            </p:cNvSpPr>
            <p:nvPr/>
          </p:nvSpPr>
          <p:spPr bwMode="auto">
            <a:xfrm>
              <a:off x="1579" y="1014"/>
              <a:ext cx="1001" cy="312"/>
            </a:xfrm>
            <a:prstGeom prst="rect">
              <a:avLst/>
            </a:prstGeom>
            <a:noFill/>
            <a:ln w="9525">
              <a:noFill/>
              <a:miter lim="800000"/>
              <a:headEnd/>
              <a:tailEnd/>
            </a:ln>
          </p:spPr>
          <p:txBody>
            <a:bodyPr>
              <a:spAutoFit/>
            </a:bodyPr>
            <a:lstStyle/>
            <a:p>
              <a:pPr algn="r">
                <a:spcBef>
                  <a:spcPct val="50000"/>
                </a:spcBef>
              </a:pPr>
              <a:r>
                <a:rPr lang="en-US" sz="2400" dirty="0">
                  <a:latin typeface="Arial"/>
                  <a:cs typeface="Arial"/>
                </a:rPr>
                <a:t>Price</a:t>
              </a:r>
            </a:p>
          </p:txBody>
        </p:sp>
      </p:grpSp>
      <p:grpSp>
        <p:nvGrpSpPr>
          <p:cNvPr id="9" name="Group 39"/>
          <p:cNvGrpSpPr>
            <a:grpSpLocks/>
          </p:cNvGrpSpPr>
          <p:nvPr/>
        </p:nvGrpSpPr>
        <p:grpSpPr bwMode="auto">
          <a:xfrm>
            <a:off x="5160963" y="1066800"/>
            <a:ext cx="3346450" cy="2127250"/>
            <a:chOff x="2859" y="931"/>
            <a:chExt cx="2108" cy="1340"/>
          </a:xfrm>
        </p:grpSpPr>
        <p:sp>
          <p:nvSpPr>
            <p:cNvPr id="10265" name="Arc 15"/>
            <p:cNvSpPr>
              <a:spLocks/>
            </p:cNvSpPr>
            <p:nvPr/>
          </p:nvSpPr>
          <p:spPr bwMode="auto">
            <a:xfrm flipH="1" flipV="1">
              <a:off x="2859" y="931"/>
              <a:ext cx="1759" cy="1340"/>
            </a:xfrm>
            <a:custGeom>
              <a:avLst/>
              <a:gdLst>
                <a:gd name="T0" fmla="*/ 0 w 33610"/>
                <a:gd name="T1" fmla="*/ 0 h 21600"/>
                <a:gd name="T2" fmla="*/ 0 w 33610"/>
                <a:gd name="T3" fmla="*/ 0 h 21600"/>
                <a:gd name="T4" fmla="*/ 0 w 33610"/>
                <a:gd name="T5" fmla="*/ 0 h 21600"/>
                <a:gd name="T6" fmla="*/ 0 60000 65536"/>
                <a:gd name="T7" fmla="*/ 0 60000 65536"/>
                <a:gd name="T8" fmla="*/ 0 60000 65536"/>
                <a:gd name="T9" fmla="*/ 0 w 33610"/>
                <a:gd name="T10" fmla="*/ 0 h 21600"/>
                <a:gd name="T11" fmla="*/ 33610 w 33610"/>
                <a:gd name="T12" fmla="*/ 21600 h 21600"/>
              </a:gdLst>
              <a:ahLst/>
              <a:cxnLst>
                <a:cxn ang="T6">
                  <a:pos x="T0" y="T1"/>
                </a:cxn>
                <a:cxn ang="T7">
                  <a:pos x="T2" y="T3"/>
                </a:cxn>
                <a:cxn ang="T8">
                  <a:pos x="T4" y="T5"/>
                </a:cxn>
              </a:cxnLst>
              <a:rect l="T9" t="T10" r="T11" b="T12"/>
              <a:pathLst>
                <a:path w="33610" h="21600" fill="none" extrusionOk="0">
                  <a:moveTo>
                    <a:pt x="0" y="6309"/>
                  </a:moveTo>
                  <a:cubicBezTo>
                    <a:pt x="4049" y="2268"/>
                    <a:pt x="9535" y="-1"/>
                    <a:pt x="15256" y="0"/>
                  </a:cubicBezTo>
                  <a:cubicBezTo>
                    <a:pt x="22728" y="0"/>
                    <a:pt x="29669" y="3861"/>
                    <a:pt x="33609" y="10211"/>
                  </a:cubicBezTo>
                </a:path>
                <a:path w="33610" h="21600" stroke="0" extrusionOk="0">
                  <a:moveTo>
                    <a:pt x="0" y="6309"/>
                  </a:moveTo>
                  <a:cubicBezTo>
                    <a:pt x="4049" y="2268"/>
                    <a:pt x="9535" y="-1"/>
                    <a:pt x="15256" y="0"/>
                  </a:cubicBezTo>
                  <a:cubicBezTo>
                    <a:pt x="22728" y="0"/>
                    <a:pt x="29669" y="3861"/>
                    <a:pt x="33609" y="10211"/>
                  </a:cubicBezTo>
                  <a:lnTo>
                    <a:pt x="15256" y="21600"/>
                  </a:lnTo>
                  <a:close/>
                </a:path>
              </a:pathLst>
            </a:custGeom>
            <a:noFill/>
            <a:ln w="38100">
              <a:solidFill>
                <a:srgbClr val="333399"/>
              </a:solidFill>
              <a:round/>
              <a:headEnd/>
              <a:tailEnd/>
            </a:ln>
          </p:spPr>
          <p:txBody>
            <a:bodyPr wrap="none" anchor="ctr"/>
            <a:lstStyle/>
            <a:p>
              <a:endParaRPr lang="en-US" dirty="0">
                <a:latin typeface="Arial"/>
                <a:cs typeface="Arial"/>
              </a:endParaRPr>
            </a:p>
          </p:txBody>
        </p:sp>
        <p:sp>
          <p:nvSpPr>
            <p:cNvPr id="10266" name="Text Box 16"/>
            <p:cNvSpPr txBox="1">
              <a:spLocks noChangeArrowheads="1"/>
            </p:cNvSpPr>
            <p:nvPr/>
          </p:nvSpPr>
          <p:spPr bwMode="auto">
            <a:xfrm>
              <a:off x="4444" y="1659"/>
              <a:ext cx="523" cy="233"/>
            </a:xfrm>
            <a:prstGeom prst="rect">
              <a:avLst/>
            </a:prstGeom>
            <a:noFill/>
            <a:ln w="9525">
              <a:noFill/>
              <a:miter lim="800000"/>
              <a:headEnd/>
              <a:tailEnd/>
            </a:ln>
          </p:spPr>
          <p:txBody>
            <a:bodyPr lIns="0" tIns="0" rIns="0" bIns="0">
              <a:spAutoFit/>
            </a:bodyPr>
            <a:lstStyle/>
            <a:p>
              <a:pPr algn="ctr">
                <a:spcBef>
                  <a:spcPct val="50000"/>
                </a:spcBef>
              </a:pPr>
              <a:r>
                <a:rPr lang="en-US" sz="2400" i="1" dirty="0">
                  <a:latin typeface="Arial"/>
                  <a:cs typeface="Arial"/>
                </a:rPr>
                <a:t>ATC</a:t>
              </a:r>
            </a:p>
          </p:txBody>
        </p:sp>
      </p:grpSp>
      <p:grpSp>
        <p:nvGrpSpPr>
          <p:cNvPr id="10" name="Group 47"/>
          <p:cNvGrpSpPr>
            <a:grpSpLocks/>
          </p:cNvGrpSpPr>
          <p:nvPr/>
        </p:nvGrpSpPr>
        <p:grpSpPr bwMode="auto">
          <a:xfrm>
            <a:off x="5165725" y="1947863"/>
            <a:ext cx="3117850" cy="1665288"/>
            <a:chOff x="3254" y="1696"/>
            <a:chExt cx="1964" cy="1049"/>
          </a:xfrm>
        </p:grpSpPr>
        <p:sp>
          <p:nvSpPr>
            <p:cNvPr id="10263" name="Line 18"/>
            <p:cNvSpPr>
              <a:spLocks noChangeShapeType="1"/>
            </p:cNvSpPr>
            <p:nvPr/>
          </p:nvSpPr>
          <p:spPr bwMode="auto">
            <a:xfrm>
              <a:off x="3254" y="1696"/>
              <a:ext cx="1736" cy="895"/>
            </a:xfrm>
            <a:prstGeom prst="line">
              <a:avLst/>
            </a:prstGeom>
            <a:noFill/>
            <a:ln w="38100">
              <a:solidFill>
                <a:srgbClr val="333399"/>
              </a:solidFill>
              <a:round/>
              <a:headEnd/>
              <a:tailEnd/>
            </a:ln>
          </p:spPr>
          <p:txBody>
            <a:bodyPr/>
            <a:lstStyle/>
            <a:p>
              <a:endParaRPr lang="en-US" dirty="0">
                <a:latin typeface="Arial"/>
                <a:cs typeface="Arial"/>
              </a:endParaRPr>
            </a:p>
          </p:txBody>
        </p:sp>
        <p:sp>
          <p:nvSpPr>
            <p:cNvPr id="10264" name="Text Box 19"/>
            <p:cNvSpPr txBox="1">
              <a:spLocks noChangeArrowheads="1"/>
            </p:cNvSpPr>
            <p:nvPr/>
          </p:nvSpPr>
          <p:spPr bwMode="auto">
            <a:xfrm>
              <a:off x="4944" y="2512"/>
              <a:ext cx="274" cy="233"/>
            </a:xfrm>
            <a:prstGeom prst="rect">
              <a:avLst/>
            </a:prstGeom>
            <a:noFill/>
            <a:ln w="9525">
              <a:noFill/>
              <a:miter lim="800000"/>
              <a:headEnd/>
              <a:tailEnd/>
            </a:ln>
          </p:spPr>
          <p:txBody>
            <a:bodyPr lIns="0" tIns="0" rIns="0" bIns="0">
              <a:spAutoFit/>
            </a:bodyPr>
            <a:lstStyle/>
            <a:p>
              <a:pPr algn="ctr">
                <a:spcBef>
                  <a:spcPct val="50000"/>
                </a:spcBef>
              </a:pPr>
              <a:r>
                <a:rPr lang="en-US" sz="2400" i="1" dirty="0">
                  <a:latin typeface="Arial"/>
                  <a:cs typeface="Arial"/>
                </a:rPr>
                <a:t>D</a:t>
              </a:r>
            </a:p>
          </p:txBody>
        </p:sp>
      </p:grpSp>
      <p:grpSp>
        <p:nvGrpSpPr>
          <p:cNvPr id="11" name="Group 48"/>
          <p:cNvGrpSpPr>
            <a:grpSpLocks/>
          </p:cNvGrpSpPr>
          <p:nvPr/>
        </p:nvGrpSpPr>
        <p:grpSpPr bwMode="auto">
          <a:xfrm>
            <a:off x="5083175" y="2630488"/>
            <a:ext cx="2268538" cy="1898651"/>
            <a:chOff x="3202" y="2126"/>
            <a:chExt cx="1429" cy="1196"/>
          </a:xfrm>
        </p:grpSpPr>
        <p:sp>
          <p:nvSpPr>
            <p:cNvPr id="10261" name="Line 21"/>
            <p:cNvSpPr>
              <a:spLocks noChangeShapeType="1"/>
            </p:cNvSpPr>
            <p:nvPr/>
          </p:nvSpPr>
          <p:spPr bwMode="auto">
            <a:xfrm>
              <a:off x="3202" y="2126"/>
              <a:ext cx="1098" cy="1004"/>
            </a:xfrm>
            <a:prstGeom prst="line">
              <a:avLst/>
            </a:prstGeom>
            <a:noFill/>
            <a:ln w="38100">
              <a:solidFill>
                <a:srgbClr val="CC0000"/>
              </a:solidFill>
              <a:round/>
              <a:headEnd/>
              <a:tailEnd/>
            </a:ln>
          </p:spPr>
          <p:txBody>
            <a:bodyPr/>
            <a:lstStyle/>
            <a:p>
              <a:endParaRPr lang="en-US" dirty="0">
                <a:latin typeface="Arial"/>
                <a:cs typeface="Arial"/>
              </a:endParaRPr>
            </a:p>
          </p:txBody>
        </p:sp>
        <p:sp>
          <p:nvSpPr>
            <p:cNvPr id="10262" name="Text Box 22"/>
            <p:cNvSpPr txBox="1">
              <a:spLocks noChangeArrowheads="1"/>
            </p:cNvSpPr>
            <p:nvPr/>
          </p:nvSpPr>
          <p:spPr bwMode="auto">
            <a:xfrm>
              <a:off x="4257" y="3089"/>
              <a:ext cx="374" cy="233"/>
            </a:xfrm>
            <a:prstGeom prst="rect">
              <a:avLst/>
            </a:prstGeom>
            <a:noFill/>
            <a:ln w="9525">
              <a:noFill/>
              <a:miter lim="800000"/>
              <a:headEnd/>
              <a:tailEnd/>
            </a:ln>
          </p:spPr>
          <p:txBody>
            <a:bodyPr lIns="0" tIns="0" rIns="0" bIns="0">
              <a:spAutoFit/>
            </a:bodyPr>
            <a:lstStyle/>
            <a:p>
              <a:pPr algn="ctr">
                <a:spcBef>
                  <a:spcPct val="50000"/>
                </a:spcBef>
              </a:pPr>
              <a:r>
                <a:rPr lang="en-US" sz="2400" i="1" dirty="0">
                  <a:latin typeface="Arial"/>
                  <a:cs typeface="Arial"/>
                </a:rPr>
                <a:t>MR</a:t>
              </a:r>
            </a:p>
          </p:txBody>
        </p:sp>
      </p:grpSp>
      <p:grpSp>
        <p:nvGrpSpPr>
          <p:cNvPr id="12" name="Group 38"/>
          <p:cNvGrpSpPr>
            <a:grpSpLocks/>
          </p:cNvGrpSpPr>
          <p:nvPr/>
        </p:nvGrpSpPr>
        <p:grpSpPr bwMode="auto">
          <a:xfrm>
            <a:off x="3109913" y="685800"/>
            <a:ext cx="4600575" cy="3687762"/>
            <a:chOff x="1591" y="691"/>
            <a:chExt cx="2898" cy="2323"/>
          </a:xfrm>
        </p:grpSpPr>
        <p:sp>
          <p:nvSpPr>
            <p:cNvPr id="10259" name="Text Box 25"/>
            <p:cNvSpPr txBox="1">
              <a:spLocks noChangeArrowheads="1"/>
            </p:cNvSpPr>
            <p:nvPr/>
          </p:nvSpPr>
          <p:spPr bwMode="auto">
            <a:xfrm>
              <a:off x="4118" y="1342"/>
              <a:ext cx="371" cy="233"/>
            </a:xfrm>
            <a:prstGeom prst="rect">
              <a:avLst/>
            </a:prstGeom>
            <a:noFill/>
            <a:ln w="9525">
              <a:noFill/>
              <a:miter lim="800000"/>
              <a:headEnd/>
              <a:tailEnd/>
            </a:ln>
          </p:spPr>
          <p:txBody>
            <a:bodyPr lIns="0" tIns="0" rIns="0" bIns="0">
              <a:spAutoFit/>
            </a:bodyPr>
            <a:lstStyle/>
            <a:p>
              <a:pPr algn="ctr">
                <a:spcBef>
                  <a:spcPct val="50000"/>
                </a:spcBef>
              </a:pPr>
              <a:r>
                <a:rPr lang="en-US" sz="2400" i="1" dirty="0">
                  <a:latin typeface="Arial"/>
                  <a:cs typeface="Arial"/>
                </a:rPr>
                <a:t>MC</a:t>
              </a:r>
            </a:p>
          </p:txBody>
        </p:sp>
        <p:sp>
          <p:nvSpPr>
            <p:cNvPr id="10260" name="Arc 37"/>
            <p:cNvSpPr>
              <a:spLocks/>
            </p:cNvSpPr>
            <p:nvPr/>
          </p:nvSpPr>
          <p:spPr bwMode="auto">
            <a:xfrm flipV="1">
              <a:off x="1591" y="691"/>
              <a:ext cx="2653" cy="2323"/>
            </a:xfrm>
            <a:custGeom>
              <a:avLst/>
              <a:gdLst>
                <a:gd name="T0" fmla="*/ 0 w 20469"/>
                <a:gd name="T1" fmla="*/ 0 h 18502"/>
                <a:gd name="T2" fmla="*/ 0 w 20469"/>
                <a:gd name="T3" fmla="*/ 0 h 18502"/>
                <a:gd name="T4" fmla="*/ 0 w 20469"/>
                <a:gd name="T5" fmla="*/ 0 h 18502"/>
                <a:gd name="T6" fmla="*/ 0 60000 65536"/>
                <a:gd name="T7" fmla="*/ 0 60000 65536"/>
                <a:gd name="T8" fmla="*/ 0 60000 65536"/>
                <a:gd name="T9" fmla="*/ 0 w 20469"/>
                <a:gd name="T10" fmla="*/ 0 h 18502"/>
                <a:gd name="T11" fmla="*/ 20469 w 20469"/>
                <a:gd name="T12" fmla="*/ 18502 h 18502"/>
              </a:gdLst>
              <a:ahLst/>
              <a:cxnLst>
                <a:cxn ang="T6">
                  <a:pos x="T0" y="T1"/>
                </a:cxn>
                <a:cxn ang="T7">
                  <a:pos x="T2" y="T3"/>
                </a:cxn>
                <a:cxn ang="T8">
                  <a:pos x="T4" y="T5"/>
                </a:cxn>
              </a:cxnLst>
              <a:rect l="T9" t="T10" r="T11" b="T12"/>
              <a:pathLst>
                <a:path w="20469" h="18502" fill="none" extrusionOk="0">
                  <a:moveTo>
                    <a:pt x="11146" y="-1"/>
                  </a:moveTo>
                  <a:cubicBezTo>
                    <a:pt x="15530" y="2641"/>
                    <a:pt x="18834" y="6753"/>
                    <a:pt x="20468" y="11604"/>
                  </a:cubicBezTo>
                </a:path>
                <a:path w="20469" h="18502" stroke="0" extrusionOk="0">
                  <a:moveTo>
                    <a:pt x="11146" y="-1"/>
                  </a:moveTo>
                  <a:cubicBezTo>
                    <a:pt x="15530" y="2641"/>
                    <a:pt x="18834" y="6753"/>
                    <a:pt x="20468" y="11604"/>
                  </a:cubicBezTo>
                  <a:lnTo>
                    <a:pt x="0" y="18502"/>
                  </a:lnTo>
                  <a:close/>
                </a:path>
              </a:pathLst>
            </a:custGeom>
            <a:noFill/>
            <a:ln w="38100">
              <a:solidFill>
                <a:srgbClr val="CC0000"/>
              </a:solidFill>
              <a:round/>
              <a:headEnd/>
              <a:tailEnd/>
            </a:ln>
          </p:spPr>
          <p:txBody>
            <a:bodyPr wrap="none" anchor="ctr"/>
            <a:lstStyle/>
            <a:p>
              <a:endParaRPr lang="en-US" dirty="0">
                <a:latin typeface="Arial"/>
                <a:cs typeface="Arial"/>
              </a:endParaRPr>
            </a:p>
          </p:txBody>
        </p:sp>
      </p:grpSp>
      <p:grpSp>
        <p:nvGrpSpPr>
          <p:cNvPr id="13" name="Group 50"/>
          <p:cNvGrpSpPr>
            <a:grpSpLocks/>
          </p:cNvGrpSpPr>
          <p:nvPr/>
        </p:nvGrpSpPr>
        <p:grpSpPr bwMode="auto">
          <a:xfrm>
            <a:off x="5989638" y="3654425"/>
            <a:ext cx="517525" cy="1593850"/>
            <a:chOff x="3773" y="2771"/>
            <a:chExt cx="326" cy="1004"/>
          </a:xfrm>
        </p:grpSpPr>
        <p:sp>
          <p:nvSpPr>
            <p:cNvPr id="10256" name="Line 49"/>
            <p:cNvSpPr>
              <a:spLocks noChangeShapeType="1"/>
            </p:cNvSpPr>
            <p:nvPr/>
          </p:nvSpPr>
          <p:spPr bwMode="auto">
            <a:xfrm>
              <a:off x="3948" y="2812"/>
              <a:ext cx="0" cy="692"/>
            </a:xfrm>
            <a:prstGeom prst="line">
              <a:avLst/>
            </a:prstGeom>
            <a:noFill/>
            <a:ln w="9525">
              <a:solidFill>
                <a:srgbClr val="B2B2B2"/>
              </a:solidFill>
              <a:prstDash val="lgDash"/>
              <a:round/>
              <a:headEnd/>
              <a:tailEnd/>
            </a:ln>
          </p:spPr>
          <p:txBody>
            <a:bodyPr/>
            <a:lstStyle/>
            <a:p>
              <a:endParaRPr lang="en-US" dirty="0">
                <a:latin typeface="Arial"/>
                <a:cs typeface="Arial"/>
              </a:endParaRPr>
            </a:p>
          </p:txBody>
        </p:sp>
        <p:sp>
          <p:nvSpPr>
            <p:cNvPr id="10257" name="Text Box 28"/>
            <p:cNvSpPr txBox="1">
              <a:spLocks noChangeArrowheads="1"/>
            </p:cNvSpPr>
            <p:nvPr/>
          </p:nvSpPr>
          <p:spPr bwMode="auto">
            <a:xfrm>
              <a:off x="3773" y="3487"/>
              <a:ext cx="326" cy="288"/>
            </a:xfrm>
            <a:prstGeom prst="rect">
              <a:avLst/>
            </a:prstGeom>
            <a:noFill/>
            <a:ln w="9525">
              <a:noFill/>
              <a:miter lim="800000"/>
              <a:headEnd/>
              <a:tailEnd/>
            </a:ln>
          </p:spPr>
          <p:txBody>
            <a:bodyPr>
              <a:spAutoFit/>
            </a:bodyPr>
            <a:lstStyle/>
            <a:p>
              <a:pPr algn="ctr">
                <a:spcBef>
                  <a:spcPct val="50000"/>
                </a:spcBef>
              </a:pPr>
              <a:r>
                <a:rPr lang="en-US" sz="2400" b="1" i="1" dirty="0">
                  <a:latin typeface="Arial"/>
                  <a:cs typeface="Arial"/>
                </a:rPr>
                <a:t>Q</a:t>
              </a:r>
            </a:p>
          </p:txBody>
        </p:sp>
        <p:sp>
          <p:nvSpPr>
            <p:cNvPr id="10258" name="Oval 41"/>
            <p:cNvSpPr>
              <a:spLocks noChangeAspect="1" noChangeArrowheads="1"/>
            </p:cNvSpPr>
            <p:nvPr/>
          </p:nvSpPr>
          <p:spPr bwMode="auto">
            <a:xfrm>
              <a:off x="3910" y="2771"/>
              <a:ext cx="75" cy="74"/>
            </a:xfrm>
            <a:prstGeom prst="ellipse">
              <a:avLst/>
            </a:prstGeom>
            <a:solidFill>
              <a:srgbClr val="000000"/>
            </a:solidFill>
            <a:ln w="9525">
              <a:noFill/>
              <a:prstDash val="dash"/>
              <a:round/>
              <a:headEnd/>
              <a:tailEnd/>
            </a:ln>
          </p:spPr>
          <p:txBody>
            <a:bodyPr wrap="none" anchor="ctr"/>
            <a:lstStyle/>
            <a:p>
              <a:endParaRPr lang="en-US" dirty="0">
                <a:latin typeface="Arial"/>
                <a:cs typeface="Arial"/>
              </a:endParaRPr>
            </a:p>
          </p:txBody>
        </p:sp>
      </p:grpSp>
      <p:sp>
        <p:nvSpPr>
          <p:cNvPr id="10255"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dirty="0">
                <a:latin typeface="Tahoma" pitchFamily="34" charset="0"/>
                <a:cs typeface="Arial" charset="0"/>
              </a:rPr>
              <a:t>0</a:t>
            </a:r>
          </a:p>
        </p:txBody>
      </p:sp>
    </p:spTree>
    <p:extLst>
      <p:ext uri="{BB962C8B-B14F-4D97-AF65-F5344CB8AC3E}">
        <p14:creationId xmlns:p14="http://schemas.microsoft.com/office/powerpoint/2010/main" val="25889632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3911">
                                            <p:txEl>
                                              <p:pRg st="0" end="0"/>
                                            </p:txEl>
                                          </p:spTgt>
                                        </p:tgtEl>
                                        <p:attrNameLst>
                                          <p:attrName>style.visibility</p:attrName>
                                        </p:attrNameLst>
                                      </p:cBhvr>
                                      <p:to>
                                        <p:strVal val="visible"/>
                                      </p:to>
                                    </p:set>
                                    <p:animEffect transition="in" filter="wipe(left)">
                                      <p:cBhvr>
                                        <p:cTn id="7" dur="500"/>
                                        <p:tgtEl>
                                          <p:spTgt spid="123911">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trips(downRigh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3911">
                                            <p:txEl>
                                              <p:pRg st="1" end="1"/>
                                            </p:txEl>
                                          </p:spTgt>
                                        </p:tgtEl>
                                        <p:attrNameLst>
                                          <p:attrName>style.visibility</p:attrName>
                                        </p:attrNameLst>
                                      </p:cBhvr>
                                      <p:to>
                                        <p:strVal val="visible"/>
                                      </p:to>
                                    </p:set>
                                    <p:animEffect transition="in" filter="wipe(left)">
                                      <p:cBhvr>
                                        <p:cTn id="15" dur="500"/>
                                        <p:tgtEl>
                                          <p:spTgt spid="123911">
                                            <p:txEl>
                                              <p:pRg st="1" end="1"/>
                                            </p:txEl>
                                          </p:spTgt>
                                        </p:tgtEl>
                                      </p:cBhvr>
                                    </p:animEffect>
                                  </p:childTnLst>
                                </p:cTn>
                              </p:par>
                              <p:par>
                                <p:cTn id="16" presetID="18" presetClass="entr" presetSubtype="6"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strips(downRigh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3911">
                                            <p:txEl>
                                              <p:pRg st="2" end="2"/>
                                            </p:txEl>
                                          </p:spTgt>
                                        </p:tgtEl>
                                        <p:attrNameLst>
                                          <p:attrName>style.visibility</p:attrName>
                                        </p:attrNameLst>
                                      </p:cBhvr>
                                      <p:to>
                                        <p:strVal val="visible"/>
                                      </p:to>
                                    </p:set>
                                    <p:animEffect transition="in" filter="wipe(left)">
                                      <p:cBhvr>
                                        <p:cTn id="31" dur="500"/>
                                        <p:tgtEl>
                                          <p:spTgt spid="123911">
                                            <p:txEl>
                                              <p:pRg st="2" end="2"/>
                                            </p:txEl>
                                          </p:spTgt>
                                        </p:tgtEl>
                                      </p:cBhvr>
                                    </p:animEffect>
                                  </p:childTnLst>
                                </p:cTn>
                              </p:par>
                              <p:par>
                                <p:cTn id="32" presetID="22" presetClass="entr" presetSubtype="1"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up)">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23911">
                                            <p:txEl>
                                              <p:pRg st="3" end="3"/>
                                            </p:txEl>
                                          </p:spTgt>
                                        </p:tgtEl>
                                        <p:attrNameLst>
                                          <p:attrName>style.visibility</p:attrName>
                                        </p:attrNameLst>
                                      </p:cBhvr>
                                      <p:to>
                                        <p:strVal val="visible"/>
                                      </p:to>
                                    </p:set>
                                    <p:animEffect transition="in" filter="wipe(left)">
                                      <p:cBhvr>
                                        <p:cTn id="39" dur="500"/>
                                        <p:tgtEl>
                                          <p:spTgt spid="123911">
                                            <p:txEl>
                                              <p:pRg st="3" end="3"/>
                                            </p:txEl>
                                          </p:spTgt>
                                        </p:tgtEl>
                                      </p:cBhvr>
                                    </p:animEffect>
                                  </p:childTnLst>
                                </p:cTn>
                              </p:par>
                              <p:par>
                                <p:cTn id="40" presetID="18" presetClass="entr" presetSubtype="9"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strips(upLeft)">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right)">
                                      <p:cBhvr>
                                        <p:cTn id="47" dur="500"/>
                                        <p:tgtEl>
                                          <p:spTgt spid="4"/>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1"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39"/>
          <p:cNvGrpSpPr>
            <a:grpSpLocks/>
          </p:cNvGrpSpPr>
          <p:nvPr/>
        </p:nvGrpSpPr>
        <p:grpSpPr bwMode="auto">
          <a:xfrm>
            <a:off x="4795838" y="2166937"/>
            <a:ext cx="1960562" cy="1314450"/>
            <a:chOff x="3021" y="1834"/>
            <a:chExt cx="1235" cy="828"/>
          </a:xfrm>
        </p:grpSpPr>
        <p:sp>
          <p:nvSpPr>
            <p:cNvPr id="11298" name="Rectangle 3"/>
            <p:cNvSpPr>
              <a:spLocks noChangeArrowheads="1"/>
            </p:cNvSpPr>
            <p:nvPr/>
          </p:nvSpPr>
          <p:spPr bwMode="auto">
            <a:xfrm>
              <a:off x="3021" y="2353"/>
              <a:ext cx="712" cy="309"/>
            </a:xfrm>
            <a:prstGeom prst="rect">
              <a:avLst/>
            </a:prstGeom>
            <a:solidFill>
              <a:srgbClr val="FFCC99"/>
            </a:solidFill>
            <a:ln w="9525">
              <a:noFill/>
              <a:miter lim="800000"/>
              <a:headEnd/>
              <a:tailEnd/>
            </a:ln>
          </p:spPr>
          <p:txBody>
            <a:bodyPr wrap="none" anchor="ctr"/>
            <a:lstStyle/>
            <a:p>
              <a:endParaRPr lang="en-US" dirty="0">
                <a:latin typeface="Arial"/>
                <a:cs typeface="Arial"/>
              </a:endParaRPr>
            </a:p>
          </p:txBody>
        </p:sp>
        <p:grpSp>
          <p:nvGrpSpPr>
            <p:cNvPr id="3" name="Group 36"/>
            <p:cNvGrpSpPr>
              <a:grpSpLocks/>
            </p:cNvGrpSpPr>
            <p:nvPr/>
          </p:nvGrpSpPr>
          <p:grpSpPr bwMode="auto">
            <a:xfrm>
              <a:off x="3526" y="1834"/>
              <a:ext cx="730" cy="582"/>
              <a:chOff x="3730" y="1567"/>
              <a:chExt cx="611" cy="582"/>
            </a:xfrm>
          </p:grpSpPr>
          <p:sp>
            <p:nvSpPr>
              <p:cNvPr id="11300" name="Text Box 37"/>
              <p:cNvSpPr txBox="1">
                <a:spLocks noChangeArrowheads="1"/>
              </p:cNvSpPr>
              <p:nvPr/>
            </p:nvSpPr>
            <p:spPr bwMode="auto">
              <a:xfrm>
                <a:off x="3730" y="1567"/>
                <a:ext cx="611" cy="288"/>
              </a:xfrm>
              <a:prstGeom prst="rect">
                <a:avLst/>
              </a:prstGeom>
              <a:noFill/>
              <a:ln w="9525">
                <a:noFill/>
                <a:miter lim="800000"/>
                <a:headEnd/>
                <a:tailEnd/>
              </a:ln>
            </p:spPr>
            <p:txBody>
              <a:bodyPr>
                <a:spAutoFit/>
              </a:bodyPr>
              <a:lstStyle/>
              <a:p>
                <a:pPr algn="ctr">
                  <a:spcBef>
                    <a:spcPct val="50000"/>
                  </a:spcBef>
                </a:pPr>
                <a:r>
                  <a:rPr lang="en-US" sz="2400" dirty="0">
                    <a:latin typeface="Arial"/>
                    <a:cs typeface="Arial"/>
                  </a:rPr>
                  <a:t>losses</a:t>
                </a:r>
              </a:p>
            </p:txBody>
          </p:sp>
          <p:sp>
            <p:nvSpPr>
              <p:cNvPr id="11301" name="Line 38"/>
              <p:cNvSpPr>
                <a:spLocks noChangeShapeType="1"/>
              </p:cNvSpPr>
              <p:nvPr/>
            </p:nvSpPr>
            <p:spPr bwMode="auto">
              <a:xfrm flipV="1">
                <a:off x="3737" y="1833"/>
                <a:ext cx="288" cy="316"/>
              </a:xfrm>
              <a:prstGeom prst="line">
                <a:avLst/>
              </a:prstGeom>
              <a:noFill/>
              <a:ln w="9525">
                <a:solidFill>
                  <a:schemeClr val="tx1"/>
                </a:solidFill>
                <a:round/>
                <a:headEnd/>
                <a:tailEnd/>
              </a:ln>
            </p:spPr>
            <p:txBody>
              <a:bodyPr/>
              <a:lstStyle/>
              <a:p>
                <a:endParaRPr lang="en-US" dirty="0">
                  <a:latin typeface="Arial"/>
                  <a:cs typeface="Arial"/>
                </a:endParaRPr>
              </a:p>
            </p:txBody>
          </p:sp>
        </p:grpSp>
      </p:grpSp>
      <p:grpSp>
        <p:nvGrpSpPr>
          <p:cNvPr id="4" name="Group 4"/>
          <p:cNvGrpSpPr>
            <a:grpSpLocks/>
          </p:cNvGrpSpPr>
          <p:nvPr/>
        </p:nvGrpSpPr>
        <p:grpSpPr bwMode="auto">
          <a:xfrm>
            <a:off x="4794250" y="2987675"/>
            <a:ext cx="1133475" cy="1833562"/>
            <a:chOff x="357" y="2450"/>
            <a:chExt cx="795" cy="646"/>
          </a:xfrm>
        </p:grpSpPr>
        <p:sp>
          <p:nvSpPr>
            <p:cNvPr id="11296" name="Line 5"/>
            <p:cNvSpPr>
              <a:spLocks noChangeShapeType="1"/>
            </p:cNvSpPr>
            <p:nvPr/>
          </p:nvSpPr>
          <p:spPr bwMode="auto">
            <a:xfrm>
              <a:off x="357" y="2450"/>
              <a:ext cx="795" cy="0"/>
            </a:xfrm>
            <a:prstGeom prst="line">
              <a:avLst/>
            </a:prstGeom>
            <a:noFill/>
            <a:ln w="9525">
              <a:solidFill>
                <a:srgbClr val="B2B2B2"/>
              </a:solidFill>
              <a:prstDash val="lgDash"/>
              <a:round/>
              <a:headEnd/>
              <a:tailEnd/>
            </a:ln>
          </p:spPr>
          <p:txBody>
            <a:bodyPr/>
            <a:lstStyle/>
            <a:p>
              <a:endParaRPr lang="en-US" dirty="0">
                <a:latin typeface="Arial"/>
                <a:cs typeface="Arial"/>
              </a:endParaRPr>
            </a:p>
          </p:txBody>
        </p:sp>
        <p:sp>
          <p:nvSpPr>
            <p:cNvPr id="11297" name="Line 6"/>
            <p:cNvSpPr>
              <a:spLocks noChangeShapeType="1"/>
            </p:cNvSpPr>
            <p:nvPr/>
          </p:nvSpPr>
          <p:spPr bwMode="auto">
            <a:xfrm>
              <a:off x="1152" y="2451"/>
              <a:ext cx="0" cy="645"/>
            </a:xfrm>
            <a:prstGeom prst="line">
              <a:avLst/>
            </a:prstGeom>
            <a:noFill/>
            <a:ln w="9525">
              <a:solidFill>
                <a:srgbClr val="B2B2B2"/>
              </a:solidFill>
              <a:prstDash val="lgDash"/>
              <a:round/>
              <a:headEnd/>
              <a:tailEnd/>
            </a:ln>
          </p:spPr>
          <p:txBody>
            <a:bodyPr/>
            <a:lstStyle/>
            <a:p>
              <a:endParaRPr lang="en-US" dirty="0">
                <a:latin typeface="Arial"/>
                <a:cs typeface="Arial"/>
              </a:endParaRPr>
            </a:p>
          </p:txBody>
        </p:sp>
      </p:grpSp>
      <p:sp>
        <p:nvSpPr>
          <p:cNvPr id="11270" name="Rectangle 7"/>
          <p:cNvSpPr>
            <a:spLocks noGrp="1" noChangeArrowheads="1"/>
          </p:cNvSpPr>
          <p:nvPr>
            <p:ph type="title"/>
          </p:nvPr>
        </p:nvSpPr>
        <p:spPr>
          <a:xfrm>
            <a:off x="209550" y="0"/>
            <a:ext cx="8770938" cy="1066800"/>
          </a:xfrm>
        </p:spPr>
        <p:txBody>
          <a:bodyPr>
            <a:normAutofit fontScale="90000"/>
          </a:bodyPr>
          <a:lstStyle/>
          <a:p>
            <a:pPr eaLnBrk="1" hangingPunct="1">
              <a:lnSpc>
                <a:spcPct val="110000"/>
              </a:lnSpc>
            </a:pPr>
            <a:r>
              <a:rPr lang="en-US" sz="3300" dirty="0" smtClean="0"/>
              <a:t>A Monopolistically Competitive Firm </a:t>
            </a:r>
            <a:br>
              <a:rPr lang="en-US" sz="3300" dirty="0" smtClean="0"/>
            </a:br>
            <a:r>
              <a:rPr lang="en-US" sz="3300" dirty="0" smtClean="0"/>
              <a:t>With Losses in the Short Run</a:t>
            </a:r>
          </a:p>
        </p:txBody>
      </p:sp>
      <p:sp>
        <p:nvSpPr>
          <p:cNvPr id="130056" name="Rectangle 8"/>
          <p:cNvSpPr>
            <a:spLocks noGrp="1" noChangeArrowheads="1"/>
          </p:cNvSpPr>
          <p:nvPr>
            <p:ph type="body" sz="quarter" idx="12"/>
          </p:nvPr>
        </p:nvSpPr>
        <p:spPr>
          <a:xfrm>
            <a:off x="215900" y="1600472"/>
            <a:ext cx="3365500" cy="4419327"/>
          </a:xfrm>
        </p:spPr>
        <p:txBody>
          <a:bodyPr/>
          <a:lstStyle/>
          <a:p>
            <a:pPr marL="0" indent="0" eaLnBrk="1" hangingPunct="1">
              <a:spcBef>
                <a:spcPct val="50000"/>
              </a:spcBef>
              <a:buFont typeface="Wingdings" pitchFamily="2" charset="2"/>
              <a:buNone/>
            </a:pPr>
            <a:r>
              <a:rPr lang="en-US" sz="2800" dirty="0" smtClean="0"/>
              <a:t>For this firm, </a:t>
            </a:r>
            <a:br>
              <a:rPr lang="en-US" sz="2800" dirty="0" smtClean="0"/>
            </a:br>
            <a:r>
              <a:rPr lang="en-US" sz="2800" i="1" dirty="0" smtClean="0">
                <a:solidFill>
                  <a:srgbClr val="C00000"/>
                </a:solidFill>
              </a:rPr>
              <a:t>P</a:t>
            </a:r>
            <a:r>
              <a:rPr lang="en-US" sz="2800" dirty="0" smtClean="0">
                <a:solidFill>
                  <a:srgbClr val="C00000"/>
                </a:solidFill>
              </a:rPr>
              <a:t> &lt; </a:t>
            </a:r>
            <a:r>
              <a:rPr lang="en-US" sz="2800" i="1" dirty="0" smtClean="0">
                <a:solidFill>
                  <a:srgbClr val="C00000"/>
                </a:solidFill>
              </a:rPr>
              <a:t>ATC</a:t>
            </a:r>
            <a:r>
              <a:rPr lang="en-US" sz="2800" dirty="0" smtClean="0">
                <a:solidFill>
                  <a:srgbClr val="C00000"/>
                </a:solidFill>
              </a:rPr>
              <a:t> </a:t>
            </a:r>
            <a:r>
              <a:rPr lang="en-US" sz="2800" dirty="0" smtClean="0"/>
              <a:t/>
            </a:r>
            <a:br>
              <a:rPr lang="en-US" sz="2800" dirty="0" smtClean="0"/>
            </a:br>
            <a:r>
              <a:rPr lang="en-US" sz="2800" dirty="0" smtClean="0"/>
              <a:t>at the output where </a:t>
            </a:r>
            <a:r>
              <a:rPr lang="en-US" sz="2800" i="1" dirty="0" smtClean="0">
                <a:solidFill>
                  <a:srgbClr val="C00000"/>
                </a:solidFill>
              </a:rPr>
              <a:t>MR</a:t>
            </a:r>
            <a:r>
              <a:rPr lang="en-US" sz="2800" dirty="0" smtClean="0">
                <a:solidFill>
                  <a:srgbClr val="C00000"/>
                </a:solidFill>
              </a:rPr>
              <a:t> = </a:t>
            </a:r>
            <a:r>
              <a:rPr lang="en-US" sz="2800" i="1" dirty="0" smtClean="0">
                <a:solidFill>
                  <a:srgbClr val="C00000"/>
                </a:solidFill>
              </a:rPr>
              <a:t>MC</a:t>
            </a:r>
            <a:r>
              <a:rPr lang="en-US" sz="2800" dirty="0" smtClean="0"/>
              <a:t>.  </a:t>
            </a:r>
          </a:p>
          <a:p>
            <a:pPr marL="0" indent="0" eaLnBrk="1" hangingPunct="1">
              <a:spcBef>
                <a:spcPct val="50000"/>
              </a:spcBef>
              <a:buFont typeface="Wingdings" pitchFamily="2" charset="2"/>
              <a:buNone/>
            </a:pPr>
            <a:r>
              <a:rPr lang="en-US" sz="2800" dirty="0" smtClean="0"/>
              <a:t>The best this firm can do is to minimize its losses.  </a:t>
            </a:r>
          </a:p>
        </p:txBody>
      </p:sp>
      <p:sp>
        <p:nvSpPr>
          <p:cNvPr id="12" name="Slide Number Placeholder 11"/>
          <p:cNvSpPr>
            <a:spLocks noGrp="1"/>
          </p:cNvSpPr>
          <p:nvPr>
            <p:ph type="sldNum" sz="quarter" idx="13"/>
          </p:nvPr>
        </p:nvSpPr>
        <p:spPr/>
        <p:txBody>
          <a:bodyPr/>
          <a:lstStyle/>
          <a:p>
            <a:pPr>
              <a:defRPr/>
            </a:pPr>
            <a:fld id="{073C29DC-2178-4274-9150-45F8EBD31C2D}" type="slidenum">
              <a:rPr lang="en-US" smtClean="0"/>
              <a:pPr>
                <a:defRPr/>
              </a:pPr>
              <a:t>8</a:t>
            </a:fld>
            <a:endParaRPr lang="en-US" dirty="0"/>
          </a:p>
        </p:txBody>
      </p:sp>
      <p:sp>
        <p:nvSpPr>
          <p:cNvPr id="11" name="Footer Placeholder 10"/>
          <p:cNvSpPr>
            <a:spLocks noGrp="1"/>
          </p:cNvSpPr>
          <p:nvPr>
            <p:ph type="ftr" sz="quarter" idx="14"/>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5" name="Group 9"/>
          <p:cNvGrpSpPr>
            <a:grpSpLocks/>
          </p:cNvGrpSpPr>
          <p:nvPr/>
        </p:nvGrpSpPr>
        <p:grpSpPr bwMode="auto">
          <a:xfrm>
            <a:off x="3206750" y="1371600"/>
            <a:ext cx="5376863" cy="3893776"/>
            <a:chOff x="1579" y="1014"/>
            <a:chExt cx="3434" cy="2654"/>
          </a:xfrm>
        </p:grpSpPr>
        <p:grpSp>
          <p:nvGrpSpPr>
            <p:cNvPr id="6" name="Group 10"/>
            <p:cNvGrpSpPr>
              <a:grpSpLocks/>
            </p:cNvGrpSpPr>
            <p:nvPr/>
          </p:nvGrpSpPr>
          <p:grpSpPr bwMode="auto">
            <a:xfrm>
              <a:off x="2591" y="1080"/>
              <a:ext cx="2262" cy="2284"/>
              <a:chOff x="1489" y="785"/>
              <a:chExt cx="3650" cy="2492"/>
            </a:xfrm>
          </p:grpSpPr>
          <p:sp>
            <p:nvSpPr>
              <p:cNvPr id="11294" name="Line 11"/>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dirty="0">
                  <a:latin typeface="Arial"/>
                  <a:cs typeface="Arial"/>
                </a:endParaRPr>
              </a:p>
            </p:txBody>
          </p:sp>
          <p:sp>
            <p:nvSpPr>
              <p:cNvPr id="11295" name="Line 12"/>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dirty="0">
                  <a:latin typeface="Arial"/>
                  <a:cs typeface="Arial"/>
                </a:endParaRPr>
              </a:p>
            </p:txBody>
          </p:sp>
        </p:grpSp>
        <p:sp>
          <p:nvSpPr>
            <p:cNvPr id="11292" name="Text Box 13"/>
            <p:cNvSpPr txBox="1">
              <a:spLocks noChangeArrowheads="1"/>
            </p:cNvSpPr>
            <p:nvPr/>
          </p:nvSpPr>
          <p:spPr bwMode="auto">
            <a:xfrm>
              <a:off x="4232" y="3416"/>
              <a:ext cx="781" cy="252"/>
            </a:xfrm>
            <a:prstGeom prst="rect">
              <a:avLst/>
            </a:prstGeom>
            <a:noFill/>
            <a:ln w="9525">
              <a:noFill/>
              <a:miter lim="800000"/>
              <a:headEnd/>
              <a:tailEnd/>
            </a:ln>
          </p:spPr>
          <p:txBody>
            <a:bodyPr lIns="0" tIns="0" rIns="0" bIns="0">
              <a:spAutoFit/>
            </a:bodyPr>
            <a:lstStyle/>
            <a:p>
              <a:pPr algn="r">
                <a:spcBef>
                  <a:spcPct val="50000"/>
                </a:spcBef>
              </a:pPr>
              <a:r>
                <a:rPr lang="en-US" sz="2400" dirty="0">
                  <a:latin typeface="Arial"/>
                  <a:cs typeface="Arial"/>
                </a:rPr>
                <a:t>Quantity</a:t>
              </a:r>
            </a:p>
          </p:txBody>
        </p:sp>
        <p:sp>
          <p:nvSpPr>
            <p:cNvPr id="11293" name="Text Box 14"/>
            <p:cNvSpPr txBox="1">
              <a:spLocks noChangeArrowheads="1"/>
            </p:cNvSpPr>
            <p:nvPr/>
          </p:nvSpPr>
          <p:spPr bwMode="auto">
            <a:xfrm>
              <a:off x="1579" y="1014"/>
              <a:ext cx="1001" cy="312"/>
            </a:xfrm>
            <a:prstGeom prst="rect">
              <a:avLst/>
            </a:prstGeom>
            <a:noFill/>
            <a:ln w="9525">
              <a:noFill/>
              <a:miter lim="800000"/>
              <a:headEnd/>
              <a:tailEnd/>
            </a:ln>
          </p:spPr>
          <p:txBody>
            <a:bodyPr>
              <a:spAutoFit/>
            </a:bodyPr>
            <a:lstStyle/>
            <a:p>
              <a:pPr algn="r">
                <a:spcBef>
                  <a:spcPct val="50000"/>
                </a:spcBef>
              </a:pPr>
              <a:r>
                <a:rPr lang="en-US" sz="2400" dirty="0">
                  <a:latin typeface="Arial"/>
                  <a:cs typeface="Arial"/>
                </a:rPr>
                <a:t>Price</a:t>
              </a:r>
            </a:p>
          </p:txBody>
        </p:sp>
      </p:grpSp>
      <p:grpSp>
        <p:nvGrpSpPr>
          <p:cNvPr id="7" name="Group 15"/>
          <p:cNvGrpSpPr>
            <a:grpSpLocks/>
          </p:cNvGrpSpPr>
          <p:nvPr/>
        </p:nvGrpSpPr>
        <p:grpSpPr bwMode="auto">
          <a:xfrm>
            <a:off x="5160963" y="1066800"/>
            <a:ext cx="3346450" cy="2127250"/>
            <a:chOff x="2859" y="931"/>
            <a:chExt cx="2108" cy="1340"/>
          </a:xfrm>
        </p:grpSpPr>
        <p:sp>
          <p:nvSpPr>
            <p:cNvPr id="11289" name="Arc 16"/>
            <p:cNvSpPr>
              <a:spLocks/>
            </p:cNvSpPr>
            <p:nvPr/>
          </p:nvSpPr>
          <p:spPr bwMode="auto">
            <a:xfrm flipH="1" flipV="1">
              <a:off x="2859" y="931"/>
              <a:ext cx="1759" cy="1340"/>
            </a:xfrm>
            <a:custGeom>
              <a:avLst/>
              <a:gdLst>
                <a:gd name="T0" fmla="*/ 0 w 33610"/>
                <a:gd name="T1" fmla="*/ 0 h 21600"/>
                <a:gd name="T2" fmla="*/ 0 w 33610"/>
                <a:gd name="T3" fmla="*/ 0 h 21600"/>
                <a:gd name="T4" fmla="*/ 0 w 33610"/>
                <a:gd name="T5" fmla="*/ 0 h 21600"/>
                <a:gd name="T6" fmla="*/ 0 60000 65536"/>
                <a:gd name="T7" fmla="*/ 0 60000 65536"/>
                <a:gd name="T8" fmla="*/ 0 60000 65536"/>
                <a:gd name="T9" fmla="*/ 0 w 33610"/>
                <a:gd name="T10" fmla="*/ 0 h 21600"/>
                <a:gd name="T11" fmla="*/ 33610 w 33610"/>
                <a:gd name="T12" fmla="*/ 21600 h 21600"/>
              </a:gdLst>
              <a:ahLst/>
              <a:cxnLst>
                <a:cxn ang="T6">
                  <a:pos x="T0" y="T1"/>
                </a:cxn>
                <a:cxn ang="T7">
                  <a:pos x="T2" y="T3"/>
                </a:cxn>
                <a:cxn ang="T8">
                  <a:pos x="T4" y="T5"/>
                </a:cxn>
              </a:cxnLst>
              <a:rect l="T9" t="T10" r="T11" b="T12"/>
              <a:pathLst>
                <a:path w="33610" h="21600" fill="none" extrusionOk="0">
                  <a:moveTo>
                    <a:pt x="0" y="6309"/>
                  </a:moveTo>
                  <a:cubicBezTo>
                    <a:pt x="4049" y="2268"/>
                    <a:pt x="9535" y="-1"/>
                    <a:pt x="15256" y="0"/>
                  </a:cubicBezTo>
                  <a:cubicBezTo>
                    <a:pt x="22728" y="0"/>
                    <a:pt x="29669" y="3861"/>
                    <a:pt x="33609" y="10211"/>
                  </a:cubicBezTo>
                </a:path>
                <a:path w="33610" h="21600" stroke="0" extrusionOk="0">
                  <a:moveTo>
                    <a:pt x="0" y="6309"/>
                  </a:moveTo>
                  <a:cubicBezTo>
                    <a:pt x="4049" y="2268"/>
                    <a:pt x="9535" y="-1"/>
                    <a:pt x="15256" y="0"/>
                  </a:cubicBezTo>
                  <a:cubicBezTo>
                    <a:pt x="22728" y="0"/>
                    <a:pt x="29669" y="3861"/>
                    <a:pt x="33609" y="10211"/>
                  </a:cubicBezTo>
                  <a:lnTo>
                    <a:pt x="15256" y="21600"/>
                  </a:lnTo>
                  <a:close/>
                </a:path>
              </a:pathLst>
            </a:custGeom>
            <a:noFill/>
            <a:ln w="38100">
              <a:solidFill>
                <a:srgbClr val="333399"/>
              </a:solidFill>
              <a:round/>
              <a:headEnd/>
              <a:tailEnd/>
            </a:ln>
          </p:spPr>
          <p:txBody>
            <a:bodyPr wrap="none" anchor="ctr"/>
            <a:lstStyle/>
            <a:p>
              <a:endParaRPr lang="en-US" dirty="0">
                <a:latin typeface="Arial"/>
                <a:cs typeface="Arial"/>
              </a:endParaRPr>
            </a:p>
          </p:txBody>
        </p:sp>
        <p:sp>
          <p:nvSpPr>
            <p:cNvPr id="11290" name="Text Box 17"/>
            <p:cNvSpPr txBox="1">
              <a:spLocks noChangeArrowheads="1"/>
            </p:cNvSpPr>
            <p:nvPr/>
          </p:nvSpPr>
          <p:spPr bwMode="auto">
            <a:xfrm>
              <a:off x="4444" y="1659"/>
              <a:ext cx="523" cy="233"/>
            </a:xfrm>
            <a:prstGeom prst="rect">
              <a:avLst/>
            </a:prstGeom>
            <a:noFill/>
            <a:ln w="9525">
              <a:noFill/>
              <a:miter lim="800000"/>
              <a:headEnd/>
              <a:tailEnd/>
            </a:ln>
          </p:spPr>
          <p:txBody>
            <a:bodyPr lIns="0" tIns="0" rIns="0" bIns="0">
              <a:spAutoFit/>
            </a:bodyPr>
            <a:lstStyle/>
            <a:p>
              <a:pPr algn="ctr">
                <a:spcBef>
                  <a:spcPct val="50000"/>
                </a:spcBef>
              </a:pPr>
              <a:r>
                <a:rPr lang="en-US" sz="2400" i="1" dirty="0">
                  <a:latin typeface="Arial"/>
                  <a:cs typeface="Arial"/>
                </a:rPr>
                <a:t>ATC</a:t>
              </a:r>
            </a:p>
          </p:txBody>
        </p:sp>
      </p:grpSp>
      <p:sp>
        <p:nvSpPr>
          <p:cNvPr id="11274" name="Text Box 22"/>
          <p:cNvSpPr txBox="1">
            <a:spLocks noChangeArrowheads="1"/>
          </p:cNvSpPr>
          <p:nvPr/>
        </p:nvSpPr>
        <p:spPr bwMode="auto">
          <a:xfrm>
            <a:off x="5686425" y="4784725"/>
            <a:ext cx="517525" cy="457200"/>
          </a:xfrm>
          <a:prstGeom prst="rect">
            <a:avLst/>
          </a:prstGeom>
          <a:noFill/>
          <a:ln w="9525">
            <a:noFill/>
            <a:miter lim="800000"/>
            <a:headEnd/>
            <a:tailEnd/>
          </a:ln>
        </p:spPr>
        <p:txBody>
          <a:bodyPr>
            <a:spAutoFit/>
          </a:bodyPr>
          <a:lstStyle/>
          <a:p>
            <a:pPr algn="ctr">
              <a:spcBef>
                <a:spcPct val="50000"/>
              </a:spcBef>
            </a:pPr>
            <a:r>
              <a:rPr lang="en-US" sz="2400" b="1" i="1" dirty="0">
                <a:latin typeface="Arial"/>
                <a:cs typeface="Arial"/>
              </a:rPr>
              <a:t>Q</a:t>
            </a:r>
          </a:p>
        </p:txBody>
      </p:sp>
      <p:sp>
        <p:nvSpPr>
          <p:cNvPr id="11275" name="Rectangle 23"/>
          <p:cNvSpPr>
            <a:spLocks noChangeArrowheads="1"/>
          </p:cNvSpPr>
          <p:nvPr/>
        </p:nvSpPr>
        <p:spPr bwMode="auto">
          <a:xfrm>
            <a:off x="4432145" y="3305175"/>
            <a:ext cx="270030" cy="369332"/>
          </a:xfrm>
          <a:prstGeom prst="rect">
            <a:avLst/>
          </a:prstGeom>
          <a:noFill/>
          <a:ln w="9525">
            <a:noFill/>
            <a:miter lim="800000"/>
            <a:headEnd/>
            <a:tailEnd/>
          </a:ln>
        </p:spPr>
        <p:txBody>
          <a:bodyPr wrap="none" lIns="0" tIns="0" rIns="0" bIns="0">
            <a:spAutoFit/>
          </a:bodyPr>
          <a:lstStyle/>
          <a:p>
            <a:pPr algn="r"/>
            <a:r>
              <a:rPr lang="en-US" sz="2400" b="1" i="1" dirty="0">
                <a:latin typeface="Arial"/>
                <a:cs typeface="Arial"/>
              </a:rPr>
              <a:t>P</a:t>
            </a:r>
          </a:p>
        </p:txBody>
      </p:sp>
      <p:sp>
        <p:nvSpPr>
          <p:cNvPr id="11276" name="Rectangle 24"/>
          <p:cNvSpPr>
            <a:spLocks noChangeArrowheads="1"/>
          </p:cNvSpPr>
          <p:nvPr/>
        </p:nvSpPr>
        <p:spPr bwMode="auto">
          <a:xfrm>
            <a:off x="4032250" y="2805112"/>
            <a:ext cx="677863" cy="369332"/>
          </a:xfrm>
          <a:prstGeom prst="rect">
            <a:avLst/>
          </a:prstGeom>
          <a:noFill/>
          <a:ln w="9525">
            <a:noFill/>
            <a:miter lim="800000"/>
            <a:headEnd/>
            <a:tailEnd/>
          </a:ln>
        </p:spPr>
        <p:txBody>
          <a:bodyPr lIns="0" tIns="0" rIns="0" bIns="0">
            <a:spAutoFit/>
          </a:bodyPr>
          <a:lstStyle/>
          <a:p>
            <a:pPr algn="r"/>
            <a:r>
              <a:rPr lang="en-US" sz="2400" i="1" dirty="0">
                <a:latin typeface="Arial"/>
                <a:cs typeface="Arial"/>
              </a:rPr>
              <a:t>ATC</a:t>
            </a:r>
          </a:p>
        </p:txBody>
      </p:sp>
      <p:grpSp>
        <p:nvGrpSpPr>
          <p:cNvPr id="8" name="Group 25"/>
          <p:cNvGrpSpPr>
            <a:grpSpLocks/>
          </p:cNvGrpSpPr>
          <p:nvPr/>
        </p:nvGrpSpPr>
        <p:grpSpPr bwMode="auto">
          <a:xfrm>
            <a:off x="3109913" y="685800"/>
            <a:ext cx="4600575" cy="3687762"/>
            <a:chOff x="1591" y="691"/>
            <a:chExt cx="2898" cy="2323"/>
          </a:xfrm>
        </p:grpSpPr>
        <p:sp>
          <p:nvSpPr>
            <p:cNvPr id="11287" name="Text Box 26"/>
            <p:cNvSpPr txBox="1">
              <a:spLocks noChangeArrowheads="1"/>
            </p:cNvSpPr>
            <p:nvPr/>
          </p:nvSpPr>
          <p:spPr bwMode="auto">
            <a:xfrm>
              <a:off x="4118" y="1342"/>
              <a:ext cx="371" cy="233"/>
            </a:xfrm>
            <a:prstGeom prst="rect">
              <a:avLst/>
            </a:prstGeom>
            <a:noFill/>
            <a:ln w="9525">
              <a:noFill/>
              <a:miter lim="800000"/>
              <a:headEnd/>
              <a:tailEnd/>
            </a:ln>
          </p:spPr>
          <p:txBody>
            <a:bodyPr lIns="0" tIns="0" rIns="0" bIns="0">
              <a:spAutoFit/>
            </a:bodyPr>
            <a:lstStyle/>
            <a:p>
              <a:pPr algn="ctr">
                <a:spcBef>
                  <a:spcPct val="50000"/>
                </a:spcBef>
              </a:pPr>
              <a:r>
                <a:rPr lang="en-US" sz="2400" i="1" dirty="0">
                  <a:latin typeface="Arial"/>
                  <a:cs typeface="Arial"/>
                </a:rPr>
                <a:t>MC</a:t>
              </a:r>
            </a:p>
          </p:txBody>
        </p:sp>
        <p:sp>
          <p:nvSpPr>
            <p:cNvPr id="11288" name="Arc 27"/>
            <p:cNvSpPr>
              <a:spLocks/>
            </p:cNvSpPr>
            <p:nvPr/>
          </p:nvSpPr>
          <p:spPr bwMode="auto">
            <a:xfrm flipV="1">
              <a:off x="1591" y="691"/>
              <a:ext cx="2653" cy="2323"/>
            </a:xfrm>
            <a:custGeom>
              <a:avLst/>
              <a:gdLst>
                <a:gd name="T0" fmla="*/ 0 w 20469"/>
                <a:gd name="T1" fmla="*/ 0 h 18502"/>
                <a:gd name="T2" fmla="*/ 0 w 20469"/>
                <a:gd name="T3" fmla="*/ 0 h 18502"/>
                <a:gd name="T4" fmla="*/ 0 w 20469"/>
                <a:gd name="T5" fmla="*/ 0 h 18502"/>
                <a:gd name="T6" fmla="*/ 0 60000 65536"/>
                <a:gd name="T7" fmla="*/ 0 60000 65536"/>
                <a:gd name="T8" fmla="*/ 0 60000 65536"/>
                <a:gd name="T9" fmla="*/ 0 w 20469"/>
                <a:gd name="T10" fmla="*/ 0 h 18502"/>
                <a:gd name="T11" fmla="*/ 20469 w 20469"/>
                <a:gd name="T12" fmla="*/ 18502 h 18502"/>
              </a:gdLst>
              <a:ahLst/>
              <a:cxnLst>
                <a:cxn ang="T6">
                  <a:pos x="T0" y="T1"/>
                </a:cxn>
                <a:cxn ang="T7">
                  <a:pos x="T2" y="T3"/>
                </a:cxn>
                <a:cxn ang="T8">
                  <a:pos x="T4" y="T5"/>
                </a:cxn>
              </a:cxnLst>
              <a:rect l="T9" t="T10" r="T11" b="T12"/>
              <a:pathLst>
                <a:path w="20469" h="18502" fill="none" extrusionOk="0">
                  <a:moveTo>
                    <a:pt x="11146" y="-1"/>
                  </a:moveTo>
                  <a:cubicBezTo>
                    <a:pt x="15530" y="2641"/>
                    <a:pt x="18834" y="6753"/>
                    <a:pt x="20468" y="11604"/>
                  </a:cubicBezTo>
                </a:path>
                <a:path w="20469" h="18502" stroke="0" extrusionOk="0">
                  <a:moveTo>
                    <a:pt x="11146" y="-1"/>
                  </a:moveTo>
                  <a:cubicBezTo>
                    <a:pt x="15530" y="2641"/>
                    <a:pt x="18834" y="6753"/>
                    <a:pt x="20468" y="11604"/>
                  </a:cubicBezTo>
                  <a:lnTo>
                    <a:pt x="0" y="18502"/>
                  </a:lnTo>
                  <a:close/>
                </a:path>
              </a:pathLst>
            </a:custGeom>
            <a:noFill/>
            <a:ln w="38100">
              <a:solidFill>
                <a:srgbClr val="CC0000"/>
              </a:solidFill>
              <a:round/>
              <a:headEnd/>
              <a:tailEnd/>
            </a:ln>
          </p:spPr>
          <p:txBody>
            <a:bodyPr wrap="none" anchor="ctr"/>
            <a:lstStyle/>
            <a:p>
              <a:endParaRPr lang="en-US" dirty="0">
                <a:latin typeface="Arial"/>
                <a:cs typeface="Arial"/>
              </a:endParaRPr>
            </a:p>
          </p:txBody>
        </p:sp>
      </p:grpSp>
      <p:sp>
        <p:nvSpPr>
          <p:cNvPr id="11278" name="Line 2"/>
          <p:cNvSpPr>
            <a:spLocks noChangeShapeType="1"/>
          </p:cNvSpPr>
          <p:nvPr/>
        </p:nvSpPr>
        <p:spPr bwMode="auto">
          <a:xfrm flipH="1">
            <a:off x="4787900" y="3482975"/>
            <a:ext cx="1143000" cy="0"/>
          </a:xfrm>
          <a:prstGeom prst="line">
            <a:avLst/>
          </a:prstGeom>
          <a:noFill/>
          <a:ln w="9525">
            <a:solidFill>
              <a:srgbClr val="B2B2B2"/>
            </a:solidFill>
            <a:prstDash val="lgDash"/>
            <a:round/>
            <a:headEnd/>
            <a:tailEnd/>
          </a:ln>
        </p:spPr>
        <p:txBody>
          <a:bodyPr/>
          <a:lstStyle/>
          <a:p>
            <a:endParaRPr lang="en-US" dirty="0">
              <a:latin typeface="Arial"/>
              <a:cs typeface="Arial"/>
            </a:endParaRPr>
          </a:p>
        </p:txBody>
      </p:sp>
      <p:grpSp>
        <p:nvGrpSpPr>
          <p:cNvPr id="9" name="Group 30"/>
          <p:cNvGrpSpPr>
            <a:grpSpLocks/>
          </p:cNvGrpSpPr>
          <p:nvPr/>
        </p:nvGrpSpPr>
        <p:grpSpPr bwMode="auto">
          <a:xfrm>
            <a:off x="4973638" y="3011488"/>
            <a:ext cx="2714625" cy="1368426"/>
            <a:chOff x="3133" y="2366"/>
            <a:chExt cx="1710" cy="862"/>
          </a:xfrm>
        </p:grpSpPr>
        <p:sp>
          <p:nvSpPr>
            <p:cNvPr id="11285" name="Line 18"/>
            <p:cNvSpPr>
              <a:spLocks noChangeShapeType="1"/>
            </p:cNvSpPr>
            <p:nvPr/>
          </p:nvSpPr>
          <p:spPr bwMode="auto">
            <a:xfrm>
              <a:off x="3133" y="2366"/>
              <a:ext cx="1488" cy="741"/>
            </a:xfrm>
            <a:prstGeom prst="line">
              <a:avLst/>
            </a:prstGeom>
            <a:noFill/>
            <a:ln w="38100">
              <a:solidFill>
                <a:srgbClr val="333399"/>
              </a:solidFill>
              <a:round/>
              <a:headEnd/>
              <a:tailEnd/>
            </a:ln>
          </p:spPr>
          <p:txBody>
            <a:bodyPr/>
            <a:lstStyle/>
            <a:p>
              <a:endParaRPr lang="en-US" dirty="0">
                <a:latin typeface="Arial"/>
                <a:cs typeface="Arial"/>
              </a:endParaRPr>
            </a:p>
          </p:txBody>
        </p:sp>
        <p:sp>
          <p:nvSpPr>
            <p:cNvPr id="11286" name="Text Box 19"/>
            <p:cNvSpPr txBox="1">
              <a:spLocks noChangeArrowheads="1"/>
            </p:cNvSpPr>
            <p:nvPr/>
          </p:nvSpPr>
          <p:spPr bwMode="auto">
            <a:xfrm>
              <a:off x="4569" y="2995"/>
              <a:ext cx="274" cy="233"/>
            </a:xfrm>
            <a:prstGeom prst="rect">
              <a:avLst/>
            </a:prstGeom>
            <a:noFill/>
            <a:ln w="9525">
              <a:noFill/>
              <a:miter lim="800000"/>
              <a:headEnd/>
              <a:tailEnd/>
            </a:ln>
          </p:spPr>
          <p:txBody>
            <a:bodyPr lIns="0" tIns="0" rIns="0" bIns="0">
              <a:spAutoFit/>
            </a:bodyPr>
            <a:lstStyle/>
            <a:p>
              <a:pPr algn="ctr">
                <a:spcBef>
                  <a:spcPct val="50000"/>
                </a:spcBef>
              </a:pPr>
              <a:r>
                <a:rPr lang="en-US" sz="2400" i="1" dirty="0">
                  <a:latin typeface="Arial"/>
                  <a:cs typeface="Arial"/>
                </a:rPr>
                <a:t>D</a:t>
              </a:r>
            </a:p>
          </p:txBody>
        </p:sp>
      </p:grpSp>
      <p:grpSp>
        <p:nvGrpSpPr>
          <p:cNvPr id="10" name="Group 31"/>
          <p:cNvGrpSpPr>
            <a:grpSpLocks/>
          </p:cNvGrpSpPr>
          <p:nvPr/>
        </p:nvGrpSpPr>
        <p:grpSpPr bwMode="auto">
          <a:xfrm>
            <a:off x="5019675" y="3375026"/>
            <a:ext cx="2346325" cy="1443038"/>
            <a:chOff x="3162" y="2595"/>
            <a:chExt cx="1478" cy="909"/>
          </a:xfrm>
        </p:grpSpPr>
        <p:sp>
          <p:nvSpPr>
            <p:cNvPr id="11283" name="Line 20"/>
            <p:cNvSpPr>
              <a:spLocks noChangeShapeType="1"/>
            </p:cNvSpPr>
            <p:nvPr/>
          </p:nvSpPr>
          <p:spPr bwMode="auto">
            <a:xfrm>
              <a:off x="3162" y="2595"/>
              <a:ext cx="1124" cy="791"/>
            </a:xfrm>
            <a:prstGeom prst="line">
              <a:avLst/>
            </a:prstGeom>
            <a:noFill/>
            <a:ln w="38100">
              <a:solidFill>
                <a:srgbClr val="CC0000"/>
              </a:solidFill>
              <a:round/>
              <a:headEnd/>
              <a:tailEnd/>
            </a:ln>
          </p:spPr>
          <p:txBody>
            <a:bodyPr/>
            <a:lstStyle/>
            <a:p>
              <a:endParaRPr lang="en-US" dirty="0">
                <a:latin typeface="Arial"/>
                <a:cs typeface="Arial"/>
              </a:endParaRPr>
            </a:p>
          </p:txBody>
        </p:sp>
        <p:sp>
          <p:nvSpPr>
            <p:cNvPr id="11284" name="Text Box 21"/>
            <p:cNvSpPr txBox="1">
              <a:spLocks noChangeArrowheads="1"/>
            </p:cNvSpPr>
            <p:nvPr/>
          </p:nvSpPr>
          <p:spPr bwMode="auto">
            <a:xfrm>
              <a:off x="4266" y="3271"/>
              <a:ext cx="374" cy="233"/>
            </a:xfrm>
            <a:prstGeom prst="rect">
              <a:avLst/>
            </a:prstGeom>
            <a:noFill/>
            <a:ln w="9525">
              <a:noFill/>
              <a:miter lim="800000"/>
              <a:headEnd/>
              <a:tailEnd/>
            </a:ln>
          </p:spPr>
          <p:txBody>
            <a:bodyPr lIns="0" tIns="0" rIns="0" bIns="0">
              <a:spAutoFit/>
            </a:bodyPr>
            <a:lstStyle/>
            <a:p>
              <a:pPr algn="ctr">
                <a:spcBef>
                  <a:spcPct val="50000"/>
                </a:spcBef>
              </a:pPr>
              <a:r>
                <a:rPr lang="en-US" sz="2400" i="1" dirty="0">
                  <a:latin typeface="Arial"/>
                  <a:cs typeface="Arial"/>
                </a:rPr>
                <a:t>MR</a:t>
              </a:r>
            </a:p>
          </p:txBody>
        </p:sp>
      </p:grpSp>
      <p:sp>
        <p:nvSpPr>
          <p:cNvPr id="11281" name="Oval 29"/>
          <p:cNvSpPr>
            <a:spLocks noChangeAspect="1" noChangeArrowheads="1"/>
          </p:cNvSpPr>
          <p:nvPr/>
        </p:nvSpPr>
        <p:spPr bwMode="auto">
          <a:xfrm>
            <a:off x="5862638" y="3954462"/>
            <a:ext cx="119062" cy="117475"/>
          </a:xfrm>
          <a:prstGeom prst="ellipse">
            <a:avLst/>
          </a:prstGeom>
          <a:solidFill>
            <a:srgbClr val="000000"/>
          </a:solidFill>
          <a:ln w="9525">
            <a:noFill/>
            <a:prstDash val="dash"/>
            <a:round/>
            <a:headEnd/>
            <a:tailEnd/>
          </a:ln>
        </p:spPr>
        <p:txBody>
          <a:bodyPr wrap="none" anchor="ctr"/>
          <a:lstStyle/>
          <a:p>
            <a:endParaRPr lang="en-US" dirty="0">
              <a:latin typeface="Arial"/>
              <a:cs typeface="Arial"/>
            </a:endParaRPr>
          </a:p>
        </p:txBody>
      </p:sp>
      <p:sp>
        <p:nvSpPr>
          <p:cNvPr id="1128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dirty="0">
                <a:latin typeface="Tahoma" pitchFamily="34" charset="0"/>
                <a:cs typeface="Arial" charset="0"/>
              </a:rPr>
              <a:t>0</a:t>
            </a:r>
          </a:p>
        </p:txBody>
      </p:sp>
    </p:spTree>
    <p:extLst>
      <p:ext uri="{BB962C8B-B14F-4D97-AF65-F5344CB8AC3E}">
        <p14:creationId xmlns:p14="http://schemas.microsoft.com/office/powerpoint/2010/main" val="13148680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0056">
                                            <p:txEl>
                                              <p:pRg st="0" end="0"/>
                                            </p:txEl>
                                          </p:spTgt>
                                        </p:tgtEl>
                                        <p:attrNameLst>
                                          <p:attrName>style.visibility</p:attrName>
                                        </p:attrNameLst>
                                      </p:cBhvr>
                                      <p:to>
                                        <p:strVal val="visible"/>
                                      </p:to>
                                    </p:set>
                                    <p:animEffect transition="in" filter="wipe(left)">
                                      <p:cBhvr>
                                        <p:cTn id="7" dur="500"/>
                                        <p:tgtEl>
                                          <p:spTgt spid="1300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0056">
                                            <p:txEl>
                                              <p:pRg st="1" end="1"/>
                                            </p:txEl>
                                          </p:spTgt>
                                        </p:tgtEl>
                                        <p:attrNameLst>
                                          <p:attrName>style.visibility</p:attrName>
                                        </p:attrNameLst>
                                      </p:cBhvr>
                                      <p:to>
                                        <p:strVal val="visible"/>
                                      </p:to>
                                    </p:set>
                                    <p:animEffect transition="in" filter="wipe(left)">
                                      <p:cBhvr>
                                        <p:cTn id="12" dur="500"/>
                                        <p:tgtEl>
                                          <p:spTgt spid="130056">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wrap="square" anchor="t"/>
          <a:lstStyle/>
          <a:p>
            <a:r>
              <a:rPr lang="en-US" altLang="en-US" dirty="0" smtClean="0"/>
              <a:t>Long Run Equilibrium</a:t>
            </a:r>
          </a:p>
        </p:txBody>
      </p:sp>
      <p:sp>
        <p:nvSpPr>
          <p:cNvPr id="16387" name="Content Placeholder 2"/>
          <p:cNvSpPr>
            <a:spLocks noGrp="1"/>
          </p:cNvSpPr>
          <p:nvPr>
            <p:ph idx="1"/>
          </p:nvPr>
        </p:nvSpPr>
        <p:spPr/>
        <p:txBody>
          <a:bodyPr/>
          <a:lstStyle/>
          <a:p>
            <a:r>
              <a:rPr lang="en-US" altLang="en-US" sz="3200" dirty="0" smtClean="0"/>
              <a:t>If monopolistically competitive firms are making profit in short run</a:t>
            </a:r>
          </a:p>
          <a:p>
            <a:pPr lvl="1"/>
            <a:r>
              <a:rPr lang="en-US" altLang="en-US" sz="2800" dirty="0" smtClean="0"/>
              <a:t>New firms: incentive to enter the market</a:t>
            </a:r>
          </a:p>
          <a:p>
            <a:pPr lvl="2"/>
            <a:r>
              <a:rPr lang="en-US" altLang="en-US" dirty="0" smtClean="0"/>
              <a:t>Increase number of products</a:t>
            </a:r>
          </a:p>
          <a:p>
            <a:pPr lvl="1"/>
            <a:r>
              <a:rPr lang="en-US" altLang="en-US" sz="2800" dirty="0" smtClean="0"/>
              <a:t>Reduces demand faced by each firm</a:t>
            </a:r>
          </a:p>
          <a:p>
            <a:pPr lvl="2"/>
            <a:r>
              <a:rPr lang="en-US" altLang="en-US" dirty="0" smtClean="0"/>
              <a:t>Demand curve shifts left; prices fall </a:t>
            </a:r>
          </a:p>
          <a:p>
            <a:pPr lvl="1"/>
            <a:r>
              <a:rPr lang="en-US" altLang="en-US" sz="2800" dirty="0" smtClean="0"/>
              <a:t>Each firm’s profit declines to zero </a:t>
            </a:r>
          </a:p>
          <a:p>
            <a:r>
              <a:rPr lang="en-US" altLang="en-US" sz="3200" dirty="0" smtClean="0"/>
              <a:t>If losses in the short run:</a:t>
            </a:r>
          </a:p>
          <a:p>
            <a:pPr lvl="1"/>
            <a:r>
              <a:rPr lang="en-US" altLang="en-US" sz="2800" dirty="0"/>
              <a:t>Some firms exit the market</a:t>
            </a:r>
            <a:r>
              <a:rPr lang="en-US" altLang="en-US" sz="2800" dirty="0" smtClean="0"/>
              <a:t>, remaining </a:t>
            </a:r>
            <a:r>
              <a:rPr lang="en-US" altLang="en-US" sz="2800" dirty="0"/>
              <a:t>firms enjoy higher demand and prices</a:t>
            </a:r>
            <a:endParaRPr lang="en-US" altLang="en-US" sz="2800" dirty="0" smtClean="0"/>
          </a:p>
        </p:txBody>
      </p:sp>
      <p:sp>
        <p:nvSpPr>
          <p:cNvPr id="1638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067AFEF9-C98B-4592-A679-D5091C43D0CB}" type="slidenum">
              <a:rPr lang="en-US" altLang="en-US" sz="1200" smtClean="0">
                <a:solidFill>
                  <a:srgbClr val="002060"/>
                </a:solidFill>
              </a:rPr>
              <a:pPr eaLnBrk="1" hangingPunct="1"/>
              <a:t>9</a:t>
            </a:fld>
            <a:endParaRPr lang="en-US" altLang="en-US" sz="1200" dirty="0" smtClean="0">
              <a:solidFill>
                <a:srgbClr val="002060"/>
              </a:solidFill>
            </a:endParaRPr>
          </a:p>
        </p:txBody>
      </p:sp>
      <p:sp>
        <p:nvSpPr>
          <p:cNvPr id="1638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60995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19917</TotalTime>
  <Words>3657</Words>
  <Application>Microsoft Office PowerPoint</Application>
  <PresentationFormat>On-screen Show (4:3)</PresentationFormat>
  <Paragraphs>340</Paragraphs>
  <Slides>24</Slides>
  <Notes>24</Notes>
  <HiddenSlides>0</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24</vt:i4>
      </vt:variant>
    </vt:vector>
  </HeadingPairs>
  <TitlesOfParts>
    <vt:vector size="43" baseType="lpstr">
      <vt:lpstr>Arial</vt:lpstr>
      <vt:lpstr>Arial Narrow</vt:lpstr>
      <vt:lpstr>Calibri</vt:lpstr>
      <vt:lpstr>Cambria</vt:lpstr>
      <vt:lpstr>Cambria Math</vt:lpstr>
      <vt:lpstr>Sabon-Bold</vt:lpstr>
      <vt:lpstr>Tahoma</vt:lpstr>
      <vt:lpstr>Times New Roman</vt:lpstr>
      <vt:lpstr>Verdana</vt:lpstr>
      <vt:lpstr>Wingdings</vt:lpstr>
      <vt:lpstr>Chapter title</vt:lpstr>
      <vt:lpstr>Intro / Summary</vt:lpstr>
      <vt:lpstr>Chapter content</vt:lpstr>
      <vt:lpstr>Figure</vt:lpstr>
      <vt:lpstr>Table</vt:lpstr>
      <vt:lpstr>ActiveLearning</vt:lpstr>
      <vt:lpstr>Case study</vt:lpstr>
      <vt:lpstr>Ask Experts</vt:lpstr>
      <vt:lpstr>Appendix</vt:lpstr>
      <vt:lpstr>PowerPoint Presentation</vt:lpstr>
      <vt:lpstr>Look for the answers to these questions:</vt:lpstr>
      <vt:lpstr>Introduction </vt:lpstr>
      <vt:lpstr>Monopolistic Competition</vt:lpstr>
      <vt:lpstr>Comparisons</vt:lpstr>
      <vt:lpstr>Short Run Equilibrium</vt:lpstr>
      <vt:lpstr>A Monopolistically Competitive Firm Earning Profits in the Short Run</vt:lpstr>
      <vt:lpstr>A Monopolistically Competitive Firm  With Losses in the Short Run</vt:lpstr>
      <vt:lpstr>Long Run Equilibrium</vt:lpstr>
      <vt:lpstr>A Monopolistic Competitor in the Long Run</vt:lpstr>
      <vt:lpstr>Why Monopolistic Competition Is  Less Efficient than Perfect Competition</vt:lpstr>
      <vt:lpstr>Welfare of Society</vt:lpstr>
      <vt:lpstr>Welfare of Society</vt:lpstr>
      <vt:lpstr>Active Learning 1          Advertising</vt:lpstr>
      <vt:lpstr>Advertising</vt:lpstr>
      <vt:lpstr>Advertising</vt:lpstr>
      <vt:lpstr>The Critique of Advertising</vt:lpstr>
      <vt:lpstr>The Defense of Advertising</vt:lpstr>
      <vt:lpstr>Advertising</vt:lpstr>
      <vt:lpstr>Brand Names</vt:lpstr>
      <vt:lpstr>Advertising</vt:lpstr>
      <vt:lpstr>Summary </vt:lpstr>
      <vt:lpstr>Summary </vt:lpstr>
      <vt:lpstr>Summary </vt:lpstr>
    </vt:vector>
  </TitlesOfParts>
  <Company>Eastern Illinois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Andrew Parkes</cp:lastModifiedBy>
  <cp:revision>621</cp:revision>
  <dcterms:created xsi:type="dcterms:W3CDTF">2016-03-16T19:41:09Z</dcterms:created>
  <dcterms:modified xsi:type="dcterms:W3CDTF">2017-04-12T18:06:21Z</dcterms:modified>
</cp:coreProperties>
</file>