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2"/>
  </p:notesMasterIdLst>
  <p:handoutMasterIdLst>
    <p:handoutMasterId r:id="rId43"/>
  </p:handoutMasterIdLst>
  <p:sldIdLst>
    <p:sldId id="256" r:id="rId10"/>
    <p:sldId id="298" r:id="rId11"/>
    <p:sldId id="263" r:id="rId12"/>
    <p:sldId id="264" r:id="rId13"/>
    <p:sldId id="265" r:id="rId14"/>
    <p:sldId id="268" r:id="rId15"/>
    <p:sldId id="269" r:id="rId16"/>
    <p:sldId id="291" r:id="rId17"/>
    <p:sldId id="271" r:id="rId18"/>
    <p:sldId id="299" r:id="rId19"/>
    <p:sldId id="272" r:id="rId20"/>
    <p:sldId id="300" r:id="rId21"/>
    <p:sldId id="274" r:id="rId22"/>
    <p:sldId id="301" r:id="rId23"/>
    <p:sldId id="303" r:id="rId24"/>
    <p:sldId id="266" r:id="rId25"/>
    <p:sldId id="277" r:id="rId26"/>
    <p:sldId id="278" r:id="rId27"/>
    <p:sldId id="304" r:id="rId28"/>
    <p:sldId id="305" r:id="rId29"/>
    <p:sldId id="281" r:id="rId30"/>
    <p:sldId id="307" r:id="rId31"/>
    <p:sldId id="306" r:id="rId32"/>
    <p:sldId id="308" r:id="rId33"/>
    <p:sldId id="267" r:id="rId34"/>
    <p:sldId id="285" r:id="rId35"/>
    <p:sldId id="309" r:id="rId36"/>
    <p:sldId id="287" r:id="rId37"/>
    <p:sldId id="288" r:id="rId38"/>
    <p:sldId id="310" r:id="rId39"/>
    <p:sldId id="311" r:id="rId40"/>
    <p:sldId id="31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221"/>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1750" autoAdjust="0"/>
  </p:normalViewPr>
  <p:slideViewPr>
    <p:cSldViewPr>
      <p:cViewPr>
        <p:scale>
          <a:sx n="60" d="100"/>
          <a:sy n="60" d="100"/>
        </p:scale>
        <p:origin x="-1656" y="-72"/>
      </p:cViewPr>
      <p:guideLst>
        <p:guide orient="horz" pos="2160"/>
        <p:guide pos="2880"/>
      </p:guideLst>
    </p:cSldViewPr>
  </p:slideViewPr>
  <p:outlineViewPr>
    <p:cViewPr>
      <p:scale>
        <a:sx n="33" d="100"/>
        <a:sy n="33" d="100"/>
      </p:scale>
      <p:origin x="0" y="28086"/>
    </p:cViewPr>
  </p:outlineViewPr>
  <p:notesTextViewPr>
    <p:cViewPr>
      <p:scale>
        <a:sx n="1" d="1"/>
        <a:sy n="1" d="1"/>
      </p:scale>
      <p:origin x="0" y="0"/>
    </p:cViewPr>
  </p:notesTextViewPr>
  <p:sorterViewPr>
    <p:cViewPr>
      <p:scale>
        <a:sx n="70" d="100"/>
        <a:sy n="70" d="100"/>
      </p:scale>
      <p:origin x="0" y="0"/>
    </p:cViewPr>
  </p:sorterViewPr>
  <p:notesViewPr>
    <p:cSldViewPr>
      <p:cViewPr varScale="1">
        <p:scale>
          <a:sx n="53" d="100"/>
          <a:sy n="53"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4B92AC-2CC7-4042-BEF7-3CA41082782D}" type="datetimeFigureOut">
              <a:rPr lang="en-US" smtClean="0"/>
              <a:t>5/26/2016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B34F2-DA79-4CF3-8632-3FEAF0100E67}" type="slidenum">
              <a:rPr lang="en-US" smtClean="0"/>
              <a:t>‹#›</a:t>
            </a:fld>
            <a:endParaRPr lang="en-US"/>
          </a:p>
        </p:txBody>
      </p:sp>
    </p:spTree>
    <p:extLst>
      <p:ext uri="{BB962C8B-B14F-4D97-AF65-F5344CB8AC3E}">
        <p14:creationId xmlns:p14="http://schemas.microsoft.com/office/powerpoint/2010/main" val="175391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5/26/2016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sz="1000" dirty="0" smtClean="0"/>
              <a:t>Dear</a:t>
            </a:r>
            <a:r>
              <a:rPr lang="en-US" sz="1000" baseline="0" dirty="0" smtClean="0"/>
              <a:t> Instructor:</a:t>
            </a:r>
          </a:p>
          <a:p>
            <a:pPr eaLnBrk="1" hangingPunct="1">
              <a:lnSpc>
                <a:spcPct val="90000"/>
              </a:lnSpc>
              <a:spcBef>
                <a:spcPct val="0"/>
              </a:spcBef>
            </a:pPr>
            <a:endParaRPr lang="en-US" sz="1000" baseline="0" dirty="0" smtClean="0"/>
          </a:p>
          <a:p>
            <a:pPr eaLnBrk="1" hangingPunct="1">
              <a:lnSpc>
                <a:spcPct val="90000"/>
              </a:lnSpc>
              <a:spcBef>
                <a:spcPct val="0"/>
              </a:spcBef>
            </a:pPr>
            <a:r>
              <a:rPr lang="en-US" sz="1000" baseline="0" dirty="0" smtClean="0"/>
              <a:t>Thank you for using the Premium PowerPoints for Mankiw’s Principles of Economics textbooks.  </a:t>
            </a:r>
          </a:p>
          <a:p>
            <a:pPr eaLnBrk="1" hangingPunct="1">
              <a:lnSpc>
                <a:spcPct val="90000"/>
              </a:lnSpc>
              <a:spcBef>
                <a:spcPct val="0"/>
              </a:spcBef>
            </a:pPr>
            <a:endParaRPr lang="en-US" sz="1000" baseline="0" dirty="0" smtClean="0"/>
          </a:p>
          <a:p>
            <a:pPr eaLnBrk="1" hangingPunct="1">
              <a:lnSpc>
                <a:spcPct val="90000"/>
              </a:lnSpc>
              <a:spcBef>
                <a:spcPct val="0"/>
              </a:spcBef>
            </a:pPr>
            <a:r>
              <a:rPr lang="en-US" sz="1000" dirty="0" smtClean="0"/>
              <a:t>This area is the “notes” section.</a:t>
            </a:r>
            <a:r>
              <a:rPr lang="en-US" sz="1000" baseline="0" dirty="0" smtClean="0"/>
              <a:t>  For many slides, it</a:t>
            </a:r>
            <a:r>
              <a:rPr lang="en-US" sz="1000" dirty="0" smtClean="0"/>
              <a:t> includes notes that are visible only to you and will not display during your presentation in class.  In slides with data tables or charts, the notes area provides the source information (often a URL or web address to the original data).  In other slides, the notes area provides information that might be helpful when teaching this material, particularly for new instructors and graduate assistant teachers.  </a:t>
            </a:r>
          </a:p>
          <a:p>
            <a:pPr eaLnBrk="1" hangingPunct="1">
              <a:lnSpc>
                <a:spcPct val="90000"/>
              </a:lnSpc>
              <a:spcBef>
                <a:spcPct val="0"/>
              </a:spcBef>
            </a:pPr>
            <a:endParaRPr lang="en-US" sz="1000" dirty="0" smtClean="0"/>
          </a:p>
          <a:p>
            <a:pPr eaLnBrk="1" hangingPunct="1">
              <a:lnSpc>
                <a:spcPct val="90000"/>
              </a:lnSpc>
              <a:spcBef>
                <a:spcPct val="0"/>
              </a:spcBef>
            </a:pPr>
            <a:r>
              <a:rPr lang="en-US" sz="1000" dirty="0" smtClean="0"/>
              <a:t>Notes about Chapter 1:</a:t>
            </a:r>
          </a:p>
          <a:p>
            <a:pPr eaLnBrk="1" hangingPunct="1">
              <a:lnSpc>
                <a:spcPct val="90000"/>
              </a:lnSpc>
              <a:spcBef>
                <a:spcPct val="0"/>
              </a:spcBef>
            </a:pPr>
            <a:endParaRPr lang="en-US" sz="1000" dirty="0" smtClean="0"/>
          </a:p>
          <a:p>
            <a:pPr eaLnBrk="1" hangingPunct="1">
              <a:lnSpc>
                <a:spcPct val="90000"/>
              </a:lnSpc>
              <a:spcBef>
                <a:spcPct val="0"/>
              </a:spcBef>
            </a:pPr>
            <a:r>
              <a:rPr lang="en-US" sz="1000" dirty="0" smtClean="0"/>
              <a:t>Most instructors try to cover this chapter in a single class session (especially those that are teaching the second of a two-semester sequence).  If you are teaching principles of microeconomics, you might consider skipping Principles 8-10, which deal with macroeconomics.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Here’s a fun tangent if you have the class time and are so inclined:</a:t>
            </a:r>
          </a:p>
          <a:p>
            <a:pPr eaLnBrk="1" hangingPunct="1"/>
            <a:endParaRPr lang="en-US" sz="1200" dirty="0" smtClean="0"/>
          </a:p>
          <a:p>
            <a:pPr eaLnBrk="1" hangingPunct="1"/>
            <a:r>
              <a:rPr lang="en-US" sz="1200" dirty="0" smtClean="0"/>
              <a:t>Ask your students about the saying “The best things in life are free.”  Ask them to name some of these things that supposedly are free.  Ask them what “free” means in this context.  The idea here is to get them to see that even things without an explicit monetary cost are not truly “free” because they have an opportunity cost. </a:t>
            </a:r>
          </a:p>
          <a:p>
            <a:pPr eaLnBrk="1" hangingPunct="1"/>
            <a:endParaRPr lang="en-US" sz="1200" dirty="0" smtClean="0"/>
          </a:p>
          <a:p>
            <a:pPr eaLnBrk="1" hangingPunct="1"/>
            <a:r>
              <a:rPr lang="en-US" sz="1200" dirty="0" smtClean="0"/>
              <a:t>For example, when you ask them to name the “best things” that are “free,” they will respond with answers like love, sitting at the top of a mountain you just climbed and enjoying an awesome view, or maybe witnessing the joy of a child who has just been given a new toy. In each case, there is no explicit monetary cost, but there’s an opportunity cost.  </a:t>
            </a:r>
          </a:p>
          <a:p>
            <a:pPr eaLnBrk="1" hangingPunct="1"/>
            <a:endParaRPr lang="en-US" sz="1200" dirty="0" smtClean="0"/>
          </a:p>
          <a:p>
            <a:pPr eaLnBrk="1" hangingPunct="1"/>
            <a:r>
              <a:rPr lang="en-US" sz="1200" dirty="0" smtClean="0"/>
              <a:t>For example, a day spent climbing a mountain represents a day of foregone wages.  And the fact that the mountain offers the incredible view probably means that land has been set aside for a national park that might otherwise have been used to produce industrial chemicals, or for a subdivision of million-dollar homes. </a:t>
            </a:r>
          </a:p>
          <a:p>
            <a:pPr eaLnBrk="1" hangingPunct="1"/>
            <a:endParaRPr lang="en-US" sz="1200" dirty="0" smtClean="0"/>
          </a:p>
          <a:p>
            <a:pPr eaLnBrk="1" hangingPunct="1"/>
            <a:r>
              <a:rPr lang="en-US" sz="1200" dirty="0" smtClean="0"/>
              <a:t>With love, it’s less obvious, but if prodded enough, your students will be able to think of non-monetary costs associated with love.  For example, you might not want to see the latest “Scary Movie” or “Paranormal Activity” but someone you love might be DYING to see it and BEGGING you to take them.  So you take them.  That’s true love, don’t you think?  And it’s certainly not free.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45730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214256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63" indent="-233363" eaLnBrk="1" hangingPunct="1"/>
            <a:r>
              <a:rPr lang="en-US" dirty="0" smtClean="0"/>
              <a:t>See the textbook for more examples:  </a:t>
            </a:r>
          </a:p>
          <a:p>
            <a:pPr marL="233363" indent="-233363" eaLnBrk="1" hangingPunct="1"/>
            <a:endParaRPr lang="en-US" dirty="0" smtClean="0"/>
          </a:p>
          <a:p>
            <a:pPr marL="233363" indent="-233363" eaLnBrk="1" hangingPunct="1">
              <a:buAutoNum type="arabicPeriod"/>
            </a:pPr>
            <a:r>
              <a:rPr lang="en-US" dirty="0" smtClean="0"/>
              <a:t>The diamond-water paradox: </a:t>
            </a:r>
          </a:p>
          <a:p>
            <a:pPr marL="628650" lvl="1" indent="-171450" eaLnBrk="1" hangingPunct="1">
              <a:buFontTx/>
              <a:buChar char="-"/>
            </a:pPr>
            <a:r>
              <a:rPr lang="en-US" dirty="0" smtClean="0"/>
              <a:t>Water is a necessity for survival; low price</a:t>
            </a:r>
          </a:p>
          <a:p>
            <a:pPr marL="628650" lvl="1" indent="-171450" eaLnBrk="1" hangingPunct="1">
              <a:buFontTx/>
              <a:buChar char="-"/>
            </a:pPr>
            <a:r>
              <a:rPr lang="en-US" dirty="0" smtClean="0"/>
              <a:t>Diamonds are unnecessary; expensive </a:t>
            </a:r>
          </a:p>
          <a:p>
            <a:pPr marL="457200" lvl="1" indent="0" eaLnBrk="1" hangingPunct="1">
              <a:buNone/>
            </a:pPr>
            <a:r>
              <a:rPr lang="en-US" dirty="0" smtClean="0"/>
              <a:t>A person’s willingness to pay for a good is based on the marginal benefit that an extra unit of the good would yield.</a:t>
            </a:r>
          </a:p>
          <a:p>
            <a:pPr marL="457200" lvl="1" indent="0" eaLnBrk="1" hangingPunct="1">
              <a:buNone/>
            </a:pPr>
            <a:r>
              <a:rPr lang="en-US" dirty="0" smtClean="0"/>
              <a:t>The marginal benefit</a:t>
            </a:r>
            <a:r>
              <a:rPr lang="en-US" baseline="0" dirty="0" smtClean="0"/>
              <a:t> </a:t>
            </a:r>
            <a:r>
              <a:rPr lang="en-US" dirty="0" smtClean="0"/>
              <a:t>depends on how many units a person already has.  </a:t>
            </a:r>
            <a:br>
              <a:rPr lang="en-US" dirty="0" smtClean="0"/>
            </a:br>
            <a:endParaRPr lang="en-US" dirty="0" smtClean="0"/>
          </a:p>
          <a:p>
            <a:pPr marL="233363" indent="-233363" eaLnBrk="1" hangingPunct="1">
              <a:buAutoNum type="arabicPeriod"/>
            </a:pPr>
            <a:r>
              <a:rPr lang="en-US" dirty="0" smtClean="0"/>
              <a:t>The near-zero marginal cost to an airline (the cost of peanuts and a can of soda) of taking an extra passenger on a flight that’s not full. </a:t>
            </a:r>
          </a:p>
          <a:p>
            <a:pPr marL="0" indent="0" eaLnBrk="1" hangingPunct="1">
              <a:buNone/>
            </a:pPr>
            <a:r>
              <a:rPr lang="en-US" dirty="0" smtClean="0"/>
              <a:t>	As long as the standby passenger pays more than the marginal cost, selling the ticket is profitable.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3973113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Seat belt law alters a driver’s cost–benefit calculation:</a:t>
            </a:r>
          </a:p>
          <a:p>
            <a:pPr marL="171450" lvl="0" indent="-171450" eaLnBrk="1" hangingPunct="1">
              <a:buFont typeface="Arial" panose="020B0604020202020204" pitchFamily="34" charset="0"/>
              <a:buChar char="•"/>
            </a:pPr>
            <a:r>
              <a:rPr lang="en-US" altLang="en-US" dirty="0" smtClean="0"/>
              <a:t>Seat belts make accidents less costly (reduce the likelihood of injury or death), and reduce the benefits of slow, careful driving</a:t>
            </a:r>
          </a:p>
          <a:p>
            <a:pPr marL="171450" lvl="0" indent="-171450" eaLnBrk="1" hangingPunct="1">
              <a:buFont typeface="Arial" panose="020B0604020202020204" pitchFamily="34" charset="0"/>
              <a:buChar char="•"/>
            </a:pPr>
            <a:r>
              <a:rPr lang="en-US" altLang="en-US" dirty="0" smtClean="0"/>
              <a:t>People will drive faster and less carefully,</a:t>
            </a:r>
            <a:r>
              <a:rPr lang="en-US" altLang="en-US" baseline="0" dirty="0" smtClean="0"/>
              <a:t> which leads to a l</a:t>
            </a:r>
            <a:r>
              <a:rPr lang="en-US" altLang="en-US" dirty="0" smtClean="0"/>
              <a:t>arger number of accidents</a:t>
            </a:r>
          </a:p>
          <a:p>
            <a:pPr marL="0" lvl="0" indent="0" eaLnBrk="1" hangingPunct="1">
              <a:buFont typeface="Arial" panose="020B0604020202020204" pitchFamily="34" charset="0"/>
              <a:buNone/>
            </a:pPr>
            <a:r>
              <a:rPr lang="en-US" altLang="en-US" dirty="0" smtClean="0"/>
              <a:t>1975 study, Sam </a:t>
            </a:r>
            <a:r>
              <a:rPr lang="en-US" altLang="en-US" dirty="0" err="1" smtClean="0"/>
              <a:t>Peltzman</a:t>
            </a:r>
            <a:r>
              <a:rPr lang="en-US" altLang="en-US" dirty="0" smtClean="0"/>
              <a:t> concluded</a:t>
            </a:r>
            <a:r>
              <a:rPr lang="en-US" altLang="en-US" baseline="0" dirty="0" smtClean="0"/>
              <a:t> that the n</a:t>
            </a:r>
            <a:r>
              <a:rPr lang="en-US" altLang="en-US" dirty="0" smtClean="0"/>
              <a:t>et result is little change in the number of driver deaths and an increase in the number of pedestrian deaths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94070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Most of these PowerPoint chapters have two or three Active Learning activities.  They break up the lecture with short in-class activities for immediate reinforcement, application, or assessment of the material in the preceding slides.  A good idea is to give students time to formulate their answers before asking for volunteers to share their answers with the class. When the questions or exercises are more complex, consider having them work in pairs. </a:t>
            </a:r>
          </a:p>
          <a:p>
            <a:endParaRPr lang="en-US" sz="1200" dirty="0" smtClean="0"/>
          </a:p>
          <a:p>
            <a:r>
              <a:rPr lang="en-US" sz="1200" b="1" i="1" dirty="0" smtClean="0"/>
              <a:t>Digression on class participation: </a:t>
            </a:r>
          </a:p>
          <a:p>
            <a:endParaRPr lang="en-US" sz="1200" dirty="0" smtClean="0"/>
          </a:p>
          <a:p>
            <a:r>
              <a:rPr lang="en-US" sz="1200" dirty="0" smtClean="0"/>
              <a:t>In general, it’s not a good idea to try to solicit participation by saying “Who can tell me the answer to X?”  The invariable result is regular participation by very few students —the quick thinkers who have the confidence to answer spontaneously in front of the class—with little participation from anyone else.  Better is to give students a quiet moment to think through their answers before requesting volunteers.</a:t>
            </a:r>
          </a:p>
          <a:p>
            <a:endParaRPr lang="en-US" sz="1200" dirty="0" smtClean="0"/>
          </a:p>
          <a:p>
            <a:r>
              <a:rPr lang="en-US" sz="1200" dirty="0" smtClean="0"/>
              <a:t>Better yet is a simple, time-tested activity called “THINK-PAIR-SHARE.”  Pair students up.  Pose a question or problem.  Have students work on the problem individually for a couple minutes.  Then, allow a couple minutes for pair work:  each student tries to explain to the other why his or her answer is correct, and the other offers feedback.  In many cases, students come up with better answers by working together.  After this pair time, ask for volunteers.  Students are much more likely to participate since they’ll have had the opportunity to test run answers by a classmate.  And those who do not participate will at least have had the chance to share their answer with, and get feedback from, one other student.  </a:t>
            </a:r>
          </a:p>
          <a:p>
            <a:endParaRPr lang="en-US" sz="1200" dirty="0" smtClean="0"/>
          </a:p>
          <a:p>
            <a:r>
              <a:rPr lang="en-US" sz="1200" dirty="0" smtClean="0"/>
              <a:t>Activities like these are useful to break up a lecture every 15-20 minutes or so.  They help maintain students’ attention spans and increase their comprehension of the material you cover.  These activities are also useful for quick, informal assessment – often, they will alert you to problems in student understanding, which you can then correct before moving on to cover additional material.  </a:t>
            </a:r>
          </a:p>
          <a:p>
            <a:endParaRPr lang="en-US" sz="1200" dirty="0" smtClean="0"/>
          </a:p>
          <a:p>
            <a:r>
              <a:rPr lang="en-US" sz="1200" b="1" i="1" dirty="0" smtClean="0"/>
              <a:t>End of digression.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96184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800000"/>
              </a:buClr>
              <a:buSzTx/>
              <a:buFontTx/>
              <a:buNone/>
              <a:tabLst/>
              <a:defRPr/>
            </a:pPr>
            <a:r>
              <a:rPr lang="en-US" sz="1200" dirty="0" smtClean="0"/>
              <a:t>In each scenario, we need to compare the marginal benefits with the marginal costs of fixing the transmission.</a:t>
            </a:r>
            <a:r>
              <a:rPr lang="en-US" sz="1200" baseline="0" dirty="0" smtClean="0"/>
              <a:t> </a:t>
            </a:r>
            <a:r>
              <a:rPr lang="en-US" sz="1200" dirty="0" smtClean="0"/>
              <a:t> </a:t>
            </a:r>
          </a:p>
          <a:p>
            <a:pPr lvl="0">
              <a:buClr>
                <a:srgbClr val="800000"/>
              </a:buClr>
            </a:pPr>
            <a:endParaRPr lang="en-US" dirty="0" smtClean="0">
              <a:solidFill>
                <a:prstClr val="black"/>
              </a:solidFill>
            </a:endParaRPr>
          </a:p>
          <a:p>
            <a:pPr lvl="0">
              <a:buClr>
                <a:srgbClr val="800000"/>
              </a:buClr>
            </a:pPr>
            <a:r>
              <a:rPr lang="en-US" dirty="0" smtClean="0">
                <a:solidFill>
                  <a:prstClr val="black"/>
                </a:solidFill>
              </a:rPr>
              <a:t>The $1000 you previously spent on repairs is irrelevant (sunk cost).  What matters is the cost and benefit </a:t>
            </a:r>
            <a:br>
              <a:rPr lang="en-US" dirty="0" smtClean="0">
                <a:solidFill>
                  <a:prstClr val="black"/>
                </a:solidFill>
              </a:rPr>
            </a:br>
            <a:r>
              <a:rPr lang="en-US" dirty="0" smtClean="0">
                <a:solidFill>
                  <a:prstClr val="black"/>
                </a:solidFill>
              </a:rPr>
              <a:t>of the </a:t>
            </a:r>
            <a:r>
              <a:rPr lang="en-US" i="1" dirty="0" smtClean="0">
                <a:solidFill>
                  <a:prstClr val="black"/>
                </a:solidFill>
              </a:rPr>
              <a:t>marginal</a:t>
            </a:r>
            <a:r>
              <a:rPr lang="en-US" dirty="0" smtClean="0">
                <a:solidFill>
                  <a:prstClr val="black"/>
                </a:solidFill>
              </a:rPr>
              <a:t> repair (the transmission). </a:t>
            </a:r>
          </a:p>
          <a:p>
            <a:pPr lvl="0">
              <a:buClr>
                <a:srgbClr val="800000"/>
              </a:buClr>
            </a:pPr>
            <a:r>
              <a:rPr lang="en-US" dirty="0" smtClean="0">
                <a:solidFill>
                  <a:prstClr val="black"/>
                </a:solidFill>
              </a:rPr>
              <a:t>The change in incentives from scenario A to scenario B caused your decision to change.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99303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Whether we’re talking about the U.S. economy or the local economy, the term “economy” simply means a group of people interacting with each other.  </a:t>
            </a:r>
          </a:p>
          <a:p>
            <a:pPr eaLnBrk="1" hangingPunct="1"/>
            <a:endParaRPr lang="en-US" dirty="0" smtClean="0"/>
          </a:p>
          <a:p>
            <a:pPr eaLnBrk="1" hangingPunct="1"/>
            <a:r>
              <a:rPr lang="en-US" dirty="0" smtClean="0"/>
              <a:t>These interactions play a critical role in the allocation of society’s scarce resources.  For example, the interaction of buyers and sellers determines the prices of goods and the amounts produced and sold.  These interactions are an important part of what economists study.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78643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each person had to grow his own food, make his own clothes, cut his own hair, we would have a world full of skinny, unfashionable, poor people having bad hair days every day of the week.   </a:t>
            </a:r>
          </a:p>
          <a:p>
            <a:pPr eaLnBrk="1" hangingPunct="1"/>
            <a:endParaRPr lang="en-US" dirty="0" smtClean="0"/>
          </a:p>
          <a:p>
            <a:pPr eaLnBrk="1" hangingPunct="1"/>
            <a:r>
              <a:rPr lang="en-US" dirty="0" smtClean="0"/>
              <a:t>It’s far more efficient for each person to specialize in producing a good or service, and then exchanging it with other people for the things they produce.  </a:t>
            </a:r>
          </a:p>
          <a:p>
            <a:pPr eaLnBrk="1" hangingPunct="1"/>
            <a:endParaRPr lang="en-US" dirty="0" smtClean="0"/>
          </a:p>
          <a:p>
            <a:pPr eaLnBrk="1" hangingPunct="1"/>
            <a:r>
              <a:rPr lang="en-US" dirty="0" smtClean="0"/>
              <a:t>The statement “trade can make everyone better off” should not be hard to understand, if you think about it for a moment:  Each of two parties would not voluntarily enter into an exchange if it made either of them worse off, would they?</a:t>
            </a:r>
          </a:p>
          <a:p>
            <a:pPr eaLnBrk="1" hangingPunct="1"/>
            <a:endParaRPr lang="en-US" dirty="0" smtClean="0"/>
          </a:p>
          <a:p>
            <a:pPr eaLnBrk="1" hangingPunct="1"/>
            <a:r>
              <a:rPr lang="en-US" dirty="0" smtClean="0"/>
              <a:t>The same principles apply at the national and international level:  International trade allows countries to sell their exports abroad and get a higher price, and to buy things from abroad more cheaply than they could produce at home.  </a:t>
            </a:r>
          </a:p>
          <a:p>
            <a:pPr eaLnBrk="1" hangingPunct="1"/>
            <a:endParaRPr lang="en-US" dirty="0" smtClean="0"/>
          </a:p>
          <a:p>
            <a:pPr eaLnBrk="1" hangingPunct="1"/>
            <a:r>
              <a:rPr lang="en-US" dirty="0" smtClean="0"/>
              <a:t>In addition, trade gives a country’s consumers access to a greater variety of goods – including goods they might not be able to get at all.  For example, U.S. consumers enjoy a variety of fresh produce year-round.  This would not be possible without international trade.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475212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 market economy is “decentralized,” meaning that there is no government committee that makes the decisions about what goods to produce and so forth.  Instead, many households and firms make their own decisions:  </a:t>
            </a:r>
          </a:p>
          <a:p>
            <a:pPr eaLnBrk="1" hangingPunct="1"/>
            <a:endParaRPr lang="en-US" dirty="0" smtClean="0"/>
          </a:p>
          <a:p>
            <a:pPr eaLnBrk="1" hangingPunct="1"/>
            <a:r>
              <a:rPr lang="en-US" dirty="0" smtClean="0"/>
              <a:t>* Each of many households decides who to work for and what goods to buy. </a:t>
            </a:r>
          </a:p>
          <a:p>
            <a:pPr eaLnBrk="1" hangingPunct="1"/>
            <a:endParaRPr lang="en-US" dirty="0" smtClean="0"/>
          </a:p>
          <a:p>
            <a:pPr eaLnBrk="1" hangingPunct="1"/>
            <a:r>
              <a:rPr lang="en-US" dirty="0" smtClean="0"/>
              <a:t>* Each of many firms decides whom to hire and what goods to produce.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4174563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all versions of this textbook except </a:t>
            </a:r>
            <a:r>
              <a:rPr lang="en-US" i="1" dirty="0" smtClean="0"/>
              <a:t>Brief Principles of Macroeconomics</a:t>
            </a:r>
            <a:r>
              <a:rPr lang="en-US" dirty="0" smtClean="0"/>
              <a:t>, market efficiency and the invisible hand are covered more thoroughly in Chapter 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Milton Friedman introduces</a:t>
            </a:r>
            <a:r>
              <a:rPr lang="en-US" baseline="0" dirty="0" smtClean="0"/>
              <a:t> these concepts using a very famous, simple, effective story.  See it here: </a:t>
            </a:r>
            <a:r>
              <a:rPr lang="en-US" dirty="0" smtClean="0"/>
              <a:t>http://www.youtube.com/watch?v=4ERbC7JyCfU</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417456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854248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case study ‘Adam Smith would have loved Uber’</a:t>
            </a:r>
            <a:r>
              <a:rPr lang="en-US" baseline="0" dirty="0" smtClean="0"/>
              <a:t> is a great example of the invisible hand at work. </a:t>
            </a:r>
          </a:p>
          <a:p>
            <a:pPr marL="171450" indent="-171450" eaLnBrk="1" hangingPunct="1">
              <a:buFont typeface="Arial" panose="020B0604020202020204" pitchFamily="34" charset="0"/>
              <a:buChar char="•"/>
            </a:pPr>
            <a:r>
              <a:rPr lang="en-US" baseline="0" dirty="0" smtClean="0"/>
              <a:t>It starts by discussing the strict controls in the market for taxis (</a:t>
            </a:r>
            <a:r>
              <a:rPr lang="en-US" dirty="0" smtClean="0"/>
              <a:t>limited number of taxi medallions or permits)</a:t>
            </a:r>
          </a:p>
          <a:p>
            <a:pPr marL="628650" lvl="1" indent="-171450">
              <a:buFont typeface="Arial" panose="020B0604020202020204" pitchFamily="34" charset="0"/>
              <a:buChar char="•"/>
            </a:pPr>
            <a:r>
              <a:rPr lang="en-US" dirty="0" smtClean="0"/>
              <a:t>May determine the prices that taxis are allowed to charge</a:t>
            </a:r>
          </a:p>
          <a:p>
            <a:pPr marL="628650" lvl="1" indent="-171450">
              <a:buFont typeface="Arial" panose="020B0604020202020204" pitchFamily="34" charset="0"/>
              <a:buChar char="•"/>
            </a:pPr>
            <a:r>
              <a:rPr lang="en-US" dirty="0" smtClean="0"/>
              <a:t>To keep unauthorized drivers off the streets and to prevent all drivers from charging unauthorized prices</a:t>
            </a:r>
          </a:p>
          <a:p>
            <a:pPr marL="171450" indent="-171450">
              <a:buFont typeface="Arial" panose="020B0604020202020204" pitchFamily="34" charset="0"/>
              <a:buChar char="•"/>
            </a:pPr>
            <a:r>
              <a:rPr lang="en-US" dirty="0" smtClean="0"/>
              <a:t>Continues with information about Uber, launched in 2009</a:t>
            </a:r>
          </a:p>
          <a:p>
            <a:pPr marL="628650" lvl="1" indent="-171450">
              <a:buFont typeface="Arial" panose="020B0604020202020204" pitchFamily="34" charset="0"/>
              <a:buChar char="•"/>
            </a:pPr>
            <a:r>
              <a:rPr lang="en-US" dirty="0" smtClean="0"/>
              <a:t>App for smartphones that connects passengers and drivers</a:t>
            </a:r>
          </a:p>
          <a:p>
            <a:pPr marL="628650" lvl="1" indent="-171450">
              <a:buFont typeface="Arial" panose="020B0604020202020204" pitchFamily="34" charset="0"/>
              <a:buChar char="•"/>
            </a:pPr>
            <a:r>
              <a:rPr lang="en-US" dirty="0" smtClean="0"/>
              <a:t>Uber cars do not roam the streets looking for taxi-hailing</a:t>
            </a:r>
          </a:p>
          <a:p>
            <a:pPr marL="171450" indent="-171450">
              <a:buFont typeface="Arial" panose="020B0604020202020204" pitchFamily="34" charset="0"/>
              <a:buChar char="•"/>
            </a:pPr>
            <a:r>
              <a:rPr lang="en-US" dirty="0" smtClean="0"/>
              <a:t>Not everyone is fond of Uber: Traditional taxi drivers (dislike additional competition)</a:t>
            </a:r>
          </a:p>
          <a:p>
            <a:pPr marL="171450" indent="-171450">
              <a:buFont typeface="Arial" panose="020B0604020202020204" pitchFamily="34" charset="0"/>
              <a:buChar char="•"/>
            </a:pPr>
            <a:r>
              <a:rPr lang="en-US" dirty="0" smtClean="0"/>
              <a:t>Economists love Uber: Increase consumer well-being</a:t>
            </a:r>
          </a:p>
          <a:p>
            <a:pPr marL="171450" indent="-171450">
              <a:buFont typeface="Arial" panose="020B0604020202020204" pitchFamily="34" charset="0"/>
              <a:buChar char="•"/>
            </a:pPr>
            <a:r>
              <a:rPr lang="en-US" dirty="0" smtClean="0"/>
              <a:t>Surge pricing </a:t>
            </a:r>
          </a:p>
          <a:p>
            <a:pPr marL="628650" lvl="1" indent="-171450">
              <a:buFont typeface="Arial" panose="020B0604020202020204" pitchFamily="34" charset="0"/>
              <a:buChar char="•"/>
            </a:pPr>
            <a:r>
              <a:rPr lang="en-US" dirty="0" smtClean="0"/>
              <a:t>Increases the quantity of car services supplied when they are most needed</a:t>
            </a:r>
          </a:p>
          <a:p>
            <a:pPr marL="628650" lvl="1" indent="-171450">
              <a:buFont typeface="Arial" panose="020B0604020202020204" pitchFamily="34" charset="0"/>
              <a:buChar char="•"/>
            </a:pPr>
            <a:r>
              <a:rPr lang="en-US" dirty="0" smtClean="0"/>
              <a:t>Allocate the services to those consumers who value them most highly </a:t>
            </a:r>
          </a:p>
          <a:p>
            <a:pPr eaLnBrk="1" hangingPunct="1"/>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4174563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Two examples of the idea in the second bullet point:</a:t>
            </a:r>
          </a:p>
          <a:p>
            <a:pPr marL="227013" lvl="1" indent="-112713" eaLnBrk="1" hangingPunct="1">
              <a:spcBef>
                <a:spcPct val="25000"/>
              </a:spcBef>
              <a:buFontTx/>
              <a:buChar char="•"/>
            </a:pPr>
            <a:r>
              <a:rPr lang="en-US" dirty="0" smtClean="0"/>
              <a:t>A restaurant won’t serve meals if customers do not pay before they leave. </a:t>
            </a:r>
          </a:p>
          <a:p>
            <a:pPr marL="227013" lvl="1" indent="-112713" eaLnBrk="1" hangingPunct="1">
              <a:spcBef>
                <a:spcPct val="25000"/>
              </a:spcBef>
              <a:buFontTx/>
              <a:buChar char="•"/>
            </a:pPr>
            <a:r>
              <a:rPr lang="en-US" dirty="0" smtClean="0"/>
              <a:t>A record company won’t produce CDs if too many people avoid paying by making illegal copies.</a:t>
            </a:r>
          </a:p>
          <a:p>
            <a:pPr eaLnBrk="1" hangingPunct="1"/>
            <a:endParaRPr lang="en-US" dirty="0" smtClean="0"/>
          </a:p>
          <a:p>
            <a:pPr eaLnBrk="1" hangingPunct="1"/>
            <a:r>
              <a:rPr lang="en-US" dirty="0" smtClean="0"/>
              <a:t>Many fledging market economies are struggling through the transition from central planning because they have not developed institutions that protect and enforce property rights.  The British news magazine </a:t>
            </a:r>
            <a:r>
              <a:rPr lang="en-US" i="1" dirty="0" smtClean="0"/>
              <a:t>The Economist</a:t>
            </a:r>
            <a:r>
              <a:rPr lang="en-US" dirty="0" smtClean="0"/>
              <a:t> has lots of current examples of this.  An older but still interesting example comes from a column that Mankiw wrote in the June 12, 2000, issue of </a:t>
            </a:r>
            <a:r>
              <a:rPr lang="en-US" i="1" dirty="0" smtClean="0"/>
              <a:t>Fortune</a:t>
            </a:r>
            <a:r>
              <a:rPr lang="en-US" dirty="0" smtClean="0"/>
              <a:t> magazine entitled “Ukraine:  How Not To Run An Economy.”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3822430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2292320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4225509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0000"/>
              </a:lnSpc>
              <a:spcBef>
                <a:spcPct val="0"/>
              </a:spcBef>
            </a:pPr>
            <a:r>
              <a:rPr lang="en-US" sz="1200" dirty="0" smtClean="0"/>
              <a:t>The items in this list are meant to get students thinking about Principles 6 and 7 in the context of specific examples, and to generate discussion rather than arrive at definitive answers. </a:t>
            </a:r>
          </a:p>
          <a:p>
            <a:pPr eaLnBrk="1" hangingPunct="1">
              <a:lnSpc>
                <a:spcPct val="100000"/>
              </a:lnSpc>
              <a:spcBef>
                <a:spcPct val="0"/>
              </a:spcBef>
            </a:pPr>
            <a:r>
              <a:rPr lang="en-US" sz="1200" b="1" dirty="0" smtClean="0">
                <a:solidFill>
                  <a:srgbClr val="FF0000"/>
                </a:solidFill>
              </a:rPr>
              <a:t>NOTE:  Discussing the entire list would consume a lot of class time (20-25 minutes).  Two would suffice.  Pick your favorite two and delete the others.  </a:t>
            </a:r>
            <a:r>
              <a:rPr lang="en-US" sz="1200" dirty="0" smtClean="0"/>
              <a:t>Of course, you can skip this slide entirely if you wish to get through the chapter as quickly as possible.  Here are some notes that might help guide the discussion:</a:t>
            </a:r>
          </a:p>
          <a:p>
            <a:pPr eaLnBrk="1" hangingPunct="1">
              <a:lnSpc>
                <a:spcPct val="100000"/>
              </a:lnSpc>
              <a:spcBef>
                <a:spcPct val="0"/>
              </a:spcBef>
            </a:pPr>
            <a:endParaRPr lang="en-US" sz="1200" dirty="0" smtClean="0"/>
          </a:p>
          <a:p>
            <a:pPr eaLnBrk="1" hangingPunct="1">
              <a:lnSpc>
                <a:spcPct val="100000"/>
              </a:lnSpc>
              <a:spcBef>
                <a:spcPct val="0"/>
              </a:spcBef>
            </a:pPr>
            <a:r>
              <a:rPr lang="en-US" sz="1200" b="1" i="1" dirty="0" smtClean="0"/>
              <a:t>a.  Public schools.</a:t>
            </a:r>
            <a:r>
              <a:rPr lang="en-US" sz="1200" dirty="0" smtClean="0"/>
              <a:t>  The alternative would be private schools.  The cost of education would be concentrated among those with school-aged children, rather than spread over all taxpayers, so the price per child would likely be high.  Some families would not be able to afford to enroll their children in schools, and would either home-school the children or raise them without education. Is the benefit to society of having an educated population large enough to justify making people without children share in the cost?  Could the private sector provide education more efficiently (either at lower cost or higher quality) than the public sector?   </a:t>
            </a:r>
          </a:p>
          <a:p>
            <a:pPr eaLnBrk="1" hangingPunct="1">
              <a:lnSpc>
                <a:spcPct val="100000"/>
              </a:lnSpc>
              <a:spcBef>
                <a:spcPct val="0"/>
              </a:spcBef>
            </a:pPr>
            <a:endParaRPr lang="en-US" sz="1200" dirty="0" smtClean="0"/>
          </a:p>
          <a:p>
            <a:pPr>
              <a:lnSpc>
                <a:spcPct val="100000"/>
              </a:lnSpc>
              <a:spcBef>
                <a:spcPct val="0"/>
              </a:spcBef>
            </a:pPr>
            <a:r>
              <a:rPr lang="en-US" sz="1200" b="1" i="1" dirty="0" smtClean="0"/>
              <a:t>b.  Workplace safety regulations.  </a:t>
            </a:r>
            <a:r>
              <a:rPr lang="en-US" sz="1200" dirty="0" smtClean="0"/>
              <a:t>Without such regulations, would firms provide a safe environment for their workers?  Some students will say “no—look at how bad working conditions are in poor countries that have no safety regulations.”  Another view is that dropping such regulations would make workers better off.  Workers may view the safety of their work environment as part of their wage:  the less safe the environment at a specific firm, the higher the wage the firm will have to offer to make workers willing to work there. If workers vary with respect to their tolerance for unsafe conditions, then workers with a high risk tolerance would be better off if given the option to work for higher wages in factories that aren’t as safe.  Such workers would be worse off if the government required all firms to provide equally safe conditions.  </a:t>
            </a:r>
          </a:p>
          <a:p>
            <a:pPr>
              <a:lnSpc>
                <a:spcPct val="100000"/>
              </a:lnSpc>
              <a:spcBef>
                <a:spcPct val="0"/>
              </a:spcBef>
            </a:pPr>
            <a:endParaRPr lang="en-US" sz="1200" dirty="0" smtClean="0"/>
          </a:p>
          <a:p>
            <a:pPr eaLnBrk="1" hangingPunct="1">
              <a:lnSpc>
                <a:spcPct val="100000"/>
              </a:lnSpc>
              <a:spcBef>
                <a:spcPct val="0"/>
              </a:spcBef>
            </a:pPr>
            <a:r>
              <a:rPr lang="en-US" sz="1200" b="1" i="1" dirty="0" smtClean="0"/>
              <a:t>c.  Public highways.  </a:t>
            </a:r>
            <a:r>
              <a:rPr lang="en-US" sz="1200" dirty="0" smtClean="0"/>
              <a:t>The alternative would be toll highways operated by the private sector.  People who use highways more would pay more, and people who use them less would pay less, which seems fairer than having everyone pay equally for highways.  (Actually, everyone does not pay equally - people who use public roads more buy more gas, and therefore pay more gas tax.)  If there are external benefits to society of having a national highway system, then the private sector would under-provide this good. </a:t>
            </a:r>
          </a:p>
          <a:p>
            <a:pPr eaLnBrk="1" hangingPunct="1">
              <a:lnSpc>
                <a:spcPct val="100000"/>
              </a:lnSpc>
              <a:spcBef>
                <a:spcPct val="0"/>
              </a:spcBef>
            </a:pPr>
            <a:endParaRPr lang="en-US" sz="1200" dirty="0" smtClean="0"/>
          </a:p>
          <a:p>
            <a:pPr eaLnBrk="1" hangingPunct="1">
              <a:lnSpc>
                <a:spcPct val="100000"/>
              </a:lnSpc>
              <a:spcBef>
                <a:spcPct val="0"/>
              </a:spcBef>
            </a:pPr>
            <a:r>
              <a:rPr lang="en-US" sz="1200" b="1" i="1" dirty="0" smtClean="0"/>
              <a:t>d.  Patent laws.  </a:t>
            </a:r>
            <a:r>
              <a:rPr lang="en-US" sz="1200" dirty="0" smtClean="0"/>
              <a:t>I’ve kind of loaded the question with the wording on the slide.  If you wish, change it to just “Patent laws.”  Is it fair that drug companies charge such high prices for drugs that some people need to stay alive?  If drug prices are regulated, how might pharmaceutical firms respond? </a:t>
            </a:r>
          </a:p>
          <a:p>
            <a:pPr>
              <a:lnSpc>
                <a:spcPct val="100000"/>
              </a:lnSpc>
            </a:pPr>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287393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66F30B28-DA85-4AF5-B45F-C37DEA4113D9}" type="slidenum">
              <a:rPr lang="en-US" altLang="en-US">
                <a:solidFill>
                  <a:prstClr val="black"/>
                </a:solidFill>
              </a:rPr>
              <a:pPr algn="r" eaLnBrk="1" hangingPunct="1">
                <a:spcBef>
                  <a:spcPct val="0"/>
                </a:spcBef>
              </a:pPr>
              <a:t>25</a:t>
            </a:fld>
            <a:endParaRPr lang="en-US"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“Rich countries” refers to countries like the U.S. and Germany.  </a:t>
            </a:r>
          </a:p>
          <a:p>
            <a:pPr eaLnBrk="1" hangingPunct="1"/>
            <a:endParaRPr lang="en-US" sz="1200" dirty="0" smtClean="0"/>
          </a:p>
          <a:p>
            <a:pPr eaLnBrk="1" hangingPunct="1"/>
            <a:r>
              <a:rPr lang="en-US" sz="1200" dirty="0" smtClean="0"/>
              <a:t>“Poor countries” refers to countries like India, Indonesia, and Nigeria.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145814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145814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352142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long-run effect of increasing the quantity of money is inflation, the short-run effects are more complicated—and controversial.  </a:t>
            </a:r>
          </a:p>
          <a:p>
            <a:r>
              <a:rPr lang="en-US" dirty="0" smtClean="0"/>
              <a:t>However, most mainstream economists believe the following:  An increase in the quantity of money causes spending to rise, which causes prices to rise, which induces firms to produce more goods and services, which requires that they hire more workers.  Hence, in the short-run, increasing the quantity of money causes inflation to rise, but unemployment to fall.  </a:t>
            </a:r>
          </a:p>
          <a:p>
            <a:pPr eaLnBrk="1" hangingPunct="1"/>
            <a:endParaRPr lang="en-US" dirty="0" smtClean="0"/>
          </a:p>
          <a:p>
            <a:pPr eaLnBrk="1" hangingPunct="1"/>
            <a:r>
              <a:rPr lang="en-US" dirty="0" smtClean="0"/>
              <a:t>Of course, REDUCING the quantity of money would have the opposite effects (inflation would fall, while unemployment would rise) in the short run. </a:t>
            </a:r>
          </a:p>
          <a:p>
            <a:pPr eaLnBrk="1" hangingPunct="1"/>
            <a:r>
              <a:rPr lang="en-US" dirty="0" smtClean="0"/>
              <a:t>Keep in mind, though, the lesson from Principle 9: In the long run, changing the quantity of money only affects inflation.  We will learn in a later chapter what determines the rate of unemployment in the long run, and we will see that it has nothing to do with the quantity of money.  </a:t>
            </a:r>
          </a:p>
          <a:p>
            <a:pPr eaLnBrk="1" hangingPunct="1"/>
            <a:endParaRPr lang="en-US" dirty="0" smtClean="0"/>
          </a:p>
          <a:p>
            <a:pPr eaLnBrk="1" hangingPunct="1"/>
            <a:r>
              <a:rPr lang="en-US" dirty="0" smtClean="0"/>
              <a:t>The second bullet addresses the following point:  In </a:t>
            </a:r>
            <a:r>
              <a:rPr lang="en-US" dirty="0" err="1" smtClean="0"/>
              <a:t>som</a:t>
            </a:r>
            <a:r>
              <a:rPr lang="en-US" dirty="0" smtClean="0"/>
              <a:t> decades, due to factors outside of the control of policymakers, inflation and unemployment are both high (e.g. 1970s)  or both low (e.g. 1990s).  Yet, given these other factors, policymakers can always reduce unemployment temporarily by creating more inflation, or vice versa.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102053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624380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4265852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1389692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201344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smtClean="0"/>
              <a:t>You might want to elaborate a bit on some of the points made here.  Some examples:</a:t>
            </a:r>
          </a:p>
          <a:p>
            <a:pPr eaLnBrk="1" hangingPunct="1">
              <a:lnSpc>
                <a:spcPct val="90000"/>
              </a:lnSpc>
            </a:pPr>
            <a:endParaRPr lang="en-US" dirty="0" smtClean="0"/>
          </a:p>
          <a:p>
            <a:pPr>
              <a:lnSpc>
                <a:spcPct val="90000"/>
              </a:lnSpc>
            </a:pPr>
            <a:r>
              <a:rPr lang="en-US" dirty="0" smtClean="0"/>
              <a:t>“How do people decide how much to work?”  Time is scarce resource—there’s just not enough time to do everything we’d like to do.  How do we decide how much of our time to spend working?  There’s a tradeoff:  the more time we spend working, the higher our income, and therefore the more stuff we can buy.  But, the more time we spend working, the less time we have for leisure—hanging out with friends, going hiking, watching movies, etc.  (You might want to ask your students how THEY decide how much time to spend working.  Some will say it depends on how many classes they are taking, or the time requirements of the available jobs.  But probably at least a few will say the wage:  the higher the wage, the more worthwhile to work.)</a:t>
            </a:r>
          </a:p>
          <a:p>
            <a:pPr eaLnBrk="1" hangingPunct="1">
              <a:lnSpc>
                <a:spcPct val="90000"/>
              </a:lnSpc>
            </a:pPr>
            <a:endParaRPr lang="en-US" dirty="0" smtClean="0"/>
          </a:p>
          <a:p>
            <a:pPr eaLnBrk="1" hangingPunct="1">
              <a:lnSpc>
                <a:spcPct val="90000"/>
              </a:lnSpc>
            </a:pPr>
            <a:r>
              <a:rPr lang="en-US" dirty="0" smtClean="0"/>
              <a:t>“How do firms decide what kind of labor to hire?”  Firms can hire unskilled or skilled workers.  The skilled workers are more productive, but cost more than the unskilled workers.  </a:t>
            </a:r>
          </a:p>
          <a:p>
            <a:pPr eaLnBrk="1" hangingPunct="1">
              <a:lnSpc>
                <a:spcPct val="90000"/>
              </a:lnSpc>
            </a:pPr>
            <a:endParaRPr lang="en-US" dirty="0" smtClean="0"/>
          </a:p>
          <a:p>
            <a:pPr eaLnBrk="1" hangingPunct="1">
              <a:lnSpc>
                <a:spcPct val="90000"/>
              </a:lnSpc>
            </a:pPr>
            <a:r>
              <a:rPr lang="en-US" dirty="0" smtClean="0"/>
              <a:t>“How do firms decide how much to produce?”   Ask your students, and see if any of them say, “It depends on the price of the product they sell.”  (Probably some will say “it depends on whether there’s a lot of demand for the product”.  To which you might respond “and if there’s a lot of demand for the product, what does that mean for the price that firms can get for the product?”)</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13400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Decision-making is at the heart of economics.  The individual must decide how much to save for retirement, how much to spend on different goods and services, how many hours a week to work.  The firm must decide how much to produce, what kind of labor to hire.  Society as a whole must decide how much to spend on national defense (“guns”) versus how much to spend on consumer goods (“butter”).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3211259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274917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290090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to elaborate verbally on the last bullet to insure that the point is clear.  </a:t>
            </a:r>
          </a:p>
          <a:p>
            <a:endParaRPr lang="en-US" dirty="0" smtClean="0"/>
          </a:p>
          <a:p>
            <a:r>
              <a:rPr lang="en-US" dirty="0" smtClean="0"/>
              <a:t>“Redistribute income from wealthy to poor.”  This is accomplished through the progressive tax system, as well as social programs like food stamps and unemployment insurance that provide a safety net for people at the low end of the income distribution.  </a:t>
            </a:r>
          </a:p>
          <a:p>
            <a:endParaRPr lang="en-US" dirty="0" smtClean="0"/>
          </a:p>
          <a:p>
            <a:r>
              <a:rPr lang="en-US" dirty="0" smtClean="0"/>
              <a:t>“But this reduces the incentive to work…”  The reward for working hard is a high income.  Taxes reduce this reward, and therefore reduce the incentive to work hard.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416508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266527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5638800" y="5707063"/>
            <a:ext cx="35052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a:t>
            </a:r>
            <a:r>
              <a:rPr lang="en-US" altLang="en-US" sz="1400" dirty="0" smtClean="0">
                <a:solidFill>
                  <a:srgbClr val="000000"/>
                </a:solidFill>
              </a:rPr>
              <a:t>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a:solidFill>
                <a:srgbClr val="000000"/>
              </a:solidFill>
            </a:endParaRPr>
          </a:p>
        </p:txBody>
      </p:sp>
    </p:spTree>
    <p:extLst>
      <p:ext uri="{BB962C8B-B14F-4D97-AF65-F5344CB8AC3E}">
        <p14:creationId xmlns:p14="http://schemas.microsoft.com/office/powerpoint/2010/main" val="21888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lvl1pPr>
              <a:defRPr sz="3200">
                <a:solidFill>
                  <a:schemeClr val="accent6">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762000"/>
            <a:ext cx="8518947" cy="56864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474788" cy="113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 stClick to edit Master yles</a:t>
            </a:r>
          </a:p>
          <a:p>
            <a:pPr lvl="1"/>
            <a:r>
              <a:rPr lang="en-US" altLang="en-US" smtClean="0"/>
              <a:t>Second level</a:t>
            </a:r>
          </a:p>
          <a:p>
            <a:pPr lvl="2"/>
            <a:r>
              <a:rPr lang="en-US" altLang="en-US" smtClean="0"/>
              <a:t>Thirdlevel</a:t>
            </a:r>
          </a:p>
          <a:p>
            <a:pPr lvl="2"/>
            <a:r>
              <a:rPr lang="en-US" altLang="en-US" smtClean="0"/>
              <a:t> Fourth level</a:t>
            </a:r>
          </a:p>
          <a:p>
            <a:pPr lvl="4"/>
            <a:r>
              <a:rPr lang="en-US" altLang="en-US"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a:defRPr/>
            </a:pPr>
            <a:r>
              <a:rPr lang="en-US" dirty="0"/>
              <a:t>Ten Principles of Economics</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40068" y="0"/>
            <a:ext cx="7803931" cy="860961"/>
          </a:xfrm>
        </p:spPr>
        <p:txBody>
          <a:bodyPr wrap="square" anchor="t"/>
          <a:lstStyle/>
          <a:p>
            <a:pPr marL="0" indent="0" eaLnBrk="1" hangingPunct="1">
              <a:defRPr/>
            </a:pPr>
            <a:r>
              <a:rPr lang="en-US" sz="3200" dirty="0"/>
              <a:t>Principle 2: The Cost of Something Is What You Give Up to Get It</a:t>
            </a:r>
          </a:p>
        </p:txBody>
      </p:sp>
      <p:sp>
        <p:nvSpPr>
          <p:cNvPr id="25603" name="Content Placeholder 2"/>
          <p:cNvSpPr>
            <a:spLocks noGrp="1"/>
          </p:cNvSpPr>
          <p:nvPr>
            <p:ph idx="1"/>
          </p:nvPr>
        </p:nvSpPr>
        <p:spPr/>
        <p:txBody>
          <a:bodyPr/>
          <a:lstStyle/>
          <a:p>
            <a:pPr eaLnBrk="1" hangingPunct="1">
              <a:defRPr/>
            </a:pPr>
            <a:r>
              <a:rPr lang="en-US" dirty="0"/>
              <a:t>The opportunity cost </a:t>
            </a:r>
            <a:r>
              <a:rPr lang="en-US" dirty="0" smtClean="0"/>
              <a:t>of:</a:t>
            </a:r>
          </a:p>
          <a:p>
            <a:pPr lvl="1" eaLnBrk="1" hangingPunct="1">
              <a:defRPr/>
            </a:pPr>
            <a:r>
              <a:rPr lang="en-US" dirty="0" smtClean="0"/>
              <a:t>Going </a:t>
            </a:r>
            <a:r>
              <a:rPr lang="en-US" dirty="0"/>
              <a:t>to college for a year </a:t>
            </a:r>
            <a:endParaRPr lang="en-US" dirty="0" smtClean="0"/>
          </a:p>
          <a:p>
            <a:pPr lvl="2" eaLnBrk="1" hangingPunct="1">
              <a:defRPr/>
            </a:pPr>
            <a:r>
              <a:rPr lang="en-US" dirty="0" smtClean="0"/>
              <a:t>Tuition</a:t>
            </a:r>
            <a:r>
              <a:rPr lang="en-US" dirty="0"/>
              <a:t>, books, and </a:t>
            </a:r>
            <a:r>
              <a:rPr lang="en-US" dirty="0" smtClean="0"/>
              <a:t>fees</a:t>
            </a:r>
          </a:p>
          <a:p>
            <a:pPr lvl="2" eaLnBrk="1" hangingPunct="1">
              <a:defRPr/>
            </a:pPr>
            <a:r>
              <a:rPr lang="en-US" dirty="0" smtClean="0"/>
              <a:t>PLUS </a:t>
            </a:r>
            <a:r>
              <a:rPr lang="en-US" dirty="0"/>
              <a:t>foregone </a:t>
            </a:r>
            <a:r>
              <a:rPr lang="en-US" dirty="0" smtClean="0"/>
              <a:t>wages</a:t>
            </a:r>
            <a:endParaRPr lang="en-US" dirty="0"/>
          </a:p>
          <a:p>
            <a:pPr lvl="1" eaLnBrk="1" hangingPunct="1">
              <a:defRPr/>
            </a:pPr>
            <a:r>
              <a:rPr lang="en-US" dirty="0" smtClean="0"/>
              <a:t>Going to the movies </a:t>
            </a:r>
          </a:p>
          <a:p>
            <a:pPr lvl="2" eaLnBrk="1" hangingPunct="1">
              <a:defRPr/>
            </a:pPr>
            <a:r>
              <a:rPr lang="en-US" dirty="0" smtClean="0"/>
              <a:t>The </a:t>
            </a:r>
            <a:r>
              <a:rPr lang="en-US" dirty="0"/>
              <a:t>price of the </a:t>
            </a:r>
            <a:r>
              <a:rPr lang="en-US" dirty="0" smtClean="0"/>
              <a:t>movie ticket</a:t>
            </a:r>
          </a:p>
          <a:p>
            <a:pPr lvl="2" eaLnBrk="1" hangingPunct="1">
              <a:defRPr/>
            </a:pPr>
            <a:r>
              <a:rPr lang="en-US" dirty="0" smtClean="0"/>
              <a:t>PLUS </a:t>
            </a:r>
            <a:r>
              <a:rPr lang="en-US" dirty="0"/>
              <a:t>the value of the time you spend in the </a:t>
            </a:r>
            <a:r>
              <a:rPr lang="en-US" dirty="0" smtClean="0"/>
              <a:t>theater</a:t>
            </a:r>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258DB1D5-1407-4B75-87C6-A1F79120C6B8}" type="slidenum">
              <a:rPr lang="en-US" altLang="en-US" sz="1200" smtClean="0">
                <a:solidFill>
                  <a:srgbClr val="002060"/>
                </a:solidFill>
              </a:rPr>
              <a:pPr algn="ctr" eaLnBrk="1" hangingPunct="1"/>
              <a:t>10</a:t>
            </a:fld>
            <a:endParaRPr lang="en-US" altLang="en-US" sz="1200" smtClean="0">
              <a:solidFill>
                <a:srgbClr val="002060"/>
              </a:solidFill>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99052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40068" y="0"/>
            <a:ext cx="7803931" cy="860961"/>
          </a:xfrm>
        </p:spPr>
        <p:txBody>
          <a:bodyPr wrap="square" anchor="t"/>
          <a:lstStyle/>
          <a:p>
            <a:pPr marL="0" indent="0" eaLnBrk="1" hangingPunct="1">
              <a:defRPr/>
            </a:pPr>
            <a:r>
              <a:rPr lang="en-US" sz="3200" dirty="0"/>
              <a:t>Principle 3: Rational People Think at the Margin</a:t>
            </a:r>
          </a:p>
        </p:txBody>
      </p:sp>
      <p:sp>
        <p:nvSpPr>
          <p:cNvPr id="26627" name="Content Placeholder 2"/>
          <p:cNvSpPr>
            <a:spLocks noGrp="1"/>
          </p:cNvSpPr>
          <p:nvPr>
            <p:ph idx="1"/>
          </p:nvPr>
        </p:nvSpPr>
        <p:spPr/>
        <p:txBody>
          <a:bodyPr/>
          <a:lstStyle/>
          <a:p>
            <a:pPr eaLnBrk="1" hangingPunct="1">
              <a:defRPr/>
            </a:pPr>
            <a:r>
              <a:rPr lang="en-US" dirty="0" smtClean="0"/>
              <a:t>Rational people</a:t>
            </a:r>
          </a:p>
          <a:p>
            <a:pPr lvl="1" eaLnBrk="1" hangingPunct="1">
              <a:defRPr/>
            </a:pPr>
            <a:r>
              <a:rPr lang="en-US" dirty="0" smtClean="0"/>
              <a:t>Systematically and purposefully do the best they can to achieve their objectives</a:t>
            </a:r>
          </a:p>
          <a:p>
            <a:pPr lvl="1" eaLnBrk="1" hangingPunct="1">
              <a:defRPr/>
            </a:pPr>
            <a:r>
              <a:rPr lang="en-US" dirty="0" smtClean="0"/>
              <a:t>Given the available opportunities</a:t>
            </a:r>
          </a:p>
          <a:p>
            <a:pPr lvl="1" eaLnBrk="1" hangingPunct="1">
              <a:defRPr/>
            </a:pPr>
            <a:r>
              <a:rPr lang="en-US" dirty="0" smtClean="0"/>
              <a:t>Make </a:t>
            </a:r>
            <a:r>
              <a:rPr lang="en-US" dirty="0"/>
              <a:t>decisions by evaluating costs and benefits of marginal </a:t>
            </a:r>
            <a:r>
              <a:rPr lang="en-US" dirty="0" smtClean="0"/>
              <a:t>changes</a:t>
            </a:r>
          </a:p>
          <a:p>
            <a:pPr lvl="2" eaLnBrk="1" hangingPunct="1">
              <a:defRPr/>
            </a:pPr>
            <a:r>
              <a:rPr lang="en-US" dirty="0" smtClean="0"/>
              <a:t>Small incremental adjustments to a plan of action</a:t>
            </a:r>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F271B6E0-2532-4410-8637-573066390243}" type="slidenum">
              <a:rPr lang="en-US" altLang="en-US" sz="1200" smtClean="0">
                <a:solidFill>
                  <a:srgbClr val="002060"/>
                </a:solidFill>
              </a:rPr>
              <a:pPr algn="ctr" eaLnBrk="1" hangingPunct="1"/>
              <a:t>11</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15927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40068" y="0"/>
            <a:ext cx="7803931" cy="860961"/>
          </a:xfrm>
        </p:spPr>
        <p:txBody>
          <a:bodyPr wrap="square" anchor="t"/>
          <a:lstStyle/>
          <a:p>
            <a:pPr marL="0" indent="0" eaLnBrk="1" hangingPunct="1">
              <a:defRPr/>
            </a:pPr>
            <a:r>
              <a:rPr lang="en-US" sz="3200" dirty="0"/>
              <a:t>Principle 3: Rational People Think at the Margin</a:t>
            </a:r>
          </a:p>
        </p:txBody>
      </p:sp>
      <p:sp>
        <p:nvSpPr>
          <p:cNvPr id="26627" name="Content Placeholder 2"/>
          <p:cNvSpPr>
            <a:spLocks noGrp="1"/>
          </p:cNvSpPr>
          <p:nvPr>
            <p:ph idx="1"/>
          </p:nvPr>
        </p:nvSpPr>
        <p:spPr/>
        <p:txBody>
          <a:bodyPr/>
          <a:lstStyle/>
          <a:p>
            <a:pPr eaLnBrk="1" hangingPunct="1">
              <a:defRPr/>
            </a:pPr>
            <a:r>
              <a:rPr lang="en-US" dirty="0" smtClean="0"/>
              <a:t>Examples:</a:t>
            </a:r>
          </a:p>
          <a:p>
            <a:pPr lvl="1" eaLnBrk="1" hangingPunct="1">
              <a:defRPr/>
            </a:pPr>
            <a:r>
              <a:rPr lang="en-US" dirty="0"/>
              <a:t>Cell phone users with unlimited minutes </a:t>
            </a:r>
            <a:r>
              <a:rPr lang="en-US" dirty="0" smtClean="0"/>
              <a:t>(the minutes are free at </a:t>
            </a:r>
            <a:r>
              <a:rPr lang="en-US" dirty="0"/>
              <a:t>the margin) </a:t>
            </a:r>
            <a:endParaRPr lang="en-US" dirty="0" smtClean="0"/>
          </a:p>
          <a:p>
            <a:pPr lvl="2" eaLnBrk="1" hangingPunct="1">
              <a:defRPr/>
            </a:pPr>
            <a:r>
              <a:rPr lang="en-US" dirty="0" smtClean="0"/>
              <a:t>Are </a:t>
            </a:r>
            <a:r>
              <a:rPr lang="en-US" dirty="0"/>
              <a:t>often prone to making </a:t>
            </a:r>
            <a:r>
              <a:rPr lang="en-US" dirty="0" smtClean="0"/>
              <a:t>long/frivolous calls</a:t>
            </a:r>
          </a:p>
          <a:p>
            <a:pPr lvl="2" eaLnBrk="1" hangingPunct="1">
              <a:defRPr/>
            </a:pPr>
            <a:r>
              <a:rPr lang="en-US" dirty="0" smtClean="0"/>
              <a:t>Marginal benefit of the call &gt; 0</a:t>
            </a:r>
            <a:endParaRPr lang="en-US" dirty="0"/>
          </a:p>
          <a:p>
            <a:pPr lvl="1" eaLnBrk="1" hangingPunct="1">
              <a:defRPr/>
            </a:pPr>
            <a:r>
              <a:rPr lang="en-US" dirty="0" smtClean="0"/>
              <a:t>A </a:t>
            </a:r>
            <a:r>
              <a:rPr lang="en-US" dirty="0"/>
              <a:t>manager considers whether to increase </a:t>
            </a:r>
            <a:r>
              <a:rPr lang="en-US" dirty="0" smtClean="0"/>
              <a:t>output</a:t>
            </a:r>
          </a:p>
          <a:p>
            <a:pPr lvl="2" eaLnBrk="1" hangingPunct="1">
              <a:defRPr/>
            </a:pPr>
            <a:r>
              <a:rPr lang="en-US" dirty="0" smtClean="0"/>
              <a:t>Compares </a:t>
            </a:r>
            <a:r>
              <a:rPr lang="en-US" dirty="0"/>
              <a:t>the cost of the needed labor and materials to the extra revenue</a:t>
            </a:r>
            <a:endParaRPr lang="en-US" dirty="0" smtClean="0"/>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F271B6E0-2532-4410-8637-573066390243}" type="slidenum">
              <a:rPr lang="en-US" altLang="en-US" sz="1200" smtClean="0">
                <a:solidFill>
                  <a:srgbClr val="002060"/>
                </a:solidFill>
              </a:rPr>
              <a:pPr algn="ctr" eaLnBrk="1" hangingPunct="1"/>
              <a:t>12</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30839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40068" y="129639"/>
            <a:ext cx="7803931" cy="860961"/>
          </a:xfrm>
        </p:spPr>
        <p:txBody>
          <a:bodyPr wrap="square" anchor="t"/>
          <a:lstStyle/>
          <a:p>
            <a:pPr eaLnBrk="1" hangingPunct="1"/>
            <a:r>
              <a:rPr lang="en-US" altLang="en-US" sz="3200" dirty="0"/>
              <a:t>Principle 4: People Respond to Incentives</a:t>
            </a:r>
          </a:p>
        </p:txBody>
      </p:sp>
      <p:sp>
        <p:nvSpPr>
          <p:cNvPr id="25603" name="Content Placeholder 2"/>
          <p:cNvSpPr>
            <a:spLocks noGrp="1"/>
          </p:cNvSpPr>
          <p:nvPr>
            <p:ph idx="1"/>
          </p:nvPr>
        </p:nvSpPr>
        <p:spPr/>
        <p:txBody>
          <a:bodyPr/>
          <a:lstStyle/>
          <a:p>
            <a:pPr eaLnBrk="1" hangingPunct="1"/>
            <a:r>
              <a:rPr lang="en-US" altLang="en-US" dirty="0" smtClean="0"/>
              <a:t>Incentive</a:t>
            </a:r>
          </a:p>
          <a:p>
            <a:pPr lvl="1" eaLnBrk="1" hangingPunct="1"/>
            <a:r>
              <a:rPr lang="en-US" altLang="en-US" dirty="0" smtClean="0"/>
              <a:t>Something that induces a person to act</a:t>
            </a:r>
          </a:p>
          <a:p>
            <a:pPr eaLnBrk="1" hangingPunct="1"/>
            <a:r>
              <a:rPr lang="en-US" altLang="en-US" dirty="0"/>
              <a:t>Examples:</a:t>
            </a:r>
          </a:p>
          <a:p>
            <a:pPr lvl="1" eaLnBrk="1" hangingPunct="1"/>
            <a:r>
              <a:rPr lang="en-US" altLang="en-US" dirty="0"/>
              <a:t>When gas prices rise, consumers buy more hybrid cars and fewer gas guzzling </a:t>
            </a:r>
            <a:r>
              <a:rPr lang="en-US" altLang="en-US" dirty="0" smtClean="0"/>
              <a:t>SUVs</a:t>
            </a:r>
            <a:endParaRPr lang="en-US" altLang="en-US" dirty="0"/>
          </a:p>
          <a:p>
            <a:pPr lvl="1" eaLnBrk="1" hangingPunct="1"/>
            <a:r>
              <a:rPr lang="en-US" altLang="en-US" dirty="0"/>
              <a:t>When cigarette taxes increase, </a:t>
            </a:r>
            <a:br>
              <a:rPr lang="en-US" altLang="en-US" dirty="0"/>
            </a:br>
            <a:r>
              <a:rPr lang="en-US" altLang="en-US" dirty="0"/>
              <a:t>teen smoking </a:t>
            </a:r>
            <a:r>
              <a:rPr lang="en-US" altLang="en-US" dirty="0" smtClean="0"/>
              <a:t>falls </a:t>
            </a:r>
          </a:p>
        </p:txBody>
      </p:sp>
      <p:sp>
        <p:nvSpPr>
          <p:cNvPr id="2560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8A71E2BD-391E-4B64-8867-9A644780BAF4}" type="slidenum">
              <a:rPr lang="en-US" altLang="en-US" sz="1200" smtClean="0">
                <a:solidFill>
                  <a:srgbClr val="002060"/>
                </a:solidFill>
              </a:rPr>
              <a:pPr algn="ctr" eaLnBrk="1" hangingPunct="1"/>
              <a:t>13</a:t>
            </a:fld>
            <a:endParaRPr lang="en-US" altLang="en-US" sz="1200" smtClean="0">
              <a:solidFill>
                <a:srgbClr val="002060"/>
              </a:solidFill>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33251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smtClean="0"/>
              <a:t>Active </a:t>
            </a:r>
            <a:r>
              <a:rPr lang="en-US" dirty="0"/>
              <a:t>Learning 1  </a:t>
            </a:r>
            <a:r>
              <a:rPr lang="en-US" dirty="0" smtClean="0"/>
              <a:t>		</a:t>
            </a:r>
            <a:r>
              <a:rPr lang="en-US" dirty="0" smtClean="0">
                <a:solidFill>
                  <a:srgbClr val="AE1221"/>
                </a:solidFill>
              </a:rPr>
              <a:t>Applying </a:t>
            </a:r>
            <a:r>
              <a:rPr lang="en-US" dirty="0">
                <a:solidFill>
                  <a:srgbClr val="AE1221"/>
                </a:solidFill>
              </a:rPr>
              <a:t>the principles</a:t>
            </a:r>
          </a:p>
        </p:txBody>
      </p:sp>
      <p:sp>
        <p:nvSpPr>
          <p:cNvPr id="3" name="Content Placeholder 2"/>
          <p:cNvSpPr>
            <a:spLocks noGrp="1"/>
          </p:cNvSpPr>
          <p:nvPr>
            <p:ph idx="1"/>
          </p:nvPr>
        </p:nvSpPr>
        <p:spPr/>
        <p:txBody>
          <a:bodyPr>
            <a:normAutofit/>
          </a:bodyPr>
          <a:lstStyle/>
          <a:p>
            <a:pPr marL="0" indent="0">
              <a:buNone/>
            </a:pPr>
            <a:r>
              <a:rPr lang="en-US" dirty="0">
                <a:solidFill>
                  <a:schemeClr val="accent6">
                    <a:lumMod val="50000"/>
                  </a:schemeClr>
                </a:solidFill>
              </a:rPr>
              <a:t>You are selling your </a:t>
            </a:r>
            <a:r>
              <a:rPr lang="en-US" dirty="0" smtClean="0">
                <a:solidFill>
                  <a:schemeClr val="accent6">
                    <a:lumMod val="50000"/>
                  </a:schemeClr>
                </a:solidFill>
              </a:rPr>
              <a:t>2007 </a:t>
            </a:r>
            <a:r>
              <a:rPr lang="en-US" dirty="0">
                <a:solidFill>
                  <a:schemeClr val="accent6">
                    <a:lumMod val="50000"/>
                  </a:schemeClr>
                </a:solidFill>
              </a:rPr>
              <a:t>Mustang. </a:t>
            </a:r>
            <a:r>
              <a:rPr lang="en-US" dirty="0" smtClean="0">
                <a:solidFill>
                  <a:schemeClr val="accent6">
                    <a:lumMod val="50000"/>
                  </a:schemeClr>
                </a:solidFill>
              </a:rPr>
              <a:t>You </a:t>
            </a:r>
            <a:r>
              <a:rPr lang="en-US" dirty="0">
                <a:solidFill>
                  <a:schemeClr val="accent6">
                    <a:lumMod val="50000"/>
                  </a:schemeClr>
                </a:solidFill>
              </a:rPr>
              <a:t>have already spent $</a:t>
            </a:r>
            <a:r>
              <a:rPr lang="en-US" dirty="0" smtClean="0">
                <a:solidFill>
                  <a:schemeClr val="accent6">
                    <a:lumMod val="50000"/>
                  </a:schemeClr>
                </a:solidFill>
              </a:rPr>
              <a:t>1,000 </a:t>
            </a:r>
            <a:r>
              <a:rPr lang="en-US" dirty="0">
                <a:solidFill>
                  <a:schemeClr val="accent6">
                    <a:lumMod val="50000"/>
                  </a:schemeClr>
                </a:solidFill>
              </a:rPr>
              <a:t>on repairs. </a:t>
            </a:r>
            <a:r>
              <a:rPr lang="en-US" dirty="0" smtClean="0">
                <a:solidFill>
                  <a:schemeClr val="accent6">
                    <a:lumMod val="50000"/>
                  </a:schemeClr>
                </a:solidFill>
              </a:rPr>
              <a:t>At </a:t>
            </a:r>
            <a:r>
              <a:rPr lang="en-US" dirty="0">
                <a:solidFill>
                  <a:schemeClr val="accent6">
                    <a:lumMod val="50000"/>
                  </a:schemeClr>
                </a:solidFill>
              </a:rPr>
              <a:t>the last minute, the transmission dies. </a:t>
            </a:r>
            <a:r>
              <a:rPr lang="en-US" dirty="0" smtClean="0">
                <a:solidFill>
                  <a:schemeClr val="accent6">
                    <a:lumMod val="50000"/>
                  </a:schemeClr>
                </a:solidFill>
              </a:rPr>
              <a:t>You </a:t>
            </a:r>
            <a:r>
              <a:rPr lang="en-US" dirty="0">
                <a:solidFill>
                  <a:schemeClr val="accent6">
                    <a:lumMod val="50000"/>
                  </a:schemeClr>
                </a:solidFill>
              </a:rPr>
              <a:t>can pay </a:t>
            </a:r>
            <a:r>
              <a:rPr lang="en-US" dirty="0" smtClean="0">
                <a:solidFill>
                  <a:schemeClr val="accent6">
                    <a:lumMod val="50000"/>
                  </a:schemeClr>
                </a:solidFill>
              </a:rPr>
              <a:t>$900 </a:t>
            </a:r>
            <a:r>
              <a:rPr lang="en-US" dirty="0">
                <a:solidFill>
                  <a:schemeClr val="accent6">
                    <a:lumMod val="50000"/>
                  </a:schemeClr>
                </a:solidFill>
              </a:rPr>
              <a:t>to have it repaired, or sell the car “as is.” </a:t>
            </a:r>
          </a:p>
          <a:p>
            <a:pPr marL="0" indent="0">
              <a:buNone/>
            </a:pPr>
            <a:r>
              <a:rPr lang="en-US" dirty="0">
                <a:solidFill>
                  <a:schemeClr val="accent6">
                    <a:lumMod val="50000"/>
                  </a:schemeClr>
                </a:solidFill>
              </a:rPr>
              <a:t>In each of the following scenarios, should you have the transmission repaired? </a:t>
            </a:r>
            <a:r>
              <a:rPr lang="en-US" dirty="0" smtClean="0">
                <a:solidFill>
                  <a:schemeClr val="accent6">
                    <a:lumMod val="50000"/>
                  </a:schemeClr>
                </a:solidFill>
              </a:rPr>
              <a:t>Explain.</a:t>
            </a:r>
          </a:p>
          <a:p>
            <a:pPr marL="914400" lvl="1" indent="-514350">
              <a:buFont typeface="+mj-lt"/>
              <a:buAutoNum type="alphaUcPeriod"/>
            </a:pPr>
            <a:r>
              <a:rPr lang="en-US" dirty="0" smtClean="0"/>
              <a:t>Blue </a:t>
            </a:r>
            <a:r>
              <a:rPr lang="en-US" dirty="0"/>
              <a:t>book value (what you could get for the car) is </a:t>
            </a:r>
            <a:r>
              <a:rPr lang="en-US" dirty="0" smtClean="0"/>
              <a:t>$7,500 </a:t>
            </a:r>
            <a:r>
              <a:rPr lang="en-US" dirty="0"/>
              <a:t>if transmission works, </a:t>
            </a:r>
            <a:r>
              <a:rPr lang="en-US" dirty="0" smtClean="0"/>
              <a:t>$6,200 </a:t>
            </a:r>
            <a:r>
              <a:rPr lang="en-US" dirty="0"/>
              <a:t>if it </a:t>
            </a:r>
            <a:r>
              <a:rPr lang="en-US" dirty="0" smtClean="0"/>
              <a:t>doesn’t.</a:t>
            </a:r>
          </a:p>
          <a:p>
            <a:pPr marL="914400" lvl="1" indent="-514350">
              <a:buFont typeface="+mj-lt"/>
              <a:buAutoNum type="alphaUcPeriod"/>
            </a:pPr>
            <a:r>
              <a:rPr lang="en-US" dirty="0" smtClean="0"/>
              <a:t>Blue </a:t>
            </a:r>
            <a:r>
              <a:rPr lang="en-US" dirty="0"/>
              <a:t>book value is $</a:t>
            </a:r>
            <a:r>
              <a:rPr lang="en-US" dirty="0" smtClean="0"/>
              <a:t>6,300 </a:t>
            </a:r>
            <a:r>
              <a:rPr lang="en-US" dirty="0"/>
              <a:t>if transmission works, </a:t>
            </a:r>
            <a:r>
              <a:rPr lang="en-US" dirty="0" smtClean="0"/>
              <a:t>$5,500 </a:t>
            </a:r>
            <a:r>
              <a:rPr lang="en-US" dirty="0"/>
              <a:t>if it </a:t>
            </a:r>
            <a:r>
              <a:rPr lang="en-US" dirty="0" smtClean="0"/>
              <a:t>doesn’t.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3244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1  					</a:t>
            </a:r>
            <a:r>
              <a:rPr lang="en-US" dirty="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rgbClr val="005EA4"/>
                </a:solidFill>
              </a:rPr>
              <a:t>Cost of fixing the transmission = $900</a:t>
            </a:r>
            <a:endParaRPr lang="en-US" sz="2800" dirty="0">
              <a:solidFill>
                <a:srgbClr val="005EA4"/>
              </a:solidFill>
            </a:endParaRPr>
          </a:p>
          <a:p>
            <a:pPr marL="0" indent="0">
              <a:buNone/>
            </a:pPr>
            <a:r>
              <a:rPr lang="en-US" sz="2800" dirty="0" smtClean="0"/>
              <a:t>A. Blue </a:t>
            </a:r>
            <a:r>
              <a:rPr lang="en-US" sz="2800" dirty="0"/>
              <a:t>book value is </a:t>
            </a:r>
            <a:r>
              <a:rPr lang="en-US" sz="2800" dirty="0" smtClean="0"/>
              <a:t>$7,500 </a:t>
            </a:r>
            <a:r>
              <a:rPr lang="en-US" sz="2800" dirty="0"/>
              <a:t>if transmission works, </a:t>
            </a:r>
            <a:br>
              <a:rPr lang="en-US" sz="2800" dirty="0"/>
            </a:br>
            <a:r>
              <a:rPr lang="en-US" sz="2800" dirty="0" smtClean="0"/>
              <a:t>$6,200 </a:t>
            </a:r>
            <a:r>
              <a:rPr lang="en-US" sz="2800" dirty="0"/>
              <a:t>if it doesn’t</a:t>
            </a:r>
          </a:p>
          <a:p>
            <a:pPr lvl="1"/>
            <a:r>
              <a:rPr lang="en-US" dirty="0" smtClean="0">
                <a:solidFill>
                  <a:srgbClr val="005EA4"/>
                </a:solidFill>
              </a:rPr>
              <a:t>Benefit </a:t>
            </a:r>
            <a:r>
              <a:rPr lang="en-US" dirty="0">
                <a:solidFill>
                  <a:srgbClr val="005EA4"/>
                </a:solidFill>
              </a:rPr>
              <a:t>of fixing transmission </a:t>
            </a:r>
            <a:r>
              <a:rPr lang="en-US" dirty="0" smtClean="0">
                <a:solidFill>
                  <a:srgbClr val="005EA4"/>
                </a:solidFill>
              </a:rPr>
              <a:t>= $1,300  </a:t>
            </a:r>
          </a:p>
          <a:p>
            <a:pPr marL="457200" lvl="1" indent="0">
              <a:buNone/>
            </a:pPr>
            <a:r>
              <a:rPr lang="en-US" dirty="0">
                <a:solidFill>
                  <a:srgbClr val="005EA4"/>
                </a:solidFill>
              </a:rPr>
              <a:t>	</a:t>
            </a:r>
            <a:r>
              <a:rPr lang="en-US" dirty="0" smtClean="0">
                <a:solidFill>
                  <a:srgbClr val="005EA4"/>
                </a:solidFill>
              </a:rPr>
              <a:t>				</a:t>
            </a:r>
            <a:r>
              <a:rPr lang="en-US" dirty="0" smtClean="0"/>
              <a:t>(= 7500 </a:t>
            </a:r>
            <a:r>
              <a:rPr lang="en-US" dirty="0"/>
              <a:t>– </a:t>
            </a:r>
            <a:r>
              <a:rPr lang="en-US" dirty="0" smtClean="0"/>
              <a:t>6200)</a:t>
            </a:r>
            <a:endParaRPr lang="en-US" dirty="0" smtClean="0">
              <a:solidFill>
                <a:schemeClr val="accent6">
                  <a:lumMod val="50000"/>
                </a:schemeClr>
              </a:solidFill>
            </a:endParaRPr>
          </a:p>
          <a:p>
            <a:pPr lvl="1"/>
            <a:r>
              <a:rPr lang="en-US" dirty="0" smtClean="0">
                <a:solidFill>
                  <a:srgbClr val="AE1221"/>
                </a:solidFill>
              </a:rPr>
              <a:t>Get </a:t>
            </a:r>
            <a:r>
              <a:rPr lang="en-US" dirty="0">
                <a:solidFill>
                  <a:srgbClr val="AE1221"/>
                </a:solidFill>
              </a:rPr>
              <a:t>the transmission </a:t>
            </a:r>
            <a:r>
              <a:rPr lang="en-US" dirty="0" smtClean="0">
                <a:solidFill>
                  <a:srgbClr val="AE1221"/>
                </a:solidFill>
              </a:rPr>
              <a:t>fixed </a:t>
            </a:r>
            <a:endParaRPr lang="en-US" dirty="0">
              <a:solidFill>
                <a:srgbClr val="AE1221"/>
              </a:solidFill>
            </a:endParaRPr>
          </a:p>
          <a:p>
            <a:pPr marL="0" indent="0">
              <a:buNone/>
            </a:pPr>
            <a:r>
              <a:rPr lang="en-US" sz="2800" dirty="0" smtClean="0"/>
              <a:t>B. Blue </a:t>
            </a:r>
            <a:r>
              <a:rPr lang="en-US" sz="2800" dirty="0"/>
              <a:t>book value is $</a:t>
            </a:r>
            <a:r>
              <a:rPr lang="en-US" sz="2800" dirty="0" smtClean="0"/>
              <a:t>6,300 </a:t>
            </a:r>
            <a:r>
              <a:rPr lang="en-US" sz="2800" dirty="0"/>
              <a:t>if transmission works, </a:t>
            </a:r>
            <a:br>
              <a:rPr lang="en-US" sz="2800" dirty="0"/>
            </a:br>
            <a:r>
              <a:rPr lang="en-US" sz="2800" dirty="0"/>
              <a:t>$</a:t>
            </a:r>
            <a:r>
              <a:rPr lang="en-US" sz="2800" dirty="0" smtClean="0"/>
              <a:t>5,500 </a:t>
            </a:r>
            <a:r>
              <a:rPr lang="en-US" sz="2800" dirty="0"/>
              <a:t>if it doesn’t</a:t>
            </a:r>
          </a:p>
          <a:p>
            <a:pPr lvl="1"/>
            <a:r>
              <a:rPr lang="en-US" dirty="0" smtClean="0">
                <a:solidFill>
                  <a:srgbClr val="005EA4"/>
                </a:solidFill>
              </a:rPr>
              <a:t>Benefit of fixing the transmission = $800</a:t>
            </a:r>
          </a:p>
          <a:p>
            <a:pPr marL="457200" lvl="1" indent="0">
              <a:buNone/>
            </a:pPr>
            <a:r>
              <a:rPr lang="en-US" dirty="0">
                <a:solidFill>
                  <a:srgbClr val="005EA4"/>
                </a:solidFill>
              </a:rPr>
              <a:t>	</a:t>
            </a:r>
            <a:r>
              <a:rPr lang="en-US" dirty="0" smtClean="0">
                <a:solidFill>
                  <a:srgbClr val="005EA4"/>
                </a:solidFill>
              </a:rPr>
              <a:t>				</a:t>
            </a:r>
            <a:r>
              <a:rPr lang="en-US" dirty="0" smtClean="0"/>
              <a:t>(= 6300 </a:t>
            </a:r>
            <a:r>
              <a:rPr lang="en-US" dirty="0"/>
              <a:t>– </a:t>
            </a:r>
            <a:r>
              <a:rPr lang="en-US" dirty="0" smtClean="0"/>
              <a:t>5500)</a:t>
            </a:r>
            <a:endParaRPr lang="en-US" dirty="0"/>
          </a:p>
          <a:p>
            <a:pPr lvl="1"/>
            <a:r>
              <a:rPr lang="en-US" dirty="0" smtClean="0">
                <a:solidFill>
                  <a:srgbClr val="AE1221"/>
                </a:solidFill>
              </a:rPr>
              <a:t>Do not pay $900 to fix it</a:t>
            </a:r>
            <a:endParaRPr lang="en-US" dirty="0">
              <a:solidFill>
                <a:srgbClr val="AE122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0957607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pPr eaLnBrk="1" hangingPunct="1"/>
            <a:r>
              <a:rPr lang="en-US" altLang="en-US" dirty="0" smtClean="0"/>
              <a:t>How People Interact</a:t>
            </a:r>
          </a:p>
        </p:txBody>
      </p:sp>
      <p:sp>
        <p:nvSpPr>
          <p:cNvPr id="17411" name="Content Placeholder 2"/>
          <p:cNvSpPr>
            <a:spLocks noGrp="1"/>
          </p:cNvSpPr>
          <p:nvPr>
            <p:ph idx="1"/>
          </p:nvPr>
        </p:nvSpPr>
        <p:spPr/>
        <p:txBody>
          <a:bodyPr/>
          <a:lstStyle/>
          <a:p>
            <a:pPr marL="57150" indent="0">
              <a:buNone/>
            </a:pPr>
            <a:endParaRPr lang="en-US" altLang="en-US" dirty="0" smtClean="0">
              <a:solidFill>
                <a:srgbClr val="AE1221"/>
              </a:solidFill>
            </a:endParaRPr>
          </a:p>
          <a:p>
            <a:pPr marL="57150" indent="0">
              <a:buNone/>
            </a:pPr>
            <a:r>
              <a:rPr lang="en-US" altLang="en-US" dirty="0" smtClean="0">
                <a:solidFill>
                  <a:srgbClr val="AE1221"/>
                </a:solidFill>
              </a:rPr>
              <a:t>Principle 5: </a:t>
            </a:r>
            <a:r>
              <a:rPr lang="en-US" altLang="en-US" dirty="0" smtClean="0"/>
              <a:t>Trade can make everyone better off</a:t>
            </a:r>
          </a:p>
          <a:p>
            <a:pPr marL="57150" indent="0">
              <a:buNone/>
            </a:pPr>
            <a:r>
              <a:rPr lang="en-US" altLang="en-US" dirty="0">
                <a:solidFill>
                  <a:srgbClr val="AE1221"/>
                </a:solidFill>
              </a:rPr>
              <a:t>Principle </a:t>
            </a:r>
            <a:r>
              <a:rPr lang="en-US" altLang="en-US" dirty="0" smtClean="0">
                <a:solidFill>
                  <a:srgbClr val="AE1221"/>
                </a:solidFill>
              </a:rPr>
              <a:t>6: </a:t>
            </a:r>
            <a:r>
              <a:rPr lang="en-US" altLang="en-US" dirty="0" smtClean="0"/>
              <a:t>Markets are usually a good way to organize economic activity</a:t>
            </a:r>
          </a:p>
          <a:p>
            <a:pPr marL="57150" indent="0">
              <a:buNone/>
            </a:pPr>
            <a:r>
              <a:rPr lang="en-US" altLang="en-US" dirty="0">
                <a:solidFill>
                  <a:srgbClr val="AE1221"/>
                </a:solidFill>
              </a:rPr>
              <a:t>Principle </a:t>
            </a:r>
            <a:r>
              <a:rPr lang="en-US" altLang="en-US" dirty="0" smtClean="0">
                <a:solidFill>
                  <a:srgbClr val="AE1221"/>
                </a:solidFill>
              </a:rPr>
              <a:t>7: </a:t>
            </a:r>
            <a:r>
              <a:rPr lang="en-US" altLang="en-US" dirty="0" smtClean="0"/>
              <a:t>Governments can sometimes improve market outcomes</a:t>
            </a:r>
          </a:p>
        </p:txBody>
      </p:sp>
      <p:sp>
        <p:nvSpPr>
          <p:cNvPr id="174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4D1C4DBB-5F95-43A5-917E-4A2A41CF0E38}" type="slidenum">
              <a:rPr lang="en-US" altLang="en-US" sz="1200" smtClean="0">
                <a:solidFill>
                  <a:srgbClr val="002060"/>
                </a:solidFill>
              </a:rPr>
              <a:pPr algn="ctr" eaLnBrk="1" hangingPunct="1"/>
              <a:t>16</a:t>
            </a:fld>
            <a:endParaRPr lang="en-US" altLang="en-US" sz="1200" smtClean="0">
              <a:solidFill>
                <a:srgbClr val="002060"/>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31532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40068" y="0"/>
            <a:ext cx="7803931" cy="860961"/>
          </a:xfrm>
        </p:spPr>
        <p:txBody>
          <a:bodyPr wrap="square" anchor="t"/>
          <a:lstStyle/>
          <a:p>
            <a:pPr marL="0" indent="0" eaLnBrk="1" hangingPunct="1">
              <a:defRPr/>
            </a:pPr>
            <a:r>
              <a:rPr lang="en-US" sz="3200" dirty="0"/>
              <a:t>Principle 5: Trade Can Make Everyone Better Off </a:t>
            </a:r>
          </a:p>
        </p:txBody>
      </p:sp>
      <p:sp>
        <p:nvSpPr>
          <p:cNvPr id="31747" name="Content Placeholder 2"/>
          <p:cNvSpPr>
            <a:spLocks noGrp="1"/>
          </p:cNvSpPr>
          <p:nvPr>
            <p:ph idx="1"/>
          </p:nvPr>
        </p:nvSpPr>
        <p:spPr/>
        <p:txBody>
          <a:bodyPr/>
          <a:lstStyle/>
          <a:p>
            <a:pPr>
              <a:defRPr/>
            </a:pPr>
            <a:r>
              <a:rPr lang="en-US" dirty="0" smtClean="0"/>
              <a:t>People benefit from trade:</a:t>
            </a:r>
          </a:p>
          <a:p>
            <a:pPr lvl="1">
              <a:defRPr/>
            </a:pPr>
            <a:r>
              <a:rPr lang="en-US" dirty="0" smtClean="0"/>
              <a:t>People can </a:t>
            </a:r>
            <a:r>
              <a:rPr lang="en-US" dirty="0"/>
              <a:t>buy a greater variety of goods and services at </a:t>
            </a:r>
            <a:r>
              <a:rPr lang="en-US" dirty="0" smtClean="0"/>
              <a:t>lower cost</a:t>
            </a:r>
          </a:p>
          <a:p>
            <a:pPr>
              <a:defRPr/>
            </a:pPr>
            <a:r>
              <a:rPr lang="en-US" dirty="0" smtClean="0"/>
              <a:t>Countries benefit </a:t>
            </a:r>
            <a:r>
              <a:rPr lang="en-US" dirty="0"/>
              <a:t>from trade </a:t>
            </a:r>
            <a:r>
              <a:rPr lang="en-US" dirty="0" smtClean="0"/>
              <a:t>and specialization</a:t>
            </a:r>
            <a:endParaRPr lang="en-US" dirty="0"/>
          </a:p>
          <a:p>
            <a:pPr lvl="1">
              <a:defRPr/>
            </a:pPr>
            <a:r>
              <a:rPr lang="en-US" dirty="0"/>
              <a:t>Get a better price abroad for goods they produce</a:t>
            </a:r>
          </a:p>
          <a:p>
            <a:pPr lvl="1">
              <a:defRPr/>
            </a:pPr>
            <a:r>
              <a:rPr lang="en-US" dirty="0"/>
              <a:t>Buy other goods more cheaply from abroad than could be produced at home</a:t>
            </a:r>
          </a:p>
        </p:txBody>
      </p:sp>
      <p:sp>
        <p:nvSpPr>
          <p:cNvPr id="2867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DD200C29-04A1-47D3-82E8-455512A44AD6}" type="slidenum">
              <a:rPr lang="en-US" altLang="en-US" sz="1200" smtClean="0">
                <a:solidFill>
                  <a:srgbClr val="002060"/>
                </a:solidFill>
              </a:rPr>
              <a:pPr algn="ctr" eaLnBrk="1" hangingPunct="1"/>
              <a:t>17</a:t>
            </a:fld>
            <a:endParaRPr lang="en-US" altLang="en-US" sz="1200" smtClean="0">
              <a:solidFill>
                <a:srgbClr val="002060"/>
              </a:solidFill>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01751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340068" y="0"/>
            <a:ext cx="7803931" cy="990600"/>
          </a:xfrm>
        </p:spPr>
        <p:txBody>
          <a:bodyPr wrap="square" anchor="t"/>
          <a:lstStyle/>
          <a:p>
            <a:pPr marL="0" indent="0" eaLnBrk="1" hangingPunct="1">
              <a:defRPr/>
            </a:pPr>
            <a:r>
              <a:rPr lang="en-US" sz="3200" dirty="0"/>
              <a:t>Principle 6: Markets Are Usually a Good Way to Organize Economic Activity</a:t>
            </a:r>
          </a:p>
        </p:txBody>
      </p:sp>
      <p:sp>
        <p:nvSpPr>
          <p:cNvPr id="32771" name="Content Placeholder 2"/>
          <p:cNvSpPr>
            <a:spLocks noGrp="1"/>
          </p:cNvSpPr>
          <p:nvPr>
            <p:ph idx="1"/>
          </p:nvPr>
        </p:nvSpPr>
        <p:spPr/>
        <p:txBody>
          <a:bodyPr/>
          <a:lstStyle/>
          <a:p>
            <a:pPr eaLnBrk="1" hangingPunct="1">
              <a:defRPr/>
            </a:pPr>
            <a:r>
              <a:rPr lang="en-US" dirty="0" smtClean="0"/>
              <a:t>Market</a:t>
            </a:r>
          </a:p>
          <a:p>
            <a:pPr lvl="1" eaLnBrk="1" hangingPunct="1">
              <a:defRPr/>
            </a:pPr>
            <a:r>
              <a:rPr lang="en-US" dirty="0" smtClean="0"/>
              <a:t>A </a:t>
            </a:r>
            <a:r>
              <a:rPr lang="en-US" dirty="0"/>
              <a:t>group of buyers and sellers </a:t>
            </a:r>
            <a:r>
              <a:rPr lang="en-US" dirty="0" smtClean="0"/>
              <a:t>(</a:t>
            </a:r>
            <a:r>
              <a:rPr lang="en-US" dirty="0"/>
              <a:t>need not be in a single location)</a:t>
            </a:r>
          </a:p>
          <a:p>
            <a:pPr eaLnBrk="1" hangingPunct="1">
              <a:defRPr/>
            </a:pPr>
            <a:r>
              <a:rPr lang="en-US" dirty="0"/>
              <a:t>“Organize economic activity” means determining </a:t>
            </a:r>
          </a:p>
          <a:p>
            <a:pPr lvl="1" eaLnBrk="1" hangingPunct="1">
              <a:defRPr/>
            </a:pPr>
            <a:r>
              <a:rPr lang="en-US" dirty="0" smtClean="0"/>
              <a:t>What goods and services to produce </a:t>
            </a:r>
          </a:p>
          <a:p>
            <a:pPr lvl="1" eaLnBrk="1" hangingPunct="1">
              <a:defRPr/>
            </a:pPr>
            <a:r>
              <a:rPr lang="en-US" dirty="0" smtClean="0"/>
              <a:t>How much of each to produce</a:t>
            </a:r>
          </a:p>
          <a:p>
            <a:pPr lvl="1" eaLnBrk="1" hangingPunct="1">
              <a:defRPr/>
            </a:pPr>
            <a:r>
              <a:rPr lang="en-US" dirty="0"/>
              <a:t>Who </a:t>
            </a:r>
            <a:r>
              <a:rPr lang="en-US" dirty="0" smtClean="0"/>
              <a:t>produced </a:t>
            </a:r>
            <a:r>
              <a:rPr lang="en-US" dirty="0"/>
              <a:t>and consumed these</a:t>
            </a:r>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BDBDC2E0-4983-4259-8533-2E0129C4221D}" type="slidenum">
              <a:rPr lang="en-US" altLang="en-US" sz="1200" smtClean="0">
                <a:solidFill>
                  <a:srgbClr val="002060"/>
                </a:solidFill>
              </a:rPr>
              <a:pPr algn="ctr" eaLnBrk="1" hangingPunct="1"/>
              <a:t>18</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717890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340068" y="0"/>
            <a:ext cx="7803931" cy="990600"/>
          </a:xfrm>
        </p:spPr>
        <p:txBody>
          <a:bodyPr wrap="square" anchor="t"/>
          <a:lstStyle/>
          <a:p>
            <a:pPr marL="0" indent="0" eaLnBrk="1" hangingPunct="1">
              <a:defRPr/>
            </a:pPr>
            <a:r>
              <a:rPr lang="en-US" sz="3200" dirty="0"/>
              <a:t>Principle 6: Markets Are Usually a Good Way to Organize Economic Activity</a:t>
            </a:r>
          </a:p>
        </p:txBody>
      </p:sp>
      <p:sp>
        <p:nvSpPr>
          <p:cNvPr id="32771" name="Content Placeholder 2"/>
          <p:cNvSpPr>
            <a:spLocks noGrp="1"/>
          </p:cNvSpPr>
          <p:nvPr>
            <p:ph idx="1"/>
          </p:nvPr>
        </p:nvSpPr>
        <p:spPr/>
        <p:txBody>
          <a:bodyPr/>
          <a:lstStyle/>
          <a:p>
            <a:pPr eaLnBrk="1" hangingPunct="1">
              <a:defRPr/>
            </a:pPr>
            <a:r>
              <a:rPr lang="en-US" dirty="0"/>
              <a:t>A market economy allocates resources </a:t>
            </a:r>
            <a:endParaRPr lang="en-US" dirty="0" smtClean="0"/>
          </a:p>
          <a:p>
            <a:pPr lvl="1" eaLnBrk="1" hangingPunct="1">
              <a:defRPr/>
            </a:pPr>
            <a:r>
              <a:rPr lang="en-US" dirty="0" smtClean="0"/>
              <a:t>Decentralized </a:t>
            </a:r>
            <a:r>
              <a:rPr lang="en-US" dirty="0"/>
              <a:t>decisions of many </a:t>
            </a:r>
            <a:r>
              <a:rPr lang="en-US" dirty="0" smtClean="0"/>
              <a:t>firms and households – as they interact </a:t>
            </a:r>
            <a:r>
              <a:rPr lang="en-US" dirty="0"/>
              <a:t>in </a:t>
            </a:r>
            <a:r>
              <a:rPr lang="en-US" dirty="0" smtClean="0"/>
              <a:t>markets  </a:t>
            </a:r>
            <a:endParaRPr lang="en-US" dirty="0"/>
          </a:p>
          <a:p>
            <a:pPr eaLnBrk="1" hangingPunct="1">
              <a:defRPr/>
            </a:pPr>
            <a:r>
              <a:rPr lang="en-US" dirty="0"/>
              <a:t>Famous insight by Adam Smith in </a:t>
            </a:r>
            <a:br>
              <a:rPr lang="en-US" dirty="0"/>
            </a:br>
            <a:r>
              <a:rPr lang="en-US" dirty="0"/>
              <a:t>The Wealth of Nations (1776):  </a:t>
            </a:r>
          </a:p>
          <a:p>
            <a:pPr lvl="1" eaLnBrk="1" hangingPunct="1">
              <a:defRPr/>
            </a:pPr>
            <a:r>
              <a:rPr lang="en-US" dirty="0" smtClean="0"/>
              <a:t>Each </a:t>
            </a:r>
            <a:r>
              <a:rPr lang="en-US" dirty="0"/>
              <a:t>of these households and </a:t>
            </a:r>
            <a:r>
              <a:rPr lang="en-US" dirty="0" smtClean="0"/>
              <a:t>firms acts </a:t>
            </a:r>
            <a:r>
              <a:rPr lang="en-US" dirty="0"/>
              <a:t>as if “led by an invisible hand</a:t>
            </a:r>
            <a:r>
              <a:rPr lang="en-US" dirty="0" smtClean="0"/>
              <a:t>” to </a:t>
            </a:r>
            <a:r>
              <a:rPr lang="en-US" dirty="0"/>
              <a:t>promote general economic </a:t>
            </a:r>
            <a:r>
              <a:rPr lang="en-US" dirty="0" smtClean="0"/>
              <a:t>well-being</a:t>
            </a:r>
            <a:endParaRPr lang="en-US" dirty="0"/>
          </a:p>
          <a:p>
            <a:pPr marL="0" indent="0" eaLnBrk="1" hangingPunct="1">
              <a:buNone/>
              <a:defRPr/>
            </a:pPr>
            <a:endParaRPr lang="en-US" dirty="0"/>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BDBDC2E0-4983-4259-8533-2E0129C4221D}" type="slidenum">
              <a:rPr lang="en-US" altLang="en-US" sz="1200" smtClean="0">
                <a:solidFill>
                  <a:srgbClr val="002060"/>
                </a:solidFill>
              </a:rPr>
              <a:pPr algn="ctr" eaLnBrk="1" hangingPunct="1"/>
              <a:t>19</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94130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for the answers to these </a:t>
            </a:r>
            <a:r>
              <a:rPr lang="en-US" dirty="0" smtClean="0"/>
              <a:t>questions:</a:t>
            </a:r>
            <a:endParaRPr lang="en-US" dirty="0"/>
          </a:p>
        </p:txBody>
      </p:sp>
      <p:sp>
        <p:nvSpPr>
          <p:cNvPr id="3" name="Content Placeholder 2"/>
          <p:cNvSpPr>
            <a:spLocks noGrp="1"/>
          </p:cNvSpPr>
          <p:nvPr>
            <p:ph idx="1"/>
          </p:nvPr>
        </p:nvSpPr>
        <p:spPr/>
        <p:txBody>
          <a:bodyPr/>
          <a:lstStyle/>
          <a:p>
            <a:r>
              <a:rPr lang="en-US" dirty="0"/>
              <a:t>What kinds of questions does economics address?</a:t>
            </a:r>
          </a:p>
          <a:p>
            <a:r>
              <a:rPr lang="en-US" dirty="0"/>
              <a:t>What are the principles of how people make decisions? </a:t>
            </a:r>
          </a:p>
          <a:p>
            <a:r>
              <a:rPr lang="en-US" dirty="0"/>
              <a:t>What are the principles of how people interact?</a:t>
            </a:r>
          </a:p>
          <a:p>
            <a:r>
              <a:rPr lang="en-US" dirty="0"/>
              <a:t>What are the principles of how the economy as a whole works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576434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340068" y="0"/>
            <a:ext cx="7803931" cy="990600"/>
          </a:xfrm>
        </p:spPr>
        <p:txBody>
          <a:bodyPr wrap="square" anchor="t"/>
          <a:lstStyle/>
          <a:p>
            <a:pPr marL="0" indent="0" eaLnBrk="1" hangingPunct="1">
              <a:defRPr/>
            </a:pPr>
            <a:r>
              <a:rPr lang="en-US" sz="3200" dirty="0"/>
              <a:t>Principle 6: Markets Are Usually a Good Way to Organize Economic Activity</a:t>
            </a:r>
          </a:p>
        </p:txBody>
      </p:sp>
      <p:sp>
        <p:nvSpPr>
          <p:cNvPr id="32771" name="Content Placeholder 2"/>
          <p:cNvSpPr>
            <a:spLocks noGrp="1"/>
          </p:cNvSpPr>
          <p:nvPr>
            <p:ph idx="1"/>
          </p:nvPr>
        </p:nvSpPr>
        <p:spPr/>
        <p:txBody>
          <a:bodyPr/>
          <a:lstStyle/>
          <a:p>
            <a:pPr eaLnBrk="1" hangingPunct="1">
              <a:defRPr/>
            </a:pPr>
            <a:r>
              <a:rPr lang="en-US" dirty="0" smtClean="0"/>
              <a:t>Prices:</a:t>
            </a:r>
            <a:endParaRPr lang="en-US" dirty="0"/>
          </a:p>
          <a:p>
            <a:pPr lvl="1" eaLnBrk="1" hangingPunct="1">
              <a:defRPr/>
            </a:pPr>
            <a:r>
              <a:rPr lang="en-US" dirty="0" smtClean="0"/>
              <a:t>Determined: interaction </a:t>
            </a:r>
            <a:r>
              <a:rPr lang="en-US" dirty="0"/>
              <a:t>of buyers and </a:t>
            </a:r>
            <a:r>
              <a:rPr lang="en-US" dirty="0" smtClean="0"/>
              <a:t>sellers</a:t>
            </a:r>
            <a:endParaRPr lang="en-US" dirty="0"/>
          </a:p>
          <a:p>
            <a:pPr lvl="1" eaLnBrk="1" hangingPunct="1">
              <a:defRPr/>
            </a:pPr>
            <a:r>
              <a:rPr lang="en-US" dirty="0" smtClean="0"/>
              <a:t>Reflect the </a:t>
            </a:r>
            <a:r>
              <a:rPr lang="en-US" dirty="0"/>
              <a:t>good’s value to buyers </a:t>
            </a:r>
            <a:endParaRPr lang="en-US" dirty="0" smtClean="0"/>
          </a:p>
          <a:p>
            <a:pPr lvl="1" eaLnBrk="1" hangingPunct="1">
              <a:defRPr/>
            </a:pPr>
            <a:r>
              <a:rPr lang="en-US" dirty="0" smtClean="0"/>
              <a:t>Reflect the cost </a:t>
            </a:r>
            <a:r>
              <a:rPr lang="en-US" dirty="0"/>
              <a:t>of producing the </a:t>
            </a:r>
            <a:r>
              <a:rPr lang="en-US" dirty="0" smtClean="0"/>
              <a:t>good</a:t>
            </a:r>
            <a:endParaRPr lang="en-US" dirty="0"/>
          </a:p>
          <a:p>
            <a:pPr eaLnBrk="1" hangingPunct="1">
              <a:defRPr/>
            </a:pPr>
            <a:r>
              <a:rPr lang="en-US" dirty="0" smtClean="0"/>
              <a:t>Invisible hand: </a:t>
            </a:r>
          </a:p>
          <a:p>
            <a:pPr lvl="1" eaLnBrk="1" hangingPunct="1">
              <a:defRPr/>
            </a:pPr>
            <a:r>
              <a:rPr lang="en-US" dirty="0" smtClean="0"/>
              <a:t>Prices guide </a:t>
            </a:r>
            <a:r>
              <a:rPr lang="en-US" dirty="0"/>
              <a:t>self-interested </a:t>
            </a:r>
            <a:r>
              <a:rPr lang="en-US" dirty="0" smtClean="0"/>
              <a:t>households and </a:t>
            </a:r>
            <a:r>
              <a:rPr lang="en-US" dirty="0"/>
              <a:t>firms </a:t>
            </a:r>
            <a:r>
              <a:rPr lang="en-US" dirty="0" smtClean="0"/>
              <a:t>to </a:t>
            </a:r>
            <a:r>
              <a:rPr lang="en-US" dirty="0"/>
              <a:t>make decisions </a:t>
            </a:r>
            <a:r>
              <a:rPr lang="en-US" dirty="0" smtClean="0"/>
              <a:t>that maximize </a:t>
            </a:r>
            <a:r>
              <a:rPr lang="en-US" dirty="0"/>
              <a:t>society’s economic </a:t>
            </a:r>
            <a:r>
              <a:rPr lang="en-US" dirty="0" smtClean="0"/>
              <a:t>well-being</a:t>
            </a:r>
            <a:endParaRPr lang="en-US" dirty="0"/>
          </a:p>
        </p:txBody>
      </p:sp>
      <p:sp>
        <p:nvSpPr>
          <p:cNvPr id="2970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BDBDC2E0-4983-4259-8533-2E0129C4221D}" type="slidenum">
              <a:rPr lang="en-US" altLang="en-US" sz="1200" smtClean="0">
                <a:solidFill>
                  <a:srgbClr val="002060"/>
                </a:solidFill>
              </a:rPr>
              <a:pPr algn="ctr" eaLnBrk="1" hangingPunct="1"/>
              <a:t>20</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930093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40068" y="0"/>
            <a:ext cx="7803931" cy="860961"/>
          </a:xfrm>
        </p:spPr>
        <p:txBody>
          <a:bodyPr wrap="square" anchor="t"/>
          <a:lstStyle/>
          <a:p>
            <a:pPr marL="0" indent="0" eaLnBrk="1" hangingPunct="1">
              <a:defRPr/>
            </a:pPr>
            <a:r>
              <a:rPr lang="en-US" sz="3200" dirty="0"/>
              <a:t>Principle 7: Governments Can Sometimes Improve Market Outcomes</a:t>
            </a:r>
          </a:p>
        </p:txBody>
      </p:sp>
      <p:sp>
        <p:nvSpPr>
          <p:cNvPr id="35843" name="Content Placeholder 2"/>
          <p:cNvSpPr>
            <a:spLocks noGrp="1"/>
          </p:cNvSpPr>
          <p:nvPr>
            <p:ph idx="1"/>
          </p:nvPr>
        </p:nvSpPr>
        <p:spPr/>
        <p:txBody>
          <a:bodyPr/>
          <a:lstStyle/>
          <a:p>
            <a:pPr eaLnBrk="1" hangingPunct="1">
              <a:defRPr/>
            </a:pPr>
            <a:r>
              <a:rPr lang="en-US" dirty="0" smtClean="0"/>
              <a:t>Government - </a:t>
            </a:r>
            <a:r>
              <a:rPr lang="en-US" dirty="0"/>
              <a:t>enforce property rights</a:t>
            </a:r>
            <a:endParaRPr lang="en-US" dirty="0" smtClean="0"/>
          </a:p>
          <a:p>
            <a:pPr lvl="1" eaLnBrk="1" hangingPunct="1">
              <a:defRPr/>
            </a:pPr>
            <a:r>
              <a:rPr lang="en-US" dirty="0" smtClean="0"/>
              <a:t>Enforce rules and maintain institutions that are key to a market economy</a:t>
            </a:r>
          </a:p>
          <a:p>
            <a:pPr lvl="2" eaLnBrk="1" hangingPunct="1">
              <a:defRPr/>
            </a:pPr>
            <a:r>
              <a:rPr lang="en-US" dirty="0"/>
              <a:t>People are less inclined to work, produce, invest, or purchase if large risk of their property being stolen</a:t>
            </a:r>
            <a:endParaRPr lang="en-US" dirty="0" smtClean="0"/>
          </a:p>
        </p:txBody>
      </p:sp>
      <p:sp>
        <p:nvSpPr>
          <p:cNvPr id="327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D572889E-0307-47F1-8845-A8D80A0E9F86}" type="slidenum">
              <a:rPr lang="en-US" altLang="en-US" sz="1200" smtClean="0">
                <a:solidFill>
                  <a:srgbClr val="002060"/>
                </a:solidFill>
              </a:rPr>
              <a:pPr algn="ctr" eaLnBrk="1" hangingPunct="1"/>
              <a:t>21</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528576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40068" y="0"/>
            <a:ext cx="7803931" cy="860961"/>
          </a:xfrm>
        </p:spPr>
        <p:txBody>
          <a:bodyPr wrap="square" anchor="t"/>
          <a:lstStyle/>
          <a:p>
            <a:pPr marL="0" indent="0" eaLnBrk="1" hangingPunct="1">
              <a:defRPr/>
            </a:pPr>
            <a:r>
              <a:rPr lang="en-US" sz="3200" dirty="0"/>
              <a:t>Principle 7: Governments Can Sometimes Improve Market Outcomes</a:t>
            </a:r>
          </a:p>
        </p:txBody>
      </p:sp>
      <p:sp>
        <p:nvSpPr>
          <p:cNvPr id="35843" name="Content Placeholder 2"/>
          <p:cNvSpPr>
            <a:spLocks noGrp="1"/>
          </p:cNvSpPr>
          <p:nvPr>
            <p:ph idx="1"/>
          </p:nvPr>
        </p:nvSpPr>
        <p:spPr/>
        <p:txBody>
          <a:bodyPr/>
          <a:lstStyle/>
          <a:p>
            <a:pPr eaLnBrk="1" hangingPunct="1">
              <a:defRPr/>
            </a:pPr>
            <a:r>
              <a:rPr lang="en-US" dirty="0" smtClean="0"/>
              <a:t>Government - promote efficiency</a:t>
            </a:r>
          </a:p>
          <a:p>
            <a:pPr lvl="1" eaLnBrk="1" hangingPunct="1">
              <a:defRPr/>
            </a:pPr>
            <a:r>
              <a:rPr lang="en-US" dirty="0" smtClean="0"/>
              <a:t>Avoid market failures: market </a:t>
            </a:r>
            <a:r>
              <a:rPr lang="en-US" dirty="0"/>
              <a:t>left on its own fails to allocate resources </a:t>
            </a:r>
            <a:r>
              <a:rPr lang="en-US" dirty="0" smtClean="0"/>
              <a:t>efficiently</a:t>
            </a:r>
          </a:p>
          <a:p>
            <a:pPr lvl="1" eaLnBrk="1" hangingPunct="1">
              <a:defRPr/>
            </a:pPr>
            <a:r>
              <a:rPr lang="en-US" dirty="0" smtClean="0"/>
              <a:t>Externality – source of market failure</a:t>
            </a:r>
          </a:p>
          <a:p>
            <a:pPr lvl="2" eaLnBrk="1" hangingPunct="1">
              <a:defRPr/>
            </a:pPr>
            <a:r>
              <a:rPr lang="en-US" dirty="0" smtClean="0"/>
              <a:t>Production </a:t>
            </a:r>
            <a:r>
              <a:rPr lang="en-US" dirty="0"/>
              <a:t>or consumption </a:t>
            </a:r>
            <a:r>
              <a:rPr lang="en-US" dirty="0" smtClean="0"/>
              <a:t>of </a:t>
            </a:r>
            <a:r>
              <a:rPr lang="en-US" dirty="0"/>
              <a:t>a good affects bystanders (e.g. pollution)</a:t>
            </a:r>
          </a:p>
          <a:p>
            <a:pPr lvl="1" eaLnBrk="1" hangingPunct="1">
              <a:defRPr/>
            </a:pPr>
            <a:r>
              <a:rPr lang="en-US" dirty="0"/>
              <a:t>Market power – source of market failure</a:t>
            </a:r>
            <a:endParaRPr lang="en-US" dirty="0" smtClean="0"/>
          </a:p>
          <a:p>
            <a:pPr lvl="2" eaLnBrk="1" hangingPunct="1">
              <a:defRPr/>
            </a:pPr>
            <a:r>
              <a:rPr lang="en-US" dirty="0" smtClean="0"/>
              <a:t>A </a:t>
            </a:r>
            <a:r>
              <a:rPr lang="en-US" dirty="0"/>
              <a:t>single buyer or seller has substantial influence on market price </a:t>
            </a:r>
            <a:r>
              <a:rPr lang="en-US" dirty="0" smtClean="0"/>
              <a:t>(</a:t>
            </a:r>
            <a:r>
              <a:rPr lang="en-US" dirty="0"/>
              <a:t>e.g. monopoly)</a:t>
            </a:r>
          </a:p>
          <a:p>
            <a:pPr lvl="2" eaLnBrk="1" hangingPunct="1">
              <a:defRPr/>
            </a:pPr>
            <a:endParaRPr lang="en-US" dirty="0"/>
          </a:p>
        </p:txBody>
      </p:sp>
      <p:sp>
        <p:nvSpPr>
          <p:cNvPr id="327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D572889E-0307-47F1-8845-A8D80A0E9F86}" type="slidenum">
              <a:rPr lang="en-US" altLang="en-US" sz="1200" smtClean="0">
                <a:solidFill>
                  <a:srgbClr val="002060"/>
                </a:solidFill>
              </a:rPr>
              <a:pPr algn="ctr" eaLnBrk="1" hangingPunct="1"/>
              <a:t>22</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55911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340068" y="0"/>
            <a:ext cx="7803931" cy="860961"/>
          </a:xfrm>
        </p:spPr>
        <p:txBody>
          <a:bodyPr wrap="square" anchor="t"/>
          <a:lstStyle/>
          <a:p>
            <a:pPr marL="0" indent="0" eaLnBrk="1" hangingPunct="1">
              <a:defRPr/>
            </a:pPr>
            <a:r>
              <a:rPr lang="en-US" sz="3200" dirty="0"/>
              <a:t>Principle 7: Governments Can Sometimes Improve Market Outcomes</a:t>
            </a:r>
          </a:p>
        </p:txBody>
      </p:sp>
      <p:sp>
        <p:nvSpPr>
          <p:cNvPr id="35843" name="Content Placeholder 2"/>
          <p:cNvSpPr>
            <a:spLocks noGrp="1"/>
          </p:cNvSpPr>
          <p:nvPr>
            <p:ph idx="1"/>
          </p:nvPr>
        </p:nvSpPr>
        <p:spPr/>
        <p:txBody>
          <a:bodyPr/>
          <a:lstStyle/>
          <a:p>
            <a:pPr eaLnBrk="1" hangingPunct="1">
              <a:defRPr/>
            </a:pPr>
            <a:r>
              <a:rPr lang="en-US" dirty="0" smtClean="0"/>
              <a:t>Government - promote equality</a:t>
            </a:r>
          </a:p>
          <a:p>
            <a:pPr lvl="1" eaLnBrk="1" hangingPunct="1">
              <a:defRPr/>
            </a:pPr>
            <a:r>
              <a:rPr lang="en-US" dirty="0" smtClean="0"/>
              <a:t>Avoid disparities in economic wellbeing</a:t>
            </a:r>
          </a:p>
          <a:p>
            <a:pPr lvl="1" eaLnBrk="1" hangingPunct="1">
              <a:defRPr/>
            </a:pPr>
            <a:r>
              <a:rPr lang="en-US" dirty="0" smtClean="0"/>
              <a:t>Use tax </a:t>
            </a:r>
            <a:r>
              <a:rPr lang="en-US" dirty="0"/>
              <a:t>or welfare policies </a:t>
            </a:r>
            <a:r>
              <a:rPr lang="en-US" dirty="0" smtClean="0"/>
              <a:t>to change </a:t>
            </a:r>
            <a:r>
              <a:rPr lang="en-US" dirty="0"/>
              <a:t>how the economic “pie” is divided</a:t>
            </a:r>
            <a:endParaRPr lang="en-US" dirty="0" smtClean="0"/>
          </a:p>
        </p:txBody>
      </p:sp>
      <p:sp>
        <p:nvSpPr>
          <p:cNvPr id="327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D572889E-0307-47F1-8845-A8D80A0E9F86}" type="slidenum">
              <a:rPr lang="en-US" altLang="en-US" sz="1200" smtClean="0">
                <a:solidFill>
                  <a:srgbClr val="002060"/>
                </a:solidFill>
              </a:rPr>
              <a:pPr algn="ctr" eaLnBrk="1" hangingPunct="1"/>
              <a:t>23</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878589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t>
            </a:r>
            <a:r>
              <a:rPr lang="en-US" dirty="0"/>
              <a:t>Learning </a:t>
            </a:r>
            <a:r>
              <a:rPr lang="en-US" dirty="0" smtClean="0"/>
              <a:t>2  </a:t>
            </a:r>
            <a:r>
              <a:rPr lang="en-US" dirty="0"/>
              <a:t>		</a:t>
            </a:r>
            <a:r>
              <a:rPr lang="en-US" dirty="0" smtClean="0"/>
              <a:t>	</a:t>
            </a:r>
            <a:r>
              <a:rPr lang="en-US" dirty="0" smtClean="0">
                <a:solidFill>
                  <a:srgbClr val="AE1221"/>
                </a:solidFill>
              </a:rPr>
              <a:t>Discussion </a:t>
            </a:r>
            <a:r>
              <a:rPr lang="en-US" dirty="0">
                <a:solidFill>
                  <a:srgbClr val="AE1221"/>
                </a:solidFill>
              </a:rPr>
              <a:t>Question</a:t>
            </a:r>
            <a:endParaRPr lang="en-US" dirty="0"/>
          </a:p>
        </p:txBody>
      </p:sp>
      <p:sp>
        <p:nvSpPr>
          <p:cNvPr id="3" name="Content Placeholder 2"/>
          <p:cNvSpPr>
            <a:spLocks noGrp="1"/>
          </p:cNvSpPr>
          <p:nvPr>
            <p:ph idx="1"/>
          </p:nvPr>
        </p:nvSpPr>
        <p:spPr/>
        <p:txBody>
          <a:bodyPr>
            <a:normAutofit/>
          </a:bodyPr>
          <a:lstStyle/>
          <a:p>
            <a:pPr marL="0" indent="0">
              <a:buClr>
                <a:srgbClr val="CC0000"/>
              </a:buClr>
              <a:buNone/>
            </a:pPr>
            <a:r>
              <a:rPr lang="en-US" dirty="0">
                <a:solidFill>
                  <a:schemeClr val="accent6">
                    <a:lumMod val="50000"/>
                  </a:schemeClr>
                </a:solidFill>
              </a:rPr>
              <a:t>In each of the following situations, what is the government’s role?  </a:t>
            </a:r>
            <a:endParaRPr lang="en-US" dirty="0" smtClean="0">
              <a:solidFill>
                <a:schemeClr val="accent6">
                  <a:lumMod val="50000"/>
                </a:schemeClr>
              </a:solidFill>
            </a:endParaRPr>
          </a:p>
          <a:p>
            <a:pPr marL="0" indent="0">
              <a:buClr>
                <a:srgbClr val="CC0000"/>
              </a:buClr>
              <a:buNone/>
            </a:pPr>
            <a:r>
              <a:rPr lang="en-US" dirty="0" smtClean="0">
                <a:solidFill>
                  <a:schemeClr val="accent6">
                    <a:lumMod val="50000"/>
                  </a:schemeClr>
                </a:solidFill>
              </a:rPr>
              <a:t>Does </a:t>
            </a:r>
            <a:r>
              <a:rPr lang="en-US" dirty="0">
                <a:solidFill>
                  <a:schemeClr val="accent6">
                    <a:lumMod val="50000"/>
                  </a:schemeClr>
                </a:solidFill>
              </a:rPr>
              <a:t>the government’s intervention improve the </a:t>
            </a:r>
            <a:r>
              <a:rPr lang="en-US" dirty="0" smtClean="0">
                <a:solidFill>
                  <a:schemeClr val="accent6">
                    <a:lumMod val="50000"/>
                  </a:schemeClr>
                </a:solidFill>
              </a:rPr>
              <a:t>outcome?</a:t>
            </a:r>
          </a:p>
          <a:p>
            <a:pPr marL="914400" lvl="1" indent="-514350">
              <a:buClr>
                <a:srgbClr val="CC0000"/>
              </a:buClr>
              <a:buFont typeface="+mj-lt"/>
              <a:buAutoNum type="alphaLcPeriod"/>
            </a:pPr>
            <a:r>
              <a:rPr lang="en-US" dirty="0" smtClean="0"/>
              <a:t>Public </a:t>
            </a:r>
            <a:r>
              <a:rPr lang="en-US" dirty="0"/>
              <a:t>schools for </a:t>
            </a:r>
            <a:r>
              <a:rPr lang="en-US" dirty="0" smtClean="0"/>
              <a:t>K-12</a:t>
            </a:r>
          </a:p>
          <a:p>
            <a:pPr marL="914400" lvl="1" indent="-514350">
              <a:buClr>
                <a:srgbClr val="CC0000"/>
              </a:buClr>
              <a:buFont typeface="+mj-lt"/>
              <a:buAutoNum type="alphaLcPeriod"/>
            </a:pPr>
            <a:r>
              <a:rPr lang="en-US" dirty="0" smtClean="0"/>
              <a:t>Workplace </a:t>
            </a:r>
            <a:r>
              <a:rPr lang="en-US" dirty="0"/>
              <a:t>safety </a:t>
            </a:r>
            <a:r>
              <a:rPr lang="en-US" dirty="0" smtClean="0"/>
              <a:t>regulations</a:t>
            </a:r>
          </a:p>
          <a:p>
            <a:pPr marL="914400" lvl="1" indent="-514350">
              <a:buClr>
                <a:srgbClr val="CC0000"/>
              </a:buClr>
              <a:buFont typeface="+mj-lt"/>
              <a:buAutoNum type="alphaLcPeriod"/>
            </a:pPr>
            <a:r>
              <a:rPr lang="en-US" dirty="0" smtClean="0"/>
              <a:t>Public highways</a:t>
            </a:r>
          </a:p>
          <a:p>
            <a:pPr marL="914400" lvl="1" indent="-514350">
              <a:buClr>
                <a:srgbClr val="CC0000"/>
              </a:buClr>
              <a:buFont typeface="+mj-lt"/>
              <a:buAutoNum type="alphaLcPeriod"/>
            </a:pPr>
            <a:r>
              <a:rPr lang="en-US" dirty="0" smtClean="0"/>
              <a:t>Patent </a:t>
            </a:r>
            <a:r>
              <a:rPr lang="en-US" dirty="0"/>
              <a:t>laws, which allow drug companies to charge high prices for life-saving </a:t>
            </a:r>
            <a:r>
              <a:rPr lang="en-US" dirty="0" smtClean="0"/>
              <a:t>drugs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590516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pPr eaLnBrk="1" hangingPunct="1"/>
            <a:r>
              <a:rPr lang="en-US" altLang="en-US" sz="3600" dirty="0"/>
              <a:t>How the economy as a whole works</a:t>
            </a:r>
            <a:endParaRPr lang="en-US" altLang="en-US" sz="3600" dirty="0" smtClean="0"/>
          </a:p>
        </p:txBody>
      </p:sp>
      <p:sp>
        <p:nvSpPr>
          <p:cNvPr id="18435" name="Content Placeholder 2"/>
          <p:cNvSpPr>
            <a:spLocks noGrp="1"/>
          </p:cNvSpPr>
          <p:nvPr>
            <p:ph idx="1"/>
          </p:nvPr>
        </p:nvSpPr>
        <p:spPr/>
        <p:txBody>
          <a:bodyPr/>
          <a:lstStyle/>
          <a:p>
            <a:pPr marL="0" indent="0">
              <a:buNone/>
            </a:pPr>
            <a:endParaRPr lang="en-US" altLang="en-US" dirty="0" smtClean="0"/>
          </a:p>
          <a:p>
            <a:pPr marL="57150" indent="0">
              <a:buNone/>
            </a:pPr>
            <a:r>
              <a:rPr lang="en-US" altLang="en-US" dirty="0">
                <a:solidFill>
                  <a:srgbClr val="AE1221"/>
                </a:solidFill>
              </a:rPr>
              <a:t>Principle </a:t>
            </a:r>
            <a:r>
              <a:rPr lang="en-US" altLang="en-US" dirty="0" smtClean="0">
                <a:solidFill>
                  <a:srgbClr val="AE1221"/>
                </a:solidFill>
              </a:rPr>
              <a:t>8: </a:t>
            </a:r>
            <a:r>
              <a:rPr lang="en-US" altLang="en-US" dirty="0" smtClean="0"/>
              <a:t>A country’s standard of living depends on its ability to produce goods and services</a:t>
            </a:r>
          </a:p>
          <a:p>
            <a:pPr marL="57150" indent="0">
              <a:buNone/>
            </a:pPr>
            <a:r>
              <a:rPr lang="en-US" altLang="en-US" dirty="0">
                <a:solidFill>
                  <a:srgbClr val="AE1221"/>
                </a:solidFill>
              </a:rPr>
              <a:t>Principle </a:t>
            </a:r>
            <a:r>
              <a:rPr lang="en-US" altLang="en-US" dirty="0" smtClean="0">
                <a:solidFill>
                  <a:srgbClr val="AE1221"/>
                </a:solidFill>
              </a:rPr>
              <a:t>9: </a:t>
            </a:r>
            <a:r>
              <a:rPr lang="en-US" altLang="en-US" dirty="0" smtClean="0"/>
              <a:t>Prices rise when the government prints too much money</a:t>
            </a:r>
          </a:p>
          <a:p>
            <a:pPr marL="57150" indent="0">
              <a:buNone/>
            </a:pPr>
            <a:r>
              <a:rPr lang="en-US" altLang="en-US" dirty="0" smtClean="0">
                <a:solidFill>
                  <a:srgbClr val="AE1221"/>
                </a:solidFill>
              </a:rPr>
              <a:t>Principle 10: </a:t>
            </a:r>
            <a:r>
              <a:rPr lang="en-US" altLang="en-US" dirty="0" smtClean="0"/>
              <a:t>Society faces a short-run trade-off between inflation and unemployment</a:t>
            </a:r>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AB3DFD19-2033-4882-A160-7B93495D6BF9}" type="slidenum">
              <a:rPr lang="en-US" altLang="en-US" sz="1200" smtClean="0">
                <a:solidFill>
                  <a:srgbClr val="002060"/>
                </a:solidFill>
              </a:rPr>
              <a:pPr algn="ctr" eaLnBrk="1" hangingPunct="1"/>
              <a:t>25</a:t>
            </a:fld>
            <a:endParaRPr lang="en-US" altLang="en-US" sz="1200" smtClean="0">
              <a:solidFill>
                <a:srgbClr val="002060"/>
              </a:solidFill>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242156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19200" y="0"/>
            <a:ext cx="7924800" cy="990600"/>
          </a:xfrm>
        </p:spPr>
        <p:txBody>
          <a:bodyPr wrap="square" anchor="t"/>
          <a:lstStyle/>
          <a:p>
            <a:pPr marL="0" indent="0" eaLnBrk="1" hangingPunct="1">
              <a:defRPr/>
            </a:pPr>
            <a:r>
              <a:rPr lang="en-US" sz="2700" dirty="0"/>
              <a:t>Principle 8: </a:t>
            </a:r>
            <a:r>
              <a:rPr lang="en-US" sz="2700" dirty="0" smtClean="0"/>
              <a:t>Country’s </a:t>
            </a:r>
            <a:r>
              <a:rPr lang="en-US" sz="2700" dirty="0"/>
              <a:t>Standard of Living Depends on Its Ability to Produce Goods and Services</a:t>
            </a:r>
          </a:p>
        </p:txBody>
      </p:sp>
      <p:sp>
        <p:nvSpPr>
          <p:cNvPr id="39939" name="Content Placeholder 2"/>
          <p:cNvSpPr>
            <a:spLocks noGrp="1"/>
          </p:cNvSpPr>
          <p:nvPr>
            <p:ph idx="1"/>
          </p:nvPr>
        </p:nvSpPr>
        <p:spPr/>
        <p:txBody>
          <a:bodyPr/>
          <a:lstStyle/>
          <a:p>
            <a:pPr eaLnBrk="1" hangingPunct="1">
              <a:defRPr/>
            </a:pPr>
            <a:r>
              <a:rPr lang="en-US" dirty="0"/>
              <a:t>Huge variation in living standards </a:t>
            </a:r>
            <a:endParaRPr lang="en-US" dirty="0" smtClean="0"/>
          </a:p>
          <a:p>
            <a:pPr lvl="1" eaLnBrk="1" hangingPunct="1">
              <a:defRPr/>
            </a:pPr>
            <a:r>
              <a:rPr lang="en-US" dirty="0" smtClean="0"/>
              <a:t>Across </a:t>
            </a:r>
            <a:r>
              <a:rPr lang="en-US" dirty="0"/>
              <a:t>countries and over </a:t>
            </a:r>
            <a:r>
              <a:rPr lang="en-US" dirty="0" smtClean="0"/>
              <a:t>time</a:t>
            </a:r>
            <a:endParaRPr lang="en-US" dirty="0"/>
          </a:p>
          <a:p>
            <a:pPr lvl="1" eaLnBrk="1" hangingPunct="1">
              <a:defRPr/>
            </a:pPr>
            <a:r>
              <a:rPr lang="en-US" dirty="0"/>
              <a:t>Average income in rich </a:t>
            </a:r>
            <a:r>
              <a:rPr lang="en-US" dirty="0" smtClean="0"/>
              <a:t>countries</a:t>
            </a:r>
          </a:p>
          <a:p>
            <a:pPr lvl="2" eaLnBrk="1" hangingPunct="1">
              <a:defRPr/>
            </a:pPr>
            <a:r>
              <a:rPr lang="en-US" dirty="0" smtClean="0"/>
              <a:t>Is </a:t>
            </a:r>
            <a:r>
              <a:rPr lang="en-US" dirty="0"/>
              <a:t>more than ten times average income in poor </a:t>
            </a:r>
            <a:r>
              <a:rPr lang="en-US" dirty="0" smtClean="0"/>
              <a:t>countries</a:t>
            </a:r>
            <a:endParaRPr lang="en-US" dirty="0"/>
          </a:p>
          <a:p>
            <a:pPr lvl="1" eaLnBrk="1" hangingPunct="1">
              <a:defRPr/>
            </a:pPr>
            <a:r>
              <a:rPr lang="en-US" dirty="0"/>
              <a:t>The U.S. standard of living today </a:t>
            </a:r>
            <a:endParaRPr lang="en-US" dirty="0" smtClean="0"/>
          </a:p>
          <a:p>
            <a:pPr lvl="2" eaLnBrk="1" hangingPunct="1">
              <a:defRPr/>
            </a:pPr>
            <a:r>
              <a:rPr lang="en-US" dirty="0" smtClean="0"/>
              <a:t>Is </a:t>
            </a:r>
            <a:r>
              <a:rPr lang="en-US" dirty="0"/>
              <a:t>about </a:t>
            </a:r>
            <a:r>
              <a:rPr lang="en-US" dirty="0" smtClean="0"/>
              <a:t>eight </a:t>
            </a:r>
            <a:r>
              <a:rPr lang="en-US" dirty="0"/>
              <a:t>times larger than 100 years ago</a:t>
            </a:r>
            <a:endParaRPr lang="en-US" dirty="0" smtClean="0"/>
          </a:p>
        </p:txBody>
      </p:sp>
      <p:sp>
        <p:nvSpPr>
          <p:cNvPr id="368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49134E82-3BF5-4ACD-8348-1AB1F21496DF}" type="slidenum">
              <a:rPr lang="en-US" altLang="en-US" sz="1200" smtClean="0">
                <a:solidFill>
                  <a:srgbClr val="002060"/>
                </a:solidFill>
              </a:rPr>
              <a:pPr algn="ctr" eaLnBrk="1" hangingPunct="1"/>
              <a:t>26</a:t>
            </a:fld>
            <a:endParaRPr lang="en-US" altLang="en-US" sz="1200" smtClean="0">
              <a:solidFill>
                <a:srgbClr val="002060"/>
              </a:solidFill>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04165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19200" y="0"/>
            <a:ext cx="7924800" cy="990600"/>
          </a:xfrm>
        </p:spPr>
        <p:txBody>
          <a:bodyPr wrap="square" anchor="t"/>
          <a:lstStyle/>
          <a:p>
            <a:pPr marL="0" indent="0" eaLnBrk="1" hangingPunct="1">
              <a:defRPr/>
            </a:pPr>
            <a:r>
              <a:rPr lang="en-US" sz="2700" dirty="0"/>
              <a:t>Principle 8: </a:t>
            </a:r>
            <a:r>
              <a:rPr lang="en-US" sz="2700" dirty="0" smtClean="0"/>
              <a:t>Country’s </a:t>
            </a:r>
            <a:r>
              <a:rPr lang="en-US" sz="2700" dirty="0"/>
              <a:t>Standard of Living Depends on Its Ability to Produce Goods and Services</a:t>
            </a:r>
          </a:p>
        </p:txBody>
      </p:sp>
      <p:sp>
        <p:nvSpPr>
          <p:cNvPr id="39939" name="Content Placeholder 2"/>
          <p:cNvSpPr>
            <a:spLocks noGrp="1"/>
          </p:cNvSpPr>
          <p:nvPr>
            <p:ph idx="1"/>
          </p:nvPr>
        </p:nvSpPr>
        <p:spPr/>
        <p:txBody>
          <a:bodyPr/>
          <a:lstStyle/>
          <a:p>
            <a:pPr eaLnBrk="1" hangingPunct="1"/>
            <a:r>
              <a:rPr lang="en-US" altLang="en-US" dirty="0" smtClean="0"/>
              <a:t>Productivity: most important determinant of living standards</a:t>
            </a:r>
            <a:endParaRPr lang="en-US" altLang="en-US" dirty="0"/>
          </a:p>
          <a:p>
            <a:pPr lvl="1" eaLnBrk="1" hangingPunct="1"/>
            <a:r>
              <a:rPr lang="en-US" altLang="en-US" dirty="0"/>
              <a:t>Quantity of goods and services produced from each unit of labor input</a:t>
            </a:r>
          </a:p>
          <a:p>
            <a:pPr lvl="1" eaLnBrk="1" hangingPunct="1"/>
            <a:r>
              <a:rPr lang="en-US" altLang="en-US" dirty="0" smtClean="0"/>
              <a:t>Depends </a:t>
            </a:r>
            <a:r>
              <a:rPr lang="en-US" altLang="en-US" dirty="0"/>
              <a:t>on the equipment, skills, and technology available to </a:t>
            </a:r>
            <a:r>
              <a:rPr lang="en-US" altLang="en-US" dirty="0" smtClean="0"/>
              <a:t>workers</a:t>
            </a:r>
            <a:endParaRPr lang="en-US" altLang="en-US" dirty="0"/>
          </a:p>
          <a:p>
            <a:pPr lvl="2" eaLnBrk="1" hangingPunct="1"/>
            <a:r>
              <a:rPr lang="en-US" altLang="en-US" dirty="0"/>
              <a:t>Other factors (e.g., labor unions, competition from abroad) have far less impact on living </a:t>
            </a:r>
            <a:r>
              <a:rPr lang="en-US" altLang="en-US" dirty="0" smtClean="0"/>
              <a:t>standards</a:t>
            </a:r>
            <a:endParaRPr lang="en-US" altLang="en-US" dirty="0"/>
          </a:p>
          <a:p>
            <a:pPr lvl="1" eaLnBrk="1" hangingPunct="1"/>
            <a:endParaRPr lang="en-US" altLang="en-US" dirty="0"/>
          </a:p>
        </p:txBody>
      </p:sp>
      <p:sp>
        <p:nvSpPr>
          <p:cNvPr id="368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49134E82-3BF5-4ACD-8348-1AB1F21496DF}" type="slidenum">
              <a:rPr lang="en-US" altLang="en-US" sz="1200" smtClean="0">
                <a:solidFill>
                  <a:srgbClr val="002060"/>
                </a:solidFill>
              </a:rPr>
              <a:pPr algn="ctr" eaLnBrk="1" hangingPunct="1"/>
              <a:t>27</a:t>
            </a:fld>
            <a:endParaRPr lang="en-US" altLang="en-US" sz="1200" smtClean="0">
              <a:solidFill>
                <a:srgbClr val="002060"/>
              </a:solidFill>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564902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340068" y="0"/>
            <a:ext cx="7803931" cy="1066800"/>
          </a:xfrm>
        </p:spPr>
        <p:txBody>
          <a:bodyPr wrap="square" anchor="t"/>
          <a:lstStyle/>
          <a:p>
            <a:pPr marL="0" indent="0" eaLnBrk="1" hangingPunct="1">
              <a:defRPr/>
            </a:pPr>
            <a:r>
              <a:rPr lang="en-US" sz="3200" dirty="0"/>
              <a:t>Principle 9: Prices Rise When the Government Prints Too Much Money</a:t>
            </a:r>
          </a:p>
        </p:txBody>
      </p:sp>
      <p:sp>
        <p:nvSpPr>
          <p:cNvPr id="41987" name="Content Placeholder 2"/>
          <p:cNvSpPr>
            <a:spLocks noGrp="1"/>
          </p:cNvSpPr>
          <p:nvPr>
            <p:ph idx="1"/>
          </p:nvPr>
        </p:nvSpPr>
        <p:spPr/>
        <p:txBody>
          <a:bodyPr/>
          <a:lstStyle/>
          <a:p>
            <a:pPr eaLnBrk="1" hangingPunct="1">
              <a:defRPr/>
            </a:pPr>
            <a:r>
              <a:rPr lang="en-US" dirty="0" smtClean="0"/>
              <a:t>Inflation</a:t>
            </a:r>
          </a:p>
          <a:p>
            <a:pPr lvl="1" eaLnBrk="1" hangingPunct="1">
              <a:defRPr/>
            </a:pPr>
            <a:r>
              <a:rPr lang="en-US" sz="3100" dirty="0" smtClean="0"/>
              <a:t>An increase in the overall level of prices in the economy</a:t>
            </a:r>
          </a:p>
          <a:p>
            <a:pPr eaLnBrk="1" hangingPunct="1">
              <a:defRPr/>
            </a:pPr>
            <a:r>
              <a:rPr lang="en-US" dirty="0"/>
              <a:t>In the long </a:t>
            </a:r>
            <a:r>
              <a:rPr lang="en-US" dirty="0" smtClean="0"/>
              <a:t>run</a:t>
            </a:r>
          </a:p>
          <a:p>
            <a:pPr lvl="1" eaLnBrk="1" hangingPunct="1">
              <a:defRPr/>
            </a:pPr>
            <a:r>
              <a:rPr lang="en-US" dirty="0" smtClean="0"/>
              <a:t>Inflation </a:t>
            </a:r>
            <a:r>
              <a:rPr lang="en-US" dirty="0"/>
              <a:t>is almost always caused by excessive growth in the quantity of money, which causes the value of money to </a:t>
            </a:r>
            <a:r>
              <a:rPr lang="en-US" dirty="0" smtClean="0"/>
              <a:t>fall </a:t>
            </a:r>
            <a:endParaRPr lang="en-US" dirty="0"/>
          </a:p>
          <a:p>
            <a:pPr lvl="1" eaLnBrk="1" hangingPunct="1">
              <a:defRPr/>
            </a:pPr>
            <a:r>
              <a:rPr lang="en-US" dirty="0"/>
              <a:t>The faster the </a:t>
            </a:r>
            <a:r>
              <a:rPr lang="en-US" dirty="0" smtClean="0"/>
              <a:t>government </a:t>
            </a:r>
            <a:r>
              <a:rPr lang="en-US" dirty="0"/>
              <a:t>creates money, </a:t>
            </a:r>
            <a:br>
              <a:rPr lang="en-US" dirty="0"/>
            </a:br>
            <a:r>
              <a:rPr lang="en-US" dirty="0"/>
              <a:t>the greater the inflation </a:t>
            </a:r>
            <a:r>
              <a:rPr lang="en-US" dirty="0" smtClean="0"/>
              <a:t>rate</a:t>
            </a:r>
          </a:p>
        </p:txBody>
      </p:sp>
      <p:sp>
        <p:nvSpPr>
          <p:cNvPr id="389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BC1BFF9D-4DA3-457D-B686-983D6D4EC17B}" type="slidenum">
              <a:rPr lang="en-US" altLang="en-US" sz="1200" smtClean="0">
                <a:solidFill>
                  <a:srgbClr val="002060"/>
                </a:solidFill>
              </a:rPr>
              <a:pPr algn="ctr" eaLnBrk="1" hangingPunct="1"/>
              <a:t>28</a:t>
            </a:fld>
            <a:endParaRPr lang="en-US" altLang="en-US" sz="1200" smtClean="0">
              <a:solidFill>
                <a:srgbClr val="002060"/>
              </a:solidFill>
            </a:endParaRP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910717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295400" y="100939"/>
            <a:ext cx="7848599" cy="860961"/>
          </a:xfrm>
        </p:spPr>
        <p:txBody>
          <a:bodyPr wrap="square" anchor="t"/>
          <a:lstStyle/>
          <a:p>
            <a:pPr marL="0" indent="0" eaLnBrk="1" hangingPunct="1">
              <a:defRPr/>
            </a:pPr>
            <a:r>
              <a:rPr lang="en-US" sz="2800" dirty="0"/>
              <a:t>Principle 10: Society Faces a Short-run Trade-off between Inflation and Unemployment</a:t>
            </a:r>
          </a:p>
        </p:txBody>
      </p:sp>
      <p:sp>
        <p:nvSpPr>
          <p:cNvPr id="43011" name="Content Placeholder 2"/>
          <p:cNvSpPr>
            <a:spLocks noGrp="1"/>
          </p:cNvSpPr>
          <p:nvPr>
            <p:ph idx="1"/>
          </p:nvPr>
        </p:nvSpPr>
        <p:spPr/>
        <p:txBody>
          <a:bodyPr/>
          <a:lstStyle/>
          <a:p>
            <a:pPr eaLnBrk="1" hangingPunct="1"/>
            <a:r>
              <a:rPr lang="en-US" altLang="en-US" dirty="0"/>
              <a:t>Short-run trade-off between unemployment and inflation</a:t>
            </a:r>
          </a:p>
          <a:p>
            <a:pPr lvl="1" eaLnBrk="1" hangingPunct="1"/>
            <a:r>
              <a:rPr lang="en-US" altLang="en-US" dirty="0"/>
              <a:t>Over a period of a year or two, many economic policies push inflation and unemployment in opposite </a:t>
            </a:r>
            <a:r>
              <a:rPr lang="en-US" altLang="en-US" dirty="0" smtClean="0"/>
              <a:t>directions</a:t>
            </a:r>
          </a:p>
          <a:p>
            <a:pPr lvl="1" eaLnBrk="1" hangingPunct="1"/>
            <a:r>
              <a:rPr lang="en-US" altLang="en-US" dirty="0"/>
              <a:t>Other factors can make this tradeoff more or less favorable, but the tradeoff is always </a:t>
            </a:r>
            <a:r>
              <a:rPr lang="en-US" altLang="en-US" dirty="0" smtClean="0"/>
              <a:t>present</a:t>
            </a:r>
            <a:endParaRPr lang="en-US" altLang="en-US" dirty="0"/>
          </a:p>
        </p:txBody>
      </p:sp>
      <p:sp>
        <p:nvSpPr>
          <p:cNvPr id="399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DD778BDA-6091-413A-8172-FD864E4CF9D5}" type="slidenum">
              <a:rPr lang="en-US" altLang="en-US" sz="1200" smtClean="0">
                <a:solidFill>
                  <a:srgbClr val="002060"/>
                </a:solidFill>
              </a:rPr>
              <a:pPr algn="ctr" eaLnBrk="1" hangingPunct="1"/>
              <a:t>29</a:t>
            </a:fld>
            <a:endParaRPr lang="en-US" altLang="en-US" sz="1200" smtClean="0">
              <a:solidFill>
                <a:srgbClr val="002060"/>
              </a:solidFill>
            </a:endParaRPr>
          </a:p>
        </p:txBody>
      </p:sp>
      <p:sp>
        <p:nvSpPr>
          <p:cNvPr id="399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2709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nchor="t"/>
          <a:lstStyle/>
          <a:p>
            <a:pPr eaLnBrk="1" hangingPunct="1"/>
            <a:r>
              <a:rPr lang="en-US" altLang="en-US" smtClean="0"/>
              <a:t>Ten Principles of Economics</a:t>
            </a:r>
          </a:p>
        </p:txBody>
      </p:sp>
      <p:sp>
        <p:nvSpPr>
          <p:cNvPr id="14339" name="Content Placeholder 2"/>
          <p:cNvSpPr>
            <a:spLocks noGrp="1"/>
          </p:cNvSpPr>
          <p:nvPr>
            <p:ph idx="1"/>
          </p:nvPr>
        </p:nvSpPr>
        <p:spPr>
          <a:xfrm>
            <a:off x="277813" y="1025525"/>
            <a:ext cx="8637587" cy="5422900"/>
          </a:xfrm>
        </p:spPr>
        <p:txBody>
          <a:bodyPr/>
          <a:lstStyle/>
          <a:p>
            <a:pPr eaLnBrk="1" hangingPunct="1"/>
            <a:r>
              <a:rPr lang="en-US" altLang="en-US" dirty="0" smtClean="0"/>
              <a:t>Resources are scarce</a:t>
            </a:r>
          </a:p>
          <a:p>
            <a:pPr eaLnBrk="1" hangingPunct="1"/>
            <a:r>
              <a:rPr lang="en-US" altLang="en-US" dirty="0" smtClean="0"/>
              <a:t>Scarcity: </a:t>
            </a:r>
            <a:r>
              <a:rPr lang="en-US" altLang="en-US" sz="3200" dirty="0" smtClean="0">
                <a:solidFill>
                  <a:schemeClr val="tx2"/>
                </a:solidFill>
              </a:rPr>
              <a:t>the limited nature of society’s resources</a:t>
            </a:r>
          </a:p>
          <a:p>
            <a:pPr lvl="1"/>
            <a:r>
              <a:rPr lang="en-US" altLang="en-US" dirty="0" smtClean="0"/>
              <a:t>Society has limited resources</a:t>
            </a:r>
          </a:p>
          <a:p>
            <a:pPr lvl="2"/>
            <a:r>
              <a:rPr lang="en-US" altLang="en-US" dirty="0" smtClean="0"/>
              <a:t>Cannot produce all the goods and services people wish to have</a:t>
            </a:r>
          </a:p>
          <a:p>
            <a:pPr eaLnBrk="1" hangingPunct="1"/>
            <a:r>
              <a:rPr lang="en-US" altLang="en-US" dirty="0" smtClean="0"/>
              <a:t>Economics</a:t>
            </a:r>
            <a:endParaRPr lang="en-US" altLang="en-US" sz="3200" dirty="0" smtClean="0"/>
          </a:p>
          <a:p>
            <a:pPr lvl="1" eaLnBrk="1" hangingPunct="1"/>
            <a:r>
              <a:rPr lang="en-US" altLang="en-US" dirty="0" smtClean="0"/>
              <a:t>The study of how society manages its scarce resources</a:t>
            </a:r>
          </a:p>
        </p:txBody>
      </p:sp>
      <p:sp>
        <p:nvSpPr>
          <p:cNvPr id="143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17BCA5F9-B099-43C5-B92C-ED3A97046A4A}"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77437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92912" y="1054100"/>
            <a:ext cx="8698688" cy="5422900"/>
          </a:xfrm>
        </p:spPr>
        <p:txBody>
          <a:bodyPr/>
          <a:lstStyle/>
          <a:p>
            <a:r>
              <a:rPr lang="en-US" dirty="0" smtClean="0"/>
              <a:t>Fundamental </a:t>
            </a:r>
            <a:r>
              <a:rPr lang="en-US" dirty="0"/>
              <a:t>lessons about individual </a:t>
            </a:r>
            <a:r>
              <a:rPr lang="en-US" dirty="0" smtClean="0"/>
              <a:t>decision making:</a:t>
            </a:r>
          </a:p>
          <a:p>
            <a:pPr lvl="1"/>
            <a:r>
              <a:rPr lang="en-US" sz="3000" dirty="0" smtClean="0"/>
              <a:t>People </a:t>
            </a:r>
            <a:r>
              <a:rPr lang="en-US" sz="3000" dirty="0"/>
              <a:t>face trade-offs among </a:t>
            </a:r>
            <a:r>
              <a:rPr lang="en-US" sz="3000" dirty="0" smtClean="0"/>
              <a:t>alternative goals</a:t>
            </a:r>
          </a:p>
          <a:p>
            <a:pPr lvl="1"/>
            <a:r>
              <a:rPr lang="en-US" sz="3000" dirty="0" smtClean="0"/>
              <a:t>The </a:t>
            </a:r>
            <a:r>
              <a:rPr lang="en-US" sz="3000" dirty="0"/>
              <a:t>cost of any action is </a:t>
            </a:r>
            <a:r>
              <a:rPr lang="en-US" sz="3000" dirty="0" smtClean="0"/>
              <a:t>measured in </a:t>
            </a:r>
            <a:r>
              <a:rPr lang="en-US" sz="3000" dirty="0"/>
              <a:t>terms of forgone </a:t>
            </a:r>
            <a:r>
              <a:rPr lang="en-US" sz="3000" dirty="0" smtClean="0"/>
              <a:t>opportunities</a:t>
            </a:r>
          </a:p>
          <a:p>
            <a:pPr lvl="1"/>
            <a:r>
              <a:rPr lang="en-US" sz="3000" dirty="0" smtClean="0"/>
              <a:t>Rational people make </a:t>
            </a:r>
            <a:r>
              <a:rPr lang="en-US" sz="3000" dirty="0"/>
              <a:t>decisions by comparing marginal costs and </a:t>
            </a:r>
            <a:r>
              <a:rPr lang="en-US" sz="3000" dirty="0" smtClean="0"/>
              <a:t>marginal benefits</a:t>
            </a:r>
          </a:p>
          <a:p>
            <a:pPr lvl="1"/>
            <a:r>
              <a:rPr lang="en-US" sz="3000" dirty="0" smtClean="0"/>
              <a:t>People </a:t>
            </a:r>
            <a:r>
              <a:rPr lang="en-US" sz="3000" dirty="0"/>
              <a:t>change their behavior </a:t>
            </a:r>
            <a:r>
              <a:rPr lang="en-US" sz="3000" dirty="0" smtClean="0"/>
              <a:t>in response </a:t>
            </a:r>
            <a:r>
              <a:rPr lang="en-US" sz="3000" dirty="0"/>
              <a:t>to the incentives they </a:t>
            </a:r>
            <a:r>
              <a:rPr lang="en-US" sz="3000" dirty="0" smtClean="0"/>
              <a:t>face</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129124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92912" y="1054100"/>
            <a:ext cx="8698688" cy="5422900"/>
          </a:xfrm>
        </p:spPr>
        <p:txBody>
          <a:bodyPr/>
          <a:lstStyle/>
          <a:p>
            <a:r>
              <a:rPr lang="en-US" dirty="0" smtClean="0"/>
              <a:t>Fundamental </a:t>
            </a:r>
            <a:r>
              <a:rPr lang="en-US" dirty="0"/>
              <a:t>lessons about interactions </a:t>
            </a:r>
            <a:r>
              <a:rPr lang="en-US" dirty="0" smtClean="0"/>
              <a:t>among people:</a:t>
            </a:r>
          </a:p>
          <a:p>
            <a:pPr lvl="1"/>
            <a:r>
              <a:rPr lang="en-US" sz="3000" dirty="0" smtClean="0"/>
              <a:t>Trade </a:t>
            </a:r>
            <a:r>
              <a:rPr lang="en-US" sz="3000" dirty="0"/>
              <a:t>and interdependence can </a:t>
            </a:r>
            <a:r>
              <a:rPr lang="en-US" sz="3000" dirty="0" smtClean="0"/>
              <a:t>be mutually beneficial</a:t>
            </a:r>
          </a:p>
          <a:p>
            <a:pPr lvl="1"/>
            <a:r>
              <a:rPr lang="en-US" sz="3000" dirty="0" smtClean="0"/>
              <a:t>Markets are usually a good way of coordinating economic activity among people</a:t>
            </a:r>
          </a:p>
          <a:p>
            <a:pPr lvl="1"/>
            <a:r>
              <a:rPr lang="en-US" sz="3000" dirty="0" smtClean="0"/>
              <a:t>The government can potentially improve market outcomes by remedying a market failure or by promoting greater economic equality</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16710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92912" y="1054100"/>
            <a:ext cx="8698688" cy="5422900"/>
          </a:xfrm>
        </p:spPr>
        <p:txBody>
          <a:bodyPr/>
          <a:lstStyle/>
          <a:p>
            <a:r>
              <a:rPr lang="en-US" dirty="0" smtClean="0"/>
              <a:t>Fundamental </a:t>
            </a:r>
            <a:r>
              <a:rPr lang="en-US" dirty="0"/>
              <a:t>lessons about the economy as </a:t>
            </a:r>
            <a:r>
              <a:rPr lang="en-US" smtClean="0"/>
              <a:t>a whole:</a:t>
            </a:r>
            <a:endParaRPr lang="en-US" dirty="0" smtClean="0"/>
          </a:p>
          <a:p>
            <a:pPr lvl="1"/>
            <a:r>
              <a:rPr lang="en-US" dirty="0" smtClean="0"/>
              <a:t>Productivity </a:t>
            </a:r>
            <a:r>
              <a:rPr lang="en-US" dirty="0"/>
              <a:t>is the ultimate </a:t>
            </a:r>
            <a:r>
              <a:rPr lang="en-US" dirty="0" smtClean="0"/>
              <a:t>source of </a:t>
            </a:r>
            <a:r>
              <a:rPr lang="en-US" dirty="0"/>
              <a:t>living </a:t>
            </a:r>
            <a:r>
              <a:rPr lang="en-US" dirty="0" smtClean="0"/>
              <a:t>standards</a:t>
            </a:r>
          </a:p>
          <a:p>
            <a:pPr lvl="1"/>
            <a:r>
              <a:rPr lang="en-US" dirty="0" smtClean="0"/>
              <a:t>Growth </a:t>
            </a:r>
            <a:r>
              <a:rPr lang="en-US" dirty="0"/>
              <a:t>in the quantity </a:t>
            </a:r>
            <a:r>
              <a:rPr lang="en-US" dirty="0" smtClean="0"/>
              <a:t>of money </a:t>
            </a:r>
            <a:r>
              <a:rPr lang="en-US" dirty="0"/>
              <a:t>is the ultimate source of </a:t>
            </a:r>
            <a:r>
              <a:rPr lang="en-US" dirty="0" smtClean="0"/>
              <a:t>inflation</a:t>
            </a:r>
          </a:p>
          <a:p>
            <a:pPr lvl="1"/>
            <a:r>
              <a:rPr lang="en-US" dirty="0" smtClean="0"/>
              <a:t>Society faces </a:t>
            </a:r>
            <a:r>
              <a:rPr lang="en-US" dirty="0"/>
              <a:t>a short-run trade-off between </a:t>
            </a:r>
            <a:r>
              <a:rPr lang="en-US" dirty="0" smtClean="0"/>
              <a:t>inflation and unemployment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836896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anchor="t"/>
          <a:lstStyle/>
          <a:p>
            <a:pPr eaLnBrk="1" hangingPunct="1"/>
            <a:r>
              <a:rPr lang="en-US" altLang="en-US" smtClean="0"/>
              <a:t>Ten Principles of Economics</a:t>
            </a:r>
          </a:p>
        </p:txBody>
      </p:sp>
      <p:sp>
        <p:nvSpPr>
          <p:cNvPr id="15363" name="Content Placeholder 2"/>
          <p:cNvSpPr>
            <a:spLocks noGrp="1"/>
          </p:cNvSpPr>
          <p:nvPr>
            <p:ph idx="1"/>
          </p:nvPr>
        </p:nvSpPr>
        <p:spPr>
          <a:xfrm>
            <a:off x="277813" y="1025525"/>
            <a:ext cx="8866187" cy="5422900"/>
          </a:xfrm>
        </p:spPr>
        <p:txBody>
          <a:bodyPr/>
          <a:lstStyle/>
          <a:p>
            <a:pPr eaLnBrk="1" hangingPunct="1"/>
            <a:r>
              <a:rPr lang="en-US" altLang="en-US" dirty="0" smtClean="0"/>
              <a:t>Economists study:</a:t>
            </a:r>
          </a:p>
          <a:p>
            <a:pPr lvl="1" eaLnBrk="1" hangingPunct="1"/>
            <a:r>
              <a:rPr lang="en-US" altLang="en-US" dirty="0" smtClean="0"/>
              <a:t>How people </a:t>
            </a:r>
            <a:r>
              <a:rPr lang="en-US" altLang="en-US" dirty="0"/>
              <a:t>decide what to buy, </a:t>
            </a:r>
            <a:br>
              <a:rPr lang="en-US" altLang="en-US" dirty="0"/>
            </a:br>
            <a:r>
              <a:rPr lang="en-US" altLang="en-US" dirty="0"/>
              <a:t>how much to work, save, and spend</a:t>
            </a:r>
          </a:p>
          <a:p>
            <a:pPr lvl="1" eaLnBrk="1" hangingPunct="1"/>
            <a:r>
              <a:rPr lang="en-US" altLang="en-US" dirty="0" smtClean="0"/>
              <a:t>How firms </a:t>
            </a:r>
            <a:r>
              <a:rPr lang="en-US" altLang="en-US" dirty="0"/>
              <a:t>decide how much to produce, </a:t>
            </a:r>
            <a:br>
              <a:rPr lang="en-US" altLang="en-US" dirty="0"/>
            </a:br>
            <a:r>
              <a:rPr lang="en-US" altLang="en-US" dirty="0"/>
              <a:t>how many workers to hire</a:t>
            </a:r>
          </a:p>
          <a:p>
            <a:pPr lvl="1" eaLnBrk="1" hangingPunct="1"/>
            <a:r>
              <a:rPr lang="en-US" altLang="en-US" dirty="0" smtClean="0"/>
              <a:t>How society </a:t>
            </a:r>
            <a:r>
              <a:rPr lang="en-US" altLang="en-US" dirty="0"/>
              <a:t>decides how to divide its resources between national defense, consumer goods, protecting the environment, and other needs</a:t>
            </a:r>
          </a:p>
        </p:txBody>
      </p:sp>
      <p:sp>
        <p:nvSpPr>
          <p:cNvPr id="153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013A710A-9E5E-47A7-9972-91E080D99839}"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38164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pPr eaLnBrk="1" hangingPunct="1"/>
            <a:r>
              <a:rPr lang="en-US" altLang="en-US" dirty="0"/>
              <a:t>How People Make Decisions</a:t>
            </a:r>
            <a:endParaRPr lang="en-US" altLang="en-US" dirty="0" smtClean="0"/>
          </a:p>
        </p:txBody>
      </p:sp>
      <p:sp>
        <p:nvSpPr>
          <p:cNvPr id="16387" name="Content Placeholder 2"/>
          <p:cNvSpPr>
            <a:spLocks noGrp="1"/>
          </p:cNvSpPr>
          <p:nvPr>
            <p:ph idx="1"/>
          </p:nvPr>
        </p:nvSpPr>
        <p:spPr/>
        <p:txBody>
          <a:bodyPr/>
          <a:lstStyle/>
          <a:p>
            <a:pPr marL="57150" indent="0">
              <a:buNone/>
            </a:pPr>
            <a:endParaRPr lang="en-US" altLang="en-US" dirty="0" smtClean="0">
              <a:solidFill>
                <a:srgbClr val="AE1221"/>
              </a:solidFill>
            </a:endParaRPr>
          </a:p>
          <a:p>
            <a:pPr marL="57150" indent="0">
              <a:buNone/>
            </a:pPr>
            <a:r>
              <a:rPr lang="en-US" altLang="en-US" dirty="0" smtClean="0">
                <a:solidFill>
                  <a:srgbClr val="AE1221"/>
                </a:solidFill>
              </a:rPr>
              <a:t>Principle 1: </a:t>
            </a:r>
            <a:r>
              <a:rPr lang="en-US" altLang="en-US" dirty="0" smtClean="0"/>
              <a:t>People face trade-offs</a:t>
            </a:r>
          </a:p>
          <a:p>
            <a:pPr marL="57150" indent="0">
              <a:buNone/>
            </a:pPr>
            <a:r>
              <a:rPr lang="en-US" altLang="en-US" dirty="0" smtClean="0">
                <a:solidFill>
                  <a:srgbClr val="AE1221"/>
                </a:solidFill>
              </a:rPr>
              <a:t>Principle 2: </a:t>
            </a:r>
            <a:r>
              <a:rPr lang="en-US" altLang="en-US" dirty="0" smtClean="0"/>
              <a:t>The cost of something is what you give up to get it</a:t>
            </a:r>
          </a:p>
          <a:p>
            <a:pPr marL="57150" indent="0">
              <a:buNone/>
            </a:pPr>
            <a:r>
              <a:rPr lang="en-US" altLang="en-US" dirty="0" smtClean="0">
                <a:solidFill>
                  <a:srgbClr val="AE1221"/>
                </a:solidFill>
              </a:rPr>
              <a:t>Principle 3: </a:t>
            </a:r>
            <a:r>
              <a:rPr lang="en-US" altLang="en-US" dirty="0" smtClean="0"/>
              <a:t>Rational people think at the margin</a:t>
            </a:r>
          </a:p>
          <a:p>
            <a:pPr marL="57150" indent="0">
              <a:buNone/>
            </a:pPr>
            <a:r>
              <a:rPr lang="en-US" altLang="en-US" dirty="0" smtClean="0">
                <a:solidFill>
                  <a:srgbClr val="AE1221"/>
                </a:solidFill>
              </a:rPr>
              <a:t>Principle 4: </a:t>
            </a:r>
            <a:r>
              <a:rPr lang="en-US" altLang="en-US" dirty="0" smtClean="0"/>
              <a:t>People respond to incentives</a:t>
            </a:r>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1AB23D93-402D-4923-B421-446B13E82257}" type="slidenum">
              <a:rPr lang="en-US" altLang="en-US" sz="1200" smtClean="0">
                <a:solidFill>
                  <a:srgbClr val="002060"/>
                </a:solidFill>
              </a:rPr>
              <a:pPr algn="ctr" eaLnBrk="1" hangingPunct="1"/>
              <a:t>5</a:t>
            </a:fld>
            <a:endParaRPr lang="en-US" altLang="en-US" sz="1200" smtClean="0">
              <a:solidFill>
                <a:srgbClr val="002060"/>
              </a:solidFill>
            </a:endParaRPr>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19625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anchor="t"/>
          <a:lstStyle/>
          <a:p>
            <a:pPr eaLnBrk="1" hangingPunct="1"/>
            <a:r>
              <a:rPr lang="en-US" altLang="en-US" sz="3600" dirty="0"/>
              <a:t>Principle 1: People Face Trade-offs</a:t>
            </a:r>
          </a:p>
        </p:txBody>
      </p:sp>
      <p:sp>
        <p:nvSpPr>
          <p:cNvPr id="19459" name="Content Placeholder 2"/>
          <p:cNvSpPr>
            <a:spLocks noGrp="1"/>
          </p:cNvSpPr>
          <p:nvPr>
            <p:ph idx="1"/>
          </p:nvPr>
        </p:nvSpPr>
        <p:spPr/>
        <p:txBody>
          <a:bodyPr/>
          <a:lstStyle/>
          <a:p>
            <a:pPr eaLnBrk="1" hangingPunct="1"/>
            <a:r>
              <a:rPr lang="en-US" altLang="en-US" sz="3200" dirty="0" smtClean="0"/>
              <a:t>To get something that we like, we have to give up something else that we also like</a:t>
            </a:r>
          </a:p>
          <a:p>
            <a:pPr lvl="1"/>
            <a:r>
              <a:rPr lang="en-US" altLang="en-US" dirty="0"/>
              <a:t>Going to a party the night before </a:t>
            </a:r>
            <a:r>
              <a:rPr lang="en-US" altLang="en-US" dirty="0" smtClean="0"/>
              <a:t>an exam</a:t>
            </a:r>
          </a:p>
          <a:p>
            <a:pPr lvl="2"/>
            <a:r>
              <a:rPr lang="en-US" altLang="en-US" dirty="0" smtClean="0"/>
              <a:t>Less </a:t>
            </a:r>
            <a:r>
              <a:rPr lang="en-US" altLang="en-US" dirty="0"/>
              <a:t>time for </a:t>
            </a:r>
            <a:r>
              <a:rPr lang="en-US" altLang="en-US" dirty="0" smtClean="0"/>
              <a:t>studying</a:t>
            </a:r>
            <a:endParaRPr lang="en-US" altLang="en-US" dirty="0"/>
          </a:p>
          <a:p>
            <a:pPr lvl="1"/>
            <a:r>
              <a:rPr lang="en-US" altLang="en-US" dirty="0"/>
              <a:t>Having more money to buy stuff </a:t>
            </a:r>
            <a:endParaRPr lang="en-US" altLang="en-US" dirty="0" smtClean="0"/>
          </a:p>
          <a:p>
            <a:pPr lvl="2"/>
            <a:r>
              <a:rPr lang="en-US" altLang="en-US" dirty="0" smtClean="0"/>
              <a:t>Working </a:t>
            </a:r>
            <a:r>
              <a:rPr lang="en-US" altLang="en-US" dirty="0"/>
              <a:t>longer hours, </a:t>
            </a:r>
            <a:r>
              <a:rPr lang="en-US" altLang="en-US" dirty="0" smtClean="0"/>
              <a:t>less </a:t>
            </a:r>
            <a:r>
              <a:rPr lang="en-US" altLang="en-US" dirty="0"/>
              <a:t>time </a:t>
            </a:r>
            <a:r>
              <a:rPr lang="en-US" altLang="en-US" dirty="0" smtClean="0"/>
              <a:t>for leisure</a:t>
            </a:r>
            <a:endParaRPr lang="en-US" altLang="en-US" dirty="0"/>
          </a:p>
          <a:p>
            <a:pPr lvl="1"/>
            <a:r>
              <a:rPr lang="en-US" altLang="en-US" dirty="0"/>
              <a:t>Protecting the environment </a:t>
            </a:r>
            <a:endParaRPr lang="en-US" altLang="en-US" dirty="0" smtClean="0"/>
          </a:p>
          <a:p>
            <a:pPr lvl="2"/>
            <a:r>
              <a:rPr lang="en-US" altLang="en-US" dirty="0" smtClean="0"/>
              <a:t>Resources could be </a:t>
            </a:r>
            <a:r>
              <a:rPr lang="en-US" altLang="en-US" dirty="0"/>
              <a:t>used to produce </a:t>
            </a:r>
            <a:r>
              <a:rPr lang="en-US" altLang="en-US" dirty="0" smtClean="0"/>
              <a:t>consumer goods</a:t>
            </a:r>
            <a:endParaRPr lang="en-US" altLang="en-US" dirty="0"/>
          </a:p>
        </p:txBody>
      </p:sp>
      <p:sp>
        <p:nvSpPr>
          <p:cNvPr id="194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0E65CE01-5A9C-46B5-AFD4-E19883202A25}" type="slidenum">
              <a:rPr lang="en-US" altLang="en-US" sz="1200" smtClean="0">
                <a:solidFill>
                  <a:srgbClr val="002060"/>
                </a:solidFill>
              </a:rPr>
              <a:pPr algn="ctr" eaLnBrk="1" hangingPunct="1"/>
              <a:t>6</a:t>
            </a:fld>
            <a:endParaRPr lang="en-US" altLang="en-US" sz="1200" smtClean="0">
              <a:solidFill>
                <a:srgbClr val="002060"/>
              </a:solidFill>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150648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t"/>
          <a:lstStyle/>
          <a:p>
            <a:pPr eaLnBrk="1" hangingPunct="1"/>
            <a:r>
              <a:rPr lang="en-US" altLang="en-US" sz="3600" dirty="0"/>
              <a:t>Principle 1: People Face Trade-offs</a:t>
            </a:r>
            <a:endParaRPr lang="en-US" altLang="en-US" sz="3600" dirty="0" smtClean="0"/>
          </a:p>
        </p:txBody>
      </p:sp>
      <p:sp>
        <p:nvSpPr>
          <p:cNvPr id="20483" name="Content Placeholder 2"/>
          <p:cNvSpPr>
            <a:spLocks noGrp="1"/>
          </p:cNvSpPr>
          <p:nvPr>
            <p:ph idx="1"/>
          </p:nvPr>
        </p:nvSpPr>
        <p:spPr/>
        <p:txBody>
          <a:bodyPr/>
          <a:lstStyle/>
          <a:p>
            <a:pPr eaLnBrk="1" hangingPunct="1"/>
            <a:r>
              <a:rPr lang="en-US" altLang="en-US" dirty="0" smtClean="0"/>
              <a:t>Society faces trade-offs:</a:t>
            </a:r>
          </a:p>
          <a:p>
            <a:pPr lvl="1" eaLnBrk="1" hangingPunct="1"/>
            <a:r>
              <a:rPr lang="en-US" altLang="en-US" dirty="0" smtClean="0"/>
              <a:t>The </a:t>
            </a:r>
            <a:r>
              <a:rPr lang="en-US" altLang="en-US" dirty="0"/>
              <a:t>more </a:t>
            </a:r>
            <a:r>
              <a:rPr lang="en-US" altLang="en-US" dirty="0" smtClean="0"/>
              <a:t>it </a:t>
            </a:r>
            <a:r>
              <a:rPr lang="en-US" altLang="en-US" dirty="0"/>
              <a:t>spends </a:t>
            </a:r>
            <a:r>
              <a:rPr lang="en-US" altLang="en-US" dirty="0" smtClean="0"/>
              <a:t>on national </a:t>
            </a:r>
            <a:r>
              <a:rPr lang="en-US" altLang="en-US" dirty="0"/>
              <a:t>defense (guns) to protect its </a:t>
            </a:r>
            <a:r>
              <a:rPr lang="en-US" altLang="en-US" dirty="0" smtClean="0"/>
              <a:t>shores</a:t>
            </a:r>
          </a:p>
          <a:p>
            <a:pPr lvl="2" eaLnBrk="1" hangingPunct="1"/>
            <a:r>
              <a:rPr lang="en-US" altLang="en-US" dirty="0" smtClean="0"/>
              <a:t>The </a:t>
            </a:r>
            <a:r>
              <a:rPr lang="en-US" altLang="en-US" dirty="0"/>
              <a:t>less it </a:t>
            </a:r>
            <a:r>
              <a:rPr lang="en-US" altLang="en-US" dirty="0" smtClean="0"/>
              <a:t>can spend </a:t>
            </a:r>
            <a:r>
              <a:rPr lang="en-US" altLang="en-US" dirty="0"/>
              <a:t>on consumer goods (butter) to raise the standard of living at home</a:t>
            </a:r>
            <a:endParaRPr lang="en-US" altLang="en-US" dirty="0" smtClean="0"/>
          </a:p>
          <a:p>
            <a:pPr lvl="1" eaLnBrk="1" hangingPunct="1"/>
            <a:r>
              <a:rPr lang="en-US" altLang="en-US" dirty="0" smtClean="0"/>
              <a:t>Pollution regulations: cleaner environment </a:t>
            </a:r>
            <a:r>
              <a:rPr lang="en-US" altLang="en-US" dirty="0"/>
              <a:t>and </a:t>
            </a:r>
            <a:r>
              <a:rPr lang="en-US" altLang="en-US" dirty="0" smtClean="0"/>
              <a:t>improved health</a:t>
            </a:r>
          </a:p>
          <a:p>
            <a:pPr lvl="2" eaLnBrk="1" hangingPunct="1"/>
            <a:r>
              <a:rPr lang="en-US" altLang="en-US" dirty="0" smtClean="0"/>
              <a:t>But at </a:t>
            </a:r>
            <a:r>
              <a:rPr lang="en-US" altLang="en-US" dirty="0"/>
              <a:t>the cost </a:t>
            </a:r>
            <a:r>
              <a:rPr lang="en-US" altLang="en-US" dirty="0" smtClean="0"/>
              <a:t>of reducing </a:t>
            </a:r>
            <a:r>
              <a:rPr lang="en-US" altLang="en-US" dirty="0"/>
              <a:t>the incomes of </a:t>
            </a:r>
            <a:r>
              <a:rPr lang="en-US" altLang="en-US" dirty="0" smtClean="0"/>
              <a:t>the firms</a:t>
            </a:r>
            <a:r>
              <a:rPr lang="en-US" altLang="en-US" dirty="0"/>
              <a:t>’ owners, workers, and </a:t>
            </a:r>
            <a:r>
              <a:rPr lang="en-US" altLang="en-US" dirty="0" smtClean="0"/>
              <a:t>customers</a:t>
            </a:r>
          </a:p>
        </p:txBody>
      </p:sp>
      <p:sp>
        <p:nvSpPr>
          <p:cNvPr id="204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C667A295-9C93-4A83-8AB7-A788A6F4EEA8}" type="slidenum">
              <a:rPr lang="en-US" altLang="en-US" sz="1200" smtClean="0">
                <a:solidFill>
                  <a:srgbClr val="002060"/>
                </a:solidFill>
              </a:rPr>
              <a:pPr algn="ctr" eaLnBrk="1" hangingPunct="1"/>
              <a:t>7</a:t>
            </a:fld>
            <a:endParaRPr lang="en-US" altLang="en-US" sz="1200" smtClean="0">
              <a:solidFill>
                <a:srgbClr val="002060"/>
              </a:solidFill>
            </a:endParaRP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43359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wrap="square" anchor="t"/>
          <a:lstStyle/>
          <a:p>
            <a:pPr eaLnBrk="1" hangingPunct="1"/>
            <a:r>
              <a:rPr lang="en-US" altLang="en-US" sz="3600" dirty="0"/>
              <a:t>Principle 1: People Face Trade-offs</a:t>
            </a:r>
            <a:endParaRPr lang="en-US" altLang="en-US" sz="3600" dirty="0" smtClean="0"/>
          </a:p>
        </p:txBody>
      </p:sp>
      <p:sp>
        <p:nvSpPr>
          <p:cNvPr id="21507" name="Content Placeholder 2"/>
          <p:cNvSpPr>
            <a:spLocks noGrp="1"/>
          </p:cNvSpPr>
          <p:nvPr>
            <p:ph idx="1"/>
          </p:nvPr>
        </p:nvSpPr>
        <p:spPr>
          <a:xfrm>
            <a:off x="277813" y="1025525"/>
            <a:ext cx="8713787" cy="5422900"/>
          </a:xfrm>
        </p:spPr>
        <p:txBody>
          <a:bodyPr/>
          <a:lstStyle/>
          <a:p>
            <a:r>
              <a:rPr lang="en-US" altLang="en-US" dirty="0" smtClean="0"/>
              <a:t>Efficiency: </a:t>
            </a:r>
            <a:r>
              <a:rPr lang="en-US" altLang="en-US" sz="3200" dirty="0" smtClean="0">
                <a:solidFill>
                  <a:schemeClr val="tx1"/>
                </a:solidFill>
              </a:rPr>
              <a:t>society </a:t>
            </a:r>
            <a:r>
              <a:rPr lang="en-US" altLang="en-US" sz="3200" dirty="0">
                <a:solidFill>
                  <a:schemeClr val="tx1"/>
                </a:solidFill>
              </a:rPr>
              <a:t>gets the most from its scarce resources</a:t>
            </a:r>
          </a:p>
          <a:p>
            <a:r>
              <a:rPr lang="en-US" altLang="en-US" dirty="0"/>
              <a:t>Equality: </a:t>
            </a:r>
            <a:r>
              <a:rPr lang="en-US" altLang="en-US" sz="3200" dirty="0" smtClean="0">
                <a:solidFill>
                  <a:schemeClr val="tx1"/>
                </a:solidFill>
              </a:rPr>
              <a:t>prosperity </a:t>
            </a:r>
            <a:r>
              <a:rPr lang="en-US" altLang="en-US" sz="3200" dirty="0">
                <a:solidFill>
                  <a:schemeClr val="tx1"/>
                </a:solidFill>
              </a:rPr>
              <a:t>is distributed uniformly among society’s members</a:t>
            </a:r>
            <a:endParaRPr lang="en-US" altLang="en-US" dirty="0">
              <a:solidFill>
                <a:schemeClr val="tx1"/>
              </a:solidFill>
            </a:endParaRPr>
          </a:p>
          <a:p>
            <a:r>
              <a:rPr lang="en-US" altLang="en-US" dirty="0"/>
              <a:t>Tradeoff:  </a:t>
            </a:r>
            <a:endParaRPr lang="en-US" altLang="en-US" dirty="0" smtClean="0"/>
          </a:p>
          <a:p>
            <a:pPr lvl="1"/>
            <a:r>
              <a:rPr lang="en-US" altLang="en-US" dirty="0" smtClean="0"/>
              <a:t>To </a:t>
            </a:r>
            <a:r>
              <a:rPr lang="en-US" altLang="en-US" dirty="0"/>
              <a:t>achieve greater equality, </a:t>
            </a:r>
            <a:r>
              <a:rPr lang="en-US" altLang="en-US" dirty="0" smtClean="0"/>
              <a:t>could redistribute </a:t>
            </a:r>
            <a:r>
              <a:rPr lang="en-US" altLang="en-US" dirty="0"/>
              <a:t>income from wealthy to </a:t>
            </a:r>
            <a:r>
              <a:rPr lang="en-US" altLang="en-US" dirty="0" smtClean="0"/>
              <a:t>poor</a:t>
            </a:r>
          </a:p>
          <a:p>
            <a:pPr lvl="1"/>
            <a:r>
              <a:rPr lang="en-US" altLang="en-US" dirty="0" smtClean="0"/>
              <a:t>But </a:t>
            </a:r>
            <a:r>
              <a:rPr lang="en-US" altLang="en-US" dirty="0"/>
              <a:t>this reduces incentive to work </a:t>
            </a:r>
            <a:r>
              <a:rPr lang="en-US" altLang="en-US" dirty="0" smtClean="0"/>
              <a:t>and produce</a:t>
            </a:r>
            <a:r>
              <a:rPr lang="en-US" altLang="en-US" dirty="0"/>
              <a:t>, shrinks the size of </a:t>
            </a:r>
            <a:r>
              <a:rPr lang="en-US" altLang="en-US" dirty="0" smtClean="0"/>
              <a:t>economic </a:t>
            </a:r>
            <a:r>
              <a:rPr lang="en-US" altLang="en-US" dirty="0"/>
              <a:t>“</a:t>
            </a:r>
            <a:r>
              <a:rPr lang="en-US" altLang="en-US" dirty="0" smtClean="0"/>
              <a:t>pie” </a:t>
            </a:r>
            <a:endParaRPr lang="en-US" altLang="en-US" dirty="0"/>
          </a:p>
          <a:p>
            <a:pPr lvl="2"/>
            <a:endParaRPr lang="en-US" altLang="en-US" dirty="0" smtClean="0"/>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D66EE1A1-B04E-4D8E-936F-E4C78BD6CFEC}" type="slidenum">
              <a:rPr lang="en-US" altLang="en-US" sz="1200" smtClean="0">
                <a:solidFill>
                  <a:srgbClr val="002060"/>
                </a:solidFill>
              </a:rPr>
              <a:pPr algn="ctr" eaLnBrk="1" hangingPunct="1"/>
              <a:t>8</a:t>
            </a:fld>
            <a:endParaRPr lang="en-US" altLang="en-US" sz="1200" smtClean="0">
              <a:solidFill>
                <a:srgbClr val="002060"/>
              </a:solidFill>
            </a:endParaRP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77802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40068" y="0"/>
            <a:ext cx="7803931" cy="860961"/>
          </a:xfrm>
        </p:spPr>
        <p:txBody>
          <a:bodyPr wrap="square" anchor="t"/>
          <a:lstStyle/>
          <a:p>
            <a:pPr marL="0" indent="0" eaLnBrk="1" hangingPunct="1">
              <a:defRPr/>
            </a:pPr>
            <a:r>
              <a:rPr lang="en-US" sz="3200" dirty="0"/>
              <a:t>Principle 2: The Cost of Something Is What You Give Up to Get It</a:t>
            </a:r>
          </a:p>
        </p:txBody>
      </p:sp>
      <p:sp>
        <p:nvSpPr>
          <p:cNvPr id="25603" name="Content Placeholder 2"/>
          <p:cNvSpPr>
            <a:spLocks noGrp="1"/>
          </p:cNvSpPr>
          <p:nvPr>
            <p:ph idx="1"/>
          </p:nvPr>
        </p:nvSpPr>
        <p:spPr/>
        <p:txBody>
          <a:bodyPr/>
          <a:lstStyle/>
          <a:p>
            <a:pPr eaLnBrk="1" hangingPunct="1">
              <a:defRPr/>
            </a:pPr>
            <a:r>
              <a:rPr lang="en-US" dirty="0" smtClean="0"/>
              <a:t>Making decisions:</a:t>
            </a:r>
          </a:p>
          <a:p>
            <a:pPr lvl="1" eaLnBrk="1" hangingPunct="1">
              <a:defRPr/>
            </a:pPr>
            <a:r>
              <a:rPr lang="en-US" dirty="0" smtClean="0"/>
              <a:t>Compare costs with benefits of alternatives</a:t>
            </a:r>
          </a:p>
          <a:p>
            <a:pPr lvl="1" eaLnBrk="1" hangingPunct="1">
              <a:defRPr/>
            </a:pPr>
            <a:r>
              <a:rPr lang="en-US" dirty="0" smtClean="0"/>
              <a:t>Need to include opportunity costs</a:t>
            </a:r>
          </a:p>
          <a:p>
            <a:pPr eaLnBrk="1" hangingPunct="1">
              <a:defRPr/>
            </a:pPr>
            <a:r>
              <a:rPr lang="en-US" dirty="0" smtClean="0"/>
              <a:t>Opportunity cost</a:t>
            </a:r>
          </a:p>
          <a:p>
            <a:pPr lvl="1" eaLnBrk="1" hangingPunct="1">
              <a:defRPr/>
            </a:pPr>
            <a:r>
              <a:rPr lang="en-US" dirty="0" smtClean="0"/>
              <a:t>Whatever must be given up to obtain some item</a:t>
            </a:r>
          </a:p>
        </p:txBody>
      </p:sp>
      <p:sp>
        <p:nvSpPr>
          <p:cNvPr id="225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fld id="{258DB1D5-1407-4B75-87C6-A1F79120C6B8}" type="slidenum">
              <a:rPr lang="en-US" altLang="en-US" sz="1200" smtClean="0">
                <a:solidFill>
                  <a:srgbClr val="002060"/>
                </a:solidFill>
              </a:rPr>
              <a:pPr algn="ctr" eaLnBrk="1" hangingPunct="1"/>
              <a:t>9</a:t>
            </a:fld>
            <a:endParaRPr lang="en-US" altLang="en-US" sz="1200" smtClean="0">
              <a:solidFill>
                <a:srgbClr val="002060"/>
              </a:solidFill>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pitchFamily="34" charset="0"/>
              </a:defRPr>
            </a:lvl1pPr>
            <a:lvl2pPr marL="742950" indent="-285750" algn="l" eaLnBrk="0" hangingPunct="0">
              <a:buFont typeface="Arial" pitchFamily="34" charset="0"/>
              <a:buChar char="–"/>
              <a:defRPr sz="3200">
                <a:solidFill>
                  <a:schemeClr val="tx1"/>
                </a:solidFill>
                <a:latin typeface="Arial" pitchFamily="34" charset="0"/>
              </a:defRPr>
            </a:lvl2pPr>
            <a:lvl3pPr marL="1143000" indent="-228600" algn="l" eaLnBrk="0" hangingPunct="0">
              <a:buSzPct val="90000"/>
              <a:defRPr sz="2800">
                <a:solidFill>
                  <a:schemeClr val="tx1"/>
                </a:solidFill>
                <a:latin typeface="Arial" pitchFamily="34" charset="0"/>
              </a:defRPr>
            </a:lvl3pPr>
            <a:lvl4pPr marL="1600200" indent="-228600" algn="l" eaLnBrk="0" hangingPunct="0">
              <a:buChar char="–"/>
              <a:defRPr sz="2400">
                <a:solidFill>
                  <a:schemeClr val="tx1"/>
                </a:solidFill>
                <a:latin typeface="Arial" pitchFamily="34" charset="0"/>
              </a:defRPr>
            </a:lvl4pPr>
            <a:lvl5pPr marL="2057400" indent="-228600" algn="l" eaLnBrk="0" hangingPunct="0">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r>
              <a:rPr lang="en-US" altLang="en-US" sz="1000"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56039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5772</TotalTime>
  <Words>6384</Words>
  <Application>Microsoft Office PowerPoint</Application>
  <PresentationFormat>On-screen Show (4:3)</PresentationFormat>
  <Paragraphs>401</Paragraphs>
  <Slides>32</Slides>
  <Notes>32</Notes>
  <HiddenSlides>0</HiddenSlides>
  <MMClips>0</MMClips>
  <ScaleCrop>false</ScaleCrop>
  <HeadingPairs>
    <vt:vector size="4" baseType="variant">
      <vt:variant>
        <vt:lpstr>Theme</vt:lpstr>
      </vt:variant>
      <vt:variant>
        <vt:i4>9</vt:i4>
      </vt:variant>
      <vt:variant>
        <vt:lpstr>Slide Titles</vt:lpstr>
      </vt:variant>
      <vt:variant>
        <vt:i4>32</vt:i4>
      </vt:variant>
    </vt:vector>
  </HeadingPairs>
  <TitlesOfParts>
    <vt:vector size="41" baseType="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Ten Principles of Economics</vt:lpstr>
      <vt:lpstr>Ten Principles of Economics</vt:lpstr>
      <vt:lpstr>How People Make Decisions</vt:lpstr>
      <vt:lpstr>Principle 1: People Face Trade-offs</vt:lpstr>
      <vt:lpstr>Principle 1: People Face Trade-offs</vt:lpstr>
      <vt:lpstr>Principle 1: People Face Trade-offs</vt:lpstr>
      <vt:lpstr>Principle 2: The Cost of Something Is What You Give Up to Get It</vt:lpstr>
      <vt:lpstr>Principle 2: The Cost of Something Is What You Give Up to Get It</vt:lpstr>
      <vt:lpstr>Principle 3: Rational People Think at the Margin</vt:lpstr>
      <vt:lpstr>Principle 3: Rational People Think at the Margin</vt:lpstr>
      <vt:lpstr>Principle 4: People Respond to Incentives</vt:lpstr>
      <vt:lpstr>Active Learning 1    Applying the principles</vt:lpstr>
      <vt:lpstr>Active Learning 1       Answers</vt:lpstr>
      <vt:lpstr>How People Interact</vt:lpstr>
      <vt:lpstr>Principle 5: Trade Can Make Everyone Better Off </vt:lpstr>
      <vt:lpstr>Principle 6: Markets Are Usually a Good Way to Organize Economic Activity</vt:lpstr>
      <vt:lpstr>Principle 6: Markets Are Usually a Good Way to Organize Economic Activity</vt:lpstr>
      <vt:lpstr>Principle 6: Markets Are Usually a Good Way to Organize Economic Activity</vt:lpstr>
      <vt:lpstr>Principle 7: Governments Can Sometimes Improve Market Outcomes</vt:lpstr>
      <vt:lpstr>Principle 7: Governments Can Sometimes Improve Market Outcomes</vt:lpstr>
      <vt:lpstr>Principle 7: Governments Can Sometimes Improve Market Outcomes</vt:lpstr>
      <vt:lpstr>Active Learning 2     Discussion Question</vt:lpstr>
      <vt:lpstr>How the economy as a whole works</vt:lpstr>
      <vt:lpstr>Principle 8: Country’s Standard of Living Depends on Its Ability to Produce Goods and Services</vt:lpstr>
      <vt:lpstr>Principle 8: Country’s Standard of Living Depends on Its Ability to Produce Goods and Services</vt:lpstr>
      <vt:lpstr>Principle 9: Prices Rise When the Government Prints Too Much Money</vt:lpstr>
      <vt:lpstr>Principle 10: Society Faces a Short-run Trade-off between Inflation and Unemployment</vt:lpstr>
      <vt:lpstr>Summary</vt:lpstr>
      <vt:lpstr>Summary</vt:lpstr>
      <vt:lpstr>Summary</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138</cp:revision>
  <dcterms:created xsi:type="dcterms:W3CDTF">2016-03-16T19:41:09Z</dcterms:created>
  <dcterms:modified xsi:type="dcterms:W3CDTF">2016-05-26T15:13:24Z</dcterms:modified>
</cp:coreProperties>
</file>