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20"/>
  </p:notesMasterIdLst>
  <p:handoutMasterIdLst>
    <p:handoutMasterId r:id="rId21"/>
  </p:handoutMasterIdLst>
  <p:sldIdLst>
    <p:sldId id="256" r:id="rId10"/>
    <p:sldId id="2555" r:id="rId11"/>
    <p:sldId id="2556" r:id="rId12"/>
    <p:sldId id="2514" r:id="rId13"/>
    <p:sldId id="2557" r:id="rId14"/>
    <p:sldId id="2516" r:id="rId15"/>
    <p:sldId id="2517" r:id="rId16"/>
    <p:sldId id="2558" r:id="rId17"/>
    <p:sldId id="2560" r:id="rId18"/>
    <p:sldId id="25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CCFF"/>
    <a:srgbClr val="005EA4"/>
    <a:srgbClr val="CCCCFF"/>
    <a:srgbClr val="FFFF99"/>
    <a:srgbClr val="FFFFCC"/>
    <a:srgbClr val="CCECFF"/>
    <a:srgbClr val="0000FF"/>
    <a:srgbClr val="9966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5" autoAdjust="0"/>
    <p:restoredTop sz="77095" autoAdjust="0"/>
  </p:normalViewPr>
  <p:slideViewPr>
    <p:cSldViewPr>
      <p:cViewPr varScale="1">
        <p:scale>
          <a:sx n="90" d="100"/>
          <a:sy n="90" d="100"/>
        </p:scale>
        <p:origin x="2064" y="66"/>
      </p:cViewPr>
      <p:guideLst>
        <p:guide orient="horz" pos="2160"/>
        <p:guide pos="2880"/>
      </p:guideLst>
    </p:cSldViewPr>
  </p:slideViewPr>
  <p:outlineViewPr>
    <p:cViewPr>
      <p:scale>
        <a:sx n="33" d="100"/>
        <a:sy n="33" d="100"/>
      </p:scale>
      <p:origin x="12" y="22314"/>
    </p:cViewPr>
  </p:outlineViewPr>
  <p:notesTextViewPr>
    <p:cViewPr>
      <p:scale>
        <a:sx n="1" d="1"/>
        <a:sy n="1" d="1"/>
      </p:scale>
      <p:origin x="0" y="0"/>
    </p:cViewPr>
  </p:notesTextViewPr>
  <p:sorterViewPr>
    <p:cViewPr>
      <p:scale>
        <a:sx n="80" d="100"/>
        <a:sy n="80" d="100"/>
      </p:scale>
      <p:origin x="0" y="6558"/>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11/10/2017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11/10/2017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This chapter focuses on the short-run effects of fiscal and monetary policy.  (Students learned about the long-run effects of fiscal and monetary policy in previous chapters.)</a:t>
            </a:r>
          </a:p>
          <a:p>
            <a:pPr eaLnBrk="1" hangingPunct="1"/>
            <a:endParaRPr lang="en-US" sz="1200" dirty="0" smtClean="0"/>
          </a:p>
          <a:p>
            <a:pPr eaLnBrk="1" hangingPunct="1"/>
            <a:r>
              <a:rPr lang="en-US" sz="1200" dirty="0" smtClean="0"/>
              <a:t>Most students find this chapter a bit less difficult than the preceding one.  This chapter also reinforces concepts introduced in the preceding one, gives students more exposure to and practice with the model of aggregate demand and aggregate supply, and sheds light on contemporary policy issues students may be reading about in the newspapers. </a:t>
            </a:r>
          </a:p>
          <a:p>
            <a:pPr eaLnBrk="1" hangingPunct="1"/>
            <a:endParaRPr lang="en-US" sz="1200" dirty="0" smtClean="0"/>
          </a:p>
          <a:p>
            <a:r>
              <a:rPr lang="en-US" sz="1200" dirty="0" smtClean="0"/>
              <a:t>Running short on time?  Consider omitting the slides titled “Using Policy to Stabilize the Economy,” “The Case For Active Stabilization Policy,” and “The Case Against Active Stabilization Policy” near the end of this file.  This issue is one of the debates in the final chapter, “Six Debates Over Macroeconomics Policy”, which covers the same material.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F63988-C395-4927-9403-EF671C2B0761}" type="slidenum">
              <a:rPr lang="en-US" smtClean="0">
                <a:solidFill>
                  <a:prstClr val="black"/>
                </a:solidFill>
              </a:rPr>
              <a:pPr eaLnBrk="1" hangingPunct="1"/>
              <a:t>10</a:t>
            </a:fld>
            <a:endParaRPr lang="en-US" smtClean="0">
              <a:solidFill>
                <a:prstClr val="black"/>
              </a:solidFill>
            </a:endParaRPr>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A9D4BCD-DD6D-4AE7-8CFC-EDBE166D563C}" type="slidenum">
              <a:rPr lang="en-US" sz="1200">
                <a:solidFill>
                  <a:prstClr val="black"/>
                </a:solidFill>
                <a:cs typeface="Arial" charset="0"/>
              </a:rPr>
              <a:pPr algn="r" eaLnBrk="1" hangingPunct="1"/>
              <a:t>10</a:t>
            </a:fld>
            <a:endParaRPr lang="en-US" sz="1200">
              <a:solidFill>
                <a:prstClr val="black"/>
              </a:solidFill>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 skipped the previous slide, which shows the algebraic derivation of the multiplier, then you may need to explain the delta notation to students.  </a:t>
            </a:r>
          </a:p>
        </p:txBody>
      </p:sp>
    </p:spTree>
    <p:extLst>
      <p:ext uri="{BB962C8B-B14F-4D97-AF65-F5344CB8AC3E}">
        <p14:creationId xmlns:p14="http://schemas.microsoft.com/office/powerpoint/2010/main" val="228852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426531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Notation:  $20b = $20 billion</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240026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FCA0DE-9D95-4332-BF59-8F8B03BA0B1A}" type="slidenum">
              <a:rPr lang="en-US" smtClean="0"/>
              <a:pPr eaLnBrk="1" hangingPunct="1"/>
              <a:t>4</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AA9961-DFC0-4C9E-BDEB-A05892F354C7}" type="slidenum">
              <a:rPr lang="en-US" sz="1200">
                <a:cs typeface="Arial" charset="0"/>
              </a:rPr>
              <a:pPr algn="r" eaLnBrk="1" hangingPunct="1"/>
              <a:t>4</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6692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62004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04E73B-8E71-4677-B7DA-340DCFA3520A}" type="slidenum">
              <a:rPr lang="en-US" smtClean="0"/>
              <a:pPr eaLnBrk="1" hangingPunct="1"/>
              <a:t>6</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74D3D36-BA30-43AF-B5D1-244795C030B3}" type="slidenum">
              <a:rPr lang="en-US" sz="1200">
                <a:cs typeface="Arial" charset="0"/>
              </a:rPr>
              <a:pPr algn="r" eaLnBrk="1" hangingPunct="1"/>
              <a:t>6</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slide uses simple algebra to derive a formula for the simple spending multiplier.  </a:t>
            </a:r>
          </a:p>
          <a:p>
            <a:pPr eaLnBrk="1" hangingPunct="1"/>
            <a:endParaRPr lang="en-US" dirty="0" smtClean="0"/>
          </a:p>
          <a:p>
            <a:pPr eaLnBrk="1" hangingPunct="1"/>
            <a:r>
              <a:rPr lang="en-US" dirty="0" smtClean="0"/>
              <a:t>If you do not wish to cover this derivation, you can skip to the next slide, which just shows the formula for the multiplier.  However, you will need to explain the “delta” notation, as the formula on the next slide includes the terms  </a:t>
            </a:r>
            <a:r>
              <a:rPr lang="el-GR" sz="1500" b="1" dirty="0" smtClean="0">
                <a:sym typeface="Symbol" pitchFamily="18" charset="2"/>
              </a:rPr>
              <a:t></a:t>
            </a:r>
            <a:r>
              <a:rPr lang="en-US" sz="1400" dirty="0" smtClean="0"/>
              <a:t>G</a:t>
            </a:r>
            <a:r>
              <a:rPr lang="en-US" dirty="0" smtClean="0"/>
              <a:t>  and  </a:t>
            </a:r>
            <a:r>
              <a:rPr lang="el-GR" sz="1500" b="1" dirty="0" smtClean="0">
                <a:sym typeface="Symbol" pitchFamily="18" charset="2"/>
              </a:rPr>
              <a:t></a:t>
            </a:r>
            <a:r>
              <a:rPr lang="en-US" sz="1400" dirty="0" smtClean="0"/>
              <a:t>Y.</a:t>
            </a:r>
          </a:p>
        </p:txBody>
      </p:sp>
    </p:spTree>
    <p:extLst>
      <p:ext uri="{BB962C8B-B14F-4D97-AF65-F5344CB8AC3E}">
        <p14:creationId xmlns:p14="http://schemas.microsoft.com/office/powerpoint/2010/main" val="163156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F63988-C395-4927-9403-EF671C2B0761}" type="slidenum">
              <a:rPr lang="en-US" smtClean="0"/>
              <a:pPr eaLnBrk="1" hangingPunct="1"/>
              <a:t>7</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A9D4BCD-DD6D-4AE7-8CFC-EDBE166D563C}" type="slidenum">
              <a:rPr lang="en-US" sz="1200">
                <a:cs typeface="Arial" charset="0"/>
              </a:rPr>
              <a:pPr algn="r" eaLnBrk="1" hangingPunct="1"/>
              <a:t>7</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 skipped the previous slide, which shows the algebraic derivation of the multiplier, then you may need to explain the delta notation to students.  </a:t>
            </a:r>
          </a:p>
        </p:txBody>
      </p:sp>
    </p:spTree>
    <p:extLst>
      <p:ext uri="{BB962C8B-B14F-4D97-AF65-F5344CB8AC3E}">
        <p14:creationId xmlns:p14="http://schemas.microsoft.com/office/powerpoint/2010/main" val="248080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279601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textbook gives a nice example:  the first President Bush reduced federal income tax withholding to stimulate consumer spending to combat the recession.  However, this was just a temporary reallocation of tax liability and, consequently, had a very small affect on aggregate demand.  See the textbook for more details.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55840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23272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429000"/>
            <a:ext cx="86106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1080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4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4"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505200"/>
            <a:ext cx="7010399" cy="2438400"/>
          </a:xfrm>
        </p:spPr>
        <p:txBody>
          <a:bodyPr/>
          <a:lstStyle/>
          <a:p>
            <a:pPr>
              <a:defRPr/>
            </a:pPr>
            <a:r>
              <a:rPr lang="en-US" sz="4800" dirty="0"/>
              <a:t>The Influence of Monetary and Fiscal Policy on Aggregate Demand</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21</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2" name="Rectangle 10"/>
          <p:cNvSpPr>
            <a:spLocks noGrp="1" noChangeArrowheads="1"/>
          </p:cNvSpPr>
          <p:nvPr>
            <p:ph type="title"/>
          </p:nvPr>
        </p:nvSpPr>
        <p:spPr/>
        <p:txBody>
          <a:bodyPr>
            <a:normAutofit/>
          </a:bodyPr>
          <a:lstStyle/>
          <a:p>
            <a:pPr eaLnBrk="1" hangingPunct="1"/>
            <a:r>
              <a:rPr lang="en-US" dirty="0" smtClean="0"/>
              <a:t>A Formula for the </a:t>
            </a:r>
            <a:r>
              <a:rPr lang="en-US" dirty="0" smtClean="0"/>
              <a:t>Tax Multiplier</a:t>
            </a:r>
            <a:endParaRPr lang="en-US" dirty="0" smtClean="0"/>
          </a:p>
        </p:txBody>
      </p:sp>
      <p:sp>
        <p:nvSpPr>
          <p:cNvPr id="167952" name="Rectangle 16"/>
          <p:cNvSpPr>
            <a:spLocks noGrp="1" noChangeArrowheads="1"/>
          </p:cNvSpPr>
          <p:nvPr>
            <p:ph idx="1"/>
          </p:nvPr>
        </p:nvSpPr>
        <p:spPr>
          <a:xfrm>
            <a:off x="347241" y="914401"/>
            <a:ext cx="8518947" cy="1523999"/>
          </a:xfrm>
        </p:spPr>
        <p:txBody>
          <a:bodyPr>
            <a:normAutofit fontScale="92500"/>
          </a:bodyPr>
          <a:lstStyle/>
          <a:p>
            <a:pPr marL="0" indent="0" eaLnBrk="1" hangingPunct="1">
              <a:buFont typeface="Wingdings" pitchFamily="2" charset="2"/>
              <a:buNone/>
              <a:tabLst>
                <a:tab pos="1377950" algn="l"/>
                <a:tab pos="3830638" algn="l"/>
              </a:tabLst>
            </a:pPr>
            <a:r>
              <a:rPr lang="en-US" dirty="0" smtClean="0"/>
              <a:t>The size of the multiplier </a:t>
            </a:r>
            <a:r>
              <a:rPr lang="en-US" dirty="0" smtClean="0"/>
              <a:t>again depends </a:t>
            </a:r>
            <a:r>
              <a:rPr lang="en-US" dirty="0" smtClean="0"/>
              <a:t>on </a:t>
            </a:r>
            <a:r>
              <a:rPr lang="en-US" i="1" dirty="0" smtClean="0"/>
              <a:t>MPC</a:t>
            </a:r>
            <a:r>
              <a:rPr lang="en-US" dirty="0" smtClean="0"/>
              <a:t>.  </a:t>
            </a:r>
          </a:p>
          <a:p>
            <a:pPr marL="0" indent="0" eaLnBrk="1" hangingPunct="1">
              <a:spcBef>
                <a:spcPct val="35000"/>
              </a:spcBef>
              <a:buFont typeface="Wingdings" pitchFamily="2" charset="2"/>
              <a:buNone/>
              <a:tabLst>
                <a:tab pos="1377950" algn="l"/>
                <a:tab pos="3830638" algn="l"/>
              </a:tabLst>
            </a:pPr>
            <a:r>
              <a:rPr lang="en-US" dirty="0" smtClean="0"/>
              <a:t>  </a:t>
            </a:r>
            <a:r>
              <a:rPr lang="en-US" sz="270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a:xfrm>
            <a:off x="4114800" y="3276600"/>
            <a:ext cx="4724400" cy="2895600"/>
          </a:xfrm>
        </p:spPr>
        <p:txBody>
          <a:bodyPr/>
          <a:lstStyle/>
          <a:p>
            <a:r>
              <a:rPr lang="en-US" dirty="0"/>
              <a:t>A bigger MPC means changes in Y cause bigger changes in C, which in turn cause </a:t>
            </a:r>
            <a:br>
              <a:rPr lang="en-US" dirty="0"/>
            </a:br>
            <a:r>
              <a:rPr lang="en-US" dirty="0"/>
              <a:t>bigger changes in Y</a:t>
            </a:r>
            <a:r>
              <a:rPr lang="en-US" dirty="0" smtClean="0"/>
              <a:t>.</a:t>
            </a:r>
            <a:endParaRPr lang="en-US" dirty="0"/>
          </a:p>
        </p:txBody>
      </p:sp>
      <p:grpSp>
        <p:nvGrpSpPr>
          <p:cNvPr id="2" name="Group 1"/>
          <p:cNvGrpSpPr/>
          <p:nvPr/>
        </p:nvGrpSpPr>
        <p:grpSpPr>
          <a:xfrm>
            <a:off x="457200" y="3050954"/>
            <a:ext cx="3414712" cy="2171700"/>
            <a:chOff x="427038" y="4067175"/>
            <a:chExt cx="3414712" cy="2171700"/>
          </a:xfrm>
        </p:grpSpPr>
        <p:grpSp>
          <p:nvGrpSpPr>
            <p:cNvPr id="29701" name="Group 3"/>
            <p:cNvGrpSpPr>
              <a:grpSpLocks/>
            </p:cNvGrpSpPr>
            <p:nvPr/>
          </p:nvGrpSpPr>
          <p:grpSpPr bwMode="auto">
            <a:xfrm>
              <a:off x="765175" y="4067175"/>
              <a:ext cx="3076575" cy="882650"/>
              <a:chOff x="524" y="3220"/>
              <a:chExt cx="1938" cy="556"/>
            </a:xfrm>
          </p:grpSpPr>
          <p:grpSp>
            <p:nvGrpSpPr>
              <p:cNvPr id="29710" name="Group 4"/>
              <p:cNvGrpSpPr>
                <a:grpSpLocks/>
              </p:cNvGrpSpPr>
              <p:nvPr/>
            </p:nvGrpSpPr>
            <p:grpSpPr bwMode="auto">
              <a:xfrm>
                <a:off x="1128" y="3220"/>
                <a:ext cx="840" cy="556"/>
                <a:chOff x="2760" y="3325"/>
                <a:chExt cx="840" cy="556"/>
              </a:xfrm>
            </p:grpSpPr>
            <p:sp>
              <p:nvSpPr>
                <p:cNvPr id="29713" name="Rectangle 5"/>
                <p:cNvSpPr>
                  <a:spLocks noChangeArrowheads="1"/>
                </p:cNvSpPr>
                <p:nvPr/>
              </p:nvSpPr>
              <p:spPr bwMode="auto">
                <a:xfrm>
                  <a:off x="2816" y="3325"/>
                  <a:ext cx="73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dirty="0" smtClean="0">
                      <a:solidFill>
                        <a:srgbClr val="000000"/>
                      </a:solidFill>
                      <a:cs typeface="Arial" charset="0"/>
                    </a:rPr>
                    <a:t>- MPC</a:t>
                  </a:r>
                  <a:endParaRPr lang="en-US" sz="2700" dirty="0">
                    <a:solidFill>
                      <a:srgbClr val="000000"/>
                    </a:solidFill>
                    <a:cs typeface="Arial" charset="0"/>
                  </a:endParaRPr>
                </a:p>
              </p:txBody>
            </p:sp>
            <p:sp>
              <p:nvSpPr>
                <p:cNvPr id="29714" name="Rectangle 6"/>
                <p:cNvSpPr>
                  <a:spLocks noChangeArrowheads="1"/>
                </p:cNvSpPr>
                <p:nvPr/>
              </p:nvSpPr>
              <p:spPr bwMode="auto">
                <a:xfrm>
                  <a:off x="2760" y="3622"/>
                  <a:ext cx="8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700" dirty="0">
                      <a:solidFill>
                        <a:srgbClr val="000000"/>
                      </a:solidFill>
                      <a:cs typeface="Arial" charset="0"/>
                    </a:rPr>
                    <a:t>1 – </a:t>
                  </a:r>
                  <a:r>
                    <a:rPr lang="en-US" sz="2700" i="1" dirty="0">
                      <a:solidFill>
                        <a:srgbClr val="000000"/>
                      </a:solidFill>
                      <a:cs typeface="Arial" charset="0"/>
                    </a:rPr>
                    <a:t>MPC</a:t>
                  </a:r>
                </a:p>
              </p:txBody>
            </p:sp>
            <p:sp>
              <p:nvSpPr>
                <p:cNvPr id="29715" name="Line 7"/>
                <p:cNvSpPr>
                  <a:spLocks noChangeShapeType="1"/>
                </p:cNvSpPr>
                <p:nvPr/>
              </p:nvSpPr>
              <p:spPr bwMode="auto">
                <a:xfrm>
                  <a:off x="2779" y="3630"/>
                  <a:ext cx="8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9711" name="Rectangle 8"/>
              <p:cNvSpPr>
                <a:spLocks noChangeArrowheads="1"/>
              </p:cNvSpPr>
              <p:nvPr/>
            </p:nvSpPr>
            <p:spPr bwMode="auto">
              <a:xfrm>
                <a:off x="524" y="3346"/>
                <a:ext cx="6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solidFill>
                      <a:srgbClr val="000000"/>
                    </a:solidFill>
                    <a:cs typeface="Arial" charset="0"/>
                  </a:rPr>
                  <a:t>Y</a:t>
                </a:r>
                <a:r>
                  <a:rPr lang="en-US" sz="2700" dirty="0" smtClean="0">
                    <a:solidFill>
                      <a:srgbClr val="000000"/>
                    </a:solidFill>
                    <a:cs typeface="Arial" charset="0"/>
                  </a:rPr>
                  <a:t> </a:t>
                </a:r>
                <a:r>
                  <a:rPr lang="en-US" sz="2700" dirty="0">
                    <a:solidFill>
                      <a:srgbClr val="000000"/>
                    </a:solidFill>
                    <a:cs typeface="Arial" charset="0"/>
                  </a:rPr>
                  <a:t>=</a:t>
                </a:r>
              </a:p>
            </p:txBody>
          </p:sp>
          <p:sp>
            <p:nvSpPr>
              <p:cNvPr id="29712" name="Rectangle 9"/>
              <p:cNvSpPr>
                <a:spLocks noChangeArrowheads="1"/>
              </p:cNvSpPr>
              <p:nvPr/>
            </p:nvSpPr>
            <p:spPr bwMode="auto">
              <a:xfrm>
                <a:off x="1985" y="3347"/>
                <a:ext cx="4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a:solidFill>
                      <a:srgbClr val="000000"/>
                    </a:solidFill>
                    <a:cs typeface="Arial" charset="0"/>
                  </a:rPr>
                  <a:t>T</a:t>
                </a:r>
                <a:endParaRPr lang="en-US" sz="2700" b="1" i="1" dirty="0">
                  <a:solidFill>
                    <a:srgbClr val="000000"/>
                  </a:solidFill>
                  <a:cs typeface="Arial" charset="0"/>
                </a:endParaRPr>
              </a:p>
            </p:txBody>
          </p:sp>
        </p:grpSp>
        <p:grpSp>
          <p:nvGrpSpPr>
            <p:cNvPr id="29703" name="Group 17"/>
            <p:cNvGrpSpPr>
              <a:grpSpLocks/>
            </p:cNvGrpSpPr>
            <p:nvPr/>
          </p:nvGrpSpPr>
          <p:grpSpPr bwMode="auto">
            <a:xfrm>
              <a:off x="427038" y="4125913"/>
              <a:ext cx="2709862" cy="2112962"/>
              <a:chOff x="269" y="2599"/>
              <a:chExt cx="1707" cy="1331"/>
            </a:xfrm>
          </p:grpSpPr>
          <p:sp>
            <p:nvSpPr>
              <p:cNvPr id="29706" name="Rectangle 11"/>
              <p:cNvSpPr>
                <a:spLocks noChangeArrowheads="1"/>
              </p:cNvSpPr>
              <p:nvPr/>
            </p:nvSpPr>
            <p:spPr bwMode="auto">
              <a:xfrm>
                <a:off x="1035" y="2599"/>
                <a:ext cx="941" cy="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grpSp>
            <p:nvGrpSpPr>
              <p:cNvPr id="29707" name="Group 12"/>
              <p:cNvGrpSpPr>
                <a:grpSpLocks/>
              </p:cNvGrpSpPr>
              <p:nvPr/>
            </p:nvGrpSpPr>
            <p:grpSpPr bwMode="auto">
              <a:xfrm>
                <a:off x="269" y="3157"/>
                <a:ext cx="1488" cy="773"/>
                <a:chOff x="269" y="3157"/>
                <a:chExt cx="1488" cy="773"/>
              </a:xfrm>
            </p:grpSpPr>
            <p:sp>
              <p:nvSpPr>
                <p:cNvPr id="29708" name="Line 13"/>
                <p:cNvSpPr>
                  <a:spLocks noChangeShapeType="1"/>
                </p:cNvSpPr>
                <p:nvPr/>
              </p:nvSpPr>
              <p:spPr bwMode="auto">
                <a:xfrm flipV="1">
                  <a:off x="839" y="3157"/>
                  <a:ext cx="168" cy="241"/>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9709" name="Text Box 14"/>
                <p:cNvSpPr txBox="1">
                  <a:spLocks noChangeArrowheads="1"/>
                </p:cNvSpPr>
                <p:nvPr/>
              </p:nvSpPr>
              <p:spPr bwMode="auto">
                <a:xfrm>
                  <a:off x="269" y="3368"/>
                  <a:ext cx="1488" cy="56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dirty="0">
                      <a:solidFill>
                        <a:srgbClr val="000000"/>
                      </a:solidFill>
                      <a:cs typeface="Arial" charset="0"/>
                    </a:rPr>
                    <a:t>The </a:t>
                  </a:r>
                  <a:r>
                    <a:rPr lang="en-US" sz="2600" i="1" dirty="0" smtClean="0">
                      <a:solidFill>
                        <a:srgbClr val="000000"/>
                      </a:solidFill>
                      <a:cs typeface="Arial" charset="0"/>
                    </a:rPr>
                    <a:t>tax multiplier</a:t>
                  </a:r>
                  <a:endParaRPr lang="en-US" sz="2600" i="1" dirty="0">
                    <a:solidFill>
                      <a:srgbClr val="000000"/>
                    </a:solidFill>
                    <a:cs typeface="Arial" charset="0"/>
                  </a:endParaRPr>
                </a:p>
              </p:txBody>
            </p:sp>
          </p:grpSp>
        </p:grpSp>
      </p:grpSp>
      <p:sp>
        <p:nvSpPr>
          <p:cNvPr id="2970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srgbClr val="000000"/>
                </a:solidFill>
                <a:latin typeface="Tahoma" pitchFamily="34" charset="0"/>
                <a:cs typeface="Arial" charset="0"/>
              </a:rPr>
              <a:t>0</a:t>
            </a:r>
          </a:p>
        </p:txBody>
      </p:sp>
    </p:spTree>
    <p:extLst>
      <p:ext uri="{BB962C8B-B14F-4D97-AF65-F5344CB8AC3E}">
        <p14:creationId xmlns:p14="http://schemas.microsoft.com/office/powerpoint/2010/main" val="81187050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52">
                                            <p:txEl>
                                              <p:pRg st="0" end="0"/>
                                            </p:txEl>
                                          </p:spTgt>
                                        </p:tgtEl>
                                        <p:attrNameLst>
                                          <p:attrName>style.visibility</p:attrName>
                                        </p:attrNameLst>
                                      </p:cBhvr>
                                      <p:to>
                                        <p:strVal val="visible"/>
                                      </p:to>
                                    </p:set>
                                    <p:animEffect transition="in" filter="wipe(left)">
                                      <p:cBhvr>
                                        <p:cTn id="7" dur="500"/>
                                        <p:tgtEl>
                                          <p:spTgt spid="1679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52">
                                            <p:txEl>
                                              <p:pRg st="1" end="1"/>
                                            </p:txEl>
                                          </p:spTgt>
                                        </p:tgtEl>
                                        <p:attrNameLst>
                                          <p:attrName>style.visibility</p:attrName>
                                        </p:attrNameLst>
                                      </p:cBhvr>
                                      <p:to>
                                        <p:strVal val="visible"/>
                                      </p:to>
                                    </p:set>
                                    <p:animEffect transition="in" filter="wipe(left)">
                                      <p:cBhvr>
                                        <p:cTn id="12" dur="500"/>
                                        <p:tgtEl>
                                          <p:spTgt spid="1679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2" grpId="0" build="p" bldLvl="2"/>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Policy and </a:t>
            </a:r>
            <a:r>
              <a:rPr lang="en-US" dirty="0" smtClean="0"/>
              <a:t>the AD</a:t>
            </a:r>
            <a:endParaRPr lang="en-US" dirty="0"/>
          </a:p>
        </p:txBody>
      </p:sp>
      <p:sp>
        <p:nvSpPr>
          <p:cNvPr id="3" name="Content Placeholder 2"/>
          <p:cNvSpPr>
            <a:spLocks noGrp="1"/>
          </p:cNvSpPr>
          <p:nvPr>
            <p:ph idx="1"/>
          </p:nvPr>
        </p:nvSpPr>
        <p:spPr/>
        <p:txBody>
          <a:bodyPr/>
          <a:lstStyle/>
          <a:p>
            <a:r>
              <a:rPr lang="en-US" dirty="0"/>
              <a:t>Fiscal policy:  </a:t>
            </a:r>
            <a:endParaRPr lang="en-US" dirty="0" smtClean="0"/>
          </a:p>
          <a:p>
            <a:pPr lvl="1"/>
            <a:r>
              <a:rPr lang="en-US" dirty="0" smtClean="0"/>
              <a:t>Setting the </a:t>
            </a:r>
            <a:r>
              <a:rPr lang="en-US" dirty="0"/>
              <a:t>level of </a:t>
            </a:r>
            <a:r>
              <a:rPr lang="en-US" dirty="0" smtClean="0"/>
              <a:t>government </a:t>
            </a:r>
            <a:r>
              <a:rPr lang="en-US" dirty="0"/>
              <a:t>spending and taxation by government </a:t>
            </a:r>
            <a:r>
              <a:rPr lang="en-US" dirty="0" smtClean="0"/>
              <a:t>policymakers</a:t>
            </a:r>
            <a:endParaRPr lang="en-US" dirty="0"/>
          </a:p>
          <a:p>
            <a:pPr lvl="1"/>
            <a:r>
              <a:rPr lang="en-US" dirty="0">
                <a:solidFill>
                  <a:srgbClr val="005EA4"/>
                </a:solidFill>
              </a:rPr>
              <a:t>Expansionary fiscal policy</a:t>
            </a:r>
          </a:p>
          <a:p>
            <a:pPr lvl="2"/>
            <a:r>
              <a:rPr lang="en-US" dirty="0" smtClean="0"/>
              <a:t>An increase </a:t>
            </a:r>
            <a:r>
              <a:rPr lang="en-US" dirty="0"/>
              <a:t>in G and/or decrease in T, </a:t>
            </a:r>
            <a:br>
              <a:rPr lang="en-US" dirty="0"/>
            </a:br>
            <a:r>
              <a:rPr lang="en-US" dirty="0"/>
              <a:t>shifts AD right</a:t>
            </a:r>
          </a:p>
          <a:p>
            <a:pPr lvl="1"/>
            <a:r>
              <a:rPr lang="en-US" dirty="0">
                <a:solidFill>
                  <a:srgbClr val="005EA4"/>
                </a:solidFill>
              </a:rPr>
              <a:t>Contractionary fiscal policy</a:t>
            </a:r>
          </a:p>
          <a:p>
            <a:pPr lvl="2"/>
            <a:r>
              <a:rPr lang="en-US" dirty="0" smtClean="0"/>
              <a:t>A decrease </a:t>
            </a:r>
            <a:r>
              <a:rPr lang="en-US" dirty="0"/>
              <a:t>in G and/or increase in T, </a:t>
            </a:r>
            <a:br>
              <a:rPr lang="en-US" dirty="0"/>
            </a:br>
            <a:r>
              <a:rPr lang="en-US" dirty="0"/>
              <a:t>shifts AD left</a:t>
            </a:r>
          </a:p>
          <a:p>
            <a:r>
              <a:rPr lang="en-US" sz="3200" dirty="0"/>
              <a:t>Fiscal policy has two effects on AD...</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278877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Multiplier Effect</a:t>
            </a:r>
          </a:p>
        </p:txBody>
      </p:sp>
      <p:sp>
        <p:nvSpPr>
          <p:cNvPr id="3" name="Content Placeholder 2"/>
          <p:cNvSpPr>
            <a:spLocks noGrp="1"/>
          </p:cNvSpPr>
          <p:nvPr>
            <p:ph idx="1"/>
          </p:nvPr>
        </p:nvSpPr>
        <p:spPr>
          <a:xfrm>
            <a:off x="277813" y="1025525"/>
            <a:ext cx="8789987" cy="5422900"/>
          </a:xfrm>
        </p:spPr>
        <p:txBody>
          <a:bodyPr/>
          <a:lstStyle/>
          <a:p>
            <a:r>
              <a:rPr lang="en-US" sz="3200" dirty="0" smtClean="0"/>
              <a:t>Example: If </a:t>
            </a:r>
            <a:r>
              <a:rPr lang="en-US" sz="3200" dirty="0"/>
              <a:t>the </a:t>
            </a:r>
            <a:r>
              <a:rPr lang="en-US" sz="3200" dirty="0" smtClean="0"/>
              <a:t>government </a:t>
            </a:r>
            <a:r>
              <a:rPr lang="en-US" sz="3200" dirty="0"/>
              <a:t>buys $20b of planes from Boeing, Boeing’s revenue increases by $20b. </a:t>
            </a:r>
          </a:p>
          <a:p>
            <a:pPr lvl="1"/>
            <a:r>
              <a:rPr lang="en-US" sz="2800" dirty="0"/>
              <a:t>This is distributed to Boeing’s workers (as wages) and owners (as profits or stock dividends).</a:t>
            </a:r>
          </a:p>
          <a:p>
            <a:pPr lvl="1"/>
            <a:r>
              <a:rPr lang="en-US" sz="2800" dirty="0"/>
              <a:t>These people are also consumers and will spend a portion of the extra income.  </a:t>
            </a:r>
          </a:p>
          <a:p>
            <a:pPr lvl="1"/>
            <a:r>
              <a:rPr lang="en-US" sz="2800" dirty="0"/>
              <a:t>This extra consumption causes further increases in aggregate demand</a:t>
            </a:r>
            <a:r>
              <a:rPr lang="en-US" sz="2800" dirty="0" smtClean="0"/>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85914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Autofit/>
          </a:bodyPr>
          <a:lstStyle/>
          <a:p>
            <a:pPr eaLnBrk="1" hangingPunct="1"/>
            <a:r>
              <a:rPr lang="en-US" sz="2800" dirty="0" smtClean="0"/>
              <a:t>1.  The Multiplier Effect</a:t>
            </a:r>
          </a:p>
        </p:txBody>
      </p:sp>
      <p:sp>
        <p:nvSpPr>
          <p:cNvPr id="163843" name="Rectangle 3"/>
          <p:cNvSpPr>
            <a:spLocks noGrp="1" noChangeArrowheads="1"/>
          </p:cNvSpPr>
          <p:nvPr>
            <p:ph type="body" sz="quarter" idx="12"/>
          </p:nvPr>
        </p:nvSpPr>
        <p:spPr>
          <a:xfrm>
            <a:off x="107949" y="685800"/>
            <a:ext cx="4083051" cy="5715000"/>
          </a:xfrm>
          <a:solidFill>
            <a:schemeClr val="bg1"/>
          </a:solidFill>
        </p:spPr>
        <p:txBody>
          <a:bodyPr/>
          <a:lstStyle/>
          <a:p>
            <a:pPr marL="0" indent="0" eaLnBrk="1" hangingPunct="1">
              <a:buFont typeface="Wingdings" pitchFamily="2" charset="2"/>
              <a:buNone/>
            </a:pPr>
            <a:r>
              <a:rPr lang="en-US" sz="2800" dirty="0" smtClean="0"/>
              <a:t>A $20b increase in </a:t>
            </a:r>
            <a:r>
              <a:rPr lang="en-US" sz="2800" b="1" i="1" dirty="0" smtClean="0"/>
              <a:t>G</a:t>
            </a:r>
            <a:r>
              <a:rPr lang="en-US" sz="2800" dirty="0" smtClean="0"/>
              <a:t> initially shifts </a:t>
            </a:r>
            <a:r>
              <a:rPr lang="en-US" sz="2800" i="1" dirty="0" smtClean="0"/>
              <a:t>AD</a:t>
            </a:r>
            <a:r>
              <a:rPr lang="en-US" sz="2800" dirty="0" smtClean="0"/>
              <a:t> </a:t>
            </a:r>
            <a:br>
              <a:rPr lang="en-US" sz="2800" dirty="0" smtClean="0"/>
            </a:br>
            <a:r>
              <a:rPr lang="en-US" sz="2800" dirty="0" smtClean="0"/>
              <a:t>to the right by $20b.  </a:t>
            </a:r>
          </a:p>
          <a:p>
            <a:pPr marL="0" indent="0" eaLnBrk="1" hangingPunct="1">
              <a:buFont typeface="Wingdings" pitchFamily="2" charset="2"/>
              <a:buNone/>
            </a:pPr>
            <a:r>
              <a:rPr lang="en-US" sz="2800" dirty="0" smtClean="0"/>
              <a:t>The increase in </a:t>
            </a:r>
            <a:r>
              <a:rPr lang="en-US" sz="2800" b="1" i="1" dirty="0" smtClean="0"/>
              <a:t>Y</a:t>
            </a:r>
            <a:r>
              <a:rPr lang="en-US" sz="2800" dirty="0" smtClean="0"/>
              <a:t> causes </a:t>
            </a:r>
            <a:r>
              <a:rPr lang="en-US" sz="2800" b="1" i="1" dirty="0" smtClean="0"/>
              <a:t>C</a:t>
            </a:r>
            <a:r>
              <a:rPr lang="en-US" sz="2800" dirty="0" smtClean="0"/>
              <a:t> to rise, which shifts </a:t>
            </a:r>
            <a:r>
              <a:rPr lang="en-US" sz="2800" i="1" dirty="0" smtClean="0"/>
              <a:t>AD</a:t>
            </a:r>
            <a:r>
              <a:rPr lang="en-US" sz="2800" dirty="0" smtClean="0"/>
              <a:t> further to the right.</a:t>
            </a:r>
          </a:p>
          <a:p>
            <a:pPr eaLnBrk="1" hangingPunct="1"/>
            <a:r>
              <a:rPr lang="en-US" sz="2800" i="1" dirty="0">
                <a:solidFill>
                  <a:srgbClr val="C00000"/>
                </a:solidFill>
                <a:latin typeface="Cambria" panose="02040503050406030204" pitchFamily="18" charset="0"/>
              </a:rPr>
              <a:t>Multiplier effect:  the additional shifts in AD </a:t>
            </a:r>
            <a:br>
              <a:rPr lang="en-US" sz="2800" i="1" dirty="0">
                <a:solidFill>
                  <a:srgbClr val="C00000"/>
                </a:solidFill>
                <a:latin typeface="Cambria" panose="02040503050406030204" pitchFamily="18" charset="0"/>
              </a:rPr>
            </a:br>
            <a:r>
              <a:rPr lang="en-US" sz="2800" i="1" dirty="0">
                <a:solidFill>
                  <a:srgbClr val="C00000"/>
                </a:solidFill>
                <a:latin typeface="Cambria" panose="02040503050406030204" pitchFamily="18" charset="0"/>
              </a:rPr>
              <a:t>that result when fiscal policy increases income and thereby increases consumer spending</a:t>
            </a:r>
          </a:p>
          <a:p>
            <a:pPr eaLnBrk="1" hangingPunct="1"/>
            <a:endParaRPr lang="en-US" sz="2800" dirty="0"/>
          </a:p>
          <a:p>
            <a:pPr marL="0" indent="0" eaLnBrk="1" hangingPunct="1">
              <a:buFont typeface="Wingdings" pitchFamily="2" charset="2"/>
              <a:buNone/>
            </a:pPr>
            <a:endParaRPr lang="en-US" sz="2800" dirty="0" smtClean="0"/>
          </a:p>
        </p:txBody>
      </p:sp>
      <p:grpSp>
        <p:nvGrpSpPr>
          <p:cNvPr id="26630" name="Group 4"/>
          <p:cNvGrpSpPr>
            <a:grpSpLocks/>
          </p:cNvGrpSpPr>
          <p:nvPr/>
        </p:nvGrpSpPr>
        <p:grpSpPr bwMode="auto">
          <a:xfrm>
            <a:off x="4324350" y="1371600"/>
            <a:ext cx="4514850" cy="4114800"/>
            <a:chOff x="3344" y="927"/>
            <a:chExt cx="2126" cy="2592"/>
          </a:xfrm>
        </p:grpSpPr>
        <p:grpSp>
          <p:nvGrpSpPr>
            <p:cNvPr id="26660" name="Group 5"/>
            <p:cNvGrpSpPr>
              <a:grpSpLocks/>
            </p:cNvGrpSpPr>
            <p:nvPr/>
          </p:nvGrpSpPr>
          <p:grpSpPr bwMode="auto">
            <a:xfrm>
              <a:off x="3485" y="1197"/>
              <a:ext cx="1948" cy="2070"/>
              <a:chOff x="1489" y="785"/>
              <a:chExt cx="3650" cy="2492"/>
            </a:xfrm>
          </p:grpSpPr>
          <p:sp>
            <p:nvSpPr>
              <p:cNvPr id="26663" name="Line 6"/>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4" name="Line 7"/>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61" name="Text Box 8"/>
            <p:cNvSpPr txBox="1">
              <a:spLocks noChangeArrowheads="1"/>
            </p:cNvSpPr>
            <p:nvPr/>
          </p:nvSpPr>
          <p:spPr bwMode="auto">
            <a:xfrm>
              <a:off x="5232" y="3289"/>
              <a:ext cx="23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Y</a:t>
              </a:r>
            </a:p>
          </p:txBody>
        </p:sp>
        <p:sp>
          <p:nvSpPr>
            <p:cNvPr id="26662" name="Text Box 9"/>
            <p:cNvSpPr txBox="1">
              <a:spLocks noChangeArrowheads="1"/>
            </p:cNvSpPr>
            <p:nvPr/>
          </p:nvSpPr>
          <p:spPr bwMode="auto">
            <a:xfrm>
              <a:off x="3344" y="927"/>
              <a:ext cx="2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p>
          </p:txBody>
        </p:sp>
      </p:grpSp>
      <p:grpSp>
        <p:nvGrpSpPr>
          <p:cNvPr id="26631" name="Group 10"/>
          <p:cNvGrpSpPr>
            <a:grpSpLocks/>
          </p:cNvGrpSpPr>
          <p:nvPr/>
        </p:nvGrpSpPr>
        <p:grpSpPr bwMode="auto">
          <a:xfrm>
            <a:off x="4675188" y="2681287"/>
            <a:ext cx="1763712" cy="2197100"/>
            <a:chOff x="3397" y="1752"/>
            <a:chExt cx="1111" cy="1384"/>
          </a:xfrm>
        </p:grpSpPr>
        <p:sp>
          <p:nvSpPr>
            <p:cNvPr id="26658" name="Line 11"/>
            <p:cNvSpPr>
              <a:spLocks noChangeShapeType="1"/>
            </p:cNvSpPr>
            <p:nvPr/>
          </p:nvSpPr>
          <p:spPr bwMode="auto">
            <a:xfrm>
              <a:off x="3531" y="1974"/>
              <a:ext cx="977" cy="1162"/>
            </a:xfrm>
            <a:prstGeom prst="line">
              <a:avLst/>
            </a:prstGeom>
            <a:noFill/>
            <a:ln w="38100">
              <a:solidFill>
                <a:srgbClr val="00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Text Box 12"/>
            <p:cNvSpPr txBox="1">
              <a:spLocks noChangeArrowheads="1"/>
            </p:cNvSpPr>
            <p:nvPr/>
          </p:nvSpPr>
          <p:spPr bwMode="auto">
            <a:xfrm>
              <a:off x="3397" y="1752"/>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1</a:t>
              </a:r>
            </a:p>
          </p:txBody>
        </p:sp>
      </p:grpSp>
      <p:sp>
        <p:nvSpPr>
          <p:cNvPr id="26632" name="Text Box 13"/>
          <p:cNvSpPr txBox="1">
            <a:spLocks noChangeArrowheads="1"/>
          </p:cNvSpPr>
          <p:nvPr/>
        </p:nvSpPr>
        <p:spPr bwMode="auto">
          <a:xfrm>
            <a:off x="4141788" y="3382962"/>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P</a:t>
            </a:r>
            <a:r>
              <a:rPr lang="en-US" sz="2400" b="1" baseline="-25000">
                <a:cs typeface="Arial" charset="0"/>
              </a:rPr>
              <a:t>1</a:t>
            </a:r>
          </a:p>
        </p:txBody>
      </p:sp>
      <p:grpSp>
        <p:nvGrpSpPr>
          <p:cNvPr id="5" name="Group 14"/>
          <p:cNvGrpSpPr>
            <a:grpSpLocks/>
          </p:cNvGrpSpPr>
          <p:nvPr/>
        </p:nvGrpSpPr>
        <p:grpSpPr bwMode="auto">
          <a:xfrm>
            <a:off x="5700713" y="2530475"/>
            <a:ext cx="1828800" cy="2201862"/>
            <a:chOff x="3798" y="1657"/>
            <a:chExt cx="1152" cy="1387"/>
          </a:xfrm>
        </p:grpSpPr>
        <p:sp>
          <p:nvSpPr>
            <p:cNvPr id="26656" name="Text Box 15"/>
            <p:cNvSpPr txBox="1">
              <a:spLocks noChangeArrowheads="1"/>
            </p:cNvSpPr>
            <p:nvPr/>
          </p:nvSpPr>
          <p:spPr bwMode="auto">
            <a:xfrm>
              <a:off x="3798" y="1657"/>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2</a:t>
              </a:r>
            </a:p>
          </p:txBody>
        </p:sp>
        <p:sp>
          <p:nvSpPr>
            <p:cNvPr id="26657" name="Line 16"/>
            <p:cNvSpPr>
              <a:spLocks noChangeShapeType="1"/>
            </p:cNvSpPr>
            <p:nvPr/>
          </p:nvSpPr>
          <p:spPr bwMode="auto">
            <a:xfrm>
              <a:off x="3973" y="1882"/>
              <a:ext cx="977" cy="1162"/>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7"/>
          <p:cNvGrpSpPr>
            <a:grpSpLocks/>
          </p:cNvGrpSpPr>
          <p:nvPr/>
        </p:nvGrpSpPr>
        <p:grpSpPr bwMode="auto">
          <a:xfrm>
            <a:off x="6838950" y="2379662"/>
            <a:ext cx="1811338" cy="2206625"/>
            <a:chOff x="4221" y="1562"/>
            <a:chExt cx="1141" cy="1390"/>
          </a:xfrm>
        </p:grpSpPr>
        <p:sp>
          <p:nvSpPr>
            <p:cNvPr id="26654" name="Text Box 18"/>
            <p:cNvSpPr txBox="1">
              <a:spLocks noChangeArrowheads="1"/>
            </p:cNvSpPr>
            <p:nvPr/>
          </p:nvSpPr>
          <p:spPr bwMode="auto">
            <a:xfrm>
              <a:off x="4221" y="1562"/>
              <a:ext cx="3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i="1">
                  <a:cs typeface="Arial" charset="0"/>
                </a:rPr>
                <a:t>AD</a:t>
              </a:r>
              <a:r>
                <a:rPr lang="en-US" sz="2500" baseline="-25000">
                  <a:cs typeface="Arial" charset="0"/>
                </a:rPr>
                <a:t>3</a:t>
              </a:r>
            </a:p>
          </p:txBody>
        </p:sp>
        <p:sp>
          <p:nvSpPr>
            <p:cNvPr id="26655" name="Line 19"/>
            <p:cNvSpPr>
              <a:spLocks noChangeShapeType="1"/>
            </p:cNvSpPr>
            <p:nvPr/>
          </p:nvSpPr>
          <p:spPr bwMode="auto">
            <a:xfrm>
              <a:off x="4385" y="1790"/>
              <a:ext cx="977" cy="116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35" name="Line 20"/>
          <p:cNvSpPr>
            <a:spLocks noChangeShapeType="1"/>
          </p:cNvSpPr>
          <p:nvPr/>
        </p:nvSpPr>
        <p:spPr bwMode="auto">
          <a:xfrm>
            <a:off x="4619625" y="3579812"/>
            <a:ext cx="4035425" cy="0"/>
          </a:xfrm>
          <a:prstGeom prst="line">
            <a:avLst/>
          </a:prstGeom>
          <a:noFill/>
          <a:ln w="2857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6" name="Group 21"/>
          <p:cNvGrpSpPr>
            <a:grpSpLocks/>
          </p:cNvGrpSpPr>
          <p:nvPr/>
        </p:nvGrpSpPr>
        <p:grpSpPr bwMode="auto">
          <a:xfrm>
            <a:off x="5148263" y="3505200"/>
            <a:ext cx="381000" cy="1982787"/>
            <a:chOff x="3695" y="2271"/>
            <a:chExt cx="240" cy="1249"/>
          </a:xfrm>
        </p:grpSpPr>
        <p:sp>
          <p:nvSpPr>
            <p:cNvPr id="26651" name="Text Box 22"/>
            <p:cNvSpPr txBox="1">
              <a:spLocks noChangeArrowheads="1"/>
            </p:cNvSpPr>
            <p:nvPr/>
          </p:nvSpPr>
          <p:spPr bwMode="auto">
            <a:xfrm>
              <a:off x="3695" y="3290"/>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1</a:t>
              </a:r>
            </a:p>
          </p:txBody>
        </p:sp>
        <p:sp>
          <p:nvSpPr>
            <p:cNvPr id="26652" name="Line 23"/>
            <p:cNvSpPr>
              <a:spLocks noChangeShapeType="1"/>
            </p:cNvSpPr>
            <p:nvPr/>
          </p:nvSpPr>
          <p:spPr bwMode="auto">
            <a:xfrm>
              <a:off x="3816" y="2313"/>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53" name="Oval 24"/>
            <p:cNvSpPr>
              <a:spLocks noChangeArrowheads="1"/>
            </p:cNvSpPr>
            <p:nvPr/>
          </p:nvSpPr>
          <p:spPr bwMode="auto">
            <a:xfrm>
              <a:off x="3768"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grpSp>
        <p:nvGrpSpPr>
          <p:cNvPr id="8" name="Group 25"/>
          <p:cNvGrpSpPr>
            <a:grpSpLocks/>
          </p:cNvGrpSpPr>
          <p:nvPr/>
        </p:nvGrpSpPr>
        <p:grpSpPr bwMode="auto">
          <a:xfrm>
            <a:off x="7608888" y="3505200"/>
            <a:ext cx="381000" cy="1979612"/>
            <a:chOff x="4706" y="2271"/>
            <a:chExt cx="240" cy="1247"/>
          </a:xfrm>
        </p:grpSpPr>
        <p:sp>
          <p:nvSpPr>
            <p:cNvPr id="26648" name="Text Box 26"/>
            <p:cNvSpPr txBox="1">
              <a:spLocks noChangeArrowheads="1"/>
            </p:cNvSpPr>
            <p:nvPr/>
          </p:nvSpPr>
          <p:spPr bwMode="auto">
            <a:xfrm>
              <a:off x="4706" y="3288"/>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3</a:t>
              </a:r>
            </a:p>
          </p:txBody>
        </p:sp>
        <p:sp>
          <p:nvSpPr>
            <p:cNvPr id="26649" name="Line 27"/>
            <p:cNvSpPr>
              <a:spLocks noChangeShapeType="1"/>
            </p:cNvSpPr>
            <p:nvPr/>
          </p:nvSpPr>
          <p:spPr bwMode="auto">
            <a:xfrm>
              <a:off x="4830" y="2316"/>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Oval 28"/>
            <p:cNvSpPr>
              <a:spLocks noChangeArrowheads="1"/>
            </p:cNvSpPr>
            <p:nvPr/>
          </p:nvSpPr>
          <p:spPr bwMode="auto">
            <a:xfrm>
              <a:off x="4785"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63869" name="Line 29"/>
          <p:cNvSpPr>
            <a:spLocks noChangeShapeType="1"/>
          </p:cNvSpPr>
          <p:nvPr/>
        </p:nvSpPr>
        <p:spPr bwMode="auto">
          <a:xfrm rot="-5400000">
            <a:off x="5954713" y="3040062"/>
            <a:ext cx="0" cy="1079500"/>
          </a:xfrm>
          <a:prstGeom prst="line">
            <a:avLst/>
          </a:prstGeom>
          <a:noFill/>
          <a:ln w="3810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3870" name="Line 30"/>
          <p:cNvSpPr>
            <a:spLocks noChangeShapeType="1"/>
          </p:cNvSpPr>
          <p:nvPr/>
        </p:nvSpPr>
        <p:spPr bwMode="auto">
          <a:xfrm rot="5400000">
            <a:off x="7191375" y="3041650"/>
            <a:ext cx="0" cy="1079500"/>
          </a:xfrm>
          <a:prstGeom prst="line">
            <a:avLst/>
          </a:prstGeom>
          <a:noFill/>
          <a:ln w="381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grpSp>
        <p:nvGrpSpPr>
          <p:cNvPr id="9" name="Group 34"/>
          <p:cNvGrpSpPr>
            <a:grpSpLocks/>
          </p:cNvGrpSpPr>
          <p:nvPr/>
        </p:nvGrpSpPr>
        <p:grpSpPr bwMode="auto">
          <a:xfrm>
            <a:off x="6383338" y="3505200"/>
            <a:ext cx="381000" cy="1974850"/>
            <a:chOff x="4217" y="2271"/>
            <a:chExt cx="240" cy="1244"/>
          </a:xfrm>
        </p:grpSpPr>
        <p:sp>
          <p:nvSpPr>
            <p:cNvPr id="26645" name="Line 35"/>
            <p:cNvSpPr>
              <a:spLocks noChangeShapeType="1"/>
            </p:cNvSpPr>
            <p:nvPr/>
          </p:nvSpPr>
          <p:spPr bwMode="auto">
            <a:xfrm>
              <a:off x="4338" y="2313"/>
              <a:ext cx="0" cy="951"/>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Oval 36"/>
            <p:cNvSpPr>
              <a:spLocks noChangeArrowheads="1"/>
            </p:cNvSpPr>
            <p:nvPr/>
          </p:nvSpPr>
          <p:spPr bwMode="auto">
            <a:xfrm>
              <a:off x="4290" y="2271"/>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sp>
          <p:nvSpPr>
            <p:cNvPr id="26647" name="Text Box 37"/>
            <p:cNvSpPr txBox="1">
              <a:spLocks noChangeArrowheads="1"/>
            </p:cNvSpPr>
            <p:nvPr/>
          </p:nvSpPr>
          <p:spPr bwMode="auto">
            <a:xfrm>
              <a:off x="4217" y="3285"/>
              <a:ext cx="2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b="1" i="1">
                  <a:cs typeface="Arial" charset="0"/>
                </a:rPr>
                <a:t>Y</a:t>
              </a:r>
              <a:r>
                <a:rPr lang="en-US" sz="2400" b="1" baseline="-25000">
                  <a:cs typeface="Arial" charset="0"/>
                </a:rPr>
                <a:t>2</a:t>
              </a:r>
            </a:p>
          </p:txBody>
        </p:sp>
      </p:grpSp>
      <p:grpSp>
        <p:nvGrpSpPr>
          <p:cNvPr id="10" name="Group 38"/>
          <p:cNvGrpSpPr>
            <a:grpSpLocks/>
          </p:cNvGrpSpPr>
          <p:nvPr/>
        </p:nvGrpSpPr>
        <p:grpSpPr bwMode="auto">
          <a:xfrm>
            <a:off x="5340350" y="3663950"/>
            <a:ext cx="1512888" cy="663575"/>
            <a:chOff x="3270" y="2371"/>
            <a:chExt cx="953" cy="418"/>
          </a:xfrm>
        </p:grpSpPr>
        <p:sp>
          <p:nvSpPr>
            <p:cNvPr id="26643" name="AutoShape 32"/>
            <p:cNvSpPr>
              <a:spLocks/>
            </p:cNvSpPr>
            <p:nvPr/>
          </p:nvSpPr>
          <p:spPr bwMode="auto">
            <a:xfrm rot="-5400000">
              <a:off x="3578" y="2063"/>
              <a:ext cx="165" cy="781"/>
            </a:xfrm>
            <a:prstGeom prst="leftBrace">
              <a:avLst>
                <a:gd name="adj1" fmla="val 39444"/>
                <a:gd name="adj2" fmla="val 50000"/>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endParaRPr lang="en-US">
                <a:cs typeface="Arial" charset="0"/>
              </a:endParaRPr>
            </a:p>
          </p:txBody>
        </p:sp>
        <p:sp>
          <p:nvSpPr>
            <p:cNvPr id="26644" name="Text Box 33"/>
            <p:cNvSpPr txBox="1">
              <a:spLocks noChangeArrowheads="1"/>
            </p:cNvSpPr>
            <p:nvPr/>
          </p:nvSpPr>
          <p:spPr bwMode="auto">
            <a:xfrm>
              <a:off x="3294" y="2559"/>
              <a:ext cx="929" cy="23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A50021"/>
                  </a:solidFill>
                  <a:cs typeface="Arial" charset="0"/>
                </a:rPr>
                <a:t>$20 billion</a:t>
              </a:r>
            </a:p>
          </p:txBody>
        </p:sp>
      </p:grpSp>
      <p:sp>
        <p:nvSpPr>
          <p:cNvPr id="26642" name="FlagCount" hidden="1">
            <a:hlinkClick r:id="rId3" action="ppaction://hlinkfile"/>
          </p:cNvPr>
          <p:cNvSpPr>
            <a:spLocks noChangeArrowheads="1"/>
          </p:cNvSpPr>
          <p:nvPr/>
        </p:nvSpPr>
        <p:spPr bwMode="auto">
          <a:xfrm>
            <a:off x="81661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3"/>
          </p:nvPr>
        </p:nvSpPr>
        <p:spPr/>
        <p:txBody>
          <a:bodyPr/>
          <a:lstStyle/>
          <a:p>
            <a:pPr>
              <a:defRPr/>
            </a:pPr>
            <a:fld id="{2F37425F-5E17-4209-B948-B5CE2119E408}" type="slidenum">
              <a:rPr lang="en-US" smtClean="0"/>
              <a:pPr>
                <a:defRPr/>
              </a:pPr>
              <a:t>4</a:t>
            </a:fld>
            <a:endParaRPr lang="en-US" dirty="0"/>
          </a:p>
        </p:txBody>
      </p:sp>
    </p:spTree>
    <p:extLst>
      <p:ext uri="{BB962C8B-B14F-4D97-AF65-F5344CB8AC3E}">
        <p14:creationId xmlns:p14="http://schemas.microsoft.com/office/powerpoint/2010/main" val="1706132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43">
                                            <p:bg/>
                                          </p:spTgt>
                                        </p:tgtEl>
                                        <p:attrNameLst>
                                          <p:attrName>style.visibility</p:attrName>
                                        </p:attrNameLst>
                                      </p:cBhvr>
                                      <p:to>
                                        <p:strVal val="visible"/>
                                      </p:to>
                                    </p:set>
                                    <p:animEffect transition="in" filter="wipe(left)">
                                      <p:cBhvr>
                                        <p:cTn id="7" dur="500"/>
                                        <p:tgtEl>
                                          <p:spTgt spid="16384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43">
                                            <p:txEl>
                                              <p:pRg st="0" end="0"/>
                                            </p:txEl>
                                          </p:spTgt>
                                        </p:tgtEl>
                                        <p:attrNameLst>
                                          <p:attrName>style.visibility</p:attrName>
                                        </p:attrNameLst>
                                      </p:cBhvr>
                                      <p:to>
                                        <p:strVal val="visible"/>
                                      </p:to>
                                    </p:set>
                                    <p:animEffect transition="in" filter="wipe(left)">
                                      <p:cBhvr>
                                        <p:cTn id="11" dur="500"/>
                                        <p:tgtEl>
                                          <p:spTgt spid="1638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3869"/>
                                        </p:tgtEl>
                                        <p:attrNameLst>
                                          <p:attrName>style.visibility</p:attrName>
                                        </p:attrNameLst>
                                      </p:cBhvr>
                                      <p:to>
                                        <p:strVal val="visible"/>
                                      </p:to>
                                    </p:set>
                                    <p:animEffect transition="in" filter="wipe(left)">
                                      <p:cBhvr>
                                        <p:cTn id="16" dur="500"/>
                                        <p:tgtEl>
                                          <p:spTgt spid="163869"/>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nodeType="afterGroup">
                            <p:stCondLst>
                              <p:cond delay="1500"/>
                            </p:stCondLst>
                            <p:childTnLst>
                              <p:par>
                                <p:cTn id="26" presetID="18" presetClass="entr" presetSubtype="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Right)">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3843">
                                            <p:txEl>
                                              <p:pRg st="1" end="1"/>
                                            </p:txEl>
                                          </p:spTgt>
                                        </p:tgtEl>
                                        <p:attrNameLst>
                                          <p:attrName>style.visibility</p:attrName>
                                        </p:attrNameLst>
                                      </p:cBhvr>
                                      <p:to>
                                        <p:strVal val="visible"/>
                                      </p:to>
                                    </p:set>
                                    <p:animEffect transition="in" filter="wipe(left)">
                                      <p:cBhvr>
                                        <p:cTn id="33" dur="500"/>
                                        <p:tgtEl>
                                          <p:spTgt spid="163843">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3870"/>
                                        </p:tgtEl>
                                        <p:attrNameLst>
                                          <p:attrName>style.visibility</p:attrName>
                                        </p:attrNameLst>
                                      </p:cBhvr>
                                      <p:to>
                                        <p:strVal val="visible"/>
                                      </p:to>
                                    </p:set>
                                    <p:animEffect transition="in" filter="wipe(left)">
                                      <p:cBhvr>
                                        <p:cTn id="38" dur="500"/>
                                        <p:tgtEl>
                                          <p:spTgt spid="163870"/>
                                        </p:tgtEl>
                                      </p:cBhvr>
                                    </p:animEffect>
                                  </p:childTnLst>
                                </p:cTn>
                              </p:par>
                            </p:childTnLst>
                          </p:cTn>
                        </p:par>
                        <p:par>
                          <p:cTn id="39" fill="hold" nodeType="afterGroup">
                            <p:stCondLst>
                              <p:cond delay="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nodeType="afterGroup">
                            <p:stCondLst>
                              <p:cond delay="1000"/>
                            </p:stCondLst>
                            <p:childTnLst>
                              <p:par>
                                <p:cTn id="44" presetID="18" presetClass="entr" presetSubtype="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trips(down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63843">
                                            <p:txEl>
                                              <p:pRg st="2" end="2"/>
                                            </p:txEl>
                                          </p:spTgt>
                                        </p:tgtEl>
                                        <p:attrNameLst>
                                          <p:attrName>style.visibility</p:attrName>
                                        </p:attrNameLst>
                                      </p:cBhvr>
                                      <p:to>
                                        <p:strVal val="visible"/>
                                      </p:to>
                                    </p:set>
                                    <p:animEffect transition="in" filter="wipe(left)">
                                      <p:cBhvr>
                                        <p:cTn id="51" dur="500"/>
                                        <p:tgtEl>
                                          <p:spTgt spid="163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uiExpand="1" build="p" bldLvl="5" animBg="1"/>
      <p:bldP spid="163869" grpId="0" uiExpand="1" animBg="1"/>
      <p:bldP spid="1638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 Propensity to Consume</a:t>
            </a:r>
          </a:p>
        </p:txBody>
      </p:sp>
      <p:sp>
        <p:nvSpPr>
          <p:cNvPr id="3" name="Content Placeholder 2"/>
          <p:cNvSpPr>
            <a:spLocks noGrp="1"/>
          </p:cNvSpPr>
          <p:nvPr>
            <p:ph idx="1"/>
          </p:nvPr>
        </p:nvSpPr>
        <p:spPr/>
        <p:txBody>
          <a:bodyPr/>
          <a:lstStyle/>
          <a:p>
            <a:r>
              <a:rPr lang="en-US" dirty="0"/>
              <a:t>How big is the multiplier effect?  </a:t>
            </a:r>
            <a:endParaRPr lang="en-US" dirty="0" smtClean="0"/>
          </a:p>
          <a:p>
            <a:pPr lvl="1"/>
            <a:r>
              <a:rPr lang="en-US" dirty="0" smtClean="0"/>
              <a:t>Depends </a:t>
            </a:r>
            <a:r>
              <a:rPr lang="en-US" dirty="0"/>
              <a:t>on how much </a:t>
            </a:r>
            <a:r>
              <a:rPr lang="en-US" dirty="0" smtClean="0"/>
              <a:t>consumers respond </a:t>
            </a:r>
            <a:r>
              <a:rPr lang="en-US" dirty="0"/>
              <a:t>to increases in income.  </a:t>
            </a:r>
          </a:p>
          <a:p>
            <a:r>
              <a:rPr lang="en-US" sz="3200" dirty="0"/>
              <a:t>Marginal propensity to </a:t>
            </a:r>
            <a:r>
              <a:rPr lang="en-US" sz="3200" dirty="0" smtClean="0"/>
              <a:t>consume, </a:t>
            </a:r>
            <a:r>
              <a:rPr lang="en-US" sz="2800" dirty="0" smtClean="0">
                <a:solidFill>
                  <a:srgbClr val="C00000"/>
                </a:solidFill>
              </a:rPr>
              <a:t>MPC=</a:t>
            </a:r>
            <a:r>
              <a:rPr lang="el-GR" sz="2800" dirty="0" smtClean="0">
                <a:solidFill>
                  <a:srgbClr val="C00000"/>
                </a:solidFill>
              </a:rPr>
              <a:t>Δ</a:t>
            </a:r>
            <a:r>
              <a:rPr lang="en-US" sz="2800" dirty="0" smtClean="0">
                <a:solidFill>
                  <a:srgbClr val="C00000"/>
                </a:solidFill>
              </a:rPr>
              <a:t>C/</a:t>
            </a:r>
            <a:r>
              <a:rPr lang="el-GR" sz="2800" dirty="0" smtClean="0">
                <a:solidFill>
                  <a:srgbClr val="C00000"/>
                </a:solidFill>
              </a:rPr>
              <a:t>Δ</a:t>
            </a:r>
            <a:r>
              <a:rPr lang="en-US" sz="2800" dirty="0" smtClean="0">
                <a:solidFill>
                  <a:srgbClr val="C00000"/>
                </a:solidFill>
              </a:rPr>
              <a:t>Y  </a:t>
            </a:r>
          </a:p>
          <a:p>
            <a:pPr lvl="1"/>
            <a:r>
              <a:rPr lang="en-US" dirty="0" smtClean="0"/>
              <a:t>Fraction </a:t>
            </a:r>
            <a:r>
              <a:rPr lang="en-US" dirty="0"/>
              <a:t>of extra income that households consume rather than </a:t>
            </a:r>
            <a:r>
              <a:rPr lang="en-US" dirty="0" smtClean="0"/>
              <a:t>save</a:t>
            </a:r>
            <a:endParaRPr lang="en-US" dirty="0"/>
          </a:p>
          <a:p>
            <a:r>
              <a:rPr lang="en-US" dirty="0" smtClean="0"/>
              <a:t>Example</a:t>
            </a:r>
          </a:p>
          <a:p>
            <a:pPr lvl="1"/>
            <a:r>
              <a:rPr lang="en-US" dirty="0" smtClean="0"/>
              <a:t>If </a:t>
            </a:r>
            <a:r>
              <a:rPr lang="en-US" dirty="0"/>
              <a:t>MPC = 0.8 and income rises $100, </a:t>
            </a:r>
            <a:br>
              <a:rPr lang="en-US" dirty="0"/>
            </a:br>
            <a:r>
              <a:rPr lang="en-US" dirty="0"/>
              <a:t>C rises $80.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628922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p:txBody>
          <a:bodyPr>
            <a:normAutofit/>
          </a:bodyPr>
          <a:lstStyle/>
          <a:p>
            <a:pPr eaLnBrk="1" hangingPunct="1"/>
            <a:r>
              <a:rPr lang="en-US" dirty="0" smtClean="0"/>
              <a:t>A Formula for the Multiplier</a:t>
            </a:r>
          </a:p>
        </p:txBody>
      </p:sp>
      <p:sp>
        <p:nvSpPr>
          <p:cNvPr id="164867" name="Rectangle 3"/>
          <p:cNvSpPr>
            <a:spLocks noGrp="1" noChangeArrowheads="1"/>
          </p:cNvSpPr>
          <p:nvPr>
            <p:ph idx="1"/>
          </p:nvPr>
        </p:nvSpPr>
        <p:spPr/>
        <p:txBody>
          <a:bodyPr/>
          <a:lstStyle/>
          <a:p>
            <a:pPr marL="0" indent="0">
              <a:spcBef>
                <a:spcPct val="55000"/>
              </a:spcBef>
              <a:buNone/>
              <a:tabLst>
                <a:tab pos="4121150" algn="l"/>
              </a:tabLst>
            </a:pPr>
            <a:r>
              <a:rPr lang="en-US" sz="2700" dirty="0" smtClean="0"/>
              <a:t>Notation: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G</a:t>
            </a:r>
            <a:r>
              <a:rPr lang="en-US" sz="2700" dirty="0" smtClean="0"/>
              <a:t> is the change in </a:t>
            </a:r>
            <a:r>
              <a:rPr lang="en-US" sz="2700" b="1" i="1" dirty="0" smtClean="0"/>
              <a:t>G</a:t>
            </a:r>
            <a:r>
              <a:rPr lang="en-US" sz="2700" dirty="0" smtClean="0"/>
              <a:t>, </a:t>
            </a:r>
            <a:br>
              <a:rPr lang="en-US" sz="2700" dirty="0" smtClean="0"/>
            </a:b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and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C</a:t>
            </a:r>
            <a:r>
              <a:rPr lang="en-US" sz="2700" dirty="0" smtClean="0"/>
              <a:t> are the ultimate changes in </a:t>
            </a:r>
            <a:r>
              <a:rPr lang="en-US" sz="2700" b="1" i="1" dirty="0" smtClean="0"/>
              <a:t>Y</a:t>
            </a:r>
            <a:r>
              <a:rPr lang="en-US" sz="2700" dirty="0" smtClean="0"/>
              <a:t> and </a:t>
            </a:r>
            <a:r>
              <a:rPr lang="en-US" sz="2700" b="1" i="1" dirty="0" smtClean="0"/>
              <a:t>C</a:t>
            </a:r>
          </a:p>
          <a:p>
            <a:pPr marL="0" indent="0" eaLnBrk="1" hangingPunct="1">
              <a:spcBef>
                <a:spcPct val="55000"/>
              </a:spcBef>
              <a:buFont typeface="Wingdings" pitchFamily="2" charset="2"/>
              <a:buNone/>
              <a:tabLst>
                <a:tab pos="4121150" algn="l"/>
              </a:tabLst>
            </a:pPr>
            <a:r>
              <a:rPr lang="en-US" sz="2700" dirty="0" smtClean="0"/>
              <a:t>   </a:t>
            </a:r>
            <a:r>
              <a:rPr lang="en-US" sz="2700" b="1" i="1" dirty="0" smtClean="0"/>
              <a:t>Y</a:t>
            </a:r>
            <a:r>
              <a:rPr lang="en-US" sz="2700" dirty="0" smtClean="0"/>
              <a:t> = </a:t>
            </a:r>
            <a:r>
              <a:rPr lang="en-US" sz="2700" b="1" i="1" dirty="0" smtClean="0"/>
              <a:t>C</a:t>
            </a:r>
            <a:r>
              <a:rPr lang="en-US" sz="2700" dirty="0" smtClean="0"/>
              <a:t> + </a:t>
            </a:r>
            <a:r>
              <a:rPr lang="en-US" sz="2700" b="1" i="1" dirty="0" smtClean="0"/>
              <a:t>I</a:t>
            </a:r>
            <a:r>
              <a:rPr lang="en-US" sz="2700" dirty="0" smtClean="0"/>
              <a:t> + </a:t>
            </a:r>
            <a:r>
              <a:rPr lang="en-US" sz="2700" b="1" i="1" dirty="0" smtClean="0"/>
              <a:t>G</a:t>
            </a:r>
            <a:r>
              <a:rPr lang="en-US" sz="2700" dirty="0" smtClean="0"/>
              <a:t> + </a:t>
            </a:r>
            <a:r>
              <a:rPr lang="en-US" sz="2700" b="1" i="1" dirty="0" smtClean="0"/>
              <a:t>NX</a:t>
            </a:r>
            <a:r>
              <a:rPr lang="en-US" sz="2700" dirty="0" smtClean="0"/>
              <a:t>	identity</a:t>
            </a:r>
          </a:p>
          <a:p>
            <a:pPr marL="0" indent="0">
              <a:spcBef>
                <a:spcPct val="55000"/>
              </a:spcBef>
              <a:buNone/>
              <a:tabLst>
                <a:tab pos="4121150" algn="l"/>
              </a:tabLst>
            </a:pPr>
            <a:r>
              <a:rPr lang="en-US" sz="2700" b="1" dirty="0" smtClean="0">
                <a:sym typeface="Symbol" pitchFamily="18" charset="2"/>
              </a:rPr>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C</a:t>
            </a:r>
            <a:r>
              <a:rPr lang="en-US" sz="2700" dirty="0" smtClean="0"/>
              <a:t> +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G</a:t>
            </a:r>
            <a:r>
              <a:rPr lang="en-US" sz="2700" dirty="0" smtClean="0"/>
              <a:t> 	</a:t>
            </a:r>
            <a:r>
              <a:rPr lang="en-US" sz="2700" b="1" i="1" dirty="0" smtClean="0"/>
              <a:t>I</a:t>
            </a:r>
            <a:r>
              <a:rPr lang="en-US" sz="2700" dirty="0" smtClean="0"/>
              <a:t> and </a:t>
            </a:r>
            <a:r>
              <a:rPr lang="en-US" sz="2700" b="1" i="1" dirty="0" smtClean="0"/>
              <a:t>NX</a:t>
            </a:r>
            <a:r>
              <a:rPr lang="en-US" sz="2700" dirty="0" smtClean="0"/>
              <a:t> do not change</a:t>
            </a:r>
          </a:p>
          <a:p>
            <a:pPr marL="0" indent="0">
              <a:spcBef>
                <a:spcPct val="55000"/>
              </a:spcBef>
              <a:buNone/>
              <a:tabLst>
                <a:tab pos="4121150" algn="l"/>
              </a:tabLst>
            </a:pPr>
            <a:r>
              <a:rPr lang="en-US" sz="2700" b="1" dirty="0" smtClean="0">
                <a:sym typeface="Symbol" pitchFamily="18" charset="2"/>
              </a:rPr>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 </a:t>
            </a:r>
            <a:r>
              <a:rPr lang="en-US" sz="2700" i="1" dirty="0" smtClean="0"/>
              <a:t>MPC</a:t>
            </a:r>
            <a:r>
              <a:rPr lang="en-US" sz="2700" dirty="0" smtClean="0"/>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G</a:t>
            </a:r>
            <a:r>
              <a:rPr lang="en-US" sz="2700" dirty="0" smtClean="0"/>
              <a:t>	because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C</a:t>
            </a:r>
            <a:r>
              <a:rPr lang="en-US" sz="2700" dirty="0" smtClean="0"/>
              <a:t> = </a:t>
            </a:r>
            <a:r>
              <a:rPr lang="en-US" sz="2700" i="1" dirty="0" smtClean="0"/>
              <a:t>MPC</a:t>
            </a:r>
            <a:r>
              <a:rPr lang="en-US" sz="2700" dirty="0" smtClean="0"/>
              <a:t>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r>
              <a:rPr lang="en-US" sz="2700" dirty="0" smtClean="0"/>
              <a:t> </a:t>
            </a:r>
          </a:p>
          <a:p>
            <a:pPr marL="0" indent="0">
              <a:spcBef>
                <a:spcPct val="55000"/>
              </a:spcBef>
              <a:buNone/>
              <a:tabLst>
                <a:tab pos="4121150" algn="l"/>
              </a:tabLst>
            </a:pPr>
            <a:r>
              <a:rPr lang="en-US" sz="2700" dirty="0" smtClean="0"/>
              <a:t>	solved for </a:t>
            </a:r>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t>Y</a:t>
            </a:r>
          </a:p>
        </p:txBody>
      </p:sp>
      <p:sp>
        <p:nvSpPr>
          <p:cNvPr id="5" name="Slide Number Placeholder 4"/>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13"/>
          <p:cNvGrpSpPr>
            <a:grpSpLocks/>
          </p:cNvGrpSpPr>
          <p:nvPr/>
        </p:nvGrpSpPr>
        <p:grpSpPr bwMode="auto">
          <a:xfrm>
            <a:off x="765175" y="4251325"/>
            <a:ext cx="3076575" cy="882650"/>
            <a:chOff x="524" y="3220"/>
            <a:chExt cx="1938" cy="556"/>
          </a:xfrm>
        </p:grpSpPr>
        <p:grpSp>
          <p:nvGrpSpPr>
            <p:cNvPr id="28685" name="Group 9"/>
            <p:cNvGrpSpPr>
              <a:grpSpLocks/>
            </p:cNvGrpSpPr>
            <p:nvPr/>
          </p:nvGrpSpPr>
          <p:grpSpPr bwMode="auto">
            <a:xfrm>
              <a:off x="1128" y="3220"/>
              <a:ext cx="840" cy="556"/>
              <a:chOff x="2760" y="3325"/>
              <a:chExt cx="840" cy="556"/>
            </a:xfrm>
          </p:grpSpPr>
          <p:sp>
            <p:nvSpPr>
              <p:cNvPr id="28688" name="Rectangle 5"/>
              <p:cNvSpPr>
                <a:spLocks noChangeArrowheads="1"/>
              </p:cNvSpPr>
              <p:nvPr/>
            </p:nvSpPr>
            <p:spPr bwMode="auto">
              <a:xfrm>
                <a:off x="3066" y="3325"/>
                <a:ext cx="2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a:cs typeface="Arial" charset="0"/>
                  </a:rPr>
                  <a:t>1</a:t>
                </a:r>
              </a:p>
            </p:txBody>
          </p:sp>
          <p:sp>
            <p:nvSpPr>
              <p:cNvPr id="28689" name="Rectangle 6"/>
              <p:cNvSpPr>
                <a:spLocks noChangeArrowheads="1"/>
              </p:cNvSpPr>
              <p:nvPr/>
            </p:nvSpPr>
            <p:spPr bwMode="auto">
              <a:xfrm>
                <a:off x="2760" y="3622"/>
                <a:ext cx="8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700" dirty="0">
                    <a:cs typeface="Arial" charset="0"/>
                  </a:rPr>
                  <a:t>1 – </a:t>
                </a:r>
                <a:r>
                  <a:rPr lang="en-US" sz="2700" i="1" dirty="0">
                    <a:cs typeface="Arial" charset="0"/>
                  </a:rPr>
                  <a:t>MPC</a:t>
                </a:r>
              </a:p>
            </p:txBody>
          </p:sp>
          <p:sp>
            <p:nvSpPr>
              <p:cNvPr id="28690" name="Line 8"/>
              <p:cNvSpPr>
                <a:spLocks noChangeShapeType="1"/>
              </p:cNvSpPr>
              <p:nvPr/>
            </p:nvSpPr>
            <p:spPr bwMode="auto">
              <a:xfrm>
                <a:off x="2779" y="3630"/>
                <a:ext cx="8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6" name="Rectangle 11"/>
            <p:cNvSpPr>
              <a:spLocks noChangeArrowheads="1"/>
            </p:cNvSpPr>
            <p:nvPr/>
          </p:nvSpPr>
          <p:spPr bwMode="auto">
            <a:xfrm>
              <a:off x="524" y="3346"/>
              <a:ext cx="6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Y</a:t>
              </a:r>
              <a:r>
                <a:rPr lang="en-US" sz="2700" dirty="0" smtClean="0">
                  <a:cs typeface="Arial" charset="0"/>
                </a:rPr>
                <a:t> </a:t>
              </a:r>
              <a:r>
                <a:rPr lang="en-US" sz="2700" dirty="0">
                  <a:cs typeface="Arial" charset="0"/>
                </a:rPr>
                <a:t>=</a:t>
              </a:r>
            </a:p>
          </p:txBody>
        </p:sp>
        <p:sp>
          <p:nvSpPr>
            <p:cNvPr id="28687" name="Rectangle 12"/>
            <p:cNvSpPr>
              <a:spLocks noChangeArrowheads="1"/>
            </p:cNvSpPr>
            <p:nvPr/>
          </p:nvSpPr>
          <p:spPr bwMode="auto">
            <a:xfrm>
              <a:off x="1985" y="3347"/>
              <a:ext cx="4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G</a:t>
              </a:r>
              <a:endParaRPr lang="en-US" sz="2700" b="1" i="1" dirty="0">
                <a:cs typeface="Arial" charset="0"/>
              </a:endParaRPr>
            </a:p>
          </p:txBody>
        </p:sp>
      </p:grpSp>
      <p:grpSp>
        <p:nvGrpSpPr>
          <p:cNvPr id="4" name="Group 20"/>
          <p:cNvGrpSpPr>
            <a:grpSpLocks/>
          </p:cNvGrpSpPr>
          <p:nvPr/>
        </p:nvGrpSpPr>
        <p:grpSpPr bwMode="auto">
          <a:xfrm>
            <a:off x="427038" y="4310063"/>
            <a:ext cx="2709862" cy="1709737"/>
            <a:chOff x="269" y="2599"/>
            <a:chExt cx="1707" cy="1077"/>
          </a:xfrm>
        </p:grpSpPr>
        <p:sp>
          <p:nvSpPr>
            <p:cNvPr id="28681" name="Rectangle 21"/>
            <p:cNvSpPr>
              <a:spLocks noChangeArrowheads="1"/>
            </p:cNvSpPr>
            <p:nvPr/>
          </p:nvSpPr>
          <p:spPr bwMode="auto">
            <a:xfrm>
              <a:off x="1035" y="2599"/>
              <a:ext cx="941" cy="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nvGrpSpPr>
            <p:cNvPr id="28682" name="Group 22"/>
            <p:cNvGrpSpPr>
              <a:grpSpLocks/>
            </p:cNvGrpSpPr>
            <p:nvPr/>
          </p:nvGrpSpPr>
          <p:grpSpPr bwMode="auto">
            <a:xfrm>
              <a:off x="269" y="3157"/>
              <a:ext cx="1488" cy="519"/>
              <a:chOff x="269" y="3157"/>
              <a:chExt cx="1488" cy="519"/>
            </a:xfrm>
          </p:grpSpPr>
          <p:sp>
            <p:nvSpPr>
              <p:cNvPr id="28683" name="Line 23"/>
              <p:cNvSpPr>
                <a:spLocks noChangeShapeType="1"/>
              </p:cNvSpPr>
              <p:nvPr/>
            </p:nvSpPr>
            <p:spPr bwMode="auto">
              <a:xfrm flipV="1">
                <a:off x="839" y="3157"/>
                <a:ext cx="168" cy="241"/>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684" name="Text Box 24"/>
              <p:cNvSpPr txBox="1">
                <a:spLocks noChangeArrowheads="1"/>
              </p:cNvSpPr>
              <p:nvPr/>
            </p:nvSpPr>
            <p:spPr bwMode="auto">
              <a:xfrm>
                <a:off x="269" y="3368"/>
                <a:ext cx="1488" cy="30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dirty="0">
                    <a:cs typeface="Arial" charset="0"/>
                  </a:rPr>
                  <a:t>The multiplier</a:t>
                </a:r>
              </a:p>
            </p:txBody>
          </p:sp>
        </p:grpSp>
      </p:grpSp>
      <p:sp>
        <p:nvSpPr>
          <p:cNvPr id="2868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2969184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wipe(left)">
                                      <p:cBhvr>
                                        <p:cTn id="7" dur="500"/>
                                        <p:tgtEl>
                                          <p:spTgt spid="164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wipe(left)">
                                      <p:cBhvr>
                                        <p:cTn id="12" dur="500"/>
                                        <p:tgtEl>
                                          <p:spTgt spid="16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wipe(left)">
                                      <p:cBhvr>
                                        <p:cTn id="17" dur="500"/>
                                        <p:tgtEl>
                                          <p:spTgt spid="16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wipe(left)">
                                      <p:cBhvr>
                                        <p:cTn id="22" dur="500"/>
                                        <p:tgtEl>
                                          <p:spTgt spid="164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4867">
                                            <p:txEl>
                                              <p:pRg st="4" end="4"/>
                                            </p:txEl>
                                          </p:spTgt>
                                        </p:tgtEl>
                                        <p:attrNameLst>
                                          <p:attrName>style.visibility</p:attrName>
                                        </p:attrNameLst>
                                      </p:cBhvr>
                                      <p:to>
                                        <p:strVal val="visible"/>
                                      </p:to>
                                    </p:set>
                                    <p:animEffect transition="in" filter="wipe(left)">
                                      <p:cBhvr>
                                        <p:cTn id="30" dur="500"/>
                                        <p:tgtEl>
                                          <p:spTgt spid="1648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allAtOnce" bldLvl="5"/>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2" name="Rectangle 10"/>
          <p:cNvSpPr>
            <a:spLocks noGrp="1" noChangeArrowheads="1"/>
          </p:cNvSpPr>
          <p:nvPr>
            <p:ph type="title"/>
          </p:nvPr>
        </p:nvSpPr>
        <p:spPr/>
        <p:txBody>
          <a:bodyPr>
            <a:normAutofit/>
          </a:bodyPr>
          <a:lstStyle/>
          <a:p>
            <a:pPr eaLnBrk="1" hangingPunct="1"/>
            <a:r>
              <a:rPr lang="en-US" dirty="0" smtClean="0"/>
              <a:t>A Formula for the Multiplier</a:t>
            </a:r>
          </a:p>
        </p:txBody>
      </p:sp>
      <p:sp>
        <p:nvSpPr>
          <p:cNvPr id="167952" name="Rectangle 16"/>
          <p:cNvSpPr>
            <a:spLocks noGrp="1" noChangeArrowheads="1"/>
          </p:cNvSpPr>
          <p:nvPr>
            <p:ph idx="1"/>
          </p:nvPr>
        </p:nvSpPr>
        <p:spPr/>
        <p:txBody>
          <a:bodyPr/>
          <a:lstStyle/>
          <a:p>
            <a:pPr marL="0" indent="0" eaLnBrk="1" hangingPunct="1">
              <a:buFont typeface="Wingdings" pitchFamily="2" charset="2"/>
              <a:buNone/>
              <a:tabLst>
                <a:tab pos="1377950" algn="l"/>
                <a:tab pos="3830638" algn="l"/>
              </a:tabLst>
            </a:pPr>
            <a:r>
              <a:rPr lang="en-US" dirty="0" smtClean="0"/>
              <a:t>The size of the multiplier depends on </a:t>
            </a:r>
            <a:r>
              <a:rPr lang="en-US" i="1" dirty="0" smtClean="0"/>
              <a:t>MPC</a:t>
            </a:r>
            <a:r>
              <a:rPr lang="en-US" dirty="0" smtClean="0"/>
              <a:t>.  </a:t>
            </a:r>
          </a:p>
          <a:p>
            <a:pPr marL="0" indent="0" eaLnBrk="1" hangingPunct="1">
              <a:spcBef>
                <a:spcPct val="35000"/>
              </a:spcBef>
              <a:buFont typeface="Wingdings" pitchFamily="2" charset="2"/>
              <a:buNone/>
              <a:tabLst>
                <a:tab pos="1377950" algn="l"/>
                <a:tab pos="3830638" algn="l"/>
              </a:tabLst>
            </a:pPr>
            <a:r>
              <a:rPr lang="en-US" dirty="0" smtClean="0"/>
              <a:t>  </a:t>
            </a:r>
            <a:r>
              <a:rPr lang="en-US" sz="2700" dirty="0" smtClean="0"/>
              <a:t> E.g., 	if </a:t>
            </a:r>
            <a:r>
              <a:rPr lang="en-US" sz="2700" i="1" dirty="0" smtClean="0"/>
              <a:t>MPC</a:t>
            </a:r>
            <a:r>
              <a:rPr lang="en-US" sz="2700" dirty="0" smtClean="0"/>
              <a:t> = 0.5 	multiplier = 2</a:t>
            </a:r>
          </a:p>
          <a:p>
            <a:pPr lvl="1" eaLnBrk="1" hangingPunct="1">
              <a:buFont typeface="Wingdings" pitchFamily="2" charset="2"/>
              <a:buNone/>
              <a:tabLst>
                <a:tab pos="1377950" algn="l"/>
                <a:tab pos="3830638" algn="l"/>
              </a:tabLst>
            </a:pPr>
            <a:r>
              <a:rPr lang="en-US" dirty="0" smtClean="0"/>
              <a:t>		if </a:t>
            </a:r>
            <a:r>
              <a:rPr lang="en-US" i="1" dirty="0" smtClean="0"/>
              <a:t>MPC</a:t>
            </a:r>
            <a:r>
              <a:rPr lang="en-US" dirty="0" smtClean="0"/>
              <a:t> = 0.75 	multiplier = 4</a:t>
            </a:r>
          </a:p>
          <a:p>
            <a:pPr lvl="1" eaLnBrk="1" hangingPunct="1">
              <a:buFont typeface="Wingdings" pitchFamily="2" charset="2"/>
              <a:buNone/>
              <a:tabLst>
                <a:tab pos="1377950" algn="l"/>
                <a:tab pos="3830638" algn="l"/>
              </a:tabLst>
            </a:pPr>
            <a:r>
              <a:rPr lang="en-US" dirty="0" smtClean="0"/>
              <a:t>		if </a:t>
            </a:r>
            <a:r>
              <a:rPr lang="en-US" i="1" dirty="0" smtClean="0"/>
              <a:t>MPC</a:t>
            </a:r>
            <a:r>
              <a:rPr lang="en-US" dirty="0" smtClean="0"/>
              <a:t> = 0.9 	multiplier = 10</a:t>
            </a:r>
          </a:p>
          <a:p>
            <a:pPr marL="0" indent="0" eaLnBrk="1" hangingPunct="1">
              <a:buFont typeface="Wingdings" pitchFamily="2" charset="2"/>
              <a:buNone/>
              <a:tabLst>
                <a:tab pos="1377950" algn="l"/>
                <a:tab pos="3830638" algn="l"/>
              </a:tabLst>
            </a:pPr>
            <a:endParaRPr lang="en-US" dirty="0" smtClean="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3" name="Footer Placeholder 2"/>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a:xfrm>
            <a:off x="4114800" y="3276600"/>
            <a:ext cx="4724400" cy="2895600"/>
          </a:xfrm>
        </p:spPr>
        <p:txBody>
          <a:bodyPr/>
          <a:lstStyle/>
          <a:p>
            <a:r>
              <a:rPr lang="en-US" dirty="0"/>
              <a:t>A bigger MPC means changes in Y cause bigger changes in C, which in turn cause </a:t>
            </a:r>
            <a:br>
              <a:rPr lang="en-US" dirty="0"/>
            </a:br>
            <a:r>
              <a:rPr lang="en-US" dirty="0"/>
              <a:t>bigger changes in Y</a:t>
            </a:r>
            <a:r>
              <a:rPr lang="en-US" dirty="0" smtClean="0"/>
              <a:t>.</a:t>
            </a:r>
            <a:endParaRPr lang="en-US" dirty="0"/>
          </a:p>
        </p:txBody>
      </p:sp>
      <p:grpSp>
        <p:nvGrpSpPr>
          <p:cNvPr id="2" name="Group 1"/>
          <p:cNvGrpSpPr/>
          <p:nvPr/>
        </p:nvGrpSpPr>
        <p:grpSpPr>
          <a:xfrm>
            <a:off x="427038" y="4251325"/>
            <a:ext cx="3414712" cy="1768475"/>
            <a:chOff x="427038" y="4067175"/>
            <a:chExt cx="3414712" cy="1768475"/>
          </a:xfrm>
        </p:grpSpPr>
        <p:grpSp>
          <p:nvGrpSpPr>
            <p:cNvPr id="29701" name="Group 3"/>
            <p:cNvGrpSpPr>
              <a:grpSpLocks/>
            </p:cNvGrpSpPr>
            <p:nvPr/>
          </p:nvGrpSpPr>
          <p:grpSpPr bwMode="auto">
            <a:xfrm>
              <a:off x="765175" y="4067175"/>
              <a:ext cx="3076575" cy="882650"/>
              <a:chOff x="524" y="3220"/>
              <a:chExt cx="1938" cy="556"/>
            </a:xfrm>
          </p:grpSpPr>
          <p:grpSp>
            <p:nvGrpSpPr>
              <p:cNvPr id="29710" name="Group 4"/>
              <p:cNvGrpSpPr>
                <a:grpSpLocks/>
              </p:cNvGrpSpPr>
              <p:nvPr/>
            </p:nvGrpSpPr>
            <p:grpSpPr bwMode="auto">
              <a:xfrm>
                <a:off x="1128" y="3220"/>
                <a:ext cx="840" cy="556"/>
                <a:chOff x="2760" y="3325"/>
                <a:chExt cx="840" cy="556"/>
              </a:xfrm>
            </p:grpSpPr>
            <p:sp>
              <p:nvSpPr>
                <p:cNvPr id="29713" name="Rectangle 5"/>
                <p:cNvSpPr>
                  <a:spLocks noChangeArrowheads="1"/>
                </p:cNvSpPr>
                <p:nvPr/>
              </p:nvSpPr>
              <p:spPr bwMode="auto">
                <a:xfrm>
                  <a:off x="3066" y="3325"/>
                  <a:ext cx="23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700" dirty="0">
                      <a:cs typeface="Arial" charset="0"/>
                    </a:rPr>
                    <a:t>1</a:t>
                  </a:r>
                </a:p>
              </p:txBody>
            </p:sp>
            <p:sp>
              <p:nvSpPr>
                <p:cNvPr id="29714" name="Rectangle 6"/>
                <p:cNvSpPr>
                  <a:spLocks noChangeArrowheads="1"/>
                </p:cNvSpPr>
                <p:nvPr/>
              </p:nvSpPr>
              <p:spPr bwMode="auto">
                <a:xfrm>
                  <a:off x="2760" y="3622"/>
                  <a:ext cx="84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700" dirty="0">
                      <a:cs typeface="Arial" charset="0"/>
                    </a:rPr>
                    <a:t>1 – </a:t>
                  </a:r>
                  <a:r>
                    <a:rPr lang="en-US" sz="2700" i="1" dirty="0">
                      <a:cs typeface="Arial" charset="0"/>
                    </a:rPr>
                    <a:t>MPC</a:t>
                  </a:r>
                </a:p>
              </p:txBody>
            </p:sp>
            <p:sp>
              <p:nvSpPr>
                <p:cNvPr id="29715" name="Line 7"/>
                <p:cNvSpPr>
                  <a:spLocks noChangeShapeType="1"/>
                </p:cNvSpPr>
                <p:nvPr/>
              </p:nvSpPr>
              <p:spPr bwMode="auto">
                <a:xfrm>
                  <a:off x="2779" y="3630"/>
                  <a:ext cx="8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1" name="Rectangle 8"/>
              <p:cNvSpPr>
                <a:spLocks noChangeArrowheads="1"/>
              </p:cNvSpPr>
              <p:nvPr/>
            </p:nvSpPr>
            <p:spPr bwMode="auto">
              <a:xfrm>
                <a:off x="524" y="3346"/>
                <a:ext cx="6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Y</a:t>
                </a:r>
                <a:r>
                  <a:rPr lang="en-US" sz="2700" dirty="0" smtClean="0">
                    <a:cs typeface="Arial" charset="0"/>
                  </a:rPr>
                  <a:t> </a:t>
                </a:r>
                <a:r>
                  <a:rPr lang="en-US" sz="2700" dirty="0">
                    <a:cs typeface="Arial" charset="0"/>
                  </a:rPr>
                  <a:t>=</a:t>
                </a:r>
              </a:p>
            </p:txBody>
          </p:sp>
          <p:sp>
            <p:nvSpPr>
              <p:cNvPr id="29712" name="Rectangle 9"/>
              <p:cNvSpPr>
                <a:spLocks noChangeArrowheads="1"/>
              </p:cNvSpPr>
              <p:nvPr/>
            </p:nvSpPr>
            <p:spPr bwMode="auto">
              <a:xfrm>
                <a:off x="1985" y="3347"/>
                <a:ext cx="47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700" dirty="0" smtClean="0">
                    <a:solidFill>
                      <a:prstClr val="black"/>
                    </a:solidFill>
                    <a:latin typeface="Times New Roman" panose="02020603050405020304" pitchFamily="18" charset="0"/>
                    <a:cs typeface="Times New Roman" panose="02020603050405020304" pitchFamily="18" charset="0"/>
                  </a:rPr>
                  <a:t>Δ</a:t>
                </a:r>
                <a:r>
                  <a:rPr lang="en-US" sz="2700" b="1" i="1" dirty="0" smtClean="0">
                    <a:cs typeface="Arial" charset="0"/>
                  </a:rPr>
                  <a:t>G</a:t>
                </a:r>
                <a:endParaRPr lang="en-US" sz="2700" b="1" i="1" dirty="0">
                  <a:cs typeface="Arial" charset="0"/>
                </a:endParaRPr>
              </a:p>
            </p:txBody>
          </p:sp>
        </p:grpSp>
        <p:grpSp>
          <p:nvGrpSpPr>
            <p:cNvPr id="29703" name="Group 17"/>
            <p:cNvGrpSpPr>
              <a:grpSpLocks/>
            </p:cNvGrpSpPr>
            <p:nvPr/>
          </p:nvGrpSpPr>
          <p:grpSpPr bwMode="auto">
            <a:xfrm>
              <a:off x="427038" y="4125913"/>
              <a:ext cx="2709862" cy="1709737"/>
              <a:chOff x="269" y="2599"/>
              <a:chExt cx="1707" cy="1077"/>
            </a:xfrm>
          </p:grpSpPr>
          <p:sp>
            <p:nvSpPr>
              <p:cNvPr id="29706" name="Rectangle 11"/>
              <p:cNvSpPr>
                <a:spLocks noChangeArrowheads="1"/>
              </p:cNvSpPr>
              <p:nvPr/>
            </p:nvSpPr>
            <p:spPr bwMode="auto">
              <a:xfrm>
                <a:off x="1035" y="2599"/>
                <a:ext cx="941" cy="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charset="0"/>
                </a:endParaRPr>
              </a:p>
            </p:txBody>
          </p:sp>
          <p:grpSp>
            <p:nvGrpSpPr>
              <p:cNvPr id="29707" name="Group 12"/>
              <p:cNvGrpSpPr>
                <a:grpSpLocks/>
              </p:cNvGrpSpPr>
              <p:nvPr/>
            </p:nvGrpSpPr>
            <p:grpSpPr bwMode="auto">
              <a:xfrm>
                <a:off x="269" y="3157"/>
                <a:ext cx="1488" cy="519"/>
                <a:chOff x="269" y="3157"/>
                <a:chExt cx="1488" cy="519"/>
              </a:xfrm>
            </p:grpSpPr>
            <p:sp>
              <p:nvSpPr>
                <p:cNvPr id="29708" name="Line 13"/>
                <p:cNvSpPr>
                  <a:spLocks noChangeShapeType="1"/>
                </p:cNvSpPr>
                <p:nvPr/>
              </p:nvSpPr>
              <p:spPr bwMode="auto">
                <a:xfrm flipV="1">
                  <a:off x="839" y="3157"/>
                  <a:ext cx="168" cy="241"/>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9709" name="Text Box 14"/>
                <p:cNvSpPr txBox="1">
                  <a:spLocks noChangeArrowheads="1"/>
                </p:cNvSpPr>
                <p:nvPr/>
              </p:nvSpPr>
              <p:spPr bwMode="auto">
                <a:xfrm>
                  <a:off x="269" y="3368"/>
                  <a:ext cx="1488" cy="30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The multiplier</a:t>
                  </a:r>
                </a:p>
              </p:txBody>
            </p:sp>
          </p:grpSp>
        </p:grpSp>
      </p:grpSp>
      <p:sp>
        <p:nvSpPr>
          <p:cNvPr id="2970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7046718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52">
                                            <p:txEl>
                                              <p:pRg st="0" end="0"/>
                                            </p:txEl>
                                          </p:spTgt>
                                        </p:tgtEl>
                                        <p:attrNameLst>
                                          <p:attrName>style.visibility</p:attrName>
                                        </p:attrNameLst>
                                      </p:cBhvr>
                                      <p:to>
                                        <p:strVal val="visible"/>
                                      </p:to>
                                    </p:set>
                                    <p:animEffect transition="in" filter="wipe(left)">
                                      <p:cBhvr>
                                        <p:cTn id="7" dur="500"/>
                                        <p:tgtEl>
                                          <p:spTgt spid="1679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952">
                                            <p:txEl>
                                              <p:pRg st="1" end="1"/>
                                            </p:txEl>
                                          </p:spTgt>
                                        </p:tgtEl>
                                        <p:attrNameLst>
                                          <p:attrName>style.visibility</p:attrName>
                                        </p:attrNameLst>
                                      </p:cBhvr>
                                      <p:to>
                                        <p:strVal val="visible"/>
                                      </p:to>
                                    </p:set>
                                    <p:animEffect transition="in" filter="wipe(left)">
                                      <p:cBhvr>
                                        <p:cTn id="12" dur="500"/>
                                        <p:tgtEl>
                                          <p:spTgt spid="1679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952">
                                            <p:txEl>
                                              <p:pRg st="2" end="2"/>
                                            </p:txEl>
                                          </p:spTgt>
                                        </p:tgtEl>
                                        <p:attrNameLst>
                                          <p:attrName>style.visibility</p:attrName>
                                        </p:attrNameLst>
                                      </p:cBhvr>
                                      <p:to>
                                        <p:strVal val="visible"/>
                                      </p:to>
                                    </p:set>
                                    <p:animEffect transition="in" filter="wipe(left)">
                                      <p:cBhvr>
                                        <p:cTn id="17" dur="500"/>
                                        <p:tgtEl>
                                          <p:spTgt spid="1679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7952">
                                            <p:txEl>
                                              <p:pRg st="3" end="3"/>
                                            </p:txEl>
                                          </p:spTgt>
                                        </p:tgtEl>
                                        <p:attrNameLst>
                                          <p:attrName>style.visibility</p:attrName>
                                        </p:attrNameLst>
                                      </p:cBhvr>
                                      <p:to>
                                        <p:strVal val="visible"/>
                                      </p:to>
                                    </p:set>
                                    <p:animEffect transition="in" filter="wipe(left)">
                                      <p:cBhvr>
                                        <p:cTn id="22" dur="500"/>
                                        <p:tgtEl>
                                          <p:spTgt spid="1679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2" grpId="0" build="p" bldLvl="2"/>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Other Applications of the Multiplier Effect</a:t>
            </a:r>
          </a:p>
        </p:txBody>
      </p:sp>
      <p:sp>
        <p:nvSpPr>
          <p:cNvPr id="7" name="Content Placeholder 6"/>
          <p:cNvSpPr>
            <a:spLocks noGrp="1"/>
          </p:cNvSpPr>
          <p:nvPr>
            <p:ph idx="1"/>
          </p:nvPr>
        </p:nvSpPr>
        <p:spPr/>
        <p:txBody>
          <a:bodyPr/>
          <a:lstStyle/>
          <a:p>
            <a:pPr marL="0" indent="0">
              <a:buNone/>
            </a:pPr>
            <a:r>
              <a:rPr lang="en-US" dirty="0"/>
              <a:t>The multiplier effect:  </a:t>
            </a:r>
            <a:br>
              <a:rPr lang="en-US" dirty="0"/>
            </a:br>
            <a:r>
              <a:rPr lang="en-US" dirty="0"/>
              <a:t>Each $1 increase in </a:t>
            </a:r>
            <a:r>
              <a:rPr lang="en-US" b="1" dirty="0"/>
              <a:t>G</a:t>
            </a:r>
            <a:r>
              <a:rPr lang="en-US" dirty="0"/>
              <a:t> can </a:t>
            </a:r>
            <a:r>
              <a:rPr lang="en-US" dirty="0" smtClean="0"/>
              <a:t>generate more </a:t>
            </a:r>
            <a:r>
              <a:rPr lang="en-US" dirty="0"/>
              <a:t>than a $1 increase in </a:t>
            </a:r>
            <a:r>
              <a:rPr lang="en-US" dirty="0" smtClean="0"/>
              <a:t>aggregate </a:t>
            </a:r>
            <a:r>
              <a:rPr lang="en-US" dirty="0"/>
              <a:t>demand.</a:t>
            </a:r>
          </a:p>
          <a:p>
            <a:r>
              <a:rPr lang="en-US" dirty="0"/>
              <a:t>Also true for the other components of GDP.  </a:t>
            </a:r>
          </a:p>
          <a:p>
            <a:r>
              <a:rPr lang="en-US" dirty="0"/>
              <a:t>Example:  Suppose a recession overseas reduces demand for U.S. net exports by $10b.  </a:t>
            </a:r>
          </a:p>
          <a:p>
            <a:pPr lvl="1"/>
            <a:r>
              <a:rPr lang="en-US" dirty="0" smtClean="0"/>
              <a:t>Initially</a:t>
            </a:r>
            <a:r>
              <a:rPr lang="en-US" dirty="0"/>
              <a:t>, </a:t>
            </a:r>
            <a:r>
              <a:rPr lang="en-US" dirty="0" smtClean="0"/>
              <a:t>aggregate </a:t>
            </a:r>
            <a:r>
              <a:rPr lang="en-US" dirty="0"/>
              <a:t>demand falls by $10b.  </a:t>
            </a:r>
          </a:p>
          <a:p>
            <a:pPr lvl="1"/>
            <a:r>
              <a:rPr lang="en-US" dirty="0" smtClean="0"/>
              <a:t>The </a:t>
            </a:r>
            <a:r>
              <a:rPr lang="en-US" dirty="0"/>
              <a:t>fall in Y causes C to fall, which further reduces </a:t>
            </a:r>
            <a:r>
              <a:rPr lang="en-US" dirty="0" smtClean="0"/>
              <a:t>aggregate </a:t>
            </a:r>
            <a:r>
              <a:rPr lang="en-US" dirty="0"/>
              <a:t>demand and income.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592395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Taxes</a:t>
            </a:r>
          </a:p>
        </p:txBody>
      </p:sp>
      <p:sp>
        <p:nvSpPr>
          <p:cNvPr id="3" name="Content Placeholder 2"/>
          <p:cNvSpPr>
            <a:spLocks noGrp="1"/>
          </p:cNvSpPr>
          <p:nvPr>
            <p:ph idx="1"/>
          </p:nvPr>
        </p:nvSpPr>
        <p:spPr/>
        <p:txBody>
          <a:bodyPr/>
          <a:lstStyle/>
          <a:p>
            <a:r>
              <a:rPr lang="en-US" dirty="0"/>
              <a:t>A tax cut </a:t>
            </a:r>
            <a:endParaRPr lang="en-US" dirty="0" smtClean="0"/>
          </a:p>
          <a:p>
            <a:pPr lvl="1"/>
            <a:r>
              <a:rPr lang="en-US" sz="3000" dirty="0" smtClean="0"/>
              <a:t>Increases </a:t>
            </a:r>
            <a:r>
              <a:rPr lang="en-US" sz="3000" dirty="0"/>
              <a:t>households’ take-home </a:t>
            </a:r>
            <a:r>
              <a:rPr lang="en-US" sz="3000" dirty="0" smtClean="0"/>
              <a:t>pay</a:t>
            </a:r>
            <a:endParaRPr lang="en-US" sz="3000" dirty="0"/>
          </a:p>
          <a:p>
            <a:pPr lvl="1"/>
            <a:r>
              <a:rPr lang="en-US" sz="3000" dirty="0"/>
              <a:t>Households respond by spending a portion of this extra income, shifting AD to the </a:t>
            </a:r>
            <a:r>
              <a:rPr lang="en-US" sz="3000" dirty="0" smtClean="0"/>
              <a:t>right</a:t>
            </a:r>
            <a:endParaRPr lang="en-US" sz="3000" dirty="0"/>
          </a:p>
          <a:p>
            <a:pPr lvl="1"/>
            <a:r>
              <a:rPr lang="en-US" sz="3000" dirty="0"/>
              <a:t>The size of the shift is affected by the multiplier and crowding-out </a:t>
            </a:r>
            <a:r>
              <a:rPr lang="en-US" sz="3000" dirty="0" smtClean="0"/>
              <a:t>effects  </a:t>
            </a:r>
            <a:endParaRPr lang="en-US" sz="3000" dirty="0"/>
          </a:p>
          <a:p>
            <a:r>
              <a:rPr lang="en-US" dirty="0"/>
              <a:t>Another factor:  </a:t>
            </a:r>
            <a:r>
              <a:rPr lang="en-US" dirty="0" smtClean="0"/>
              <a:t>households perception</a:t>
            </a:r>
          </a:p>
          <a:p>
            <a:pPr lvl="1"/>
            <a:r>
              <a:rPr lang="en-US" altLang="en-US" dirty="0" smtClean="0"/>
              <a:t>Permanent </a:t>
            </a:r>
            <a:r>
              <a:rPr lang="en-US" altLang="en-US" dirty="0"/>
              <a:t>tax cut – large impact on AD </a:t>
            </a:r>
          </a:p>
          <a:p>
            <a:pPr lvl="1"/>
            <a:r>
              <a:rPr lang="en-US" altLang="en-US" dirty="0"/>
              <a:t>Temporary tax cut – small impact on AD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291307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30611</TotalTime>
  <Words>1331</Words>
  <Application>Microsoft Office PowerPoint</Application>
  <PresentationFormat>On-screen Show (4:3)</PresentationFormat>
  <Paragraphs>132</Paragraphs>
  <Slides>10</Slides>
  <Notes>10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10</vt:i4>
      </vt:variant>
    </vt:vector>
  </HeadingPairs>
  <TitlesOfParts>
    <vt:vector size="29" baseType="lpstr">
      <vt:lpstr>Arial</vt:lpstr>
      <vt:lpstr>Arial Narrow</vt:lpstr>
      <vt:lpstr>Calibri</vt:lpstr>
      <vt:lpstr>Cambria</vt:lpstr>
      <vt:lpstr>Cambria Math</vt:lpstr>
      <vt:lpstr>Sabon-Bold</vt:lpstr>
      <vt:lpstr>Symbol</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Fiscal Policy and the AD</vt:lpstr>
      <vt:lpstr>The Multiplier Effect</vt:lpstr>
      <vt:lpstr>1.  The Multiplier Effect</vt:lpstr>
      <vt:lpstr>Marginal Propensity to Consume</vt:lpstr>
      <vt:lpstr>A Formula for the Multiplier</vt:lpstr>
      <vt:lpstr>A Formula for the Multiplier</vt:lpstr>
      <vt:lpstr>Other Applications of the Multiplier Effect</vt:lpstr>
      <vt:lpstr>Changes in Taxes</vt:lpstr>
      <vt:lpstr>A Formula for the Tax Multiplier</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1677</cp:revision>
  <dcterms:created xsi:type="dcterms:W3CDTF">2016-03-16T19:41:09Z</dcterms:created>
  <dcterms:modified xsi:type="dcterms:W3CDTF">2017-11-10T15:06:18Z</dcterms:modified>
</cp:coreProperties>
</file>