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68"/>
  </p:notesMasterIdLst>
  <p:sldIdLst>
    <p:sldId id="256" r:id="rId10"/>
    <p:sldId id="385" r:id="rId11"/>
    <p:sldId id="388" r:id="rId12"/>
    <p:sldId id="345" r:id="rId13"/>
    <p:sldId id="389" r:id="rId14"/>
    <p:sldId id="390" r:id="rId15"/>
    <p:sldId id="349" r:id="rId16"/>
    <p:sldId id="391" r:id="rId17"/>
    <p:sldId id="392" r:id="rId18"/>
    <p:sldId id="393" r:id="rId19"/>
    <p:sldId id="347" r:id="rId20"/>
    <p:sldId id="348" r:id="rId21"/>
    <p:sldId id="395" r:id="rId22"/>
    <p:sldId id="396" r:id="rId23"/>
    <p:sldId id="397" r:id="rId24"/>
    <p:sldId id="350" r:id="rId25"/>
    <p:sldId id="351" r:id="rId26"/>
    <p:sldId id="398" r:id="rId27"/>
    <p:sldId id="399" r:id="rId28"/>
    <p:sldId id="400" r:id="rId29"/>
    <p:sldId id="401" r:id="rId30"/>
    <p:sldId id="402" r:id="rId31"/>
    <p:sldId id="404" r:id="rId32"/>
    <p:sldId id="405" r:id="rId33"/>
    <p:sldId id="406" r:id="rId34"/>
    <p:sldId id="355" r:id="rId35"/>
    <p:sldId id="408" r:id="rId36"/>
    <p:sldId id="410" r:id="rId37"/>
    <p:sldId id="411" r:id="rId38"/>
    <p:sldId id="412" r:id="rId39"/>
    <p:sldId id="413" r:id="rId40"/>
    <p:sldId id="382" r:id="rId41"/>
    <p:sldId id="415" r:id="rId42"/>
    <p:sldId id="383" r:id="rId43"/>
    <p:sldId id="416" r:id="rId44"/>
    <p:sldId id="367" r:id="rId45"/>
    <p:sldId id="418" r:id="rId46"/>
    <p:sldId id="370" r:id="rId47"/>
    <p:sldId id="371" r:id="rId48"/>
    <p:sldId id="419" r:id="rId49"/>
    <p:sldId id="420" r:id="rId50"/>
    <p:sldId id="421" r:id="rId51"/>
    <p:sldId id="422" r:id="rId52"/>
    <p:sldId id="423" r:id="rId53"/>
    <p:sldId id="414" r:id="rId54"/>
    <p:sldId id="426" r:id="rId55"/>
    <p:sldId id="429" r:id="rId56"/>
    <p:sldId id="430" r:id="rId57"/>
    <p:sldId id="376" r:id="rId58"/>
    <p:sldId id="363" r:id="rId59"/>
    <p:sldId id="365" r:id="rId60"/>
    <p:sldId id="377" r:id="rId61"/>
    <p:sldId id="378" r:id="rId62"/>
    <p:sldId id="380" r:id="rId63"/>
    <p:sldId id="381" r:id="rId64"/>
    <p:sldId id="386" r:id="rId65"/>
    <p:sldId id="431" r:id="rId66"/>
    <p:sldId id="432"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CCCC"/>
    <a:srgbClr val="0000FF"/>
    <a:srgbClr val="AE1221"/>
    <a:srgbClr val="005EA4"/>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3296" autoAdjust="0"/>
  </p:normalViewPr>
  <p:slideViewPr>
    <p:cSldViewPr>
      <p:cViewPr>
        <p:scale>
          <a:sx n="59" d="100"/>
          <a:sy n="59" d="100"/>
        </p:scale>
        <p:origin x="-1128" y="-216"/>
      </p:cViewPr>
      <p:guideLst>
        <p:guide orient="horz" pos="2160"/>
        <p:guide pos="2880"/>
      </p:guideLst>
    </p:cSldViewPr>
  </p:slideViewPr>
  <p:outlineViewPr>
    <p:cViewPr>
      <p:scale>
        <a:sx n="33" d="100"/>
        <a:sy n="33" d="100"/>
      </p:scale>
      <p:origin x="0" y="31626"/>
    </p:cViewPr>
  </p:outlineViewPr>
  <p:notesTextViewPr>
    <p:cViewPr>
      <p:scale>
        <a:sx n="1" d="1"/>
        <a:sy n="1" d="1"/>
      </p:scale>
      <p:origin x="0" y="0"/>
    </p:cViewPr>
  </p:notesTextViewPr>
  <p:sorterViewPr>
    <p:cViewPr>
      <p:scale>
        <a:sx n="70" d="100"/>
        <a:sy n="70" d="100"/>
      </p:scale>
      <p:origin x="0" y="5586"/>
    </p:cViewPr>
  </p:sorterViewPr>
  <p:notesViewPr>
    <p:cSldViewPr>
      <p:cViewPr varScale="1">
        <p:scale>
          <a:sx n="53" d="100"/>
          <a:sy n="53" d="100"/>
        </p:scale>
        <p:origin x="-290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5/27/2016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000" dirty="0" smtClean="0"/>
              <a:t>The elasticity chapter in most principles textbooks is fairly technical, and is not always students’ favorite.   This PowerPoint chapter contains several special features designed to engage and motivate students to learn this important material.</a:t>
            </a:r>
          </a:p>
          <a:p>
            <a:pPr eaLnBrk="1" hangingPunct="1"/>
            <a:endParaRPr lang="en-US" sz="1000" dirty="0" smtClean="0"/>
          </a:p>
          <a:p>
            <a:pPr eaLnBrk="1" hangingPunct="1"/>
            <a:r>
              <a:rPr lang="en-US" sz="1000" dirty="0" smtClean="0"/>
              <a:t>First, we consider a scenario in which students face a business decision—whether to raise the price of a service they sell.  This scenario is used to illustrate the effects of raising price on number of units sold and on revenue, which students immediately recognize as critical to the business decision. </a:t>
            </a:r>
          </a:p>
          <a:p>
            <a:pPr eaLnBrk="1" hangingPunct="1"/>
            <a:endParaRPr lang="en-US" sz="1000" dirty="0" smtClean="0"/>
          </a:p>
          <a:p>
            <a:pPr eaLnBrk="1" hangingPunct="1"/>
            <a:r>
              <a:rPr lang="en-US" sz="1000" dirty="0" smtClean="0"/>
              <a:t>Second, instead of merely listing the determinants of elasticity, students are asked to think about some concrete examples and deduce from each one a lesson about the determinants of elasticity.  </a:t>
            </a:r>
          </a:p>
          <a:p>
            <a:pPr eaLnBrk="1" hangingPunct="1"/>
            <a:endParaRPr lang="en-US" sz="1000" dirty="0" smtClean="0"/>
          </a:p>
          <a:p>
            <a:pPr eaLnBrk="1" hangingPunct="1"/>
            <a:r>
              <a:rPr lang="en-US" sz="1000" dirty="0" smtClean="0"/>
              <a:t>Third, instead of putting the applications at the end of the chapter (as in the textbook), this PowerPoint includes one of them immediately after the section on price elasticity of demand.  This helps break up what would otherwise be a long stretch of theory.  </a:t>
            </a:r>
          </a:p>
          <a:p>
            <a:pPr eaLnBrk="1" hangingPunct="1"/>
            <a:endParaRPr lang="en-US" sz="1000" dirty="0" smtClean="0"/>
          </a:p>
          <a:p>
            <a:pPr eaLnBrk="1" hangingPunct="1"/>
            <a:r>
              <a:rPr lang="en-US" sz="1000" dirty="0" smtClean="0"/>
              <a:t>Please be assured that this PowerPoint presentation is, nonetheless, very consistent with the textbook’s approach. </a:t>
            </a:r>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318110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essence, the textbook says “Here are the determinants of elasticity.  The first one is availability of close substitutes.  Here’s an example….”   </a:t>
            </a:r>
          </a:p>
          <a:p>
            <a:pPr eaLnBrk="1" hangingPunct="1"/>
            <a:endParaRPr lang="en-US" dirty="0" smtClean="0"/>
          </a:p>
          <a:p>
            <a:pPr eaLnBrk="1" hangingPunct="1"/>
            <a:r>
              <a:rPr lang="en-US" dirty="0" smtClean="0"/>
              <a:t>That’s great for a textbook.  For teaching, I’ve found a different approach to be far more effective:  having students deduce the general lessons from specific examples they can figure out using common sense.  This is the approach on the next few slides.  </a:t>
            </a:r>
          </a:p>
          <a:p>
            <a:pPr eaLnBrk="1" hangingPunct="1"/>
            <a:endParaRPr lang="en-US" dirty="0" smtClean="0"/>
          </a:p>
          <a:p>
            <a:pPr eaLnBrk="1" hangingPunct="1"/>
            <a:r>
              <a:rPr lang="en-US" dirty="0" smtClean="0"/>
              <a:t>Also, see notes on the next slide for a good suggestion.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515818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Suggestion:  For each of these examples, display the slide title (which lists the two goods) and the first two lines of text (which ask which good experiences the biggest drop in demand in response to a 20% price increase).  Give your students a quiet minute to formulate their answers.  Then, ask for volunteers.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2860089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You might need to clarify the nature of this thought experiment. </a:t>
            </a:r>
          </a:p>
          <a:p>
            <a:pPr eaLnBrk="1" hangingPunct="1"/>
            <a:endParaRPr lang="en-US" dirty="0" smtClean="0"/>
          </a:p>
          <a:p>
            <a:pPr eaLnBrk="1" hangingPunct="1"/>
            <a:r>
              <a:rPr lang="en-US" dirty="0" smtClean="0"/>
              <a:t>Here, we look at two alternate scenarios.  In the first, the price of blue jeans (and no other clothing) rises by 20%, and we observe the percentage decrease in quantity of blue jeans demanded.  </a:t>
            </a:r>
          </a:p>
          <a:p>
            <a:pPr eaLnBrk="1" hangingPunct="1"/>
            <a:endParaRPr lang="en-US" dirty="0" smtClean="0"/>
          </a:p>
          <a:p>
            <a:pPr eaLnBrk="1" hangingPunct="1"/>
            <a:r>
              <a:rPr lang="en-US" dirty="0" smtClean="0"/>
              <a:t>In the second scenario, the price of </a:t>
            </a:r>
            <a:r>
              <a:rPr lang="en-US" u="sng" dirty="0" smtClean="0"/>
              <a:t>all</a:t>
            </a:r>
            <a:r>
              <a:rPr lang="en-US" dirty="0" smtClean="0"/>
              <a:t> clothing rises by 20%, and we observe the percentage decrease in demand for all clothing.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3339788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3339788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3339788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1244922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3170353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If Q doesn’t change, then the percentage change in Q equals zero, and thus elasticity equals zero. </a:t>
            </a:r>
          </a:p>
          <a:p>
            <a:pPr eaLnBrk="1" hangingPunct="1"/>
            <a:endParaRPr lang="en-US" dirty="0" smtClean="0"/>
          </a:p>
          <a:p>
            <a:pPr eaLnBrk="1" hangingPunct="1"/>
            <a:r>
              <a:rPr lang="en-US" dirty="0" smtClean="0"/>
              <a:t>It is hard to think of a good for which the price elasticity of demand is literally zero.  Take insulin, for example.   A sufficiently large price increase would probably reduce demand for insulin a little, particularly among people with very low incomes and no health insurance.  </a:t>
            </a:r>
          </a:p>
          <a:p>
            <a:pPr eaLnBrk="1" hangingPunct="1"/>
            <a:endParaRPr lang="en-US" dirty="0" smtClean="0"/>
          </a:p>
          <a:p>
            <a:pPr eaLnBrk="1" hangingPunct="1"/>
            <a:r>
              <a:rPr lang="en-US" dirty="0" smtClean="0"/>
              <a:t>However, if elasticity is very close to zero, then the demand curve is almost vertical.  In such cases, the convenience of modeling demand as perfectly inelastic probably outweighs the cost of being slightly inaccurate. </a:t>
            </a:r>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1801445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An example:  Student demand for textbooks that their professors have required for their courses.  </a:t>
            </a:r>
          </a:p>
          <a:p>
            <a:pPr eaLnBrk="1" hangingPunct="1"/>
            <a:endParaRPr lang="en-US" dirty="0" smtClean="0"/>
          </a:p>
          <a:p>
            <a:pPr eaLnBrk="1" hangingPunct="1"/>
            <a:r>
              <a:rPr lang="en-US" dirty="0" smtClean="0"/>
              <a:t>Here, it’s a little more clear that elasticity would be small, but not zero.  At a high enough price, some students will not buy their books, but instead will share with a friend, or try to find them in the library, or just take copious notes in class.  </a:t>
            </a:r>
            <a:endParaRPr lang="en-US" dirty="0" smtClean="0">
              <a:sym typeface="Wingdings" pitchFamily="2" charset="2"/>
            </a:endParaRPr>
          </a:p>
          <a:p>
            <a:pPr eaLnBrk="1" hangingPunct="1"/>
            <a:endParaRPr lang="en-US" dirty="0" smtClean="0">
              <a:sym typeface="Wingdings" pitchFamily="2" charset="2"/>
            </a:endParaRPr>
          </a:p>
          <a:p>
            <a:pPr eaLnBrk="1" hangingPunct="1"/>
            <a:r>
              <a:rPr lang="en-US" dirty="0" smtClean="0">
                <a:sym typeface="Wingdings" pitchFamily="2" charset="2"/>
              </a:rPr>
              <a:t>Another example:  Gasoline in the short run. </a:t>
            </a:r>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1801445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a:p>
        </p:txBody>
      </p:sp>
    </p:spTree>
    <p:extLst>
      <p:ext uri="{BB962C8B-B14F-4D97-AF65-F5344CB8AC3E}">
        <p14:creationId xmlns:p14="http://schemas.microsoft.com/office/powerpoint/2010/main" val="2207652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is the intermediate case:  the demand curve is neither relatively steep nor relatively flat.  Buyers are neither relatively price-sensitive nor relatively insensitive to price.  </a:t>
            </a:r>
          </a:p>
          <a:p>
            <a:pPr eaLnBrk="1" hangingPunct="1"/>
            <a:endParaRPr lang="en-US" dirty="0" smtClean="0"/>
          </a:p>
          <a:p>
            <a:pPr eaLnBrk="1" hangingPunct="1"/>
            <a:r>
              <a:rPr lang="en-US" dirty="0" smtClean="0"/>
              <a:t>(This is also the case where price changes have no effect on revenue.)</a:t>
            </a:r>
          </a:p>
          <a:p>
            <a:pPr eaLnBrk="1" hangingPunct="1"/>
            <a:endParaRPr lang="en-US" dirty="0" smtClean="0">
              <a:sym typeface="Wingdings" pitchFamily="2" charset="2"/>
            </a:endParaRPr>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1801445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A good example here would be breakfast cereal, or nearly anything with readily available substitutes.  </a:t>
            </a:r>
          </a:p>
          <a:p>
            <a:pPr eaLnBrk="1" hangingPunct="1"/>
            <a:endParaRPr lang="en-US" dirty="0" smtClean="0"/>
          </a:p>
          <a:p>
            <a:pPr eaLnBrk="1" hangingPunct="1"/>
            <a:r>
              <a:rPr lang="en-US" dirty="0" smtClean="0"/>
              <a:t>An elastic demand curve is flatter than a unit elastic demand curve (which itself is flatter than an inelastic demand curve). </a:t>
            </a:r>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1801445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“Extreme price sensitivity” means the tiniest price increase causes demand to fall to zero.  </a:t>
            </a:r>
          </a:p>
          <a:p>
            <a:pPr eaLnBrk="1" hangingPunct="1"/>
            <a:endParaRPr lang="en-US" sz="1200" dirty="0" smtClean="0"/>
          </a:p>
          <a:p>
            <a:pPr eaLnBrk="1" hangingPunct="1"/>
            <a:r>
              <a:rPr lang="en-US" sz="1200" dirty="0" smtClean="0"/>
              <a:t>“Q changes by any %” – when the D curve is horizontal, quantity cannot be determined from price. Consumers might demand Q</a:t>
            </a:r>
            <a:r>
              <a:rPr lang="en-US" sz="1200" baseline="-25000" dirty="0" smtClean="0"/>
              <a:t>1</a:t>
            </a:r>
            <a:r>
              <a:rPr lang="en-US" sz="1200" dirty="0" smtClean="0"/>
              <a:t> units one month, Q</a:t>
            </a:r>
            <a:r>
              <a:rPr lang="en-US" sz="1200" baseline="-25000" dirty="0" smtClean="0"/>
              <a:t>2</a:t>
            </a:r>
            <a:r>
              <a:rPr lang="en-US" sz="1200" dirty="0" smtClean="0"/>
              <a:t> units another month, and some other quantity later.  Q can change by any amount, but P always “changes by 0%” (i.e., it doesn’t change).  </a:t>
            </a:r>
          </a:p>
          <a:p>
            <a:pPr eaLnBrk="1" hangingPunct="1"/>
            <a:endParaRPr lang="en-US" sz="1200" dirty="0" smtClean="0"/>
          </a:p>
          <a:p>
            <a:pPr eaLnBrk="1" hangingPunct="1"/>
            <a:r>
              <a:rPr lang="en-US" sz="1200" dirty="0" smtClean="0"/>
              <a:t>If perfectly </a:t>
            </a:r>
            <a:r>
              <a:rPr lang="en-US" sz="1200" u="sng" dirty="0" smtClean="0"/>
              <a:t>in</a:t>
            </a:r>
            <a:r>
              <a:rPr lang="en-US" sz="1200" dirty="0" smtClean="0"/>
              <a:t>elastic is one extreme, this case (perfectly elastic) is the other.  </a:t>
            </a:r>
          </a:p>
          <a:p>
            <a:pPr eaLnBrk="1" hangingPunct="1"/>
            <a:r>
              <a:rPr lang="en-US" sz="1200" dirty="0" smtClean="0"/>
              <a:t> </a:t>
            </a:r>
          </a:p>
          <a:p>
            <a:pPr eaLnBrk="1" hangingPunct="1"/>
            <a:r>
              <a:rPr lang="en-US" sz="1200" dirty="0" smtClean="0"/>
              <a:t>Here’s a good real-world example of a perfectly elastic demand curve, which foreshadows an upcoming chapter on firms in competitive markets.  Suppose you run a small family farm in Iowa.  Your main crop is wheat.  The market demand curve in this market is downward-sloping, and the market demand and supply curves determine the price of wheat.  Suppose that price is $5/bushel.  </a:t>
            </a:r>
          </a:p>
          <a:p>
            <a:pPr eaLnBrk="1" hangingPunct="1"/>
            <a:endParaRPr lang="en-US" sz="1200" dirty="0" smtClean="0"/>
          </a:p>
          <a:p>
            <a:pPr eaLnBrk="1" hangingPunct="1"/>
            <a:r>
              <a:rPr lang="en-US" sz="1200" dirty="0" smtClean="0"/>
              <a:t>Now consider the demand curve facing you, the individual wheat farmer.  If you charge a price of $5, you can sell as much or as little as you want.  If you charge a price even just a little higher than $5, demand for YOUR wheat will fall to zero:  Buyers would not be willing to pay you more than $5 when they could get the same wheat elsewhere for $5.  Similarly, if you drop your price below $5, then demand for YOUR wheat will become enormous (not literally infinite, but “almost infinite”):  if other wheat farmers are charging $5 and you charge less, then EVERY buyer will want to buy wheat from you. </a:t>
            </a:r>
          </a:p>
          <a:p>
            <a:pPr eaLnBrk="1" hangingPunct="1"/>
            <a:endParaRPr lang="en-US" sz="1200" dirty="0" smtClean="0"/>
          </a:p>
          <a:p>
            <a:pPr eaLnBrk="1" hangingPunct="1"/>
            <a:r>
              <a:rPr lang="en-US" sz="1200" dirty="0" smtClean="0"/>
              <a:t>Why is the demand curve facing an individual producer perfectly elastic?  Recall that elasticity is greater when lots of close substitutes are available.  In this case, you are selling a product that has many perfect substitutes:  the wheat sold by every other farmer is a perfect substitute for the wheat you sell.  </a:t>
            </a: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1801445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corresponds to an FYI box in the textbook.   The estimates are from various studies; see the textbook for more information.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160630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The material on this slide is not used anywhere else in the textbook, so it’s a candidate for skipping if you’re short on time. (This is not the official position of Greg Mankiw or Cengage Learning.)  </a:t>
            </a:r>
          </a:p>
          <a:p>
            <a:pPr eaLnBrk="1" hangingPunct="1"/>
            <a:endParaRPr lang="en-US" sz="1200" dirty="0" smtClean="0"/>
          </a:p>
          <a:p>
            <a:pPr eaLnBrk="1" hangingPunct="1"/>
            <a:r>
              <a:rPr lang="en-US" sz="1200" dirty="0" smtClean="0"/>
              <a:t>Due to space limitations, this slide uses “E” as an abbreviation for elasticity.  The calculations shown on the slide use the midpoint method. </a:t>
            </a:r>
          </a:p>
          <a:p>
            <a:pPr eaLnBrk="1" hangingPunct="1"/>
            <a:endParaRPr lang="en-US" sz="1200" dirty="0" smtClean="0"/>
          </a:p>
          <a:p>
            <a:pPr eaLnBrk="1" hangingPunct="1"/>
            <a:r>
              <a:rPr lang="en-US" sz="1200" dirty="0" smtClean="0"/>
              <a:t>As you move down a linear demand curve, the slope remains constant.  You can verify this by calculating the slope between any two pairs of points on the line (rise over run). </a:t>
            </a:r>
          </a:p>
          <a:p>
            <a:pPr eaLnBrk="1" hangingPunct="1">
              <a:lnSpc>
                <a:spcPct val="103000"/>
              </a:lnSpc>
            </a:pPr>
            <a:endParaRPr lang="en-US" sz="1200" dirty="0" smtClean="0"/>
          </a:p>
          <a:p>
            <a:pPr eaLnBrk="1" hangingPunct="1"/>
            <a:r>
              <a:rPr lang="en-US" sz="1200" dirty="0" smtClean="0"/>
              <a:t>However, the percentage changes between pairs of points vary, so the elasticity varies.  The calculations shown on the slide confirm that elasticity falls as you move downward and rightward along a linear demand curve.  Here’s some intuition from the textbook:</a:t>
            </a:r>
          </a:p>
          <a:p>
            <a:pPr eaLnBrk="1" hangingPunct="1"/>
            <a:endParaRPr lang="en-US" sz="1200" dirty="0" smtClean="0"/>
          </a:p>
          <a:p>
            <a:pPr marL="0" marR="0" indent="0" algn="l" defTabSz="914400" rtl="0" eaLnBrk="1" fontAlgn="auto" latinLnBrk="0" hangingPunct="1">
              <a:buClrTx/>
              <a:buSzTx/>
              <a:buFontTx/>
              <a:buNone/>
              <a:tabLst/>
              <a:defRPr/>
            </a:pPr>
            <a:r>
              <a:rPr lang="en-US" sz="1200" kern="1200" dirty="0" smtClean="0">
                <a:solidFill>
                  <a:schemeClr val="tx1"/>
                </a:solidFill>
                <a:effectLst/>
              </a:rPr>
              <a:t>“The explanation for this fact comes from the arithmetic of percentage changes.  When the price is low and consumers are buying a lot, a $1 price increase and 2-unit reduction in quantity demanded constitute a large percentage increase in the price and a small percentage decrease in quantity demanded, resulting in a small elasticity  By contrast, when the price is high and consumers are not buying much, the same $1 price increase and 2-unit reduction in quantity demanded constitute a small percentage increase in the price and a large percentage decrease in quantity demanded, resulting in a large elasticity.”</a:t>
            </a:r>
          </a:p>
          <a:p>
            <a:pPr marL="0" marR="0" indent="0" algn="l" defTabSz="914400" rtl="0" eaLnBrk="1" fontAlgn="auto" latinLnBrk="0" hangingPunct="1">
              <a:buClrTx/>
              <a:buSzTx/>
              <a:buFontTx/>
              <a:buNone/>
              <a:tabLst/>
              <a:defRPr/>
            </a:pPr>
            <a:endParaRPr lang="en-US" sz="1200" kern="1200" dirty="0" smtClean="0">
              <a:solidFill>
                <a:schemeClr val="tx1"/>
              </a:solidFill>
              <a:effectLst/>
            </a:endParaRPr>
          </a:p>
          <a:p>
            <a:pPr marL="0" marR="0" indent="0" algn="l" defTabSz="914400" rtl="0" eaLnBrk="1" fontAlgn="auto" latinLnBrk="0" hangingPunct="1">
              <a:buClrTx/>
              <a:buSzTx/>
              <a:buFontTx/>
              <a:buNone/>
              <a:tabLst/>
              <a:defRPr/>
            </a:pPr>
            <a:r>
              <a:rPr lang="en-US" sz="1200" kern="1200" dirty="0" smtClean="0">
                <a:solidFill>
                  <a:schemeClr val="tx1"/>
                </a:solidFill>
                <a:effectLst/>
              </a:rPr>
              <a:t>Note also that the most elastic portion of the demand curve is where buyers have relatively</a:t>
            </a:r>
            <a:r>
              <a:rPr lang="en-US" sz="1200" kern="1200" baseline="0" dirty="0" smtClean="0">
                <a:solidFill>
                  <a:schemeClr val="tx1"/>
                </a:solidFill>
                <a:effectLst/>
              </a:rPr>
              <a:t> few units and a high willingness to pay for additional units.  As buyers acquire more units and their willingness to pay for additional ones falls, so does the price elasticity of demand. </a:t>
            </a:r>
            <a:endParaRPr lang="en-US" sz="1200" kern="1200" dirty="0" smtClean="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97801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We return to our scenario.  It’s not hard for students to imagine being in this position—running their own business and trying to decide whether to raise the price.  </a:t>
            </a:r>
          </a:p>
          <a:p>
            <a:pPr eaLnBrk="1" hangingPunct="1"/>
            <a:endParaRPr lang="en-US" dirty="0" smtClean="0"/>
          </a:p>
          <a:p>
            <a:pPr eaLnBrk="1" hangingPunct="1"/>
            <a:r>
              <a:rPr lang="en-US" dirty="0" smtClean="0"/>
              <a:t>To most of your students, it should be clear that making the best possible decision would require information about the likely effects of the price increase on revenue.  That is why elasticity is so helpful, as we will now see….</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3409351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two slides show</a:t>
            </a:r>
            <a:r>
              <a:rPr lang="en-US" baseline="0" dirty="0" smtClean="0"/>
              <a:t> the graphical representation of the relationship between price elasticity of demand and total revenue.</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2175349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Point out to students that the area (outlined in blue) representing lost revenue due to lower Q is larger than the area (outlined in green) representing increased revenue due to higher P.  Hence, the net effect is a fall in revenue.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24002218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Point out to students that the area representing lost revenue due to lower Q is smaller than the area representing increased revenue due to higher P.  Hence, the net effect is an increase in revenue.</a:t>
            </a:r>
          </a:p>
          <a:p>
            <a:pPr eaLnBrk="1" hangingPunct="1"/>
            <a:endParaRPr lang="en-US" dirty="0" smtClean="0"/>
          </a:p>
          <a:p>
            <a:pPr eaLnBrk="1" hangingPunct="1"/>
            <a:r>
              <a:rPr lang="en-US" dirty="0" smtClean="0"/>
              <a:t>The knife-edge case, not shown here but perhaps worth mentioning in class, is unit-elastic demand.  In that case, an increase in price leaves revenue unchanged:  the increase in revenue from higher P exactly offsets the lost revenue due to lower Q.  </a:t>
            </a:r>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24002218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These problems, perhaps similar to those you might ask on an exam, are complex in that they test several skills at once:  students must determine whether demand for each good is elastic or inelastic, and they must determine the impact of a price change on revenue/expenditure.  </a:t>
            </a:r>
          </a:p>
          <a:p>
            <a:pPr eaLnBrk="1" hangingPunct="1"/>
            <a:endParaRPr lang="en-US" sz="1200" dirty="0" smtClean="0"/>
          </a:p>
          <a:p>
            <a:pPr eaLnBrk="1" hangingPunct="1"/>
            <a:r>
              <a:rPr lang="en-US" sz="1200" dirty="0" smtClean="0"/>
              <a:t>So far, we’ve been talking about how elasticity determines the effects of an </a:t>
            </a:r>
            <a:r>
              <a:rPr lang="en-US" sz="1200" u="sng" dirty="0" smtClean="0"/>
              <a:t>increase</a:t>
            </a:r>
            <a:r>
              <a:rPr lang="en-US" sz="1200" dirty="0" smtClean="0"/>
              <a:t> in P on revenue.  Part (b) asks your students to determine the effects of a </a:t>
            </a:r>
            <a:r>
              <a:rPr lang="en-US" sz="1200" u="sng" dirty="0" smtClean="0"/>
              <a:t>decrease</a:t>
            </a:r>
            <a:r>
              <a:rPr lang="en-US" sz="1200" dirty="0" smtClean="0"/>
              <a:t> in P. </a:t>
            </a:r>
          </a:p>
          <a:p>
            <a:endParaRPr lang="en-US" sz="1200" b="0" i="0"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384406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follow this scenario throughout the first section of this chapter (the section on price elasticity of demand) to illustrate and motivate several important concepts, such as the impact of price changes on sales and revenue.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3270485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3844064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r>
              <a:rPr lang="en-US" sz="1200" dirty="0" smtClean="0"/>
              <a:t>The first part of the explanation discusses the opposing effects on revenue; its purpose is to clarify the effects of a price decrease on revenue, as we have previously only discussed the effects of a price increase. </a:t>
            </a:r>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3844064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the textbook, this application appears near the end of the chapter, and you can easily move these slides to the end if you wish to teach things in the same order as the book.  </a:t>
            </a:r>
          </a:p>
          <a:p>
            <a:pPr eaLnBrk="1" hangingPunct="1"/>
            <a:endParaRPr lang="en-US" dirty="0" smtClean="0"/>
          </a:p>
          <a:p>
            <a:pPr eaLnBrk="1" hangingPunct="1"/>
            <a:r>
              <a:rPr lang="en-US" dirty="0" smtClean="0"/>
              <a:t>However, I encourage you to consider teaching this application right here—immediately after the section on price elasticity of demand.  It is safe to do so, as this application only requires knowledge of price elasticity of demand.  Also, putting the application here breaks up what would otherwise be a very long section of theory with a real-world example that most students find very interesting.  Knowing elasticity helps us understand what might otherwise be a counter-intuitive result (that drug interdiction increases drug-related crime rather than reducing it).  </a:t>
            </a:r>
          </a:p>
          <a:p>
            <a:pPr eaLnBrk="1" hangingPunct="1">
              <a:spcBef>
                <a:spcPct val="40000"/>
              </a:spcBef>
            </a:pPr>
            <a:endParaRPr lang="en-US" dirty="0" smtClean="0"/>
          </a:p>
          <a:p>
            <a:pPr eaLnBrk="1" hangingPunct="1">
              <a:spcBef>
                <a:spcPct val="40000"/>
              </a:spcBef>
            </a:pPr>
            <a:r>
              <a:rPr lang="en-US" dirty="0" smtClean="0"/>
              <a:t>One side effect of illegal drug use is crime:  Users often turn to crime to finance their habit.</a:t>
            </a:r>
          </a:p>
          <a:p>
            <a:pPr eaLnBrk="1" hangingPunct="1">
              <a:spcBef>
                <a:spcPct val="40000"/>
              </a:spcBef>
            </a:pPr>
            <a:r>
              <a:rPr lang="en-US" dirty="0" smtClean="0"/>
              <a:t>We examine two policies designed to reduce illegal drug use and see what effects they have on drug-related crime.  </a:t>
            </a:r>
          </a:p>
          <a:p>
            <a:pPr eaLnBrk="1" hangingPunct="1">
              <a:spcBef>
                <a:spcPct val="40000"/>
              </a:spcBef>
            </a:pPr>
            <a:r>
              <a:rPr lang="en-US" dirty="0" smtClean="0"/>
              <a:t>For simplicity, we assume the total dollar value of drug-related crime equals total expenditure on drugs.  </a:t>
            </a:r>
          </a:p>
          <a:p>
            <a:pPr eaLnBrk="1" hangingPunct="1">
              <a:spcBef>
                <a:spcPct val="40000"/>
              </a:spcBef>
            </a:pPr>
            <a:r>
              <a:rPr lang="en-US" dirty="0" smtClean="0"/>
              <a:t>Demand for illegal drugs is inelastic, due to addiction issues.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36452182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2E954298-198B-4A61-A479-E705B9DC5AC5}" type="slidenum">
              <a:rPr lang="en-US" smtClean="0"/>
              <a:pPr/>
              <a:t>33</a:t>
            </a:fld>
            <a:endParaRPr lang="en-US" smtClean="0"/>
          </a:p>
        </p:txBody>
      </p:sp>
      <p:sp>
        <p:nvSpPr>
          <p:cNvPr id="1034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38CEDF6-06DB-4918-88BE-F34AFE00E6BD}" type="slidenum">
              <a:rPr lang="en-US" sz="1200">
                <a:cs typeface="Arial" charset="0"/>
              </a:rPr>
              <a:pPr algn="r"/>
              <a:t>33</a:t>
            </a:fld>
            <a:endParaRPr lang="en-US" sz="1200">
              <a:cs typeface="Arial" charset="0"/>
            </a:endParaRPr>
          </a:p>
        </p:txBody>
      </p:sp>
      <p:sp>
        <p:nvSpPr>
          <p:cNvPr id="103428" name="Rectangle 2"/>
          <p:cNvSpPr>
            <a:spLocks noGrp="1" noRot="1" noChangeAspect="1" noChangeArrowheads="1" noTextEdit="1"/>
          </p:cNvSpPr>
          <p:nvPr>
            <p:ph type="sldImg"/>
          </p:nvPr>
        </p:nvSpPr>
        <p:spPr>
          <a:xfrm>
            <a:off x="1143000" y="534988"/>
            <a:ext cx="4572000" cy="3429000"/>
          </a:xfrm>
          <a:ln/>
        </p:spPr>
      </p:sp>
      <p:sp>
        <p:nvSpPr>
          <p:cNvPr id="103429"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By the time all elements have appeared on the screen, the slide will look kind of busy.  I think this is okay, because the elements appear on the screen one by one, so students have time to absorb each one before the next one appears.  </a:t>
            </a:r>
          </a:p>
          <a:p>
            <a:pPr eaLnBrk="1" hangingPunct="1"/>
            <a:endParaRPr lang="en-US" dirty="0" smtClean="0"/>
          </a:p>
          <a:p>
            <a:pPr eaLnBrk="1" hangingPunct="1"/>
            <a:r>
              <a:rPr lang="en-US" dirty="0" smtClean="0"/>
              <a:t>However, if you’d rather strip the slide down a bit, here’s a suggestion:  in “Normal” view (which one uses to edit slides), you can delete the boxes that represent the initial and new values of drug-related crime, and the accompanying captions.  Then, when presenting this slide in class, simply point out (with your mouse cursor, a laser pointer, or even your arms and hands) the areas that represent the initial and new values of drug-related crime.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40849918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D591E5A0-865D-452B-A1A2-3582E8F7A452}" type="slidenum">
              <a:rPr lang="en-US" smtClean="0"/>
              <a:pPr/>
              <a:t>35</a:t>
            </a:fld>
            <a:endParaRPr lang="en-US" smtClean="0"/>
          </a:p>
        </p:txBody>
      </p:sp>
      <p:sp>
        <p:nvSpPr>
          <p:cNvPr id="1044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619932F-8EAE-4B81-880F-313764792D13}" type="slidenum">
              <a:rPr lang="en-US" sz="1200">
                <a:cs typeface="Arial" charset="0"/>
              </a:rPr>
              <a:pPr algn="r"/>
              <a:t>35</a:t>
            </a:fld>
            <a:endParaRPr lang="en-US" sz="1200">
              <a:cs typeface="Arial" charset="0"/>
            </a:endParaRPr>
          </a:p>
        </p:txBody>
      </p:sp>
      <p:sp>
        <p:nvSpPr>
          <p:cNvPr id="104452" name="Rectangle 2"/>
          <p:cNvSpPr>
            <a:spLocks noGrp="1" noRot="1" noChangeAspect="1" noChangeArrowheads="1" noTextEdit="1"/>
          </p:cNvSpPr>
          <p:nvPr>
            <p:ph type="sldImg"/>
          </p:nvPr>
        </p:nvSpPr>
        <p:spPr>
          <a:xfrm>
            <a:off x="1143000" y="534988"/>
            <a:ext cx="4572000" cy="3429000"/>
          </a:xfrm>
          <a:ln/>
        </p:spPr>
      </p:sp>
      <p:sp>
        <p:nvSpPr>
          <p:cNvPr id="104453"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everything in the “price elasticity of supply” section corresponds to analogous concepts from the “price elasticity of demand” section.  So, it is probably safe to move through this section more quickly.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12010666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7CF461EA-0FC9-4D9D-8A5D-925E6FED90F6}" type="slidenum">
              <a:rPr lang="en-US" smtClean="0"/>
              <a:pPr/>
              <a:t>37</a:t>
            </a:fld>
            <a:endParaRPr lang="en-US" smtClean="0"/>
          </a:p>
        </p:txBody>
      </p:sp>
      <p:sp>
        <p:nvSpPr>
          <p:cNvPr id="1064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545C2CE-C09C-439D-A40D-941449CE32D2}" type="slidenum">
              <a:rPr lang="en-US" sz="1200">
                <a:cs typeface="Arial" charset="0"/>
              </a:rPr>
              <a:pPr algn="r"/>
              <a:t>37</a:t>
            </a:fld>
            <a:endParaRPr lang="en-US" sz="1200">
              <a:cs typeface="Arial" charset="0"/>
            </a:endParaRPr>
          </a:p>
        </p:txBody>
      </p:sp>
      <p:sp>
        <p:nvSpPr>
          <p:cNvPr id="106500" name="Rectangle 2"/>
          <p:cNvSpPr>
            <a:spLocks noGrp="1" noRot="1" noChangeAspect="1" noChangeArrowheads="1" noTextEdit="1"/>
          </p:cNvSpPr>
          <p:nvPr>
            <p:ph type="sldImg"/>
          </p:nvPr>
        </p:nvSpPr>
        <p:spPr>
          <a:xfrm>
            <a:off x="1143000" y="534988"/>
            <a:ext cx="4572000" cy="3429000"/>
          </a:xfrm>
          <a:ln/>
        </p:spPr>
      </p:sp>
      <p:sp>
        <p:nvSpPr>
          <p:cNvPr id="106501"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21463070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5000"/>
              </a:spcBef>
            </a:pPr>
            <a:r>
              <a:rPr lang="en-US" dirty="0" smtClean="0"/>
              <a:t>Economists classify supply curves according to their elasticity.  </a:t>
            </a:r>
          </a:p>
          <a:p>
            <a:pPr eaLnBrk="1" hangingPunct="1"/>
            <a:endParaRPr lang="en-US" dirty="0" smtClean="0"/>
          </a:p>
          <a:p>
            <a:pPr eaLnBrk="1" hangingPunct="1">
              <a:spcBef>
                <a:spcPct val="55000"/>
              </a:spcBef>
            </a:pPr>
            <a:r>
              <a:rPr lang="en-US" dirty="0" smtClean="0"/>
              <a:t>The next five slides present the different classifications, from least to most elastic.</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39</a:t>
            </a:fld>
            <a:endParaRPr lang="en-US"/>
          </a:p>
        </p:txBody>
      </p:sp>
    </p:spTree>
    <p:extLst>
      <p:ext uri="{BB962C8B-B14F-4D97-AF65-F5344CB8AC3E}">
        <p14:creationId xmlns:p14="http://schemas.microsoft.com/office/powerpoint/2010/main" val="2478833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t>
            </a:r>
            <a:r>
              <a:rPr lang="en-US" dirty="0" err="1" smtClean="0"/>
              <a:t>Q</a:t>
            </a:r>
            <a:r>
              <a:rPr lang="en-US" baseline="30000" dirty="0" err="1" smtClean="0"/>
              <a:t>d</a:t>
            </a:r>
            <a:r>
              <a:rPr lang="en-US" dirty="0" smtClean="0"/>
              <a:t> and Q</a:t>
            </a:r>
            <a:r>
              <a:rPr lang="en-US" baseline="30000" dirty="0" smtClean="0"/>
              <a:t>s</a:t>
            </a:r>
            <a:r>
              <a:rPr lang="en-US" dirty="0" smtClean="0"/>
              <a:t> are short for quantity demanded and quantity supplied, as in the PowerPoint for Chapter 4.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Price elasticity of demand for websites measures </a:t>
            </a:r>
            <a:r>
              <a:rPr lang="en-US" dirty="0" smtClean="0"/>
              <a:t>how much demand for your websites will fall if you raise your price.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26709749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319BE740-4F95-45EE-BBC4-C5D719D918CB}" type="slidenum">
              <a:rPr lang="en-US" smtClean="0"/>
              <a:pPr/>
              <a:t>40</a:t>
            </a:fld>
            <a:endParaRPr lang="en-US" smtClean="0"/>
          </a:p>
        </p:txBody>
      </p:sp>
      <p:sp>
        <p:nvSpPr>
          <p:cNvPr id="1085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229800B-ED18-49AB-96EF-F23291938CC5}" type="slidenum">
              <a:rPr lang="en-US" sz="1200">
                <a:cs typeface="Arial" charset="0"/>
              </a:rPr>
              <a:pPr algn="r"/>
              <a:t>40</a:t>
            </a:fld>
            <a:endParaRPr lang="en-US" sz="1200">
              <a:cs typeface="Arial" charset="0"/>
            </a:endParaRPr>
          </a:p>
        </p:txBody>
      </p:sp>
      <p:sp>
        <p:nvSpPr>
          <p:cNvPr id="108548" name="Rectangle 2"/>
          <p:cNvSpPr>
            <a:spLocks noGrp="1" noRot="1" noChangeAspect="1" noChangeArrowheads="1" noTextEdit="1"/>
          </p:cNvSpPr>
          <p:nvPr>
            <p:ph type="sldImg"/>
          </p:nvPr>
        </p:nvSpPr>
        <p:spPr>
          <a:ln/>
        </p:spPr>
      </p:sp>
      <p:sp>
        <p:nvSpPr>
          <p:cNvPr id="10854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26FF4C9B-CD45-4F22-B021-55D9283ED84A}" type="slidenum">
              <a:rPr lang="en-US" smtClean="0"/>
              <a:pPr/>
              <a:t>41</a:t>
            </a:fld>
            <a:endParaRPr lang="en-US" smtClean="0"/>
          </a:p>
        </p:txBody>
      </p:sp>
      <p:sp>
        <p:nvSpPr>
          <p:cNvPr id="1095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7021B5B-D30F-4461-866E-0FC0444DB9E5}" type="slidenum">
              <a:rPr lang="en-US" sz="1200">
                <a:cs typeface="Arial" charset="0"/>
              </a:rPr>
              <a:pPr algn="r"/>
              <a:t>41</a:t>
            </a:fld>
            <a:endParaRPr lang="en-US" sz="1200">
              <a:cs typeface="Arial" charset="0"/>
            </a:endParaRPr>
          </a:p>
        </p:txBody>
      </p:sp>
      <p:sp>
        <p:nvSpPr>
          <p:cNvPr id="109572" name="Rectangle 2"/>
          <p:cNvSpPr>
            <a:spLocks noGrp="1" noRot="1" noChangeAspect="1" noChangeArrowheads="1" noTextEdit="1"/>
          </p:cNvSpPr>
          <p:nvPr>
            <p:ph type="sldImg"/>
          </p:nvPr>
        </p:nvSpPr>
        <p:spPr>
          <a:ln/>
        </p:spPr>
      </p:sp>
      <p:sp>
        <p:nvSpPr>
          <p:cNvPr id="10957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C45FA289-87D5-4153-B98D-0E575975FA18}" type="slidenum">
              <a:rPr lang="en-US" smtClean="0"/>
              <a:pPr/>
              <a:t>42</a:t>
            </a:fld>
            <a:endParaRPr lang="en-US" smtClean="0"/>
          </a:p>
        </p:txBody>
      </p:sp>
      <p:sp>
        <p:nvSpPr>
          <p:cNvPr id="1105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46D0EAC-11D2-473B-882C-243588B5F324}" type="slidenum">
              <a:rPr lang="en-US" sz="1200">
                <a:cs typeface="Arial" charset="0"/>
              </a:rPr>
              <a:pPr algn="r"/>
              <a:t>42</a:t>
            </a:fld>
            <a:endParaRPr lang="en-US" sz="1200">
              <a:cs typeface="Arial" charset="0"/>
            </a:endParaRPr>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8DB9830-942F-405E-97AA-FB326402753C}" type="slidenum">
              <a:rPr lang="en-US" smtClean="0"/>
              <a:pPr/>
              <a:t>43</a:t>
            </a:fld>
            <a:endParaRPr lang="en-US" smtClean="0"/>
          </a:p>
        </p:txBody>
      </p:sp>
      <p:sp>
        <p:nvSpPr>
          <p:cNvPr id="1116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E50F9BC-FD34-4275-8E6D-7F27AFBEDE96}" type="slidenum">
              <a:rPr lang="en-US" sz="1200">
                <a:cs typeface="Arial" charset="0"/>
              </a:rPr>
              <a:pPr algn="r"/>
              <a:t>43</a:t>
            </a:fld>
            <a:endParaRPr lang="en-US" sz="1200">
              <a:cs typeface="Arial" charset="0"/>
            </a:endParaRPr>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C3556E9A-0323-4555-9C13-76BD3353F4E0}" type="slidenum">
              <a:rPr lang="en-US" smtClean="0"/>
              <a:pPr/>
              <a:t>44</a:t>
            </a:fld>
            <a:endParaRPr lang="en-US" smtClean="0"/>
          </a:p>
        </p:txBody>
      </p:sp>
      <p:sp>
        <p:nvSpPr>
          <p:cNvPr id="1126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85B6419-42CA-4B19-9620-95F276076818}" type="slidenum">
              <a:rPr lang="en-US" sz="1200">
                <a:cs typeface="Arial" charset="0"/>
              </a:rPr>
              <a:pPr algn="r"/>
              <a:t>44</a:t>
            </a:fld>
            <a:endParaRPr lang="en-US" sz="1200">
              <a:cs typeface="Arial" charset="0"/>
            </a:endParaRPr>
          </a:p>
        </p:txBody>
      </p:sp>
      <p:sp>
        <p:nvSpPr>
          <p:cNvPr id="112644" name="Rectangle 2"/>
          <p:cNvSpPr>
            <a:spLocks noGrp="1" noRot="1" noChangeAspect="1" noChangeArrowheads="1" noTextEdit="1"/>
          </p:cNvSpPr>
          <p:nvPr>
            <p:ph type="sldImg"/>
          </p:nvPr>
        </p:nvSpPr>
        <p:spPr>
          <a:ln/>
        </p:spPr>
      </p:sp>
      <p:sp>
        <p:nvSpPr>
          <p:cNvPr id="11264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section is not perfectly analogous to the section on the determinants of the price elasticity of demand, but it’s similar enough that you can probably cover it more quickly and with much less hand-holding.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45</a:t>
            </a:fld>
            <a:endParaRPr lang="en-US"/>
          </a:p>
        </p:txBody>
      </p:sp>
    </p:spTree>
    <p:extLst>
      <p:ext uri="{BB962C8B-B14F-4D97-AF65-F5344CB8AC3E}">
        <p14:creationId xmlns:p14="http://schemas.microsoft.com/office/powerpoint/2010/main" val="30390704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46</a:t>
            </a:fld>
            <a:endParaRPr lang="en-US"/>
          </a:p>
        </p:txBody>
      </p:sp>
    </p:spTree>
    <p:extLst>
      <p:ext uri="{BB962C8B-B14F-4D97-AF65-F5344CB8AC3E}">
        <p14:creationId xmlns:p14="http://schemas.microsoft.com/office/powerpoint/2010/main" val="3844064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In this slide and the next, the initial price and quantity and the two demand curves are the same.  The only difference is the elasticity of supply and slope of the supply curve.  </a:t>
            </a:r>
          </a:p>
          <a:p>
            <a:pPr eaLnBrk="1" hangingPunct="1"/>
            <a:endParaRPr lang="en-US" sz="1200" dirty="0" smtClean="0"/>
          </a:p>
          <a:p>
            <a:pPr eaLnBrk="1" hangingPunct="1"/>
            <a:r>
              <a:rPr lang="en-US" sz="1200" dirty="0" smtClean="0"/>
              <a:t>[The D curve shifts to the right, but not in a parallel fashion:  at each price, quantity demanded is twice as high, so the new D curve will be flatter than the initial one.]  </a:t>
            </a:r>
          </a:p>
          <a:p>
            <a:pPr eaLnBrk="1" hangingPunct="1"/>
            <a:endParaRPr lang="en-US" sz="1200" dirty="0" smtClean="0"/>
          </a:p>
          <a:p>
            <a:pPr eaLnBrk="1" hangingPunct="1"/>
            <a:r>
              <a:rPr lang="en-US" sz="1200" dirty="0" smtClean="0"/>
              <a:t>In the text box containing the verbal explanation, “bigger impact” is shorthand for “bigger percentage impact” or “bigger proportional impact.”</a:t>
            </a:r>
          </a:p>
          <a:p>
            <a:pPr marL="0" marR="0" indent="0" algn="l" defTabSz="914400" rtl="0" eaLnBrk="1" fontAlgn="auto" latinLnBrk="0" hangingPunct="1">
              <a:lnSpc>
                <a:spcPct val="105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47</a:t>
            </a:fld>
            <a:endParaRPr lang="en-US"/>
          </a:p>
        </p:txBody>
      </p:sp>
    </p:spTree>
    <p:extLst>
      <p:ext uri="{BB962C8B-B14F-4D97-AF65-F5344CB8AC3E}">
        <p14:creationId xmlns:p14="http://schemas.microsoft.com/office/powerpoint/2010/main" val="3844064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5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48</a:t>
            </a:fld>
            <a:endParaRPr lang="en-US"/>
          </a:p>
        </p:txBody>
      </p:sp>
    </p:spTree>
    <p:extLst>
      <p:ext uri="{BB962C8B-B14F-4D97-AF65-F5344CB8AC3E}">
        <p14:creationId xmlns:p14="http://schemas.microsoft.com/office/powerpoint/2010/main" val="3844064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t>This is Figure 6 from the textbook. </a:t>
            </a:r>
          </a:p>
          <a:p>
            <a:pPr eaLnBrk="1" hangingPunct="1"/>
            <a:r>
              <a:rPr lang="en-US" sz="1200" dirty="0" smtClean="0"/>
              <a:t>When the price rises from $3 to $4 (a 29% increase, using the midpoint method), quantity rises from 100 to 120 (or 67%).   Because 67% &gt; 29%, price elasticity of supply is greater than one.  </a:t>
            </a:r>
          </a:p>
          <a:p>
            <a:pPr eaLnBrk="1" hangingPunct="1"/>
            <a:r>
              <a:rPr lang="en-US" sz="1200" dirty="0" smtClean="0"/>
              <a:t>When the price rises from $12 to $15 (22%), quantity rises from 500 to 525 (about 5%), so price elasticity of supply is less than one.  </a:t>
            </a:r>
          </a:p>
          <a:p>
            <a:pPr eaLnBrk="1" hangingPunct="1"/>
            <a:endParaRPr lang="en-US" sz="1200" dirty="0" smtClean="0"/>
          </a:p>
          <a:p>
            <a:pPr eaLnBrk="1" hangingPunct="1"/>
            <a:r>
              <a:rPr lang="en-US" sz="1200" dirty="0" smtClean="0"/>
              <a:t>When output is very low, it is relatively easy for firms to increase output: they may have excess capacity, or they are not requiring full effort from their workers.  Increasing output is not difficult, so it doesn’t take much of an increase in price to induce an increase in production.  </a:t>
            </a:r>
          </a:p>
          <a:p>
            <a:pPr eaLnBrk="1" hangingPunct="1"/>
            <a:endParaRPr lang="en-US" sz="1200" dirty="0" smtClean="0"/>
          </a:p>
          <a:p>
            <a:pPr eaLnBrk="1" hangingPunct="1"/>
            <a:r>
              <a:rPr lang="en-US" sz="1200" dirty="0" smtClean="0"/>
              <a:t>When output is very high, it is relatively expensive for firms to increase output further:  there’s little or no excess capacity, they are already running their factories and machines at a high level of intensity.  To increase output further, they might have to pay their workers overtime, and their machines experience more wear and tear and therefore require more repairs.  So, at high levels of output, it takes a much larger price increase to make firms willing to increase output further.  </a:t>
            </a:r>
          </a:p>
          <a:p>
            <a:pPr eaLnBrk="1" hangingPunct="1"/>
            <a:endParaRPr lang="en-US" sz="1200" dirty="0" smtClean="0"/>
          </a:p>
          <a:p>
            <a:pPr eaLnBrk="1" hangingPunct="1"/>
            <a:r>
              <a:rPr lang="en-US" sz="1200" dirty="0" smtClean="0"/>
              <a:t>Eventually, firms bump up against their capacity constraints, and simply cannot increase output in response to further price increases.  </a:t>
            </a:r>
          </a:p>
          <a:p>
            <a:pPr eaLnBrk="1" hangingPunct="1"/>
            <a:endParaRPr lang="en-US" sz="1200" dirty="0" smtClean="0"/>
          </a:p>
          <a:p>
            <a:pPr eaLnBrk="1" hangingPunct="1"/>
            <a:r>
              <a:rPr lang="en-US" sz="1200" dirty="0" smtClean="0"/>
              <a:t>Of course, all of this applies to the short run.  In the long run, firms can build more factories, and (depending on the market structure) new firms can enter the market.  </a:t>
            </a:r>
          </a:p>
          <a:p>
            <a:pPr eaLnBrk="1" hangingPunct="1"/>
            <a:endParaRPr lang="en-US" sz="1200" dirty="0" smtClean="0"/>
          </a:p>
          <a:p>
            <a:pPr eaLnBrk="1" hangingPunct="1"/>
            <a:r>
              <a:rPr lang="en-US" sz="1200" b="1" dirty="0" smtClean="0"/>
              <a:t>Real-world example:  </a:t>
            </a:r>
            <a:r>
              <a:rPr lang="en-US" sz="1200" dirty="0" smtClean="0"/>
              <a:t>In the peak summer driving season, gasoline demand is highest.  Many refineries are producing near capacity, so the supply curve is steep.  In other months, when demand is lower, refineries have more excess capacity, and the supply curve is not as steep.</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49</a:t>
            </a:fld>
            <a:endParaRPr lang="en-US"/>
          </a:p>
        </p:txBody>
      </p:sp>
    </p:spTree>
    <p:extLst>
      <p:ext uri="{BB962C8B-B14F-4D97-AF65-F5344CB8AC3E}">
        <p14:creationId xmlns:p14="http://schemas.microsoft.com/office/powerpoint/2010/main" val="1695297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It might be worth explaining to your students that “P and Q move in opposite directions” means that the percentage change in Q and the percentage change in P will have opposite signs, thus implying a negative price elasticity.  </a:t>
            </a:r>
          </a:p>
          <a:p>
            <a:pPr eaLnBrk="1" hangingPunct="1"/>
            <a:endParaRPr lang="en-US" dirty="0" smtClean="0"/>
          </a:p>
          <a:p>
            <a:pPr eaLnBrk="1" hangingPunct="1"/>
            <a:r>
              <a:rPr lang="en-US" dirty="0" smtClean="0"/>
              <a:t>To be consistent with the text, the last statement says that we will report all price elasticities as positive numbers.  It might be slightly more accurate to say that we will report all elasticities as non-negative numbers:  we want to allow for the (admittedly rare) case of zero elasticity.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40712594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This topic and the next one (cross-price elasticity) are located after the price elasticity of demand in the text, but they do not appear anywhere else in the book.  Instructors who are pressed for time may consider cutting these topics.  </a:t>
            </a:r>
          </a:p>
          <a:p>
            <a:pPr eaLnBrk="1" hangingPunct="1"/>
            <a:endParaRPr lang="en-US" dirty="0" smtClean="0"/>
          </a:p>
          <a:p>
            <a:pPr eaLnBrk="1" hangingPunct="1"/>
            <a:r>
              <a:rPr lang="en-US" dirty="0" smtClean="0"/>
              <a:t>(This is merely my suggestion, not the official position of Greg Mankiw or Cengage Learning.)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50</a:t>
            </a:fld>
            <a:endParaRPr lang="en-US"/>
          </a:p>
        </p:txBody>
      </p:sp>
    </p:spTree>
    <p:extLst>
      <p:ext uri="{BB962C8B-B14F-4D97-AF65-F5344CB8AC3E}">
        <p14:creationId xmlns:p14="http://schemas.microsoft.com/office/powerpoint/2010/main" val="3045101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substitutes, an increase in price of beef causes an increase in demand for chicken.</a:t>
            </a:r>
          </a:p>
          <a:p>
            <a:r>
              <a:rPr lang="en-US" dirty="0" smtClean="0"/>
              <a:t>Complements:</a:t>
            </a:r>
            <a:r>
              <a:rPr lang="en-US" baseline="0" dirty="0" smtClean="0"/>
              <a:t> </a:t>
            </a:r>
            <a:r>
              <a:rPr lang="en-US" dirty="0" smtClean="0"/>
              <a:t>an increase in price of computers causes decrease in demand for software</a:t>
            </a:r>
          </a:p>
          <a:p>
            <a:endParaRPr lang="en-US" dirty="0" smtClean="0"/>
          </a:p>
          <a:p>
            <a:r>
              <a:rPr lang="en-US" dirty="0" smtClean="0"/>
              <a:t>Interesting articles on cross-price elasticity:</a:t>
            </a:r>
          </a:p>
          <a:p>
            <a:r>
              <a:rPr lang="en-US" sz="1200" dirty="0" smtClean="0"/>
              <a:t>“As Gas Costs Soar, Buyers Flock to Small Cars”</a:t>
            </a:r>
            <a:br>
              <a:rPr lang="en-US" sz="1200" dirty="0" smtClean="0"/>
            </a:br>
            <a:r>
              <a:rPr lang="en-US" sz="1200" dirty="0" smtClean="0"/>
              <a:t>     -New York Times, 5/2/2008</a:t>
            </a:r>
          </a:p>
          <a:p>
            <a:r>
              <a:rPr lang="en-US" sz="1200" dirty="0" smtClean="0"/>
              <a:t>“Gas Prices Drive Students to Online Courses”</a:t>
            </a:r>
            <a:br>
              <a:rPr lang="en-US" sz="1200" dirty="0" smtClean="0"/>
            </a:br>
            <a:r>
              <a:rPr lang="en-US" sz="1200" dirty="0" smtClean="0"/>
              <a:t>     -Chronicle of Higher Education, 7/8/2008</a:t>
            </a:r>
          </a:p>
          <a:p>
            <a:r>
              <a:rPr lang="en-US" sz="1200" dirty="0" smtClean="0"/>
              <a:t>“Gas prices knock bicycle sales, repairs into higher gear”   </a:t>
            </a:r>
            <a:br>
              <a:rPr lang="en-US" sz="1200" dirty="0" smtClean="0"/>
            </a:br>
            <a:r>
              <a:rPr lang="en-US" sz="1200" dirty="0" smtClean="0"/>
              <a:t>     -Associated Press, 5/11/2008</a:t>
            </a:r>
          </a:p>
          <a:p>
            <a:r>
              <a:rPr lang="en-US" sz="1200" dirty="0" smtClean="0"/>
              <a:t>“Camel demand soars in India” </a:t>
            </a:r>
            <a:br>
              <a:rPr lang="en-US" sz="1200" dirty="0" smtClean="0"/>
            </a:br>
            <a:r>
              <a:rPr lang="en-US" sz="1200" dirty="0" smtClean="0"/>
              <a:t>(as a substitute for “gas-guzzling tractors”)   </a:t>
            </a:r>
            <a:br>
              <a:rPr lang="en-US" sz="1200" dirty="0" smtClean="0"/>
            </a:br>
            <a:r>
              <a:rPr lang="en-US" sz="1200" dirty="0" smtClean="0"/>
              <a:t>     -Financial Times, 5/2/2008</a:t>
            </a:r>
          </a:p>
          <a:p>
            <a:r>
              <a:rPr lang="en-US" sz="1200" dirty="0" smtClean="0"/>
              <a:t>“High gas prices drive farmer to switch to mules”</a:t>
            </a:r>
            <a:br>
              <a:rPr lang="en-US" sz="1200" dirty="0" smtClean="0"/>
            </a:br>
            <a:r>
              <a:rPr lang="en-US" sz="1200" dirty="0" smtClean="0"/>
              <a:t>     -Associated Press, 5/21/2008</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51</a:t>
            </a:fld>
            <a:endParaRPr lang="en-US"/>
          </a:p>
        </p:txBody>
      </p:sp>
    </p:spTree>
    <p:extLst>
      <p:ext uri="{BB962C8B-B14F-4D97-AF65-F5344CB8AC3E}">
        <p14:creationId xmlns:p14="http://schemas.microsoft.com/office/powerpoint/2010/main" val="11685760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already discussed one of the three applications in the textbook (Does Drug Interdiction Increase or Decrease Drug-related Crime?)</a:t>
            </a:r>
          </a:p>
          <a:p>
            <a:r>
              <a:rPr lang="en-US" dirty="0" smtClean="0"/>
              <a:t>Two more are presented in</a:t>
            </a:r>
            <a:r>
              <a:rPr lang="en-US" baseline="0" dirty="0" smtClean="0"/>
              <a:t> this and the next few slides</a:t>
            </a:r>
            <a:r>
              <a:rPr lang="en-US" dirty="0" smtClean="0"/>
              <a:t>.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52</a:t>
            </a:fld>
            <a:endParaRPr lang="en-US"/>
          </a:p>
        </p:txBody>
      </p:sp>
    </p:spTree>
    <p:extLst>
      <p:ext uri="{BB962C8B-B14F-4D97-AF65-F5344CB8AC3E}">
        <p14:creationId xmlns:p14="http://schemas.microsoft.com/office/powerpoint/2010/main" val="29688148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Figure 7 from the text.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an advance in farm technology increases the supply of wheat from S</a:t>
            </a:r>
            <a:r>
              <a:rPr lang="en-US" baseline="-25000" dirty="0" smtClean="0"/>
              <a:t>1</a:t>
            </a:r>
            <a:r>
              <a:rPr lang="en-US" dirty="0" smtClean="0"/>
              <a:t> to S</a:t>
            </a:r>
            <a:r>
              <a:rPr lang="en-US" baseline="-25000" dirty="0" smtClean="0"/>
              <a:t>2</a:t>
            </a:r>
            <a:r>
              <a:rPr lang="en-US" dirty="0" smtClean="0"/>
              <a:t>, the price of wheat falls. Because the demand for wheat is inelastic, the increase in the quantity sold from 100 to 110 is proportionately smaller than the decrease in the price from $3 to $2. As a result, farmers’ total revenue falls from $300 ($3 × 100) to $220 ($2 × 110).</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53</a:t>
            </a:fld>
            <a:endParaRPr lang="en-US"/>
          </a:p>
        </p:txBody>
      </p:sp>
    </p:spTree>
    <p:extLst>
      <p:ext uri="{BB962C8B-B14F-4D97-AF65-F5344CB8AC3E}">
        <p14:creationId xmlns:p14="http://schemas.microsoft.com/office/powerpoint/2010/main" val="16418633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Figure</a:t>
            </a:r>
            <a:r>
              <a:rPr lang="en-US" baseline="0" dirty="0" smtClean="0"/>
              <a:t> 8 from the textbook.</a:t>
            </a:r>
          </a:p>
          <a:p>
            <a:r>
              <a:rPr lang="en-US" dirty="0" smtClean="0"/>
              <a:t>When the supply of oil falls, the response depends on the time horizon. In the short run, supply and demand are relatively inelastic, as in panel (a). Thus, when the supply curve shifts from S</a:t>
            </a:r>
            <a:r>
              <a:rPr lang="en-US" baseline="-25000" dirty="0" smtClean="0"/>
              <a:t>1</a:t>
            </a:r>
            <a:r>
              <a:rPr lang="en-US" dirty="0" smtClean="0"/>
              <a:t> to S</a:t>
            </a:r>
            <a:r>
              <a:rPr lang="en-US" baseline="-25000" dirty="0" smtClean="0"/>
              <a:t>2</a:t>
            </a:r>
            <a:r>
              <a:rPr lang="en-US" dirty="0" smtClean="0"/>
              <a:t>, the price rises substantially. </a:t>
            </a:r>
          </a:p>
          <a:p>
            <a:r>
              <a:rPr lang="en-US" dirty="0" smtClean="0"/>
              <a:t>In the long run, however, supply and demand are relatively elastic, as in panel (b). In this case, the same size shift in the supply curve (S</a:t>
            </a:r>
            <a:r>
              <a:rPr lang="en-US" baseline="-25000" dirty="0" smtClean="0"/>
              <a:t>1</a:t>
            </a:r>
            <a:r>
              <a:rPr lang="en-US" dirty="0" smtClean="0"/>
              <a:t> to S</a:t>
            </a:r>
            <a:r>
              <a:rPr lang="en-US" baseline="-25000" dirty="0" smtClean="0"/>
              <a:t>2</a:t>
            </a:r>
            <a:r>
              <a:rPr lang="en-US" dirty="0" smtClean="0"/>
              <a:t>) causes a smaller increase in the price.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55</a:t>
            </a:fld>
            <a:endParaRPr lang="en-US"/>
          </a:p>
        </p:txBody>
      </p:sp>
    </p:spTree>
    <p:extLst>
      <p:ext uri="{BB962C8B-B14F-4D97-AF65-F5344CB8AC3E}">
        <p14:creationId xmlns:p14="http://schemas.microsoft.com/office/powerpoint/2010/main" val="934380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spcBef>
                <a:spcPct val="10000"/>
              </a:spcBef>
              <a:buClr>
                <a:srgbClr val="00B85C"/>
              </a:buClr>
              <a:buSzPct val="120000"/>
              <a:buFont typeface="Wingdings" pitchFamily="2" charset="2"/>
              <a:buNone/>
            </a:pPr>
            <a:r>
              <a:rPr lang="en-US" sz="1200" i="1" dirty="0" smtClean="0">
                <a:solidFill>
                  <a:srgbClr val="FF0000"/>
                </a:solidFill>
                <a:latin typeface="Arial"/>
                <a:cs typeface="Arial"/>
              </a:rPr>
              <a:t>Problem</a:t>
            </a:r>
            <a:r>
              <a:rPr lang="en-US" sz="1200" i="1" dirty="0" smtClean="0">
                <a:latin typeface="Arial"/>
                <a:cs typeface="Arial"/>
              </a:rPr>
              <a:t>:</a:t>
            </a:r>
            <a:r>
              <a:rPr lang="en-US" sz="1200" dirty="0" smtClean="0">
                <a:latin typeface="Arial"/>
                <a:cs typeface="Arial"/>
              </a:rPr>
              <a:t>  </a:t>
            </a:r>
          </a:p>
          <a:p>
            <a:pPr>
              <a:lnSpc>
                <a:spcPct val="105000"/>
              </a:lnSpc>
              <a:spcBef>
                <a:spcPct val="10000"/>
              </a:spcBef>
              <a:buClr>
                <a:srgbClr val="00B85C"/>
              </a:buClr>
              <a:buSzPct val="120000"/>
              <a:buFont typeface="Wingdings" pitchFamily="2" charset="2"/>
              <a:buNone/>
            </a:pPr>
            <a:r>
              <a:rPr lang="en-US" sz="1200" dirty="0" smtClean="0">
                <a:latin typeface="Arial"/>
                <a:cs typeface="Arial"/>
              </a:rPr>
              <a:t>The standard method gives different answers depending on where you start. </a:t>
            </a:r>
            <a:r>
              <a:rPr lang="en-US" sz="1400" dirty="0" smtClean="0">
                <a:latin typeface="Arial"/>
                <a:cs typeface="Arial"/>
              </a:rPr>
              <a: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2923264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dirty="0" smtClean="0"/>
              <a:t>It doesn’t matter which value you use as the start and which as the end—you get the same answer either way!</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75842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5000"/>
              </a:lnSpc>
              <a:spcBef>
                <a:spcPct val="10000"/>
              </a:spcBef>
              <a:buClr>
                <a:srgbClr val="00B85C"/>
              </a:buClr>
              <a:buSzPct val="120000"/>
              <a:buFont typeface="Wingdings" pitchFamily="2" charset="2"/>
              <a:buNone/>
            </a:pPr>
            <a:r>
              <a:rPr lang="en-US" sz="1200" i="0" dirty="0" smtClean="0">
                <a:solidFill>
                  <a:srgbClr val="FF0000"/>
                </a:solidFill>
                <a:latin typeface="Arial"/>
                <a:cs typeface="Arial"/>
              </a:rPr>
              <a:t>It doesn’t matter if we are going from A to B or from B to A, we always get the same result.</a:t>
            </a:r>
            <a:endParaRPr lang="en-US" sz="1400" i="0" dirty="0" smtClean="0">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2923264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3158688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a:t>
            </a:r>
            <a:r>
              <a:rPr lang="en-US" altLang="en-US" sz="1400" dirty="0" smtClean="0">
                <a:solidFill>
                  <a:srgbClr val="000000"/>
                </a:solidFill>
              </a:rPr>
              <a:t>Slides </a:t>
            </a:r>
            <a:r>
              <a:rPr lang="en-US" altLang="en-US" sz="1400" dirty="0" smtClean="0">
                <a:solidFill>
                  <a:srgbClr val="000000"/>
                </a:solidFill>
              </a:rPr>
              <a:t>by</a:t>
            </a:r>
            <a:r>
              <a:rPr lang="en-US" altLang="en-US" sz="1400" dirty="0" smtClean="0">
                <a:solidFill>
                  <a:srgbClr val="000000"/>
                </a:solidFill>
              </a:rPr>
              <a:t>: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304800" y="1066800"/>
            <a:ext cx="8588375" cy="22098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04800" y="3429000"/>
            <a:ext cx="8534400" cy="2743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55469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wipe(left)">
                                      <p:cBhvr>
                                        <p:cTn id="28" dur="500"/>
                                        <p:tgtEl>
                                          <p:spTgt spid="7">
                                            <p:txEl>
                                              <p:pRg st="0" end="0"/>
                                            </p:txEl>
                                          </p:spTgt>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wipe(left)">
                                      <p:cBhvr>
                                        <p:cTn id="32" dur="500"/>
                                        <p:tgtEl>
                                          <p:spTgt spid="7">
                                            <p:txEl>
                                              <p:pRg st="1" end="1"/>
                                            </p:txEl>
                                          </p:spTgt>
                                        </p:tgtEl>
                                      </p:cBhvr>
                                    </p:animEffect>
                                  </p:childTnLst>
                                </p:cTn>
                              </p:par>
                            </p:childTnLst>
                          </p:cTn>
                        </p:par>
                        <p:par>
                          <p:cTn id="33" fill="hold">
                            <p:stCondLst>
                              <p:cond delay="1000"/>
                            </p:stCondLst>
                            <p:childTnLst>
                              <p:par>
                                <p:cTn id="34" presetID="22" presetClass="entr" presetSubtype="8" fill="hold" grpId="0" nodeType="afterEffect">
                                  <p:stCondLst>
                                    <p:cond delay="0"/>
                                  </p:stCondLst>
                                  <p:childTnLst>
                                    <p:set>
                                      <p:cBhvr>
                                        <p:cTn id="35" dur="1" fill="hold">
                                          <p:stCondLst>
                                            <p:cond delay="0"/>
                                          </p:stCondLst>
                                        </p:cTn>
                                        <p:tgtEl>
                                          <p:spTgt spid="7">
                                            <p:txEl>
                                              <p:pRg st="2" end="2"/>
                                            </p:txEl>
                                          </p:spTgt>
                                        </p:tgtEl>
                                        <p:attrNameLst>
                                          <p:attrName>style.visibility</p:attrName>
                                        </p:attrNameLst>
                                      </p:cBhvr>
                                      <p:to>
                                        <p:strVal val="visible"/>
                                      </p:to>
                                    </p:set>
                                    <p:animEffect transition="in" filter="wipe(left)">
                                      <p:cBhvr>
                                        <p:cTn id="36" dur="500"/>
                                        <p:tgtEl>
                                          <p:spTgt spid="7">
                                            <p:txEl>
                                              <p:pRg st="2" end="2"/>
                                            </p:txEl>
                                          </p:spTgt>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7">
                                            <p:txEl>
                                              <p:pRg st="3" end="3"/>
                                            </p:txEl>
                                          </p:spTgt>
                                        </p:tgtEl>
                                        <p:attrNameLst>
                                          <p:attrName>style.visibility</p:attrName>
                                        </p:attrNameLst>
                                      </p:cBhvr>
                                      <p:to>
                                        <p:strVal val="visible"/>
                                      </p:to>
                                    </p:set>
                                    <p:animEffect transition="in" filter="wipe(left)">
                                      <p:cBhvr>
                                        <p:cTn id="40" dur="500"/>
                                        <p:tgtEl>
                                          <p:spTgt spid="7">
                                            <p:txEl>
                                              <p:pRg st="3" end="3"/>
                                            </p:txEl>
                                          </p:spTgt>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7">
                                            <p:txEl>
                                              <p:pRg st="4" end="4"/>
                                            </p:txEl>
                                          </p:spTgt>
                                        </p:tgtEl>
                                        <p:attrNameLst>
                                          <p:attrName>style.visibility</p:attrName>
                                        </p:attrNameLst>
                                      </p:cBhvr>
                                      <p:to>
                                        <p:strVal val="visible"/>
                                      </p:to>
                                    </p:set>
                                    <p:animEffect transition="in" filter="wipe(left)">
                                      <p:cBhvr>
                                        <p:cTn id="4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P spid="7" grpId="0" uiExpand="1" build="p">
        <p:tmplLst>
          <p:tmpl lvl="1">
            <p:tnLst>
              <p:par>
                <p:cTn presetID="22" presetClass="entr" presetSubtype="8" fill="hold" nodeType="click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7410585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10.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0" y="0"/>
            <a:ext cx="1375484" cy="1055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82" r:id="rId2"/>
    <p:sldLayoutId id="2147483674" r:id="rId3"/>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 id="2147483683" r:id="rId2"/>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400800"/>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1.wmf"/><Relationship Id="rId5" Type="http://schemas.openxmlformats.org/officeDocument/2006/relationships/oleObject" Target="../embeddings/oleObject5.bin"/><Relationship Id="rId4" Type="http://schemas.openxmlformats.org/officeDocument/2006/relationships/hyperlink" Target="../../../../Program%20Files/TurningPoint/2003/Questions.html"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6.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27.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28.w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9.wmf"/><Relationship Id="rId4"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276600"/>
            <a:ext cx="7010399" cy="1981200"/>
          </a:xfrm>
        </p:spPr>
        <p:txBody>
          <a:bodyPr/>
          <a:lstStyle/>
          <a:p>
            <a:pPr>
              <a:defRPr/>
            </a:pPr>
            <a:r>
              <a:rPr lang="en-US" sz="5400" dirty="0"/>
              <a:t>Elasticity and Its Application</a:t>
            </a:r>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5</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1 			</a:t>
            </a:r>
            <a:r>
              <a:rPr lang="en-US" dirty="0" smtClean="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lstStyle/>
          <a:p>
            <a:pPr marL="0" indent="0">
              <a:buNone/>
            </a:pPr>
            <a:r>
              <a:rPr lang="en-US" dirty="0" smtClean="0">
                <a:solidFill>
                  <a:schemeClr val="accent6">
                    <a:lumMod val="50000"/>
                  </a:schemeClr>
                </a:solidFill>
              </a:rPr>
              <a:t>Using the midpoint method to calculate percentage changes:</a:t>
            </a:r>
          </a:p>
          <a:p>
            <a:r>
              <a:rPr lang="en-US" dirty="0" smtClean="0"/>
              <a:t>% change in </a:t>
            </a:r>
            <a:r>
              <a:rPr lang="en-US" dirty="0"/>
              <a:t>P </a:t>
            </a:r>
            <a:r>
              <a:rPr lang="en-US" dirty="0" smtClean="0"/>
              <a:t>=</a:t>
            </a:r>
          </a:p>
          <a:p>
            <a:pPr marL="0" indent="0">
              <a:buNone/>
            </a:pPr>
            <a:r>
              <a:rPr lang="en-US" dirty="0" smtClean="0"/>
              <a:t>	 [($600 - $400)/$500] ×100 = </a:t>
            </a:r>
            <a:r>
              <a:rPr lang="en-US" dirty="0" smtClean="0">
                <a:solidFill>
                  <a:srgbClr val="AE1221"/>
                </a:solidFill>
              </a:rPr>
              <a:t>40%</a:t>
            </a:r>
          </a:p>
          <a:p>
            <a:r>
              <a:rPr lang="en-US" dirty="0" smtClean="0"/>
              <a:t>% change in </a:t>
            </a:r>
            <a:r>
              <a:rPr lang="en-US" dirty="0" err="1" smtClean="0"/>
              <a:t>Q</a:t>
            </a:r>
            <a:r>
              <a:rPr lang="en-US" baseline="30000" dirty="0" err="1" smtClean="0"/>
              <a:t>d</a:t>
            </a:r>
            <a:r>
              <a:rPr lang="en-US" dirty="0" smtClean="0"/>
              <a:t> </a:t>
            </a:r>
            <a:r>
              <a:rPr lang="en-US" dirty="0"/>
              <a:t>= </a:t>
            </a:r>
            <a:endParaRPr lang="en-US" dirty="0" smtClean="0"/>
          </a:p>
          <a:p>
            <a:pPr marL="0" indent="0">
              <a:buNone/>
            </a:pPr>
            <a:r>
              <a:rPr lang="en-US" dirty="0"/>
              <a:t>	</a:t>
            </a:r>
            <a:r>
              <a:rPr lang="en-US" dirty="0" smtClean="0"/>
              <a:t>[(10,600 – 8,400)/9,500] </a:t>
            </a:r>
            <a:r>
              <a:rPr lang="en-US" dirty="0"/>
              <a:t>×100 </a:t>
            </a:r>
            <a:r>
              <a:rPr lang="en-US" dirty="0" smtClean="0"/>
              <a:t>= </a:t>
            </a:r>
            <a:r>
              <a:rPr lang="en-US" dirty="0" smtClean="0">
                <a:solidFill>
                  <a:srgbClr val="AE1221"/>
                </a:solidFill>
              </a:rPr>
              <a:t>23.16%</a:t>
            </a:r>
            <a:endParaRPr lang="en-US" dirty="0">
              <a:solidFill>
                <a:srgbClr val="AE1221"/>
              </a:solidFill>
            </a:endParaRPr>
          </a:p>
          <a:p>
            <a:r>
              <a:rPr lang="en-US" dirty="0" smtClean="0"/>
              <a:t>Price elasticity of demand = </a:t>
            </a:r>
          </a:p>
          <a:p>
            <a:pPr marL="0" indent="0">
              <a:buNone/>
            </a:pPr>
            <a:r>
              <a:rPr lang="en-US" dirty="0"/>
              <a:t>	</a:t>
            </a:r>
            <a:r>
              <a:rPr lang="en-US" dirty="0" smtClean="0"/>
              <a:t>= % change in </a:t>
            </a:r>
            <a:r>
              <a:rPr lang="en-US" dirty="0" err="1" smtClean="0"/>
              <a:t>Q</a:t>
            </a:r>
            <a:r>
              <a:rPr lang="en-US" baseline="30000" dirty="0" err="1" smtClean="0"/>
              <a:t>d</a:t>
            </a:r>
            <a:r>
              <a:rPr lang="en-US" dirty="0" smtClean="0"/>
              <a:t> / % change in P </a:t>
            </a:r>
          </a:p>
          <a:p>
            <a:pPr marL="0" indent="0">
              <a:buNone/>
            </a:pPr>
            <a:r>
              <a:rPr lang="en-US" dirty="0"/>
              <a:t>	</a:t>
            </a:r>
            <a:r>
              <a:rPr lang="en-US" dirty="0" smtClean="0">
                <a:solidFill>
                  <a:srgbClr val="AE1221"/>
                </a:solidFill>
              </a:rPr>
              <a:t>= 23.16/40 = 0.58</a:t>
            </a:r>
            <a:endParaRPr lang="en-US" dirty="0">
              <a:solidFill>
                <a:srgbClr val="AE1221"/>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5013825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wrap="square" anchor="t"/>
          <a:lstStyle/>
          <a:p>
            <a:r>
              <a:rPr lang="en-US" altLang="en-US" dirty="0" smtClean="0"/>
              <a:t>The Price Elasticity of Demand</a:t>
            </a:r>
            <a:endParaRPr lang="en-US" altLang="en-US" dirty="0" smtClean="0"/>
          </a:p>
        </p:txBody>
      </p:sp>
      <p:sp>
        <p:nvSpPr>
          <p:cNvPr id="12291" name="Content Placeholder 2"/>
          <p:cNvSpPr>
            <a:spLocks noGrp="1"/>
          </p:cNvSpPr>
          <p:nvPr>
            <p:ph idx="1"/>
          </p:nvPr>
        </p:nvSpPr>
        <p:spPr>
          <a:xfrm>
            <a:off x="277813" y="1025525"/>
            <a:ext cx="8866187" cy="5422900"/>
          </a:xfrm>
        </p:spPr>
        <p:txBody>
          <a:bodyPr/>
          <a:lstStyle/>
          <a:p>
            <a:r>
              <a:rPr lang="en-US" altLang="en-US" dirty="0" smtClean="0"/>
              <a:t>Determinants of price elasticity of </a:t>
            </a:r>
            <a:r>
              <a:rPr lang="en-US" altLang="en-US" dirty="0" smtClean="0"/>
              <a:t>demand</a:t>
            </a:r>
          </a:p>
          <a:p>
            <a:pPr lvl="1"/>
            <a:r>
              <a:rPr lang="en-US" altLang="en-US" dirty="0" smtClean="0"/>
              <a:t>We look </a:t>
            </a:r>
            <a:r>
              <a:rPr lang="en-US" altLang="en-US" dirty="0"/>
              <a:t>at a series of </a:t>
            </a:r>
            <a:r>
              <a:rPr lang="en-US" altLang="en-US" dirty="0" smtClean="0"/>
              <a:t>examples comparing </a:t>
            </a:r>
            <a:r>
              <a:rPr lang="en-US" altLang="en-US" dirty="0"/>
              <a:t>two common </a:t>
            </a:r>
            <a:r>
              <a:rPr lang="en-US" altLang="en-US" dirty="0" smtClean="0"/>
              <a:t>goods</a:t>
            </a:r>
            <a:endParaRPr lang="en-US" altLang="en-US" dirty="0"/>
          </a:p>
          <a:p>
            <a:r>
              <a:rPr lang="en-US" altLang="en-US" dirty="0"/>
              <a:t>In each example:</a:t>
            </a:r>
          </a:p>
          <a:p>
            <a:pPr lvl="1"/>
            <a:r>
              <a:rPr lang="en-US" altLang="en-US" dirty="0"/>
              <a:t>Suppose </a:t>
            </a:r>
            <a:r>
              <a:rPr lang="en-US" altLang="en-US" dirty="0" smtClean="0"/>
              <a:t>prices </a:t>
            </a:r>
            <a:r>
              <a:rPr lang="en-US" altLang="en-US" dirty="0"/>
              <a:t>of both goods rise </a:t>
            </a:r>
            <a:r>
              <a:rPr lang="en-US" altLang="en-US" dirty="0" smtClean="0"/>
              <a:t>by 20% </a:t>
            </a:r>
            <a:endParaRPr lang="en-US" altLang="en-US" dirty="0"/>
          </a:p>
          <a:p>
            <a:pPr lvl="1"/>
            <a:r>
              <a:rPr lang="en-US" altLang="en-US" dirty="0" smtClean="0"/>
              <a:t>Which </a:t>
            </a:r>
            <a:r>
              <a:rPr lang="en-US" altLang="en-US" dirty="0"/>
              <a:t>good </a:t>
            </a:r>
            <a:r>
              <a:rPr lang="en-US" altLang="en-US" dirty="0" smtClean="0"/>
              <a:t>has the highest price elasticity of demand? Why</a:t>
            </a:r>
            <a:r>
              <a:rPr lang="en-US" altLang="en-US" dirty="0"/>
              <a:t>?  </a:t>
            </a:r>
          </a:p>
          <a:p>
            <a:pPr lvl="1"/>
            <a:r>
              <a:rPr lang="en-US" altLang="en-US" dirty="0"/>
              <a:t>What lesson </a:t>
            </a:r>
            <a:r>
              <a:rPr lang="en-US" altLang="en-US" dirty="0" smtClean="0"/>
              <a:t>we learn </a:t>
            </a:r>
            <a:r>
              <a:rPr lang="en-US" altLang="en-US" dirty="0"/>
              <a:t>about the determinants of </a:t>
            </a:r>
            <a:r>
              <a:rPr lang="en-US" altLang="en-US" dirty="0" smtClean="0"/>
              <a:t>price </a:t>
            </a:r>
            <a:r>
              <a:rPr lang="en-US" altLang="en-US" dirty="0"/>
              <a:t>elasticity of demand? </a:t>
            </a:r>
            <a:endParaRPr lang="en-US" altLang="en-US" dirty="0" smtClean="0"/>
          </a:p>
        </p:txBody>
      </p:sp>
      <p:sp>
        <p:nvSpPr>
          <p:cNvPr id="1229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37B9ABEE-0CB9-4200-B316-01121FDDCB86}" type="slidenum">
              <a:rPr lang="en-US" altLang="en-US" sz="1200" smtClean="0">
                <a:solidFill>
                  <a:srgbClr val="002060"/>
                </a:solidFill>
              </a:rPr>
              <a:pPr algn="ctr" eaLnBrk="1" hangingPunct="1"/>
              <a:t>11</a:t>
            </a:fld>
            <a:endParaRPr lang="en-US" altLang="en-US" sz="1200" smtClean="0">
              <a:solidFill>
                <a:srgbClr val="002060"/>
              </a:solidFill>
            </a:endParaRPr>
          </a:p>
        </p:txBody>
      </p:sp>
      <p:sp>
        <p:nvSpPr>
          <p:cNvPr id="122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004021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wrap="square" anchor="t"/>
          <a:lstStyle/>
          <a:p>
            <a:r>
              <a:rPr lang="en-US" altLang="en-US" dirty="0" smtClean="0"/>
              <a:t>The </a:t>
            </a:r>
            <a:r>
              <a:rPr lang="en-US" altLang="en-US" dirty="0" smtClean="0"/>
              <a:t>Price Elasticity </a:t>
            </a:r>
            <a:r>
              <a:rPr lang="en-US" altLang="en-US" dirty="0" smtClean="0"/>
              <a:t>of Demand</a:t>
            </a:r>
          </a:p>
        </p:txBody>
      </p:sp>
      <p:sp>
        <p:nvSpPr>
          <p:cNvPr id="13315" name="Content Placeholder 2"/>
          <p:cNvSpPr>
            <a:spLocks noGrp="1"/>
          </p:cNvSpPr>
          <p:nvPr>
            <p:ph idx="1"/>
          </p:nvPr>
        </p:nvSpPr>
        <p:spPr>
          <a:xfrm>
            <a:off x="304800" y="1066800"/>
            <a:ext cx="8839200" cy="2209800"/>
          </a:xfrm>
        </p:spPr>
        <p:txBody>
          <a:bodyPr/>
          <a:lstStyle/>
          <a:p>
            <a:pPr marL="0" indent="0">
              <a:buNone/>
            </a:pPr>
            <a:r>
              <a:rPr lang="en-US" altLang="en-US" dirty="0" smtClean="0"/>
              <a:t>Example 1: Breakfast cereal vs. Sunscreen</a:t>
            </a:r>
            <a:endParaRPr lang="en-US" altLang="en-US" dirty="0" smtClean="0"/>
          </a:p>
          <a:p>
            <a:pPr lvl="1"/>
            <a:r>
              <a:rPr lang="en-US" altLang="en-US" dirty="0" smtClean="0"/>
              <a:t>Prices </a:t>
            </a:r>
            <a:r>
              <a:rPr lang="en-US" altLang="en-US" dirty="0"/>
              <a:t>of both of these goods rise by 20%.  </a:t>
            </a:r>
            <a:br>
              <a:rPr lang="en-US" altLang="en-US" dirty="0"/>
            </a:br>
            <a:r>
              <a:rPr lang="en-US" altLang="en-US" dirty="0"/>
              <a:t>For which good does </a:t>
            </a:r>
            <a:r>
              <a:rPr lang="en-US" altLang="en-US" dirty="0" err="1"/>
              <a:t>Q</a:t>
            </a:r>
            <a:r>
              <a:rPr lang="en-US" altLang="en-US" baseline="30000" dirty="0" err="1"/>
              <a:t>d</a:t>
            </a:r>
            <a:r>
              <a:rPr lang="en-US" altLang="en-US" dirty="0"/>
              <a:t> drop the most?  Why</a:t>
            </a:r>
            <a:r>
              <a:rPr lang="en-US" altLang="en-US" dirty="0" smtClean="0"/>
              <a:t>?</a:t>
            </a:r>
            <a:endParaRPr lang="en-US" altLang="en-US" dirty="0" smtClean="0"/>
          </a:p>
        </p:txBody>
      </p:sp>
      <p:sp>
        <p:nvSpPr>
          <p:cNvPr id="1331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7A3DE6D-7F6D-4184-8E46-DCDB693ED27B}" type="slidenum">
              <a:rPr lang="en-US" altLang="en-US" sz="1200" smtClean="0">
                <a:solidFill>
                  <a:srgbClr val="002060"/>
                </a:solidFill>
              </a:rPr>
              <a:pPr algn="ctr" eaLnBrk="1" hangingPunct="1"/>
              <a:t>12</a:t>
            </a:fld>
            <a:endParaRPr lang="en-US" altLang="en-US" sz="1200" smtClean="0">
              <a:solidFill>
                <a:srgbClr val="002060"/>
              </a:solidFill>
            </a:endParaRPr>
          </a:p>
        </p:txBody>
      </p:sp>
      <p:sp>
        <p:nvSpPr>
          <p:cNvPr id="133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3" name="Text Placeholder 2"/>
          <p:cNvSpPr>
            <a:spLocks noGrp="1"/>
          </p:cNvSpPr>
          <p:nvPr>
            <p:ph type="body" sz="quarter" idx="12"/>
          </p:nvPr>
        </p:nvSpPr>
        <p:spPr>
          <a:xfrm>
            <a:off x="304800" y="2819400"/>
            <a:ext cx="8839200" cy="3352800"/>
          </a:xfrm>
        </p:spPr>
        <p:txBody>
          <a:bodyPr/>
          <a:lstStyle/>
          <a:p>
            <a:pPr lvl="1"/>
            <a:endParaRPr lang="en-US" altLang="en-US" dirty="0"/>
          </a:p>
          <a:p>
            <a:pPr lvl="2"/>
            <a:r>
              <a:rPr lang="en-US" altLang="en-US" dirty="0"/>
              <a:t>Breakfast cereal has close substitutes, so buyers can easily switch if the price rises   </a:t>
            </a:r>
          </a:p>
          <a:p>
            <a:pPr lvl="2"/>
            <a:r>
              <a:rPr lang="en-US" altLang="en-US" dirty="0"/>
              <a:t>Sunscreen has no close substitutes, so a price increase would not affect demand very much  </a:t>
            </a:r>
          </a:p>
          <a:p>
            <a:r>
              <a:rPr lang="en-US" altLang="en-US" dirty="0"/>
              <a:t>Price elasticity is higher when close substitutes are </a:t>
            </a:r>
            <a:r>
              <a:rPr lang="en-US" altLang="en-US" dirty="0" smtClean="0"/>
              <a:t>available</a:t>
            </a:r>
            <a:endParaRPr lang="en-US" altLang="en-US" dirty="0"/>
          </a:p>
        </p:txBody>
      </p:sp>
    </p:spTree>
    <p:extLst>
      <p:ext uri="{BB962C8B-B14F-4D97-AF65-F5344CB8AC3E}">
        <p14:creationId xmlns:p14="http://schemas.microsoft.com/office/powerpoint/2010/main" val="518137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wrap="square" anchor="t"/>
          <a:lstStyle/>
          <a:p>
            <a:r>
              <a:rPr lang="en-US" altLang="en-US" dirty="0" smtClean="0"/>
              <a:t>The </a:t>
            </a:r>
            <a:r>
              <a:rPr lang="en-US" altLang="en-US" dirty="0" smtClean="0"/>
              <a:t>Price Elasticity </a:t>
            </a:r>
            <a:r>
              <a:rPr lang="en-US" altLang="en-US" dirty="0" smtClean="0"/>
              <a:t>of Demand</a:t>
            </a:r>
          </a:p>
        </p:txBody>
      </p:sp>
      <p:sp>
        <p:nvSpPr>
          <p:cNvPr id="13315" name="Content Placeholder 2"/>
          <p:cNvSpPr>
            <a:spLocks noGrp="1"/>
          </p:cNvSpPr>
          <p:nvPr>
            <p:ph idx="1"/>
          </p:nvPr>
        </p:nvSpPr>
        <p:spPr>
          <a:xfrm>
            <a:off x="304800" y="1066800"/>
            <a:ext cx="8839200" cy="2209800"/>
          </a:xfrm>
        </p:spPr>
        <p:txBody>
          <a:bodyPr/>
          <a:lstStyle/>
          <a:p>
            <a:pPr marL="0" indent="0">
              <a:buNone/>
            </a:pPr>
            <a:r>
              <a:rPr lang="en-US" altLang="en-US" dirty="0" smtClean="0"/>
              <a:t>Example 2: Blue Jeans vs. Clothing</a:t>
            </a:r>
            <a:endParaRPr lang="en-US" altLang="en-US" dirty="0" smtClean="0"/>
          </a:p>
          <a:p>
            <a:pPr lvl="1"/>
            <a:r>
              <a:rPr lang="en-US" altLang="en-US" dirty="0" smtClean="0"/>
              <a:t>Prices </a:t>
            </a:r>
            <a:r>
              <a:rPr lang="en-US" altLang="en-US" dirty="0"/>
              <a:t>of both of these goods rise by 20%.  </a:t>
            </a:r>
            <a:br>
              <a:rPr lang="en-US" altLang="en-US" dirty="0"/>
            </a:br>
            <a:r>
              <a:rPr lang="en-US" altLang="en-US" dirty="0"/>
              <a:t>For which good does </a:t>
            </a:r>
            <a:r>
              <a:rPr lang="en-US" altLang="en-US" dirty="0" err="1"/>
              <a:t>Q</a:t>
            </a:r>
            <a:r>
              <a:rPr lang="en-US" altLang="en-US" baseline="30000" dirty="0" err="1"/>
              <a:t>d</a:t>
            </a:r>
            <a:r>
              <a:rPr lang="en-US" altLang="en-US" dirty="0"/>
              <a:t> drop the most?  Why</a:t>
            </a:r>
            <a:r>
              <a:rPr lang="en-US" altLang="en-US" dirty="0" smtClean="0"/>
              <a:t>?</a:t>
            </a:r>
            <a:endParaRPr lang="en-US" altLang="en-US" dirty="0" smtClean="0"/>
          </a:p>
        </p:txBody>
      </p:sp>
      <p:sp>
        <p:nvSpPr>
          <p:cNvPr id="1331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7A3DE6D-7F6D-4184-8E46-DCDB693ED27B}" type="slidenum">
              <a:rPr lang="en-US" altLang="en-US" sz="1200" smtClean="0">
                <a:solidFill>
                  <a:srgbClr val="002060"/>
                </a:solidFill>
              </a:rPr>
              <a:pPr algn="ctr" eaLnBrk="1" hangingPunct="1"/>
              <a:t>13</a:t>
            </a:fld>
            <a:endParaRPr lang="en-US" altLang="en-US" sz="1200" smtClean="0">
              <a:solidFill>
                <a:srgbClr val="002060"/>
              </a:solidFill>
            </a:endParaRPr>
          </a:p>
        </p:txBody>
      </p:sp>
      <p:sp>
        <p:nvSpPr>
          <p:cNvPr id="133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3" name="Text Placeholder 2"/>
          <p:cNvSpPr>
            <a:spLocks noGrp="1"/>
          </p:cNvSpPr>
          <p:nvPr>
            <p:ph type="body" sz="quarter" idx="12"/>
          </p:nvPr>
        </p:nvSpPr>
        <p:spPr>
          <a:xfrm>
            <a:off x="304800" y="3124200"/>
            <a:ext cx="8839200" cy="3124200"/>
          </a:xfrm>
        </p:spPr>
        <p:txBody>
          <a:bodyPr/>
          <a:lstStyle/>
          <a:p>
            <a:pPr lvl="2"/>
            <a:r>
              <a:rPr lang="en-US" altLang="en-US" dirty="0" smtClean="0"/>
              <a:t>For </a:t>
            </a:r>
            <a:r>
              <a:rPr lang="en-US" altLang="en-US" dirty="0"/>
              <a:t>a narrowly defined </a:t>
            </a:r>
            <a:r>
              <a:rPr lang="en-US" altLang="en-US" dirty="0" smtClean="0"/>
              <a:t>good, blue </a:t>
            </a:r>
            <a:r>
              <a:rPr lang="en-US" altLang="en-US" dirty="0"/>
              <a:t>jeans, there are many substitutes </a:t>
            </a:r>
            <a:br>
              <a:rPr lang="en-US" altLang="en-US" dirty="0"/>
            </a:br>
            <a:r>
              <a:rPr lang="en-US" altLang="en-US" dirty="0" smtClean="0"/>
              <a:t>There </a:t>
            </a:r>
            <a:r>
              <a:rPr lang="en-US" altLang="en-US" dirty="0"/>
              <a:t>are fewer substitutes available for broadly defined </a:t>
            </a:r>
            <a:r>
              <a:rPr lang="en-US" altLang="en-US" dirty="0" smtClean="0"/>
              <a:t>goods (clothing) </a:t>
            </a:r>
            <a:endParaRPr lang="en-US" altLang="en-US" dirty="0"/>
          </a:p>
          <a:p>
            <a:pPr marL="0" indent="0">
              <a:buNone/>
            </a:pPr>
            <a:r>
              <a:rPr lang="en-US" altLang="en-US" dirty="0" smtClean="0"/>
              <a:t>Price </a:t>
            </a:r>
            <a:r>
              <a:rPr lang="en-US" altLang="en-US" dirty="0"/>
              <a:t>elasticity is higher for </a:t>
            </a:r>
            <a:r>
              <a:rPr lang="en-US" altLang="en-US" dirty="0" smtClean="0"/>
              <a:t>narrowly defined </a:t>
            </a:r>
            <a:r>
              <a:rPr lang="en-US" altLang="en-US" dirty="0"/>
              <a:t>goods than for broadly defined ones. </a:t>
            </a:r>
          </a:p>
        </p:txBody>
      </p:sp>
    </p:spTree>
    <p:extLst>
      <p:ext uri="{BB962C8B-B14F-4D97-AF65-F5344CB8AC3E}">
        <p14:creationId xmlns:p14="http://schemas.microsoft.com/office/powerpoint/2010/main" val="1880550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wrap="square" anchor="t"/>
          <a:lstStyle/>
          <a:p>
            <a:r>
              <a:rPr lang="en-US" altLang="en-US" dirty="0" smtClean="0"/>
              <a:t>The </a:t>
            </a:r>
            <a:r>
              <a:rPr lang="en-US" altLang="en-US" dirty="0" smtClean="0"/>
              <a:t>Price Elasticity </a:t>
            </a:r>
            <a:r>
              <a:rPr lang="en-US" altLang="en-US" dirty="0" smtClean="0"/>
              <a:t>of Demand</a:t>
            </a:r>
          </a:p>
        </p:txBody>
      </p:sp>
      <p:sp>
        <p:nvSpPr>
          <p:cNvPr id="13315" name="Content Placeholder 2"/>
          <p:cNvSpPr>
            <a:spLocks noGrp="1"/>
          </p:cNvSpPr>
          <p:nvPr>
            <p:ph idx="1"/>
          </p:nvPr>
        </p:nvSpPr>
        <p:spPr>
          <a:xfrm>
            <a:off x="304800" y="1066800"/>
            <a:ext cx="8839200" cy="2209800"/>
          </a:xfrm>
        </p:spPr>
        <p:txBody>
          <a:bodyPr/>
          <a:lstStyle/>
          <a:p>
            <a:pPr marL="0" indent="0">
              <a:buNone/>
            </a:pPr>
            <a:r>
              <a:rPr lang="en-US" altLang="en-US" dirty="0" smtClean="0"/>
              <a:t>Example 3: Insulin vs. Yachts </a:t>
            </a:r>
            <a:endParaRPr lang="en-US" altLang="en-US" dirty="0" smtClean="0"/>
          </a:p>
          <a:p>
            <a:pPr lvl="1"/>
            <a:r>
              <a:rPr lang="en-US" altLang="en-US" dirty="0" smtClean="0"/>
              <a:t>Prices </a:t>
            </a:r>
            <a:r>
              <a:rPr lang="en-US" altLang="en-US" dirty="0"/>
              <a:t>of both of these goods rise by 20%.  </a:t>
            </a:r>
            <a:br>
              <a:rPr lang="en-US" altLang="en-US" dirty="0"/>
            </a:br>
            <a:r>
              <a:rPr lang="en-US" altLang="en-US" dirty="0"/>
              <a:t>For which good does </a:t>
            </a:r>
            <a:r>
              <a:rPr lang="en-US" altLang="en-US" dirty="0" err="1"/>
              <a:t>Q</a:t>
            </a:r>
            <a:r>
              <a:rPr lang="en-US" altLang="en-US" baseline="30000" dirty="0" err="1"/>
              <a:t>d</a:t>
            </a:r>
            <a:r>
              <a:rPr lang="en-US" altLang="en-US" dirty="0"/>
              <a:t> drop the most?  Why</a:t>
            </a:r>
            <a:r>
              <a:rPr lang="en-US" altLang="en-US" dirty="0" smtClean="0"/>
              <a:t>?</a:t>
            </a:r>
            <a:endParaRPr lang="en-US" altLang="en-US" dirty="0" smtClean="0"/>
          </a:p>
        </p:txBody>
      </p:sp>
      <p:sp>
        <p:nvSpPr>
          <p:cNvPr id="1331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7A3DE6D-7F6D-4184-8E46-DCDB693ED27B}" type="slidenum">
              <a:rPr lang="en-US" altLang="en-US" sz="1200" smtClean="0">
                <a:solidFill>
                  <a:srgbClr val="002060"/>
                </a:solidFill>
              </a:rPr>
              <a:pPr algn="ctr" eaLnBrk="1" hangingPunct="1"/>
              <a:t>14</a:t>
            </a:fld>
            <a:endParaRPr lang="en-US" altLang="en-US" sz="1200" smtClean="0">
              <a:solidFill>
                <a:srgbClr val="002060"/>
              </a:solidFill>
            </a:endParaRPr>
          </a:p>
        </p:txBody>
      </p:sp>
      <p:sp>
        <p:nvSpPr>
          <p:cNvPr id="133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3" name="Text Placeholder 2"/>
          <p:cNvSpPr>
            <a:spLocks noGrp="1"/>
          </p:cNvSpPr>
          <p:nvPr>
            <p:ph type="body" sz="quarter" idx="12"/>
          </p:nvPr>
        </p:nvSpPr>
        <p:spPr>
          <a:xfrm>
            <a:off x="304800" y="3124200"/>
            <a:ext cx="8839200" cy="3124200"/>
          </a:xfrm>
        </p:spPr>
        <p:txBody>
          <a:bodyPr/>
          <a:lstStyle/>
          <a:p>
            <a:pPr lvl="2"/>
            <a:r>
              <a:rPr lang="en-US" altLang="en-US" sz="2700" dirty="0" smtClean="0"/>
              <a:t>Insulin </a:t>
            </a:r>
            <a:r>
              <a:rPr lang="en-US" altLang="en-US" sz="2700" dirty="0"/>
              <a:t>is a </a:t>
            </a:r>
            <a:r>
              <a:rPr lang="en-US" altLang="en-US" sz="2700" dirty="0" smtClean="0"/>
              <a:t>necessity to diabetics. A </a:t>
            </a:r>
            <a:r>
              <a:rPr lang="en-US" altLang="en-US" sz="2700" dirty="0"/>
              <a:t>rise in </a:t>
            </a:r>
            <a:r>
              <a:rPr lang="en-US" altLang="en-US" sz="2700" dirty="0" smtClean="0"/>
              <a:t>price </a:t>
            </a:r>
            <a:r>
              <a:rPr lang="en-US" altLang="en-US" sz="2700" dirty="0"/>
              <a:t>would cause little or no decrease in </a:t>
            </a:r>
            <a:r>
              <a:rPr lang="en-US" altLang="en-US" sz="2700" dirty="0" smtClean="0"/>
              <a:t>demand</a:t>
            </a:r>
            <a:endParaRPr lang="en-US" altLang="en-US" sz="2700" dirty="0"/>
          </a:p>
          <a:p>
            <a:pPr lvl="2"/>
            <a:r>
              <a:rPr lang="en-US" altLang="en-US" sz="2700" dirty="0"/>
              <a:t>A </a:t>
            </a:r>
            <a:r>
              <a:rPr lang="en-US" altLang="en-US" sz="2700" dirty="0" smtClean="0"/>
              <a:t>yacht is </a:t>
            </a:r>
            <a:r>
              <a:rPr lang="en-US" altLang="en-US" sz="2700" dirty="0"/>
              <a:t>a </a:t>
            </a:r>
            <a:r>
              <a:rPr lang="en-US" altLang="en-US" sz="2700" dirty="0" smtClean="0"/>
              <a:t>luxury. If </a:t>
            </a:r>
            <a:r>
              <a:rPr lang="en-US" altLang="en-US" sz="2700" dirty="0"/>
              <a:t>the price rises, </a:t>
            </a:r>
            <a:r>
              <a:rPr lang="en-US" altLang="en-US" sz="2700" dirty="0" smtClean="0"/>
              <a:t>some </a:t>
            </a:r>
            <a:r>
              <a:rPr lang="en-US" altLang="en-US" sz="2700" dirty="0"/>
              <a:t>people will forego it.</a:t>
            </a:r>
            <a:r>
              <a:rPr lang="en-US" altLang="en-US" dirty="0"/>
              <a:t>  </a:t>
            </a:r>
          </a:p>
          <a:p>
            <a:r>
              <a:rPr lang="en-US" altLang="en-US" dirty="0" smtClean="0"/>
              <a:t>Price </a:t>
            </a:r>
            <a:r>
              <a:rPr lang="en-US" altLang="en-US" dirty="0"/>
              <a:t>elasticity is higher for luxuries than for necessities. </a:t>
            </a:r>
          </a:p>
        </p:txBody>
      </p:sp>
    </p:spTree>
    <p:extLst>
      <p:ext uri="{BB962C8B-B14F-4D97-AF65-F5344CB8AC3E}">
        <p14:creationId xmlns:p14="http://schemas.microsoft.com/office/powerpoint/2010/main" val="1750488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wrap="square" anchor="t"/>
          <a:lstStyle/>
          <a:p>
            <a:r>
              <a:rPr lang="en-US" altLang="en-US" dirty="0" smtClean="0"/>
              <a:t>The </a:t>
            </a:r>
            <a:r>
              <a:rPr lang="en-US" altLang="en-US" dirty="0" smtClean="0"/>
              <a:t>Price Elasticity </a:t>
            </a:r>
            <a:r>
              <a:rPr lang="en-US" altLang="en-US" dirty="0" smtClean="0"/>
              <a:t>of Demand</a:t>
            </a:r>
          </a:p>
        </p:txBody>
      </p:sp>
      <p:sp>
        <p:nvSpPr>
          <p:cNvPr id="13315" name="Content Placeholder 2"/>
          <p:cNvSpPr>
            <a:spLocks noGrp="1"/>
          </p:cNvSpPr>
          <p:nvPr>
            <p:ph idx="1"/>
          </p:nvPr>
        </p:nvSpPr>
        <p:spPr>
          <a:xfrm>
            <a:off x="304800" y="1066800"/>
            <a:ext cx="8839200" cy="2209800"/>
          </a:xfrm>
        </p:spPr>
        <p:txBody>
          <a:bodyPr/>
          <a:lstStyle/>
          <a:p>
            <a:pPr marL="0" indent="0">
              <a:buNone/>
            </a:pPr>
            <a:r>
              <a:rPr lang="en-US" altLang="en-US" dirty="0" smtClean="0"/>
              <a:t>Example 4</a:t>
            </a:r>
            <a:r>
              <a:rPr lang="en-US" altLang="en-US" dirty="0"/>
              <a:t>: Gasoline in the Short Run vs. </a:t>
            </a:r>
            <a:br>
              <a:rPr lang="en-US" altLang="en-US" dirty="0"/>
            </a:br>
            <a:r>
              <a:rPr lang="en-US" altLang="en-US" dirty="0"/>
              <a:t>Gasoline in the Long Run</a:t>
            </a:r>
            <a:endParaRPr lang="en-US" altLang="en-US" dirty="0" smtClean="0"/>
          </a:p>
          <a:p>
            <a:pPr lvl="1"/>
            <a:r>
              <a:rPr lang="en-US" altLang="en-US" dirty="0"/>
              <a:t>The price of gasoline rises 20%.  Does </a:t>
            </a:r>
            <a:r>
              <a:rPr lang="en-US" altLang="en-US" b="1" i="1" dirty="0" err="1"/>
              <a:t>Q</a:t>
            </a:r>
            <a:r>
              <a:rPr lang="en-US" altLang="en-US" b="1" i="1" baseline="30000" dirty="0" err="1"/>
              <a:t>d</a:t>
            </a:r>
            <a:r>
              <a:rPr lang="en-US" altLang="en-US" b="1" i="1" dirty="0"/>
              <a:t> </a:t>
            </a:r>
            <a:r>
              <a:rPr lang="en-US" altLang="en-US" dirty="0"/>
              <a:t>drop more in the short run or the long run?  Why?</a:t>
            </a:r>
          </a:p>
        </p:txBody>
      </p:sp>
      <p:sp>
        <p:nvSpPr>
          <p:cNvPr id="1331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7A3DE6D-7F6D-4184-8E46-DCDB693ED27B}" type="slidenum">
              <a:rPr lang="en-US" altLang="en-US" sz="1200" smtClean="0">
                <a:solidFill>
                  <a:srgbClr val="002060"/>
                </a:solidFill>
              </a:rPr>
              <a:pPr algn="ctr" eaLnBrk="1" hangingPunct="1"/>
              <a:t>15</a:t>
            </a:fld>
            <a:endParaRPr lang="en-US" altLang="en-US" sz="1200" smtClean="0">
              <a:solidFill>
                <a:srgbClr val="002060"/>
              </a:solidFill>
            </a:endParaRPr>
          </a:p>
        </p:txBody>
      </p:sp>
      <p:sp>
        <p:nvSpPr>
          <p:cNvPr id="1331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3" name="Text Placeholder 2"/>
          <p:cNvSpPr>
            <a:spLocks noGrp="1"/>
          </p:cNvSpPr>
          <p:nvPr>
            <p:ph type="body" sz="quarter" idx="12"/>
          </p:nvPr>
        </p:nvSpPr>
        <p:spPr>
          <a:xfrm>
            <a:off x="304800" y="3733800"/>
            <a:ext cx="8839200" cy="2514600"/>
          </a:xfrm>
        </p:spPr>
        <p:txBody>
          <a:bodyPr/>
          <a:lstStyle/>
          <a:p>
            <a:pPr lvl="2"/>
            <a:r>
              <a:rPr lang="en-US" altLang="en-US" sz="2700" dirty="0"/>
              <a:t>There’s not much people can do in the </a:t>
            </a:r>
            <a:br>
              <a:rPr lang="en-US" altLang="en-US" sz="2700" dirty="0"/>
            </a:br>
            <a:r>
              <a:rPr lang="en-US" altLang="en-US" sz="2700" dirty="0"/>
              <a:t>short run, other than ride the bus or carpool.  </a:t>
            </a:r>
          </a:p>
          <a:p>
            <a:pPr lvl="2"/>
            <a:r>
              <a:rPr lang="en-US" altLang="en-US" sz="2700" dirty="0"/>
              <a:t>In the long run, people can buy smaller cars </a:t>
            </a:r>
            <a:br>
              <a:rPr lang="en-US" altLang="en-US" sz="2700" dirty="0"/>
            </a:br>
            <a:r>
              <a:rPr lang="en-US" altLang="en-US" sz="2700" dirty="0"/>
              <a:t>or live closer to work.   </a:t>
            </a:r>
          </a:p>
          <a:p>
            <a:r>
              <a:rPr lang="en-US" altLang="en-US" sz="3300" dirty="0" smtClean="0"/>
              <a:t>Price </a:t>
            </a:r>
            <a:r>
              <a:rPr lang="en-US" altLang="en-US" sz="3300" dirty="0"/>
              <a:t>elasticity is higher in the </a:t>
            </a:r>
            <a:r>
              <a:rPr lang="en-US" altLang="en-US" sz="3300" dirty="0" smtClean="0"/>
              <a:t>long run</a:t>
            </a:r>
            <a:endParaRPr lang="en-US" altLang="en-US" sz="3300" dirty="0"/>
          </a:p>
        </p:txBody>
      </p:sp>
    </p:spTree>
    <p:extLst>
      <p:ext uri="{BB962C8B-B14F-4D97-AF65-F5344CB8AC3E}">
        <p14:creationId xmlns:p14="http://schemas.microsoft.com/office/powerpoint/2010/main" val="10169445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wrap="square" anchor="t"/>
          <a:lstStyle/>
          <a:p>
            <a:r>
              <a:rPr lang="en-US" altLang="en-US" dirty="0" smtClean="0"/>
              <a:t>The </a:t>
            </a:r>
            <a:r>
              <a:rPr lang="en-US" altLang="en-US" dirty="0" smtClean="0"/>
              <a:t>Price Elasticity </a:t>
            </a:r>
            <a:r>
              <a:rPr lang="en-US" altLang="en-US" dirty="0" smtClean="0"/>
              <a:t>of Demand</a:t>
            </a:r>
          </a:p>
        </p:txBody>
      </p:sp>
      <p:sp>
        <p:nvSpPr>
          <p:cNvPr id="15363" name="Content Placeholder 2"/>
          <p:cNvSpPr>
            <a:spLocks noGrp="1"/>
          </p:cNvSpPr>
          <p:nvPr>
            <p:ph idx="1"/>
          </p:nvPr>
        </p:nvSpPr>
        <p:spPr/>
        <p:txBody>
          <a:bodyPr/>
          <a:lstStyle/>
          <a:p>
            <a:r>
              <a:rPr lang="en-US" altLang="en-US" smtClean="0"/>
              <a:t>Variety of demand curves</a:t>
            </a:r>
          </a:p>
          <a:p>
            <a:pPr lvl="1"/>
            <a:r>
              <a:rPr lang="en-US" altLang="en-US" smtClean="0"/>
              <a:t>Demand is elastic</a:t>
            </a:r>
          </a:p>
          <a:p>
            <a:pPr lvl="2"/>
            <a:r>
              <a:rPr lang="en-US" altLang="en-US" smtClean="0"/>
              <a:t>Price elasticity of demand &gt; 1</a:t>
            </a:r>
          </a:p>
          <a:p>
            <a:pPr lvl="1"/>
            <a:r>
              <a:rPr lang="en-US" altLang="en-US" smtClean="0"/>
              <a:t>Demand is inelastic</a:t>
            </a:r>
          </a:p>
          <a:p>
            <a:pPr lvl="2"/>
            <a:r>
              <a:rPr lang="en-US" altLang="en-US" smtClean="0"/>
              <a:t>Price elasticity of demand &lt; 1</a:t>
            </a:r>
          </a:p>
          <a:p>
            <a:pPr lvl="1"/>
            <a:r>
              <a:rPr lang="en-US" altLang="en-US" smtClean="0"/>
              <a:t>Demand has unit elasticity</a:t>
            </a:r>
          </a:p>
          <a:p>
            <a:pPr lvl="2"/>
            <a:r>
              <a:rPr lang="en-US" altLang="en-US" smtClean="0"/>
              <a:t>Price elasticity of demand = 1</a:t>
            </a:r>
          </a:p>
        </p:txBody>
      </p:sp>
      <p:sp>
        <p:nvSpPr>
          <p:cNvPr id="1536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24D574F0-10D1-41AC-A629-E347A7D6968B}" type="slidenum">
              <a:rPr lang="en-US" altLang="en-US" sz="1200" smtClean="0">
                <a:solidFill>
                  <a:srgbClr val="002060"/>
                </a:solidFill>
              </a:rPr>
              <a:pPr algn="ctr" eaLnBrk="1" hangingPunct="1"/>
              <a:t>16</a:t>
            </a:fld>
            <a:endParaRPr lang="en-US" altLang="en-US" sz="1200" smtClean="0">
              <a:solidFill>
                <a:srgbClr val="002060"/>
              </a:solidFill>
            </a:endParaRPr>
          </a:p>
        </p:txBody>
      </p:sp>
      <p:sp>
        <p:nvSpPr>
          <p:cNvPr id="1536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13120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wrap="square" anchor="t"/>
          <a:lstStyle/>
          <a:p>
            <a:r>
              <a:rPr lang="en-US" altLang="en-US" dirty="0" smtClean="0"/>
              <a:t>The </a:t>
            </a:r>
            <a:r>
              <a:rPr lang="en-US" altLang="en-US" dirty="0" smtClean="0"/>
              <a:t>Price Elasticity </a:t>
            </a:r>
            <a:r>
              <a:rPr lang="en-US" altLang="en-US" dirty="0" smtClean="0"/>
              <a:t>of Demand</a:t>
            </a:r>
          </a:p>
        </p:txBody>
      </p:sp>
      <p:sp>
        <p:nvSpPr>
          <p:cNvPr id="16387" name="Content Placeholder 2"/>
          <p:cNvSpPr>
            <a:spLocks noGrp="1"/>
          </p:cNvSpPr>
          <p:nvPr>
            <p:ph idx="1"/>
          </p:nvPr>
        </p:nvSpPr>
        <p:spPr/>
        <p:txBody>
          <a:bodyPr/>
          <a:lstStyle/>
          <a:p>
            <a:r>
              <a:rPr lang="en-US" altLang="en-US" dirty="0" smtClean="0"/>
              <a:t>Variety of demand curves</a:t>
            </a:r>
          </a:p>
          <a:p>
            <a:pPr lvl="1"/>
            <a:r>
              <a:rPr lang="en-US" altLang="en-US" dirty="0" smtClean="0"/>
              <a:t>Demand is perfectly inelastic</a:t>
            </a:r>
          </a:p>
          <a:p>
            <a:pPr lvl="2"/>
            <a:r>
              <a:rPr lang="en-US" altLang="en-US" dirty="0" smtClean="0"/>
              <a:t>Price elasticity of demand = 0</a:t>
            </a:r>
          </a:p>
          <a:p>
            <a:pPr lvl="2"/>
            <a:r>
              <a:rPr lang="en-US" altLang="en-US" dirty="0" smtClean="0"/>
              <a:t>Demand curve is vertical</a:t>
            </a:r>
          </a:p>
          <a:p>
            <a:pPr lvl="1"/>
            <a:r>
              <a:rPr lang="en-US" altLang="en-US" dirty="0" smtClean="0"/>
              <a:t>Demand is perfectly elastic</a:t>
            </a:r>
          </a:p>
          <a:p>
            <a:pPr lvl="2"/>
            <a:r>
              <a:rPr lang="en-US" altLang="en-US" dirty="0" smtClean="0"/>
              <a:t>Price elasticity of demand = infinity</a:t>
            </a:r>
          </a:p>
          <a:p>
            <a:pPr lvl="2"/>
            <a:r>
              <a:rPr lang="en-US" altLang="en-US" dirty="0" smtClean="0"/>
              <a:t>Demand curve is horizontal</a:t>
            </a:r>
          </a:p>
          <a:p>
            <a:r>
              <a:rPr lang="en-US" altLang="en-US" dirty="0" smtClean="0"/>
              <a:t>The flatter the demand curve</a:t>
            </a:r>
          </a:p>
          <a:p>
            <a:pPr lvl="1"/>
            <a:r>
              <a:rPr lang="en-US" altLang="en-US" dirty="0" smtClean="0"/>
              <a:t>The greater the price elasticity of demand</a:t>
            </a:r>
          </a:p>
        </p:txBody>
      </p:sp>
      <p:sp>
        <p:nvSpPr>
          <p:cNvPr id="1638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E22D4DA0-EC8D-4CBE-A721-E76D714E01B6}" type="slidenum">
              <a:rPr lang="en-US" altLang="en-US" sz="1200" smtClean="0">
                <a:solidFill>
                  <a:srgbClr val="002060"/>
                </a:solidFill>
              </a:rPr>
              <a:pPr algn="ctr" eaLnBrk="1" hangingPunct="1"/>
              <a:t>17</a:t>
            </a:fld>
            <a:endParaRPr lang="en-US" altLang="en-US" sz="1200" smtClean="0">
              <a:solidFill>
                <a:srgbClr val="002060"/>
              </a:solidFill>
            </a:endParaRPr>
          </a:p>
        </p:txBody>
      </p:sp>
      <p:sp>
        <p:nvSpPr>
          <p:cNvPr id="1638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763276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Perfectly inelastic demand</a:t>
            </a:r>
          </a:p>
        </p:txBody>
      </p:sp>
      <p:sp>
        <p:nvSpPr>
          <p:cNvPr id="3" name="Text Placeholder 2"/>
          <p:cNvSpPr>
            <a:spLocks noGrp="1"/>
          </p:cNvSpPr>
          <p:nvPr>
            <p:ph type="body" sz="quarter" idx="12"/>
          </p:nvPr>
        </p:nvSpPr>
        <p:spPr>
          <a:xfrm>
            <a:off x="5435600" y="2287588"/>
            <a:ext cx="3365500" cy="3884612"/>
          </a:xfrm>
        </p:spPr>
        <p:txBody>
          <a:bodyPr/>
          <a:lstStyle/>
          <a:p>
            <a:r>
              <a:rPr lang="en-US" sz="2800" dirty="0" smtClean="0"/>
              <a:t>D curve</a:t>
            </a:r>
          </a:p>
          <a:p>
            <a:r>
              <a:rPr lang="en-US" sz="2800" dirty="0" smtClean="0">
                <a:solidFill>
                  <a:schemeClr val="accent2">
                    <a:lumMod val="75000"/>
                  </a:schemeClr>
                </a:solidFill>
              </a:rPr>
              <a:t>	</a:t>
            </a:r>
            <a:r>
              <a:rPr lang="en-US" sz="2800" dirty="0" smtClean="0">
                <a:solidFill>
                  <a:srgbClr val="FF0000"/>
                </a:solidFill>
              </a:rPr>
              <a:t>Vertical</a:t>
            </a:r>
          </a:p>
          <a:p>
            <a:endParaRPr lang="en-US" sz="2800" dirty="0"/>
          </a:p>
          <a:p>
            <a:r>
              <a:rPr lang="en-US" sz="2800" dirty="0">
                <a:cs typeface="Arial"/>
              </a:rPr>
              <a:t>Consumers’ </a:t>
            </a:r>
            <a:r>
              <a:rPr lang="en-US" sz="2800" dirty="0" smtClean="0">
                <a:cs typeface="Arial"/>
              </a:rPr>
              <a:t>price </a:t>
            </a:r>
            <a:r>
              <a:rPr lang="en-US" sz="2800" dirty="0">
                <a:cs typeface="Arial"/>
              </a:rPr>
              <a:t>sensitivity</a:t>
            </a:r>
            <a:r>
              <a:rPr lang="en-US" sz="2800" dirty="0" smtClean="0">
                <a:cs typeface="Arial"/>
              </a:rPr>
              <a:t>:</a:t>
            </a:r>
          </a:p>
          <a:p>
            <a:r>
              <a:rPr lang="en-US" sz="2800" dirty="0" smtClean="0">
                <a:solidFill>
                  <a:schemeClr val="accent2">
                    <a:lumMod val="75000"/>
                  </a:schemeClr>
                </a:solidFill>
                <a:cs typeface="Arial"/>
              </a:rPr>
              <a:t>	</a:t>
            </a:r>
            <a:r>
              <a:rPr lang="en-US" sz="2800" dirty="0" smtClean="0">
                <a:solidFill>
                  <a:srgbClr val="FF0000"/>
                </a:solidFill>
                <a:cs typeface="Arial"/>
              </a:rPr>
              <a:t>None</a:t>
            </a:r>
          </a:p>
          <a:p>
            <a:endParaRPr lang="en-US" sz="2800" dirty="0">
              <a:cs typeface="Arial"/>
            </a:endParaRPr>
          </a:p>
          <a:p>
            <a:r>
              <a:rPr lang="en-US" sz="2800" dirty="0" smtClean="0">
                <a:cs typeface="Arial"/>
              </a:rPr>
              <a:t>Elasticity:</a:t>
            </a:r>
          </a:p>
          <a:p>
            <a:r>
              <a:rPr lang="en-US" sz="2800" dirty="0" smtClean="0">
                <a:solidFill>
                  <a:schemeClr val="accent2">
                    <a:lumMod val="75000"/>
                  </a:schemeClr>
                </a:solidFill>
                <a:cs typeface="Arial"/>
              </a:rPr>
              <a:t>	</a:t>
            </a:r>
            <a:r>
              <a:rPr lang="en-US" sz="2800" dirty="0" smtClean="0">
                <a:solidFill>
                  <a:srgbClr val="FF0000"/>
                </a:solidFill>
                <a:cs typeface="Arial"/>
              </a:rPr>
              <a:t>0</a:t>
            </a:r>
            <a:endParaRPr lang="en-US" sz="2800" dirty="0">
              <a:solidFill>
                <a:srgbClr val="FF0000"/>
              </a:solidFill>
              <a:cs typeface="Arial"/>
            </a:endParaRP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18</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Box 26"/>
          <p:cNvSpPr txBox="1">
            <a:spLocks noChangeArrowheads="1"/>
          </p:cNvSpPr>
          <p:nvPr/>
        </p:nvSpPr>
        <p:spPr bwMode="auto">
          <a:xfrm>
            <a:off x="6057900" y="871538"/>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009900"/>
                </a:solidFill>
                <a:latin typeface="Arial"/>
                <a:cs typeface="Arial"/>
              </a:rPr>
              <a:t>0%</a:t>
            </a:r>
            <a:endParaRPr lang="en-US" sz="2500" b="1" i="1" baseline="30000" dirty="0">
              <a:solidFill>
                <a:srgbClr val="009900"/>
              </a:solidFill>
              <a:latin typeface="Arial"/>
              <a:cs typeface="Arial"/>
            </a:endParaRPr>
          </a:p>
        </p:txBody>
      </p:sp>
      <p:sp>
        <p:nvSpPr>
          <p:cNvPr id="7" name="Text Box 27"/>
          <p:cNvSpPr txBox="1">
            <a:spLocks noChangeArrowheads="1"/>
          </p:cNvSpPr>
          <p:nvPr/>
        </p:nvSpPr>
        <p:spPr bwMode="auto">
          <a:xfrm>
            <a:off x="6064250" y="1379538"/>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FF6600"/>
                </a:solidFill>
                <a:latin typeface="Arial"/>
                <a:cs typeface="Arial"/>
              </a:rPr>
              <a:t>10%</a:t>
            </a:r>
            <a:endParaRPr lang="en-US" sz="2500" b="1" i="1" baseline="30000" dirty="0">
              <a:solidFill>
                <a:srgbClr val="FF6600"/>
              </a:solidFill>
              <a:latin typeface="Arial"/>
              <a:cs typeface="Arial"/>
            </a:endParaRPr>
          </a:p>
        </p:txBody>
      </p:sp>
      <p:sp>
        <p:nvSpPr>
          <p:cNvPr id="8" name="Text Box 28"/>
          <p:cNvSpPr txBox="1">
            <a:spLocks noChangeArrowheads="1"/>
          </p:cNvSpPr>
          <p:nvPr/>
        </p:nvSpPr>
        <p:spPr bwMode="auto">
          <a:xfrm>
            <a:off x="7202488" y="1111250"/>
            <a:ext cx="682625" cy="488950"/>
          </a:xfrm>
          <a:prstGeom prst="rect">
            <a:avLst/>
          </a:prstGeom>
          <a:noFill/>
          <a:ln w="9525">
            <a:noFill/>
            <a:miter lim="800000"/>
            <a:headEnd/>
            <a:tailEnd/>
          </a:ln>
        </p:spPr>
        <p:txBody>
          <a:bodyPr>
            <a:spAutoFit/>
          </a:bodyPr>
          <a:lstStyle/>
          <a:p>
            <a:pPr algn="ctr">
              <a:spcBef>
                <a:spcPct val="50000"/>
              </a:spcBef>
            </a:pPr>
            <a:r>
              <a:rPr lang="en-US" sz="2600" dirty="0">
                <a:solidFill>
                  <a:srgbClr val="0000FF"/>
                </a:solidFill>
                <a:latin typeface="Arial"/>
                <a:cs typeface="Arial"/>
              </a:rPr>
              <a:t>= 0</a:t>
            </a:r>
          </a:p>
        </p:txBody>
      </p:sp>
      <p:grpSp>
        <p:nvGrpSpPr>
          <p:cNvPr id="9" name="Group 29"/>
          <p:cNvGrpSpPr>
            <a:grpSpLocks/>
          </p:cNvGrpSpPr>
          <p:nvPr/>
        </p:nvGrpSpPr>
        <p:grpSpPr bwMode="auto">
          <a:xfrm>
            <a:off x="725488" y="874713"/>
            <a:ext cx="6413500" cy="981075"/>
            <a:chOff x="747" y="551"/>
            <a:chExt cx="4040" cy="618"/>
          </a:xfrm>
        </p:grpSpPr>
        <p:sp>
          <p:nvSpPr>
            <p:cNvPr id="10" name="Text Box 30"/>
            <p:cNvSpPr txBox="1">
              <a:spLocks noChangeArrowheads="1"/>
            </p:cNvSpPr>
            <p:nvPr/>
          </p:nvSpPr>
          <p:spPr bwMode="auto">
            <a:xfrm>
              <a:off x="747" y="603"/>
              <a:ext cx="1436" cy="521"/>
            </a:xfrm>
            <a:prstGeom prst="rect">
              <a:avLst/>
            </a:prstGeom>
            <a:noFill/>
            <a:ln w="9525">
              <a:noFill/>
              <a:miter lim="800000"/>
              <a:headEnd/>
              <a:tailEnd/>
            </a:ln>
          </p:spPr>
          <p:txBody>
            <a:bodyPr>
              <a:spAutoFit/>
            </a:bodyPr>
            <a:lstStyle/>
            <a:p>
              <a:pPr algn="ctr">
                <a:lnSpc>
                  <a:spcPct val="95000"/>
                </a:lnSpc>
                <a:spcBef>
                  <a:spcPct val="50000"/>
                </a:spcBef>
              </a:pPr>
              <a:r>
                <a:rPr lang="en-US" sz="2500" dirty="0">
                  <a:latin typeface="Arial"/>
                  <a:cs typeface="Arial"/>
                </a:rPr>
                <a:t>Price elasticity </a:t>
              </a:r>
              <a:br>
                <a:rPr lang="en-US" sz="2500" dirty="0">
                  <a:latin typeface="Arial"/>
                  <a:cs typeface="Arial"/>
                </a:rPr>
              </a:br>
              <a:r>
                <a:rPr lang="en-US" sz="2500" dirty="0">
                  <a:latin typeface="Arial"/>
                  <a:cs typeface="Arial"/>
                </a:rPr>
                <a:t>of demand</a:t>
              </a:r>
            </a:p>
          </p:txBody>
        </p:sp>
        <p:sp>
          <p:nvSpPr>
            <p:cNvPr id="11" name="Text Box 31"/>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12" name="Text Box 32"/>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Q</a:t>
              </a:r>
              <a:endParaRPr lang="en-US" sz="2500" b="1" i="1" baseline="30000">
                <a:latin typeface="Arial"/>
                <a:cs typeface="Arial"/>
              </a:endParaRPr>
            </a:p>
          </p:txBody>
        </p:sp>
        <p:sp>
          <p:nvSpPr>
            <p:cNvPr id="13" name="Text Box 33"/>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dirty="0">
                  <a:latin typeface="Arial"/>
                  <a:cs typeface="Arial"/>
                </a:rPr>
                <a:t>% change in </a:t>
              </a:r>
              <a:r>
                <a:rPr lang="en-US" sz="2500" b="1" i="1" dirty="0">
                  <a:latin typeface="Arial"/>
                  <a:cs typeface="Arial"/>
                </a:rPr>
                <a:t>P</a:t>
              </a:r>
              <a:endParaRPr lang="en-US" sz="2500" b="1" i="1" baseline="30000" dirty="0">
                <a:latin typeface="Arial"/>
                <a:cs typeface="Arial"/>
              </a:endParaRPr>
            </a:p>
          </p:txBody>
        </p:sp>
        <p:sp>
          <p:nvSpPr>
            <p:cNvPr id="14" name="Line 34"/>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latin typeface="Arial"/>
                <a:cs typeface="Arial"/>
              </a:endParaRPr>
            </a:p>
          </p:txBody>
        </p:sp>
        <p:sp>
          <p:nvSpPr>
            <p:cNvPr id="15" name="Text Box 35"/>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16" name="Line 36"/>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latin typeface="Arial"/>
                <a:cs typeface="Arial"/>
              </a:endParaRPr>
            </a:p>
          </p:txBody>
        </p:sp>
      </p:grpSp>
      <p:grpSp>
        <p:nvGrpSpPr>
          <p:cNvPr id="17" name="Group 2"/>
          <p:cNvGrpSpPr>
            <a:grpSpLocks/>
          </p:cNvGrpSpPr>
          <p:nvPr/>
        </p:nvGrpSpPr>
        <p:grpSpPr bwMode="auto">
          <a:xfrm>
            <a:off x="1204913" y="3019425"/>
            <a:ext cx="1943100" cy="2386013"/>
            <a:chOff x="2877" y="1902"/>
            <a:chExt cx="1224" cy="1503"/>
          </a:xfrm>
        </p:grpSpPr>
        <p:sp>
          <p:nvSpPr>
            <p:cNvPr id="18" name="Text Box 3"/>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19" name="Text Box 4"/>
            <p:cNvSpPr txBox="1">
              <a:spLocks noChangeArrowheads="1"/>
            </p:cNvSpPr>
            <p:nvPr/>
          </p:nvSpPr>
          <p:spPr bwMode="auto">
            <a:xfrm>
              <a:off x="2877" y="1902"/>
              <a:ext cx="376"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grpSp>
          <p:nvGrpSpPr>
            <p:cNvPr id="20" name="Group 5"/>
            <p:cNvGrpSpPr>
              <a:grpSpLocks/>
            </p:cNvGrpSpPr>
            <p:nvPr/>
          </p:nvGrpSpPr>
          <p:grpSpPr bwMode="auto">
            <a:xfrm>
              <a:off x="3265" y="2047"/>
              <a:ext cx="662" cy="1079"/>
              <a:chOff x="3265" y="2047"/>
              <a:chExt cx="662" cy="1178"/>
            </a:xfrm>
          </p:grpSpPr>
          <p:sp>
            <p:nvSpPr>
              <p:cNvPr id="21" name="Line 6"/>
              <p:cNvSpPr>
                <a:spLocks noChangeShapeType="1"/>
              </p:cNvSpPr>
              <p:nvPr/>
            </p:nvSpPr>
            <p:spPr bwMode="auto">
              <a:xfrm>
                <a:off x="3920" y="2049"/>
                <a:ext cx="0" cy="1176"/>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2" name="Line 7"/>
              <p:cNvSpPr>
                <a:spLocks noChangeShapeType="1"/>
              </p:cNvSpPr>
              <p:nvPr/>
            </p:nvSpPr>
            <p:spPr bwMode="auto">
              <a:xfrm>
                <a:off x="3265" y="2047"/>
                <a:ext cx="662" cy="0"/>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grpSp>
        <p:nvGrpSpPr>
          <p:cNvPr id="23" name="Group 8"/>
          <p:cNvGrpSpPr>
            <a:grpSpLocks/>
          </p:cNvGrpSpPr>
          <p:nvPr/>
        </p:nvGrpSpPr>
        <p:grpSpPr bwMode="auto">
          <a:xfrm>
            <a:off x="2573338" y="2287588"/>
            <a:ext cx="614362" cy="2676525"/>
            <a:chOff x="3739" y="1441"/>
            <a:chExt cx="387" cy="1686"/>
          </a:xfrm>
        </p:grpSpPr>
        <p:sp>
          <p:nvSpPr>
            <p:cNvPr id="24" name="Text Box 9"/>
            <p:cNvSpPr txBox="1">
              <a:spLocks noChangeArrowheads="1"/>
            </p:cNvSpPr>
            <p:nvPr/>
          </p:nvSpPr>
          <p:spPr bwMode="auto">
            <a:xfrm>
              <a:off x="3739" y="1441"/>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sp>
          <p:nvSpPr>
            <p:cNvPr id="25" name="Line 10"/>
            <p:cNvSpPr>
              <a:spLocks noChangeShapeType="1"/>
            </p:cNvSpPr>
            <p:nvPr/>
          </p:nvSpPr>
          <p:spPr bwMode="auto">
            <a:xfrm flipH="1">
              <a:off x="3917" y="1692"/>
              <a:ext cx="0" cy="1435"/>
            </a:xfrm>
            <a:prstGeom prst="line">
              <a:avLst/>
            </a:prstGeom>
            <a:noFill/>
            <a:ln w="38100">
              <a:solidFill>
                <a:srgbClr val="003399"/>
              </a:solidFill>
              <a:round/>
              <a:headEnd/>
              <a:tailEnd/>
            </a:ln>
          </p:spPr>
          <p:txBody>
            <a:bodyPr/>
            <a:lstStyle/>
            <a:p>
              <a:endParaRPr lang="en-US">
                <a:latin typeface="Arial"/>
                <a:cs typeface="Arial"/>
              </a:endParaRPr>
            </a:p>
          </p:txBody>
        </p:sp>
      </p:grpSp>
      <p:grpSp>
        <p:nvGrpSpPr>
          <p:cNvPr id="26" name="Group 12"/>
          <p:cNvGrpSpPr>
            <a:grpSpLocks/>
          </p:cNvGrpSpPr>
          <p:nvPr/>
        </p:nvGrpSpPr>
        <p:grpSpPr bwMode="auto">
          <a:xfrm>
            <a:off x="1463675" y="2114550"/>
            <a:ext cx="3870325" cy="3060700"/>
            <a:chOff x="3226" y="1041"/>
            <a:chExt cx="2146" cy="1792"/>
          </a:xfrm>
        </p:grpSpPr>
        <p:grpSp>
          <p:nvGrpSpPr>
            <p:cNvPr id="27" name="Group 13"/>
            <p:cNvGrpSpPr>
              <a:grpSpLocks/>
            </p:cNvGrpSpPr>
            <p:nvPr/>
          </p:nvGrpSpPr>
          <p:grpSpPr bwMode="auto">
            <a:xfrm>
              <a:off x="3421" y="1302"/>
              <a:ext cx="1661" cy="1413"/>
              <a:chOff x="1098" y="1361"/>
              <a:chExt cx="2116" cy="2027"/>
            </a:xfrm>
          </p:grpSpPr>
          <p:sp>
            <p:nvSpPr>
              <p:cNvPr id="30" name="Line 14"/>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31" name="Line 15"/>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28" name="Text Box 16"/>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29" name="Text Box 17"/>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32" name="Group 18"/>
          <p:cNvGrpSpPr>
            <a:grpSpLocks/>
          </p:cNvGrpSpPr>
          <p:nvPr/>
        </p:nvGrpSpPr>
        <p:grpSpPr bwMode="auto">
          <a:xfrm>
            <a:off x="1198563" y="3706813"/>
            <a:ext cx="1727200" cy="457200"/>
            <a:chOff x="2873" y="2335"/>
            <a:chExt cx="1088" cy="288"/>
          </a:xfrm>
        </p:grpSpPr>
        <p:sp>
          <p:nvSpPr>
            <p:cNvPr id="33" name="Text Box 19"/>
            <p:cNvSpPr txBox="1">
              <a:spLocks noChangeArrowheads="1"/>
            </p:cNvSpPr>
            <p:nvPr/>
          </p:nvSpPr>
          <p:spPr bwMode="auto">
            <a:xfrm>
              <a:off x="2873" y="233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34" name="Line 20"/>
            <p:cNvSpPr>
              <a:spLocks noChangeShapeType="1"/>
            </p:cNvSpPr>
            <p:nvPr/>
          </p:nvSpPr>
          <p:spPr bwMode="auto">
            <a:xfrm>
              <a:off x="3264" y="2463"/>
              <a:ext cx="647"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5" name="Oval 21"/>
            <p:cNvSpPr>
              <a:spLocks noChangeArrowheads="1"/>
            </p:cNvSpPr>
            <p:nvPr/>
          </p:nvSpPr>
          <p:spPr bwMode="auto">
            <a:xfrm>
              <a:off x="3873" y="241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36" name="Line 22"/>
          <p:cNvSpPr>
            <a:spLocks noChangeShapeType="1"/>
          </p:cNvSpPr>
          <p:nvPr/>
        </p:nvSpPr>
        <p:spPr bwMode="auto">
          <a:xfrm rot="10800000" flipH="1" flipV="1">
            <a:off x="1951038" y="3252788"/>
            <a:ext cx="0" cy="657225"/>
          </a:xfrm>
          <a:prstGeom prst="line">
            <a:avLst/>
          </a:prstGeom>
          <a:noFill/>
          <a:ln w="50800">
            <a:solidFill>
              <a:srgbClr val="FF6600"/>
            </a:solidFill>
            <a:round/>
            <a:headEnd/>
            <a:tailEnd type="triangle" w="lg" len="med"/>
          </a:ln>
        </p:spPr>
        <p:txBody>
          <a:bodyPr/>
          <a:lstStyle/>
          <a:p>
            <a:endParaRPr lang="en-US">
              <a:latin typeface="Arial"/>
              <a:cs typeface="Arial"/>
            </a:endParaRPr>
          </a:p>
        </p:txBody>
      </p:sp>
      <p:sp>
        <p:nvSpPr>
          <p:cNvPr id="37" name="Text Box 23"/>
          <p:cNvSpPr txBox="1">
            <a:spLocks noChangeArrowheads="1"/>
          </p:cNvSpPr>
          <p:nvPr/>
        </p:nvSpPr>
        <p:spPr bwMode="auto">
          <a:xfrm>
            <a:off x="217488" y="4633913"/>
            <a:ext cx="1203325" cy="830997"/>
          </a:xfrm>
          <a:prstGeom prst="rect">
            <a:avLst/>
          </a:prstGeom>
          <a:solidFill>
            <a:srgbClr val="FF9900">
              <a:alpha val="49804"/>
            </a:srgbClr>
          </a:solidFill>
          <a:ln w="9525">
            <a:noFill/>
            <a:miter lim="800000"/>
            <a:headEnd/>
            <a:tailEnd/>
          </a:ln>
        </p:spPr>
        <p:txBody>
          <a:bodyPr>
            <a:spAutoFit/>
          </a:bodyPr>
          <a:lstStyle/>
          <a:p>
            <a:pPr algn="ctr">
              <a:spcBef>
                <a:spcPct val="50000"/>
              </a:spcBef>
            </a:pPr>
            <a:r>
              <a:rPr lang="en-US" sz="2400" b="1" i="1" dirty="0">
                <a:latin typeface="Arial"/>
                <a:cs typeface="Arial"/>
              </a:rPr>
              <a:t>P</a:t>
            </a:r>
            <a:r>
              <a:rPr lang="en-US" sz="2400" dirty="0">
                <a:latin typeface="Arial"/>
                <a:cs typeface="Arial"/>
              </a:rPr>
              <a:t>  falls by 10%</a:t>
            </a:r>
          </a:p>
        </p:txBody>
      </p:sp>
      <p:sp>
        <p:nvSpPr>
          <p:cNvPr id="38" name="Text Box 24"/>
          <p:cNvSpPr txBox="1">
            <a:spLocks noChangeArrowheads="1"/>
          </p:cNvSpPr>
          <p:nvPr/>
        </p:nvSpPr>
        <p:spPr bwMode="auto">
          <a:xfrm>
            <a:off x="2595563" y="5486400"/>
            <a:ext cx="1836737" cy="830997"/>
          </a:xfrm>
          <a:prstGeom prst="rect">
            <a:avLst/>
          </a:prstGeom>
          <a:solidFill>
            <a:srgbClr val="66FF66"/>
          </a:solidFill>
          <a:ln w="9525">
            <a:noFill/>
            <a:miter lim="800000"/>
            <a:headEnd/>
            <a:tailEnd/>
          </a:ln>
        </p:spPr>
        <p:txBody>
          <a:bodyPr>
            <a:spAutoFit/>
          </a:bodyPr>
          <a:lstStyle/>
          <a:p>
            <a:pPr algn="ctr">
              <a:spcBef>
                <a:spcPct val="50000"/>
              </a:spcBef>
            </a:pPr>
            <a:r>
              <a:rPr lang="en-US" sz="2400" b="1" i="1" dirty="0">
                <a:latin typeface="Arial"/>
                <a:cs typeface="Arial"/>
              </a:rPr>
              <a:t>Q</a:t>
            </a:r>
            <a:r>
              <a:rPr lang="en-US" sz="2400" dirty="0">
                <a:latin typeface="Arial"/>
                <a:cs typeface="Arial"/>
              </a:rPr>
              <a:t>  changes </a:t>
            </a:r>
            <a:br>
              <a:rPr lang="en-US" sz="2400" dirty="0">
                <a:latin typeface="Arial"/>
                <a:cs typeface="Arial"/>
              </a:rPr>
            </a:br>
            <a:r>
              <a:rPr lang="en-US" sz="2400" dirty="0">
                <a:latin typeface="Arial"/>
                <a:cs typeface="Arial"/>
              </a:rPr>
              <a:t>by  0%</a:t>
            </a:r>
          </a:p>
        </p:txBody>
      </p:sp>
      <p:sp>
        <p:nvSpPr>
          <p:cNvPr id="39" name="Oval 37"/>
          <p:cNvSpPr>
            <a:spLocks noChangeArrowheads="1"/>
          </p:cNvSpPr>
          <p:nvPr/>
        </p:nvSpPr>
        <p:spPr bwMode="auto">
          <a:xfrm>
            <a:off x="2786063" y="3179763"/>
            <a:ext cx="139700" cy="13811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Tree>
    <p:extLst>
      <p:ext uri="{BB962C8B-B14F-4D97-AF65-F5344CB8AC3E}">
        <p14:creationId xmlns:p14="http://schemas.microsoft.com/office/powerpoint/2010/main" val="242965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up)">
                                      <p:cBhvr>
                                        <p:cTn id="14" dur="500"/>
                                        <p:tgtEl>
                                          <p:spTgt spid="36"/>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left)">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wipe(left)">
                                      <p:cBhvr>
                                        <p:cTn id="35" dur="500"/>
                                        <p:tgtEl>
                                          <p:spTgt spid="3">
                                            <p:txEl>
                                              <p:pRg st="0" end="0"/>
                                            </p:tx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wipe(left)">
                                      <p:cBhvr>
                                        <p:cTn id="39" dur="500"/>
                                        <p:tgtEl>
                                          <p:spTgt spid="3">
                                            <p:txEl>
                                              <p:pRg st="1" end="1"/>
                                            </p:txEl>
                                          </p:spTgt>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wipe(left)">
                                      <p:cBhvr>
                                        <p:cTn id="43" dur="500"/>
                                        <p:tgtEl>
                                          <p:spTgt spid="3">
                                            <p:txEl>
                                              <p:pRg st="3" end="3"/>
                                            </p:txEl>
                                          </p:spTgt>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wipe(left)">
                                      <p:cBhvr>
                                        <p:cTn id="47" dur="500"/>
                                        <p:tgtEl>
                                          <p:spTgt spid="3">
                                            <p:txEl>
                                              <p:pRg st="4" end="4"/>
                                            </p:txEl>
                                          </p:spTgt>
                                        </p:tgtEl>
                                      </p:cBhvr>
                                    </p:animEffect>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Effect transition="in" filter="wipe(left)">
                                      <p:cBhvr>
                                        <p:cTn id="51" dur="500"/>
                                        <p:tgtEl>
                                          <p:spTgt spid="3">
                                            <p:txEl>
                                              <p:pRg st="6" end="6"/>
                                            </p:txEl>
                                          </p:spTgt>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Effect transition="in" filter="wipe(left)">
                                      <p:cBhvr>
                                        <p:cTn id="5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P spid="7" grpId="0"/>
      <p:bldP spid="8" grpId="0"/>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Inelastic </a:t>
            </a:r>
            <a:r>
              <a:rPr lang="en-US" dirty="0">
                <a:solidFill>
                  <a:srgbClr val="FF0000"/>
                </a:solidFill>
              </a:rPr>
              <a:t>demand</a:t>
            </a:r>
          </a:p>
        </p:txBody>
      </p:sp>
      <p:sp>
        <p:nvSpPr>
          <p:cNvPr id="3" name="Text Placeholder 2"/>
          <p:cNvSpPr>
            <a:spLocks noGrp="1"/>
          </p:cNvSpPr>
          <p:nvPr>
            <p:ph type="body" sz="quarter" idx="12"/>
          </p:nvPr>
        </p:nvSpPr>
        <p:spPr>
          <a:xfrm>
            <a:off x="5181600" y="2287588"/>
            <a:ext cx="3619500" cy="3884612"/>
          </a:xfrm>
        </p:spPr>
        <p:txBody>
          <a:bodyPr/>
          <a:lstStyle/>
          <a:p>
            <a:r>
              <a:rPr lang="en-US" sz="2800" dirty="0" smtClean="0"/>
              <a:t>D curve</a:t>
            </a:r>
          </a:p>
          <a:p>
            <a:r>
              <a:rPr lang="en-US" sz="2800" dirty="0" smtClean="0">
                <a:solidFill>
                  <a:schemeClr val="accent2">
                    <a:lumMod val="75000"/>
                  </a:schemeClr>
                </a:solidFill>
              </a:rPr>
              <a:t>	</a:t>
            </a:r>
            <a:r>
              <a:rPr lang="en-US" sz="2800" dirty="0" smtClean="0">
                <a:solidFill>
                  <a:srgbClr val="FF0000"/>
                </a:solidFill>
              </a:rPr>
              <a:t>relatively steep</a:t>
            </a:r>
          </a:p>
          <a:p>
            <a:endParaRPr lang="en-US" sz="2800" dirty="0"/>
          </a:p>
          <a:p>
            <a:r>
              <a:rPr lang="en-US" sz="2800" dirty="0">
                <a:cs typeface="Arial"/>
              </a:rPr>
              <a:t>Consumers’ </a:t>
            </a:r>
            <a:r>
              <a:rPr lang="en-US" sz="2800" dirty="0" smtClean="0">
                <a:cs typeface="Arial"/>
              </a:rPr>
              <a:t>price </a:t>
            </a:r>
            <a:r>
              <a:rPr lang="en-US" sz="2800" dirty="0">
                <a:cs typeface="Arial"/>
              </a:rPr>
              <a:t>sensitivity</a:t>
            </a:r>
            <a:r>
              <a:rPr lang="en-US" sz="2800" dirty="0" smtClean="0">
                <a:cs typeface="Arial"/>
              </a:rPr>
              <a:t>:</a:t>
            </a:r>
          </a:p>
          <a:p>
            <a:r>
              <a:rPr lang="en-US" sz="2800" dirty="0" smtClean="0">
                <a:solidFill>
                  <a:schemeClr val="accent2">
                    <a:lumMod val="75000"/>
                  </a:schemeClr>
                </a:solidFill>
                <a:cs typeface="Arial"/>
              </a:rPr>
              <a:t>	</a:t>
            </a:r>
            <a:r>
              <a:rPr lang="en-US" sz="2800" dirty="0" smtClean="0">
                <a:solidFill>
                  <a:srgbClr val="FF0000"/>
                </a:solidFill>
                <a:cs typeface="Arial"/>
              </a:rPr>
              <a:t>relatively low</a:t>
            </a:r>
          </a:p>
          <a:p>
            <a:endParaRPr lang="en-US" sz="2800" dirty="0">
              <a:cs typeface="Arial"/>
            </a:endParaRPr>
          </a:p>
          <a:p>
            <a:r>
              <a:rPr lang="en-US" sz="2800" dirty="0" smtClean="0">
                <a:cs typeface="Arial"/>
              </a:rPr>
              <a:t>Elasticity:</a:t>
            </a:r>
          </a:p>
          <a:p>
            <a:r>
              <a:rPr lang="en-US" sz="2800" dirty="0" smtClean="0">
                <a:solidFill>
                  <a:schemeClr val="accent2">
                    <a:lumMod val="75000"/>
                  </a:schemeClr>
                </a:solidFill>
                <a:cs typeface="Arial"/>
              </a:rPr>
              <a:t>	</a:t>
            </a:r>
            <a:r>
              <a:rPr lang="en-US" sz="2800" dirty="0" smtClean="0">
                <a:solidFill>
                  <a:srgbClr val="FF0000"/>
                </a:solidFill>
                <a:cs typeface="Arial"/>
              </a:rPr>
              <a:t>&lt;1</a:t>
            </a:r>
            <a:endParaRPr lang="en-US" sz="2800" dirty="0">
              <a:solidFill>
                <a:srgbClr val="FF0000"/>
              </a:solidFill>
              <a:cs typeface="Arial"/>
            </a:endParaRP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19</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Box 26"/>
          <p:cNvSpPr txBox="1">
            <a:spLocks noChangeArrowheads="1"/>
          </p:cNvSpPr>
          <p:nvPr/>
        </p:nvSpPr>
        <p:spPr bwMode="auto">
          <a:xfrm>
            <a:off x="6057900" y="871538"/>
            <a:ext cx="1171575" cy="473075"/>
          </a:xfrm>
          <a:prstGeom prst="rect">
            <a:avLst/>
          </a:prstGeom>
          <a:noFill/>
          <a:ln w="9525">
            <a:noFill/>
            <a:miter lim="800000"/>
            <a:headEnd/>
            <a:tailEnd/>
          </a:ln>
        </p:spPr>
        <p:txBody>
          <a:bodyPr>
            <a:spAutoFit/>
          </a:bodyPr>
          <a:lstStyle/>
          <a:p>
            <a:pPr algn="ctr">
              <a:spcBef>
                <a:spcPct val="50000"/>
              </a:spcBef>
            </a:pPr>
            <a:r>
              <a:rPr lang="en-US" sz="2500" dirty="0" smtClean="0">
                <a:solidFill>
                  <a:srgbClr val="009900"/>
                </a:solidFill>
                <a:latin typeface="Arial"/>
                <a:cs typeface="Arial"/>
              </a:rPr>
              <a:t>&lt;10</a:t>
            </a:r>
            <a:r>
              <a:rPr lang="en-US" sz="2500" dirty="0">
                <a:solidFill>
                  <a:srgbClr val="009900"/>
                </a:solidFill>
                <a:latin typeface="Arial"/>
                <a:cs typeface="Arial"/>
              </a:rPr>
              <a:t>%</a:t>
            </a:r>
            <a:endParaRPr lang="en-US" sz="2500" b="1" i="1" baseline="30000" dirty="0">
              <a:solidFill>
                <a:srgbClr val="009900"/>
              </a:solidFill>
              <a:latin typeface="Arial"/>
              <a:cs typeface="Arial"/>
            </a:endParaRPr>
          </a:p>
        </p:txBody>
      </p:sp>
      <p:sp>
        <p:nvSpPr>
          <p:cNvPr id="7" name="Text Box 27"/>
          <p:cNvSpPr txBox="1">
            <a:spLocks noChangeArrowheads="1"/>
          </p:cNvSpPr>
          <p:nvPr/>
        </p:nvSpPr>
        <p:spPr bwMode="auto">
          <a:xfrm>
            <a:off x="6064250" y="1379538"/>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FF6600"/>
                </a:solidFill>
                <a:latin typeface="Arial"/>
                <a:cs typeface="Arial"/>
              </a:rPr>
              <a:t>10%</a:t>
            </a:r>
            <a:endParaRPr lang="en-US" sz="2500" b="1" i="1" baseline="30000" dirty="0">
              <a:solidFill>
                <a:srgbClr val="FF6600"/>
              </a:solidFill>
              <a:latin typeface="Arial"/>
              <a:cs typeface="Arial"/>
            </a:endParaRPr>
          </a:p>
        </p:txBody>
      </p:sp>
      <p:sp>
        <p:nvSpPr>
          <p:cNvPr id="8" name="Text Box 28"/>
          <p:cNvSpPr txBox="1">
            <a:spLocks noChangeArrowheads="1"/>
          </p:cNvSpPr>
          <p:nvPr/>
        </p:nvSpPr>
        <p:spPr bwMode="auto">
          <a:xfrm>
            <a:off x="7202488" y="1111250"/>
            <a:ext cx="682625" cy="488950"/>
          </a:xfrm>
          <a:prstGeom prst="rect">
            <a:avLst/>
          </a:prstGeom>
          <a:noFill/>
          <a:ln w="9525">
            <a:noFill/>
            <a:miter lim="800000"/>
            <a:headEnd/>
            <a:tailEnd/>
          </a:ln>
        </p:spPr>
        <p:txBody>
          <a:bodyPr>
            <a:spAutoFit/>
          </a:bodyPr>
          <a:lstStyle/>
          <a:p>
            <a:pPr algn="ctr">
              <a:spcBef>
                <a:spcPct val="50000"/>
              </a:spcBef>
            </a:pPr>
            <a:r>
              <a:rPr lang="en-US" sz="2600" dirty="0" smtClean="0">
                <a:solidFill>
                  <a:srgbClr val="0000FF"/>
                </a:solidFill>
                <a:latin typeface="Arial"/>
                <a:cs typeface="Arial"/>
              </a:rPr>
              <a:t>&lt; 1</a:t>
            </a:r>
            <a:endParaRPr lang="en-US" sz="2600" dirty="0">
              <a:solidFill>
                <a:srgbClr val="0000FF"/>
              </a:solidFill>
              <a:latin typeface="Arial"/>
              <a:cs typeface="Arial"/>
            </a:endParaRPr>
          </a:p>
        </p:txBody>
      </p:sp>
      <p:grpSp>
        <p:nvGrpSpPr>
          <p:cNvPr id="9" name="Group 29"/>
          <p:cNvGrpSpPr>
            <a:grpSpLocks/>
          </p:cNvGrpSpPr>
          <p:nvPr/>
        </p:nvGrpSpPr>
        <p:grpSpPr bwMode="auto">
          <a:xfrm>
            <a:off x="725488" y="874713"/>
            <a:ext cx="6413500" cy="981075"/>
            <a:chOff x="747" y="551"/>
            <a:chExt cx="4040" cy="618"/>
          </a:xfrm>
        </p:grpSpPr>
        <p:sp>
          <p:nvSpPr>
            <p:cNvPr id="10" name="Text Box 30"/>
            <p:cNvSpPr txBox="1">
              <a:spLocks noChangeArrowheads="1"/>
            </p:cNvSpPr>
            <p:nvPr/>
          </p:nvSpPr>
          <p:spPr bwMode="auto">
            <a:xfrm>
              <a:off x="747" y="603"/>
              <a:ext cx="1436" cy="521"/>
            </a:xfrm>
            <a:prstGeom prst="rect">
              <a:avLst/>
            </a:prstGeom>
            <a:noFill/>
            <a:ln w="9525">
              <a:noFill/>
              <a:miter lim="800000"/>
              <a:headEnd/>
              <a:tailEnd/>
            </a:ln>
          </p:spPr>
          <p:txBody>
            <a:bodyPr>
              <a:spAutoFit/>
            </a:bodyPr>
            <a:lstStyle/>
            <a:p>
              <a:pPr algn="ctr">
                <a:lnSpc>
                  <a:spcPct val="95000"/>
                </a:lnSpc>
                <a:spcBef>
                  <a:spcPct val="50000"/>
                </a:spcBef>
              </a:pPr>
              <a:r>
                <a:rPr lang="en-US" sz="2500" dirty="0">
                  <a:latin typeface="Arial"/>
                  <a:cs typeface="Arial"/>
                </a:rPr>
                <a:t>Price elasticity </a:t>
              </a:r>
              <a:br>
                <a:rPr lang="en-US" sz="2500" dirty="0">
                  <a:latin typeface="Arial"/>
                  <a:cs typeface="Arial"/>
                </a:rPr>
              </a:br>
              <a:r>
                <a:rPr lang="en-US" sz="2500" dirty="0">
                  <a:latin typeface="Arial"/>
                  <a:cs typeface="Arial"/>
                </a:rPr>
                <a:t>of demand</a:t>
              </a:r>
            </a:p>
          </p:txBody>
        </p:sp>
        <p:sp>
          <p:nvSpPr>
            <p:cNvPr id="11" name="Text Box 31"/>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12" name="Text Box 32"/>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Q</a:t>
              </a:r>
              <a:endParaRPr lang="en-US" sz="2500" b="1" i="1" baseline="30000">
                <a:latin typeface="Arial"/>
                <a:cs typeface="Arial"/>
              </a:endParaRPr>
            </a:p>
          </p:txBody>
        </p:sp>
        <p:sp>
          <p:nvSpPr>
            <p:cNvPr id="13" name="Text Box 33"/>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dirty="0">
                  <a:latin typeface="Arial"/>
                  <a:cs typeface="Arial"/>
                </a:rPr>
                <a:t>% change in </a:t>
              </a:r>
              <a:r>
                <a:rPr lang="en-US" sz="2500" b="1" i="1" dirty="0">
                  <a:latin typeface="Arial"/>
                  <a:cs typeface="Arial"/>
                </a:rPr>
                <a:t>P</a:t>
              </a:r>
              <a:endParaRPr lang="en-US" sz="2500" b="1" i="1" baseline="30000" dirty="0">
                <a:latin typeface="Arial"/>
                <a:cs typeface="Arial"/>
              </a:endParaRPr>
            </a:p>
          </p:txBody>
        </p:sp>
        <p:sp>
          <p:nvSpPr>
            <p:cNvPr id="14" name="Line 34"/>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latin typeface="Arial"/>
                <a:cs typeface="Arial"/>
              </a:endParaRPr>
            </a:p>
          </p:txBody>
        </p:sp>
        <p:sp>
          <p:nvSpPr>
            <p:cNvPr id="15" name="Text Box 35"/>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16" name="Line 36"/>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latin typeface="Arial"/>
                <a:cs typeface="Arial"/>
              </a:endParaRPr>
            </a:p>
          </p:txBody>
        </p:sp>
      </p:grpSp>
      <p:grpSp>
        <p:nvGrpSpPr>
          <p:cNvPr id="40" name="Group 2"/>
          <p:cNvGrpSpPr>
            <a:grpSpLocks/>
          </p:cNvGrpSpPr>
          <p:nvPr/>
        </p:nvGrpSpPr>
        <p:grpSpPr bwMode="auto">
          <a:xfrm>
            <a:off x="2481262" y="1676400"/>
            <a:ext cx="2193925" cy="2709862"/>
            <a:chOff x="3770" y="1197"/>
            <a:chExt cx="1388" cy="1707"/>
          </a:xfrm>
        </p:grpSpPr>
        <p:sp>
          <p:nvSpPr>
            <p:cNvPr id="41" name="Arc 3"/>
            <p:cNvSpPr>
              <a:spLocks/>
            </p:cNvSpPr>
            <p:nvPr/>
          </p:nvSpPr>
          <p:spPr bwMode="auto">
            <a:xfrm flipH="1" flipV="1">
              <a:off x="3770" y="1197"/>
              <a:ext cx="1388" cy="1565"/>
            </a:xfrm>
            <a:custGeom>
              <a:avLst/>
              <a:gdLst>
                <a:gd name="T0" fmla="*/ 0 w 21334"/>
                <a:gd name="T1" fmla="*/ 0 h 18670"/>
                <a:gd name="T2" fmla="*/ 0 w 21334"/>
                <a:gd name="T3" fmla="*/ 0 h 18670"/>
                <a:gd name="T4" fmla="*/ 0 w 21334"/>
                <a:gd name="T5" fmla="*/ 0 h 18670"/>
                <a:gd name="T6" fmla="*/ 0 60000 65536"/>
                <a:gd name="T7" fmla="*/ 0 60000 65536"/>
                <a:gd name="T8" fmla="*/ 0 60000 65536"/>
                <a:gd name="T9" fmla="*/ 0 w 21334"/>
                <a:gd name="T10" fmla="*/ 0 h 18670"/>
                <a:gd name="T11" fmla="*/ 21334 w 21334"/>
                <a:gd name="T12" fmla="*/ 18670 h 18670"/>
              </a:gdLst>
              <a:ahLst/>
              <a:cxnLst>
                <a:cxn ang="T6">
                  <a:pos x="T0" y="T1"/>
                </a:cxn>
                <a:cxn ang="T7">
                  <a:pos x="T2" y="T3"/>
                </a:cxn>
                <a:cxn ang="T8">
                  <a:pos x="T4" y="T5"/>
                </a:cxn>
              </a:cxnLst>
              <a:rect l="T9" t="T10" r="T11" b="T12"/>
              <a:pathLst>
                <a:path w="21334" h="18670" fill="none" extrusionOk="0">
                  <a:moveTo>
                    <a:pt x="10862" y="0"/>
                  </a:moveTo>
                  <a:cubicBezTo>
                    <a:pt x="16474" y="3265"/>
                    <a:pt x="20319" y="8880"/>
                    <a:pt x="21334" y="15292"/>
                  </a:cubicBezTo>
                </a:path>
                <a:path w="21334" h="18670" stroke="0" extrusionOk="0">
                  <a:moveTo>
                    <a:pt x="10862" y="0"/>
                  </a:moveTo>
                  <a:cubicBezTo>
                    <a:pt x="16474" y="3265"/>
                    <a:pt x="20319" y="8880"/>
                    <a:pt x="21334" y="15292"/>
                  </a:cubicBezTo>
                  <a:lnTo>
                    <a:pt x="0" y="18670"/>
                  </a:lnTo>
                  <a:close/>
                </a:path>
              </a:pathLst>
            </a:custGeom>
            <a:noFill/>
            <a:ln w="38100">
              <a:solidFill>
                <a:srgbClr val="003399"/>
              </a:solidFill>
              <a:round/>
              <a:headEnd/>
              <a:tailEnd/>
            </a:ln>
          </p:spPr>
          <p:txBody>
            <a:bodyPr wrap="none" anchor="ctr"/>
            <a:lstStyle/>
            <a:p>
              <a:endParaRPr lang="en-US">
                <a:latin typeface="Arial"/>
                <a:cs typeface="Arial"/>
              </a:endParaRPr>
            </a:p>
          </p:txBody>
        </p:sp>
        <p:sp>
          <p:nvSpPr>
            <p:cNvPr id="42" name="Text Box 4"/>
            <p:cNvSpPr txBox="1">
              <a:spLocks noChangeArrowheads="1"/>
            </p:cNvSpPr>
            <p:nvPr/>
          </p:nvSpPr>
          <p:spPr bwMode="auto">
            <a:xfrm>
              <a:off x="4372" y="2615"/>
              <a:ext cx="352" cy="289"/>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grpSp>
      <p:grpSp>
        <p:nvGrpSpPr>
          <p:cNvPr id="43" name="Group 6"/>
          <p:cNvGrpSpPr>
            <a:grpSpLocks/>
          </p:cNvGrpSpPr>
          <p:nvPr/>
        </p:nvGrpSpPr>
        <p:grpSpPr bwMode="auto">
          <a:xfrm>
            <a:off x="1322387" y="1890712"/>
            <a:ext cx="3870325" cy="3060700"/>
            <a:chOff x="3226" y="1041"/>
            <a:chExt cx="2146" cy="1792"/>
          </a:xfrm>
        </p:grpSpPr>
        <p:grpSp>
          <p:nvGrpSpPr>
            <p:cNvPr id="44" name="Group 7"/>
            <p:cNvGrpSpPr>
              <a:grpSpLocks/>
            </p:cNvGrpSpPr>
            <p:nvPr/>
          </p:nvGrpSpPr>
          <p:grpSpPr bwMode="auto">
            <a:xfrm>
              <a:off x="3421" y="1302"/>
              <a:ext cx="1661" cy="1413"/>
              <a:chOff x="1098" y="1361"/>
              <a:chExt cx="2116" cy="2027"/>
            </a:xfrm>
          </p:grpSpPr>
          <p:sp>
            <p:nvSpPr>
              <p:cNvPr id="47"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48"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5"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46"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49" name="Group 12"/>
          <p:cNvGrpSpPr>
            <a:grpSpLocks/>
          </p:cNvGrpSpPr>
          <p:nvPr/>
        </p:nvGrpSpPr>
        <p:grpSpPr bwMode="auto">
          <a:xfrm>
            <a:off x="1063625" y="2795587"/>
            <a:ext cx="1943100" cy="2386013"/>
            <a:chOff x="2877" y="1902"/>
            <a:chExt cx="1224" cy="1503"/>
          </a:xfrm>
        </p:grpSpPr>
        <p:sp>
          <p:nvSpPr>
            <p:cNvPr id="50" name="Text Box 13"/>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51" name="Text Box 14"/>
            <p:cNvSpPr txBox="1">
              <a:spLocks noChangeArrowheads="1"/>
            </p:cNvSpPr>
            <p:nvPr/>
          </p:nvSpPr>
          <p:spPr bwMode="auto">
            <a:xfrm>
              <a:off x="2877" y="1902"/>
              <a:ext cx="376"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grpSp>
          <p:nvGrpSpPr>
            <p:cNvPr id="52" name="Group 15"/>
            <p:cNvGrpSpPr>
              <a:grpSpLocks/>
            </p:cNvGrpSpPr>
            <p:nvPr/>
          </p:nvGrpSpPr>
          <p:grpSpPr bwMode="auto">
            <a:xfrm>
              <a:off x="3265" y="2047"/>
              <a:ext cx="662" cy="1079"/>
              <a:chOff x="3265" y="2047"/>
              <a:chExt cx="662" cy="1178"/>
            </a:xfrm>
          </p:grpSpPr>
          <p:sp>
            <p:nvSpPr>
              <p:cNvPr id="54" name="Line 16"/>
              <p:cNvSpPr>
                <a:spLocks noChangeShapeType="1"/>
              </p:cNvSpPr>
              <p:nvPr/>
            </p:nvSpPr>
            <p:spPr bwMode="auto">
              <a:xfrm>
                <a:off x="3920" y="2049"/>
                <a:ext cx="0" cy="1176"/>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55" name="Line 17"/>
              <p:cNvSpPr>
                <a:spLocks noChangeShapeType="1"/>
              </p:cNvSpPr>
              <p:nvPr/>
            </p:nvSpPr>
            <p:spPr bwMode="auto">
              <a:xfrm>
                <a:off x="3265" y="2047"/>
                <a:ext cx="662" cy="0"/>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53" name="Oval 18"/>
            <p:cNvSpPr>
              <a:spLocks noChangeArrowheads="1"/>
            </p:cNvSpPr>
            <p:nvPr/>
          </p:nvSpPr>
          <p:spPr bwMode="auto">
            <a:xfrm>
              <a:off x="3873" y="200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56" name="Group 19"/>
          <p:cNvGrpSpPr>
            <a:grpSpLocks/>
          </p:cNvGrpSpPr>
          <p:nvPr/>
        </p:nvGrpSpPr>
        <p:grpSpPr bwMode="auto">
          <a:xfrm>
            <a:off x="2854325" y="3692525"/>
            <a:ext cx="547687" cy="1492250"/>
            <a:chOff x="4005" y="2467"/>
            <a:chExt cx="345" cy="940"/>
          </a:xfrm>
        </p:grpSpPr>
        <p:sp>
          <p:nvSpPr>
            <p:cNvPr id="57" name="Text Box 20"/>
            <p:cNvSpPr txBox="1">
              <a:spLocks noChangeArrowheads="1"/>
            </p:cNvSpPr>
            <p:nvPr/>
          </p:nvSpPr>
          <p:spPr bwMode="auto">
            <a:xfrm>
              <a:off x="4005" y="3119"/>
              <a:ext cx="345"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58" name="Line 21"/>
            <p:cNvSpPr>
              <a:spLocks noChangeShapeType="1"/>
            </p:cNvSpPr>
            <p:nvPr/>
          </p:nvSpPr>
          <p:spPr bwMode="auto">
            <a:xfrm>
              <a:off x="4148" y="2467"/>
              <a:ext cx="0" cy="654"/>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nvGrpSpPr>
          <p:cNvPr id="59" name="Group 22"/>
          <p:cNvGrpSpPr>
            <a:grpSpLocks/>
          </p:cNvGrpSpPr>
          <p:nvPr/>
        </p:nvGrpSpPr>
        <p:grpSpPr bwMode="auto">
          <a:xfrm>
            <a:off x="1057275" y="3482975"/>
            <a:ext cx="2093912" cy="457200"/>
            <a:chOff x="2873" y="2335"/>
            <a:chExt cx="1319" cy="288"/>
          </a:xfrm>
        </p:grpSpPr>
        <p:sp>
          <p:nvSpPr>
            <p:cNvPr id="60" name="Text Box 23"/>
            <p:cNvSpPr txBox="1">
              <a:spLocks noChangeArrowheads="1"/>
            </p:cNvSpPr>
            <p:nvPr/>
          </p:nvSpPr>
          <p:spPr bwMode="auto">
            <a:xfrm>
              <a:off x="2873" y="233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61" name="Line 24"/>
            <p:cNvSpPr>
              <a:spLocks noChangeShapeType="1"/>
            </p:cNvSpPr>
            <p:nvPr/>
          </p:nvSpPr>
          <p:spPr bwMode="auto">
            <a:xfrm flipV="1">
              <a:off x="3264" y="2463"/>
              <a:ext cx="878"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62" name="Oval 25"/>
            <p:cNvSpPr>
              <a:spLocks noChangeArrowheads="1"/>
            </p:cNvSpPr>
            <p:nvPr/>
          </p:nvSpPr>
          <p:spPr bwMode="auto">
            <a:xfrm>
              <a:off x="4104" y="241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63" name="Line 26"/>
          <p:cNvSpPr>
            <a:spLocks noChangeShapeType="1"/>
          </p:cNvSpPr>
          <p:nvPr/>
        </p:nvSpPr>
        <p:spPr bwMode="auto">
          <a:xfrm rot="10800000" flipH="1" flipV="1">
            <a:off x="1809750" y="3028950"/>
            <a:ext cx="0" cy="657225"/>
          </a:xfrm>
          <a:prstGeom prst="line">
            <a:avLst/>
          </a:prstGeom>
          <a:noFill/>
          <a:ln w="50800">
            <a:solidFill>
              <a:srgbClr val="FF6600"/>
            </a:solidFill>
            <a:round/>
            <a:headEnd/>
            <a:tailEnd type="triangle" w="lg" len="med"/>
          </a:ln>
        </p:spPr>
        <p:txBody>
          <a:bodyPr/>
          <a:lstStyle/>
          <a:p>
            <a:endParaRPr lang="en-US">
              <a:latin typeface="Arial"/>
              <a:cs typeface="Arial"/>
            </a:endParaRPr>
          </a:p>
        </p:txBody>
      </p:sp>
      <p:sp>
        <p:nvSpPr>
          <p:cNvPr id="64" name="Line 27"/>
          <p:cNvSpPr>
            <a:spLocks noChangeShapeType="1"/>
          </p:cNvSpPr>
          <p:nvPr/>
        </p:nvSpPr>
        <p:spPr bwMode="auto">
          <a:xfrm rot="5400000" flipV="1">
            <a:off x="2902744" y="4433093"/>
            <a:ext cx="0" cy="347663"/>
          </a:xfrm>
          <a:prstGeom prst="line">
            <a:avLst/>
          </a:prstGeom>
          <a:noFill/>
          <a:ln w="50800">
            <a:solidFill>
              <a:srgbClr val="009900"/>
            </a:solidFill>
            <a:round/>
            <a:headEnd/>
            <a:tailEnd type="triangle" w="lg" len="med"/>
          </a:ln>
        </p:spPr>
        <p:txBody>
          <a:bodyPr/>
          <a:lstStyle/>
          <a:p>
            <a:endParaRPr lang="en-US">
              <a:latin typeface="Arial"/>
              <a:cs typeface="Arial"/>
            </a:endParaRPr>
          </a:p>
        </p:txBody>
      </p:sp>
      <p:sp>
        <p:nvSpPr>
          <p:cNvPr id="65" name="Text Box 28"/>
          <p:cNvSpPr txBox="1">
            <a:spLocks noChangeArrowheads="1"/>
          </p:cNvSpPr>
          <p:nvPr/>
        </p:nvSpPr>
        <p:spPr bwMode="auto">
          <a:xfrm>
            <a:off x="2468562" y="5380037"/>
            <a:ext cx="1954213" cy="830997"/>
          </a:xfrm>
          <a:prstGeom prst="rect">
            <a:avLst/>
          </a:prstGeom>
          <a:solidFill>
            <a:srgbClr val="66FF66"/>
          </a:solidFill>
          <a:ln w="9525">
            <a:noFill/>
            <a:miter lim="800000"/>
            <a:headEnd/>
            <a:tailEnd/>
          </a:ln>
        </p:spPr>
        <p:txBody>
          <a:bodyPr>
            <a:spAutoFit/>
          </a:bodyPr>
          <a:lstStyle/>
          <a:p>
            <a:pPr algn="ctr">
              <a:spcBef>
                <a:spcPct val="50000"/>
              </a:spcBef>
            </a:pPr>
            <a:r>
              <a:rPr lang="en-US" sz="2400" b="1" i="1" dirty="0">
                <a:latin typeface="Arial"/>
                <a:cs typeface="Arial"/>
              </a:rPr>
              <a:t>Q</a:t>
            </a:r>
            <a:r>
              <a:rPr lang="en-US" sz="2400" dirty="0">
                <a:latin typeface="Arial"/>
                <a:cs typeface="Arial"/>
              </a:rPr>
              <a:t>  rises less than 10%</a:t>
            </a:r>
          </a:p>
        </p:txBody>
      </p:sp>
      <p:sp>
        <p:nvSpPr>
          <p:cNvPr id="66" name="Text Box 41"/>
          <p:cNvSpPr txBox="1">
            <a:spLocks noChangeArrowheads="1"/>
          </p:cNvSpPr>
          <p:nvPr/>
        </p:nvSpPr>
        <p:spPr bwMode="auto">
          <a:xfrm>
            <a:off x="76200" y="4410075"/>
            <a:ext cx="1203325" cy="830997"/>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dirty="0">
                <a:latin typeface="Arial"/>
                <a:cs typeface="Arial"/>
              </a:rPr>
              <a:t>P</a:t>
            </a:r>
            <a:r>
              <a:rPr lang="en-US" sz="2400" dirty="0">
                <a:latin typeface="Arial"/>
                <a:cs typeface="Arial"/>
              </a:rPr>
              <a:t>  falls by 10%</a:t>
            </a:r>
          </a:p>
        </p:txBody>
      </p:sp>
    </p:spTree>
    <p:extLst>
      <p:ext uri="{BB962C8B-B14F-4D97-AF65-F5344CB8AC3E}">
        <p14:creationId xmlns:p14="http://schemas.microsoft.com/office/powerpoint/2010/main" val="255365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63"/>
                                        </p:tgtEl>
                                        <p:attrNameLst>
                                          <p:attrName>style.visibility</p:attrName>
                                        </p:attrNameLst>
                                      </p:cBhvr>
                                      <p:to>
                                        <p:strVal val="visible"/>
                                      </p:to>
                                    </p:set>
                                    <p:animEffect transition="in" filter="wipe(up)">
                                      <p:cBhvr>
                                        <p:cTn id="14" dur="500"/>
                                        <p:tgtEl>
                                          <p:spTgt spid="6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wipe(left)">
                                      <p:cBhvr>
                                        <p:cTn id="18" dur="500"/>
                                        <p:tgtEl>
                                          <p:spTgt spid="5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wipe(left)">
                                      <p:cBhvr>
                                        <p:cTn id="30" dur="500"/>
                                        <p:tgtEl>
                                          <p:spTgt spid="64"/>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56"/>
                                        </p:tgtEl>
                                        <p:attrNameLst>
                                          <p:attrName>style.visibility</p:attrName>
                                        </p:attrNameLst>
                                      </p:cBhvr>
                                      <p:to>
                                        <p:strVal val="visible"/>
                                      </p:to>
                                    </p:set>
                                    <p:animEffect transition="in" filter="wipe(up)">
                                      <p:cBhvr>
                                        <p:cTn id="34" dur="500"/>
                                        <p:tgtEl>
                                          <p:spTgt spid="5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wipe(left)">
                                      <p:cBhvr>
                                        <p:cTn id="43" dur="500"/>
                                        <p:tgtEl>
                                          <p:spTgt spid="3">
                                            <p:txEl>
                                              <p:pRg st="0" end="0"/>
                                            </p:txEl>
                                          </p:spTgt>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wipe(left)">
                                      <p:cBhvr>
                                        <p:cTn id="47" dur="500"/>
                                        <p:tgtEl>
                                          <p:spTgt spid="3">
                                            <p:txEl>
                                              <p:pRg st="1" end="1"/>
                                            </p:txEl>
                                          </p:spTgt>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wipe(left)">
                                      <p:cBhvr>
                                        <p:cTn id="51" dur="500"/>
                                        <p:tgtEl>
                                          <p:spTgt spid="3">
                                            <p:txEl>
                                              <p:pRg st="3" end="3"/>
                                            </p:txEl>
                                          </p:spTgt>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wipe(left)">
                                      <p:cBhvr>
                                        <p:cTn id="55" dur="500"/>
                                        <p:tgtEl>
                                          <p:spTgt spid="3">
                                            <p:txEl>
                                              <p:pRg st="4" end="4"/>
                                            </p:txEl>
                                          </p:spTgt>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wipe(left)">
                                      <p:cBhvr>
                                        <p:cTn id="59" dur="500"/>
                                        <p:tgtEl>
                                          <p:spTgt spid="3">
                                            <p:txEl>
                                              <p:pRg st="6" end="6"/>
                                            </p:txEl>
                                          </p:spTgt>
                                        </p:tgtEl>
                                      </p:cBhvr>
                                    </p:animEffect>
                                  </p:childTnLst>
                                </p:cTn>
                              </p:par>
                            </p:childTnLst>
                          </p:cTn>
                        </p:par>
                        <p:par>
                          <p:cTn id="60" fill="hold">
                            <p:stCondLst>
                              <p:cond delay="3000"/>
                            </p:stCondLst>
                            <p:childTnLst>
                              <p:par>
                                <p:cTn id="61" presetID="22" presetClass="entr" presetSubtype="8" fill="hold" grpId="0" nodeType="after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wipe(left)">
                                      <p:cBhvr>
                                        <p:cTn id="6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63" grpId="0" animBg="1"/>
      <p:bldP spid="64" grpId="0" animBg="1"/>
      <p:bldP spid="65" grpId="0" animBg="1"/>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p:txBody>
          <a:bodyPr/>
          <a:lstStyle/>
          <a:p>
            <a:r>
              <a:rPr lang="en-US" sz="3000" dirty="0"/>
              <a:t>What is elasticity?  </a:t>
            </a:r>
            <a:endParaRPr lang="en-US" sz="3000" dirty="0" smtClean="0"/>
          </a:p>
          <a:p>
            <a:r>
              <a:rPr lang="en-US" sz="3000" dirty="0" smtClean="0"/>
              <a:t>What </a:t>
            </a:r>
            <a:r>
              <a:rPr lang="en-US" sz="3000" dirty="0"/>
              <a:t>kinds of issues can elasticity help us understand?</a:t>
            </a:r>
          </a:p>
          <a:p>
            <a:r>
              <a:rPr lang="en-US" sz="3000" dirty="0"/>
              <a:t>What is the price elasticity of demand?  </a:t>
            </a:r>
            <a:br>
              <a:rPr lang="en-US" sz="3000" dirty="0"/>
            </a:br>
            <a:r>
              <a:rPr lang="en-US" sz="3000" dirty="0"/>
              <a:t>How is it related to the demand curve?  </a:t>
            </a:r>
            <a:br>
              <a:rPr lang="en-US" sz="3000" dirty="0"/>
            </a:br>
            <a:r>
              <a:rPr lang="en-US" sz="3000" dirty="0"/>
              <a:t>How is it related to revenue &amp; expenditure?</a:t>
            </a:r>
          </a:p>
          <a:p>
            <a:r>
              <a:rPr lang="en-US" sz="3000" dirty="0"/>
              <a:t>What is the price elasticity of supply?  </a:t>
            </a:r>
            <a:r>
              <a:rPr lang="en-US" sz="3000" dirty="0" smtClean="0"/>
              <a:t/>
            </a:r>
            <a:br>
              <a:rPr lang="en-US" sz="3000" dirty="0" smtClean="0"/>
            </a:br>
            <a:r>
              <a:rPr lang="en-US" sz="3000" dirty="0" smtClean="0"/>
              <a:t>How is it related to the supply curve?  </a:t>
            </a:r>
          </a:p>
          <a:p>
            <a:r>
              <a:rPr lang="en-US" sz="3000" dirty="0" smtClean="0"/>
              <a:t>What </a:t>
            </a:r>
            <a:r>
              <a:rPr lang="en-US" sz="3000" dirty="0"/>
              <a:t>are the income and cross-price elasticities of demand?</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32913202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Unit </a:t>
            </a:r>
            <a:r>
              <a:rPr lang="en-US" dirty="0" smtClean="0">
                <a:solidFill>
                  <a:srgbClr val="FF0000"/>
                </a:solidFill>
              </a:rPr>
              <a:t>elastic demand</a:t>
            </a:r>
            <a:endParaRPr lang="en-US" dirty="0">
              <a:solidFill>
                <a:srgbClr val="FF0000"/>
              </a:solidFill>
            </a:endParaRPr>
          </a:p>
        </p:txBody>
      </p:sp>
      <p:sp>
        <p:nvSpPr>
          <p:cNvPr id="3" name="Text Placeholder 2"/>
          <p:cNvSpPr>
            <a:spLocks noGrp="1"/>
          </p:cNvSpPr>
          <p:nvPr>
            <p:ph type="body" sz="quarter" idx="12"/>
          </p:nvPr>
        </p:nvSpPr>
        <p:spPr>
          <a:xfrm>
            <a:off x="5029200" y="1981200"/>
            <a:ext cx="4038600" cy="3884612"/>
          </a:xfrm>
        </p:spPr>
        <p:txBody>
          <a:bodyPr/>
          <a:lstStyle/>
          <a:p>
            <a:r>
              <a:rPr lang="en-US" sz="2800" dirty="0" smtClean="0"/>
              <a:t>D curve</a:t>
            </a:r>
          </a:p>
          <a:p>
            <a:r>
              <a:rPr lang="en-US" sz="2800" dirty="0" smtClean="0">
                <a:solidFill>
                  <a:schemeClr val="accent2">
                    <a:lumMod val="75000"/>
                  </a:schemeClr>
                </a:solidFill>
              </a:rPr>
              <a:t>	</a:t>
            </a:r>
            <a:r>
              <a:rPr lang="en-US" sz="2800" dirty="0" smtClean="0">
                <a:solidFill>
                  <a:srgbClr val="FF0000"/>
                </a:solidFill>
              </a:rPr>
              <a:t>intermediate slope</a:t>
            </a:r>
          </a:p>
          <a:p>
            <a:endParaRPr lang="en-US" sz="2800" dirty="0"/>
          </a:p>
          <a:p>
            <a:r>
              <a:rPr lang="en-US" sz="2800" dirty="0">
                <a:cs typeface="Arial"/>
              </a:rPr>
              <a:t>Consumers’ </a:t>
            </a:r>
            <a:r>
              <a:rPr lang="en-US" sz="2800" dirty="0" smtClean="0">
                <a:cs typeface="Arial"/>
              </a:rPr>
              <a:t>price </a:t>
            </a:r>
            <a:r>
              <a:rPr lang="en-US" sz="2800" dirty="0">
                <a:cs typeface="Arial"/>
              </a:rPr>
              <a:t>sensitivity</a:t>
            </a:r>
            <a:r>
              <a:rPr lang="en-US" sz="2800" dirty="0" smtClean="0">
                <a:cs typeface="Arial"/>
              </a:rPr>
              <a:t>:</a:t>
            </a:r>
          </a:p>
          <a:p>
            <a:r>
              <a:rPr lang="en-US" sz="2800" dirty="0" smtClean="0">
                <a:solidFill>
                  <a:schemeClr val="accent2">
                    <a:lumMod val="75000"/>
                  </a:schemeClr>
                </a:solidFill>
                <a:cs typeface="Arial"/>
              </a:rPr>
              <a:t>	</a:t>
            </a:r>
            <a:r>
              <a:rPr lang="en-US" sz="2800" dirty="0" smtClean="0">
                <a:solidFill>
                  <a:srgbClr val="FF0000"/>
                </a:solidFill>
                <a:cs typeface="Arial"/>
              </a:rPr>
              <a:t>intermediate</a:t>
            </a:r>
          </a:p>
          <a:p>
            <a:endParaRPr lang="en-US" sz="2800" dirty="0">
              <a:cs typeface="Arial"/>
            </a:endParaRPr>
          </a:p>
          <a:p>
            <a:r>
              <a:rPr lang="en-US" sz="2800" dirty="0" smtClean="0">
                <a:cs typeface="Arial"/>
              </a:rPr>
              <a:t>Elasticity:</a:t>
            </a:r>
          </a:p>
          <a:p>
            <a:r>
              <a:rPr lang="en-US" sz="2800" dirty="0" smtClean="0">
                <a:solidFill>
                  <a:schemeClr val="accent2">
                    <a:lumMod val="75000"/>
                  </a:schemeClr>
                </a:solidFill>
                <a:cs typeface="Arial"/>
              </a:rPr>
              <a:t>	</a:t>
            </a:r>
            <a:r>
              <a:rPr lang="en-US" sz="2800" dirty="0" smtClean="0">
                <a:solidFill>
                  <a:srgbClr val="FF0000"/>
                </a:solidFill>
                <a:cs typeface="Arial"/>
              </a:rPr>
              <a:t>=1</a:t>
            </a:r>
            <a:endParaRPr lang="en-US" sz="2800" dirty="0">
              <a:solidFill>
                <a:srgbClr val="FF0000"/>
              </a:solidFill>
              <a:cs typeface="Arial"/>
            </a:endParaRP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20</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Box 26"/>
          <p:cNvSpPr txBox="1">
            <a:spLocks noChangeArrowheads="1"/>
          </p:cNvSpPr>
          <p:nvPr/>
        </p:nvSpPr>
        <p:spPr bwMode="auto">
          <a:xfrm>
            <a:off x="6057900" y="871538"/>
            <a:ext cx="1171575" cy="473075"/>
          </a:xfrm>
          <a:prstGeom prst="rect">
            <a:avLst/>
          </a:prstGeom>
          <a:noFill/>
          <a:ln w="9525">
            <a:noFill/>
            <a:miter lim="800000"/>
            <a:headEnd/>
            <a:tailEnd/>
          </a:ln>
        </p:spPr>
        <p:txBody>
          <a:bodyPr>
            <a:spAutoFit/>
          </a:bodyPr>
          <a:lstStyle/>
          <a:p>
            <a:pPr algn="ctr">
              <a:spcBef>
                <a:spcPct val="50000"/>
              </a:spcBef>
            </a:pPr>
            <a:r>
              <a:rPr lang="en-US" sz="2500" dirty="0" smtClean="0">
                <a:solidFill>
                  <a:srgbClr val="009900"/>
                </a:solidFill>
                <a:latin typeface="Arial"/>
                <a:cs typeface="Arial"/>
              </a:rPr>
              <a:t>10</a:t>
            </a:r>
            <a:r>
              <a:rPr lang="en-US" sz="2500" dirty="0">
                <a:solidFill>
                  <a:srgbClr val="009900"/>
                </a:solidFill>
                <a:latin typeface="Arial"/>
                <a:cs typeface="Arial"/>
              </a:rPr>
              <a:t>%</a:t>
            </a:r>
            <a:endParaRPr lang="en-US" sz="2500" b="1" i="1" baseline="30000" dirty="0">
              <a:solidFill>
                <a:srgbClr val="009900"/>
              </a:solidFill>
              <a:latin typeface="Arial"/>
              <a:cs typeface="Arial"/>
            </a:endParaRPr>
          </a:p>
        </p:txBody>
      </p:sp>
      <p:sp>
        <p:nvSpPr>
          <p:cNvPr id="7" name="Text Box 27"/>
          <p:cNvSpPr txBox="1">
            <a:spLocks noChangeArrowheads="1"/>
          </p:cNvSpPr>
          <p:nvPr/>
        </p:nvSpPr>
        <p:spPr bwMode="auto">
          <a:xfrm>
            <a:off x="6064250" y="1379538"/>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FF6600"/>
                </a:solidFill>
                <a:latin typeface="Arial"/>
                <a:cs typeface="Arial"/>
              </a:rPr>
              <a:t>10%</a:t>
            </a:r>
            <a:endParaRPr lang="en-US" sz="2500" b="1" i="1" baseline="30000" dirty="0">
              <a:solidFill>
                <a:srgbClr val="FF6600"/>
              </a:solidFill>
              <a:latin typeface="Arial"/>
              <a:cs typeface="Arial"/>
            </a:endParaRPr>
          </a:p>
        </p:txBody>
      </p:sp>
      <p:sp>
        <p:nvSpPr>
          <p:cNvPr id="8" name="Text Box 28"/>
          <p:cNvSpPr txBox="1">
            <a:spLocks noChangeArrowheads="1"/>
          </p:cNvSpPr>
          <p:nvPr/>
        </p:nvSpPr>
        <p:spPr bwMode="auto">
          <a:xfrm>
            <a:off x="7202488" y="1111250"/>
            <a:ext cx="682625" cy="492443"/>
          </a:xfrm>
          <a:prstGeom prst="rect">
            <a:avLst/>
          </a:prstGeom>
          <a:noFill/>
          <a:ln w="9525">
            <a:noFill/>
            <a:miter lim="800000"/>
            <a:headEnd/>
            <a:tailEnd/>
          </a:ln>
        </p:spPr>
        <p:txBody>
          <a:bodyPr>
            <a:spAutoFit/>
          </a:bodyPr>
          <a:lstStyle/>
          <a:p>
            <a:pPr algn="ctr">
              <a:spcBef>
                <a:spcPct val="50000"/>
              </a:spcBef>
            </a:pPr>
            <a:r>
              <a:rPr lang="en-US" sz="2600" dirty="0" smtClean="0">
                <a:solidFill>
                  <a:srgbClr val="0000FF"/>
                </a:solidFill>
                <a:latin typeface="Arial"/>
                <a:cs typeface="Arial"/>
              </a:rPr>
              <a:t>= 1</a:t>
            </a:r>
            <a:endParaRPr lang="en-US" sz="2600" dirty="0">
              <a:solidFill>
                <a:srgbClr val="0000FF"/>
              </a:solidFill>
              <a:latin typeface="Arial"/>
              <a:cs typeface="Arial"/>
            </a:endParaRPr>
          </a:p>
        </p:txBody>
      </p:sp>
      <p:grpSp>
        <p:nvGrpSpPr>
          <p:cNvPr id="9" name="Group 29"/>
          <p:cNvGrpSpPr>
            <a:grpSpLocks/>
          </p:cNvGrpSpPr>
          <p:nvPr/>
        </p:nvGrpSpPr>
        <p:grpSpPr bwMode="auto">
          <a:xfrm>
            <a:off x="725488" y="874713"/>
            <a:ext cx="6413500" cy="981075"/>
            <a:chOff x="747" y="551"/>
            <a:chExt cx="4040" cy="618"/>
          </a:xfrm>
        </p:grpSpPr>
        <p:sp>
          <p:nvSpPr>
            <p:cNvPr id="10" name="Text Box 30"/>
            <p:cNvSpPr txBox="1">
              <a:spLocks noChangeArrowheads="1"/>
            </p:cNvSpPr>
            <p:nvPr/>
          </p:nvSpPr>
          <p:spPr bwMode="auto">
            <a:xfrm>
              <a:off x="747" y="603"/>
              <a:ext cx="1436" cy="521"/>
            </a:xfrm>
            <a:prstGeom prst="rect">
              <a:avLst/>
            </a:prstGeom>
            <a:noFill/>
            <a:ln w="9525">
              <a:noFill/>
              <a:miter lim="800000"/>
              <a:headEnd/>
              <a:tailEnd/>
            </a:ln>
          </p:spPr>
          <p:txBody>
            <a:bodyPr>
              <a:spAutoFit/>
            </a:bodyPr>
            <a:lstStyle/>
            <a:p>
              <a:pPr algn="ctr">
                <a:lnSpc>
                  <a:spcPct val="95000"/>
                </a:lnSpc>
                <a:spcBef>
                  <a:spcPct val="50000"/>
                </a:spcBef>
              </a:pPr>
              <a:r>
                <a:rPr lang="en-US" sz="2500" dirty="0">
                  <a:latin typeface="Arial"/>
                  <a:cs typeface="Arial"/>
                </a:rPr>
                <a:t>Price elasticity </a:t>
              </a:r>
              <a:br>
                <a:rPr lang="en-US" sz="2500" dirty="0">
                  <a:latin typeface="Arial"/>
                  <a:cs typeface="Arial"/>
                </a:rPr>
              </a:br>
              <a:r>
                <a:rPr lang="en-US" sz="2500" dirty="0">
                  <a:latin typeface="Arial"/>
                  <a:cs typeface="Arial"/>
                </a:rPr>
                <a:t>of demand</a:t>
              </a:r>
            </a:p>
          </p:txBody>
        </p:sp>
        <p:sp>
          <p:nvSpPr>
            <p:cNvPr id="11" name="Text Box 31"/>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12" name="Text Box 32"/>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Q</a:t>
              </a:r>
              <a:endParaRPr lang="en-US" sz="2500" b="1" i="1" baseline="30000">
                <a:latin typeface="Arial"/>
                <a:cs typeface="Arial"/>
              </a:endParaRPr>
            </a:p>
          </p:txBody>
        </p:sp>
        <p:sp>
          <p:nvSpPr>
            <p:cNvPr id="13" name="Text Box 33"/>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dirty="0">
                  <a:latin typeface="Arial"/>
                  <a:cs typeface="Arial"/>
                </a:rPr>
                <a:t>% change in </a:t>
              </a:r>
              <a:r>
                <a:rPr lang="en-US" sz="2500" b="1" i="1" dirty="0">
                  <a:latin typeface="Arial"/>
                  <a:cs typeface="Arial"/>
                </a:rPr>
                <a:t>P</a:t>
              </a:r>
              <a:endParaRPr lang="en-US" sz="2500" b="1" i="1" baseline="30000" dirty="0">
                <a:latin typeface="Arial"/>
                <a:cs typeface="Arial"/>
              </a:endParaRPr>
            </a:p>
          </p:txBody>
        </p:sp>
        <p:sp>
          <p:nvSpPr>
            <p:cNvPr id="14" name="Line 34"/>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latin typeface="Arial"/>
                <a:cs typeface="Arial"/>
              </a:endParaRPr>
            </a:p>
          </p:txBody>
        </p:sp>
        <p:sp>
          <p:nvSpPr>
            <p:cNvPr id="15" name="Text Box 35"/>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16" name="Line 36"/>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latin typeface="Arial"/>
                <a:cs typeface="Arial"/>
              </a:endParaRPr>
            </a:p>
          </p:txBody>
        </p:sp>
      </p:grpSp>
      <p:grpSp>
        <p:nvGrpSpPr>
          <p:cNvPr id="67" name="Group 2"/>
          <p:cNvGrpSpPr>
            <a:grpSpLocks/>
          </p:cNvGrpSpPr>
          <p:nvPr/>
        </p:nvGrpSpPr>
        <p:grpSpPr bwMode="auto">
          <a:xfrm>
            <a:off x="2386013" y="1981200"/>
            <a:ext cx="2128837" cy="2389188"/>
            <a:chOff x="4020" y="949"/>
            <a:chExt cx="1477" cy="1505"/>
          </a:xfrm>
        </p:grpSpPr>
        <p:sp>
          <p:nvSpPr>
            <p:cNvPr id="68" name="Arc 3"/>
            <p:cNvSpPr>
              <a:spLocks/>
            </p:cNvSpPr>
            <p:nvPr/>
          </p:nvSpPr>
          <p:spPr bwMode="auto">
            <a:xfrm flipH="1" flipV="1">
              <a:off x="4020" y="949"/>
              <a:ext cx="1477" cy="1344"/>
            </a:xfrm>
            <a:custGeom>
              <a:avLst/>
              <a:gdLst>
                <a:gd name="T0" fmla="*/ 0 w 21121"/>
                <a:gd name="T1" fmla="*/ 0 h 21063"/>
                <a:gd name="T2" fmla="*/ 0 w 21121"/>
                <a:gd name="T3" fmla="*/ 0 h 21063"/>
                <a:gd name="T4" fmla="*/ 0 w 21121"/>
                <a:gd name="T5" fmla="*/ 0 h 21063"/>
                <a:gd name="T6" fmla="*/ 0 60000 65536"/>
                <a:gd name="T7" fmla="*/ 0 60000 65536"/>
                <a:gd name="T8" fmla="*/ 0 60000 65536"/>
                <a:gd name="T9" fmla="*/ 0 w 21121"/>
                <a:gd name="T10" fmla="*/ 0 h 21063"/>
                <a:gd name="T11" fmla="*/ 21121 w 21121"/>
                <a:gd name="T12" fmla="*/ 21063 h 21063"/>
              </a:gdLst>
              <a:ahLst/>
              <a:cxnLst>
                <a:cxn ang="T6">
                  <a:pos x="T0" y="T1"/>
                </a:cxn>
                <a:cxn ang="T7">
                  <a:pos x="T2" y="T3"/>
                </a:cxn>
                <a:cxn ang="T8">
                  <a:pos x="T4" y="T5"/>
                </a:cxn>
              </a:cxnLst>
              <a:rect l="T9" t="T10" r="T11" b="T12"/>
              <a:pathLst>
                <a:path w="21121" h="21063" fill="none" extrusionOk="0">
                  <a:moveTo>
                    <a:pt x="4785" y="-1"/>
                  </a:moveTo>
                  <a:cubicBezTo>
                    <a:pt x="12985" y="1862"/>
                    <a:pt x="19359" y="8315"/>
                    <a:pt x="21120" y="16539"/>
                  </a:cubicBezTo>
                </a:path>
                <a:path w="21121" h="21063" stroke="0" extrusionOk="0">
                  <a:moveTo>
                    <a:pt x="4785" y="-1"/>
                  </a:moveTo>
                  <a:cubicBezTo>
                    <a:pt x="12985" y="1862"/>
                    <a:pt x="19359" y="8315"/>
                    <a:pt x="21120" y="16539"/>
                  </a:cubicBezTo>
                  <a:lnTo>
                    <a:pt x="0" y="21063"/>
                  </a:lnTo>
                  <a:close/>
                </a:path>
              </a:pathLst>
            </a:custGeom>
            <a:noFill/>
            <a:ln w="38100">
              <a:solidFill>
                <a:srgbClr val="003399"/>
              </a:solidFill>
              <a:round/>
              <a:headEnd/>
              <a:tailEnd/>
            </a:ln>
          </p:spPr>
          <p:txBody>
            <a:bodyPr wrap="none" anchor="ctr"/>
            <a:lstStyle/>
            <a:p>
              <a:endParaRPr lang="en-US">
                <a:latin typeface="Arial"/>
                <a:cs typeface="Arial"/>
              </a:endParaRPr>
            </a:p>
          </p:txBody>
        </p:sp>
        <p:sp>
          <p:nvSpPr>
            <p:cNvPr id="69" name="Text Box 4"/>
            <p:cNvSpPr txBox="1">
              <a:spLocks noChangeArrowheads="1"/>
            </p:cNvSpPr>
            <p:nvPr/>
          </p:nvSpPr>
          <p:spPr bwMode="auto">
            <a:xfrm>
              <a:off x="5060" y="2166"/>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grpSp>
      <p:grpSp>
        <p:nvGrpSpPr>
          <p:cNvPr id="70" name="Group 6"/>
          <p:cNvGrpSpPr>
            <a:grpSpLocks/>
          </p:cNvGrpSpPr>
          <p:nvPr/>
        </p:nvGrpSpPr>
        <p:grpSpPr bwMode="auto">
          <a:xfrm>
            <a:off x="1311275" y="2057400"/>
            <a:ext cx="3870325" cy="3060700"/>
            <a:chOff x="3226" y="1041"/>
            <a:chExt cx="2146" cy="1792"/>
          </a:xfrm>
        </p:grpSpPr>
        <p:grpSp>
          <p:nvGrpSpPr>
            <p:cNvPr id="71" name="Group 7"/>
            <p:cNvGrpSpPr>
              <a:grpSpLocks/>
            </p:cNvGrpSpPr>
            <p:nvPr/>
          </p:nvGrpSpPr>
          <p:grpSpPr bwMode="auto">
            <a:xfrm>
              <a:off x="3421" y="1302"/>
              <a:ext cx="1661" cy="1413"/>
              <a:chOff x="1098" y="1361"/>
              <a:chExt cx="2116" cy="2027"/>
            </a:xfrm>
          </p:grpSpPr>
          <p:sp>
            <p:nvSpPr>
              <p:cNvPr id="74"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75"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72"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73"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76" name="Group 12"/>
          <p:cNvGrpSpPr>
            <a:grpSpLocks/>
          </p:cNvGrpSpPr>
          <p:nvPr/>
        </p:nvGrpSpPr>
        <p:grpSpPr bwMode="auto">
          <a:xfrm>
            <a:off x="1052513" y="2962275"/>
            <a:ext cx="1943100" cy="2386013"/>
            <a:chOff x="2877" y="1902"/>
            <a:chExt cx="1224" cy="1503"/>
          </a:xfrm>
        </p:grpSpPr>
        <p:sp>
          <p:nvSpPr>
            <p:cNvPr id="77" name="Text Box 13"/>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78" name="Text Box 14"/>
            <p:cNvSpPr txBox="1">
              <a:spLocks noChangeArrowheads="1"/>
            </p:cNvSpPr>
            <p:nvPr/>
          </p:nvSpPr>
          <p:spPr bwMode="auto">
            <a:xfrm>
              <a:off x="2877" y="1902"/>
              <a:ext cx="376"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grpSp>
          <p:nvGrpSpPr>
            <p:cNvPr id="79" name="Group 15"/>
            <p:cNvGrpSpPr>
              <a:grpSpLocks/>
            </p:cNvGrpSpPr>
            <p:nvPr/>
          </p:nvGrpSpPr>
          <p:grpSpPr bwMode="auto">
            <a:xfrm>
              <a:off x="3265" y="2047"/>
              <a:ext cx="662" cy="1079"/>
              <a:chOff x="3265" y="2047"/>
              <a:chExt cx="662" cy="1178"/>
            </a:xfrm>
          </p:grpSpPr>
          <p:sp>
            <p:nvSpPr>
              <p:cNvPr id="81" name="Line 16"/>
              <p:cNvSpPr>
                <a:spLocks noChangeShapeType="1"/>
              </p:cNvSpPr>
              <p:nvPr/>
            </p:nvSpPr>
            <p:spPr bwMode="auto">
              <a:xfrm>
                <a:off x="3920" y="2049"/>
                <a:ext cx="0" cy="1176"/>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82" name="Line 17"/>
              <p:cNvSpPr>
                <a:spLocks noChangeShapeType="1"/>
              </p:cNvSpPr>
              <p:nvPr/>
            </p:nvSpPr>
            <p:spPr bwMode="auto">
              <a:xfrm>
                <a:off x="3265" y="2047"/>
                <a:ext cx="662" cy="0"/>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80" name="Oval 18"/>
            <p:cNvSpPr>
              <a:spLocks noChangeArrowheads="1"/>
            </p:cNvSpPr>
            <p:nvPr/>
          </p:nvSpPr>
          <p:spPr bwMode="auto">
            <a:xfrm>
              <a:off x="3873" y="200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83" name="Group 19"/>
          <p:cNvGrpSpPr>
            <a:grpSpLocks/>
          </p:cNvGrpSpPr>
          <p:nvPr/>
        </p:nvGrpSpPr>
        <p:grpSpPr bwMode="auto">
          <a:xfrm>
            <a:off x="3121025" y="3859213"/>
            <a:ext cx="547688" cy="1492250"/>
            <a:chOff x="4452" y="2467"/>
            <a:chExt cx="345" cy="940"/>
          </a:xfrm>
        </p:grpSpPr>
        <p:sp>
          <p:nvSpPr>
            <p:cNvPr id="84" name="Text Box 20"/>
            <p:cNvSpPr txBox="1">
              <a:spLocks noChangeArrowheads="1"/>
            </p:cNvSpPr>
            <p:nvPr/>
          </p:nvSpPr>
          <p:spPr bwMode="auto">
            <a:xfrm>
              <a:off x="4452" y="3119"/>
              <a:ext cx="345"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85" name="Line 21"/>
            <p:cNvSpPr>
              <a:spLocks noChangeShapeType="1"/>
            </p:cNvSpPr>
            <p:nvPr/>
          </p:nvSpPr>
          <p:spPr bwMode="auto">
            <a:xfrm>
              <a:off x="4623" y="2467"/>
              <a:ext cx="0" cy="654"/>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nvGrpSpPr>
          <p:cNvPr id="86" name="Group 22"/>
          <p:cNvGrpSpPr>
            <a:grpSpLocks/>
          </p:cNvGrpSpPr>
          <p:nvPr/>
        </p:nvGrpSpPr>
        <p:grpSpPr bwMode="auto">
          <a:xfrm>
            <a:off x="1046163" y="3649663"/>
            <a:ext cx="2411412" cy="457200"/>
            <a:chOff x="2873" y="2335"/>
            <a:chExt cx="1519" cy="288"/>
          </a:xfrm>
        </p:grpSpPr>
        <p:sp>
          <p:nvSpPr>
            <p:cNvPr id="87" name="Text Box 23"/>
            <p:cNvSpPr txBox="1">
              <a:spLocks noChangeArrowheads="1"/>
            </p:cNvSpPr>
            <p:nvPr/>
          </p:nvSpPr>
          <p:spPr bwMode="auto">
            <a:xfrm>
              <a:off x="2873" y="233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88" name="Line 24"/>
            <p:cNvSpPr>
              <a:spLocks noChangeShapeType="1"/>
            </p:cNvSpPr>
            <p:nvPr/>
          </p:nvSpPr>
          <p:spPr bwMode="auto">
            <a:xfrm flipV="1">
              <a:off x="3264" y="2463"/>
              <a:ext cx="1087"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89" name="Oval 25"/>
            <p:cNvSpPr>
              <a:spLocks noChangeArrowheads="1"/>
            </p:cNvSpPr>
            <p:nvPr/>
          </p:nvSpPr>
          <p:spPr bwMode="auto">
            <a:xfrm>
              <a:off x="4304" y="241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90" name="Line 26"/>
          <p:cNvSpPr>
            <a:spLocks noChangeShapeType="1"/>
          </p:cNvSpPr>
          <p:nvPr/>
        </p:nvSpPr>
        <p:spPr bwMode="auto">
          <a:xfrm rot="10800000" flipH="1" flipV="1">
            <a:off x="1798638" y="3206750"/>
            <a:ext cx="0" cy="657225"/>
          </a:xfrm>
          <a:prstGeom prst="line">
            <a:avLst/>
          </a:prstGeom>
          <a:noFill/>
          <a:ln w="50800">
            <a:solidFill>
              <a:srgbClr val="FF6600"/>
            </a:solidFill>
            <a:round/>
            <a:headEnd/>
            <a:tailEnd type="triangle" w="lg" len="med"/>
          </a:ln>
        </p:spPr>
        <p:txBody>
          <a:bodyPr/>
          <a:lstStyle/>
          <a:p>
            <a:endParaRPr lang="en-US">
              <a:latin typeface="Arial"/>
              <a:cs typeface="Arial"/>
            </a:endParaRPr>
          </a:p>
        </p:txBody>
      </p:sp>
      <p:sp>
        <p:nvSpPr>
          <p:cNvPr id="91" name="Text Box 27"/>
          <p:cNvSpPr txBox="1">
            <a:spLocks noChangeArrowheads="1"/>
          </p:cNvSpPr>
          <p:nvPr/>
        </p:nvSpPr>
        <p:spPr bwMode="auto">
          <a:xfrm>
            <a:off x="2438400" y="5385137"/>
            <a:ext cx="1446591" cy="830997"/>
          </a:xfrm>
          <a:prstGeom prst="rect">
            <a:avLst/>
          </a:prstGeom>
          <a:solidFill>
            <a:srgbClr val="66FF66"/>
          </a:solidFill>
          <a:ln w="9525">
            <a:noFill/>
            <a:miter lim="800000"/>
            <a:headEnd/>
            <a:tailEnd/>
          </a:ln>
        </p:spPr>
        <p:txBody>
          <a:bodyPr wrap="square">
            <a:spAutoFit/>
          </a:bodyPr>
          <a:lstStyle/>
          <a:p>
            <a:pPr algn="ctr">
              <a:spcBef>
                <a:spcPct val="50000"/>
              </a:spcBef>
            </a:pPr>
            <a:r>
              <a:rPr lang="en-US" sz="2400" b="1" i="1" dirty="0">
                <a:latin typeface="Arial"/>
                <a:cs typeface="Arial"/>
              </a:rPr>
              <a:t>Q</a:t>
            </a:r>
            <a:r>
              <a:rPr lang="en-US" sz="2400" dirty="0">
                <a:latin typeface="Arial"/>
                <a:cs typeface="Arial"/>
              </a:rPr>
              <a:t> </a:t>
            </a:r>
            <a:r>
              <a:rPr lang="en-US" sz="2400" dirty="0" smtClean="0">
                <a:latin typeface="Arial"/>
                <a:cs typeface="Arial"/>
              </a:rPr>
              <a:t>rises by </a:t>
            </a:r>
            <a:r>
              <a:rPr lang="en-US" sz="2400" dirty="0">
                <a:latin typeface="Arial"/>
                <a:cs typeface="Arial"/>
              </a:rPr>
              <a:t>10%</a:t>
            </a:r>
          </a:p>
        </p:txBody>
      </p:sp>
      <p:sp>
        <p:nvSpPr>
          <p:cNvPr id="92" name="Line 40"/>
          <p:cNvSpPr>
            <a:spLocks noChangeShapeType="1"/>
          </p:cNvSpPr>
          <p:nvPr/>
        </p:nvSpPr>
        <p:spPr bwMode="auto">
          <a:xfrm rot="5400000" flipH="1" flipV="1">
            <a:off x="3054351" y="4446587"/>
            <a:ext cx="0" cy="657225"/>
          </a:xfrm>
          <a:prstGeom prst="line">
            <a:avLst/>
          </a:prstGeom>
          <a:noFill/>
          <a:ln w="50800">
            <a:solidFill>
              <a:srgbClr val="009900"/>
            </a:solidFill>
            <a:round/>
            <a:headEnd/>
            <a:tailEnd type="triangle" w="lg" len="med"/>
          </a:ln>
        </p:spPr>
        <p:txBody>
          <a:bodyPr/>
          <a:lstStyle/>
          <a:p>
            <a:endParaRPr lang="en-US">
              <a:latin typeface="Arial"/>
              <a:cs typeface="Arial"/>
            </a:endParaRPr>
          </a:p>
        </p:txBody>
      </p:sp>
      <p:sp>
        <p:nvSpPr>
          <p:cNvPr id="93" name="Text Box 41"/>
          <p:cNvSpPr txBox="1">
            <a:spLocks noChangeArrowheads="1"/>
          </p:cNvSpPr>
          <p:nvPr/>
        </p:nvSpPr>
        <p:spPr bwMode="auto">
          <a:xfrm>
            <a:off x="65088" y="4576763"/>
            <a:ext cx="1203325" cy="830997"/>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a:latin typeface="Arial"/>
                <a:cs typeface="Arial"/>
              </a:rPr>
              <a:t>P</a:t>
            </a:r>
            <a:r>
              <a:rPr lang="en-US" sz="2400">
                <a:latin typeface="Arial"/>
                <a:cs typeface="Arial"/>
              </a:rPr>
              <a:t>  falls by 10%</a:t>
            </a:r>
          </a:p>
        </p:txBody>
      </p:sp>
    </p:spTree>
    <p:extLst>
      <p:ext uri="{BB962C8B-B14F-4D97-AF65-F5344CB8AC3E}">
        <p14:creationId xmlns:p14="http://schemas.microsoft.com/office/powerpoint/2010/main" val="247883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wipe(up)">
                                      <p:cBhvr>
                                        <p:cTn id="14" dur="500"/>
                                        <p:tgtEl>
                                          <p:spTgt spid="9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wipe(left)">
                                      <p:cBhvr>
                                        <p:cTn id="18" dur="500"/>
                                        <p:tgtEl>
                                          <p:spTgt spid="8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1"/>
                                        </p:tgtEl>
                                        <p:attrNameLst>
                                          <p:attrName>style.visibility</p:attrName>
                                        </p:attrNameLst>
                                      </p:cBhvr>
                                      <p:to>
                                        <p:strVal val="visible"/>
                                      </p:to>
                                    </p:set>
                                    <p:animEffect transition="in" filter="fade">
                                      <p:cBhvr>
                                        <p:cTn id="23" dur="500"/>
                                        <p:tgtEl>
                                          <p:spTgt spid="9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500"/>
                            </p:stCondLst>
                            <p:childTnLst>
                              <p:par>
                                <p:cTn id="28" presetID="22" presetClass="entr" presetSubtype="1" fill="hold" nodeType="after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wipe(up)">
                                      <p:cBhvr>
                                        <p:cTn id="30" dur="500"/>
                                        <p:tgtEl>
                                          <p:spTgt spid="8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wipe(left)">
                                      <p:cBhvr>
                                        <p:cTn id="33" dur="500"/>
                                        <p:tgtEl>
                                          <p:spTgt spid="9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wipe(left)">
                                      <p:cBhvr>
                                        <p:cTn id="42" dur="500"/>
                                        <p:tgtEl>
                                          <p:spTgt spid="3">
                                            <p:txEl>
                                              <p:pRg st="0" end="0"/>
                                            </p:txEl>
                                          </p:spTgt>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3">
                                            <p:txEl>
                                              <p:pRg st="1" end="1"/>
                                            </p:txEl>
                                          </p:spTgt>
                                        </p:tgtEl>
                                        <p:attrNameLst>
                                          <p:attrName>style.visibility</p:attrName>
                                        </p:attrNameLst>
                                      </p:cBhvr>
                                      <p:to>
                                        <p:strVal val="visible"/>
                                      </p:to>
                                    </p:set>
                                    <p:animEffect transition="in" filter="wipe(left)">
                                      <p:cBhvr>
                                        <p:cTn id="46" dur="500"/>
                                        <p:tgtEl>
                                          <p:spTgt spid="3">
                                            <p:txEl>
                                              <p:pRg st="1" end="1"/>
                                            </p:txEl>
                                          </p:spTgt>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3">
                                            <p:txEl>
                                              <p:pRg st="3" end="3"/>
                                            </p:txEl>
                                          </p:spTgt>
                                        </p:tgtEl>
                                        <p:attrNameLst>
                                          <p:attrName>style.visibility</p:attrName>
                                        </p:attrNameLst>
                                      </p:cBhvr>
                                      <p:to>
                                        <p:strVal val="visible"/>
                                      </p:to>
                                    </p:set>
                                    <p:animEffect transition="in" filter="wipe(left)">
                                      <p:cBhvr>
                                        <p:cTn id="50" dur="500"/>
                                        <p:tgtEl>
                                          <p:spTgt spid="3">
                                            <p:txEl>
                                              <p:pRg st="3" end="3"/>
                                            </p:txEl>
                                          </p:spTgt>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wipe(left)">
                                      <p:cBhvr>
                                        <p:cTn id="54" dur="500"/>
                                        <p:tgtEl>
                                          <p:spTgt spid="3">
                                            <p:txEl>
                                              <p:pRg st="4" end="4"/>
                                            </p:txEl>
                                          </p:spTgt>
                                        </p:tgtEl>
                                      </p:cBhvr>
                                    </p:animEffect>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Effect transition="in" filter="wipe(left)">
                                      <p:cBhvr>
                                        <p:cTn id="58" dur="500"/>
                                        <p:tgtEl>
                                          <p:spTgt spid="3">
                                            <p:txEl>
                                              <p:pRg st="6" end="6"/>
                                            </p:txEl>
                                          </p:spTgt>
                                        </p:tgtEl>
                                      </p:cBhvr>
                                    </p:animEffect>
                                  </p:childTnLst>
                                </p:cTn>
                              </p:par>
                            </p:childTnLst>
                          </p:cTn>
                        </p:par>
                        <p:par>
                          <p:cTn id="59" fill="hold">
                            <p:stCondLst>
                              <p:cond delay="3000"/>
                            </p:stCondLst>
                            <p:childTnLst>
                              <p:par>
                                <p:cTn id="60" presetID="22" presetClass="entr" presetSubtype="8" fill="hold" grpId="0" nodeType="afterEffect">
                                  <p:stCondLst>
                                    <p:cond delay="0"/>
                                  </p:stCondLst>
                                  <p:childTnLst>
                                    <p:set>
                                      <p:cBhvr>
                                        <p:cTn id="61" dur="1" fill="hold">
                                          <p:stCondLst>
                                            <p:cond delay="0"/>
                                          </p:stCondLst>
                                        </p:cTn>
                                        <p:tgtEl>
                                          <p:spTgt spid="3">
                                            <p:txEl>
                                              <p:pRg st="7" end="7"/>
                                            </p:txEl>
                                          </p:spTgt>
                                        </p:tgtEl>
                                        <p:attrNameLst>
                                          <p:attrName>style.visibility</p:attrName>
                                        </p:attrNameLst>
                                      </p:cBhvr>
                                      <p:to>
                                        <p:strVal val="visible"/>
                                      </p:to>
                                    </p:set>
                                    <p:animEffect transition="in" filter="wipe(left)">
                                      <p:cBhvr>
                                        <p:cTn id="6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0" grpId="0" animBg="1"/>
      <p:bldP spid="91" grpId="0" animBg="1"/>
      <p:bldP spid="92" grpId="0" animBg="1"/>
      <p:bldP spid="9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Elastic </a:t>
            </a:r>
            <a:r>
              <a:rPr lang="en-US" dirty="0">
                <a:solidFill>
                  <a:srgbClr val="FF0000"/>
                </a:solidFill>
              </a:rPr>
              <a:t>demand</a:t>
            </a:r>
          </a:p>
        </p:txBody>
      </p:sp>
      <p:sp>
        <p:nvSpPr>
          <p:cNvPr id="3" name="Text Placeholder 2"/>
          <p:cNvSpPr>
            <a:spLocks noGrp="1"/>
          </p:cNvSpPr>
          <p:nvPr>
            <p:ph type="body" sz="quarter" idx="12"/>
          </p:nvPr>
        </p:nvSpPr>
        <p:spPr>
          <a:xfrm>
            <a:off x="5181600" y="2287588"/>
            <a:ext cx="3619500" cy="3884612"/>
          </a:xfrm>
        </p:spPr>
        <p:txBody>
          <a:bodyPr/>
          <a:lstStyle/>
          <a:p>
            <a:r>
              <a:rPr lang="en-US" sz="2800" dirty="0" smtClean="0"/>
              <a:t>D curve</a:t>
            </a:r>
          </a:p>
          <a:p>
            <a:r>
              <a:rPr lang="en-US" sz="2800" dirty="0" smtClean="0">
                <a:solidFill>
                  <a:schemeClr val="accent2">
                    <a:lumMod val="75000"/>
                  </a:schemeClr>
                </a:solidFill>
              </a:rPr>
              <a:t>	</a:t>
            </a:r>
            <a:r>
              <a:rPr lang="en-US" sz="2800" dirty="0" smtClean="0">
                <a:solidFill>
                  <a:srgbClr val="FF0000"/>
                </a:solidFill>
              </a:rPr>
              <a:t>relatively flat</a:t>
            </a:r>
          </a:p>
          <a:p>
            <a:endParaRPr lang="en-US" sz="2800" dirty="0"/>
          </a:p>
          <a:p>
            <a:r>
              <a:rPr lang="en-US" sz="2800" dirty="0">
                <a:cs typeface="Arial"/>
              </a:rPr>
              <a:t>Consumers’ </a:t>
            </a:r>
            <a:r>
              <a:rPr lang="en-US" sz="2800" dirty="0" smtClean="0">
                <a:cs typeface="Arial"/>
              </a:rPr>
              <a:t>price </a:t>
            </a:r>
            <a:r>
              <a:rPr lang="en-US" sz="2800" dirty="0">
                <a:cs typeface="Arial"/>
              </a:rPr>
              <a:t>sensitivity</a:t>
            </a:r>
            <a:r>
              <a:rPr lang="en-US" sz="2800" dirty="0" smtClean="0">
                <a:cs typeface="Arial"/>
              </a:rPr>
              <a:t>:</a:t>
            </a:r>
          </a:p>
          <a:p>
            <a:r>
              <a:rPr lang="en-US" sz="2800" dirty="0" smtClean="0">
                <a:solidFill>
                  <a:schemeClr val="accent2">
                    <a:lumMod val="75000"/>
                  </a:schemeClr>
                </a:solidFill>
                <a:cs typeface="Arial"/>
              </a:rPr>
              <a:t>	</a:t>
            </a:r>
            <a:r>
              <a:rPr lang="en-US" sz="2800" dirty="0" smtClean="0">
                <a:solidFill>
                  <a:srgbClr val="FF0000"/>
                </a:solidFill>
                <a:cs typeface="Arial"/>
              </a:rPr>
              <a:t>relatively high</a:t>
            </a:r>
          </a:p>
          <a:p>
            <a:endParaRPr lang="en-US" sz="2800" dirty="0">
              <a:cs typeface="Arial"/>
            </a:endParaRPr>
          </a:p>
          <a:p>
            <a:r>
              <a:rPr lang="en-US" sz="2800" dirty="0" smtClean="0">
                <a:cs typeface="Arial"/>
              </a:rPr>
              <a:t>Elasticity:</a:t>
            </a:r>
          </a:p>
          <a:p>
            <a:r>
              <a:rPr lang="en-US" sz="2800" dirty="0" smtClean="0">
                <a:solidFill>
                  <a:schemeClr val="accent2">
                    <a:lumMod val="75000"/>
                  </a:schemeClr>
                </a:solidFill>
                <a:cs typeface="Arial"/>
              </a:rPr>
              <a:t>	</a:t>
            </a:r>
            <a:r>
              <a:rPr lang="en-US" sz="2800" dirty="0">
                <a:solidFill>
                  <a:srgbClr val="FF0000"/>
                </a:solidFill>
                <a:cs typeface="Arial"/>
              </a:rPr>
              <a:t>&gt;</a:t>
            </a:r>
            <a:r>
              <a:rPr lang="en-US" sz="2800" dirty="0" smtClean="0">
                <a:solidFill>
                  <a:srgbClr val="FF0000"/>
                </a:solidFill>
                <a:cs typeface="Arial"/>
              </a:rPr>
              <a:t>1</a:t>
            </a:r>
            <a:endParaRPr lang="en-US" sz="2800" dirty="0">
              <a:solidFill>
                <a:srgbClr val="FF0000"/>
              </a:solidFill>
              <a:cs typeface="Arial"/>
            </a:endParaRP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21</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Box 26"/>
          <p:cNvSpPr txBox="1">
            <a:spLocks noChangeArrowheads="1"/>
          </p:cNvSpPr>
          <p:nvPr/>
        </p:nvSpPr>
        <p:spPr bwMode="auto">
          <a:xfrm>
            <a:off x="6057900" y="871538"/>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009900"/>
                </a:solidFill>
                <a:latin typeface="Arial"/>
                <a:cs typeface="Arial"/>
              </a:rPr>
              <a:t>&gt;</a:t>
            </a:r>
            <a:r>
              <a:rPr lang="en-US" sz="2500" dirty="0" smtClean="0">
                <a:solidFill>
                  <a:srgbClr val="009900"/>
                </a:solidFill>
                <a:latin typeface="Arial"/>
                <a:cs typeface="Arial"/>
              </a:rPr>
              <a:t>10</a:t>
            </a:r>
            <a:r>
              <a:rPr lang="en-US" sz="2500" dirty="0">
                <a:solidFill>
                  <a:srgbClr val="009900"/>
                </a:solidFill>
                <a:latin typeface="Arial"/>
                <a:cs typeface="Arial"/>
              </a:rPr>
              <a:t>%</a:t>
            </a:r>
            <a:endParaRPr lang="en-US" sz="2500" b="1" i="1" baseline="30000" dirty="0">
              <a:solidFill>
                <a:srgbClr val="009900"/>
              </a:solidFill>
              <a:latin typeface="Arial"/>
              <a:cs typeface="Arial"/>
            </a:endParaRPr>
          </a:p>
        </p:txBody>
      </p:sp>
      <p:sp>
        <p:nvSpPr>
          <p:cNvPr id="7" name="Text Box 27"/>
          <p:cNvSpPr txBox="1">
            <a:spLocks noChangeArrowheads="1"/>
          </p:cNvSpPr>
          <p:nvPr/>
        </p:nvSpPr>
        <p:spPr bwMode="auto">
          <a:xfrm>
            <a:off x="6064250" y="1379538"/>
            <a:ext cx="1171575" cy="473075"/>
          </a:xfrm>
          <a:prstGeom prst="rect">
            <a:avLst/>
          </a:prstGeom>
          <a:noFill/>
          <a:ln w="9525">
            <a:noFill/>
            <a:miter lim="800000"/>
            <a:headEnd/>
            <a:tailEnd/>
          </a:ln>
        </p:spPr>
        <p:txBody>
          <a:bodyPr>
            <a:spAutoFit/>
          </a:bodyPr>
          <a:lstStyle/>
          <a:p>
            <a:pPr algn="ctr">
              <a:spcBef>
                <a:spcPct val="50000"/>
              </a:spcBef>
            </a:pPr>
            <a:r>
              <a:rPr lang="en-US" sz="2500" dirty="0">
                <a:solidFill>
                  <a:srgbClr val="FF6600"/>
                </a:solidFill>
                <a:latin typeface="Arial"/>
                <a:cs typeface="Arial"/>
              </a:rPr>
              <a:t>10%</a:t>
            </a:r>
            <a:endParaRPr lang="en-US" sz="2500" b="1" i="1" baseline="30000" dirty="0">
              <a:solidFill>
                <a:srgbClr val="FF6600"/>
              </a:solidFill>
              <a:latin typeface="Arial"/>
              <a:cs typeface="Arial"/>
            </a:endParaRPr>
          </a:p>
        </p:txBody>
      </p:sp>
      <p:sp>
        <p:nvSpPr>
          <p:cNvPr id="8" name="Text Box 28"/>
          <p:cNvSpPr txBox="1">
            <a:spLocks noChangeArrowheads="1"/>
          </p:cNvSpPr>
          <p:nvPr/>
        </p:nvSpPr>
        <p:spPr bwMode="auto">
          <a:xfrm>
            <a:off x="7202488" y="1111250"/>
            <a:ext cx="682625" cy="488950"/>
          </a:xfrm>
          <a:prstGeom prst="rect">
            <a:avLst/>
          </a:prstGeom>
          <a:noFill/>
          <a:ln w="9525">
            <a:noFill/>
            <a:miter lim="800000"/>
            <a:headEnd/>
            <a:tailEnd/>
          </a:ln>
        </p:spPr>
        <p:txBody>
          <a:bodyPr>
            <a:spAutoFit/>
          </a:bodyPr>
          <a:lstStyle/>
          <a:p>
            <a:pPr algn="ctr">
              <a:spcBef>
                <a:spcPct val="50000"/>
              </a:spcBef>
            </a:pPr>
            <a:r>
              <a:rPr lang="en-US" sz="2600" dirty="0">
                <a:solidFill>
                  <a:srgbClr val="0000FF"/>
                </a:solidFill>
                <a:latin typeface="Arial"/>
                <a:cs typeface="Arial"/>
              </a:rPr>
              <a:t>&gt;</a:t>
            </a:r>
            <a:r>
              <a:rPr lang="en-US" sz="2600" dirty="0" smtClean="0">
                <a:solidFill>
                  <a:srgbClr val="0000FF"/>
                </a:solidFill>
                <a:latin typeface="Arial"/>
                <a:cs typeface="Arial"/>
              </a:rPr>
              <a:t> 1</a:t>
            </a:r>
            <a:endParaRPr lang="en-US" sz="2600" dirty="0">
              <a:solidFill>
                <a:srgbClr val="0000FF"/>
              </a:solidFill>
              <a:latin typeface="Arial"/>
              <a:cs typeface="Arial"/>
            </a:endParaRPr>
          </a:p>
        </p:txBody>
      </p:sp>
      <p:grpSp>
        <p:nvGrpSpPr>
          <p:cNvPr id="9" name="Group 29"/>
          <p:cNvGrpSpPr>
            <a:grpSpLocks/>
          </p:cNvGrpSpPr>
          <p:nvPr/>
        </p:nvGrpSpPr>
        <p:grpSpPr bwMode="auto">
          <a:xfrm>
            <a:off x="725488" y="874713"/>
            <a:ext cx="6413500" cy="981075"/>
            <a:chOff x="747" y="551"/>
            <a:chExt cx="4040" cy="618"/>
          </a:xfrm>
        </p:grpSpPr>
        <p:sp>
          <p:nvSpPr>
            <p:cNvPr id="10" name="Text Box 30"/>
            <p:cNvSpPr txBox="1">
              <a:spLocks noChangeArrowheads="1"/>
            </p:cNvSpPr>
            <p:nvPr/>
          </p:nvSpPr>
          <p:spPr bwMode="auto">
            <a:xfrm>
              <a:off x="747" y="603"/>
              <a:ext cx="1436" cy="521"/>
            </a:xfrm>
            <a:prstGeom prst="rect">
              <a:avLst/>
            </a:prstGeom>
            <a:noFill/>
            <a:ln w="9525">
              <a:noFill/>
              <a:miter lim="800000"/>
              <a:headEnd/>
              <a:tailEnd/>
            </a:ln>
          </p:spPr>
          <p:txBody>
            <a:bodyPr>
              <a:spAutoFit/>
            </a:bodyPr>
            <a:lstStyle/>
            <a:p>
              <a:pPr algn="ctr">
                <a:lnSpc>
                  <a:spcPct val="95000"/>
                </a:lnSpc>
                <a:spcBef>
                  <a:spcPct val="50000"/>
                </a:spcBef>
              </a:pPr>
              <a:r>
                <a:rPr lang="en-US" sz="2500" dirty="0">
                  <a:latin typeface="Arial"/>
                  <a:cs typeface="Arial"/>
                </a:rPr>
                <a:t>Price elasticity </a:t>
              </a:r>
              <a:br>
                <a:rPr lang="en-US" sz="2500" dirty="0">
                  <a:latin typeface="Arial"/>
                  <a:cs typeface="Arial"/>
                </a:rPr>
              </a:br>
              <a:r>
                <a:rPr lang="en-US" sz="2500" dirty="0">
                  <a:latin typeface="Arial"/>
                  <a:cs typeface="Arial"/>
                </a:rPr>
                <a:t>of demand</a:t>
              </a:r>
            </a:p>
          </p:txBody>
        </p:sp>
        <p:sp>
          <p:nvSpPr>
            <p:cNvPr id="11" name="Text Box 31"/>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12" name="Text Box 32"/>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Q</a:t>
              </a:r>
              <a:endParaRPr lang="en-US" sz="2500" b="1" i="1" baseline="30000">
                <a:latin typeface="Arial"/>
                <a:cs typeface="Arial"/>
              </a:endParaRPr>
            </a:p>
          </p:txBody>
        </p:sp>
        <p:sp>
          <p:nvSpPr>
            <p:cNvPr id="13" name="Text Box 33"/>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dirty="0">
                  <a:latin typeface="Arial"/>
                  <a:cs typeface="Arial"/>
                </a:rPr>
                <a:t>% change in </a:t>
              </a:r>
              <a:r>
                <a:rPr lang="en-US" sz="2500" b="1" i="1" dirty="0">
                  <a:latin typeface="Arial"/>
                  <a:cs typeface="Arial"/>
                </a:rPr>
                <a:t>P</a:t>
              </a:r>
              <a:endParaRPr lang="en-US" sz="2500" b="1" i="1" baseline="30000" dirty="0">
                <a:latin typeface="Arial"/>
                <a:cs typeface="Arial"/>
              </a:endParaRPr>
            </a:p>
          </p:txBody>
        </p:sp>
        <p:sp>
          <p:nvSpPr>
            <p:cNvPr id="14" name="Line 34"/>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latin typeface="Arial"/>
                <a:cs typeface="Arial"/>
              </a:endParaRPr>
            </a:p>
          </p:txBody>
        </p:sp>
        <p:sp>
          <p:nvSpPr>
            <p:cNvPr id="15" name="Text Box 35"/>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16" name="Line 36"/>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latin typeface="Arial"/>
                <a:cs typeface="Arial"/>
              </a:endParaRPr>
            </a:p>
          </p:txBody>
        </p:sp>
      </p:grpSp>
      <p:grpSp>
        <p:nvGrpSpPr>
          <p:cNvPr id="67" name="Group 2"/>
          <p:cNvGrpSpPr>
            <a:grpSpLocks/>
          </p:cNvGrpSpPr>
          <p:nvPr/>
        </p:nvGrpSpPr>
        <p:grpSpPr bwMode="auto">
          <a:xfrm>
            <a:off x="2298700" y="1600200"/>
            <a:ext cx="2686050" cy="2390775"/>
            <a:chOff x="3710" y="836"/>
            <a:chExt cx="1713" cy="1506"/>
          </a:xfrm>
        </p:grpSpPr>
        <p:sp>
          <p:nvSpPr>
            <p:cNvPr id="68" name="Arc 3"/>
            <p:cNvSpPr>
              <a:spLocks/>
            </p:cNvSpPr>
            <p:nvPr/>
          </p:nvSpPr>
          <p:spPr bwMode="auto">
            <a:xfrm flipH="1" flipV="1">
              <a:off x="3710" y="836"/>
              <a:ext cx="1713" cy="1355"/>
            </a:xfrm>
            <a:custGeom>
              <a:avLst/>
              <a:gdLst>
                <a:gd name="T0" fmla="*/ 0 w 19777"/>
                <a:gd name="T1" fmla="*/ 0 h 21238"/>
                <a:gd name="T2" fmla="*/ 0 w 19777"/>
                <a:gd name="T3" fmla="*/ 0 h 21238"/>
                <a:gd name="T4" fmla="*/ 0 w 19777"/>
                <a:gd name="T5" fmla="*/ 0 h 21238"/>
                <a:gd name="T6" fmla="*/ 0 60000 65536"/>
                <a:gd name="T7" fmla="*/ 0 60000 65536"/>
                <a:gd name="T8" fmla="*/ 0 60000 65536"/>
                <a:gd name="T9" fmla="*/ 0 w 19777"/>
                <a:gd name="T10" fmla="*/ 0 h 21238"/>
                <a:gd name="T11" fmla="*/ 19777 w 19777"/>
                <a:gd name="T12" fmla="*/ 21238 h 21238"/>
              </a:gdLst>
              <a:ahLst/>
              <a:cxnLst>
                <a:cxn ang="T6">
                  <a:pos x="T0" y="T1"/>
                </a:cxn>
                <a:cxn ang="T7">
                  <a:pos x="T2" y="T3"/>
                </a:cxn>
                <a:cxn ang="T8">
                  <a:pos x="T4" y="T5"/>
                </a:cxn>
              </a:cxnLst>
              <a:rect l="T9" t="T10" r="T11" b="T12"/>
              <a:pathLst>
                <a:path w="19777" h="21238" fill="none" extrusionOk="0">
                  <a:moveTo>
                    <a:pt x="3937" y="0"/>
                  </a:moveTo>
                  <a:cubicBezTo>
                    <a:pt x="10970" y="1303"/>
                    <a:pt x="16901" y="6004"/>
                    <a:pt x="19777" y="12552"/>
                  </a:cubicBezTo>
                </a:path>
                <a:path w="19777" h="21238" stroke="0" extrusionOk="0">
                  <a:moveTo>
                    <a:pt x="3937" y="0"/>
                  </a:moveTo>
                  <a:cubicBezTo>
                    <a:pt x="10970" y="1303"/>
                    <a:pt x="16901" y="6004"/>
                    <a:pt x="19777" y="12552"/>
                  </a:cubicBezTo>
                  <a:lnTo>
                    <a:pt x="0" y="21238"/>
                  </a:lnTo>
                  <a:close/>
                </a:path>
              </a:pathLst>
            </a:custGeom>
            <a:noFill/>
            <a:ln w="38100">
              <a:solidFill>
                <a:srgbClr val="003399"/>
              </a:solidFill>
              <a:round/>
              <a:headEnd/>
              <a:tailEnd/>
            </a:ln>
          </p:spPr>
          <p:txBody>
            <a:bodyPr wrap="none" anchor="ctr"/>
            <a:lstStyle/>
            <a:p>
              <a:endParaRPr lang="en-US">
                <a:latin typeface="Arial"/>
                <a:cs typeface="Arial"/>
              </a:endParaRPr>
            </a:p>
          </p:txBody>
        </p:sp>
        <p:sp>
          <p:nvSpPr>
            <p:cNvPr id="69" name="Text Box 4"/>
            <p:cNvSpPr txBox="1">
              <a:spLocks noChangeArrowheads="1"/>
            </p:cNvSpPr>
            <p:nvPr/>
          </p:nvSpPr>
          <p:spPr bwMode="auto">
            <a:xfrm>
              <a:off x="4976" y="2054"/>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grpSp>
      <p:grpSp>
        <p:nvGrpSpPr>
          <p:cNvPr id="70" name="Group 6"/>
          <p:cNvGrpSpPr>
            <a:grpSpLocks/>
          </p:cNvGrpSpPr>
          <p:nvPr/>
        </p:nvGrpSpPr>
        <p:grpSpPr bwMode="auto">
          <a:xfrm>
            <a:off x="1398587" y="1900237"/>
            <a:ext cx="3870325" cy="3060700"/>
            <a:chOff x="3226" y="1041"/>
            <a:chExt cx="2146" cy="1792"/>
          </a:xfrm>
        </p:grpSpPr>
        <p:grpSp>
          <p:nvGrpSpPr>
            <p:cNvPr id="71" name="Group 7"/>
            <p:cNvGrpSpPr>
              <a:grpSpLocks/>
            </p:cNvGrpSpPr>
            <p:nvPr/>
          </p:nvGrpSpPr>
          <p:grpSpPr bwMode="auto">
            <a:xfrm>
              <a:off x="3421" y="1302"/>
              <a:ext cx="1661" cy="1413"/>
              <a:chOff x="1098" y="1361"/>
              <a:chExt cx="2116" cy="2027"/>
            </a:xfrm>
          </p:grpSpPr>
          <p:sp>
            <p:nvSpPr>
              <p:cNvPr id="74"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75"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72"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73"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76" name="Group 12"/>
          <p:cNvGrpSpPr>
            <a:grpSpLocks/>
          </p:cNvGrpSpPr>
          <p:nvPr/>
        </p:nvGrpSpPr>
        <p:grpSpPr bwMode="auto">
          <a:xfrm>
            <a:off x="1139825" y="2805112"/>
            <a:ext cx="1943100" cy="2386013"/>
            <a:chOff x="2877" y="1902"/>
            <a:chExt cx="1224" cy="1503"/>
          </a:xfrm>
        </p:grpSpPr>
        <p:sp>
          <p:nvSpPr>
            <p:cNvPr id="77" name="Text Box 13"/>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78" name="Text Box 14"/>
            <p:cNvSpPr txBox="1">
              <a:spLocks noChangeArrowheads="1"/>
            </p:cNvSpPr>
            <p:nvPr/>
          </p:nvSpPr>
          <p:spPr bwMode="auto">
            <a:xfrm>
              <a:off x="2877" y="1902"/>
              <a:ext cx="376"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grpSp>
          <p:nvGrpSpPr>
            <p:cNvPr id="79" name="Group 15"/>
            <p:cNvGrpSpPr>
              <a:grpSpLocks/>
            </p:cNvGrpSpPr>
            <p:nvPr/>
          </p:nvGrpSpPr>
          <p:grpSpPr bwMode="auto">
            <a:xfrm>
              <a:off x="3265" y="2047"/>
              <a:ext cx="662" cy="1079"/>
              <a:chOff x="3265" y="2047"/>
              <a:chExt cx="662" cy="1178"/>
            </a:xfrm>
          </p:grpSpPr>
          <p:sp>
            <p:nvSpPr>
              <p:cNvPr id="81" name="Line 16"/>
              <p:cNvSpPr>
                <a:spLocks noChangeShapeType="1"/>
              </p:cNvSpPr>
              <p:nvPr/>
            </p:nvSpPr>
            <p:spPr bwMode="auto">
              <a:xfrm>
                <a:off x="3920" y="2049"/>
                <a:ext cx="0" cy="1176"/>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82" name="Line 17"/>
              <p:cNvSpPr>
                <a:spLocks noChangeShapeType="1"/>
              </p:cNvSpPr>
              <p:nvPr/>
            </p:nvSpPr>
            <p:spPr bwMode="auto">
              <a:xfrm>
                <a:off x="3265" y="2047"/>
                <a:ext cx="662" cy="0"/>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80" name="Oval 18"/>
            <p:cNvSpPr>
              <a:spLocks noChangeArrowheads="1"/>
            </p:cNvSpPr>
            <p:nvPr/>
          </p:nvSpPr>
          <p:spPr bwMode="auto">
            <a:xfrm>
              <a:off x="3873" y="200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83" name="Group 19"/>
          <p:cNvGrpSpPr>
            <a:grpSpLocks/>
          </p:cNvGrpSpPr>
          <p:nvPr/>
        </p:nvGrpSpPr>
        <p:grpSpPr bwMode="auto">
          <a:xfrm>
            <a:off x="3852862" y="3702050"/>
            <a:ext cx="547688" cy="1492250"/>
            <a:chOff x="4452" y="2467"/>
            <a:chExt cx="345" cy="940"/>
          </a:xfrm>
        </p:grpSpPr>
        <p:sp>
          <p:nvSpPr>
            <p:cNvPr id="84" name="Text Box 20"/>
            <p:cNvSpPr txBox="1">
              <a:spLocks noChangeArrowheads="1"/>
            </p:cNvSpPr>
            <p:nvPr/>
          </p:nvSpPr>
          <p:spPr bwMode="auto">
            <a:xfrm>
              <a:off x="4452" y="3119"/>
              <a:ext cx="345"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85" name="Line 21"/>
            <p:cNvSpPr>
              <a:spLocks noChangeShapeType="1"/>
            </p:cNvSpPr>
            <p:nvPr/>
          </p:nvSpPr>
          <p:spPr bwMode="auto">
            <a:xfrm>
              <a:off x="4623" y="2467"/>
              <a:ext cx="0" cy="654"/>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nvGrpSpPr>
          <p:cNvPr id="86" name="Group 22"/>
          <p:cNvGrpSpPr>
            <a:grpSpLocks/>
          </p:cNvGrpSpPr>
          <p:nvPr/>
        </p:nvGrpSpPr>
        <p:grpSpPr bwMode="auto">
          <a:xfrm>
            <a:off x="1133475" y="3492500"/>
            <a:ext cx="3060700" cy="457200"/>
            <a:chOff x="2873" y="2335"/>
            <a:chExt cx="1928" cy="288"/>
          </a:xfrm>
        </p:grpSpPr>
        <p:sp>
          <p:nvSpPr>
            <p:cNvPr id="87" name="Text Box 23"/>
            <p:cNvSpPr txBox="1">
              <a:spLocks noChangeArrowheads="1"/>
            </p:cNvSpPr>
            <p:nvPr/>
          </p:nvSpPr>
          <p:spPr bwMode="auto">
            <a:xfrm>
              <a:off x="2873" y="233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88" name="Line 24"/>
            <p:cNvSpPr>
              <a:spLocks noChangeShapeType="1"/>
            </p:cNvSpPr>
            <p:nvPr/>
          </p:nvSpPr>
          <p:spPr bwMode="auto">
            <a:xfrm>
              <a:off x="3264" y="2463"/>
              <a:ext cx="1490"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89" name="Oval 25"/>
            <p:cNvSpPr>
              <a:spLocks noChangeArrowheads="1"/>
            </p:cNvSpPr>
            <p:nvPr/>
          </p:nvSpPr>
          <p:spPr bwMode="auto">
            <a:xfrm>
              <a:off x="4713" y="241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90" name="Line 26"/>
          <p:cNvSpPr>
            <a:spLocks noChangeShapeType="1"/>
          </p:cNvSpPr>
          <p:nvPr/>
        </p:nvSpPr>
        <p:spPr bwMode="auto">
          <a:xfrm rot="10800000" flipH="1" flipV="1">
            <a:off x="1885950" y="3038475"/>
            <a:ext cx="0" cy="657225"/>
          </a:xfrm>
          <a:prstGeom prst="line">
            <a:avLst/>
          </a:prstGeom>
          <a:noFill/>
          <a:ln w="50800">
            <a:solidFill>
              <a:srgbClr val="FF6600"/>
            </a:solidFill>
            <a:round/>
            <a:headEnd/>
            <a:tailEnd type="triangle" w="lg" len="med"/>
          </a:ln>
        </p:spPr>
        <p:txBody>
          <a:bodyPr/>
          <a:lstStyle/>
          <a:p>
            <a:endParaRPr lang="en-US">
              <a:latin typeface="Arial"/>
              <a:cs typeface="Arial"/>
            </a:endParaRPr>
          </a:p>
        </p:txBody>
      </p:sp>
      <p:sp>
        <p:nvSpPr>
          <p:cNvPr id="91" name="Line 27"/>
          <p:cNvSpPr>
            <a:spLocks noChangeShapeType="1"/>
          </p:cNvSpPr>
          <p:nvPr/>
        </p:nvSpPr>
        <p:spPr bwMode="auto">
          <a:xfrm rot="-5400000">
            <a:off x="3464719" y="3966368"/>
            <a:ext cx="0" cy="1300163"/>
          </a:xfrm>
          <a:prstGeom prst="line">
            <a:avLst/>
          </a:prstGeom>
          <a:noFill/>
          <a:ln w="50800">
            <a:solidFill>
              <a:srgbClr val="009900"/>
            </a:solidFill>
            <a:round/>
            <a:headEnd/>
            <a:tailEnd type="triangle" w="lg" len="med"/>
          </a:ln>
        </p:spPr>
        <p:txBody>
          <a:bodyPr/>
          <a:lstStyle/>
          <a:p>
            <a:endParaRPr lang="en-US">
              <a:latin typeface="Arial"/>
              <a:cs typeface="Arial"/>
            </a:endParaRPr>
          </a:p>
        </p:txBody>
      </p:sp>
      <p:sp>
        <p:nvSpPr>
          <p:cNvPr id="92" name="Text Box 28"/>
          <p:cNvSpPr txBox="1">
            <a:spLocks noChangeArrowheads="1"/>
          </p:cNvSpPr>
          <p:nvPr/>
        </p:nvSpPr>
        <p:spPr bwMode="auto">
          <a:xfrm>
            <a:off x="2422525" y="5334000"/>
            <a:ext cx="2166937" cy="830997"/>
          </a:xfrm>
          <a:prstGeom prst="rect">
            <a:avLst/>
          </a:prstGeom>
          <a:solidFill>
            <a:srgbClr val="66FF66"/>
          </a:solidFill>
          <a:ln w="9525">
            <a:noFill/>
            <a:miter lim="800000"/>
            <a:headEnd/>
            <a:tailEnd/>
          </a:ln>
        </p:spPr>
        <p:txBody>
          <a:bodyPr>
            <a:spAutoFit/>
          </a:bodyPr>
          <a:lstStyle/>
          <a:p>
            <a:pPr algn="ctr">
              <a:spcBef>
                <a:spcPct val="50000"/>
              </a:spcBef>
            </a:pPr>
            <a:r>
              <a:rPr lang="en-US" sz="2400" b="1" i="1" dirty="0">
                <a:latin typeface="Arial"/>
                <a:cs typeface="Arial"/>
              </a:rPr>
              <a:t>Q</a:t>
            </a:r>
            <a:r>
              <a:rPr lang="en-US" sz="2400" dirty="0">
                <a:latin typeface="Arial"/>
                <a:cs typeface="Arial"/>
              </a:rPr>
              <a:t>  rises more than 10%</a:t>
            </a:r>
          </a:p>
        </p:txBody>
      </p:sp>
      <p:sp>
        <p:nvSpPr>
          <p:cNvPr id="93" name="Text Box 41"/>
          <p:cNvSpPr txBox="1">
            <a:spLocks noChangeArrowheads="1"/>
          </p:cNvSpPr>
          <p:nvPr/>
        </p:nvSpPr>
        <p:spPr bwMode="auto">
          <a:xfrm>
            <a:off x="152400" y="4419600"/>
            <a:ext cx="1203325" cy="830997"/>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a:latin typeface="Arial"/>
                <a:cs typeface="Arial"/>
              </a:rPr>
              <a:t>P</a:t>
            </a:r>
            <a:r>
              <a:rPr lang="en-US" sz="2400">
                <a:latin typeface="Arial"/>
                <a:cs typeface="Arial"/>
              </a:rPr>
              <a:t>  falls by 10%</a:t>
            </a:r>
          </a:p>
        </p:txBody>
      </p:sp>
    </p:spTree>
    <p:extLst>
      <p:ext uri="{BB962C8B-B14F-4D97-AF65-F5344CB8AC3E}">
        <p14:creationId xmlns:p14="http://schemas.microsoft.com/office/powerpoint/2010/main" val="423243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500"/>
                                        <p:tgtEl>
                                          <p:spTgt spid="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wipe(up)">
                                      <p:cBhvr>
                                        <p:cTn id="14" dur="500"/>
                                        <p:tgtEl>
                                          <p:spTgt spid="9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86"/>
                                        </p:tgtEl>
                                        <p:attrNameLst>
                                          <p:attrName>style.visibility</p:attrName>
                                        </p:attrNameLst>
                                      </p:cBhvr>
                                      <p:to>
                                        <p:strVal val="visible"/>
                                      </p:to>
                                    </p:set>
                                    <p:animEffect transition="in" filter="wipe(left)">
                                      <p:cBhvr>
                                        <p:cTn id="18" dur="500"/>
                                        <p:tgtEl>
                                          <p:spTgt spid="8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2"/>
                                        </p:tgtEl>
                                        <p:attrNameLst>
                                          <p:attrName>style.visibility</p:attrName>
                                        </p:attrNameLst>
                                      </p:cBhvr>
                                      <p:to>
                                        <p:strVal val="visible"/>
                                      </p:to>
                                    </p:set>
                                    <p:animEffect transition="in" filter="fade">
                                      <p:cBhvr>
                                        <p:cTn id="23" dur="500"/>
                                        <p:tgtEl>
                                          <p:spTgt spid="9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wipe(left)">
                                      <p:cBhvr>
                                        <p:cTn id="30" dur="500"/>
                                        <p:tgtEl>
                                          <p:spTgt spid="91"/>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up)">
                                      <p:cBhvr>
                                        <p:cTn id="34" dur="500"/>
                                        <p:tgtEl>
                                          <p:spTgt spid="8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wipe(left)">
                                      <p:cBhvr>
                                        <p:cTn id="43" dur="500"/>
                                        <p:tgtEl>
                                          <p:spTgt spid="3">
                                            <p:txEl>
                                              <p:pRg st="0" end="0"/>
                                            </p:txEl>
                                          </p:spTgt>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3">
                                            <p:txEl>
                                              <p:pRg st="1" end="1"/>
                                            </p:txEl>
                                          </p:spTgt>
                                        </p:tgtEl>
                                        <p:attrNameLst>
                                          <p:attrName>style.visibility</p:attrName>
                                        </p:attrNameLst>
                                      </p:cBhvr>
                                      <p:to>
                                        <p:strVal val="visible"/>
                                      </p:to>
                                    </p:set>
                                    <p:animEffect transition="in" filter="wipe(left)">
                                      <p:cBhvr>
                                        <p:cTn id="47" dur="500"/>
                                        <p:tgtEl>
                                          <p:spTgt spid="3">
                                            <p:txEl>
                                              <p:pRg st="1" end="1"/>
                                            </p:txEl>
                                          </p:spTgt>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wipe(left)">
                                      <p:cBhvr>
                                        <p:cTn id="51" dur="500"/>
                                        <p:tgtEl>
                                          <p:spTgt spid="3">
                                            <p:txEl>
                                              <p:pRg st="3" end="3"/>
                                            </p:txEl>
                                          </p:spTgt>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wipe(left)">
                                      <p:cBhvr>
                                        <p:cTn id="55" dur="500"/>
                                        <p:tgtEl>
                                          <p:spTgt spid="3">
                                            <p:txEl>
                                              <p:pRg st="4" end="4"/>
                                            </p:txEl>
                                          </p:spTgt>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Effect transition="in" filter="wipe(left)">
                                      <p:cBhvr>
                                        <p:cTn id="59" dur="500"/>
                                        <p:tgtEl>
                                          <p:spTgt spid="3">
                                            <p:txEl>
                                              <p:pRg st="6" end="6"/>
                                            </p:txEl>
                                          </p:spTgt>
                                        </p:tgtEl>
                                      </p:cBhvr>
                                    </p:animEffect>
                                  </p:childTnLst>
                                </p:cTn>
                              </p:par>
                            </p:childTnLst>
                          </p:cTn>
                        </p:par>
                        <p:par>
                          <p:cTn id="60" fill="hold">
                            <p:stCondLst>
                              <p:cond delay="3000"/>
                            </p:stCondLst>
                            <p:childTnLst>
                              <p:par>
                                <p:cTn id="61" presetID="22" presetClass="entr" presetSubtype="8" fill="hold" grpId="0" nodeType="after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wipe(left)">
                                      <p:cBhvr>
                                        <p:cTn id="6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0" grpId="0" animBg="1"/>
      <p:bldP spid="91" grpId="0" animBg="1"/>
      <p:bldP spid="92" grpId="0" animBg="1"/>
      <p:bldP spid="9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Perfectly elastic </a:t>
            </a:r>
            <a:r>
              <a:rPr lang="en-US" dirty="0">
                <a:solidFill>
                  <a:srgbClr val="FF0000"/>
                </a:solidFill>
              </a:rPr>
              <a:t>demand</a:t>
            </a:r>
          </a:p>
        </p:txBody>
      </p:sp>
      <p:sp>
        <p:nvSpPr>
          <p:cNvPr id="3" name="Text Placeholder 2"/>
          <p:cNvSpPr>
            <a:spLocks noGrp="1"/>
          </p:cNvSpPr>
          <p:nvPr>
            <p:ph type="body" sz="quarter" idx="12"/>
          </p:nvPr>
        </p:nvSpPr>
        <p:spPr>
          <a:xfrm>
            <a:off x="5795963" y="2133600"/>
            <a:ext cx="3195637" cy="3884612"/>
          </a:xfrm>
        </p:spPr>
        <p:txBody>
          <a:bodyPr/>
          <a:lstStyle/>
          <a:p>
            <a:r>
              <a:rPr lang="en-US" sz="2800" dirty="0" smtClean="0"/>
              <a:t>D curve</a:t>
            </a:r>
          </a:p>
          <a:p>
            <a:r>
              <a:rPr lang="en-US" sz="2800" dirty="0" smtClean="0">
                <a:solidFill>
                  <a:schemeClr val="accent2">
                    <a:lumMod val="75000"/>
                  </a:schemeClr>
                </a:solidFill>
              </a:rPr>
              <a:t>	</a:t>
            </a:r>
            <a:r>
              <a:rPr lang="en-US" sz="2800" dirty="0" smtClean="0">
                <a:solidFill>
                  <a:srgbClr val="FF0000"/>
                </a:solidFill>
              </a:rPr>
              <a:t>horizontal</a:t>
            </a:r>
          </a:p>
          <a:p>
            <a:endParaRPr lang="en-US" sz="2800" dirty="0"/>
          </a:p>
          <a:p>
            <a:r>
              <a:rPr lang="en-US" sz="2800" dirty="0">
                <a:cs typeface="Arial"/>
              </a:rPr>
              <a:t>Consumers’ </a:t>
            </a:r>
            <a:r>
              <a:rPr lang="en-US" sz="2800" dirty="0" smtClean="0">
                <a:cs typeface="Arial"/>
              </a:rPr>
              <a:t>price </a:t>
            </a:r>
            <a:r>
              <a:rPr lang="en-US" sz="2800" dirty="0">
                <a:cs typeface="Arial"/>
              </a:rPr>
              <a:t>sensitivity</a:t>
            </a:r>
            <a:r>
              <a:rPr lang="en-US" sz="2800" dirty="0" smtClean="0">
                <a:cs typeface="Arial"/>
              </a:rPr>
              <a:t>:</a:t>
            </a:r>
          </a:p>
          <a:p>
            <a:r>
              <a:rPr lang="en-US" sz="2800" dirty="0" smtClean="0">
                <a:solidFill>
                  <a:schemeClr val="accent2">
                    <a:lumMod val="75000"/>
                  </a:schemeClr>
                </a:solidFill>
                <a:cs typeface="Arial"/>
              </a:rPr>
              <a:t>	</a:t>
            </a:r>
            <a:r>
              <a:rPr lang="en-US" sz="2800" dirty="0" smtClean="0">
                <a:solidFill>
                  <a:srgbClr val="FF0000"/>
                </a:solidFill>
                <a:cs typeface="Arial"/>
              </a:rPr>
              <a:t>extreme</a:t>
            </a:r>
          </a:p>
          <a:p>
            <a:endParaRPr lang="en-US" sz="2800" dirty="0">
              <a:cs typeface="Arial"/>
            </a:endParaRPr>
          </a:p>
          <a:p>
            <a:r>
              <a:rPr lang="en-US" sz="2800" dirty="0" smtClean="0">
                <a:cs typeface="Arial"/>
              </a:rPr>
              <a:t>Elasticity:</a:t>
            </a:r>
          </a:p>
          <a:p>
            <a:r>
              <a:rPr lang="en-US" sz="2800" dirty="0" smtClean="0">
                <a:solidFill>
                  <a:schemeClr val="accent2">
                    <a:lumMod val="75000"/>
                  </a:schemeClr>
                </a:solidFill>
                <a:cs typeface="Arial"/>
              </a:rPr>
              <a:t>	</a:t>
            </a:r>
            <a:r>
              <a:rPr lang="en-US" sz="2800" dirty="0" smtClean="0">
                <a:solidFill>
                  <a:srgbClr val="FF0000"/>
                </a:solidFill>
                <a:cs typeface="Arial"/>
              </a:rPr>
              <a:t>infinity</a:t>
            </a:r>
            <a:endParaRPr lang="en-US" sz="2800" dirty="0">
              <a:solidFill>
                <a:srgbClr val="FF0000"/>
              </a:solidFill>
              <a:cs typeface="Arial"/>
            </a:endParaRP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22</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Box 26"/>
          <p:cNvSpPr txBox="1">
            <a:spLocks noChangeArrowheads="1"/>
          </p:cNvSpPr>
          <p:nvPr/>
        </p:nvSpPr>
        <p:spPr bwMode="auto">
          <a:xfrm>
            <a:off x="6057900" y="871538"/>
            <a:ext cx="1171575" cy="477054"/>
          </a:xfrm>
          <a:prstGeom prst="rect">
            <a:avLst/>
          </a:prstGeom>
          <a:noFill/>
          <a:ln w="9525">
            <a:noFill/>
            <a:miter lim="800000"/>
            <a:headEnd/>
            <a:tailEnd/>
          </a:ln>
        </p:spPr>
        <p:txBody>
          <a:bodyPr>
            <a:spAutoFit/>
          </a:bodyPr>
          <a:lstStyle/>
          <a:p>
            <a:pPr algn="ctr">
              <a:spcBef>
                <a:spcPct val="50000"/>
              </a:spcBef>
            </a:pPr>
            <a:r>
              <a:rPr lang="en-US" sz="2500" dirty="0">
                <a:solidFill>
                  <a:srgbClr val="009900"/>
                </a:solidFill>
                <a:latin typeface="Arial"/>
                <a:cs typeface="Arial"/>
              </a:rPr>
              <a:t>a</a:t>
            </a:r>
            <a:r>
              <a:rPr lang="en-US" sz="2500" dirty="0" smtClean="0">
                <a:solidFill>
                  <a:srgbClr val="009900"/>
                </a:solidFill>
                <a:latin typeface="Arial"/>
                <a:cs typeface="Arial"/>
              </a:rPr>
              <a:t>ny %</a:t>
            </a:r>
            <a:endParaRPr lang="en-US" sz="2500" b="1" i="1" baseline="30000" dirty="0">
              <a:solidFill>
                <a:srgbClr val="009900"/>
              </a:solidFill>
              <a:latin typeface="Arial"/>
              <a:cs typeface="Arial"/>
            </a:endParaRPr>
          </a:p>
        </p:txBody>
      </p:sp>
      <p:sp>
        <p:nvSpPr>
          <p:cNvPr id="7" name="Text Box 27"/>
          <p:cNvSpPr txBox="1">
            <a:spLocks noChangeArrowheads="1"/>
          </p:cNvSpPr>
          <p:nvPr/>
        </p:nvSpPr>
        <p:spPr bwMode="auto">
          <a:xfrm>
            <a:off x="6064250" y="1379538"/>
            <a:ext cx="1171575" cy="473075"/>
          </a:xfrm>
          <a:prstGeom prst="rect">
            <a:avLst/>
          </a:prstGeom>
          <a:noFill/>
          <a:ln w="9525">
            <a:noFill/>
            <a:miter lim="800000"/>
            <a:headEnd/>
            <a:tailEnd/>
          </a:ln>
        </p:spPr>
        <p:txBody>
          <a:bodyPr>
            <a:spAutoFit/>
          </a:bodyPr>
          <a:lstStyle/>
          <a:p>
            <a:pPr algn="ctr">
              <a:spcBef>
                <a:spcPct val="50000"/>
              </a:spcBef>
            </a:pPr>
            <a:r>
              <a:rPr lang="en-US" sz="2500" dirty="0" smtClean="0">
                <a:solidFill>
                  <a:srgbClr val="FF6600"/>
                </a:solidFill>
                <a:latin typeface="Arial"/>
                <a:cs typeface="Arial"/>
              </a:rPr>
              <a:t>0</a:t>
            </a:r>
            <a:r>
              <a:rPr lang="en-US" sz="2500" dirty="0">
                <a:solidFill>
                  <a:srgbClr val="FF6600"/>
                </a:solidFill>
                <a:latin typeface="Arial"/>
                <a:cs typeface="Arial"/>
              </a:rPr>
              <a:t>%</a:t>
            </a:r>
            <a:endParaRPr lang="en-US" sz="2500" b="1" i="1" baseline="30000" dirty="0">
              <a:solidFill>
                <a:srgbClr val="FF6600"/>
              </a:solidFill>
              <a:latin typeface="Arial"/>
              <a:cs typeface="Arial"/>
            </a:endParaRPr>
          </a:p>
        </p:txBody>
      </p:sp>
      <p:sp>
        <p:nvSpPr>
          <p:cNvPr id="8" name="Text Box 28"/>
          <p:cNvSpPr txBox="1">
            <a:spLocks noChangeArrowheads="1"/>
          </p:cNvSpPr>
          <p:nvPr/>
        </p:nvSpPr>
        <p:spPr bwMode="auto">
          <a:xfrm>
            <a:off x="7202488" y="1111250"/>
            <a:ext cx="1588586" cy="492443"/>
          </a:xfrm>
          <a:prstGeom prst="rect">
            <a:avLst/>
          </a:prstGeom>
          <a:noFill/>
          <a:ln w="9525">
            <a:noFill/>
            <a:miter lim="800000"/>
            <a:headEnd/>
            <a:tailEnd/>
          </a:ln>
        </p:spPr>
        <p:txBody>
          <a:bodyPr wrap="square">
            <a:spAutoFit/>
          </a:bodyPr>
          <a:lstStyle/>
          <a:p>
            <a:pPr algn="ctr">
              <a:spcBef>
                <a:spcPct val="50000"/>
              </a:spcBef>
            </a:pPr>
            <a:r>
              <a:rPr lang="en-US" sz="2600" dirty="0" smtClean="0">
                <a:solidFill>
                  <a:srgbClr val="0000FF"/>
                </a:solidFill>
                <a:latin typeface="Arial"/>
                <a:cs typeface="Arial"/>
              </a:rPr>
              <a:t>= infinity</a:t>
            </a:r>
            <a:endParaRPr lang="en-US" sz="2600" dirty="0">
              <a:solidFill>
                <a:srgbClr val="0000FF"/>
              </a:solidFill>
              <a:latin typeface="Arial"/>
              <a:cs typeface="Arial"/>
            </a:endParaRPr>
          </a:p>
        </p:txBody>
      </p:sp>
      <p:grpSp>
        <p:nvGrpSpPr>
          <p:cNvPr id="9" name="Group 29"/>
          <p:cNvGrpSpPr>
            <a:grpSpLocks/>
          </p:cNvGrpSpPr>
          <p:nvPr/>
        </p:nvGrpSpPr>
        <p:grpSpPr bwMode="auto">
          <a:xfrm>
            <a:off x="725488" y="874713"/>
            <a:ext cx="6413500" cy="981075"/>
            <a:chOff x="747" y="551"/>
            <a:chExt cx="4040" cy="618"/>
          </a:xfrm>
        </p:grpSpPr>
        <p:sp>
          <p:nvSpPr>
            <p:cNvPr id="10" name="Text Box 30"/>
            <p:cNvSpPr txBox="1">
              <a:spLocks noChangeArrowheads="1"/>
            </p:cNvSpPr>
            <p:nvPr/>
          </p:nvSpPr>
          <p:spPr bwMode="auto">
            <a:xfrm>
              <a:off x="747" y="603"/>
              <a:ext cx="1436" cy="521"/>
            </a:xfrm>
            <a:prstGeom prst="rect">
              <a:avLst/>
            </a:prstGeom>
            <a:noFill/>
            <a:ln w="9525">
              <a:noFill/>
              <a:miter lim="800000"/>
              <a:headEnd/>
              <a:tailEnd/>
            </a:ln>
          </p:spPr>
          <p:txBody>
            <a:bodyPr>
              <a:spAutoFit/>
            </a:bodyPr>
            <a:lstStyle/>
            <a:p>
              <a:pPr algn="ctr">
                <a:lnSpc>
                  <a:spcPct val="95000"/>
                </a:lnSpc>
                <a:spcBef>
                  <a:spcPct val="50000"/>
                </a:spcBef>
              </a:pPr>
              <a:r>
                <a:rPr lang="en-US" sz="2500" dirty="0">
                  <a:latin typeface="Arial"/>
                  <a:cs typeface="Arial"/>
                </a:rPr>
                <a:t>Price elasticity </a:t>
              </a:r>
              <a:br>
                <a:rPr lang="en-US" sz="2500" dirty="0">
                  <a:latin typeface="Arial"/>
                  <a:cs typeface="Arial"/>
                </a:rPr>
              </a:br>
              <a:r>
                <a:rPr lang="en-US" sz="2500" dirty="0">
                  <a:latin typeface="Arial"/>
                  <a:cs typeface="Arial"/>
                </a:rPr>
                <a:t>of demand</a:t>
              </a:r>
            </a:p>
          </p:txBody>
        </p:sp>
        <p:sp>
          <p:nvSpPr>
            <p:cNvPr id="11" name="Text Box 31"/>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12" name="Text Box 32"/>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Q</a:t>
              </a:r>
              <a:endParaRPr lang="en-US" sz="2500" b="1" i="1" baseline="30000">
                <a:latin typeface="Arial"/>
                <a:cs typeface="Arial"/>
              </a:endParaRPr>
            </a:p>
          </p:txBody>
        </p:sp>
        <p:sp>
          <p:nvSpPr>
            <p:cNvPr id="13" name="Text Box 33"/>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dirty="0">
                  <a:latin typeface="Arial"/>
                  <a:cs typeface="Arial"/>
                </a:rPr>
                <a:t>% change in </a:t>
              </a:r>
              <a:r>
                <a:rPr lang="en-US" sz="2500" b="1" i="1" dirty="0">
                  <a:latin typeface="Arial"/>
                  <a:cs typeface="Arial"/>
                </a:rPr>
                <a:t>P</a:t>
              </a:r>
              <a:endParaRPr lang="en-US" sz="2500" b="1" i="1" baseline="30000" dirty="0">
                <a:latin typeface="Arial"/>
                <a:cs typeface="Arial"/>
              </a:endParaRPr>
            </a:p>
          </p:txBody>
        </p:sp>
        <p:sp>
          <p:nvSpPr>
            <p:cNvPr id="14" name="Line 34"/>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latin typeface="Arial"/>
                <a:cs typeface="Arial"/>
              </a:endParaRPr>
            </a:p>
          </p:txBody>
        </p:sp>
        <p:sp>
          <p:nvSpPr>
            <p:cNvPr id="15" name="Text Box 35"/>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16" name="Line 36"/>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latin typeface="Arial"/>
                <a:cs typeface="Arial"/>
              </a:endParaRPr>
            </a:p>
          </p:txBody>
        </p:sp>
      </p:grpSp>
      <p:grpSp>
        <p:nvGrpSpPr>
          <p:cNvPr id="44" name="Group 2"/>
          <p:cNvGrpSpPr>
            <a:grpSpLocks/>
          </p:cNvGrpSpPr>
          <p:nvPr/>
        </p:nvGrpSpPr>
        <p:grpSpPr bwMode="auto">
          <a:xfrm>
            <a:off x="2255837" y="2806700"/>
            <a:ext cx="3270250" cy="457200"/>
            <a:chOff x="3262" y="1900"/>
            <a:chExt cx="2060" cy="288"/>
          </a:xfrm>
        </p:grpSpPr>
        <p:sp>
          <p:nvSpPr>
            <p:cNvPr id="45" name="Line 3"/>
            <p:cNvSpPr>
              <a:spLocks noChangeShapeType="1"/>
            </p:cNvSpPr>
            <p:nvPr/>
          </p:nvSpPr>
          <p:spPr bwMode="auto">
            <a:xfrm>
              <a:off x="3262" y="2045"/>
              <a:ext cx="1765" cy="0"/>
            </a:xfrm>
            <a:prstGeom prst="line">
              <a:avLst/>
            </a:prstGeom>
            <a:noFill/>
            <a:ln w="38100">
              <a:solidFill>
                <a:srgbClr val="003399"/>
              </a:solidFill>
              <a:round/>
              <a:headEnd/>
              <a:tailEnd/>
            </a:ln>
          </p:spPr>
          <p:txBody>
            <a:bodyPr/>
            <a:lstStyle/>
            <a:p>
              <a:endParaRPr lang="en-US">
                <a:latin typeface="Arial"/>
                <a:cs typeface="Arial"/>
              </a:endParaRPr>
            </a:p>
          </p:txBody>
        </p:sp>
        <p:sp>
          <p:nvSpPr>
            <p:cNvPr id="46" name="Text Box 4"/>
            <p:cNvSpPr txBox="1">
              <a:spLocks noChangeArrowheads="1"/>
            </p:cNvSpPr>
            <p:nvPr/>
          </p:nvSpPr>
          <p:spPr bwMode="auto">
            <a:xfrm>
              <a:off x="4948" y="1900"/>
              <a:ext cx="374"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grpSp>
      <p:grpSp>
        <p:nvGrpSpPr>
          <p:cNvPr id="47" name="Group 6"/>
          <p:cNvGrpSpPr>
            <a:grpSpLocks/>
          </p:cNvGrpSpPr>
          <p:nvPr/>
        </p:nvGrpSpPr>
        <p:grpSpPr bwMode="auto">
          <a:xfrm>
            <a:off x="1903412" y="1905000"/>
            <a:ext cx="3870325" cy="3060700"/>
            <a:chOff x="3226" y="1041"/>
            <a:chExt cx="2146" cy="1792"/>
          </a:xfrm>
        </p:grpSpPr>
        <p:grpSp>
          <p:nvGrpSpPr>
            <p:cNvPr id="48" name="Group 7"/>
            <p:cNvGrpSpPr>
              <a:grpSpLocks/>
            </p:cNvGrpSpPr>
            <p:nvPr/>
          </p:nvGrpSpPr>
          <p:grpSpPr bwMode="auto">
            <a:xfrm>
              <a:off x="3421" y="1302"/>
              <a:ext cx="1661" cy="1413"/>
              <a:chOff x="1098" y="1361"/>
              <a:chExt cx="2116" cy="2027"/>
            </a:xfrm>
          </p:grpSpPr>
          <p:sp>
            <p:nvSpPr>
              <p:cNvPr id="51"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52"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9"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50"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sp>
        <p:nvSpPr>
          <p:cNvPr id="53" name="Text Box 12"/>
          <p:cNvSpPr txBox="1">
            <a:spLocks noChangeArrowheads="1"/>
          </p:cNvSpPr>
          <p:nvPr/>
        </p:nvSpPr>
        <p:spPr bwMode="auto">
          <a:xfrm>
            <a:off x="1590675" y="2809875"/>
            <a:ext cx="650875" cy="457200"/>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grpSp>
        <p:nvGrpSpPr>
          <p:cNvPr id="54" name="Group 13"/>
          <p:cNvGrpSpPr>
            <a:grpSpLocks/>
          </p:cNvGrpSpPr>
          <p:nvPr/>
        </p:nvGrpSpPr>
        <p:grpSpPr bwMode="auto">
          <a:xfrm>
            <a:off x="3000375" y="2970213"/>
            <a:ext cx="587375" cy="2225675"/>
            <a:chOff x="3731" y="2003"/>
            <a:chExt cx="370" cy="1402"/>
          </a:xfrm>
        </p:grpSpPr>
        <p:sp>
          <p:nvSpPr>
            <p:cNvPr id="55" name="Text Box 14"/>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56" name="Line 15"/>
            <p:cNvSpPr>
              <a:spLocks noChangeShapeType="1"/>
            </p:cNvSpPr>
            <p:nvPr/>
          </p:nvSpPr>
          <p:spPr bwMode="auto">
            <a:xfrm>
              <a:off x="3920" y="2049"/>
              <a:ext cx="0" cy="1077"/>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57" name="Oval 16"/>
            <p:cNvSpPr>
              <a:spLocks noChangeArrowheads="1"/>
            </p:cNvSpPr>
            <p:nvPr/>
          </p:nvSpPr>
          <p:spPr bwMode="auto">
            <a:xfrm>
              <a:off x="3873" y="200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58" name="Line 17"/>
          <p:cNvSpPr>
            <a:spLocks noChangeShapeType="1"/>
          </p:cNvSpPr>
          <p:nvPr/>
        </p:nvSpPr>
        <p:spPr bwMode="auto">
          <a:xfrm rot="5400000" flipV="1">
            <a:off x="3864769" y="4075906"/>
            <a:ext cx="0" cy="1090613"/>
          </a:xfrm>
          <a:prstGeom prst="line">
            <a:avLst/>
          </a:prstGeom>
          <a:noFill/>
          <a:ln w="50800">
            <a:solidFill>
              <a:srgbClr val="009900"/>
            </a:solidFill>
            <a:round/>
            <a:headEnd/>
            <a:tailEnd type="triangle" w="lg" len="med"/>
          </a:ln>
        </p:spPr>
        <p:txBody>
          <a:bodyPr/>
          <a:lstStyle/>
          <a:p>
            <a:endParaRPr lang="en-US">
              <a:latin typeface="Arial"/>
              <a:cs typeface="Arial"/>
            </a:endParaRPr>
          </a:p>
        </p:txBody>
      </p:sp>
      <p:sp>
        <p:nvSpPr>
          <p:cNvPr id="59" name="Text Box 18"/>
          <p:cNvSpPr txBox="1">
            <a:spLocks noChangeArrowheads="1"/>
          </p:cNvSpPr>
          <p:nvPr/>
        </p:nvSpPr>
        <p:spPr bwMode="auto">
          <a:xfrm>
            <a:off x="255588" y="3352800"/>
            <a:ext cx="1725612" cy="830997"/>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a:latin typeface="Arial"/>
                <a:cs typeface="Arial"/>
              </a:rPr>
              <a:t>P</a:t>
            </a:r>
            <a:r>
              <a:rPr lang="en-US" sz="2400">
                <a:latin typeface="Arial"/>
                <a:cs typeface="Arial"/>
              </a:rPr>
              <a:t> changes by 0%</a:t>
            </a:r>
          </a:p>
        </p:txBody>
      </p:sp>
      <p:sp>
        <p:nvSpPr>
          <p:cNvPr id="60" name="Text Box 19"/>
          <p:cNvSpPr txBox="1">
            <a:spLocks noChangeArrowheads="1"/>
          </p:cNvSpPr>
          <p:nvPr/>
        </p:nvSpPr>
        <p:spPr bwMode="auto">
          <a:xfrm>
            <a:off x="2971800" y="5349875"/>
            <a:ext cx="1847850" cy="830997"/>
          </a:xfrm>
          <a:prstGeom prst="rect">
            <a:avLst/>
          </a:prstGeom>
          <a:solidFill>
            <a:srgbClr val="66FF66"/>
          </a:solidFill>
          <a:ln w="9525">
            <a:noFill/>
            <a:miter lim="800000"/>
            <a:headEnd/>
            <a:tailEnd/>
          </a:ln>
        </p:spPr>
        <p:txBody>
          <a:bodyPr>
            <a:spAutoFit/>
          </a:bodyPr>
          <a:lstStyle/>
          <a:p>
            <a:pPr algn="ctr">
              <a:spcBef>
                <a:spcPct val="50000"/>
              </a:spcBef>
            </a:pPr>
            <a:r>
              <a:rPr lang="en-US" sz="2400" b="1" i="1" dirty="0">
                <a:latin typeface="Arial"/>
                <a:cs typeface="Arial"/>
              </a:rPr>
              <a:t>Q</a:t>
            </a:r>
            <a:r>
              <a:rPr lang="en-US" sz="2400" dirty="0">
                <a:latin typeface="Arial"/>
                <a:cs typeface="Arial"/>
              </a:rPr>
              <a:t>  changes </a:t>
            </a:r>
            <a:br>
              <a:rPr lang="en-US" sz="2400" dirty="0">
                <a:latin typeface="Arial"/>
                <a:cs typeface="Arial"/>
              </a:rPr>
            </a:br>
            <a:r>
              <a:rPr lang="en-US" sz="2400" dirty="0">
                <a:latin typeface="Arial"/>
                <a:cs typeface="Arial"/>
              </a:rPr>
              <a:t>by any %</a:t>
            </a:r>
          </a:p>
        </p:txBody>
      </p:sp>
      <p:grpSp>
        <p:nvGrpSpPr>
          <p:cNvPr id="61" name="Group 24"/>
          <p:cNvGrpSpPr>
            <a:grpSpLocks/>
          </p:cNvGrpSpPr>
          <p:nvPr/>
        </p:nvGrpSpPr>
        <p:grpSpPr bwMode="auto">
          <a:xfrm>
            <a:off x="4108450" y="2967038"/>
            <a:ext cx="587375" cy="2225675"/>
            <a:chOff x="3731" y="2003"/>
            <a:chExt cx="370" cy="1402"/>
          </a:xfrm>
        </p:grpSpPr>
        <p:sp>
          <p:nvSpPr>
            <p:cNvPr id="62" name="Text Box 25"/>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63" name="Line 26"/>
            <p:cNvSpPr>
              <a:spLocks noChangeShapeType="1"/>
            </p:cNvSpPr>
            <p:nvPr/>
          </p:nvSpPr>
          <p:spPr bwMode="auto">
            <a:xfrm>
              <a:off x="3920" y="2049"/>
              <a:ext cx="0" cy="1077"/>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64" name="Oval 27"/>
            <p:cNvSpPr>
              <a:spLocks noChangeArrowheads="1"/>
            </p:cNvSpPr>
            <p:nvPr/>
          </p:nvSpPr>
          <p:spPr bwMode="auto">
            <a:xfrm>
              <a:off x="3873" y="200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65" name="Text Box 28"/>
          <p:cNvSpPr txBox="1">
            <a:spLocks noChangeArrowheads="1"/>
          </p:cNvSpPr>
          <p:nvPr/>
        </p:nvSpPr>
        <p:spPr bwMode="auto">
          <a:xfrm>
            <a:off x="1025525" y="2813050"/>
            <a:ext cx="809625" cy="457200"/>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r>
              <a:rPr lang="en-US" sz="2400">
                <a:latin typeface="Arial"/>
                <a:cs typeface="Arial"/>
              </a:rPr>
              <a:t> =</a:t>
            </a:r>
            <a:endParaRPr lang="en-US" sz="2400" b="1" baseline="-25000">
              <a:latin typeface="Arial"/>
              <a:cs typeface="Arial"/>
            </a:endParaRPr>
          </a:p>
        </p:txBody>
      </p:sp>
    </p:spTree>
    <p:extLst>
      <p:ext uri="{BB962C8B-B14F-4D97-AF65-F5344CB8AC3E}">
        <p14:creationId xmlns:p14="http://schemas.microsoft.com/office/powerpoint/2010/main" val="176363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5"/>
                                        </p:tgtEl>
                                        <p:attrNameLst>
                                          <p:attrName>style.visibility</p:attrName>
                                        </p:attrNameLst>
                                      </p:cBhvr>
                                      <p:to>
                                        <p:strVal val="visible"/>
                                      </p:to>
                                    </p:set>
                                    <p:animEffect transition="in" filter="fade">
                                      <p:cBhvr>
                                        <p:cTn id="14" dur="500"/>
                                        <p:tgtEl>
                                          <p:spTgt spid="6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wipe(left)">
                                      <p:cBhvr>
                                        <p:cTn id="26" dur="500"/>
                                        <p:tgtEl>
                                          <p:spTgt spid="58"/>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61"/>
                                        </p:tgtEl>
                                        <p:attrNameLst>
                                          <p:attrName>style.visibility</p:attrName>
                                        </p:attrNameLst>
                                      </p:cBhvr>
                                      <p:to>
                                        <p:strVal val="visible"/>
                                      </p:to>
                                    </p:set>
                                    <p:animEffect transition="in" filter="wipe(up)">
                                      <p:cBhvr>
                                        <p:cTn id="30" dur="500"/>
                                        <p:tgtEl>
                                          <p:spTgt spid="6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wipe(left)">
                                      <p:cBhvr>
                                        <p:cTn id="39" dur="500"/>
                                        <p:tgtEl>
                                          <p:spTgt spid="3">
                                            <p:txEl>
                                              <p:pRg st="0" end="0"/>
                                            </p:txEl>
                                          </p:spTgt>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left)">
                                      <p:cBhvr>
                                        <p:cTn id="43" dur="500"/>
                                        <p:tgtEl>
                                          <p:spTgt spid="3">
                                            <p:txEl>
                                              <p:pRg st="1" end="1"/>
                                            </p:txEl>
                                          </p:spTgt>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wipe(left)">
                                      <p:cBhvr>
                                        <p:cTn id="47" dur="500"/>
                                        <p:tgtEl>
                                          <p:spTgt spid="3">
                                            <p:txEl>
                                              <p:pRg st="3" end="3"/>
                                            </p:txEl>
                                          </p:spTgt>
                                        </p:tgtEl>
                                      </p:cBhvr>
                                    </p:animEffec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wipe(left)">
                                      <p:cBhvr>
                                        <p:cTn id="51" dur="500"/>
                                        <p:tgtEl>
                                          <p:spTgt spid="3">
                                            <p:txEl>
                                              <p:pRg st="4" end="4"/>
                                            </p:txEl>
                                          </p:spTgt>
                                        </p:tgtEl>
                                      </p:cBhvr>
                                    </p:animEffect>
                                  </p:childTnLst>
                                </p:cTn>
                              </p:par>
                            </p:childTnLst>
                          </p:cTn>
                        </p:par>
                        <p:par>
                          <p:cTn id="52" fill="hold">
                            <p:stCondLst>
                              <p:cond delay="2500"/>
                            </p:stCondLst>
                            <p:childTnLst>
                              <p:par>
                                <p:cTn id="53" presetID="22" presetClass="entr" presetSubtype="8" fill="hold" grpId="0" nodeType="after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wipe(left)">
                                      <p:cBhvr>
                                        <p:cTn id="55" dur="500"/>
                                        <p:tgtEl>
                                          <p:spTgt spid="3">
                                            <p:txEl>
                                              <p:pRg st="6" end="6"/>
                                            </p:txEl>
                                          </p:spTgt>
                                        </p:tgtEl>
                                      </p:cBhvr>
                                    </p:animEffect>
                                  </p:childTnLst>
                                </p:cTn>
                              </p:par>
                            </p:childTnLst>
                          </p:cTn>
                        </p:par>
                        <p:par>
                          <p:cTn id="56" fill="hold">
                            <p:stCondLst>
                              <p:cond delay="3000"/>
                            </p:stCondLst>
                            <p:childTnLst>
                              <p:par>
                                <p:cTn id="57" presetID="22" presetClass="entr" presetSubtype="8" fill="hold" grpId="0" nodeType="after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wipe(left)">
                                      <p:cBhvr>
                                        <p:cTn id="5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58" grpId="0" animBg="1"/>
      <p:bldP spid="59" grpId="0" animBg="1"/>
      <p:bldP spid="60" grpId="0" animBg="1"/>
      <p:bldP spid="6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Few Elasticities from the Real World</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23</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990600"/>
            <a:ext cx="4253728"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2077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Elasticity along a Linear Demand Curve </a:t>
            </a:r>
          </a:p>
        </p:txBody>
      </p:sp>
      <p:sp>
        <p:nvSpPr>
          <p:cNvPr id="3" name="Text Placeholder 2"/>
          <p:cNvSpPr>
            <a:spLocks noGrp="1"/>
          </p:cNvSpPr>
          <p:nvPr>
            <p:ph type="body" sz="quarter" idx="12"/>
          </p:nvPr>
        </p:nvSpPr>
        <p:spPr>
          <a:xfrm>
            <a:off x="5562600" y="1412876"/>
            <a:ext cx="3238500" cy="4314824"/>
          </a:xfrm>
        </p:spPr>
        <p:txBody>
          <a:bodyPr/>
          <a:lstStyle/>
          <a:p>
            <a:r>
              <a:rPr lang="en-US" sz="2800" dirty="0"/>
              <a:t>The slope </a:t>
            </a:r>
            <a:r>
              <a:rPr lang="en-US" sz="2800" dirty="0" smtClean="0"/>
              <a:t>of </a:t>
            </a:r>
            <a:r>
              <a:rPr lang="en-US" sz="2800" dirty="0"/>
              <a:t>a linear demand curve is constant, </a:t>
            </a:r>
            <a:r>
              <a:rPr lang="en-US" sz="2800" dirty="0" smtClean="0"/>
              <a:t>but </a:t>
            </a:r>
            <a:r>
              <a:rPr lang="en-US" sz="2800" dirty="0"/>
              <a:t>its elasticity </a:t>
            </a:r>
            <a:br>
              <a:rPr lang="en-US" sz="2800" dirty="0"/>
            </a:br>
            <a:r>
              <a:rPr lang="en-US" sz="2800" dirty="0"/>
              <a:t>is not. </a:t>
            </a: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24</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5"/>
          <p:cNvGrpSpPr>
            <a:grpSpLocks/>
          </p:cNvGrpSpPr>
          <p:nvPr/>
        </p:nvGrpSpPr>
        <p:grpSpPr bwMode="auto">
          <a:xfrm>
            <a:off x="414338" y="1412875"/>
            <a:ext cx="4486275" cy="4341813"/>
            <a:chOff x="261" y="890"/>
            <a:chExt cx="2826" cy="2735"/>
          </a:xfrm>
        </p:grpSpPr>
        <p:grpSp>
          <p:nvGrpSpPr>
            <p:cNvPr id="7" name="Group 6"/>
            <p:cNvGrpSpPr>
              <a:grpSpLocks/>
            </p:cNvGrpSpPr>
            <p:nvPr/>
          </p:nvGrpSpPr>
          <p:grpSpPr bwMode="auto">
            <a:xfrm>
              <a:off x="575" y="890"/>
              <a:ext cx="2512" cy="2570"/>
              <a:chOff x="432" y="911"/>
              <a:chExt cx="2986" cy="2570"/>
            </a:xfrm>
          </p:grpSpPr>
          <p:grpSp>
            <p:nvGrpSpPr>
              <p:cNvPr id="16" name="Group 7"/>
              <p:cNvGrpSpPr>
                <a:grpSpLocks/>
              </p:cNvGrpSpPr>
              <p:nvPr/>
            </p:nvGrpSpPr>
            <p:grpSpPr bwMode="auto">
              <a:xfrm>
                <a:off x="607" y="1177"/>
                <a:ext cx="2502" cy="2164"/>
                <a:chOff x="1098" y="1361"/>
                <a:chExt cx="2116" cy="2027"/>
              </a:xfrm>
            </p:grpSpPr>
            <p:sp>
              <p:nvSpPr>
                <p:cNvPr id="19"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20"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17" name="Text Box 10"/>
              <p:cNvSpPr txBox="1">
                <a:spLocks noChangeArrowheads="1"/>
              </p:cNvSpPr>
              <p:nvPr/>
            </p:nvSpPr>
            <p:spPr bwMode="auto">
              <a:xfrm>
                <a:off x="432" y="911"/>
                <a:ext cx="39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18" name="Text Box 11"/>
              <p:cNvSpPr txBox="1">
                <a:spLocks noChangeArrowheads="1"/>
              </p:cNvSpPr>
              <p:nvPr/>
            </p:nvSpPr>
            <p:spPr bwMode="auto">
              <a:xfrm>
                <a:off x="3051" y="3193"/>
                <a:ext cx="36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sp>
          <p:nvSpPr>
            <p:cNvPr id="8" name="Text Box 12"/>
            <p:cNvSpPr txBox="1">
              <a:spLocks noChangeArrowheads="1"/>
            </p:cNvSpPr>
            <p:nvPr/>
          </p:nvSpPr>
          <p:spPr bwMode="auto">
            <a:xfrm>
              <a:off x="261" y="1251"/>
              <a:ext cx="456" cy="298"/>
            </a:xfrm>
            <a:prstGeom prst="rect">
              <a:avLst/>
            </a:prstGeom>
            <a:noFill/>
            <a:ln w="9525">
              <a:noFill/>
              <a:miter lim="800000"/>
              <a:headEnd/>
              <a:tailEnd/>
            </a:ln>
          </p:spPr>
          <p:txBody>
            <a:bodyPr anchor="ctr">
              <a:spAutoFit/>
            </a:bodyPr>
            <a:lstStyle/>
            <a:p>
              <a:pPr algn="r">
                <a:spcBef>
                  <a:spcPct val="50000"/>
                </a:spcBef>
              </a:pPr>
              <a:r>
                <a:rPr lang="en-US" sz="2500">
                  <a:latin typeface="Arial"/>
                  <a:cs typeface="Arial"/>
                </a:rPr>
                <a:t>$30</a:t>
              </a:r>
            </a:p>
          </p:txBody>
        </p:sp>
        <p:sp>
          <p:nvSpPr>
            <p:cNvPr id="9" name="Text Box 13"/>
            <p:cNvSpPr txBox="1">
              <a:spLocks noChangeArrowheads="1"/>
            </p:cNvSpPr>
            <p:nvPr/>
          </p:nvSpPr>
          <p:spPr bwMode="auto">
            <a:xfrm>
              <a:off x="261" y="1896"/>
              <a:ext cx="456" cy="298"/>
            </a:xfrm>
            <a:prstGeom prst="rect">
              <a:avLst/>
            </a:prstGeom>
            <a:noFill/>
            <a:ln w="9525">
              <a:noFill/>
              <a:miter lim="800000"/>
              <a:headEnd/>
              <a:tailEnd/>
            </a:ln>
          </p:spPr>
          <p:txBody>
            <a:bodyPr anchor="ctr">
              <a:spAutoFit/>
            </a:bodyPr>
            <a:lstStyle/>
            <a:p>
              <a:pPr algn="r">
                <a:spcBef>
                  <a:spcPct val="50000"/>
                </a:spcBef>
              </a:pPr>
              <a:r>
                <a:rPr lang="en-US" sz="2500">
                  <a:latin typeface="Arial"/>
                  <a:cs typeface="Arial"/>
                </a:rPr>
                <a:t>20</a:t>
              </a:r>
            </a:p>
          </p:txBody>
        </p:sp>
        <p:sp>
          <p:nvSpPr>
            <p:cNvPr id="10" name="Text Box 14"/>
            <p:cNvSpPr txBox="1">
              <a:spLocks noChangeArrowheads="1"/>
            </p:cNvSpPr>
            <p:nvPr/>
          </p:nvSpPr>
          <p:spPr bwMode="auto">
            <a:xfrm>
              <a:off x="261" y="2532"/>
              <a:ext cx="456" cy="298"/>
            </a:xfrm>
            <a:prstGeom prst="rect">
              <a:avLst/>
            </a:prstGeom>
            <a:noFill/>
            <a:ln w="9525">
              <a:noFill/>
              <a:miter lim="800000"/>
              <a:headEnd/>
              <a:tailEnd/>
            </a:ln>
          </p:spPr>
          <p:txBody>
            <a:bodyPr anchor="ctr">
              <a:spAutoFit/>
            </a:bodyPr>
            <a:lstStyle/>
            <a:p>
              <a:pPr algn="r">
                <a:spcBef>
                  <a:spcPct val="50000"/>
                </a:spcBef>
              </a:pPr>
              <a:r>
                <a:rPr lang="en-US" sz="2500">
                  <a:latin typeface="Arial"/>
                  <a:cs typeface="Arial"/>
                </a:rPr>
                <a:t>10</a:t>
              </a:r>
            </a:p>
          </p:txBody>
        </p:sp>
        <p:sp>
          <p:nvSpPr>
            <p:cNvPr id="11" name="Text Box 15"/>
            <p:cNvSpPr txBox="1">
              <a:spLocks noChangeArrowheads="1"/>
            </p:cNvSpPr>
            <p:nvPr/>
          </p:nvSpPr>
          <p:spPr bwMode="auto">
            <a:xfrm>
              <a:off x="261" y="3165"/>
              <a:ext cx="456" cy="298"/>
            </a:xfrm>
            <a:prstGeom prst="rect">
              <a:avLst/>
            </a:prstGeom>
            <a:noFill/>
            <a:ln w="9525">
              <a:noFill/>
              <a:miter lim="800000"/>
              <a:headEnd/>
              <a:tailEnd/>
            </a:ln>
          </p:spPr>
          <p:txBody>
            <a:bodyPr anchor="ctr">
              <a:spAutoFit/>
            </a:bodyPr>
            <a:lstStyle/>
            <a:p>
              <a:pPr algn="r">
                <a:spcBef>
                  <a:spcPct val="50000"/>
                </a:spcBef>
              </a:pPr>
              <a:r>
                <a:rPr lang="en-US" sz="2500">
                  <a:latin typeface="Arial"/>
                  <a:cs typeface="Arial"/>
                </a:rPr>
                <a:t>$0</a:t>
              </a:r>
            </a:p>
          </p:txBody>
        </p:sp>
        <p:sp>
          <p:nvSpPr>
            <p:cNvPr id="12" name="Text Box 16"/>
            <p:cNvSpPr txBox="1">
              <a:spLocks noChangeArrowheads="1"/>
            </p:cNvSpPr>
            <p:nvPr/>
          </p:nvSpPr>
          <p:spPr bwMode="auto">
            <a:xfrm>
              <a:off x="594" y="3327"/>
              <a:ext cx="264" cy="298"/>
            </a:xfrm>
            <a:prstGeom prst="rect">
              <a:avLst/>
            </a:prstGeom>
            <a:noFill/>
            <a:ln w="9525">
              <a:noFill/>
              <a:miter lim="800000"/>
              <a:headEnd/>
              <a:tailEnd/>
            </a:ln>
          </p:spPr>
          <p:txBody>
            <a:bodyPr anchor="ctr">
              <a:spAutoFit/>
            </a:bodyPr>
            <a:lstStyle/>
            <a:p>
              <a:pPr algn="ctr">
                <a:spcBef>
                  <a:spcPct val="50000"/>
                </a:spcBef>
              </a:pPr>
              <a:r>
                <a:rPr lang="en-US" sz="2500">
                  <a:latin typeface="Arial"/>
                  <a:cs typeface="Arial"/>
                </a:rPr>
                <a:t>0</a:t>
              </a:r>
            </a:p>
          </p:txBody>
        </p:sp>
        <p:sp>
          <p:nvSpPr>
            <p:cNvPr id="13" name="Text Box 17"/>
            <p:cNvSpPr txBox="1">
              <a:spLocks noChangeArrowheads="1"/>
            </p:cNvSpPr>
            <p:nvPr/>
          </p:nvSpPr>
          <p:spPr bwMode="auto">
            <a:xfrm>
              <a:off x="1086" y="3327"/>
              <a:ext cx="396" cy="298"/>
            </a:xfrm>
            <a:prstGeom prst="rect">
              <a:avLst/>
            </a:prstGeom>
            <a:noFill/>
            <a:ln w="9525">
              <a:noFill/>
              <a:miter lim="800000"/>
              <a:headEnd/>
              <a:tailEnd/>
            </a:ln>
          </p:spPr>
          <p:txBody>
            <a:bodyPr anchor="ctr">
              <a:spAutoFit/>
            </a:bodyPr>
            <a:lstStyle/>
            <a:p>
              <a:pPr algn="ctr">
                <a:spcBef>
                  <a:spcPct val="50000"/>
                </a:spcBef>
              </a:pPr>
              <a:r>
                <a:rPr lang="en-US" sz="2500">
                  <a:latin typeface="Arial"/>
                  <a:cs typeface="Arial"/>
                </a:rPr>
                <a:t>20</a:t>
              </a:r>
            </a:p>
          </p:txBody>
        </p:sp>
        <p:sp>
          <p:nvSpPr>
            <p:cNvPr id="14" name="Text Box 18"/>
            <p:cNvSpPr txBox="1">
              <a:spLocks noChangeArrowheads="1"/>
            </p:cNvSpPr>
            <p:nvPr/>
          </p:nvSpPr>
          <p:spPr bwMode="auto">
            <a:xfrm>
              <a:off x="1650" y="3327"/>
              <a:ext cx="396" cy="298"/>
            </a:xfrm>
            <a:prstGeom prst="rect">
              <a:avLst/>
            </a:prstGeom>
            <a:noFill/>
            <a:ln w="9525">
              <a:noFill/>
              <a:miter lim="800000"/>
              <a:headEnd/>
              <a:tailEnd/>
            </a:ln>
          </p:spPr>
          <p:txBody>
            <a:bodyPr anchor="ctr">
              <a:spAutoFit/>
            </a:bodyPr>
            <a:lstStyle/>
            <a:p>
              <a:pPr algn="ctr">
                <a:spcBef>
                  <a:spcPct val="50000"/>
                </a:spcBef>
              </a:pPr>
              <a:r>
                <a:rPr lang="en-US" sz="2500">
                  <a:latin typeface="Arial"/>
                  <a:cs typeface="Arial"/>
                </a:rPr>
                <a:t>40</a:t>
              </a:r>
            </a:p>
          </p:txBody>
        </p:sp>
        <p:sp>
          <p:nvSpPr>
            <p:cNvPr id="15" name="Text Box 19"/>
            <p:cNvSpPr txBox="1">
              <a:spLocks noChangeArrowheads="1"/>
            </p:cNvSpPr>
            <p:nvPr/>
          </p:nvSpPr>
          <p:spPr bwMode="auto">
            <a:xfrm>
              <a:off x="2202" y="3327"/>
              <a:ext cx="396" cy="298"/>
            </a:xfrm>
            <a:prstGeom prst="rect">
              <a:avLst/>
            </a:prstGeom>
            <a:noFill/>
            <a:ln w="9525">
              <a:noFill/>
              <a:miter lim="800000"/>
              <a:headEnd/>
              <a:tailEnd/>
            </a:ln>
          </p:spPr>
          <p:txBody>
            <a:bodyPr anchor="ctr">
              <a:spAutoFit/>
            </a:bodyPr>
            <a:lstStyle/>
            <a:p>
              <a:pPr algn="ctr">
                <a:spcBef>
                  <a:spcPct val="50000"/>
                </a:spcBef>
              </a:pPr>
              <a:r>
                <a:rPr lang="en-US" sz="2500">
                  <a:latin typeface="Arial"/>
                  <a:cs typeface="Arial"/>
                </a:rPr>
                <a:t>60</a:t>
              </a:r>
            </a:p>
          </p:txBody>
        </p:sp>
      </p:grpSp>
      <p:grpSp>
        <p:nvGrpSpPr>
          <p:cNvPr id="21" name="Group 21"/>
          <p:cNvGrpSpPr>
            <a:grpSpLocks/>
          </p:cNvGrpSpPr>
          <p:nvPr/>
        </p:nvGrpSpPr>
        <p:grpSpPr bwMode="auto">
          <a:xfrm>
            <a:off x="1076325" y="2154238"/>
            <a:ext cx="2801938" cy="3181350"/>
            <a:chOff x="678" y="1357"/>
            <a:chExt cx="1765" cy="2004"/>
          </a:xfrm>
        </p:grpSpPr>
        <p:sp>
          <p:nvSpPr>
            <p:cNvPr id="22" name="Line 22"/>
            <p:cNvSpPr>
              <a:spLocks noChangeShapeType="1"/>
            </p:cNvSpPr>
            <p:nvPr/>
          </p:nvSpPr>
          <p:spPr bwMode="auto">
            <a:xfrm>
              <a:off x="728" y="1401"/>
              <a:ext cx="1682" cy="1921"/>
            </a:xfrm>
            <a:prstGeom prst="line">
              <a:avLst/>
            </a:prstGeom>
            <a:noFill/>
            <a:ln w="38100">
              <a:solidFill>
                <a:srgbClr val="003399"/>
              </a:solidFill>
              <a:round/>
              <a:headEnd/>
              <a:tailEnd/>
            </a:ln>
          </p:spPr>
          <p:txBody>
            <a:bodyPr/>
            <a:lstStyle/>
            <a:p>
              <a:endParaRPr lang="en-US">
                <a:latin typeface="Arial"/>
                <a:cs typeface="Arial"/>
              </a:endParaRPr>
            </a:p>
          </p:txBody>
        </p:sp>
        <p:sp>
          <p:nvSpPr>
            <p:cNvPr id="23" name="Oval 23"/>
            <p:cNvSpPr>
              <a:spLocks noChangeArrowheads="1"/>
            </p:cNvSpPr>
            <p:nvPr/>
          </p:nvSpPr>
          <p:spPr bwMode="auto">
            <a:xfrm>
              <a:off x="678" y="1357"/>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4" name="Oval 24"/>
            <p:cNvSpPr>
              <a:spLocks noChangeArrowheads="1"/>
            </p:cNvSpPr>
            <p:nvPr/>
          </p:nvSpPr>
          <p:spPr bwMode="auto">
            <a:xfrm>
              <a:off x="2355" y="3274"/>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25" name="Group 25"/>
          <p:cNvGrpSpPr>
            <a:grpSpLocks/>
          </p:cNvGrpSpPr>
          <p:nvPr/>
        </p:nvGrpSpPr>
        <p:grpSpPr bwMode="auto">
          <a:xfrm>
            <a:off x="1152525" y="3178175"/>
            <a:ext cx="954088" cy="2090738"/>
            <a:chOff x="726" y="2002"/>
            <a:chExt cx="601" cy="1317"/>
          </a:xfrm>
        </p:grpSpPr>
        <p:sp>
          <p:nvSpPr>
            <p:cNvPr id="26" name="Oval 26"/>
            <p:cNvSpPr>
              <a:spLocks noChangeArrowheads="1"/>
            </p:cNvSpPr>
            <p:nvPr/>
          </p:nvSpPr>
          <p:spPr bwMode="auto">
            <a:xfrm>
              <a:off x="1239" y="2002"/>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27" name="Group 27"/>
            <p:cNvGrpSpPr>
              <a:grpSpLocks/>
            </p:cNvGrpSpPr>
            <p:nvPr/>
          </p:nvGrpSpPr>
          <p:grpSpPr bwMode="auto">
            <a:xfrm>
              <a:off x="726" y="2049"/>
              <a:ext cx="558" cy="1270"/>
              <a:chOff x="357" y="2450"/>
              <a:chExt cx="795" cy="646"/>
            </a:xfrm>
          </p:grpSpPr>
          <p:sp>
            <p:nvSpPr>
              <p:cNvPr id="28" name="Line 28"/>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9" name="Line 29"/>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grpSp>
      <p:grpSp>
        <p:nvGrpSpPr>
          <p:cNvPr id="30" name="Group 30"/>
          <p:cNvGrpSpPr>
            <a:grpSpLocks/>
          </p:cNvGrpSpPr>
          <p:nvPr/>
        </p:nvGrpSpPr>
        <p:grpSpPr bwMode="auto">
          <a:xfrm>
            <a:off x="1149350" y="4187825"/>
            <a:ext cx="1852613" cy="1079500"/>
            <a:chOff x="724" y="2638"/>
            <a:chExt cx="1167" cy="680"/>
          </a:xfrm>
        </p:grpSpPr>
        <p:sp>
          <p:nvSpPr>
            <p:cNvPr id="31" name="Oval 31"/>
            <p:cNvSpPr>
              <a:spLocks noChangeArrowheads="1"/>
            </p:cNvSpPr>
            <p:nvPr/>
          </p:nvSpPr>
          <p:spPr bwMode="auto">
            <a:xfrm>
              <a:off x="1803" y="2638"/>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32" name="Group 32"/>
            <p:cNvGrpSpPr>
              <a:grpSpLocks/>
            </p:cNvGrpSpPr>
            <p:nvPr/>
          </p:nvGrpSpPr>
          <p:grpSpPr bwMode="auto">
            <a:xfrm>
              <a:off x="724" y="2685"/>
              <a:ext cx="1124" cy="633"/>
              <a:chOff x="357" y="2450"/>
              <a:chExt cx="795" cy="646"/>
            </a:xfrm>
          </p:grpSpPr>
          <p:sp>
            <p:nvSpPr>
              <p:cNvPr id="33" name="Line 33"/>
              <p:cNvSpPr>
                <a:spLocks noChangeShapeType="1"/>
              </p:cNvSpPr>
              <p:nvPr/>
            </p:nvSpPr>
            <p:spPr bwMode="auto">
              <a:xfrm>
                <a:off x="357" y="2450"/>
                <a:ext cx="795"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34" name="Line 34"/>
              <p:cNvSpPr>
                <a:spLocks noChangeShapeType="1"/>
              </p:cNvSpPr>
              <p:nvPr/>
            </p:nvSpPr>
            <p:spPr bwMode="auto">
              <a:xfrm>
                <a:off x="1152" y="2451"/>
                <a:ext cx="0" cy="645"/>
              </a:xfrm>
              <a:prstGeom prst="line">
                <a:avLst/>
              </a:prstGeom>
              <a:noFill/>
              <a:ln w="9525">
                <a:solidFill>
                  <a:schemeClr val="tx1"/>
                </a:solidFill>
                <a:prstDash val="lgDash"/>
                <a:round/>
                <a:headEnd/>
                <a:tailEnd/>
              </a:ln>
            </p:spPr>
            <p:txBody>
              <a:bodyPr/>
              <a:lstStyle/>
              <a:p>
                <a:endParaRPr lang="en-US">
                  <a:latin typeface="Arial"/>
                  <a:cs typeface="Arial"/>
                </a:endParaRPr>
              </a:p>
            </p:txBody>
          </p:sp>
        </p:grpSp>
      </p:grpSp>
      <p:sp>
        <p:nvSpPr>
          <p:cNvPr id="35" name="AutoShape 35"/>
          <p:cNvSpPr>
            <a:spLocks/>
          </p:cNvSpPr>
          <p:nvPr/>
        </p:nvSpPr>
        <p:spPr bwMode="auto">
          <a:xfrm rot="-2471049">
            <a:off x="2520950" y="2881313"/>
            <a:ext cx="404813" cy="1319212"/>
          </a:xfrm>
          <a:prstGeom prst="rightBrace">
            <a:avLst>
              <a:gd name="adj1" fmla="val 81470"/>
              <a:gd name="adj2" fmla="val 50000"/>
            </a:avLst>
          </a:prstGeom>
          <a:noFill/>
          <a:ln w="12700">
            <a:solidFill>
              <a:srgbClr val="008000"/>
            </a:solidFill>
            <a:round/>
            <a:headEnd/>
            <a:tailEnd/>
          </a:ln>
        </p:spPr>
        <p:txBody>
          <a:bodyPr wrap="none" anchor="ctr"/>
          <a:lstStyle/>
          <a:p>
            <a:endParaRPr lang="en-US">
              <a:latin typeface="Arial"/>
              <a:cs typeface="Arial"/>
            </a:endParaRPr>
          </a:p>
        </p:txBody>
      </p:sp>
      <p:sp>
        <p:nvSpPr>
          <p:cNvPr id="36" name="AutoShape 36"/>
          <p:cNvSpPr>
            <a:spLocks/>
          </p:cNvSpPr>
          <p:nvPr/>
        </p:nvSpPr>
        <p:spPr bwMode="auto">
          <a:xfrm rot="-2471049">
            <a:off x="3406775" y="3895725"/>
            <a:ext cx="404813" cy="1319213"/>
          </a:xfrm>
          <a:prstGeom prst="rightBrace">
            <a:avLst>
              <a:gd name="adj1" fmla="val 81471"/>
              <a:gd name="adj2" fmla="val 50000"/>
            </a:avLst>
          </a:prstGeom>
          <a:noFill/>
          <a:ln w="12700">
            <a:solidFill>
              <a:srgbClr val="993300"/>
            </a:solidFill>
            <a:round/>
            <a:headEnd/>
            <a:tailEnd/>
          </a:ln>
        </p:spPr>
        <p:txBody>
          <a:bodyPr wrap="none" anchor="ctr"/>
          <a:lstStyle/>
          <a:p>
            <a:endParaRPr lang="en-US">
              <a:latin typeface="Arial"/>
              <a:cs typeface="Arial"/>
            </a:endParaRPr>
          </a:p>
        </p:txBody>
      </p:sp>
      <p:sp>
        <p:nvSpPr>
          <p:cNvPr id="37" name="AutoShape 40"/>
          <p:cNvSpPr>
            <a:spLocks/>
          </p:cNvSpPr>
          <p:nvPr/>
        </p:nvSpPr>
        <p:spPr bwMode="auto">
          <a:xfrm rot="-2471049">
            <a:off x="1639888" y="1857375"/>
            <a:ext cx="404812" cy="1319213"/>
          </a:xfrm>
          <a:prstGeom prst="rightBrace">
            <a:avLst>
              <a:gd name="adj1" fmla="val 81471"/>
              <a:gd name="adj2" fmla="val 50000"/>
            </a:avLst>
          </a:prstGeom>
          <a:noFill/>
          <a:ln w="12700">
            <a:solidFill>
              <a:srgbClr val="800080"/>
            </a:solidFill>
            <a:round/>
            <a:headEnd/>
            <a:tailEnd/>
          </a:ln>
        </p:spPr>
        <p:txBody>
          <a:bodyPr wrap="none" anchor="ctr"/>
          <a:lstStyle/>
          <a:p>
            <a:endParaRPr lang="en-US">
              <a:latin typeface="Arial"/>
              <a:cs typeface="Arial"/>
            </a:endParaRPr>
          </a:p>
        </p:txBody>
      </p:sp>
      <p:grpSp>
        <p:nvGrpSpPr>
          <p:cNvPr id="38" name="Group 49"/>
          <p:cNvGrpSpPr>
            <a:grpSpLocks/>
          </p:cNvGrpSpPr>
          <p:nvPr/>
        </p:nvGrpSpPr>
        <p:grpSpPr bwMode="auto">
          <a:xfrm>
            <a:off x="1858963" y="1776413"/>
            <a:ext cx="2727325" cy="906462"/>
            <a:chOff x="1298" y="707"/>
            <a:chExt cx="1718" cy="571"/>
          </a:xfrm>
        </p:grpSpPr>
        <p:grpSp>
          <p:nvGrpSpPr>
            <p:cNvPr id="39" name="Group 48"/>
            <p:cNvGrpSpPr>
              <a:grpSpLocks/>
            </p:cNvGrpSpPr>
            <p:nvPr/>
          </p:nvGrpSpPr>
          <p:grpSpPr bwMode="auto">
            <a:xfrm>
              <a:off x="1747" y="707"/>
              <a:ext cx="662" cy="571"/>
              <a:chOff x="1747" y="707"/>
              <a:chExt cx="662" cy="571"/>
            </a:xfrm>
          </p:grpSpPr>
          <p:sp>
            <p:nvSpPr>
              <p:cNvPr id="42" name="Text Box 43"/>
              <p:cNvSpPr txBox="1">
                <a:spLocks noChangeArrowheads="1"/>
              </p:cNvSpPr>
              <p:nvPr/>
            </p:nvSpPr>
            <p:spPr bwMode="auto">
              <a:xfrm>
                <a:off x="1758" y="707"/>
                <a:ext cx="642" cy="298"/>
              </a:xfrm>
              <a:prstGeom prst="rect">
                <a:avLst/>
              </a:prstGeom>
              <a:noFill/>
              <a:ln w="9525">
                <a:noFill/>
                <a:miter lim="800000"/>
                <a:headEnd/>
                <a:tailEnd/>
              </a:ln>
            </p:spPr>
            <p:txBody>
              <a:bodyPr>
                <a:spAutoFit/>
              </a:bodyPr>
              <a:lstStyle/>
              <a:p>
                <a:pPr algn="ctr">
                  <a:spcBef>
                    <a:spcPct val="50000"/>
                  </a:spcBef>
                </a:pPr>
                <a:r>
                  <a:rPr lang="en-US" sz="2500">
                    <a:solidFill>
                      <a:srgbClr val="800080"/>
                    </a:solidFill>
                    <a:latin typeface="Arial"/>
                    <a:cs typeface="Arial"/>
                  </a:rPr>
                  <a:t>200%</a:t>
                </a:r>
                <a:endParaRPr lang="en-US" sz="2500" b="1" i="1" baseline="30000">
                  <a:solidFill>
                    <a:srgbClr val="800080"/>
                  </a:solidFill>
                  <a:latin typeface="Arial"/>
                  <a:cs typeface="Arial"/>
                </a:endParaRPr>
              </a:p>
            </p:txBody>
          </p:sp>
          <p:sp>
            <p:nvSpPr>
              <p:cNvPr id="43" name="Text Box 44"/>
              <p:cNvSpPr txBox="1">
                <a:spLocks noChangeArrowheads="1"/>
              </p:cNvSpPr>
              <p:nvPr/>
            </p:nvSpPr>
            <p:spPr bwMode="auto">
              <a:xfrm>
                <a:off x="1747" y="980"/>
                <a:ext cx="662" cy="298"/>
              </a:xfrm>
              <a:prstGeom prst="rect">
                <a:avLst/>
              </a:prstGeom>
              <a:noFill/>
              <a:ln w="9525">
                <a:noFill/>
                <a:miter lim="800000"/>
                <a:headEnd/>
                <a:tailEnd/>
              </a:ln>
            </p:spPr>
            <p:txBody>
              <a:bodyPr>
                <a:spAutoFit/>
              </a:bodyPr>
              <a:lstStyle/>
              <a:p>
                <a:pPr algn="ctr">
                  <a:spcBef>
                    <a:spcPct val="50000"/>
                  </a:spcBef>
                </a:pPr>
                <a:r>
                  <a:rPr lang="en-US" sz="2500">
                    <a:solidFill>
                      <a:srgbClr val="800080"/>
                    </a:solidFill>
                    <a:latin typeface="Arial"/>
                    <a:cs typeface="Arial"/>
                  </a:rPr>
                  <a:t>40%</a:t>
                </a:r>
                <a:endParaRPr lang="en-US" sz="2500" b="1" i="1" baseline="30000">
                  <a:solidFill>
                    <a:srgbClr val="800080"/>
                  </a:solidFill>
                  <a:latin typeface="Arial"/>
                  <a:cs typeface="Arial"/>
                </a:endParaRPr>
              </a:p>
            </p:txBody>
          </p:sp>
          <p:sp>
            <p:nvSpPr>
              <p:cNvPr id="44" name="Line 45"/>
              <p:cNvSpPr>
                <a:spLocks noChangeShapeType="1"/>
              </p:cNvSpPr>
              <p:nvPr/>
            </p:nvSpPr>
            <p:spPr bwMode="auto">
              <a:xfrm flipV="1">
                <a:off x="1814" y="998"/>
                <a:ext cx="520" cy="0"/>
              </a:xfrm>
              <a:prstGeom prst="line">
                <a:avLst/>
              </a:prstGeom>
              <a:noFill/>
              <a:ln w="12700">
                <a:solidFill>
                  <a:srgbClr val="800080"/>
                </a:solidFill>
                <a:round/>
                <a:headEnd/>
                <a:tailEnd/>
              </a:ln>
            </p:spPr>
            <p:txBody>
              <a:bodyPr/>
              <a:lstStyle/>
              <a:p>
                <a:endParaRPr lang="en-US">
                  <a:latin typeface="Arial"/>
                  <a:cs typeface="Arial"/>
                </a:endParaRPr>
              </a:p>
            </p:txBody>
          </p:sp>
        </p:grpSp>
        <p:sp>
          <p:nvSpPr>
            <p:cNvPr id="40" name="Text Box 46"/>
            <p:cNvSpPr txBox="1">
              <a:spLocks noChangeArrowheads="1"/>
            </p:cNvSpPr>
            <p:nvPr/>
          </p:nvSpPr>
          <p:spPr bwMode="auto">
            <a:xfrm>
              <a:off x="2348" y="845"/>
              <a:ext cx="668" cy="298"/>
            </a:xfrm>
            <a:prstGeom prst="rect">
              <a:avLst/>
            </a:prstGeom>
            <a:noFill/>
            <a:ln w="9525">
              <a:noFill/>
              <a:miter lim="800000"/>
              <a:headEnd/>
              <a:tailEnd/>
            </a:ln>
          </p:spPr>
          <p:txBody>
            <a:bodyPr>
              <a:spAutoFit/>
            </a:bodyPr>
            <a:lstStyle/>
            <a:p>
              <a:pPr>
                <a:spcBef>
                  <a:spcPct val="50000"/>
                </a:spcBef>
              </a:pPr>
              <a:r>
                <a:rPr lang="en-US" sz="2500">
                  <a:solidFill>
                    <a:srgbClr val="800080"/>
                  </a:solidFill>
                  <a:latin typeface="Arial"/>
                  <a:cs typeface="Arial"/>
                </a:rPr>
                <a:t>= 5.0</a:t>
              </a:r>
            </a:p>
          </p:txBody>
        </p:sp>
        <p:sp>
          <p:nvSpPr>
            <p:cNvPr id="41" name="Text Box 47"/>
            <p:cNvSpPr txBox="1">
              <a:spLocks noChangeArrowheads="1"/>
            </p:cNvSpPr>
            <p:nvPr/>
          </p:nvSpPr>
          <p:spPr bwMode="auto">
            <a:xfrm>
              <a:off x="1298" y="840"/>
              <a:ext cx="508" cy="298"/>
            </a:xfrm>
            <a:prstGeom prst="rect">
              <a:avLst/>
            </a:prstGeom>
            <a:noFill/>
            <a:ln w="9525">
              <a:noFill/>
              <a:miter lim="800000"/>
              <a:headEnd/>
              <a:tailEnd/>
            </a:ln>
          </p:spPr>
          <p:txBody>
            <a:bodyPr>
              <a:spAutoFit/>
            </a:bodyPr>
            <a:lstStyle/>
            <a:p>
              <a:pPr algn="r">
                <a:spcBef>
                  <a:spcPct val="50000"/>
                </a:spcBef>
              </a:pPr>
              <a:r>
                <a:rPr lang="en-US" sz="2500" b="1" i="1">
                  <a:solidFill>
                    <a:srgbClr val="800080"/>
                  </a:solidFill>
                  <a:latin typeface="Arial"/>
                  <a:cs typeface="Arial"/>
                </a:rPr>
                <a:t>E</a:t>
              </a:r>
              <a:r>
                <a:rPr lang="en-US" sz="2500">
                  <a:solidFill>
                    <a:srgbClr val="800080"/>
                  </a:solidFill>
                  <a:latin typeface="Arial"/>
                  <a:cs typeface="Arial"/>
                </a:rPr>
                <a:t> </a:t>
              </a:r>
              <a:r>
                <a:rPr lang="en-US" sz="1200">
                  <a:solidFill>
                    <a:srgbClr val="800080"/>
                  </a:solidFill>
                  <a:latin typeface="Arial"/>
                  <a:cs typeface="Arial"/>
                </a:rPr>
                <a:t> </a:t>
              </a:r>
              <a:r>
                <a:rPr lang="en-US" sz="2500">
                  <a:solidFill>
                    <a:srgbClr val="800080"/>
                  </a:solidFill>
                  <a:latin typeface="Arial"/>
                  <a:cs typeface="Arial"/>
                </a:rPr>
                <a:t>=</a:t>
              </a:r>
            </a:p>
          </p:txBody>
        </p:sp>
      </p:grpSp>
      <p:grpSp>
        <p:nvGrpSpPr>
          <p:cNvPr id="45" name="Group 50"/>
          <p:cNvGrpSpPr>
            <a:grpSpLocks/>
          </p:cNvGrpSpPr>
          <p:nvPr/>
        </p:nvGrpSpPr>
        <p:grpSpPr bwMode="auto">
          <a:xfrm>
            <a:off x="2725738" y="2805113"/>
            <a:ext cx="2727325" cy="906462"/>
            <a:chOff x="1298" y="707"/>
            <a:chExt cx="1718" cy="571"/>
          </a:xfrm>
        </p:grpSpPr>
        <p:grpSp>
          <p:nvGrpSpPr>
            <p:cNvPr id="46" name="Group 51"/>
            <p:cNvGrpSpPr>
              <a:grpSpLocks/>
            </p:cNvGrpSpPr>
            <p:nvPr/>
          </p:nvGrpSpPr>
          <p:grpSpPr bwMode="auto">
            <a:xfrm>
              <a:off x="1747" y="707"/>
              <a:ext cx="662" cy="571"/>
              <a:chOff x="1747" y="707"/>
              <a:chExt cx="662" cy="571"/>
            </a:xfrm>
          </p:grpSpPr>
          <p:sp>
            <p:nvSpPr>
              <p:cNvPr id="49" name="Text Box 52"/>
              <p:cNvSpPr txBox="1">
                <a:spLocks noChangeArrowheads="1"/>
              </p:cNvSpPr>
              <p:nvPr/>
            </p:nvSpPr>
            <p:spPr bwMode="auto">
              <a:xfrm>
                <a:off x="1758" y="707"/>
                <a:ext cx="642" cy="298"/>
              </a:xfrm>
              <a:prstGeom prst="rect">
                <a:avLst/>
              </a:prstGeom>
              <a:noFill/>
              <a:ln w="9525">
                <a:noFill/>
                <a:miter lim="800000"/>
                <a:headEnd/>
                <a:tailEnd/>
              </a:ln>
            </p:spPr>
            <p:txBody>
              <a:bodyPr>
                <a:spAutoFit/>
              </a:bodyPr>
              <a:lstStyle/>
              <a:p>
                <a:pPr algn="ctr">
                  <a:spcBef>
                    <a:spcPct val="50000"/>
                  </a:spcBef>
                </a:pPr>
                <a:r>
                  <a:rPr lang="en-US" sz="2500" dirty="0">
                    <a:solidFill>
                      <a:srgbClr val="009900"/>
                    </a:solidFill>
                    <a:latin typeface="Arial"/>
                    <a:cs typeface="Arial"/>
                  </a:rPr>
                  <a:t>67%</a:t>
                </a:r>
                <a:endParaRPr lang="en-US" sz="2500" b="1" i="1" baseline="30000" dirty="0">
                  <a:solidFill>
                    <a:srgbClr val="009900"/>
                  </a:solidFill>
                  <a:latin typeface="Arial"/>
                  <a:cs typeface="Arial"/>
                </a:endParaRPr>
              </a:p>
            </p:txBody>
          </p:sp>
          <p:sp>
            <p:nvSpPr>
              <p:cNvPr id="50" name="Text Box 53"/>
              <p:cNvSpPr txBox="1">
                <a:spLocks noChangeArrowheads="1"/>
              </p:cNvSpPr>
              <p:nvPr/>
            </p:nvSpPr>
            <p:spPr bwMode="auto">
              <a:xfrm>
                <a:off x="1747" y="980"/>
                <a:ext cx="662" cy="298"/>
              </a:xfrm>
              <a:prstGeom prst="rect">
                <a:avLst/>
              </a:prstGeom>
              <a:noFill/>
              <a:ln w="9525">
                <a:noFill/>
                <a:miter lim="800000"/>
                <a:headEnd/>
                <a:tailEnd/>
              </a:ln>
            </p:spPr>
            <p:txBody>
              <a:bodyPr>
                <a:spAutoFit/>
              </a:bodyPr>
              <a:lstStyle/>
              <a:p>
                <a:pPr algn="ctr">
                  <a:spcBef>
                    <a:spcPct val="50000"/>
                  </a:spcBef>
                </a:pPr>
                <a:r>
                  <a:rPr lang="en-US" sz="2500">
                    <a:solidFill>
                      <a:srgbClr val="009900"/>
                    </a:solidFill>
                    <a:latin typeface="Arial"/>
                    <a:cs typeface="Arial"/>
                  </a:rPr>
                  <a:t>67%</a:t>
                </a:r>
                <a:endParaRPr lang="en-US" sz="2500" b="1" i="1" baseline="30000">
                  <a:solidFill>
                    <a:srgbClr val="009900"/>
                  </a:solidFill>
                  <a:latin typeface="Arial"/>
                  <a:cs typeface="Arial"/>
                </a:endParaRPr>
              </a:p>
            </p:txBody>
          </p:sp>
          <p:sp>
            <p:nvSpPr>
              <p:cNvPr id="51" name="Line 54"/>
              <p:cNvSpPr>
                <a:spLocks noChangeShapeType="1"/>
              </p:cNvSpPr>
              <p:nvPr/>
            </p:nvSpPr>
            <p:spPr bwMode="auto">
              <a:xfrm flipV="1">
                <a:off x="1814" y="998"/>
                <a:ext cx="520" cy="0"/>
              </a:xfrm>
              <a:prstGeom prst="line">
                <a:avLst/>
              </a:prstGeom>
              <a:noFill/>
              <a:ln w="12700">
                <a:solidFill>
                  <a:srgbClr val="009900"/>
                </a:solidFill>
                <a:round/>
                <a:headEnd/>
                <a:tailEnd/>
              </a:ln>
            </p:spPr>
            <p:txBody>
              <a:bodyPr/>
              <a:lstStyle/>
              <a:p>
                <a:endParaRPr lang="en-US">
                  <a:latin typeface="Arial"/>
                  <a:cs typeface="Arial"/>
                </a:endParaRPr>
              </a:p>
            </p:txBody>
          </p:sp>
        </p:grpSp>
        <p:sp>
          <p:nvSpPr>
            <p:cNvPr id="47" name="Text Box 55"/>
            <p:cNvSpPr txBox="1">
              <a:spLocks noChangeArrowheads="1"/>
            </p:cNvSpPr>
            <p:nvPr/>
          </p:nvSpPr>
          <p:spPr bwMode="auto">
            <a:xfrm>
              <a:off x="2348" y="845"/>
              <a:ext cx="668" cy="298"/>
            </a:xfrm>
            <a:prstGeom prst="rect">
              <a:avLst/>
            </a:prstGeom>
            <a:noFill/>
            <a:ln w="9525">
              <a:noFill/>
              <a:miter lim="800000"/>
              <a:headEnd/>
              <a:tailEnd/>
            </a:ln>
          </p:spPr>
          <p:txBody>
            <a:bodyPr>
              <a:spAutoFit/>
            </a:bodyPr>
            <a:lstStyle/>
            <a:p>
              <a:pPr>
                <a:spcBef>
                  <a:spcPct val="50000"/>
                </a:spcBef>
              </a:pPr>
              <a:r>
                <a:rPr lang="en-US" sz="2500" dirty="0">
                  <a:solidFill>
                    <a:srgbClr val="009900"/>
                  </a:solidFill>
                  <a:latin typeface="Arial"/>
                  <a:cs typeface="Arial"/>
                </a:rPr>
                <a:t>= 1.0</a:t>
              </a:r>
            </a:p>
          </p:txBody>
        </p:sp>
        <p:sp>
          <p:nvSpPr>
            <p:cNvPr id="48" name="Text Box 56"/>
            <p:cNvSpPr txBox="1">
              <a:spLocks noChangeArrowheads="1"/>
            </p:cNvSpPr>
            <p:nvPr/>
          </p:nvSpPr>
          <p:spPr bwMode="auto">
            <a:xfrm>
              <a:off x="1298" y="840"/>
              <a:ext cx="508" cy="298"/>
            </a:xfrm>
            <a:prstGeom prst="rect">
              <a:avLst/>
            </a:prstGeom>
            <a:noFill/>
            <a:ln w="9525">
              <a:noFill/>
              <a:miter lim="800000"/>
              <a:headEnd/>
              <a:tailEnd/>
            </a:ln>
          </p:spPr>
          <p:txBody>
            <a:bodyPr>
              <a:spAutoFit/>
            </a:bodyPr>
            <a:lstStyle/>
            <a:p>
              <a:pPr algn="r">
                <a:spcBef>
                  <a:spcPct val="50000"/>
                </a:spcBef>
              </a:pPr>
              <a:r>
                <a:rPr lang="en-US" sz="2500" b="1" i="1" dirty="0">
                  <a:solidFill>
                    <a:srgbClr val="009900"/>
                  </a:solidFill>
                  <a:latin typeface="Arial"/>
                  <a:cs typeface="Arial"/>
                </a:rPr>
                <a:t>E</a:t>
              </a:r>
              <a:r>
                <a:rPr lang="en-US" sz="2500" dirty="0">
                  <a:solidFill>
                    <a:srgbClr val="009900"/>
                  </a:solidFill>
                  <a:latin typeface="Arial"/>
                  <a:cs typeface="Arial"/>
                </a:rPr>
                <a:t> </a:t>
              </a:r>
              <a:r>
                <a:rPr lang="en-US" sz="1200" dirty="0">
                  <a:solidFill>
                    <a:srgbClr val="009900"/>
                  </a:solidFill>
                  <a:latin typeface="Arial"/>
                  <a:cs typeface="Arial"/>
                </a:rPr>
                <a:t> </a:t>
              </a:r>
              <a:r>
                <a:rPr lang="en-US" sz="2500" dirty="0">
                  <a:solidFill>
                    <a:srgbClr val="009900"/>
                  </a:solidFill>
                  <a:latin typeface="Arial"/>
                  <a:cs typeface="Arial"/>
                </a:rPr>
                <a:t>=</a:t>
              </a:r>
            </a:p>
          </p:txBody>
        </p:sp>
      </p:grpSp>
      <p:grpSp>
        <p:nvGrpSpPr>
          <p:cNvPr id="52" name="Group 57"/>
          <p:cNvGrpSpPr>
            <a:grpSpLocks/>
          </p:cNvGrpSpPr>
          <p:nvPr/>
        </p:nvGrpSpPr>
        <p:grpSpPr bwMode="auto">
          <a:xfrm>
            <a:off x="3614738" y="3811588"/>
            <a:ext cx="2727325" cy="906462"/>
            <a:chOff x="1298" y="707"/>
            <a:chExt cx="1718" cy="571"/>
          </a:xfrm>
        </p:grpSpPr>
        <p:grpSp>
          <p:nvGrpSpPr>
            <p:cNvPr id="53" name="Group 58"/>
            <p:cNvGrpSpPr>
              <a:grpSpLocks/>
            </p:cNvGrpSpPr>
            <p:nvPr/>
          </p:nvGrpSpPr>
          <p:grpSpPr bwMode="auto">
            <a:xfrm>
              <a:off x="1747" y="707"/>
              <a:ext cx="662" cy="571"/>
              <a:chOff x="1747" y="707"/>
              <a:chExt cx="662" cy="571"/>
            </a:xfrm>
          </p:grpSpPr>
          <p:sp>
            <p:nvSpPr>
              <p:cNvPr id="56" name="Text Box 59"/>
              <p:cNvSpPr txBox="1">
                <a:spLocks noChangeArrowheads="1"/>
              </p:cNvSpPr>
              <p:nvPr/>
            </p:nvSpPr>
            <p:spPr bwMode="auto">
              <a:xfrm>
                <a:off x="1758" y="707"/>
                <a:ext cx="642" cy="298"/>
              </a:xfrm>
              <a:prstGeom prst="rect">
                <a:avLst/>
              </a:prstGeom>
              <a:noFill/>
              <a:ln w="9525">
                <a:noFill/>
                <a:miter lim="800000"/>
                <a:headEnd/>
                <a:tailEnd/>
              </a:ln>
            </p:spPr>
            <p:txBody>
              <a:bodyPr>
                <a:spAutoFit/>
              </a:bodyPr>
              <a:lstStyle/>
              <a:p>
                <a:pPr algn="ctr">
                  <a:spcBef>
                    <a:spcPct val="50000"/>
                  </a:spcBef>
                </a:pPr>
                <a:r>
                  <a:rPr lang="en-US" sz="2500">
                    <a:solidFill>
                      <a:srgbClr val="996633"/>
                    </a:solidFill>
                    <a:latin typeface="Arial"/>
                    <a:cs typeface="Arial"/>
                  </a:rPr>
                  <a:t>40%</a:t>
                </a:r>
                <a:endParaRPr lang="en-US" sz="2500" b="1" i="1" baseline="30000">
                  <a:solidFill>
                    <a:srgbClr val="996633"/>
                  </a:solidFill>
                  <a:latin typeface="Arial"/>
                  <a:cs typeface="Arial"/>
                </a:endParaRPr>
              </a:p>
            </p:txBody>
          </p:sp>
          <p:sp>
            <p:nvSpPr>
              <p:cNvPr id="57" name="Text Box 60"/>
              <p:cNvSpPr txBox="1">
                <a:spLocks noChangeArrowheads="1"/>
              </p:cNvSpPr>
              <p:nvPr/>
            </p:nvSpPr>
            <p:spPr bwMode="auto">
              <a:xfrm>
                <a:off x="1747" y="980"/>
                <a:ext cx="662" cy="298"/>
              </a:xfrm>
              <a:prstGeom prst="rect">
                <a:avLst/>
              </a:prstGeom>
              <a:noFill/>
              <a:ln w="9525">
                <a:noFill/>
                <a:miter lim="800000"/>
                <a:headEnd/>
                <a:tailEnd/>
              </a:ln>
            </p:spPr>
            <p:txBody>
              <a:bodyPr>
                <a:spAutoFit/>
              </a:bodyPr>
              <a:lstStyle/>
              <a:p>
                <a:pPr algn="ctr">
                  <a:spcBef>
                    <a:spcPct val="50000"/>
                  </a:spcBef>
                </a:pPr>
                <a:r>
                  <a:rPr lang="en-US" sz="2500">
                    <a:solidFill>
                      <a:srgbClr val="996633"/>
                    </a:solidFill>
                    <a:latin typeface="Arial"/>
                    <a:cs typeface="Arial"/>
                  </a:rPr>
                  <a:t>200%</a:t>
                </a:r>
                <a:endParaRPr lang="en-US" sz="2500" b="1" i="1" baseline="30000">
                  <a:solidFill>
                    <a:srgbClr val="996633"/>
                  </a:solidFill>
                  <a:latin typeface="Arial"/>
                  <a:cs typeface="Arial"/>
                </a:endParaRPr>
              </a:p>
            </p:txBody>
          </p:sp>
          <p:sp>
            <p:nvSpPr>
              <p:cNvPr id="58" name="Line 61"/>
              <p:cNvSpPr>
                <a:spLocks noChangeShapeType="1"/>
              </p:cNvSpPr>
              <p:nvPr/>
            </p:nvSpPr>
            <p:spPr bwMode="auto">
              <a:xfrm flipV="1">
                <a:off x="1814" y="998"/>
                <a:ext cx="520" cy="0"/>
              </a:xfrm>
              <a:prstGeom prst="line">
                <a:avLst/>
              </a:prstGeom>
              <a:noFill/>
              <a:ln w="12700">
                <a:solidFill>
                  <a:srgbClr val="996633"/>
                </a:solidFill>
                <a:round/>
                <a:headEnd/>
                <a:tailEnd/>
              </a:ln>
            </p:spPr>
            <p:txBody>
              <a:bodyPr/>
              <a:lstStyle/>
              <a:p>
                <a:endParaRPr lang="en-US">
                  <a:latin typeface="Arial"/>
                  <a:cs typeface="Arial"/>
                </a:endParaRPr>
              </a:p>
            </p:txBody>
          </p:sp>
        </p:grpSp>
        <p:sp>
          <p:nvSpPr>
            <p:cNvPr id="54" name="Text Box 62"/>
            <p:cNvSpPr txBox="1">
              <a:spLocks noChangeArrowheads="1"/>
            </p:cNvSpPr>
            <p:nvPr/>
          </p:nvSpPr>
          <p:spPr bwMode="auto">
            <a:xfrm>
              <a:off x="2348" y="845"/>
              <a:ext cx="668" cy="298"/>
            </a:xfrm>
            <a:prstGeom prst="rect">
              <a:avLst/>
            </a:prstGeom>
            <a:noFill/>
            <a:ln w="9525">
              <a:noFill/>
              <a:miter lim="800000"/>
              <a:headEnd/>
              <a:tailEnd/>
            </a:ln>
          </p:spPr>
          <p:txBody>
            <a:bodyPr>
              <a:spAutoFit/>
            </a:bodyPr>
            <a:lstStyle/>
            <a:p>
              <a:pPr>
                <a:spcBef>
                  <a:spcPct val="50000"/>
                </a:spcBef>
              </a:pPr>
              <a:r>
                <a:rPr lang="en-US" sz="2500">
                  <a:solidFill>
                    <a:srgbClr val="996633"/>
                  </a:solidFill>
                  <a:latin typeface="Arial"/>
                  <a:cs typeface="Arial"/>
                </a:rPr>
                <a:t>= 0.2</a:t>
              </a:r>
            </a:p>
          </p:txBody>
        </p:sp>
        <p:sp>
          <p:nvSpPr>
            <p:cNvPr id="55" name="Text Box 63"/>
            <p:cNvSpPr txBox="1">
              <a:spLocks noChangeArrowheads="1"/>
            </p:cNvSpPr>
            <p:nvPr/>
          </p:nvSpPr>
          <p:spPr bwMode="auto">
            <a:xfrm>
              <a:off x="1298" y="840"/>
              <a:ext cx="508" cy="298"/>
            </a:xfrm>
            <a:prstGeom prst="rect">
              <a:avLst/>
            </a:prstGeom>
            <a:noFill/>
            <a:ln w="9525">
              <a:noFill/>
              <a:miter lim="800000"/>
              <a:headEnd/>
              <a:tailEnd/>
            </a:ln>
          </p:spPr>
          <p:txBody>
            <a:bodyPr>
              <a:spAutoFit/>
            </a:bodyPr>
            <a:lstStyle/>
            <a:p>
              <a:pPr algn="r">
                <a:spcBef>
                  <a:spcPct val="50000"/>
                </a:spcBef>
              </a:pPr>
              <a:r>
                <a:rPr lang="en-US" sz="2500" b="1" i="1">
                  <a:solidFill>
                    <a:srgbClr val="996633"/>
                  </a:solidFill>
                  <a:latin typeface="Arial"/>
                  <a:cs typeface="Arial"/>
                </a:rPr>
                <a:t>E</a:t>
              </a:r>
              <a:r>
                <a:rPr lang="en-US" sz="2500">
                  <a:solidFill>
                    <a:srgbClr val="996633"/>
                  </a:solidFill>
                  <a:latin typeface="Arial"/>
                  <a:cs typeface="Arial"/>
                </a:rPr>
                <a:t> </a:t>
              </a:r>
              <a:r>
                <a:rPr lang="en-US" sz="1200">
                  <a:solidFill>
                    <a:srgbClr val="996633"/>
                  </a:solidFill>
                  <a:latin typeface="Arial"/>
                  <a:cs typeface="Arial"/>
                </a:rPr>
                <a:t> </a:t>
              </a:r>
              <a:r>
                <a:rPr lang="en-US" sz="2500">
                  <a:solidFill>
                    <a:srgbClr val="996633"/>
                  </a:solidFill>
                  <a:latin typeface="Arial"/>
                  <a:cs typeface="Arial"/>
                </a:rPr>
                <a:t>=</a:t>
              </a:r>
            </a:p>
          </p:txBody>
        </p:sp>
      </p:grpSp>
    </p:spTree>
    <p:extLst>
      <p:ext uri="{BB962C8B-B14F-4D97-AF65-F5344CB8AC3E}">
        <p14:creationId xmlns:p14="http://schemas.microsoft.com/office/powerpoint/2010/main" val="351955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Right)">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Right)">
                                      <p:cBhvr>
                                        <p:cTn id="16" dur="500"/>
                                        <p:tgtEl>
                                          <p:spTgt spid="25"/>
                                        </p:tgtEl>
                                      </p:cBhvr>
                                    </p:animEffect>
                                  </p:childTnLst>
                                </p:cTn>
                              </p:par>
                            </p:childTnLst>
                          </p:cTn>
                        </p:par>
                        <p:par>
                          <p:cTn id="17" fill="hold">
                            <p:stCondLst>
                              <p:cond delay="500"/>
                            </p:stCondLst>
                            <p:childTnLst>
                              <p:par>
                                <p:cTn id="18" presetID="18" presetClass="entr" presetSubtype="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strips(downRight)">
                                      <p:cBhvr>
                                        <p:cTn id="20" dur="500"/>
                                        <p:tgtEl>
                                          <p:spTgt spid="37"/>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strips(downRight)">
                                      <p:cBhvr>
                                        <p:cTn id="29" dur="500"/>
                                        <p:tgtEl>
                                          <p:spTgt spid="30"/>
                                        </p:tgtEl>
                                      </p:cBhvr>
                                    </p:animEffect>
                                  </p:childTnLst>
                                </p:cTn>
                              </p:par>
                            </p:childTnLst>
                          </p:cTn>
                        </p:par>
                        <p:par>
                          <p:cTn id="30" fill="hold">
                            <p:stCondLst>
                              <p:cond delay="500"/>
                            </p:stCondLst>
                            <p:childTnLst>
                              <p:par>
                                <p:cTn id="31" presetID="18" presetClass="entr" presetSubtype="6"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strips(downRight)">
                                      <p:cBhvr>
                                        <p:cTn id="33" dur="500"/>
                                        <p:tgtEl>
                                          <p:spTgt spid="35"/>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strips(downRight)">
                                      <p:cBhvr>
                                        <p:cTn id="42" dur="500"/>
                                        <p:tgtEl>
                                          <p:spTgt spid="36"/>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left)">
                                      <p:cBhvr>
                                        <p:cTn id="4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5" grpId="0" animBg="1"/>
      <p:bldP spid="36" grpId="0" animBg="1"/>
      <p:bldP spid="3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0939"/>
            <a:ext cx="8686800" cy="661061"/>
          </a:xfrm>
        </p:spPr>
        <p:txBody>
          <a:bodyPr/>
          <a:lstStyle/>
          <a:p>
            <a:r>
              <a:rPr lang="en-US" sz="3800" dirty="0">
                <a:solidFill>
                  <a:schemeClr val="accent6">
                    <a:lumMod val="50000"/>
                  </a:schemeClr>
                </a:solidFill>
              </a:rPr>
              <a:t>Price Elasticity and Total Revenue</a:t>
            </a:r>
          </a:p>
        </p:txBody>
      </p:sp>
      <p:sp>
        <p:nvSpPr>
          <p:cNvPr id="3" name="Content Placeholder 2"/>
          <p:cNvSpPr>
            <a:spLocks noGrp="1"/>
          </p:cNvSpPr>
          <p:nvPr>
            <p:ph idx="1"/>
          </p:nvPr>
        </p:nvSpPr>
        <p:spPr/>
        <p:txBody>
          <a:bodyPr>
            <a:normAutofit/>
          </a:bodyPr>
          <a:lstStyle/>
          <a:p>
            <a:pPr marL="0" indent="0">
              <a:buNone/>
            </a:pPr>
            <a:r>
              <a:rPr lang="en-US" dirty="0">
                <a:solidFill>
                  <a:schemeClr val="accent6">
                    <a:lumMod val="50000"/>
                  </a:schemeClr>
                </a:solidFill>
              </a:rPr>
              <a:t>Continuing our scenario, if you raise your </a:t>
            </a:r>
            <a:r>
              <a:rPr lang="en-US" dirty="0" smtClean="0">
                <a:solidFill>
                  <a:schemeClr val="accent6">
                    <a:lumMod val="50000"/>
                  </a:schemeClr>
                </a:solidFill>
              </a:rPr>
              <a:t>price from </a:t>
            </a:r>
            <a:r>
              <a:rPr lang="en-US" dirty="0">
                <a:solidFill>
                  <a:schemeClr val="accent6">
                    <a:lumMod val="50000"/>
                  </a:schemeClr>
                </a:solidFill>
              </a:rPr>
              <a:t>$200 to $250, would your revenue rise or fall?</a:t>
            </a:r>
          </a:p>
          <a:p>
            <a:pPr marL="0" indent="0">
              <a:buNone/>
            </a:pPr>
            <a:r>
              <a:rPr lang="en-US" dirty="0" smtClean="0"/>
              <a:t>	Total Revenue (TR) </a:t>
            </a:r>
            <a:r>
              <a:rPr lang="en-US" dirty="0"/>
              <a:t>= P x Q  </a:t>
            </a:r>
          </a:p>
          <a:p>
            <a:r>
              <a:rPr lang="en-US" dirty="0">
                <a:solidFill>
                  <a:schemeClr val="accent6">
                    <a:lumMod val="50000"/>
                  </a:schemeClr>
                </a:solidFill>
              </a:rPr>
              <a:t>A price increase has two effects on revenue:</a:t>
            </a:r>
          </a:p>
          <a:p>
            <a:pPr lvl="1"/>
            <a:r>
              <a:rPr lang="en-US" dirty="0" smtClean="0"/>
              <a:t>Higher revenue: because of the higher P   </a:t>
            </a:r>
            <a:endParaRPr lang="en-US" dirty="0"/>
          </a:p>
          <a:p>
            <a:pPr lvl="1"/>
            <a:r>
              <a:rPr lang="en-US" dirty="0" smtClean="0"/>
              <a:t>Lower revenue: you </a:t>
            </a:r>
            <a:r>
              <a:rPr lang="en-US" dirty="0"/>
              <a:t>sell fewer units (lower Q</a:t>
            </a:r>
            <a:r>
              <a:rPr lang="en-US" dirty="0" smtClean="0"/>
              <a:t>)</a:t>
            </a:r>
          </a:p>
          <a:p>
            <a:r>
              <a:rPr lang="en-US" dirty="0" smtClean="0">
                <a:solidFill>
                  <a:schemeClr val="accent6">
                    <a:lumMod val="50000"/>
                  </a:schemeClr>
                </a:solidFill>
              </a:rPr>
              <a:t>Which </a:t>
            </a:r>
            <a:r>
              <a:rPr lang="en-US" dirty="0">
                <a:solidFill>
                  <a:schemeClr val="accent6">
                    <a:lumMod val="50000"/>
                  </a:schemeClr>
                </a:solidFill>
              </a:rPr>
              <a:t>of these two effects is bigger? </a:t>
            </a:r>
            <a:endParaRPr lang="en-US" dirty="0" smtClean="0">
              <a:solidFill>
                <a:schemeClr val="accent6">
                  <a:lumMod val="50000"/>
                </a:schemeClr>
              </a:solidFill>
            </a:endParaRPr>
          </a:p>
          <a:p>
            <a:pPr lvl="1"/>
            <a:r>
              <a:rPr lang="en-US" dirty="0" smtClean="0"/>
              <a:t>It </a:t>
            </a:r>
            <a:r>
              <a:rPr lang="en-US" dirty="0"/>
              <a:t>depends on the price elasticity of </a:t>
            </a:r>
            <a:r>
              <a:rPr lang="en-US" dirty="0" smtClean="0"/>
              <a:t>demand </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23050442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wrap="square" anchor="t"/>
          <a:lstStyle/>
          <a:p>
            <a:r>
              <a:rPr lang="en-US" altLang="en-US" sz="3800" dirty="0" smtClean="0"/>
              <a:t>Price Elasticity and Total Revenue</a:t>
            </a:r>
            <a:endParaRPr lang="en-US" altLang="en-US" sz="3800" dirty="0" smtClean="0"/>
          </a:p>
        </p:txBody>
      </p:sp>
      <p:sp>
        <p:nvSpPr>
          <p:cNvPr id="20483" name="Content Placeholder 2"/>
          <p:cNvSpPr>
            <a:spLocks noGrp="1"/>
          </p:cNvSpPr>
          <p:nvPr>
            <p:ph idx="1"/>
          </p:nvPr>
        </p:nvSpPr>
        <p:spPr>
          <a:xfrm>
            <a:off x="277813" y="1025525"/>
            <a:ext cx="8561387" cy="5422900"/>
          </a:xfrm>
        </p:spPr>
        <p:txBody>
          <a:bodyPr/>
          <a:lstStyle/>
          <a:p>
            <a:r>
              <a:rPr lang="en-US" altLang="en-US" dirty="0"/>
              <a:t>For a price increase, i</a:t>
            </a:r>
            <a:r>
              <a:rPr lang="en-US" altLang="en-US" dirty="0">
                <a:cs typeface="Arial" charset="0"/>
              </a:rPr>
              <a:t>f demand is elastic</a:t>
            </a:r>
          </a:p>
          <a:p>
            <a:pPr lvl="1">
              <a:buFont typeface="Wingdings" panose="05000000000000000000" pitchFamily="2" charset="2"/>
              <a:buChar char="§"/>
            </a:pPr>
            <a:r>
              <a:rPr lang="en-US" altLang="en-US" sz="3000" dirty="0">
                <a:cs typeface="Arial" charset="0"/>
              </a:rPr>
              <a:t>E &gt; 1: % change in Q &gt; % change in P</a:t>
            </a:r>
          </a:p>
          <a:p>
            <a:pPr lvl="1">
              <a:buFont typeface="Wingdings" panose="05000000000000000000" pitchFamily="2" charset="2"/>
              <a:buChar char="§"/>
            </a:pPr>
            <a:r>
              <a:rPr lang="en-US" altLang="en-US" sz="3000" dirty="0">
                <a:cs typeface="Arial" charset="0"/>
              </a:rPr>
              <a:t>TR</a:t>
            </a:r>
            <a:r>
              <a:rPr lang="en-US" altLang="en-US" sz="3000" dirty="0"/>
              <a:t> decreases: </a:t>
            </a:r>
            <a:r>
              <a:rPr lang="en-US" altLang="en-US" sz="3000" dirty="0" smtClean="0"/>
              <a:t>the </a:t>
            </a:r>
            <a:r>
              <a:rPr lang="en-US" altLang="en-US" sz="3000" dirty="0"/>
              <a:t>fall in revenue from lower Q &gt; the increase in revenue from higher </a:t>
            </a:r>
            <a:r>
              <a:rPr lang="en-US" altLang="en-US" sz="3000" dirty="0" smtClean="0"/>
              <a:t>P</a:t>
            </a:r>
          </a:p>
          <a:p>
            <a:r>
              <a:rPr lang="en-US" altLang="en-US" dirty="0"/>
              <a:t>For a price increase, i</a:t>
            </a:r>
            <a:r>
              <a:rPr lang="en-US" altLang="en-US" dirty="0">
                <a:cs typeface="Arial" charset="0"/>
              </a:rPr>
              <a:t>f demand is inelastic</a:t>
            </a:r>
          </a:p>
          <a:p>
            <a:pPr lvl="1">
              <a:buFont typeface="Wingdings" panose="05000000000000000000" pitchFamily="2" charset="2"/>
              <a:buChar char="§"/>
            </a:pPr>
            <a:r>
              <a:rPr lang="en-US" altLang="en-US" sz="3000" dirty="0">
                <a:cs typeface="Arial" charset="0"/>
              </a:rPr>
              <a:t>E &lt; 1: % change in Q &lt; % change in P</a:t>
            </a:r>
          </a:p>
          <a:p>
            <a:pPr lvl="1">
              <a:buFont typeface="Wingdings" panose="05000000000000000000" pitchFamily="2" charset="2"/>
              <a:buChar char="§"/>
            </a:pPr>
            <a:r>
              <a:rPr lang="en-US" altLang="en-US" sz="3000" dirty="0">
                <a:cs typeface="Arial" charset="0"/>
              </a:rPr>
              <a:t>TR</a:t>
            </a:r>
            <a:r>
              <a:rPr lang="en-US" altLang="en-US" sz="3000" dirty="0"/>
              <a:t> increases: </a:t>
            </a:r>
            <a:r>
              <a:rPr lang="en-US" altLang="en-US" sz="3000" dirty="0" smtClean="0"/>
              <a:t>the </a:t>
            </a:r>
            <a:r>
              <a:rPr lang="en-US" altLang="en-US" sz="3000" dirty="0"/>
              <a:t>fall in revenue from lower Q &lt; the increase in revenue from higher </a:t>
            </a:r>
            <a:r>
              <a:rPr lang="en-US" altLang="en-US" sz="3000" dirty="0" smtClean="0"/>
              <a:t>P</a:t>
            </a:r>
            <a:endParaRPr lang="en-US" altLang="en-US" sz="3000" dirty="0"/>
          </a:p>
        </p:txBody>
      </p:sp>
      <p:sp>
        <p:nvSpPr>
          <p:cNvPr id="2048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CB1DCDCC-369B-4117-ABA3-24DAD8E08E3D}" type="slidenum">
              <a:rPr lang="en-US" altLang="en-US" sz="1200" smtClean="0">
                <a:solidFill>
                  <a:srgbClr val="002060"/>
                </a:solidFill>
              </a:rPr>
              <a:pPr algn="ctr" eaLnBrk="1" hangingPunct="1"/>
              <a:t>26</a:t>
            </a:fld>
            <a:endParaRPr lang="en-US" altLang="en-US" sz="1200" smtClean="0">
              <a:solidFill>
                <a:srgbClr val="002060"/>
              </a:solidFill>
            </a:endParaRPr>
          </a:p>
        </p:txBody>
      </p:sp>
      <p:sp>
        <p:nvSpPr>
          <p:cNvPr id="204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150757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Elasticity and Total Revenue</a:t>
            </a:r>
          </a:p>
        </p:txBody>
      </p:sp>
      <p:sp>
        <p:nvSpPr>
          <p:cNvPr id="3" name="Text Placeholder 2"/>
          <p:cNvSpPr>
            <a:spLocks noGrp="1"/>
          </p:cNvSpPr>
          <p:nvPr>
            <p:ph type="body" sz="quarter" idx="12"/>
          </p:nvPr>
        </p:nvSpPr>
        <p:spPr>
          <a:xfrm>
            <a:off x="5257800" y="901700"/>
            <a:ext cx="3733800" cy="5346700"/>
          </a:xfrm>
        </p:spPr>
        <p:txBody>
          <a:bodyPr/>
          <a:lstStyle/>
          <a:p>
            <a:r>
              <a:rPr lang="en-US" sz="2700" dirty="0"/>
              <a:t>Elastic </a:t>
            </a:r>
            <a:r>
              <a:rPr lang="en-US" sz="2700" dirty="0" smtClean="0"/>
              <a:t>demand</a:t>
            </a:r>
            <a:r>
              <a:rPr lang="en-US" sz="2700" dirty="0"/>
              <a:t/>
            </a:r>
            <a:br>
              <a:rPr lang="en-US" sz="2700" dirty="0"/>
            </a:br>
            <a:r>
              <a:rPr lang="en-US" sz="2700" dirty="0"/>
              <a:t>(elasticity = 1.8</a:t>
            </a:r>
            <a:r>
              <a:rPr lang="en-US" sz="2700" dirty="0" smtClean="0"/>
              <a:t>)</a:t>
            </a:r>
          </a:p>
          <a:p>
            <a:endParaRPr lang="en-US" sz="2700" dirty="0" smtClean="0"/>
          </a:p>
          <a:p>
            <a:r>
              <a:rPr lang="en-US" sz="2700" dirty="0">
                <a:solidFill>
                  <a:srgbClr val="005EA4"/>
                </a:solidFill>
                <a:cs typeface="Arial"/>
              </a:rPr>
              <a:t>If </a:t>
            </a:r>
            <a:r>
              <a:rPr lang="en-US" sz="2700" b="1" i="1" dirty="0">
                <a:solidFill>
                  <a:srgbClr val="005EA4"/>
                </a:solidFill>
                <a:cs typeface="Arial"/>
              </a:rPr>
              <a:t>P</a:t>
            </a:r>
            <a:r>
              <a:rPr lang="en-US" sz="2700" dirty="0">
                <a:solidFill>
                  <a:srgbClr val="005EA4"/>
                </a:solidFill>
                <a:cs typeface="Arial"/>
              </a:rPr>
              <a:t> = $200, </a:t>
            </a:r>
            <a:r>
              <a:rPr lang="en-US" sz="2700" b="1" i="1" dirty="0" smtClean="0">
                <a:solidFill>
                  <a:srgbClr val="005EA4"/>
                </a:solidFill>
                <a:cs typeface="Arial"/>
              </a:rPr>
              <a:t>Q</a:t>
            </a:r>
            <a:r>
              <a:rPr lang="en-US" sz="2700" dirty="0" smtClean="0">
                <a:solidFill>
                  <a:srgbClr val="005EA4"/>
                </a:solidFill>
                <a:cs typeface="Arial"/>
              </a:rPr>
              <a:t> </a:t>
            </a:r>
            <a:r>
              <a:rPr lang="en-US" sz="2700" dirty="0">
                <a:solidFill>
                  <a:srgbClr val="005EA4"/>
                </a:solidFill>
                <a:cs typeface="Arial"/>
              </a:rPr>
              <a:t>= </a:t>
            </a:r>
            <a:r>
              <a:rPr lang="en-US" sz="2700" dirty="0" smtClean="0">
                <a:solidFill>
                  <a:srgbClr val="005EA4"/>
                </a:solidFill>
                <a:cs typeface="Arial"/>
              </a:rPr>
              <a:t>12, </a:t>
            </a:r>
            <a:r>
              <a:rPr lang="en-US" sz="2700" dirty="0">
                <a:solidFill>
                  <a:srgbClr val="005EA4"/>
                </a:solidFill>
                <a:cs typeface="Arial"/>
              </a:rPr>
              <a:t>and revenue = $</a:t>
            </a:r>
            <a:r>
              <a:rPr lang="en-US" sz="2700" dirty="0" smtClean="0">
                <a:solidFill>
                  <a:srgbClr val="005EA4"/>
                </a:solidFill>
                <a:cs typeface="Arial"/>
              </a:rPr>
              <a:t>2400</a:t>
            </a:r>
            <a:endParaRPr lang="en-US" sz="2700" dirty="0">
              <a:solidFill>
                <a:srgbClr val="005EA4"/>
              </a:solidFill>
              <a:cs typeface="Arial"/>
            </a:endParaRPr>
          </a:p>
          <a:p>
            <a:endParaRPr lang="en-US" sz="2700" dirty="0" smtClean="0">
              <a:cs typeface="Arial"/>
            </a:endParaRPr>
          </a:p>
          <a:p>
            <a:r>
              <a:rPr lang="en-US" sz="2700" dirty="0" smtClean="0">
                <a:solidFill>
                  <a:srgbClr val="00B050"/>
                </a:solidFill>
                <a:cs typeface="Arial"/>
              </a:rPr>
              <a:t>If </a:t>
            </a:r>
            <a:r>
              <a:rPr lang="en-US" sz="2700" b="1" i="1" dirty="0">
                <a:solidFill>
                  <a:srgbClr val="00B050"/>
                </a:solidFill>
                <a:cs typeface="Arial"/>
              </a:rPr>
              <a:t>P</a:t>
            </a:r>
            <a:r>
              <a:rPr lang="en-US" sz="2700" dirty="0">
                <a:solidFill>
                  <a:srgbClr val="00B050"/>
                </a:solidFill>
                <a:cs typeface="Arial"/>
              </a:rPr>
              <a:t> = $250, </a:t>
            </a:r>
            <a:r>
              <a:rPr lang="en-US" sz="2700" b="1" i="1" dirty="0" smtClean="0">
                <a:solidFill>
                  <a:srgbClr val="00B050"/>
                </a:solidFill>
                <a:cs typeface="Arial"/>
              </a:rPr>
              <a:t>Q</a:t>
            </a:r>
            <a:r>
              <a:rPr lang="en-US" sz="2700" dirty="0" smtClean="0">
                <a:solidFill>
                  <a:srgbClr val="00B050"/>
                </a:solidFill>
                <a:cs typeface="Arial"/>
              </a:rPr>
              <a:t> </a:t>
            </a:r>
            <a:r>
              <a:rPr lang="en-US" sz="2700" dirty="0">
                <a:solidFill>
                  <a:srgbClr val="00B050"/>
                </a:solidFill>
                <a:cs typeface="Arial"/>
              </a:rPr>
              <a:t>= </a:t>
            </a:r>
            <a:r>
              <a:rPr lang="en-US" sz="2700" dirty="0" smtClean="0">
                <a:solidFill>
                  <a:srgbClr val="00B050"/>
                </a:solidFill>
                <a:cs typeface="Arial"/>
              </a:rPr>
              <a:t>8, </a:t>
            </a:r>
            <a:r>
              <a:rPr lang="en-US" sz="2700" dirty="0">
                <a:solidFill>
                  <a:srgbClr val="00B050"/>
                </a:solidFill>
                <a:cs typeface="Arial"/>
              </a:rPr>
              <a:t>and </a:t>
            </a:r>
            <a:br>
              <a:rPr lang="en-US" sz="2700" dirty="0">
                <a:solidFill>
                  <a:srgbClr val="00B050"/>
                </a:solidFill>
                <a:cs typeface="Arial"/>
              </a:rPr>
            </a:br>
            <a:r>
              <a:rPr lang="en-US" sz="2700" dirty="0">
                <a:solidFill>
                  <a:srgbClr val="00B050"/>
                </a:solidFill>
                <a:cs typeface="Arial"/>
              </a:rPr>
              <a:t>revenue = $</a:t>
            </a:r>
            <a:r>
              <a:rPr lang="en-US" sz="2700" dirty="0" smtClean="0">
                <a:solidFill>
                  <a:srgbClr val="00B050"/>
                </a:solidFill>
                <a:cs typeface="Arial"/>
              </a:rPr>
              <a:t>2000</a:t>
            </a:r>
            <a:endParaRPr lang="en-US" sz="2700" dirty="0">
              <a:solidFill>
                <a:srgbClr val="00B050"/>
              </a:solidFill>
              <a:cs typeface="Arial"/>
            </a:endParaRPr>
          </a:p>
          <a:p>
            <a:endParaRPr lang="en-US" sz="2700" dirty="0" smtClean="0">
              <a:cs typeface="Arial"/>
            </a:endParaRPr>
          </a:p>
          <a:p>
            <a:r>
              <a:rPr lang="en-US" sz="2700" dirty="0" smtClean="0">
                <a:cs typeface="Arial"/>
              </a:rPr>
              <a:t>When </a:t>
            </a:r>
            <a:r>
              <a:rPr lang="en-US" sz="2700" b="1" i="1" dirty="0">
                <a:cs typeface="Arial"/>
              </a:rPr>
              <a:t>D</a:t>
            </a:r>
            <a:r>
              <a:rPr lang="en-US" sz="2700" dirty="0">
                <a:cs typeface="Arial"/>
              </a:rPr>
              <a:t> is elastic, </a:t>
            </a:r>
            <a:br>
              <a:rPr lang="en-US" sz="2700" dirty="0">
                <a:cs typeface="Arial"/>
              </a:rPr>
            </a:br>
            <a:r>
              <a:rPr lang="en-US" sz="2700" dirty="0">
                <a:cs typeface="Arial"/>
              </a:rPr>
              <a:t>a price </a:t>
            </a:r>
            <a:r>
              <a:rPr lang="en-US" sz="2700" dirty="0" smtClean="0">
                <a:cs typeface="Arial"/>
              </a:rPr>
              <a:t>increase causes </a:t>
            </a:r>
            <a:r>
              <a:rPr lang="en-US" sz="2700" dirty="0">
                <a:cs typeface="Arial"/>
              </a:rPr>
              <a:t>revenue to fall. </a:t>
            </a:r>
          </a:p>
          <a:p>
            <a:endParaRPr lang="en-US" sz="2700" dirty="0"/>
          </a:p>
          <a:p>
            <a:endParaRPr lang="en-US" sz="27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27</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4"/>
          <p:cNvGrpSpPr>
            <a:grpSpLocks/>
          </p:cNvGrpSpPr>
          <p:nvPr/>
        </p:nvGrpSpPr>
        <p:grpSpPr bwMode="auto">
          <a:xfrm>
            <a:off x="623888" y="1608137"/>
            <a:ext cx="4449762" cy="3868738"/>
            <a:chOff x="2444" y="900"/>
            <a:chExt cx="2803" cy="2437"/>
          </a:xfrm>
        </p:grpSpPr>
        <p:grpSp>
          <p:nvGrpSpPr>
            <p:cNvPr id="7" name="Group 5"/>
            <p:cNvGrpSpPr>
              <a:grpSpLocks/>
            </p:cNvGrpSpPr>
            <p:nvPr/>
          </p:nvGrpSpPr>
          <p:grpSpPr bwMode="auto">
            <a:xfrm>
              <a:off x="2591" y="1175"/>
              <a:ext cx="2350" cy="2015"/>
              <a:chOff x="1098" y="1361"/>
              <a:chExt cx="2116" cy="2027"/>
            </a:xfrm>
          </p:grpSpPr>
          <p:sp>
            <p:nvSpPr>
              <p:cNvPr id="10"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8"/>
            <p:cNvSpPr txBox="1">
              <a:spLocks noChangeArrowheads="1"/>
            </p:cNvSpPr>
            <p:nvPr/>
          </p:nvSpPr>
          <p:spPr bwMode="auto">
            <a:xfrm>
              <a:off x="2444" y="900"/>
              <a:ext cx="316" cy="289"/>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P</a:t>
              </a:r>
            </a:p>
          </p:txBody>
        </p:sp>
        <p:sp>
          <p:nvSpPr>
            <p:cNvPr id="9" name="Text Box 9"/>
            <p:cNvSpPr txBox="1">
              <a:spLocks noChangeArrowheads="1"/>
            </p:cNvSpPr>
            <p:nvPr/>
          </p:nvSpPr>
          <p:spPr bwMode="auto">
            <a:xfrm>
              <a:off x="4886" y="3046"/>
              <a:ext cx="361" cy="291"/>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12" name="Group 39"/>
          <p:cNvGrpSpPr>
            <a:grpSpLocks/>
          </p:cNvGrpSpPr>
          <p:nvPr/>
        </p:nvGrpSpPr>
        <p:grpSpPr bwMode="auto">
          <a:xfrm>
            <a:off x="1200150" y="2479675"/>
            <a:ext cx="3905250" cy="1722437"/>
            <a:chOff x="2996" y="1521"/>
            <a:chExt cx="2460" cy="1085"/>
          </a:xfrm>
        </p:grpSpPr>
        <p:sp>
          <p:nvSpPr>
            <p:cNvPr id="13" name="Line 11"/>
            <p:cNvSpPr>
              <a:spLocks noChangeShapeType="1"/>
            </p:cNvSpPr>
            <p:nvPr/>
          </p:nvSpPr>
          <p:spPr bwMode="auto">
            <a:xfrm>
              <a:off x="2996" y="1521"/>
              <a:ext cx="2045" cy="919"/>
            </a:xfrm>
            <a:prstGeom prst="line">
              <a:avLst/>
            </a:prstGeom>
            <a:noFill/>
            <a:ln w="38100">
              <a:solidFill>
                <a:schemeClr val="accent6">
                  <a:lumMod val="50000"/>
                </a:schemeClr>
              </a:solidFill>
              <a:round/>
              <a:headEnd/>
              <a:tailEnd/>
            </a:ln>
          </p:spPr>
          <p:txBody>
            <a:bodyPr/>
            <a:lstStyle/>
            <a:p>
              <a:endParaRPr lang="en-US">
                <a:latin typeface="Arial"/>
                <a:cs typeface="Arial"/>
              </a:endParaRPr>
            </a:p>
          </p:txBody>
        </p:sp>
        <p:sp>
          <p:nvSpPr>
            <p:cNvPr id="14" name="Text Box 12"/>
            <p:cNvSpPr txBox="1">
              <a:spLocks noChangeArrowheads="1"/>
            </p:cNvSpPr>
            <p:nvPr/>
          </p:nvSpPr>
          <p:spPr bwMode="auto">
            <a:xfrm>
              <a:off x="4882" y="2318"/>
              <a:ext cx="574"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grpSp>
      <p:sp>
        <p:nvSpPr>
          <p:cNvPr id="15" name="Rectangle 35"/>
          <p:cNvSpPr>
            <a:spLocks noChangeArrowheads="1"/>
          </p:cNvSpPr>
          <p:nvPr/>
        </p:nvSpPr>
        <p:spPr bwMode="auto">
          <a:xfrm>
            <a:off x="2359025" y="3632200"/>
            <a:ext cx="1314450" cy="1600200"/>
          </a:xfrm>
          <a:prstGeom prst="rect">
            <a:avLst/>
          </a:prstGeom>
          <a:pattFill prst="wdDnDiag">
            <a:fgClr>
              <a:srgbClr val="0000FF">
                <a:alpha val="50195"/>
              </a:srgbClr>
            </a:fgClr>
            <a:bgClr>
              <a:srgbClr val="33CCFF">
                <a:alpha val="50195"/>
              </a:srgbClr>
            </a:bgClr>
          </a:pattFill>
          <a:ln w="38100">
            <a:solidFill>
              <a:srgbClr val="0000CC"/>
            </a:solidFill>
            <a:miter lim="800000"/>
            <a:headEnd/>
            <a:tailEnd/>
          </a:ln>
        </p:spPr>
        <p:txBody>
          <a:bodyPr wrap="none" anchor="ctr"/>
          <a:lstStyle/>
          <a:p>
            <a:endParaRPr lang="en-US">
              <a:latin typeface="Arial"/>
              <a:cs typeface="Arial"/>
            </a:endParaRPr>
          </a:p>
        </p:txBody>
      </p:sp>
      <p:sp>
        <p:nvSpPr>
          <p:cNvPr id="16" name="Rectangle 36"/>
          <p:cNvSpPr>
            <a:spLocks noChangeArrowheads="1"/>
          </p:cNvSpPr>
          <p:nvPr/>
        </p:nvSpPr>
        <p:spPr bwMode="auto">
          <a:xfrm>
            <a:off x="887413" y="3017837"/>
            <a:ext cx="1428750" cy="571500"/>
          </a:xfrm>
          <a:prstGeom prst="rect">
            <a:avLst/>
          </a:prstGeom>
          <a:pattFill prst="wdUpDiag">
            <a:fgClr>
              <a:srgbClr val="FF9900">
                <a:alpha val="50195"/>
              </a:srgbClr>
            </a:fgClr>
            <a:bgClr>
              <a:srgbClr val="FFFF99">
                <a:alpha val="50195"/>
              </a:srgbClr>
            </a:bgClr>
          </a:pattFill>
          <a:ln w="38100">
            <a:solidFill>
              <a:srgbClr val="66FF66"/>
            </a:solidFill>
            <a:miter lim="800000"/>
            <a:headEnd/>
            <a:tailEnd/>
          </a:ln>
        </p:spPr>
        <p:txBody>
          <a:bodyPr wrap="none" anchor="ctr"/>
          <a:lstStyle/>
          <a:p>
            <a:endParaRPr lang="en-US">
              <a:latin typeface="Arial"/>
              <a:cs typeface="Arial"/>
            </a:endParaRPr>
          </a:p>
        </p:txBody>
      </p:sp>
      <p:sp>
        <p:nvSpPr>
          <p:cNvPr id="17" name="Text Box 37"/>
          <p:cNvSpPr txBox="1">
            <a:spLocks noChangeArrowheads="1"/>
          </p:cNvSpPr>
          <p:nvPr/>
        </p:nvSpPr>
        <p:spPr bwMode="auto">
          <a:xfrm>
            <a:off x="3694113" y="2074862"/>
            <a:ext cx="1390650" cy="1571625"/>
          </a:xfrm>
          <a:prstGeom prst="rect">
            <a:avLst/>
          </a:prstGeom>
          <a:noFill/>
          <a:ln w="38100">
            <a:solidFill>
              <a:srgbClr val="0000FF"/>
            </a:solidFill>
            <a:miter lim="800000"/>
            <a:headEnd/>
            <a:tailEnd/>
          </a:ln>
        </p:spPr>
        <p:txBody>
          <a:bodyPr>
            <a:spAutoFit/>
          </a:bodyPr>
          <a:lstStyle/>
          <a:p>
            <a:pPr>
              <a:spcBef>
                <a:spcPct val="50000"/>
              </a:spcBef>
            </a:pPr>
            <a:r>
              <a:rPr lang="en-US" sz="2400" dirty="0">
                <a:latin typeface="Arial"/>
                <a:cs typeface="Arial"/>
              </a:rPr>
              <a:t>lost revenue due to lower </a:t>
            </a:r>
            <a:r>
              <a:rPr lang="en-US" sz="2400" b="1" i="1" dirty="0">
                <a:latin typeface="Arial"/>
                <a:cs typeface="Arial"/>
              </a:rPr>
              <a:t>Q</a:t>
            </a:r>
          </a:p>
        </p:txBody>
      </p:sp>
      <p:sp>
        <p:nvSpPr>
          <p:cNvPr id="18" name="Text Box 38"/>
          <p:cNvSpPr txBox="1">
            <a:spLocks noChangeArrowheads="1"/>
          </p:cNvSpPr>
          <p:nvPr/>
        </p:nvSpPr>
        <p:spPr bwMode="auto">
          <a:xfrm>
            <a:off x="1979612" y="1360487"/>
            <a:ext cx="1692276" cy="1569660"/>
          </a:xfrm>
          <a:prstGeom prst="rect">
            <a:avLst/>
          </a:prstGeom>
          <a:noFill/>
          <a:ln w="38100">
            <a:solidFill>
              <a:srgbClr val="66FF66"/>
            </a:solidFill>
            <a:miter lim="800000"/>
            <a:headEnd/>
            <a:tailEnd/>
          </a:ln>
        </p:spPr>
        <p:txBody>
          <a:bodyPr wrap="square">
            <a:spAutoFit/>
          </a:bodyPr>
          <a:lstStyle/>
          <a:p>
            <a:pPr>
              <a:spcBef>
                <a:spcPct val="50000"/>
              </a:spcBef>
            </a:pPr>
            <a:r>
              <a:rPr lang="en-US" sz="2400" dirty="0">
                <a:latin typeface="Arial"/>
                <a:cs typeface="Arial"/>
              </a:rPr>
              <a:t>increased revenue due to higher </a:t>
            </a:r>
            <a:r>
              <a:rPr lang="en-US" sz="2400" b="1" i="1" dirty="0">
                <a:latin typeface="Arial"/>
                <a:cs typeface="Arial"/>
              </a:rPr>
              <a:t>P</a:t>
            </a:r>
          </a:p>
        </p:txBody>
      </p:sp>
      <p:sp>
        <p:nvSpPr>
          <p:cNvPr id="19" name="Text Box 40"/>
          <p:cNvSpPr txBox="1">
            <a:spLocks noChangeArrowheads="1"/>
          </p:cNvSpPr>
          <p:nvPr/>
        </p:nvSpPr>
        <p:spPr bwMode="auto">
          <a:xfrm>
            <a:off x="497891" y="730594"/>
            <a:ext cx="4217987" cy="461665"/>
          </a:xfrm>
          <a:prstGeom prst="rect">
            <a:avLst/>
          </a:prstGeom>
          <a:noFill/>
          <a:ln w="9525">
            <a:noFill/>
            <a:miter lim="800000"/>
            <a:headEnd/>
            <a:tailEnd/>
          </a:ln>
        </p:spPr>
        <p:txBody>
          <a:bodyPr wrap="square">
            <a:spAutoFit/>
          </a:bodyPr>
          <a:lstStyle/>
          <a:p>
            <a:pPr algn="ctr">
              <a:spcBef>
                <a:spcPct val="50000"/>
              </a:spcBef>
            </a:pPr>
            <a:r>
              <a:rPr lang="en-US" sz="2400" dirty="0">
                <a:latin typeface="Arial"/>
                <a:cs typeface="Arial"/>
              </a:rPr>
              <a:t>Deman</a:t>
            </a:r>
            <a:r>
              <a:rPr lang="en-US" altLang="moh-CA" sz="2400" dirty="0">
                <a:latin typeface="Arial"/>
                <a:cs typeface="Arial"/>
              </a:rPr>
              <a:t>d</a:t>
            </a:r>
            <a:r>
              <a:rPr lang="en-US" sz="2400" dirty="0">
                <a:latin typeface="Arial"/>
                <a:cs typeface="Arial"/>
              </a:rPr>
              <a:t> for your websites</a:t>
            </a:r>
          </a:p>
        </p:txBody>
      </p:sp>
      <p:grpSp>
        <p:nvGrpSpPr>
          <p:cNvPr id="20" name="Group 14"/>
          <p:cNvGrpSpPr>
            <a:grpSpLocks/>
          </p:cNvGrpSpPr>
          <p:nvPr/>
        </p:nvGrpSpPr>
        <p:grpSpPr bwMode="auto">
          <a:xfrm>
            <a:off x="-14288" y="3376612"/>
            <a:ext cx="3990975" cy="2312988"/>
            <a:chOff x="2229" y="2086"/>
            <a:chExt cx="2514" cy="1457"/>
          </a:xfrm>
        </p:grpSpPr>
        <p:sp>
          <p:nvSpPr>
            <p:cNvPr id="21" name="Rectangle 15"/>
            <p:cNvSpPr>
              <a:spLocks noChangeArrowheads="1"/>
            </p:cNvSpPr>
            <p:nvPr/>
          </p:nvSpPr>
          <p:spPr bwMode="auto">
            <a:xfrm>
              <a:off x="2787" y="2238"/>
              <a:ext cx="1779" cy="1020"/>
            </a:xfrm>
            <a:prstGeom prst="rect">
              <a:avLst/>
            </a:prstGeom>
            <a:solidFill>
              <a:srgbClr val="0066FF">
                <a:alpha val="50195"/>
              </a:srgbClr>
            </a:solidFill>
            <a:ln w="9525">
              <a:noFill/>
              <a:miter lim="800000"/>
              <a:headEnd/>
              <a:tailEnd/>
            </a:ln>
          </p:spPr>
          <p:txBody>
            <a:bodyPr wrap="none" anchor="ctr"/>
            <a:lstStyle/>
            <a:p>
              <a:endParaRPr lang="en-US">
                <a:latin typeface="Arial"/>
                <a:cs typeface="Arial"/>
              </a:endParaRPr>
            </a:p>
          </p:txBody>
        </p:sp>
        <p:grpSp>
          <p:nvGrpSpPr>
            <p:cNvPr id="22" name="Group 16"/>
            <p:cNvGrpSpPr>
              <a:grpSpLocks/>
            </p:cNvGrpSpPr>
            <p:nvPr/>
          </p:nvGrpSpPr>
          <p:grpSpPr bwMode="auto">
            <a:xfrm>
              <a:off x="2229" y="2086"/>
              <a:ext cx="2514" cy="1457"/>
              <a:chOff x="2040" y="2014"/>
              <a:chExt cx="2514" cy="1457"/>
            </a:xfrm>
          </p:grpSpPr>
          <p:sp>
            <p:nvSpPr>
              <p:cNvPr id="24" name="Text Box 17"/>
              <p:cNvSpPr txBox="1">
                <a:spLocks noChangeArrowheads="1"/>
              </p:cNvSpPr>
              <p:nvPr/>
            </p:nvSpPr>
            <p:spPr bwMode="auto">
              <a:xfrm>
                <a:off x="2040" y="2014"/>
                <a:ext cx="549" cy="288"/>
              </a:xfrm>
              <a:prstGeom prst="rect">
                <a:avLst/>
              </a:prstGeom>
              <a:noFill/>
              <a:ln w="9525">
                <a:noFill/>
                <a:miter lim="800000"/>
                <a:headEnd/>
                <a:tailEnd/>
              </a:ln>
            </p:spPr>
            <p:txBody>
              <a:bodyPr>
                <a:spAutoFit/>
              </a:bodyPr>
              <a:lstStyle/>
              <a:p>
                <a:pPr algn="r">
                  <a:spcBef>
                    <a:spcPct val="50000"/>
                  </a:spcBef>
                </a:pPr>
                <a:r>
                  <a:rPr lang="en-US" sz="2400" dirty="0">
                    <a:latin typeface="Arial"/>
                    <a:cs typeface="Arial"/>
                  </a:rPr>
                  <a:t>$200</a:t>
                </a:r>
                <a:endParaRPr lang="en-US" sz="2400" baseline="-25000" dirty="0">
                  <a:latin typeface="Arial"/>
                  <a:cs typeface="Arial"/>
                </a:endParaRPr>
              </a:p>
            </p:txBody>
          </p:sp>
          <p:sp>
            <p:nvSpPr>
              <p:cNvPr id="25" name="Text Box 18"/>
              <p:cNvSpPr txBox="1">
                <a:spLocks noChangeArrowheads="1"/>
              </p:cNvSpPr>
              <p:nvPr/>
            </p:nvSpPr>
            <p:spPr bwMode="auto">
              <a:xfrm>
                <a:off x="4209" y="3183"/>
                <a:ext cx="345" cy="288"/>
              </a:xfrm>
              <a:prstGeom prst="rect">
                <a:avLst/>
              </a:prstGeom>
              <a:noFill/>
              <a:ln w="9525">
                <a:noFill/>
                <a:miter lim="800000"/>
                <a:headEnd/>
                <a:tailEnd/>
              </a:ln>
            </p:spPr>
            <p:txBody>
              <a:bodyPr>
                <a:spAutoFit/>
              </a:bodyPr>
              <a:lstStyle/>
              <a:p>
                <a:pPr algn="ctr">
                  <a:spcBef>
                    <a:spcPct val="50000"/>
                  </a:spcBef>
                </a:pPr>
                <a:r>
                  <a:rPr lang="en-US" sz="2400" dirty="0">
                    <a:latin typeface="Arial"/>
                    <a:cs typeface="Arial"/>
                  </a:rPr>
                  <a:t>12</a:t>
                </a:r>
                <a:endParaRPr lang="en-US" sz="2400" baseline="-25000" dirty="0">
                  <a:latin typeface="Arial"/>
                  <a:cs typeface="Arial"/>
                </a:endParaRPr>
              </a:p>
            </p:txBody>
          </p:sp>
          <p:grpSp>
            <p:nvGrpSpPr>
              <p:cNvPr id="26" name="Group 19"/>
              <p:cNvGrpSpPr>
                <a:grpSpLocks/>
              </p:cNvGrpSpPr>
              <p:nvPr/>
            </p:nvGrpSpPr>
            <p:grpSpPr bwMode="auto">
              <a:xfrm>
                <a:off x="2605" y="2161"/>
                <a:ext cx="1773" cy="1013"/>
                <a:chOff x="357" y="2450"/>
                <a:chExt cx="795" cy="646"/>
              </a:xfrm>
            </p:grpSpPr>
            <p:sp>
              <p:nvSpPr>
                <p:cNvPr id="27" name="Line 20"/>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8" name="Line 21"/>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grpSp>
      <p:grpSp>
        <p:nvGrpSpPr>
          <p:cNvPr id="29" name="Group 25"/>
          <p:cNvGrpSpPr>
            <a:grpSpLocks/>
          </p:cNvGrpSpPr>
          <p:nvPr/>
        </p:nvGrpSpPr>
        <p:grpSpPr bwMode="auto">
          <a:xfrm>
            <a:off x="-25399" y="2771775"/>
            <a:ext cx="2655888" cy="2943225"/>
            <a:chOff x="2222" y="1705"/>
            <a:chExt cx="1673" cy="1854"/>
          </a:xfrm>
        </p:grpSpPr>
        <p:grpSp>
          <p:nvGrpSpPr>
            <p:cNvPr id="30" name="Group 26"/>
            <p:cNvGrpSpPr>
              <a:grpSpLocks/>
            </p:cNvGrpSpPr>
            <p:nvPr/>
          </p:nvGrpSpPr>
          <p:grpSpPr bwMode="auto">
            <a:xfrm>
              <a:off x="2222" y="1705"/>
              <a:ext cx="1673" cy="1854"/>
              <a:chOff x="2033" y="1633"/>
              <a:chExt cx="1673" cy="1854"/>
            </a:xfrm>
          </p:grpSpPr>
          <p:sp>
            <p:nvSpPr>
              <p:cNvPr id="33" name="Text Box 27"/>
              <p:cNvSpPr txBox="1">
                <a:spLocks noChangeArrowheads="1"/>
              </p:cNvSpPr>
              <p:nvPr/>
            </p:nvSpPr>
            <p:spPr bwMode="auto">
              <a:xfrm>
                <a:off x="2033" y="1633"/>
                <a:ext cx="556" cy="288"/>
              </a:xfrm>
              <a:prstGeom prst="rect">
                <a:avLst/>
              </a:prstGeom>
              <a:noFill/>
              <a:ln w="9525">
                <a:noFill/>
                <a:miter lim="800000"/>
                <a:headEnd/>
                <a:tailEnd/>
              </a:ln>
            </p:spPr>
            <p:txBody>
              <a:bodyPr>
                <a:spAutoFit/>
              </a:bodyPr>
              <a:lstStyle/>
              <a:p>
                <a:pPr algn="r">
                  <a:spcBef>
                    <a:spcPct val="50000"/>
                  </a:spcBef>
                </a:pPr>
                <a:r>
                  <a:rPr lang="en-US" sz="2400" dirty="0">
                    <a:latin typeface="Arial"/>
                    <a:cs typeface="Arial"/>
                  </a:rPr>
                  <a:t>$250</a:t>
                </a:r>
                <a:endParaRPr lang="en-US" sz="2400" baseline="-25000" dirty="0">
                  <a:latin typeface="Arial"/>
                  <a:cs typeface="Arial"/>
                </a:endParaRPr>
              </a:p>
            </p:txBody>
          </p:sp>
          <p:sp>
            <p:nvSpPr>
              <p:cNvPr id="34" name="Text Box 28"/>
              <p:cNvSpPr txBox="1">
                <a:spLocks noChangeArrowheads="1"/>
              </p:cNvSpPr>
              <p:nvPr/>
            </p:nvSpPr>
            <p:spPr bwMode="auto">
              <a:xfrm>
                <a:off x="3336" y="3199"/>
                <a:ext cx="370"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8</a:t>
                </a:r>
                <a:endParaRPr lang="en-US" sz="2400" baseline="-25000">
                  <a:latin typeface="Arial"/>
                  <a:cs typeface="Arial"/>
                </a:endParaRPr>
              </a:p>
            </p:txBody>
          </p:sp>
          <p:grpSp>
            <p:nvGrpSpPr>
              <p:cNvPr id="35" name="Group 29"/>
              <p:cNvGrpSpPr>
                <a:grpSpLocks/>
              </p:cNvGrpSpPr>
              <p:nvPr/>
            </p:nvGrpSpPr>
            <p:grpSpPr bwMode="auto">
              <a:xfrm>
                <a:off x="2595" y="1775"/>
                <a:ext cx="929" cy="1402"/>
                <a:chOff x="357" y="2450"/>
                <a:chExt cx="795" cy="646"/>
              </a:xfrm>
            </p:grpSpPr>
            <p:sp>
              <p:nvSpPr>
                <p:cNvPr id="36" name="Line 30"/>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7" name="Line 31"/>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sp>
          <p:nvSpPr>
            <p:cNvPr id="32" name="Rectangle 33"/>
            <p:cNvSpPr>
              <a:spLocks noChangeArrowheads="1"/>
            </p:cNvSpPr>
            <p:nvPr/>
          </p:nvSpPr>
          <p:spPr bwMode="auto">
            <a:xfrm>
              <a:off x="2808" y="1851"/>
              <a:ext cx="918" cy="1407"/>
            </a:xfrm>
            <a:prstGeom prst="rect">
              <a:avLst/>
            </a:prstGeom>
            <a:solidFill>
              <a:srgbClr val="66FF66">
                <a:alpha val="33000"/>
              </a:srgbClr>
            </a:solidFill>
            <a:ln w="38100">
              <a:solidFill>
                <a:srgbClr val="66FF66"/>
              </a:solidFill>
              <a:miter lim="800000"/>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379997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19"/>
                                        </p:tgtEl>
                                      </p:cBhvr>
                                    </p:animEffect>
                                    <p:set>
                                      <p:cBhvr>
                                        <p:cTn id="30" dur="1" fill="hold">
                                          <p:stCondLst>
                                            <p:cond delay="499"/>
                                          </p:stCondLst>
                                        </p:cTn>
                                        <p:tgtEl>
                                          <p:spTgt spid="19"/>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par>
                          <p:cTn id="45" fill="hold">
                            <p:stCondLst>
                              <p:cond delay="2000"/>
                            </p:stCondLst>
                            <p:childTnLst>
                              <p:par>
                                <p:cTn id="46" presetID="22" presetClass="entr" presetSubtype="8" fill="hold" grpId="0" nodeType="after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wipe(left)">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Elasticity and Total Revenue</a:t>
            </a:r>
          </a:p>
        </p:txBody>
      </p:sp>
      <p:sp>
        <p:nvSpPr>
          <p:cNvPr id="3" name="Text Placeholder 2"/>
          <p:cNvSpPr>
            <a:spLocks noGrp="1"/>
          </p:cNvSpPr>
          <p:nvPr>
            <p:ph type="body" sz="quarter" idx="12"/>
          </p:nvPr>
        </p:nvSpPr>
        <p:spPr>
          <a:xfrm>
            <a:off x="5257800" y="901700"/>
            <a:ext cx="3733800" cy="5346700"/>
          </a:xfrm>
        </p:spPr>
        <p:txBody>
          <a:bodyPr/>
          <a:lstStyle/>
          <a:p>
            <a:r>
              <a:rPr lang="en-US" sz="2700" dirty="0" smtClean="0"/>
              <a:t>Inelastic demand</a:t>
            </a:r>
            <a:r>
              <a:rPr lang="en-US" sz="2700" dirty="0"/>
              <a:t/>
            </a:r>
            <a:br>
              <a:rPr lang="en-US" sz="2700" dirty="0"/>
            </a:br>
            <a:r>
              <a:rPr lang="en-US" sz="2700" dirty="0"/>
              <a:t>(elasticity = </a:t>
            </a:r>
            <a:r>
              <a:rPr lang="en-US" sz="2700" dirty="0" smtClean="0"/>
              <a:t>0.82)</a:t>
            </a:r>
          </a:p>
          <a:p>
            <a:endParaRPr lang="en-US" sz="2700" dirty="0" smtClean="0"/>
          </a:p>
          <a:p>
            <a:r>
              <a:rPr lang="en-US" sz="2700" dirty="0">
                <a:solidFill>
                  <a:srgbClr val="005EA4"/>
                </a:solidFill>
                <a:cs typeface="Arial"/>
              </a:rPr>
              <a:t>If </a:t>
            </a:r>
            <a:r>
              <a:rPr lang="en-US" sz="2700" b="1" i="1" dirty="0">
                <a:solidFill>
                  <a:srgbClr val="005EA4"/>
                </a:solidFill>
                <a:cs typeface="Arial"/>
              </a:rPr>
              <a:t>P</a:t>
            </a:r>
            <a:r>
              <a:rPr lang="en-US" sz="2700" dirty="0">
                <a:solidFill>
                  <a:srgbClr val="005EA4"/>
                </a:solidFill>
                <a:cs typeface="Arial"/>
              </a:rPr>
              <a:t> = $200, </a:t>
            </a:r>
            <a:r>
              <a:rPr lang="en-US" sz="2700" b="1" i="1" dirty="0" smtClean="0">
                <a:solidFill>
                  <a:srgbClr val="005EA4"/>
                </a:solidFill>
                <a:cs typeface="Arial"/>
              </a:rPr>
              <a:t>Q</a:t>
            </a:r>
            <a:r>
              <a:rPr lang="en-US" sz="2700" dirty="0" smtClean="0">
                <a:solidFill>
                  <a:srgbClr val="005EA4"/>
                </a:solidFill>
                <a:cs typeface="Arial"/>
              </a:rPr>
              <a:t> </a:t>
            </a:r>
            <a:r>
              <a:rPr lang="en-US" sz="2700" dirty="0">
                <a:solidFill>
                  <a:srgbClr val="005EA4"/>
                </a:solidFill>
                <a:cs typeface="Arial"/>
              </a:rPr>
              <a:t>= </a:t>
            </a:r>
            <a:r>
              <a:rPr lang="en-US" sz="2700" dirty="0" smtClean="0">
                <a:solidFill>
                  <a:srgbClr val="005EA4"/>
                </a:solidFill>
                <a:cs typeface="Arial"/>
              </a:rPr>
              <a:t>12, </a:t>
            </a:r>
            <a:r>
              <a:rPr lang="en-US" sz="2700" dirty="0">
                <a:solidFill>
                  <a:srgbClr val="005EA4"/>
                </a:solidFill>
                <a:cs typeface="Arial"/>
              </a:rPr>
              <a:t>and revenue = $</a:t>
            </a:r>
            <a:r>
              <a:rPr lang="en-US" sz="2700" dirty="0" smtClean="0">
                <a:solidFill>
                  <a:srgbClr val="005EA4"/>
                </a:solidFill>
                <a:cs typeface="Arial"/>
              </a:rPr>
              <a:t>2400</a:t>
            </a:r>
            <a:endParaRPr lang="en-US" sz="2700" dirty="0">
              <a:solidFill>
                <a:srgbClr val="005EA4"/>
              </a:solidFill>
              <a:cs typeface="Arial"/>
            </a:endParaRPr>
          </a:p>
          <a:p>
            <a:endParaRPr lang="en-US" sz="2700" dirty="0" smtClean="0">
              <a:cs typeface="Arial"/>
            </a:endParaRPr>
          </a:p>
          <a:p>
            <a:r>
              <a:rPr lang="en-US" sz="2700" dirty="0" smtClean="0">
                <a:solidFill>
                  <a:srgbClr val="00B050"/>
                </a:solidFill>
                <a:cs typeface="Arial"/>
              </a:rPr>
              <a:t>If </a:t>
            </a:r>
            <a:r>
              <a:rPr lang="en-US" sz="2700" b="1" i="1" dirty="0">
                <a:solidFill>
                  <a:srgbClr val="00B050"/>
                </a:solidFill>
                <a:cs typeface="Arial"/>
              </a:rPr>
              <a:t>P</a:t>
            </a:r>
            <a:r>
              <a:rPr lang="en-US" sz="2700" dirty="0">
                <a:solidFill>
                  <a:srgbClr val="00B050"/>
                </a:solidFill>
                <a:cs typeface="Arial"/>
              </a:rPr>
              <a:t> = $250, </a:t>
            </a:r>
            <a:r>
              <a:rPr lang="en-US" sz="2700" b="1" i="1" dirty="0" smtClean="0">
                <a:solidFill>
                  <a:srgbClr val="00B050"/>
                </a:solidFill>
                <a:cs typeface="Arial"/>
              </a:rPr>
              <a:t>Q</a:t>
            </a:r>
            <a:r>
              <a:rPr lang="en-US" sz="2700" dirty="0" smtClean="0">
                <a:solidFill>
                  <a:srgbClr val="00B050"/>
                </a:solidFill>
                <a:cs typeface="Arial"/>
              </a:rPr>
              <a:t> </a:t>
            </a:r>
            <a:r>
              <a:rPr lang="en-US" sz="2700" dirty="0">
                <a:solidFill>
                  <a:srgbClr val="00B050"/>
                </a:solidFill>
                <a:cs typeface="Arial"/>
              </a:rPr>
              <a:t>= </a:t>
            </a:r>
            <a:r>
              <a:rPr lang="en-US" sz="2700" dirty="0" smtClean="0">
                <a:solidFill>
                  <a:srgbClr val="00B050"/>
                </a:solidFill>
                <a:cs typeface="Arial"/>
              </a:rPr>
              <a:t>10, </a:t>
            </a:r>
            <a:r>
              <a:rPr lang="en-US" sz="2700" dirty="0">
                <a:solidFill>
                  <a:srgbClr val="00B050"/>
                </a:solidFill>
                <a:cs typeface="Arial"/>
              </a:rPr>
              <a:t>and </a:t>
            </a:r>
            <a:r>
              <a:rPr lang="en-US" sz="2700" dirty="0" smtClean="0">
                <a:solidFill>
                  <a:srgbClr val="00B050"/>
                </a:solidFill>
                <a:cs typeface="Arial"/>
              </a:rPr>
              <a:t>revenue </a:t>
            </a:r>
            <a:r>
              <a:rPr lang="en-US" sz="2700" dirty="0">
                <a:solidFill>
                  <a:srgbClr val="00B050"/>
                </a:solidFill>
                <a:cs typeface="Arial"/>
              </a:rPr>
              <a:t>= $</a:t>
            </a:r>
            <a:r>
              <a:rPr lang="en-US" sz="2700" dirty="0" smtClean="0">
                <a:solidFill>
                  <a:srgbClr val="00B050"/>
                </a:solidFill>
                <a:cs typeface="Arial"/>
              </a:rPr>
              <a:t>2500</a:t>
            </a:r>
            <a:endParaRPr lang="en-US" sz="2700" dirty="0">
              <a:solidFill>
                <a:srgbClr val="00B050"/>
              </a:solidFill>
              <a:cs typeface="Arial"/>
            </a:endParaRPr>
          </a:p>
          <a:p>
            <a:endParaRPr lang="en-US" sz="2700" dirty="0" smtClean="0">
              <a:cs typeface="Arial"/>
            </a:endParaRPr>
          </a:p>
          <a:p>
            <a:r>
              <a:rPr lang="en-US" sz="2700" dirty="0" smtClean="0">
                <a:cs typeface="Arial"/>
              </a:rPr>
              <a:t>When </a:t>
            </a:r>
            <a:r>
              <a:rPr lang="en-US" sz="2700" b="1" i="1" dirty="0">
                <a:cs typeface="Arial"/>
              </a:rPr>
              <a:t>D</a:t>
            </a:r>
            <a:r>
              <a:rPr lang="en-US" sz="2700" dirty="0">
                <a:cs typeface="Arial"/>
              </a:rPr>
              <a:t> is </a:t>
            </a:r>
            <a:r>
              <a:rPr lang="en-US" sz="2700" dirty="0" smtClean="0">
                <a:cs typeface="Arial"/>
              </a:rPr>
              <a:t>inelastic</a:t>
            </a:r>
            <a:r>
              <a:rPr lang="en-US" sz="2700" dirty="0">
                <a:cs typeface="Arial"/>
              </a:rPr>
              <a:t>, </a:t>
            </a:r>
            <a:br>
              <a:rPr lang="en-US" sz="2700" dirty="0">
                <a:cs typeface="Arial"/>
              </a:rPr>
            </a:br>
            <a:r>
              <a:rPr lang="en-US" sz="2700" dirty="0">
                <a:cs typeface="Arial"/>
              </a:rPr>
              <a:t>a price </a:t>
            </a:r>
            <a:r>
              <a:rPr lang="en-US" sz="2700" dirty="0" smtClean="0">
                <a:cs typeface="Arial"/>
              </a:rPr>
              <a:t>increase causes </a:t>
            </a:r>
            <a:r>
              <a:rPr lang="en-US" sz="2700" dirty="0">
                <a:cs typeface="Arial"/>
              </a:rPr>
              <a:t>revenue to </a:t>
            </a:r>
            <a:r>
              <a:rPr lang="en-US" sz="2700" dirty="0" smtClean="0">
                <a:cs typeface="Arial"/>
              </a:rPr>
              <a:t>rise. </a:t>
            </a:r>
            <a:endParaRPr lang="en-US" sz="2700" dirty="0">
              <a:cs typeface="Arial"/>
            </a:endParaRPr>
          </a:p>
          <a:p>
            <a:endParaRPr lang="en-US" sz="2700" dirty="0"/>
          </a:p>
          <a:p>
            <a:endParaRPr lang="en-US" sz="27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28</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38" name="Group 4"/>
          <p:cNvGrpSpPr>
            <a:grpSpLocks/>
          </p:cNvGrpSpPr>
          <p:nvPr/>
        </p:nvGrpSpPr>
        <p:grpSpPr bwMode="auto">
          <a:xfrm>
            <a:off x="457200" y="1771650"/>
            <a:ext cx="4648199" cy="3868738"/>
            <a:chOff x="2319" y="900"/>
            <a:chExt cx="2928" cy="2437"/>
          </a:xfrm>
        </p:grpSpPr>
        <p:grpSp>
          <p:nvGrpSpPr>
            <p:cNvPr id="39" name="Group 5"/>
            <p:cNvGrpSpPr>
              <a:grpSpLocks/>
            </p:cNvGrpSpPr>
            <p:nvPr/>
          </p:nvGrpSpPr>
          <p:grpSpPr bwMode="auto">
            <a:xfrm>
              <a:off x="2591" y="1175"/>
              <a:ext cx="2350" cy="2015"/>
              <a:chOff x="1098" y="1361"/>
              <a:chExt cx="2116" cy="2027"/>
            </a:xfrm>
          </p:grpSpPr>
          <p:sp>
            <p:nvSpPr>
              <p:cNvPr id="42"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43"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0" name="Text Box 8"/>
            <p:cNvSpPr txBox="1">
              <a:spLocks noChangeArrowheads="1"/>
            </p:cNvSpPr>
            <p:nvPr/>
          </p:nvSpPr>
          <p:spPr bwMode="auto">
            <a:xfrm>
              <a:off x="2319" y="900"/>
              <a:ext cx="316" cy="289"/>
            </a:xfrm>
            <a:prstGeom prst="rect">
              <a:avLst/>
            </a:prstGeom>
            <a:noFill/>
            <a:ln w="9525">
              <a:noFill/>
              <a:miter lim="800000"/>
              <a:headEnd/>
              <a:tailEnd/>
            </a:ln>
          </p:spPr>
          <p:txBody>
            <a:bodyPr>
              <a:spAutoFit/>
            </a:bodyPr>
            <a:lstStyle/>
            <a:p>
              <a:pPr algn="ctr">
                <a:spcBef>
                  <a:spcPct val="50000"/>
                </a:spcBef>
              </a:pPr>
              <a:r>
                <a:rPr lang="en-US" sz="2400" b="1" i="1" dirty="0">
                  <a:latin typeface="Arial"/>
                  <a:cs typeface="Arial"/>
                </a:rPr>
                <a:t>P</a:t>
              </a:r>
            </a:p>
          </p:txBody>
        </p:sp>
        <p:sp>
          <p:nvSpPr>
            <p:cNvPr id="41" name="Text Box 9"/>
            <p:cNvSpPr txBox="1">
              <a:spLocks noChangeArrowheads="1"/>
            </p:cNvSpPr>
            <p:nvPr/>
          </p:nvSpPr>
          <p:spPr bwMode="auto">
            <a:xfrm>
              <a:off x="4886" y="3046"/>
              <a:ext cx="361" cy="291"/>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44" name="Group 10"/>
          <p:cNvGrpSpPr>
            <a:grpSpLocks/>
          </p:cNvGrpSpPr>
          <p:nvPr/>
        </p:nvGrpSpPr>
        <p:grpSpPr bwMode="auto">
          <a:xfrm>
            <a:off x="2082800" y="2219325"/>
            <a:ext cx="2813050" cy="2378122"/>
            <a:chOff x="3643" y="1410"/>
            <a:chExt cx="1659" cy="989"/>
          </a:xfrm>
        </p:grpSpPr>
        <p:sp>
          <p:nvSpPr>
            <p:cNvPr id="45" name="Line 11"/>
            <p:cNvSpPr>
              <a:spLocks noChangeShapeType="1"/>
            </p:cNvSpPr>
            <p:nvPr/>
          </p:nvSpPr>
          <p:spPr bwMode="auto">
            <a:xfrm>
              <a:off x="3643" y="1410"/>
              <a:ext cx="1379" cy="919"/>
            </a:xfrm>
            <a:prstGeom prst="line">
              <a:avLst/>
            </a:prstGeom>
            <a:noFill/>
            <a:ln w="38100">
              <a:solidFill>
                <a:schemeClr val="accent6">
                  <a:lumMod val="50000"/>
                </a:schemeClr>
              </a:solidFill>
              <a:round/>
              <a:headEnd/>
              <a:tailEnd/>
            </a:ln>
          </p:spPr>
          <p:txBody>
            <a:bodyPr/>
            <a:lstStyle/>
            <a:p>
              <a:endParaRPr lang="en-US">
                <a:latin typeface="Arial"/>
                <a:cs typeface="Arial"/>
              </a:endParaRPr>
            </a:p>
          </p:txBody>
        </p:sp>
        <p:sp>
          <p:nvSpPr>
            <p:cNvPr id="46" name="Text Box 12"/>
            <p:cNvSpPr txBox="1">
              <a:spLocks noChangeArrowheads="1"/>
            </p:cNvSpPr>
            <p:nvPr/>
          </p:nvSpPr>
          <p:spPr bwMode="auto">
            <a:xfrm>
              <a:off x="4915" y="2207"/>
              <a:ext cx="387" cy="192"/>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grpSp>
      <p:sp>
        <p:nvSpPr>
          <p:cNvPr id="47" name="Rectangle 38"/>
          <p:cNvSpPr>
            <a:spLocks noChangeArrowheads="1"/>
          </p:cNvSpPr>
          <p:nvPr/>
        </p:nvSpPr>
        <p:spPr bwMode="auto">
          <a:xfrm>
            <a:off x="3100388" y="3792538"/>
            <a:ext cx="603250" cy="1600200"/>
          </a:xfrm>
          <a:prstGeom prst="rect">
            <a:avLst/>
          </a:prstGeom>
          <a:pattFill prst="wdDnDiag">
            <a:fgClr>
              <a:srgbClr val="0000FF">
                <a:alpha val="50195"/>
              </a:srgbClr>
            </a:fgClr>
            <a:bgClr>
              <a:srgbClr val="33CCFF">
                <a:alpha val="50195"/>
              </a:srgbClr>
            </a:bgClr>
          </a:pattFill>
          <a:ln w="38100">
            <a:solidFill>
              <a:srgbClr val="0000CC"/>
            </a:solidFill>
            <a:miter lim="800000"/>
            <a:headEnd/>
            <a:tailEnd/>
          </a:ln>
        </p:spPr>
        <p:txBody>
          <a:bodyPr wrap="none" anchor="ctr"/>
          <a:lstStyle/>
          <a:p>
            <a:endParaRPr lang="en-US">
              <a:latin typeface="Arial"/>
              <a:cs typeface="Arial"/>
            </a:endParaRPr>
          </a:p>
        </p:txBody>
      </p:sp>
      <p:sp>
        <p:nvSpPr>
          <p:cNvPr id="48" name="Rectangle 39"/>
          <p:cNvSpPr>
            <a:spLocks noChangeArrowheads="1"/>
          </p:cNvSpPr>
          <p:nvPr/>
        </p:nvSpPr>
        <p:spPr bwMode="auto">
          <a:xfrm>
            <a:off x="915988" y="3181350"/>
            <a:ext cx="2157412" cy="571500"/>
          </a:xfrm>
          <a:prstGeom prst="rect">
            <a:avLst/>
          </a:prstGeom>
          <a:pattFill prst="wdUpDiag">
            <a:fgClr>
              <a:srgbClr val="FF9900">
                <a:alpha val="50195"/>
              </a:srgbClr>
            </a:fgClr>
            <a:bgClr>
              <a:srgbClr val="FFFF99">
                <a:alpha val="50195"/>
              </a:srgbClr>
            </a:bgClr>
          </a:pattFill>
          <a:ln w="38100">
            <a:solidFill>
              <a:srgbClr val="66FF66"/>
            </a:solidFill>
            <a:miter lim="800000"/>
            <a:headEnd/>
            <a:tailEnd/>
          </a:ln>
        </p:spPr>
        <p:txBody>
          <a:bodyPr wrap="none" anchor="ctr"/>
          <a:lstStyle/>
          <a:p>
            <a:endParaRPr lang="en-US">
              <a:latin typeface="Arial"/>
              <a:cs typeface="Arial"/>
            </a:endParaRPr>
          </a:p>
        </p:txBody>
      </p:sp>
      <p:sp>
        <p:nvSpPr>
          <p:cNvPr id="49" name="Text Box 40"/>
          <p:cNvSpPr txBox="1">
            <a:spLocks noChangeArrowheads="1"/>
          </p:cNvSpPr>
          <p:nvPr/>
        </p:nvSpPr>
        <p:spPr bwMode="auto">
          <a:xfrm>
            <a:off x="3708400" y="2162175"/>
            <a:ext cx="1390650" cy="1571625"/>
          </a:xfrm>
          <a:prstGeom prst="rect">
            <a:avLst/>
          </a:prstGeom>
          <a:noFill/>
          <a:ln w="38100">
            <a:solidFill>
              <a:srgbClr val="0000FF"/>
            </a:solidFill>
            <a:miter lim="800000"/>
            <a:headEnd/>
            <a:tailEnd/>
          </a:ln>
        </p:spPr>
        <p:txBody>
          <a:bodyPr>
            <a:spAutoFit/>
          </a:bodyPr>
          <a:lstStyle/>
          <a:p>
            <a:pPr>
              <a:spcBef>
                <a:spcPct val="50000"/>
              </a:spcBef>
            </a:pPr>
            <a:r>
              <a:rPr lang="en-US" sz="2400" dirty="0">
                <a:latin typeface="Arial"/>
                <a:cs typeface="Arial"/>
              </a:rPr>
              <a:t>lost revenue due to lower </a:t>
            </a:r>
            <a:r>
              <a:rPr lang="en-US" sz="2400" b="1" i="1" dirty="0">
                <a:latin typeface="Arial"/>
                <a:cs typeface="Arial"/>
              </a:rPr>
              <a:t>Q</a:t>
            </a:r>
          </a:p>
        </p:txBody>
      </p:sp>
      <p:sp>
        <p:nvSpPr>
          <p:cNvPr id="50" name="Text Box 41"/>
          <p:cNvSpPr txBox="1">
            <a:spLocks noChangeArrowheads="1"/>
          </p:cNvSpPr>
          <p:nvPr/>
        </p:nvSpPr>
        <p:spPr bwMode="auto">
          <a:xfrm>
            <a:off x="958851" y="1445608"/>
            <a:ext cx="1527175" cy="1569660"/>
          </a:xfrm>
          <a:prstGeom prst="rect">
            <a:avLst/>
          </a:prstGeom>
          <a:noFill/>
          <a:ln w="38100">
            <a:solidFill>
              <a:srgbClr val="66FF66"/>
            </a:solidFill>
            <a:miter lim="800000"/>
            <a:headEnd/>
            <a:tailEnd/>
          </a:ln>
        </p:spPr>
        <p:txBody>
          <a:bodyPr wrap="square">
            <a:spAutoFit/>
          </a:bodyPr>
          <a:lstStyle/>
          <a:p>
            <a:pPr>
              <a:spcBef>
                <a:spcPct val="50000"/>
              </a:spcBef>
            </a:pPr>
            <a:r>
              <a:rPr lang="en-US" sz="2400" dirty="0">
                <a:latin typeface="Arial"/>
                <a:cs typeface="Arial"/>
              </a:rPr>
              <a:t>increased revenue due to higher </a:t>
            </a:r>
            <a:r>
              <a:rPr lang="en-US" sz="2400" b="1" i="1" dirty="0">
                <a:latin typeface="Arial"/>
                <a:cs typeface="Arial"/>
              </a:rPr>
              <a:t>P</a:t>
            </a:r>
          </a:p>
        </p:txBody>
      </p:sp>
      <p:sp>
        <p:nvSpPr>
          <p:cNvPr id="51" name="Text Box 44"/>
          <p:cNvSpPr txBox="1">
            <a:spLocks noChangeArrowheads="1"/>
          </p:cNvSpPr>
          <p:nvPr/>
        </p:nvSpPr>
        <p:spPr bwMode="auto">
          <a:xfrm>
            <a:off x="457200" y="609600"/>
            <a:ext cx="4057652" cy="461665"/>
          </a:xfrm>
          <a:prstGeom prst="rect">
            <a:avLst/>
          </a:prstGeom>
          <a:noFill/>
          <a:ln w="9525">
            <a:noFill/>
            <a:miter lim="800000"/>
            <a:headEnd/>
            <a:tailEnd/>
          </a:ln>
        </p:spPr>
        <p:txBody>
          <a:bodyPr wrap="square">
            <a:spAutoFit/>
          </a:bodyPr>
          <a:lstStyle/>
          <a:p>
            <a:pPr algn="ctr">
              <a:spcBef>
                <a:spcPct val="50000"/>
              </a:spcBef>
            </a:pPr>
            <a:r>
              <a:rPr lang="en-US" sz="2400" dirty="0">
                <a:latin typeface="Arial"/>
                <a:cs typeface="Arial"/>
              </a:rPr>
              <a:t>Deman</a:t>
            </a:r>
            <a:r>
              <a:rPr lang="en-US" altLang="moh-CA" sz="2400" dirty="0">
                <a:latin typeface="Arial"/>
                <a:cs typeface="Arial"/>
              </a:rPr>
              <a:t>d</a:t>
            </a:r>
            <a:r>
              <a:rPr lang="en-US" sz="2400" dirty="0">
                <a:latin typeface="Arial"/>
                <a:cs typeface="Arial"/>
              </a:rPr>
              <a:t> for your websites</a:t>
            </a:r>
          </a:p>
        </p:txBody>
      </p:sp>
      <p:grpSp>
        <p:nvGrpSpPr>
          <p:cNvPr id="52" name="Group 42"/>
          <p:cNvGrpSpPr>
            <a:grpSpLocks/>
          </p:cNvGrpSpPr>
          <p:nvPr/>
        </p:nvGrpSpPr>
        <p:grpSpPr bwMode="auto">
          <a:xfrm>
            <a:off x="0" y="3540125"/>
            <a:ext cx="3990975" cy="2312988"/>
            <a:chOff x="2247" y="2230"/>
            <a:chExt cx="2514" cy="1457"/>
          </a:xfrm>
        </p:grpSpPr>
        <p:sp>
          <p:nvSpPr>
            <p:cNvPr id="53" name="Rectangle 15"/>
            <p:cNvSpPr>
              <a:spLocks noChangeArrowheads="1"/>
            </p:cNvSpPr>
            <p:nvPr/>
          </p:nvSpPr>
          <p:spPr bwMode="auto">
            <a:xfrm>
              <a:off x="2805" y="2382"/>
              <a:ext cx="1779" cy="1020"/>
            </a:xfrm>
            <a:prstGeom prst="rect">
              <a:avLst/>
            </a:prstGeom>
            <a:solidFill>
              <a:srgbClr val="0066FF">
                <a:alpha val="50195"/>
              </a:srgbClr>
            </a:solidFill>
            <a:ln w="9525">
              <a:noFill/>
              <a:miter lim="800000"/>
              <a:headEnd/>
              <a:tailEnd/>
            </a:ln>
          </p:spPr>
          <p:txBody>
            <a:bodyPr wrap="none" anchor="ctr"/>
            <a:lstStyle/>
            <a:p>
              <a:endParaRPr lang="en-US">
                <a:latin typeface="Arial"/>
                <a:cs typeface="Arial"/>
              </a:endParaRPr>
            </a:p>
          </p:txBody>
        </p:sp>
        <p:grpSp>
          <p:nvGrpSpPr>
            <p:cNvPr id="54" name="Group 16"/>
            <p:cNvGrpSpPr>
              <a:grpSpLocks/>
            </p:cNvGrpSpPr>
            <p:nvPr/>
          </p:nvGrpSpPr>
          <p:grpSpPr bwMode="auto">
            <a:xfrm>
              <a:off x="2247" y="2230"/>
              <a:ext cx="2514" cy="1457"/>
              <a:chOff x="2040" y="2014"/>
              <a:chExt cx="2514" cy="1457"/>
            </a:xfrm>
          </p:grpSpPr>
          <p:sp>
            <p:nvSpPr>
              <p:cNvPr id="56" name="Text Box 17"/>
              <p:cNvSpPr txBox="1">
                <a:spLocks noChangeArrowheads="1"/>
              </p:cNvSpPr>
              <p:nvPr/>
            </p:nvSpPr>
            <p:spPr bwMode="auto">
              <a:xfrm>
                <a:off x="2040" y="2014"/>
                <a:ext cx="549" cy="288"/>
              </a:xfrm>
              <a:prstGeom prst="rect">
                <a:avLst/>
              </a:prstGeom>
              <a:noFill/>
              <a:ln w="9525">
                <a:noFill/>
                <a:miter lim="800000"/>
                <a:headEnd/>
                <a:tailEnd/>
              </a:ln>
            </p:spPr>
            <p:txBody>
              <a:bodyPr>
                <a:spAutoFit/>
              </a:bodyPr>
              <a:lstStyle/>
              <a:p>
                <a:pPr algn="r">
                  <a:spcBef>
                    <a:spcPct val="50000"/>
                  </a:spcBef>
                </a:pPr>
                <a:r>
                  <a:rPr lang="en-US" sz="2400" dirty="0">
                    <a:latin typeface="Arial"/>
                    <a:cs typeface="Arial"/>
                  </a:rPr>
                  <a:t>$200</a:t>
                </a:r>
                <a:endParaRPr lang="en-US" sz="2400" baseline="-25000" dirty="0">
                  <a:latin typeface="Arial"/>
                  <a:cs typeface="Arial"/>
                </a:endParaRPr>
              </a:p>
            </p:txBody>
          </p:sp>
          <p:sp>
            <p:nvSpPr>
              <p:cNvPr id="57" name="Text Box 18"/>
              <p:cNvSpPr txBox="1">
                <a:spLocks noChangeArrowheads="1"/>
              </p:cNvSpPr>
              <p:nvPr/>
            </p:nvSpPr>
            <p:spPr bwMode="auto">
              <a:xfrm>
                <a:off x="4209" y="3183"/>
                <a:ext cx="34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12</a:t>
                </a:r>
                <a:endParaRPr lang="en-US" sz="2400" baseline="-25000">
                  <a:latin typeface="Arial"/>
                  <a:cs typeface="Arial"/>
                </a:endParaRPr>
              </a:p>
            </p:txBody>
          </p:sp>
          <p:grpSp>
            <p:nvGrpSpPr>
              <p:cNvPr id="58" name="Group 19"/>
              <p:cNvGrpSpPr>
                <a:grpSpLocks/>
              </p:cNvGrpSpPr>
              <p:nvPr/>
            </p:nvGrpSpPr>
            <p:grpSpPr bwMode="auto">
              <a:xfrm>
                <a:off x="2605" y="2161"/>
                <a:ext cx="1773" cy="1013"/>
                <a:chOff x="357" y="2450"/>
                <a:chExt cx="795" cy="646"/>
              </a:xfrm>
            </p:grpSpPr>
            <p:sp>
              <p:nvSpPr>
                <p:cNvPr id="59" name="Line 20"/>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60" name="Line 21"/>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grpSp>
      <p:grpSp>
        <p:nvGrpSpPr>
          <p:cNvPr id="61" name="Group 43"/>
          <p:cNvGrpSpPr>
            <a:grpSpLocks/>
          </p:cNvGrpSpPr>
          <p:nvPr/>
        </p:nvGrpSpPr>
        <p:grpSpPr bwMode="auto">
          <a:xfrm>
            <a:off x="-11112" y="2935288"/>
            <a:ext cx="3378200" cy="2943225"/>
            <a:chOff x="2240" y="1849"/>
            <a:chExt cx="2128" cy="1854"/>
          </a:xfrm>
        </p:grpSpPr>
        <p:grpSp>
          <p:nvGrpSpPr>
            <p:cNvPr id="62" name="Group 24"/>
            <p:cNvGrpSpPr>
              <a:grpSpLocks/>
            </p:cNvGrpSpPr>
            <p:nvPr/>
          </p:nvGrpSpPr>
          <p:grpSpPr bwMode="auto">
            <a:xfrm>
              <a:off x="2240" y="1849"/>
              <a:ext cx="2128" cy="1854"/>
              <a:chOff x="2222" y="1705"/>
              <a:chExt cx="2128" cy="1854"/>
            </a:xfrm>
          </p:grpSpPr>
          <p:sp>
            <p:nvSpPr>
              <p:cNvPr id="65" name="Text Box 25"/>
              <p:cNvSpPr txBox="1">
                <a:spLocks noChangeArrowheads="1"/>
              </p:cNvSpPr>
              <p:nvPr/>
            </p:nvSpPr>
            <p:spPr bwMode="auto">
              <a:xfrm>
                <a:off x="2222" y="1705"/>
                <a:ext cx="556" cy="288"/>
              </a:xfrm>
              <a:prstGeom prst="rect">
                <a:avLst/>
              </a:prstGeom>
              <a:noFill/>
              <a:ln w="9525">
                <a:noFill/>
                <a:miter lim="800000"/>
                <a:headEnd/>
                <a:tailEnd/>
              </a:ln>
            </p:spPr>
            <p:txBody>
              <a:bodyPr>
                <a:spAutoFit/>
              </a:bodyPr>
              <a:lstStyle/>
              <a:p>
                <a:pPr algn="r">
                  <a:spcBef>
                    <a:spcPct val="50000"/>
                  </a:spcBef>
                </a:pPr>
                <a:r>
                  <a:rPr lang="en-US" sz="2400" dirty="0">
                    <a:latin typeface="Arial"/>
                    <a:cs typeface="Arial"/>
                  </a:rPr>
                  <a:t>$250</a:t>
                </a:r>
                <a:endParaRPr lang="en-US" sz="2400" baseline="-25000" dirty="0">
                  <a:latin typeface="Arial"/>
                  <a:cs typeface="Arial"/>
                </a:endParaRPr>
              </a:p>
            </p:txBody>
          </p:sp>
          <p:sp>
            <p:nvSpPr>
              <p:cNvPr id="66" name="Text Box 26"/>
              <p:cNvSpPr txBox="1">
                <a:spLocks noChangeArrowheads="1"/>
              </p:cNvSpPr>
              <p:nvPr/>
            </p:nvSpPr>
            <p:spPr bwMode="auto">
              <a:xfrm>
                <a:off x="3980" y="3271"/>
                <a:ext cx="370"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10</a:t>
                </a:r>
                <a:endParaRPr lang="en-US" sz="2400" baseline="-25000">
                  <a:latin typeface="Arial"/>
                  <a:cs typeface="Arial"/>
                </a:endParaRPr>
              </a:p>
            </p:txBody>
          </p:sp>
          <p:grpSp>
            <p:nvGrpSpPr>
              <p:cNvPr id="67" name="Group 27"/>
              <p:cNvGrpSpPr>
                <a:grpSpLocks/>
              </p:cNvGrpSpPr>
              <p:nvPr/>
            </p:nvGrpSpPr>
            <p:grpSpPr bwMode="auto">
              <a:xfrm>
                <a:off x="2784" y="1847"/>
                <a:ext cx="1382" cy="1402"/>
                <a:chOff x="357" y="2450"/>
                <a:chExt cx="795" cy="646"/>
              </a:xfrm>
            </p:grpSpPr>
            <p:sp>
              <p:nvSpPr>
                <p:cNvPr id="68" name="Line 28"/>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69" name="Line 29"/>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sp>
          <p:nvSpPr>
            <p:cNvPr id="63" name="Rectangle 30"/>
            <p:cNvSpPr>
              <a:spLocks noChangeArrowheads="1"/>
            </p:cNvSpPr>
            <p:nvPr/>
          </p:nvSpPr>
          <p:spPr bwMode="auto">
            <a:xfrm>
              <a:off x="2808" y="1995"/>
              <a:ext cx="1366" cy="1407"/>
            </a:xfrm>
            <a:prstGeom prst="rect">
              <a:avLst/>
            </a:prstGeom>
            <a:solidFill>
              <a:srgbClr val="66FF66">
                <a:alpha val="29000"/>
              </a:srgbClr>
            </a:solidFill>
            <a:ln w="38100">
              <a:solidFill>
                <a:srgbClr val="66FF66"/>
              </a:solidFill>
              <a:miter lim="800000"/>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208620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left)">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500"/>
                                        <p:tgtEl>
                                          <p:spTgt spid="61"/>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0" nodeType="clickEffect">
                                  <p:stCondLst>
                                    <p:cond delay="0"/>
                                  </p:stCondLst>
                                  <p:childTnLst>
                                    <p:animEffect transition="out" filter="fade">
                                      <p:cBhvr>
                                        <p:cTn id="29" dur="500"/>
                                        <p:tgtEl>
                                          <p:spTgt spid="51"/>
                                        </p:tgtEl>
                                      </p:cBhvr>
                                    </p:animEffect>
                                    <p:set>
                                      <p:cBhvr>
                                        <p:cTn id="30" dur="1" fill="hold">
                                          <p:stCondLst>
                                            <p:cond delay="499"/>
                                          </p:stCondLst>
                                        </p:cTn>
                                        <p:tgtEl>
                                          <p:spTgt spid="51"/>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500"/>
                                        <p:tgtEl>
                                          <p:spTgt spid="4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500"/>
                                        <p:tgtEl>
                                          <p:spTgt spid="48"/>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Effect transition="in" filter="wipe(left)">
                                      <p:cBhvr>
                                        <p:cTn id="4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7" grpId="0" animBg="1"/>
      <p:bldP spid="48" grpId="0" animBg="1"/>
      <p:bldP spid="49" grpId="0" animBg="1"/>
      <p:bldP spid="50" grpId="0" animBg="1"/>
      <p:bldP spid="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solidFill>
                  <a:schemeClr val="accent6">
                    <a:lumMod val="50000"/>
                  </a:schemeClr>
                </a:solidFill>
              </a:rPr>
              <a:t>			</a:t>
            </a:r>
            <a:r>
              <a:rPr lang="en-US" dirty="0">
                <a:solidFill>
                  <a:srgbClr val="AE1221"/>
                </a:solidFill>
              </a:rPr>
              <a:t>Elasticity and </a:t>
            </a:r>
            <a:r>
              <a:rPr lang="en-US" dirty="0" smtClean="0">
                <a:solidFill>
                  <a:srgbClr val="AE1221"/>
                </a:solidFill>
              </a:rPr>
              <a:t>revenue</a:t>
            </a:r>
            <a:endParaRPr lang="en-US" dirty="0"/>
          </a:p>
        </p:txBody>
      </p:sp>
      <p:sp>
        <p:nvSpPr>
          <p:cNvPr id="3" name="Content Placeholder 2"/>
          <p:cNvSpPr>
            <a:spLocks noGrp="1"/>
          </p:cNvSpPr>
          <p:nvPr>
            <p:ph idx="1"/>
          </p:nvPr>
        </p:nvSpPr>
        <p:spPr/>
        <p:txBody>
          <a:bodyPr/>
          <a:lstStyle/>
          <a:p>
            <a:pPr marL="514350" indent="-514350">
              <a:buClr>
                <a:srgbClr val="AE1221"/>
              </a:buClr>
              <a:buFont typeface="+mj-lt"/>
              <a:buAutoNum type="alphaUcPeriod"/>
            </a:pPr>
            <a:r>
              <a:rPr lang="en-US" dirty="0" smtClean="0">
                <a:solidFill>
                  <a:schemeClr val="accent6">
                    <a:lumMod val="50000"/>
                  </a:schemeClr>
                </a:solidFill>
              </a:rPr>
              <a:t>Pharmacies </a:t>
            </a:r>
            <a:r>
              <a:rPr lang="en-US" dirty="0">
                <a:solidFill>
                  <a:schemeClr val="accent6">
                    <a:lumMod val="50000"/>
                  </a:schemeClr>
                </a:solidFill>
              </a:rPr>
              <a:t>raise the price of insulin by 10%.  </a:t>
            </a:r>
            <a:endParaRPr lang="en-US" dirty="0" smtClean="0">
              <a:solidFill>
                <a:schemeClr val="accent6">
                  <a:lumMod val="50000"/>
                </a:schemeClr>
              </a:solidFill>
            </a:endParaRPr>
          </a:p>
          <a:p>
            <a:pPr marL="914400" lvl="1" indent="-514350">
              <a:buClr>
                <a:srgbClr val="AE1221"/>
              </a:buClr>
            </a:pPr>
            <a:r>
              <a:rPr lang="en-US" dirty="0" smtClean="0"/>
              <a:t>Does </a:t>
            </a:r>
            <a:r>
              <a:rPr lang="en-US" dirty="0"/>
              <a:t>total expenditure on insulin rise or fall</a:t>
            </a:r>
            <a:r>
              <a:rPr lang="en-US" dirty="0" smtClean="0"/>
              <a:t>?</a:t>
            </a:r>
          </a:p>
          <a:p>
            <a:pPr marL="400050" lvl="1" indent="0">
              <a:buClr>
                <a:srgbClr val="AE1221"/>
              </a:buClr>
              <a:buNone/>
            </a:pPr>
            <a:r>
              <a:rPr lang="en-US" dirty="0" smtClean="0"/>
              <a:t>  </a:t>
            </a:r>
            <a:endParaRPr lang="en-US" dirty="0"/>
          </a:p>
          <a:p>
            <a:pPr marL="514350" indent="-514350">
              <a:buClr>
                <a:srgbClr val="AE1221"/>
              </a:buClr>
              <a:buFont typeface="+mj-lt"/>
              <a:buAutoNum type="alphaUcPeriod"/>
            </a:pPr>
            <a:r>
              <a:rPr lang="en-US" dirty="0" smtClean="0">
                <a:solidFill>
                  <a:schemeClr val="accent6">
                    <a:lumMod val="50000"/>
                  </a:schemeClr>
                </a:solidFill>
              </a:rPr>
              <a:t>As </a:t>
            </a:r>
            <a:r>
              <a:rPr lang="en-US" dirty="0">
                <a:solidFill>
                  <a:schemeClr val="accent6">
                    <a:lumMod val="50000"/>
                  </a:schemeClr>
                </a:solidFill>
              </a:rPr>
              <a:t>a result of a fare war, the price of a luxury cruise falls 20%.  </a:t>
            </a:r>
            <a:endParaRPr lang="en-US" dirty="0" smtClean="0"/>
          </a:p>
          <a:p>
            <a:pPr lvl="1">
              <a:buClr>
                <a:srgbClr val="AE1221"/>
              </a:buClr>
            </a:pPr>
            <a:r>
              <a:rPr lang="en-US" dirty="0" smtClean="0"/>
              <a:t>Does </a:t>
            </a:r>
            <a:r>
              <a:rPr lang="en-US" dirty="0"/>
              <a:t>luxury cruise companies’ total revenue </a:t>
            </a:r>
            <a:r>
              <a:rPr lang="en-US" dirty="0" smtClean="0"/>
              <a:t>rise </a:t>
            </a:r>
            <a:r>
              <a:rPr lang="en-US" dirty="0"/>
              <a:t>or fall?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5062272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scenario: </a:t>
            </a:r>
            <a:endParaRPr lang="en-US" dirty="0"/>
          </a:p>
        </p:txBody>
      </p:sp>
      <p:sp>
        <p:nvSpPr>
          <p:cNvPr id="3" name="Content Placeholder 2"/>
          <p:cNvSpPr>
            <a:spLocks noGrp="1"/>
          </p:cNvSpPr>
          <p:nvPr>
            <p:ph idx="1"/>
          </p:nvPr>
        </p:nvSpPr>
        <p:spPr>
          <a:xfrm>
            <a:off x="347241" y="685800"/>
            <a:ext cx="8518947" cy="5762625"/>
          </a:xfrm>
        </p:spPr>
        <p:txBody>
          <a:bodyPr>
            <a:normAutofit/>
          </a:bodyPr>
          <a:lstStyle/>
          <a:p>
            <a:r>
              <a:rPr lang="en-US" dirty="0" smtClean="0">
                <a:solidFill>
                  <a:schemeClr val="accent6">
                    <a:lumMod val="50000"/>
                  </a:schemeClr>
                </a:solidFill>
              </a:rPr>
              <a:t>You design websites for local businesses. </a:t>
            </a:r>
          </a:p>
          <a:p>
            <a:pPr lvl="1"/>
            <a:r>
              <a:rPr lang="en-US" dirty="0" smtClean="0"/>
              <a:t>You </a:t>
            </a:r>
            <a:r>
              <a:rPr lang="en-US" dirty="0"/>
              <a:t>charge $200 per website, </a:t>
            </a:r>
            <a:r>
              <a:rPr lang="en-US" dirty="0" smtClean="0"/>
              <a:t>and </a:t>
            </a:r>
            <a:r>
              <a:rPr lang="en-US" dirty="0"/>
              <a:t>currently sell 12 websites per month.  </a:t>
            </a:r>
          </a:p>
          <a:p>
            <a:r>
              <a:rPr lang="en-US" dirty="0">
                <a:solidFill>
                  <a:schemeClr val="accent6">
                    <a:lumMod val="50000"/>
                  </a:schemeClr>
                </a:solidFill>
              </a:rPr>
              <a:t>Your costs are </a:t>
            </a:r>
            <a:r>
              <a:rPr lang="en-US" dirty="0" smtClean="0">
                <a:solidFill>
                  <a:schemeClr val="accent6">
                    <a:lumMod val="50000"/>
                  </a:schemeClr>
                </a:solidFill>
              </a:rPr>
              <a:t>rising (</a:t>
            </a:r>
            <a:r>
              <a:rPr lang="en-US" dirty="0">
                <a:solidFill>
                  <a:schemeClr val="accent6">
                    <a:lumMod val="50000"/>
                  </a:schemeClr>
                </a:solidFill>
              </a:rPr>
              <a:t>including the opportunity cost of your time</a:t>
            </a:r>
            <a:r>
              <a:rPr lang="en-US" dirty="0" smtClean="0">
                <a:solidFill>
                  <a:schemeClr val="accent6">
                    <a:lumMod val="50000"/>
                  </a:schemeClr>
                </a:solidFill>
              </a:rPr>
              <a:t>)</a:t>
            </a:r>
          </a:p>
          <a:p>
            <a:pPr lvl="1"/>
            <a:r>
              <a:rPr lang="en-US" dirty="0" smtClean="0"/>
              <a:t>You </a:t>
            </a:r>
            <a:r>
              <a:rPr lang="en-US" dirty="0"/>
              <a:t>consider raising the price to $250.  </a:t>
            </a:r>
          </a:p>
          <a:p>
            <a:r>
              <a:rPr lang="en-US" dirty="0">
                <a:solidFill>
                  <a:schemeClr val="accent6">
                    <a:lumMod val="50000"/>
                  </a:schemeClr>
                </a:solidFill>
              </a:rPr>
              <a:t>The law of </a:t>
            </a:r>
            <a:r>
              <a:rPr lang="en-US" dirty="0" smtClean="0">
                <a:solidFill>
                  <a:schemeClr val="accent6">
                    <a:lumMod val="50000"/>
                  </a:schemeClr>
                </a:solidFill>
              </a:rPr>
              <a:t>demand: </a:t>
            </a:r>
            <a:r>
              <a:rPr lang="en-US" dirty="0">
                <a:solidFill>
                  <a:schemeClr val="accent6">
                    <a:lumMod val="50000"/>
                  </a:schemeClr>
                </a:solidFill>
              </a:rPr>
              <a:t>you won’t sell as many websites if you raise your price.  </a:t>
            </a:r>
            <a:endParaRPr lang="en-US" dirty="0" smtClean="0">
              <a:solidFill>
                <a:schemeClr val="accent6">
                  <a:lumMod val="50000"/>
                </a:schemeClr>
              </a:solidFill>
            </a:endParaRPr>
          </a:p>
          <a:p>
            <a:pPr lvl="1"/>
            <a:r>
              <a:rPr lang="en-US" dirty="0" smtClean="0"/>
              <a:t>How </a:t>
            </a:r>
            <a:r>
              <a:rPr lang="en-US" dirty="0"/>
              <a:t>many fewer websites?  </a:t>
            </a:r>
            <a:endParaRPr lang="en-US" dirty="0" smtClean="0"/>
          </a:p>
          <a:p>
            <a:pPr lvl="1"/>
            <a:r>
              <a:rPr lang="en-US" dirty="0" smtClean="0"/>
              <a:t>How </a:t>
            </a:r>
            <a:r>
              <a:rPr lang="en-US" dirty="0"/>
              <a:t>much will your revenue fall, or might it </a:t>
            </a:r>
            <a:r>
              <a:rPr lang="en-US" dirty="0" smtClean="0"/>
              <a:t>increase? </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51472510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lstStyle/>
          <a:p>
            <a:pPr marL="514350" indent="-514350">
              <a:buClr>
                <a:srgbClr val="AE1221"/>
              </a:buClr>
              <a:buFont typeface="+mj-lt"/>
              <a:buAutoNum type="alphaUcPeriod"/>
            </a:pPr>
            <a:r>
              <a:rPr lang="en-US" dirty="0" smtClean="0">
                <a:solidFill>
                  <a:schemeClr val="accent6">
                    <a:lumMod val="50000"/>
                  </a:schemeClr>
                </a:solidFill>
              </a:rPr>
              <a:t>Pharmacies </a:t>
            </a:r>
            <a:r>
              <a:rPr lang="en-US" dirty="0">
                <a:solidFill>
                  <a:schemeClr val="accent6">
                    <a:lumMod val="50000"/>
                  </a:schemeClr>
                </a:solidFill>
              </a:rPr>
              <a:t>raise the price of insulin by 10%.  </a:t>
            </a:r>
            <a:endParaRPr lang="en-US" dirty="0" smtClean="0">
              <a:solidFill>
                <a:schemeClr val="accent6">
                  <a:lumMod val="50000"/>
                </a:schemeClr>
              </a:solidFill>
            </a:endParaRPr>
          </a:p>
          <a:p>
            <a:pPr marL="914400" lvl="1" indent="-514350">
              <a:buClr>
                <a:srgbClr val="AE1221"/>
              </a:buClr>
            </a:pPr>
            <a:r>
              <a:rPr lang="en-US" dirty="0" smtClean="0"/>
              <a:t>Does </a:t>
            </a:r>
            <a:r>
              <a:rPr lang="en-US" dirty="0"/>
              <a:t>total expenditure on insulin rise or fall</a:t>
            </a:r>
            <a:r>
              <a:rPr lang="en-US" dirty="0" smtClean="0"/>
              <a:t>?</a:t>
            </a:r>
          </a:p>
          <a:p>
            <a:pPr marL="400050" lvl="1" indent="0">
              <a:buClr>
                <a:srgbClr val="AE1221"/>
              </a:buClr>
              <a:buNone/>
            </a:pPr>
            <a:r>
              <a:rPr lang="en-US" dirty="0" smtClean="0"/>
              <a:t>  </a:t>
            </a:r>
            <a:endParaRPr lang="en-US" dirty="0"/>
          </a:p>
          <a:p>
            <a:r>
              <a:rPr lang="en-US" dirty="0"/>
              <a:t>Expenditure = P x Q </a:t>
            </a:r>
          </a:p>
          <a:p>
            <a:r>
              <a:rPr lang="en-US" dirty="0"/>
              <a:t>Since demand is inelastic, Q will fall less </a:t>
            </a:r>
            <a:br>
              <a:rPr lang="en-US" dirty="0"/>
            </a:br>
            <a:r>
              <a:rPr lang="en-US" dirty="0"/>
              <a:t>than 10%, so expenditure rises.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6894311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2 </a:t>
            </a:r>
            <a:r>
              <a:rPr lang="en-US" dirty="0">
                <a:solidFill>
                  <a:schemeClr val="accent6">
                    <a:lumMod val="50000"/>
                  </a:schemeClr>
                </a:solidFill>
              </a:rPr>
              <a:t>	</a:t>
            </a:r>
            <a:r>
              <a:rPr lang="en-US" dirty="0" smtClean="0">
                <a:solidFill>
                  <a:schemeClr val="accent6">
                    <a:lumMod val="50000"/>
                  </a:schemeClr>
                </a:solidFill>
              </a:rPr>
              <a:t>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lstStyle/>
          <a:p>
            <a:pPr marL="514350" indent="-514350">
              <a:buClr>
                <a:srgbClr val="AE1221"/>
              </a:buClr>
              <a:buFont typeface="+mj-lt"/>
              <a:buAutoNum type="alphaUcPeriod" startAt="2"/>
            </a:pPr>
            <a:r>
              <a:rPr lang="en-US" dirty="0" smtClean="0">
                <a:solidFill>
                  <a:schemeClr val="accent6">
                    <a:lumMod val="50000"/>
                  </a:schemeClr>
                </a:solidFill>
              </a:rPr>
              <a:t>As </a:t>
            </a:r>
            <a:r>
              <a:rPr lang="en-US" dirty="0">
                <a:solidFill>
                  <a:schemeClr val="accent6">
                    <a:lumMod val="50000"/>
                  </a:schemeClr>
                </a:solidFill>
              </a:rPr>
              <a:t>a result of a fare war, the price of a luxury cruise falls 20%.  </a:t>
            </a:r>
            <a:endParaRPr lang="en-US" dirty="0" smtClean="0"/>
          </a:p>
          <a:p>
            <a:pPr lvl="1">
              <a:buClr>
                <a:srgbClr val="AE1221"/>
              </a:buClr>
            </a:pPr>
            <a:r>
              <a:rPr lang="en-US" dirty="0" smtClean="0"/>
              <a:t>Does </a:t>
            </a:r>
            <a:r>
              <a:rPr lang="en-US" dirty="0"/>
              <a:t>luxury cruise companies’ total revenue </a:t>
            </a:r>
            <a:r>
              <a:rPr lang="en-US" dirty="0" smtClean="0"/>
              <a:t>rise </a:t>
            </a:r>
            <a:r>
              <a:rPr lang="en-US" dirty="0"/>
              <a:t>or fall? </a:t>
            </a:r>
          </a:p>
          <a:p>
            <a:r>
              <a:rPr lang="en-US" dirty="0"/>
              <a:t>Revenue = P x Q</a:t>
            </a:r>
          </a:p>
          <a:p>
            <a:r>
              <a:rPr lang="en-US" dirty="0" smtClean="0"/>
              <a:t>The </a:t>
            </a:r>
            <a:r>
              <a:rPr lang="en-US" dirty="0"/>
              <a:t>fall in P reduces revenue, </a:t>
            </a:r>
            <a:r>
              <a:rPr lang="en-US" dirty="0" smtClean="0"/>
              <a:t>but </a:t>
            </a:r>
            <a:r>
              <a:rPr lang="en-US" dirty="0"/>
              <a:t>Q increases, which increases revenue.  Which effect is bigger? </a:t>
            </a:r>
          </a:p>
          <a:p>
            <a:r>
              <a:rPr lang="en-US" dirty="0" smtClean="0"/>
              <a:t>Since </a:t>
            </a:r>
            <a:r>
              <a:rPr lang="en-US" dirty="0"/>
              <a:t>demand is elastic, Q will increase more than 20%, so revenue rises.</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68943115"/>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z="3200" dirty="0"/>
              <a:t>Does Drug Interdiction Increase </a:t>
            </a:r>
            <a:r>
              <a:rPr lang="en-US" altLang="en-US" sz="3200" dirty="0" smtClean="0"/>
              <a:t/>
            </a:r>
            <a:br>
              <a:rPr lang="en-US" altLang="en-US" sz="3200" dirty="0" smtClean="0"/>
            </a:br>
            <a:r>
              <a:rPr lang="en-US" altLang="en-US" sz="3200" dirty="0" smtClean="0"/>
              <a:t>or </a:t>
            </a:r>
            <a:r>
              <a:rPr lang="en-US" altLang="en-US" sz="3200" dirty="0"/>
              <a:t>Decrease Drug-related Crime?</a:t>
            </a:r>
          </a:p>
        </p:txBody>
      </p:sp>
      <p:sp>
        <p:nvSpPr>
          <p:cNvPr id="48131" name="Content Placeholder 2"/>
          <p:cNvSpPr>
            <a:spLocks noGrp="1"/>
          </p:cNvSpPr>
          <p:nvPr>
            <p:ph idx="1"/>
          </p:nvPr>
        </p:nvSpPr>
        <p:spPr/>
        <p:txBody>
          <a:bodyPr/>
          <a:lstStyle/>
          <a:p>
            <a:pPr marL="514350" indent="-514350">
              <a:buFont typeface="+mj-lt"/>
              <a:buAutoNum type="arabicPeriod"/>
            </a:pPr>
            <a:r>
              <a:rPr lang="en-US" altLang="en-US" dirty="0" smtClean="0"/>
              <a:t>Increase </a:t>
            </a:r>
            <a:r>
              <a:rPr lang="en-US" altLang="en-US" dirty="0" smtClean="0"/>
              <a:t>the number of federal agents devoted to the war on drugs</a:t>
            </a:r>
          </a:p>
          <a:p>
            <a:pPr lvl="1"/>
            <a:r>
              <a:rPr lang="en-US" altLang="en-US" dirty="0" smtClean="0"/>
              <a:t>Illegal drugs: supply curve shifts left</a:t>
            </a:r>
          </a:p>
          <a:p>
            <a:pPr lvl="2"/>
            <a:r>
              <a:rPr lang="en-US" altLang="en-US" dirty="0" smtClean="0"/>
              <a:t>Higher price and lower quantity</a:t>
            </a:r>
          </a:p>
          <a:p>
            <a:pPr lvl="1"/>
            <a:r>
              <a:rPr lang="en-US" altLang="en-US" dirty="0" smtClean="0"/>
              <a:t>Amount of drug-related crimes</a:t>
            </a:r>
          </a:p>
          <a:p>
            <a:pPr lvl="2"/>
            <a:r>
              <a:rPr lang="en-US" altLang="en-US" dirty="0" smtClean="0"/>
              <a:t>Inelastic demand for drugs</a:t>
            </a:r>
          </a:p>
          <a:p>
            <a:pPr lvl="2"/>
            <a:r>
              <a:rPr lang="en-US" altLang="en-US" dirty="0" smtClean="0"/>
              <a:t>Higher drugs price: higher total revenue</a:t>
            </a:r>
          </a:p>
          <a:p>
            <a:pPr lvl="2"/>
            <a:r>
              <a:rPr lang="en-US" altLang="en-US" dirty="0" smtClean="0"/>
              <a:t>Increase drug-related crime</a:t>
            </a:r>
          </a:p>
        </p:txBody>
      </p:sp>
      <p:sp>
        <p:nvSpPr>
          <p:cNvPr id="4813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34E7E86F-F14D-4306-A3B1-9AFDA49C6A7F}" type="slidenum">
              <a:rPr lang="en-US" altLang="en-US" sz="1200" smtClean="0">
                <a:solidFill>
                  <a:srgbClr val="002060"/>
                </a:solidFill>
              </a:rPr>
              <a:pPr algn="ctr" eaLnBrk="1" hangingPunct="1"/>
              <a:t>32</a:t>
            </a:fld>
            <a:endParaRPr lang="en-US" altLang="en-US" sz="1200" smtClean="0">
              <a:solidFill>
                <a:srgbClr val="002060"/>
              </a:solidFill>
            </a:endParaRPr>
          </a:p>
        </p:txBody>
      </p:sp>
      <p:sp>
        <p:nvSpPr>
          <p:cNvPr id="4813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240631876"/>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5359400" y="1595438"/>
            <a:ext cx="1490663" cy="3128962"/>
            <a:chOff x="3446" y="1165"/>
            <a:chExt cx="939" cy="1971"/>
          </a:xfrm>
        </p:grpSpPr>
        <p:sp>
          <p:nvSpPr>
            <p:cNvPr id="42032" name="Line 17"/>
            <p:cNvSpPr>
              <a:spLocks noChangeShapeType="1"/>
            </p:cNvSpPr>
            <p:nvPr/>
          </p:nvSpPr>
          <p:spPr bwMode="auto">
            <a:xfrm>
              <a:off x="3624" y="1417"/>
              <a:ext cx="761" cy="1719"/>
            </a:xfrm>
            <a:prstGeom prst="line">
              <a:avLst/>
            </a:prstGeom>
            <a:noFill/>
            <a:ln w="38100">
              <a:solidFill>
                <a:schemeClr val="tx2"/>
              </a:solidFill>
              <a:round/>
              <a:headEnd/>
              <a:tailEnd/>
            </a:ln>
          </p:spPr>
          <p:txBody>
            <a:bodyPr/>
            <a:lstStyle/>
            <a:p>
              <a:endParaRPr lang="en-US">
                <a:latin typeface="Arial"/>
                <a:cs typeface="Arial"/>
              </a:endParaRPr>
            </a:p>
          </p:txBody>
        </p:sp>
        <p:sp>
          <p:nvSpPr>
            <p:cNvPr id="42033" name="Text Box 18"/>
            <p:cNvSpPr txBox="1">
              <a:spLocks noChangeArrowheads="1"/>
            </p:cNvSpPr>
            <p:nvPr/>
          </p:nvSpPr>
          <p:spPr bwMode="auto">
            <a:xfrm>
              <a:off x="3446" y="1165"/>
              <a:ext cx="413"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r>
                <a:rPr lang="en-US" sz="2400" b="1" baseline="-25000">
                  <a:latin typeface="Arial"/>
                  <a:cs typeface="Arial"/>
                </a:rPr>
                <a:t>1</a:t>
              </a:r>
            </a:p>
          </p:txBody>
        </p:sp>
      </p:grpSp>
      <p:sp>
        <p:nvSpPr>
          <p:cNvPr id="41989" name="Rectangle 2"/>
          <p:cNvSpPr>
            <a:spLocks noGrp="1" noChangeArrowheads="1"/>
          </p:cNvSpPr>
          <p:nvPr>
            <p:ph type="title"/>
          </p:nvPr>
        </p:nvSpPr>
        <p:spPr/>
        <p:txBody>
          <a:bodyPr>
            <a:noAutofit/>
          </a:bodyPr>
          <a:lstStyle/>
          <a:p>
            <a:pPr eaLnBrk="1" hangingPunct="1"/>
            <a:r>
              <a:rPr lang="en-US" sz="3200" dirty="0" smtClean="0"/>
              <a:t>Policy 1:  Interdiction</a:t>
            </a:r>
          </a:p>
        </p:txBody>
      </p:sp>
      <p:sp>
        <p:nvSpPr>
          <p:cNvPr id="14" name="Text Placeholder 13"/>
          <p:cNvSpPr>
            <a:spLocks noGrp="1"/>
          </p:cNvSpPr>
          <p:nvPr>
            <p:ph type="body" sz="quarter" idx="12"/>
          </p:nvPr>
        </p:nvSpPr>
        <p:spPr>
          <a:xfrm>
            <a:off x="82884" y="703264"/>
            <a:ext cx="3814763" cy="5773736"/>
          </a:xfrm>
        </p:spPr>
        <p:txBody>
          <a:bodyPr/>
          <a:lstStyle/>
          <a:p>
            <a:r>
              <a:rPr lang="en-US" sz="2800" dirty="0">
                <a:cs typeface="Arial"/>
              </a:rPr>
              <a:t>Interdiction </a:t>
            </a:r>
            <a:endParaRPr lang="en-US" sz="2800" dirty="0" smtClean="0">
              <a:cs typeface="Arial"/>
            </a:endParaRPr>
          </a:p>
          <a:p>
            <a:r>
              <a:rPr lang="en-US" sz="2800" dirty="0" smtClean="0">
                <a:cs typeface="Arial"/>
              </a:rPr>
              <a:t>reduces </a:t>
            </a:r>
            <a:r>
              <a:rPr lang="en-US" sz="2800" dirty="0">
                <a:cs typeface="Arial"/>
              </a:rPr>
              <a:t>the </a:t>
            </a:r>
            <a:endParaRPr lang="en-US" sz="2800" dirty="0" smtClean="0">
              <a:cs typeface="Arial"/>
            </a:endParaRPr>
          </a:p>
          <a:p>
            <a:r>
              <a:rPr lang="en-US" sz="2800" dirty="0" smtClean="0">
                <a:cs typeface="Arial"/>
              </a:rPr>
              <a:t>supply </a:t>
            </a:r>
            <a:r>
              <a:rPr lang="en-US" sz="2800" dirty="0">
                <a:cs typeface="Arial"/>
              </a:rPr>
              <a:t>of drugs.</a:t>
            </a:r>
          </a:p>
          <a:p>
            <a:endParaRPr lang="en-US" sz="2800" dirty="0" smtClean="0"/>
          </a:p>
          <a:p>
            <a:r>
              <a:rPr lang="en-US" sz="2800" dirty="0" smtClean="0">
                <a:cs typeface="Arial"/>
              </a:rPr>
              <a:t>Demand </a:t>
            </a:r>
            <a:r>
              <a:rPr lang="en-US" sz="2800" dirty="0">
                <a:cs typeface="Arial"/>
              </a:rPr>
              <a:t>for drugs is </a:t>
            </a:r>
            <a:r>
              <a:rPr lang="en-US" sz="2800" dirty="0" smtClean="0">
                <a:cs typeface="Arial"/>
              </a:rPr>
              <a:t>inelastic: </a:t>
            </a:r>
            <a:r>
              <a:rPr lang="en-US" sz="2800" b="1" i="1" dirty="0" smtClean="0">
                <a:cs typeface="Arial"/>
              </a:rPr>
              <a:t>P</a:t>
            </a:r>
            <a:r>
              <a:rPr lang="en-US" sz="2800" dirty="0" smtClean="0">
                <a:cs typeface="Arial"/>
              </a:rPr>
              <a:t> </a:t>
            </a:r>
            <a:r>
              <a:rPr lang="en-US" sz="2800" dirty="0">
                <a:cs typeface="Arial"/>
              </a:rPr>
              <a:t>rises </a:t>
            </a:r>
            <a:r>
              <a:rPr lang="en-US" sz="2800" dirty="0" smtClean="0">
                <a:cs typeface="Arial"/>
              </a:rPr>
              <a:t>proportionally </a:t>
            </a:r>
            <a:r>
              <a:rPr lang="en-US" sz="2800" dirty="0">
                <a:cs typeface="Arial"/>
              </a:rPr>
              <a:t>more than </a:t>
            </a:r>
            <a:r>
              <a:rPr lang="en-US" sz="2800" b="1" i="1" dirty="0">
                <a:cs typeface="Arial"/>
              </a:rPr>
              <a:t>Q</a:t>
            </a:r>
            <a:r>
              <a:rPr lang="en-US" sz="2800" dirty="0">
                <a:cs typeface="Arial"/>
              </a:rPr>
              <a:t> falls</a:t>
            </a:r>
            <a:r>
              <a:rPr lang="en-US" sz="2800" dirty="0" smtClean="0">
                <a:cs typeface="Arial"/>
              </a:rPr>
              <a:t>.</a:t>
            </a:r>
          </a:p>
          <a:p>
            <a:endParaRPr lang="en-US" sz="2800" dirty="0">
              <a:cs typeface="Arial"/>
            </a:endParaRPr>
          </a:p>
          <a:p>
            <a:r>
              <a:rPr lang="en-US" sz="2800" dirty="0">
                <a:cs typeface="Arial"/>
              </a:rPr>
              <a:t>Result: an increase in </a:t>
            </a:r>
            <a:br>
              <a:rPr lang="en-US" sz="2800" dirty="0">
                <a:cs typeface="Arial"/>
              </a:rPr>
            </a:br>
            <a:r>
              <a:rPr lang="en-US" sz="2800" dirty="0">
                <a:cs typeface="Arial"/>
              </a:rPr>
              <a:t>total spending on drugs, and in drug-related crime</a:t>
            </a:r>
          </a:p>
          <a:p>
            <a:endParaRPr lang="en-US" sz="2800" dirty="0">
              <a:cs typeface="Arial"/>
            </a:endParaRPr>
          </a:p>
          <a:p>
            <a:endParaRPr lang="en-US" sz="2800" dirty="0"/>
          </a:p>
        </p:txBody>
      </p:sp>
      <p:sp>
        <p:nvSpPr>
          <p:cNvPr id="4199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3" name="Group 4"/>
          <p:cNvGrpSpPr>
            <a:grpSpLocks/>
          </p:cNvGrpSpPr>
          <p:nvPr/>
        </p:nvGrpSpPr>
        <p:grpSpPr bwMode="auto">
          <a:xfrm>
            <a:off x="2767013" y="1158875"/>
            <a:ext cx="5857875" cy="4781551"/>
            <a:chOff x="1743" y="730"/>
            <a:chExt cx="3690" cy="3012"/>
          </a:xfrm>
        </p:grpSpPr>
        <p:grpSp>
          <p:nvGrpSpPr>
            <p:cNvPr id="4" name="Group 5"/>
            <p:cNvGrpSpPr>
              <a:grpSpLocks/>
            </p:cNvGrpSpPr>
            <p:nvPr/>
          </p:nvGrpSpPr>
          <p:grpSpPr bwMode="auto">
            <a:xfrm>
              <a:off x="2613" y="792"/>
              <a:ext cx="2750" cy="2433"/>
              <a:chOff x="1098" y="1361"/>
              <a:chExt cx="2116" cy="2027"/>
            </a:xfrm>
          </p:grpSpPr>
          <p:sp>
            <p:nvSpPr>
              <p:cNvPr id="42030"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42031"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2028" name="Text Box 8"/>
            <p:cNvSpPr txBox="1">
              <a:spLocks noChangeArrowheads="1"/>
            </p:cNvSpPr>
            <p:nvPr/>
          </p:nvSpPr>
          <p:spPr bwMode="auto">
            <a:xfrm>
              <a:off x="1743" y="730"/>
              <a:ext cx="854" cy="523"/>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Price of Drugs</a:t>
              </a:r>
            </a:p>
          </p:txBody>
        </p:sp>
        <p:sp>
          <p:nvSpPr>
            <p:cNvPr id="42029" name="Text Box 9"/>
            <p:cNvSpPr txBox="1">
              <a:spLocks noChangeArrowheads="1"/>
            </p:cNvSpPr>
            <p:nvPr/>
          </p:nvSpPr>
          <p:spPr bwMode="auto">
            <a:xfrm>
              <a:off x="4498" y="3219"/>
              <a:ext cx="935" cy="523"/>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Quantity </a:t>
              </a:r>
              <a:br>
                <a:rPr lang="en-US" sz="2400">
                  <a:latin typeface="Arial"/>
                  <a:cs typeface="Arial"/>
                </a:rPr>
              </a:br>
              <a:r>
                <a:rPr lang="en-US" sz="2400">
                  <a:latin typeface="Arial"/>
                  <a:cs typeface="Arial"/>
                </a:rPr>
                <a:t>of Drugs</a:t>
              </a:r>
            </a:p>
          </p:txBody>
        </p:sp>
      </p:grpSp>
      <p:grpSp>
        <p:nvGrpSpPr>
          <p:cNvPr id="5" name="Group 10"/>
          <p:cNvGrpSpPr>
            <a:grpSpLocks/>
          </p:cNvGrpSpPr>
          <p:nvPr/>
        </p:nvGrpSpPr>
        <p:grpSpPr bwMode="auto">
          <a:xfrm>
            <a:off x="5830888" y="1908175"/>
            <a:ext cx="2371725" cy="2224088"/>
            <a:chOff x="3459" y="1417"/>
            <a:chExt cx="1494" cy="1401"/>
          </a:xfrm>
        </p:grpSpPr>
        <p:sp>
          <p:nvSpPr>
            <p:cNvPr id="42025" name="Line 11"/>
            <p:cNvSpPr>
              <a:spLocks noChangeShapeType="1"/>
            </p:cNvSpPr>
            <p:nvPr/>
          </p:nvSpPr>
          <p:spPr bwMode="auto">
            <a:xfrm flipV="1">
              <a:off x="3459" y="1611"/>
              <a:ext cx="1198" cy="1207"/>
            </a:xfrm>
            <a:prstGeom prst="line">
              <a:avLst/>
            </a:prstGeom>
            <a:noFill/>
            <a:ln w="38100">
              <a:solidFill>
                <a:schemeClr val="tx2"/>
              </a:solidFill>
              <a:round/>
              <a:headEnd/>
              <a:tailEnd/>
            </a:ln>
          </p:spPr>
          <p:txBody>
            <a:bodyPr/>
            <a:lstStyle/>
            <a:p>
              <a:endParaRPr lang="en-US">
                <a:latin typeface="Arial"/>
                <a:cs typeface="Arial"/>
              </a:endParaRPr>
            </a:p>
          </p:txBody>
        </p:sp>
        <p:sp>
          <p:nvSpPr>
            <p:cNvPr id="42026" name="Text Box 12"/>
            <p:cNvSpPr txBox="1">
              <a:spLocks noChangeArrowheads="1"/>
            </p:cNvSpPr>
            <p:nvPr/>
          </p:nvSpPr>
          <p:spPr bwMode="auto">
            <a:xfrm>
              <a:off x="4596" y="1417"/>
              <a:ext cx="35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r>
                <a:rPr lang="en-US" sz="2400" b="1" baseline="-25000">
                  <a:latin typeface="Arial"/>
                  <a:cs typeface="Arial"/>
                </a:rPr>
                <a:t>1</a:t>
              </a:r>
            </a:p>
          </p:txBody>
        </p:sp>
      </p:grpSp>
      <p:grpSp>
        <p:nvGrpSpPr>
          <p:cNvPr id="6" name="Group 13"/>
          <p:cNvGrpSpPr>
            <a:grpSpLocks/>
          </p:cNvGrpSpPr>
          <p:nvPr/>
        </p:nvGrpSpPr>
        <p:grpSpPr bwMode="auto">
          <a:xfrm>
            <a:off x="4776788" y="1425575"/>
            <a:ext cx="2362200" cy="2297113"/>
            <a:chOff x="2979" y="938"/>
            <a:chExt cx="1488" cy="1447"/>
          </a:xfrm>
        </p:grpSpPr>
        <p:sp>
          <p:nvSpPr>
            <p:cNvPr id="42023" name="Line 14"/>
            <p:cNvSpPr>
              <a:spLocks noChangeShapeType="1"/>
            </p:cNvSpPr>
            <p:nvPr/>
          </p:nvSpPr>
          <p:spPr bwMode="auto">
            <a:xfrm flipV="1">
              <a:off x="2979" y="1178"/>
              <a:ext cx="1198" cy="1207"/>
            </a:xfrm>
            <a:prstGeom prst="line">
              <a:avLst/>
            </a:prstGeom>
            <a:noFill/>
            <a:ln w="38100">
              <a:solidFill>
                <a:srgbClr val="CC0000"/>
              </a:solidFill>
              <a:round/>
              <a:headEnd/>
              <a:tailEnd/>
            </a:ln>
          </p:spPr>
          <p:txBody>
            <a:bodyPr/>
            <a:lstStyle/>
            <a:p>
              <a:endParaRPr lang="en-US">
                <a:latin typeface="Arial"/>
                <a:cs typeface="Arial"/>
              </a:endParaRPr>
            </a:p>
          </p:txBody>
        </p:sp>
        <p:sp>
          <p:nvSpPr>
            <p:cNvPr id="42024" name="Text Box 15"/>
            <p:cNvSpPr txBox="1">
              <a:spLocks noChangeArrowheads="1"/>
            </p:cNvSpPr>
            <p:nvPr/>
          </p:nvSpPr>
          <p:spPr bwMode="auto">
            <a:xfrm>
              <a:off x="4054" y="938"/>
              <a:ext cx="413"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r>
                <a:rPr lang="en-US" sz="2400" b="1" baseline="-25000">
                  <a:latin typeface="Arial"/>
                  <a:cs typeface="Arial"/>
                </a:rPr>
                <a:t>2</a:t>
              </a:r>
            </a:p>
          </p:txBody>
        </p:sp>
      </p:grpSp>
      <p:grpSp>
        <p:nvGrpSpPr>
          <p:cNvPr id="7" name="Group 19"/>
          <p:cNvGrpSpPr>
            <a:grpSpLocks/>
          </p:cNvGrpSpPr>
          <p:nvPr/>
        </p:nvGrpSpPr>
        <p:grpSpPr bwMode="auto">
          <a:xfrm>
            <a:off x="3543300" y="3371850"/>
            <a:ext cx="3084513" cy="2201863"/>
            <a:chOff x="2232" y="2124"/>
            <a:chExt cx="1943" cy="1387"/>
          </a:xfrm>
        </p:grpSpPr>
        <p:sp>
          <p:nvSpPr>
            <p:cNvPr id="42017" name="Text Box 20"/>
            <p:cNvSpPr txBox="1">
              <a:spLocks noChangeArrowheads="1"/>
            </p:cNvSpPr>
            <p:nvPr/>
          </p:nvSpPr>
          <p:spPr bwMode="auto">
            <a:xfrm>
              <a:off x="2232" y="2124"/>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sp>
          <p:nvSpPr>
            <p:cNvPr id="42018" name="Text Box 21"/>
            <p:cNvSpPr txBox="1">
              <a:spLocks noChangeArrowheads="1"/>
            </p:cNvSpPr>
            <p:nvPr/>
          </p:nvSpPr>
          <p:spPr bwMode="auto">
            <a:xfrm>
              <a:off x="3830" y="3223"/>
              <a:ext cx="345"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grpSp>
          <p:nvGrpSpPr>
            <p:cNvPr id="8" name="Group 22"/>
            <p:cNvGrpSpPr>
              <a:grpSpLocks/>
            </p:cNvGrpSpPr>
            <p:nvPr/>
          </p:nvGrpSpPr>
          <p:grpSpPr bwMode="auto">
            <a:xfrm>
              <a:off x="2617" y="2270"/>
              <a:ext cx="1387" cy="955"/>
              <a:chOff x="357" y="2450"/>
              <a:chExt cx="795" cy="646"/>
            </a:xfrm>
          </p:grpSpPr>
          <p:sp>
            <p:nvSpPr>
              <p:cNvPr id="42021" name="Line 23"/>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2022" name="Line 24"/>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42020" name="Oval 25"/>
            <p:cNvSpPr>
              <a:spLocks noChangeArrowheads="1"/>
            </p:cNvSpPr>
            <p:nvPr/>
          </p:nvSpPr>
          <p:spPr bwMode="auto">
            <a:xfrm>
              <a:off x="3963" y="2226"/>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9" name="Group 26"/>
          <p:cNvGrpSpPr>
            <a:grpSpLocks/>
          </p:cNvGrpSpPr>
          <p:nvPr/>
        </p:nvGrpSpPr>
        <p:grpSpPr bwMode="auto">
          <a:xfrm>
            <a:off x="3567113" y="2360613"/>
            <a:ext cx="2627312" cy="3216275"/>
            <a:chOff x="2247" y="1487"/>
            <a:chExt cx="1655" cy="2026"/>
          </a:xfrm>
        </p:grpSpPr>
        <p:sp>
          <p:nvSpPr>
            <p:cNvPr id="42011" name="Text Box 27"/>
            <p:cNvSpPr txBox="1">
              <a:spLocks noChangeArrowheads="1"/>
            </p:cNvSpPr>
            <p:nvPr/>
          </p:nvSpPr>
          <p:spPr bwMode="auto">
            <a:xfrm>
              <a:off x="2247" y="1487"/>
              <a:ext cx="376"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42012" name="Text Box 28"/>
            <p:cNvSpPr txBox="1">
              <a:spLocks noChangeArrowheads="1"/>
            </p:cNvSpPr>
            <p:nvPr/>
          </p:nvSpPr>
          <p:spPr bwMode="auto">
            <a:xfrm>
              <a:off x="3532" y="3225"/>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grpSp>
          <p:nvGrpSpPr>
            <p:cNvPr id="10" name="Group 29"/>
            <p:cNvGrpSpPr>
              <a:grpSpLocks/>
            </p:cNvGrpSpPr>
            <p:nvPr/>
          </p:nvGrpSpPr>
          <p:grpSpPr bwMode="auto">
            <a:xfrm>
              <a:off x="2618" y="1632"/>
              <a:ext cx="1100" cy="1589"/>
              <a:chOff x="357" y="2450"/>
              <a:chExt cx="795" cy="646"/>
            </a:xfrm>
          </p:grpSpPr>
          <p:sp>
            <p:nvSpPr>
              <p:cNvPr id="42015" name="Line 30"/>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2016" name="Line 31"/>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42014" name="Oval 32"/>
            <p:cNvSpPr>
              <a:spLocks noChangeArrowheads="1"/>
            </p:cNvSpPr>
            <p:nvPr/>
          </p:nvSpPr>
          <p:spPr bwMode="auto">
            <a:xfrm>
              <a:off x="3678" y="1585"/>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113697" name="Line 33"/>
          <p:cNvSpPr>
            <a:spLocks noChangeShapeType="1"/>
          </p:cNvSpPr>
          <p:nvPr/>
        </p:nvSpPr>
        <p:spPr bwMode="auto">
          <a:xfrm flipH="1">
            <a:off x="6334125" y="2255838"/>
            <a:ext cx="1203325" cy="0"/>
          </a:xfrm>
          <a:prstGeom prst="line">
            <a:avLst/>
          </a:prstGeom>
          <a:noFill/>
          <a:ln w="38100">
            <a:solidFill>
              <a:srgbClr val="008080"/>
            </a:solidFill>
            <a:round/>
            <a:headEnd/>
            <a:tailEnd type="triangle" w="lg" len="med"/>
          </a:ln>
        </p:spPr>
        <p:txBody>
          <a:bodyPr/>
          <a:lstStyle/>
          <a:p>
            <a:endParaRPr lang="en-US">
              <a:latin typeface="Arial"/>
              <a:cs typeface="Arial"/>
            </a:endParaRPr>
          </a:p>
        </p:txBody>
      </p:sp>
      <p:sp>
        <p:nvSpPr>
          <p:cNvPr id="113698" name="Line 34"/>
          <p:cNvSpPr>
            <a:spLocks noChangeShapeType="1"/>
          </p:cNvSpPr>
          <p:nvPr/>
        </p:nvSpPr>
        <p:spPr bwMode="auto">
          <a:xfrm flipH="1">
            <a:off x="5902325" y="5118100"/>
            <a:ext cx="447675" cy="0"/>
          </a:xfrm>
          <a:prstGeom prst="line">
            <a:avLst/>
          </a:prstGeom>
          <a:noFill/>
          <a:ln w="38100">
            <a:solidFill>
              <a:srgbClr val="008080"/>
            </a:solidFill>
            <a:round/>
            <a:headEnd/>
            <a:tailEnd type="triangle" w="lg" len="med"/>
          </a:ln>
        </p:spPr>
        <p:txBody>
          <a:bodyPr/>
          <a:lstStyle/>
          <a:p>
            <a:endParaRPr lang="en-US">
              <a:latin typeface="Arial"/>
              <a:cs typeface="Arial"/>
            </a:endParaRPr>
          </a:p>
        </p:txBody>
      </p:sp>
      <p:sp>
        <p:nvSpPr>
          <p:cNvPr id="113699" name="Line 35"/>
          <p:cNvSpPr>
            <a:spLocks noChangeShapeType="1"/>
          </p:cNvSpPr>
          <p:nvPr/>
        </p:nvSpPr>
        <p:spPr bwMode="auto">
          <a:xfrm rot="5400000" flipH="1">
            <a:off x="3654425" y="3092451"/>
            <a:ext cx="1004887" cy="4762"/>
          </a:xfrm>
          <a:prstGeom prst="line">
            <a:avLst/>
          </a:prstGeom>
          <a:noFill/>
          <a:ln w="38100">
            <a:solidFill>
              <a:srgbClr val="008080"/>
            </a:solidFill>
            <a:round/>
            <a:headEnd/>
            <a:tailEnd type="triangle" w="lg" len="med"/>
          </a:ln>
        </p:spPr>
        <p:txBody>
          <a:bodyPr/>
          <a:lstStyle/>
          <a:p>
            <a:endParaRPr lang="en-US">
              <a:latin typeface="Arial"/>
              <a:cs typeface="Arial"/>
            </a:endParaRPr>
          </a:p>
        </p:txBody>
      </p:sp>
      <p:sp>
        <p:nvSpPr>
          <p:cNvPr id="113703" name="Rectangle 39"/>
          <p:cNvSpPr>
            <a:spLocks noChangeArrowheads="1"/>
          </p:cNvSpPr>
          <p:nvPr/>
        </p:nvSpPr>
        <p:spPr bwMode="auto">
          <a:xfrm>
            <a:off x="4157663" y="3606800"/>
            <a:ext cx="2190750" cy="1500188"/>
          </a:xfrm>
          <a:prstGeom prst="rect">
            <a:avLst/>
          </a:prstGeom>
          <a:solidFill>
            <a:srgbClr val="FF0000">
              <a:alpha val="36078"/>
            </a:srgbClr>
          </a:solidFill>
          <a:ln w="9525">
            <a:noFill/>
            <a:miter lim="800000"/>
            <a:headEnd/>
            <a:tailEnd/>
          </a:ln>
        </p:spPr>
        <p:txBody>
          <a:bodyPr wrap="none" anchor="ctr"/>
          <a:lstStyle/>
          <a:p>
            <a:endParaRPr lang="en-US">
              <a:latin typeface="Arial"/>
              <a:cs typeface="Arial"/>
            </a:endParaRPr>
          </a:p>
        </p:txBody>
      </p:sp>
      <p:grpSp>
        <p:nvGrpSpPr>
          <p:cNvPr id="11" name="Group 47"/>
          <p:cNvGrpSpPr>
            <a:grpSpLocks/>
          </p:cNvGrpSpPr>
          <p:nvPr/>
        </p:nvGrpSpPr>
        <p:grpSpPr bwMode="auto">
          <a:xfrm>
            <a:off x="4167188" y="777875"/>
            <a:ext cx="2951162" cy="4329113"/>
            <a:chOff x="2625" y="490"/>
            <a:chExt cx="1859" cy="2727"/>
          </a:xfrm>
        </p:grpSpPr>
        <p:sp>
          <p:nvSpPr>
            <p:cNvPr id="42007" name="Rectangle 40"/>
            <p:cNvSpPr>
              <a:spLocks noChangeArrowheads="1"/>
            </p:cNvSpPr>
            <p:nvPr/>
          </p:nvSpPr>
          <p:spPr bwMode="auto">
            <a:xfrm>
              <a:off x="2625" y="1641"/>
              <a:ext cx="1092" cy="1576"/>
            </a:xfrm>
            <a:prstGeom prst="rect">
              <a:avLst/>
            </a:prstGeom>
            <a:solidFill>
              <a:srgbClr val="66FF66">
                <a:alpha val="36078"/>
              </a:srgbClr>
            </a:solidFill>
            <a:ln w="9525">
              <a:solidFill>
                <a:srgbClr val="66FF66"/>
              </a:solidFill>
              <a:miter lim="800000"/>
              <a:headEnd/>
              <a:tailEnd/>
            </a:ln>
          </p:spPr>
          <p:txBody>
            <a:bodyPr wrap="none" anchor="ctr"/>
            <a:lstStyle/>
            <a:p>
              <a:endParaRPr lang="en-US">
                <a:latin typeface="Arial"/>
                <a:cs typeface="Arial"/>
              </a:endParaRPr>
            </a:p>
          </p:txBody>
        </p:sp>
        <p:grpSp>
          <p:nvGrpSpPr>
            <p:cNvPr id="12" name="Group 46"/>
            <p:cNvGrpSpPr>
              <a:grpSpLocks/>
            </p:cNvGrpSpPr>
            <p:nvPr/>
          </p:nvGrpSpPr>
          <p:grpSpPr bwMode="auto">
            <a:xfrm>
              <a:off x="2768" y="490"/>
              <a:ext cx="1716" cy="1231"/>
              <a:chOff x="2768" y="490"/>
              <a:chExt cx="1716" cy="1231"/>
            </a:xfrm>
          </p:grpSpPr>
          <p:sp>
            <p:nvSpPr>
              <p:cNvPr id="42009" name="Text Box 42"/>
              <p:cNvSpPr txBox="1">
                <a:spLocks noChangeArrowheads="1"/>
              </p:cNvSpPr>
              <p:nvPr/>
            </p:nvSpPr>
            <p:spPr bwMode="auto">
              <a:xfrm>
                <a:off x="2768" y="490"/>
                <a:ext cx="1716" cy="523"/>
              </a:xfrm>
              <a:prstGeom prst="rect">
                <a:avLst/>
              </a:prstGeom>
              <a:solidFill>
                <a:srgbClr val="66FF66">
                  <a:alpha val="36078"/>
                </a:srgbClr>
              </a:solidFill>
              <a:ln w="9525">
                <a:noFill/>
                <a:miter lim="800000"/>
                <a:headEnd/>
                <a:tailEnd/>
              </a:ln>
            </p:spPr>
            <p:txBody>
              <a:bodyPr>
                <a:spAutoFit/>
              </a:bodyPr>
              <a:lstStyle/>
              <a:p>
                <a:pPr>
                  <a:spcBef>
                    <a:spcPct val="50000"/>
                  </a:spcBef>
                </a:pPr>
                <a:r>
                  <a:rPr lang="en-US" sz="2400" dirty="0">
                    <a:latin typeface="Arial"/>
                    <a:cs typeface="Arial"/>
                  </a:rPr>
                  <a:t>new value of drug-related crime</a:t>
                </a:r>
              </a:p>
            </p:txBody>
          </p:sp>
          <p:sp>
            <p:nvSpPr>
              <p:cNvPr id="42010" name="Line 43"/>
              <p:cNvSpPr>
                <a:spLocks noChangeShapeType="1"/>
              </p:cNvSpPr>
              <p:nvPr/>
            </p:nvSpPr>
            <p:spPr bwMode="auto">
              <a:xfrm flipH="1">
                <a:off x="3081" y="1018"/>
                <a:ext cx="74" cy="703"/>
              </a:xfrm>
              <a:prstGeom prst="line">
                <a:avLst/>
              </a:prstGeom>
              <a:noFill/>
              <a:ln w="9525">
                <a:solidFill>
                  <a:schemeClr val="tx1"/>
                </a:solidFill>
                <a:round/>
                <a:headEnd/>
                <a:tailEnd/>
              </a:ln>
            </p:spPr>
            <p:txBody>
              <a:bodyPr/>
              <a:lstStyle/>
              <a:p>
                <a:endParaRPr lang="en-US">
                  <a:latin typeface="Arial"/>
                  <a:cs typeface="Arial"/>
                </a:endParaRPr>
              </a:p>
            </p:txBody>
          </p:sp>
        </p:grpSp>
      </p:grpSp>
      <p:grpSp>
        <p:nvGrpSpPr>
          <p:cNvPr id="13" name="Group 45"/>
          <p:cNvGrpSpPr>
            <a:grpSpLocks/>
          </p:cNvGrpSpPr>
          <p:nvPr/>
        </p:nvGrpSpPr>
        <p:grpSpPr bwMode="auto">
          <a:xfrm>
            <a:off x="6273800" y="3241676"/>
            <a:ext cx="2541588" cy="1570038"/>
            <a:chOff x="3952" y="2042"/>
            <a:chExt cx="1601" cy="989"/>
          </a:xfrm>
        </p:grpSpPr>
        <p:sp>
          <p:nvSpPr>
            <p:cNvPr id="42005" name="Text Box 41"/>
            <p:cNvSpPr txBox="1">
              <a:spLocks noChangeArrowheads="1"/>
            </p:cNvSpPr>
            <p:nvPr/>
          </p:nvSpPr>
          <p:spPr bwMode="auto">
            <a:xfrm>
              <a:off x="4467" y="2042"/>
              <a:ext cx="1086" cy="989"/>
            </a:xfrm>
            <a:prstGeom prst="rect">
              <a:avLst/>
            </a:prstGeom>
            <a:solidFill>
              <a:srgbClr val="FF0000">
                <a:alpha val="36078"/>
              </a:srgbClr>
            </a:solidFill>
            <a:ln w="9525">
              <a:noFill/>
              <a:miter lim="800000"/>
              <a:headEnd/>
              <a:tailEnd/>
            </a:ln>
          </p:spPr>
          <p:txBody>
            <a:bodyPr>
              <a:spAutoFit/>
            </a:bodyPr>
            <a:lstStyle/>
            <a:p>
              <a:pPr>
                <a:spcBef>
                  <a:spcPct val="50000"/>
                </a:spcBef>
              </a:pPr>
              <a:r>
                <a:rPr lang="en-US" sz="2400" dirty="0">
                  <a:latin typeface="Arial"/>
                  <a:cs typeface="Arial"/>
                </a:rPr>
                <a:t>initial value of drug-related crime</a:t>
              </a:r>
            </a:p>
          </p:txBody>
        </p:sp>
        <p:sp>
          <p:nvSpPr>
            <p:cNvPr id="42006" name="Line 44"/>
            <p:cNvSpPr>
              <a:spLocks noChangeShapeType="1"/>
            </p:cNvSpPr>
            <p:nvPr/>
          </p:nvSpPr>
          <p:spPr bwMode="auto">
            <a:xfrm flipV="1">
              <a:off x="3952" y="2498"/>
              <a:ext cx="509" cy="181"/>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5" name="Footer Placeholder 1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6" name="Slide Number Placeholder 15"/>
          <p:cNvSpPr>
            <a:spLocks noGrp="1"/>
          </p:cNvSpPr>
          <p:nvPr>
            <p:ph type="sldNum" sz="quarter" idx="13"/>
          </p:nvPr>
        </p:nvSpPr>
        <p:spPr/>
        <p:txBody>
          <a:bodyPr/>
          <a:lstStyle/>
          <a:p>
            <a:pPr>
              <a:defRPr/>
            </a:pPr>
            <a:fld id="{2F37425F-5E17-4209-B948-B5CE2119E408}" type="slidenum">
              <a:rPr lang="en-US" smtClean="0"/>
              <a:pPr>
                <a:defRPr/>
              </a:pPr>
              <a:t>33</a:t>
            </a:fld>
            <a:endParaRPr lang="en-US" dirty="0"/>
          </a:p>
        </p:txBody>
      </p:sp>
    </p:spTree>
    <p:extLst>
      <p:ext uri="{BB962C8B-B14F-4D97-AF65-F5344CB8AC3E}">
        <p14:creationId xmlns:p14="http://schemas.microsoft.com/office/powerpoint/2010/main" val="35306316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3703"/>
                                        </p:tgtEl>
                                        <p:attrNameLst>
                                          <p:attrName>style.visibility</p:attrName>
                                        </p:attrNameLst>
                                      </p:cBhvr>
                                      <p:to>
                                        <p:strVal val="visible"/>
                                      </p:to>
                                    </p:set>
                                    <p:animEffect transition="in" filter="fade">
                                      <p:cBhvr>
                                        <p:cTn id="7" dur="500"/>
                                        <p:tgtEl>
                                          <p:spTgt spid="113703"/>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Effect transition="in" filter="wipe(left)">
                                      <p:cBhvr>
                                        <p:cTn id="15" dur="500"/>
                                        <p:tgtEl>
                                          <p:spTgt spid="14">
                                            <p:txEl>
                                              <p:pRg st="0" end="0"/>
                                            </p:txEl>
                                          </p:spTgt>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wipe(left)">
                                      <p:cBhvr>
                                        <p:cTn id="19" dur="500"/>
                                        <p:tgtEl>
                                          <p:spTgt spid="14">
                                            <p:txEl>
                                              <p:pRg st="1" end="1"/>
                                            </p:txEl>
                                          </p:spTgt>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wipe(left)">
                                      <p:cBhvr>
                                        <p:cTn id="23" dur="500"/>
                                        <p:tgtEl>
                                          <p:spTgt spid="14">
                                            <p:txEl>
                                              <p:pRg st="2" end="2"/>
                                            </p:txEl>
                                          </p:spTgt>
                                        </p:tgtEl>
                                      </p:cBhvr>
                                    </p:animEffect>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13697"/>
                                        </p:tgtEl>
                                        <p:attrNameLst>
                                          <p:attrName>style.visibility</p:attrName>
                                        </p:attrNameLst>
                                      </p:cBhvr>
                                      <p:to>
                                        <p:strVal val="visible"/>
                                      </p:to>
                                    </p:set>
                                    <p:animEffect transition="in" filter="wipe(right)">
                                      <p:cBhvr>
                                        <p:cTn id="27" dur="500"/>
                                        <p:tgtEl>
                                          <p:spTgt spid="113697"/>
                                        </p:tgtEl>
                                      </p:cBhvr>
                                    </p:animEffect>
                                  </p:childTnLst>
                                </p:cTn>
                              </p:par>
                            </p:childTnLst>
                          </p:cTn>
                        </p:par>
                        <p:par>
                          <p:cTn id="28" fill="hold">
                            <p:stCondLst>
                              <p:cond delay="2000"/>
                            </p:stCondLst>
                            <p:childTnLst>
                              <p:par>
                                <p:cTn id="29" presetID="18" presetClass="entr" presetSubtype="3"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strips(upRigh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4">
                                            <p:txEl>
                                              <p:pRg st="4" end="4"/>
                                            </p:txEl>
                                          </p:spTgt>
                                        </p:tgtEl>
                                        <p:attrNameLst>
                                          <p:attrName>style.visibility</p:attrName>
                                        </p:attrNameLst>
                                      </p:cBhvr>
                                      <p:to>
                                        <p:strVal val="visible"/>
                                      </p:to>
                                    </p:set>
                                    <p:animEffect transition="in" filter="wipe(left)">
                                      <p:cBhvr>
                                        <p:cTn id="36" dur="500"/>
                                        <p:tgtEl>
                                          <p:spTgt spid="14">
                                            <p:txEl>
                                              <p:pRg st="4" end="4"/>
                                            </p:txEl>
                                          </p:spTgt>
                                        </p:tgtEl>
                                      </p:cBhvr>
                                    </p:animEffect>
                                  </p:childTnLst>
                                </p:cTn>
                              </p:par>
                            </p:childTnLst>
                          </p:cTn>
                        </p:par>
                        <p:par>
                          <p:cTn id="37" fill="hold">
                            <p:stCondLst>
                              <p:cond delay="500"/>
                            </p:stCondLst>
                            <p:childTnLst>
                              <p:par>
                                <p:cTn id="38" presetID="22" presetClass="entr" presetSubtype="4" fill="hold" grpId="0" nodeType="afterEffect">
                                  <p:stCondLst>
                                    <p:cond delay="0"/>
                                  </p:stCondLst>
                                  <p:childTnLst>
                                    <p:set>
                                      <p:cBhvr>
                                        <p:cTn id="39" dur="1" fill="hold">
                                          <p:stCondLst>
                                            <p:cond delay="0"/>
                                          </p:stCondLst>
                                        </p:cTn>
                                        <p:tgtEl>
                                          <p:spTgt spid="113699"/>
                                        </p:tgtEl>
                                        <p:attrNameLst>
                                          <p:attrName>style.visibility</p:attrName>
                                        </p:attrNameLst>
                                      </p:cBhvr>
                                      <p:to>
                                        <p:strVal val="visible"/>
                                      </p:to>
                                    </p:set>
                                    <p:animEffect transition="in" filter="wipe(down)">
                                      <p:cBhvr>
                                        <p:cTn id="40" dur="500"/>
                                        <p:tgtEl>
                                          <p:spTgt spid="113699"/>
                                        </p:tgtEl>
                                      </p:cBhvr>
                                    </p:animEffect>
                                  </p:childTnLst>
                                </p:cTn>
                              </p:par>
                            </p:childTnLst>
                          </p:cTn>
                        </p:par>
                        <p:par>
                          <p:cTn id="41" fill="hold">
                            <p:stCondLst>
                              <p:cond delay="1000"/>
                            </p:stCondLst>
                            <p:childTnLst>
                              <p:par>
                                <p:cTn id="42" presetID="18" presetClass="entr" presetSubtype="6"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strips(downRight)">
                                      <p:cBhvr>
                                        <p:cTn id="44" dur="500"/>
                                        <p:tgtEl>
                                          <p:spTgt spid="9"/>
                                        </p:tgtEl>
                                      </p:cBhvr>
                                    </p:animEffect>
                                  </p:childTnLst>
                                </p:cTn>
                              </p:par>
                            </p:childTnLst>
                          </p:cTn>
                        </p:par>
                        <p:par>
                          <p:cTn id="45" fill="hold">
                            <p:stCondLst>
                              <p:cond delay="1500"/>
                            </p:stCondLst>
                            <p:childTnLst>
                              <p:par>
                                <p:cTn id="46" presetID="22" presetClass="entr" presetSubtype="2" fill="hold" grpId="0" nodeType="afterEffect">
                                  <p:stCondLst>
                                    <p:cond delay="0"/>
                                  </p:stCondLst>
                                  <p:childTnLst>
                                    <p:set>
                                      <p:cBhvr>
                                        <p:cTn id="47" dur="1" fill="hold">
                                          <p:stCondLst>
                                            <p:cond delay="0"/>
                                          </p:stCondLst>
                                        </p:cTn>
                                        <p:tgtEl>
                                          <p:spTgt spid="113698"/>
                                        </p:tgtEl>
                                        <p:attrNameLst>
                                          <p:attrName>style.visibility</p:attrName>
                                        </p:attrNameLst>
                                      </p:cBhvr>
                                      <p:to>
                                        <p:strVal val="visible"/>
                                      </p:to>
                                    </p:set>
                                    <p:animEffect transition="in" filter="wipe(right)">
                                      <p:cBhvr>
                                        <p:cTn id="48" dur="500"/>
                                        <p:tgtEl>
                                          <p:spTgt spid="11369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4">
                                            <p:txEl>
                                              <p:pRg st="6" end="6"/>
                                            </p:txEl>
                                          </p:spTgt>
                                        </p:tgtEl>
                                        <p:attrNameLst>
                                          <p:attrName>style.visibility</p:attrName>
                                        </p:attrNameLst>
                                      </p:cBhvr>
                                      <p:to>
                                        <p:strVal val="visible"/>
                                      </p:to>
                                    </p:set>
                                    <p:animEffect transition="in" filter="wipe(left)">
                                      <p:cBhvr>
                                        <p:cTn id="5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113697" grpId="0" animBg="1"/>
      <p:bldP spid="113698" grpId="0" animBg="1"/>
      <p:bldP spid="113699" grpId="0" animBg="1"/>
      <p:bldP spid="11370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sz="3200" dirty="0"/>
              <a:t>Does Drug Interdiction Increase </a:t>
            </a:r>
            <a:br>
              <a:rPr lang="en-US" altLang="en-US" sz="3200" dirty="0"/>
            </a:br>
            <a:r>
              <a:rPr lang="en-US" altLang="en-US" sz="3200" dirty="0"/>
              <a:t>or Decrease Drug-related Crime?</a:t>
            </a:r>
            <a:endParaRPr lang="en-US" altLang="en-US" sz="3200" dirty="0" smtClean="0"/>
          </a:p>
        </p:txBody>
      </p:sp>
      <p:sp>
        <p:nvSpPr>
          <p:cNvPr id="49155" name="Content Placeholder 2"/>
          <p:cNvSpPr>
            <a:spLocks noGrp="1"/>
          </p:cNvSpPr>
          <p:nvPr>
            <p:ph idx="1"/>
          </p:nvPr>
        </p:nvSpPr>
        <p:spPr/>
        <p:txBody>
          <a:bodyPr/>
          <a:lstStyle/>
          <a:p>
            <a:pPr marL="514350" indent="-514350">
              <a:buFont typeface="+mj-lt"/>
              <a:buAutoNum type="arabicPeriod" startAt="2"/>
            </a:pPr>
            <a:r>
              <a:rPr lang="en-US" altLang="en-US" dirty="0" smtClean="0"/>
              <a:t>Policy </a:t>
            </a:r>
            <a:r>
              <a:rPr lang="en-US" altLang="en-US" dirty="0" smtClean="0"/>
              <a:t>of drug education</a:t>
            </a:r>
          </a:p>
          <a:p>
            <a:pPr lvl="1"/>
            <a:r>
              <a:rPr lang="en-US" altLang="en-US" dirty="0" smtClean="0"/>
              <a:t>Reduce demand for illegal drugs</a:t>
            </a:r>
          </a:p>
          <a:p>
            <a:pPr lvl="1"/>
            <a:r>
              <a:rPr lang="en-US" altLang="en-US" dirty="0" smtClean="0"/>
              <a:t>Left shift of demand curve</a:t>
            </a:r>
          </a:p>
          <a:p>
            <a:pPr lvl="1"/>
            <a:r>
              <a:rPr lang="en-US" altLang="en-US" dirty="0" smtClean="0"/>
              <a:t>Lower quantity</a:t>
            </a:r>
          </a:p>
          <a:p>
            <a:pPr lvl="1"/>
            <a:r>
              <a:rPr lang="en-US" altLang="en-US" dirty="0" smtClean="0"/>
              <a:t>Lower price</a:t>
            </a:r>
          </a:p>
          <a:p>
            <a:pPr lvl="1"/>
            <a:r>
              <a:rPr lang="en-US" altLang="en-US" dirty="0" smtClean="0"/>
              <a:t>Reduce drug-related crime</a:t>
            </a:r>
          </a:p>
        </p:txBody>
      </p:sp>
      <p:sp>
        <p:nvSpPr>
          <p:cNvPr id="4915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DCDA914-308F-492E-B508-90E9F580923B}" type="slidenum">
              <a:rPr lang="en-US" altLang="en-US" sz="1200" smtClean="0">
                <a:solidFill>
                  <a:srgbClr val="002060"/>
                </a:solidFill>
              </a:rPr>
              <a:pPr algn="ctr" eaLnBrk="1" hangingPunct="1"/>
              <a:t>34</a:t>
            </a:fld>
            <a:endParaRPr lang="en-US" altLang="en-US" sz="1200" smtClean="0">
              <a:solidFill>
                <a:srgbClr val="002060"/>
              </a:solidFill>
            </a:endParaRPr>
          </a:p>
        </p:txBody>
      </p:sp>
      <p:sp>
        <p:nvSpPr>
          <p:cNvPr id="4915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57631914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p:txBody>
          <a:bodyPr>
            <a:noAutofit/>
          </a:bodyPr>
          <a:lstStyle/>
          <a:p>
            <a:pPr eaLnBrk="1" hangingPunct="1"/>
            <a:r>
              <a:rPr lang="en-US" sz="3200" dirty="0" smtClean="0"/>
              <a:t>Policy 2:  Education</a:t>
            </a:r>
          </a:p>
        </p:txBody>
      </p:sp>
      <p:sp>
        <p:nvSpPr>
          <p:cNvPr id="13" name="Text Placeholder 12"/>
          <p:cNvSpPr>
            <a:spLocks noGrp="1"/>
          </p:cNvSpPr>
          <p:nvPr>
            <p:ph type="body" sz="quarter" idx="12"/>
          </p:nvPr>
        </p:nvSpPr>
        <p:spPr>
          <a:xfrm>
            <a:off x="177800" y="747712"/>
            <a:ext cx="3098800" cy="5653087"/>
          </a:xfrm>
        </p:spPr>
        <p:txBody>
          <a:bodyPr/>
          <a:lstStyle/>
          <a:p>
            <a:r>
              <a:rPr lang="en-US" sz="2800" dirty="0">
                <a:cs typeface="Arial"/>
              </a:rPr>
              <a:t>Education reduces the demand for drugs</a:t>
            </a:r>
            <a:r>
              <a:rPr lang="en-US" sz="2800" dirty="0" smtClean="0">
                <a:cs typeface="Arial"/>
              </a:rPr>
              <a:t>.</a:t>
            </a:r>
          </a:p>
          <a:p>
            <a:endParaRPr lang="en-US" sz="2800" dirty="0">
              <a:cs typeface="Arial"/>
            </a:endParaRPr>
          </a:p>
          <a:p>
            <a:r>
              <a:rPr lang="en-US" sz="2800" b="1" i="1" dirty="0">
                <a:cs typeface="Arial"/>
              </a:rPr>
              <a:t>P</a:t>
            </a:r>
            <a:r>
              <a:rPr lang="en-US" sz="2800" dirty="0">
                <a:cs typeface="Arial"/>
              </a:rPr>
              <a:t> and </a:t>
            </a:r>
            <a:r>
              <a:rPr lang="en-US" sz="2800" b="1" i="1" dirty="0">
                <a:cs typeface="Arial"/>
              </a:rPr>
              <a:t>Q</a:t>
            </a:r>
            <a:r>
              <a:rPr lang="en-US" sz="2800" dirty="0">
                <a:cs typeface="Arial"/>
              </a:rPr>
              <a:t> fall. </a:t>
            </a:r>
          </a:p>
          <a:p>
            <a:endParaRPr lang="en-US" sz="2800" dirty="0" smtClean="0">
              <a:cs typeface="Arial"/>
            </a:endParaRPr>
          </a:p>
          <a:p>
            <a:r>
              <a:rPr lang="en-US" sz="2800" dirty="0">
                <a:cs typeface="Arial"/>
              </a:rPr>
              <a:t>Result:</a:t>
            </a:r>
            <a:br>
              <a:rPr lang="en-US" sz="2800" dirty="0">
                <a:cs typeface="Arial"/>
              </a:rPr>
            </a:br>
            <a:r>
              <a:rPr lang="en-US" sz="2800" dirty="0">
                <a:cs typeface="Arial"/>
              </a:rPr>
              <a:t>A decrease in total spending on drugs, and in drug-related crime. </a:t>
            </a:r>
          </a:p>
          <a:p>
            <a:endParaRPr lang="en-US" sz="2800" dirty="0">
              <a:cs typeface="Arial"/>
            </a:endParaRPr>
          </a:p>
          <a:p>
            <a:endParaRPr lang="en-US" sz="2800" dirty="0"/>
          </a:p>
        </p:txBody>
      </p:sp>
      <p:sp>
        <p:nvSpPr>
          <p:cNvPr id="4301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2" name="Group 4"/>
          <p:cNvGrpSpPr>
            <a:grpSpLocks/>
          </p:cNvGrpSpPr>
          <p:nvPr/>
        </p:nvGrpSpPr>
        <p:grpSpPr bwMode="auto">
          <a:xfrm>
            <a:off x="2767013" y="1158875"/>
            <a:ext cx="5857875" cy="4781551"/>
            <a:chOff x="1743" y="730"/>
            <a:chExt cx="3690" cy="3012"/>
          </a:xfrm>
        </p:grpSpPr>
        <p:grpSp>
          <p:nvGrpSpPr>
            <p:cNvPr id="3" name="Group 5"/>
            <p:cNvGrpSpPr>
              <a:grpSpLocks/>
            </p:cNvGrpSpPr>
            <p:nvPr/>
          </p:nvGrpSpPr>
          <p:grpSpPr bwMode="auto">
            <a:xfrm>
              <a:off x="2613" y="792"/>
              <a:ext cx="2750" cy="2433"/>
              <a:chOff x="1098" y="1361"/>
              <a:chExt cx="2116" cy="2027"/>
            </a:xfrm>
          </p:grpSpPr>
          <p:sp>
            <p:nvSpPr>
              <p:cNvPr id="43055"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43056"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3053" name="Text Box 8"/>
            <p:cNvSpPr txBox="1">
              <a:spLocks noChangeArrowheads="1"/>
            </p:cNvSpPr>
            <p:nvPr/>
          </p:nvSpPr>
          <p:spPr bwMode="auto">
            <a:xfrm>
              <a:off x="1743" y="730"/>
              <a:ext cx="854" cy="523"/>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Price of Drugs</a:t>
              </a:r>
            </a:p>
          </p:txBody>
        </p:sp>
        <p:sp>
          <p:nvSpPr>
            <p:cNvPr id="43054" name="Text Box 9"/>
            <p:cNvSpPr txBox="1">
              <a:spLocks noChangeArrowheads="1"/>
            </p:cNvSpPr>
            <p:nvPr/>
          </p:nvSpPr>
          <p:spPr bwMode="auto">
            <a:xfrm>
              <a:off x="4498" y="3219"/>
              <a:ext cx="935" cy="523"/>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Quantity </a:t>
              </a:r>
              <a:br>
                <a:rPr lang="en-US" sz="2400">
                  <a:latin typeface="Arial"/>
                  <a:cs typeface="Arial"/>
                </a:rPr>
              </a:br>
              <a:r>
                <a:rPr lang="en-US" sz="2400">
                  <a:latin typeface="Arial"/>
                  <a:cs typeface="Arial"/>
                </a:rPr>
                <a:t>of Drugs</a:t>
              </a:r>
            </a:p>
          </p:txBody>
        </p:sp>
      </p:grpSp>
      <p:grpSp>
        <p:nvGrpSpPr>
          <p:cNvPr id="4" name="Group 10"/>
          <p:cNvGrpSpPr>
            <a:grpSpLocks/>
          </p:cNvGrpSpPr>
          <p:nvPr/>
        </p:nvGrpSpPr>
        <p:grpSpPr bwMode="auto">
          <a:xfrm>
            <a:off x="5470525" y="1849438"/>
            <a:ext cx="1490663" cy="3128962"/>
            <a:chOff x="3446" y="1165"/>
            <a:chExt cx="939" cy="1971"/>
          </a:xfrm>
        </p:grpSpPr>
        <p:sp>
          <p:nvSpPr>
            <p:cNvPr id="43050" name="Line 11"/>
            <p:cNvSpPr>
              <a:spLocks noChangeShapeType="1"/>
            </p:cNvSpPr>
            <p:nvPr/>
          </p:nvSpPr>
          <p:spPr bwMode="auto">
            <a:xfrm>
              <a:off x="3624" y="1417"/>
              <a:ext cx="761" cy="1719"/>
            </a:xfrm>
            <a:prstGeom prst="line">
              <a:avLst/>
            </a:prstGeom>
            <a:noFill/>
            <a:ln w="38100">
              <a:solidFill>
                <a:schemeClr val="tx2"/>
              </a:solidFill>
              <a:round/>
              <a:headEnd/>
              <a:tailEnd/>
            </a:ln>
          </p:spPr>
          <p:txBody>
            <a:bodyPr/>
            <a:lstStyle/>
            <a:p>
              <a:endParaRPr lang="en-US">
                <a:latin typeface="Arial"/>
                <a:cs typeface="Arial"/>
              </a:endParaRPr>
            </a:p>
          </p:txBody>
        </p:sp>
        <p:sp>
          <p:nvSpPr>
            <p:cNvPr id="43051" name="Text Box 12"/>
            <p:cNvSpPr txBox="1">
              <a:spLocks noChangeArrowheads="1"/>
            </p:cNvSpPr>
            <p:nvPr/>
          </p:nvSpPr>
          <p:spPr bwMode="auto">
            <a:xfrm>
              <a:off x="3446" y="1165"/>
              <a:ext cx="413"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r>
                <a:rPr lang="en-US" sz="2400" b="1" baseline="-25000">
                  <a:latin typeface="Arial"/>
                  <a:cs typeface="Arial"/>
                </a:rPr>
                <a:t>1</a:t>
              </a:r>
            </a:p>
          </p:txBody>
        </p:sp>
      </p:grpSp>
      <p:grpSp>
        <p:nvGrpSpPr>
          <p:cNvPr id="5" name="Group 13"/>
          <p:cNvGrpSpPr>
            <a:grpSpLocks/>
          </p:cNvGrpSpPr>
          <p:nvPr/>
        </p:nvGrpSpPr>
        <p:grpSpPr bwMode="auto">
          <a:xfrm>
            <a:off x="5491163" y="2249488"/>
            <a:ext cx="2371725" cy="2224087"/>
            <a:chOff x="3459" y="1417"/>
            <a:chExt cx="1494" cy="1401"/>
          </a:xfrm>
        </p:grpSpPr>
        <p:sp>
          <p:nvSpPr>
            <p:cNvPr id="43048" name="Line 14"/>
            <p:cNvSpPr>
              <a:spLocks noChangeShapeType="1"/>
            </p:cNvSpPr>
            <p:nvPr/>
          </p:nvSpPr>
          <p:spPr bwMode="auto">
            <a:xfrm flipV="1">
              <a:off x="3459" y="1611"/>
              <a:ext cx="1198" cy="1207"/>
            </a:xfrm>
            <a:prstGeom prst="line">
              <a:avLst/>
            </a:prstGeom>
            <a:noFill/>
            <a:ln w="38100">
              <a:solidFill>
                <a:schemeClr val="tx2"/>
              </a:solidFill>
              <a:round/>
              <a:headEnd/>
              <a:tailEnd/>
            </a:ln>
          </p:spPr>
          <p:txBody>
            <a:bodyPr/>
            <a:lstStyle/>
            <a:p>
              <a:endParaRPr lang="en-US">
                <a:latin typeface="Arial"/>
                <a:cs typeface="Arial"/>
              </a:endParaRPr>
            </a:p>
          </p:txBody>
        </p:sp>
        <p:sp>
          <p:nvSpPr>
            <p:cNvPr id="43049" name="Text Box 15"/>
            <p:cNvSpPr txBox="1">
              <a:spLocks noChangeArrowheads="1"/>
            </p:cNvSpPr>
            <p:nvPr/>
          </p:nvSpPr>
          <p:spPr bwMode="auto">
            <a:xfrm>
              <a:off x="4596" y="1417"/>
              <a:ext cx="35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endParaRPr lang="en-US" sz="2400" b="1" baseline="-25000">
                <a:latin typeface="Arial"/>
                <a:cs typeface="Arial"/>
              </a:endParaRPr>
            </a:p>
          </p:txBody>
        </p:sp>
      </p:grpSp>
      <p:grpSp>
        <p:nvGrpSpPr>
          <p:cNvPr id="6" name="Group 16"/>
          <p:cNvGrpSpPr>
            <a:grpSpLocks/>
          </p:cNvGrpSpPr>
          <p:nvPr/>
        </p:nvGrpSpPr>
        <p:grpSpPr bwMode="auto">
          <a:xfrm>
            <a:off x="3543300" y="3371850"/>
            <a:ext cx="3084513" cy="2201863"/>
            <a:chOff x="2232" y="2124"/>
            <a:chExt cx="1943" cy="1387"/>
          </a:xfrm>
        </p:grpSpPr>
        <p:sp>
          <p:nvSpPr>
            <p:cNvPr id="43042" name="Text Box 17"/>
            <p:cNvSpPr txBox="1">
              <a:spLocks noChangeArrowheads="1"/>
            </p:cNvSpPr>
            <p:nvPr/>
          </p:nvSpPr>
          <p:spPr bwMode="auto">
            <a:xfrm>
              <a:off x="2232" y="2124"/>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sp>
          <p:nvSpPr>
            <p:cNvPr id="43043" name="Text Box 18"/>
            <p:cNvSpPr txBox="1">
              <a:spLocks noChangeArrowheads="1"/>
            </p:cNvSpPr>
            <p:nvPr/>
          </p:nvSpPr>
          <p:spPr bwMode="auto">
            <a:xfrm>
              <a:off x="3830" y="3223"/>
              <a:ext cx="345"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grpSp>
          <p:nvGrpSpPr>
            <p:cNvPr id="7" name="Group 19"/>
            <p:cNvGrpSpPr>
              <a:grpSpLocks/>
            </p:cNvGrpSpPr>
            <p:nvPr/>
          </p:nvGrpSpPr>
          <p:grpSpPr bwMode="auto">
            <a:xfrm>
              <a:off x="2617" y="2270"/>
              <a:ext cx="1387" cy="955"/>
              <a:chOff x="357" y="2450"/>
              <a:chExt cx="795" cy="646"/>
            </a:xfrm>
          </p:grpSpPr>
          <p:sp>
            <p:nvSpPr>
              <p:cNvPr id="43046" name="Line 20"/>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3047" name="Line 21"/>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43045" name="Oval 22"/>
            <p:cNvSpPr>
              <a:spLocks noChangeArrowheads="1"/>
            </p:cNvSpPr>
            <p:nvPr/>
          </p:nvSpPr>
          <p:spPr bwMode="auto">
            <a:xfrm>
              <a:off x="3963" y="2226"/>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8" name="Group 23"/>
          <p:cNvGrpSpPr>
            <a:grpSpLocks/>
          </p:cNvGrpSpPr>
          <p:nvPr/>
        </p:nvGrpSpPr>
        <p:grpSpPr bwMode="auto">
          <a:xfrm>
            <a:off x="4613275" y="1846263"/>
            <a:ext cx="1474788" cy="3125787"/>
            <a:chOff x="2906" y="1163"/>
            <a:chExt cx="929" cy="1969"/>
          </a:xfrm>
        </p:grpSpPr>
        <p:sp>
          <p:nvSpPr>
            <p:cNvPr id="43040" name="Line 24"/>
            <p:cNvSpPr>
              <a:spLocks noChangeShapeType="1"/>
            </p:cNvSpPr>
            <p:nvPr/>
          </p:nvSpPr>
          <p:spPr bwMode="auto">
            <a:xfrm>
              <a:off x="3074" y="1413"/>
              <a:ext cx="761" cy="1719"/>
            </a:xfrm>
            <a:prstGeom prst="line">
              <a:avLst/>
            </a:prstGeom>
            <a:noFill/>
            <a:ln w="38100">
              <a:solidFill>
                <a:srgbClr val="CC0000"/>
              </a:solidFill>
              <a:round/>
              <a:headEnd/>
              <a:tailEnd/>
            </a:ln>
          </p:spPr>
          <p:txBody>
            <a:bodyPr/>
            <a:lstStyle/>
            <a:p>
              <a:endParaRPr lang="en-US">
                <a:latin typeface="Arial"/>
                <a:cs typeface="Arial"/>
              </a:endParaRPr>
            </a:p>
          </p:txBody>
        </p:sp>
        <p:sp>
          <p:nvSpPr>
            <p:cNvPr id="43041" name="Text Box 25"/>
            <p:cNvSpPr txBox="1">
              <a:spLocks noChangeArrowheads="1"/>
            </p:cNvSpPr>
            <p:nvPr/>
          </p:nvSpPr>
          <p:spPr bwMode="auto">
            <a:xfrm>
              <a:off x="2906" y="1163"/>
              <a:ext cx="413"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r>
                <a:rPr lang="en-US" sz="2400" b="1" baseline="-25000">
                  <a:latin typeface="Arial"/>
                  <a:cs typeface="Arial"/>
                </a:rPr>
                <a:t>2</a:t>
              </a:r>
            </a:p>
          </p:txBody>
        </p:sp>
      </p:grpSp>
      <p:grpSp>
        <p:nvGrpSpPr>
          <p:cNvPr id="9" name="Group 26"/>
          <p:cNvGrpSpPr>
            <a:grpSpLocks/>
          </p:cNvGrpSpPr>
          <p:nvPr/>
        </p:nvGrpSpPr>
        <p:grpSpPr bwMode="auto">
          <a:xfrm>
            <a:off x="3548063" y="3965575"/>
            <a:ext cx="2492375" cy="1603375"/>
            <a:chOff x="2235" y="2498"/>
            <a:chExt cx="1570" cy="1010"/>
          </a:xfrm>
        </p:grpSpPr>
        <p:sp>
          <p:nvSpPr>
            <p:cNvPr id="43034" name="Text Box 27"/>
            <p:cNvSpPr txBox="1">
              <a:spLocks noChangeArrowheads="1"/>
            </p:cNvSpPr>
            <p:nvPr/>
          </p:nvSpPr>
          <p:spPr bwMode="auto">
            <a:xfrm>
              <a:off x="2235" y="2498"/>
              <a:ext cx="376"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43035" name="Text Box 28"/>
            <p:cNvSpPr txBox="1">
              <a:spLocks noChangeArrowheads="1"/>
            </p:cNvSpPr>
            <p:nvPr/>
          </p:nvSpPr>
          <p:spPr bwMode="auto">
            <a:xfrm>
              <a:off x="3435" y="3220"/>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grpSp>
          <p:nvGrpSpPr>
            <p:cNvPr id="10" name="Group 29"/>
            <p:cNvGrpSpPr>
              <a:grpSpLocks/>
            </p:cNvGrpSpPr>
            <p:nvPr/>
          </p:nvGrpSpPr>
          <p:grpSpPr bwMode="auto">
            <a:xfrm>
              <a:off x="2616" y="2645"/>
              <a:ext cx="1006" cy="583"/>
              <a:chOff x="357" y="2450"/>
              <a:chExt cx="795" cy="646"/>
            </a:xfrm>
          </p:grpSpPr>
          <p:sp>
            <p:nvSpPr>
              <p:cNvPr id="43038" name="Line 30"/>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3039" name="Line 31"/>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43037" name="Oval 32"/>
            <p:cNvSpPr>
              <a:spLocks noChangeArrowheads="1"/>
            </p:cNvSpPr>
            <p:nvPr/>
          </p:nvSpPr>
          <p:spPr bwMode="auto">
            <a:xfrm>
              <a:off x="3579" y="2598"/>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114721" name="Line 33"/>
          <p:cNvSpPr>
            <a:spLocks noChangeShapeType="1"/>
          </p:cNvSpPr>
          <p:nvPr/>
        </p:nvSpPr>
        <p:spPr bwMode="auto">
          <a:xfrm flipH="1">
            <a:off x="5068888" y="2570163"/>
            <a:ext cx="755650" cy="0"/>
          </a:xfrm>
          <a:prstGeom prst="line">
            <a:avLst/>
          </a:prstGeom>
          <a:noFill/>
          <a:ln w="38100">
            <a:solidFill>
              <a:srgbClr val="008080"/>
            </a:solidFill>
            <a:round/>
            <a:headEnd/>
            <a:tailEnd type="triangle" w="lg" len="med"/>
          </a:ln>
        </p:spPr>
        <p:txBody>
          <a:bodyPr/>
          <a:lstStyle/>
          <a:p>
            <a:endParaRPr lang="en-US">
              <a:latin typeface="Arial"/>
              <a:cs typeface="Arial"/>
            </a:endParaRPr>
          </a:p>
        </p:txBody>
      </p:sp>
      <p:sp>
        <p:nvSpPr>
          <p:cNvPr id="114722" name="Line 34"/>
          <p:cNvSpPr>
            <a:spLocks noChangeShapeType="1"/>
          </p:cNvSpPr>
          <p:nvPr/>
        </p:nvSpPr>
        <p:spPr bwMode="auto">
          <a:xfrm flipH="1">
            <a:off x="5754688" y="5118100"/>
            <a:ext cx="595312" cy="0"/>
          </a:xfrm>
          <a:prstGeom prst="line">
            <a:avLst/>
          </a:prstGeom>
          <a:noFill/>
          <a:ln w="38100">
            <a:solidFill>
              <a:srgbClr val="008080"/>
            </a:solidFill>
            <a:round/>
            <a:headEnd/>
            <a:tailEnd type="triangle" w="lg" len="med"/>
          </a:ln>
        </p:spPr>
        <p:txBody>
          <a:bodyPr/>
          <a:lstStyle/>
          <a:p>
            <a:endParaRPr lang="en-US">
              <a:latin typeface="Arial"/>
              <a:cs typeface="Arial"/>
            </a:endParaRPr>
          </a:p>
        </p:txBody>
      </p:sp>
      <p:sp>
        <p:nvSpPr>
          <p:cNvPr id="114723" name="Line 35"/>
          <p:cNvSpPr>
            <a:spLocks noChangeShapeType="1"/>
          </p:cNvSpPr>
          <p:nvPr/>
        </p:nvSpPr>
        <p:spPr bwMode="auto">
          <a:xfrm rot="16200000" flipH="1">
            <a:off x="3861594" y="3909219"/>
            <a:ext cx="595312" cy="0"/>
          </a:xfrm>
          <a:prstGeom prst="line">
            <a:avLst/>
          </a:prstGeom>
          <a:noFill/>
          <a:ln w="38100">
            <a:solidFill>
              <a:srgbClr val="008080"/>
            </a:solidFill>
            <a:round/>
            <a:headEnd/>
            <a:tailEnd type="triangle" w="lg" len="med"/>
          </a:ln>
        </p:spPr>
        <p:txBody>
          <a:bodyPr/>
          <a:lstStyle/>
          <a:p>
            <a:endParaRPr lang="en-US">
              <a:latin typeface="Arial"/>
              <a:cs typeface="Arial"/>
            </a:endParaRPr>
          </a:p>
        </p:txBody>
      </p:sp>
      <p:sp>
        <p:nvSpPr>
          <p:cNvPr id="43026" name="Rectangle 39"/>
          <p:cNvSpPr>
            <a:spLocks noChangeArrowheads="1"/>
          </p:cNvSpPr>
          <p:nvPr/>
        </p:nvSpPr>
        <p:spPr bwMode="auto">
          <a:xfrm>
            <a:off x="4157663" y="3606800"/>
            <a:ext cx="2190750" cy="1500188"/>
          </a:xfrm>
          <a:prstGeom prst="rect">
            <a:avLst/>
          </a:prstGeom>
          <a:solidFill>
            <a:srgbClr val="FF0000">
              <a:alpha val="36078"/>
            </a:srgbClr>
          </a:solidFill>
          <a:ln w="9525">
            <a:noFill/>
            <a:miter lim="800000"/>
            <a:headEnd/>
            <a:tailEnd/>
          </a:ln>
        </p:spPr>
        <p:txBody>
          <a:bodyPr wrap="none" anchor="ctr"/>
          <a:lstStyle/>
          <a:p>
            <a:endParaRPr lang="en-US">
              <a:latin typeface="Arial"/>
              <a:cs typeface="Arial"/>
            </a:endParaRPr>
          </a:p>
        </p:txBody>
      </p:sp>
      <p:grpSp>
        <p:nvGrpSpPr>
          <p:cNvPr id="11" name="Group 40"/>
          <p:cNvGrpSpPr>
            <a:grpSpLocks/>
          </p:cNvGrpSpPr>
          <p:nvPr/>
        </p:nvGrpSpPr>
        <p:grpSpPr bwMode="auto">
          <a:xfrm>
            <a:off x="6273800" y="3241676"/>
            <a:ext cx="2541588" cy="1570038"/>
            <a:chOff x="3952" y="2042"/>
            <a:chExt cx="1601" cy="989"/>
          </a:xfrm>
        </p:grpSpPr>
        <p:sp>
          <p:nvSpPr>
            <p:cNvPr id="43032" name="Text Box 41"/>
            <p:cNvSpPr txBox="1">
              <a:spLocks noChangeArrowheads="1"/>
            </p:cNvSpPr>
            <p:nvPr/>
          </p:nvSpPr>
          <p:spPr bwMode="auto">
            <a:xfrm>
              <a:off x="4467" y="2042"/>
              <a:ext cx="1086" cy="989"/>
            </a:xfrm>
            <a:prstGeom prst="rect">
              <a:avLst/>
            </a:prstGeom>
            <a:solidFill>
              <a:srgbClr val="FF0000">
                <a:alpha val="36078"/>
              </a:srgbClr>
            </a:solidFill>
            <a:ln w="9525">
              <a:noFill/>
              <a:miter lim="800000"/>
              <a:headEnd/>
              <a:tailEnd/>
            </a:ln>
          </p:spPr>
          <p:txBody>
            <a:bodyPr>
              <a:spAutoFit/>
            </a:bodyPr>
            <a:lstStyle/>
            <a:p>
              <a:pPr>
                <a:spcBef>
                  <a:spcPct val="50000"/>
                </a:spcBef>
              </a:pPr>
              <a:r>
                <a:rPr lang="en-US" sz="2400">
                  <a:latin typeface="Arial"/>
                  <a:cs typeface="Arial"/>
                </a:rPr>
                <a:t>initial value of drug-related crime</a:t>
              </a:r>
            </a:p>
          </p:txBody>
        </p:sp>
        <p:sp>
          <p:nvSpPr>
            <p:cNvPr id="43033" name="Line 42"/>
            <p:cNvSpPr>
              <a:spLocks noChangeShapeType="1"/>
            </p:cNvSpPr>
            <p:nvPr/>
          </p:nvSpPr>
          <p:spPr bwMode="auto">
            <a:xfrm flipV="1">
              <a:off x="3952" y="2498"/>
              <a:ext cx="509" cy="181"/>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14732" name="Rectangle 44"/>
          <p:cNvSpPr>
            <a:spLocks noChangeArrowheads="1"/>
          </p:cNvSpPr>
          <p:nvPr/>
        </p:nvSpPr>
        <p:spPr bwMode="auto">
          <a:xfrm>
            <a:off x="4167188" y="4208463"/>
            <a:ext cx="1573212" cy="898525"/>
          </a:xfrm>
          <a:prstGeom prst="rect">
            <a:avLst/>
          </a:prstGeom>
          <a:solidFill>
            <a:srgbClr val="FFFF99"/>
          </a:solidFill>
          <a:ln w="9525">
            <a:noFill/>
            <a:miter lim="800000"/>
            <a:headEnd/>
            <a:tailEnd/>
          </a:ln>
        </p:spPr>
        <p:txBody>
          <a:bodyPr wrap="none" anchor="ctr"/>
          <a:lstStyle/>
          <a:p>
            <a:endParaRPr lang="en-US">
              <a:latin typeface="Arial"/>
              <a:cs typeface="Arial"/>
            </a:endParaRPr>
          </a:p>
        </p:txBody>
      </p:sp>
      <p:grpSp>
        <p:nvGrpSpPr>
          <p:cNvPr id="12" name="Group 48"/>
          <p:cNvGrpSpPr>
            <a:grpSpLocks/>
          </p:cNvGrpSpPr>
          <p:nvPr/>
        </p:nvGrpSpPr>
        <p:grpSpPr bwMode="auto">
          <a:xfrm>
            <a:off x="4394200" y="777875"/>
            <a:ext cx="2724150" cy="3516313"/>
            <a:chOff x="2768" y="490"/>
            <a:chExt cx="1716" cy="2215"/>
          </a:xfrm>
        </p:grpSpPr>
        <p:sp>
          <p:nvSpPr>
            <p:cNvPr id="43030" name="Text Box 46"/>
            <p:cNvSpPr txBox="1">
              <a:spLocks noChangeArrowheads="1"/>
            </p:cNvSpPr>
            <p:nvPr/>
          </p:nvSpPr>
          <p:spPr bwMode="auto">
            <a:xfrm>
              <a:off x="2768" y="490"/>
              <a:ext cx="1716" cy="523"/>
            </a:xfrm>
            <a:prstGeom prst="rect">
              <a:avLst/>
            </a:prstGeom>
            <a:solidFill>
              <a:srgbClr val="FFFF00">
                <a:alpha val="36078"/>
              </a:srgbClr>
            </a:solidFill>
            <a:ln w="9525">
              <a:noFill/>
              <a:miter lim="800000"/>
              <a:headEnd/>
              <a:tailEnd/>
            </a:ln>
          </p:spPr>
          <p:txBody>
            <a:bodyPr>
              <a:spAutoFit/>
            </a:bodyPr>
            <a:lstStyle/>
            <a:p>
              <a:pPr>
                <a:spcBef>
                  <a:spcPct val="50000"/>
                </a:spcBef>
              </a:pPr>
              <a:r>
                <a:rPr lang="en-US" sz="2400">
                  <a:latin typeface="Arial"/>
                  <a:cs typeface="Arial"/>
                </a:rPr>
                <a:t>new value of drug-related crime</a:t>
              </a:r>
            </a:p>
          </p:txBody>
        </p:sp>
        <p:sp>
          <p:nvSpPr>
            <p:cNvPr id="43031" name="Line 47"/>
            <p:cNvSpPr>
              <a:spLocks noChangeShapeType="1"/>
            </p:cNvSpPr>
            <p:nvPr/>
          </p:nvSpPr>
          <p:spPr bwMode="auto">
            <a:xfrm flipH="1">
              <a:off x="3120" y="1004"/>
              <a:ext cx="376" cy="1701"/>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4" name="Footer Placeholder 1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5" name="Slide Number Placeholder 14"/>
          <p:cNvSpPr>
            <a:spLocks noGrp="1"/>
          </p:cNvSpPr>
          <p:nvPr>
            <p:ph type="sldNum" sz="quarter" idx="13"/>
          </p:nvPr>
        </p:nvSpPr>
        <p:spPr/>
        <p:txBody>
          <a:bodyPr/>
          <a:lstStyle/>
          <a:p>
            <a:pPr>
              <a:defRPr/>
            </a:pPr>
            <a:fld id="{2F37425F-5E17-4209-B948-B5CE2119E408}" type="slidenum">
              <a:rPr lang="en-US" smtClean="0"/>
              <a:pPr>
                <a:defRPr/>
              </a:pPr>
              <a:t>35</a:t>
            </a:fld>
            <a:endParaRPr lang="en-US" dirty="0"/>
          </a:p>
        </p:txBody>
      </p:sp>
    </p:spTree>
    <p:extLst>
      <p:ext uri="{BB962C8B-B14F-4D97-AF65-F5344CB8AC3E}">
        <p14:creationId xmlns:p14="http://schemas.microsoft.com/office/powerpoint/2010/main" val="39692872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14721"/>
                                        </p:tgtEl>
                                        <p:attrNameLst>
                                          <p:attrName>style.visibility</p:attrName>
                                        </p:attrNameLst>
                                      </p:cBhvr>
                                      <p:to>
                                        <p:strVal val="visible"/>
                                      </p:to>
                                    </p:set>
                                    <p:animEffect transition="in" filter="wipe(right)">
                                      <p:cBhvr>
                                        <p:cTn id="11" dur="500"/>
                                        <p:tgtEl>
                                          <p:spTgt spid="114721"/>
                                        </p:tgtEl>
                                      </p:cBhvr>
                                    </p:animEffect>
                                  </p:childTnLst>
                                </p:cTn>
                              </p:par>
                            </p:childTnLst>
                          </p:cTn>
                        </p:par>
                        <p:par>
                          <p:cTn id="12" fill="hold">
                            <p:stCondLst>
                              <p:cond delay="1000"/>
                            </p:stCondLst>
                            <p:childTnLst>
                              <p:par>
                                <p:cTn id="13" presetID="18" presetClass="entr" presetSubtype="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wipe(left)">
                                      <p:cBhvr>
                                        <p:cTn id="20" dur="500"/>
                                        <p:tgtEl>
                                          <p:spTgt spid="13">
                                            <p:txEl>
                                              <p:pRg st="2" end="2"/>
                                            </p:txEl>
                                          </p:spTgt>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14723"/>
                                        </p:tgtEl>
                                        <p:attrNameLst>
                                          <p:attrName>style.visibility</p:attrName>
                                        </p:attrNameLst>
                                      </p:cBhvr>
                                      <p:to>
                                        <p:strVal val="visible"/>
                                      </p:to>
                                    </p:set>
                                    <p:animEffect transition="in" filter="wipe(up)">
                                      <p:cBhvr>
                                        <p:cTn id="24" dur="500"/>
                                        <p:tgtEl>
                                          <p:spTgt spid="114723"/>
                                        </p:tgtEl>
                                      </p:cBhvr>
                                    </p:animEffect>
                                  </p:childTnLst>
                                </p:cTn>
                              </p:par>
                            </p:childTnLst>
                          </p:cTn>
                        </p:par>
                        <p:par>
                          <p:cTn id="25" fill="hold">
                            <p:stCondLst>
                              <p:cond delay="1000"/>
                            </p:stCondLst>
                            <p:childTnLst>
                              <p:par>
                                <p:cTn id="26" presetID="18" presetClass="entr" presetSubtype="6"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strips(downRight)">
                                      <p:cBhvr>
                                        <p:cTn id="28" dur="500"/>
                                        <p:tgtEl>
                                          <p:spTgt spid="9"/>
                                        </p:tgtEl>
                                      </p:cBhvr>
                                    </p:animEffect>
                                  </p:childTnLst>
                                </p:cTn>
                              </p:par>
                            </p:childTnLst>
                          </p:cTn>
                        </p:par>
                        <p:par>
                          <p:cTn id="29" fill="hold">
                            <p:stCondLst>
                              <p:cond delay="1500"/>
                            </p:stCondLst>
                            <p:childTnLst>
                              <p:par>
                                <p:cTn id="30" presetID="22" presetClass="entr" presetSubtype="2" fill="hold" grpId="0" nodeType="afterEffect">
                                  <p:stCondLst>
                                    <p:cond delay="0"/>
                                  </p:stCondLst>
                                  <p:childTnLst>
                                    <p:set>
                                      <p:cBhvr>
                                        <p:cTn id="31" dur="1" fill="hold">
                                          <p:stCondLst>
                                            <p:cond delay="0"/>
                                          </p:stCondLst>
                                        </p:cTn>
                                        <p:tgtEl>
                                          <p:spTgt spid="114722"/>
                                        </p:tgtEl>
                                        <p:attrNameLst>
                                          <p:attrName>style.visibility</p:attrName>
                                        </p:attrNameLst>
                                      </p:cBhvr>
                                      <p:to>
                                        <p:strVal val="visible"/>
                                      </p:to>
                                    </p:set>
                                    <p:animEffect transition="in" filter="wipe(right)">
                                      <p:cBhvr>
                                        <p:cTn id="32" dur="500"/>
                                        <p:tgtEl>
                                          <p:spTgt spid="11472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4732"/>
                                        </p:tgtEl>
                                        <p:attrNameLst>
                                          <p:attrName>style.visibility</p:attrName>
                                        </p:attrNameLst>
                                      </p:cBhvr>
                                      <p:to>
                                        <p:strVal val="visible"/>
                                      </p:to>
                                    </p:set>
                                    <p:animEffect transition="in" filter="fade">
                                      <p:cBhvr>
                                        <p:cTn id="40" dur="500"/>
                                        <p:tgtEl>
                                          <p:spTgt spid="114732"/>
                                        </p:tgtEl>
                                      </p:cBhvr>
                                    </p:animEffect>
                                  </p:childTnLst>
                                </p:cTn>
                              </p:par>
                            </p:childTnLst>
                          </p:cTn>
                        </p:par>
                        <p:par>
                          <p:cTn id="41" fill="hold">
                            <p:stCondLst>
                              <p:cond delay="1500"/>
                            </p:stCondLst>
                            <p:childTnLst>
                              <p:par>
                                <p:cTn id="42" presetID="22" presetClass="entr" presetSubtype="8" fill="hold" grpId="0" nodeType="afterEffect">
                                  <p:stCondLst>
                                    <p:cond delay="0"/>
                                  </p:stCondLst>
                                  <p:childTnLst>
                                    <p:set>
                                      <p:cBhvr>
                                        <p:cTn id="43" dur="1" fill="hold">
                                          <p:stCondLst>
                                            <p:cond delay="0"/>
                                          </p:stCondLst>
                                        </p:cTn>
                                        <p:tgtEl>
                                          <p:spTgt spid="13">
                                            <p:txEl>
                                              <p:pRg st="4" end="4"/>
                                            </p:txEl>
                                          </p:spTgt>
                                        </p:tgtEl>
                                        <p:attrNameLst>
                                          <p:attrName>style.visibility</p:attrName>
                                        </p:attrNameLst>
                                      </p:cBhvr>
                                      <p:to>
                                        <p:strVal val="visible"/>
                                      </p:to>
                                    </p:set>
                                    <p:animEffect transition="in" filter="wipe(left)">
                                      <p:cBhvr>
                                        <p:cTn id="44"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114721" grpId="0" animBg="1"/>
      <p:bldP spid="114722" grpId="0" animBg="1"/>
      <p:bldP spid="114723" grpId="0" animBg="1"/>
      <p:bldP spid="11473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wrap="square" anchor="t"/>
          <a:lstStyle/>
          <a:p>
            <a:r>
              <a:rPr lang="en-US" altLang="en-US" dirty="0" smtClean="0"/>
              <a:t>The </a:t>
            </a:r>
            <a:r>
              <a:rPr lang="en-US" altLang="en-US" dirty="0" smtClean="0"/>
              <a:t>Price Elasticity </a:t>
            </a:r>
            <a:r>
              <a:rPr lang="en-US" altLang="en-US" dirty="0" smtClean="0"/>
              <a:t>of Supply</a:t>
            </a:r>
          </a:p>
        </p:txBody>
      </p:sp>
      <p:sp>
        <p:nvSpPr>
          <p:cNvPr id="32771" name="Content Placeholder 2"/>
          <p:cNvSpPr>
            <a:spLocks noGrp="1"/>
          </p:cNvSpPr>
          <p:nvPr>
            <p:ph idx="1"/>
          </p:nvPr>
        </p:nvSpPr>
        <p:spPr/>
        <p:txBody>
          <a:bodyPr/>
          <a:lstStyle/>
          <a:p>
            <a:r>
              <a:rPr lang="en-US" altLang="en-US" dirty="0" smtClean="0"/>
              <a:t>Price elasticity of supply</a:t>
            </a:r>
          </a:p>
          <a:p>
            <a:pPr lvl="1"/>
            <a:r>
              <a:rPr lang="en-US" altLang="en-US" dirty="0" smtClean="0"/>
              <a:t>How much the quantity supplied of a good responds to a change in the price of that good</a:t>
            </a:r>
          </a:p>
          <a:p>
            <a:pPr lvl="1"/>
            <a:r>
              <a:rPr lang="en-US" altLang="en-US" dirty="0" smtClean="0"/>
              <a:t>Percentage change in quantity supplied</a:t>
            </a:r>
          </a:p>
          <a:p>
            <a:pPr lvl="2"/>
            <a:r>
              <a:rPr lang="en-US" altLang="en-US" dirty="0" smtClean="0"/>
              <a:t>Divided by the percentage change in price</a:t>
            </a:r>
          </a:p>
          <a:p>
            <a:pPr lvl="1"/>
            <a:r>
              <a:rPr lang="en-US" altLang="en-US" dirty="0"/>
              <a:t>Loosely speaking, it measures sellers’ </a:t>
            </a:r>
            <a:br>
              <a:rPr lang="en-US" altLang="en-US" dirty="0"/>
            </a:br>
            <a:r>
              <a:rPr lang="en-US" altLang="en-US" dirty="0" smtClean="0"/>
              <a:t>price-sensitivity</a:t>
            </a:r>
            <a:endParaRPr lang="en-US" altLang="en-US" dirty="0" smtClean="0"/>
          </a:p>
        </p:txBody>
      </p:sp>
      <p:sp>
        <p:nvSpPr>
          <p:cNvPr id="3277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E5AB1E54-2BA0-48BA-BE69-5D84CE5C85C7}" type="slidenum">
              <a:rPr lang="en-US" altLang="en-US" sz="1200" smtClean="0">
                <a:solidFill>
                  <a:srgbClr val="002060"/>
                </a:solidFill>
              </a:rPr>
              <a:pPr algn="ctr" eaLnBrk="1" hangingPunct="1"/>
              <a:t>36</a:t>
            </a:fld>
            <a:endParaRPr lang="en-US" altLang="en-US" sz="1200" smtClean="0">
              <a:solidFill>
                <a:srgbClr val="002060"/>
              </a:solidFill>
            </a:endParaRPr>
          </a:p>
        </p:txBody>
      </p:sp>
      <p:sp>
        <p:nvSpPr>
          <p:cNvPr id="3277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6422205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0"/>
          <p:cNvGrpSpPr>
            <a:grpSpLocks/>
          </p:cNvGrpSpPr>
          <p:nvPr/>
        </p:nvGrpSpPr>
        <p:grpSpPr bwMode="auto">
          <a:xfrm>
            <a:off x="7202488" y="3375025"/>
            <a:ext cx="547687" cy="2081213"/>
            <a:chOff x="4537" y="2126"/>
            <a:chExt cx="345" cy="1311"/>
          </a:xfrm>
        </p:grpSpPr>
        <p:sp>
          <p:nvSpPr>
            <p:cNvPr id="45103" name="Line 20"/>
            <p:cNvSpPr>
              <a:spLocks noChangeShapeType="1"/>
            </p:cNvSpPr>
            <p:nvPr/>
          </p:nvSpPr>
          <p:spPr bwMode="auto">
            <a:xfrm>
              <a:off x="4709" y="2126"/>
              <a:ext cx="0" cy="1025"/>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5104" name="Text Box 27"/>
            <p:cNvSpPr txBox="1">
              <a:spLocks noChangeArrowheads="1"/>
            </p:cNvSpPr>
            <p:nvPr/>
          </p:nvSpPr>
          <p:spPr bwMode="auto">
            <a:xfrm>
              <a:off x="4537" y="3149"/>
              <a:ext cx="345"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grpSp>
      <p:sp>
        <p:nvSpPr>
          <p:cNvPr id="45061" name="Rectangle 2"/>
          <p:cNvSpPr>
            <a:spLocks noGrp="1" noChangeArrowheads="1"/>
          </p:cNvSpPr>
          <p:nvPr>
            <p:ph type="title"/>
          </p:nvPr>
        </p:nvSpPr>
        <p:spPr/>
        <p:txBody>
          <a:bodyPr/>
          <a:lstStyle/>
          <a:p>
            <a:pPr eaLnBrk="1" hangingPunct="1"/>
            <a:r>
              <a:rPr lang="en-US" smtClean="0"/>
              <a:t>Price Elasticity of Supply</a:t>
            </a:r>
          </a:p>
        </p:txBody>
      </p:sp>
      <p:sp>
        <p:nvSpPr>
          <p:cNvPr id="126979" name="Rectangle 3"/>
          <p:cNvSpPr>
            <a:spLocks noGrp="1" noChangeArrowheads="1"/>
          </p:cNvSpPr>
          <p:nvPr>
            <p:ph type="body" sz="quarter" idx="12"/>
          </p:nvPr>
        </p:nvSpPr>
        <p:spPr>
          <a:xfrm>
            <a:off x="228600" y="838199"/>
            <a:ext cx="3581400" cy="5745163"/>
          </a:xfrm>
        </p:spPr>
        <p:txBody>
          <a:bodyPr>
            <a:normAutofit/>
          </a:bodyPr>
          <a:lstStyle/>
          <a:p>
            <a:pPr marL="0" indent="0" eaLnBrk="1" hangingPunct="1">
              <a:buFont typeface="Wingdings" pitchFamily="2" charset="2"/>
              <a:buNone/>
            </a:pPr>
            <a:r>
              <a:rPr lang="en-US" sz="2700" dirty="0" smtClean="0"/>
              <a:t>Price </a:t>
            </a:r>
            <a:r>
              <a:rPr lang="en-US" sz="2700" dirty="0" smtClean="0"/>
              <a:t>elasticity </a:t>
            </a:r>
            <a:r>
              <a:rPr lang="en-US" sz="2700" dirty="0" smtClean="0"/>
              <a:t/>
            </a:r>
            <a:br>
              <a:rPr lang="en-US" sz="2700" dirty="0" smtClean="0"/>
            </a:br>
            <a:r>
              <a:rPr lang="en-US" sz="2700" dirty="0" smtClean="0"/>
              <a:t>of supply </a:t>
            </a:r>
            <a:endParaRPr lang="en-US" sz="2700" dirty="0" smtClean="0"/>
          </a:p>
          <a:p>
            <a:pPr marL="0" indent="0" eaLnBrk="1" hangingPunct="1">
              <a:buFont typeface="Wingdings" pitchFamily="2" charset="2"/>
              <a:buNone/>
            </a:pPr>
            <a:endParaRPr lang="en-US" sz="2700" dirty="0"/>
          </a:p>
          <a:p>
            <a:pPr marL="0" indent="0" eaLnBrk="1" hangingPunct="1">
              <a:buFont typeface="Wingdings" pitchFamily="2" charset="2"/>
              <a:buNone/>
            </a:pPr>
            <a:endParaRPr lang="en-US" sz="2700" dirty="0" smtClean="0"/>
          </a:p>
          <a:p>
            <a:pPr marL="0" indent="0" eaLnBrk="1" hangingPunct="1">
              <a:buFont typeface="Wingdings" pitchFamily="2" charset="2"/>
              <a:buNone/>
            </a:pPr>
            <a:endParaRPr lang="en-US" sz="2700" dirty="0"/>
          </a:p>
          <a:p>
            <a:pPr marL="0" indent="0" eaLnBrk="1" hangingPunct="1">
              <a:buFont typeface="Wingdings" pitchFamily="2" charset="2"/>
              <a:buNone/>
            </a:pPr>
            <a:endParaRPr lang="en-US" sz="2700" dirty="0" smtClean="0"/>
          </a:p>
          <a:p>
            <a:pPr marL="0" indent="0" eaLnBrk="1" hangingPunct="1">
              <a:buFont typeface="Wingdings" pitchFamily="2" charset="2"/>
              <a:buNone/>
            </a:pPr>
            <a:endParaRPr lang="en-US" sz="2700" dirty="0"/>
          </a:p>
          <a:p>
            <a:pPr marL="0" indent="0" eaLnBrk="1" hangingPunct="1">
              <a:buFont typeface="Wingdings" pitchFamily="2" charset="2"/>
              <a:buNone/>
            </a:pPr>
            <a:endParaRPr lang="en-US" sz="2700" dirty="0"/>
          </a:p>
          <a:p>
            <a:pPr eaLnBrk="1" hangingPunct="1"/>
            <a:r>
              <a:rPr lang="en-US" sz="2700" dirty="0"/>
              <a:t>Again, </a:t>
            </a:r>
            <a:r>
              <a:rPr lang="en-US" sz="2700" dirty="0" smtClean="0"/>
              <a:t>we use </a:t>
            </a:r>
            <a:r>
              <a:rPr lang="en-US" sz="2700" dirty="0"/>
              <a:t>the midpoint method to compute the percentage changes.</a:t>
            </a:r>
            <a:endParaRPr lang="en-US" sz="2700" dirty="0" smtClean="0"/>
          </a:p>
        </p:txBody>
      </p:sp>
      <p:sp>
        <p:nvSpPr>
          <p:cNvPr id="45063"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grpSp>
        <p:nvGrpSpPr>
          <p:cNvPr id="3" name="Group 5"/>
          <p:cNvGrpSpPr>
            <a:grpSpLocks/>
          </p:cNvGrpSpPr>
          <p:nvPr/>
        </p:nvGrpSpPr>
        <p:grpSpPr bwMode="auto">
          <a:xfrm>
            <a:off x="5343525" y="2346325"/>
            <a:ext cx="3406775" cy="2876550"/>
            <a:chOff x="3226" y="1041"/>
            <a:chExt cx="2146" cy="1812"/>
          </a:xfrm>
        </p:grpSpPr>
        <p:grpSp>
          <p:nvGrpSpPr>
            <p:cNvPr id="4" name="Group 6"/>
            <p:cNvGrpSpPr>
              <a:grpSpLocks/>
            </p:cNvGrpSpPr>
            <p:nvPr/>
          </p:nvGrpSpPr>
          <p:grpSpPr bwMode="auto">
            <a:xfrm>
              <a:off x="3421" y="1302"/>
              <a:ext cx="1661" cy="1413"/>
              <a:chOff x="1098" y="1361"/>
              <a:chExt cx="2116" cy="2027"/>
            </a:xfrm>
          </p:grpSpPr>
          <p:sp>
            <p:nvSpPr>
              <p:cNvPr id="45101" name="Line 7"/>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45102" name="Line 8"/>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5099" name="Text Box 9"/>
            <p:cNvSpPr txBox="1">
              <a:spLocks noChangeArrowheads="1"/>
            </p:cNvSpPr>
            <p:nvPr/>
          </p:nvSpPr>
          <p:spPr bwMode="auto">
            <a:xfrm>
              <a:off x="3226" y="1041"/>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45100" name="Text Box 10"/>
            <p:cNvSpPr txBox="1">
              <a:spLocks noChangeArrowheads="1"/>
            </p:cNvSpPr>
            <p:nvPr/>
          </p:nvSpPr>
          <p:spPr bwMode="auto">
            <a:xfrm>
              <a:off x="4985" y="2565"/>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5" name="Group 54"/>
          <p:cNvGrpSpPr>
            <a:grpSpLocks/>
          </p:cNvGrpSpPr>
          <p:nvPr/>
        </p:nvGrpSpPr>
        <p:grpSpPr bwMode="auto">
          <a:xfrm>
            <a:off x="6370638" y="2566988"/>
            <a:ext cx="2190750" cy="2189162"/>
            <a:chOff x="4013" y="1617"/>
            <a:chExt cx="1380" cy="1379"/>
          </a:xfrm>
        </p:grpSpPr>
        <p:sp>
          <p:nvSpPr>
            <p:cNvPr id="45096" name="Line 12"/>
            <p:cNvSpPr>
              <a:spLocks noChangeShapeType="1"/>
            </p:cNvSpPr>
            <p:nvPr/>
          </p:nvSpPr>
          <p:spPr bwMode="auto">
            <a:xfrm rot="6600000">
              <a:off x="3783" y="1847"/>
              <a:ext cx="1379" cy="919"/>
            </a:xfrm>
            <a:prstGeom prst="line">
              <a:avLst/>
            </a:prstGeom>
            <a:noFill/>
            <a:ln w="38100">
              <a:solidFill>
                <a:srgbClr val="003399"/>
              </a:solidFill>
              <a:round/>
              <a:headEnd/>
              <a:tailEnd/>
            </a:ln>
          </p:spPr>
          <p:txBody>
            <a:bodyPr/>
            <a:lstStyle/>
            <a:p>
              <a:endParaRPr lang="en-US">
                <a:latin typeface="Arial"/>
                <a:cs typeface="Arial"/>
              </a:endParaRPr>
            </a:p>
          </p:txBody>
        </p:sp>
        <p:sp>
          <p:nvSpPr>
            <p:cNvPr id="45097" name="Text Box 13"/>
            <p:cNvSpPr txBox="1">
              <a:spLocks noChangeArrowheads="1"/>
            </p:cNvSpPr>
            <p:nvPr/>
          </p:nvSpPr>
          <p:spPr bwMode="auto">
            <a:xfrm>
              <a:off x="5073" y="1632"/>
              <a:ext cx="32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p>
          </p:txBody>
        </p:sp>
      </p:grpSp>
      <p:grpSp>
        <p:nvGrpSpPr>
          <p:cNvPr id="6" name="Group 59"/>
          <p:cNvGrpSpPr>
            <a:grpSpLocks/>
          </p:cNvGrpSpPr>
          <p:nvPr/>
        </p:nvGrpSpPr>
        <p:grpSpPr bwMode="auto">
          <a:xfrm>
            <a:off x="5062538" y="3167063"/>
            <a:ext cx="2479675" cy="457200"/>
            <a:chOff x="3189" y="1995"/>
            <a:chExt cx="1562" cy="288"/>
          </a:xfrm>
        </p:grpSpPr>
        <p:sp>
          <p:nvSpPr>
            <p:cNvPr id="45093" name="Text Box 16"/>
            <p:cNvSpPr txBox="1">
              <a:spLocks noChangeArrowheads="1"/>
            </p:cNvSpPr>
            <p:nvPr/>
          </p:nvSpPr>
          <p:spPr bwMode="auto">
            <a:xfrm>
              <a:off x="3189" y="1995"/>
              <a:ext cx="376"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45094" name="Line 19"/>
            <p:cNvSpPr>
              <a:spLocks noChangeShapeType="1"/>
            </p:cNvSpPr>
            <p:nvPr/>
          </p:nvSpPr>
          <p:spPr bwMode="auto">
            <a:xfrm>
              <a:off x="3570" y="2124"/>
              <a:ext cx="1139"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5095" name="Oval 23"/>
            <p:cNvSpPr>
              <a:spLocks noChangeArrowheads="1"/>
            </p:cNvSpPr>
            <p:nvPr/>
          </p:nvSpPr>
          <p:spPr bwMode="auto">
            <a:xfrm>
              <a:off x="4663" y="2081"/>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7" name="Group 58"/>
          <p:cNvGrpSpPr>
            <a:grpSpLocks/>
          </p:cNvGrpSpPr>
          <p:nvPr/>
        </p:nvGrpSpPr>
        <p:grpSpPr bwMode="auto">
          <a:xfrm>
            <a:off x="5045075" y="3686175"/>
            <a:ext cx="1958975" cy="1766888"/>
            <a:chOff x="3178" y="2322"/>
            <a:chExt cx="1234" cy="1113"/>
          </a:xfrm>
        </p:grpSpPr>
        <p:sp>
          <p:nvSpPr>
            <p:cNvPr id="45087" name="Text Box 17"/>
            <p:cNvSpPr txBox="1">
              <a:spLocks noChangeArrowheads="1"/>
            </p:cNvSpPr>
            <p:nvPr/>
          </p:nvSpPr>
          <p:spPr bwMode="auto">
            <a:xfrm>
              <a:off x="4042" y="3147"/>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45088" name="Text Box 26"/>
            <p:cNvSpPr txBox="1">
              <a:spLocks noChangeArrowheads="1"/>
            </p:cNvSpPr>
            <p:nvPr/>
          </p:nvSpPr>
          <p:spPr bwMode="auto">
            <a:xfrm>
              <a:off x="3178" y="2322"/>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grpSp>
          <p:nvGrpSpPr>
            <p:cNvPr id="8" name="Group 28"/>
            <p:cNvGrpSpPr>
              <a:grpSpLocks/>
            </p:cNvGrpSpPr>
            <p:nvPr/>
          </p:nvGrpSpPr>
          <p:grpSpPr bwMode="auto">
            <a:xfrm>
              <a:off x="3563" y="2469"/>
              <a:ext cx="680" cy="680"/>
              <a:chOff x="357" y="2450"/>
              <a:chExt cx="795" cy="646"/>
            </a:xfrm>
          </p:grpSpPr>
          <p:sp>
            <p:nvSpPr>
              <p:cNvPr id="45091" name="Line 29"/>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5092" name="Line 30"/>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45090" name="Oval 33"/>
            <p:cNvSpPr>
              <a:spLocks noChangeArrowheads="1"/>
            </p:cNvSpPr>
            <p:nvPr/>
          </p:nvSpPr>
          <p:spPr bwMode="auto">
            <a:xfrm>
              <a:off x="4198" y="242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127010" name="Line 34"/>
          <p:cNvSpPr>
            <a:spLocks noChangeShapeType="1"/>
          </p:cNvSpPr>
          <p:nvPr/>
        </p:nvSpPr>
        <p:spPr bwMode="auto">
          <a:xfrm flipH="1" flipV="1">
            <a:off x="5810250" y="3387725"/>
            <a:ext cx="0" cy="508000"/>
          </a:xfrm>
          <a:prstGeom prst="line">
            <a:avLst/>
          </a:prstGeom>
          <a:noFill/>
          <a:ln w="50800">
            <a:solidFill>
              <a:srgbClr val="FF6600"/>
            </a:solidFill>
            <a:round/>
            <a:headEnd/>
            <a:tailEnd type="triangle" w="lg" len="med"/>
          </a:ln>
        </p:spPr>
        <p:txBody>
          <a:bodyPr/>
          <a:lstStyle/>
          <a:p>
            <a:endParaRPr lang="en-US">
              <a:latin typeface="Arial"/>
              <a:cs typeface="Arial"/>
            </a:endParaRPr>
          </a:p>
        </p:txBody>
      </p:sp>
      <p:sp>
        <p:nvSpPr>
          <p:cNvPr id="127011" name="Line 35"/>
          <p:cNvSpPr>
            <a:spLocks noChangeShapeType="1"/>
          </p:cNvSpPr>
          <p:nvPr/>
        </p:nvSpPr>
        <p:spPr bwMode="auto">
          <a:xfrm rot="5400000" flipV="1">
            <a:off x="7104063" y="4475162"/>
            <a:ext cx="0" cy="733425"/>
          </a:xfrm>
          <a:prstGeom prst="line">
            <a:avLst/>
          </a:prstGeom>
          <a:noFill/>
          <a:ln w="50800">
            <a:solidFill>
              <a:srgbClr val="FF6600"/>
            </a:solidFill>
            <a:round/>
            <a:headEnd/>
            <a:tailEnd type="triangle" w="lg" len="med"/>
          </a:ln>
        </p:spPr>
        <p:txBody>
          <a:bodyPr/>
          <a:lstStyle/>
          <a:p>
            <a:endParaRPr lang="en-US">
              <a:latin typeface="Arial"/>
              <a:cs typeface="Arial"/>
            </a:endParaRPr>
          </a:p>
        </p:txBody>
      </p:sp>
      <p:sp>
        <p:nvSpPr>
          <p:cNvPr id="127012" name="Text Box 36"/>
          <p:cNvSpPr txBox="1">
            <a:spLocks noChangeArrowheads="1"/>
          </p:cNvSpPr>
          <p:nvPr/>
        </p:nvSpPr>
        <p:spPr bwMode="auto">
          <a:xfrm>
            <a:off x="3886200" y="3208764"/>
            <a:ext cx="1203325" cy="830997"/>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dirty="0">
                <a:latin typeface="Arial"/>
                <a:cs typeface="Arial"/>
              </a:rPr>
              <a:t>P</a:t>
            </a:r>
            <a:r>
              <a:rPr lang="en-US" sz="2400" dirty="0">
                <a:latin typeface="Arial"/>
                <a:cs typeface="Arial"/>
              </a:rPr>
              <a:t>  rises by 8%</a:t>
            </a:r>
          </a:p>
        </p:txBody>
      </p:sp>
      <p:sp>
        <p:nvSpPr>
          <p:cNvPr id="127013" name="Text Box 37"/>
          <p:cNvSpPr txBox="1">
            <a:spLocks noChangeArrowheads="1"/>
          </p:cNvSpPr>
          <p:nvPr/>
        </p:nvSpPr>
        <p:spPr bwMode="auto">
          <a:xfrm>
            <a:off x="6561931" y="5489910"/>
            <a:ext cx="1281113" cy="830997"/>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dirty="0">
                <a:latin typeface="Arial"/>
                <a:cs typeface="Arial"/>
              </a:rPr>
              <a:t>Q</a:t>
            </a:r>
            <a:r>
              <a:rPr lang="en-US" sz="2400" dirty="0">
                <a:latin typeface="Arial"/>
                <a:cs typeface="Arial"/>
              </a:rPr>
              <a:t>  rises by 16%</a:t>
            </a:r>
          </a:p>
        </p:txBody>
      </p:sp>
      <p:graphicFrame>
        <p:nvGraphicFramePr>
          <p:cNvPr id="13" name="Object 12"/>
          <p:cNvGraphicFramePr>
            <a:graphicFrameLocks noChangeAspect="1"/>
          </p:cNvGraphicFramePr>
          <p:nvPr>
            <p:extLst>
              <p:ext uri="{D42A27DB-BD31-4B8C-83A1-F6EECF244321}">
                <p14:modId xmlns:p14="http://schemas.microsoft.com/office/powerpoint/2010/main" val="2320131965"/>
              </p:ext>
            </p:extLst>
          </p:nvPr>
        </p:nvGraphicFramePr>
        <p:xfrm>
          <a:off x="2546350" y="841375"/>
          <a:ext cx="5683250" cy="1063625"/>
        </p:xfrm>
        <a:graphic>
          <a:graphicData uri="http://schemas.openxmlformats.org/presentationml/2006/ole">
            <mc:AlternateContent xmlns:mc="http://schemas.openxmlformats.org/markup-compatibility/2006">
              <mc:Choice xmlns:v="urn:schemas-microsoft-com:vml" Requires="v">
                <p:oleObj spid="_x0000_s8203" name="Equation" r:id="rId5" imgW="2374560" imgH="444240" progId="Equation.DSMT4">
                  <p:embed/>
                </p:oleObj>
              </mc:Choice>
              <mc:Fallback>
                <p:oleObj name="Equation" r:id="rId5" imgW="2374560" imgH="444240" progId="Equation.DSMT4">
                  <p:embed/>
                  <p:pic>
                    <p:nvPicPr>
                      <p:cNvPr id="0" name=""/>
                      <p:cNvPicPr/>
                      <p:nvPr/>
                    </p:nvPicPr>
                    <p:blipFill>
                      <a:blip r:embed="rId6"/>
                      <a:stretch>
                        <a:fillRect/>
                      </a:stretch>
                    </p:blipFill>
                    <p:spPr>
                      <a:xfrm>
                        <a:off x="2546350" y="841375"/>
                        <a:ext cx="5683250" cy="1063625"/>
                      </a:xfrm>
                      <a:prstGeom prst="rect">
                        <a:avLst/>
                      </a:prstGeom>
                    </p:spPr>
                  </p:pic>
                </p:oleObj>
              </mc:Fallback>
            </mc:AlternateContent>
          </a:graphicData>
        </a:graphic>
      </p:graphicFrame>
      <p:sp>
        <p:nvSpPr>
          <p:cNvPr id="14" name="Footer Placeholder 1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5" name="Slide Number Placeholder 14"/>
          <p:cNvSpPr>
            <a:spLocks noGrp="1"/>
          </p:cNvSpPr>
          <p:nvPr>
            <p:ph type="sldNum" sz="quarter" idx="13"/>
          </p:nvPr>
        </p:nvSpPr>
        <p:spPr/>
        <p:txBody>
          <a:bodyPr/>
          <a:lstStyle/>
          <a:p>
            <a:pPr>
              <a:defRPr/>
            </a:pPr>
            <a:fld id="{2F37425F-5E17-4209-B948-B5CE2119E408}" type="slidenum">
              <a:rPr lang="en-US" smtClean="0"/>
              <a:pPr>
                <a:defRPr/>
              </a:pPr>
              <a:t>37</a:t>
            </a:fld>
            <a:endParaRPr lang="en-US" dirty="0"/>
          </a:p>
        </p:txBody>
      </p:sp>
    </p:spTree>
    <p:extLst>
      <p:ext uri="{BB962C8B-B14F-4D97-AF65-F5344CB8AC3E}">
        <p14:creationId xmlns:p14="http://schemas.microsoft.com/office/powerpoint/2010/main" val="6937316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7012"/>
                                        </p:tgtEl>
                                        <p:attrNameLst>
                                          <p:attrName>style.visibility</p:attrName>
                                        </p:attrNameLst>
                                      </p:cBhvr>
                                      <p:to>
                                        <p:strVal val="visible"/>
                                      </p:to>
                                    </p:set>
                                    <p:animEffect transition="in" filter="fade">
                                      <p:cBhvr>
                                        <p:cTn id="7" dur="500"/>
                                        <p:tgtEl>
                                          <p:spTgt spid="1270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7010"/>
                                        </p:tgtEl>
                                        <p:attrNameLst>
                                          <p:attrName>style.visibility</p:attrName>
                                        </p:attrNameLst>
                                      </p:cBhvr>
                                      <p:to>
                                        <p:strVal val="visible"/>
                                      </p:to>
                                    </p:set>
                                    <p:animEffect transition="in" filter="wipe(down)">
                                      <p:cBhvr>
                                        <p:cTn id="11" dur="500"/>
                                        <p:tgtEl>
                                          <p:spTgt spid="1270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7013"/>
                                        </p:tgtEl>
                                        <p:attrNameLst>
                                          <p:attrName>style.visibility</p:attrName>
                                        </p:attrNameLst>
                                      </p:cBhvr>
                                      <p:to>
                                        <p:strVal val="visible"/>
                                      </p:to>
                                    </p:set>
                                    <p:animEffect transition="in" filter="fade">
                                      <p:cBhvr>
                                        <p:cTn id="20" dur="500"/>
                                        <p:tgtEl>
                                          <p:spTgt spid="127013"/>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127011"/>
                                        </p:tgtEl>
                                        <p:attrNameLst>
                                          <p:attrName>style.visibility</p:attrName>
                                        </p:attrNameLst>
                                      </p:cBhvr>
                                      <p:to>
                                        <p:strVal val="visible"/>
                                      </p:to>
                                    </p:set>
                                    <p:animEffect transition="in" filter="wipe(left)">
                                      <p:cBhvr>
                                        <p:cTn id="24" dur="500"/>
                                        <p:tgtEl>
                                          <p:spTgt spid="127011"/>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126979">
                                            <p:txEl>
                                              <p:pRg st="0" end="0"/>
                                            </p:txEl>
                                          </p:spTgt>
                                        </p:tgtEl>
                                        <p:attrNameLst>
                                          <p:attrName>style.visibility</p:attrName>
                                        </p:attrNameLst>
                                      </p:cBhvr>
                                      <p:to>
                                        <p:strVal val="visible"/>
                                      </p:to>
                                    </p:set>
                                    <p:animEffect transition="in" filter="wipe(left)">
                                      <p:cBhvr>
                                        <p:cTn id="32" dur="500"/>
                                        <p:tgtEl>
                                          <p:spTgt spid="126979">
                                            <p:txEl>
                                              <p:pRg st="0" end="0"/>
                                            </p:txEl>
                                          </p:spTgt>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left)">
                                      <p:cBhvr>
                                        <p:cTn id="36" dur="500"/>
                                        <p:tgtEl>
                                          <p:spTgt spid="13"/>
                                        </p:tgtEl>
                                      </p:cBhvr>
                                    </p:animEffect>
                                  </p:childTnLst>
                                </p:cTn>
                              </p:par>
                            </p:childTnLst>
                          </p:cTn>
                        </p:par>
                        <p:par>
                          <p:cTn id="37" fill="hold">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126979">
                                            <p:txEl>
                                              <p:pRg st="7" end="7"/>
                                            </p:txEl>
                                          </p:spTgt>
                                        </p:tgtEl>
                                        <p:attrNameLst>
                                          <p:attrName>style.visibility</p:attrName>
                                        </p:attrNameLst>
                                      </p:cBhvr>
                                      <p:to>
                                        <p:strVal val="visible"/>
                                      </p:to>
                                    </p:set>
                                    <p:animEffect transition="in" filter="wipe(left)">
                                      <p:cBhvr>
                                        <p:cTn id="40" dur="500"/>
                                        <p:tgtEl>
                                          <p:spTgt spid="1269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uiExpand="1" build="p" bldLvl="5"/>
      <p:bldP spid="127010" grpId="0" animBg="1"/>
      <p:bldP spid="127011" grpId="0" animBg="1"/>
      <p:bldP spid="127012" grpId="0" animBg="1"/>
      <p:bldP spid="1270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wrap="square" anchor="t"/>
          <a:lstStyle/>
          <a:p>
            <a:r>
              <a:rPr lang="en-US" altLang="en-US" dirty="0" smtClean="0"/>
              <a:t>The </a:t>
            </a:r>
            <a:r>
              <a:rPr lang="en-US" altLang="en-US" dirty="0" smtClean="0"/>
              <a:t>Price Elasticity </a:t>
            </a:r>
            <a:r>
              <a:rPr lang="en-US" altLang="en-US" dirty="0" smtClean="0"/>
              <a:t>of Supply</a:t>
            </a:r>
          </a:p>
        </p:txBody>
      </p:sp>
      <p:sp>
        <p:nvSpPr>
          <p:cNvPr id="35843" name="Content Placeholder 2"/>
          <p:cNvSpPr>
            <a:spLocks noGrp="1"/>
          </p:cNvSpPr>
          <p:nvPr>
            <p:ph idx="1"/>
          </p:nvPr>
        </p:nvSpPr>
        <p:spPr/>
        <p:txBody>
          <a:bodyPr/>
          <a:lstStyle/>
          <a:p>
            <a:r>
              <a:rPr lang="en-US" altLang="en-US" smtClean="0"/>
              <a:t>Variety of supply curves</a:t>
            </a:r>
          </a:p>
          <a:p>
            <a:pPr lvl="1"/>
            <a:r>
              <a:rPr lang="en-US" altLang="en-US" smtClean="0"/>
              <a:t>Supply is unit elastic</a:t>
            </a:r>
          </a:p>
          <a:p>
            <a:pPr lvl="2"/>
            <a:r>
              <a:rPr lang="en-US" altLang="en-US" smtClean="0"/>
              <a:t>Price elasticity of supply = 1</a:t>
            </a:r>
          </a:p>
          <a:p>
            <a:pPr lvl="1"/>
            <a:r>
              <a:rPr lang="en-US" altLang="en-US" smtClean="0"/>
              <a:t>Supply is elastic</a:t>
            </a:r>
          </a:p>
          <a:p>
            <a:pPr lvl="2"/>
            <a:r>
              <a:rPr lang="en-US" altLang="en-US" smtClean="0"/>
              <a:t>Price elasticity of supply &gt; 1</a:t>
            </a:r>
          </a:p>
          <a:p>
            <a:pPr lvl="1"/>
            <a:r>
              <a:rPr lang="en-US" altLang="en-US" smtClean="0"/>
              <a:t>Supply is inelastic</a:t>
            </a:r>
          </a:p>
          <a:p>
            <a:pPr lvl="2"/>
            <a:r>
              <a:rPr lang="en-US" altLang="en-US" smtClean="0"/>
              <a:t>Price elasticity of supply &lt; 1</a:t>
            </a:r>
          </a:p>
        </p:txBody>
      </p:sp>
      <p:sp>
        <p:nvSpPr>
          <p:cNvPr id="358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D0424FA-95D1-41E9-AD82-26B33B52D7FF}" type="slidenum">
              <a:rPr lang="en-US" altLang="en-US" sz="1200" smtClean="0">
                <a:solidFill>
                  <a:srgbClr val="002060"/>
                </a:solidFill>
              </a:rPr>
              <a:pPr algn="ctr" eaLnBrk="1" hangingPunct="1"/>
              <a:t>38</a:t>
            </a:fld>
            <a:endParaRPr lang="en-US" altLang="en-US" sz="1200" smtClean="0">
              <a:solidFill>
                <a:srgbClr val="002060"/>
              </a:solidFill>
            </a:endParaRPr>
          </a:p>
        </p:txBody>
      </p:sp>
      <p:sp>
        <p:nvSpPr>
          <p:cNvPr id="358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5969609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wrap="square" anchor="t"/>
          <a:lstStyle/>
          <a:p>
            <a:r>
              <a:rPr lang="en-US" altLang="en-US" dirty="0" smtClean="0"/>
              <a:t>The </a:t>
            </a:r>
            <a:r>
              <a:rPr lang="en-US" altLang="en-US" dirty="0" smtClean="0"/>
              <a:t>Price Elasticity </a:t>
            </a:r>
            <a:r>
              <a:rPr lang="en-US" altLang="en-US" dirty="0" smtClean="0"/>
              <a:t>of Supply</a:t>
            </a:r>
          </a:p>
        </p:txBody>
      </p:sp>
      <p:sp>
        <p:nvSpPr>
          <p:cNvPr id="36867" name="Content Placeholder 2"/>
          <p:cNvSpPr>
            <a:spLocks noGrp="1"/>
          </p:cNvSpPr>
          <p:nvPr>
            <p:ph idx="1"/>
          </p:nvPr>
        </p:nvSpPr>
        <p:spPr/>
        <p:txBody>
          <a:bodyPr/>
          <a:lstStyle/>
          <a:p>
            <a:r>
              <a:rPr lang="en-US" altLang="en-US" dirty="0" smtClean="0"/>
              <a:t>Variety of supply curves</a:t>
            </a:r>
          </a:p>
          <a:p>
            <a:pPr lvl="1"/>
            <a:r>
              <a:rPr lang="en-US" altLang="en-US" dirty="0" smtClean="0"/>
              <a:t>Supply is perfectly inelastic</a:t>
            </a:r>
          </a:p>
          <a:p>
            <a:pPr lvl="2"/>
            <a:r>
              <a:rPr lang="en-US" altLang="en-US" dirty="0" smtClean="0"/>
              <a:t>Price elasticity of supply = 0</a:t>
            </a:r>
          </a:p>
          <a:p>
            <a:pPr lvl="2"/>
            <a:r>
              <a:rPr lang="en-US" altLang="en-US" dirty="0" smtClean="0"/>
              <a:t>Supply curve is vertical</a:t>
            </a:r>
          </a:p>
          <a:p>
            <a:pPr lvl="1"/>
            <a:r>
              <a:rPr lang="en-US" altLang="en-US" dirty="0" smtClean="0"/>
              <a:t>Supply is perfectly elastic</a:t>
            </a:r>
          </a:p>
          <a:p>
            <a:pPr lvl="2"/>
            <a:r>
              <a:rPr lang="en-US" altLang="en-US" dirty="0" smtClean="0"/>
              <a:t>Price elasticity of supply = infinity</a:t>
            </a:r>
          </a:p>
          <a:p>
            <a:pPr lvl="2"/>
            <a:r>
              <a:rPr lang="en-US" altLang="en-US" dirty="0" smtClean="0"/>
              <a:t>Supply curve is </a:t>
            </a:r>
            <a:r>
              <a:rPr lang="en-US" altLang="en-US" dirty="0" smtClean="0"/>
              <a:t>horizontal</a:t>
            </a:r>
          </a:p>
          <a:p>
            <a:r>
              <a:rPr lang="en-US" altLang="en-US" dirty="0"/>
              <a:t>The flatter the </a:t>
            </a:r>
            <a:r>
              <a:rPr lang="en-US" altLang="en-US" dirty="0" smtClean="0"/>
              <a:t>supply curve</a:t>
            </a:r>
            <a:endParaRPr lang="en-US" altLang="en-US" dirty="0"/>
          </a:p>
          <a:p>
            <a:pPr lvl="1"/>
            <a:r>
              <a:rPr lang="en-US" altLang="en-US" dirty="0"/>
              <a:t>The greater the price elasticity of </a:t>
            </a:r>
            <a:r>
              <a:rPr lang="en-US" altLang="en-US" dirty="0" smtClean="0"/>
              <a:t>supply</a:t>
            </a:r>
            <a:endParaRPr lang="en-US" altLang="en-US" dirty="0"/>
          </a:p>
          <a:p>
            <a:endParaRPr lang="en-US" altLang="en-US" dirty="0" smtClean="0"/>
          </a:p>
        </p:txBody>
      </p:sp>
      <p:sp>
        <p:nvSpPr>
          <p:cNvPr id="3686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0D37AE8-EE2D-4E74-BFA4-A49EFAAF2643}" type="slidenum">
              <a:rPr lang="en-US" altLang="en-US" sz="1200" smtClean="0">
                <a:solidFill>
                  <a:srgbClr val="002060"/>
                </a:solidFill>
              </a:rPr>
              <a:pPr algn="ctr" eaLnBrk="1" hangingPunct="1"/>
              <a:t>39</a:t>
            </a:fld>
            <a:endParaRPr lang="en-US" altLang="en-US" sz="1200" smtClean="0">
              <a:solidFill>
                <a:srgbClr val="002060"/>
              </a:solidFill>
            </a:endParaRPr>
          </a:p>
        </p:txBody>
      </p:sp>
      <p:sp>
        <p:nvSpPr>
          <p:cNvPr id="368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658859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wrap="square" anchor="t"/>
          <a:lstStyle/>
          <a:p>
            <a:r>
              <a:rPr lang="en-US" altLang="en-US" smtClean="0"/>
              <a:t>The Elasticity of Demand</a:t>
            </a:r>
          </a:p>
        </p:txBody>
      </p:sp>
      <p:sp>
        <p:nvSpPr>
          <p:cNvPr id="10243" name="Content Placeholder 2"/>
          <p:cNvSpPr>
            <a:spLocks noGrp="1"/>
          </p:cNvSpPr>
          <p:nvPr>
            <p:ph idx="1"/>
          </p:nvPr>
        </p:nvSpPr>
        <p:spPr>
          <a:xfrm>
            <a:off x="277813" y="1025525"/>
            <a:ext cx="8713787" cy="5422900"/>
          </a:xfrm>
        </p:spPr>
        <p:txBody>
          <a:bodyPr/>
          <a:lstStyle/>
          <a:p>
            <a:r>
              <a:rPr lang="en-US" altLang="en-US" dirty="0" smtClean="0"/>
              <a:t>Elasticity</a:t>
            </a:r>
          </a:p>
          <a:p>
            <a:pPr lvl="1"/>
            <a:r>
              <a:rPr lang="en-US" altLang="en-US" dirty="0" smtClean="0"/>
              <a:t>Measure of the responsiveness of </a:t>
            </a:r>
            <a:r>
              <a:rPr lang="en-US" altLang="en-US" b="1" i="1" dirty="0" err="1" smtClean="0"/>
              <a:t>Q</a:t>
            </a:r>
            <a:r>
              <a:rPr lang="en-US" altLang="en-US" b="1" i="1" baseline="30000" dirty="0" err="1" smtClean="0"/>
              <a:t>d</a:t>
            </a:r>
            <a:r>
              <a:rPr lang="en-US" altLang="en-US" b="1" i="1" dirty="0" smtClean="0"/>
              <a:t> </a:t>
            </a:r>
            <a:r>
              <a:rPr lang="en-US" altLang="en-US" dirty="0" smtClean="0"/>
              <a:t>or </a:t>
            </a:r>
            <a:r>
              <a:rPr lang="en-US" altLang="en-US" b="1" i="1" dirty="0" smtClean="0"/>
              <a:t>Q</a:t>
            </a:r>
            <a:r>
              <a:rPr lang="en-US" altLang="en-US" b="1" i="1" baseline="30000" dirty="0" smtClean="0"/>
              <a:t>s</a:t>
            </a:r>
            <a:endParaRPr lang="en-US" altLang="en-US" b="1" i="1" baseline="30000" dirty="0" smtClean="0"/>
          </a:p>
          <a:p>
            <a:pPr lvl="2"/>
            <a:r>
              <a:rPr lang="en-US" altLang="en-US" dirty="0" smtClean="0"/>
              <a:t>To a change in one of its determinants</a:t>
            </a:r>
          </a:p>
          <a:p>
            <a:r>
              <a:rPr lang="en-US" altLang="en-US" dirty="0" smtClean="0"/>
              <a:t>Price elasticity of demand</a:t>
            </a:r>
          </a:p>
          <a:p>
            <a:pPr lvl="1"/>
            <a:r>
              <a:rPr lang="en-US" altLang="en-US" dirty="0" smtClean="0"/>
              <a:t>How much the quantity demanded of a good responds to a change in the price of that </a:t>
            </a:r>
            <a:r>
              <a:rPr lang="en-US" altLang="en-US" dirty="0" smtClean="0"/>
              <a:t>good</a:t>
            </a:r>
          </a:p>
          <a:p>
            <a:pPr lvl="2"/>
            <a:r>
              <a:rPr lang="en-US" altLang="en-US" dirty="0"/>
              <a:t>Loosely speaking, it measures the price-sensitivity of buyers’ </a:t>
            </a:r>
            <a:r>
              <a:rPr lang="en-US" altLang="en-US" dirty="0" smtClean="0"/>
              <a:t>demand</a:t>
            </a:r>
            <a:endParaRPr lang="en-US" altLang="en-US" dirty="0"/>
          </a:p>
        </p:txBody>
      </p:sp>
      <p:sp>
        <p:nvSpPr>
          <p:cNvPr id="1024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1BC1C01-5591-4CC5-A763-5B570CDE6275}" type="slidenum">
              <a:rPr lang="en-US" altLang="en-US" sz="1200" smtClean="0">
                <a:solidFill>
                  <a:srgbClr val="002060"/>
                </a:solidFill>
              </a:rPr>
              <a:pPr algn="ctr" eaLnBrk="1" hangingPunct="1"/>
              <a:t>4</a:t>
            </a:fld>
            <a:endParaRPr lang="en-US" altLang="en-US" sz="1200" smtClean="0">
              <a:solidFill>
                <a:srgbClr val="002060"/>
              </a:solidFill>
            </a:endParaRPr>
          </a:p>
        </p:txBody>
      </p:sp>
      <p:sp>
        <p:nvSpPr>
          <p:cNvPr id="1024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2893164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913438" y="2301875"/>
            <a:ext cx="614362" cy="2671763"/>
            <a:chOff x="3725" y="1450"/>
            <a:chExt cx="387" cy="1683"/>
          </a:xfrm>
        </p:grpSpPr>
        <p:sp>
          <p:nvSpPr>
            <p:cNvPr id="47145" name="Text Box 3"/>
            <p:cNvSpPr txBox="1">
              <a:spLocks noChangeArrowheads="1"/>
            </p:cNvSpPr>
            <p:nvPr/>
          </p:nvSpPr>
          <p:spPr bwMode="auto">
            <a:xfrm>
              <a:off x="3725" y="1450"/>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p>
          </p:txBody>
        </p:sp>
        <p:sp>
          <p:nvSpPr>
            <p:cNvPr id="47146" name="Line 4"/>
            <p:cNvSpPr>
              <a:spLocks noChangeShapeType="1"/>
            </p:cNvSpPr>
            <p:nvPr/>
          </p:nvSpPr>
          <p:spPr bwMode="auto">
            <a:xfrm flipH="1">
              <a:off x="3918" y="1698"/>
              <a:ext cx="0" cy="1435"/>
            </a:xfrm>
            <a:prstGeom prst="line">
              <a:avLst/>
            </a:prstGeom>
            <a:noFill/>
            <a:ln w="38100">
              <a:solidFill>
                <a:srgbClr val="003399"/>
              </a:solidFill>
              <a:round/>
              <a:headEnd/>
              <a:tailEnd/>
            </a:ln>
          </p:spPr>
          <p:txBody>
            <a:bodyPr/>
            <a:lstStyle/>
            <a:p>
              <a:endParaRPr lang="en-US">
                <a:latin typeface="Arial"/>
                <a:cs typeface="Arial"/>
              </a:endParaRPr>
            </a:p>
          </p:txBody>
        </p:sp>
      </p:grpSp>
      <p:sp>
        <p:nvSpPr>
          <p:cNvPr id="47109" name="Rectangle 5"/>
          <p:cNvSpPr>
            <a:spLocks noGrp="1" noChangeArrowheads="1"/>
          </p:cNvSpPr>
          <p:nvPr>
            <p:ph type="title"/>
          </p:nvPr>
        </p:nvSpPr>
        <p:spPr/>
        <p:txBody>
          <a:bodyPr/>
          <a:lstStyle/>
          <a:p>
            <a:pPr algn="l" eaLnBrk="1" hangingPunct="1"/>
            <a:r>
              <a:rPr lang="en-US" sz="3200" dirty="0" smtClean="0">
                <a:solidFill>
                  <a:srgbClr val="CC0000"/>
                </a:solidFill>
              </a:rPr>
              <a:t>Perfectly inelastic supply</a:t>
            </a:r>
            <a:endParaRPr lang="en-US" sz="3000" b="0" dirty="0" smtClean="0">
              <a:solidFill>
                <a:srgbClr val="CC0000"/>
              </a:solidFill>
            </a:endParaRPr>
          </a:p>
        </p:txBody>
      </p:sp>
      <p:sp>
        <p:nvSpPr>
          <p:cNvPr id="7" name="Text Placeholder 6"/>
          <p:cNvSpPr>
            <a:spLocks noGrp="1"/>
          </p:cNvSpPr>
          <p:nvPr>
            <p:ph type="body" sz="quarter" idx="12"/>
          </p:nvPr>
        </p:nvSpPr>
        <p:spPr>
          <a:xfrm>
            <a:off x="198438" y="1855788"/>
            <a:ext cx="3365500" cy="4108023"/>
          </a:xfrm>
        </p:spPr>
        <p:txBody>
          <a:bodyPr/>
          <a:lstStyle/>
          <a:p>
            <a:r>
              <a:rPr lang="en-US" sz="2800" dirty="0" smtClean="0"/>
              <a:t>S curve:</a:t>
            </a:r>
          </a:p>
          <a:p>
            <a:r>
              <a:rPr lang="en-US" sz="2800" dirty="0"/>
              <a:t>	</a:t>
            </a:r>
            <a:r>
              <a:rPr lang="en-US" sz="2800" dirty="0" smtClean="0">
                <a:solidFill>
                  <a:srgbClr val="0000FF"/>
                </a:solidFill>
              </a:rPr>
              <a:t>vertical</a:t>
            </a:r>
          </a:p>
          <a:p>
            <a:endParaRPr lang="en-US" sz="2800" dirty="0"/>
          </a:p>
          <a:p>
            <a:r>
              <a:rPr lang="en-US" sz="2800" dirty="0" smtClean="0"/>
              <a:t>Sellers’ price sensitivity:</a:t>
            </a:r>
          </a:p>
          <a:p>
            <a:r>
              <a:rPr lang="en-US" sz="2800" dirty="0"/>
              <a:t>	</a:t>
            </a:r>
            <a:r>
              <a:rPr lang="en-US" sz="2800" dirty="0" smtClean="0">
                <a:solidFill>
                  <a:srgbClr val="0000FF"/>
                </a:solidFill>
              </a:rPr>
              <a:t>none</a:t>
            </a:r>
          </a:p>
          <a:p>
            <a:endParaRPr lang="en-US" sz="2800" dirty="0"/>
          </a:p>
          <a:p>
            <a:r>
              <a:rPr lang="en-US" sz="2800" dirty="0" smtClean="0"/>
              <a:t>Elasticity:</a:t>
            </a:r>
          </a:p>
          <a:p>
            <a:r>
              <a:rPr lang="en-US" sz="2800" dirty="0"/>
              <a:t>	</a:t>
            </a:r>
            <a:r>
              <a:rPr lang="en-US" sz="2800" dirty="0" smtClean="0">
                <a:solidFill>
                  <a:srgbClr val="0000FF"/>
                </a:solidFill>
              </a:rPr>
              <a:t>0</a:t>
            </a:r>
            <a:endParaRPr lang="en-US" sz="2800" dirty="0">
              <a:solidFill>
                <a:srgbClr val="0000FF"/>
              </a:solidFill>
            </a:endParaRPr>
          </a:p>
        </p:txBody>
      </p:sp>
      <p:grpSp>
        <p:nvGrpSpPr>
          <p:cNvPr id="3" name="Group 6"/>
          <p:cNvGrpSpPr>
            <a:grpSpLocks/>
          </p:cNvGrpSpPr>
          <p:nvPr/>
        </p:nvGrpSpPr>
        <p:grpSpPr bwMode="auto">
          <a:xfrm>
            <a:off x="4826000" y="2114550"/>
            <a:ext cx="3870325" cy="3060700"/>
            <a:chOff x="3226" y="1041"/>
            <a:chExt cx="2146" cy="1792"/>
          </a:xfrm>
        </p:grpSpPr>
        <p:grpSp>
          <p:nvGrpSpPr>
            <p:cNvPr id="4" name="Group 7"/>
            <p:cNvGrpSpPr>
              <a:grpSpLocks/>
            </p:cNvGrpSpPr>
            <p:nvPr/>
          </p:nvGrpSpPr>
          <p:grpSpPr bwMode="auto">
            <a:xfrm>
              <a:off x="3421" y="1302"/>
              <a:ext cx="1661" cy="1413"/>
              <a:chOff x="1098" y="1361"/>
              <a:chExt cx="2116" cy="2027"/>
            </a:xfrm>
          </p:grpSpPr>
          <p:sp>
            <p:nvSpPr>
              <p:cNvPr id="47143"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47144"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7141"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47142"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sp>
        <p:nvSpPr>
          <p:cNvPr id="47111" name="Text Box 12"/>
          <p:cNvSpPr txBox="1">
            <a:spLocks noChangeArrowheads="1"/>
          </p:cNvSpPr>
          <p:nvPr/>
        </p:nvSpPr>
        <p:spPr bwMode="auto">
          <a:xfrm>
            <a:off x="5922963" y="4948238"/>
            <a:ext cx="587375" cy="457200"/>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47112" name="Text Box 13"/>
          <p:cNvSpPr txBox="1">
            <a:spLocks noChangeArrowheads="1"/>
          </p:cNvSpPr>
          <p:nvPr/>
        </p:nvSpPr>
        <p:spPr bwMode="auto">
          <a:xfrm>
            <a:off x="4567238" y="3686175"/>
            <a:ext cx="596900" cy="457200"/>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sp>
        <p:nvSpPr>
          <p:cNvPr id="47113" name="Line 14"/>
          <p:cNvSpPr>
            <a:spLocks noChangeShapeType="1"/>
          </p:cNvSpPr>
          <p:nvPr/>
        </p:nvSpPr>
        <p:spPr bwMode="auto">
          <a:xfrm>
            <a:off x="5183188" y="3916363"/>
            <a:ext cx="105092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7114" name="Oval 15"/>
          <p:cNvSpPr>
            <a:spLocks noChangeArrowheads="1"/>
          </p:cNvSpPr>
          <p:nvPr/>
        </p:nvSpPr>
        <p:spPr bwMode="auto">
          <a:xfrm>
            <a:off x="6148388" y="3846513"/>
            <a:ext cx="139700" cy="13811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5" name="Group 16"/>
          <p:cNvGrpSpPr>
            <a:grpSpLocks/>
          </p:cNvGrpSpPr>
          <p:nvPr/>
        </p:nvGrpSpPr>
        <p:grpSpPr bwMode="auto">
          <a:xfrm>
            <a:off x="4560888" y="3040063"/>
            <a:ext cx="1731962" cy="457200"/>
            <a:chOff x="2873" y="1915"/>
            <a:chExt cx="1091" cy="288"/>
          </a:xfrm>
        </p:grpSpPr>
        <p:sp>
          <p:nvSpPr>
            <p:cNvPr id="47137" name="Text Box 17"/>
            <p:cNvSpPr txBox="1">
              <a:spLocks noChangeArrowheads="1"/>
            </p:cNvSpPr>
            <p:nvPr/>
          </p:nvSpPr>
          <p:spPr bwMode="auto">
            <a:xfrm>
              <a:off x="2873" y="191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47138" name="Line 18"/>
            <p:cNvSpPr>
              <a:spLocks noChangeShapeType="1"/>
            </p:cNvSpPr>
            <p:nvPr/>
          </p:nvSpPr>
          <p:spPr bwMode="auto">
            <a:xfrm flipV="1">
              <a:off x="3264" y="2043"/>
              <a:ext cx="656"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7139" name="Oval 19"/>
            <p:cNvSpPr>
              <a:spLocks noChangeArrowheads="1"/>
            </p:cNvSpPr>
            <p:nvPr/>
          </p:nvSpPr>
          <p:spPr bwMode="auto">
            <a:xfrm>
              <a:off x="3876" y="199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412692" name="Line 20"/>
          <p:cNvSpPr>
            <a:spLocks noChangeShapeType="1"/>
          </p:cNvSpPr>
          <p:nvPr/>
        </p:nvSpPr>
        <p:spPr bwMode="auto">
          <a:xfrm flipH="1" flipV="1">
            <a:off x="5313363" y="3252788"/>
            <a:ext cx="0" cy="657225"/>
          </a:xfrm>
          <a:prstGeom prst="line">
            <a:avLst/>
          </a:prstGeom>
          <a:noFill/>
          <a:ln w="50800">
            <a:solidFill>
              <a:srgbClr val="FF6600"/>
            </a:solidFill>
            <a:round/>
            <a:headEnd/>
            <a:tailEnd type="triangle" w="lg" len="med"/>
          </a:ln>
        </p:spPr>
        <p:txBody>
          <a:bodyPr/>
          <a:lstStyle/>
          <a:p>
            <a:endParaRPr lang="en-US">
              <a:latin typeface="Arial"/>
              <a:cs typeface="Arial"/>
            </a:endParaRPr>
          </a:p>
        </p:txBody>
      </p:sp>
      <p:sp>
        <p:nvSpPr>
          <p:cNvPr id="412693" name="Text Box 21"/>
          <p:cNvSpPr txBox="1">
            <a:spLocks noChangeArrowheads="1"/>
          </p:cNvSpPr>
          <p:nvPr/>
        </p:nvSpPr>
        <p:spPr bwMode="auto">
          <a:xfrm>
            <a:off x="5562600" y="5410200"/>
            <a:ext cx="1835150" cy="830997"/>
          </a:xfrm>
          <a:prstGeom prst="rect">
            <a:avLst/>
          </a:prstGeom>
          <a:solidFill>
            <a:srgbClr val="66FF66"/>
          </a:solidFill>
          <a:ln w="9525">
            <a:noFill/>
            <a:miter lim="800000"/>
            <a:headEnd/>
            <a:tailEnd/>
          </a:ln>
        </p:spPr>
        <p:txBody>
          <a:bodyPr>
            <a:spAutoFit/>
          </a:bodyPr>
          <a:lstStyle/>
          <a:p>
            <a:pPr algn="ctr">
              <a:spcBef>
                <a:spcPct val="50000"/>
              </a:spcBef>
            </a:pPr>
            <a:r>
              <a:rPr lang="en-US" sz="2400" b="1" i="1" dirty="0">
                <a:latin typeface="Arial"/>
                <a:cs typeface="Arial"/>
              </a:rPr>
              <a:t>Q</a:t>
            </a:r>
            <a:r>
              <a:rPr lang="en-US" sz="2400" dirty="0">
                <a:latin typeface="Arial"/>
                <a:cs typeface="Arial"/>
              </a:rPr>
              <a:t>  changes </a:t>
            </a:r>
            <a:br>
              <a:rPr lang="en-US" sz="2400" dirty="0">
                <a:latin typeface="Arial"/>
                <a:cs typeface="Arial"/>
              </a:rPr>
            </a:br>
            <a:r>
              <a:rPr lang="en-US" sz="2400" dirty="0">
                <a:latin typeface="Arial"/>
                <a:cs typeface="Arial"/>
              </a:rPr>
              <a:t>by 0%</a:t>
            </a:r>
          </a:p>
        </p:txBody>
      </p:sp>
      <p:sp>
        <p:nvSpPr>
          <p:cNvPr id="4711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12695" name="Text Box 23"/>
          <p:cNvSpPr txBox="1">
            <a:spLocks noChangeArrowheads="1"/>
          </p:cNvSpPr>
          <p:nvPr/>
        </p:nvSpPr>
        <p:spPr bwMode="auto">
          <a:xfrm>
            <a:off x="6073775" y="871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009900"/>
                </a:solidFill>
                <a:latin typeface="Arial"/>
                <a:cs typeface="Arial"/>
              </a:rPr>
              <a:t>0%</a:t>
            </a:r>
            <a:endParaRPr lang="en-US" sz="2500" b="1" i="1" baseline="30000">
              <a:solidFill>
                <a:srgbClr val="009900"/>
              </a:solidFill>
              <a:latin typeface="Arial"/>
              <a:cs typeface="Arial"/>
            </a:endParaRPr>
          </a:p>
        </p:txBody>
      </p:sp>
      <p:sp>
        <p:nvSpPr>
          <p:cNvPr id="412696" name="Text Box 24"/>
          <p:cNvSpPr txBox="1">
            <a:spLocks noChangeArrowheads="1"/>
          </p:cNvSpPr>
          <p:nvPr/>
        </p:nvSpPr>
        <p:spPr bwMode="auto">
          <a:xfrm>
            <a:off x="6080125" y="1379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FF6600"/>
                </a:solidFill>
                <a:latin typeface="Arial"/>
                <a:cs typeface="Arial"/>
              </a:rPr>
              <a:t>10%</a:t>
            </a:r>
            <a:endParaRPr lang="en-US" sz="2500" b="1" i="1" baseline="30000">
              <a:solidFill>
                <a:srgbClr val="FF6600"/>
              </a:solidFill>
              <a:latin typeface="Arial"/>
              <a:cs typeface="Arial"/>
            </a:endParaRPr>
          </a:p>
        </p:txBody>
      </p:sp>
      <p:sp>
        <p:nvSpPr>
          <p:cNvPr id="412697" name="Text Box 25"/>
          <p:cNvSpPr txBox="1">
            <a:spLocks noChangeArrowheads="1"/>
          </p:cNvSpPr>
          <p:nvPr/>
        </p:nvSpPr>
        <p:spPr bwMode="auto">
          <a:xfrm>
            <a:off x="7218363" y="1111250"/>
            <a:ext cx="682625" cy="488950"/>
          </a:xfrm>
          <a:prstGeom prst="rect">
            <a:avLst/>
          </a:prstGeom>
          <a:noFill/>
          <a:ln w="9525">
            <a:noFill/>
            <a:miter lim="800000"/>
            <a:headEnd/>
            <a:tailEnd/>
          </a:ln>
        </p:spPr>
        <p:txBody>
          <a:bodyPr>
            <a:spAutoFit/>
          </a:bodyPr>
          <a:lstStyle/>
          <a:p>
            <a:pPr algn="ctr">
              <a:spcBef>
                <a:spcPct val="50000"/>
              </a:spcBef>
            </a:pPr>
            <a:r>
              <a:rPr lang="en-US" sz="2600" dirty="0">
                <a:solidFill>
                  <a:srgbClr val="0000FF"/>
                </a:solidFill>
                <a:latin typeface="Arial"/>
                <a:cs typeface="Arial"/>
              </a:rPr>
              <a:t>= 0</a:t>
            </a:r>
          </a:p>
        </p:txBody>
      </p:sp>
      <p:grpSp>
        <p:nvGrpSpPr>
          <p:cNvPr id="6" name="Group 26"/>
          <p:cNvGrpSpPr>
            <a:grpSpLocks/>
          </p:cNvGrpSpPr>
          <p:nvPr/>
        </p:nvGrpSpPr>
        <p:grpSpPr bwMode="auto">
          <a:xfrm>
            <a:off x="741363" y="874713"/>
            <a:ext cx="6413500" cy="981075"/>
            <a:chOff x="747" y="551"/>
            <a:chExt cx="4040" cy="618"/>
          </a:xfrm>
        </p:grpSpPr>
        <p:sp>
          <p:nvSpPr>
            <p:cNvPr id="47130" name="Text Box 27"/>
            <p:cNvSpPr txBox="1">
              <a:spLocks noChangeArrowheads="1"/>
            </p:cNvSpPr>
            <p:nvPr/>
          </p:nvSpPr>
          <p:spPr bwMode="auto">
            <a:xfrm>
              <a:off x="747" y="603"/>
              <a:ext cx="1436" cy="521"/>
            </a:xfrm>
            <a:prstGeom prst="rect">
              <a:avLst/>
            </a:prstGeom>
            <a:noFill/>
            <a:ln w="9525">
              <a:noFill/>
              <a:miter lim="800000"/>
              <a:headEnd/>
              <a:tailEnd/>
            </a:ln>
          </p:spPr>
          <p:txBody>
            <a:bodyPr>
              <a:spAutoFit/>
            </a:bodyPr>
            <a:lstStyle/>
            <a:p>
              <a:pPr algn="ctr">
                <a:lnSpc>
                  <a:spcPct val="95000"/>
                </a:lnSpc>
                <a:spcBef>
                  <a:spcPct val="50000"/>
                </a:spcBef>
              </a:pPr>
              <a:r>
                <a:rPr lang="en-US" sz="2500">
                  <a:latin typeface="Arial"/>
                  <a:cs typeface="Arial"/>
                </a:rPr>
                <a:t>Price elasticity </a:t>
              </a:r>
              <a:br>
                <a:rPr lang="en-US" sz="2500">
                  <a:latin typeface="Arial"/>
                  <a:cs typeface="Arial"/>
                </a:rPr>
              </a:br>
              <a:r>
                <a:rPr lang="en-US" sz="2500">
                  <a:latin typeface="Arial"/>
                  <a:cs typeface="Arial"/>
                </a:rPr>
                <a:t>of supply</a:t>
              </a:r>
            </a:p>
          </p:txBody>
        </p:sp>
        <p:sp>
          <p:nvSpPr>
            <p:cNvPr id="47131" name="Text Box 28"/>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47132" name="Text Box 29"/>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Q</a:t>
              </a:r>
              <a:endParaRPr lang="en-US" sz="2500" b="1" i="1" baseline="30000">
                <a:latin typeface="Arial"/>
                <a:cs typeface="Arial"/>
              </a:endParaRPr>
            </a:p>
          </p:txBody>
        </p:sp>
        <p:sp>
          <p:nvSpPr>
            <p:cNvPr id="47133" name="Text Box 30"/>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P</a:t>
              </a:r>
              <a:endParaRPr lang="en-US" sz="2500" b="1" i="1" baseline="30000">
                <a:latin typeface="Arial"/>
                <a:cs typeface="Arial"/>
              </a:endParaRPr>
            </a:p>
          </p:txBody>
        </p:sp>
        <p:sp>
          <p:nvSpPr>
            <p:cNvPr id="47134" name="Line 31"/>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latin typeface="Arial"/>
                <a:cs typeface="Arial"/>
              </a:endParaRPr>
            </a:p>
          </p:txBody>
        </p:sp>
        <p:sp>
          <p:nvSpPr>
            <p:cNvPr id="47135" name="Text Box 32"/>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47136" name="Line 33"/>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12706" name="Text Box 34"/>
          <p:cNvSpPr txBox="1">
            <a:spLocks noChangeArrowheads="1"/>
          </p:cNvSpPr>
          <p:nvPr/>
        </p:nvSpPr>
        <p:spPr bwMode="auto">
          <a:xfrm>
            <a:off x="3429000" y="3200400"/>
            <a:ext cx="1265238" cy="830997"/>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dirty="0">
                <a:latin typeface="Arial"/>
                <a:cs typeface="Arial"/>
              </a:rPr>
              <a:t>P</a:t>
            </a:r>
            <a:r>
              <a:rPr lang="en-US" sz="2400" dirty="0">
                <a:latin typeface="Arial"/>
                <a:cs typeface="Arial"/>
              </a:rPr>
              <a:t>  rises by 10%</a:t>
            </a:r>
          </a:p>
        </p:txBody>
      </p:sp>
      <p:sp>
        <p:nvSpPr>
          <p:cNvPr id="8" name="Footer Placeholder 7"/>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9" name="Slide Number Placeholder 8"/>
          <p:cNvSpPr>
            <a:spLocks noGrp="1"/>
          </p:cNvSpPr>
          <p:nvPr>
            <p:ph type="sldNum" sz="quarter" idx="13"/>
          </p:nvPr>
        </p:nvSpPr>
        <p:spPr/>
        <p:txBody>
          <a:bodyPr/>
          <a:lstStyle/>
          <a:p>
            <a:pPr>
              <a:defRPr/>
            </a:pPr>
            <a:fld id="{2F37425F-5E17-4209-B948-B5CE2119E408}" type="slidenum">
              <a:rPr lang="en-US" smtClean="0"/>
              <a:pPr>
                <a:defRPr/>
              </a:pPr>
              <a:t>40</a:t>
            </a:fld>
            <a:endParaRPr lang="en-US" dirty="0"/>
          </a:p>
        </p:txBody>
      </p:sp>
    </p:spTree>
    <p:extLst>
      <p:ext uri="{BB962C8B-B14F-4D97-AF65-F5344CB8AC3E}">
        <p14:creationId xmlns:p14="http://schemas.microsoft.com/office/powerpoint/2010/main" val="368347441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2706"/>
                                        </p:tgtEl>
                                        <p:attrNameLst>
                                          <p:attrName>style.visibility</p:attrName>
                                        </p:attrNameLst>
                                      </p:cBhvr>
                                      <p:to>
                                        <p:strVal val="visible"/>
                                      </p:to>
                                    </p:set>
                                    <p:animEffect transition="in" filter="fade">
                                      <p:cBhvr>
                                        <p:cTn id="7" dur="500"/>
                                        <p:tgtEl>
                                          <p:spTgt spid="4127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2696"/>
                                        </p:tgtEl>
                                        <p:attrNameLst>
                                          <p:attrName>style.visibility</p:attrName>
                                        </p:attrNameLst>
                                      </p:cBhvr>
                                      <p:to>
                                        <p:strVal val="visible"/>
                                      </p:to>
                                    </p:set>
                                    <p:animEffect transition="in" filter="fade">
                                      <p:cBhvr>
                                        <p:cTn id="10" dur="500"/>
                                        <p:tgtEl>
                                          <p:spTgt spid="412696"/>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12692"/>
                                        </p:tgtEl>
                                        <p:attrNameLst>
                                          <p:attrName>style.visibility</p:attrName>
                                        </p:attrNameLst>
                                      </p:cBhvr>
                                      <p:to>
                                        <p:strVal val="visible"/>
                                      </p:to>
                                    </p:set>
                                    <p:animEffect transition="in" filter="wipe(down)">
                                      <p:cBhvr>
                                        <p:cTn id="14" dur="500"/>
                                        <p:tgtEl>
                                          <p:spTgt spid="41269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2693"/>
                                        </p:tgtEl>
                                        <p:attrNameLst>
                                          <p:attrName>style.visibility</p:attrName>
                                        </p:attrNameLst>
                                      </p:cBhvr>
                                      <p:to>
                                        <p:strVal val="visible"/>
                                      </p:to>
                                    </p:set>
                                    <p:animEffect transition="in" filter="fade">
                                      <p:cBhvr>
                                        <p:cTn id="23" dur="500"/>
                                        <p:tgtEl>
                                          <p:spTgt spid="41269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2695"/>
                                        </p:tgtEl>
                                        <p:attrNameLst>
                                          <p:attrName>style.visibility</p:attrName>
                                        </p:attrNameLst>
                                      </p:cBhvr>
                                      <p:to>
                                        <p:strVal val="visible"/>
                                      </p:to>
                                    </p:set>
                                    <p:animEffect transition="in" filter="fade">
                                      <p:cBhvr>
                                        <p:cTn id="26" dur="500"/>
                                        <p:tgtEl>
                                          <p:spTgt spid="41269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12697"/>
                                        </p:tgtEl>
                                        <p:attrNameLst>
                                          <p:attrName>style.visibility</p:attrName>
                                        </p:attrNameLst>
                                      </p:cBhvr>
                                      <p:to>
                                        <p:strVal val="visible"/>
                                      </p:to>
                                    </p:set>
                                    <p:animEffect transition="in" filter="fade">
                                      <p:cBhvr>
                                        <p:cTn id="31" dur="500"/>
                                        <p:tgtEl>
                                          <p:spTgt spid="412697"/>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wipe(left)">
                                      <p:cBhvr>
                                        <p:cTn id="35" dur="500"/>
                                        <p:tgtEl>
                                          <p:spTgt spid="7">
                                            <p:txEl>
                                              <p:pRg st="0" end="0"/>
                                            </p:tx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wipe(left)">
                                      <p:cBhvr>
                                        <p:cTn id="39" dur="500"/>
                                        <p:tgtEl>
                                          <p:spTgt spid="7">
                                            <p:txEl>
                                              <p:pRg st="1" end="1"/>
                                            </p:txEl>
                                          </p:spTgt>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wipe(left)">
                                      <p:cBhvr>
                                        <p:cTn id="43" dur="500"/>
                                        <p:tgtEl>
                                          <p:spTgt spid="7">
                                            <p:txEl>
                                              <p:pRg st="3" end="3"/>
                                            </p:txEl>
                                          </p:spTgt>
                                        </p:tgtEl>
                                      </p:cBhvr>
                                    </p:animEffect>
                                  </p:childTnLst>
                                </p:cTn>
                              </p:par>
                            </p:childTnLst>
                          </p:cTn>
                        </p:par>
                        <p:par>
                          <p:cTn id="44" fill="hold">
                            <p:stCondLst>
                              <p:cond delay="2000"/>
                            </p:stCondLst>
                            <p:childTnLst>
                              <p:par>
                                <p:cTn id="45" presetID="22" presetClass="entr" presetSubtype="8" fill="hold" grpId="0" nodeType="after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wipe(left)">
                                      <p:cBhvr>
                                        <p:cTn id="47" dur="500"/>
                                        <p:tgtEl>
                                          <p:spTgt spid="7">
                                            <p:txEl>
                                              <p:pRg st="4" end="4"/>
                                            </p:txEl>
                                          </p:spTgt>
                                        </p:tgtEl>
                                      </p:cBhvr>
                                    </p:animEffect>
                                  </p:childTnLst>
                                </p:cTn>
                              </p:par>
                            </p:childTnLst>
                          </p:cTn>
                        </p:par>
                        <p:par>
                          <p:cTn id="48" fill="hold">
                            <p:stCondLst>
                              <p:cond delay="2500"/>
                            </p:stCondLst>
                            <p:childTnLst>
                              <p:par>
                                <p:cTn id="49" presetID="22" presetClass="entr" presetSubtype="8" fill="hold" grpId="0" nodeType="afterEffect">
                                  <p:stCondLst>
                                    <p:cond delay="0"/>
                                  </p:stCondLst>
                                  <p:childTnLst>
                                    <p:set>
                                      <p:cBhvr>
                                        <p:cTn id="50" dur="1" fill="hold">
                                          <p:stCondLst>
                                            <p:cond delay="0"/>
                                          </p:stCondLst>
                                        </p:cTn>
                                        <p:tgtEl>
                                          <p:spTgt spid="7">
                                            <p:txEl>
                                              <p:pRg st="6" end="6"/>
                                            </p:txEl>
                                          </p:spTgt>
                                        </p:tgtEl>
                                        <p:attrNameLst>
                                          <p:attrName>style.visibility</p:attrName>
                                        </p:attrNameLst>
                                      </p:cBhvr>
                                      <p:to>
                                        <p:strVal val="visible"/>
                                      </p:to>
                                    </p:set>
                                    <p:animEffect transition="in" filter="wipe(left)">
                                      <p:cBhvr>
                                        <p:cTn id="51" dur="500"/>
                                        <p:tgtEl>
                                          <p:spTgt spid="7">
                                            <p:txEl>
                                              <p:pRg st="6" end="6"/>
                                            </p:txEl>
                                          </p:spTgt>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7">
                                            <p:txEl>
                                              <p:pRg st="7" end="7"/>
                                            </p:txEl>
                                          </p:spTgt>
                                        </p:tgtEl>
                                        <p:attrNameLst>
                                          <p:attrName>style.visibility</p:attrName>
                                        </p:attrNameLst>
                                      </p:cBhvr>
                                      <p:to>
                                        <p:strVal val="visible"/>
                                      </p:to>
                                    </p:set>
                                    <p:animEffect transition="in" filter="wipe(left)">
                                      <p:cBhvr>
                                        <p:cTn id="55"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412692" grpId="0" animBg="1"/>
      <p:bldP spid="412693" grpId="0" animBg="1"/>
      <p:bldP spid="412695" grpId="0"/>
      <p:bldP spid="412696" grpId="0"/>
      <p:bldP spid="412697" grpId="0"/>
      <p:bldP spid="412706"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051425" y="1095375"/>
            <a:ext cx="2151063" cy="3219450"/>
            <a:chOff x="3182" y="687"/>
            <a:chExt cx="1364" cy="2028"/>
          </a:xfrm>
        </p:grpSpPr>
        <p:sp>
          <p:nvSpPr>
            <p:cNvPr id="48174" name="Arc 3"/>
            <p:cNvSpPr>
              <a:spLocks/>
            </p:cNvSpPr>
            <p:nvPr/>
          </p:nvSpPr>
          <p:spPr bwMode="auto">
            <a:xfrm rot="5400000">
              <a:off x="2739" y="1130"/>
              <a:ext cx="2028" cy="1142"/>
            </a:xfrm>
            <a:custGeom>
              <a:avLst/>
              <a:gdLst>
                <a:gd name="T0" fmla="*/ 0 w 20429"/>
                <a:gd name="T1" fmla="*/ 0 h 18670"/>
                <a:gd name="T2" fmla="*/ 0 w 20429"/>
                <a:gd name="T3" fmla="*/ 0 h 18670"/>
                <a:gd name="T4" fmla="*/ 0 w 20429"/>
                <a:gd name="T5" fmla="*/ 0 h 18670"/>
                <a:gd name="T6" fmla="*/ 0 60000 65536"/>
                <a:gd name="T7" fmla="*/ 0 60000 65536"/>
                <a:gd name="T8" fmla="*/ 0 60000 65536"/>
                <a:gd name="T9" fmla="*/ 0 w 20429"/>
                <a:gd name="T10" fmla="*/ 0 h 18670"/>
                <a:gd name="T11" fmla="*/ 20429 w 20429"/>
                <a:gd name="T12" fmla="*/ 18670 h 18670"/>
              </a:gdLst>
              <a:ahLst/>
              <a:cxnLst>
                <a:cxn ang="T6">
                  <a:pos x="T0" y="T1"/>
                </a:cxn>
                <a:cxn ang="T7">
                  <a:pos x="T2" y="T3"/>
                </a:cxn>
                <a:cxn ang="T8">
                  <a:pos x="T4" y="T5"/>
                </a:cxn>
              </a:cxnLst>
              <a:rect l="T9" t="T10" r="T11" b="T12"/>
              <a:pathLst>
                <a:path w="20429" h="18670" fill="none" extrusionOk="0">
                  <a:moveTo>
                    <a:pt x="10862" y="0"/>
                  </a:moveTo>
                  <a:cubicBezTo>
                    <a:pt x="15347" y="2609"/>
                    <a:pt x="18743" y="6746"/>
                    <a:pt x="20428" y="11653"/>
                  </a:cubicBezTo>
                </a:path>
                <a:path w="20429" h="18670" stroke="0" extrusionOk="0">
                  <a:moveTo>
                    <a:pt x="10862" y="0"/>
                  </a:moveTo>
                  <a:cubicBezTo>
                    <a:pt x="15347" y="2609"/>
                    <a:pt x="18743" y="6746"/>
                    <a:pt x="20428" y="11653"/>
                  </a:cubicBezTo>
                  <a:lnTo>
                    <a:pt x="0" y="18670"/>
                  </a:lnTo>
                  <a:close/>
                </a:path>
              </a:pathLst>
            </a:custGeom>
            <a:noFill/>
            <a:ln w="38100">
              <a:solidFill>
                <a:srgbClr val="003399"/>
              </a:solidFill>
              <a:round/>
              <a:headEnd/>
              <a:tailEnd/>
            </a:ln>
          </p:spPr>
          <p:txBody>
            <a:bodyPr wrap="none" anchor="ctr"/>
            <a:lstStyle/>
            <a:p>
              <a:endParaRPr lang="en-US">
                <a:latin typeface="Arial"/>
                <a:cs typeface="Arial"/>
              </a:endParaRPr>
            </a:p>
          </p:txBody>
        </p:sp>
        <p:sp>
          <p:nvSpPr>
            <p:cNvPr id="48175" name="Text Box 4"/>
            <p:cNvSpPr txBox="1">
              <a:spLocks noChangeArrowheads="1"/>
            </p:cNvSpPr>
            <p:nvPr/>
          </p:nvSpPr>
          <p:spPr bwMode="auto">
            <a:xfrm>
              <a:off x="4159" y="1518"/>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p>
          </p:txBody>
        </p:sp>
      </p:grpSp>
      <p:sp>
        <p:nvSpPr>
          <p:cNvPr id="48133" name="Rectangle 5"/>
          <p:cNvSpPr>
            <a:spLocks noGrp="1" noChangeArrowheads="1"/>
          </p:cNvSpPr>
          <p:nvPr>
            <p:ph type="title"/>
          </p:nvPr>
        </p:nvSpPr>
        <p:spPr/>
        <p:txBody>
          <a:bodyPr/>
          <a:lstStyle/>
          <a:p>
            <a:pPr algn="l" eaLnBrk="1" hangingPunct="1"/>
            <a:r>
              <a:rPr lang="en-US" sz="3200" dirty="0" smtClean="0">
                <a:solidFill>
                  <a:srgbClr val="CC0000"/>
                </a:solidFill>
              </a:rPr>
              <a:t>Inelastic supply</a:t>
            </a:r>
            <a:endParaRPr lang="en-US" sz="3200" dirty="0" smtClean="0">
              <a:solidFill>
                <a:srgbClr val="CC0000"/>
              </a:solidFill>
            </a:endParaRPr>
          </a:p>
        </p:txBody>
      </p:sp>
      <p:sp>
        <p:nvSpPr>
          <p:cNvPr id="8" name="Text Placeholder 7"/>
          <p:cNvSpPr>
            <a:spLocks noGrp="1"/>
          </p:cNvSpPr>
          <p:nvPr>
            <p:ph type="body" sz="quarter" idx="12"/>
          </p:nvPr>
        </p:nvSpPr>
        <p:spPr>
          <a:xfrm>
            <a:off x="139784" y="1822701"/>
            <a:ext cx="3517816" cy="4273299"/>
          </a:xfrm>
        </p:spPr>
        <p:txBody>
          <a:bodyPr/>
          <a:lstStyle/>
          <a:p>
            <a:r>
              <a:rPr lang="en-US" sz="2800" dirty="0"/>
              <a:t>S curve:</a:t>
            </a:r>
          </a:p>
          <a:p>
            <a:r>
              <a:rPr lang="en-US" sz="2800" dirty="0"/>
              <a:t>	</a:t>
            </a:r>
            <a:r>
              <a:rPr lang="en-US" sz="2800" dirty="0" smtClean="0">
                <a:solidFill>
                  <a:srgbClr val="0000FF"/>
                </a:solidFill>
              </a:rPr>
              <a:t>relatively steep</a:t>
            </a:r>
            <a:endParaRPr lang="en-US" sz="2800" dirty="0">
              <a:solidFill>
                <a:srgbClr val="0000FF"/>
              </a:solidFill>
            </a:endParaRPr>
          </a:p>
          <a:p>
            <a:endParaRPr lang="en-US" sz="2800" dirty="0"/>
          </a:p>
          <a:p>
            <a:r>
              <a:rPr lang="en-US" sz="2800" dirty="0"/>
              <a:t>Sellers’ price sensitivity:</a:t>
            </a:r>
          </a:p>
          <a:p>
            <a:r>
              <a:rPr lang="en-US" sz="2800" dirty="0"/>
              <a:t>	</a:t>
            </a:r>
            <a:r>
              <a:rPr lang="en-US" sz="2800" dirty="0" smtClean="0">
                <a:solidFill>
                  <a:srgbClr val="0000FF"/>
                </a:solidFill>
              </a:rPr>
              <a:t>relatively low</a:t>
            </a:r>
            <a:endParaRPr lang="en-US" sz="2800" dirty="0">
              <a:solidFill>
                <a:srgbClr val="0000FF"/>
              </a:solidFill>
            </a:endParaRPr>
          </a:p>
          <a:p>
            <a:endParaRPr lang="en-US" sz="2800" dirty="0"/>
          </a:p>
          <a:p>
            <a:r>
              <a:rPr lang="en-US" sz="2800" dirty="0"/>
              <a:t>Elasticity:</a:t>
            </a:r>
          </a:p>
          <a:p>
            <a:r>
              <a:rPr lang="en-US" sz="2800" dirty="0"/>
              <a:t>	</a:t>
            </a:r>
            <a:r>
              <a:rPr lang="en-US" sz="2800" dirty="0" smtClean="0">
                <a:solidFill>
                  <a:srgbClr val="0000FF"/>
                </a:solidFill>
              </a:rPr>
              <a:t>&lt; 1</a:t>
            </a:r>
            <a:endParaRPr lang="en-US" sz="2800" dirty="0">
              <a:solidFill>
                <a:srgbClr val="0000FF"/>
              </a:solidFill>
            </a:endParaRPr>
          </a:p>
          <a:p>
            <a:endParaRPr lang="en-US" sz="2800" dirty="0"/>
          </a:p>
        </p:txBody>
      </p:sp>
      <p:grpSp>
        <p:nvGrpSpPr>
          <p:cNvPr id="3" name="Group 6"/>
          <p:cNvGrpSpPr>
            <a:grpSpLocks/>
          </p:cNvGrpSpPr>
          <p:nvPr/>
        </p:nvGrpSpPr>
        <p:grpSpPr bwMode="auto">
          <a:xfrm>
            <a:off x="4826000" y="2114550"/>
            <a:ext cx="3870325" cy="3060700"/>
            <a:chOff x="3226" y="1041"/>
            <a:chExt cx="2146" cy="1792"/>
          </a:xfrm>
        </p:grpSpPr>
        <p:grpSp>
          <p:nvGrpSpPr>
            <p:cNvPr id="4" name="Group 7"/>
            <p:cNvGrpSpPr>
              <a:grpSpLocks/>
            </p:cNvGrpSpPr>
            <p:nvPr/>
          </p:nvGrpSpPr>
          <p:grpSpPr bwMode="auto">
            <a:xfrm>
              <a:off x="3421" y="1302"/>
              <a:ext cx="1661" cy="1413"/>
              <a:chOff x="1098" y="1361"/>
              <a:chExt cx="2116" cy="2027"/>
            </a:xfrm>
          </p:grpSpPr>
          <p:sp>
            <p:nvSpPr>
              <p:cNvPr id="48172"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48173"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8170"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48171"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sp>
        <p:nvSpPr>
          <p:cNvPr id="48135" name="Text Box 12"/>
          <p:cNvSpPr txBox="1">
            <a:spLocks noChangeArrowheads="1"/>
          </p:cNvSpPr>
          <p:nvPr/>
        </p:nvSpPr>
        <p:spPr bwMode="auto">
          <a:xfrm>
            <a:off x="5922963" y="4948238"/>
            <a:ext cx="587375" cy="457200"/>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48136" name="Text Box 13"/>
          <p:cNvSpPr txBox="1">
            <a:spLocks noChangeArrowheads="1"/>
          </p:cNvSpPr>
          <p:nvPr/>
        </p:nvSpPr>
        <p:spPr bwMode="auto">
          <a:xfrm>
            <a:off x="4567238" y="3686175"/>
            <a:ext cx="596900" cy="457200"/>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sp>
        <p:nvSpPr>
          <p:cNvPr id="48137" name="Line 14"/>
          <p:cNvSpPr>
            <a:spLocks noChangeShapeType="1"/>
          </p:cNvSpPr>
          <p:nvPr/>
        </p:nvSpPr>
        <p:spPr bwMode="auto">
          <a:xfrm>
            <a:off x="6223000" y="3922713"/>
            <a:ext cx="0" cy="1044575"/>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8138" name="Line 15"/>
          <p:cNvSpPr>
            <a:spLocks noChangeShapeType="1"/>
          </p:cNvSpPr>
          <p:nvPr/>
        </p:nvSpPr>
        <p:spPr bwMode="auto">
          <a:xfrm>
            <a:off x="5183188" y="3916363"/>
            <a:ext cx="105092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8139" name="Oval 16"/>
          <p:cNvSpPr>
            <a:spLocks noChangeArrowheads="1"/>
          </p:cNvSpPr>
          <p:nvPr/>
        </p:nvSpPr>
        <p:spPr bwMode="auto">
          <a:xfrm>
            <a:off x="6148388" y="3846513"/>
            <a:ext cx="139700" cy="13811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5" name="Group 17"/>
          <p:cNvGrpSpPr>
            <a:grpSpLocks/>
          </p:cNvGrpSpPr>
          <p:nvPr/>
        </p:nvGrpSpPr>
        <p:grpSpPr bwMode="auto">
          <a:xfrm>
            <a:off x="6457950" y="3243263"/>
            <a:ext cx="547688" cy="2165350"/>
            <a:chOff x="4068" y="2043"/>
            <a:chExt cx="345" cy="1364"/>
          </a:xfrm>
        </p:grpSpPr>
        <p:sp>
          <p:nvSpPr>
            <p:cNvPr id="48167" name="Text Box 18"/>
            <p:cNvSpPr txBox="1">
              <a:spLocks noChangeArrowheads="1"/>
            </p:cNvSpPr>
            <p:nvPr/>
          </p:nvSpPr>
          <p:spPr bwMode="auto">
            <a:xfrm>
              <a:off x="4068" y="3119"/>
              <a:ext cx="345"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48168" name="Line 19"/>
            <p:cNvSpPr>
              <a:spLocks noChangeShapeType="1"/>
            </p:cNvSpPr>
            <p:nvPr/>
          </p:nvSpPr>
          <p:spPr bwMode="auto">
            <a:xfrm>
              <a:off x="4202" y="2043"/>
              <a:ext cx="2" cy="1084"/>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nvGrpSpPr>
          <p:cNvPr id="6" name="Group 20"/>
          <p:cNvGrpSpPr>
            <a:grpSpLocks/>
          </p:cNvGrpSpPr>
          <p:nvPr/>
        </p:nvGrpSpPr>
        <p:grpSpPr bwMode="auto">
          <a:xfrm>
            <a:off x="4560888" y="3040063"/>
            <a:ext cx="2174875" cy="457200"/>
            <a:chOff x="2873" y="1915"/>
            <a:chExt cx="1370" cy="288"/>
          </a:xfrm>
        </p:grpSpPr>
        <p:sp>
          <p:nvSpPr>
            <p:cNvPr id="48164" name="Text Box 21"/>
            <p:cNvSpPr txBox="1">
              <a:spLocks noChangeArrowheads="1"/>
            </p:cNvSpPr>
            <p:nvPr/>
          </p:nvSpPr>
          <p:spPr bwMode="auto">
            <a:xfrm>
              <a:off x="2873" y="191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48165" name="Line 22"/>
            <p:cNvSpPr>
              <a:spLocks noChangeShapeType="1"/>
            </p:cNvSpPr>
            <p:nvPr/>
          </p:nvSpPr>
          <p:spPr bwMode="auto">
            <a:xfrm>
              <a:off x="3264" y="2043"/>
              <a:ext cx="93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8166" name="Oval 23"/>
            <p:cNvSpPr>
              <a:spLocks noChangeArrowheads="1"/>
            </p:cNvSpPr>
            <p:nvPr/>
          </p:nvSpPr>
          <p:spPr bwMode="auto">
            <a:xfrm>
              <a:off x="4155" y="199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414744" name="Line 24"/>
          <p:cNvSpPr>
            <a:spLocks noChangeShapeType="1"/>
          </p:cNvSpPr>
          <p:nvPr/>
        </p:nvSpPr>
        <p:spPr bwMode="auto">
          <a:xfrm flipH="1" flipV="1">
            <a:off x="5313363" y="3252788"/>
            <a:ext cx="0" cy="657225"/>
          </a:xfrm>
          <a:prstGeom prst="line">
            <a:avLst/>
          </a:prstGeom>
          <a:noFill/>
          <a:ln w="50800">
            <a:solidFill>
              <a:srgbClr val="FF6600"/>
            </a:solidFill>
            <a:round/>
            <a:headEnd/>
            <a:tailEnd type="triangle" w="lg" len="med"/>
          </a:ln>
        </p:spPr>
        <p:txBody>
          <a:bodyPr/>
          <a:lstStyle/>
          <a:p>
            <a:endParaRPr lang="en-US">
              <a:latin typeface="Arial"/>
              <a:cs typeface="Arial"/>
            </a:endParaRPr>
          </a:p>
        </p:txBody>
      </p:sp>
      <p:sp>
        <p:nvSpPr>
          <p:cNvPr id="414745" name="Line 25"/>
          <p:cNvSpPr>
            <a:spLocks noChangeShapeType="1"/>
          </p:cNvSpPr>
          <p:nvPr/>
        </p:nvSpPr>
        <p:spPr bwMode="auto">
          <a:xfrm rot="-5400000">
            <a:off x="6453982" y="4618831"/>
            <a:ext cx="0" cy="423863"/>
          </a:xfrm>
          <a:prstGeom prst="line">
            <a:avLst/>
          </a:prstGeom>
          <a:noFill/>
          <a:ln w="50800">
            <a:solidFill>
              <a:srgbClr val="009900"/>
            </a:solidFill>
            <a:round/>
            <a:headEnd/>
            <a:tailEnd type="triangle" w="lg" len="med"/>
          </a:ln>
        </p:spPr>
        <p:txBody>
          <a:bodyPr/>
          <a:lstStyle/>
          <a:p>
            <a:endParaRPr lang="en-US">
              <a:latin typeface="Arial"/>
              <a:cs typeface="Arial"/>
            </a:endParaRPr>
          </a:p>
        </p:txBody>
      </p:sp>
      <p:sp>
        <p:nvSpPr>
          <p:cNvPr id="414746" name="Text Box 26"/>
          <p:cNvSpPr txBox="1">
            <a:spLocks noChangeArrowheads="1"/>
          </p:cNvSpPr>
          <p:nvPr/>
        </p:nvSpPr>
        <p:spPr bwMode="auto">
          <a:xfrm>
            <a:off x="5562600" y="5410200"/>
            <a:ext cx="2166937" cy="830997"/>
          </a:xfrm>
          <a:prstGeom prst="rect">
            <a:avLst/>
          </a:prstGeom>
          <a:solidFill>
            <a:srgbClr val="66FF66"/>
          </a:solidFill>
          <a:ln w="9525">
            <a:noFill/>
            <a:miter lim="800000"/>
            <a:headEnd/>
            <a:tailEnd/>
          </a:ln>
        </p:spPr>
        <p:txBody>
          <a:bodyPr>
            <a:spAutoFit/>
          </a:bodyPr>
          <a:lstStyle/>
          <a:p>
            <a:pPr algn="ctr">
              <a:spcBef>
                <a:spcPct val="50000"/>
              </a:spcBef>
            </a:pPr>
            <a:r>
              <a:rPr lang="en-US" sz="2400" b="1" i="1" dirty="0">
                <a:latin typeface="Arial"/>
                <a:cs typeface="Arial"/>
              </a:rPr>
              <a:t>Q</a:t>
            </a:r>
            <a:r>
              <a:rPr lang="en-US" sz="2400" dirty="0">
                <a:latin typeface="Arial"/>
                <a:cs typeface="Arial"/>
              </a:rPr>
              <a:t>  rises less than 10%</a:t>
            </a:r>
          </a:p>
        </p:txBody>
      </p:sp>
      <p:sp>
        <p:nvSpPr>
          <p:cNvPr id="48145"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14748" name="Text Box 28"/>
          <p:cNvSpPr txBox="1">
            <a:spLocks noChangeArrowheads="1"/>
          </p:cNvSpPr>
          <p:nvPr/>
        </p:nvSpPr>
        <p:spPr bwMode="auto">
          <a:xfrm>
            <a:off x="6073775" y="871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009900"/>
                </a:solidFill>
                <a:latin typeface="Arial"/>
                <a:cs typeface="Arial"/>
              </a:rPr>
              <a:t>&lt; 10%</a:t>
            </a:r>
            <a:endParaRPr lang="en-US" sz="2500" b="1" i="1" baseline="30000">
              <a:solidFill>
                <a:srgbClr val="009900"/>
              </a:solidFill>
              <a:latin typeface="Arial"/>
              <a:cs typeface="Arial"/>
            </a:endParaRPr>
          </a:p>
        </p:txBody>
      </p:sp>
      <p:sp>
        <p:nvSpPr>
          <p:cNvPr id="414749" name="Text Box 29"/>
          <p:cNvSpPr txBox="1">
            <a:spLocks noChangeArrowheads="1"/>
          </p:cNvSpPr>
          <p:nvPr/>
        </p:nvSpPr>
        <p:spPr bwMode="auto">
          <a:xfrm>
            <a:off x="6080125" y="1379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FF6600"/>
                </a:solidFill>
                <a:latin typeface="Arial"/>
                <a:cs typeface="Arial"/>
              </a:rPr>
              <a:t>10%</a:t>
            </a:r>
            <a:endParaRPr lang="en-US" sz="2500" b="1" i="1" baseline="30000">
              <a:solidFill>
                <a:srgbClr val="FF6600"/>
              </a:solidFill>
              <a:latin typeface="Arial"/>
              <a:cs typeface="Arial"/>
            </a:endParaRPr>
          </a:p>
        </p:txBody>
      </p:sp>
      <p:sp>
        <p:nvSpPr>
          <p:cNvPr id="414750" name="Text Box 30"/>
          <p:cNvSpPr txBox="1">
            <a:spLocks noChangeArrowheads="1"/>
          </p:cNvSpPr>
          <p:nvPr/>
        </p:nvSpPr>
        <p:spPr bwMode="auto">
          <a:xfrm>
            <a:off x="7218363" y="1111250"/>
            <a:ext cx="682625" cy="488950"/>
          </a:xfrm>
          <a:prstGeom prst="rect">
            <a:avLst/>
          </a:prstGeom>
          <a:noFill/>
          <a:ln w="9525">
            <a:noFill/>
            <a:miter lim="800000"/>
            <a:headEnd/>
            <a:tailEnd/>
          </a:ln>
        </p:spPr>
        <p:txBody>
          <a:bodyPr>
            <a:spAutoFit/>
          </a:bodyPr>
          <a:lstStyle/>
          <a:p>
            <a:pPr algn="ctr">
              <a:spcBef>
                <a:spcPct val="50000"/>
              </a:spcBef>
            </a:pPr>
            <a:r>
              <a:rPr lang="en-US" sz="2600">
                <a:solidFill>
                  <a:srgbClr val="0000FF"/>
                </a:solidFill>
                <a:latin typeface="Arial"/>
                <a:cs typeface="Arial"/>
              </a:rPr>
              <a:t>&lt; 1</a:t>
            </a:r>
          </a:p>
        </p:txBody>
      </p:sp>
      <p:grpSp>
        <p:nvGrpSpPr>
          <p:cNvPr id="7" name="Group 31"/>
          <p:cNvGrpSpPr>
            <a:grpSpLocks/>
          </p:cNvGrpSpPr>
          <p:nvPr/>
        </p:nvGrpSpPr>
        <p:grpSpPr bwMode="auto">
          <a:xfrm>
            <a:off x="741363" y="874713"/>
            <a:ext cx="6413500" cy="981075"/>
            <a:chOff x="747" y="551"/>
            <a:chExt cx="4040" cy="618"/>
          </a:xfrm>
        </p:grpSpPr>
        <p:sp>
          <p:nvSpPr>
            <p:cNvPr id="48157" name="Text Box 32"/>
            <p:cNvSpPr txBox="1">
              <a:spLocks noChangeArrowheads="1"/>
            </p:cNvSpPr>
            <p:nvPr/>
          </p:nvSpPr>
          <p:spPr bwMode="auto">
            <a:xfrm>
              <a:off x="747" y="603"/>
              <a:ext cx="1436" cy="521"/>
            </a:xfrm>
            <a:prstGeom prst="rect">
              <a:avLst/>
            </a:prstGeom>
            <a:noFill/>
            <a:ln w="9525">
              <a:noFill/>
              <a:miter lim="800000"/>
              <a:headEnd/>
              <a:tailEnd/>
            </a:ln>
          </p:spPr>
          <p:txBody>
            <a:bodyPr>
              <a:spAutoFit/>
            </a:bodyPr>
            <a:lstStyle/>
            <a:p>
              <a:pPr algn="ctr">
                <a:lnSpc>
                  <a:spcPct val="95000"/>
                </a:lnSpc>
                <a:spcBef>
                  <a:spcPct val="50000"/>
                </a:spcBef>
              </a:pPr>
              <a:r>
                <a:rPr lang="en-US" sz="2500">
                  <a:latin typeface="Arial"/>
                  <a:cs typeface="Arial"/>
                </a:rPr>
                <a:t>Price elasticity </a:t>
              </a:r>
              <a:br>
                <a:rPr lang="en-US" sz="2500">
                  <a:latin typeface="Arial"/>
                  <a:cs typeface="Arial"/>
                </a:rPr>
              </a:br>
              <a:r>
                <a:rPr lang="en-US" sz="2500">
                  <a:latin typeface="Arial"/>
                  <a:cs typeface="Arial"/>
                </a:rPr>
                <a:t>of supply</a:t>
              </a:r>
            </a:p>
          </p:txBody>
        </p:sp>
        <p:sp>
          <p:nvSpPr>
            <p:cNvPr id="48158" name="Text Box 33"/>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48159" name="Text Box 34"/>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Q</a:t>
              </a:r>
              <a:endParaRPr lang="en-US" sz="2500" b="1" i="1" baseline="30000">
                <a:latin typeface="Arial"/>
                <a:cs typeface="Arial"/>
              </a:endParaRPr>
            </a:p>
          </p:txBody>
        </p:sp>
        <p:sp>
          <p:nvSpPr>
            <p:cNvPr id="48160" name="Text Box 35"/>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P</a:t>
              </a:r>
              <a:endParaRPr lang="en-US" sz="2500" b="1" i="1" baseline="30000">
                <a:latin typeface="Arial"/>
                <a:cs typeface="Arial"/>
              </a:endParaRPr>
            </a:p>
          </p:txBody>
        </p:sp>
        <p:sp>
          <p:nvSpPr>
            <p:cNvPr id="48161" name="Line 36"/>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latin typeface="Arial"/>
                <a:cs typeface="Arial"/>
              </a:endParaRPr>
            </a:p>
          </p:txBody>
        </p:sp>
        <p:sp>
          <p:nvSpPr>
            <p:cNvPr id="48162" name="Text Box 37"/>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48163" name="Line 38"/>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14759" name="Text Box 39"/>
          <p:cNvSpPr txBox="1">
            <a:spLocks noChangeArrowheads="1"/>
          </p:cNvSpPr>
          <p:nvPr/>
        </p:nvSpPr>
        <p:spPr bwMode="auto">
          <a:xfrm>
            <a:off x="3321134" y="3207603"/>
            <a:ext cx="1265238" cy="830997"/>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dirty="0">
                <a:latin typeface="Arial"/>
                <a:cs typeface="Arial"/>
              </a:rPr>
              <a:t>P</a:t>
            </a:r>
            <a:r>
              <a:rPr lang="en-US" sz="2400" dirty="0">
                <a:latin typeface="Arial"/>
                <a:cs typeface="Arial"/>
              </a:rPr>
              <a:t>  rises by 10%</a:t>
            </a:r>
          </a:p>
        </p:txBody>
      </p:sp>
      <p:sp>
        <p:nvSpPr>
          <p:cNvPr id="9" name="Footer Placeholder 8"/>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0" name="Slide Number Placeholder 9"/>
          <p:cNvSpPr>
            <a:spLocks noGrp="1"/>
          </p:cNvSpPr>
          <p:nvPr>
            <p:ph type="sldNum" sz="quarter" idx="13"/>
          </p:nvPr>
        </p:nvSpPr>
        <p:spPr/>
        <p:txBody>
          <a:bodyPr/>
          <a:lstStyle/>
          <a:p>
            <a:pPr>
              <a:defRPr/>
            </a:pPr>
            <a:fld id="{2F37425F-5E17-4209-B948-B5CE2119E408}" type="slidenum">
              <a:rPr lang="en-US" smtClean="0"/>
              <a:pPr>
                <a:defRPr/>
              </a:pPr>
              <a:t>41</a:t>
            </a:fld>
            <a:endParaRPr lang="en-US" dirty="0"/>
          </a:p>
        </p:txBody>
      </p:sp>
    </p:spTree>
    <p:extLst>
      <p:ext uri="{BB962C8B-B14F-4D97-AF65-F5344CB8AC3E}">
        <p14:creationId xmlns:p14="http://schemas.microsoft.com/office/powerpoint/2010/main" val="729926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4759"/>
                                        </p:tgtEl>
                                        <p:attrNameLst>
                                          <p:attrName>style.visibility</p:attrName>
                                        </p:attrNameLst>
                                      </p:cBhvr>
                                      <p:to>
                                        <p:strVal val="visible"/>
                                      </p:to>
                                    </p:set>
                                    <p:animEffect transition="in" filter="fade">
                                      <p:cBhvr>
                                        <p:cTn id="7" dur="500"/>
                                        <p:tgtEl>
                                          <p:spTgt spid="4147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4749"/>
                                        </p:tgtEl>
                                        <p:attrNameLst>
                                          <p:attrName>style.visibility</p:attrName>
                                        </p:attrNameLst>
                                      </p:cBhvr>
                                      <p:to>
                                        <p:strVal val="visible"/>
                                      </p:to>
                                    </p:set>
                                    <p:animEffect transition="in" filter="fade">
                                      <p:cBhvr>
                                        <p:cTn id="10" dur="500"/>
                                        <p:tgtEl>
                                          <p:spTgt spid="414749"/>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14744"/>
                                        </p:tgtEl>
                                        <p:attrNameLst>
                                          <p:attrName>style.visibility</p:attrName>
                                        </p:attrNameLst>
                                      </p:cBhvr>
                                      <p:to>
                                        <p:strVal val="visible"/>
                                      </p:to>
                                    </p:set>
                                    <p:animEffect transition="in" filter="wipe(down)">
                                      <p:cBhvr>
                                        <p:cTn id="14" dur="500"/>
                                        <p:tgtEl>
                                          <p:spTgt spid="414744"/>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4746"/>
                                        </p:tgtEl>
                                        <p:attrNameLst>
                                          <p:attrName>style.visibility</p:attrName>
                                        </p:attrNameLst>
                                      </p:cBhvr>
                                      <p:to>
                                        <p:strVal val="visible"/>
                                      </p:to>
                                    </p:set>
                                    <p:animEffect transition="in" filter="fade">
                                      <p:cBhvr>
                                        <p:cTn id="23" dur="500"/>
                                        <p:tgtEl>
                                          <p:spTgt spid="41474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4748"/>
                                        </p:tgtEl>
                                        <p:attrNameLst>
                                          <p:attrName>style.visibility</p:attrName>
                                        </p:attrNameLst>
                                      </p:cBhvr>
                                      <p:to>
                                        <p:strVal val="visible"/>
                                      </p:to>
                                    </p:set>
                                    <p:animEffect transition="in" filter="fade">
                                      <p:cBhvr>
                                        <p:cTn id="26" dur="500"/>
                                        <p:tgtEl>
                                          <p:spTgt spid="414748"/>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14745"/>
                                        </p:tgtEl>
                                        <p:attrNameLst>
                                          <p:attrName>style.visibility</p:attrName>
                                        </p:attrNameLst>
                                      </p:cBhvr>
                                      <p:to>
                                        <p:strVal val="visible"/>
                                      </p:to>
                                    </p:set>
                                    <p:animEffect transition="in" filter="wipe(left)">
                                      <p:cBhvr>
                                        <p:cTn id="30" dur="500"/>
                                        <p:tgtEl>
                                          <p:spTgt spid="414745"/>
                                        </p:tgtEl>
                                      </p:cBhvr>
                                    </p:animEffect>
                                  </p:childTnLst>
                                </p:cTn>
                              </p:par>
                              <p:par>
                                <p:cTn id="31" presetID="22" presetClass="entr" presetSubtype="1"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14750"/>
                                        </p:tgtEl>
                                        <p:attrNameLst>
                                          <p:attrName>style.visibility</p:attrName>
                                        </p:attrNameLst>
                                      </p:cBhvr>
                                      <p:to>
                                        <p:strVal val="visible"/>
                                      </p:to>
                                    </p:set>
                                    <p:animEffect transition="in" filter="fade">
                                      <p:cBhvr>
                                        <p:cTn id="38" dur="500"/>
                                        <p:tgtEl>
                                          <p:spTgt spid="41475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left)">
                                      <p:cBhvr>
                                        <p:cTn id="42" dur="500"/>
                                        <p:tgtEl>
                                          <p:spTgt spid="8">
                                            <p:txEl>
                                              <p:pRg st="0" end="0"/>
                                            </p:txEl>
                                          </p:spTgt>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8">
                                            <p:txEl>
                                              <p:pRg st="1" end="1"/>
                                            </p:txEl>
                                          </p:spTgt>
                                        </p:tgtEl>
                                        <p:attrNameLst>
                                          <p:attrName>style.visibility</p:attrName>
                                        </p:attrNameLst>
                                      </p:cBhvr>
                                      <p:to>
                                        <p:strVal val="visible"/>
                                      </p:to>
                                    </p:set>
                                    <p:animEffect transition="in" filter="wipe(left)">
                                      <p:cBhvr>
                                        <p:cTn id="46" dur="500"/>
                                        <p:tgtEl>
                                          <p:spTgt spid="8">
                                            <p:txEl>
                                              <p:pRg st="1" end="1"/>
                                            </p:txEl>
                                          </p:spTgt>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wipe(left)">
                                      <p:cBhvr>
                                        <p:cTn id="50" dur="500"/>
                                        <p:tgtEl>
                                          <p:spTgt spid="8">
                                            <p:txEl>
                                              <p:pRg st="3" end="3"/>
                                            </p:txEl>
                                          </p:spTgt>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
                                            <p:txEl>
                                              <p:pRg st="4" end="4"/>
                                            </p:txEl>
                                          </p:spTgt>
                                        </p:tgtEl>
                                        <p:attrNameLst>
                                          <p:attrName>style.visibility</p:attrName>
                                        </p:attrNameLst>
                                      </p:cBhvr>
                                      <p:to>
                                        <p:strVal val="visible"/>
                                      </p:to>
                                    </p:set>
                                    <p:animEffect transition="in" filter="wipe(left)">
                                      <p:cBhvr>
                                        <p:cTn id="54" dur="500"/>
                                        <p:tgtEl>
                                          <p:spTgt spid="8">
                                            <p:txEl>
                                              <p:pRg st="4" end="4"/>
                                            </p:txEl>
                                          </p:spTgt>
                                        </p:tgtEl>
                                      </p:cBhvr>
                                    </p:animEffect>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8">
                                            <p:txEl>
                                              <p:pRg st="6" end="6"/>
                                            </p:txEl>
                                          </p:spTgt>
                                        </p:tgtEl>
                                        <p:attrNameLst>
                                          <p:attrName>style.visibility</p:attrName>
                                        </p:attrNameLst>
                                      </p:cBhvr>
                                      <p:to>
                                        <p:strVal val="visible"/>
                                      </p:to>
                                    </p:set>
                                    <p:animEffect transition="in" filter="wipe(left)">
                                      <p:cBhvr>
                                        <p:cTn id="58" dur="500"/>
                                        <p:tgtEl>
                                          <p:spTgt spid="8">
                                            <p:txEl>
                                              <p:pRg st="6" end="6"/>
                                            </p:txEl>
                                          </p:spTgt>
                                        </p:tgtEl>
                                      </p:cBhvr>
                                    </p:animEffect>
                                  </p:childTnLst>
                                </p:cTn>
                              </p:par>
                            </p:childTnLst>
                          </p:cTn>
                        </p:par>
                        <p:par>
                          <p:cTn id="59" fill="hold">
                            <p:stCondLst>
                              <p:cond delay="3000"/>
                            </p:stCondLst>
                            <p:childTnLst>
                              <p:par>
                                <p:cTn id="60" presetID="22" presetClass="entr" presetSubtype="8" fill="hold" grpId="0" nodeType="afterEffect">
                                  <p:stCondLst>
                                    <p:cond delay="0"/>
                                  </p:stCondLst>
                                  <p:childTnLst>
                                    <p:set>
                                      <p:cBhvr>
                                        <p:cTn id="61" dur="1" fill="hold">
                                          <p:stCondLst>
                                            <p:cond delay="0"/>
                                          </p:stCondLst>
                                        </p:cTn>
                                        <p:tgtEl>
                                          <p:spTgt spid="8">
                                            <p:txEl>
                                              <p:pRg st="7" end="7"/>
                                            </p:txEl>
                                          </p:spTgt>
                                        </p:tgtEl>
                                        <p:attrNameLst>
                                          <p:attrName>style.visibility</p:attrName>
                                        </p:attrNameLst>
                                      </p:cBhvr>
                                      <p:to>
                                        <p:strVal val="visible"/>
                                      </p:to>
                                    </p:set>
                                    <p:animEffect transition="in" filter="wipe(left)">
                                      <p:cBhvr>
                                        <p:cTn id="6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14744" grpId="0" animBg="1"/>
      <p:bldP spid="414745" grpId="0" animBg="1"/>
      <p:bldP spid="414746" grpId="0" animBg="1"/>
      <p:bldP spid="414748" grpId="0"/>
      <p:bldP spid="414749" grpId="0"/>
      <p:bldP spid="414750" grpId="0"/>
      <p:bldP spid="414759"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189538" y="2490788"/>
            <a:ext cx="2505075" cy="2473325"/>
            <a:chOff x="3269" y="1569"/>
            <a:chExt cx="1578" cy="1558"/>
          </a:xfrm>
        </p:grpSpPr>
        <p:sp>
          <p:nvSpPr>
            <p:cNvPr id="49198" name="Line 3"/>
            <p:cNvSpPr>
              <a:spLocks noChangeShapeType="1"/>
            </p:cNvSpPr>
            <p:nvPr/>
          </p:nvSpPr>
          <p:spPr bwMode="auto">
            <a:xfrm flipV="1">
              <a:off x="3269" y="1802"/>
              <a:ext cx="1305" cy="1325"/>
            </a:xfrm>
            <a:prstGeom prst="line">
              <a:avLst/>
            </a:prstGeom>
            <a:noFill/>
            <a:ln w="38100">
              <a:solidFill>
                <a:srgbClr val="003399"/>
              </a:solidFill>
              <a:round/>
              <a:headEnd/>
              <a:tailEnd/>
            </a:ln>
          </p:spPr>
          <p:txBody>
            <a:bodyPr/>
            <a:lstStyle/>
            <a:p>
              <a:endParaRPr lang="en-US">
                <a:latin typeface="Arial"/>
                <a:cs typeface="Arial"/>
              </a:endParaRPr>
            </a:p>
          </p:txBody>
        </p:sp>
        <p:sp>
          <p:nvSpPr>
            <p:cNvPr id="49199" name="Text Box 4"/>
            <p:cNvSpPr txBox="1">
              <a:spLocks noChangeArrowheads="1"/>
            </p:cNvSpPr>
            <p:nvPr/>
          </p:nvSpPr>
          <p:spPr bwMode="auto">
            <a:xfrm>
              <a:off x="4447" y="1569"/>
              <a:ext cx="40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p>
          </p:txBody>
        </p:sp>
      </p:grpSp>
      <p:sp>
        <p:nvSpPr>
          <p:cNvPr id="49157" name="Rectangle 5"/>
          <p:cNvSpPr>
            <a:spLocks noGrp="1" noChangeArrowheads="1"/>
          </p:cNvSpPr>
          <p:nvPr>
            <p:ph type="title"/>
          </p:nvPr>
        </p:nvSpPr>
        <p:spPr/>
        <p:txBody>
          <a:bodyPr/>
          <a:lstStyle/>
          <a:p>
            <a:pPr algn="l" eaLnBrk="1" hangingPunct="1"/>
            <a:r>
              <a:rPr lang="en-US" sz="3200" dirty="0" smtClean="0">
                <a:solidFill>
                  <a:srgbClr val="CC0000"/>
                </a:solidFill>
              </a:rPr>
              <a:t>Unit elastic supply</a:t>
            </a:r>
            <a:endParaRPr lang="en-US" sz="3200" dirty="0" smtClean="0">
              <a:solidFill>
                <a:srgbClr val="CC0000"/>
              </a:solidFill>
            </a:endParaRPr>
          </a:p>
        </p:txBody>
      </p:sp>
      <p:sp>
        <p:nvSpPr>
          <p:cNvPr id="8" name="Text Placeholder 7"/>
          <p:cNvSpPr>
            <a:spLocks noGrp="1"/>
          </p:cNvSpPr>
          <p:nvPr>
            <p:ph type="body" sz="quarter" idx="12"/>
          </p:nvPr>
        </p:nvSpPr>
        <p:spPr>
          <a:xfrm>
            <a:off x="115177" y="1784351"/>
            <a:ext cx="4146885" cy="4826000"/>
          </a:xfrm>
        </p:spPr>
        <p:txBody>
          <a:bodyPr/>
          <a:lstStyle/>
          <a:p>
            <a:r>
              <a:rPr lang="en-US" sz="2800" dirty="0"/>
              <a:t>S curve:</a:t>
            </a:r>
          </a:p>
          <a:p>
            <a:r>
              <a:rPr lang="en-US" sz="2800" dirty="0"/>
              <a:t>	</a:t>
            </a:r>
            <a:r>
              <a:rPr lang="en-US" sz="2800" dirty="0" smtClean="0">
                <a:solidFill>
                  <a:srgbClr val="0000FF"/>
                </a:solidFill>
              </a:rPr>
              <a:t>intermediate slope</a:t>
            </a:r>
            <a:endParaRPr lang="en-US" sz="2800" dirty="0">
              <a:solidFill>
                <a:srgbClr val="0000FF"/>
              </a:solidFill>
            </a:endParaRPr>
          </a:p>
          <a:p>
            <a:endParaRPr lang="en-US" sz="2800" dirty="0"/>
          </a:p>
          <a:p>
            <a:r>
              <a:rPr lang="en-US" sz="2800" dirty="0"/>
              <a:t>Sellers’ price sensitivity:</a:t>
            </a:r>
          </a:p>
          <a:p>
            <a:r>
              <a:rPr lang="en-US" sz="2800" dirty="0"/>
              <a:t>	</a:t>
            </a:r>
            <a:r>
              <a:rPr lang="en-US" sz="2800" dirty="0" smtClean="0">
                <a:solidFill>
                  <a:srgbClr val="0000FF"/>
                </a:solidFill>
              </a:rPr>
              <a:t>intermediate</a:t>
            </a:r>
            <a:endParaRPr lang="en-US" sz="2800" dirty="0">
              <a:solidFill>
                <a:srgbClr val="0000FF"/>
              </a:solidFill>
            </a:endParaRPr>
          </a:p>
          <a:p>
            <a:endParaRPr lang="en-US" sz="2800" dirty="0"/>
          </a:p>
          <a:p>
            <a:r>
              <a:rPr lang="en-US" sz="2800" dirty="0"/>
              <a:t>Elasticity:</a:t>
            </a:r>
          </a:p>
          <a:p>
            <a:r>
              <a:rPr lang="en-US" sz="2800" dirty="0"/>
              <a:t>	</a:t>
            </a:r>
            <a:r>
              <a:rPr lang="en-US" sz="2800" dirty="0" smtClean="0">
                <a:solidFill>
                  <a:srgbClr val="0000FF"/>
                </a:solidFill>
              </a:rPr>
              <a:t>= 1</a:t>
            </a:r>
            <a:endParaRPr lang="en-US" sz="2800" dirty="0">
              <a:solidFill>
                <a:srgbClr val="0000FF"/>
              </a:solidFill>
            </a:endParaRPr>
          </a:p>
          <a:p>
            <a:endParaRPr lang="en-US" sz="2800" dirty="0"/>
          </a:p>
        </p:txBody>
      </p:sp>
      <p:grpSp>
        <p:nvGrpSpPr>
          <p:cNvPr id="3" name="Group 6"/>
          <p:cNvGrpSpPr>
            <a:grpSpLocks/>
          </p:cNvGrpSpPr>
          <p:nvPr/>
        </p:nvGrpSpPr>
        <p:grpSpPr bwMode="auto">
          <a:xfrm>
            <a:off x="4826000" y="2114550"/>
            <a:ext cx="3870325" cy="3060700"/>
            <a:chOff x="3226" y="1041"/>
            <a:chExt cx="2146" cy="1792"/>
          </a:xfrm>
        </p:grpSpPr>
        <p:grpSp>
          <p:nvGrpSpPr>
            <p:cNvPr id="4" name="Group 7"/>
            <p:cNvGrpSpPr>
              <a:grpSpLocks/>
            </p:cNvGrpSpPr>
            <p:nvPr/>
          </p:nvGrpSpPr>
          <p:grpSpPr bwMode="auto">
            <a:xfrm>
              <a:off x="3421" y="1302"/>
              <a:ext cx="1661" cy="1413"/>
              <a:chOff x="1098" y="1361"/>
              <a:chExt cx="2116" cy="2027"/>
            </a:xfrm>
          </p:grpSpPr>
          <p:sp>
            <p:nvSpPr>
              <p:cNvPr id="49196"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49197"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9194"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49195"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sp>
        <p:nvSpPr>
          <p:cNvPr id="49159" name="Text Box 12"/>
          <p:cNvSpPr txBox="1">
            <a:spLocks noChangeArrowheads="1"/>
          </p:cNvSpPr>
          <p:nvPr/>
        </p:nvSpPr>
        <p:spPr bwMode="auto">
          <a:xfrm>
            <a:off x="5922963" y="4948238"/>
            <a:ext cx="587375" cy="457200"/>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49160" name="Text Box 13"/>
          <p:cNvSpPr txBox="1">
            <a:spLocks noChangeArrowheads="1"/>
          </p:cNvSpPr>
          <p:nvPr/>
        </p:nvSpPr>
        <p:spPr bwMode="auto">
          <a:xfrm>
            <a:off x="4567238" y="3686175"/>
            <a:ext cx="596900" cy="457200"/>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sp>
        <p:nvSpPr>
          <p:cNvPr id="49161" name="Line 14"/>
          <p:cNvSpPr>
            <a:spLocks noChangeShapeType="1"/>
          </p:cNvSpPr>
          <p:nvPr/>
        </p:nvSpPr>
        <p:spPr bwMode="auto">
          <a:xfrm>
            <a:off x="6223000" y="3922713"/>
            <a:ext cx="0" cy="1044575"/>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9162" name="Line 15"/>
          <p:cNvSpPr>
            <a:spLocks noChangeShapeType="1"/>
          </p:cNvSpPr>
          <p:nvPr/>
        </p:nvSpPr>
        <p:spPr bwMode="auto">
          <a:xfrm>
            <a:off x="5183188" y="3916363"/>
            <a:ext cx="105092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9163" name="Oval 16"/>
          <p:cNvSpPr>
            <a:spLocks noChangeArrowheads="1"/>
          </p:cNvSpPr>
          <p:nvPr/>
        </p:nvSpPr>
        <p:spPr bwMode="auto">
          <a:xfrm>
            <a:off x="6148388" y="3846513"/>
            <a:ext cx="139700" cy="13811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5" name="Group 17"/>
          <p:cNvGrpSpPr>
            <a:grpSpLocks/>
          </p:cNvGrpSpPr>
          <p:nvPr/>
        </p:nvGrpSpPr>
        <p:grpSpPr bwMode="auto">
          <a:xfrm>
            <a:off x="6618288" y="3243263"/>
            <a:ext cx="547687" cy="2165350"/>
            <a:chOff x="4586" y="2043"/>
            <a:chExt cx="345" cy="1364"/>
          </a:xfrm>
        </p:grpSpPr>
        <p:sp>
          <p:nvSpPr>
            <p:cNvPr id="49191" name="Text Box 18"/>
            <p:cNvSpPr txBox="1">
              <a:spLocks noChangeArrowheads="1"/>
            </p:cNvSpPr>
            <p:nvPr/>
          </p:nvSpPr>
          <p:spPr bwMode="auto">
            <a:xfrm>
              <a:off x="4586" y="3119"/>
              <a:ext cx="345"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49192" name="Line 19"/>
            <p:cNvSpPr>
              <a:spLocks noChangeShapeType="1"/>
            </p:cNvSpPr>
            <p:nvPr/>
          </p:nvSpPr>
          <p:spPr bwMode="auto">
            <a:xfrm>
              <a:off x="4755" y="2043"/>
              <a:ext cx="2" cy="1084"/>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nvGrpSpPr>
          <p:cNvPr id="6" name="Group 20"/>
          <p:cNvGrpSpPr>
            <a:grpSpLocks/>
          </p:cNvGrpSpPr>
          <p:nvPr/>
        </p:nvGrpSpPr>
        <p:grpSpPr bwMode="auto">
          <a:xfrm>
            <a:off x="4560888" y="3040063"/>
            <a:ext cx="2395537" cy="457200"/>
            <a:chOff x="2873" y="1915"/>
            <a:chExt cx="1509" cy="288"/>
          </a:xfrm>
        </p:grpSpPr>
        <p:sp>
          <p:nvSpPr>
            <p:cNvPr id="49188" name="Text Box 21"/>
            <p:cNvSpPr txBox="1">
              <a:spLocks noChangeArrowheads="1"/>
            </p:cNvSpPr>
            <p:nvPr/>
          </p:nvSpPr>
          <p:spPr bwMode="auto">
            <a:xfrm>
              <a:off x="2873" y="191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49189" name="Line 22"/>
            <p:cNvSpPr>
              <a:spLocks noChangeShapeType="1"/>
            </p:cNvSpPr>
            <p:nvPr/>
          </p:nvSpPr>
          <p:spPr bwMode="auto">
            <a:xfrm>
              <a:off x="3264" y="2043"/>
              <a:ext cx="1069"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49190" name="Oval 23"/>
            <p:cNvSpPr>
              <a:spLocks noChangeArrowheads="1"/>
            </p:cNvSpPr>
            <p:nvPr/>
          </p:nvSpPr>
          <p:spPr bwMode="auto">
            <a:xfrm>
              <a:off x="4294" y="200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416792" name="Line 24"/>
          <p:cNvSpPr>
            <a:spLocks noChangeShapeType="1"/>
          </p:cNvSpPr>
          <p:nvPr/>
        </p:nvSpPr>
        <p:spPr bwMode="auto">
          <a:xfrm flipH="1" flipV="1">
            <a:off x="5313363" y="3252788"/>
            <a:ext cx="0" cy="657225"/>
          </a:xfrm>
          <a:prstGeom prst="line">
            <a:avLst/>
          </a:prstGeom>
          <a:noFill/>
          <a:ln w="50800">
            <a:solidFill>
              <a:srgbClr val="FF6600"/>
            </a:solidFill>
            <a:round/>
            <a:headEnd/>
            <a:tailEnd type="triangle" w="lg" len="med"/>
          </a:ln>
        </p:spPr>
        <p:txBody>
          <a:bodyPr/>
          <a:lstStyle/>
          <a:p>
            <a:endParaRPr lang="en-US">
              <a:latin typeface="Arial"/>
              <a:cs typeface="Arial"/>
            </a:endParaRPr>
          </a:p>
        </p:txBody>
      </p:sp>
      <p:sp>
        <p:nvSpPr>
          <p:cNvPr id="416793" name="Line 25"/>
          <p:cNvSpPr>
            <a:spLocks noChangeShapeType="1"/>
          </p:cNvSpPr>
          <p:nvPr/>
        </p:nvSpPr>
        <p:spPr bwMode="auto">
          <a:xfrm rot="-5400000">
            <a:off x="6558757" y="4509294"/>
            <a:ext cx="0" cy="642937"/>
          </a:xfrm>
          <a:prstGeom prst="line">
            <a:avLst/>
          </a:prstGeom>
          <a:noFill/>
          <a:ln w="50800">
            <a:solidFill>
              <a:srgbClr val="009900"/>
            </a:solidFill>
            <a:round/>
            <a:headEnd/>
            <a:tailEnd type="triangle" w="lg" len="med"/>
          </a:ln>
        </p:spPr>
        <p:txBody>
          <a:bodyPr/>
          <a:lstStyle/>
          <a:p>
            <a:endParaRPr lang="en-US">
              <a:latin typeface="Arial"/>
              <a:cs typeface="Arial"/>
            </a:endParaRPr>
          </a:p>
        </p:txBody>
      </p:sp>
      <p:sp>
        <p:nvSpPr>
          <p:cNvPr id="416794" name="Text Box 26"/>
          <p:cNvSpPr txBox="1">
            <a:spLocks noChangeArrowheads="1"/>
          </p:cNvSpPr>
          <p:nvPr/>
        </p:nvSpPr>
        <p:spPr bwMode="auto">
          <a:xfrm>
            <a:off x="5849938" y="5548313"/>
            <a:ext cx="1428750" cy="830997"/>
          </a:xfrm>
          <a:prstGeom prst="rect">
            <a:avLst/>
          </a:prstGeom>
          <a:solidFill>
            <a:srgbClr val="66FF66"/>
          </a:solidFill>
          <a:ln w="9525">
            <a:noFill/>
            <a:miter lim="800000"/>
            <a:headEnd/>
            <a:tailEnd/>
          </a:ln>
        </p:spPr>
        <p:txBody>
          <a:bodyPr>
            <a:spAutoFit/>
          </a:bodyPr>
          <a:lstStyle/>
          <a:p>
            <a:pPr algn="ctr">
              <a:spcBef>
                <a:spcPct val="50000"/>
              </a:spcBef>
            </a:pPr>
            <a:r>
              <a:rPr lang="en-US" sz="2400" b="1" i="1" dirty="0">
                <a:latin typeface="Arial"/>
                <a:cs typeface="Arial"/>
              </a:rPr>
              <a:t>Q</a:t>
            </a:r>
            <a:r>
              <a:rPr lang="en-US" sz="2400" dirty="0">
                <a:latin typeface="Arial"/>
                <a:cs typeface="Arial"/>
              </a:rPr>
              <a:t>  rises </a:t>
            </a:r>
            <a:br>
              <a:rPr lang="en-US" sz="2400" dirty="0">
                <a:latin typeface="Arial"/>
                <a:cs typeface="Arial"/>
              </a:rPr>
            </a:br>
            <a:r>
              <a:rPr lang="en-US" sz="2400" dirty="0">
                <a:latin typeface="Arial"/>
                <a:cs typeface="Arial"/>
              </a:rPr>
              <a:t>by 10%</a:t>
            </a:r>
          </a:p>
        </p:txBody>
      </p:sp>
      <p:sp>
        <p:nvSpPr>
          <p:cNvPr id="49169"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16796" name="Text Box 28"/>
          <p:cNvSpPr txBox="1">
            <a:spLocks noChangeArrowheads="1"/>
          </p:cNvSpPr>
          <p:nvPr/>
        </p:nvSpPr>
        <p:spPr bwMode="auto">
          <a:xfrm>
            <a:off x="6073775" y="871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009900"/>
                </a:solidFill>
                <a:latin typeface="Arial"/>
                <a:cs typeface="Arial"/>
              </a:rPr>
              <a:t>10%</a:t>
            </a:r>
            <a:endParaRPr lang="en-US" sz="2500" b="1" i="1" baseline="30000">
              <a:solidFill>
                <a:srgbClr val="009900"/>
              </a:solidFill>
              <a:latin typeface="Arial"/>
              <a:cs typeface="Arial"/>
            </a:endParaRPr>
          </a:p>
        </p:txBody>
      </p:sp>
      <p:sp>
        <p:nvSpPr>
          <p:cNvPr id="416797" name="Text Box 29"/>
          <p:cNvSpPr txBox="1">
            <a:spLocks noChangeArrowheads="1"/>
          </p:cNvSpPr>
          <p:nvPr/>
        </p:nvSpPr>
        <p:spPr bwMode="auto">
          <a:xfrm>
            <a:off x="6080125" y="1379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FF6600"/>
                </a:solidFill>
                <a:latin typeface="Arial"/>
                <a:cs typeface="Arial"/>
              </a:rPr>
              <a:t>10%</a:t>
            </a:r>
            <a:endParaRPr lang="en-US" sz="2500" b="1" i="1" baseline="30000">
              <a:solidFill>
                <a:srgbClr val="FF6600"/>
              </a:solidFill>
              <a:latin typeface="Arial"/>
              <a:cs typeface="Arial"/>
            </a:endParaRPr>
          </a:p>
        </p:txBody>
      </p:sp>
      <p:sp>
        <p:nvSpPr>
          <p:cNvPr id="416798" name="Text Box 30"/>
          <p:cNvSpPr txBox="1">
            <a:spLocks noChangeArrowheads="1"/>
          </p:cNvSpPr>
          <p:nvPr/>
        </p:nvSpPr>
        <p:spPr bwMode="auto">
          <a:xfrm>
            <a:off x="7218363" y="1111250"/>
            <a:ext cx="682625" cy="488950"/>
          </a:xfrm>
          <a:prstGeom prst="rect">
            <a:avLst/>
          </a:prstGeom>
          <a:noFill/>
          <a:ln w="9525">
            <a:noFill/>
            <a:miter lim="800000"/>
            <a:headEnd/>
            <a:tailEnd/>
          </a:ln>
        </p:spPr>
        <p:txBody>
          <a:bodyPr>
            <a:spAutoFit/>
          </a:bodyPr>
          <a:lstStyle/>
          <a:p>
            <a:pPr algn="ctr">
              <a:spcBef>
                <a:spcPct val="50000"/>
              </a:spcBef>
            </a:pPr>
            <a:r>
              <a:rPr lang="en-US" sz="2600">
                <a:solidFill>
                  <a:srgbClr val="0000FF"/>
                </a:solidFill>
                <a:latin typeface="Arial"/>
                <a:cs typeface="Arial"/>
              </a:rPr>
              <a:t>= 1</a:t>
            </a:r>
          </a:p>
        </p:txBody>
      </p:sp>
      <p:grpSp>
        <p:nvGrpSpPr>
          <p:cNvPr id="7" name="Group 31"/>
          <p:cNvGrpSpPr>
            <a:grpSpLocks/>
          </p:cNvGrpSpPr>
          <p:nvPr/>
        </p:nvGrpSpPr>
        <p:grpSpPr bwMode="auto">
          <a:xfrm>
            <a:off x="741363" y="874713"/>
            <a:ext cx="6413500" cy="981075"/>
            <a:chOff x="747" y="551"/>
            <a:chExt cx="4040" cy="618"/>
          </a:xfrm>
        </p:grpSpPr>
        <p:sp>
          <p:nvSpPr>
            <p:cNvPr id="49181" name="Text Box 32"/>
            <p:cNvSpPr txBox="1">
              <a:spLocks noChangeArrowheads="1"/>
            </p:cNvSpPr>
            <p:nvPr/>
          </p:nvSpPr>
          <p:spPr bwMode="auto">
            <a:xfrm>
              <a:off x="747" y="603"/>
              <a:ext cx="1436" cy="521"/>
            </a:xfrm>
            <a:prstGeom prst="rect">
              <a:avLst/>
            </a:prstGeom>
            <a:noFill/>
            <a:ln w="9525">
              <a:noFill/>
              <a:miter lim="800000"/>
              <a:headEnd/>
              <a:tailEnd/>
            </a:ln>
          </p:spPr>
          <p:txBody>
            <a:bodyPr>
              <a:spAutoFit/>
            </a:bodyPr>
            <a:lstStyle/>
            <a:p>
              <a:pPr algn="ctr">
                <a:lnSpc>
                  <a:spcPct val="95000"/>
                </a:lnSpc>
                <a:spcBef>
                  <a:spcPct val="50000"/>
                </a:spcBef>
              </a:pPr>
              <a:r>
                <a:rPr lang="en-US" sz="2500">
                  <a:latin typeface="Arial"/>
                  <a:cs typeface="Arial"/>
                </a:rPr>
                <a:t>Price elasticity </a:t>
              </a:r>
              <a:br>
                <a:rPr lang="en-US" sz="2500">
                  <a:latin typeface="Arial"/>
                  <a:cs typeface="Arial"/>
                </a:rPr>
              </a:br>
              <a:r>
                <a:rPr lang="en-US" sz="2500">
                  <a:latin typeface="Arial"/>
                  <a:cs typeface="Arial"/>
                </a:rPr>
                <a:t>of supply</a:t>
              </a:r>
            </a:p>
          </p:txBody>
        </p:sp>
        <p:sp>
          <p:nvSpPr>
            <p:cNvPr id="49182" name="Text Box 33"/>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49183" name="Text Box 34"/>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Q</a:t>
              </a:r>
              <a:endParaRPr lang="en-US" sz="2500" b="1" i="1" baseline="30000">
                <a:latin typeface="Arial"/>
                <a:cs typeface="Arial"/>
              </a:endParaRPr>
            </a:p>
          </p:txBody>
        </p:sp>
        <p:sp>
          <p:nvSpPr>
            <p:cNvPr id="49184" name="Text Box 35"/>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P</a:t>
              </a:r>
              <a:endParaRPr lang="en-US" sz="2500" b="1" i="1" baseline="30000">
                <a:latin typeface="Arial"/>
                <a:cs typeface="Arial"/>
              </a:endParaRPr>
            </a:p>
          </p:txBody>
        </p:sp>
        <p:sp>
          <p:nvSpPr>
            <p:cNvPr id="49185" name="Line 36"/>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latin typeface="Arial"/>
                <a:cs typeface="Arial"/>
              </a:endParaRPr>
            </a:p>
          </p:txBody>
        </p:sp>
        <p:sp>
          <p:nvSpPr>
            <p:cNvPr id="49186" name="Text Box 37"/>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49187" name="Line 38"/>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16807" name="Text Box 39"/>
          <p:cNvSpPr txBox="1">
            <a:spLocks noChangeArrowheads="1"/>
          </p:cNvSpPr>
          <p:nvPr/>
        </p:nvSpPr>
        <p:spPr bwMode="auto">
          <a:xfrm>
            <a:off x="3687762" y="4267200"/>
            <a:ext cx="1265238" cy="830997"/>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dirty="0">
                <a:latin typeface="Arial"/>
                <a:cs typeface="Arial"/>
              </a:rPr>
              <a:t>P</a:t>
            </a:r>
            <a:r>
              <a:rPr lang="en-US" sz="2400" dirty="0">
                <a:latin typeface="Arial"/>
                <a:cs typeface="Arial"/>
              </a:rPr>
              <a:t>  rises by 10%</a:t>
            </a:r>
          </a:p>
        </p:txBody>
      </p:sp>
      <p:sp>
        <p:nvSpPr>
          <p:cNvPr id="9" name="Footer Placeholder 8"/>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0" name="Slide Number Placeholder 9"/>
          <p:cNvSpPr>
            <a:spLocks noGrp="1"/>
          </p:cNvSpPr>
          <p:nvPr>
            <p:ph type="sldNum" sz="quarter" idx="13"/>
          </p:nvPr>
        </p:nvSpPr>
        <p:spPr/>
        <p:txBody>
          <a:bodyPr/>
          <a:lstStyle/>
          <a:p>
            <a:pPr>
              <a:defRPr/>
            </a:pPr>
            <a:fld id="{2F37425F-5E17-4209-B948-B5CE2119E408}" type="slidenum">
              <a:rPr lang="en-US" smtClean="0"/>
              <a:pPr>
                <a:defRPr/>
              </a:pPr>
              <a:t>42</a:t>
            </a:fld>
            <a:endParaRPr lang="en-US" dirty="0"/>
          </a:p>
        </p:txBody>
      </p:sp>
    </p:spTree>
    <p:extLst>
      <p:ext uri="{BB962C8B-B14F-4D97-AF65-F5344CB8AC3E}">
        <p14:creationId xmlns:p14="http://schemas.microsoft.com/office/powerpoint/2010/main" val="2522245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6807"/>
                                        </p:tgtEl>
                                        <p:attrNameLst>
                                          <p:attrName>style.visibility</p:attrName>
                                        </p:attrNameLst>
                                      </p:cBhvr>
                                      <p:to>
                                        <p:strVal val="visible"/>
                                      </p:to>
                                    </p:set>
                                    <p:animEffect transition="in" filter="fade">
                                      <p:cBhvr>
                                        <p:cTn id="7" dur="500"/>
                                        <p:tgtEl>
                                          <p:spTgt spid="41680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6797"/>
                                        </p:tgtEl>
                                        <p:attrNameLst>
                                          <p:attrName>style.visibility</p:attrName>
                                        </p:attrNameLst>
                                      </p:cBhvr>
                                      <p:to>
                                        <p:strVal val="visible"/>
                                      </p:to>
                                    </p:set>
                                    <p:animEffect transition="in" filter="fade">
                                      <p:cBhvr>
                                        <p:cTn id="10" dur="500"/>
                                        <p:tgtEl>
                                          <p:spTgt spid="416797"/>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16792"/>
                                        </p:tgtEl>
                                        <p:attrNameLst>
                                          <p:attrName>style.visibility</p:attrName>
                                        </p:attrNameLst>
                                      </p:cBhvr>
                                      <p:to>
                                        <p:strVal val="visible"/>
                                      </p:to>
                                    </p:set>
                                    <p:animEffect transition="in" filter="wipe(down)">
                                      <p:cBhvr>
                                        <p:cTn id="14" dur="500"/>
                                        <p:tgtEl>
                                          <p:spTgt spid="416792"/>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6794"/>
                                        </p:tgtEl>
                                        <p:attrNameLst>
                                          <p:attrName>style.visibility</p:attrName>
                                        </p:attrNameLst>
                                      </p:cBhvr>
                                      <p:to>
                                        <p:strVal val="visible"/>
                                      </p:to>
                                    </p:set>
                                    <p:animEffect transition="in" filter="fade">
                                      <p:cBhvr>
                                        <p:cTn id="23" dur="500"/>
                                        <p:tgtEl>
                                          <p:spTgt spid="41679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6796"/>
                                        </p:tgtEl>
                                        <p:attrNameLst>
                                          <p:attrName>style.visibility</p:attrName>
                                        </p:attrNameLst>
                                      </p:cBhvr>
                                      <p:to>
                                        <p:strVal val="visible"/>
                                      </p:to>
                                    </p:set>
                                    <p:animEffect transition="in" filter="fade">
                                      <p:cBhvr>
                                        <p:cTn id="26" dur="500"/>
                                        <p:tgtEl>
                                          <p:spTgt spid="416796"/>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16793"/>
                                        </p:tgtEl>
                                        <p:attrNameLst>
                                          <p:attrName>style.visibility</p:attrName>
                                        </p:attrNameLst>
                                      </p:cBhvr>
                                      <p:to>
                                        <p:strVal val="visible"/>
                                      </p:to>
                                    </p:set>
                                    <p:animEffect transition="in" filter="wipe(left)">
                                      <p:cBhvr>
                                        <p:cTn id="30" dur="500"/>
                                        <p:tgtEl>
                                          <p:spTgt spid="416793"/>
                                        </p:tgtEl>
                                      </p:cBhvr>
                                    </p:animEffect>
                                  </p:childTnLst>
                                </p:cTn>
                              </p:par>
                              <p:par>
                                <p:cTn id="31" presetID="22" presetClass="entr" presetSubtype="1"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16798"/>
                                        </p:tgtEl>
                                        <p:attrNameLst>
                                          <p:attrName>style.visibility</p:attrName>
                                        </p:attrNameLst>
                                      </p:cBhvr>
                                      <p:to>
                                        <p:strVal val="visible"/>
                                      </p:to>
                                    </p:set>
                                    <p:animEffect transition="in" filter="fade">
                                      <p:cBhvr>
                                        <p:cTn id="38" dur="500"/>
                                        <p:tgtEl>
                                          <p:spTgt spid="416798"/>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left)">
                                      <p:cBhvr>
                                        <p:cTn id="42" dur="500"/>
                                        <p:tgtEl>
                                          <p:spTgt spid="8">
                                            <p:txEl>
                                              <p:pRg st="0" end="0"/>
                                            </p:txEl>
                                          </p:spTgt>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8">
                                            <p:txEl>
                                              <p:pRg st="1" end="1"/>
                                            </p:txEl>
                                          </p:spTgt>
                                        </p:tgtEl>
                                        <p:attrNameLst>
                                          <p:attrName>style.visibility</p:attrName>
                                        </p:attrNameLst>
                                      </p:cBhvr>
                                      <p:to>
                                        <p:strVal val="visible"/>
                                      </p:to>
                                    </p:set>
                                    <p:animEffect transition="in" filter="wipe(left)">
                                      <p:cBhvr>
                                        <p:cTn id="46" dur="500"/>
                                        <p:tgtEl>
                                          <p:spTgt spid="8">
                                            <p:txEl>
                                              <p:pRg st="1" end="1"/>
                                            </p:txEl>
                                          </p:spTgt>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wipe(left)">
                                      <p:cBhvr>
                                        <p:cTn id="50" dur="500"/>
                                        <p:tgtEl>
                                          <p:spTgt spid="8">
                                            <p:txEl>
                                              <p:pRg st="3" end="3"/>
                                            </p:txEl>
                                          </p:spTgt>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
                                            <p:txEl>
                                              <p:pRg st="4" end="4"/>
                                            </p:txEl>
                                          </p:spTgt>
                                        </p:tgtEl>
                                        <p:attrNameLst>
                                          <p:attrName>style.visibility</p:attrName>
                                        </p:attrNameLst>
                                      </p:cBhvr>
                                      <p:to>
                                        <p:strVal val="visible"/>
                                      </p:to>
                                    </p:set>
                                    <p:animEffect transition="in" filter="wipe(left)">
                                      <p:cBhvr>
                                        <p:cTn id="54" dur="500"/>
                                        <p:tgtEl>
                                          <p:spTgt spid="8">
                                            <p:txEl>
                                              <p:pRg st="4" end="4"/>
                                            </p:txEl>
                                          </p:spTgt>
                                        </p:tgtEl>
                                      </p:cBhvr>
                                    </p:animEffect>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8">
                                            <p:txEl>
                                              <p:pRg st="6" end="6"/>
                                            </p:txEl>
                                          </p:spTgt>
                                        </p:tgtEl>
                                        <p:attrNameLst>
                                          <p:attrName>style.visibility</p:attrName>
                                        </p:attrNameLst>
                                      </p:cBhvr>
                                      <p:to>
                                        <p:strVal val="visible"/>
                                      </p:to>
                                    </p:set>
                                    <p:animEffect transition="in" filter="wipe(left)">
                                      <p:cBhvr>
                                        <p:cTn id="58" dur="500"/>
                                        <p:tgtEl>
                                          <p:spTgt spid="8">
                                            <p:txEl>
                                              <p:pRg st="6" end="6"/>
                                            </p:txEl>
                                          </p:spTgt>
                                        </p:tgtEl>
                                      </p:cBhvr>
                                    </p:animEffect>
                                  </p:childTnLst>
                                </p:cTn>
                              </p:par>
                            </p:childTnLst>
                          </p:cTn>
                        </p:par>
                        <p:par>
                          <p:cTn id="59" fill="hold">
                            <p:stCondLst>
                              <p:cond delay="3000"/>
                            </p:stCondLst>
                            <p:childTnLst>
                              <p:par>
                                <p:cTn id="60" presetID="22" presetClass="entr" presetSubtype="8" fill="hold" grpId="0" nodeType="afterEffect">
                                  <p:stCondLst>
                                    <p:cond delay="0"/>
                                  </p:stCondLst>
                                  <p:childTnLst>
                                    <p:set>
                                      <p:cBhvr>
                                        <p:cTn id="61" dur="1" fill="hold">
                                          <p:stCondLst>
                                            <p:cond delay="0"/>
                                          </p:stCondLst>
                                        </p:cTn>
                                        <p:tgtEl>
                                          <p:spTgt spid="8">
                                            <p:txEl>
                                              <p:pRg st="7" end="7"/>
                                            </p:txEl>
                                          </p:spTgt>
                                        </p:tgtEl>
                                        <p:attrNameLst>
                                          <p:attrName>style.visibility</p:attrName>
                                        </p:attrNameLst>
                                      </p:cBhvr>
                                      <p:to>
                                        <p:strVal val="visible"/>
                                      </p:to>
                                    </p:set>
                                    <p:animEffect transition="in" filter="wipe(left)">
                                      <p:cBhvr>
                                        <p:cTn id="6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16792" grpId="0" animBg="1"/>
      <p:bldP spid="416793" grpId="0" animBg="1"/>
      <p:bldP spid="416794" grpId="0" animBg="1"/>
      <p:bldP spid="416796" grpId="0"/>
      <p:bldP spid="416797" grpId="0"/>
      <p:bldP spid="416798" grpId="0"/>
      <p:bldP spid="416807"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310188" y="1854200"/>
            <a:ext cx="2933700" cy="2162175"/>
            <a:chOff x="3361" y="945"/>
            <a:chExt cx="1788" cy="1362"/>
          </a:xfrm>
        </p:grpSpPr>
        <p:sp>
          <p:nvSpPr>
            <p:cNvPr id="50222" name="Arc 3"/>
            <p:cNvSpPr>
              <a:spLocks/>
            </p:cNvSpPr>
            <p:nvPr/>
          </p:nvSpPr>
          <p:spPr bwMode="auto">
            <a:xfrm flipH="1" flipV="1">
              <a:off x="3361" y="945"/>
              <a:ext cx="1532" cy="1362"/>
            </a:xfrm>
            <a:custGeom>
              <a:avLst/>
              <a:gdLst>
                <a:gd name="T0" fmla="*/ 0 w 18663"/>
                <a:gd name="T1" fmla="*/ 0 h 21465"/>
                <a:gd name="T2" fmla="*/ 0 w 18663"/>
                <a:gd name="T3" fmla="*/ 0 h 21465"/>
                <a:gd name="T4" fmla="*/ 0 w 18663"/>
                <a:gd name="T5" fmla="*/ 0 h 21465"/>
                <a:gd name="T6" fmla="*/ 0 60000 65536"/>
                <a:gd name="T7" fmla="*/ 0 60000 65536"/>
                <a:gd name="T8" fmla="*/ 0 60000 65536"/>
                <a:gd name="T9" fmla="*/ 0 w 18663"/>
                <a:gd name="T10" fmla="*/ 0 h 21465"/>
                <a:gd name="T11" fmla="*/ 18663 w 18663"/>
                <a:gd name="T12" fmla="*/ 21465 h 21465"/>
              </a:gdLst>
              <a:ahLst/>
              <a:cxnLst>
                <a:cxn ang="T6">
                  <a:pos x="T0" y="T1"/>
                </a:cxn>
                <a:cxn ang="T7">
                  <a:pos x="T2" y="T3"/>
                </a:cxn>
                <a:cxn ang="T8">
                  <a:pos x="T4" y="T5"/>
                </a:cxn>
              </a:cxnLst>
              <a:rect l="T9" t="T10" r="T11" b="T12"/>
              <a:pathLst>
                <a:path w="18663" h="21465" fill="none" extrusionOk="0">
                  <a:moveTo>
                    <a:pt x="0" y="10590"/>
                  </a:moveTo>
                  <a:cubicBezTo>
                    <a:pt x="3437" y="4690"/>
                    <a:pt x="9462" y="763"/>
                    <a:pt x="16248" y="0"/>
                  </a:cubicBezTo>
                </a:path>
                <a:path w="18663" h="21465" stroke="0" extrusionOk="0">
                  <a:moveTo>
                    <a:pt x="0" y="10590"/>
                  </a:moveTo>
                  <a:cubicBezTo>
                    <a:pt x="3437" y="4690"/>
                    <a:pt x="9462" y="763"/>
                    <a:pt x="16248" y="0"/>
                  </a:cubicBezTo>
                  <a:lnTo>
                    <a:pt x="18663" y="21465"/>
                  </a:lnTo>
                  <a:close/>
                </a:path>
              </a:pathLst>
            </a:custGeom>
            <a:noFill/>
            <a:ln w="38100">
              <a:solidFill>
                <a:srgbClr val="003399"/>
              </a:solidFill>
              <a:round/>
              <a:headEnd/>
              <a:tailEnd/>
            </a:ln>
          </p:spPr>
          <p:txBody>
            <a:bodyPr wrap="none" anchor="ctr"/>
            <a:lstStyle/>
            <a:p>
              <a:endParaRPr lang="en-US">
                <a:latin typeface="Arial"/>
                <a:cs typeface="Arial"/>
              </a:endParaRPr>
            </a:p>
          </p:txBody>
        </p:sp>
        <p:sp>
          <p:nvSpPr>
            <p:cNvPr id="50223" name="Text Box 4"/>
            <p:cNvSpPr txBox="1">
              <a:spLocks noChangeArrowheads="1"/>
            </p:cNvSpPr>
            <p:nvPr/>
          </p:nvSpPr>
          <p:spPr bwMode="auto">
            <a:xfrm>
              <a:off x="4762" y="1368"/>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p>
          </p:txBody>
        </p:sp>
      </p:grpSp>
      <p:sp>
        <p:nvSpPr>
          <p:cNvPr id="50181" name="Rectangle 5"/>
          <p:cNvSpPr>
            <a:spLocks noGrp="1" noChangeArrowheads="1"/>
          </p:cNvSpPr>
          <p:nvPr>
            <p:ph type="title"/>
          </p:nvPr>
        </p:nvSpPr>
        <p:spPr/>
        <p:txBody>
          <a:bodyPr/>
          <a:lstStyle/>
          <a:p>
            <a:pPr algn="l" eaLnBrk="1" hangingPunct="1"/>
            <a:r>
              <a:rPr lang="en-US" sz="3200" dirty="0" smtClean="0">
                <a:solidFill>
                  <a:srgbClr val="CC0000"/>
                </a:solidFill>
              </a:rPr>
              <a:t>Elastic supply</a:t>
            </a:r>
            <a:endParaRPr lang="en-US" sz="3200" dirty="0" smtClean="0">
              <a:solidFill>
                <a:srgbClr val="CC0000"/>
              </a:solidFill>
            </a:endParaRPr>
          </a:p>
        </p:txBody>
      </p:sp>
      <p:sp>
        <p:nvSpPr>
          <p:cNvPr id="8" name="Text Placeholder 7"/>
          <p:cNvSpPr>
            <a:spLocks noGrp="1"/>
          </p:cNvSpPr>
          <p:nvPr>
            <p:ph type="body" sz="quarter" idx="12"/>
          </p:nvPr>
        </p:nvSpPr>
        <p:spPr>
          <a:xfrm>
            <a:off x="198438" y="1852613"/>
            <a:ext cx="3365500" cy="4395787"/>
          </a:xfrm>
        </p:spPr>
        <p:txBody>
          <a:bodyPr/>
          <a:lstStyle/>
          <a:p>
            <a:r>
              <a:rPr lang="en-US" sz="2800" dirty="0"/>
              <a:t>S curve:</a:t>
            </a:r>
          </a:p>
          <a:p>
            <a:r>
              <a:rPr lang="en-US" sz="2800" dirty="0"/>
              <a:t>	</a:t>
            </a:r>
            <a:r>
              <a:rPr lang="en-US" sz="2800" dirty="0" smtClean="0">
                <a:solidFill>
                  <a:srgbClr val="0000FF"/>
                </a:solidFill>
              </a:rPr>
              <a:t>relatively flat</a:t>
            </a:r>
            <a:endParaRPr lang="en-US" sz="2800" dirty="0">
              <a:solidFill>
                <a:srgbClr val="0000FF"/>
              </a:solidFill>
            </a:endParaRPr>
          </a:p>
          <a:p>
            <a:endParaRPr lang="en-US" sz="2800" dirty="0"/>
          </a:p>
          <a:p>
            <a:r>
              <a:rPr lang="en-US" sz="2800" dirty="0"/>
              <a:t>Sellers’ price sensitivity:</a:t>
            </a:r>
          </a:p>
          <a:p>
            <a:r>
              <a:rPr lang="en-US" sz="2800" dirty="0"/>
              <a:t>	</a:t>
            </a:r>
            <a:r>
              <a:rPr lang="en-US" sz="2800" dirty="0" smtClean="0">
                <a:solidFill>
                  <a:srgbClr val="0000FF"/>
                </a:solidFill>
              </a:rPr>
              <a:t>relatively high</a:t>
            </a:r>
            <a:endParaRPr lang="en-US" sz="2800" dirty="0">
              <a:solidFill>
                <a:srgbClr val="0000FF"/>
              </a:solidFill>
            </a:endParaRPr>
          </a:p>
          <a:p>
            <a:endParaRPr lang="en-US" sz="2800" dirty="0"/>
          </a:p>
          <a:p>
            <a:r>
              <a:rPr lang="en-US" sz="2800" dirty="0"/>
              <a:t>Elasticity:</a:t>
            </a:r>
          </a:p>
          <a:p>
            <a:r>
              <a:rPr lang="en-US" sz="2800" dirty="0"/>
              <a:t>	</a:t>
            </a:r>
            <a:r>
              <a:rPr lang="en-US" sz="2800" dirty="0" smtClean="0">
                <a:solidFill>
                  <a:srgbClr val="0000FF"/>
                </a:solidFill>
              </a:rPr>
              <a:t>&gt; 1</a:t>
            </a:r>
            <a:endParaRPr lang="en-US" sz="2800" dirty="0">
              <a:solidFill>
                <a:srgbClr val="0000FF"/>
              </a:solidFill>
            </a:endParaRPr>
          </a:p>
          <a:p>
            <a:endParaRPr lang="en-US" sz="2800" dirty="0"/>
          </a:p>
        </p:txBody>
      </p:sp>
      <p:grpSp>
        <p:nvGrpSpPr>
          <p:cNvPr id="3" name="Group 6"/>
          <p:cNvGrpSpPr>
            <a:grpSpLocks/>
          </p:cNvGrpSpPr>
          <p:nvPr/>
        </p:nvGrpSpPr>
        <p:grpSpPr bwMode="auto">
          <a:xfrm>
            <a:off x="4826000" y="2114550"/>
            <a:ext cx="3870325" cy="3060700"/>
            <a:chOff x="3226" y="1041"/>
            <a:chExt cx="2146" cy="1792"/>
          </a:xfrm>
        </p:grpSpPr>
        <p:grpSp>
          <p:nvGrpSpPr>
            <p:cNvPr id="4" name="Group 7"/>
            <p:cNvGrpSpPr>
              <a:grpSpLocks/>
            </p:cNvGrpSpPr>
            <p:nvPr/>
          </p:nvGrpSpPr>
          <p:grpSpPr bwMode="auto">
            <a:xfrm>
              <a:off x="3421" y="1302"/>
              <a:ext cx="1661" cy="1413"/>
              <a:chOff x="1098" y="1361"/>
              <a:chExt cx="2116" cy="2027"/>
            </a:xfrm>
          </p:grpSpPr>
          <p:sp>
            <p:nvSpPr>
              <p:cNvPr id="50220"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50221"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50218"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50219"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sp>
        <p:nvSpPr>
          <p:cNvPr id="50183" name="Text Box 12"/>
          <p:cNvSpPr txBox="1">
            <a:spLocks noChangeArrowheads="1"/>
          </p:cNvSpPr>
          <p:nvPr/>
        </p:nvSpPr>
        <p:spPr bwMode="auto">
          <a:xfrm>
            <a:off x="5922963" y="4948238"/>
            <a:ext cx="587375" cy="457200"/>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50184" name="Text Box 13"/>
          <p:cNvSpPr txBox="1">
            <a:spLocks noChangeArrowheads="1"/>
          </p:cNvSpPr>
          <p:nvPr/>
        </p:nvSpPr>
        <p:spPr bwMode="auto">
          <a:xfrm>
            <a:off x="4567238" y="3686175"/>
            <a:ext cx="596900" cy="457200"/>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sp>
        <p:nvSpPr>
          <p:cNvPr id="50185" name="Line 14"/>
          <p:cNvSpPr>
            <a:spLocks noChangeShapeType="1"/>
          </p:cNvSpPr>
          <p:nvPr/>
        </p:nvSpPr>
        <p:spPr bwMode="auto">
          <a:xfrm>
            <a:off x="6223000" y="3922713"/>
            <a:ext cx="0" cy="1044575"/>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50186" name="Line 15"/>
          <p:cNvSpPr>
            <a:spLocks noChangeShapeType="1"/>
          </p:cNvSpPr>
          <p:nvPr/>
        </p:nvSpPr>
        <p:spPr bwMode="auto">
          <a:xfrm>
            <a:off x="5183188" y="3916363"/>
            <a:ext cx="105092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50187" name="Oval 16"/>
          <p:cNvSpPr>
            <a:spLocks noChangeArrowheads="1"/>
          </p:cNvSpPr>
          <p:nvPr/>
        </p:nvSpPr>
        <p:spPr bwMode="auto">
          <a:xfrm>
            <a:off x="6148388" y="3846513"/>
            <a:ext cx="139700" cy="138112"/>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5" name="Group 17"/>
          <p:cNvGrpSpPr>
            <a:grpSpLocks/>
          </p:cNvGrpSpPr>
          <p:nvPr/>
        </p:nvGrpSpPr>
        <p:grpSpPr bwMode="auto">
          <a:xfrm>
            <a:off x="7280275" y="3243263"/>
            <a:ext cx="547688" cy="2165350"/>
            <a:chOff x="4586" y="2043"/>
            <a:chExt cx="345" cy="1364"/>
          </a:xfrm>
        </p:grpSpPr>
        <p:sp>
          <p:nvSpPr>
            <p:cNvPr id="50215" name="Text Box 18"/>
            <p:cNvSpPr txBox="1">
              <a:spLocks noChangeArrowheads="1"/>
            </p:cNvSpPr>
            <p:nvPr/>
          </p:nvSpPr>
          <p:spPr bwMode="auto">
            <a:xfrm>
              <a:off x="4586" y="3119"/>
              <a:ext cx="345"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50216" name="Line 19"/>
            <p:cNvSpPr>
              <a:spLocks noChangeShapeType="1"/>
            </p:cNvSpPr>
            <p:nvPr/>
          </p:nvSpPr>
          <p:spPr bwMode="auto">
            <a:xfrm>
              <a:off x="4755" y="2043"/>
              <a:ext cx="2" cy="1084"/>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nvGrpSpPr>
          <p:cNvPr id="6" name="Group 20"/>
          <p:cNvGrpSpPr>
            <a:grpSpLocks/>
          </p:cNvGrpSpPr>
          <p:nvPr/>
        </p:nvGrpSpPr>
        <p:grpSpPr bwMode="auto">
          <a:xfrm>
            <a:off x="4560888" y="3040063"/>
            <a:ext cx="3060700" cy="457200"/>
            <a:chOff x="2873" y="2335"/>
            <a:chExt cx="1928" cy="288"/>
          </a:xfrm>
        </p:grpSpPr>
        <p:sp>
          <p:nvSpPr>
            <p:cNvPr id="50212" name="Text Box 21"/>
            <p:cNvSpPr txBox="1">
              <a:spLocks noChangeArrowheads="1"/>
            </p:cNvSpPr>
            <p:nvPr/>
          </p:nvSpPr>
          <p:spPr bwMode="auto">
            <a:xfrm>
              <a:off x="2873" y="233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50213" name="Line 22"/>
            <p:cNvSpPr>
              <a:spLocks noChangeShapeType="1"/>
            </p:cNvSpPr>
            <p:nvPr/>
          </p:nvSpPr>
          <p:spPr bwMode="auto">
            <a:xfrm>
              <a:off x="3264" y="2463"/>
              <a:ext cx="1490"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50214" name="Oval 23"/>
            <p:cNvSpPr>
              <a:spLocks noChangeArrowheads="1"/>
            </p:cNvSpPr>
            <p:nvPr/>
          </p:nvSpPr>
          <p:spPr bwMode="auto">
            <a:xfrm>
              <a:off x="4713" y="241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418840" name="Line 24"/>
          <p:cNvSpPr>
            <a:spLocks noChangeShapeType="1"/>
          </p:cNvSpPr>
          <p:nvPr/>
        </p:nvSpPr>
        <p:spPr bwMode="auto">
          <a:xfrm flipH="1" flipV="1">
            <a:off x="5313363" y="3252788"/>
            <a:ext cx="0" cy="657225"/>
          </a:xfrm>
          <a:prstGeom prst="line">
            <a:avLst/>
          </a:prstGeom>
          <a:noFill/>
          <a:ln w="50800">
            <a:solidFill>
              <a:srgbClr val="FF6600"/>
            </a:solidFill>
            <a:round/>
            <a:headEnd/>
            <a:tailEnd type="triangle" w="lg" len="med"/>
          </a:ln>
        </p:spPr>
        <p:txBody>
          <a:bodyPr/>
          <a:lstStyle/>
          <a:p>
            <a:endParaRPr lang="en-US">
              <a:latin typeface="Arial"/>
              <a:cs typeface="Arial"/>
            </a:endParaRPr>
          </a:p>
        </p:txBody>
      </p:sp>
      <p:sp>
        <p:nvSpPr>
          <p:cNvPr id="418841" name="Line 25"/>
          <p:cNvSpPr>
            <a:spLocks noChangeShapeType="1"/>
          </p:cNvSpPr>
          <p:nvPr/>
        </p:nvSpPr>
        <p:spPr bwMode="auto">
          <a:xfrm rot="-5400000">
            <a:off x="6892132" y="4180681"/>
            <a:ext cx="0" cy="1300163"/>
          </a:xfrm>
          <a:prstGeom prst="line">
            <a:avLst/>
          </a:prstGeom>
          <a:noFill/>
          <a:ln w="50800">
            <a:solidFill>
              <a:srgbClr val="009900"/>
            </a:solidFill>
            <a:round/>
            <a:headEnd/>
            <a:tailEnd type="triangle" w="lg" len="med"/>
          </a:ln>
        </p:spPr>
        <p:txBody>
          <a:bodyPr/>
          <a:lstStyle/>
          <a:p>
            <a:endParaRPr lang="en-US">
              <a:latin typeface="Arial"/>
              <a:cs typeface="Arial"/>
            </a:endParaRPr>
          </a:p>
        </p:txBody>
      </p:sp>
      <p:sp>
        <p:nvSpPr>
          <p:cNvPr id="418842" name="Text Box 26"/>
          <p:cNvSpPr txBox="1">
            <a:spLocks noChangeArrowheads="1"/>
          </p:cNvSpPr>
          <p:nvPr/>
        </p:nvSpPr>
        <p:spPr bwMode="auto">
          <a:xfrm>
            <a:off x="5759461" y="5403183"/>
            <a:ext cx="2166937" cy="830997"/>
          </a:xfrm>
          <a:prstGeom prst="rect">
            <a:avLst/>
          </a:prstGeom>
          <a:solidFill>
            <a:srgbClr val="66FF66"/>
          </a:solidFill>
          <a:ln w="9525">
            <a:noFill/>
            <a:miter lim="800000"/>
            <a:headEnd/>
            <a:tailEnd/>
          </a:ln>
        </p:spPr>
        <p:txBody>
          <a:bodyPr>
            <a:spAutoFit/>
          </a:bodyPr>
          <a:lstStyle/>
          <a:p>
            <a:pPr algn="ctr">
              <a:spcBef>
                <a:spcPct val="50000"/>
              </a:spcBef>
            </a:pPr>
            <a:r>
              <a:rPr lang="en-US" sz="2400" b="1" i="1" dirty="0">
                <a:latin typeface="Arial"/>
                <a:cs typeface="Arial"/>
              </a:rPr>
              <a:t>Q</a:t>
            </a:r>
            <a:r>
              <a:rPr lang="en-US" sz="2400" dirty="0">
                <a:latin typeface="Arial"/>
                <a:cs typeface="Arial"/>
              </a:rPr>
              <a:t>  rises more than 10%</a:t>
            </a:r>
          </a:p>
        </p:txBody>
      </p:sp>
      <p:sp>
        <p:nvSpPr>
          <p:cNvPr id="5019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18844" name="Text Box 28"/>
          <p:cNvSpPr txBox="1">
            <a:spLocks noChangeArrowheads="1"/>
          </p:cNvSpPr>
          <p:nvPr/>
        </p:nvSpPr>
        <p:spPr bwMode="auto">
          <a:xfrm>
            <a:off x="6073775" y="871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009900"/>
                </a:solidFill>
                <a:latin typeface="Arial"/>
                <a:cs typeface="Arial"/>
              </a:rPr>
              <a:t>&gt; 10%</a:t>
            </a:r>
            <a:endParaRPr lang="en-US" sz="2500" b="1" i="1" baseline="30000">
              <a:solidFill>
                <a:srgbClr val="009900"/>
              </a:solidFill>
              <a:latin typeface="Arial"/>
              <a:cs typeface="Arial"/>
            </a:endParaRPr>
          </a:p>
        </p:txBody>
      </p:sp>
      <p:sp>
        <p:nvSpPr>
          <p:cNvPr id="418845" name="Text Box 29"/>
          <p:cNvSpPr txBox="1">
            <a:spLocks noChangeArrowheads="1"/>
          </p:cNvSpPr>
          <p:nvPr/>
        </p:nvSpPr>
        <p:spPr bwMode="auto">
          <a:xfrm>
            <a:off x="6080125" y="1379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FF6600"/>
                </a:solidFill>
                <a:latin typeface="Arial"/>
                <a:cs typeface="Arial"/>
              </a:rPr>
              <a:t>10%</a:t>
            </a:r>
            <a:endParaRPr lang="en-US" sz="2500" b="1" i="1" baseline="30000">
              <a:solidFill>
                <a:srgbClr val="FF6600"/>
              </a:solidFill>
              <a:latin typeface="Arial"/>
              <a:cs typeface="Arial"/>
            </a:endParaRPr>
          </a:p>
        </p:txBody>
      </p:sp>
      <p:sp>
        <p:nvSpPr>
          <p:cNvPr id="418846" name="Text Box 30"/>
          <p:cNvSpPr txBox="1">
            <a:spLocks noChangeArrowheads="1"/>
          </p:cNvSpPr>
          <p:nvPr/>
        </p:nvSpPr>
        <p:spPr bwMode="auto">
          <a:xfrm>
            <a:off x="7218363" y="1111250"/>
            <a:ext cx="682625" cy="488950"/>
          </a:xfrm>
          <a:prstGeom prst="rect">
            <a:avLst/>
          </a:prstGeom>
          <a:noFill/>
          <a:ln w="9525">
            <a:noFill/>
            <a:miter lim="800000"/>
            <a:headEnd/>
            <a:tailEnd/>
          </a:ln>
        </p:spPr>
        <p:txBody>
          <a:bodyPr>
            <a:spAutoFit/>
          </a:bodyPr>
          <a:lstStyle/>
          <a:p>
            <a:pPr algn="ctr">
              <a:spcBef>
                <a:spcPct val="50000"/>
              </a:spcBef>
            </a:pPr>
            <a:r>
              <a:rPr lang="en-US" sz="2600">
                <a:solidFill>
                  <a:srgbClr val="0000FF"/>
                </a:solidFill>
                <a:latin typeface="Arial"/>
                <a:cs typeface="Arial"/>
              </a:rPr>
              <a:t>&gt; 1</a:t>
            </a:r>
          </a:p>
        </p:txBody>
      </p:sp>
      <p:grpSp>
        <p:nvGrpSpPr>
          <p:cNvPr id="7" name="Group 31"/>
          <p:cNvGrpSpPr>
            <a:grpSpLocks/>
          </p:cNvGrpSpPr>
          <p:nvPr/>
        </p:nvGrpSpPr>
        <p:grpSpPr bwMode="auto">
          <a:xfrm>
            <a:off x="741363" y="874713"/>
            <a:ext cx="6413500" cy="981075"/>
            <a:chOff x="747" y="551"/>
            <a:chExt cx="4040" cy="618"/>
          </a:xfrm>
        </p:grpSpPr>
        <p:sp>
          <p:nvSpPr>
            <p:cNvPr id="50205" name="Text Box 32"/>
            <p:cNvSpPr txBox="1">
              <a:spLocks noChangeArrowheads="1"/>
            </p:cNvSpPr>
            <p:nvPr/>
          </p:nvSpPr>
          <p:spPr bwMode="auto">
            <a:xfrm>
              <a:off x="747" y="603"/>
              <a:ext cx="1436" cy="521"/>
            </a:xfrm>
            <a:prstGeom prst="rect">
              <a:avLst/>
            </a:prstGeom>
            <a:noFill/>
            <a:ln w="9525">
              <a:noFill/>
              <a:miter lim="800000"/>
              <a:headEnd/>
              <a:tailEnd/>
            </a:ln>
          </p:spPr>
          <p:txBody>
            <a:bodyPr>
              <a:spAutoFit/>
            </a:bodyPr>
            <a:lstStyle/>
            <a:p>
              <a:pPr algn="ctr">
                <a:lnSpc>
                  <a:spcPct val="95000"/>
                </a:lnSpc>
                <a:spcBef>
                  <a:spcPct val="50000"/>
                </a:spcBef>
              </a:pPr>
              <a:r>
                <a:rPr lang="en-US" sz="2500">
                  <a:latin typeface="Arial"/>
                  <a:cs typeface="Arial"/>
                </a:rPr>
                <a:t>Price elasticity </a:t>
              </a:r>
              <a:br>
                <a:rPr lang="en-US" sz="2500">
                  <a:latin typeface="Arial"/>
                  <a:cs typeface="Arial"/>
                </a:rPr>
              </a:br>
              <a:r>
                <a:rPr lang="en-US" sz="2500">
                  <a:latin typeface="Arial"/>
                  <a:cs typeface="Arial"/>
                </a:rPr>
                <a:t>of supply</a:t>
              </a:r>
            </a:p>
          </p:txBody>
        </p:sp>
        <p:sp>
          <p:nvSpPr>
            <p:cNvPr id="50206" name="Text Box 33"/>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50207" name="Text Box 34"/>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Q</a:t>
              </a:r>
              <a:endParaRPr lang="en-US" sz="2500" b="1" i="1" baseline="30000">
                <a:latin typeface="Arial"/>
                <a:cs typeface="Arial"/>
              </a:endParaRPr>
            </a:p>
          </p:txBody>
        </p:sp>
        <p:sp>
          <p:nvSpPr>
            <p:cNvPr id="50208" name="Text Box 35"/>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P</a:t>
              </a:r>
              <a:endParaRPr lang="en-US" sz="2500" b="1" i="1" baseline="30000">
                <a:latin typeface="Arial"/>
                <a:cs typeface="Arial"/>
              </a:endParaRPr>
            </a:p>
          </p:txBody>
        </p:sp>
        <p:sp>
          <p:nvSpPr>
            <p:cNvPr id="50209" name="Line 36"/>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latin typeface="Arial"/>
                <a:cs typeface="Arial"/>
              </a:endParaRPr>
            </a:p>
          </p:txBody>
        </p:sp>
        <p:sp>
          <p:nvSpPr>
            <p:cNvPr id="50210" name="Text Box 37"/>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50211" name="Line 38"/>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418855" name="Text Box 39"/>
          <p:cNvSpPr txBox="1">
            <a:spLocks noChangeArrowheads="1"/>
          </p:cNvSpPr>
          <p:nvPr/>
        </p:nvSpPr>
        <p:spPr bwMode="auto">
          <a:xfrm>
            <a:off x="3429000" y="3124200"/>
            <a:ext cx="1265238" cy="830997"/>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dirty="0">
                <a:latin typeface="Arial"/>
                <a:cs typeface="Arial"/>
              </a:rPr>
              <a:t>P</a:t>
            </a:r>
            <a:r>
              <a:rPr lang="en-US" sz="2400" dirty="0">
                <a:latin typeface="Arial"/>
                <a:cs typeface="Arial"/>
              </a:rPr>
              <a:t>  rises by 10%</a:t>
            </a:r>
          </a:p>
        </p:txBody>
      </p:sp>
      <p:sp>
        <p:nvSpPr>
          <p:cNvPr id="9" name="Footer Placeholder 8"/>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0" name="Slide Number Placeholder 9"/>
          <p:cNvSpPr>
            <a:spLocks noGrp="1"/>
          </p:cNvSpPr>
          <p:nvPr>
            <p:ph type="sldNum" sz="quarter" idx="13"/>
          </p:nvPr>
        </p:nvSpPr>
        <p:spPr/>
        <p:txBody>
          <a:bodyPr/>
          <a:lstStyle/>
          <a:p>
            <a:pPr>
              <a:defRPr/>
            </a:pPr>
            <a:fld id="{2F37425F-5E17-4209-B948-B5CE2119E408}" type="slidenum">
              <a:rPr lang="en-US" smtClean="0"/>
              <a:pPr>
                <a:defRPr/>
              </a:pPr>
              <a:t>43</a:t>
            </a:fld>
            <a:endParaRPr lang="en-US" dirty="0"/>
          </a:p>
        </p:txBody>
      </p:sp>
    </p:spTree>
    <p:extLst>
      <p:ext uri="{BB962C8B-B14F-4D97-AF65-F5344CB8AC3E}">
        <p14:creationId xmlns:p14="http://schemas.microsoft.com/office/powerpoint/2010/main" val="2520978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8855"/>
                                        </p:tgtEl>
                                        <p:attrNameLst>
                                          <p:attrName>style.visibility</p:attrName>
                                        </p:attrNameLst>
                                      </p:cBhvr>
                                      <p:to>
                                        <p:strVal val="visible"/>
                                      </p:to>
                                    </p:set>
                                    <p:animEffect transition="in" filter="fade">
                                      <p:cBhvr>
                                        <p:cTn id="7" dur="500"/>
                                        <p:tgtEl>
                                          <p:spTgt spid="41885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8845"/>
                                        </p:tgtEl>
                                        <p:attrNameLst>
                                          <p:attrName>style.visibility</p:attrName>
                                        </p:attrNameLst>
                                      </p:cBhvr>
                                      <p:to>
                                        <p:strVal val="visible"/>
                                      </p:to>
                                    </p:set>
                                    <p:animEffect transition="in" filter="fade">
                                      <p:cBhvr>
                                        <p:cTn id="10" dur="500"/>
                                        <p:tgtEl>
                                          <p:spTgt spid="41884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418840"/>
                                        </p:tgtEl>
                                        <p:attrNameLst>
                                          <p:attrName>style.visibility</p:attrName>
                                        </p:attrNameLst>
                                      </p:cBhvr>
                                      <p:to>
                                        <p:strVal val="visible"/>
                                      </p:to>
                                    </p:set>
                                    <p:animEffect transition="in" filter="wipe(down)">
                                      <p:cBhvr>
                                        <p:cTn id="14" dur="500"/>
                                        <p:tgtEl>
                                          <p:spTgt spid="418840"/>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8842"/>
                                        </p:tgtEl>
                                        <p:attrNameLst>
                                          <p:attrName>style.visibility</p:attrName>
                                        </p:attrNameLst>
                                      </p:cBhvr>
                                      <p:to>
                                        <p:strVal val="visible"/>
                                      </p:to>
                                    </p:set>
                                    <p:animEffect transition="in" filter="fade">
                                      <p:cBhvr>
                                        <p:cTn id="23" dur="500"/>
                                        <p:tgtEl>
                                          <p:spTgt spid="41884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18844"/>
                                        </p:tgtEl>
                                        <p:attrNameLst>
                                          <p:attrName>style.visibility</p:attrName>
                                        </p:attrNameLst>
                                      </p:cBhvr>
                                      <p:to>
                                        <p:strVal val="visible"/>
                                      </p:to>
                                    </p:set>
                                    <p:animEffect transition="in" filter="fade">
                                      <p:cBhvr>
                                        <p:cTn id="26" dur="500"/>
                                        <p:tgtEl>
                                          <p:spTgt spid="41884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418841"/>
                                        </p:tgtEl>
                                        <p:attrNameLst>
                                          <p:attrName>style.visibility</p:attrName>
                                        </p:attrNameLst>
                                      </p:cBhvr>
                                      <p:to>
                                        <p:strVal val="visible"/>
                                      </p:to>
                                    </p:set>
                                    <p:animEffect transition="in" filter="wipe(left)">
                                      <p:cBhvr>
                                        <p:cTn id="30" dur="500"/>
                                        <p:tgtEl>
                                          <p:spTgt spid="418841"/>
                                        </p:tgtEl>
                                      </p:cBhvr>
                                    </p:animEffect>
                                  </p:childTnLst>
                                </p:cTn>
                              </p:par>
                              <p:par>
                                <p:cTn id="31" presetID="22" presetClass="entr" presetSubtype="1"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up)">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18846"/>
                                        </p:tgtEl>
                                        <p:attrNameLst>
                                          <p:attrName>style.visibility</p:attrName>
                                        </p:attrNameLst>
                                      </p:cBhvr>
                                      <p:to>
                                        <p:strVal val="visible"/>
                                      </p:to>
                                    </p:set>
                                    <p:animEffect transition="in" filter="fade">
                                      <p:cBhvr>
                                        <p:cTn id="38" dur="500"/>
                                        <p:tgtEl>
                                          <p:spTgt spid="418846"/>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wipe(left)">
                                      <p:cBhvr>
                                        <p:cTn id="42" dur="500"/>
                                        <p:tgtEl>
                                          <p:spTgt spid="8">
                                            <p:txEl>
                                              <p:pRg st="0" end="0"/>
                                            </p:txEl>
                                          </p:spTgt>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8">
                                            <p:txEl>
                                              <p:pRg st="1" end="1"/>
                                            </p:txEl>
                                          </p:spTgt>
                                        </p:tgtEl>
                                        <p:attrNameLst>
                                          <p:attrName>style.visibility</p:attrName>
                                        </p:attrNameLst>
                                      </p:cBhvr>
                                      <p:to>
                                        <p:strVal val="visible"/>
                                      </p:to>
                                    </p:set>
                                    <p:animEffect transition="in" filter="wipe(left)">
                                      <p:cBhvr>
                                        <p:cTn id="46" dur="500"/>
                                        <p:tgtEl>
                                          <p:spTgt spid="8">
                                            <p:txEl>
                                              <p:pRg st="1" end="1"/>
                                            </p:txEl>
                                          </p:spTgt>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wipe(left)">
                                      <p:cBhvr>
                                        <p:cTn id="50" dur="500"/>
                                        <p:tgtEl>
                                          <p:spTgt spid="8">
                                            <p:txEl>
                                              <p:pRg st="3" end="3"/>
                                            </p:txEl>
                                          </p:spTgt>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
                                            <p:txEl>
                                              <p:pRg st="4" end="4"/>
                                            </p:txEl>
                                          </p:spTgt>
                                        </p:tgtEl>
                                        <p:attrNameLst>
                                          <p:attrName>style.visibility</p:attrName>
                                        </p:attrNameLst>
                                      </p:cBhvr>
                                      <p:to>
                                        <p:strVal val="visible"/>
                                      </p:to>
                                    </p:set>
                                    <p:animEffect transition="in" filter="wipe(left)">
                                      <p:cBhvr>
                                        <p:cTn id="54" dur="500"/>
                                        <p:tgtEl>
                                          <p:spTgt spid="8">
                                            <p:txEl>
                                              <p:pRg st="4" end="4"/>
                                            </p:txEl>
                                          </p:spTgt>
                                        </p:tgtEl>
                                      </p:cBhvr>
                                    </p:animEffect>
                                  </p:childTnLst>
                                </p:cTn>
                              </p:par>
                            </p:childTnLst>
                          </p:cTn>
                        </p:par>
                        <p:par>
                          <p:cTn id="55" fill="hold">
                            <p:stCondLst>
                              <p:cond delay="2500"/>
                            </p:stCondLst>
                            <p:childTnLst>
                              <p:par>
                                <p:cTn id="56" presetID="22" presetClass="entr" presetSubtype="8" fill="hold" grpId="0" nodeType="afterEffect">
                                  <p:stCondLst>
                                    <p:cond delay="0"/>
                                  </p:stCondLst>
                                  <p:childTnLst>
                                    <p:set>
                                      <p:cBhvr>
                                        <p:cTn id="57" dur="1" fill="hold">
                                          <p:stCondLst>
                                            <p:cond delay="0"/>
                                          </p:stCondLst>
                                        </p:cTn>
                                        <p:tgtEl>
                                          <p:spTgt spid="8">
                                            <p:txEl>
                                              <p:pRg st="6" end="6"/>
                                            </p:txEl>
                                          </p:spTgt>
                                        </p:tgtEl>
                                        <p:attrNameLst>
                                          <p:attrName>style.visibility</p:attrName>
                                        </p:attrNameLst>
                                      </p:cBhvr>
                                      <p:to>
                                        <p:strVal val="visible"/>
                                      </p:to>
                                    </p:set>
                                    <p:animEffect transition="in" filter="wipe(left)">
                                      <p:cBhvr>
                                        <p:cTn id="58" dur="500"/>
                                        <p:tgtEl>
                                          <p:spTgt spid="8">
                                            <p:txEl>
                                              <p:pRg st="6" end="6"/>
                                            </p:txEl>
                                          </p:spTgt>
                                        </p:tgtEl>
                                      </p:cBhvr>
                                    </p:animEffect>
                                  </p:childTnLst>
                                </p:cTn>
                              </p:par>
                            </p:childTnLst>
                          </p:cTn>
                        </p:par>
                        <p:par>
                          <p:cTn id="59" fill="hold">
                            <p:stCondLst>
                              <p:cond delay="3000"/>
                            </p:stCondLst>
                            <p:childTnLst>
                              <p:par>
                                <p:cTn id="60" presetID="22" presetClass="entr" presetSubtype="8" fill="hold" grpId="0" nodeType="afterEffect">
                                  <p:stCondLst>
                                    <p:cond delay="0"/>
                                  </p:stCondLst>
                                  <p:childTnLst>
                                    <p:set>
                                      <p:cBhvr>
                                        <p:cTn id="61" dur="1" fill="hold">
                                          <p:stCondLst>
                                            <p:cond delay="0"/>
                                          </p:stCondLst>
                                        </p:cTn>
                                        <p:tgtEl>
                                          <p:spTgt spid="8">
                                            <p:txEl>
                                              <p:pRg st="7" end="7"/>
                                            </p:txEl>
                                          </p:spTgt>
                                        </p:tgtEl>
                                        <p:attrNameLst>
                                          <p:attrName>style.visibility</p:attrName>
                                        </p:attrNameLst>
                                      </p:cBhvr>
                                      <p:to>
                                        <p:strVal val="visible"/>
                                      </p:to>
                                    </p:set>
                                    <p:animEffect transition="in" filter="wipe(left)">
                                      <p:cBhvr>
                                        <p:cTn id="6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18840" grpId="0" animBg="1"/>
      <p:bldP spid="418841" grpId="0" animBg="1"/>
      <p:bldP spid="418842" grpId="0" animBg="1"/>
      <p:bldP spid="418844" grpId="0"/>
      <p:bldP spid="418845" grpId="0"/>
      <p:bldP spid="418846" grpId="0"/>
      <p:bldP spid="41885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178425" y="3016250"/>
            <a:ext cx="3270250" cy="457200"/>
            <a:chOff x="3262" y="1900"/>
            <a:chExt cx="2060" cy="288"/>
          </a:xfrm>
        </p:grpSpPr>
        <p:sp>
          <p:nvSpPr>
            <p:cNvPr id="51243" name="Line 3"/>
            <p:cNvSpPr>
              <a:spLocks noChangeShapeType="1"/>
            </p:cNvSpPr>
            <p:nvPr/>
          </p:nvSpPr>
          <p:spPr bwMode="auto">
            <a:xfrm>
              <a:off x="3262" y="2045"/>
              <a:ext cx="1765" cy="0"/>
            </a:xfrm>
            <a:prstGeom prst="line">
              <a:avLst/>
            </a:prstGeom>
            <a:noFill/>
            <a:ln w="38100">
              <a:solidFill>
                <a:srgbClr val="003399"/>
              </a:solidFill>
              <a:round/>
              <a:headEnd/>
              <a:tailEnd/>
            </a:ln>
          </p:spPr>
          <p:txBody>
            <a:bodyPr/>
            <a:lstStyle/>
            <a:p>
              <a:endParaRPr lang="en-US">
                <a:latin typeface="Arial"/>
                <a:cs typeface="Arial"/>
              </a:endParaRPr>
            </a:p>
          </p:txBody>
        </p:sp>
        <p:sp>
          <p:nvSpPr>
            <p:cNvPr id="51244" name="Text Box 4"/>
            <p:cNvSpPr txBox="1">
              <a:spLocks noChangeArrowheads="1"/>
            </p:cNvSpPr>
            <p:nvPr/>
          </p:nvSpPr>
          <p:spPr bwMode="auto">
            <a:xfrm>
              <a:off x="4948" y="1900"/>
              <a:ext cx="374"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p>
          </p:txBody>
        </p:sp>
      </p:grpSp>
      <p:sp>
        <p:nvSpPr>
          <p:cNvPr id="51205" name="Rectangle 5"/>
          <p:cNvSpPr>
            <a:spLocks noGrp="1" noChangeArrowheads="1"/>
          </p:cNvSpPr>
          <p:nvPr>
            <p:ph type="title"/>
          </p:nvPr>
        </p:nvSpPr>
        <p:spPr/>
        <p:txBody>
          <a:bodyPr>
            <a:normAutofit fontScale="90000"/>
          </a:bodyPr>
          <a:lstStyle/>
          <a:p>
            <a:pPr algn="l" eaLnBrk="1" hangingPunct="1"/>
            <a:r>
              <a:rPr lang="en-US" sz="3200" dirty="0" smtClean="0">
                <a:solidFill>
                  <a:srgbClr val="CC0000"/>
                </a:solidFill>
              </a:rPr>
              <a:t>Perfectly elastic supply</a:t>
            </a:r>
            <a:endParaRPr lang="en-US" sz="3000" b="0" dirty="0" smtClean="0">
              <a:solidFill>
                <a:srgbClr val="CC0000"/>
              </a:solidFill>
            </a:endParaRPr>
          </a:p>
        </p:txBody>
      </p:sp>
      <p:sp>
        <p:nvSpPr>
          <p:cNvPr id="8" name="Text Placeholder 7"/>
          <p:cNvSpPr>
            <a:spLocks noGrp="1"/>
          </p:cNvSpPr>
          <p:nvPr>
            <p:ph type="body" sz="quarter" idx="12"/>
          </p:nvPr>
        </p:nvSpPr>
        <p:spPr>
          <a:xfrm>
            <a:off x="198438" y="1784351"/>
            <a:ext cx="3365500" cy="4387849"/>
          </a:xfrm>
        </p:spPr>
        <p:txBody>
          <a:bodyPr/>
          <a:lstStyle/>
          <a:p>
            <a:r>
              <a:rPr lang="en-US" sz="2800" dirty="0"/>
              <a:t>S curve:</a:t>
            </a:r>
          </a:p>
          <a:p>
            <a:r>
              <a:rPr lang="en-US" sz="2800" dirty="0"/>
              <a:t>	</a:t>
            </a:r>
            <a:r>
              <a:rPr lang="en-US" sz="2800" dirty="0" smtClean="0">
                <a:solidFill>
                  <a:srgbClr val="0000FF"/>
                </a:solidFill>
              </a:rPr>
              <a:t>horizontal</a:t>
            </a:r>
            <a:endParaRPr lang="en-US" sz="2800" dirty="0">
              <a:solidFill>
                <a:srgbClr val="0000FF"/>
              </a:solidFill>
            </a:endParaRPr>
          </a:p>
          <a:p>
            <a:endParaRPr lang="en-US" sz="2800" dirty="0"/>
          </a:p>
          <a:p>
            <a:r>
              <a:rPr lang="en-US" sz="2800" dirty="0"/>
              <a:t>Sellers’ price sensitivity:</a:t>
            </a:r>
          </a:p>
          <a:p>
            <a:r>
              <a:rPr lang="en-US" sz="2800" dirty="0"/>
              <a:t>	</a:t>
            </a:r>
            <a:r>
              <a:rPr lang="en-US" sz="2800" dirty="0" smtClean="0">
                <a:solidFill>
                  <a:srgbClr val="0000FF"/>
                </a:solidFill>
              </a:rPr>
              <a:t>extreme</a:t>
            </a:r>
            <a:endParaRPr lang="en-US" sz="2800" dirty="0">
              <a:solidFill>
                <a:srgbClr val="0000FF"/>
              </a:solidFill>
            </a:endParaRPr>
          </a:p>
          <a:p>
            <a:endParaRPr lang="en-US" sz="2800" dirty="0"/>
          </a:p>
          <a:p>
            <a:r>
              <a:rPr lang="en-US" sz="2800" dirty="0"/>
              <a:t>Elasticity:</a:t>
            </a:r>
          </a:p>
          <a:p>
            <a:r>
              <a:rPr lang="en-US" sz="2800" dirty="0"/>
              <a:t>	</a:t>
            </a:r>
            <a:r>
              <a:rPr lang="en-US" sz="2800" dirty="0" smtClean="0">
                <a:solidFill>
                  <a:srgbClr val="0000FF"/>
                </a:solidFill>
              </a:rPr>
              <a:t>infinity</a:t>
            </a:r>
            <a:endParaRPr lang="en-US" sz="2800" dirty="0">
              <a:solidFill>
                <a:srgbClr val="0000FF"/>
              </a:solidFill>
            </a:endParaRPr>
          </a:p>
          <a:p>
            <a:endParaRPr lang="en-US" sz="2800" dirty="0"/>
          </a:p>
        </p:txBody>
      </p:sp>
      <p:grpSp>
        <p:nvGrpSpPr>
          <p:cNvPr id="3" name="Group 6"/>
          <p:cNvGrpSpPr>
            <a:grpSpLocks/>
          </p:cNvGrpSpPr>
          <p:nvPr/>
        </p:nvGrpSpPr>
        <p:grpSpPr bwMode="auto">
          <a:xfrm>
            <a:off x="4826000" y="2114550"/>
            <a:ext cx="3870325" cy="3060700"/>
            <a:chOff x="3226" y="1041"/>
            <a:chExt cx="2146" cy="1792"/>
          </a:xfrm>
        </p:grpSpPr>
        <p:grpSp>
          <p:nvGrpSpPr>
            <p:cNvPr id="4" name="Group 7"/>
            <p:cNvGrpSpPr>
              <a:grpSpLocks/>
            </p:cNvGrpSpPr>
            <p:nvPr/>
          </p:nvGrpSpPr>
          <p:grpSpPr bwMode="auto">
            <a:xfrm>
              <a:off x="3421" y="1302"/>
              <a:ext cx="1661" cy="1413"/>
              <a:chOff x="1098" y="1361"/>
              <a:chExt cx="2116" cy="2027"/>
            </a:xfrm>
          </p:grpSpPr>
          <p:sp>
            <p:nvSpPr>
              <p:cNvPr id="51241" name="Line 8"/>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51242" name="Line 9"/>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51239" name="Text Box 10"/>
            <p:cNvSpPr txBox="1">
              <a:spLocks noChangeArrowheads="1"/>
            </p:cNvSpPr>
            <p:nvPr/>
          </p:nvSpPr>
          <p:spPr bwMode="auto">
            <a:xfrm>
              <a:off x="3226" y="1041"/>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51240" name="Text Box 11"/>
            <p:cNvSpPr txBox="1">
              <a:spLocks noChangeArrowheads="1"/>
            </p:cNvSpPr>
            <p:nvPr/>
          </p:nvSpPr>
          <p:spPr bwMode="auto">
            <a:xfrm>
              <a:off x="4985" y="2565"/>
              <a:ext cx="387" cy="26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sp>
        <p:nvSpPr>
          <p:cNvPr id="51207" name="Text Box 12"/>
          <p:cNvSpPr txBox="1">
            <a:spLocks noChangeArrowheads="1"/>
          </p:cNvSpPr>
          <p:nvPr/>
        </p:nvSpPr>
        <p:spPr bwMode="auto">
          <a:xfrm>
            <a:off x="4513263" y="3019425"/>
            <a:ext cx="650875" cy="457200"/>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grpSp>
        <p:nvGrpSpPr>
          <p:cNvPr id="5" name="Group 13"/>
          <p:cNvGrpSpPr>
            <a:grpSpLocks/>
          </p:cNvGrpSpPr>
          <p:nvPr/>
        </p:nvGrpSpPr>
        <p:grpSpPr bwMode="auto">
          <a:xfrm>
            <a:off x="5922963" y="3179763"/>
            <a:ext cx="587375" cy="2225675"/>
            <a:chOff x="3731" y="2003"/>
            <a:chExt cx="370" cy="1402"/>
          </a:xfrm>
        </p:grpSpPr>
        <p:sp>
          <p:nvSpPr>
            <p:cNvPr id="51235" name="Text Box 14"/>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sp>
          <p:nvSpPr>
            <p:cNvPr id="51236" name="Line 15"/>
            <p:cNvSpPr>
              <a:spLocks noChangeShapeType="1"/>
            </p:cNvSpPr>
            <p:nvPr/>
          </p:nvSpPr>
          <p:spPr bwMode="auto">
            <a:xfrm>
              <a:off x="3920" y="2049"/>
              <a:ext cx="0" cy="1077"/>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51237" name="Oval 16"/>
            <p:cNvSpPr>
              <a:spLocks noChangeArrowheads="1"/>
            </p:cNvSpPr>
            <p:nvPr/>
          </p:nvSpPr>
          <p:spPr bwMode="auto">
            <a:xfrm>
              <a:off x="3873" y="200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420881" name="Line 17"/>
          <p:cNvSpPr>
            <a:spLocks noChangeShapeType="1"/>
          </p:cNvSpPr>
          <p:nvPr/>
        </p:nvSpPr>
        <p:spPr bwMode="auto">
          <a:xfrm rot="5400000" flipV="1">
            <a:off x="6787357" y="4285456"/>
            <a:ext cx="0" cy="1090613"/>
          </a:xfrm>
          <a:prstGeom prst="line">
            <a:avLst/>
          </a:prstGeom>
          <a:noFill/>
          <a:ln w="50800">
            <a:solidFill>
              <a:srgbClr val="009900"/>
            </a:solidFill>
            <a:round/>
            <a:headEnd/>
            <a:tailEnd type="triangle" w="lg" len="med"/>
          </a:ln>
        </p:spPr>
        <p:txBody>
          <a:bodyPr/>
          <a:lstStyle/>
          <a:p>
            <a:endParaRPr lang="en-US">
              <a:latin typeface="Arial"/>
              <a:cs typeface="Arial"/>
            </a:endParaRPr>
          </a:p>
        </p:txBody>
      </p:sp>
      <p:sp>
        <p:nvSpPr>
          <p:cNvPr id="420882" name="Text Box 18"/>
          <p:cNvSpPr txBox="1">
            <a:spLocks noChangeArrowheads="1"/>
          </p:cNvSpPr>
          <p:nvPr/>
        </p:nvSpPr>
        <p:spPr bwMode="auto">
          <a:xfrm>
            <a:off x="3298826" y="3688983"/>
            <a:ext cx="1725612" cy="830997"/>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dirty="0">
                <a:latin typeface="Arial"/>
                <a:cs typeface="Arial"/>
              </a:rPr>
              <a:t>P</a:t>
            </a:r>
            <a:r>
              <a:rPr lang="en-US" sz="2400" dirty="0">
                <a:latin typeface="Arial"/>
                <a:cs typeface="Arial"/>
              </a:rPr>
              <a:t> changes by 0%</a:t>
            </a:r>
          </a:p>
        </p:txBody>
      </p:sp>
      <p:sp>
        <p:nvSpPr>
          <p:cNvPr id="420883" name="Text Box 19"/>
          <p:cNvSpPr txBox="1">
            <a:spLocks noChangeArrowheads="1"/>
          </p:cNvSpPr>
          <p:nvPr/>
        </p:nvSpPr>
        <p:spPr bwMode="auto">
          <a:xfrm>
            <a:off x="5879307" y="5355039"/>
            <a:ext cx="1847850" cy="830997"/>
          </a:xfrm>
          <a:prstGeom prst="rect">
            <a:avLst/>
          </a:prstGeom>
          <a:solidFill>
            <a:srgbClr val="66FF66"/>
          </a:solidFill>
          <a:ln w="9525">
            <a:noFill/>
            <a:miter lim="800000"/>
            <a:headEnd/>
            <a:tailEnd/>
          </a:ln>
        </p:spPr>
        <p:txBody>
          <a:bodyPr>
            <a:spAutoFit/>
          </a:bodyPr>
          <a:lstStyle/>
          <a:p>
            <a:pPr algn="ctr">
              <a:spcBef>
                <a:spcPct val="50000"/>
              </a:spcBef>
            </a:pPr>
            <a:r>
              <a:rPr lang="en-US" sz="2400" b="1" i="1" dirty="0">
                <a:latin typeface="Arial"/>
                <a:cs typeface="Arial"/>
              </a:rPr>
              <a:t>Q</a:t>
            </a:r>
            <a:r>
              <a:rPr lang="en-US" sz="2400" dirty="0">
                <a:latin typeface="Arial"/>
                <a:cs typeface="Arial"/>
              </a:rPr>
              <a:t>  changes </a:t>
            </a:r>
            <a:br>
              <a:rPr lang="en-US" sz="2400" dirty="0">
                <a:latin typeface="Arial"/>
                <a:cs typeface="Arial"/>
              </a:rPr>
            </a:br>
            <a:r>
              <a:rPr lang="en-US" sz="2400" dirty="0">
                <a:latin typeface="Arial"/>
                <a:cs typeface="Arial"/>
              </a:rPr>
              <a:t>by any %</a:t>
            </a:r>
          </a:p>
        </p:txBody>
      </p:sp>
      <p:sp>
        <p:nvSpPr>
          <p:cNvPr id="5121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420885" name="Text Box 21"/>
          <p:cNvSpPr txBox="1">
            <a:spLocks noChangeArrowheads="1"/>
          </p:cNvSpPr>
          <p:nvPr/>
        </p:nvSpPr>
        <p:spPr bwMode="auto">
          <a:xfrm>
            <a:off x="6073775" y="871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009900"/>
                </a:solidFill>
                <a:latin typeface="Arial"/>
                <a:cs typeface="Arial"/>
              </a:rPr>
              <a:t>any %</a:t>
            </a:r>
            <a:endParaRPr lang="en-US" sz="2500" b="1" i="1" baseline="30000">
              <a:solidFill>
                <a:srgbClr val="009900"/>
              </a:solidFill>
              <a:latin typeface="Arial"/>
              <a:cs typeface="Arial"/>
            </a:endParaRPr>
          </a:p>
        </p:txBody>
      </p:sp>
      <p:sp>
        <p:nvSpPr>
          <p:cNvPr id="420886" name="Text Box 22"/>
          <p:cNvSpPr txBox="1">
            <a:spLocks noChangeArrowheads="1"/>
          </p:cNvSpPr>
          <p:nvPr/>
        </p:nvSpPr>
        <p:spPr bwMode="auto">
          <a:xfrm>
            <a:off x="6080125" y="1379538"/>
            <a:ext cx="1171575" cy="473075"/>
          </a:xfrm>
          <a:prstGeom prst="rect">
            <a:avLst/>
          </a:prstGeom>
          <a:noFill/>
          <a:ln w="9525">
            <a:noFill/>
            <a:miter lim="800000"/>
            <a:headEnd/>
            <a:tailEnd/>
          </a:ln>
        </p:spPr>
        <p:txBody>
          <a:bodyPr>
            <a:spAutoFit/>
          </a:bodyPr>
          <a:lstStyle/>
          <a:p>
            <a:pPr algn="ctr">
              <a:spcBef>
                <a:spcPct val="50000"/>
              </a:spcBef>
            </a:pPr>
            <a:r>
              <a:rPr lang="en-US" sz="2500">
                <a:solidFill>
                  <a:srgbClr val="FF6600"/>
                </a:solidFill>
                <a:latin typeface="Arial"/>
                <a:cs typeface="Arial"/>
              </a:rPr>
              <a:t>0%</a:t>
            </a:r>
            <a:endParaRPr lang="en-US" sz="2500" b="1" i="1" baseline="30000">
              <a:solidFill>
                <a:srgbClr val="FF6600"/>
              </a:solidFill>
              <a:latin typeface="Arial"/>
              <a:cs typeface="Arial"/>
            </a:endParaRPr>
          </a:p>
        </p:txBody>
      </p:sp>
      <p:sp>
        <p:nvSpPr>
          <p:cNvPr id="420887" name="Text Box 23"/>
          <p:cNvSpPr txBox="1">
            <a:spLocks noChangeArrowheads="1"/>
          </p:cNvSpPr>
          <p:nvPr/>
        </p:nvSpPr>
        <p:spPr bwMode="auto">
          <a:xfrm>
            <a:off x="7129463" y="1111250"/>
            <a:ext cx="1481137" cy="488950"/>
          </a:xfrm>
          <a:prstGeom prst="rect">
            <a:avLst/>
          </a:prstGeom>
          <a:noFill/>
          <a:ln w="9525">
            <a:noFill/>
            <a:miter lim="800000"/>
            <a:headEnd/>
            <a:tailEnd/>
          </a:ln>
        </p:spPr>
        <p:txBody>
          <a:bodyPr>
            <a:spAutoFit/>
          </a:bodyPr>
          <a:lstStyle/>
          <a:p>
            <a:pPr algn="ctr">
              <a:spcBef>
                <a:spcPct val="50000"/>
              </a:spcBef>
            </a:pPr>
            <a:r>
              <a:rPr lang="en-US" sz="2600">
                <a:solidFill>
                  <a:srgbClr val="0000FF"/>
                </a:solidFill>
                <a:latin typeface="Arial"/>
                <a:cs typeface="Arial"/>
              </a:rPr>
              <a:t>= infinity</a:t>
            </a:r>
          </a:p>
        </p:txBody>
      </p:sp>
      <p:grpSp>
        <p:nvGrpSpPr>
          <p:cNvPr id="6" name="Group 24"/>
          <p:cNvGrpSpPr>
            <a:grpSpLocks/>
          </p:cNvGrpSpPr>
          <p:nvPr/>
        </p:nvGrpSpPr>
        <p:grpSpPr bwMode="auto">
          <a:xfrm>
            <a:off x="741363" y="874713"/>
            <a:ext cx="6413500" cy="981075"/>
            <a:chOff x="747" y="551"/>
            <a:chExt cx="4040" cy="618"/>
          </a:xfrm>
        </p:grpSpPr>
        <p:sp>
          <p:nvSpPr>
            <p:cNvPr id="51228" name="Text Box 25"/>
            <p:cNvSpPr txBox="1">
              <a:spLocks noChangeArrowheads="1"/>
            </p:cNvSpPr>
            <p:nvPr/>
          </p:nvSpPr>
          <p:spPr bwMode="auto">
            <a:xfrm>
              <a:off x="747" y="603"/>
              <a:ext cx="1436" cy="521"/>
            </a:xfrm>
            <a:prstGeom prst="rect">
              <a:avLst/>
            </a:prstGeom>
            <a:noFill/>
            <a:ln w="9525">
              <a:noFill/>
              <a:miter lim="800000"/>
              <a:headEnd/>
              <a:tailEnd/>
            </a:ln>
          </p:spPr>
          <p:txBody>
            <a:bodyPr>
              <a:spAutoFit/>
            </a:bodyPr>
            <a:lstStyle/>
            <a:p>
              <a:pPr algn="ctr">
                <a:lnSpc>
                  <a:spcPct val="95000"/>
                </a:lnSpc>
                <a:spcBef>
                  <a:spcPct val="50000"/>
                </a:spcBef>
              </a:pPr>
              <a:r>
                <a:rPr lang="en-US" sz="2500">
                  <a:latin typeface="Arial"/>
                  <a:cs typeface="Arial"/>
                </a:rPr>
                <a:t>Price elasticity </a:t>
              </a:r>
              <a:br>
                <a:rPr lang="en-US" sz="2500">
                  <a:latin typeface="Arial"/>
                  <a:cs typeface="Arial"/>
                </a:rPr>
              </a:br>
              <a:r>
                <a:rPr lang="en-US" sz="2500">
                  <a:latin typeface="Arial"/>
                  <a:cs typeface="Arial"/>
                </a:rPr>
                <a:t>of supply</a:t>
              </a:r>
            </a:p>
          </p:txBody>
        </p:sp>
        <p:sp>
          <p:nvSpPr>
            <p:cNvPr id="51229" name="Text Box 26"/>
            <p:cNvSpPr txBox="1">
              <a:spLocks noChangeArrowheads="1"/>
            </p:cNvSpPr>
            <p:nvPr/>
          </p:nvSpPr>
          <p:spPr bwMode="auto">
            <a:xfrm>
              <a:off x="2091" y="704"/>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51230" name="Text Box 27"/>
            <p:cNvSpPr txBox="1">
              <a:spLocks noChangeArrowheads="1"/>
            </p:cNvSpPr>
            <p:nvPr/>
          </p:nvSpPr>
          <p:spPr bwMode="auto">
            <a:xfrm>
              <a:off x="2358" y="55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Q</a:t>
              </a:r>
              <a:endParaRPr lang="en-US" sz="2500" b="1" i="1" baseline="30000">
                <a:latin typeface="Arial"/>
                <a:cs typeface="Arial"/>
              </a:endParaRPr>
            </a:p>
          </p:txBody>
        </p:sp>
        <p:sp>
          <p:nvSpPr>
            <p:cNvPr id="51231" name="Text Box 28"/>
            <p:cNvSpPr txBox="1">
              <a:spLocks noChangeArrowheads="1"/>
            </p:cNvSpPr>
            <p:nvPr/>
          </p:nvSpPr>
          <p:spPr bwMode="auto">
            <a:xfrm>
              <a:off x="2362" y="871"/>
              <a:ext cx="1502" cy="298"/>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 change in </a:t>
              </a:r>
              <a:r>
                <a:rPr lang="en-US" sz="2500" b="1" i="1">
                  <a:latin typeface="Arial"/>
                  <a:cs typeface="Arial"/>
                </a:rPr>
                <a:t>P</a:t>
              </a:r>
              <a:endParaRPr lang="en-US" sz="2500" b="1" i="1" baseline="30000">
                <a:latin typeface="Arial"/>
                <a:cs typeface="Arial"/>
              </a:endParaRPr>
            </a:p>
          </p:txBody>
        </p:sp>
        <p:sp>
          <p:nvSpPr>
            <p:cNvPr id="51232" name="Line 29"/>
            <p:cNvSpPr>
              <a:spLocks noChangeShapeType="1"/>
            </p:cNvSpPr>
            <p:nvPr/>
          </p:nvSpPr>
          <p:spPr bwMode="auto">
            <a:xfrm>
              <a:off x="2417" y="859"/>
              <a:ext cx="1404" cy="0"/>
            </a:xfrm>
            <a:prstGeom prst="line">
              <a:avLst/>
            </a:prstGeom>
            <a:noFill/>
            <a:ln w="12700">
              <a:solidFill>
                <a:schemeClr val="tx1"/>
              </a:solidFill>
              <a:round/>
              <a:headEnd/>
              <a:tailEnd/>
            </a:ln>
          </p:spPr>
          <p:txBody>
            <a:bodyPr/>
            <a:lstStyle/>
            <a:p>
              <a:endParaRPr lang="en-US">
                <a:latin typeface="Arial"/>
                <a:cs typeface="Arial"/>
              </a:endParaRPr>
            </a:p>
          </p:txBody>
        </p:sp>
        <p:sp>
          <p:nvSpPr>
            <p:cNvPr id="51233" name="Text Box 30"/>
            <p:cNvSpPr txBox="1">
              <a:spLocks noChangeArrowheads="1"/>
            </p:cNvSpPr>
            <p:nvPr/>
          </p:nvSpPr>
          <p:spPr bwMode="auto">
            <a:xfrm>
              <a:off x="3839" y="702"/>
              <a:ext cx="289" cy="308"/>
            </a:xfrm>
            <a:prstGeom prst="rect">
              <a:avLst/>
            </a:prstGeom>
            <a:noFill/>
            <a:ln w="9525">
              <a:noFill/>
              <a:miter lim="800000"/>
              <a:headEnd/>
              <a:tailEnd/>
            </a:ln>
          </p:spPr>
          <p:txBody>
            <a:bodyPr>
              <a:spAutoFit/>
            </a:bodyPr>
            <a:lstStyle/>
            <a:p>
              <a:pPr algn="ctr">
                <a:spcBef>
                  <a:spcPct val="50000"/>
                </a:spcBef>
              </a:pPr>
              <a:r>
                <a:rPr lang="en-US" sz="2600">
                  <a:latin typeface="Arial"/>
                  <a:cs typeface="Arial"/>
                </a:rPr>
                <a:t>=</a:t>
              </a:r>
            </a:p>
          </p:txBody>
        </p:sp>
        <p:sp>
          <p:nvSpPr>
            <p:cNvPr id="51234" name="Line 31"/>
            <p:cNvSpPr>
              <a:spLocks noChangeShapeType="1"/>
            </p:cNvSpPr>
            <p:nvPr/>
          </p:nvSpPr>
          <p:spPr bwMode="auto">
            <a:xfrm>
              <a:off x="4171" y="860"/>
              <a:ext cx="616" cy="0"/>
            </a:xfrm>
            <a:prstGeom prst="line">
              <a:avLst/>
            </a:prstGeom>
            <a:noFill/>
            <a:ln w="12700">
              <a:solidFill>
                <a:schemeClr val="tx1"/>
              </a:solidFill>
              <a:round/>
              <a:headEnd/>
              <a:tailEnd/>
            </a:ln>
          </p:spPr>
          <p:txBody>
            <a:bodyPr/>
            <a:lstStyle/>
            <a:p>
              <a:endParaRPr lang="en-US">
                <a:latin typeface="Arial"/>
                <a:cs typeface="Arial"/>
              </a:endParaRPr>
            </a:p>
          </p:txBody>
        </p:sp>
      </p:grpSp>
      <p:grpSp>
        <p:nvGrpSpPr>
          <p:cNvPr id="7" name="Group 32"/>
          <p:cNvGrpSpPr>
            <a:grpSpLocks/>
          </p:cNvGrpSpPr>
          <p:nvPr/>
        </p:nvGrpSpPr>
        <p:grpSpPr bwMode="auto">
          <a:xfrm>
            <a:off x="7031038" y="3176588"/>
            <a:ext cx="587375" cy="2225675"/>
            <a:chOff x="3731" y="2003"/>
            <a:chExt cx="370" cy="1402"/>
          </a:xfrm>
        </p:grpSpPr>
        <p:sp>
          <p:nvSpPr>
            <p:cNvPr id="51225" name="Text Box 33"/>
            <p:cNvSpPr txBox="1">
              <a:spLocks noChangeArrowheads="1"/>
            </p:cNvSpPr>
            <p:nvPr/>
          </p:nvSpPr>
          <p:spPr bwMode="auto">
            <a:xfrm>
              <a:off x="3731" y="3117"/>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51226" name="Line 34"/>
            <p:cNvSpPr>
              <a:spLocks noChangeShapeType="1"/>
            </p:cNvSpPr>
            <p:nvPr/>
          </p:nvSpPr>
          <p:spPr bwMode="auto">
            <a:xfrm>
              <a:off x="3920" y="2049"/>
              <a:ext cx="0" cy="1077"/>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51227" name="Oval 35"/>
            <p:cNvSpPr>
              <a:spLocks noChangeArrowheads="1"/>
            </p:cNvSpPr>
            <p:nvPr/>
          </p:nvSpPr>
          <p:spPr bwMode="auto">
            <a:xfrm>
              <a:off x="3873" y="2003"/>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420900" name="Text Box 36"/>
          <p:cNvSpPr txBox="1">
            <a:spLocks noChangeArrowheads="1"/>
          </p:cNvSpPr>
          <p:nvPr/>
        </p:nvSpPr>
        <p:spPr bwMode="auto">
          <a:xfrm>
            <a:off x="3948113" y="3022600"/>
            <a:ext cx="809625" cy="457200"/>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r>
              <a:rPr lang="en-US" sz="2400">
                <a:latin typeface="Arial"/>
                <a:cs typeface="Arial"/>
              </a:rPr>
              <a:t> =</a:t>
            </a:r>
            <a:endParaRPr lang="en-US" sz="2400" b="1" baseline="-25000">
              <a:latin typeface="Arial"/>
              <a:cs typeface="Arial"/>
            </a:endParaRPr>
          </a:p>
        </p:txBody>
      </p:sp>
      <p:sp>
        <p:nvSpPr>
          <p:cNvPr id="9" name="Footer Placeholder 8"/>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0" name="Slide Number Placeholder 9"/>
          <p:cNvSpPr>
            <a:spLocks noGrp="1"/>
          </p:cNvSpPr>
          <p:nvPr>
            <p:ph type="sldNum" sz="quarter" idx="13"/>
          </p:nvPr>
        </p:nvSpPr>
        <p:spPr/>
        <p:txBody>
          <a:bodyPr/>
          <a:lstStyle/>
          <a:p>
            <a:pPr>
              <a:defRPr/>
            </a:pPr>
            <a:fld id="{2F37425F-5E17-4209-B948-B5CE2119E408}" type="slidenum">
              <a:rPr lang="en-US" smtClean="0"/>
              <a:pPr>
                <a:defRPr/>
              </a:pPr>
              <a:t>44</a:t>
            </a:fld>
            <a:endParaRPr lang="en-US" dirty="0"/>
          </a:p>
        </p:txBody>
      </p:sp>
    </p:spTree>
    <p:extLst>
      <p:ext uri="{BB962C8B-B14F-4D97-AF65-F5344CB8AC3E}">
        <p14:creationId xmlns:p14="http://schemas.microsoft.com/office/powerpoint/2010/main" val="1959597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0882"/>
                                        </p:tgtEl>
                                        <p:attrNameLst>
                                          <p:attrName>style.visibility</p:attrName>
                                        </p:attrNameLst>
                                      </p:cBhvr>
                                      <p:to>
                                        <p:strVal val="visible"/>
                                      </p:to>
                                    </p:set>
                                    <p:animEffect transition="in" filter="fade">
                                      <p:cBhvr>
                                        <p:cTn id="7" dur="500"/>
                                        <p:tgtEl>
                                          <p:spTgt spid="4208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0886"/>
                                        </p:tgtEl>
                                        <p:attrNameLst>
                                          <p:attrName>style.visibility</p:attrName>
                                        </p:attrNameLst>
                                      </p:cBhvr>
                                      <p:to>
                                        <p:strVal val="visible"/>
                                      </p:to>
                                    </p:set>
                                    <p:animEffect transition="in" filter="fade">
                                      <p:cBhvr>
                                        <p:cTn id="10" dur="500"/>
                                        <p:tgtEl>
                                          <p:spTgt spid="42088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20900"/>
                                        </p:tgtEl>
                                        <p:attrNameLst>
                                          <p:attrName>style.visibility</p:attrName>
                                        </p:attrNameLst>
                                      </p:cBhvr>
                                      <p:to>
                                        <p:strVal val="visible"/>
                                      </p:to>
                                    </p:set>
                                    <p:animEffect transition="in" filter="fade">
                                      <p:cBhvr>
                                        <p:cTn id="14" dur="500"/>
                                        <p:tgtEl>
                                          <p:spTgt spid="42090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20883"/>
                                        </p:tgtEl>
                                        <p:attrNameLst>
                                          <p:attrName>style.visibility</p:attrName>
                                        </p:attrNameLst>
                                      </p:cBhvr>
                                      <p:to>
                                        <p:strVal val="visible"/>
                                      </p:to>
                                    </p:set>
                                    <p:animEffect transition="in" filter="fade">
                                      <p:cBhvr>
                                        <p:cTn id="19" dur="500"/>
                                        <p:tgtEl>
                                          <p:spTgt spid="42088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0885"/>
                                        </p:tgtEl>
                                        <p:attrNameLst>
                                          <p:attrName>style.visibility</p:attrName>
                                        </p:attrNameLst>
                                      </p:cBhvr>
                                      <p:to>
                                        <p:strVal val="visible"/>
                                      </p:to>
                                    </p:set>
                                    <p:animEffect transition="in" filter="fade">
                                      <p:cBhvr>
                                        <p:cTn id="22" dur="500"/>
                                        <p:tgtEl>
                                          <p:spTgt spid="42088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420881"/>
                                        </p:tgtEl>
                                        <p:attrNameLst>
                                          <p:attrName>style.visibility</p:attrName>
                                        </p:attrNameLst>
                                      </p:cBhvr>
                                      <p:to>
                                        <p:strVal val="visible"/>
                                      </p:to>
                                    </p:set>
                                    <p:animEffect transition="in" filter="wipe(left)">
                                      <p:cBhvr>
                                        <p:cTn id="26" dur="500"/>
                                        <p:tgtEl>
                                          <p:spTgt spid="420881"/>
                                        </p:tgtEl>
                                      </p:cBhvr>
                                    </p:animEffect>
                                  </p:childTnLst>
                                </p:cTn>
                              </p:par>
                            </p:childTnLst>
                          </p:cTn>
                        </p:par>
                        <p:par>
                          <p:cTn id="27" fill="hold">
                            <p:stCondLst>
                              <p:cond delay="1000"/>
                            </p:stCondLst>
                            <p:childTnLst>
                              <p:par>
                                <p:cTn id="28" presetID="22" presetClass="entr" presetSubtype="1"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20887"/>
                                        </p:tgtEl>
                                        <p:attrNameLst>
                                          <p:attrName>style.visibility</p:attrName>
                                        </p:attrNameLst>
                                      </p:cBhvr>
                                      <p:to>
                                        <p:strVal val="visible"/>
                                      </p:to>
                                    </p:set>
                                    <p:animEffect transition="in" filter="fade">
                                      <p:cBhvr>
                                        <p:cTn id="35" dur="500"/>
                                        <p:tgtEl>
                                          <p:spTgt spid="420887"/>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animEffect transition="in" filter="wipe(left)">
                                      <p:cBhvr>
                                        <p:cTn id="39" dur="500"/>
                                        <p:tgtEl>
                                          <p:spTgt spid="8">
                                            <p:txEl>
                                              <p:pRg st="0" end="0"/>
                                            </p:txEl>
                                          </p:spTgt>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Effect transition="in" filter="wipe(left)">
                                      <p:cBhvr>
                                        <p:cTn id="43" dur="500"/>
                                        <p:tgtEl>
                                          <p:spTgt spid="8">
                                            <p:txEl>
                                              <p:pRg st="1" end="1"/>
                                            </p:txEl>
                                          </p:spTgt>
                                        </p:tgtEl>
                                      </p:cBhvr>
                                    </p:animEffect>
                                  </p:childTnLst>
                                </p:cTn>
                              </p:par>
                            </p:childTnLst>
                          </p:cTn>
                        </p:par>
                        <p:par>
                          <p:cTn id="44" fill="hold">
                            <p:stCondLst>
                              <p:cond delay="1500"/>
                            </p:stCondLst>
                            <p:childTnLst>
                              <p:par>
                                <p:cTn id="45" presetID="22" presetClass="entr" presetSubtype="8" fill="hold" grpId="0" nodeType="after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wipe(left)">
                                      <p:cBhvr>
                                        <p:cTn id="47" dur="500"/>
                                        <p:tgtEl>
                                          <p:spTgt spid="8">
                                            <p:txEl>
                                              <p:pRg st="3" end="3"/>
                                            </p:txEl>
                                          </p:spTgt>
                                        </p:tgtEl>
                                      </p:cBhvr>
                                    </p:animEffect>
                                  </p:childTnLst>
                                </p:cTn>
                              </p:par>
                            </p:childTnLst>
                          </p:cTn>
                        </p:par>
                        <p:par>
                          <p:cTn id="48" fill="hold">
                            <p:stCondLst>
                              <p:cond delay="2000"/>
                            </p:stCondLst>
                            <p:childTnLst>
                              <p:par>
                                <p:cTn id="49" presetID="22" presetClass="entr" presetSubtype="8" fill="hold" grpId="0" nodeType="after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Effect transition="in" filter="wipe(left)">
                                      <p:cBhvr>
                                        <p:cTn id="51" dur="500"/>
                                        <p:tgtEl>
                                          <p:spTgt spid="8">
                                            <p:txEl>
                                              <p:pRg st="4" end="4"/>
                                            </p:txEl>
                                          </p:spTgt>
                                        </p:tgtEl>
                                      </p:cBhvr>
                                    </p:animEffect>
                                  </p:childTnLst>
                                </p:cTn>
                              </p:par>
                            </p:childTnLst>
                          </p:cTn>
                        </p:par>
                        <p:par>
                          <p:cTn id="52" fill="hold">
                            <p:stCondLst>
                              <p:cond delay="2500"/>
                            </p:stCondLst>
                            <p:childTnLst>
                              <p:par>
                                <p:cTn id="53" presetID="22" presetClass="entr" presetSubtype="8" fill="hold" grpId="0" nodeType="afterEffect">
                                  <p:stCondLst>
                                    <p:cond delay="0"/>
                                  </p:stCondLst>
                                  <p:childTnLst>
                                    <p:set>
                                      <p:cBhvr>
                                        <p:cTn id="54" dur="1" fill="hold">
                                          <p:stCondLst>
                                            <p:cond delay="0"/>
                                          </p:stCondLst>
                                        </p:cTn>
                                        <p:tgtEl>
                                          <p:spTgt spid="8">
                                            <p:txEl>
                                              <p:pRg st="6" end="6"/>
                                            </p:txEl>
                                          </p:spTgt>
                                        </p:tgtEl>
                                        <p:attrNameLst>
                                          <p:attrName>style.visibility</p:attrName>
                                        </p:attrNameLst>
                                      </p:cBhvr>
                                      <p:to>
                                        <p:strVal val="visible"/>
                                      </p:to>
                                    </p:set>
                                    <p:animEffect transition="in" filter="wipe(left)">
                                      <p:cBhvr>
                                        <p:cTn id="55" dur="500"/>
                                        <p:tgtEl>
                                          <p:spTgt spid="8">
                                            <p:txEl>
                                              <p:pRg st="6" end="6"/>
                                            </p:txEl>
                                          </p:spTgt>
                                        </p:tgtEl>
                                      </p:cBhvr>
                                    </p:animEffect>
                                  </p:childTnLst>
                                </p:cTn>
                              </p:par>
                            </p:childTnLst>
                          </p:cTn>
                        </p:par>
                        <p:par>
                          <p:cTn id="56" fill="hold">
                            <p:stCondLst>
                              <p:cond delay="3000"/>
                            </p:stCondLst>
                            <p:childTnLst>
                              <p:par>
                                <p:cTn id="57" presetID="22" presetClass="entr" presetSubtype="8" fill="hold" grpId="0" nodeType="afterEffect">
                                  <p:stCondLst>
                                    <p:cond delay="0"/>
                                  </p:stCondLst>
                                  <p:childTnLst>
                                    <p:set>
                                      <p:cBhvr>
                                        <p:cTn id="58" dur="1" fill="hold">
                                          <p:stCondLst>
                                            <p:cond delay="0"/>
                                          </p:stCondLst>
                                        </p:cTn>
                                        <p:tgtEl>
                                          <p:spTgt spid="8">
                                            <p:txEl>
                                              <p:pRg st="7" end="7"/>
                                            </p:txEl>
                                          </p:spTgt>
                                        </p:tgtEl>
                                        <p:attrNameLst>
                                          <p:attrName>style.visibility</p:attrName>
                                        </p:attrNameLst>
                                      </p:cBhvr>
                                      <p:to>
                                        <p:strVal val="visible"/>
                                      </p:to>
                                    </p:set>
                                    <p:animEffect transition="in" filter="wipe(left)">
                                      <p:cBhvr>
                                        <p:cTn id="59"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20881" grpId="0" animBg="1"/>
      <p:bldP spid="420882" grpId="0" animBg="1"/>
      <p:bldP spid="420883" grpId="0" animBg="1"/>
      <p:bldP spid="420885" grpId="0"/>
      <p:bldP spid="420886" grpId="0"/>
      <p:bldP spid="420887" grpId="0"/>
      <p:bldP spid="42090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Determinants of Supply Elasticity</a:t>
            </a:r>
          </a:p>
        </p:txBody>
      </p:sp>
      <p:sp>
        <p:nvSpPr>
          <p:cNvPr id="3" name="Content Placeholder 2"/>
          <p:cNvSpPr>
            <a:spLocks noGrp="1"/>
          </p:cNvSpPr>
          <p:nvPr>
            <p:ph idx="1"/>
          </p:nvPr>
        </p:nvSpPr>
        <p:spPr/>
        <p:txBody>
          <a:bodyPr/>
          <a:lstStyle/>
          <a:p>
            <a:pPr eaLnBrk="1" hangingPunct="1"/>
            <a:r>
              <a:rPr lang="en-US" dirty="0"/>
              <a:t>Greater price elasticity of supply</a:t>
            </a:r>
          </a:p>
          <a:p>
            <a:pPr lvl="1" eaLnBrk="1" hangingPunct="1"/>
            <a:r>
              <a:rPr lang="en-US" dirty="0"/>
              <a:t>The more easily sellers can change the quantity they produce</a:t>
            </a:r>
          </a:p>
          <a:p>
            <a:pPr lvl="2" eaLnBrk="1" hangingPunct="1"/>
            <a:r>
              <a:rPr lang="en-US" dirty="0"/>
              <a:t>Supply of beachfront property - harder to vary and thus less elastic than supply of new cars</a:t>
            </a:r>
          </a:p>
          <a:p>
            <a:pPr eaLnBrk="1" hangingPunct="1"/>
            <a:r>
              <a:rPr lang="en-US" dirty="0"/>
              <a:t>Price elasticity of supply is greater in the long run than in the short run</a:t>
            </a:r>
          </a:p>
          <a:p>
            <a:pPr lvl="1" eaLnBrk="1" hangingPunct="1"/>
            <a:r>
              <a:rPr lang="en-US" sz="3000" dirty="0" smtClean="0"/>
              <a:t>In the long run: firms </a:t>
            </a:r>
            <a:r>
              <a:rPr lang="en-US" sz="3000" dirty="0"/>
              <a:t>can build new factories, or new firms may be able to enter the </a:t>
            </a:r>
            <a:r>
              <a:rPr lang="en-US" sz="3000" dirty="0" smtClean="0"/>
              <a:t>market</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924399745"/>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965861"/>
          </a:xfrm>
        </p:spPr>
        <p:txBody>
          <a:bodyPr/>
          <a:lstStyle/>
          <a:p>
            <a:pPr algn="l"/>
            <a:r>
              <a:rPr lang="en-US" dirty="0">
                <a:solidFill>
                  <a:schemeClr val="accent6">
                    <a:lumMod val="50000"/>
                  </a:schemeClr>
                </a:solidFill>
              </a:rPr>
              <a:t>Active Learning </a:t>
            </a:r>
            <a:r>
              <a:rPr lang="en-US" dirty="0" smtClean="0">
                <a:solidFill>
                  <a:schemeClr val="accent6">
                    <a:lumMod val="50000"/>
                  </a:schemeClr>
                </a:solidFill>
              </a:rPr>
              <a:t>3 </a:t>
            </a:r>
            <a:r>
              <a:rPr lang="en-US" dirty="0">
                <a:solidFill>
                  <a:schemeClr val="accent6">
                    <a:lumMod val="50000"/>
                  </a:schemeClr>
                </a:solidFill>
              </a:rPr>
              <a:t>	</a:t>
            </a:r>
            <a:br>
              <a:rPr lang="en-US" dirty="0">
                <a:solidFill>
                  <a:schemeClr val="accent6">
                    <a:lumMod val="50000"/>
                  </a:schemeClr>
                </a:solidFill>
              </a:rPr>
            </a:br>
            <a:r>
              <a:rPr lang="en-US" dirty="0" smtClean="0">
                <a:solidFill>
                  <a:srgbClr val="AE1221"/>
                </a:solidFill>
              </a:rPr>
              <a:t>Elasticity </a:t>
            </a:r>
            <a:r>
              <a:rPr lang="en-US" dirty="0">
                <a:solidFill>
                  <a:srgbClr val="AE1221"/>
                </a:solidFill>
              </a:rPr>
              <a:t>and changes in equilibrium</a:t>
            </a:r>
            <a:endParaRPr lang="en-US" dirty="0"/>
          </a:p>
        </p:txBody>
      </p:sp>
      <p:sp>
        <p:nvSpPr>
          <p:cNvPr id="3" name="Content Placeholder 2"/>
          <p:cNvSpPr>
            <a:spLocks noGrp="1"/>
          </p:cNvSpPr>
          <p:nvPr>
            <p:ph idx="1"/>
          </p:nvPr>
        </p:nvSpPr>
        <p:spPr>
          <a:xfrm>
            <a:off x="347241" y="1066800"/>
            <a:ext cx="8518947" cy="5381625"/>
          </a:xfrm>
        </p:spPr>
        <p:txBody>
          <a:bodyPr/>
          <a:lstStyle/>
          <a:p>
            <a:pPr marL="0" indent="0">
              <a:buClr>
                <a:srgbClr val="AE1221"/>
              </a:buClr>
              <a:buNone/>
            </a:pPr>
            <a:r>
              <a:rPr lang="en-US" dirty="0" smtClean="0">
                <a:solidFill>
                  <a:schemeClr val="accent6">
                    <a:lumMod val="50000"/>
                  </a:schemeClr>
                </a:solidFill>
              </a:rPr>
              <a:t>The </a:t>
            </a:r>
            <a:r>
              <a:rPr lang="en-US" dirty="0">
                <a:solidFill>
                  <a:schemeClr val="accent6">
                    <a:lumMod val="50000"/>
                  </a:schemeClr>
                </a:solidFill>
              </a:rPr>
              <a:t>supply of beachfront property is inelastic.  The supply of new cars is elastic.  </a:t>
            </a:r>
          </a:p>
          <a:p>
            <a:pPr marL="0" indent="0">
              <a:buNone/>
            </a:pPr>
            <a:r>
              <a:rPr lang="en-US" dirty="0">
                <a:solidFill>
                  <a:schemeClr val="accent6">
                    <a:lumMod val="50000"/>
                  </a:schemeClr>
                </a:solidFill>
              </a:rPr>
              <a:t>Suppose population growth causes </a:t>
            </a:r>
            <a:r>
              <a:rPr lang="en-US" dirty="0" smtClean="0">
                <a:solidFill>
                  <a:schemeClr val="accent6">
                    <a:lumMod val="50000"/>
                  </a:schemeClr>
                </a:solidFill>
              </a:rPr>
              <a:t>demand </a:t>
            </a:r>
            <a:r>
              <a:rPr lang="en-US" dirty="0">
                <a:solidFill>
                  <a:schemeClr val="accent6">
                    <a:lumMod val="50000"/>
                  </a:schemeClr>
                </a:solidFill>
              </a:rPr>
              <a:t>for both goods to double </a:t>
            </a:r>
            <a:r>
              <a:rPr lang="en-US" dirty="0" smtClean="0">
                <a:solidFill>
                  <a:schemeClr val="accent6">
                    <a:lumMod val="50000"/>
                  </a:schemeClr>
                </a:solidFill>
              </a:rPr>
              <a:t>(</a:t>
            </a:r>
            <a:r>
              <a:rPr lang="en-US" dirty="0">
                <a:solidFill>
                  <a:schemeClr val="accent6">
                    <a:lumMod val="50000"/>
                  </a:schemeClr>
                </a:solidFill>
              </a:rPr>
              <a:t>at each price, </a:t>
            </a:r>
            <a:r>
              <a:rPr lang="en-US" dirty="0" err="1">
                <a:solidFill>
                  <a:schemeClr val="accent6">
                    <a:lumMod val="50000"/>
                  </a:schemeClr>
                </a:solidFill>
              </a:rPr>
              <a:t>Q</a:t>
            </a:r>
            <a:r>
              <a:rPr lang="en-US" baseline="30000" dirty="0" err="1">
                <a:solidFill>
                  <a:schemeClr val="accent6">
                    <a:lumMod val="50000"/>
                  </a:schemeClr>
                </a:solidFill>
              </a:rPr>
              <a:t>d</a:t>
            </a:r>
            <a:r>
              <a:rPr lang="en-US" dirty="0">
                <a:solidFill>
                  <a:schemeClr val="accent6">
                    <a:lumMod val="50000"/>
                  </a:schemeClr>
                </a:solidFill>
              </a:rPr>
              <a:t> doubles). </a:t>
            </a:r>
            <a:endParaRPr lang="en-US" dirty="0" smtClean="0">
              <a:solidFill>
                <a:schemeClr val="accent6">
                  <a:lumMod val="50000"/>
                </a:schemeClr>
              </a:solidFill>
            </a:endParaRPr>
          </a:p>
          <a:p>
            <a:pPr marL="0" indent="0">
              <a:buNone/>
            </a:pPr>
            <a:endParaRPr lang="en-US" dirty="0">
              <a:solidFill>
                <a:schemeClr val="accent6">
                  <a:lumMod val="50000"/>
                </a:schemeClr>
              </a:solidFill>
            </a:endParaRPr>
          </a:p>
          <a:p>
            <a:r>
              <a:rPr lang="en-US" dirty="0"/>
              <a:t>For which product will </a:t>
            </a:r>
            <a:r>
              <a:rPr lang="en-US" b="1" i="1" dirty="0"/>
              <a:t>P</a:t>
            </a:r>
            <a:r>
              <a:rPr lang="en-US" dirty="0"/>
              <a:t> change the most? </a:t>
            </a:r>
          </a:p>
          <a:p>
            <a:r>
              <a:rPr lang="en-US" dirty="0"/>
              <a:t>For which product will </a:t>
            </a:r>
            <a:r>
              <a:rPr lang="en-US" b="1" i="1" dirty="0"/>
              <a:t>Q</a:t>
            </a:r>
            <a:r>
              <a:rPr lang="en-US" dirty="0"/>
              <a:t> change the most?</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531018324"/>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pPr algn="l"/>
            <a:r>
              <a:rPr lang="en-US" dirty="0">
                <a:solidFill>
                  <a:schemeClr val="accent6">
                    <a:lumMod val="50000"/>
                  </a:schemeClr>
                </a:solidFill>
              </a:rPr>
              <a:t>Active Learning </a:t>
            </a:r>
            <a:r>
              <a:rPr lang="en-US" dirty="0" smtClean="0">
                <a:solidFill>
                  <a:schemeClr val="accent6">
                    <a:lumMod val="50000"/>
                  </a:schemeClr>
                </a:solidFill>
              </a:rPr>
              <a:t>3 </a:t>
            </a:r>
            <a:r>
              <a:rPr lang="en-US" dirty="0">
                <a:solidFill>
                  <a:schemeClr val="accent6">
                    <a:lumMod val="50000"/>
                  </a:schemeClr>
                </a:solidFill>
              </a:rPr>
              <a:t>	</a:t>
            </a:r>
            <a:r>
              <a:rPr lang="en-US" dirty="0" smtClean="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228601" y="1277614"/>
            <a:ext cx="2667000" cy="4588199"/>
          </a:xfrm>
        </p:spPr>
        <p:txBody>
          <a:bodyPr>
            <a:normAutofit/>
          </a:bodyPr>
          <a:lstStyle/>
          <a:p>
            <a:pPr marL="0" indent="0">
              <a:lnSpc>
                <a:spcPct val="105000"/>
              </a:lnSpc>
              <a:spcBef>
                <a:spcPct val="50000"/>
              </a:spcBef>
              <a:buNone/>
            </a:pPr>
            <a:r>
              <a:rPr lang="en-US" sz="2800" dirty="0">
                <a:cs typeface="Arial"/>
              </a:rPr>
              <a:t>When supply </a:t>
            </a:r>
            <a:r>
              <a:rPr lang="en-US" sz="2800" dirty="0" smtClean="0">
                <a:cs typeface="Arial"/>
              </a:rPr>
              <a:t>is </a:t>
            </a:r>
            <a:r>
              <a:rPr lang="en-US" sz="2800" i="1" dirty="0">
                <a:cs typeface="Arial"/>
              </a:rPr>
              <a:t>inelastic</a:t>
            </a:r>
            <a:r>
              <a:rPr lang="en-US" sz="2800" dirty="0">
                <a:cs typeface="Arial"/>
              </a:rPr>
              <a:t>, </a:t>
            </a:r>
            <a:r>
              <a:rPr lang="en-US" sz="2800" dirty="0" smtClean="0">
                <a:cs typeface="Arial"/>
              </a:rPr>
              <a:t>an </a:t>
            </a:r>
            <a:r>
              <a:rPr lang="en-US" sz="2800" dirty="0">
                <a:cs typeface="Arial"/>
              </a:rPr>
              <a:t>increase in demand has a bigger impact on price than on quantity. </a:t>
            </a:r>
          </a:p>
          <a:p>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Rectangle 9"/>
          <p:cNvSpPr>
            <a:spLocks noChangeArrowheads="1"/>
          </p:cNvSpPr>
          <p:nvPr/>
        </p:nvSpPr>
        <p:spPr bwMode="auto">
          <a:xfrm>
            <a:off x="4545013" y="908050"/>
            <a:ext cx="3513137" cy="1060450"/>
          </a:xfrm>
          <a:prstGeom prst="rect">
            <a:avLst/>
          </a:prstGeom>
          <a:noFill/>
          <a:ln w="9525">
            <a:noFill/>
            <a:miter lim="800000"/>
            <a:headEnd/>
            <a:tailEnd/>
          </a:ln>
        </p:spPr>
        <p:txBody>
          <a:bodyPr/>
          <a:lstStyle/>
          <a:p>
            <a:pPr algn="ctr">
              <a:lnSpc>
                <a:spcPct val="105000"/>
              </a:lnSpc>
              <a:spcBef>
                <a:spcPct val="45000"/>
              </a:spcBef>
              <a:buClr>
                <a:srgbClr val="003399"/>
              </a:buClr>
              <a:buSzPct val="120000"/>
              <a:buFont typeface="Wingdings" pitchFamily="2" charset="2"/>
              <a:buNone/>
            </a:pPr>
            <a:r>
              <a:rPr lang="en-US" sz="2800" dirty="0">
                <a:latin typeface="Arial"/>
                <a:cs typeface="Arial"/>
              </a:rPr>
              <a:t>Beachfront property (inelastic supply):</a:t>
            </a:r>
          </a:p>
        </p:txBody>
      </p:sp>
      <p:grpSp>
        <p:nvGrpSpPr>
          <p:cNvPr id="7" name="Group 10"/>
          <p:cNvGrpSpPr>
            <a:grpSpLocks/>
          </p:cNvGrpSpPr>
          <p:nvPr/>
        </p:nvGrpSpPr>
        <p:grpSpPr bwMode="auto">
          <a:xfrm>
            <a:off x="3754438" y="1817688"/>
            <a:ext cx="4800600" cy="3841750"/>
            <a:chOff x="2305" y="942"/>
            <a:chExt cx="2712" cy="2736"/>
          </a:xfrm>
        </p:grpSpPr>
        <p:grpSp>
          <p:nvGrpSpPr>
            <p:cNvPr id="8" name="Group 11"/>
            <p:cNvGrpSpPr>
              <a:grpSpLocks/>
            </p:cNvGrpSpPr>
            <p:nvPr/>
          </p:nvGrpSpPr>
          <p:grpSpPr bwMode="auto">
            <a:xfrm>
              <a:off x="2424" y="1167"/>
              <a:ext cx="2382" cy="2331"/>
              <a:chOff x="2424" y="1167"/>
              <a:chExt cx="2400" cy="2079"/>
            </a:xfrm>
          </p:grpSpPr>
          <p:sp>
            <p:nvSpPr>
              <p:cNvPr id="11" name="Line 12"/>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12" name="Line 13"/>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9" name="Text Box 14"/>
            <p:cNvSpPr txBox="1">
              <a:spLocks noChangeArrowheads="1"/>
            </p:cNvSpPr>
            <p:nvPr/>
          </p:nvSpPr>
          <p:spPr bwMode="auto">
            <a:xfrm>
              <a:off x="2305" y="942"/>
              <a:ext cx="233" cy="315"/>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P</a:t>
              </a:r>
            </a:p>
          </p:txBody>
        </p:sp>
        <p:sp>
          <p:nvSpPr>
            <p:cNvPr id="10" name="Text Box 15"/>
            <p:cNvSpPr txBox="1">
              <a:spLocks noChangeArrowheads="1"/>
            </p:cNvSpPr>
            <p:nvPr/>
          </p:nvSpPr>
          <p:spPr bwMode="auto">
            <a:xfrm>
              <a:off x="4784" y="3363"/>
              <a:ext cx="233" cy="315"/>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Q</a:t>
              </a:r>
            </a:p>
          </p:txBody>
        </p:sp>
      </p:grpSp>
      <p:grpSp>
        <p:nvGrpSpPr>
          <p:cNvPr id="13" name="Group 16"/>
          <p:cNvGrpSpPr>
            <a:grpSpLocks/>
          </p:cNvGrpSpPr>
          <p:nvPr/>
        </p:nvGrpSpPr>
        <p:grpSpPr bwMode="auto">
          <a:xfrm>
            <a:off x="3990975" y="2468563"/>
            <a:ext cx="1906588" cy="2914650"/>
            <a:chOff x="2598" y="1682"/>
            <a:chExt cx="1201" cy="1836"/>
          </a:xfrm>
        </p:grpSpPr>
        <p:sp>
          <p:nvSpPr>
            <p:cNvPr id="14" name="Text Box 17"/>
            <p:cNvSpPr txBox="1">
              <a:spLocks noChangeArrowheads="1"/>
            </p:cNvSpPr>
            <p:nvPr/>
          </p:nvSpPr>
          <p:spPr bwMode="auto">
            <a:xfrm>
              <a:off x="2598" y="1682"/>
              <a:ext cx="382"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D</a:t>
              </a:r>
              <a:r>
                <a:rPr lang="en-US" sz="2300" b="1" baseline="-25000">
                  <a:latin typeface="Arial"/>
                  <a:cs typeface="Arial"/>
                </a:rPr>
                <a:t>1</a:t>
              </a:r>
            </a:p>
          </p:txBody>
        </p:sp>
        <p:sp>
          <p:nvSpPr>
            <p:cNvPr id="15" name="Line 18"/>
            <p:cNvSpPr>
              <a:spLocks noChangeShapeType="1"/>
            </p:cNvSpPr>
            <p:nvPr/>
          </p:nvSpPr>
          <p:spPr bwMode="auto">
            <a:xfrm>
              <a:off x="2798" y="1965"/>
              <a:ext cx="1001" cy="1553"/>
            </a:xfrm>
            <a:prstGeom prst="line">
              <a:avLst/>
            </a:prstGeom>
            <a:noFill/>
            <a:ln w="28575">
              <a:solidFill>
                <a:schemeClr val="tx1"/>
              </a:solidFill>
              <a:round/>
              <a:headEnd/>
              <a:tailEnd/>
            </a:ln>
          </p:spPr>
          <p:txBody>
            <a:bodyPr/>
            <a:lstStyle/>
            <a:p>
              <a:endParaRPr lang="en-US">
                <a:latin typeface="Arial"/>
                <a:cs typeface="Arial"/>
              </a:endParaRPr>
            </a:p>
          </p:txBody>
        </p:sp>
      </p:grpSp>
      <p:grpSp>
        <p:nvGrpSpPr>
          <p:cNvPr id="16" name="Group 22"/>
          <p:cNvGrpSpPr>
            <a:grpSpLocks/>
          </p:cNvGrpSpPr>
          <p:nvPr/>
        </p:nvGrpSpPr>
        <p:grpSpPr bwMode="auto">
          <a:xfrm>
            <a:off x="3856038" y="2333625"/>
            <a:ext cx="2503487" cy="2717800"/>
            <a:chOff x="2429" y="1597"/>
            <a:chExt cx="1577" cy="1712"/>
          </a:xfrm>
        </p:grpSpPr>
        <p:sp>
          <p:nvSpPr>
            <p:cNvPr id="17" name="Arc 23"/>
            <p:cNvSpPr>
              <a:spLocks/>
            </p:cNvSpPr>
            <p:nvPr/>
          </p:nvSpPr>
          <p:spPr bwMode="auto">
            <a:xfrm flipV="1">
              <a:off x="2429" y="1597"/>
              <a:ext cx="1369" cy="1712"/>
            </a:xfrm>
            <a:custGeom>
              <a:avLst/>
              <a:gdLst>
                <a:gd name="T0" fmla="*/ 0 w 21334"/>
                <a:gd name="T1" fmla="*/ 0 h 18670"/>
                <a:gd name="T2" fmla="*/ 0 w 21334"/>
                <a:gd name="T3" fmla="*/ 0 h 18670"/>
                <a:gd name="T4" fmla="*/ 0 w 21334"/>
                <a:gd name="T5" fmla="*/ 0 h 18670"/>
                <a:gd name="T6" fmla="*/ 0 60000 65536"/>
                <a:gd name="T7" fmla="*/ 0 60000 65536"/>
                <a:gd name="T8" fmla="*/ 0 60000 65536"/>
                <a:gd name="T9" fmla="*/ 0 w 21334"/>
                <a:gd name="T10" fmla="*/ 0 h 18670"/>
                <a:gd name="T11" fmla="*/ 21334 w 21334"/>
                <a:gd name="T12" fmla="*/ 18670 h 18670"/>
              </a:gdLst>
              <a:ahLst/>
              <a:cxnLst>
                <a:cxn ang="T6">
                  <a:pos x="T0" y="T1"/>
                </a:cxn>
                <a:cxn ang="T7">
                  <a:pos x="T2" y="T3"/>
                </a:cxn>
                <a:cxn ang="T8">
                  <a:pos x="T4" y="T5"/>
                </a:cxn>
              </a:cxnLst>
              <a:rect l="T9" t="T10" r="T11" b="T12"/>
              <a:pathLst>
                <a:path w="21334" h="18670" fill="none" extrusionOk="0">
                  <a:moveTo>
                    <a:pt x="10862" y="0"/>
                  </a:moveTo>
                  <a:cubicBezTo>
                    <a:pt x="16474" y="3265"/>
                    <a:pt x="20319" y="8880"/>
                    <a:pt x="21334" y="15292"/>
                  </a:cubicBezTo>
                </a:path>
                <a:path w="21334" h="18670" stroke="0" extrusionOk="0">
                  <a:moveTo>
                    <a:pt x="10862" y="0"/>
                  </a:moveTo>
                  <a:cubicBezTo>
                    <a:pt x="16474" y="3265"/>
                    <a:pt x="20319" y="8880"/>
                    <a:pt x="21334" y="15292"/>
                  </a:cubicBezTo>
                  <a:lnTo>
                    <a:pt x="0" y="18670"/>
                  </a:lnTo>
                  <a:close/>
                </a:path>
              </a:pathLst>
            </a:custGeom>
            <a:noFill/>
            <a:ln w="38100">
              <a:solidFill>
                <a:srgbClr val="003399"/>
              </a:solidFill>
              <a:round/>
              <a:headEnd/>
              <a:tailEnd/>
            </a:ln>
          </p:spPr>
          <p:txBody>
            <a:bodyPr rot="10800000" wrap="none" anchor="ctr"/>
            <a:lstStyle/>
            <a:p>
              <a:endParaRPr lang="en-US">
                <a:latin typeface="Arial"/>
                <a:cs typeface="Arial"/>
              </a:endParaRPr>
            </a:p>
          </p:txBody>
        </p:sp>
        <p:sp>
          <p:nvSpPr>
            <p:cNvPr id="18" name="Text Box 24"/>
            <p:cNvSpPr txBox="1">
              <a:spLocks noChangeArrowheads="1"/>
            </p:cNvSpPr>
            <p:nvPr/>
          </p:nvSpPr>
          <p:spPr bwMode="auto">
            <a:xfrm>
              <a:off x="3619" y="1640"/>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p>
          </p:txBody>
        </p:sp>
      </p:grpSp>
      <p:grpSp>
        <p:nvGrpSpPr>
          <p:cNvPr id="19" name="Group 25"/>
          <p:cNvGrpSpPr>
            <a:grpSpLocks/>
          </p:cNvGrpSpPr>
          <p:nvPr/>
        </p:nvGrpSpPr>
        <p:grpSpPr bwMode="auto">
          <a:xfrm>
            <a:off x="3346450" y="4327525"/>
            <a:ext cx="2339975" cy="1538288"/>
            <a:chOff x="2108" y="2853"/>
            <a:chExt cx="1474" cy="969"/>
          </a:xfrm>
        </p:grpSpPr>
        <p:sp>
          <p:nvSpPr>
            <p:cNvPr id="20" name="Text Box 26"/>
            <p:cNvSpPr txBox="1">
              <a:spLocks noChangeArrowheads="1"/>
            </p:cNvSpPr>
            <p:nvPr/>
          </p:nvSpPr>
          <p:spPr bwMode="auto">
            <a:xfrm>
              <a:off x="3212" y="3534"/>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aseline="-25000">
                  <a:latin typeface="Arial"/>
                  <a:cs typeface="Arial"/>
                </a:rPr>
                <a:t>1</a:t>
              </a:r>
            </a:p>
          </p:txBody>
        </p:sp>
        <p:sp>
          <p:nvSpPr>
            <p:cNvPr id="21" name="Text Box 27"/>
            <p:cNvSpPr txBox="1">
              <a:spLocks noChangeArrowheads="1"/>
            </p:cNvSpPr>
            <p:nvPr/>
          </p:nvSpPr>
          <p:spPr bwMode="auto">
            <a:xfrm>
              <a:off x="2108" y="2853"/>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aseline="-25000">
                  <a:latin typeface="Arial"/>
                  <a:cs typeface="Arial"/>
                </a:rPr>
                <a:t>1</a:t>
              </a:r>
            </a:p>
          </p:txBody>
        </p:sp>
        <p:grpSp>
          <p:nvGrpSpPr>
            <p:cNvPr id="22" name="Group 28"/>
            <p:cNvGrpSpPr>
              <a:grpSpLocks/>
            </p:cNvGrpSpPr>
            <p:nvPr/>
          </p:nvGrpSpPr>
          <p:grpSpPr bwMode="auto">
            <a:xfrm>
              <a:off x="2501" y="3000"/>
              <a:ext cx="896" cy="536"/>
              <a:chOff x="357" y="2450"/>
              <a:chExt cx="795" cy="646"/>
            </a:xfrm>
          </p:grpSpPr>
          <p:sp>
            <p:nvSpPr>
              <p:cNvPr id="23" name="Line 29"/>
              <p:cNvSpPr>
                <a:spLocks noChangeShapeType="1"/>
              </p:cNvSpPr>
              <p:nvPr/>
            </p:nvSpPr>
            <p:spPr bwMode="auto">
              <a:xfrm>
                <a:off x="357" y="2450"/>
                <a:ext cx="795" cy="0"/>
              </a:xfrm>
              <a:prstGeom prst="line">
                <a:avLst/>
              </a:prstGeom>
              <a:noFill/>
              <a:ln w="9525">
                <a:solidFill>
                  <a:srgbClr val="4D4D4D"/>
                </a:solidFill>
                <a:prstDash val="lgDash"/>
                <a:round/>
                <a:headEnd/>
                <a:tailEnd/>
              </a:ln>
            </p:spPr>
            <p:txBody>
              <a:bodyPr/>
              <a:lstStyle/>
              <a:p>
                <a:endParaRPr lang="en-US">
                  <a:latin typeface="Arial"/>
                  <a:cs typeface="Arial"/>
                </a:endParaRPr>
              </a:p>
            </p:txBody>
          </p:sp>
          <p:sp>
            <p:nvSpPr>
              <p:cNvPr id="24" name="Line 30"/>
              <p:cNvSpPr>
                <a:spLocks noChangeShapeType="1"/>
              </p:cNvSpPr>
              <p:nvPr/>
            </p:nvSpPr>
            <p:spPr bwMode="auto">
              <a:xfrm>
                <a:off x="1152" y="2451"/>
                <a:ext cx="0" cy="645"/>
              </a:xfrm>
              <a:prstGeom prst="line">
                <a:avLst/>
              </a:prstGeom>
              <a:noFill/>
              <a:ln w="9525">
                <a:solidFill>
                  <a:srgbClr val="4D4D4D"/>
                </a:solidFill>
                <a:prstDash val="lgDash"/>
                <a:round/>
                <a:headEnd/>
                <a:tailEnd/>
              </a:ln>
            </p:spPr>
            <p:txBody>
              <a:bodyPr/>
              <a:lstStyle/>
              <a:p>
                <a:endParaRPr lang="en-US">
                  <a:latin typeface="Arial"/>
                  <a:cs typeface="Arial"/>
                </a:endParaRPr>
              </a:p>
            </p:txBody>
          </p:sp>
        </p:grpSp>
      </p:grpSp>
      <p:grpSp>
        <p:nvGrpSpPr>
          <p:cNvPr id="25" name="Group 31"/>
          <p:cNvGrpSpPr>
            <a:grpSpLocks/>
          </p:cNvGrpSpPr>
          <p:nvPr/>
        </p:nvGrpSpPr>
        <p:grpSpPr bwMode="auto">
          <a:xfrm>
            <a:off x="5327650" y="4343400"/>
            <a:ext cx="506413" cy="457200"/>
            <a:chOff x="3356" y="2863"/>
            <a:chExt cx="319" cy="288"/>
          </a:xfrm>
        </p:grpSpPr>
        <p:sp>
          <p:nvSpPr>
            <p:cNvPr id="26" name="Text Box 32"/>
            <p:cNvSpPr txBox="1">
              <a:spLocks noChangeArrowheads="1"/>
            </p:cNvSpPr>
            <p:nvPr/>
          </p:nvSpPr>
          <p:spPr bwMode="auto">
            <a:xfrm>
              <a:off x="3428" y="2863"/>
              <a:ext cx="247"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A</a:t>
              </a:r>
            </a:p>
          </p:txBody>
        </p:sp>
        <p:sp>
          <p:nvSpPr>
            <p:cNvPr id="27" name="Oval 33"/>
            <p:cNvSpPr>
              <a:spLocks noChangeArrowheads="1"/>
            </p:cNvSpPr>
            <p:nvPr/>
          </p:nvSpPr>
          <p:spPr bwMode="auto">
            <a:xfrm>
              <a:off x="3356" y="2964"/>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28" name="Group 19"/>
          <p:cNvGrpSpPr>
            <a:grpSpLocks/>
          </p:cNvGrpSpPr>
          <p:nvPr/>
        </p:nvGrpSpPr>
        <p:grpSpPr bwMode="auto">
          <a:xfrm>
            <a:off x="4543425" y="2468563"/>
            <a:ext cx="3343275" cy="2914650"/>
            <a:chOff x="2946" y="1682"/>
            <a:chExt cx="2106" cy="1836"/>
          </a:xfrm>
        </p:grpSpPr>
        <p:sp>
          <p:nvSpPr>
            <p:cNvPr id="29" name="Line 20"/>
            <p:cNvSpPr>
              <a:spLocks noChangeShapeType="1"/>
            </p:cNvSpPr>
            <p:nvPr/>
          </p:nvSpPr>
          <p:spPr bwMode="auto">
            <a:xfrm>
              <a:off x="3133" y="1988"/>
              <a:ext cx="1919" cy="1530"/>
            </a:xfrm>
            <a:prstGeom prst="line">
              <a:avLst/>
            </a:prstGeom>
            <a:noFill/>
            <a:ln w="28575">
              <a:solidFill>
                <a:srgbClr val="CC0000"/>
              </a:solidFill>
              <a:round/>
              <a:headEnd/>
              <a:tailEnd/>
            </a:ln>
          </p:spPr>
          <p:txBody>
            <a:bodyPr/>
            <a:lstStyle/>
            <a:p>
              <a:endParaRPr lang="en-US">
                <a:latin typeface="Arial"/>
                <a:cs typeface="Arial"/>
              </a:endParaRPr>
            </a:p>
          </p:txBody>
        </p:sp>
        <p:sp>
          <p:nvSpPr>
            <p:cNvPr id="30" name="Text Box 21"/>
            <p:cNvSpPr txBox="1">
              <a:spLocks noChangeArrowheads="1"/>
            </p:cNvSpPr>
            <p:nvPr/>
          </p:nvSpPr>
          <p:spPr bwMode="auto">
            <a:xfrm>
              <a:off x="2946" y="1682"/>
              <a:ext cx="382" cy="279"/>
            </a:xfrm>
            <a:prstGeom prst="rect">
              <a:avLst/>
            </a:prstGeom>
            <a:noFill/>
            <a:ln w="9525">
              <a:noFill/>
              <a:miter lim="800000"/>
              <a:headEnd/>
              <a:tailEnd/>
            </a:ln>
          </p:spPr>
          <p:txBody>
            <a:bodyPr>
              <a:spAutoFit/>
            </a:bodyPr>
            <a:lstStyle/>
            <a:p>
              <a:pPr algn="ctr">
                <a:spcBef>
                  <a:spcPct val="50000"/>
                </a:spcBef>
              </a:pPr>
              <a:r>
                <a:rPr lang="en-US" sz="2300" b="1" i="1">
                  <a:solidFill>
                    <a:srgbClr val="A50021"/>
                  </a:solidFill>
                  <a:latin typeface="Arial"/>
                  <a:cs typeface="Arial"/>
                </a:rPr>
                <a:t>D</a:t>
              </a:r>
              <a:r>
                <a:rPr lang="en-US" sz="2300" b="1" baseline="-25000">
                  <a:solidFill>
                    <a:srgbClr val="A50021"/>
                  </a:solidFill>
                  <a:latin typeface="Arial"/>
                  <a:cs typeface="Arial"/>
                </a:rPr>
                <a:t>2</a:t>
              </a:r>
            </a:p>
          </p:txBody>
        </p:sp>
      </p:grpSp>
      <p:grpSp>
        <p:nvGrpSpPr>
          <p:cNvPr id="31" name="Group 34"/>
          <p:cNvGrpSpPr>
            <a:grpSpLocks/>
          </p:cNvGrpSpPr>
          <p:nvPr/>
        </p:nvGrpSpPr>
        <p:grpSpPr bwMode="auto">
          <a:xfrm>
            <a:off x="3348038" y="3429000"/>
            <a:ext cx="2924175" cy="2438400"/>
            <a:chOff x="2109" y="2287"/>
            <a:chExt cx="1842" cy="1536"/>
          </a:xfrm>
        </p:grpSpPr>
        <p:grpSp>
          <p:nvGrpSpPr>
            <p:cNvPr id="32" name="Group 35"/>
            <p:cNvGrpSpPr>
              <a:grpSpLocks/>
            </p:cNvGrpSpPr>
            <p:nvPr/>
          </p:nvGrpSpPr>
          <p:grpSpPr bwMode="auto">
            <a:xfrm>
              <a:off x="2497" y="2475"/>
              <a:ext cx="1177" cy="1062"/>
              <a:chOff x="357" y="2450"/>
              <a:chExt cx="795" cy="646"/>
            </a:xfrm>
          </p:grpSpPr>
          <p:sp>
            <p:nvSpPr>
              <p:cNvPr id="38" name="Line 36"/>
              <p:cNvSpPr>
                <a:spLocks noChangeShapeType="1"/>
              </p:cNvSpPr>
              <p:nvPr/>
            </p:nvSpPr>
            <p:spPr bwMode="auto">
              <a:xfrm>
                <a:off x="357" y="2450"/>
                <a:ext cx="795" cy="0"/>
              </a:xfrm>
              <a:prstGeom prst="line">
                <a:avLst/>
              </a:prstGeom>
              <a:noFill/>
              <a:ln w="9525">
                <a:solidFill>
                  <a:srgbClr val="4D4D4D"/>
                </a:solidFill>
                <a:prstDash val="lgDash"/>
                <a:round/>
                <a:headEnd/>
                <a:tailEnd/>
              </a:ln>
            </p:spPr>
            <p:txBody>
              <a:bodyPr/>
              <a:lstStyle/>
              <a:p>
                <a:endParaRPr lang="en-US">
                  <a:latin typeface="Arial"/>
                  <a:cs typeface="Arial"/>
                </a:endParaRPr>
              </a:p>
            </p:txBody>
          </p:sp>
          <p:sp>
            <p:nvSpPr>
              <p:cNvPr id="39" name="Line 37"/>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nvGrpSpPr>
            <p:cNvPr id="33" name="Group 38"/>
            <p:cNvGrpSpPr>
              <a:grpSpLocks/>
            </p:cNvGrpSpPr>
            <p:nvPr/>
          </p:nvGrpSpPr>
          <p:grpSpPr bwMode="auto">
            <a:xfrm>
              <a:off x="3628" y="2287"/>
              <a:ext cx="323" cy="288"/>
              <a:chOff x="3628" y="2287"/>
              <a:chExt cx="323" cy="288"/>
            </a:xfrm>
          </p:grpSpPr>
          <p:sp>
            <p:nvSpPr>
              <p:cNvPr id="36" name="Text Box 39"/>
              <p:cNvSpPr txBox="1">
                <a:spLocks noChangeArrowheads="1"/>
              </p:cNvSpPr>
              <p:nvPr/>
            </p:nvSpPr>
            <p:spPr bwMode="auto">
              <a:xfrm>
                <a:off x="3704" y="2287"/>
                <a:ext cx="247"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B</a:t>
                </a:r>
              </a:p>
            </p:txBody>
          </p:sp>
          <p:sp>
            <p:nvSpPr>
              <p:cNvPr id="37" name="Oval 40"/>
              <p:cNvSpPr>
                <a:spLocks noChangeArrowheads="1"/>
              </p:cNvSpPr>
              <p:nvPr/>
            </p:nvSpPr>
            <p:spPr bwMode="auto">
              <a:xfrm>
                <a:off x="3628" y="2432"/>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34" name="Text Box 41"/>
            <p:cNvSpPr txBox="1">
              <a:spLocks noChangeArrowheads="1"/>
            </p:cNvSpPr>
            <p:nvPr/>
          </p:nvSpPr>
          <p:spPr bwMode="auto">
            <a:xfrm>
              <a:off x="3509" y="3535"/>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aseline="-25000">
                  <a:latin typeface="Arial"/>
                  <a:cs typeface="Arial"/>
                </a:rPr>
                <a:t>2</a:t>
              </a:r>
            </a:p>
          </p:txBody>
        </p:sp>
        <p:sp>
          <p:nvSpPr>
            <p:cNvPr id="35" name="Text Box 42"/>
            <p:cNvSpPr txBox="1">
              <a:spLocks noChangeArrowheads="1"/>
            </p:cNvSpPr>
            <p:nvPr/>
          </p:nvSpPr>
          <p:spPr bwMode="auto">
            <a:xfrm>
              <a:off x="2109" y="2328"/>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aseline="-25000">
                  <a:latin typeface="Arial"/>
                  <a:cs typeface="Arial"/>
                </a:rPr>
                <a:t>2</a:t>
              </a:r>
            </a:p>
          </p:txBody>
        </p:sp>
      </p:grpSp>
    </p:spTree>
    <p:extLst>
      <p:ext uri="{BB962C8B-B14F-4D97-AF65-F5344CB8AC3E}">
        <p14:creationId xmlns:p14="http://schemas.microsoft.com/office/powerpoint/2010/main" val="621524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downRigh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trips(downRight)">
                                      <p:cBhvr>
                                        <p:cTn id="1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pPr algn="l"/>
            <a:r>
              <a:rPr lang="en-US" dirty="0">
                <a:solidFill>
                  <a:schemeClr val="accent6">
                    <a:lumMod val="50000"/>
                  </a:schemeClr>
                </a:solidFill>
              </a:rPr>
              <a:t>Active Learning </a:t>
            </a:r>
            <a:r>
              <a:rPr lang="en-US" dirty="0" smtClean="0">
                <a:solidFill>
                  <a:schemeClr val="accent6">
                    <a:lumMod val="50000"/>
                  </a:schemeClr>
                </a:solidFill>
              </a:rPr>
              <a:t>3 </a:t>
            </a:r>
            <a:r>
              <a:rPr lang="en-US" dirty="0">
                <a:solidFill>
                  <a:schemeClr val="accent6">
                    <a:lumMod val="50000"/>
                  </a:schemeClr>
                </a:solidFill>
              </a:rPr>
              <a:t>	</a:t>
            </a:r>
            <a:r>
              <a:rPr lang="en-US" dirty="0" smtClean="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a:xfrm>
            <a:off x="228601" y="1277614"/>
            <a:ext cx="2667000" cy="4588199"/>
          </a:xfrm>
        </p:spPr>
        <p:txBody>
          <a:bodyPr>
            <a:normAutofit/>
          </a:bodyPr>
          <a:lstStyle/>
          <a:p>
            <a:pPr marL="0" indent="0">
              <a:lnSpc>
                <a:spcPct val="105000"/>
              </a:lnSpc>
              <a:spcBef>
                <a:spcPct val="50000"/>
              </a:spcBef>
              <a:buNone/>
            </a:pPr>
            <a:r>
              <a:rPr lang="en-US" sz="2800" dirty="0">
                <a:cs typeface="Arial"/>
              </a:rPr>
              <a:t>When supply </a:t>
            </a:r>
            <a:br>
              <a:rPr lang="en-US" sz="2800" dirty="0">
                <a:cs typeface="Arial"/>
              </a:rPr>
            </a:br>
            <a:r>
              <a:rPr lang="en-US" sz="2800" dirty="0">
                <a:cs typeface="Arial"/>
              </a:rPr>
              <a:t>is </a:t>
            </a:r>
            <a:r>
              <a:rPr lang="en-US" sz="2800" i="1" dirty="0">
                <a:cs typeface="Arial"/>
              </a:rPr>
              <a:t>elastic</a:t>
            </a:r>
            <a:r>
              <a:rPr lang="en-US" sz="2800" dirty="0">
                <a:cs typeface="Arial"/>
              </a:rPr>
              <a:t>, </a:t>
            </a:r>
            <a:br>
              <a:rPr lang="en-US" sz="2800" dirty="0">
                <a:cs typeface="Arial"/>
              </a:rPr>
            </a:br>
            <a:r>
              <a:rPr lang="en-US" sz="2800" dirty="0">
                <a:cs typeface="Arial"/>
              </a:rPr>
              <a:t>an increase in demand has a bigger impact on quantity than on price. </a:t>
            </a:r>
            <a:endParaRPr lang="en-US" sz="2800" dirty="0">
              <a:cs typeface="Aria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40" name="Rectangle 10"/>
          <p:cNvSpPr>
            <a:spLocks noChangeArrowheads="1"/>
          </p:cNvSpPr>
          <p:nvPr/>
        </p:nvSpPr>
        <p:spPr bwMode="auto">
          <a:xfrm>
            <a:off x="4706938" y="847725"/>
            <a:ext cx="3332162" cy="1060450"/>
          </a:xfrm>
          <a:prstGeom prst="rect">
            <a:avLst/>
          </a:prstGeom>
          <a:noFill/>
          <a:ln w="9525">
            <a:noFill/>
            <a:miter lim="800000"/>
            <a:headEnd/>
            <a:tailEnd/>
          </a:ln>
        </p:spPr>
        <p:txBody>
          <a:bodyPr/>
          <a:lstStyle/>
          <a:p>
            <a:pPr algn="ctr">
              <a:lnSpc>
                <a:spcPct val="105000"/>
              </a:lnSpc>
              <a:spcBef>
                <a:spcPct val="45000"/>
              </a:spcBef>
              <a:buClr>
                <a:srgbClr val="003399"/>
              </a:buClr>
              <a:buSzPct val="120000"/>
              <a:buFont typeface="Wingdings" pitchFamily="2" charset="2"/>
              <a:buNone/>
            </a:pPr>
            <a:r>
              <a:rPr lang="en-US" sz="2800">
                <a:latin typeface="Arial"/>
                <a:cs typeface="Arial"/>
              </a:rPr>
              <a:t>New cars</a:t>
            </a:r>
            <a:br>
              <a:rPr lang="en-US" sz="2800">
                <a:latin typeface="Arial"/>
                <a:cs typeface="Arial"/>
              </a:rPr>
            </a:br>
            <a:r>
              <a:rPr lang="en-US" sz="2800">
                <a:latin typeface="Arial"/>
                <a:cs typeface="Arial"/>
              </a:rPr>
              <a:t>(elastic supply):</a:t>
            </a:r>
          </a:p>
        </p:txBody>
      </p:sp>
      <p:grpSp>
        <p:nvGrpSpPr>
          <p:cNvPr id="41" name="Group 11"/>
          <p:cNvGrpSpPr>
            <a:grpSpLocks/>
          </p:cNvGrpSpPr>
          <p:nvPr/>
        </p:nvGrpSpPr>
        <p:grpSpPr bwMode="auto">
          <a:xfrm>
            <a:off x="3754438" y="1743075"/>
            <a:ext cx="4800600" cy="3841750"/>
            <a:chOff x="2305" y="942"/>
            <a:chExt cx="2712" cy="2736"/>
          </a:xfrm>
        </p:grpSpPr>
        <p:grpSp>
          <p:nvGrpSpPr>
            <p:cNvPr id="42" name="Group 12"/>
            <p:cNvGrpSpPr>
              <a:grpSpLocks/>
            </p:cNvGrpSpPr>
            <p:nvPr/>
          </p:nvGrpSpPr>
          <p:grpSpPr bwMode="auto">
            <a:xfrm>
              <a:off x="2424" y="1167"/>
              <a:ext cx="2382" cy="2331"/>
              <a:chOff x="2424" y="1167"/>
              <a:chExt cx="2400" cy="2079"/>
            </a:xfrm>
          </p:grpSpPr>
          <p:sp>
            <p:nvSpPr>
              <p:cNvPr id="45" name="Line 13"/>
              <p:cNvSpPr>
                <a:spLocks noChangeShapeType="1"/>
              </p:cNvSpPr>
              <p:nvPr/>
            </p:nvSpPr>
            <p:spPr bwMode="auto">
              <a:xfrm>
                <a:off x="2424" y="1167"/>
                <a:ext cx="0" cy="2079"/>
              </a:xfrm>
              <a:prstGeom prst="line">
                <a:avLst/>
              </a:prstGeom>
              <a:noFill/>
              <a:ln w="9525">
                <a:solidFill>
                  <a:schemeClr val="tx1"/>
                </a:solidFill>
                <a:round/>
                <a:headEnd/>
                <a:tailEnd/>
              </a:ln>
            </p:spPr>
            <p:txBody>
              <a:bodyPr/>
              <a:lstStyle/>
              <a:p>
                <a:endParaRPr lang="en-US">
                  <a:latin typeface="Arial"/>
                  <a:cs typeface="Arial"/>
                </a:endParaRPr>
              </a:p>
            </p:txBody>
          </p:sp>
          <p:sp>
            <p:nvSpPr>
              <p:cNvPr id="46" name="Line 14"/>
              <p:cNvSpPr>
                <a:spLocks noChangeShapeType="1"/>
              </p:cNvSpPr>
              <p:nvPr/>
            </p:nvSpPr>
            <p:spPr bwMode="auto">
              <a:xfrm>
                <a:off x="2424" y="3246"/>
                <a:ext cx="240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43" name="Text Box 15"/>
            <p:cNvSpPr txBox="1">
              <a:spLocks noChangeArrowheads="1"/>
            </p:cNvSpPr>
            <p:nvPr/>
          </p:nvSpPr>
          <p:spPr bwMode="auto">
            <a:xfrm>
              <a:off x="2305" y="942"/>
              <a:ext cx="233" cy="315"/>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P</a:t>
              </a:r>
            </a:p>
          </p:txBody>
        </p:sp>
        <p:sp>
          <p:nvSpPr>
            <p:cNvPr id="44" name="Text Box 16"/>
            <p:cNvSpPr txBox="1">
              <a:spLocks noChangeArrowheads="1"/>
            </p:cNvSpPr>
            <p:nvPr/>
          </p:nvSpPr>
          <p:spPr bwMode="auto">
            <a:xfrm>
              <a:off x="4784" y="3363"/>
              <a:ext cx="233" cy="315"/>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Q</a:t>
              </a:r>
            </a:p>
          </p:txBody>
        </p:sp>
      </p:grpSp>
      <p:grpSp>
        <p:nvGrpSpPr>
          <p:cNvPr id="47" name="Group 17"/>
          <p:cNvGrpSpPr>
            <a:grpSpLocks/>
          </p:cNvGrpSpPr>
          <p:nvPr/>
        </p:nvGrpSpPr>
        <p:grpSpPr bwMode="auto">
          <a:xfrm>
            <a:off x="3990975" y="2393950"/>
            <a:ext cx="1906588" cy="2914650"/>
            <a:chOff x="2598" y="1682"/>
            <a:chExt cx="1201" cy="1836"/>
          </a:xfrm>
        </p:grpSpPr>
        <p:sp>
          <p:nvSpPr>
            <p:cNvPr id="48" name="Text Box 18"/>
            <p:cNvSpPr txBox="1">
              <a:spLocks noChangeArrowheads="1"/>
            </p:cNvSpPr>
            <p:nvPr/>
          </p:nvSpPr>
          <p:spPr bwMode="auto">
            <a:xfrm>
              <a:off x="2598" y="1682"/>
              <a:ext cx="382" cy="279"/>
            </a:xfrm>
            <a:prstGeom prst="rect">
              <a:avLst/>
            </a:prstGeom>
            <a:noFill/>
            <a:ln w="9525">
              <a:noFill/>
              <a:miter lim="800000"/>
              <a:headEnd/>
              <a:tailEnd/>
            </a:ln>
          </p:spPr>
          <p:txBody>
            <a:bodyPr>
              <a:spAutoFit/>
            </a:bodyPr>
            <a:lstStyle/>
            <a:p>
              <a:pPr algn="ctr">
                <a:spcBef>
                  <a:spcPct val="50000"/>
                </a:spcBef>
              </a:pPr>
              <a:r>
                <a:rPr lang="en-US" sz="2300" b="1" i="1">
                  <a:latin typeface="Arial"/>
                  <a:cs typeface="Arial"/>
                </a:rPr>
                <a:t>D</a:t>
              </a:r>
              <a:r>
                <a:rPr lang="en-US" sz="2300" b="1" baseline="-25000">
                  <a:latin typeface="Arial"/>
                  <a:cs typeface="Arial"/>
                </a:rPr>
                <a:t>1</a:t>
              </a:r>
            </a:p>
          </p:txBody>
        </p:sp>
        <p:sp>
          <p:nvSpPr>
            <p:cNvPr id="49" name="Line 19"/>
            <p:cNvSpPr>
              <a:spLocks noChangeShapeType="1"/>
            </p:cNvSpPr>
            <p:nvPr/>
          </p:nvSpPr>
          <p:spPr bwMode="auto">
            <a:xfrm>
              <a:off x="2798" y="1965"/>
              <a:ext cx="1001" cy="1553"/>
            </a:xfrm>
            <a:prstGeom prst="line">
              <a:avLst/>
            </a:prstGeom>
            <a:noFill/>
            <a:ln w="28575">
              <a:solidFill>
                <a:schemeClr val="tx1"/>
              </a:solidFill>
              <a:round/>
              <a:headEnd/>
              <a:tailEnd/>
            </a:ln>
          </p:spPr>
          <p:txBody>
            <a:bodyPr/>
            <a:lstStyle/>
            <a:p>
              <a:endParaRPr lang="en-US">
                <a:latin typeface="Arial"/>
                <a:cs typeface="Arial"/>
              </a:endParaRPr>
            </a:p>
          </p:txBody>
        </p:sp>
      </p:grpSp>
      <p:grpSp>
        <p:nvGrpSpPr>
          <p:cNvPr id="50" name="Group 23"/>
          <p:cNvGrpSpPr>
            <a:grpSpLocks/>
          </p:cNvGrpSpPr>
          <p:nvPr/>
        </p:nvGrpSpPr>
        <p:grpSpPr bwMode="auto">
          <a:xfrm>
            <a:off x="3895725" y="2508250"/>
            <a:ext cx="3763963" cy="2151062"/>
            <a:chOff x="2454" y="1764"/>
            <a:chExt cx="2371" cy="1355"/>
          </a:xfrm>
        </p:grpSpPr>
        <p:sp>
          <p:nvSpPr>
            <p:cNvPr id="51" name="Text Box 24"/>
            <p:cNvSpPr txBox="1">
              <a:spLocks noChangeArrowheads="1"/>
            </p:cNvSpPr>
            <p:nvPr/>
          </p:nvSpPr>
          <p:spPr bwMode="auto">
            <a:xfrm>
              <a:off x="4438" y="2084"/>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S</a:t>
              </a:r>
            </a:p>
          </p:txBody>
        </p:sp>
        <p:sp>
          <p:nvSpPr>
            <p:cNvPr id="52" name="Arc 25"/>
            <p:cNvSpPr>
              <a:spLocks/>
            </p:cNvSpPr>
            <p:nvPr/>
          </p:nvSpPr>
          <p:spPr bwMode="auto">
            <a:xfrm flipV="1">
              <a:off x="2454" y="1764"/>
              <a:ext cx="2110" cy="1355"/>
            </a:xfrm>
            <a:custGeom>
              <a:avLst/>
              <a:gdLst>
                <a:gd name="T0" fmla="*/ 0 w 19777"/>
                <a:gd name="T1" fmla="*/ 0 h 21238"/>
                <a:gd name="T2" fmla="*/ 0 w 19777"/>
                <a:gd name="T3" fmla="*/ 0 h 21238"/>
                <a:gd name="T4" fmla="*/ 0 w 19777"/>
                <a:gd name="T5" fmla="*/ 0 h 21238"/>
                <a:gd name="T6" fmla="*/ 0 60000 65536"/>
                <a:gd name="T7" fmla="*/ 0 60000 65536"/>
                <a:gd name="T8" fmla="*/ 0 60000 65536"/>
                <a:gd name="T9" fmla="*/ 0 w 19777"/>
                <a:gd name="T10" fmla="*/ 0 h 21238"/>
                <a:gd name="T11" fmla="*/ 19777 w 19777"/>
                <a:gd name="T12" fmla="*/ 21238 h 21238"/>
              </a:gdLst>
              <a:ahLst/>
              <a:cxnLst>
                <a:cxn ang="T6">
                  <a:pos x="T0" y="T1"/>
                </a:cxn>
                <a:cxn ang="T7">
                  <a:pos x="T2" y="T3"/>
                </a:cxn>
                <a:cxn ang="T8">
                  <a:pos x="T4" y="T5"/>
                </a:cxn>
              </a:cxnLst>
              <a:rect l="T9" t="T10" r="T11" b="T12"/>
              <a:pathLst>
                <a:path w="19777" h="21238" fill="none" extrusionOk="0">
                  <a:moveTo>
                    <a:pt x="3937" y="0"/>
                  </a:moveTo>
                  <a:cubicBezTo>
                    <a:pt x="10970" y="1303"/>
                    <a:pt x="16901" y="6004"/>
                    <a:pt x="19777" y="12552"/>
                  </a:cubicBezTo>
                </a:path>
                <a:path w="19777" h="21238" stroke="0" extrusionOk="0">
                  <a:moveTo>
                    <a:pt x="3937" y="0"/>
                  </a:moveTo>
                  <a:cubicBezTo>
                    <a:pt x="10970" y="1303"/>
                    <a:pt x="16901" y="6004"/>
                    <a:pt x="19777" y="12552"/>
                  </a:cubicBezTo>
                  <a:lnTo>
                    <a:pt x="0" y="21238"/>
                  </a:lnTo>
                  <a:close/>
                </a:path>
              </a:pathLst>
            </a:custGeom>
            <a:noFill/>
            <a:ln w="38100">
              <a:solidFill>
                <a:srgbClr val="003399"/>
              </a:solidFill>
              <a:round/>
              <a:headEnd/>
              <a:tailEnd/>
            </a:ln>
          </p:spPr>
          <p:txBody>
            <a:bodyPr rot="10800000" wrap="none" anchor="ctr"/>
            <a:lstStyle/>
            <a:p>
              <a:endParaRPr lang="en-US">
                <a:latin typeface="Arial"/>
                <a:cs typeface="Arial"/>
              </a:endParaRPr>
            </a:p>
          </p:txBody>
        </p:sp>
      </p:grpSp>
      <p:grpSp>
        <p:nvGrpSpPr>
          <p:cNvPr id="53" name="Group 26"/>
          <p:cNvGrpSpPr>
            <a:grpSpLocks/>
          </p:cNvGrpSpPr>
          <p:nvPr/>
        </p:nvGrpSpPr>
        <p:grpSpPr bwMode="auto">
          <a:xfrm>
            <a:off x="3346450" y="4021137"/>
            <a:ext cx="2339975" cy="1770063"/>
            <a:chOff x="2108" y="2707"/>
            <a:chExt cx="1474" cy="1115"/>
          </a:xfrm>
        </p:grpSpPr>
        <p:grpSp>
          <p:nvGrpSpPr>
            <p:cNvPr id="54" name="Group 27"/>
            <p:cNvGrpSpPr>
              <a:grpSpLocks/>
            </p:cNvGrpSpPr>
            <p:nvPr/>
          </p:nvGrpSpPr>
          <p:grpSpPr bwMode="auto">
            <a:xfrm>
              <a:off x="2108" y="2853"/>
              <a:ext cx="1474" cy="969"/>
              <a:chOff x="2108" y="2853"/>
              <a:chExt cx="1474" cy="969"/>
            </a:xfrm>
          </p:grpSpPr>
          <p:sp>
            <p:nvSpPr>
              <p:cNvPr id="58" name="Text Box 28"/>
              <p:cNvSpPr txBox="1">
                <a:spLocks noChangeArrowheads="1"/>
              </p:cNvSpPr>
              <p:nvPr/>
            </p:nvSpPr>
            <p:spPr bwMode="auto">
              <a:xfrm>
                <a:off x="3212" y="3534"/>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aseline="-25000">
                    <a:latin typeface="Arial"/>
                    <a:cs typeface="Arial"/>
                  </a:rPr>
                  <a:t>1</a:t>
                </a:r>
              </a:p>
            </p:txBody>
          </p:sp>
          <p:sp>
            <p:nvSpPr>
              <p:cNvPr id="59" name="Text Box 29"/>
              <p:cNvSpPr txBox="1">
                <a:spLocks noChangeArrowheads="1"/>
              </p:cNvSpPr>
              <p:nvPr/>
            </p:nvSpPr>
            <p:spPr bwMode="auto">
              <a:xfrm>
                <a:off x="2108" y="2853"/>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aseline="-25000">
                    <a:latin typeface="Arial"/>
                    <a:cs typeface="Arial"/>
                  </a:rPr>
                  <a:t>1</a:t>
                </a:r>
              </a:p>
            </p:txBody>
          </p:sp>
          <p:grpSp>
            <p:nvGrpSpPr>
              <p:cNvPr id="60" name="Group 30"/>
              <p:cNvGrpSpPr>
                <a:grpSpLocks/>
              </p:cNvGrpSpPr>
              <p:nvPr/>
            </p:nvGrpSpPr>
            <p:grpSpPr bwMode="auto">
              <a:xfrm>
                <a:off x="2501" y="3000"/>
                <a:ext cx="896" cy="536"/>
                <a:chOff x="357" y="2450"/>
                <a:chExt cx="795" cy="646"/>
              </a:xfrm>
            </p:grpSpPr>
            <p:sp>
              <p:nvSpPr>
                <p:cNvPr id="61" name="Line 31"/>
                <p:cNvSpPr>
                  <a:spLocks noChangeShapeType="1"/>
                </p:cNvSpPr>
                <p:nvPr/>
              </p:nvSpPr>
              <p:spPr bwMode="auto">
                <a:xfrm>
                  <a:off x="357" y="2450"/>
                  <a:ext cx="795" cy="0"/>
                </a:xfrm>
                <a:prstGeom prst="line">
                  <a:avLst/>
                </a:prstGeom>
                <a:noFill/>
                <a:ln w="9525">
                  <a:solidFill>
                    <a:srgbClr val="4D4D4D"/>
                  </a:solidFill>
                  <a:prstDash val="lgDash"/>
                  <a:round/>
                  <a:headEnd/>
                  <a:tailEnd/>
                </a:ln>
              </p:spPr>
              <p:txBody>
                <a:bodyPr/>
                <a:lstStyle/>
                <a:p>
                  <a:endParaRPr lang="en-US">
                    <a:latin typeface="Arial"/>
                    <a:cs typeface="Arial"/>
                  </a:endParaRPr>
                </a:p>
              </p:txBody>
            </p:sp>
            <p:sp>
              <p:nvSpPr>
                <p:cNvPr id="62" name="Line 32"/>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grpSp>
          <p:nvGrpSpPr>
            <p:cNvPr id="55" name="Group 33"/>
            <p:cNvGrpSpPr>
              <a:grpSpLocks/>
            </p:cNvGrpSpPr>
            <p:nvPr/>
          </p:nvGrpSpPr>
          <p:grpSpPr bwMode="auto">
            <a:xfrm>
              <a:off x="3333" y="2707"/>
              <a:ext cx="247" cy="344"/>
              <a:chOff x="3333" y="2707"/>
              <a:chExt cx="247" cy="344"/>
            </a:xfrm>
          </p:grpSpPr>
          <p:sp>
            <p:nvSpPr>
              <p:cNvPr id="56" name="Text Box 34"/>
              <p:cNvSpPr txBox="1">
                <a:spLocks noChangeArrowheads="1"/>
              </p:cNvSpPr>
              <p:nvPr/>
            </p:nvSpPr>
            <p:spPr bwMode="auto">
              <a:xfrm>
                <a:off x="3333" y="2707"/>
                <a:ext cx="247"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A</a:t>
                </a:r>
              </a:p>
            </p:txBody>
          </p:sp>
          <p:sp>
            <p:nvSpPr>
              <p:cNvPr id="57" name="Oval 35"/>
              <p:cNvSpPr>
                <a:spLocks noChangeArrowheads="1"/>
              </p:cNvSpPr>
              <p:nvPr/>
            </p:nvSpPr>
            <p:spPr bwMode="auto">
              <a:xfrm>
                <a:off x="3356" y="2964"/>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grpSp>
        <p:nvGrpSpPr>
          <p:cNvPr id="63" name="Group 20"/>
          <p:cNvGrpSpPr>
            <a:grpSpLocks/>
          </p:cNvGrpSpPr>
          <p:nvPr/>
        </p:nvGrpSpPr>
        <p:grpSpPr bwMode="auto">
          <a:xfrm>
            <a:off x="4543425" y="2393950"/>
            <a:ext cx="3343275" cy="2914650"/>
            <a:chOff x="2946" y="1682"/>
            <a:chExt cx="2106" cy="1836"/>
          </a:xfrm>
        </p:grpSpPr>
        <p:sp>
          <p:nvSpPr>
            <p:cNvPr id="64" name="Line 21"/>
            <p:cNvSpPr>
              <a:spLocks noChangeShapeType="1"/>
            </p:cNvSpPr>
            <p:nvPr/>
          </p:nvSpPr>
          <p:spPr bwMode="auto">
            <a:xfrm>
              <a:off x="3133" y="1988"/>
              <a:ext cx="1919" cy="1530"/>
            </a:xfrm>
            <a:prstGeom prst="line">
              <a:avLst/>
            </a:prstGeom>
            <a:noFill/>
            <a:ln w="28575">
              <a:solidFill>
                <a:srgbClr val="CC0000"/>
              </a:solidFill>
              <a:round/>
              <a:headEnd/>
              <a:tailEnd/>
            </a:ln>
          </p:spPr>
          <p:txBody>
            <a:bodyPr/>
            <a:lstStyle/>
            <a:p>
              <a:endParaRPr lang="en-US">
                <a:latin typeface="Arial"/>
                <a:cs typeface="Arial"/>
              </a:endParaRPr>
            </a:p>
          </p:txBody>
        </p:sp>
        <p:sp>
          <p:nvSpPr>
            <p:cNvPr id="65" name="Text Box 22"/>
            <p:cNvSpPr txBox="1">
              <a:spLocks noChangeArrowheads="1"/>
            </p:cNvSpPr>
            <p:nvPr/>
          </p:nvSpPr>
          <p:spPr bwMode="auto">
            <a:xfrm>
              <a:off x="2946" y="1682"/>
              <a:ext cx="382" cy="279"/>
            </a:xfrm>
            <a:prstGeom prst="rect">
              <a:avLst/>
            </a:prstGeom>
            <a:noFill/>
            <a:ln w="9525">
              <a:noFill/>
              <a:miter lim="800000"/>
              <a:headEnd/>
              <a:tailEnd/>
            </a:ln>
          </p:spPr>
          <p:txBody>
            <a:bodyPr>
              <a:spAutoFit/>
            </a:bodyPr>
            <a:lstStyle/>
            <a:p>
              <a:pPr algn="ctr">
                <a:spcBef>
                  <a:spcPct val="50000"/>
                </a:spcBef>
              </a:pPr>
              <a:r>
                <a:rPr lang="en-US" sz="2300" b="1" i="1">
                  <a:solidFill>
                    <a:srgbClr val="A50021"/>
                  </a:solidFill>
                  <a:latin typeface="Arial"/>
                  <a:cs typeface="Arial"/>
                </a:rPr>
                <a:t>D</a:t>
              </a:r>
              <a:r>
                <a:rPr lang="en-US" sz="2300" b="1" baseline="-25000">
                  <a:solidFill>
                    <a:srgbClr val="A50021"/>
                  </a:solidFill>
                  <a:latin typeface="Arial"/>
                  <a:cs typeface="Arial"/>
                </a:rPr>
                <a:t>2</a:t>
              </a:r>
            </a:p>
          </p:txBody>
        </p:sp>
      </p:grpSp>
      <p:grpSp>
        <p:nvGrpSpPr>
          <p:cNvPr id="66" name="Group 36"/>
          <p:cNvGrpSpPr>
            <a:grpSpLocks/>
          </p:cNvGrpSpPr>
          <p:nvPr/>
        </p:nvGrpSpPr>
        <p:grpSpPr bwMode="auto">
          <a:xfrm>
            <a:off x="3333750" y="3625850"/>
            <a:ext cx="3333750" cy="2160587"/>
            <a:chOff x="2100" y="2458"/>
            <a:chExt cx="2100" cy="1361"/>
          </a:xfrm>
        </p:grpSpPr>
        <p:grpSp>
          <p:nvGrpSpPr>
            <p:cNvPr id="67" name="Group 37"/>
            <p:cNvGrpSpPr>
              <a:grpSpLocks/>
            </p:cNvGrpSpPr>
            <p:nvPr/>
          </p:nvGrpSpPr>
          <p:grpSpPr bwMode="auto">
            <a:xfrm>
              <a:off x="2492" y="2761"/>
              <a:ext cx="1528" cy="771"/>
              <a:chOff x="357" y="2450"/>
              <a:chExt cx="795" cy="646"/>
            </a:xfrm>
          </p:grpSpPr>
          <p:sp>
            <p:nvSpPr>
              <p:cNvPr id="72" name="Line 38"/>
              <p:cNvSpPr>
                <a:spLocks noChangeShapeType="1"/>
              </p:cNvSpPr>
              <p:nvPr/>
            </p:nvSpPr>
            <p:spPr bwMode="auto">
              <a:xfrm>
                <a:off x="357" y="2450"/>
                <a:ext cx="795" cy="0"/>
              </a:xfrm>
              <a:prstGeom prst="line">
                <a:avLst/>
              </a:prstGeom>
              <a:noFill/>
              <a:ln w="9525">
                <a:solidFill>
                  <a:srgbClr val="4D4D4D"/>
                </a:solidFill>
                <a:prstDash val="lgDash"/>
                <a:round/>
                <a:headEnd/>
                <a:tailEnd/>
              </a:ln>
            </p:spPr>
            <p:txBody>
              <a:bodyPr/>
              <a:lstStyle/>
              <a:p>
                <a:endParaRPr lang="en-US">
                  <a:latin typeface="Arial"/>
                  <a:cs typeface="Arial"/>
                </a:endParaRPr>
              </a:p>
            </p:txBody>
          </p:sp>
          <p:sp>
            <p:nvSpPr>
              <p:cNvPr id="73" name="Line 39"/>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68" name="Text Box 40"/>
            <p:cNvSpPr txBox="1">
              <a:spLocks noChangeArrowheads="1"/>
            </p:cNvSpPr>
            <p:nvPr/>
          </p:nvSpPr>
          <p:spPr bwMode="auto">
            <a:xfrm>
              <a:off x="3830" y="3531"/>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aseline="-25000">
                  <a:latin typeface="Arial"/>
                  <a:cs typeface="Arial"/>
                </a:rPr>
                <a:t>2</a:t>
              </a:r>
            </a:p>
          </p:txBody>
        </p:sp>
        <p:sp>
          <p:nvSpPr>
            <p:cNvPr id="69" name="Text Box 41"/>
            <p:cNvSpPr txBox="1">
              <a:spLocks noChangeArrowheads="1"/>
            </p:cNvSpPr>
            <p:nvPr/>
          </p:nvSpPr>
          <p:spPr bwMode="auto">
            <a:xfrm>
              <a:off x="2100" y="2604"/>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aseline="-25000">
                  <a:latin typeface="Arial"/>
                  <a:cs typeface="Arial"/>
                </a:rPr>
                <a:t>2</a:t>
              </a:r>
            </a:p>
          </p:txBody>
        </p:sp>
        <p:sp>
          <p:nvSpPr>
            <p:cNvPr id="70" name="Text Box 42"/>
            <p:cNvSpPr txBox="1">
              <a:spLocks noChangeArrowheads="1"/>
            </p:cNvSpPr>
            <p:nvPr/>
          </p:nvSpPr>
          <p:spPr bwMode="auto">
            <a:xfrm>
              <a:off x="3915" y="2458"/>
              <a:ext cx="247"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B</a:t>
              </a:r>
            </a:p>
          </p:txBody>
        </p:sp>
        <p:sp>
          <p:nvSpPr>
            <p:cNvPr id="71" name="Oval 43"/>
            <p:cNvSpPr>
              <a:spLocks noChangeArrowheads="1"/>
            </p:cNvSpPr>
            <p:nvPr/>
          </p:nvSpPr>
          <p:spPr bwMode="auto">
            <a:xfrm>
              <a:off x="3979" y="2718"/>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3259469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strips(downRight)">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strips(downRight)">
                                      <p:cBhvr>
                                        <p:cTn id="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z="3200" dirty="0" smtClean="0"/>
              <a:t>How </a:t>
            </a:r>
            <a:r>
              <a:rPr lang="en-US" altLang="en-US" sz="3200" dirty="0"/>
              <a:t>the Price Elasticity of Supply Can </a:t>
            </a:r>
            <a:r>
              <a:rPr lang="en-US" altLang="en-US" sz="3200" dirty="0" smtClean="0"/>
              <a:t>Vary</a:t>
            </a:r>
          </a:p>
        </p:txBody>
      </p:sp>
      <p:sp>
        <p:nvSpPr>
          <p:cNvPr id="3" name="Text Placeholder 2"/>
          <p:cNvSpPr>
            <a:spLocks noGrp="1"/>
          </p:cNvSpPr>
          <p:nvPr>
            <p:ph type="body" sz="quarter" idx="12"/>
          </p:nvPr>
        </p:nvSpPr>
        <p:spPr>
          <a:xfrm>
            <a:off x="6324600" y="1774254"/>
            <a:ext cx="2590800" cy="2569145"/>
          </a:xfrm>
          <a:solidFill>
            <a:srgbClr val="FFCCCC"/>
          </a:solidFill>
        </p:spPr>
        <p:txBody>
          <a:bodyPr/>
          <a:lstStyle/>
          <a:p>
            <a:r>
              <a:rPr lang="en-US" sz="2800" dirty="0"/>
              <a:t>Supply often becomes </a:t>
            </a:r>
            <a:r>
              <a:rPr lang="en-US" sz="2800" dirty="0" smtClean="0"/>
              <a:t>less </a:t>
            </a:r>
            <a:r>
              <a:rPr lang="en-US" sz="2800" dirty="0"/>
              <a:t>elastic </a:t>
            </a:r>
            <a:r>
              <a:rPr lang="en-US" sz="2800" dirty="0" smtClean="0"/>
              <a:t>as </a:t>
            </a:r>
            <a:r>
              <a:rPr lang="en-US" sz="2800" dirty="0"/>
              <a:t>Q rises, </a:t>
            </a:r>
            <a:r>
              <a:rPr lang="en-US" sz="2800" dirty="0" smtClean="0"/>
              <a:t>due </a:t>
            </a:r>
            <a:r>
              <a:rPr lang="en-US" sz="2800" dirty="0"/>
              <a:t>to capacity limits. </a:t>
            </a:r>
            <a:endParaRPr lang="en-US" sz="2800" dirty="0"/>
          </a:p>
        </p:txBody>
      </p:sp>
      <p:sp>
        <p:nvSpPr>
          <p:cNvPr id="41987" name="Slide Number Placeholder 2"/>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5EF42B7C-B381-47D2-ABC6-4217D07BCA6A}" type="slidenum">
              <a:rPr lang="en-US" altLang="en-US" smtClean="0">
                <a:solidFill>
                  <a:srgbClr val="002060"/>
                </a:solidFill>
              </a:rPr>
              <a:pPr algn="ctr" eaLnBrk="1" hangingPunct="1"/>
              <a:t>49</a:t>
            </a:fld>
            <a:endParaRPr lang="en-US" altLang="en-US" smtClean="0">
              <a:solidFill>
                <a:srgbClr val="002060"/>
              </a:solidFill>
            </a:endParaRPr>
          </a:p>
        </p:txBody>
      </p:sp>
      <p:sp>
        <p:nvSpPr>
          <p:cNvPr id="41988"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r>
              <a:rPr lang="en-US" altLang="en-US"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2" name="Group 41"/>
          <p:cNvGrpSpPr>
            <a:grpSpLocks/>
          </p:cNvGrpSpPr>
          <p:nvPr/>
        </p:nvGrpSpPr>
        <p:grpSpPr bwMode="auto">
          <a:xfrm>
            <a:off x="381000" y="1687513"/>
            <a:ext cx="5715000" cy="3189287"/>
            <a:chOff x="152400" y="2069068"/>
            <a:chExt cx="5715000" cy="3188732"/>
          </a:xfrm>
        </p:grpSpPr>
        <p:sp>
          <p:nvSpPr>
            <p:cNvPr id="7" name="Rectangle 6"/>
            <p:cNvSpPr/>
            <p:nvPr/>
          </p:nvSpPr>
          <p:spPr>
            <a:xfrm>
              <a:off x="914400" y="2210330"/>
              <a:ext cx="4953000" cy="30474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None/>
                <a:defRPr/>
              </a:pPr>
              <a:endParaRPr lang="en-US" sz="1800" dirty="0">
                <a:solidFill>
                  <a:schemeClr val="tx1"/>
                </a:solidFill>
              </a:endParaRPr>
            </a:p>
          </p:txBody>
        </p:sp>
        <p:grpSp>
          <p:nvGrpSpPr>
            <p:cNvPr id="42034" name="Group 13"/>
            <p:cNvGrpSpPr>
              <a:grpSpLocks/>
            </p:cNvGrpSpPr>
            <p:nvPr/>
          </p:nvGrpSpPr>
          <p:grpSpPr bwMode="auto">
            <a:xfrm>
              <a:off x="152400" y="2069068"/>
              <a:ext cx="774571" cy="3188732"/>
              <a:chOff x="152400" y="2069068"/>
              <a:chExt cx="774571" cy="3188732"/>
            </a:xfrm>
          </p:grpSpPr>
          <p:cxnSp>
            <p:nvCxnSpPr>
              <p:cNvPr id="9" name="Straight Connector 8"/>
              <p:cNvCxnSpPr/>
              <p:nvPr/>
            </p:nvCxnSpPr>
            <p:spPr>
              <a:xfrm rot="5400000">
                <a:off x="-608541" y="3733271"/>
                <a:ext cx="304747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036" name="TextBox 8"/>
              <p:cNvSpPr txBox="1">
                <a:spLocks noChangeArrowheads="1"/>
              </p:cNvSpPr>
              <p:nvPr/>
            </p:nvSpPr>
            <p:spPr bwMode="auto">
              <a:xfrm>
                <a:off x="152400" y="2069068"/>
                <a:ext cx="774571" cy="369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a:t>Price </a:t>
                </a:r>
              </a:p>
            </p:txBody>
          </p:sp>
        </p:grpSp>
      </p:grpSp>
      <p:grpSp>
        <p:nvGrpSpPr>
          <p:cNvPr id="4" name="Group 46"/>
          <p:cNvGrpSpPr>
            <a:grpSpLocks/>
          </p:cNvGrpSpPr>
          <p:nvPr/>
        </p:nvGrpSpPr>
        <p:grpSpPr bwMode="auto">
          <a:xfrm>
            <a:off x="906463" y="4876800"/>
            <a:ext cx="6145212" cy="381000"/>
            <a:chOff x="677692" y="5257800"/>
            <a:chExt cx="6145311" cy="381000"/>
          </a:xfrm>
        </p:grpSpPr>
        <p:cxnSp>
          <p:nvCxnSpPr>
            <p:cNvPr id="12" name="Straight Connector 11"/>
            <p:cNvCxnSpPr/>
            <p:nvPr/>
          </p:nvCxnSpPr>
          <p:spPr>
            <a:xfrm>
              <a:off x="914233" y="5257800"/>
              <a:ext cx="4953080" cy="1111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031" name="TextBox 11"/>
            <p:cNvSpPr txBox="1">
              <a:spLocks noChangeArrowheads="1"/>
            </p:cNvSpPr>
            <p:nvPr/>
          </p:nvSpPr>
          <p:spPr bwMode="auto">
            <a:xfrm>
              <a:off x="5714991" y="5269468"/>
              <a:ext cx="1108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a:t>Quantity </a:t>
              </a:r>
            </a:p>
          </p:txBody>
        </p:sp>
        <p:sp>
          <p:nvSpPr>
            <p:cNvPr id="42032" name="TextBox 12"/>
            <p:cNvSpPr txBox="1">
              <a:spLocks noChangeArrowheads="1"/>
            </p:cNvSpPr>
            <p:nvPr/>
          </p:nvSpPr>
          <p:spPr bwMode="auto">
            <a:xfrm>
              <a:off x="677692" y="5257800"/>
              <a:ext cx="3129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a:t>0</a:t>
              </a:r>
            </a:p>
          </p:txBody>
        </p:sp>
      </p:grpSp>
      <p:grpSp>
        <p:nvGrpSpPr>
          <p:cNvPr id="5" name="Group 55"/>
          <p:cNvGrpSpPr>
            <a:grpSpLocks/>
          </p:cNvGrpSpPr>
          <p:nvPr/>
        </p:nvGrpSpPr>
        <p:grpSpPr bwMode="auto">
          <a:xfrm>
            <a:off x="573088" y="2155825"/>
            <a:ext cx="4379912" cy="369888"/>
            <a:chOff x="421249" y="3200400"/>
            <a:chExt cx="4379351" cy="368778"/>
          </a:xfrm>
        </p:grpSpPr>
        <p:cxnSp>
          <p:nvCxnSpPr>
            <p:cNvPr id="16" name="Straight Connector 15"/>
            <p:cNvCxnSpPr/>
            <p:nvPr/>
          </p:nvCxnSpPr>
          <p:spPr>
            <a:xfrm>
              <a:off x="991088" y="3428314"/>
              <a:ext cx="3809512" cy="158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029" name="TextBox 15"/>
            <p:cNvSpPr txBox="1">
              <a:spLocks noChangeArrowheads="1"/>
            </p:cNvSpPr>
            <p:nvPr/>
          </p:nvSpPr>
          <p:spPr bwMode="auto">
            <a:xfrm>
              <a:off x="421249" y="3200400"/>
              <a:ext cx="569319" cy="36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a:t>$15</a:t>
              </a:r>
            </a:p>
          </p:txBody>
        </p:sp>
      </p:grpSp>
      <p:grpSp>
        <p:nvGrpSpPr>
          <p:cNvPr id="6" name="Group 58"/>
          <p:cNvGrpSpPr>
            <a:grpSpLocks/>
          </p:cNvGrpSpPr>
          <p:nvPr/>
        </p:nvGrpSpPr>
        <p:grpSpPr bwMode="auto">
          <a:xfrm>
            <a:off x="701675" y="2754313"/>
            <a:ext cx="4022725" cy="369887"/>
            <a:chOff x="473264" y="4126467"/>
            <a:chExt cx="4022536" cy="368777"/>
          </a:xfrm>
        </p:grpSpPr>
        <p:cxnSp>
          <p:nvCxnSpPr>
            <p:cNvPr id="19" name="Straight Connector 18"/>
            <p:cNvCxnSpPr/>
            <p:nvPr/>
          </p:nvCxnSpPr>
          <p:spPr>
            <a:xfrm>
              <a:off x="914568" y="4265748"/>
              <a:ext cx="3581232" cy="1266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027" name="TextBox 18"/>
            <p:cNvSpPr txBox="1">
              <a:spLocks noChangeArrowheads="1"/>
            </p:cNvSpPr>
            <p:nvPr/>
          </p:nvSpPr>
          <p:spPr bwMode="auto">
            <a:xfrm>
              <a:off x="473264" y="4126467"/>
              <a:ext cx="441126" cy="36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dirty="0"/>
                <a:t>12</a:t>
              </a:r>
            </a:p>
          </p:txBody>
        </p:sp>
      </p:grpSp>
      <p:grpSp>
        <p:nvGrpSpPr>
          <p:cNvPr id="8" name="Group 77"/>
          <p:cNvGrpSpPr>
            <a:grpSpLocks/>
          </p:cNvGrpSpPr>
          <p:nvPr/>
        </p:nvGrpSpPr>
        <p:grpSpPr bwMode="auto">
          <a:xfrm>
            <a:off x="1274763" y="1763713"/>
            <a:ext cx="4784725" cy="2616200"/>
            <a:chOff x="6264351" y="1492639"/>
            <a:chExt cx="4784730" cy="2616035"/>
          </a:xfrm>
        </p:grpSpPr>
        <p:sp>
          <p:nvSpPr>
            <p:cNvPr id="42024" name="TextBox 27"/>
            <p:cNvSpPr txBox="1">
              <a:spLocks noChangeArrowheads="1"/>
            </p:cNvSpPr>
            <p:nvPr/>
          </p:nvSpPr>
          <p:spPr bwMode="auto">
            <a:xfrm>
              <a:off x="10094973" y="1492639"/>
              <a:ext cx="954108" cy="36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dirty="0"/>
                <a:t>Supply </a:t>
              </a:r>
            </a:p>
          </p:txBody>
        </p:sp>
        <p:sp>
          <p:nvSpPr>
            <p:cNvPr id="23" name="Freeform 22"/>
            <p:cNvSpPr/>
            <p:nvPr/>
          </p:nvSpPr>
          <p:spPr>
            <a:xfrm rot="15734642">
              <a:off x="7193106" y="1082963"/>
              <a:ext cx="2096956" cy="3954466"/>
            </a:xfrm>
            <a:custGeom>
              <a:avLst/>
              <a:gdLst>
                <a:gd name="connsiteX0" fmla="*/ 0 w 1638795"/>
                <a:gd name="connsiteY0" fmla="*/ 0 h 1413164"/>
                <a:gd name="connsiteX1" fmla="*/ 1638795 w 1638795"/>
                <a:gd name="connsiteY1" fmla="*/ 1413164 h 1413164"/>
                <a:gd name="connsiteX0" fmla="*/ 0 w 1638795"/>
                <a:gd name="connsiteY0" fmla="*/ 0 h 1413164"/>
                <a:gd name="connsiteX1" fmla="*/ 1638795 w 1638795"/>
                <a:gd name="connsiteY1" fmla="*/ 1413164 h 1413164"/>
                <a:gd name="connsiteX0" fmla="*/ 0 w 1638795"/>
                <a:gd name="connsiteY0" fmla="*/ 0 h 1413164"/>
                <a:gd name="connsiteX1" fmla="*/ 1638795 w 1638795"/>
                <a:gd name="connsiteY1" fmla="*/ 1413164 h 1413164"/>
                <a:gd name="connsiteX0" fmla="*/ 0 w 1638795"/>
                <a:gd name="connsiteY0" fmla="*/ 0 h 1434949"/>
                <a:gd name="connsiteX1" fmla="*/ 1638795 w 1638795"/>
                <a:gd name="connsiteY1" fmla="*/ 1413164 h 1434949"/>
                <a:gd name="connsiteX0" fmla="*/ 0 w 1638795"/>
                <a:gd name="connsiteY0" fmla="*/ 0 h 1413164"/>
                <a:gd name="connsiteX1" fmla="*/ 1638795 w 1638795"/>
                <a:gd name="connsiteY1" fmla="*/ 1413164 h 1413164"/>
                <a:gd name="connsiteX0" fmla="*/ 0 w 1976194"/>
                <a:gd name="connsiteY0" fmla="*/ 0 h 1413164"/>
                <a:gd name="connsiteX1" fmla="*/ 1976194 w 1976194"/>
                <a:gd name="connsiteY1" fmla="*/ 1413164 h 1413164"/>
                <a:gd name="connsiteX0" fmla="*/ 0 w 2426059"/>
                <a:gd name="connsiteY0" fmla="*/ 0 h 1616935"/>
                <a:gd name="connsiteX1" fmla="*/ 2426059 w 2426059"/>
                <a:gd name="connsiteY1" fmla="*/ 1616935 h 1616935"/>
                <a:gd name="connsiteX0" fmla="*/ 0 w 2426059"/>
                <a:gd name="connsiteY0" fmla="*/ 0 h 1616935"/>
                <a:gd name="connsiteX1" fmla="*/ 2426059 w 2426059"/>
                <a:gd name="connsiteY1" fmla="*/ 1616935 h 1616935"/>
                <a:gd name="connsiteX0" fmla="*/ 0 w 2426059"/>
                <a:gd name="connsiteY0" fmla="*/ 0 h 1616935"/>
                <a:gd name="connsiteX1" fmla="*/ 2426059 w 2426059"/>
                <a:gd name="connsiteY1" fmla="*/ 1616935 h 1616935"/>
                <a:gd name="connsiteX0" fmla="*/ 0 w 2032704"/>
                <a:gd name="connsiteY0" fmla="*/ 0 h 2389456"/>
                <a:gd name="connsiteX1" fmla="*/ 2032704 w 2032704"/>
                <a:gd name="connsiteY1" fmla="*/ 2389456 h 2389456"/>
                <a:gd name="connsiteX0" fmla="*/ 0 w 2032704"/>
                <a:gd name="connsiteY0" fmla="*/ 0 h 2389456"/>
                <a:gd name="connsiteX1" fmla="*/ 2032704 w 2032704"/>
                <a:gd name="connsiteY1" fmla="*/ 2389456 h 2389456"/>
                <a:gd name="connsiteX0" fmla="*/ 94538 w 2127242"/>
                <a:gd name="connsiteY0" fmla="*/ 0 h 2389456"/>
                <a:gd name="connsiteX1" fmla="*/ 2127242 w 2127242"/>
                <a:gd name="connsiteY1" fmla="*/ 2389456 h 2389456"/>
                <a:gd name="connsiteX0" fmla="*/ 612006 w 2644710"/>
                <a:gd name="connsiteY0" fmla="*/ 0 h 2389456"/>
                <a:gd name="connsiteX1" fmla="*/ 2644710 w 2644710"/>
                <a:gd name="connsiteY1" fmla="*/ 2389456 h 2389456"/>
                <a:gd name="connsiteX0" fmla="*/ 387714 w 2420418"/>
                <a:gd name="connsiteY0" fmla="*/ 0 h 2389456"/>
                <a:gd name="connsiteX1" fmla="*/ 2420418 w 2420418"/>
                <a:gd name="connsiteY1" fmla="*/ 2389456 h 2389456"/>
                <a:gd name="connsiteX0" fmla="*/ 387714 w 2420418"/>
                <a:gd name="connsiteY0" fmla="*/ 0 h 2389456"/>
                <a:gd name="connsiteX1" fmla="*/ 2420418 w 2420418"/>
                <a:gd name="connsiteY1" fmla="*/ 2389456 h 2389456"/>
                <a:gd name="connsiteX0" fmla="*/ 387714 w 2420418"/>
                <a:gd name="connsiteY0" fmla="*/ 0 h 2389456"/>
                <a:gd name="connsiteX1" fmla="*/ 2420418 w 2420418"/>
                <a:gd name="connsiteY1" fmla="*/ 2389456 h 2389456"/>
                <a:gd name="connsiteX0" fmla="*/ 299874 w 2332578"/>
                <a:gd name="connsiteY0" fmla="*/ 0 h 2389456"/>
                <a:gd name="connsiteX1" fmla="*/ 2332578 w 2332578"/>
                <a:gd name="connsiteY1" fmla="*/ 2389456 h 2389456"/>
                <a:gd name="connsiteX0" fmla="*/ 273605 w 2306309"/>
                <a:gd name="connsiteY0" fmla="*/ 0 h 2389456"/>
                <a:gd name="connsiteX1" fmla="*/ 2306309 w 2306309"/>
                <a:gd name="connsiteY1" fmla="*/ 2389456 h 2389456"/>
                <a:gd name="connsiteX0" fmla="*/ 273605 w 2306309"/>
                <a:gd name="connsiteY0" fmla="*/ 0 h 2389456"/>
                <a:gd name="connsiteX1" fmla="*/ 2306309 w 2306309"/>
                <a:gd name="connsiteY1" fmla="*/ 2389456 h 2389456"/>
                <a:gd name="connsiteX0" fmla="*/ 273605 w 2417479"/>
                <a:gd name="connsiteY0" fmla="*/ 0 h 2141204"/>
                <a:gd name="connsiteX1" fmla="*/ 2417479 w 2417479"/>
                <a:gd name="connsiteY1" fmla="*/ 2141204 h 2141204"/>
                <a:gd name="connsiteX0" fmla="*/ 273605 w 2417479"/>
                <a:gd name="connsiteY0" fmla="*/ 0 h 2141204"/>
                <a:gd name="connsiteX1" fmla="*/ 2417479 w 2417479"/>
                <a:gd name="connsiteY1" fmla="*/ 2141204 h 2141204"/>
                <a:gd name="connsiteX0" fmla="*/ 273605 w 2204813"/>
                <a:gd name="connsiteY0" fmla="*/ 0 h 2045786"/>
                <a:gd name="connsiteX1" fmla="*/ 2204813 w 2204813"/>
                <a:gd name="connsiteY1" fmla="*/ 2045786 h 2045786"/>
                <a:gd name="connsiteX0" fmla="*/ 273605 w 2204813"/>
                <a:gd name="connsiteY0" fmla="*/ 0 h 2045786"/>
                <a:gd name="connsiteX1" fmla="*/ 2204813 w 2204813"/>
                <a:gd name="connsiteY1" fmla="*/ 2045786 h 2045786"/>
              </a:gdLst>
              <a:ahLst/>
              <a:cxnLst>
                <a:cxn ang="0">
                  <a:pos x="connsiteX0" y="connsiteY0"/>
                </a:cxn>
                <a:cxn ang="0">
                  <a:pos x="connsiteX1" y="connsiteY1"/>
                </a:cxn>
              </a:cxnLst>
              <a:rect l="l" t="t" r="r" b="b"/>
              <a:pathLst>
                <a:path w="2204813" h="2045786">
                  <a:moveTo>
                    <a:pt x="273605" y="0"/>
                  </a:moveTo>
                  <a:cubicBezTo>
                    <a:pt x="0" y="1202334"/>
                    <a:pt x="1182660" y="1931036"/>
                    <a:pt x="2204813" y="2045786"/>
                  </a:cubicBezTo>
                </a:path>
              </a:pathLst>
            </a:custGeom>
            <a:ln w="38100">
              <a:solidFill>
                <a:srgbClr val="005EA4"/>
              </a:solidFill>
            </a:ln>
          </p:spPr>
          <p:style>
            <a:lnRef idx="1">
              <a:schemeClr val="accent1"/>
            </a:lnRef>
            <a:fillRef idx="0">
              <a:schemeClr val="accent1"/>
            </a:fillRef>
            <a:effectRef idx="0">
              <a:schemeClr val="accent1"/>
            </a:effectRef>
            <a:fontRef idx="minor">
              <a:schemeClr val="tx1"/>
            </a:fontRef>
          </p:style>
          <p:txBody>
            <a:bodyPr anchor="ctr"/>
            <a:lstStyle/>
            <a:p>
              <a:pPr>
                <a:buFontTx/>
                <a:buNone/>
                <a:defRPr/>
              </a:pPr>
              <a:endParaRPr lang="en-US" sz="1800"/>
            </a:p>
          </p:txBody>
        </p:sp>
      </p:grpSp>
      <p:grpSp>
        <p:nvGrpSpPr>
          <p:cNvPr id="10" name="Group 78"/>
          <p:cNvGrpSpPr>
            <a:grpSpLocks/>
          </p:cNvGrpSpPr>
          <p:nvPr/>
        </p:nvGrpSpPr>
        <p:grpSpPr bwMode="auto">
          <a:xfrm>
            <a:off x="1600200" y="4356100"/>
            <a:ext cx="569913" cy="889000"/>
            <a:chOff x="6898485" y="4584463"/>
            <a:chExt cx="568862" cy="890798"/>
          </a:xfrm>
        </p:grpSpPr>
        <p:sp>
          <p:nvSpPr>
            <p:cNvPr id="42022" name="TextBox 30"/>
            <p:cNvSpPr txBox="1">
              <a:spLocks noChangeArrowheads="1"/>
            </p:cNvSpPr>
            <p:nvPr/>
          </p:nvSpPr>
          <p:spPr bwMode="auto">
            <a:xfrm>
              <a:off x="6898485" y="5105401"/>
              <a:ext cx="568862" cy="36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a:t>100</a:t>
              </a:r>
            </a:p>
          </p:txBody>
        </p:sp>
        <p:cxnSp>
          <p:nvCxnSpPr>
            <p:cNvPr id="26" name="Straight Connector 25"/>
            <p:cNvCxnSpPr/>
            <p:nvPr/>
          </p:nvCxnSpPr>
          <p:spPr>
            <a:xfrm rot="5400000">
              <a:off x="6942639" y="4844547"/>
              <a:ext cx="521753" cy="1585"/>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80"/>
          <p:cNvGrpSpPr>
            <a:grpSpLocks/>
          </p:cNvGrpSpPr>
          <p:nvPr/>
        </p:nvGrpSpPr>
        <p:grpSpPr bwMode="auto">
          <a:xfrm>
            <a:off x="4876800" y="2373313"/>
            <a:ext cx="569913" cy="2882900"/>
            <a:chOff x="6822284" y="2591594"/>
            <a:chExt cx="568862" cy="2883167"/>
          </a:xfrm>
        </p:grpSpPr>
        <p:cxnSp>
          <p:nvCxnSpPr>
            <p:cNvPr id="28" name="Straight Connector 27"/>
            <p:cNvCxnSpPr/>
            <p:nvPr/>
          </p:nvCxnSpPr>
          <p:spPr>
            <a:xfrm rot="16200000" flipH="1">
              <a:off x="5699556" y="3831580"/>
              <a:ext cx="2514833" cy="3486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021" name="TextBox 34"/>
            <p:cNvSpPr txBox="1">
              <a:spLocks noChangeArrowheads="1"/>
            </p:cNvSpPr>
            <p:nvPr/>
          </p:nvSpPr>
          <p:spPr bwMode="auto">
            <a:xfrm>
              <a:off x="6822284" y="5105399"/>
              <a:ext cx="568862" cy="36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a:t>525</a:t>
              </a:r>
            </a:p>
          </p:txBody>
        </p:sp>
      </p:grpSp>
      <p:grpSp>
        <p:nvGrpSpPr>
          <p:cNvPr id="13" name="Group 78"/>
          <p:cNvGrpSpPr>
            <a:grpSpLocks/>
          </p:cNvGrpSpPr>
          <p:nvPr/>
        </p:nvGrpSpPr>
        <p:grpSpPr bwMode="auto">
          <a:xfrm>
            <a:off x="4419600" y="2906713"/>
            <a:ext cx="569913" cy="2351087"/>
            <a:chOff x="6822284" y="3124200"/>
            <a:chExt cx="568862" cy="2350445"/>
          </a:xfrm>
        </p:grpSpPr>
        <p:sp>
          <p:nvSpPr>
            <p:cNvPr id="42018" name="TextBox 39"/>
            <p:cNvSpPr txBox="1">
              <a:spLocks noChangeArrowheads="1"/>
            </p:cNvSpPr>
            <p:nvPr/>
          </p:nvSpPr>
          <p:spPr bwMode="auto">
            <a:xfrm>
              <a:off x="6822284" y="5105400"/>
              <a:ext cx="568862" cy="36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a:t>500</a:t>
              </a:r>
            </a:p>
          </p:txBody>
        </p:sp>
        <p:cxnSp>
          <p:nvCxnSpPr>
            <p:cNvPr id="33" name="Straight Connector 32"/>
            <p:cNvCxnSpPr/>
            <p:nvPr/>
          </p:nvCxnSpPr>
          <p:spPr>
            <a:xfrm rot="16200000" flipH="1">
              <a:off x="6153623" y="4097099"/>
              <a:ext cx="1980659" cy="3486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 name="Group 78"/>
          <p:cNvGrpSpPr>
            <a:grpSpLocks/>
          </p:cNvGrpSpPr>
          <p:nvPr/>
        </p:nvGrpSpPr>
        <p:grpSpPr bwMode="auto">
          <a:xfrm>
            <a:off x="2382838" y="4202113"/>
            <a:ext cx="569912" cy="1055687"/>
            <a:chOff x="6879671" y="4419599"/>
            <a:chExt cx="568862" cy="1054936"/>
          </a:xfrm>
        </p:grpSpPr>
        <p:sp>
          <p:nvSpPr>
            <p:cNvPr id="42016" name="TextBox 42"/>
            <p:cNvSpPr txBox="1">
              <a:spLocks noChangeArrowheads="1"/>
            </p:cNvSpPr>
            <p:nvPr/>
          </p:nvSpPr>
          <p:spPr bwMode="auto">
            <a:xfrm>
              <a:off x="6879671" y="5105398"/>
              <a:ext cx="568862" cy="36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a:t>200</a:t>
              </a:r>
            </a:p>
          </p:txBody>
        </p:sp>
        <p:cxnSp>
          <p:nvCxnSpPr>
            <p:cNvPr id="36" name="Straight Connector 35"/>
            <p:cNvCxnSpPr/>
            <p:nvPr/>
          </p:nvCxnSpPr>
          <p:spPr>
            <a:xfrm rot="5400000">
              <a:off x="6819862" y="4761463"/>
              <a:ext cx="685312" cy="158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 name="Group 58"/>
          <p:cNvGrpSpPr>
            <a:grpSpLocks/>
          </p:cNvGrpSpPr>
          <p:nvPr/>
        </p:nvGrpSpPr>
        <p:grpSpPr bwMode="auto">
          <a:xfrm>
            <a:off x="838200" y="3973513"/>
            <a:ext cx="1828800" cy="369887"/>
            <a:chOff x="601495" y="3950731"/>
            <a:chExt cx="1828799" cy="368777"/>
          </a:xfrm>
        </p:grpSpPr>
        <p:cxnSp>
          <p:nvCxnSpPr>
            <p:cNvPr id="38" name="Straight Connector 37"/>
            <p:cNvCxnSpPr/>
            <p:nvPr/>
          </p:nvCxnSpPr>
          <p:spPr>
            <a:xfrm flipV="1">
              <a:off x="914233" y="4178645"/>
              <a:ext cx="1516061" cy="11079"/>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015" name="TextBox 46"/>
            <p:cNvSpPr txBox="1">
              <a:spLocks noChangeArrowheads="1"/>
            </p:cNvSpPr>
            <p:nvPr/>
          </p:nvSpPr>
          <p:spPr bwMode="auto">
            <a:xfrm>
              <a:off x="601495" y="3950731"/>
              <a:ext cx="312906" cy="368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a:t>4</a:t>
              </a:r>
            </a:p>
          </p:txBody>
        </p:sp>
      </p:grpSp>
      <p:grpSp>
        <p:nvGrpSpPr>
          <p:cNvPr id="17" name="Group 58"/>
          <p:cNvGrpSpPr>
            <a:grpSpLocks/>
          </p:cNvGrpSpPr>
          <p:nvPr/>
        </p:nvGrpSpPr>
        <p:grpSpPr bwMode="auto">
          <a:xfrm>
            <a:off x="838200" y="4213225"/>
            <a:ext cx="990600" cy="369888"/>
            <a:chOff x="601495" y="4126468"/>
            <a:chExt cx="990599" cy="368778"/>
          </a:xfrm>
        </p:grpSpPr>
        <p:cxnSp>
          <p:nvCxnSpPr>
            <p:cNvPr id="41" name="Straight Connector 40"/>
            <p:cNvCxnSpPr/>
            <p:nvPr/>
          </p:nvCxnSpPr>
          <p:spPr>
            <a:xfrm>
              <a:off x="914233" y="4265749"/>
              <a:ext cx="677861" cy="158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2013" name="TextBox 49"/>
            <p:cNvSpPr txBox="1">
              <a:spLocks noChangeArrowheads="1"/>
            </p:cNvSpPr>
            <p:nvPr/>
          </p:nvSpPr>
          <p:spPr bwMode="auto">
            <a:xfrm>
              <a:off x="601495" y="4126468"/>
              <a:ext cx="312906" cy="36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a:t>3</a:t>
              </a:r>
            </a:p>
          </p:txBody>
        </p:sp>
      </p:grpSp>
      <p:sp>
        <p:nvSpPr>
          <p:cNvPr id="43" name="Freeform 183"/>
          <p:cNvSpPr>
            <a:spLocks/>
          </p:cNvSpPr>
          <p:nvPr/>
        </p:nvSpPr>
        <p:spPr bwMode="auto">
          <a:xfrm>
            <a:off x="1828800" y="4278313"/>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183"/>
          <p:cNvSpPr>
            <a:spLocks/>
          </p:cNvSpPr>
          <p:nvPr/>
        </p:nvSpPr>
        <p:spPr bwMode="auto">
          <a:xfrm>
            <a:off x="2590800" y="4125913"/>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83"/>
          <p:cNvSpPr>
            <a:spLocks/>
          </p:cNvSpPr>
          <p:nvPr/>
        </p:nvSpPr>
        <p:spPr bwMode="auto">
          <a:xfrm>
            <a:off x="4648200" y="2830513"/>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183"/>
          <p:cNvSpPr>
            <a:spLocks/>
          </p:cNvSpPr>
          <p:nvPr/>
        </p:nvSpPr>
        <p:spPr bwMode="auto">
          <a:xfrm>
            <a:off x="4900613" y="2324100"/>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8" name="Group 73"/>
          <p:cNvGrpSpPr>
            <a:grpSpLocks/>
          </p:cNvGrpSpPr>
          <p:nvPr/>
        </p:nvGrpSpPr>
        <p:grpSpPr bwMode="auto">
          <a:xfrm>
            <a:off x="2828925" y="1652588"/>
            <a:ext cx="1928813" cy="1217612"/>
            <a:chOff x="3515177" y="1108282"/>
            <a:chExt cx="1928948" cy="1216825"/>
          </a:xfrm>
        </p:grpSpPr>
        <p:sp>
          <p:nvSpPr>
            <p:cNvPr id="42010" name="TextBox 24"/>
            <p:cNvSpPr txBox="1">
              <a:spLocks noChangeArrowheads="1"/>
            </p:cNvSpPr>
            <p:nvPr/>
          </p:nvSpPr>
          <p:spPr bwMode="auto">
            <a:xfrm>
              <a:off x="3515177" y="1108282"/>
              <a:ext cx="1928948" cy="700941"/>
            </a:xfrm>
            <a:prstGeom prst="rect">
              <a:avLst/>
            </a:prstGeom>
            <a:solidFill>
              <a:srgbClr val="F2D6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a:t>Elasticity is small</a:t>
              </a:r>
            </a:p>
            <a:p>
              <a:pPr algn="ctr" eaLnBrk="1" hangingPunct="1">
                <a:buFontTx/>
                <a:buNone/>
              </a:pPr>
              <a:r>
                <a:rPr lang="en-US" altLang="en-US" sz="1800"/>
                <a:t>(less than 1).</a:t>
              </a:r>
            </a:p>
          </p:txBody>
        </p:sp>
        <p:sp>
          <p:nvSpPr>
            <p:cNvPr id="49" name="Left Brace 48"/>
            <p:cNvSpPr/>
            <p:nvPr/>
          </p:nvSpPr>
          <p:spPr>
            <a:xfrm rot="1716976">
              <a:off x="5134540" y="1680999"/>
              <a:ext cx="307997" cy="644108"/>
            </a:xfrm>
            <a:prstGeom prst="leftBrace">
              <a:avLst>
                <a:gd name="adj1" fmla="val 3333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buFontTx/>
                <a:buNone/>
                <a:defRPr/>
              </a:pPr>
              <a:endParaRPr lang="en-US" sz="1800"/>
            </a:p>
          </p:txBody>
        </p:sp>
      </p:grpSp>
      <p:grpSp>
        <p:nvGrpSpPr>
          <p:cNvPr id="20" name="Group 76"/>
          <p:cNvGrpSpPr>
            <a:grpSpLocks/>
          </p:cNvGrpSpPr>
          <p:nvPr/>
        </p:nvGrpSpPr>
        <p:grpSpPr bwMode="auto">
          <a:xfrm>
            <a:off x="1289050" y="3089275"/>
            <a:ext cx="1903413" cy="1028700"/>
            <a:chOff x="1975260" y="2544763"/>
            <a:chExt cx="1902419" cy="1029061"/>
          </a:xfrm>
        </p:grpSpPr>
        <p:sp>
          <p:nvSpPr>
            <p:cNvPr id="51" name="Left Brace 50"/>
            <p:cNvSpPr/>
            <p:nvPr/>
          </p:nvSpPr>
          <p:spPr>
            <a:xfrm rot="4702937">
              <a:off x="2747834" y="3032635"/>
              <a:ext cx="308083" cy="774295"/>
            </a:xfrm>
            <a:prstGeom prst="leftBrace">
              <a:avLst>
                <a:gd name="adj1" fmla="val 33333"/>
                <a:gd name="adj2" fmla="val 5000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buFontTx/>
                <a:buNone/>
                <a:defRPr/>
              </a:pPr>
              <a:endParaRPr lang="en-US" sz="1800"/>
            </a:p>
          </p:txBody>
        </p:sp>
        <p:sp>
          <p:nvSpPr>
            <p:cNvPr id="42009" name="TextBox 75"/>
            <p:cNvSpPr txBox="1">
              <a:spLocks noChangeArrowheads="1"/>
            </p:cNvSpPr>
            <p:nvPr/>
          </p:nvSpPr>
          <p:spPr bwMode="auto">
            <a:xfrm>
              <a:off x="1975260" y="2544763"/>
              <a:ext cx="1902419" cy="702212"/>
            </a:xfrm>
            <a:prstGeom prst="rect">
              <a:avLst/>
            </a:prstGeom>
            <a:solidFill>
              <a:srgbClr val="F2D69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a:t>Elasticity is large</a:t>
              </a:r>
            </a:p>
            <a:p>
              <a:pPr algn="ctr" eaLnBrk="1" hangingPunct="1">
                <a:buFontTx/>
                <a:buNone/>
              </a:pPr>
              <a:r>
                <a:rPr lang="en-US" altLang="en-US" sz="1800"/>
                <a:t>(greater than 1).</a:t>
              </a:r>
            </a:p>
          </p:txBody>
        </p:sp>
      </p:grpSp>
    </p:spTree>
    <p:extLst>
      <p:ext uri="{BB962C8B-B14F-4D97-AF65-F5344CB8AC3E}">
        <p14:creationId xmlns:p14="http://schemas.microsoft.com/office/powerpoint/2010/main" val="2710215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nodeType="afterGroup">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childTnLst>
                          </p:cTn>
                        </p:par>
                        <p:par>
                          <p:cTn id="24" fill="hold" nodeType="afterGroup">
                            <p:stCondLst>
                              <p:cond delay="1000"/>
                            </p:stCondLst>
                            <p:childTnLst>
                              <p:par>
                                <p:cTn id="25" presetID="22" presetClass="entr" presetSubtype="1"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nodeType="afterGroup">
                            <p:stCondLst>
                              <p:cond delay="15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nodeType="afterGroup">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childTnLst>
                          </p:cTn>
                        </p:par>
                        <p:par>
                          <p:cTn id="36" fill="hold" nodeType="afterGroup">
                            <p:stCondLst>
                              <p:cond delay="2500"/>
                            </p:stCondLst>
                            <p:childTnLst>
                              <p:par>
                                <p:cTn id="37" presetID="22" presetClass="entr" presetSubtype="1"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up)">
                                      <p:cBhvr>
                                        <p:cTn id="39" dur="500"/>
                                        <p:tgtEl>
                                          <p:spTgt spid="14"/>
                                        </p:tgtEl>
                                      </p:cBhvr>
                                    </p:animEffect>
                                  </p:childTnLst>
                                </p:cTn>
                              </p:par>
                            </p:childTnLst>
                          </p:cTn>
                        </p:par>
                        <p:par>
                          <p:cTn id="40" fill="hold" nodeType="afterGroup">
                            <p:stCondLst>
                              <p:cond delay="3000"/>
                            </p:stCondLst>
                            <p:childTnLst>
                              <p:par>
                                <p:cTn id="41" presetID="22" presetClass="entr" presetSubtype="8"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lef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par>
                          <p:cTn id="49" fill="hold" nodeType="afterGroup">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childTnLst>
                          </p:cTn>
                        </p:par>
                        <p:par>
                          <p:cTn id="53" fill="hold" nodeType="afterGroup">
                            <p:stCondLst>
                              <p:cond delay="1000"/>
                            </p:stCondLst>
                            <p:childTnLst>
                              <p:par>
                                <p:cTn id="54" presetID="22" presetClass="entr" presetSubtype="1"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up)">
                                      <p:cBhvr>
                                        <p:cTn id="56" dur="500"/>
                                        <p:tgtEl>
                                          <p:spTgt spid="13"/>
                                        </p:tgtEl>
                                      </p:cBhvr>
                                    </p:animEffect>
                                  </p:childTnLst>
                                </p:cTn>
                              </p:par>
                            </p:childTnLst>
                          </p:cTn>
                        </p:par>
                        <p:par>
                          <p:cTn id="57" fill="hold" nodeType="afterGroup">
                            <p:stCondLst>
                              <p:cond delay="1500"/>
                            </p:stCondLst>
                            <p:childTnLst>
                              <p:par>
                                <p:cTn id="58" presetID="22" presetClass="entr" presetSubtype="8"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left)">
                                      <p:cBhvr>
                                        <p:cTn id="60" dur="500"/>
                                        <p:tgtEl>
                                          <p:spTgt spid="5"/>
                                        </p:tgtEl>
                                      </p:cBhvr>
                                    </p:animEffect>
                                  </p:childTnLst>
                                </p:cTn>
                              </p:par>
                            </p:childTnLst>
                          </p:cTn>
                        </p:par>
                        <p:par>
                          <p:cTn id="61" fill="hold" nodeType="afterGroup">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left)">
                                      <p:cBhvr>
                                        <p:cTn id="64" dur="500"/>
                                        <p:tgtEl>
                                          <p:spTgt spid="46"/>
                                        </p:tgtEl>
                                      </p:cBhvr>
                                    </p:animEffect>
                                  </p:childTnLst>
                                </p:cTn>
                              </p:par>
                            </p:childTnLst>
                          </p:cTn>
                        </p:par>
                        <p:par>
                          <p:cTn id="65" fill="hold" nodeType="afterGroup">
                            <p:stCondLst>
                              <p:cond delay="2500"/>
                            </p:stCondLst>
                            <p:childTnLst>
                              <p:par>
                                <p:cTn id="66" presetID="22" presetClass="entr" presetSubtype="1"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up)">
                                      <p:cBhvr>
                                        <p:cTn id="68" dur="500"/>
                                        <p:tgtEl>
                                          <p:spTgt spid="11"/>
                                        </p:tgtEl>
                                      </p:cBhvr>
                                    </p:animEffect>
                                  </p:childTnLst>
                                </p:cTn>
                              </p:par>
                            </p:childTnLst>
                          </p:cTn>
                        </p:par>
                        <p:par>
                          <p:cTn id="69" fill="hold" nodeType="afterGroup">
                            <p:stCondLst>
                              <p:cond delay="3000"/>
                            </p:stCondLst>
                            <p:childTnLst>
                              <p:par>
                                <p:cTn id="70" presetID="22" presetClass="entr" presetSubtype="8"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par>
                          <p:cTn id="73" fill="hold">
                            <p:stCondLst>
                              <p:cond delay="3500"/>
                            </p:stCondLst>
                            <p:childTnLst>
                              <p:par>
                                <p:cTn id="74" presetID="22" presetClass="entr" presetSubtype="8" fill="hold" grpId="0" nodeType="afterEffect">
                                  <p:stCondLst>
                                    <p:cond delay="0"/>
                                  </p:stCondLst>
                                  <p:childTnLst>
                                    <p:set>
                                      <p:cBhvr>
                                        <p:cTn id="75" dur="1" fill="hold">
                                          <p:stCondLst>
                                            <p:cond delay="0"/>
                                          </p:stCondLst>
                                        </p:cTn>
                                        <p:tgtEl>
                                          <p:spTgt spid="3">
                                            <p:bg/>
                                          </p:spTgt>
                                        </p:tgtEl>
                                        <p:attrNameLst>
                                          <p:attrName>style.visibility</p:attrName>
                                        </p:attrNameLst>
                                      </p:cBhvr>
                                      <p:to>
                                        <p:strVal val="visible"/>
                                      </p:to>
                                    </p:set>
                                    <p:animEffect transition="in" filter="wipe(left)">
                                      <p:cBhvr>
                                        <p:cTn id="76" dur="500"/>
                                        <p:tgtEl>
                                          <p:spTgt spid="3">
                                            <p:bg/>
                                          </p:spTgt>
                                        </p:tgtEl>
                                      </p:cBhvr>
                                    </p:animEffect>
                                  </p:childTnLst>
                                </p:cTn>
                              </p:par>
                            </p:childTnLst>
                          </p:cTn>
                        </p:par>
                        <p:par>
                          <p:cTn id="77" fill="hold">
                            <p:stCondLst>
                              <p:cond delay="4000"/>
                            </p:stCondLst>
                            <p:childTnLst>
                              <p:par>
                                <p:cTn id="78" presetID="22" presetClass="entr" presetSubtype="8" fill="hold" grpId="0" nodeType="afterEffect">
                                  <p:stCondLst>
                                    <p:cond delay="0"/>
                                  </p:stCondLst>
                                  <p:childTnLst>
                                    <p:set>
                                      <p:cBhvr>
                                        <p:cTn id="79" dur="1" fill="hold">
                                          <p:stCondLst>
                                            <p:cond delay="0"/>
                                          </p:stCondLst>
                                        </p:cTn>
                                        <p:tgtEl>
                                          <p:spTgt spid="3">
                                            <p:txEl>
                                              <p:pRg st="0" end="0"/>
                                            </p:txEl>
                                          </p:spTgt>
                                        </p:tgtEl>
                                        <p:attrNameLst>
                                          <p:attrName>style.visibility</p:attrName>
                                        </p:attrNameLst>
                                      </p:cBhvr>
                                      <p:to>
                                        <p:strVal val="visible"/>
                                      </p:to>
                                    </p:set>
                                    <p:animEffect transition="in" filter="wipe(left)">
                                      <p:cBhvr>
                                        <p:cTn id="8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3" grpId="0" animBg="1"/>
      <p:bldP spid="44" grpId="0" animBg="1"/>
      <p:bldP spid="45"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Price Elasticity of Demand</a:t>
            </a:r>
            <a:endParaRPr lang="en-US" dirty="0"/>
          </a:p>
        </p:txBody>
      </p:sp>
      <p:sp>
        <p:nvSpPr>
          <p:cNvPr id="3" name="Text Placeholder 2"/>
          <p:cNvSpPr>
            <a:spLocks noGrp="1"/>
          </p:cNvSpPr>
          <p:nvPr>
            <p:ph type="body" sz="quarter" idx="12"/>
          </p:nvPr>
        </p:nvSpPr>
        <p:spPr>
          <a:xfrm>
            <a:off x="533400" y="685800"/>
            <a:ext cx="8008938" cy="5638800"/>
          </a:xfrm>
        </p:spPr>
        <p:txBody>
          <a:bodyPr/>
          <a:lstStyle/>
          <a:p>
            <a:r>
              <a:rPr lang="en-US" sz="2800" dirty="0" smtClean="0"/>
              <a:t>Price elasticity of demand = </a:t>
            </a:r>
          </a:p>
          <a:p>
            <a:endParaRPr lang="en-US" sz="2800" dirty="0"/>
          </a:p>
          <a:p>
            <a:endParaRPr lang="en-US" sz="2800" dirty="0" smtClean="0"/>
          </a:p>
          <a:p>
            <a:endParaRPr lang="en-US" sz="2800" dirty="0"/>
          </a:p>
          <a:p>
            <a:endParaRPr lang="en-US" sz="2800" dirty="0" smtClean="0"/>
          </a:p>
          <a:p>
            <a:endParaRPr lang="en-US" sz="2800" dirty="0"/>
          </a:p>
          <a:p>
            <a:r>
              <a:rPr lang="en-US" sz="2800" dirty="0" smtClean="0"/>
              <a:t>					</a:t>
            </a:r>
            <a:r>
              <a:rPr lang="en-US" sz="2000" dirty="0" smtClean="0"/>
              <a:t>Along </a:t>
            </a:r>
            <a:r>
              <a:rPr lang="en-US" sz="2000" dirty="0"/>
              <a:t>a D curve, P and Q </a:t>
            </a:r>
            <a:r>
              <a:rPr lang="en-US" sz="2000" dirty="0" smtClean="0"/>
              <a:t>					move </a:t>
            </a:r>
            <a:r>
              <a:rPr lang="en-US" sz="2000" dirty="0"/>
              <a:t>in opposite directions</a:t>
            </a:r>
            <a:r>
              <a:rPr lang="en-US" sz="2000" dirty="0" smtClean="0"/>
              <a:t>, 					which </a:t>
            </a:r>
            <a:r>
              <a:rPr lang="en-US" sz="2000" dirty="0"/>
              <a:t>would make </a:t>
            </a:r>
            <a:r>
              <a:rPr lang="en-US" sz="2000" b="1" i="1" dirty="0"/>
              <a:t>price </a:t>
            </a:r>
            <a:r>
              <a:rPr lang="en-US" sz="2000" b="1" i="1" dirty="0" smtClean="0"/>
              <a:t>					elasticity </a:t>
            </a:r>
            <a:r>
              <a:rPr lang="en-US" sz="2000" b="1" i="1" dirty="0"/>
              <a:t>negative</a:t>
            </a:r>
            <a:r>
              <a:rPr lang="en-US" sz="2000" dirty="0"/>
              <a:t>. </a:t>
            </a:r>
            <a:endParaRPr lang="en-US" sz="2000" dirty="0" smtClean="0"/>
          </a:p>
          <a:p>
            <a:endParaRPr lang="en-US" sz="2000" dirty="0"/>
          </a:p>
          <a:p>
            <a:endParaRPr lang="en-US" sz="2000" dirty="0" smtClean="0"/>
          </a:p>
          <a:p>
            <a:endParaRPr lang="en-US" sz="2000" dirty="0"/>
          </a:p>
          <a:p>
            <a:r>
              <a:rPr lang="en-US" sz="2000" dirty="0"/>
              <a:t>We will drop the minus sign and report all price elasticities as </a:t>
            </a:r>
            <a:r>
              <a:rPr lang="en-US" sz="2000" dirty="0" smtClean="0"/>
              <a:t>positive </a:t>
            </a:r>
            <a:r>
              <a:rPr lang="en-US" sz="2000" dirty="0"/>
              <a:t>numbers. </a:t>
            </a:r>
          </a:p>
          <a:p>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5</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5"/>
          <p:cNvGrpSpPr>
            <a:grpSpLocks/>
          </p:cNvGrpSpPr>
          <p:nvPr/>
        </p:nvGrpSpPr>
        <p:grpSpPr bwMode="auto">
          <a:xfrm>
            <a:off x="1517650" y="1371600"/>
            <a:ext cx="3406775" cy="2876550"/>
            <a:chOff x="3226" y="1041"/>
            <a:chExt cx="2146" cy="1812"/>
          </a:xfrm>
        </p:grpSpPr>
        <p:grpSp>
          <p:nvGrpSpPr>
            <p:cNvPr id="7" name="Group 6"/>
            <p:cNvGrpSpPr>
              <a:grpSpLocks/>
            </p:cNvGrpSpPr>
            <p:nvPr/>
          </p:nvGrpSpPr>
          <p:grpSpPr bwMode="auto">
            <a:xfrm>
              <a:off x="3421" y="1302"/>
              <a:ext cx="1661" cy="1413"/>
              <a:chOff x="1098" y="1361"/>
              <a:chExt cx="2116" cy="2027"/>
            </a:xfrm>
          </p:grpSpPr>
          <p:sp>
            <p:nvSpPr>
              <p:cNvPr id="10" name="Line 7"/>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8"/>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9"/>
            <p:cNvSpPr txBox="1">
              <a:spLocks noChangeArrowheads="1"/>
            </p:cNvSpPr>
            <p:nvPr/>
          </p:nvSpPr>
          <p:spPr bwMode="auto">
            <a:xfrm>
              <a:off x="3226" y="1041"/>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9" name="Text Box 10"/>
            <p:cNvSpPr txBox="1">
              <a:spLocks noChangeArrowheads="1"/>
            </p:cNvSpPr>
            <p:nvPr/>
          </p:nvSpPr>
          <p:spPr bwMode="auto">
            <a:xfrm>
              <a:off x="4985" y="2565"/>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12" name="Group 11"/>
          <p:cNvGrpSpPr>
            <a:grpSpLocks/>
          </p:cNvGrpSpPr>
          <p:nvPr/>
        </p:nvGrpSpPr>
        <p:grpSpPr bwMode="auto">
          <a:xfrm>
            <a:off x="2179638" y="1957388"/>
            <a:ext cx="2633662" cy="1722437"/>
            <a:chOff x="3643" y="1410"/>
            <a:chExt cx="1659" cy="1085"/>
          </a:xfrm>
        </p:grpSpPr>
        <p:sp>
          <p:nvSpPr>
            <p:cNvPr id="13" name="Line 12"/>
            <p:cNvSpPr>
              <a:spLocks noChangeShapeType="1"/>
            </p:cNvSpPr>
            <p:nvPr/>
          </p:nvSpPr>
          <p:spPr bwMode="auto">
            <a:xfrm>
              <a:off x="3643" y="1410"/>
              <a:ext cx="1379" cy="919"/>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13"/>
            <p:cNvSpPr txBox="1">
              <a:spLocks noChangeArrowheads="1"/>
            </p:cNvSpPr>
            <p:nvPr/>
          </p:nvSpPr>
          <p:spPr bwMode="auto">
            <a:xfrm>
              <a:off x="4915" y="2207"/>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grpSp>
      <p:grpSp>
        <p:nvGrpSpPr>
          <p:cNvPr id="15" name="Group 55"/>
          <p:cNvGrpSpPr>
            <a:grpSpLocks/>
          </p:cNvGrpSpPr>
          <p:nvPr/>
        </p:nvGrpSpPr>
        <p:grpSpPr bwMode="auto">
          <a:xfrm>
            <a:off x="2590800" y="2435225"/>
            <a:ext cx="587375" cy="2043113"/>
            <a:chOff x="4042" y="2148"/>
            <a:chExt cx="370" cy="1287"/>
          </a:xfrm>
        </p:grpSpPr>
        <p:sp>
          <p:nvSpPr>
            <p:cNvPr id="16" name="Text Box 17"/>
            <p:cNvSpPr txBox="1">
              <a:spLocks noChangeArrowheads="1"/>
            </p:cNvSpPr>
            <p:nvPr/>
          </p:nvSpPr>
          <p:spPr bwMode="auto">
            <a:xfrm>
              <a:off x="4042" y="3147"/>
              <a:ext cx="370"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2</a:t>
              </a:r>
            </a:p>
          </p:txBody>
        </p:sp>
        <p:sp>
          <p:nvSpPr>
            <p:cNvPr id="17" name="Line 20"/>
            <p:cNvSpPr>
              <a:spLocks noChangeShapeType="1"/>
            </p:cNvSpPr>
            <p:nvPr/>
          </p:nvSpPr>
          <p:spPr bwMode="auto">
            <a:xfrm>
              <a:off x="4230" y="2148"/>
              <a:ext cx="0" cy="1004"/>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nvGrpSpPr>
          <p:cNvPr id="18" name="Group 54"/>
          <p:cNvGrpSpPr>
            <a:grpSpLocks/>
          </p:cNvGrpSpPr>
          <p:nvPr/>
        </p:nvGrpSpPr>
        <p:grpSpPr bwMode="auto">
          <a:xfrm>
            <a:off x="1236663" y="2192338"/>
            <a:ext cx="1720850" cy="457200"/>
            <a:chOff x="3189" y="1995"/>
            <a:chExt cx="1084" cy="288"/>
          </a:xfrm>
        </p:grpSpPr>
        <p:sp>
          <p:nvSpPr>
            <p:cNvPr id="19" name="Text Box 16"/>
            <p:cNvSpPr txBox="1">
              <a:spLocks noChangeArrowheads="1"/>
            </p:cNvSpPr>
            <p:nvPr/>
          </p:nvSpPr>
          <p:spPr bwMode="auto">
            <a:xfrm>
              <a:off x="3189" y="1995"/>
              <a:ext cx="376"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2</a:t>
              </a:r>
            </a:p>
          </p:txBody>
        </p:sp>
        <p:sp>
          <p:nvSpPr>
            <p:cNvPr id="20" name="Line 19"/>
            <p:cNvSpPr>
              <a:spLocks noChangeShapeType="1"/>
            </p:cNvSpPr>
            <p:nvPr/>
          </p:nvSpPr>
          <p:spPr bwMode="auto">
            <a:xfrm>
              <a:off x="3562" y="2146"/>
              <a:ext cx="668"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1" name="Oval 23"/>
            <p:cNvSpPr>
              <a:spLocks noChangeArrowheads="1"/>
            </p:cNvSpPr>
            <p:nvPr/>
          </p:nvSpPr>
          <p:spPr bwMode="auto">
            <a:xfrm>
              <a:off x="4185" y="2100"/>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22" name="Group 53"/>
          <p:cNvGrpSpPr>
            <a:grpSpLocks/>
          </p:cNvGrpSpPr>
          <p:nvPr/>
        </p:nvGrpSpPr>
        <p:grpSpPr bwMode="auto">
          <a:xfrm>
            <a:off x="1219200" y="2711450"/>
            <a:ext cx="2705100" cy="1770063"/>
            <a:chOff x="3178" y="2322"/>
            <a:chExt cx="1704" cy="1115"/>
          </a:xfrm>
        </p:grpSpPr>
        <p:grpSp>
          <p:nvGrpSpPr>
            <p:cNvPr id="23" name="Group 25"/>
            <p:cNvGrpSpPr>
              <a:grpSpLocks/>
            </p:cNvGrpSpPr>
            <p:nvPr/>
          </p:nvGrpSpPr>
          <p:grpSpPr bwMode="auto">
            <a:xfrm>
              <a:off x="3178" y="2322"/>
              <a:ext cx="1704" cy="1115"/>
              <a:chOff x="3038" y="1885"/>
              <a:chExt cx="1704" cy="1115"/>
            </a:xfrm>
          </p:grpSpPr>
          <p:sp>
            <p:nvSpPr>
              <p:cNvPr id="25" name="Text Box 26"/>
              <p:cNvSpPr txBox="1">
                <a:spLocks noChangeArrowheads="1"/>
              </p:cNvSpPr>
              <p:nvPr/>
            </p:nvSpPr>
            <p:spPr bwMode="auto">
              <a:xfrm>
                <a:off x="3038" y="1885"/>
                <a:ext cx="387" cy="288"/>
              </a:xfrm>
              <a:prstGeom prst="rect">
                <a:avLst/>
              </a:prstGeom>
              <a:noFill/>
              <a:ln w="9525">
                <a:noFill/>
                <a:miter lim="800000"/>
                <a:headEnd/>
                <a:tailEnd/>
              </a:ln>
            </p:spPr>
            <p:txBody>
              <a:bodyPr>
                <a:spAutoFit/>
              </a:bodyPr>
              <a:lstStyle/>
              <a:p>
                <a:pPr algn="r">
                  <a:spcBef>
                    <a:spcPct val="50000"/>
                  </a:spcBef>
                </a:pPr>
                <a:r>
                  <a:rPr lang="en-US" sz="2400" b="1" i="1">
                    <a:latin typeface="Arial"/>
                    <a:cs typeface="Arial"/>
                  </a:rPr>
                  <a:t>P</a:t>
                </a:r>
                <a:r>
                  <a:rPr lang="en-US" sz="2400" b="1" baseline="-25000">
                    <a:latin typeface="Arial"/>
                    <a:cs typeface="Arial"/>
                  </a:rPr>
                  <a:t>1</a:t>
                </a:r>
              </a:p>
            </p:txBody>
          </p:sp>
          <p:sp>
            <p:nvSpPr>
              <p:cNvPr id="26" name="Text Box 27"/>
              <p:cNvSpPr txBox="1">
                <a:spLocks noChangeArrowheads="1"/>
              </p:cNvSpPr>
              <p:nvPr/>
            </p:nvSpPr>
            <p:spPr bwMode="auto">
              <a:xfrm>
                <a:off x="4397" y="2712"/>
                <a:ext cx="345"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r>
                  <a:rPr lang="en-US" sz="2400" b="1" baseline="-25000">
                    <a:latin typeface="Arial"/>
                    <a:cs typeface="Arial"/>
                  </a:rPr>
                  <a:t>1</a:t>
                </a:r>
              </a:p>
            </p:txBody>
          </p:sp>
          <p:grpSp>
            <p:nvGrpSpPr>
              <p:cNvPr id="27" name="Group 28"/>
              <p:cNvGrpSpPr>
                <a:grpSpLocks/>
              </p:cNvGrpSpPr>
              <p:nvPr/>
            </p:nvGrpSpPr>
            <p:grpSpPr bwMode="auto">
              <a:xfrm>
                <a:off x="3423" y="2032"/>
                <a:ext cx="1152" cy="680"/>
                <a:chOff x="357" y="2450"/>
                <a:chExt cx="795" cy="646"/>
              </a:xfrm>
            </p:grpSpPr>
            <p:sp>
              <p:nvSpPr>
                <p:cNvPr id="28" name="Line 29"/>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9" name="Line 30"/>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sp>
          <p:nvSpPr>
            <p:cNvPr id="24" name="Oval 33"/>
            <p:cNvSpPr>
              <a:spLocks noChangeArrowheads="1"/>
            </p:cNvSpPr>
            <p:nvPr/>
          </p:nvSpPr>
          <p:spPr bwMode="auto">
            <a:xfrm>
              <a:off x="4668" y="2421"/>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30" name="Line 34"/>
          <p:cNvSpPr>
            <a:spLocks noChangeShapeType="1"/>
          </p:cNvSpPr>
          <p:nvPr/>
        </p:nvSpPr>
        <p:spPr bwMode="auto">
          <a:xfrm flipH="1" flipV="1">
            <a:off x="1984375" y="2435225"/>
            <a:ext cx="0" cy="508000"/>
          </a:xfrm>
          <a:prstGeom prst="line">
            <a:avLst/>
          </a:prstGeom>
          <a:noFill/>
          <a:ln w="50800">
            <a:solidFill>
              <a:srgbClr val="FF6600"/>
            </a:solidFill>
            <a:round/>
            <a:headEnd/>
            <a:tailEnd type="triangle" w="lg" len="med"/>
          </a:ln>
        </p:spPr>
        <p:txBody>
          <a:bodyPr/>
          <a:lstStyle/>
          <a:p>
            <a:endParaRPr lang="en-US">
              <a:latin typeface="Arial"/>
              <a:cs typeface="Arial"/>
            </a:endParaRPr>
          </a:p>
        </p:txBody>
      </p:sp>
      <p:sp>
        <p:nvSpPr>
          <p:cNvPr id="31" name="Line 35"/>
          <p:cNvSpPr>
            <a:spLocks noChangeShapeType="1"/>
          </p:cNvSpPr>
          <p:nvPr/>
        </p:nvSpPr>
        <p:spPr bwMode="auto">
          <a:xfrm rot="16200000" flipV="1">
            <a:off x="3271838" y="3486150"/>
            <a:ext cx="0" cy="762000"/>
          </a:xfrm>
          <a:prstGeom prst="line">
            <a:avLst/>
          </a:prstGeom>
          <a:noFill/>
          <a:ln w="50800">
            <a:solidFill>
              <a:srgbClr val="FF6600"/>
            </a:solidFill>
            <a:round/>
            <a:headEnd/>
            <a:tailEnd type="triangle" w="lg" len="med"/>
          </a:ln>
        </p:spPr>
        <p:txBody>
          <a:bodyPr/>
          <a:lstStyle/>
          <a:p>
            <a:endParaRPr lang="en-US">
              <a:latin typeface="Arial"/>
              <a:cs typeface="Arial"/>
            </a:endParaRPr>
          </a:p>
        </p:txBody>
      </p:sp>
      <p:sp>
        <p:nvSpPr>
          <p:cNvPr id="32" name="Text Box 36"/>
          <p:cNvSpPr txBox="1">
            <a:spLocks noChangeArrowheads="1"/>
          </p:cNvSpPr>
          <p:nvPr/>
        </p:nvSpPr>
        <p:spPr bwMode="auto">
          <a:xfrm>
            <a:off x="76200" y="2286000"/>
            <a:ext cx="1203325" cy="830997"/>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dirty="0">
                <a:latin typeface="Arial"/>
                <a:cs typeface="Arial"/>
              </a:rPr>
              <a:t>P</a:t>
            </a:r>
            <a:r>
              <a:rPr lang="en-US" sz="2400" dirty="0">
                <a:latin typeface="Arial"/>
                <a:cs typeface="Arial"/>
              </a:rPr>
              <a:t>  rises by 10%</a:t>
            </a:r>
          </a:p>
        </p:txBody>
      </p:sp>
      <p:sp>
        <p:nvSpPr>
          <p:cNvPr id="33" name="Text Box 37"/>
          <p:cNvSpPr txBox="1">
            <a:spLocks noChangeArrowheads="1"/>
          </p:cNvSpPr>
          <p:nvPr/>
        </p:nvSpPr>
        <p:spPr bwMode="auto">
          <a:xfrm>
            <a:off x="2736056" y="4481513"/>
            <a:ext cx="1281113" cy="830997"/>
          </a:xfrm>
          <a:prstGeom prst="rect">
            <a:avLst/>
          </a:prstGeom>
          <a:solidFill>
            <a:srgbClr val="FF9900">
              <a:alpha val="50195"/>
            </a:srgbClr>
          </a:solidFill>
          <a:ln w="9525">
            <a:noFill/>
            <a:miter lim="800000"/>
            <a:headEnd/>
            <a:tailEnd/>
          </a:ln>
        </p:spPr>
        <p:txBody>
          <a:bodyPr>
            <a:spAutoFit/>
          </a:bodyPr>
          <a:lstStyle/>
          <a:p>
            <a:pPr algn="ctr">
              <a:spcBef>
                <a:spcPct val="50000"/>
              </a:spcBef>
            </a:pPr>
            <a:r>
              <a:rPr lang="en-US" sz="2400" b="1" i="1" dirty="0">
                <a:latin typeface="Arial"/>
                <a:cs typeface="Arial"/>
              </a:rPr>
              <a:t>Q</a:t>
            </a:r>
            <a:r>
              <a:rPr lang="en-US" sz="2400" dirty="0">
                <a:latin typeface="Arial"/>
                <a:cs typeface="Arial"/>
              </a:rPr>
              <a:t>  falls by 15%</a:t>
            </a:r>
          </a:p>
        </p:txBody>
      </p:sp>
      <p:graphicFrame>
        <p:nvGraphicFramePr>
          <p:cNvPr id="35" name="Object 34"/>
          <p:cNvGraphicFramePr>
            <a:graphicFrameLocks noChangeAspect="1"/>
          </p:cNvGraphicFramePr>
          <p:nvPr>
            <p:extLst>
              <p:ext uri="{D42A27DB-BD31-4B8C-83A1-F6EECF244321}">
                <p14:modId xmlns:p14="http://schemas.microsoft.com/office/powerpoint/2010/main" val="3505690879"/>
              </p:ext>
            </p:extLst>
          </p:nvPr>
        </p:nvGraphicFramePr>
        <p:xfrm>
          <a:off x="4361694" y="1219200"/>
          <a:ext cx="4401306" cy="1846677"/>
        </p:xfrm>
        <a:graphic>
          <a:graphicData uri="http://schemas.openxmlformats.org/presentationml/2006/ole">
            <mc:AlternateContent xmlns:mc="http://schemas.openxmlformats.org/markup-compatibility/2006">
              <mc:Choice xmlns:v="urn:schemas-microsoft-com:vml" Requires="v">
                <p:oleObj spid="_x0000_s3092" name="Equation" r:id="rId4" imgW="2057400" imgH="863280" progId="Equation.DSMT4">
                  <p:embed/>
                </p:oleObj>
              </mc:Choice>
              <mc:Fallback>
                <p:oleObj name="Equation" r:id="rId4" imgW="2057400" imgH="863280" progId="Equation.DSMT4">
                  <p:embed/>
                  <p:pic>
                    <p:nvPicPr>
                      <p:cNvPr id="0" name=""/>
                      <p:cNvPicPr/>
                      <p:nvPr/>
                    </p:nvPicPr>
                    <p:blipFill>
                      <a:blip r:embed="rId5"/>
                      <a:stretch>
                        <a:fillRect/>
                      </a:stretch>
                    </p:blipFill>
                    <p:spPr>
                      <a:xfrm>
                        <a:off x="4361694" y="1219200"/>
                        <a:ext cx="4401306" cy="1846677"/>
                      </a:xfrm>
                      <a:prstGeom prst="rect">
                        <a:avLst/>
                      </a:prstGeom>
                    </p:spPr>
                  </p:pic>
                </p:oleObj>
              </mc:Fallback>
            </mc:AlternateContent>
          </a:graphicData>
        </a:graphic>
      </p:graphicFrame>
    </p:spTree>
    <p:extLst>
      <p:ext uri="{BB962C8B-B14F-4D97-AF65-F5344CB8AC3E}">
        <p14:creationId xmlns:p14="http://schemas.microsoft.com/office/powerpoint/2010/main" val="221851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down)">
                                      <p:cBhvr>
                                        <p:cTn id="11" dur="500"/>
                                        <p:tgtEl>
                                          <p:spTgt spid="3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right)">
                                      <p:cBhvr>
                                        <p:cTn id="23" dur="500"/>
                                        <p:tgtEl>
                                          <p:spTgt spid="31"/>
                                        </p:tgtEl>
                                      </p:cBhvr>
                                    </p:animEffect>
                                  </p:childTnLst>
                                </p:cTn>
                              </p:par>
                              <p:par>
                                <p:cTn id="24" presetID="22" presetClass="entr" presetSubtype="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500"/>
                                        <p:tgtEl>
                                          <p:spTgt spid="15"/>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wipe(left)">
                                      <p:cBhvr>
                                        <p:cTn id="30" dur="500"/>
                                        <p:tgtEl>
                                          <p:spTgt spid="3">
                                            <p:txEl>
                                              <p:pRg st="0" end="0"/>
                                            </p:txEl>
                                          </p:spTgt>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left)">
                                      <p:cBhvr>
                                        <p:cTn id="34" dur="500"/>
                                        <p:tgtEl>
                                          <p:spTgt spid="3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wipe(left)">
                                      <p:cBhvr>
                                        <p:cTn id="39" dur="500"/>
                                        <p:tgtEl>
                                          <p:spTgt spid="3">
                                            <p:txEl>
                                              <p:pRg st="6" end="6"/>
                                            </p:tx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left)">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0" grpId="0" animBg="1"/>
      <p:bldP spid="31" grpId="0" animBg="1"/>
      <p:bldP spid="32" grpId="0" animBg="1"/>
      <p:bldP spid="3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wrap="square" anchor="t"/>
          <a:lstStyle/>
          <a:p>
            <a:r>
              <a:rPr lang="en-US" altLang="en-US" dirty="0" smtClean="0"/>
              <a:t>Other</a:t>
            </a:r>
            <a:r>
              <a:rPr lang="en-US" altLang="en-US" dirty="0" smtClean="0"/>
              <a:t> Elasticities </a:t>
            </a:r>
            <a:r>
              <a:rPr lang="en-US" altLang="en-US" dirty="0" smtClean="0"/>
              <a:t>of Demand</a:t>
            </a:r>
          </a:p>
        </p:txBody>
      </p:sp>
      <p:sp>
        <p:nvSpPr>
          <p:cNvPr id="28675" name="Content Placeholder 2"/>
          <p:cNvSpPr>
            <a:spLocks noGrp="1"/>
          </p:cNvSpPr>
          <p:nvPr>
            <p:ph idx="1"/>
          </p:nvPr>
        </p:nvSpPr>
        <p:spPr/>
        <p:txBody>
          <a:bodyPr/>
          <a:lstStyle/>
          <a:p>
            <a:r>
              <a:rPr lang="en-US" altLang="en-US" dirty="0" smtClean="0"/>
              <a:t>Income elasticity of demand</a:t>
            </a:r>
          </a:p>
          <a:p>
            <a:pPr lvl="1"/>
            <a:r>
              <a:rPr lang="en-US" altLang="en-US" dirty="0" smtClean="0"/>
              <a:t>How much the quantity demanded of a good responds to a change in consumers’ income</a:t>
            </a:r>
          </a:p>
          <a:p>
            <a:pPr lvl="1"/>
            <a:r>
              <a:rPr lang="en-US" altLang="en-US" dirty="0" smtClean="0"/>
              <a:t>Percentage change in quantity demanded </a:t>
            </a:r>
          </a:p>
          <a:p>
            <a:pPr lvl="2"/>
            <a:r>
              <a:rPr lang="en-US" altLang="en-US" dirty="0" smtClean="0"/>
              <a:t>Divided by the percentage change in </a:t>
            </a:r>
            <a:r>
              <a:rPr lang="en-US" altLang="en-US" dirty="0" smtClean="0"/>
              <a:t>income</a:t>
            </a:r>
          </a:p>
          <a:p>
            <a:pPr lvl="1"/>
            <a:r>
              <a:rPr lang="en-US" altLang="en-US" dirty="0"/>
              <a:t>Normal </a:t>
            </a:r>
            <a:r>
              <a:rPr lang="en-US" altLang="en-US" dirty="0" smtClean="0"/>
              <a:t>goods: income elasticity &gt; 0</a:t>
            </a:r>
            <a:endParaRPr lang="en-US" altLang="en-US" dirty="0"/>
          </a:p>
          <a:p>
            <a:pPr lvl="1"/>
            <a:r>
              <a:rPr lang="en-US" altLang="en-US" dirty="0" smtClean="0"/>
              <a:t>Inferior goods: income elasticity &lt; 0</a:t>
            </a:r>
            <a:endParaRPr lang="en-US" altLang="en-US" dirty="0"/>
          </a:p>
          <a:p>
            <a:endParaRPr lang="en-US" altLang="en-US" dirty="0" smtClean="0"/>
          </a:p>
        </p:txBody>
      </p:sp>
      <p:sp>
        <p:nvSpPr>
          <p:cNvPr id="2867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06AAD46-D803-4EB2-976C-69C8EFE437DB}" type="slidenum">
              <a:rPr lang="en-US" altLang="en-US" sz="1200" smtClean="0">
                <a:solidFill>
                  <a:srgbClr val="002060"/>
                </a:solidFill>
              </a:rPr>
              <a:pPr algn="ctr" eaLnBrk="1" hangingPunct="1"/>
              <a:t>50</a:t>
            </a:fld>
            <a:endParaRPr lang="en-US" altLang="en-US" sz="1200" smtClean="0">
              <a:solidFill>
                <a:srgbClr val="002060"/>
              </a:solidFill>
            </a:endParaRPr>
          </a:p>
        </p:txBody>
      </p:sp>
      <p:sp>
        <p:nvSpPr>
          <p:cNvPr id="2867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419494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wrap="square" anchor="t"/>
          <a:lstStyle/>
          <a:p>
            <a:r>
              <a:rPr lang="en-US" altLang="en-US" dirty="0"/>
              <a:t>Other Elasticities of Demand</a:t>
            </a:r>
            <a:endParaRPr lang="en-US" altLang="en-US" dirty="0" smtClean="0"/>
          </a:p>
        </p:txBody>
      </p:sp>
      <p:sp>
        <p:nvSpPr>
          <p:cNvPr id="30723" name="Content Placeholder 2"/>
          <p:cNvSpPr>
            <a:spLocks noGrp="1"/>
          </p:cNvSpPr>
          <p:nvPr>
            <p:ph idx="1"/>
          </p:nvPr>
        </p:nvSpPr>
        <p:spPr/>
        <p:txBody>
          <a:bodyPr/>
          <a:lstStyle/>
          <a:p>
            <a:r>
              <a:rPr lang="en-US" altLang="en-US" dirty="0" smtClean="0"/>
              <a:t>Cross-price elasticity of demand</a:t>
            </a:r>
          </a:p>
          <a:p>
            <a:pPr lvl="1"/>
            <a:r>
              <a:rPr lang="en-US" altLang="en-US" dirty="0" smtClean="0"/>
              <a:t>How much the </a:t>
            </a:r>
            <a:r>
              <a:rPr lang="en-US" altLang="en-US" b="1" i="1" dirty="0" err="1" smtClean="0"/>
              <a:t>Q</a:t>
            </a:r>
            <a:r>
              <a:rPr lang="en-US" altLang="en-US" b="1" i="1" baseline="30000" dirty="0" err="1" smtClean="0"/>
              <a:t>d</a:t>
            </a:r>
            <a:r>
              <a:rPr lang="en-US" altLang="en-US" dirty="0" smtClean="0"/>
              <a:t> </a:t>
            </a:r>
            <a:r>
              <a:rPr lang="en-US" altLang="en-US" dirty="0" smtClean="0"/>
              <a:t>of one good responds to a change in the price of another good</a:t>
            </a:r>
          </a:p>
          <a:p>
            <a:pPr lvl="1"/>
            <a:r>
              <a:rPr lang="en-US" altLang="en-US" dirty="0" smtClean="0"/>
              <a:t>Percentage change in </a:t>
            </a:r>
            <a:r>
              <a:rPr lang="en-US" altLang="en-US" b="1" i="1" dirty="0" err="1"/>
              <a:t>Q</a:t>
            </a:r>
            <a:r>
              <a:rPr lang="en-US" altLang="en-US" b="1" i="1" baseline="30000" dirty="0" err="1"/>
              <a:t>d</a:t>
            </a:r>
            <a:r>
              <a:rPr lang="en-US" altLang="en-US" b="1" i="1" baseline="30000" dirty="0"/>
              <a:t> </a:t>
            </a:r>
            <a:r>
              <a:rPr lang="en-US" altLang="en-US" dirty="0" smtClean="0"/>
              <a:t>of </a:t>
            </a:r>
            <a:r>
              <a:rPr lang="en-US" altLang="en-US" dirty="0" smtClean="0"/>
              <a:t>the first good</a:t>
            </a:r>
          </a:p>
          <a:p>
            <a:pPr lvl="2"/>
            <a:r>
              <a:rPr lang="en-US" altLang="en-US" dirty="0" smtClean="0"/>
              <a:t>Divided by the percentage change in price of the second </a:t>
            </a:r>
            <a:r>
              <a:rPr lang="en-US" altLang="en-US" dirty="0" smtClean="0"/>
              <a:t>good</a:t>
            </a:r>
          </a:p>
          <a:p>
            <a:pPr lvl="1"/>
            <a:r>
              <a:rPr lang="en-US" altLang="en-US" dirty="0" smtClean="0"/>
              <a:t>Substitutes: cross-price elasticity &gt; 0</a:t>
            </a:r>
            <a:endParaRPr lang="en-US" altLang="en-US" dirty="0"/>
          </a:p>
          <a:p>
            <a:pPr lvl="1"/>
            <a:r>
              <a:rPr lang="en-US" altLang="en-US" dirty="0" smtClean="0"/>
              <a:t>Complements: cross-price elasticity &lt; 0</a:t>
            </a:r>
            <a:endParaRPr lang="en-US" altLang="en-US" dirty="0"/>
          </a:p>
          <a:p>
            <a:endParaRPr lang="en-US" altLang="en-US" dirty="0" smtClean="0"/>
          </a:p>
        </p:txBody>
      </p:sp>
      <p:sp>
        <p:nvSpPr>
          <p:cNvPr id="3072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7EE45524-5680-43B8-8FF7-DECA1B59CE02}" type="slidenum">
              <a:rPr lang="en-US" altLang="en-US" sz="1200" smtClean="0">
                <a:solidFill>
                  <a:srgbClr val="002060"/>
                </a:solidFill>
              </a:rPr>
              <a:pPr algn="ctr" eaLnBrk="1" hangingPunct="1"/>
              <a:t>51</a:t>
            </a:fld>
            <a:endParaRPr lang="en-US" altLang="en-US" sz="1200" smtClean="0">
              <a:solidFill>
                <a:srgbClr val="002060"/>
              </a:solidFill>
            </a:endParaRPr>
          </a:p>
        </p:txBody>
      </p:sp>
      <p:sp>
        <p:nvSpPr>
          <p:cNvPr id="3072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9555979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dirty="0" smtClean="0"/>
              <a:t>Applications </a:t>
            </a:r>
            <a:endParaRPr lang="en-US" altLang="en-US" dirty="0" smtClean="0"/>
          </a:p>
        </p:txBody>
      </p:sp>
      <p:sp>
        <p:nvSpPr>
          <p:cNvPr id="43011" name="Content Placeholder 2"/>
          <p:cNvSpPr>
            <a:spLocks noGrp="1"/>
          </p:cNvSpPr>
          <p:nvPr>
            <p:ph idx="1"/>
          </p:nvPr>
        </p:nvSpPr>
        <p:spPr/>
        <p:txBody>
          <a:bodyPr/>
          <a:lstStyle/>
          <a:p>
            <a:r>
              <a:rPr lang="en-US" altLang="en-US" dirty="0" smtClean="0"/>
              <a:t>Can Good News for Farming Be Bad News for Farmers?</a:t>
            </a:r>
          </a:p>
          <a:p>
            <a:pPr lvl="1"/>
            <a:r>
              <a:rPr lang="en-US" altLang="en-US" dirty="0" smtClean="0"/>
              <a:t>New hybrid of wheat – increase production per acre 20%</a:t>
            </a:r>
          </a:p>
          <a:p>
            <a:pPr lvl="2"/>
            <a:r>
              <a:rPr lang="en-US" altLang="en-US" dirty="0" smtClean="0"/>
              <a:t>Supply curve shifts to the right</a:t>
            </a:r>
          </a:p>
          <a:p>
            <a:pPr lvl="2"/>
            <a:r>
              <a:rPr lang="en-US" altLang="en-US" dirty="0" smtClean="0"/>
              <a:t>Higher quantity and lower price</a:t>
            </a:r>
          </a:p>
          <a:p>
            <a:pPr lvl="2"/>
            <a:r>
              <a:rPr lang="en-US" altLang="en-US" dirty="0" smtClean="0"/>
              <a:t>Demand is inelastic: total revenue </a:t>
            </a:r>
            <a:r>
              <a:rPr lang="en-US" altLang="en-US" dirty="0" smtClean="0"/>
              <a:t>falls</a:t>
            </a:r>
          </a:p>
          <a:p>
            <a:pPr lvl="1"/>
            <a:r>
              <a:rPr lang="en-US" altLang="en-US" dirty="0"/>
              <a:t>Paradox of public </a:t>
            </a:r>
            <a:r>
              <a:rPr lang="en-US" altLang="en-US" dirty="0" smtClean="0"/>
              <a:t>policy: induce </a:t>
            </a:r>
            <a:r>
              <a:rPr lang="en-US" altLang="en-US" dirty="0"/>
              <a:t>farmers not to plant crops</a:t>
            </a:r>
          </a:p>
          <a:p>
            <a:pPr lvl="1"/>
            <a:endParaRPr lang="en-US" altLang="en-US" dirty="0" smtClean="0"/>
          </a:p>
        </p:txBody>
      </p:sp>
      <p:sp>
        <p:nvSpPr>
          <p:cNvPr id="4301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CBAE8448-8FE4-4CB3-AF79-BC7A5DD13A2E}" type="slidenum">
              <a:rPr lang="en-US" altLang="en-US" sz="1200" smtClean="0">
                <a:solidFill>
                  <a:srgbClr val="002060"/>
                </a:solidFill>
              </a:rPr>
              <a:pPr algn="ctr" eaLnBrk="1" hangingPunct="1"/>
              <a:t>52</a:t>
            </a:fld>
            <a:endParaRPr lang="en-US" altLang="en-US" sz="1200" smtClean="0">
              <a:solidFill>
                <a:srgbClr val="002060"/>
              </a:solidFill>
            </a:endParaRPr>
          </a:p>
        </p:txBody>
      </p:sp>
      <p:sp>
        <p:nvSpPr>
          <p:cNvPr id="430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309007781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09550" y="-1"/>
            <a:ext cx="8770938" cy="533401"/>
          </a:xfrm>
        </p:spPr>
        <p:txBody>
          <a:bodyPr/>
          <a:lstStyle/>
          <a:p>
            <a:r>
              <a:rPr lang="en-US" altLang="en-US" sz="3200" dirty="0" smtClean="0"/>
              <a:t>An </a:t>
            </a:r>
            <a:r>
              <a:rPr lang="en-US" altLang="en-US" sz="3200" dirty="0"/>
              <a:t>Increase in Supply in the Market </a:t>
            </a:r>
            <a:r>
              <a:rPr lang="en-US" altLang="en-US" sz="3200" dirty="0" smtClean="0"/>
              <a:t>for </a:t>
            </a:r>
            <a:r>
              <a:rPr lang="en-US" altLang="en-US" sz="3200" dirty="0" smtClean="0"/>
              <a:t>Wheat</a:t>
            </a:r>
          </a:p>
        </p:txBody>
      </p:sp>
      <p:sp>
        <p:nvSpPr>
          <p:cNvPr id="44035" name="Slide Number Placeholder 19"/>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B2D63BA1-1E3D-4835-AD23-753C968EBB4E}" type="slidenum">
              <a:rPr lang="en-US" altLang="en-US" smtClean="0">
                <a:solidFill>
                  <a:srgbClr val="002060"/>
                </a:solidFill>
              </a:rPr>
              <a:pPr algn="ctr" eaLnBrk="1" hangingPunct="1"/>
              <a:t>53</a:t>
            </a:fld>
            <a:endParaRPr lang="en-US" altLang="en-US" smtClean="0">
              <a:solidFill>
                <a:srgbClr val="002060"/>
              </a:solidFill>
            </a:endParaRPr>
          </a:p>
        </p:txBody>
      </p:sp>
      <p:sp>
        <p:nvSpPr>
          <p:cNvPr id="44036"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r>
              <a:rPr lang="en-US" altLang="en-US"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
        <p:nvSpPr>
          <p:cNvPr id="6" name="Rectangle 5"/>
          <p:cNvSpPr/>
          <p:nvPr/>
        </p:nvSpPr>
        <p:spPr>
          <a:xfrm>
            <a:off x="2116138" y="1660525"/>
            <a:ext cx="5105400" cy="3429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None/>
              <a:defRPr/>
            </a:pPr>
            <a:endParaRPr lang="en-US" sz="1800">
              <a:solidFill>
                <a:schemeClr val="tx1"/>
              </a:solidFill>
            </a:endParaRPr>
          </a:p>
        </p:txBody>
      </p:sp>
      <p:grpSp>
        <p:nvGrpSpPr>
          <p:cNvPr id="2" name="Group 5"/>
          <p:cNvGrpSpPr>
            <a:grpSpLocks/>
          </p:cNvGrpSpPr>
          <p:nvPr/>
        </p:nvGrpSpPr>
        <p:grpSpPr bwMode="auto">
          <a:xfrm>
            <a:off x="2768600" y="1976437"/>
            <a:ext cx="3186113" cy="2452688"/>
            <a:chOff x="6000641" y="2699268"/>
            <a:chExt cx="3185590" cy="2451266"/>
          </a:xfrm>
        </p:grpSpPr>
        <p:cxnSp>
          <p:nvCxnSpPr>
            <p:cNvPr id="8" name="Straight Connector 7"/>
            <p:cNvCxnSpPr/>
            <p:nvPr/>
          </p:nvCxnSpPr>
          <p:spPr>
            <a:xfrm flipV="1">
              <a:off x="6000641" y="2935669"/>
              <a:ext cx="2761797" cy="2214865"/>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44075" name="TextBox 7"/>
            <p:cNvSpPr txBox="1">
              <a:spLocks noChangeArrowheads="1"/>
            </p:cNvSpPr>
            <p:nvPr/>
          </p:nvSpPr>
          <p:spPr bwMode="auto">
            <a:xfrm>
              <a:off x="8762782" y="2699268"/>
              <a:ext cx="423449" cy="36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a:t>S</a:t>
              </a:r>
              <a:r>
                <a:rPr lang="en-US" altLang="en-US" sz="1800" baseline="-25000"/>
                <a:t>1</a:t>
              </a:r>
            </a:p>
          </p:txBody>
        </p:sp>
      </p:grpSp>
      <p:grpSp>
        <p:nvGrpSpPr>
          <p:cNvPr id="3" name="Group 11"/>
          <p:cNvGrpSpPr>
            <a:grpSpLocks/>
          </p:cNvGrpSpPr>
          <p:nvPr/>
        </p:nvGrpSpPr>
        <p:grpSpPr bwMode="auto">
          <a:xfrm>
            <a:off x="3386138" y="2544762"/>
            <a:ext cx="2716212" cy="2168525"/>
            <a:chOff x="4718320" y="2514600"/>
            <a:chExt cx="2715546" cy="2168236"/>
          </a:xfrm>
        </p:grpSpPr>
        <p:cxnSp>
          <p:nvCxnSpPr>
            <p:cNvPr id="11" name="Straight Connector 10"/>
            <p:cNvCxnSpPr/>
            <p:nvPr/>
          </p:nvCxnSpPr>
          <p:spPr>
            <a:xfrm flipV="1">
              <a:off x="4718320" y="2808249"/>
              <a:ext cx="2329879" cy="1874587"/>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4073" name="TextBox 13"/>
            <p:cNvSpPr txBox="1">
              <a:spLocks noChangeArrowheads="1"/>
            </p:cNvSpPr>
            <p:nvPr/>
          </p:nvSpPr>
          <p:spPr bwMode="auto">
            <a:xfrm>
              <a:off x="7010449" y="2514600"/>
              <a:ext cx="423417" cy="36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a:t>S</a:t>
              </a:r>
              <a:r>
                <a:rPr lang="en-US" altLang="en-US" sz="1800" baseline="-25000"/>
                <a:t>2</a:t>
              </a:r>
            </a:p>
          </p:txBody>
        </p:sp>
      </p:grpSp>
      <p:grpSp>
        <p:nvGrpSpPr>
          <p:cNvPr id="4" name="Group 15"/>
          <p:cNvGrpSpPr>
            <a:grpSpLocks/>
          </p:cNvGrpSpPr>
          <p:nvPr/>
        </p:nvGrpSpPr>
        <p:grpSpPr bwMode="auto">
          <a:xfrm>
            <a:off x="1049338" y="1508125"/>
            <a:ext cx="1068387" cy="3590925"/>
            <a:chOff x="763437" y="981670"/>
            <a:chExt cx="1066156" cy="3591125"/>
          </a:xfrm>
        </p:grpSpPr>
        <p:cxnSp>
          <p:nvCxnSpPr>
            <p:cNvPr id="15" name="Straight Connector 14"/>
            <p:cNvCxnSpPr/>
            <p:nvPr/>
          </p:nvCxnSpPr>
          <p:spPr>
            <a:xfrm rot="5400000">
              <a:off x="109443" y="2852645"/>
              <a:ext cx="3438717" cy="158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071" name="TextBox 18"/>
            <p:cNvSpPr txBox="1">
              <a:spLocks noChangeArrowheads="1"/>
            </p:cNvSpPr>
            <p:nvPr/>
          </p:nvSpPr>
          <p:spPr bwMode="auto">
            <a:xfrm>
              <a:off x="763437" y="981670"/>
              <a:ext cx="965494" cy="701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r" eaLnBrk="1" hangingPunct="1">
                <a:buFontTx/>
                <a:buNone/>
              </a:pPr>
              <a:r>
                <a:rPr lang="en-US" altLang="en-US" sz="1800"/>
                <a:t>Price of</a:t>
              </a:r>
            </a:p>
            <a:p>
              <a:pPr algn="r" eaLnBrk="1" hangingPunct="1">
                <a:buFontTx/>
                <a:buNone/>
              </a:pPr>
              <a:r>
                <a:rPr lang="en-US" altLang="en-US" sz="1800"/>
                <a:t>Wheat</a:t>
              </a:r>
            </a:p>
          </p:txBody>
        </p:sp>
      </p:grpSp>
      <p:grpSp>
        <p:nvGrpSpPr>
          <p:cNvPr id="5" name="Group 18"/>
          <p:cNvGrpSpPr>
            <a:grpSpLocks/>
          </p:cNvGrpSpPr>
          <p:nvPr/>
        </p:nvGrpSpPr>
        <p:grpSpPr bwMode="auto">
          <a:xfrm>
            <a:off x="1963738" y="5089525"/>
            <a:ext cx="5500687" cy="396875"/>
            <a:chOff x="1676401" y="5172670"/>
            <a:chExt cx="5501014" cy="395675"/>
          </a:xfrm>
        </p:grpSpPr>
        <p:cxnSp>
          <p:nvCxnSpPr>
            <p:cNvPr id="18" name="Straight Connector 17"/>
            <p:cNvCxnSpPr/>
            <p:nvPr/>
          </p:nvCxnSpPr>
          <p:spPr>
            <a:xfrm flipV="1">
              <a:off x="1828810" y="5172670"/>
              <a:ext cx="5105704" cy="949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4068" name="TextBox 21"/>
            <p:cNvSpPr txBox="1">
              <a:spLocks noChangeArrowheads="1"/>
            </p:cNvSpPr>
            <p:nvPr/>
          </p:nvSpPr>
          <p:spPr bwMode="auto">
            <a:xfrm>
              <a:off x="5146089" y="5198993"/>
              <a:ext cx="2031326" cy="369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a:t>Quantity of Wheat</a:t>
              </a:r>
            </a:p>
          </p:txBody>
        </p:sp>
        <p:sp>
          <p:nvSpPr>
            <p:cNvPr id="44069" name="TextBox 22"/>
            <p:cNvSpPr txBox="1">
              <a:spLocks noChangeArrowheads="1"/>
            </p:cNvSpPr>
            <p:nvPr/>
          </p:nvSpPr>
          <p:spPr bwMode="auto">
            <a:xfrm>
              <a:off x="1676401" y="5181600"/>
              <a:ext cx="312906" cy="36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a:t>0</a:t>
              </a:r>
            </a:p>
          </p:txBody>
        </p:sp>
      </p:grpSp>
      <p:grpSp>
        <p:nvGrpSpPr>
          <p:cNvPr id="7" name="Group 22"/>
          <p:cNvGrpSpPr>
            <a:grpSpLocks/>
          </p:cNvGrpSpPr>
          <p:nvPr/>
        </p:nvGrpSpPr>
        <p:grpSpPr bwMode="auto">
          <a:xfrm>
            <a:off x="4376738" y="3727450"/>
            <a:ext cx="550862" cy="1739900"/>
            <a:chOff x="2818844" y="3201192"/>
            <a:chExt cx="552381" cy="1740203"/>
          </a:xfrm>
        </p:grpSpPr>
        <p:cxnSp>
          <p:nvCxnSpPr>
            <p:cNvPr id="22" name="Straight Connector 21"/>
            <p:cNvCxnSpPr/>
            <p:nvPr/>
          </p:nvCxnSpPr>
          <p:spPr>
            <a:xfrm rot="5400000">
              <a:off x="2361359" y="3886315"/>
              <a:ext cx="1371839" cy="1592"/>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4066" name="TextBox 25"/>
            <p:cNvSpPr txBox="1">
              <a:spLocks noChangeArrowheads="1"/>
            </p:cNvSpPr>
            <p:nvPr/>
          </p:nvSpPr>
          <p:spPr bwMode="auto">
            <a:xfrm>
              <a:off x="2818844" y="4572001"/>
              <a:ext cx="552381" cy="369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a:t>110</a:t>
              </a:r>
            </a:p>
          </p:txBody>
        </p:sp>
      </p:grpSp>
      <p:grpSp>
        <p:nvGrpSpPr>
          <p:cNvPr id="9" name="Group 25"/>
          <p:cNvGrpSpPr>
            <a:grpSpLocks/>
          </p:cNvGrpSpPr>
          <p:nvPr/>
        </p:nvGrpSpPr>
        <p:grpSpPr bwMode="auto">
          <a:xfrm>
            <a:off x="1633538" y="3062287"/>
            <a:ext cx="2692400" cy="369888"/>
            <a:chOff x="1344930" y="3014246"/>
            <a:chExt cx="2693670" cy="368223"/>
          </a:xfrm>
        </p:grpSpPr>
        <p:cxnSp>
          <p:nvCxnSpPr>
            <p:cNvPr id="25" name="Straight Connector 24"/>
            <p:cNvCxnSpPr/>
            <p:nvPr/>
          </p:nvCxnSpPr>
          <p:spPr>
            <a:xfrm>
              <a:off x="1827758" y="3199148"/>
              <a:ext cx="2210842" cy="1580"/>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4064" name="TextBox 28"/>
            <p:cNvSpPr txBox="1">
              <a:spLocks noChangeArrowheads="1"/>
            </p:cNvSpPr>
            <p:nvPr/>
          </p:nvSpPr>
          <p:spPr bwMode="auto">
            <a:xfrm>
              <a:off x="1344930" y="3014246"/>
              <a:ext cx="441346" cy="36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a:t>$3</a:t>
              </a:r>
            </a:p>
          </p:txBody>
        </p:sp>
      </p:grpSp>
      <p:grpSp>
        <p:nvGrpSpPr>
          <p:cNvPr id="10" name="Group 28"/>
          <p:cNvGrpSpPr>
            <a:grpSpLocks/>
          </p:cNvGrpSpPr>
          <p:nvPr/>
        </p:nvGrpSpPr>
        <p:grpSpPr bwMode="auto">
          <a:xfrm>
            <a:off x="1722438" y="3540125"/>
            <a:ext cx="2887662" cy="369887"/>
            <a:chOff x="1423118" y="3014246"/>
            <a:chExt cx="2887702" cy="368223"/>
          </a:xfrm>
        </p:grpSpPr>
        <p:cxnSp>
          <p:nvCxnSpPr>
            <p:cNvPr id="28" name="Straight Connector 27"/>
            <p:cNvCxnSpPr/>
            <p:nvPr/>
          </p:nvCxnSpPr>
          <p:spPr>
            <a:xfrm flipV="1">
              <a:off x="1827936" y="3189665"/>
              <a:ext cx="2482884" cy="9482"/>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4062" name="TextBox 31"/>
            <p:cNvSpPr txBox="1">
              <a:spLocks noChangeArrowheads="1"/>
            </p:cNvSpPr>
            <p:nvPr/>
          </p:nvSpPr>
          <p:spPr bwMode="auto">
            <a:xfrm>
              <a:off x="1423118" y="3014246"/>
              <a:ext cx="312908" cy="36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a:t>2</a:t>
              </a:r>
            </a:p>
          </p:txBody>
        </p:sp>
      </p:grpSp>
      <p:grpSp>
        <p:nvGrpSpPr>
          <p:cNvPr id="12" name="Group 25"/>
          <p:cNvGrpSpPr>
            <a:grpSpLocks/>
          </p:cNvGrpSpPr>
          <p:nvPr/>
        </p:nvGrpSpPr>
        <p:grpSpPr bwMode="auto">
          <a:xfrm>
            <a:off x="3946525" y="3270250"/>
            <a:ext cx="568325" cy="2197100"/>
            <a:chOff x="3880230" y="2743993"/>
            <a:chExt cx="569169" cy="2197386"/>
          </a:xfrm>
        </p:grpSpPr>
        <p:cxnSp>
          <p:nvCxnSpPr>
            <p:cNvPr id="31" name="Straight Connector 30"/>
            <p:cNvCxnSpPr/>
            <p:nvPr/>
          </p:nvCxnSpPr>
          <p:spPr>
            <a:xfrm rot="5400000">
              <a:off x="3276529" y="3657717"/>
              <a:ext cx="1829038" cy="1589"/>
            </a:xfrm>
            <a:prstGeom prst="line">
              <a:avLst/>
            </a:prstGeom>
            <a:ln w="952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4060" name="TextBox 34"/>
            <p:cNvSpPr txBox="1">
              <a:spLocks noChangeArrowheads="1"/>
            </p:cNvSpPr>
            <p:nvPr/>
          </p:nvSpPr>
          <p:spPr bwMode="auto">
            <a:xfrm>
              <a:off x="3880230" y="4572000"/>
              <a:ext cx="569169" cy="36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a:t>100</a:t>
              </a:r>
            </a:p>
          </p:txBody>
        </p:sp>
      </p:grpSp>
      <p:grpSp>
        <p:nvGrpSpPr>
          <p:cNvPr id="14" name="Group 34"/>
          <p:cNvGrpSpPr>
            <a:grpSpLocks/>
          </p:cNvGrpSpPr>
          <p:nvPr/>
        </p:nvGrpSpPr>
        <p:grpSpPr bwMode="auto">
          <a:xfrm>
            <a:off x="3589338" y="2338387"/>
            <a:ext cx="2773362" cy="2733675"/>
            <a:chOff x="5715000" y="2895600"/>
            <a:chExt cx="3983268" cy="2152794"/>
          </a:xfrm>
        </p:grpSpPr>
        <p:cxnSp>
          <p:nvCxnSpPr>
            <p:cNvPr id="34" name="Straight Connector 33"/>
            <p:cNvCxnSpPr/>
            <p:nvPr/>
          </p:nvCxnSpPr>
          <p:spPr>
            <a:xfrm>
              <a:off x="5715000" y="2895600"/>
              <a:ext cx="2505788" cy="1905260"/>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44058" name="TextBox 37"/>
            <p:cNvSpPr txBox="1">
              <a:spLocks noChangeArrowheads="1"/>
            </p:cNvSpPr>
            <p:nvPr/>
          </p:nvSpPr>
          <p:spPr bwMode="auto">
            <a:xfrm>
              <a:off x="7994130" y="4757579"/>
              <a:ext cx="1704138" cy="290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800"/>
                <a:t>Demand</a:t>
              </a:r>
              <a:endParaRPr lang="en-US" altLang="en-US" sz="1800" baseline="-25000"/>
            </a:p>
          </p:txBody>
        </p:sp>
      </p:grpSp>
      <p:sp>
        <p:nvSpPr>
          <p:cNvPr id="36" name="Freeform 183"/>
          <p:cNvSpPr>
            <a:spLocks/>
          </p:cNvSpPr>
          <p:nvPr/>
        </p:nvSpPr>
        <p:spPr bwMode="auto">
          <a:xfrm>
            <a:off x="4538663" y="3641725"/>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chemeClr val="tx1"/>
          </a:solidFill>
          <a:ln w="9525">
            <a:solidFill>
              <a:schemeClr val="tx1"/>
            </a:solidFill>
            <a:round/>
            <a:headEnd/>
            <a:tailEnd/>
          </a:ln>
        </p:spPr>
        <p:txBody>
          <a:bodyPr/>
          <a:lstStyle/>
          <a:p>
            <a:endParaRPr lang="en-US"/>
          </a:p>
        </p:txBody>
      </p:sp>
      <p:grpSp>
        <p:nvGrpSpPr>
          <p:cNvPr id="16" name="Group 41"/>
          <p:cNvGrpSpPr>
            <a:grpSpLocks/>
          </p:cNvGrpSpPr>
          <p:nvPr/>
        </p:nvGrpSpPr>
        <p:grpSpPr bwMode="auto">
          <a:xfrm>
            <a:off x="2416175" y="1470025"/>
            <a:ext cx="3135313" cy="1508125"/>
            <a:chOff x="4720975" y="1496999"/>
            <a:chExt cx="3134726" cy="1508077"/>
          </a:xfrm>
          <a:solidFill>
            <a:srgbClr val="F2D698"/>
          </a:solidFill>
        </p:grpSpPr>
        <p:sp>
          <p:nvSpPr>
            <p:cNvPr id="45085" name="TextBox 43"/>
            <p:cNvSpPr txBox="1">
              <a:spLocks noChangeArrowheads="1"/>
            </p:cNvSpPr>
            <p:nvPr/>
          </p:nvSpPr>
          <p:spPr bwMode="auto">
            <a:xfrm>
              <a:off x="4720975" y="1496999"/>
              <a:ext cx="3134726" cy="7017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defRPr/>
              </a:pPr>
              <a:r>
                <a:rPr lang="en-US" sz="1800" dirty="0" smtClean="0"/>
                <a:t>1. When demand is inelastic,</a:t>
              </a:r>
            </a:p>
            <a:p>
              <a:pPr algn="l" eaLnBrk="1" hangingPunct="1">
                <a:buFontTx/>
                <a:buNone/>
                <a:defRPr/>
              </a:pPr>
              <a:r>
                <a:rPr lang="en-US" sz="1800" dirty="0" smtClean="0"/>
                <a:t>an increase in supply . . .</a:t>
              </a:r>
            </a:p>
          </p:txBody>
        </p:sp>
        <p:cxnSp>
          <p:nvCxnSpPr>
            <p:cNvPr id="39" name="Straight Connector 38"/>
            <p:cNvCxnSpPr/>
            <p:nvPr/>
          </p:nvCxnSpPr>
          <p:spPr>
            <a:xfrm rot="16200000" flipH="1">
              <a:off x="6647777" y="2243156"/>
              <a:ext cx="800075" cy="72376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0" name="Straight Arrow Connector 39"/>
          <p:cNvCxnSpPr/>
          <p:nvPr/>
        </p:nvCxnSpPr>
        <p:spPr>
          <a:xfrm flipV="1">
            <a:off x="4551363" y="3014662"/>
            <a:ext cx="877887" cy="635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7" name="Group 45"/>
          <p:cNvGrpSpPr>
            <a:grpSpLocks/>
          </p:cNvGrpSpPr>
          <p:nvPr/>
        </p:nvGrpSpPr>
        <p:grpSpPr bwMode="auto">
          <a:xfrm>
            <a:off x="200025" y="2881312"/>
            <a:ext cx="2003425" cy="1035050"/>
            <a:chOff x="3037616" y="-520560"/>
            <a:chExt cx="2002961" cy="1034235"/>
          </a:xfrm>
          <a:solidFill>
            <a:srgbClr val="F2D698"/>
          </a:solidFill>
        </p:grpSpPr>
        <p:sp>
          <p:nvSpPr>
            <p:cNvPr id="45083" name="TextBox 47"/>
            <p:cNvSpPr txBox="1">
              <a:spLocks noChangeArrowheads="1"/>
            </p:cNvSpPr>
            <p:nvPr/>
          </p:nvSpPr>
          <p:spPr bwMode="auto">
            <a:xfrm>
              <a:off x="3037616" y="-520560"/>
              <a:ext cx="1505545" cy="103423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defRPr/>
              </a:pPr>
              <a:r>
                <a:rPr lang="en-US" sz="1800" smtClean="0"/>
                <a:t>2. … leads</a:t>
              </a:r>
            </a:p>
            <a:p>
              <a:pPr algn="l" eaLnBrk="1" hangingPunct="1">
                <a:buFontTx/>
                <a:buNone/>
                <a:defRPr/>
              </a:pPr>
              <a:r>
                <a:rPr lang="en-US" sz="1800" smtClean="0"/>
                <a:t>to a large fall</a:t>
              </a:r>
            </a:p>
            <a:p>
              <a:pPr algn="l" eaLnBrk="1" hangingPunct="1">
                <a:buFontTx/>
                <a:buNone/>
                <a:defRPr/>
              </a:pPr>
              <a:r>
                <a:rPr lang="en-US" sz="1800" smtClean="0"/>
                <a:t>in price. . .</a:t>
              </a:r>
            </a:p>
          </p:txBody>
        </p:sp>
        <p:cxnSp>
          <p:nvCxnSpPr>
            <p:cNvPr id="43" name="Straight Connector 42"/>
            <p:cNvCxnSpPr/>
            <p:nvPr/>
          </p:nvCxnSpPr>
          <p:spPr>
            <a:xfrm rot="10800000">
              <a:off x="4543805" y="23524"/>
              <a:ext cx="496772" cy="9041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4" name="Straight Arrow Connector 43"/>
          <p:cNvCxnSpPr/>
          <p:nvPr/>
        </p:nvCxnSpPr>
        <p:spPr>
          <a:xfrm rot="5400000" flipH="1" flipV="1">
            <a:off x="1963738" y="3487737"/>
            <a:ext cx="457200" cy="3175"/>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4273550" y="4999037"/>
            <a:ext cx="360363" cy="3175"/>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9" name="Group 50"/>
          <p:cNvGrpSpPr>
            <a:grpSpLocks/>
          </p:cNvGrpSpPr>
          <p:nvPr/>
        </p:nvGrpSpPr>
        <p:grpSpPr bwMode="auto">
          <a:xfrm>
            <a:off x="4554538" y="3270250"/>
            <a:ext cx="4318000" cy="1666875"/>
            <a:chOff x="1066801" y="-2115100"/>
            <a:chExt cx="4318992" cy="1669850"/>
          </a:xfrm>
          <a:solidFill>
            <a:srgbClr val="F2D698"/>
          </a:solidFill>
        </p:grpSpPr>
        <p:sp>
          <p:nvSpPr>
            <p:cNvPr id="45081" name="TextBox 52"/>
            <p:cNvSpPr txBox="1">
              <a:spLocks noChangeArrowheads="1"/>
            </p:cNvSpPr>
            <p:nvPr/>
          </p:nvSpPr>
          <p:spPr bwMode="auto">
            <a:xfrm>
              <a:off x="1972137" y="-2115100"/>
              <a:ext cx="3413656" cy="12015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defRPr/>
              </a:pPr>
              <a:r>
                <a:rPr lang="en-US" sz="1800" dirty="0" smtClean="0"/>
                <a:t>3. … and a proportionately smaller increase in quantity sold. As a result, revenue falls from $300 to $220.</a:t>
              </a:r>
            </a:p>
          </p:txBody>
        </p:sp>
        <p:cxnSp>
          <p:nvCxnSpPr>
            <p:cNvPr id="48" name="Straight Connector 47"/>
            <p:cNvCxnSpPr/>
            <p:nvPr/>
          </p:nvCxnSpPr>
          <p:spPr>
            <a:xfrm flipV="1">
              <a:off x="1066801" y="-1240417"/>
              <a:ext cx="892380" cy="79516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9" name="Freeform 183"/>
          <p:cNvSpPr>
            <a:spLocks/>
          </p:cNvSpPr>
          <p:nvPr/>
        </p:nvSpPr>
        <p:spPr bwMode="auto">
          <a:xfrm>
            <a:off x="4179888" y="3184525"/>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chemeClr val="tx1"/>
          </a:solid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31050617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nodeType="afterGroup">
                            <p:stCondLst>
                              <p:cond delay="500"/>
                            </p:stCondLst>
                            <p:childTnLst>
                              <p:par>
                                <p:cTn id="15" presetID="22" presetClass="entr" presetSubtype="8"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nodeType="afterGroup">
                            <p:stCondLst>
                              <p:cond delay="10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nodeType="afterGroup">
                            <p:stCondLst>
                              <p:cond delay="1500"/>
                            </p:stCondLst>
                            <p:childTnLst>
                              <p:par>
                                <p:cTn id="23" presetID="2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nodeType="afterGroup">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500"/>
                                        <p:tgtEl>
                                          <p:spTgt spid="49"/>
                                        </p:tgtEl>
                                      </p:cBhvr>
                                    </p:animEffect>
                                  </p:childTnLst>
                                </p:cTn>
                              </p:par>
                            </p:childTnLst>
                          </p:cTn>
                        </p:par>
                        <p:par>
                          <p:cTn id="30" fill="hold" nodeType="afterGroup">
                            <p:stCondLst>
                              <p:cond delay="2500"/>
                            </p:stCondLst>
                            <p:childTnLst>
                              <p:par>
                                <p:cTn id="31" presetID="22" presetClass="entr" presetSubtype="1"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childTnLst>
                          </p:cTn>
                        </p:par>
                        <p:par>
                          <p:cTn id="34" fill="hold" nodeType="afterGroup">
                            <p:stCondLst>
                              <p:cond delay="3000"/>
                            </p:stCondLst>
                            <p:childTnLst>
                              <p:par>
                                <p:cTn id="35" presetID="22" presetClass="entr" presetSubtype="8"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500"/>
                                        <p:tgtEl>
                                          <p:spTgt spid="40"/>
                                        </p:tgtEl>
                                      </p:cBhvr>
                                    </p:animEffect>
                                  </p:childTnLst>
                                </p:cTn>
                              </p:par>
                            </p:childTnLst>
                          </p:cTn>
                        </p:par>
                        <p:par>
                          <p:cTn id="38" fill="hold" nodeType="afterGroup">
                            <p:stCondLst>
                              <p:cond delay="3500"/>
                            </p:stCondLst>
                            <p:childTnLst>
                              <p:par>
                                <p:cTn id="39" presetID="22" presetClass="entr" presetSubtype="8"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left)">
                                      <p:cBhvr>
                                        <p:cTn id="41" dur="500"/>
                                        <p:tgtEl>
                                          <p:spTgt spid="3"/>
                                        </p:tgtEl>
                                      </p:cBhvr>
                                    </p:animEffect>
                                  </p:childTnLst>
                                </p:cTn>
                              </p:par>
                            </p:childTnLst>
                          </p:cTn>
                        </p:par>
                        <p:par>
                          <p:cTn id="42" fill="hold" nodeType="afterGroup">
                            <p:stCondLst>
                              <p:cond delay="4000"/>
                            </p:stCondLst>
                            <p:childTnLst>
                              <p:par>
                                <p:cTn id="43" presetID="22" presetClass="entr" presetSubtype="8" fill="hold"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nodeType="afterGroup">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childTnLst>
                          </p:cTn>
                        </p:par>
                        <p:par>
                          <p:cTn id="50" fill="hold" nodeType="afterGroup">
                            <p:stCondLst>
                              <p:cond delay="5000"/>
                            </p:stCondLst>
                            <p:childTnLst>
                              <p:par>
                                <p:cTn id="51" presetID="22" presetClass="entr" presetSubtype="1" fill="hold" nodeType="after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wipe(up)">
                                      <p:cBhvr>
                                        <p:cTn id="53" dur="500"/>
                                        <p:tgtEl>
                                          <p:spTgt spid="7"/>
                                        </p:tgtEl>
                                      </p:cBhvr>
                                    </p:animEffect>
                                  </p:childTnLst>
                                </p:cTn>
                              </p:par>
                            </p:childTnLst>
                          </p:cTn>
                        </p:par>
                        <p:par>
                          <p:cTn id="54" fill="hold" nodeType="afterGroup">
                            <p:stCondLst>
                              <p:cond delay="5500"/>
                            </p:stCondLst>
                            <p:childTnLst>
                              <p:par>
                                <p:cTn id="55" presetID="22" presetClass="entr" presetSubtype="8" fill="hold" nodeType="afterEffect">
                                  <p:stCondLst>
                                    <p:cond delay="50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childTnLst>
                          </p:cTn>
                        </p:par>
                        <p:par>
                          <p:cTn id="58" fill="hold" nodeType="afterGroup">
                            <p:stCondLst>
                              <p:cond delay="6500"/>
                            </p:stCondLst>
                            <p:childTnLst>
                              <p:par>
                                <p:cTn id="59" presetID="22" presetClass="entr" presetSubtype="1" fill="hold"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par>
                          <p:cTn id="62" fill="hold" nodeType="afterGroup">
                            <p:stCondLst>
                              <p:cond delay="7000"/>
                            </p:stCondLst>
                            <p:childTnLst>
                              <p:par>
                                <p:cTn id="63" presetID="22" presetClass="entr" presetSubtype="8" fill="hold" nodeType="afterEffect">
                                  <p:stCondLst>
                                    <p:cond delay="50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childTnLst>
                          </p:cTn>
                        </p:par>
                        <p:par>
                          <p:cTn id="66" fill="hold" nodeType="afterGroup">
                            <p:stCondLst>
                              <p:cond delay="8000"/>
                            </p:stCondLst>
                            <p:childTnLst>
                              <p:par>
                                <p:cTn id="67" presetID="22" presetClass="entr" presetSubtype="8" fill="hold"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nodeType="afterGroup">
                            <p:stCondLst>
                              <p:cond delay="8500"/>
                            </p:stCondLst>
                            <p:childTnLst>
                              <p:par>
                                <p:cTn id="71" presetID="22" presetClass="entr" presetSubtype="8" fill="hold" nodeType="afterEffect">
                                  <p:stCondLst>
                                    <p:cond delay="50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6" grpId="0" animBg="1"/>
      <p:bldP spid="4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Applications </a:t>
            </a:r>
            <a:endParaRPr lang="en-US" altLang="en-US" dirty="0" smtClean="0"/>
          </a:p>
        </p:txBody>
      </p:sp>
      <p:sp>
        <p:nvSpPr>
          <p:cNvPr id="46083" name="Content Placeholder 2"/>
          <p:cNvSpPr>
            <a:spLocks noGrp="1"/>
          </p:cNvSpPr>
          <p:nvPr>
            <p:ph idx="1"/>
          </p:nvPr>
        </p:nvSpPr>
        <p:spPr/>
        <p:txBody>
          <a:bodyPr/>
          <a:lstStyle/>
          <a:p>
            <a:r>
              <a:rPr lang="en-US" altLang="en-US" dirty="0" smtClean="0"/>
              <a:t>Why Did OPEC Fail to Keep the Price of Oil High? </a:t>
            </a:r>
          </a:p>
          <a:p>
            <a:pPr lvl="1"/>
            <a:r>
              <a:rPr lang="en-US" altLang="en-US" dirty="0" smtClean="0"/>
              <a:t>Increase in prices 1973-1974, 1971-1981</a:t>
            </a:r>
          </a:p>
          <a:p>
            <a:pPr lvl="1"/>
            <a:r>
              <a:rPr lang="en-US" altLang="en-US" dirty="0" smtClean="0"/>
              <a:t>Short-run: supply and demand are inelastic</a:t>
            </a:r>
          </a:p>
          <a:p>
            <a:pPr lvl="2"/>
            <a:r>
              <a:rPr lang="en-US" altLang="en-US" dirty="0" smtClean="0"/>
              <a:t>Decrease in supply: large increase in price</a:t>
            </a:r>
          </a:p>
          <a:p>
            <a:pPr lvl="1"/>
            <a:r>
              <a:rPr lang="en-US" altLang="en-US" dirty="0" smtClean="0"/>
              <a:t>Long-run: supply and demand are elastic</a:t>
            </a:r>
          </a:p>
          <a:p>
            <a:pPr lvl="2"/>
            <a:r>
              <a:rPr lang="en-US" altLang="en-US" dirty="0" smtClean="0"/>
              <a:t>Decrease in supply: small increase in price</a:t>
            </a:r>
          </a:p>
          <a:p>
            <a:endParaRPr lang="en-US" altLang="en-US" dirty="0" smtClean="0"/>
          </a:p>
        </p:txBody>
      </p:sp>
      <p:sp>
        <p:nvSpPr>
          <p:cNvPr id="4608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810272A-8375-44DC-AEA6-1D0D42E48749}" type="slidenum">
              <a:rPr lang="en-US" altLang="en-US" sz="1200" smtClean="0">
                <a:solidFill>
                  <a:srgbClr val="002060"/>
                </a:solidFill>
              </a:rPr>
              <a:pPr algn="ctr" eaLnBrk="1" hangingPunct="1"/>
              <a:t>54</a:t>
            </a:fld>
            <a:endParaRPr lang="en-US" altLang="en-US" sz="1200" smtClean="0">
              <a:solidFill>
                <a:srgbClr val="002060"/>
              </a:solidFill>
            </a:endParaRPr>
          </a:p>
        </p:txBody>
      </p:sp>
      <p:sp>
        <p:nvSpPr>
          <p:cNvPr id="460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897273194"/>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209550" y="0"/>
            <a:ext cx="8770938" cy="609600"/>
          </a:xfrm>
        </p:spPr>
        <p:txBody>
          <a:bodyPr/>
          <a:lstStyle/>
          <a:p>
            <a:r>
              <a:rPr lang="en-US" altLang="en-US" sz="3000" dirty="0" smtClean="0"/>
              <a:t>A </a:t>
            </a:r>
            <a:r>
              <a:rPr lang="en-US" altLang="en-US" sz="3000" dirty="0"/>
              <a:t>Reduction in Supply in the </a:t>
            </a:r>
            <a:r>
              <a:rPr lang="en-US" altLang="en-US" sz="3000" dirty="0" smtClean="0"/>
              <a:t>World </a:t>
            </a:r>
            <a:r>
              <a:rPr lang="en-US" altLang="en-US" sz="3000" dirty="0" smtClean="0"/>
              <a:t>Market </a:t>
            </a:r>
            <a:r>
              <a:rPr lang="en-US" altLang="en-US" sz="3000" dirty="0"/>
              <a:t>for </a:t>
            </a:r>
            <a:r>
              <a:rPr lang="en-US" altLang="en-US" sz="3000" dirty="0" smtClean="0"/>
              <a:t>Oil</a:t>
            </a:r>
          </a:p>
        </p:txBody>
      </p:sp>
      <p:sp>
        <p:nvSpPr>
          <p:cNvPr id="47107" name="Slide Number Placeholder 2"/>
          <p:cNvSpPr>
            <a:spLocks noGrp="1"/>
          </p:cNvSpPr>
          <p:nvPr>
            <p:ph type="sldNum" sz="quarter" idx="13"/>
          </p:nvPr>
        </p:nvSpPr>
        <p:spPr>
          <a:noFill/>
          <a:ln w="9525">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prstDash val="sysDash"/>
                <a:miter lim="800000"/>
                <a:headEnd/>
                <a:tailEnd/>
              </a14:hiddenLine>
            </a:ext>
          </a:extLst>
        </p:spPr>
        <p:txBody>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fld id="{7452E442-9B95-437B-A2F5-EB6E5B5674F4}" type="slidenum">
              <a:rPr lang="en-US" altLang="en-US" smtClean="0">
                <a:solidFill>
                  <a:srgbClr val="002060"/>
                </a:solidFill>
              </a:rPr>
              <a:pPr algn="ctr" eaLnBrk="1" hangingPunct="1"/>
              <a:t>55</a:t>
            </a:fld>
            <a:endParaRPr lang="en-US" altLang="en-US" smtClean="0">
              <a:solidFill>
                <a:srgbClr val="002060"/>
              </a:solidFill>
            </a:endParaRPr>
          </a:p>
        </p:txBody>
      </p:sp>
      <p:sp>
        <p:nvSpPr>
          <p:cNvPr id="47108" name="Footer Placeholder 3"/>
          <p:cNvSpPr>
            <a:spLocks noGrp="1"/>
          </p:cNvSpPr>
          <p:nvPr>
            <p:ph type="ftr"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r>
              <a:rPr lang="en-US" altLang="en-US" smtClean="0">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pSp>
        <p:nvGrpSpPr>
          <p:cNvPr id="2" name="Group 115"/>
          <p:cNvGrpSpPr>
            <a:grpSpLocks/>
          </p:cNvGrpSpPr>
          <p:nvPr/>
        </p:nvGrpSpPr>
        <p:grpSpPr bwMode="auto">
          <a:xfrm>
            <a:off x="4843463" y="1860550"/>
            <a:ext cx="3808412" cy="3286125"/>
            <a:chOff x="4760888" y="1602903"/>
            <a:chExt cx="3808516" cy="3285565"/>
          </a:xfrm>
        </p:grpSpPr>
        <p:sp>
          <p:nvSpPr>
            <p:cNvPr id="7" name="Rectangle 6"/>
            <p:cNvSpPr/>
            <p:nvPr/>
          </p:nvSpPr>
          <p:spPr>
            <a:xfrm>
              <a:off x="5368917" y="1840987"/>
              <a:ext cx="3200487" cy="3047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None/>
                <a:defRPr/>
              </a:pPr>
              <a:endParaRPr lang="en-US" sz="1600" dirty="0">
                <a:solidFill>
                  <a:schemeClr val="tx1"/>
                </a:solidFill>
              </a:endParaRPr>
            </a:p>
          </p:txBody>
        </p:sp>
        <p:grpSp>
          <p:nvGrpSpPr>
            <p:cNvPr id="47170" name="Group 13"/>
            <p:cNvGrpSpPr>
              <a:grpSpLocks/>
            </p:cNvGrpSpPr>
            <p:nvPr/>
          </p:nvGrpSpPr>
          <p:grpSpPr bwMode="auto">
            <a:xfrm>
              <a:off x="4760888" y="1602903"/>
              <a:ext cx="708848" cy="3285565"/>
              <a:chOff x="306284" y="1972235"/>
              <a:chExt cx="708848" cy="3285565"/>
            </a:xfrm>
          </p:grpSpPr>
          <p:sp>
            <p:nvSpPr>
              <p:cNvPr id="47171" name="TextBox 37"/>
              <p:cNvSpPr txBox="1">
                <a:spLocks noChangeArrowheads="1"/>
              </p:cNvSpPr>
              <p:nvPr/>
            </p:nvSpPr>
            <p:spPr bwMode="auto">
              <a:xfrm>
                <a:off x="306284" y="1972235"/>
                <a:ext cx="7088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600"/>
                  <a:t>Price </a:t>
                </a:r>
              </a:p>
            </p:txBody>
          </p:sp>
          <p:cxnSp>
            <p:nvCxnSpPr>
              <p:cNvPr id="10" name="Straight Connector 6"/>
              <p:cNvCxnSpPr/>
              <p:nvPr/>
            </p:nvCxnSpPr>
            <p:spPr>
              <a:xfrm rot="5400000">
                <a:off x="-608634" y="3733266"/>
                <a:ext cx="3047481"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 name="Group 114"/>
          <p:cNvGrpSpPr>
            <a:grpSpLocks/>
          </p:cNvGrpSpPr>
          <p:nvPr/>
        </p:nvGrpSpPr>
        <p:grpSpPr bwMode="auto">
          <a:xfrm>
            <a:off x="100013" y="1982788"/>
            <a:ext cx="3821112" cy="3163887"/>
            <a:chOff x="140437" y="1723926"/>
            <a:chExt cx="3821963" cy="3164542"/>
          </a:xfrm>
        </p:grpSpPr>
        <p:sp>
          <p:nvSpPr>
            <p:cNvPr id="12" name="Rectangle 11"/>
            <p:cNvSpPr/>
            <p:nvPr/>
          </p:nvSpPr>
          <p:spPr>
            <a:xfrm>
              <a:off x="761287" y="1839837"/>
              <a:ext cx="3201113" cy="30486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None/>
                <a:defRPr/>
              </a:pPr>
              <a:endParaRPr lang="en-US" sz="1600" dirty="0">
                <a:solidFill>
                  <a:schemeClr val="tx1"/>
                </a:solidFill>
              </a:endParaRPr>
            </a:p>
          </p:txBody>
        </p:sp>
        <p:grpSp>
          <p:nvGrpSpPr>
            <p:cNvPr id="47166" name="Group 13"/>
            <p:cNvGrpSpPr>
              <a:grpSpLocks/>
            </p:cNvGrpSpPr>
            <p:nvPr/>
          </p:nvGrpSpPr>
          <p:grpSpPr bwMode="auto">
            <a:xfrm>
              <a:off x="140437" y="1723926"/>
              <a:ext cx="708848" cy="3164542"/>
              <a:chOff x="292837" y="2093258"/>
              <a:chExt cx="708848" cy="3164542"/>
            </a:xfrm>
          </p:grpSpPr>
          <p:sp>
            <p:nvSpPr>
              <p:cNvPr id="47167" name="TextBox 16"/>
              <p:cNvSpPr txBox="1">
                <a:spLocks noChangeArrowheads="1"/>
              </p:cNvSpPr>
              <p:nvPr/>
            </p:nvSpPr>
            <p:spPr bwMode="auto">
              <a:xfrm>
                <a:off x="292837" y="2093258"/>
                <a:ext cx="7088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600"/>
                  <a:t>Price </a:t>
                </a:r>
              </a:p>
            </p:txBody>
          </p:sp>
          <p:cxnSp>
            <p:nvCxnSpPr>
              <p:cNvPr id="15" name="Straight Connector 6"/>
              <p:cNvCxnSpPr/>
              <p:nvPr/>
            </p:nvCxnSpPr>
            <p:spPr>
              <a:xfrm rot="5400000">
                <a:off x="-609834" y="3732690"/>
                <a:ext cx="3048631"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6" name="Group 17"/>
          <p:cNvGrpSpPr>
            <a:grpSpLocks/>
          </p:cNvGrpSpPr>
          <p:nvPr/>
        </p:nvGrpSpPr>
        <p:grpSpPr bwMode="auto">
          <a:xfrm>
            <a:off x="1939925" y="2544763"/>
            <a:ext cx="1906588" cy="2514600"/>
            <a:chOff x="2133599" y="2655332"/>
            <a:chExt cx="1906935" cy="2514600"/>
          </a:xfrm>
        </p:grpSpPr>
        <p:cxnSp>
          <p:nvCxnSpPr>
            <p:cNvPr id="17" name="Straight Connector 16"/>
            <p:cNvCxnSpPr/>
            <p:nvPr/>
          </p:nvCxnSpPr>
          <p:spPr>
            <a:xfrm rot="16200000" flipH="1">
              <a:off x="1257368" y="3531563"/>
              <a:ext cx="2514600" cy="762139"/>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47164" name="TextBox 14"/>
            <p:cNvSpPr txBox="1">
              <a:spLocks noChangeArrowheads="1"/>
            </p:cNvSpPr>
            <p:nvPr/>
          </p:nvSpPr>
          <p:spPr bwMode="auto">
            <a:xfrm>
              <a:off x="3023886" y="4560332"/>
              <a:ext cx="101664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600"/>
                <a:t>Demand </a:t>
              </a:r>
            </a:p>
          </p:txBody>
        </p:sp>
      </p:grpSp>
      <p:grpSp>
        <p:nvGrpSpPr>
          <p:cNvPr id="8" name="Group 58"/>
          <p:cNvGrpSpPr>
            <a:grpSpLocks/>
          </p:cNvGrpSpPr>
          <p:nvPr/>
        </p:nvGrpSpPr>
        <p:grpSpPr bwMode="auto">
          <a:xfrm>
            <a:off x="295275" y="2797175"/>
            <a:ext cx="1798638" cy="338138"/>
            <a:chOff x="462719" y="4038600"/>
            <a:chExt cx="1799312" cy="338046"/>
          </a:xfrm>
        </p:grpSpPr>
        <p:cxnSp>
          <p:nvCxnSpPr>
            <p:cNvPr id="20" name="Straight Connector 19"/>
            <p:cNvCxnSpPr/>
            <p:nvPr/>
          </p:nvCxnSpPr>
          <p:spPr>
            <a:xfrm>
              <a:off x="913738" y="4265551"/>
              <a:ext cx="1348293" cy="4761"/>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7162" name="TextBox 23"/>
            <p:cNvSpPr txBox="1">
              <a:spLocks noChangeArrowheads="1"/>
            </p:cNvSpPr>
            <p:nvPr/>
          </p:nvSpPr>
          <p:spPr bwMode="auto">
            <a:xfrm>
              <a:off x="462719" y="4038600"/>
              <a:ext cx="396265" cy="33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600"/>
                <a:t>P</a:t>
              </a:r>
              <a:r>
                <a:rPr lang="en-US" altLang="en-US" sz="1600" baseline="-25000"/>
                <a:t>2</a:t>
              </a:r>
            </a:p>
          </p:txBody>
        </p:sp>
      </p:grpSp>
      <p:sp>
        <p:nvSpPr>
          <p:cNvPr id="22" name="TextBox 21"/>
          <p:cNvSpPr txBox="1">
            <a:spLocks noChangeArrowheads="1"/>
          </p:cNvSpPr>
          <p:nvPr/>
        </p:nvSpPr>
        <p:spPr bwMode="auto">
          <a:xfrm>
            <a:off x="152400" y="1154053"/>
            <a:ext cx="41651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eaLnBrk="1" hangingPunct="1">
              <a:buFontTx/>
              <a:buNone/>
            </a:pPr>
            <a:r>
              <a:rPr lang="en-US" altLang="en-US" sz="2000" dirty="0"/>
              <a:t>(a) The Oil Market in the Short Run</a:t>
            </a:r>
          </a:p>
        </p:txBody>
      </p:sp>
      <p:grpSp>
        <p:nvGrpSpPr>
          <p:cNvPr id="9" name="Group 17"/>
          <p:cNvGrpSpPr>
            <a:grpSpLocks/>
          </p:cNvGrpSpPr>
          <p:nvPr/>
        </p:nvGrpSpPr>
        <p:grpSpPr bwMode="auto">
          <a:xfrm>
            <a:off x="5627688" y="2990850"/>
            <a:ext cx="3187700" cy="1871663"/>
            <a:chOff x="1091172" y="3100655"/>
            <a:chExt cx="3186670" cy="1871443"/>
          </a:xfrm>
        </p:grpSpPr>
        <p:cxnSp>
          <p:nvCxnSpPr>
            <p:cNvPr id="24" name="Straight Connector 23"/>
            <p:cNvCxnSpPr/>
            <p:nvPr/>
          </p:nvCxnSpPr>
          <p:spPr>
            <a:xfrm>
              <a:off x="1091172" y="3100655"/>
              <a:ext cx="2880381" cy="1473027"/>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47160" name="TextBox 35"/>
            <p:cNvSpPr txBox="1">
              <a:spLocks noChangeArrowheads="1"/>
            </p:cNvSpPr>
            <p:nvPr/>
          </p:nvSpPr>
          <p:spPr bwMode="auto">
            <a:xfrm>
              <a:off x="3261320" y="4633517"/>
              <a:ext cx="1016522" cy="3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600"/>
                <a:t>Demand </a:t>
              </a:r>
            </a:p>
          </p:txBody>
        </p:sp>
      </p:grpSp>
      <p:sp>
        <p:nvSpPr>
          <p:cNvPr id="27" name="TextBox 26"/>
          <p:cNvSpPr txBox="1">
            <a:spLocks noChangeArrowheads="1"/>
          </p:cNvSpPr>
          <p:nvPr/>
        </p:nvSpPr>
        <p:spPr bwMode="auto">
          <a:xfrm>
            <a:off x="4800251" y="1154053"/>
            <a:ext cx="41234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2000" dirty="0"/>
              <a:t>(b) The Oil Market in the Long Run</a:t>
            </a:r>
          </a:p>
        </p:txBody>
      </p:sp>
      <p:grpSp>
        <p:nvGrpSpPr>
          <p:cNvPr id="11" name="Group 17"/>
          <p:cNvGrpSpPr>
            <a:grpSpLocks/>
          </p:cNvGrpSpPr>
          <p:nvPr/>
        </p:nvGrpSpPr>
        <p:grpSpPr bwMode="auto">
          <a:xfrm>
            <a:off x="1798638" y="2465388"/>
            <a:ext cx="1601787" cy="2447925"/>
            <a:chOff x="1033155" y="2458400"/>
            <a:chExt cx="1600330" cy="2449286"/>
          </a:xfrm>
        </p:grpSpPr>
        <p:cxnSp>
          <p:nvCxnSpPr>
            <p:cNvPr id="29" name="Straight Connector 28"/>
            <p:cNvCxnSpPr/>
            <p:nvPr/>
          </p:nvCxnSpPr>
          <p:spPr>
            <a:xfrm rot="5400000">
              <a:off x="456560" y="3231955"/>
              <a:ext cx="2252327" cy="1099136"/>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47158" name="TextBox 52"/>
            <p:cNvSpPr txBox="1">
              <a:spLocks noChangeArrowheads="1"/>
            </p:cNvSpPr>
            <p:nvPr/>
          </p:nvSpPr>
          <p:spPr bwMode="auto">
            <a:xfrm>
              <a:off x="2237339" y="2458400"/>
              <a:ext cx="396146" cy="338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600"/>
                <a:t>S</a:t>
              </a:r>
              <a:r>
                <a:rPr lang="en-US" altLang="en-US" sz="1600" baseline="-25000"/>
                <a:t>1</a:t>
              </a:r>
            </a:p>
          </p:txBody>
        </p:sp>
      </p:grpSp>
      <p:grpSp>
        <p:nvGrpSpPr>
          <p:cNvPr id="13" name="Group 17"/>
          <p:cNvGrpSpPr>
            <a:grpSpLocks/>
          </p:cNvGrpSpPr>
          <p:nvPr/>
        </p:nvGrpSpPr>
        <p:grpSpPr bwMode="auto">
          <a:xfrm>
            <a:off x="1192213" y="2319338"/>
            <a:ext cx="1446212" cy="2568575"/>
            <a:chOff x="950030" y="2553400"/>
            <a:chExt cx="1446112" cy="2568035"/>
          </a:xfrm>
        </p:grpSpPr>
        <p:cxnSp>
          <p:nvCxnSpPr>
            <p:cNvPr id="32" name="Straight Connector 31"/>
            <p:cNvCxnSpPr/>
            <p:nvPr/>
          </p:nvCxnSpPr>
          <p:spPr>
            <a:xfrm rot="5400000">
              <a:off x="373966" y="3445310"/>
              <a:ext cx="2252189" cy="1100061"/>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7156" name="TextBox 56"/>
            <p:cNvSpPr txBox="1">
              <a:spLocks noChangeArrowheads="1"/>
            </p:cNvSpPr>
            <p:nvPr/>
          </p:nvSpPr>
          <p:spPr bwMode="auto">
            <a:xfrm>
              <a:off x="1999683" y="2553400"/>
              <a:ext cx="396459" cy="338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600"/>
                <a:t>S</a:t>
              </a:r>
              <a:r>
                <a:rPr lang="en-US" altLang="en-US" sz="1600" baseline="-25000"/>
                <a:t>2</a:t>
              </a:r>
            </a:p>
          </p:txBody>
        </p:sp>
      </p:grpSp>
      <p:sp>
        <p:nvSpPr>
          <p:cNvPr id="34" name="Freeform 183"/>
          <p:cNvSpPr>
            <a:spLocks/>
          </p:cNvSpPr>
          <p:nvPr/>
        </p:nvSpPr>
        <p:spPr bwMode="auto">
          <a:xfrm>
            <a:off x="2001838" y="2974975"/>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chemeClr val="tx1"/>
          </a:solidFill>
          <a:ln w="9525">
            <a:solidFill>
              <a:schemeClr val="tx1"/>
            </a:solidFill>
            <a:round/>
            <a:headEnd/>
            <a:tailEnd/>
          </a:ln>
        </p:spPr>
        <p:txBody>
          <a:bodyPr/>
          <a:lstStyle/>
          <a:p>
            <a:endParaRPr lang="en-US"/>
          </a:p>
        </p:txBody>
      </p:sp>
      <p:sp>
        <p:nvSpPr>
          <p:cNvPr id="35" name="Freeform 183"/>
          <p:cNvSpPr>
            <a:spLocks/>
          </p:cNvSpPr>
          <p:nvPr/>
        </p:nvSpPr>
        <p:spPr bwMode="auto">
          <a:xfrm>
            <a:off x="2247900" y="3768725"/>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chemeClr val="tx1"/>
          </a:solidFill>
          <a:ln w="9525">
            <a:solidFill>
              <a:schemeClr val="tx1"/>
            </a:solidFill>
            <a:round/>
            <a:headEnd/>
            <a:tailEnd/>
          </a:ln>
        </p:spPr>
        <p:txBody>
          <a:bodyPr/>
          <a:lstStyle/>
          <a:p>
            <a:endParaRPr lang="en-US"/>
          </a:p>
        </p:txBody>
      </p:sp>
      <p:grpSp>
        <p:nvGrpSpPr>
          <p:cNvPr id="14" name="Group 58"/>
          <p:cNvGrpSpPr>
            <a:grpSpLocks/>
          </p:cNvGrpSpPr>
          <p:nvPr/>
        </p:nvGrpSpPr>
        <p:grpSpPr bwMode="auto">
          <a:xfrm>
            <a:off x="271463" y="3608388"/>
            <a:ext cx="2055812" cy="338137"/>
            <a:chOff x="462582" y="4038604"/>
            <a:chExt cx="2058050" cy="339503"/>
          </a:xfrm>
        </p:grpSpPr>
        <p:cxnSp>
          <p:nvCxnSpPr>
            <p:cNvPr id="37" name="Straight Connector 36"/>
            <p:cNvCxnSpPr/>
            <p:nvPr/>
          </p:nvCxnSpPr>
          <p:spPr>
            <a:xfrm flipV="1">
              <a:off x="913923" y="4264940"/>
              <a:ext cx="1606709" cy="1593"/>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7154" name="TextBox 61"/>
            <p:cNvSpPr txBox="1">
              <a:spLocks noChangeArrowheads="1"/>
            </p:cNvSpPr>
            <p:nvPr/>
          </p:nvSpPr>
          <p:spPr bwMode="auto">
            <a:xfrm>
              <a:off x="462582" y="4038604"/>
              <a:ext cx="396537" cy="33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600"/>
                <a:t>P</a:t>
              </a:r>
              <a:r>
                <a:rPr lang="en-US" altLang="en-US" sz="1600" baseline="-25000"/>
                <a:t>1</a:t>
              </a:r>
            </a:p>
          </p:txBody>
        </p:sp>
      </p:grpSp>
      <p:cxnSp>
        <p:nvCxnSpPr>
          <p:cNvPr id="39" name="Straight Arrow Connector 38"/>
          <p:cNvCxnSpPr/>
          <p:nvPr/>
        </p:nvCxnSpPr>
        <p:spPr>
          <a:xfrm flipV="1">
            <a:off x="2203450" y="2847975"/>
            <a:ext cx="557213" cy="4763"/>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452437" y="3417888"/>
            <a:ext cx="765175" cy="1905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 name="Group 75"/>
          <p:cNvGrpSpPr>
            <a:grpSpLocks/>
          </p:cNvGrpSpPr>
          <p:nvPr/>
        </p:nvGrpSpPr>
        <p:grpSpPr bwMode="auto">
          <a:xfrm>
            <a:off x="755648" y="1538955"/>
            <a:ext cx="3925534" cy="1159251"/>
            <a:chOff x="4977719" y="1247727"/>
            <a:chExt cx="3927017" cy="1158797"/>
          </a:xfrm>
          <a:solidFill>
            <a:srgbClr val="F2D698"/>
          </a:solidFill>
        </p:grpSpPr>
        <p:sp>
          <p:nvSpPr>
            <p:cNvPr id="47159" name="TextBox 43"/>
            <p:cNvSpPr txBox="1">
              <a:spLocks noChangeArrowheads="1"/>
            </p:cNvSpPr>
            <p:nvPr/>
          </p:nvSpPr>
          <p:spPr bwMode="auto">
            <a:xfrm>
              <a:off x="4977719" y="1247727"/>
              <a:ext cx="3927017" cy="5845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defRPr/>
              </a:pPr>
              <a:r>
                <a:rPr lang="en-US" sz="1600" dirty="0" smtClean="0"/>
                <a:t>1. In the short run, when supply and demand are inelastic, a shift in supply. . .</a:t>
              </a:r>
            </a:p>
          </p:txBody>
        </p:sp>
        <p:cxnSp>
          <p:nvCxnSpPr>
            <p:cNvPr id="43" name="Straight Connector 42"/>
            <p:cNvCxnSpPr/>
            <p:nvPr/>
          </p:nvCxnSpPr>
          <p:spPr>
            <a:xfrm flipH="1">
              <a:off x="6781802" y="1832277"/>
              <a:ext cx="339853" cy="574247"/>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78"/>
          <p:cNvGrpSpPr>
            <a:grpSpLocks/>
          </p:cNvGrpSpPr>
          <p:nvPr/>
        </p:nvGrpSpPr>
        <p:grpSpPr bwMode="auto">
          <a:xfrm>
            <a:off x="904875" y="3276043"/>
            <a:ext cx="3079750" cy="1077912"/>
            <a:chOff x="5094514" y="1213061"/>
            <a:chExt cx="3079670" cy="1077912"/>
          </a:xfrm>
          <a:solidFill>
            <a:srgbClr val="F2D698"/>
          </a:solidFill>
        </p:grpSpPr>
        <p:sp>
          <p:nvSpPr>
            <p:cNvPr id="47157" name="TextBox 43"/>
            <p:cNvSpPr txBox="1">
              <a:spLocks noChangeArrowheads="1"/>
            </p:cNvSpPr>
            <p:nvPr/>
          </p:nvSpPr>
          <p:spPr bwMode="auto">
            <a:xfrm>
              <a:off x="6793676" y="1213061"/>
              <a:ext cx="1380508" cy="107791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defRPr/>
              </a:pPr>
              <a:r>
                <a:rPr lang="en-US" sz="1600" smtClean="0"/>
                <a:t>2. … leads to a large increase in price </a:t>
              </a:r>
            </a:p>
          </p:txBody>
        </p:sp>
        <p:cxnSp>
          <p:nvCxnSpPr>
            <p:cNvPr id="46" name="Straight Connector 45"/>
            <p:cNvCxnSpPr/>
            <p:nvPr/>
          </p:nvCxnSpPr>
          <p:spPr>
            <a:xfrm>
              <a:off x="5094514" y="1336886"/>
              <a:ext cx="1722393" cy="161925"/>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58"/>
          <p:cNvGrpSpPr>
            <a:grpSpLocks/>
          </p:cNvGrpSpPr>
          <p:nvPr/>
        </p:nvGrpSpPr>
        <p:grpSpPr bwMode="auto">
          <a:xfrm>
            <a:off x="4987925" y="3436938"/>
            <a:ext cx="2017713" cy="338137"/>
            <a:chOff x="462769" y="4038599"/>
            <a:chExt cx="2017822" cy="338045"/>
          </a:xfrm>
        </p:grpSpPr>
        <p:cxnSp>
          <p:nvCxnSpPr>
            <p:cNvPr id="48" name="Straight Connector 47"/>
            <p:cNvCxnSpPr/>
            <p:nvPr/>
          </p:nvCxnSpPr>
          <p:spPr>
            <a:xfrm>
              <a:off x="913643" y="4289356"/>
              <a:ext cx="1566948" cy="317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7152" name="TextBox 84"/>
            <p:cNvSpPr txBox="1">
              <a:spLocks noChangeArrowheads="1"/>
            </p:cNvSpPr>
            <p:nvPr/>
          </p:nvSpPr>
          <p:spPr bwMode="auto">
            <a:xfrm>
              <a:off x="462769" y="4038599"/>
              <a:ext cx="396164" cy="33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600"/>
                <a:t>P</a:t>
              </a:r>
              <a:r>
                <a:rPr lang="en-US" altLang="en-US" sz="1600" baseline="-25000"/>
                <a:t>2</a:t>
              </a:r>
            </a:p>
          </p:txBody>
        </p:sp>
      </p:grpSp>
      <p:grpSp>
        <p:nvGrpSpPr>
          <p:cNvPr id="21" name="Group 17"/>
          <p:cNvGrpSpPr>
            <a:grpSpLocks/>
          </p:cNvGrpSpPr>
          <p:nvPr/>
        </p:nvGrpSpPr>
        <p:grpSpPr bwMode="auto">
          <a:xfrm>
            <a:off x="6280150" y="2652713"/>
            <a:ext cx="2419350" cy="2235200"/>
            <a:chOff x="1033157" y="2672156"/>
            <a:chExt cx="2419894" cy="2235528"/>
          </a:xfrm>
        </p:grpSpPr>
        <p:cxnSp>
          <p:nvCxnSpPr>
            <p:cNvPr id="51" name="Straight Connector 50"/>
            <p:cNvCxnSpPr/>
            <p:nvPr/>
          </p:nvCxnSpPr>
          <p:spPr>
            <a:xfrm rot="10800000" flipV="1">
              <a:off x="1033157" y="3080203"/>
              <a:ext cx="2032457" cy="1827481"/>
            </a:xfrm>
            <a:prstGeom prst="line">
              <a:avLst/>
            </a:prstGeom>
            <a:ln w="38100">
              <a:solidFill>
                <a:srgbClr val="005EA4"/>
              </a:solidFill>
            </a:ln>
          </p:spPr>
          <p:style>
            <a:lnRef idx="1">
              <a:schemeClr val="accent1"/>
            </a:lnRef>
            <a:fillRef idx="0">
              <a:schemeClr val="accent1"/>
            </a:fillRef>
            <a:effectRef idx="0">
              <a:schemeClr val="accent1"/>
            </a:effectRef>
            <a:fontRef idx="minor">
              <a:schemeClr val="tx1"/>
            </a:fontRef>
          </p:style>
        </p:cxnSp>
        <p:sp>
          <p:nvSpPr>
            <p:cNvPr id="47150" name="TextBox 87"/>
            <p:cNvSpPr txBox="1">
              <a:spLocks noChangeArrowheads="1"/>
            </p:cNvSpPr>
            <p:nvPr/>
          </p:nvSpPr>
          <p:spPr bwMode="auto">
            <a:xfrm>
              <a:off x="3056568" y="2672156"/>
              <a:ext cx="396483" cy="338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600"/>
                <a:t>S</a:t>
              </a:r>
              <a:r>
                <a:rPr lang="en-US" altLang="en-US" sz="1600" baseline="-25000"/>
                <a:t>1</a:t>
              </a:r>
            </a:p>
          </p:txBody>
        </p:sp>
      </p:grpSp>
      <p:grpSp>
        <p:nvGrpSpPr>
          <p:cNvPr id="23" name="Group 17"/>
          <p:cNvGrpSpPr>
            <a:grpSpLocks/>
          </p:cNvGrpSpPr>
          <p:nvPr/>
        </p:nvGrpSpPr>
        <p:grpSpPr bwMode="auto">
          <a:xfrm>
            <a:off x="5924550" y="2579688"/>
            <a:ext cx="2308225" cy="2097087"/>
            <a:chOff x="609601" y="2589026"/>
            <a:chExt cx="2308963" cy="2096986"/>
          </a:xfrm>
        </p:grpSpPr>
        <p:cxnSp>
          <p:nvCxnSpPr>
            <p:cNvPr id="54" name="Straight Connector 53"/>
            <p:cNvCxnSpPr/>
            <p:nvPr/>
          </p:nvCxnSpPr>
          <p:spPr>
            <a:xfrm rot="10800000" flipV="1">
              <a:off x="609601" y="2963658"/>
              <a:ext cx="1924665" cy="1722354"/>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7148" name="TextBox 90"/>
            <p:cNvSpPr txBox="1">
              <a:spLocks noChangeArrowheads="1"/>
            </p:cNvSpPr>
            <p:nvPr/>
          </p:nvSpPr>
          <p:spPr bwMode="auto">
            <a:xfrm>
              <a:off x="2522290" y="2589026"/>
              <a:ext cx="396274" cy="3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600"/>
                <a:t>S</a:t>
              </a:r>
              <a:r>
                <a:rPr lang="en-US" altLang="en-US" sz="1600" baseline="-25000"/>
                <a:t>2</a:t>
              </a:r>
            </a:p>
          </p:txBody>
        </p:sp>
      </p:grpSp>
      <p:sp>
        <p:nvSpPr>
          <p:cNvPr id="56" name="Freeform 183"/>
          <p:cNvSpPr>
            <a:spLocks/>
          </p:cNvSpPr>
          <p:nvPr/>
        </p:nvSpPr>
        <p:spPr bwMode="auto">
          <a:xfrm>
            <a:off x="6943725" y="3625850"/>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chemeClr val="tx1"/>
          </a:solidFill>
          <a:ln w="9525">
            <a:solidFill>
              <a:schemeClr val="tx1"/>
            </a:solidFill>
            <a:round/>
            <a:headEnd/>
            <a:tailEnd/>
          </a:ln>
        </p:spPr>
        <p:txBody>
          <a:bodyPr/>
          <a:lstStyle/>
          <a:p>
            <a:endParaRPr lang="en-US"/>
          </a:p>
        </p:txBody>
      </p:sp>
      <p:sp>
        <p:nvSpPr>
          <p:cNvPr id="57" name="Freeform 183"/>
          <p:cNvSpPr>
            <a:spLocks/>
          </p:cNvSpPr>
          <p:nvPr/>
        </p:nvSpPr>
        <p:spPr bwMode="auto">
          <a:xfrm>
            <a:off x="7299325" y="3838575"/>
            <a:ext cx="146050" cy="136525"/>
          </a:xfrm>
          <a:custGeom>
            <a:avLst/>
            <a:gdLst>
              <a:gd name="T0" fmla="*/ 2147483647 w 106"/>
              <a:gd name="T1" fmla="*/ 2147483647 h 68"/>
              <a:gd name="T2" fmla="*/ 2147483647 w 106"/>
              <a:gd name="T3" fmla="*/ 2147483647 h 68"/>
              <a:gd name="T4" fmla="*/ 2147483647 w 106"/>
              <a:gd name="T5" fmla="*/ 2147483647 h 68"/>
              <a:gd name="T6" fmla="*/ 2147483647 w 106"/>
              <a:gd name="T7" fmla="*/ 2147483647 h 68"/>
              <a:gd name="T8" fmla="*/ 2147483647 w 106"/>
              <a:gd name="T9" fmla="*/ 2147483647 h 68"/>
              <a:gd name="T10" fmla="*/ 2147483647 w 106"/>
              <a:gd name="T11" fmla="*/ 2147483647 h 68"/>
              <a:gd name="T12" fmla="*/ 2147483647 w 106"/>
              <a:gd name="T13" fmla="*/ 2147483647 h 68"/>
              <a:gd name="T14" fmla="*/ 2147483647 w 106"/>
              <a:gd name="T15" fmla="*/ 2147483647 h 68"/>
              <a:gd name="T16" fmla="*/ 2147483647 w 106"/>
              <a:gd name="T17" fmla="*/ 2147483647 h 68"/>
              <a:gd name="T18" fmla="*/ 2147483647 w 106"/>
              <a:gd name="T19" fmla="*/ 2147483647 h 68"/>
              <a:gd name="T20" fmla="*/ 2147483647 w 106"/>
              <a:gd name="T21" fmla="*/ 0 h 68"/>
              <a:gd name="T22" fmla="*/ 2147483647 w 106"/>
              <a:gd name="T23" fmla="*/ 0 h 68"/>
              <a:gd name="T24" fmla="*/ 2147483647 w 106"/>
              <a:gd name="T25" fmla="*/ 2147483647 h 68"/>
              <a:gd name="T26" fmla="*/ 2147483647 w 106"/>
              <a:gd name="T27" fmla="*/ 2147483647 h 68"/>
              <a:gd name="T28" fmla="*/ 2147483647 w 106"/>
              <a:gd name="T29" fmla="*/ 2147483647 h 68"/>
              <a:gd name="T30" fmla="*/ 0 w 106"/>
              <a:gd name="T31" fmla="*/ 2147483647 h 68"/>
              <a:gd name="T32" fmla="*/ 0 w 106"/>
              <a:gd name="T33" fmla="*/ 2147483647 h 68"/>
              <a:gd name="T34" fmla="*/ 2147483647 w 106"/>
              <a:gd name="T35" fmla="*/ 2147483647 h 68"/>
              <a:gd name="T36" fmla="*/ 2147483647 w 106"/>
              <a:gd name="T37" fmla="*/ 2147483647 h 68"/>
              <a:gd name="T38" fmla="*/ 2147483647 w 106"/>
              <a:gd name="T39" fmla="*/ 2147483647 h 68"/>
              <a:gd name="T40" fmla="*/ 2147483647 w 106"/>
              <a:gd name="T41" fmla="*/ 2147483647 h 68"/>
              <a:gd name="T42" fmla="*/ 2147483647 w 106"/>
              <a:gd name="T43" fmla="*/ 2147483647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
              <a:gd name="T67" fmla="*/ 0 h 68"/>
              <a:gd name="T68" fmla="*/ 106 w 106"/>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 h="68">
                <a:moveTo>
                  <a:pt x="56" y="68"/>
                </a:moveTo>
                <a:lnTo>
                  <a:pt x="56" y="68"/>
                </a:lnTo>
                <a:lnTo>
                  <a:pt x="76" y="65"/>
                </a:lnTo>
                <a:lnTo>
                  <a:pt x="91" y="58"/>
                </a:lnTo>
                <a:lnTo>
                  <a:pt x="101" y="45"/>
                </a:lnTo>
                <a:lnTo>
                  <a:pt x="106" y="32"/>
                </a:lnTo>
                <a:lnTo>
                  <a:pt x="101" y="19"/>
                </a:lnTo>
                <a:lnTo>
                  <a:pt x="91" y="9"/>
                </a:lnTo>
                <a:lnTo>
                  <a:pt x="76" y="3"/>
                </a:lnTo>
                <a:lnTo>
                  <a:pt x="56" y="0"/>
                </a:lnTo>
                <a:lnTo>
                  <a:pt x="36" y="3"/>
                </a:lnTo>
                <a:lnTo>
                  <a:pt x="15" y="9"/>
                </a:lnTo>
                <a:lnTo>
                  <a:pt x="5" y="19"/>
                </a:lnTo>
                <a:lnTo>
                  <a:pt x="0" y="32"/>
                </a:lnTo>
                <a:lnTo>
                  <a:pt x="5" y="45"/>
                </a:lnTo>
                <a:lnTo>
                  <a:pt x="15" y="58"/>
                </a:lnTo>
                <a:lnTo>
                  <a:pt x="36" y="65"/>
                </a:lnTo>
                <a:lnTo>
                  <a:pt x="56" y="68"/>
                </a:lnTo>
                <a:close/>
              </a:path>
            </a:pathLst>
          </a:custGeom>
          <a:solidFill>
            <a:schemeClr val="tx1"/>
          </a:solidFill>
          <a:ln w="9525">
            <a:solidFill>
              <a:schemeClr val="tx1"/>
            </a:solidFill>
            <a:round/>
            <a:headEnd/>
            <a:tailEnd/>
          </a:ln>
        </p:spPr>
        <p:txBody>
          <a:bodyPr/>
          <a:lstStyle/>
          <a:p>
            <a:endParaRPr lang="en-US"/>
          </a:p>
        </p:txBody>
      </p:sp>
      <p:grpSp>
        <p:nvGrpSpPr>
          <p:cNvPr id="25" name="Group 58"/>
          <p:cNvGrpSpPr>
            <a:grpSpLocks/>
          </p:cNvGrpSpPr>
          <p:nvPr/>
        </p:nvGrpSpPr>
        <p:grpSpPr bwMode="auto">
          <a:xfrm>
            <a:off x="4987925" y="3700463"/>
            <a:ext cx="2386013" cy="338137"/>
            <a:chOff x="474626" y="4062349"/>
            <a:chExt cx="2386277" cy="338045"/>
          </a:xfrm>
        </p:grpSpPr>
        <p:cxnSp>
          <p:nvCxnSpPr>
            <p:cNvPr id="59" name="Straight Connector 58"/>
            <p:cNvCxnSpPr/>
            <p:nvPr/>
          </p:nvCxnSpPr>
          <p:spPr>
            <a:xfrm>
              <a:off x="914413" y="4265494"/>
              <a:ext cx="1946490"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7146" name="TextBox 95"/>
            <p:cNvSpPr txBox="1">
              <a:spLocks noChangeArrowheads="1"/>
            </p:cNvSpPr>
            <p:nvPr/>
          </p:nvSpPr>
          <p:spPr bwMode="auto">
            <a:xfrm>
              <a:off x="474626" y="4062349"/>
              <a:ext cx="396202" cy="338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600"/>
                <a:t>P</a:t>
              </a:r>
              <a:r>
                <a:rPr lang="en-US" altLang="en-US" sz="1600" baseline="-25000"/>
                <a:t>1</a:t>
              </a:r>
            </a:p>
          </p:txBody>
        </p:sp>
      </p:grpSp>
      <p:cxnSp>
        <p:nvCxnSpPr>
          <p:cNvPr id="61" name="Straight Arrow Connector 60"/>
          <p:cNvCxnSpPr/>
          <p:nvPr/>
        </p:nvCxnSpPr>
        <p:spPr>
          <a:xfrm flipV="1">
            <a:off x="7573963" y="3213100"/>
            <a:ext cx="558800" cy="635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flipH="1" flipV="1">
            <a:off x="5426075" y="3783013"/>
            <a:ext cx="223837" cy="1428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8" name="Group 98"/>
          <p:cNvGrpSpPr>
            <a:grpSpLocks/>
          </p:cNvGrpSpPr>
          <p:nvPr/>
        </p:nvGrpSpPr>
        <p:grpSpPr bwMode="auto">
          <a:xfrm>
            <a:off x="5527675" y="1561468"/>
            <a:ext cx="3146425" cy="1645280"/>
            <a:chOff x="4854169" y="975409"/>
            <a:chExt cx="3147729" cy="1644870"/>
          </a:xfrm>
          <a:solidFill>
            <a:srgbClr val="F2D698"/>
          </a:solidFill>
        </p:grpSpPr>
        <p:sp>
          <p:nvSpPr>
            <p:cNvPr id="47147" name="TextBox 43"/>
            <p:cNvSpPr txBox="1">
              <a:spLocks noChangeArrowheads="1"/>
            </p:cNvSpPr>
            <p:nvPr/>
          </p:nvSpPr>
          <p:spPr bwMode="auto">
            <a:xfrm>
              <a:off x="4854169" y="975409"/>
              <a:ext cx="3147729" cy="830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defRPr/>
              </a:pPr>
              <a:r>
                <a:rPr lang="en-US" sz="1600" dirty="0" smtClean="0"/>
                <a:t>1. In the long run, when supply and demand are elastic, a shift in supply. . .</a:t>
              </a:r>
            </a:p>
          </p:txBody>
        </p:sp>
        <p:cxnSp>
          <p:nvCxnSpPr>
            <p:cNvPr id="65" name="Straight Connector 64"/>
            <p:cNvCxnSpPr/>
            <p:nvPr/>
          </p:nvCxnSpPr>
          <p:spPr>
            <a:xfrm rot="16200000" flipH="1">
              <a:off x="6696732" y="2048842"/>
              <a:ext cx="899887" cy="242988"/>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101"/>
          <p:cNvGrpSpPr>
            <a:grpSpLocks/>
          </p:cNvGrpSpPr>
          <p:nvPr/>
        </p:nvGrpSpPr>
        <p:grpSpPr bwMode="auto">
          <a:xfrm>
            <a:off x="4149725" y="2218768"/>
            <a:ext cx="1349375" cy="1558925"/>
            <a:chOff x="3254445" y="85557"/>
            <a:chExt cx="1348316" cy="1558780"/>
          </a:xfrm>
          <a:solidFill>
            <a:srgbClr val="F2D698"/>
          </a:solidFill>
        </p:grpSpPr>
        <p:sp>
          <p:nvSpPr>
            <p:cNvPr id="47145" name="TextBox 43"/>
            <p:cNvSpPr txBox="1">
              <a:spLocks noChangeArrowheads="1"/>
            </p:cNvSpPr>
            <p:nvPr/>
          </p:nvSpPr>
          <p:spPr bwMode="auto">
            <a:xfrm>
              <a:off x="3254445" y="85557"/>
              <a:ext cx="1262139" cy="10780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l" eaLnBrk="1" hangingPunct="1">
                <a:buFontTx/>
                <a:buNone/>
                <a:defRPr/>
              </a:pPr>
              <a:r>
                <a:rPr lang="en-US" sz="1600" smtClean="0"/>
                <a:t>2. … leads to a small increase in price </a:t>
              </a:r>
            </a:p>
          </p:txBody>
        </p:sp>
        <p:cxnSp>
          <p:nvCxnSpPr>
            <p:cNvPr id="68" name="Straight Connector 67"/>
            <p:cNvCxnSpPr/>
            <p:nvPr/>
          </p:nvCxnSpPr>
          <p:spPr>
            <a:xfrm rot="16200000" flipV="1">
              <a:off x="4248059" y="1289636"/>
              <a:ext cx="500016" cy="209386"/>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1" name="Group 8"/>
          <p:cNvGrpSpPr>
            <a:grpSpLocks/>
          </p:cNvGrpSpPr>
          <p:nvPr/>
        </p:nvGrpSpPr>
        <p:grpSpPr bwMode="auto">
          <a:xfrm>
            <a:off x="492125" y="5135563"/>
            <a:ext cx="3648075" cy="350837"/>
            <a:chOff x="684904" y="5246132"/>
            <a:chExt cx="3649209" cy="350222"/>
          </a:xfrm>
        </p:grpSpPr>
        <p:cxnSp>
          <p:nvCxnSpPr>
            <p:cNvPr id="70" name="Straight Connector 69"/>
            <p:cNvCxnSpPr/>
            <p:nvPr/>
          </p:nvCxnSpPr>
          <p:spPr>
            <a:xfrm flipV="1">
              <a:off x="913575" y="5246132"/>
              <a:ext cx="3201395" cy="110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143" name="TextBox 10"/>
            <p:cNvSpPr txBox="1">
              <a:spLocks noChangeArrowheads="1"/>
            </p:cNvSpPr>
            <p:nvPr/>
          </p:nvSpPr>
          <p:spPr bwMode="auto">
            <a:xfrm>
              <a:off x="3327082" y="5246132"/>
              <a:ext cx="10070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600"/>
                <a:t>Quantity </a:t>
              </a:r>
            </a:p>
          </p:txBody>
        </p:sp>
        <p:sp>
          <p:nvSpPr>
            <p:cNvPr id="47144" name="TextBox 11"/>
            <p:cNvSpPr txBox="1">
              <a:spLocks noChangeArrowheads="1"/>
            </p:cNvSpPr>
            <p:nvPr/>
          </p:nvSpPr>
          <p:spPr bwMode="auto">
            <a:xfrm>
              <a:off x="684904" y="5257800"/>
              <a:ext cx="2984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600"/>
                <a:t>0</a:t>
              </a:r>
            </a:p>
          </p:txBody>
        </p:sp>
      </p:grpSp>
      <p:grpSp>
        <p:nvGrpSpPr>
          <p:cNvPr id="33" name="Group 34"/>
          <p:cNvGrpSpPr>
            <a:grpSpLocks/>
          </p:cNvGrpSpPr>
          <p:nvPr/>
        </p:nvGrpSpPr>
        <p:grpSpPr bwMode="auto">
          <a:xfrm>
            <a:off x="5222875" y="5135563"/>
            <a:ext cx="3648075" cy="350837"/>
            <a:chOff x="684904" y="5246132"/>
            <a:chExt cx="3649209" cy="350222"/>
          </a:xfrm>
        </p:grpSpPr>
        <p:cxnSp>
          <p:nvCxnSpPr>
            <p:cNvPr id="74" name="Straight Connector 73"/>
            <p:cNvCxnSpPr/>
            <p:nvPr/>
          </p:nvCxnSpPr>
          <p:spPr>
            <a:xfrm flipV="1">
              <a:off x="913575" y="5246132"/>
              <a:ext cx="3201395" cy="110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140" name="TextBox 31"/>
            <p:cNvSpPr txBox="1">
              <a:spLocks noChangeArrowheads="1"/>
            </p:cNvSpPr>
            <p:nvPr/>
          </p:nvSpPr>
          <p:spPr bwMode="auto">
            <a:xfrm>
              <a:off x="3327082" y="5246132"/>
              <a:ext cx="10070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600"/>
                <a:t>Quantity </a:t>
              </a:r>
            </a:p>
          </p:txBody>
        </p:sp>
        <p:sp>
          <p:nvSpPr>
            <p:cNvPr id="47141" name="TextBox 32"/>
            <p:cNvSpPr txBox="1">
              <a:spLocks noChangeArrowheads="1"/>
            </p:cNvSpPr>
            <p:nvPr/>
          </p:nvSpPr>
          <p:spPr bwMode="auto">
            <a:xfrm>
              <a:off x="684904" y="5257800"/>
              <a:ext cx="2984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defRPr>
                  <a:solidFill>
                    <a:schemeClr val="tx1"/>
                  </a:solidFill>
                  <a:latin typeface="Arial" charset="0"/>
                </a:defRPr>
              </a:lvl1pPr>
              <a:lvl2pPr marL="742950" indent="-285750" algn="l" eaLnBrk="0" hangingPunct="0">
                <a:defRPr>
                  <a:solidFill>
                    <a:schemeClr val="tx1"/>
                  </a:solidFill>
                  <a:latin typeface="Arial" charset="0"/>
                </a:defRPr>
              </a:lvl2pPr>
              <a:lvl3pPr marL="1143000" indent="-228600" algn="l" eaLnBrk="0" hangingPunct="0">
                <a:defRPr>
                  <a:solidFill>
                    <a:schemeClr val="tx1"/>
                  </a:solidFill>
                  <a:latin typeface="Arial" charset="0"/>
                </a:defRPr>
              </a:lvl3pPr>
              <a:lvl4pPr marL="1600200" indent="-228600" algn="l" eaLnBrk="0" hangingPunct="0">
                <a:defRPr>
                  <a:solidFill>
                    <a:schemeClr val="tx1"/>
                  </a:solidFill>
                  <a:latin typeface="Arial" charset="0"/>
                </a:defRPr>
              </a:lvl4pPr>
              <a:lvl5pPr marL="2057400" indent="-228600" algn="l" eaLnBrk="0" hangingPunct="0">
                <a:defRPr>
                  <a:solidFill>
                    <a:schemeClr val="tx1"/>
                  </a:solidFill>
                  <a:latin typeface="Arial" charset="0"/>
                </a:defRPr>
              </a:lvl5pPr>
              <a:lvl6pPr marL="2514600" indent="-228600" eaLnBrk="0" fontAlgn="base" hangingPunct="0">
                <a:spcBef>
                  <a:spcPct val="20000"/>
                </a:spcBef>
                <a:spcAft>
                  <a:spcPct val="0"/>
                </a:spcAft>
                <a:defRPr>
                  <a:solidFill>
                    <a:schemeClr val="tx1"/>
                  </a:solidFill>
                  <a:latin typeface="Arial" charset="0"/>
                </a:defRPr>
              </a:lvl6pPr>
              <a:lvl7pPr marL="2971800" indent="-228600" eaLnBrk="0" fontAlgn="base" hangingPunct="0">
                <a:spcBef>
                  <a:spcPct val="20000"/>
                </a:spcBef>
                <a:spcAft>
                  <a:spcPct val="0"/>
                </a:spcAft>
                <a:defRPr>
                  <a:solidFill>
                    <a:schemeClr val="tx1"/>
                  </a:solidFill>
                  <a:latin typeface="Arial" charset="0"/>
                </a:defRPr>
              </a:lvl7pPr>
              <a:lvl8pPr marL="3429000" indent="-228600" eaLnBrk="0" fontAlgn="base" hangingPunct="0">
                <a:spcBef>
                  <a:spcPct val="20000"/>
                </a:spcBef>
                <a:spcAft>
                  <a:spcPct val="0"/>
                </a:spcAft>
                <a:defRPr>
                  <a:solidFill>
                    <a:schemeClr val="tx1"/>
                  </a:solidFill>
                  <a:latin typeface="Arial" charset="0"/>
                </a:defRPr>
              </a:lvl8pPr>
              <a:lvl9pPr marL="3886200" indent="-228600" eaLnBrk="0" fontAlgn="base" hangingPunct="0">
                <a:spcBef>
                  <a:spcPct val="20000"/>
                </a:spcBef>
                <a:spcAft>
                  <a:spcPct val="0"/>
                </a:spcAft>
                <a:defRPr>
                  <a:solidFill>
                    <a:schemeClr val="tx1"/>
                  </a:solidFill>
                  <a:latin typeface="Arial" charset="0"/>
                </a:defRPr>
              </a:lvl9pPr>
            </a:lstStyle>
            <a:p>
              <a:pPr algn="ctr" eaLnBrk="1" hangingPunct="1">
                <a:buFontTx/>
                <a:buNone/>
              </a:pPr>
              <a:r>
                <a:rPr lang="en-US" altLang="en-US" sz="1600"/>
                <a:t>0</a:t>
              </a:r>
            </a:p>
          </p:txBody>
        </p:sp>
      </p:grpSp>
    </p:spTree>
    <p:extLst>
      <p:ext uri="{BB962C8B-B14F-4D97-AF65-F5344CB8AC3E}">
        <p14:creationId xmlns:p14="http://schemas.microsoft.com/office/powerpoint/2010/main" val="1787575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par>
                                <p:cTn id="12" presetID="2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1000"/>
                                        <p:tgtEl>
                                          <p:spTgt spid="6"/>
                                        </p:tgtEl>
                                      </p:cBhvr>
                                    </p:animEffect>
                                  </p:childTnLst>
                                </p:cTn>
                              </p:par>
                            </p:childTnLst>
                          </p:cTn>
                        </p:par>
                        <p:par>
                          <p:cTn id="19" fill="hold" nodeType="afterGroup">
                            <p:stCondLst>
                              <p:cond delay="2000"/>
                            </p:stCondLst>
                            <p:childTnLst>
                              <p:par>
                                <p:cTn id="20" presetID="22" presetClass="entr" presetSubtype="8"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1000"/>
                                        <p:tgtEl>
                                          <p:spTgt spid="11"/>
                                        </p:tgtEl>
                                      </p:cBhvr>
                                    </p:animEffect>
                                  </p:childTnLst>
                                </p:cTn>
                              </p:par>
                            </p:childTnLst>
                          </p:cTn>
                        </p:par>
                        <p:par>
                          <p:cTn id="23" fill="hold" nodeType="afterGroup">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nodeType="afterGroup">
                            <p:stCondLst>
                              <p:cond delay="35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nodeType="afterGroup">
                            <p:stCondLst>
                              <p:cond delay="4000"/>
                            </p:stCondLst>
                            <p:childTnLst>
                              <p:par>
                                <p:cTn id="32" presetID="22" presetClass="entr" presetSubtype="2"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right)">
                                      <p:cBhvr>
                                        <p:cTn id="34" dur="500"/>
                                        <p:tgtEl>
                                          <p:spTgt spid="39"/>
                                        </p:tgtEl>
                                      </p:cBhvr>
                                    </p:animEffect>
                                  </p:childTnLst>
                                </p:cTn>
                              </p:par>
                            </p:childTnLst>
                          </p:cTn>
                        </p:par>
                        <p:par>
                          <p:cTn id="35" fill="hold" nodeType="afterGroup">
                            <p:stCondLst>
                              <p:cond delay="4500"/>
                            </p:stCondLst>
                            <p:childTnLst>
                              <p:par>
                                <p:cTn id="36" presetID="22" presetClass="entr" presetSubtype="8"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left)">
                                      <p:cBhvr>
                                        <p:cTn id="38" dur="1000"/>
                                        <p:tgtEl>
                                          <p:spTgt spid="13"/>
                                        </p:tgtEl>
                                      </p:cBhvr>
                                    </p:animEffect>
                                  </p:childTnLst>
                                </p:cTn>
                              </p:par>
                            </p:childTnLst>
                          </p:cTn>
                        </p:par>
                        <p:par>
                          <p:cTn id="39" fill="hold" nodeType="afterGroup">
                            <p:stCondLst>
                              <p:cond delay="5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nodeType="afterGroup">
                            <p:stCondLst>
                              <p:cond delay="6000"/>
                            </p:stCondLst>
                            <p:childTnLst>
                              <p:par>
                                <p:cTn id="44" presetID="22" presetClass="entr" presetSubtype="8"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par>
                          <p:cTn id="47" fill="hold" nodeType="afterGroup">
                            <p:stCondLst>
                              <p:cond delay="6500"/>
                            </p:stCondLst>
                            <p:childTnLst>
                              <p:par>
                                <p:cTn id="48" presetID="22" presetClass="entr" presetSubtype="4" fill="hold"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ipe(down)">
                                      <p:cBhvr>
                                        <p:cTn id="50" dur="500"/>
                                        <p:tgtEl>
                                          <p:spTgt spid="40"/>
                                        </p:tgtEl>
                                      </p:cBhvr>
                                    </p:animEffect>
                                  </p:childTnLst>
                                </p:cTn>
                              </p:par>
                            </p:childTnLst>
                          </p:cTn>
                        </p:par>
                        <p:par>
                          <p:cTn id="51" fill="hold" nodeType="afterGroup">
                            <p:stCondLst>
                              <p:cond delay="7000"/>
                            </p:stCondLst>
                            <p:childTnLst>
                              <p:par>
                                <p:cTn id="52" presetID="22" presetClass="entr" presetSubtype="8"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left)">
                                      <p:cBhvr>
                                        <p:cTn id="54" dur="500"/>
                                        <p:tgtEl>
                                          <p:spTgt spid="16"/>
                                        </p:tgtEl>
                                      </p:cBhvr>
                                    </p:animEffect>
                                  </p:childTnLst>
                                </p:cTn>
                              </p:par>
                            </p:childTnLst>
                          </p:cTn>
                        </p:par>
                        <p:par>
                          <p:cTn id="55" fill="hold" nodeType="afterGroup">
                            <p:stCondLst>
                              <p:cond delay="7500"/>
                            </p:stCondLst>
                            <p:childTnLst>
                              <p:par>
                                <p:cTn id="56" presetID="22" presetClass="entr" presetSubtype="8"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left)">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500"/>
                                        <p:tgtEl>
                                          <p:spTgt spid="27"/>
                                        </p:tgtEl>
                                      </p:cBhvr>
                                    </p:animEffect>
                                  </p:childTnLst>
                                </p:cTn>
                              </p:par>
                            </p:childTnLst>
                          </p:cTn>
                        </p:par>
                        <p:par>
                          <p:cTn id="64" fill="hold" nodeType="afterGroup">
                            <p:stCondLst>
                              <p:cond delay="500"/>
                            </p:stCondLst>
                            <p:childTnLst>
                              <p:par>
                                <p:cTn id="65" presetID="22" presetClass="entr" presetSubtype="8" fill="hold"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left)">
                                      <p:cBhvr>
                                        <p:cTn id="67" dur="500"/>
                                        <p:tgtEl>
                                          <p:spTgt spid="33"/>
                                        </p:tgtEl>
                                      </p:cBhvr>
                                    </p:animEffect>
                                  </p:childTnLst>
                                </p:cTn>
                              </p:par>
                              <p:par>
                                <p:cTn id="68" presetID="22" presetClass="entr" presetSubtype="4" fill="hold" nodeType="withEffect">
                                  <p:stCondLst>
                                    <p:cond delay="0"/>
                                  </p:stCondLst>
                                  <p:childTnLst>
                                    <p:set>
                                      <p:cBhvr>
                                        <p:cTn id="69" dur="1" fill="hold">
                                          <p:stCondLst>
                                            <p:cond delay="0"/>
                                          </p:stCondLst>
                                        </p:cTn>
                                        <p:tgtEl>
                                          <p:spTgt spid="2"/>
                                        </p:tgtEl>
                                        <p:attrNameLst>
                                          <p:attrName>style.visibility</p:attrName>
                                        </p:attrNameLst>
                                      </p:cBhvr>
                                      <p:to>
                                        <p:strVal val="visible"/>
                                      </p:to>
                                    </p:set>
                                    <p:animEffect transition="in" filter="wipe(down)">
                                      <p:cBhvr>
                                        <p:cTn id="70" dur="500"/>
                                        <p:tgtEl>
                                          <p:spTgt spid="2"/>
                                        </p:tgtEl>
                                      </p:cBhvr>
                                    </p:animEffect>
                                  </p:childTnLst>
                                </p:cTn>
                              </p:par>
                            </p:childTnLst>
                          </p:cTn>
                        </p:par>
                        <p:par>
                          <p:cTn id="71" fill="hold" nodeType="afterGroup">
                            <p:stCondLst>
                              <p:cond delay="1000"/>
                            </p:stCondLst>
                            <p:childTnLst>
                              <p:par>
                                <p:cTn id="72" presetID="22" presetClass="entr" presetSubtype="8"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left)">
                                      <p:cBhvr>
                                        <p:cTn id="74" dur="1000"/>
                                        <p:tgtEl>
                                          <p:spTgt spid="9"/>
                                        </p:tgtEl>
                                      </p:cBhvr>
                                    </p:animEffect>
                                  </p:childTnLst>
                                </p:cTn>
                              </p:par>
                            </p:childTnLst>
                          </p:cTn>
                        </p:par>
                        <p:par>
                          <p:cTn id="75" fill="hold" nodeType="afterGroup">
                            <p:stCondLst>
                              <p:cond delay="2000"/>
                            </p:stCondLst>
                            <p:childTnLst>
                              <p:par>
                                <p:cTn id="76" presetID="22" presetClass="entr" presetSubtype="8" fill="hold" nodeType="afterEffect">
                                  <p:stCondLst>
                                    <p:cond delay="0"/>
                                  </p:stCondLst>
                                  <p:childTnLst>
                                    <p:set>
                                      <p:cBhvr>
                                        <p:cTn id="77" dur="1" fill="hold">
                                          <p:stCondLst>
                                            <p:cond delay="0"/>
                                          </p:stCondLst>
                                        </p:cTn>
                                        <p:tgtEl>
                                          <p:spTgt spid="21"/>
                                        </p:tgtEl>
                                        <p:attrNameLst>
                                          <p:attrName>style.visibility</p:attrName>
                                        </p:attrNameLst>
                                      </p:cBhvr>
                                      <p:to>
                                        <p:strVal val="visible"/>
                                      </p:to>
                                    </p:set>
                                    <p:animEffect transition="in" filter="wipe(left)">
                                      <p:cBhvr>
                                        <p:cTn id="78" dur="1000"/>
                                        <p:tgtEl>
                                          <p:spTgt spid="21"/>
                                        </p:tgtEl>
                                      </p:cBhvr>
                                    </p:animEffect>
                                  </p:childTnLst>
                                </p:cTn>
                              </p:par>
                            </p:childTnLst>
                          </p:cTn>
                        </p:par>
                        <p:par>
                          <p:cTn id="79" fill="hold" nodeType="afterGroup">
                            <p:stCondLst>
                              <p:cond delay="3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nodeType="afterGroup">
                            <p:stCondLst>
                              <p:cond delay="3500"/>
                            </p:stCondLst>
                            <p:childTnLst>
                              <p:par>
                                <p:cTn id="84" presetID="22" presetClass="entr" presetSubtype="8"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wipe(left)">
                                      <p:cBhvr>
                                        <p:cTn id="86" dur="500"/>
                                        <p:tgtEl>
                                          <p:spTgt spid="25"/>
                                        </p:tgtEl>
                                      </p:cBhvr>
                                    </p:animEffect>
                                  </p:childTnLst>
                                </p:cTn>
                              </p:par>
                            </p:childTnLst>
                          </p:cTn>
                        </p:par>
                        <p:par>
                          <p:cTn id="87" fill="hold" nodeType="afterGroup">
                            <p:stCondLst>
                              <p:cond delay="4000"/>
                            </p:stCondLst>
                            <p:childTnLst>
                              <p:par>
                                <p:cTn id="88" presetID="22" presetClass="entr" presetSubtype="2" fill="hold" nodeType="afterEffect">
                                  <p:stCondLst>
                                    <p:cond delay="0"/>
                                  </p:stCondLst>
                                  <p:childTnLst>
                                    <p:set>
                                      <p:cBhvr>
                                        <p:cTn id="89" dur="1" fill="hold">
                                          <p:stCondLst>
                                            <p:cond delay="0"/>
                                          </p:stCondLst>
                                        </p:cTn>
                                        <p:tgtEl>
                                          <p:spTgt spid="61"/>
                                        </p:tgtEl>
                                        <p:attrNameLst>
                                          <p:attrName>style.visibility</p:attrName>
                                        </p:attrNameLst>
                                      </p:cBhvr>
                                      <p:to>
                                        <p:strVal val="visible"/>
                                      </p:to>
                                    </p:set>
                                    <p:animEffect transition="in" filter="wipe(right)">
                                      <p:cBhvr>
                                        <p:cTn id="90" dur="500"/>
                                        <p:tgtEl>
                                          <p:spTgt spid="61"/>
                                        </p:tgtEl>
                                      </p:cBhvr>
                                    </p:animEffect>
                                  </p:childTnLst>
                                </p:cTn>
                              </p:par>
                            </p:childTnLst>
                          </p:cTn>
                        </p:par>
                        <p:par>
                          <p:cTn id="91" fill="hold" nodeType="afterGroup">
                            <p:stCondLst>
                              <p:cond delay="4500"/>
                            </p:stCondLst>
                            <p:childTnLst>
                              <p:par>
                                <p:cTn id="92" presetID="22" presetClass="entr" presetSubtype="8" fill="hold"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nodeType="afterGroup">
                            <p:stCondLst>
                              <p:cond delay="5500"/>
                            </p:stCondLst>
                            <p:childTnLst>
                              <p:par>
                                <p:cTn id="96" presetID="22" presetClass="entr" presetSubtype="8" fill="hold" grpId="0" nodeType="after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wipe(left)">
                                      <p:cBhvr>
                                        <p:cTn id="98" dur="500"/>
                                        <p:tgtEl>
                                          <p:spTgt spid="56"/>
                                        </p:tgtEl>
                                      </p:cBhvr>
                                    </p:animEffect>
                                  </p:childTnLst>
                                </p:cTn>
                              </p:par>
                            </p:childTnLst>
                          </p:cTn>
                        </p:par>
                        <p:par>
                          <p:cTn id="99" fill="hold" nodeType="afterGroup">
                            <p:stCondLst>
                              <p:cond delay="6000"/>
                            </p:stCondLst>
                            <p:childTnLst>
                              <p:par>
                                <p:cTn id="100" presetID="22" presetClass="entr" presetSubtype="8" fill="hold" nodeType="afterEffect">
                                  <p:stCondLst>
                                    <p:cond delay="0"/>
                                  </p:stCondLst>
                                  <p:childTnLst>
                                    <p:set>
                                      <p:cBhvr>
                                        <p:cTn id="101" dur="1" fill="hold">
                                          <p:stCondLst>
                                            <p:cond delay="0"/>
                                          </p:stCondLst>
                                        </p:cTn>
                                        <p:tgtEl>
                                          <p:spTgt spid="19"/>
                                        </p:tgtEl>
                                        <p:attrNameLst>
                                          <p:attrName>style.visibility</p:attrName>
                                        </p:attrNameLst>
                                      </p:cBhvr>
                                      <p:to>
                                        <p:strVal val="visible"/>
                                      </p:to>
                                    </p:set>
                                    <p:animEffect transition="in" filter="wipe(left)">
                                      <p:cBhvr>
                                        <p:cTn id="102" dur="500"/>
                                        <p:tgtEl>
                                          <p:spTgt spid="19"/>
                                        </p:tgtEl>
                                      </p:cBhvr>
                                    </p:animEffect>
                                  </p:childTnLst>
                                </p:cTn>
                              </p:par>
                            </p:childTnLst>
                          </p:cTn>
                        </p:par>
                        <p:par>
                          <p:cTn id="103" fill="hold" nodeType="afterGroup">
                            <p:stCondLst>
                              <p:cond delay="6500"/>
                            </p:stCondLst>
                            <p:childTnLst>
                              <p:par>
                                <p:cTn id="104" presetID="22" presetClass="entr" presetSubtype="4" fill="hold" nodeType="afterEffect">
                                  <p:stCondLst>
                                    <p:cond delay="0"/>
                                  </p:stCondLst>
                                  <p:childTnLst>
                                    <p:set>
                                      <p:cBhvr>
                                        <p:cTn id="105" dur="1" fill="hold">
                                          <p:stCondLst>
                                            <p:cond delay="0"/>
                                          </p:stCondLst>
                                        </p:cTn>
                                        <p:tgtEl>
                                          <p:spTgt spid="62"/>
                                        </p:tgtEl>
                                        <p:attrNameLst>
                                          <p:attrName>style.visibility</p:attrName>
                                        </p:attrNameLst>
                                      </p:cBhvr>
                                      <p:to>
                                        <p:strVal val="visible"/>
                                      </p:to>
                                    </p:set>
                                    <p:animEffect transition="in" filter="wipe(down)">
                                      <p:cBhvr>
                                        <p:cTn id="106" dur="500"/>
                                        <p:tgtEl>
                                          <p:spTgt spid="62"/>
                                        </p:tgtEl>
                                      </p:cBhvr>
                                    </p:animEffect>
                                  </p:childTnLst>
                                </p:cTn>
                              </p:par>
                            </p:childTnLst>
                          </p:cTn>
                        </p:par>
                        <p:par>
                          <p:cTn id="107" fill="hold" nodeType="afterGroup">
                            <p:stCondLst>
                              <p:cond delay="7000"/>
                            </p:stCondLst>
                            <p:childTnLst>
                              <p:par>
                                <p:cTn id="108" presetID="22" presetClass="entr" presetSubtype="8" fill="hold" nodeType="after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wipe(left)">
                                      <p:cBhvr>
                                        <p:cTn id="110" dur="500"/>
                                        <p:tgtEl>
                                          <p:spTgt spid="28"/>
                                        </p:tgtEl>
                                      </p:cBhvr>
                                    </p:animEffect>
                                  </p:childTnLst>
                                </p:cTn>
                              </p:par>
                            </p:childTnLst>
                          </p:cTn>
                        </p:par>
                        <p:par>
                          <p:cTn id="111" fill="hold" nodeType="afterGroup">
                            <p:stCondLst>
                              <p:cond delay="7500"/>
                            </p:stCondLst>
                            <p:childTnLst>
                              <p:par>
                                <p:cTn id="112" presetID="22" presetClass="entr" presetSubtype="8" fill="hold" nodeType="afterEffect">
                                  <p:stCondLst>
                                    <p:cond delay="0"/>
                                  </p:stCondLst>
                                  <p:childTnLst>
                                    <p:set>
                                      <p:cBhvr>
                                        <p:cTn id="113" dur="1" fill="hold">
                                          <p:stCondLst>
                                            <p:cond delay="0"/>
                                          </p:stCondLst>
                                        </p:cTn>
                                        <p:tgtEl>
                                          <p:spTgt spid="30"/>
                                        </p:tgtEl>
                                        <p:attrNameLst>
                                          <p:attrName>style.visibility</p:attrName>
                                        </p:attrNameLst>
                                      </p:cBhvr>
                                      <p:to>
                                        <p:strVal val="visible"/>
                                      </p:to>
                                    </p:set>
                                    <p:animEffect transition="in" filter="wipe(left)">
                                      <p:cBhvr>
                                        <p:cTn id="11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34" grpId="0" animBg="1"/>
      <p:bldP spid="35" grpId="0" animBg="1"/>
      <p:bldP spid="56" grpId="0" animBg="1"/>
      <p:bldP spid="5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a:t>Elasticity measures the responsiveness of </a:t>
            </a:r>
            <a:br>
              <a:rPr lang="en-US" sz="3000" dirty="0"/>
            </a:br>
            <a:r>
              <a:rPr lang="en-US" sz="3000" dirty="0"/>
              <a:t> </a:t>
            </a:r>
            <a:r>
              <a:rPr lang="en-US" sz="3000" b="1" i="1" dirty="0" err="1"/>
              <a:t>Q</a:t>
            </a:r>
            <a:r>
              <a:rPr lang="en-US" sz="3000" b="1" i="1" baseline="30000" dirty="0" err="1"/>
              <a:t>d</a:t>
            </a:r>
            <a:r>
              <a:rPr lang="en-US" sz="3000" dirty="0"/>
              <a:t> or </a:t>
            </a:r>
            <a:r>
              <a:rPr lang="en-US" sz="3000" b="1" i="1" dirty="0"/>
              <a:t>Q</a:t>
            </a:r>
            <a:r>
              <a:rPr lang="en-US" sz="3000" baseline="30000" dirty="0"/>
              <a:t>s</a:t>
            </a:r>
            <a:r>
              <a:rPr lang="en-US" sz="3000" dirty="0"/>
              <a:t> to one of its determinants. </a:t>
            </a:r>
          </a:p>
          <a:p>
            <a:r>
              <a:rPr lang="en-US" sz="3000" dirty="0"/>
              <a:t>Price elasticity of demand equals percentage change in </a:t>
            </a:r>
            <a:r>
              <a:rPr lang="en-US" sz="3000" b="1" i="1" dirty="0" err="1"/>
              <a:t>Q</a:t>
            </a:r>
            <a:r>
              <a:rPr lang="en-US" sz="3000" b="1" i="1" baseline="30000" dirty="0" err="1"/>
              <a:t>d</a:t>
            </a:r>
            <a:r>
              <a:rPr lang="en-US" sz="3000" dirty="0"/>
              <a:t> divided by percentage change in </a:t>
            </a:r>
            <a:r>
              <a:rPr lang="en-US" sz="3000" b="1" i="1" dirty="0"/>
              <a:t>P</a:t>
            </a:r>
            <a:r>
              <a:rPr lang="en-US" sz="3000" dirty="0"/>
              <a:t>. </a:t>
            </a:r>
            <a:br>
              <a:rPr lang="en-US" sz="3000" dirty="0"/>
            </a:br>
            <a:r>
              <a:rPr lang="en-US" sz="3000" dirty="0"/>
              <a:t>When it’s less than one, demand is “inelastic.”  When greater than one, demand is “elastic.”  </a:t>
            </a:r>
          </a:p>
          <a:p>
            <a:r>
              <a:rPr lang="en-US" sz="3000" dirty="0"/>
              <a:t>When demand is inelastic, total revenue rises when price rises.  When demand is elastic, total revenue falls when price rises</a:t>
            </a:r>
            <a:r>
              <a:rPr lang="en-US" sz="3000" dirty="0" smtClean="0"/>
              <a:t>.</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3231547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a:t>Demand is less elastic in the short run, </a:t>
            </a:r>
            <a:br>
              <a:rPr lang="en-US" sz="3000" dirty="0"/>
            </a:br>
            <a:r>
              <a:rPr lang="en-US" sz="3000" dirty="0"/>
              <a:t>for necessities, for broadly defined goods, </a:t>
            </a:r>
            <a:br>
              <a:rPr lang="en-US" sz="3000" dirty="0"/>
            </a:br>
            <a:r>
              <a:rPr lang="en-US" sz="3000" dirty="0"/>
              <a:t>and for goods with few close substitutes.  </a:t>
            </a:r>
          </a:p>
          <a:p>
            <a:r>
              <a:rPr lang="en-US" sz="3000" dirty="0"/>
              <a:t>Price elasticity of supply equals percentage change in </a:t>
            </a:r>
            <a:r>
              <a:rPr lang="en-US" sz="3000" b="1" i="1" dirty="0"/>
              <a:t>Q</a:t>
            </a:r>
            <a:r>
              <a:rPr lang="en-US" sz="3000" b="1" i="1" baseline="30000" dirty="0"/>
              <a:t>s</a:t>
            </a:r>
            <a:r>
              <a:rPr lang="en-US" sz="3000" dirty="0"/>
              <a:t> divided by percentage change in </a:t>
            </a:r>
            <a:r>
              <a:rPr lang="en-US" sz="3000" b="1" i="1" dirty="0"/>
              <a:t>P</a:t>
            </a:r>
            <a:r>
              <a:rPr lang="en-US" sz="3000" dirty="0"/>
              <a:t>. </a:t>
            </a:r>
            <a:br>
              <a:rPr lang="en-US" sz="3000" dirty="0"/>
            </a:br>
            <a:r>
              <a:rPr lang="en-US" sz="3000" dirty="0"/>
              <a:t>When it’s less than one, supply is “inelastic.”  When greater than one, supply is “elastic.”  </a:t>
            </a:r>
          </a:p>
          <a:p>
            <a:r>
              <a:rPr lang="en-US" sz="3000" dirty="0"/>
              <a:t>Price elasticity of supply is greater in the long run than in the short run.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98549969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a:t>The income elasticity of demand measures how much quantity demanded responds to changes in buyers’ incomes.  </a:t>
            </a:r>
          </a:p>
          <a:p>
            <a:r>
              <a:rPr lang="en-US" sz="3000" dirty="0"/>
              <a:t>The cross-price elasticity of demand measures how much demand for one good responds to changes in the price of another good.</a:t>
            </a:r>
          </a:p>
          <a:p>
            <a:r>
              <a:rPr lang="en-US" sz="3000" dirty="0"/>
              <a:t>The tools of supply and demand can be applied </a:t>
            </a:r>
            <a:r>
              <a:rPr lang="en-US" sz="3000" dirty="0" smtClean="0"/>
              <a:t>in many </a:t>
            </a:r>
            <a:r>
              <a:rPr lang="en-US" sz="3000" dirty="0"/>
              <a:t>different kinds of markets. This chapter </a:t>
            </a:r>
            <a:r>
              <a:rPr lang="en-US" sz="3000" dirty="0" smtClean="0"/>
              <a:t>uses them </a:t>
            </a:r>
            <a:r>
              <a:rPr lang="en-US" sz="3000" dirty="0"/>
              <a:t>to analyze the market for wheat, the market </a:t>
            </a:r>
            <a:r>
              <a:rPr lang="en-US" sz="3000" dirty="0" smtClean="0"/>
              <a:t>for oil</a:t>
            </a:r>
            <a:r>
              <a:rPr lang="en-US" sz="3000" dirty="0"/>
              <a:t>, and the market for illegal drugs.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42302726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Percentage Changes</a:t>
            </a:r>
          </a:p>
        </p:txBody>
      </p:sp>
      <p:sp>
        <p:nvSpPr>
          <p:cNvPr id="3" name="Text Placeholder 2"/>
          <p:cNvSpPr>
            <a:spLocks noGrp="1"/>
          </p:cNvSpPr>
          <p:nvPr>
            <p:ph type="body" sz="quarter" idx="12"/>
          </p:nvPr>
        </p:nvSpPr>
        <p:spPr>
          <a:xfrm>
            <a:off x="152400" y="4724400"/>
            <a:ext cx="8610600" cy="1523999"/>
          </a:xfrm>
        </p:spPr>
        <p:txBody>
          <a:bodyPr/>
          <a:lstStyle/>
          <a:p>
            <a:r>
              <a:rPr lang="en-US" sz="2400" dirty="0" smtClean="0">
                <a:solidFill>
                  <a:srgbClr val="AE1221"/>
                </a:solidFill>
              </a:rPr>
              <a:t>Going from B to A:</a:t>
            </a:r>
          </a:p>
          <a:p>
            <a:pPr marL="342900" indent="-342900">
              <a:buFont typeface="Arial" panose="020B0604020202020204" pitchFamily="34" charset="0"/>
              <a:buChar char="•"/>
            </a:pPr>
            <a:r>
              <a:rPr lang="en-US" sz="2400" dirty="0" smtClean="0"/>
              <a:t>the % change in P = - 20%</a:t>
            </a:r>
          </a:p>
          <a:p>
            <a:pPr marL="342900" indent="-342900">
              <a:buFont typeface="Arial" panose="020B0604020202020204" pitchFamily="34" charset="0"/>
              <a:buChar char="•"/>
            </a:pPr>
            <a:r>
              <a:rPr lang="en-US" sz="2400" dirty="0" smtClean="0"/>
              <a:t>the % change in Q = 50%</a:t>
            </a:r>
          </a:p>
          <a:p>
            <a:pPr marL="342900" indent="-342900">
              <a:buFont typeface="Arial" panose="020B0604020202020204" pitchFamily="34" charset="0"/>
              <a:buChar char="•"/>
            </a:pPr>
            <a:r>
              <a:rPr lang="en-US" sz="2400" dirty="0" smtClean="0"/>
              <a:t>Price elasticity = 50/20 = </a:t>
            </a:r>
            <a:r>
              <a:rPr lang="en-US" sz="2400" b="1" dirty="0" smtClean="0">
                <a:solidFill>
                  <a:srgbClr val="AE1221"/>
                </a:solidFill>
              </a:rPr>
              <a:t>2.5</a:t>
            </a:r>
            <a:endParaRPr lang="en-US" sz="2400" b="1" dirty="0">
              <a:solidFill>
                <a:srgbClr val="AE1221"/>
              </a:solidFill>
            </a:endParaRPr>
          </a:p>
          <a:p>
            <a:endParaRPr lang="en-US" sz="24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6</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4"/>
          <p:cNvGrpSpPr>
            <a:grpSpLocks/>
          </p:cNvGrpSpPr>
          <p:nvPr/>
        </p:nvGrpSpPr>
        <p:grpSpPr bwMode="auto">
          <a:xfrm>
            <a:off x="693738" y="1614488"/>
            <a:ext cx="3406775" cy="2876550"/>
            <a:chOff x="3226" y="1041"/>
            <a:chExt cx="2146" cy="1812"/>
          </a:xfrm>
        </p:grpSpPr>
        <p:grpSp>
          <p:nvGrpSpPr>
            <p:cNvPr id="7" name="Group 5"/>
            <p:cNvGrpSpPr>
              <a:grpSpLocks/>
            </p:cNvGrpSpPr>
            <p:nvPr/>
          </p:nvGrpSpPr>
          <p:grpSpPr bwMode="auto">
            <a:xfrm>
              <a:off x="3421" y="1302"/>
              <a:ext cx="1661" cy="1413"/>
              <a:chOff x="1098" y="1361"/>
              <a:chExt cx="2116" cy="2027"/>
            </a:xfrm>
          </p:grpSpPr>
          <p:sp>
            <p:nvSpPr>
              <p:cNvPr id="10"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8"/>
            <p:cNvSpPr txBox="1">
              <a:spLocks noChangeArrowheads="1"/>
            </p:cNvSpPr>
            <p:nvPr/>
          </p:nvSpPr>
          <p:spPr bwMode="auto">
            <a:xfrm>
              <a:off x="3226" y="1041"/>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9" name="Text Box 9"/>
            <p:cNvSpPr txBox="1">
              <a:spLocks noChangeArrowheads="1"/>
            </p:cNvSpPr>
            <p:nvPr/>
          </p:nvSpPr>
          <p:spPr bwMode="auto">
            <a:xfrm>
              <a:off x="4985" y="2565"/>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12" name="Group 10"/>
          <p:cNvGrpSpPr>
            <a:grpSpLocks/>
          </p:cNvGrpSpPr>
          <p:nvPr/>
        </p:nvGrpSpPr>
        <p:grpSpPr bwMode="auto">
          <a:xfrm>
            <a:off x="1355725" y="2200275"/>
            <a:ext cx="2633663" cy="1722438"/>
            <a:chOff x="3643" y="1410"/>
            <a:chExt cx="1659" cy="1085"/>
          </a:xfrm>
        </p:grpSpPr>
        <p:sp>
          <p:nvSpPr>
            <p:cNvPr id="13" name="Line 11"/>
            <p:cNvSpPr>
              <a:spLocks noChangeShapeType="1"/>
            </p:cNvSpPr>
            <p:nvPr/>
          </p:nvSpPr>
          <p:spPr bwMode="auto">
            <a:xfrm>
              <a:off x="3643" y="1410"/>
              <a:ext cx="1379" cy="919"/>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12"/>
            <p:cNvSpPr txBox="1">
              <a:spLocks noChangeArrowheads="1"/>
            </p:cNvSpPr>
            <p:nvPr/>
          </p:nvSpPr>
          <p:spPr bwMode="auto">
            <a:xfrm>
              <a:off x="4915" y="2207"/>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grpSp>
      <p:grpSp>
        <p:nvGrpSpPr>
          <p:cNvPr id="15" name="Group 13"/>
          <p:cNvGrpSpPr>
            <a:grpSpLocks/>
          </p:cNvGrpSpPr>
          <p:nvPr/>
        </p:nvGrpSpPr>
        <p:grpSpPr bwMode="auto">
          <a:xfrm>
            <a:off x="127000" y="2211388"/>
            <a:ext cx="2251075" cy="2509837"/>
            <a:chOff x="139" y="2152"/>
            <a:chExt cx="1418" cy="1581"/>
          </a:xfrm>
        </p:grpSpPr>
        <p:grpSp>
          <p:nvGrpSpPr>
            <p:cNvPr id="16" name="Group 14"/>
            <p:cNvGrpSpPr>
              <a:grpSpLocks/>
            </p:cNvGrpSpPr>
            <p:nvPr/>
          </p:nvGrpSpPr>
          <p:grpSpPr bwMode="auto">
            <a:xfrm>
              <a:off x="139" y="2293"/>
              <a:ext cx="1403" cy="1440"/>
              <a:chOff x="139" y="2293"/>
              <a:chExt cx="1403" cy="1440"/>
            </a:xfrm>
          </p:grpSpPr>
          <p:sp>
            <p:nvSpPr>
              <p:cNvPr id="20" name="Text Box 15"/>
              <p:cNvSpPr txBox="1">
                <a:spLocks noChangeArrowheads="1"/>
              </p:cNvSpPr>
              <p:nvPr/>
            </p:nvSpPr>
            <p:spPr bwMode="auto">
              <a:xfrm>
                <a:off x="139" y="2293"/>
                <a:ext cx="556"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$250</a:t>
                </a:r>
                <a:endParaRPr lang="en-US" sz="2400" baseline="-25000">
                  <a:latin typeface="Arial"/>
                  <a:cs typeface="Arial"/>
                </a:endParaRPr>
              </a:p>
            </p:txBody>
          </p:sp>
          <p:sp>
            <p:nvSpPr>
              <p:cNvPr id="21" name="Text Box 16"/>
              <p:cNvSpPr txBox="1">
                <a:spLocks noChangeArrowheads="1"/>
              </p:cNvSpPr>
              <p:nvPr/>
            </p:nvSpPr>
            <p:spPr bwMode="auto">
              <a:xfrm>
                <a:off x="1172" y="3445"/>
                <a:ext cx="370"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8</a:t>
                </a:r>
                <a:endParaRPr lang="en-US" sz="2400" baseline="-25000">
                  <a:latin typeface="Arial"/>
                  <a:cs typeface="Arial"/>
                </a:endParaRPr>
              </a:p>
            </p:txBody>
          </p:sp>
          <p:grpSp>
            <p:nvGrpSpPr>
              <p:cNvPr id="22" name="Group 17"/>
              <p:cNvGrpSpPr>
                <a:grpSpLocks/>
              </p:cNvGrpSpPr>
              <p:nvPr/>
            </p:nvGrpSpPr>
            <p:grpSpPr bwMode="auto">
              <a:xfrm>
                <a:off x="692" y="2444"/>
                <a:ext cx="668" cy="1006"/>
                <a:chOff x="357" y="2450"/>
                <a:chExt cx="795" cy="646"/>
              </a:xfrm>
            </p:grpSpPr>
            <p:sp>
              <p:nvSpPr>
                <p:cNvPr id="23" name="Line 18"/>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4" name="Line 19"/>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grpSp>
          <p:nvGrpSpPr>
            <p:cNvPr id="17" name="Group 20"/>
            <p:cNvGrpSpPr>
              <a:grpSpLocks/>
            </p:cNvGrpSpPr>
            <p:nvPr/>
          </p:nvGrpSpPr>
          <p:grpSpPr bwMode="auto">
            <a:xfrm>
              <a:off x="1315" y="2152"/>
              <a:ext cx="242" cy="333"/>
              <a:chOff x="1315" y="2152"/>
              <a:chExt cx="242" cy="333"/>
            </a:xfrm>
          </p:grpSpPr>
          <p:sp>
            <p:nvSpPr>
              <p:cNvPr id="18" name="Text Box 21"/>
              <p:cNvSpPr txBox="1">
                <a:spLocks noChangeArrowheads="1"/>
              </p:cNvSpPr>
              <p:nvPr/>
            </p:nvSpPr>
            <p:spPr bwMode="auto">
              <a:xfrm>
                <a:off x="1319" y="2152"/>
                <a:ext cx="238"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B</a:t>
                </a:r>
              </a:p>
            </p:txBody>
          </p:sp>
          <p:sp>
            <p:nvSpPr>
              <p:cNvPr id="19" name="Oval 22"/>
              <p:cNvSpPr>
                <a:spLocks noChangeArrowheads="1"/>
              </p:cNvSpPr>
              <p:nvPr/>
            </p:nvSpPr>
            <p:spPr bwMode="auto">
              <a:xfrm>
                <a:off x="1315" y="2398"/>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grpSp>
        <p:nvGrpSpPr>
          <p:cNvPr id="25" name="Group 23"/>
          <p:cNvGrpSpPr>
            <a:grpSpLocks/>
          </p:cNvGrpSpPr>
          <p:nvPr/>
        </p:nvGrpSpPr>
        <p:grpSpPr bwMode="auto">
          <a:xfrm>
            <a:off x="95250" y="2768600"/>
            <a:ext cx="3141663" cy="1955800"/>
            <a:chOff x="119" y="2503"/>
            <a:chExt cx="1979" cy="1232"/>
          </a:xfrm>
        </p:grpSpPr>
        <p:grpSp>
          <p:nvGrpSpPr>
            <p:cNvPr id="26" name="Group 24"/>
            <p:cNvGrpSpPr>
              <a:grpSpLocks/>
            </p:cNvGrpSpPr>
            <p:nvPr/>
          </p:nvGrpSpPr>
          <p:grpSpPr bwMode="auto">
            <a:xfrm>
              <a:off x="119" y="2620"/>
              <a:ext cx="1893" cy="1115"/>
              <a:chOff x="119" y="2620"/>
              <a:chExt cx="1893" cy="1115"/>
            </a:xfrm>
          </p:grpSpPr>
          <p:sp>
            <p:nvSpPr>
              <p:cNvPr id="30" name="Text Box 25"/>
              <p:cNvSpPr txBox="1">
                <a:spLocks noChangeArrowheads="1"/>
              </p:cNvSpPr>
              <p:nvPr/>
            </p:nvSpPr>
            <p:spPr bwMode="auto">
              <a:xfrm>
                <a:off x="119" y="2620"/>
                <a:ext cx="576"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$200</a:t>
                </a:r>
                <a:endParaRPr lang="en-US" sz="2400" baseline="-25000">
                  <a:latin typeface="Arial"/>
                  <a:cs typeface="Arial"/>
                </a:endParaRPr>
              </a:p>
            </p:txBody>
          </p:sp>
          <p:sp>
            <p:nvSpPr>
              <p:cNvPr id="31" name="Text Box 26"/>
              <p:cNvSpPr txBox="1">
                <a:spLocks noChangeArrowheads="1"/>
              </p:cNvSpPr>
              <p:nvPr/>
            </p:nvSpPr>
            <p:spPr bwMode="auto">
              <a:xfrm>
                <a:off x="1667" y="3447"/>
                <a:ext cx="34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12</a:t>
                </a:r>
                <a:endParaRPr lang="en-US" sz="2400" baseline="-25000">
                  <a:latin typeface="Arial"/>
                  <a:cs typeface="Arial"/>
                </a:endParaRPr>
              </a:p>
            </p:txBody>
          </p:sp>
          <p:grpSp>
            <p:nvGrpSpPr>
              <p:cNvPr id="32" name="Group 27"/>
              <p:cNvGrpSpPr>
                <a:grpSpLocks/>
              </p:cNvGrpSpPr>
              <p:nvPr/>
            </p:nvGrpSpPr>
            <p:grpSpPr bwMode="auto">
              <a:xfrm>
                <a:off x="693" y="2767"/>
                <a:ext cx="1152" cy="680"/>
                <a:chOff x="357" y="2450"/>
                <a:chExt cx="795" cy="646"/>
              </a:xfrm>
            </p:grpSpPr>
            <p:sp>
              <p:nvSpPr>
                <p:cNvPr id="33" name="Line 28"/>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4" name="Line 29"/>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grpSp>
          <p:nvGrpSpPr>
            <p:cNvPr id="27" name="Group 30"/>
            <p:cNvGrpSpPr>
              <a:grpSpLocks/>
            </p:cNvGrpSpPr>
            <p:nvPr/>
          </p:nvGrpSpPr>
          <p:grpSpPr bwMode="auto">
            <a:xfrm>
              <a:off x="1798" y="2503"/>
              <a:ext cx="300" cy="303"/>
              <a:chOff x="1798" y="2503"/>
              <a:chExt cx="300" cy="303"/>
            </a:xfrm>
          </p:grpSpPr>
          <p:sp>
            <p:nvSpPr>
              <p:cNvPr id="28" name="Text Box 31"/>
              <p:cNvSpPr txBox="1">
                <a:spLocks noChangeArrowheads="1"/>
              </p:cNvSpPr>
              <p:nvPr/>
            </p:nvSpPr>
            <p:spPr bwMode="auto">
              <a:xfrm>
                <a:off x="1851" y="2503"/>
                <a:ext cx="247"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A</a:t>
                </a:r>
              </a:p>
            </p:txBody>
          </p:sp>
          <p:sp>
            <p:nvSpPr>
              <p:cNvPr id="29" name="Oval 32"/>
              <p:cNvSpPr>
                <a:spLocks noChangeArrowheads="1"/>
              </p:cNvSpPr>
              <p:nvPr/>
            </p:nvSpPr>
            <p:spPr bwMode="auto">
              <a:xfrm>
                <a:off x="1798" y="271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sp>
        <p:nvSpPr>
          <p:cNvPr id="35" name="Text Box 33"/>
          <p:cNvSpPr txBox="1">
            <a:spLocks noChangeArrowheads="1"/>
          </p:cNvSpPr>
          <p:nvPr/>
        </p:nvSpPr>
        <p:spPr bwMode="auto">
          <a:xfrm>
            <a:off x="414505" y="771525"/>
            <a:ext cx="2914650" cy="885825"/>
          </a:xfrm>
          <a:prstGeom prst="rect">
            <a:avLst/>
          </a:prstGeom>
          <a:noFill/>
          <a:ln w="9525">
            <a:noFill/>
            <a:miter lim="800000"/>
            <a:headEnd/>
            <a:tailEnd/>
          </a:ln>
        </p:spPr>
        <p:txBody>
          <a:bodyPr wrap="square">
            <a:spAutoFit/>
          </a:bodyPr>
          <a:lstStyle/>
          <a:p>
            <a:pPr algn="ctr">
              <a:spcBef>
                <a:spcPct val="50000"/>
              </a:spcBef>
            </a:pPr>
            <a:r>
              <a:rPr lang="en-US" sz="2600" dirty="0">
                <a:latin typeface="Arial"/>
                <a:cs typeface="Arial"/>
              </a:rPr>
              <a:t>Deman</a:t>
            </a:r>
            <a:r>
              <a:rPr lang="en-US" altLang="moh-CA" sz="2600" dirty="0">
                <a:latin typeface="Arial"/>
                <a:cs typeface="Arial"/>
              </a:rPr>
              <a:t>d</a:t>
            </a:r>
            <a:r>
              <a:rPr lang="en-US" sz="2600" dirty="0">
                <a:latin typeface="Arial"/>
                <a:cs typeface="Arial"/>
              </a:rPr>
              <a:t> for </a:t>
            </a:r>
            <a:r>
              <a:rPr lang="en-US" sz="2400" dirty="0">
                <a:latin typeface="Arial"/>
                <a:cs typeface="Arial"/>
              </a:rPr>
              <a:t>your</a:t>
            </a:r>
            <a:r>
              <a:rPr lang="en-US" sz="2600" dirty="0">
                <a:latin typeface="Arial"/>
                <a:cs typeface="Arial"/>
              </a:rPr>
              <a:t> websites</a:t>
            </a:r>
          </a:p>
        </p:txBody>
      </p:sp>
      <p:graphicFrame>
        <p:nvGraphicFramePr>
          <p:cNvPr id="37" name="Object 36"/>
          <p:cNvGraphicFramePr>
            <a:graphicFrameLocks noChangeAspect="1"/>
          </p:cNvGraphicFramePr>
          <p:nvPr>
            <p:extLst>
              <p:ext uri="{D42A27DB-BD31-4B8C-83A1-F6EECF244321}">
                <p14:modId xmlns:p14="http://schemas.microsoft.com/office/powerpoint/2010/main" val="506653340"/>
              </p:ext>
            </p:extLst>
          </p:nvPr>
        </p:nvGraphicFramePr>
        <p:xfrm>
          <a:off x="4253707" y="1843088"/>
          <a:ext cx="4699794" cy="1026115"/>
        </p:xfrm>
        <a:graphic>
          <a:graphicData uri="http://schemas.openxmlformats.org/presentationml/2006/ole">
            <mc:AlternateContent xmlns:mc="http://schemas.openxmlformats.org/markup-compatibility/2006">
              <mc:Choice xmlns:v="urn:schemas-microsoft-com:vml" Requires="v">
                <p:oleObj spid="_x0000_s4113" name="Equation" r:id="rId4" imgW="2273040" imgH="431640" progId="Equation.DSMT4">
                  <p:embed/>
                </p:oleObj>
              </mc:Choice>
              <mc:Fallback>
                <p:oleObj name="Equation" r:id="rId4" imgW="2273040" imgH="431640" progId="Equation.DSMT4">
                  <p:embed/>
                  <p:pic>
                    <p:nvPicPr>
                      <p:cNvPr id="0" name=""/>
                      <p:cNvPicPr/>
                      <p:nvPr/>
                    </p:nvPicPr>
                    <p:blipFill>
                      <a:blip r:embed="rId5"/>
                      <a:stretch>
                        <a:fillRect/>
                      </a:stretch>
                    </p:blipFill>
                    <p:spPr>
                      <a:xfrm>
                        <a:off x="4253707" y="1843088"/>
                        <a:ext cx="4699794" cy="1026115"/>
                      </a:xfrm>
                      <a:prstGeom prst="rect">
                        <a:avLst/>
                      </a:prstGeom>
                    </p:spPr>
                  </p:pic>
                </p:oleObj>
              </mc:Fallback>
            </mc:AlternateContent>
          </a:graphicData>
        </a:graphic>
      </p:graphicFrame>
      <p:sp>
        <p:nvSpPr>
          <p:cNvPr id="39" name="Text Placeholder 2"/>
          <p:cNvSpPr txBox="1">
            <a:spLocks/>
          </p:cNvSpPr>
          <p:nvPr/>
        </p:nvSpPr>
        <p:spPr bwMode="auto">
          <a:xfrm>
            <a:off x="4100514" y="609600"/>
            <a:ext cx="5043486" cy="525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ts val="0"/>
              </a:spcBef>
              <a:spcAft>
                <a:spcPct val="0"/>
              </a:spcAft>
              <a:defRPr sz="1600">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400" kern="0" dirty="0">
                <a:solidFill>
                  <a:srgbClr val="AE1221"/>
                </a:solidFill>
              </a:rPr>
              <a:t>Standard method of computing the percentage (%) change:</a:t>
            </a:r>
          </a:p>
          <a:p>
            <a:endParaRPr lang="en-US" sz="2400" kern="0" dirty="0"/>
          </a:p>
          <a:p>
            <a:endParaRPr lang="en-US" sz="2400" kern="0" dirty="0"/>
          </a:p>
          <a:p>
            <a:endParaRPr lang="en-US" sz="2400" kern="0" dirty="0"/>
          </a:p>
          <a:p>
            <a:endParaRPr lang="en-US" sz="2400" kern="0" dirty="0"/>
          </a:p>
          <a:p>
            <a:r>
              <a:rPr lang="en-US" sz="2400" kern="0" dirty="0">
                <a:solidFill>
                  <a:srgbClr val="AE1221"/>
                </a:solidFill>
              </a:rPr>
              <a:t>Going from A to </a:t>
            </a:r>
            <a:r>
              <a:rPr lang="en-US" sz="2400" kern="0" dirty="0" smtClean="0">
                <a:solidFill>
                  <a:srgbClr val="AE1221"/>
                </a:solidFill>
              </a:rPr>
              <a:t>B:</a:t>
            </a:r>
            <a:endParaRPr lang="en-US" sz="2400" kern="0" dirty="0"/>
          </a:p>
          <a:p>
            <a:pPr marL="457200" indent="-457200">
              <a:buFont typeface="Arial" panose="020B0604020202020204" pitchFamily="34" charset="0"/>
              <a:buChar char="•"/>
            </a:pPr>
            <a:r>
              <a:rPr lang="en-US" sz="2400" kern="0" dirty="0"/>
              <a:t>the % change in P = ($250–$200)/$200 = 25%</a:t>
            </a:r>
          </a:p>
          <a:p>
            <a:pPr marL="457200" indent="-457200">
              <a:buFont typeface="Arial" panose="020B0604020202020204" pitchFamily="34" charset="0"/>
              <a:buChar char="•"/>
            </a:pPr>
            <a:r>
              <a:rPr lang="en-US" sz="2400" kern="0" dirty="0"/>
              <a:t>the % change in Q = - 33%</a:t>
            </a:r>
          </a:p>
          <a:p>
            <a:pPr marL="457200" indent="-457200">
              <a:buFont typeface="Arial" panose="020B0604020202020204" pitchFamily="34" charset="0"/>
              <a:buChar char="•"/>
            </a:pPr>
            <a:r>
              <a:rPr lang="en-US" sz="2400" kern="0" dirty="0"/>
              <a:t>Price elasticity = 33/25 = </a:t>
            </a:r>
            <a:r>
              <a:rPr lang="en-US" sz="2400" b="1" kern="0" dirty="0">
                <a:solidFill>
                  <a:srgbClr val="AE1221"/>
                </a:solidFill>
              </a:rPr>
              <a:t>1.33</a:t>
            </a:r>
          </a:p>
          <a:p>
            <a:endParaRPr lang="en-US" sz="2400" b="1" kern="0" dirty="0" smtClean="0">
              <a:solidFill>
                <a:srgbClr val="AE1221"/>
              </a:solidFill>
            </a:endParaRPr>
          </a:p>
          <a:p>
            <a:endParaRPr lang="en-US" sz="2400" b="1" kern="0" dirty="0">
              <a:solidFill>
                <a:srgbClr val="AE1221"/>
              </a:solidFill>
            </a:endParaRPr>
          </a:p>
          <a:p>
            <a:r>
              <a:rPr lang="en-US" sz="2400" b="1" kern="0" dirty="0">
                <a:solidFill>
                  <a:srgbClr val="AE1221"/>
                </a:solidFill>
              </a:rPr>
              <a:t>	</a:t>
            </a:r>
            <a:r>
              <a:rPr lang="en-US" sz="2600" b="1" kern="0" dirty="0">
                <a:solidFill>
                  <a:srgbClr val="AE1221"/>
                </a:solidFill>
              </a:rPr>
              <a:t>We get different values!</a:t>
            </a:r>
          </a:p>
          <a:p>
            <a:endParaRPr lang="en-US" sz="2400" kern="0" dirty="0"/>
          </a:p>
        </p:txBody>
      </p:sp>
    </p:spTree>
    <p:extLst>
      <p:ext uri="{BB962C8B-B14F-4D97-AF65-F5344CB8AC3E}">
        <p14:creationId xmlns:p14="http://schemas.microsoft.com/office/powerpoint/2010/main" val="282047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9">
                                            <p:txEl>
                                              <p:pRg st="5" end="5"/>
                                            </p:txEl>
                                          </p:spTgt>
                                        </p:tgtEl>
                                        <p:attrNameLst>
                                          <p:attrName>style.visibility</p:attrName>
                                        </p:attrNameLst>
                                      </p:cBhvr>
                                      <p:to>
                                        <p:strVal val="visible"/>
                                      </p:to>
                                    </p:set>
                                    <p:animEffect transition="in" filter="wipe(left)">
                                      <p:cBhvr>
                                        <p:cTn id="16" dur="500"/>
                                        <p:tgtEl>
                                          <p:spTgt spid="39">
                                            <p:txEl>
                                              <p:pRg st="5" end="5"/>
                                            </p:txEl>
                                          </p:spTgt>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9">
                                            <p:txEl>
                                              <p:pRg st="6" end="6"/>
                                            </p:txEl>
                                          </p:spTgt>
                                        </p:tgtEl>
                                        <p:attrNameLst>
                                          <p:attrName>style.visibility</p:attrName>
                                        </p:attrNameLst>
                                      </p:cBhvr>
                                      <p:to>
                                        <p:strVal val="visible"/>
                                      </p:to>
                                    </p:set>
                                    <p:animEffect transition="in" filter="wipe(left)">
                                      <p:cBhvr>
                                        <p:cTn id="20" dur="500"/>
                                        <p:tgtEl>
                                          <p:spTgt spid="39">
                                            <p:txEl>
                                              <p:pRg st="6" end="6"/>
                                            </p:txEl>
                                          </p:spTgt>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9">
                                            <p:txEl>
                                              <p:pRg st="7" end="7"/>
                                            </p:txEl>
                                          </p:spTgt>
                                        </p:tgtEl>
                                        <p:attrNameLst>
                                          <p:attrName>style.visibility</p:attrName>
                                        </p:attrNameLst>
                                      </p:cBhvr>
                                      <p:to>
                                        <p:strVal val="visible"/>
                                      </p:to>
                                    </p:set>
                                    <p:animEffect transition="in" filter="wipe(left)">
                                      <p:cBhvr>
                                        <p:cTn id="24" dur="500"/>
                                        <p:tgtEl>
                                          <p:spTgt spid="39">
                                            <p:txEl>
                                              <p:pRg st="7" end="7"/>
                                            </p:txEl>
                                          </p:spTgt>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39">
                                            <p:txEl>
                                              <p:pRg st="8" end="8"/>
                                            </p:txEl>
                                          </p:spTgt>
                                        </p:tgtEl>
                                        <p:attrNameLst>
                                          <p:attrName>style.visibility</p:attrName>
                                        </p:attrNameLst>
                                      </p:cBhvr>
                                      <p:to>
                                        <p:strVal val="visible"/>
                                      </p:to>
                                    </p:set>
                                    <p:animEffect transition="in" filter="wipe(left)">
                                      <p:cBhvr>
                                        <p:cTn id="28" dur="500"/>
                                        <p:tgtEl>
                                          <p:spTgt spid="39">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wipe(left)">
                                      <p:cBhvr>
                                        <p:cTn id="33" dur="500"/>
                                        <p:tgtEl>
                                          <p:spTgt spid="3">
                                            <p:txEl>
                                              <p:pRg st="0" end="0"/>
                                            </p:txEl>
                                          </p:spTgt>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animEffect transition="in" filter="wipe(left)">
                                      <p:cBhvr>
                                        <p:cTn id="37" dur="500"/>
                                        <p:tgtEl>
                                          <p:spTgt spid="3">
                                            <p:txEl>
                                              <p:pRg st="1" end="1"/>
                                            </p:txEl>
                                          </p:spTgt>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left)">
                                      <p:cBhvr>
                                        <p:cTn id="41" dur="500"/>
                                        <p:tgtEl>
                                          <p:spTgt spid="3">
                                            <p:txEl>
                                              <p:pRg st="2" end="2"/>
                                            </p:txEl>
                                          </p:spTgt>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wipe(left)">
                                      <p:cBhvr>
                                        <p:cTn id="45" dur="500"/>
                                        <p:tgtEl>
                                          <p:spTgt spid="3">
                                            <p:txEl>
                                              <p:pRg st="3" end="3"/>
                                            </p:txEl>
                                          </p:spTgt>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39">
                                            <p:txEl>
                                              <p:pRg st="11" end="11"/>
                                            </p:txEl>
                                          </p:spTgt>
                                        </p:tgtEl>
                                        <p:attrNameLst>
                                          <p:attrName>style.visibility</p:attrName>
                                        </p:attrNameLst>
                                      </p:cBhvr>
                                      <p:to>
                                        <p:strVal val="visible"/>
                                      </p:to>
                                    </p:set>
                                    <p:animEffect transition="in" filter="wipe(left)">
                                      <p:cBhvr>
                                        <p:cTn id="49" dur="500"/>
                                        <p:tgtEl>
                                          <p:spTgt spid="3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wrap="square" anchor="t"/>
          <a:lstStyle/>
          <a:p>
            <a:r>
              <a:rPr lang="en-US" altLang="en-US" dirty="0" smtClean="0"/>
              <a:t>The </a:t>
            </a:r>
            <a:r>
              <a:rPr lang="en-US" altLang="en-US" dirty="0" smtClean="0"/>
              <a:t>Price Elasticity </a:t>
            </a:r>
            <a:r>
              <a:rPr lang="en-US" altLang="en-US" dirty="0" smtClean="0"/>
              <a:t>of Demand</a:t>
            </a:r>
          </a:p>
        </p:txBody>
      </p:sp>
      <p:sp>
        <p:nvSpPr>
          <p:cNvPr id="14339" name="Content Placeholder 2"/>
          <p:cNvSpPr>
            <a:spLocks noGrp="1"/>
          </p:cNvSpPr>
          <p:nvPr>
            <p:ph idx="1"/>
          </p:nvPr>
        </p:nvSpPr>
        <p:spPr/>
        <p:txBody>
          <a:bodyPr/>
          <a:lstStyle/>
          <a:p>
            <a:r>
              <a:rPr lang="en-US" altLang="en-US" dirty="0" smtClean="0"/>
              <a:t>Midpoint </a:t>
            </a:r>
            <a:r>
              <a:rPr lang="en-US" altLang="en-US" dirty="0" smtClean="0"/>
              <a:t>method</a:t>
            </a:r>
          </a:p>
          <a:p>
            <a:pPr lvl="1"/>
            <a:r>
              <a:rPr lang="en-US" altLang="en-US" dirty="0"/>
              <a:t>The midpoint is the number halfway between the start and end </a:t>
            </a:r>
            <a:r>
              <a:rPr lang="en-US" altLang="en-US" dirty="0" smtClean="0"/>
              <a:t>values</a:t>
            </a:r>
          </a:p>
          <a:p>
            <a:pPr lvl="2"/>
            <a:r>
              <a:rPr lang="en-US" altLang="en-US" dirty="0" smtClean="0"/>
              <a:t>The </a:t>
            </a:r>
            <a:r>
              <a:rPr lang="en-US" altLang="en-US" dirty="0"/>
              <a:t>average of those </a:t>
            </a:r>
            <a:r>
              <a:rPr lang="en-US" altLang="en-US" dirty="0" smtClean="0"/>
              <a:t>values</a:t>
            </a:r>
            <a:endParaRPr lang="en-US" altLang="en-US" dirty="0"/>
          </a:p>
          <a:p>
            <a:pPr lvl="1"/>
            <a:endParaRPr lang="en-US" altLang="en-US" dirty="0" smtClean="0"/>
          </a:p>
        </p:txBody>
      </p:sp>
      <p:sp>
        <p:nvSpPr>
          <p:cNvPr id="14342"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F9338E5F-CEEF-42F5-A0A5-48B6BD189CD6}" type="slidenum">
              <a:rPr lang="en-US" altLang="en-US" sz="1200" smtClean="0">
                <a:solidFill>
                  <a:srgbClr val="002060"/>
                </a:solidFill>
              </a:rPr>
              <a:pPr algn="ctr" eaLnBrk="1" hangingPunct="1"/>
              <a:t>7</a:t>
            </a:fld>
            <a:endParaRPr lang="en-US" altLang="en-US" sz="1200" smtClean="0">
              <a:solidFill>
                <a:srgbClr val="002060"/>
              </a:solidFill>
            </a:endParaRPr>
          </a:p>
        </p:txBody>
      </p:sp>
      <p:sp>
        <p:nvSpPr>
          <p:cNvPr id="14341" name="Footer Placeholder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chemeClr val="tx1"/>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graphicFrame>
        <p:nvGraphicFramePr>
          <p:cNvPr id="6" name="Object 3"/>
          <p:cNvGraphicFramePr>
            <a:graphicFrameLocks noChangeAspect="1"/>
          </p:cNvGraphicFramePr>
          <p:nvPr>
            <p:extLst>
              <p:ext uri="{D42A27DB-BD31-4B8C-83A1-F6EECF244321}">
                <p14:modId xmlns:p14="http://schemas.microsoft.com/office/powerpoint/2010/main" val="2451758579"/>
              </p:ext>
            </p:extLst>
          </p:nvPr>
        </p:nvGraphicFramePr>
        <p:xfrm>
          <a:off x="381000" y="3581400"/>
          <a:ext cx="8586651" cy="2209800"/>
        </p:xfrm>
        <a:graphic>
          <a:graphicData uri="http://schemas.openxmlformats.org/presentationml/2006/ole">
            <mc:AlternateContent xmlns:mc="http://schemas.openxmlformats.org/markup-compatibility/2006">
              <mc:Choice xmlns:v="urn:schemas-microsoft-com:vml" Requires="v">
                <p:oleObj spid="_x0000_s1054" name="Equation" r:id="rId4" imgW="3454200" imgH="888840" progId="Equation.DSMT4">
                  <p:embed/>
                </p:oleObj>
              </mc:Choice>
              <mc:Fallback>
                <p:oleObj name="Equation" r:id="rId4" imgW="3454200" imgH="888840" progId="Equation.DSMT4">
                  <p:embed/>
                  <p:pic>
                    <p:nvPicPr>
                      <p:cNvPr id="0" name=""/>
                      <p:cNvPicPr>
                        <a:picLocks noChangeAspect="1" noChangeArrowheads="1"/>
                      </p:cNvPicPr>
                      <p:nvPr/>
                    </p:nvPicPr>
                    <p:blipFill>
                      <a:blip r:embed="rId5"/>
                      <a:srcRect/>
                      <a:stretch>
                        <a:fillRect/>
                      </a:stretch>
                    </p:blipFill>
                    <p:spPr bwMode="auto">
                      <a:xfrm>
                        <a:off x="381000" y="3581400"/>
                        <a:ext cx="8586651" cy="22098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6762531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Percentage Changes</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8</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4"/>
          <p:cNvGrpSpPr>
            <a:grpSpLocks/>
          </p:cNvGrpSpPr>
          <p:nvPr/>
        </p:nvGrpSpPr>
        <p:grpSpPr bwMode="auto">
          <a:xfrm>
            <a:off x="674688" y="981075"/>
            <a:ext cx="3406775" cy="2876550"/>
            <a:chOff x="3226" y="1041"/>
            <a:chExt cx="2146" cy="1812"/>
          </a:xfrm>
        </p:grpSpPr>
        <p:grpSp>
          <p:nvGrpSpPr>
            <p:cNvPr id="7" name="Group 5"/>
            <p:cNvGrpSpPr>
              <a:grpSpLocks/>
            </p:cNvGrpSpPr>
            <p:nvPr/>
          </p:nvGrpSpPr>
          <p:grpSpPr bwMode="auto">
            <a:xfrm>
              <a:off x="3421" y="1302"/>
              <a:ext cx="1661" cy="1413"/>
              <a:chOff x="1098" y="1361"/>
              <a:chExt cx="2116" cy="2027"/>
            </a:xfrm>
          </p:grpSpPr>
          <p:sp>
            <p:nvSpPr>
              <p:cNvPr id="10" name="Line 6"/>
              <p:cNvSpPr>
                <a:spLocks noChangeShapeType="1"/>
              </p:cNvSpPr>
              <p:nvPr/>
            </p:nvSpPr>
            <p:spPr bwMode="auto">
              <a:xfrm>
                <a:off x="1102" y="1361"/>
                <a:ext cx="0" cy="2025"/>
              </a:xfrm>
              <a:prstGeom prst="line">
                <a:avLst/>
              </a:prstGeom>
              <a:noFill/>
              <a:ln w="12700">
                <a:solidFill>
                  <a:schemeClr val="tx1"/>
                </a:solidFill>
                <a:round/>
                <a:headEnd/>
                <a:tailEnd/>
              </a:ln>
            </p:spPr>
            <p:txBody>
              <a:bodyPr/>
              <a:lstStyle/>
              <a:p>
                <a:endParaRPr lang="en-US">
                  <a:latin typeface="Arial"/>
                  <a:cs typeface="Arial"/>
                </a:endParaRPr>
              </a:p>
            </p:txBody>
          </p:sp>
          <p:sp>
            <p:nvSpPr>
              <p:cNvPr id="11" name="Line 7"/>
              <p:cNvSpPr>
                <a:spLocks noChangeShapeType="1"/>
              </p:cNvSpPr>
              <p:nvPr/>
            </p:nvSpPr>
            <p:spPr bwMode="auto">
              <a:xfrm>
                <a:off x="1098" y="3388"/>
                <a:ext cx="2116" cy="0"/>
              </a:xfrm>
              <a:prstGeom prst="line">
                <a:avLst/>
              </a:prstGeom>
              <a:noFill/>
              <a:ln w="12700">
                <a:solidFill>
                  <a:schemeClr val="tx1"/>
                </a:solidFill>
                <a:round/>
                <a:headEnd/>
                <a:tailEnd/>
              </a:ln>
            </p:spPr>
            <p:txBody>
              <a:bodyPr/>
              <a:lstStyle/>
              <a:p>
                <a:endParaRPr lang="en-US">
                  <a:latin typeface="Arial"/>
                  <a:cs typeface="Arial"/>
                </a:endParaRPr>
              </a:p>
            </p:txBody>
          </p:sp>
        </p:grpSp>
        <p:sp>
          <p:nvSpPr>
            <p:cNvPr id="8" name="Text Box 8"/>
            <p:cNvSpPr txBox="1">
              <a:spLocks noChangeArrowheads="1"/>
            </p:cNvSpPr>
            <p:nvPr/>
          </p:nvSpPr>
          <p:spPr bwMode="auto">
            <a:xfrm>
              <a:off x="3226" y="1041"/>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P</a:t>
              </a:r>
            </a:p>
          </p:txBody>
        </p:sp>
        <p:sp>
          <p:nvSpPr>
            <p:cNvPr id="9" name="Text Box 9"/>
            <p:cNvSpPr txBox="1">
              <a:spLocks noChangeArrowheads="1"/>
            </p:cNvSpPr>
            <p:nvPr/>
          </p:nvSpPr>
          <p:spPr bwMode="auto">
            <a:xfrm>
              <a:off x="4985" y="2565"/>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Q</a:t>
              </a:r>
            </a:p>
          </p:txBody>
        </p:sp>
      </p:grpSp>
      <p:grpSp>
        <p:nvGrpSpPr>
          <p:cNvPr id="12" name="Group 10"/>
          <p:cNvGrpSpPr>
            <a:grpSpLocks/>
          </p:cNvGrpSpPr>
          <p:nvPr/>
        </p:nvGrpSpPr>
        <p:grpSpPr bwMode="auto">
          <a:xfrm>
            <a:off x="1336675" y="1566862"/>
            <a:ext cx="2633663" cy="1722438"/>
            <a:chOff x="3643" y="1410"/>
            <a:chExt cx="1659" cy="1085"/>
          </a:xfrm>
        </p:grpSpPr>
        <p:sp>
          <p:nvSpPr>
            <p:cNvPr id="13" name="Line 11"/>
            <p:cNvSpPr>
              <a:spLocks noChangeShapeType="1"/>
            </p:cNvSpPr>
            <p:nvPr/>
          </p:nvSpPr>
          <p:spPr bwMode="auto">
            <a:xfrm>
              <a:off x="3643" y="1410"/>
              <a:ext cx="1379" cy="919"/>
            </a:xfrm>
            <a:prstGeom prst="line">
              <a:avLst/>
            </a:prstGeom>
            <a:noFill/>
            <a:ln w="38100">
              <a:solidFill>
                <a:srgbClr val="003399"/>
              </a:solidFill>
              <a:round/>
              <a:headEnd/>
              <a:tailEnd/>
            </a:ln>
          </p:spPr>
          <p:txBody>
            <a:bodyPr/>
            <a:lstStyle/>
            <a:p>
              <a:endParaRPr lang="en-US">
                <a:latin typeface="Arial"/>
                <a:cs typeface="Arial"/>
              </a:endParaRPr>
            </a:p>
          </p:txBody>
        </p:sp>
        <p:sp>
          <p:nvSpPr>
            <p:cNvPr id="14" name="Text Box 12"/>
            <p:cNvSpPr txBox="1">
              <a:spLocks noChangeArrowheads="1"/>
            </p:cNvSpPr>
            <p:nvPr/>
          </p:nvSpPr>
          <p:spPr bwMode="auto">
            <a:xfrm>
              <a:off x="4915" y="2207"/>
              <a:ext cx="387" cy="288"/>
            </a:xfrm>
            <a:prstGeom prst="rect">
              <a:avLst/>
            </a:prstGeom>
            <a:noFill/>
            <a:ln w="9525">
              <a:noFill/>
              <a:miter lim="800000"/>
              <a:headEnd/>
              <a:tailEnd/>
            </a:ln>
          </p:spPr>
          <p:txBody>
            <a:bodyPr>
              <a:spAutoFit/>
            </a:bodyPr>
            <a:lstStyle/>
            <a:p>
              <a:pPr algn="ctr">
                <a:spcBef>
                  <a:spcPct val="50000"/>
                </a:spcBef>
              </a:pPr>
              <a:r>
                <a:rPr lang="en-US" sz="2400" b="1" i="1">
                  <a:latin typeface="Arial"/>
                  <a:cs typeface="Arial"/>
                </a:rPr>
                <a:t>D</a:t>
              </a:r>
            </a:p>
          </p:txBody>
        </p:sp>
      </p:grpSp>
      <p:grpSp>
        <p:nvGrpSpPr>
          <p:cNvPr id="15" name="Group 13"/>
          <p:cNvGrpSpPr>
            <a:grpSpLocks/>
          </p:cNvGrpSpPr>
          <p:nvPr/>
        </p:nvGrpSpPr>
        <p:grpSpPr bwMode="auto">
          <a:xfrm>
            <a:off x="107950" y="1577975"/>
            <a:ext cx="2251075" cy="2509837"/>
            <a:chOff x="139" y="2152"/>
            <a:chExt cx="1418" cy="1581"/>
          </a:xfrm>
        </p:grpSpPr>
        <p:grpSp>
          <p:nvGrpSpPr>
            <p:cNvPr id="16" name="Group 14"/>
            <p:cNvGrpSpPr>
              <a:grpSpLocks/>
            </p:cNvGrpSpPr>
            <p:nvPr/>
          </p:nvGrpSpPr>
          <p:grpSpPr bwMode="auto">
            <a:xfrm>
              <a:off x="139" y="2293"/>
              <a:ext cx="1403" cy="1440"/>
              <a:chOff x="139" y="2293"/>
              <a:chExt cx="1403" cy="1440"/>
            </a:xfrm>
          </p:grpSpPr>
          <p:sp>
            <p:nvSpPr>
              <p:cNvPr id="20" name="Text Box 15"/>
              <p:cNvSpPr txBox="1">
                <a:spLocks noChangeArrowheads="1"/>
              </p:cNvSpPr>
              <p:nvPr/>
            </p:nvSpPr>
            <p:spPr bwMode="auto">
              <a:xfrm>
                <a:off x="139" y="2293"/>
                <a:ext cx="556"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$250</a:t>
                </a:r>
                <a:endParaRPr lang="en-US" sz="2400" baseline="-25000">
                  <a:latin typeface="Arial"/>
                  <a:cs typeface="Arial"/>
                </a:endParaRPr>
              </a:p>
            </p:txBody>
          </p:sp>
          <p:sp>
            <p:nvSpPr>
              <p:cNvPr id="21" name="Text Box 16"/>
              <p:cNvSpPr txBox="1">
                <a:spLocks noChangeArrowheads="1"/>
              </p:cNvSpPr>
              <p:nvPr/>
            </p:nvSpPr>
            <p:spPr bwMode="auto">
              <a:xfrm>
                <a:off x="1172" y="3445"/>
                <a:ext cx="370"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8</a:t>
                </a:r>
                <a:endParaRPr lang="en-US" sz="2400" baseline="-25000">
                  <a:latin typeface="Arial"/>
                  <a:cs typeface="Arial"/>
                </a:endParaRPr>
              </a:p>
            </p:txBody>
          </p:sp>
          <p:grpSp>
            <p:nvGrpSpPr>
              <p:cNvPr id="22" name="Group 17"/>
              <p:cNvGrpSpPr>
                <a:grpSpLocks/>
              </p:cNvGrpSpPr>
              <p:nvPr/>
            </p:nvGrpSpPr>
            <p:grpSpPr bwMode="auto">
              <a:xfrm>
                <a:off x="692" y="2444"/>
                <a:ext cx="668" cy="1006"/>
                <a:chOff x="357" y="2450"/>
                <a:chExt cx="795" cy="646"/>
              </a:xfrm>
            </p:grpSpPr>
            <p:sp>
              <p:nvSpPr>
                <p:cNvPr id="23" name="Line 18"/>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4" name="Line 19"/>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grpSp>
          <p:nvGrpSpPr>
            <p:cNvPr id="17" name="Group 20"/>
            <p:cNvGrpSpPr>
              <a:grpSpLocks/>
            </p:cNvGrpSpPr>
            <p:nvPr/>
          </p:nvGrpSpPr>
          <p:grpSpPr bwMode="auto">
            <a:xfrm>
              <a:off x="1315" y="2152"/>
              <a:ext cx="242" cy="333"/>
              <a:chOff x="1315" y="2152"/>
              <a:chExt cx="242" cy="333"/>
            </a:xfrm>
          </p:grpSpPr>
          <p:sp>
            <p:nvSpPr>
              <p:cNvPr id="18" name="Text Box 21"/>
              <p:cNvSpPr txBox="1">
                <a:spLocks noChangeArrowheads="1"/>
              </p:cNvSpPr>
              <p:nvPr/>
            </p:nvSpPr>
            <p:spPr bwMode="auto">
              <a:xfrm>
                <a:off x="1319" y="2152"/>
                <a:ext cx="238"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B</a:t>
                </a:r>
              </a:p>
            </p:txBody>
          </p:sp>
          <p:sp>
            <p:nvSpPr>
              <p:cNvPr id="19" name="Oval 22"/>
              <p:cNvSpPr>
                <a:spLocks noChangeArrowheads="1"/>
              </p:cNvSpPr>
              <p:nvPr/>
            </p:nvSpPr>
            <p:spPr bwMode="auto">
              <a:xfrm>
                <a:off x="1315" y="2398"/>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grpSp>
        <p:nvGrpSpPr>
          <p:cNvPr id="25" name="Group 23"/>
          <p:cNvGrpSpPr>
            <a:grpSpLocks/>
          </p:cNvGrpSpPr>
          <p:nvPr/>
        </p:nvGrpSpPr>
        <p:grpSpPr bwMode="auto">
          <a:xfrm>
            <a:off x="76200" y="2135187"/>
            <a:ext cx="3141663" cy="1955800"/>
            <a:chOff x="119" y="2503"/>
            <a:chExt cx="1979" cy="1232"/>
          </a:xfrm>
        </p:grpSpPr>
        <p:grpSp>
          <p:nvGrpSpPr>
            <p:cNvPr id="26" name="Group 24"/>
            <p:cNvGrpSpPr>
              <a:grpSpLocks/>
            </p:cNvGrpSpPr>
            <p:nvPr/>
          </p:nvGrpSpPr>
          <p:grpSpPr bwMode="auto">
            <a:xfrm>
              <a:off x="119" y="2620"/>
              <a:ext cx="1893" cy="1115"/>
              <a:chOff x="119" y="2620"/>
              <a:chExt cx="1893" cy="1115"/>
            </a:xfrm>
          </p:grpSpPr>
          <p:sp>
            <p:nvSpPr>
              <p:cNvPr id="30" name="Text Box 25"/>
              <p:cNvSpPr txBox="1">
                <a:spLocks noChangeArrowheads="1"/>
              </p:cNvSpPr>
              <p:nvPr/>
            </p:nvSpPr>
            <p:spPr bwMode="auto">
              <a:xfrm>
                <a:off x="119" y="2620"/>
                <a:ext cx="576"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$200</a:t>
                </a:r>
                <a:endParaRPr lang="en-US" sz="2400" baseline="-25000">
                  <a:latin typeface="Arial"/>
                  <a:cs typeface="Arial"/>
                </a:endParaRPr>
              </a:p>
            </p:txBody>
          </p:sp>
          <p:sp>
            <p:nvSpPr>
              <p:cNvPr id="31" name="Text Box 26"/>
              <p:cNvSpPr txBox="1">
                <a:spLocks noChangeArrowheads="1"/>
              </p:cNvSpPr>
              <p:nvPr/>
            </p:nvSpPr>
            <p:spPr bwMode="auto">
              <a:xfrm>
                <a:off x="1667" y="3447"/>
                <a:ext cx="345"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12</a:t>
                </a:r>
                <a:endParaRPr lang="en-US" sz="2400" baseline="-25000">
                  <a:latin typeface="Arial"/>
                  <a:cs typeface="Arial"/>
                </a:endParaRPr>
              </a:p>
            </p:txBody>
          </p:sp>
          <p:grpSp>
            <p:nvGrpSpPr>
              <p:cNvPr id="32" name="Group 27"/>
              <p:cNvGrpSpPr>
                <a:grpSpLocks/>
              </p:cNvGrpSpPr>
              <p:nvPr/>
            </p:nvGrpSpPr>
            <p:grpSpPr bwMode="auto">
              <a:xfrm>
                <a:off x="693" y="2767"/>
                <a:ext cx="1152" cy="680"/>
                <a:chOff x="357" y="2450"/>
                <a:chExt cx="795" cy="646"/>
              </a:xfrm>
            </p:grpSpPr>
            <p:sp>
              <p:nvSpPr>
                <p:cNvPr id="33" name="Line 28"/>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4" name="Line 29"/>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grpSp>
        <p:grpSp>
          <p:nvGrpSpPr>
            <p:cNvPr id="27" name="Group 30"/>
            <p:cNvGrpSpPr>
              <a:grpSpLocks/>
            </p:cNvGrpSpPr>
            <p:nvPr/>
          </p:nvGrpSpPr>
          <p:grpSpPr bwMode="auto">
            <a:xfrm>
              <a:off x="1798" y="2503"/>
              <a:ext cx="300" cy="303"/>
              <a:chOff x="1798" y="2503"/>
              <a:chExt cx="300" cy="303"/>
            </a:xfrm>
          </p:grpSpPr>
          <p:sp>
            <p:nvSpPr>
              <p:cNvPr id="28" name="Text Box 31"/>
              <p:cNvSpPr txBox="1">
                <a:spLocks noChangeArrowheads="1"/>
              </p:cNvSpPr>
              <p:nvPr/>
            </p:nvSpPr>
            <p:spPr bwMode="auto">
              <a:xfrm>
                <a:off x="1851" y="2503"/>
                <a:ext cx="247"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A</a:t>
                </a:r>
              </a:p>
            </p:txBody>
          </p:sp>
          <p:sp>
            <p:nvSpPr>
              <p:cNvPr id="29" name="Oval 32"/>
              <p:cNvSpPr>
                <a:spLocks noChangeArrowheads="1"/>
              </p:cNvSpPr>
              <p:nvPr/>
            </p:nvSpPr>
            <p:spPr bwMode="auto">
              <a:xfrm>
                <a:off x="1798" y="2719"/>
                <a:ext cx="88" cy="8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sp>
        <p:nvSpPr>
          <p:cNvPr id="35" name="Text Box 33"/>
          <p:cNvSpPr txBox="1">
            <a:spLocks noChangeArrowheads="1"/>
          </p:cNvSpPr>
          <p:nvPr/>
        </p:nvSpPr>
        <p:spPr bwMode="auto">
          <a:xfrm>
            <a:off x="674686" y="609600"/>
            <a:ext cx="3973514" cy="492443"/>
          </a:xfrm>
          <a:prstGeom prst="rect">
            <a:avLst/>
          </a:prstGeom>
          <a:noFill/>
          <a:ln w="9525">
            <a:noFill/>
            <a:miter lim="800000"/>
            <a:headEnd/>
            <a:tailEnd/>
          </a:ln>
        </p:spPr>
        <p:txBody>
          <a:bodyPr wrap="square">
            <a:spAutoFit/>
          </a:bodyPr>
          <a:lstStyle/>
          <a:p>
            <a:pPr algn="ctr">
              <a:spcBef>
                <a:spcPct val="50000"/>
              </a:spcBef>
            </a:pPr>
            <a:r>
              <a:rPr lang="en-US" sz="2600" dirty="0">
                <a:latin typeface="Arial"/>
                <a:cs typeface="Arial"/>
              </a:rPr>
              <a:t>Deman</a:t>
            </a:r>
            <a:r>
              <a:rPr lang="en-US" altLang="moh-CA" sz="2600" dirty="0">
                <a:latin typeface="Arial"/>
                <a:cs typeface="Arial"/>
              </a:rPr>
              <a:t>d</a:t>
            </a:r>
            <a:r>
              <a:rPr lang="en-US" sz="2600" dirty="0">
                <a:latin typeface="Arial"/>
                <a:cs typeface="Arial"/>
              </a:rPr>
              <a:t> for </a:t>
            </a:r>
            <a:r>
              <a:rPr lang="en-US" sz="2400" dirty="0" smtClean="0">
                <a:latin typeface="Arial"/>
                <a:cs typeface="Arial"/>
              </a:rPr>
              <a:t>your </a:t>
            </a:r>
            <a:r>
              <a:rPr lang="en-US" sz="2600" dirty="0" smtClean="0">
                <a:latin typeface="Arial"/>
                <a:cs typeface="Arial"/>
              </a:rPr>
              <a:t>websites</a:t>
            </a:r>
            <a:endParaRPr lang="en-US" sz="2600" dirty="0">
              <a:latin typeface="Arial"/>
              <a:cs typeface="Arial"/>
            </a:endParaRPr>
          </a:p>
        </p:txBody>
      </p:sp>
      <p:sp>
        <p:nvSpPr>
          <p:cNvPr id="36" name="Text Placeholder 35"/>
          <p:cNvSpPr>
            <a:spLocks noGrp="1"/>
          </p:cNvSpPr>
          <p:nvPr>
            <p:ph type="body" sz="quarter" idx="12"/>
          </p:nvPr>
        </p:nvSpPr>
        <p:spPr>
          <a:xfrm>
            <a:off x="4421440" y="1836637"/>
            <a:ext cx="4546346" cy="1592363"/>
          </a:xfrm>
        </p:spPr>
        <p:txBody>
          <a:bodyPr/>
          <a:lstStyle/>
          <a:p>
            <a:r>
              <a:rPr lang="en-US" sz="2400" dirty="0">
                <a:solidFill>
                  <a:srgbClr val="AE1221"/>
                </a:solidFill>
              </a:rPr>
              <a:t>Using the midpoint method of computing % changes</a:t>
            </a:r>
            <a:r>
              <a:rPr lang="en-US" sz="2400" dirty="0" smtClean="0">
                <a:solidFill>
                  <a:srgbClr val="AE1221"/>
                </a:solidFill>
              </a:rPr>
              <a:t>:</a:t>
            </a:r>
            <a:endParaRPr lang="en-US" sz="2400" dirty="0"/>
          </a:p>
        </p:txBody>
      </p:sp>
      <p:graphicFrame>
        <p:nvGraphicFramePr>
          <p:cNvPr id="38" name="Object 37"/>
          <p:cNvGraphicFramePr>
            <a:graphicFrameLocks noChangeAspect="1"/>
          </p:cNvGraphicFramePr>
          <p:nvPr>
            <p:extLst>
              <p:ext uri="{D42A27DB-BD31-4B8C-83A1-F6EECF244321}">
                <p14:modId xmlns:p14="http://schemas.microsoft.com/office/powerpoint/2010/main" val="1879071177"/>
              </p:ext>
            </p:extLst>
          </p:nvPr>
        </p:nvGraphicFramePr>
        <p:xfrm>
          <a:off x="3236913" y="3947278"/>
          <a:ext cx="5778937" cy="2433237"/>
        </p:xfrm>
        <a:graphic>
          <a:graphicData uri="http://schemas.openxmlformats.org/presentationml/2006/ole">
            <mc:AlternateContent xmlns:mc="http://schemas.openxmlformats.org/markup-compatibility/2006">
              <mc:Choice xmlns:v="urn:schemas-microsoft-com:vml" Requires="v">
                <p:oleObj spid="_x0000_s5138" name="Equation" r:id="rId4" imgW="2895480" imgH="1218960" progId="Equation.DSMT4">
                  <p:embed/>
                </p:oleObj>
              </mc:Choice>
              <mc:Fallback>
                <p:oleObj name="Equation" r:id="rId4" imgW="2895480" imgH="1218960" progId="Equation.DSMT4">
                  <p:embed/>
                  <p:pic>
                    <p:nvPicPr>
                      <p:cNvPr id="0" name=""/>
                      <p:cNvPicPr/>
                      <p:nvPr/>
                    </p:nvPicPr>
                    <p:blipFill>
                      <a:blip r:embed="rId5"/>
                      <a:stretch>
                        <a:fillRect/>
                      </a:stretch>
                    </p:blipFill>
                    <p:spPr>
                      <a:xfrm>
                        <a:off x="3236913" y="3947278"/>
                        <a:ext cx="5778937" cy="2433237"/>
                      </a:xfrm>
                      <a:prstGeom prst="rect">
                        <a:avLst/>
                      </a:prstGeom>
                    </p:spPr>
                  </p:pic>
                </p:oleObj>
              </mc:Fallback>
            </mc:AlternateContent>
          </a:graphicData>
        </a:graphic>
      </p:graphicFrame>
    </p:spTree>
    <p:extLst>
      <p:ext uri="{BB962C8B-B14F-4D97-AF65-F5344CB8AC3E}">
        <p14:creationId xmlns:p14="http://schemas.microsoft.com/office/powerpoint/2010/main" val="160215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1 			</a:t>
            </a:r>
            <a:r>
              <a:rPr lang="en-US" dirty="0" smtClean="0">
                <a:solidFill>
                  <a:srgbClr val="AE1221"/>
                </a:solidFill>
              </a:rPr>
              <a:t>Calculate an elasticity</a:t>
            </a:r>
            <a:endParaRPr lang="en-US" dirty="0"/>
          </a:p>
        </p:txBody>
      </p:sp>
      <p:sp>
        <p:nvSpPr>
          <p:cNvPr id="3" name="Content Placeholder 2"/>
          <p:cNvSpPr>
            <a:spLocks noGrp="1"/>
          </p:cNvSpPr>
          <p:nvPr>
            <p:ph idx="1"/>
          </p:nvPr>
        </p:nvSpPr>
        <p:spPr/>
        <p:txBody>
          <a:bodyPr/>
          <a:lstStyle/>
          <a:p>
            <a:pPr marL="0" indent="0">
              <a:buNone/>
            </a:pPr>
            <a:r>
              <a:rPr lang="en-US" dirty="0">
                <a:solidFill>
                  <a:schemeClr val="accent6">
                    <a:lumMod val="50000"/>
                  </a:schemeClr>
                </a:solidFill>
              </a:rPr>
              <a:t>Use the following </a:t>
            </a:r>
            <a:r>
              <a:rPr lang="en-US" dirty="0" smtClean="0">
                <a:solidFill>
                  <a:schemeClr val="accent6">
                    <a:lumMod val="50000"/>
                  </a:schemeClr>
                </a:solidFill>
              </a:rPr>
              <a:t>information </a:t>
            </a:r>
            <a:r>
              <a:rPr lang="en-US" dirty="0">
                <a:solidFill>
                  <a:schemeClr val="accent6">
                    <a:lumMod val="50000"/>
                  </a:schemeClr>
                </a:solidFill>
              </a:rPr>
              <a:t>to </a:t>
            </a:r>
            <a:r>
              <a:rPr lang="en-US" dirty="0" smtClean="0">
                <a:solidFill>
                  <a:schemeClr val="accent6">
                    <a:lumMod val="50000"/>
                  </a:schemeClr>
                </a:solidFill>
              </a:rPr>
              <a:t>calculate </a:t>
            </a:r>
            <a:r>
              <a:rPr lang="en-US" dirty="0">
                <a:solidFill>
                  <a:schemeClr val="accent6">
                    <a:lumMod val="50000"/>
                  </a:schemeClr>
                </a:solidFill>
              </a:rPr>
              <a:t>the </a:t>
            </a:r>
            <a:br>
              <a:rPr lang="en-US" dirty="0">
                <a:solidFill>
                  <a:schemeClr val="accent6">
                    <a:lumMod val="50000"/>
                  </a:schemeClr>
                </a:solidFill>
              </a:rPr>
            </a:br>
            <a:r>
              <a:rPr lang="en-US" dirty="0">
                <a:solidFill>
                  <a:schemeClr val="accent6">
                    <a:lumMod val="50000"/>
                  </a:schemeClr>
                </a:solidFill>
              </a:rPr>
              <a:t>price elasticity </a:t>
            </a:r>
            <a:r>
              <a:rPr lang="en-US" dirty="0" smtClean="0">
                <a:solidFill>
                  <a:schemeClr val="accent6">
                    <a:lumMod val="50000"/>
                  </a:schemeClr>
                </a:solidFill>
              </a:rPr>
              <a:t>of </a:t>
            </a:r>
            <a:r>
              <a:rPr lang="en-US" dirty="0">
                <a:solidFill>
                  <a:schemeClr val="accent6">
                    <a:lumMod val="50000"/>
                  </a:schemeClr>
                </a:solidFill>
              </a:rPr>
              <a:t>demand </a:t>
            </a:r>
            <a:r>
              <a:rPr lang="en-US" dirty="0" smtClean="0">
                <a:solidFill>
                  <a:schemeClr val="accent6">
                    <a:lumMod val="50000"/>
                  </a:schemeClr>
                </a:solidFill>
              </a:rPr>
              <a:t>for iPhones:</a:t>
            </a:r>
            <a:endParaRPr lang="en-US" dirty="0">
              <a:solidFill>
                <a:schemeClr val="accent6">
                  <a:lumMod val="50000"/>
                </a:schemeClr>
              </a:solidFill>
            </a:endParaRPr>
          </a:p>
          <a:p>
            <a:r>
              <a:rPr lang="en-US" dirty="0"/>
              <a:t>if P = </a:t>
            </a:r>
            <a:r>
              <a:rPr lang="en-US" dirty="0" smtClean="0"/>
              <a:t>$400,  </a:t>
            </a:r>
            <a:r>
              <a:rPr lang="en-US" dirty="0" err="1"/>
              <a:t>Q</a:t>
            </a:r>
            <a:r>
              <a:rPr lang="en-US" baseline="30000" dirty="0" err="1"/>
              <a:t>d</a:t>
            </a:r>
            <a:r>
              <a:rPr lang="en-US" dirty="0"/>
              <a:t> = </a:t>
            </a:r>
            <a:r>
              <a:rPr lang="en-US" dirty="0" smtClean="0"/>
              <a:t>10,600</a:t>
            </a:r>
            <a:endParaRPr lang="en-US" dirty="0"/>
          </a:p>
          <a:p>
            <a:r>
              <a:rPr lang="en-US" dirty="0"/>
              <a:t>if P = </a:t>
            </a:r>
            <a:r>
              <a:rPr lang="en-US" dirty="0" smtClean="0"/>
              <a:t>$600,  </a:t>
            </a:r>
            <a:r>
              <a:rPr lang="en-US" dirty="0" err="1"/>
              <a:t>Q</a:t>
            </a:r>
            <a:r>
              <a:rPr lang="en-US" baseline="30000" dirty="0" err="1"/>
              <a:t>d</a:t>
            </a:r>
            <a:r>
              <a:rPr lang="en-US" dirty="0"/>
              <a:t> = </a:t>
            </a:r>
            <a:r>
              <a:rPr lang="en-US" dirty="0" smtClean="0"/>
              <a:t>8,400</a:t>
            </a:r>
            <a:endParaRPr lang="en-US" dirty="0"/>
          </a:p>
          <a:p>
            <a:r>
              <a:rPr lang="en-US" dirty="0" smtClean="0"/>
              <a:t>Use the midpoint method to calculate percentage changes.</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86000662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9009</TotalTime>
  <Words>9239</Words>
  <Application>Microsoft Office PowerPoint</Application>
  <PresentationFormat>On-screen Show (4:3)</PresentationFormat>
  <Paragraphs>1057</Paragraphs>
  <Slides>58</Slides>
  <Notes>54</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58</vt:i4>
      </vt:variant>
    </vt:vector>
  </HeadingPairs>
  <TitlesOfParts>
    <vt:vector size="68" baseType="lpstr">
      <vt:lpstr>Chapter title</vt:lpstr>
      <vt:lpstr>Intro / Summary</vt:lpstr>
      <vt:lpstr>Chapter content</vt:lpstr>
      <vt:lpstr>Figure</vt:lpstr>
      <vt:lpstr>Table</vt:lpstr>
      <vt:lpstr>ActiveLearning</vt:lpstr>
      <vt:lpstr>Case study</vt:lpstr>
      <vt:lpstr>Ask Experts</vt:lpstr>
      <vt:lpstr>Appendix</vt:lpstr>
      <vt:lpstr>MathType 6.0 Equation</vt:lpstr>
      <vt:lpstr>PowerPoint Presentation</vt:lpstr>
      <vt:lpstr>Look for the answers to these questions:</vt:lpstr>
      <vt:lpstr>A scenario: </vt:lpstr>
      <vt:lpstr>The Elasticity of Demand</vt:lpstr>
      <vt:lpstr>Price Elasticity of Demand</vt:lpstr>
      <vt:lpstr>Calculating Percentage Changes</vt:lpstr>
      <vt:lpstr>The Price Elasticity of Demand</vt:lpstr>
      <vt:lpstr>Calculating Percentage Changes</vt:lpstr>
      <vt:lpstr>Active Learning 1    Calculate an elasticity</vt:lpstr>
      <vt:lpstr>Active Learning 1      Answers</vt:lpstr>
      <vt:lpstr>The Price Elasticity of Demand</vt:lpstr>
      <vt:lpstr>The Price Elasticity of Demand</vt:lpstr>
      <vt:lpstr>The Price Elasticity of Demand</vt:lpstr>
      <vt:lpstr>The Price Elasticity of Demand</vt:lpstr>
      <vt:lpstr>The Price Elasticity of Demand</vt:lpstr>
      <vt:lpstr>The Price Elasticity of Demand</vt:lpstr>
      <vt:lpstr>The Price Elasticity of Demand</vt:lpstr>
      <vt:lpstr>Perfectly inelastic demand</vt:lpstr>
      <vt:lpstr>Inelastic demand</vt:lpstr>
      <vt:lpstr>Unit elastic demand</vt:lpstr>
      <vt:lpstr>Elastic demand</vt:lpstr>
      <vt:lpstr>Perfectly elastic demand</vt:lpstr>
      <vt:lpstr>A Few Elasticities from the Real World</vt:lpstr>
      <vt:lpstr>Elasticity along a Linear Demand Curve </vt:lpstr>
      <vt:lpstr>Price Elasticity and Total Revenue</vt:lpstr>
      <vt:lpstr>Price Elasticity and Total Revenue</vt:lpstr>
      <vt:lpstr>Price Elasticity and Total Revenue</vt:lpstr>
      <vt:lpstr>Price Elasticity and Total Revenue</vt:lpstr>
      <vt:lpstr>Active Learning 2    Elasticity and revenue</vt:lpstr>
      <vt:lpstr>Active Learning 2     Answers</vt:lpstr>
      <vt:lpstr>Active Learning 2     Answers</vt:lpstr>
      <vt:lpstr>Does Drug Interdiction Increase  or Decrease Drug-related Crime?</vt:lpstr>
      <vt:lpstr>Policy 1:  Interdiction</vt:lpstr>
      <vt:lpstr>Does Drug Interdiction Increase  or Decrease Drug-related Crime?</vt:lpstr>
      <vt:lpstr>Policy 2:  Education</vt:lpstr>
      <vt:lpstr>The Price Elasticity of Supply</vt:lpstr>
      <vt:lpstr>Price Elasticity of Supply</vt:lpstr>
      <vt:lpstr>The Price Elasticity of Supply</vt:lpstr>
      <vt:lpstr>The Price Elasticity of Supply</vt:lpstr>
      <vt:lpstr>Perfectly inelastic supply</vt:lpstr>
      <vt:lpstr>Inelastic supply</vt:lpstr>
      <vt:lpstr>Unit elastic supply</vt:lpstr>
      <vt:lpstr>Elastic supply</vt:lpstr>
      <vt:lpstr>Perfectly elastic supply</vt:lpstr>
      <vt:lpstr>The Determinants of Supply Elasticity</vt:lpstr>
      <vt:lpstr>Active Learning 3   Elasticity and changes in equilibrium</vt:lpstr>
      <vt:lpstr>Active Learning 3     Answers</vt:lpstr>
      <vt:lpstr>Active Learning 3     Answers</vt:lpstr>
      <vt:lpstr>How the Price Elasticity of Supply Can Vary</vt:lpstr>
      <vt:lpstr>Other Elasticities of Demand</vt:lpstr>
      <vt:lpstr>Other Elasticities of Demand</vt:lpstr>
      <vt:lpstr>Applications </vt:lpstr>
      <vt:lpstr>An Increase in Supply in the Market for Wheat</vt:lpstr>
      <vt:lpstr>Applications </vt:lpstr>
      <vt:lpstr>A Reduction in Supply in the World Market for Oil</vt:lpstr>
      <vt:lpstr>Summary </vt:lpstr>
      <vt:lpstr>Summary </vt:lpstr>
      <vt:lpstr>Summary </vt:lpstr>
    </vt:vector>
  </TitlesOfParts>
  <Company>Eastern Illinois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Andreea Chiritescu</cp:lastModifiedBy>
  <cp:revision>287</cp:revision>
  <dcterms:created xsi:type="dcterms:W3CDTF">2016-03-16T19:41:09Z</dcterms:created>
  <dcterms:modified xsi:type="dcterms:W3CDTF">2016-05-28T23:40:46Z</dcterms:modified>
</cp:coreProperties>
</file>