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7"/>
  </p:notesMasterIdLst>
  <p:sldIdLst>
    <p:sldId id="256" r:id="rId10"/>
    <p:sldId id="390" r:id="rId11"/>
    <p:sldId id="346" r:id="rId12"/>
    <p:sldId id="387" r:id="rId13"/>
    <p:sldId id="391" r:id="rId14"/>
    <p:sldId id="392" r:id="rId15"/>
    <p:sldId id="393" r:id="rId16"/>
    <p:sldId id="394" r:id="rId17"/>
    <p:sldId id="395" r:id="rId18"/>
    <p:sldId id="396" r:id="rId19"/>
    <p:sldId id="397" r:id="rId20"/>
    <p:sldId id="398" r:id="rId21"/>
    <p:sldId id="388" r:id="rId22"/>
    <p:sldId id="400" r:id="rId23"/>
    <p:sldId id="401" r:id="rId24"/>
    <p:sldId id="402" r:id="rId25"/>
    <p:sldId id="403" r:id="rId26"/>
    <p:sldId id="367" r:id="rId27"/>
    <p:sldId id="368" r:id="rId28"/>
    <p:sldId id="369" r:id="rId29"/>
    <p:sldId id="404" r:id="rId30"/>
    <p:sldId id="405" r:id="rId31"/>
    <p:sldId id="406" r:id="rId32"/>
    <p:sldId id="408" r:id="rId33"/>
    <p:sldId id="407" r:id="rId34"/>
    <p:sldId id="409" r:id="rId35"/>
    <p:sldId id="411" r:id="rId36"/>
    <p:sldId id="413" r:id="rId37"/>
    <p:sldId id="414" r:id="rId38"/>
    <p:sldId id="416" r:id="rId39"/>
    <p:sldId id="417" r:id="rId40"/>
    <p:sldId id="385" r:id="rId41"/>
    <p:sldId id="419" r:id="rId42"/>
    <p:sldId id="427" r:id="rId43"/>
    <p:sldId id="428" r:id="rId44"/>
    <p:sldId id="429" r:id="rId45"/>
    <p:sldId id="43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6FF66"/>
    <a:srgbClr val="005EA4"/>
    <a:srgbClr val="AE1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3799" autoAdjust="0"/>
  </p:normalViewPr>
  <p:slideViewPr>
    <p:cSldViewPr>
      <p:cViewPr>
        <p:scale>
          <a:sx n="61" d="100"/>
          <a:sy n="61" d="100"/>
        </p:scale>
        <p:origin x="-1068" y="60"/>
      </p:cViewPr>
      <p:guideLst>
        <p:guide orient="horz" pos="2160"/>
        <p:guide pos="2880"/>
      </p:guideLst>
    </p:cSldViewPr>
  </p:slideViewPr>
  <p:outlineViewPr>
    <p:cViewPr>
      <p:scale>
        <a:sx n="33" d="100"/>
        <a:sy n="33" d="100"/>
      </p:scale>
      <p:origin x="0" y="40626"/>
    </p:cViewPr>
  </p:outlineViewPr>
  <p:notesTextViewPr>
    <p:cViewPr>
      <p:scale>
        <a:sx n="1" d="1"/>
        <a:sy n="1" d="1"/>
      </p:scale>
      <p:origin x="0" y="0"/>
    </p:cViewPr>
  </p:notesTextViewPr>
  <p:sorterViewPr>
    <p:cViewPr>
      <p:scale>
        <a:sx n="100" d="100"/>
        <a:sy n="100" d="100"/>
      </p:scale>
      <p:origin x="0" y="0"/>
    </p:cViewPr>
  </p:sorterViewPr>
  <p:notesViewPr>
    <p:cSldViewPr>
      <p:cViewPr>
        <p:scale>
          <a:sx n="91" d="100"/>
          <a:sy n="91" d="100"/>
        </p:scale>
        <p:origin x="-2094" y="20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5/31/2016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000" dirty="0" smtClean="0"/>
              <a:t>This chapter builds on the previous two (supply &amp; demand, elasticity).  Students who learned those chapters well usually do not have much difficulty with the material in Chapter 6.  This chapter can usually be covered in about 90 minutes of class time.  </a:t>
            </a:r>
          </a:p>
          <a:p>
            <a:pPr eaLnBrk="1" hangingPunct="1">
              <a:spcBef>
                <a:spcPct val="0"/>
              </a:spcBef>
            </a:pPr>
            <a:endParaRPr lang="en-US" sz="1000" dirty="0" smtClean="0"/>
          </a:p>
          <a:p>
            <a:pPr eaLnBrk="1" hangingPunct="1">
              <a:spcBef>
                <a:spcPct val="0"/>
              </a:spcBef>
            </a:pPr>
            <a:r>
              <a:rPr lang="en-US" sz="1000" dirty="0" smtClean="0"/>
              <a:t>I have combined the analysis of price ceilings with the rent control example, and I’ve combined the analysis of price floors with the minimum wage example. (In contrast, the textbook presents a generic analysis of price ceilings, then the rent control example in a case study, then a generic analysis of price floors, then the minimum wage example in a case study.)  Most students learn new concepts better in the context of a specific example rather than a generic analysis, and combining them in this way saves class time.  </a:t>
            </a:r>
          </a:p>
          <a:p>
            <a:pPr eaLnBrk="1" hangingPunct="1">
              <a:spcBef>
                <a:spcPct val="0"/>
              </a:spcBef>
            </a:pPr>
            <a:endParaRPr lang="en-US" sz="1000" dirty="0" smtClean="0"/>
          </a:p>
          <a:p>
            <a:pPr eaLnBrk="1" hangingPunct="1">
              <a:spcBef>
                <a:spcPct val="0"/>
              </a:spcBef>
            </a:pPr>
            <a:r>
              <a:rPr lang="en-US" sz="1000" dirty="0" smtClean="0"/>
              <a:t>Here’s an idea you might consider: </a:t>
            </a:r>
          </a:p>
          <a:p>
            <a:pPr eaLnBrk="1" hangingPunct="1">
              <a:spcBef>
                <a:spcPct val="0"/>
              </a:spcBef>
            </a:pPr>
            <a:endParaRPr lang="en-US" sz="1000" dirty="0" smtClean="0"/>
          </a:p>
          <a:p>
            <a:pPr eaLnBrk="1" hangingPunct="1">
              <a:spcBef>
                <a:spcPct val="0"/>
              </a:spcBef>
            </a:pPr>
            <a:r>
              <a:rPr lang="en-US" sz="1000" dirty="0" smtClean="0"/>
              <a:t>At the end of the class session just prior to the one in which you begin to cover this chapter, ask students to take out a piece of blank paper, and write down whether they think the minimum wage should be increased, and their reason(s). Tell them </a:t>
            </a:r>
            <a:r>
              <a:rPr lang="en-US" sz="1000" u="sng" dirty="0" smtClean="0"/>
              <a:t>not</a:t>
            </a:r>
            <a:r>
              <a:rPr lang="en-US" sz="1000" dirty="0" smtClean="0"/>
              <a:t> to write their names (you want them to be candid), and have them leave their pieces of paper in a pile as they exit the classroom.  Later, divide the papers into two groups based on whether they support or oppose increasing the minimum wage.  In this PowerPoint file, immediately after this slide, insert two new slides, titling them “Your reasons for raising the minimum wage” and “Your reasons for not raising the minimum wage.”  Summarize on each slide the most common reasons students gave.  Begin the class session by showing them the results of this impromptu survey (how many students responded each way, and the most common reasons).  Tell those students who support a minimum wage increase that their thinking represents that of many educated non-economists.  But tell them that economics offers another perspective, and this is something they will learn in this chapter.  </a:t>
            </a:r>
          </a:p>
          <a:p>
            <a:pPr eaLnBrk="1" hangingPunct="1">
              <a:spcBef>
                <a:spcPct val="0"/>
              </a:spcBef>
            </a:pPr>
            <a:endParaRPr lang="en-US" sz="1000" dirty="0" smtClean="0"/>
          </a:p>
          <a:p>
            <a:pPr eaLnBrk="1" hangingPunct="1">
              <a:spcBef>
                <a:spcPct val="0"/>
              </a:spcBef>
            </a:pPr>
            <a:r>
              <a:rPr lang="en-US" sz="1000" dirty="0" smtClean="0"/>
              <a:t>If you do this, then I recommend rearranging the slides a bit so that the price floor/minimum wage slides come BEFORE the price ceiling/rent control slides.</a:t>
            </a:r>
            <a:endParaRPr lang="en-US" sz="1000" dirty="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Now we switch gears and look at the effects of a price floor.  We illustrate this concept using the common textbook example—the minimum wage. </a:t>
            </a:r>
          </a:p>
          <a:p>
            <a:pPr eaLnBrk="1" hangingPunct="1"/>
            <a:endParaRPr lang="en-US" dirty="0" smtClean="0"/>
          </a:p>
          <a:p>
            <a:pPr eaLnBrk="1" hangingPunct="1"/>
            <a:r>
              <a:rPr lang="en-US" dirty="0" smtClean="0"/>
              <a:t>This may be the first time students have seen a supply</a:t>
            </a:r>
            <a:r>
              <a:rPr lang="en-US" sz="1200" kern="1200" dirty="0" smtClean="0">
                <a:solidFill>
                  <a:schemeClr val="tx1"/>
                </a:solidFill>
                <a:latin typeface="Times New Roman" pitchFamily="18" charset="0"/>
                <a:ea typeface="+mn-ea"/>
                <a:cs typeface="Times New Roman" pitchFamily="18" charset="0"/>
              </a:rPr>
              <a:t>–</a:t>
            </a:r>
            <a:r>
              <a:rPr lang="en-US" dirty="0" smtClean="0"/>
              <a:t>demand diagram of the labor market.  It might be useful to note that the “price” of labor is simply the wage, which we measure on the vertical axis of our supply</a:t>
            </a:r>
            <a:r>
              <a:rPr lang="en-US" sz="1200" kern="1200" dirty="0" smtClean="0">
                <a:solidFill>
                  <a:schemeClr val="tx1"/>
                </a:solidFill>
                <a:latin typeface="Times New Roman" pitchFamily="18" charset="0"/>
                <a:ea typeface="+mn-ea"/>
                <a:cs typeface="Times New Roman" pitchFamily="18" charset="0"/>
              </a:rPr>
              <a:t>–</a:t>
            </a:r>
            <a:r>
              <a:rPr lang="en-US" dirty="0" smtClean="0"/>
              <a:t>demand diagram.  Along the horizontal axis, we measure the quantity of labor (number of workers).  The demand for unskilled labor comes from firms.  The supply comes from workers.  </a:t>
            </a:r>
          </a:p>
          <a:p>
            <a:pPr eaLnBrk="1" hangingPunct="1"/>
            <a:endParaRPr lang="en-US" dirty="0" smtClean="0"/>
          </a:p>
          <a:p>
            <a:pPr eaLnBrk="1" hangingPunct="1"/>
            <a:r>
              <a:rPr lang="en-US" dirty="0" smtClean="0"/>
              <a:t>We focus on unskilled labor because the minimum wage is not relevant for higher skilled, higher wage workers.  </a:t>
            </a:r>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519213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Some students may wonder why the $5 price floor does not cause a shortage.  After all, at a wage of $5, the quantity of unskilled workers that firms wish to hire exceeds the quantity of unskilled workers that are looking for jobs.  </a:t>
            </a:r>
          </a:p>
          <a:p>
            <a:pPr eaLnBrk="1" hangingPunct="1"/>
            <a:endParaRPr lang="en-US" dirty="0" smtClean="0"/>
          </a:p>
          <a:p>
            <a:pPr eaLnBrk="1" hangingPunct="1"/>
            <a:r>
              <a:rPr lang="en-US" dirty="0" smtClean="0"/>
              <a:t>But the minimum wage law does not stop the wage from rising above $5.  So, in response to this shortage, the wage will rise until the shortage disappears – which occurs at the equilibrium wage of $6.  The equilibrium wage is perfectly legal when the price floor (i.e. minimum wage) is below it.  </a:t>
            </a:r>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379339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Now, the minimum wage exceeds the equilibrium wage.  The equilibrium wage (or any wage below $7.25) is illegal.  </a:t>
            </a:r>
          </a:p>
          <a:p>
            <a:pPr eaLnBrk="1" hangingPunct="1"/>
            <a:endParaRPr lang="en-US" dirty="0" smtClean="0"/>
          </a:p>
          <a:p>
            <a:pPr eaLnBrk="1" hangingPunct="1"/>
            <a:r>
              <a:rPr lang="en-US" dirty="0" smtClean="0"/>
              <a:t>In this case, the actual wage will be $7.25.  It will not be lower, because any lower wage is illegal.  It will not be higher, because at any higher wage, the surplus would be even greater.  The actual number of unskilled workers with jobs equals 400.  550 want jobs, but firms are only willing to hire 400, leaving a surplus (i.e. unemployment) of 150 workers.  </a:t>
            </a:r>
          </a:p>
          <a:p>
            <a:pPr eaLnBrk="1" hangingPunct="1"/>
            <a:endParaRPr lang="en-US" dirty="0" smtClean="0"/>
          </a:p>
          <a:p>
            <a:pPr eaLnBrk="1" hangingPunct="1"/>
            <a:r>
              <a:rPr lang="en-US" dirty="0" smtClean="0"/>
              <a:t>A surplus of anything – especially labor – represents wasted resources.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3810929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91000"/>
            <a:ext cx="6019800" cy="4724400"/>
          </a:xfrm>
        </p:spPr>
        <p:txBody>
          <a:bodyPr/>
          <a:lstStyle/>
          <a:p>
            <a:r>
              <a:rPr lang="en-US" dirty="0" smtClean="0"/>
              <a:t>This ‘Ask the experts’ feature provides the opportunity for class discussion. </a:t>
            </a:r>
          </a:p>
          <a:p>
            <a:r>
              <a:rPr lang="en-US" dirty="0" smtClean="0"/>
              <a:t>I think this feature is better suited here, after the discussion of minimum wage as a binding</a:t>
            </a:r>
            <a:r>
              <a:rPr lang="en-US" baseline="0" dirty="0" smtClean="0"/>
              <a:t> price floor.</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a:t>
            </a:r>
          </a:p>
          <a:p>
            <a:endParaRPr lang="en-US" dirty="0" smtClean="0"/>
          </a:p>
          <a:p>
            <a:r>
              <a:rPr lang="en-US" dirty="0" smtClean="0"/>
              <a:t>Some things from the</a:t>
            </a:r>
            <a:r>
              <a:rPr lang="en-US" baseline="0" dirty="0" smtClean="0"/>
              <a:t> minimum wage case study in the text are worth mentioning to explain why economists disagree on this issue:</a:t>
            </a:r>
          </a:p>
          <a:p>
            <a:r>
              <a:rPr lang="en-US" altLang="en-US" dirty="0" smtClean="0"/>
              <a:t>- There is no impact of the minimum wage law on highly skilled and experienced workers because</a:t>
            </a:r>
            <a:r>
              <a:rPr lang="en-US" altLang="en-US" baseline="0" dirty="0" smtClean="0"/>
              <a:t> </a:t>
            </a:r>
            <a:r>
              <a:rPr lang="en-US" altLang="en-US" dirty="0" smtClean="0"/>
              <a:t>their equilibrium wages are well above the minimum (not</a:t>
            </a:r>
            <a:r>
              <a:rPr lang="en-US" altLang="en-US" baseline="0" dirty="0" smtClean="0"/>
              <a:t> binding)</a:t>
            </a:r>
            <a:endParaRPr lang="en-US" altLang="en-US" dirty="0" smtClean="0"/>
          </a:p>
          <a:p>
            <a:r>
              <a:rPr lang="en-US" altLang="en-US" dirty="0" smtClean="0"/>
              <a:t>- The minimum wage law affects teenage labor: they are the least skilled and least experienced; have low equilibrium wages; they are willing to accept a lower wage in exchange for on-the-job training (binding minimum wage)</a:t>
            </a:r>
          </a:p>
          <a:p>
            <a:pPr>
              <a:defRPr/>
            </a:pPr>
            <a:r>
              <a:rPr lang="en-US" dirty="0" smtClean="0"/>
              <a:t>Studies have shown that on the teenage labor market: a</a:t>
            </a:r>
            <a:r>
              <a:rPr lang="en-US" dirty="0" smtClean="0">
                <a:ea typeface="+mn-ea"/>
                <a:cs typeface="+mn-cs"/>
              </a:rPr>
              <a:t> 10% increase in the minimum wage depresses teenage employment between 1 and 3%. This is relevant because some teenagers who are still attending high school choose to drop out and take jobs. Moreover, it displaces other teenagers who had already dropped out of school and who now become unemployed.</a:t>
            </a:r>
            <a:endParaRPr lang="en-US" dirty="0" smtClean="0"/>
          </a:p>
          <a:p>
            <a:pPr>
              <a:defRPr/>
            </a:pPr>
            <a:r>
              <a:rPr lang="en-US" dirty="0" smtClean="0"/>
              <a:t>- Advocates of the minimum wage argue that the law raises the income of the working poor, and indeed workers who earn the minimum wage can afford only a meager standard of living.</a:t>
            </a:r>
          </a:p>
          <a:p>
            <a:pPr>
              <a:defRPr/>
            </a:pPr>
            <a:r>
              <a:rPr lang="en-US" dirty="0" smtClean="0"/>
              <a:t>- Opponents of the minimum wage say that it is not the best way to combat poverty (leads to unemployment, encourages teenagers to drop out of school, prevents some unskilled workers from getting on-the-job training). It is a poorly targeted policy</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225055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A good exercise to break up the lecture, engage students, and assess their learning so far. </a:t>
            </a:r>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15868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315868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3158688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158688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187674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might be worth reminding students that our analysis has been in the context of a world without market failures.  Subsequent chapters (except in the macro split) will introduce situations in which government intervention can improve on the private market outcome.  However, even in such cases, the appropriate policy is usually something other than a direct price control.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8773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talk about how a policy “affects the market outcome,” we mean the policy’s impact on the price and quantity of the good and therefore on the market’s allocation of resources.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1748303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5000"/>
              </a:spcBef>
            </a:pPr>
            <a:r>
              <a:rPr lang="en-US" dirty="0" smtClean="0"/>
              <a:t>The tax can be a percentage of the good’s price, or a specific amount for each unit sold.  For simplicity, we analyze per-unit taxes only.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2809052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2197601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r>
              <a:rPr lang="en-US" dirty="0" smtClean="0"/>
              <a:t>NOTE:  On this and subsequent slides, “P</a:t>
            </a:r>
            <a:r>
              <a:rPr lang="en-US" baseline="-25000" dirty="0" smtClean="0"/>
              <a:t>B</a:t>
            </a:r>
            <a:r>
              <a:rPr lang="en-US" dirty="0" smtClean="0"/>
              <a:t>” denotes the price buyers pay and “P</a:t>
            </a:r>
            <a:r>
              <a:rPr lang="en-US" baseline="-25000" dirty="0" smtClean="0"/>
              <a:t>S</a:t>
            </a:r>
            <a:r>
              <a:rPr lang="en-US" dirty="0" smtClean="0"/>
              <a:t>” denotes the price sellers receive.  (The Chapter 8 PowerPoint uses the same notation for the welfare analysis of taxes.) </a:t>
            </a:r>
          </a:p>
          <a:p>
            <a:pPr eaLnBrk="1" hangingPunct="1"/>
            <a:endParaRPr lang="en-US" dirty="0" smtClean="0"/>
          </a:p>
          <a:p>
            <a:pPr eaLnBrk="1" hangingPunct="1"/>
            <a:r>
              <a:rPr lang="en-US" dirty="0" smtClean="0"/>
              <a:t>The government makes buyers pay a $1.50 tax on each pizza they purchase.  The new demand curve (in red, labeled D</a:t>
            </a:r>
            <a:r>
              <a:rPr lang="en-US" baseline="-25000" dirty="0" smtClean="0"/>
              <a:t>2</a:t>
            </a:r>
            <a:r>
              <a:rPr lang="en-US" dirty="0" smtClean="0"/>
              <a:t>) reflects buyers’ demand as a function of the after-tax price.  The original demand curve (D</a:t>
            </a:r>
            <a:r>
              <a:rPr lang="en-US" baseline="-25000" dirty="0" smtClean="0"/>
              <a:t>1</a:t>
            </a:r>
            <a:r>
              <a:rPr lang="en-US" dirty="0" smtClean="0"/>
              <a:t>) still reflects buyers’ demand as a function of the total price—inclusive of the tax. </a:t>
            </a:r>
          </a:p>
          <a:p>
            <a:pPr eaLnBrk="1" hangingPunct="1"/>
            <a:endParaRPr lang="en-US" dirty="0" smtClean="0"/>
          </a:p>
          <a:p>
            <a:pPr eaLnBrk="1" hangingPunct="1"/>
            <a:r>
              <a:rPr lang="en-US" dirty="0" smtClean="0"/>
              <a:t>Thus, buyers’ demand hasn’t really changed:  at each quantity, the height of the original (blue) D curve is still the maximum that buyers will pay for that quantity, while the height of the new (red) D curve is the maximum that buyers will pay sellers for that quantity, given that buyers also must pay the tax.  At any Q, the vertical distance between the blue and red D curves equals the tax.  </a:t>
            </a:r>
          </a:p>
          <a:p>
            <a:pPr eaLnBrk="1" hangingPunct="1"/>
            <a:endParaRPr lang="en-US" dirty="0" smtClean="0"/>
          </a:p>
          <a:p>
            <a:pPr eaLnBrk="1" hangingPunct="1"/>
            <a:r>
              <a:rPr lang="en-US" dirty="0" smtClean="0"/>
              <a:t>(If this were a percentage tax rather than a per-unit tax, the new D curve would not be parallel to the old one, it would be flatter:  a tax of a given percentage would be a larger dollar amount at high prices than at low prices, so the downward shift would be greater in absolute terms when P is high than when it is low.  This is the type of complexity we avoid by working with per-unit taxes.)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32552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smtClean="0"/>
              <a:t>How </a:t>
            </a:r>
            <a:r>
              <a:rPr lang="en-US" altLang="en-US" u="sng" dirty="0" smtClean="0"/>
              <a:t>taxes on buyers </a:t>
            </a:r>
            <a:r>
              <a:rPr lang="en-US" altLang="en-US" dirty="0" smtClean="0"/>
              <a:t>affect market outcomes:</a:t>
            </a:r>
          </a:p>
          <a:p>
            <a:pPr marL="171450" lvl="0" indent="-171450">
              <a:buFont typeface="Arial" panose="020B0604020202020204" pitchFamily="34" charset="0"/>
              <a:buChar char="•"/>
            </a:pPr>
            <a:r>
              <a:rPr lang="en-US" altLang="en-US" dirty="0" smtClean="0"/>
              <a:t>Buyers and sellers share the burden of tax</a:t>
            </a:r>
          </a:p>
          <a:p>
            <a:pPr marL="171450" lvl="0" indent="-171450">
              <a:buFont typeface="Arial" panose="020B0604020202020204" pitchFamily="34" charset="0"/>
              <a:buChar char="•"/>
            </a:pPr>
            <a:r>
              <a:rPr lang="en-US" altLang="en-US" dirty="0" smtClean="0"/>
              <a:t>Sellers get a lower price, are worse off</a:t>
            </a:r>
          </a:p>
          <a:p>
            <a:pPr marL="171450" lvl="0" indent="-171450">
              <a:buFont typeface="Arial" panose="020B0604020202020204" pitchFamily="34" charset="0"/>
              <a:buChar char="•"/>
            </a:pPr>
            <a:r>
              <a:rPr lang="en-US" altLang="en-US" dirty="0" smtClean="0"/>
              <a:t>Buyers pay a lower market price, are worse off: Effective price (with tax) rises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632284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F4F486D-D499-4651-9DD1-49314CC55A03}" type="slidenum">
              <a:rPr lang="en-US" smtClean="0"/>
              <a:pPr/>
              <a:t>24</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02B1AB-3DA9-4AC8-9C75-41A4EF296A86}" type="slidenum">
              <a:rPr lang="en-US" sz="1200">
                <a:cs typeface="Arial" charset="0"/>
              </a:rPr>
              <a:pPr algn="r"/>
              <a:t>24</a:t>
            </a:fld>
            <a:endParaRPr lang="en-US" sz="1200">
              <a:cs typeface="Arial" charset="0"/>
            </a:endParaRPr>
          </a:p>
        </p:txBody>
      </p:sp>
      <p:sp>
        <p:nvSpPr>
          <p:cNvPr id="66564" name="Rectangle 2"/>
          <p:cNvSpPr>
            <a:spLocks noGrp="1" noRot="1" noChangeAspect="1" noChangeArrowheads="1" noTextEdit="1"/>
          </p:cNvSpPr>
          <p:nvPr>
            <p:ph type="sldImg"/>
          </p:nvPr>
        </p:nvSpPr>
        <p:spPr>
          <a:xfrm>
            <a:off x="1143000" y="534988"/>
            <a:ext cx="4572000" cy="3429000"/>
          </a:xfrm>
          <a:ln/>
        </p:spPr>
      </p:sp>
      <p:sp>
        <p:nvSpPr>
          <p:cNvPr id="66565" name="Rectangle 3"/>
          <p:cNvSpPr>
            <a:spLocks noGrp="1" noChangeArrowheads="1"/>
          </p:cNvSpPr>
          <p:nvPr>
            <p:ph type="body" idx="1"/>
          </p:nvPr>
        </p:nvSpPr>
        <p:spPr>
          <a:xfrm>
            <a:off x="685800" y="4248150"/>
            <a:ext cx="5486400" cy="4210050"/>
          </a:xfrm>
          <a:noFill/>
          <a:ln/>
        </p:spPr>
        <p:txBody>
          <a:bodyPr/>
          <a:lstStyle/>
          <a:p>
            <a:pPr eaLnBrk="1" hangingPunct="1"/>
            <a:r>
              <a:rPr lang="en-US" smtClean="0"/>
              <a:t>“Market participants” simply means buyers and sellers.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government makes sellers pay a $1.50 on each pizza they sell.  The new, red supply curve reflects sellers’ supply as a function of the after-tax price.  </a:t>
            </a:r>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510469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21213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14800"/>
            <a:ext cx="6172200" cy="4724400"/>
          </a:xfrm>
        </p:spPr>
        <p:txBody>
          <a:bodyPr/>
          <a:lstStyle/>
          <a:p>
            <a:pPr eaLnBrk="1" hangingPunct="1"/>
            <a:r>
              <a:rPr lang="en-US" sz="1200" dirty="0" smtClean="0"/>
              <a:t>Whether the government makes buyers or sellers pay the tax, all of the effects are the same:</a:t>
            </a:r>
          </a:p>
          <a:p>
            <a:pPr eaLnBrk="1" hangingPunct="1"/>
            <a:r>
              <a:rPr lang="en-US" sz="1200" dirty="0" smtClean="0"/>
              <a:t>   - the price buyers pay rises (in this case to $11)</a:t>
            </a:r>
          </a:p>
          <a:p>
            <a:pPr eaLnBrk="1" hangingPunct="1"/>
            <a:r>
              <a:rPr lang="en-US" sz="1200" dirty="0" smtClean="0"/>
              <a:t>   - the price sellers receive falls (to $9.50)</a:t>
            </a:r>
          </a:p>
          <a:p>
            <a:pPr eaLnBrk="1" hangingPunct="1"/>
            <a:r>
              <a:rPr lang="en-US" sz="1200" dirty="0" smtClean="0"/>
              <a:t>   - the equilibrium quantity falls (to 450)</a:t>
            </a:r>
          </a:p>
          <a:p>
            <a:pPr eaLnBrk="1" hangingPunct="1"/>
            <a:r>
              <a:rPr lang="en-US" sz="1200" dirty="0" smtClean="0"/>
              <a:t>   - the incidence of the tax is the same (here, buyers pay $1 of the tax, while sellers pay $.50 of the tax on each unit)</a:t>
            </a:r>
          </a:p>
          <a:p>
            <a:pPr eaLnBrk="1" hangingPunct="1"/>
            <a:endParaRPr lang="en-US" sz="1200" dirty="0" smtClean="0"/>
          </a:p>
          <a:p>
            <a:pPr eaLnBrk="1" hangingPunct="1"/>
            <a:r>
              <a:rPr lang="en-US" sz="1200" dirty="0" smtClean="0"/>
              <a:t>A tax on buyers means buyers will have to pay more, which causes their demand to fall.  The fall in demand hurts sellers, forcing them to reduce their price.  Similarly, a tax on sellers is like a cost increase, and sellers pass along a portion of that increase to buyers in the form of higher prices.  </a:t>
            </a:r>
          </a:p>
          <a:p>
            <a:pPr eaLnBrk="1" hangingPunct="1"/>
            <a:endParaRPr lang="en-US" sz="1200" dirty="0" smtClean="0"/>
          </a:p>
          <a:p>
            <a:pPr eaLnBrk="1" hangingPunct="1"/>
            <a:r>
              <a:rPr lang="en-US" sz="1200" dirty="0" smtClean="0"/>
              <a:t>The equivalence of taxes on buyers and taxes on sellers means that we can ignore whether the tax is imposed on buyers or sellers.  All that matters is the size of the tax.  </a:t>
            </a:r>
          </a:p>
          <a:p>
            <a:pPr eaLnBrk="1" hangingPunct="1"/>
            <a:endParaRPr lang="en-US" sz="1200" dirty="0" smtClean="0"/>
          </a:p>
          <a:p>
            <a:pPr eaLnBrk="1" hangingPunct="1"/>
            <a:r>
              <a:rPr lang="en-US" sz="1200" dirty="0" smtClean="0"/>
              <a:t>So, in future problems, we can think of the tax as a wedge between the price buyers pay and the price sellers receive.  On a supply</a:t>
            </a:r>
            <a:r>
              <a:rPr lang="en-US" sz="1800" kern="1200" dirty="0" smtClean="0">
                <a:solidFill>
                  <a:schemeClr val="tx1"/>
                </a:solidFill>
                <a:latin typeface="Times New Roman" pitchFamily="18" charset="0"/>
                <a:ea typeface="+mn-ea"/>
                <a:cs typeface="Times New Roman" pitchFamily="18" charset="0"/>
              </a:rPr>
              <a:t>–</a:t>
            </a:r>
            <a:r>
              <a:rPr lang="en-US" sz="1200" dirty="0" smtClean="0"/>
              <a:t>demand diagram, this wedge is a vertical line segment (shown in green on this graph).  You can think of taking a toothpick the size of the tax and wedging it between the S and D curves.  The quantity at which the toothpick fits just snuggly is the new equilibrium quantity.  Students will have a chance to practice this in a moment with an exercise.  </a:t>
            </a:r>
          </a:p>
          <a:p>
            <a:pPr eaLnBrk="1" hangingPunct="1"/>
            <a:endParaRPr lang="en-US" sz="1200" dirty="0" smtClean="0"/>
          </a:p>
          <a:p>
            <a:pPr eaLnBrk="1" hangingPunct="1"/>
            <a:r>
              <a:rPr lang="en-US" sz="1200" dirty="0" smtClean="0"/>
              <a:t>One last remark:  Someone once said “if you want less of something, tax it.”  A tax on any good or service causes a fall in its quantity.  This is because people respond to incentives:  the tax gives buyers an incentive to buy less and gives sellers an incentive to produce less. </a:t>
            </a:r>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1736894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These are the same supply and demand curves used in the previous exercise.</a:t>
            </a:r>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3158688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First, the equilibrium quantity is the quantity where P</a:t>
            </a:r>
            <a:r>
              <a:rPr lang="en-US" sz="1200" baseline="-25000" dirty="0" smtClean="0"/>
              <a:t>B</a:t>
            </a:r>
            <a:r>
              <a:rPr lang="en-US" sz="1200" dirty="0" smtClean="0"/>
              <a:t> – P</a:t>
            </a:r>
            <a:r>
              <a:rPr lang="en-US" sz="1200" baseline="-25000" dirty="0" smtClean="0"/>
              <a:t>S</a:t>
            </a:r>
            <a:r>
              <a:rPr lang="en-US" sz="1200" dirty="0" smtClean="0"/>
              <a:t> = $30.  This quantity is 80. </a:t>
            </a:r>
          </a:p>
          <a:p>
            <a:pPr eaLnBrk="1" hangingPunct="1"/>
            <a:endParaRPr lang="en-US" sz="1200" dirty="0" smtClean="0"/>
          </a:p>
          <a:p>
            <a:pPr eaLnBrk="1" hangingPunct="1"/>
            <a:r>
              <a:rPr lang="en-US" sz="1200" dirty="0" smtClean="0"/>
              <a:t>Next, to find P</a:t>
            </a:r>
            <a:r>
              <a:rPr lang="en-US" sz="1200" baseline="-25000" dirty="0" smtClean="0"/>
              <a:t>B</a:t>
            </a:r>
            <a:r>
              <a:rPr lang="en-US" sz="1200" dirty="0" smtClean="0"/>
              <a:t>, start at Q = 80 and go up to the demand curve to see that P</a:t>
            </a:r>
            <a:r>
              <a:rPr lang="en-US" sz="1200" baseline="-25000" dirty="0" smtClean="0"/>
              <a:t>B</a:t>
            </a:r>
            <a:r>
              <a:rPr lang="en-US" sz="1200" dirty="0" smtClean="0"/>
              <a:t> = $110.  </a:t>
            </a:r>
          </a:p>
          <a:p>
            <a:pPr eaLnBrk="1" hangingPunct="1"/>
            <a:endParaRPr lang="en-US" sz="1200" dirty="0" smtClean="0"/>
          </a:p>
          <a:p>
            <a:pPr eaLnBrk="1" hangingPunct="1"/>
            <a:r>
              <a:rPr lang="en-US" sz="1200" dirty="0" smtClean="0"/>
              <a:t>To find P</a:t>
            </a:r>
            <a:r>
              <a:rPr lang="en-US" sz="1200" baseline="-25000" dirty="0" smtClean="0"/>
              <a:t>S</a:t>
            </a:r>
            <a:r>
              <a:rPr lang="en-US" sz="1200" dirty="0" smtClean="0"/>
              <a:t>, start at Q = 80 and go up to the supply curve to see that P</a:t>
            </a:r>
            <a:r>
              <a:rPr lang="en-US" sz="1200" baseline="-25000" dirty="0" smtClean="0"/>
              <a:t>S</a:t>
            </a:r>
            <a:r>
              <a:rPr lang="en-US" sz="1200" dirty="0" smtClean="0"/>
              <a:t> = $80. </a:t>
            </a:r>
          </a:p>
          <a:p>
            <a:pPr eaLnBrk="1" hangingPunct="1"/>
            <a:endParaRPr lang="en-US" sz="1200" dirty="0" smtClean="0"/>
          </a:p>
          <a:p>
            <a:pPr eaLnBrk="1" hangingPunct="1"/>
            <a:r>
              <a:rPr lang="en-US" sz="1200" dirty="0" smtClean="0"/>
              <a:t>To find incidence, just compare P</a:t>
            </a:r>
            <a:r>
              <a:rPr lang="en-US" sz="1200" baseline="-25000" dirty="0" smtClean="0"/>
              <a:t>B</a:t>
            </a:r>
            <a:r>
              <a:rPr lang="en-US" sz="1200" dirty="0" smtClean="0"/>
              <a:t> and P</a:t>
            </a:r>
            <a:r>
              <a:rPr lang="en-US" sz="1200" baseline="-25000" dirty="0" smtClean="0"/>
              <a:t>S</a:t>
            </a:r>
            <a:r>
              <a:rPr lang="en-US" sz="1200" dirty="0" smtClean="0"/>
              <a:t> to the no-tax equilibrium price, $100. </a:t>
            </a:r>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15868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outlines the chapter.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Arial" charset="0"/>
              </a:rPr>
              <a:t>We will use the supply/demand model to see how each policy affects the market outcome (the price buyers pay, the price sellers receive, and </a:t>
            </a:r>
            <a:r>
              <a:rPr lang="en-US" sz="1200" dirty="0" err="1" smtClean="0">
                <a:cs typeface="Arial" charset="0"/>
              </a:rPr>
              <a:t>eq’m</a:t>
            </a:r>
            <a:r>
              <a:rPr lang="en-US" sz="1200" dirty="0" smtClean="0">
                <a:cs typeface="Arial" charset="0"/>
              </a:rPr>
              <a:t> quantity).</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1568796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9A1A60F-9B97-40FA-BC37-8A9CFBC27286}" type="slidenum">
              <a:rPr lang="en-US" smtClean="0"/>
              <a:pPr/>
              <a:t>30</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D7DDF1B-4708-473D-8236-28702EE02A10}" type="slidenum">
              <a:rPr lang="en-US" sz="1200">
                <a:cs typeface="Arial" charset="0"/>
              </a:rPr>
              <a:pPr algn="r"/>
              <a:t>30</a:t>
            </a:fld>
            <a:endParaRPr lang="en-US" sz="1200">
              <a:cs typeface="Arial" charset="0"/>
            </a:endParaRPr>
          </a:p>
        </p:txBody>
      </p:sp>
      <p:sp>
        <p:nvSpPr>
          <p:cNvPr id="72708" name="Rectangle 2"/>
          <p:cNvSpPr>
            <a:spLocks noGrp="1" noRot="1" noChangeAspect="1" noChangeArrowheads="1" noTextEdit="1"/>
          </p:cNvSpPr>
          <p:nvPr>
            <p:ph type="sldImg"/>
          </p:nvPr>
        </p:nvSpPr>
        <p:spPr>
          <a:xfrm>
            <a:off x="1143000" y="534988"/>
            <a:ext cx="4572000" cy="3429000"/>
          </a:xfrm>
          <a:ln/>
        </p:spPr>
      </p:sp>
      <p:sp>
        <p:nvSpPr>
          <p:cNvPr id="7270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We have just seen that tax incidence is not affected by whether the government makes buyers or sellers pay the tax.  So what, then, does determine tax incidence?  Turns out it’s elasticity—specifically, the price </a:t>
            </a:r>
            <a:r>
              <a:rPr lang="en-US" dirty="0" err="1" smtClean="0"/>
              <a:t>elasticities</a:t>
            </a:r>
            <a:r>
              <a:rPr lang="en-US" dirty="0" smtClean="0"/>
              <a:t> of supply and demand. </a:t>
            </a:r>
          </a:p>
          <a:p>
            <a:pPr eaLnBrk="1" hangingPunct="1"/>
            <a:endParaRPr lang="en-US" dirty="0" smtClean="0"/>
          </a:p>
          <a:p>
            <a:pPr eaLnBrk="1" hangingPunct="1"/>
            <a:r>
              <a:rPr lang="en-US" dirty="0" smtClean="0"/>
              <a:t>There are two cases:  1) supply is more price-elastic than demand (this slide), and 2) demand is more price-elastic than supply (next slide).  </a:t>
            </a:r>
          </a:p>
          <a:p>
            <a:pPr eaLnBrk="1" hangingPunct="1"/>
            <a:endParaRPr lang="en-US" dirty="0" smtClean="0"/>
          </a:p>
          <a:p>
            <a:pPr eaLnBrk="1" hangingPunct="1"/>
            <a:r>
              <a:rPr lang="en-US" dirty="0" smtClean="0"/>
              <a:t>When supply is more price-elastic than demand, sellers are relatively more responsive to changes in price, and the supply curve is less steep than the demand curve.  Buyers have relatively fewer alternatives, so they have to “eat” most of the price increase caused by the imposition of the tax.  </a:t>
            </a:r>
          </a:p>
          <a:p>
            <a:pPr eaLnBrk="1" hangingPunct="1"/>
            <a:endParaRPr lang="en-US" dirty="0" smtClean="0"/>
          </a:p>
          <a:p>
            <a:pPr eaLnBrk="1" hangingPunct="1"/>
            <a:r>
              <a:rPr lang="en-US" dirty="0" smtClean="0"/>
              <a:t>As the textbook puts it, sellers can more easily leave the market in response to the tax than can buyers.  Thus, buyers are stuck bearing most of the burden of the tax.  </a:t>
            </a:r>
          </a:p>
          <a:p>
            <a:pPr eaLnBrk="1" hangingPunct="1"/>
            <a:r>
              <a:rPr lang="en-US" dirty="0" smtClean="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5B94D08-EDCF-4B8A-A616-4B40CA864704}" type="slidenum">
              <a:rPr lang="en-US" smtClean="0"/>
              <a:pPr/>
              <a:t>31</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3F99607-FD8E-4D0D-A982-F9C1158513B9}" type="slidenum">
              <a:rPr lang="en-US" sz="1200">
                <a:cs typeface="Arial" charset="0"/>
              </a:rPr>
              <a:pPr algn="r"/>
              <a:t>31</a:t>
            </a:fld>
            <a:endParaRPr lang="en-US" sz="1200">
              <a:cs typeface="Arial" charset="0"/>
            </a:endParaRPr>
          </a:p>
        </p:txBody>
      </p:sp>
      <p:sp>
        <p:nvSpPr>
          <p:cNvPr id="73732" name="Rectangle 2"/>
          <p:cNvSpPr>
            <a:spLocks noGrp="1" noRot="1" noChangeAspect="1" noChangeArrowheads="1" noTextEdit="1"/>
          </p:cNvSpPr>
          <p:nvPr>
            <p:ph type="sldImg"/>
          </p:nvPr>
        </p:nvSpPr>
        <p:spPr>
          <a:xfrm>
            <a:off x="1143000" y="534988"/>
            <a:ext cx="4572000" cy="3429000"/>
          </a:xfrm>
          <a:ln/>
        </p:spPr>
      </p:sp>
      <p:sp>
        <p:nvSpPr>
          <p:cNvPr id="7373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size of the tax is the same in this diagram as in the one on the preceding slide. </a:t>
            </a:r>
          </a:p>
          <a:p>
            <a:pPr eaLnBrk="1" hangingPunct="1"/>
            <a:endParaRPr lang="en-US" dirty="0" smtClean="0"/>
          </a:p>
          <a:p>
            <a:pPr eaLnBrk="1" hangingPunct="1"/>
            <a:r>
              <a:rPr lang="en-US" dirty="0" smtClean="0"/>
              <a:t>When demand is more price-elastic than supply, buyers are relatively more price-sensitive, and the demand curve is less steep than the supply curve.  Buyers have relatively more alternatives, so they can avoid most of the tax.  Sellers are less flexible, so they have to “eat” a greater share of the price increase caused by the tax.  </a:t>
            </a:r>
          </a:p>
          <a:p>
            <a:pPr eaLnBrk="1" hangingPunct="1"/>
            <a:endParaRPr lang="en-US" dirty="0" smtClean="0"/>
          </a:p>
          <a:p>
            <a:r>
              <a:rPr lang="en-US" altLang="en-US" dirty="0" smtClean="0"/>
              <a:t>Tax burden falls more heavily on the side of the market that is less elastic:</a:t>
            </a:r>
          </a:p>
          <a:p>
            <a:pPr marL="171450" lvl="0" indent="-171450">
              <a:buFont typeface="Arial" panose="020B0604020202020204" pitchFamily="34" charset="0"/>
              <a:buChar char="•"/>
            </a:pPr>
            <a:r>
              <a:rPr lang="en-US" altLang="en-US" dirty="0" smtClean="0"/>
              <a:t>Small elasticity of demand: Buyers do not have good alternatives to consuming this good</a:t>
            </a:r>
          </a:p>
          <a:p>
            <a:pPr marL="171450" lvl="0" indent="-171450">
              <a:buFont typeface="Arial" panose="020B0604020202020204" pitchFamily="34" charset="0"/>
              <a:buChar char="•"/>
            </a:pPr>
            <a:r>
              <a:rPr lang="en-US" altLang="en-US" dirty="0" smtClean="0"/>
              <a:t>Small elasticity of supply: Sellers do not have good alternatives to producing this good</a:t>
            </a:r>
          </a:p>
          <a:p>
            <a:pPr eaLnBrk="1" hangingPunct="1"/>
            <a:endParaRPr lang="en-US" dirty="0" smtClean="0"/>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case study shows students an interesting real-world example of the material they just learned.  </a:t>
            </a:r>
          </a:p>
          <a:p>
            <a:pPr eaLnBrk="1" hangingPunct="1"/>
            <a:endParaRPr lang="en-US" dirty="0" smtClean="0"/>
          </a:p>
          <a:p>
            <a:pPr eaLnBrk="1" hangingPunct="1"/>
            <a:r>
              <a:rPr lang="en-US" dirty="0" smtClean="0"/>
              <a:t>If you’re pressed for time, it is probably safe to skip it and let students read it on their own.  It does not introduce any new concepts, and most students do not find it difficult to read.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750492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6B01E6B-F7CD-4843-BF61-8399D6C7628B}" type="slidenum">
              <a:rPr lang="en-US" smtClean="0"/>
              <a:pPr/>
              <a:t>33</a:t>
            </a:fld>
            <a:endParaRPr lang="en-US" smtClean="0"/>
          </a:p>
        </p:txBody>
      </p:sp>
      <p:sp>
        <p:nvSpPr>
          <p:cNvPr id="757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C13D13-6FE9-4A0D-BE1A-C85D1059A4A7}" type="slidenum">
              <a:rPr lang="en-US" sz="1200">
                <a:cs typeface="Arial" charset="0"/>
              </a:rPr>
              <a:pPr algn="r"/>
              <a:t>33</a:t>
            </a:fld>
            <a:endParaRPr lang="en-US" sz="1200">
              <a:cs typeface="Arial" charset="0"/>
            </a:endParaRPr>
          </a:p>
        </p:txBody>
      </p:sp>
      <p:sp>
        <p:nvSpPr>
          <p:cNvPr id="75780" name="Rectangle 2"/>
          <p:cNvSpPr>
            <a:spLocks noGrp="1" noRot="1" noChangeAspect="1" noChangeArrowheads="1" noTextEdit="1"/>
          </p:cNvSpPr>
          <p:nvPr>
            <p:ph type="sldImg"/>
          </p:nvPr>
        </p:nvSpPr>
        <p:spPr>
          <a:xfrm>
            <a:off x="1143000" y="534988"/>
            <a:ext cx="4572000" cy="3429000"/>
          </a:xfrm>
          <a:ln/>
        </p:spPr>
      </p:sp>
      <p:sp>
        <p:nvSpPr>
          <p:cNvPr id="75781"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Demand for yachts (and other luxury items) is price-elastic:  if the price of yachts rises, rich consumers can easily avoid the tax by spending their millions on some other luxury item. </a:t>
            </a:r>
          </a:p>
          <a:p>
            <a:pPr eaLnBrk="1" hangingPunct="1"/>
            <a:endParaRPr lang="en-US" dirty="0" smtClean="0"/>
          </a:p>
          <a:p>
            <a:pPr eaLnBrk="1" hangingPunct="1"/>
            <a:r>
              <a:rPr lang="en-US" dirty="0" smtClean="0"/>
              <a:t>Supply of yachts is less elastic, especially in the short run.  It is difficult for the companies that build yachts to re-tool their factories and reeducate their workers to produce some other product.  </a:t>
            </a:r>
          </a:p>
          <a:p>
            <a:pPr eaLnBrk="1" hangingPunct="1"/>
            <a:endParaRPr lang="en-US" dirty="0" smtClean="0"/>
          </a:p>
          <a:p>
            <a:pPr eaLnBrk="1" hangingPunct="1"/>
            <a:r>
              <a:rPr lang="en-US" dirty="0" smtClean="0"/>
              <a:t>Hence, companies that build yachts pay most of the tax, and the rich pay relatively little of it.  </a:t>
            </a:r>
          </a:p>
          <a:p>
            <a:pPr eaLnBrk="1" hangingPunct="1"/>
            <a:endParaRPr lang="en-US" dirty="0" smtClean="0"/>
          </a:p>
          <a:p>
            <a:pPr eaLnBrk="1" hangingPunct="1"/>
            <a:r>
              <a:rPr lang="en-US" dirty="0" smtClean="0"/>
              <a:t>The same is true for taxes on other luxury items.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Most of the luxury tax was repealed in 1993.</a:t>
            </a:r>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The Tax Relief</a:t>
            </a:r>
            <a:r>
              <a:rPr lang="en-US" sz="1200" baseline="0" dirty="0" smtClean="0"/>
              <a:t> Act was signed into law by President Obama in December 2010.  It contained several provisions, including a two-year extension of the Bush tax cuts for all income levels and a temporary extension of unemployment insurance benefits.  This exercise focuses on the one-year reduction in the Social Security payroll tax.  </a:t>
            </a:r>
            <a:endParaRPr lang="en-US" sz="1200" dirty="0" smtClean="0"/>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3158688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It might be helpful</a:t>
            </a:r>
            <a:r>
              <a:rPr lang="en-US" sz="1200" baseline="0" dirty="0" smtClean="0"/>
              <a:t> to first remind students that the legal division of the tax (6.2% worker, 6.2% employer) is irrelevant to the economic incidence of the tax.  This means that workers’ take-home pay depends only on the total amount of the tax (12.4%), not on the portion that’s collected from workers vs. employers.  </a:t>
            </a:r>
          </a:p>
          <a:p>
            <a:pPr eaLnBrk="1" hangingPunct="1"/>
            <a:endParaRPr lang="en-US" sz="1200" baseline="0" dirty="0" smtClean="0"/>
          </a:p>
          <a:p>
            <a:pPr eaLnBrk="1" hangingPunct="1"/>
            <a:r>
              <a:rPr lang="en-US" sz="1200" baseline="0" dirty="0" smtClean="0"/>
              <a:t>To help students understand the answer, have them draw a supply-demand diagram for the labor market, with a tax.  Reduce the tax and see what happens to the equilibrium wages paid to workers—they rise, but not by the full amount of the tax cut; employers get a portion of the tax cut.  </a:t>
            </a:r>
          </a:p>
          <a:p>
            <a:pPr eaLnBrk="1" hangingPunct="1"/>
            <a:endParaRPr lang="en-US" sz="1200" baseline="0" dirty="0" smtClean="0"/>
          </a:p>
          <a:p>
            <a:pPr eaLnBrk="1" hangingPunct="1"/>
            <a:r>
              <a:rPr lang="en-US" sz="1200" baseline="0" dirty="0" smtClean="0"/>
              <a:t>Then have them consider the follow-up question. </a:t>
            </a:r>
          </a:p>
          <a:p>
            <a:pPr eaLnBrk="1" hangingPunct="1"/>
            <a:r>
              <a:rPr lang="en-US" sz="1200" dirty="0" smtClean="0"/>
              <a:t>If labor demand is more elastic than labor supply, workers bear most of the burden</a:t>
            </a:r>
            <a:r>
              <a:rPr lang="en-US" sz="1200" baseline="0" dirty="0" smtClean="0"/>
              <a:t> of the tax.  Reducing the tax therefore benefits workers more than employers.  </a:t>
            </a:r>
          </a:p>
          <a:p>
            <a:pPr eaLnBrk="1" hangingPunct="1"/>
            <a:endParaRPr lang="en-US" sz="1200" baseline="0" dirty="0" smtClean="0"/>
          </a:p>
          <a:p>
            <a:pPr eaLnBrk="1" hangingPunct="1"/>
            <a:r>
              <a:rPr lang="en-US" sz="1200" baseline="0" dirty="0" smtClean="0"/>
              <a:t>If labor demand is less elastic than supply, the reverse is true.  </a:t>
            </a:r>
          </a:p>
          <a:p>
            <a:pPr eaLnBrk="1" hangingPunct="1"/>
            <a:endParaRPr lang="en-US" sz="1200" baseline="0" dirty="0" smtClean="0"/>
          </a:p>
          <a:p>
            <a:pPr eaLnBrk="1" hangingPunct="1"/>
            <a:r>
              <a:rPr lang="en-US" sz="1200" baseline="0" dirty="0" smtClean="0"/>
              <a:t>If your students have trouble with this, have them draw two diagrams, one for each of the two cases.  </a:t>
            </a:r>
          </a:p>
          <a:p>
            <a:endParaRPr lang="en-US" sz="1200" b="0" i="0" dirty="0" smtClean="0"/>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3158688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Recall one of the 10 principles from Chapter 1:  Markets are usually a good way to organize economic activity.  This means that, in absence of market failures (which we will study in later chapters), the allocation of resources resulting from the free market equilibrium is optimal.  Hence, government policies that alter this allocation tend to make the economy worse off.  </a:t>
            </a:r>
          </a:p>
          <a:p>
            <a:pPr eaLnBrk="1" hangingPunct="1"/>
            <a:endParaRPr lang="en-US" dirty="0" smtClean="0"/>
          </a:p>
          <a:p>
            <a:pPr eaLnBrk="1" hangingPunct="1"/>
            <a:r>
              <a:rPr lang="en-US" dirty="0" smtClean="0"/>
              <a:t>When we study market failures later, we will see that government policies can—in principle—improve on the market’s allocation of resources, and make society better off.  </a:t>
            </a:r>
          </a:p>
          <a:p>
            <a:pPr eaLnBrk="1" hangingPunct="1"/>
            <a:endParaRPr lang="en-US" dirty="0" smtClean="0"/>
          </a:p>
          <a:p>
            <a:pPr eaLnBrk="1" hangingPunct="1"/>
            <a:r>
              <a:rPr lang="en-US" dirty="0" smtClean="0"/>
              <a:t>First, though, we need to learn how to measure the impact of government policies like taxes on society’s well-being, as well as define what, exactly, we mean by “well-being.”  This field of study, called “welfare economics,” is the topic of the following three chapters.  </a:t>
            </a:r>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2658085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265808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If you want, you can move this feature and class discussion after you  presented the rent control example on</a:t>
            </a:r>
            <a:r>
              <a:rPr lang="en-US" baseline="0" dirty="0" smtClean="0"/>
              <a:t> the next few slides.</a:t>
            </a:r>
            <a:endParaRPr lang="en-US" dirty="0" smtClean="0"/>
          </a:p>
          <a:p>
            <a:r>
              <a:rPr lang="en-US" dirty="0" smtClean="0"/>
              <a:t>Start by asking the class what they know about rent control (you may have to explain what rent control is, and tell them that the main g</a:t>
            </a:r>
            <a:r>
              <a:rPr lang="en-US" altLang="en-US" dirty="0" smtClean="0"/>
              <a:t>oal of this policy is to help the poor by making housing more affordable)</a:t>
            </a:r>
            <a:r>
              <a:rPr lang="en-US" dirty="0" smtClean="0"/>
              <a:t> .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417608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by analyzing the effects of a price ceiling.  The most common example is rent control, so we do the analysis in the context of this example.  </a:t>
            </a:r>
          </a:p>
          <a:p>
            <a:endParaRPr lang="en-US" dirty="0" smtClean="0"/>
          </a:p>
          <a:p>
            <a:r>
              <a:rPr lang="en-US" dirty="0" smtClean="0"/>
              <a:t>We begin by showing the market for apartments in equilibrium (before the government imposes any price controls). </a:t>
            </a:r>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255076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some students see this for the first time, they wonder why the price ceiling does not result in a surplus.   </a:t>
            </a:r>
          </a:p>
          <a:p>
            <a:endParaRPr lang="en-US" dirty="0" smtClean="0"/>
          </a:p>
          <a:p>
            <a:r>
              <a:rPr lang="en-US" dirty="0" smtClean="0"/>
              <a:t>When the price ceiling is above the equilibrium price, the equilibrium price is still perfectly legal.  Just because landlords are allowed to charge $1000 rent doesn’t mean they will—if they do, they won’t be able to rent all of their apartments, and a surplus will result, causing downward pressure on the price (rent).  There’s no law that prevents the price (rent) from falling, so it does fall until the surplus is gone and equilibrium is reached (at P = $800 and Q = 300).  </a:t>
            </a:r>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1946940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the price ceiling is binding. </a:t>
            </a:r>
          </a:p>
          <a:p>
            <a:endParaRPr lang="en-US" dirty="0" smtClean="0"/>
          </a:p>
          <a:p>
            <a:r>
              <a:rPr lang="en-US" dirty="0" smtClean="0"/>
              <a:t>In the new equilibrium with the price ceiling, the actual price (rent) of an apartment will be $500.  It won’t be more than that, because any higher price is illegal.  It won’t be less than $500, because the shortage would be even larger if the price were lower.  </a:t>
            </a:r>
          </a:p>
          <a:p>
            <a:endParaRPr lang="en-US" dirty="0" smtClean="0"/>
          </a:p>
          <a:p>
            <a:r>
              <a:rPr lang="en-US" dirty="0" smtClean="0"/>
              <a:t>The actual quantity of apartments rented equals 250, and there is a shortage equal to 150 (the difference between the quantity demanded, 400, and the quantity supplied, 250). </a:t>
            </a:r>
          </a:p>
          <a:p>
            <a:endParaRPr lang="en-US" dirty="0" smtClean="0"/>
          </a:p>
          <a:p>
            <a:r>
              <a:rPr lang="en-US" altLang="en-US" dirty="0" smtClean="0"/>
              <a:t>The effects of rent control in the short run (when</a:t>
            </a:r>
            <a:r>
              <a:rPr lang="en-US" altLang="en-US" baseline="0" dirty="0" smtClean="0"/>
              <a:t> the s</a:t>
            </a:r>
            <a:r>
              <a:rPr lang="en-US" altLang="en-US" dirty="0" smtClean="0"/>
              <a:t>upply and demand for housing are inelastic) are: Small shortage and Reduced rents</a:t>
            </a:r>
          </a:p>
          <a:p>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21916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this slide, the equilibrium price ($800) and price ceiling ($500) are the same as on the preceding slides, but supply and demand are more price-elastic than before, and the shortage that results from a binding price ceiling is larger.  </a:t>
            </a:r>
          </a:p>
          <a:p>
            <a:pPr eaLnBrk="1" hangingPunct="1"/>
            <a:endParaRPr lang="en-US" dirty="0" smtClean="0"/>
          </a:p>
          <a:p>
            <a:r>
              <a:rPr lang="en-US" altLang="en-US" dirty="0" smtClean="0"/>
              <a:t>The adverse effects of rent control in the long run: large shortage of housing</a:t>
            </a:r>
          </a:p>
          <a:p>
            <a:pPr marL="171450" lvl="0" indent="-171450">
              <a:buFont typeface="Arial" panose="020B0604020202020204" pitchFamily="34" charset="0"/>
              <a:buChar char="•"/>
            </a:pPr>
            <a:r>
              <a:rPr lang="en-US" altLang="en-US" dirty="0" smtClean="0"/>
              <a:t>Landlords:</a:t>
            </a:r>
            <a:r>
              <a:rPr lang="en-US" altLang="en-US" baseline="0" dirty="0" smtClean="0"/>
              <a:t> a</a:t>
            </a:r>
            <a:r>
              <a:rPr lang="en-US" altLang="en-US" dirty="0" smtClean="0"/>
              <a:t>re not building new apartments and are failing to maintain existing ones</a:t>
            </a:r>
          </a:p>
          <a:p>
            <a:pPr marL="171450" lvl="0" indent="-171450">
              <a:buFont typeface="Arial" panose="020B0604020202020204" pitchFamily="34" charset="0"/>
              <a:buChar char="•"/>
            </a:pPr>
            <a:r>
              <a:rPr lang="en-US" altLang="en-US" dirty="0" smtClean="0"/>
              <a:t>People: more people want to find their own apartments and more people to move into a city </a:t>
            </a:r>
          </a:p>
          <a:p>
            <a:pPr marL="171450" lvl="0" indent="-171450">
              <a:buFont typeface="Arial" panose="020B0604020202020204" pitchFamily="34" charset="0"/>
              <a:buChar char="•"/>
            </a:pPr>
            <a:r>
              <a:rPr lang="en-US" altLang="en-US" dirty="0" smtClean="0"/>
              <a:t>Inefficient rationing mechanisms: long waiting lists; preference to tenants without children; discriminate on the basis of race; bribes to building superintendents</a:t>
            </a:r>
          </a:p>
          <a:p>
            <a:pPr lvl="1"/>
            <a:endParaRPr lang="en-US" alt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21916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 when prices are not controlled, the rationing mechanism is efficient (the goods go to the buyers that value them most highly) and impersonal (and thus fair).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135516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a:t>
            </a:r>
            <a:r>
              <a:rPr lang="en-US" altLang="en-US" sz="1400" dirty="0" smtClean="0">
                <a:solidFill>
                  <a:srgbClr val="000000"/>
                </a:solidFill>
              </a:rPr>
              <a:t>Slides </a:t>
            </a:r>
            <a:r>
              <a:rPr lang="en-US" altLang="en-US" sz="1400" dirty="0" smtClean="0">
                <a:solidFill>
                  <a:srgbClr val="000000"/>
                </a:solidFill>
              </a:rPr>
              <a:t>by</a:t>
            </a:r>
            <a:r>
              <a:rPr lang="en-US" altLang="en-US" sz="1400" dirty="0" smtClean="0">
                <a:solidFill>
                  <a:srgbClr val="000000"/>
                </a:solidFill>
              </a:rPr>
              <a:t>: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24316789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75484" cy="1055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oleObject" Target="../embeddings/Microsoft_Excel_97-2003_Worksheet2.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28.emf"/><Relationship Id="rId4" Type="http://schemas.openxmlformats.org/officeDocument/2006/relationships/oleObject" Target="../embeddings/Microsoft_Excel_97-2003_Worksheet3.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oleObject" Target="../embeddings/Microsoft_Excel_97-2003_Worksheet4.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28.emf"/><Relationship Id="rId4" Type="http://schemas.openxmlformats.org/officeDocument/2006/relationships/oleObject" Target="../embeddings/Microsoft_Excel_97-2003_Worksheet5.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image" Target="../media/image28.emf"/><Relationship Id="rId4" Type="http://schemas.openxmlformats.org/officeDocument/2006/relationships/oleObject" Target="../embeddings/Microsoft_Excel_97-2003_Worksheet6.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276600"/>
            <a:ext cx="7010399" cy="1981200"/>
          </a:xfrm>
        </p:spPr>
        <p:txBody>
          <a:bodyPr/>
          <a:lstStyle/>
          <a:p>
            <a:pPr>
              <a:defRPr/>
            </a:pPr>
            <a:r>
              <a:rPr lang="en-US" sz="5000" dirty="0"/>
              <a:t>Supply, Demand, </a:t>
            </a:r>
          </a:p>
          <a:p>
            <a:pPr>
              <a:defRPr/>
            </a:pPr>
            <a:r>
              <a:rPr lang="en-US" sz="5000" dirty="0"/>
              <a:t>and Government Policies</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6</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2:  The Market for Unskilled Labor</a:t>
            </a:r>
          </a:p>
        </p:txBody>
      </p:sp>
      <p:sp>
        <p:nvSpPr>
          <p:cNvPr id="3" name="Text Placeholder 2"/>
          <p:cNvSpPr>
            <a:spLocks noGrp="1"/>
          </p:cNvSpPr>
          <p:nvPr>
            <p:ph type="body" sz="quarter" idx="12"/>
          </p:nvPr>
        </p:nvSpPr>
        <p:spPr>
          <a:xfrm>
            <a:off x="6172200" y="1892300"/>
            <a:ext cx="2717800" cy="1612900"/>
          </a:xfrm>
          <a:solidFill>
            <a:srgbClr val="FFCCFF"/>
          </a:solidFill>
        </p:spPr>
        <p:txBody>
          <a:bodyPr/>
          <a:lstStyle/>
          <a:p>
            <a:r>
              <a:rPr lang="en-US" sz="2800" dirty="0" smtClean="0"/>
              <a:t>Equilibrium without price controls</a:t>
            </a:r>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
        <p:nvSpPr>
          <p:cNvPr id="5" name="Footer Placeholder 4"/>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6"/>
          <p:cNvGrpSpPr>
            <a:grpSpLocks/>
          </p:cNvGrpSpPr>
          <p:nvPr/>
        </p:nvGrpSpPr>
        <p:grpSpPr bwMode="auto">
          <a:xfrm>
            <a:off x="2655887" y="1039810"/>
            <a:ext cx="4456113" cy="3871913"/>
            <a:chOff x="2558" y="778"/>
            <a:chExt cx="2807" cy="2439"/>
          </a:xfrm>
        </p:grpSpPr>
        <p:grpSp>
          <p:nvGrpSpPr>
            <p:cNvPr id="7" name="Group 5"/>
            <p:cNvGrpSpPr>
              <a:grpSpLocks/>
            </p:cNvGrpSpPr>
            <p:nvPr/>
          </p:nvGrpSpPr>
          <p:grpSpPr bwMode="auto">
            <a:xfrm>
              <a:off x="2697" y="1030"/>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558" y="778"/>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W</a:t>
              </a:r>
            </a:p>
          </p:txBody>
        </p:sp>
        <p:sp>
          <p:nvSpPr>
            <p:cNvPr id="9" name="Text Box 9"/>
            <p:cNvSpPr txBox="1">
              <a:spLocks noChangeArrowheads="1"/>
            </p:cNvSpPr>
            <p:nvPr/>
          </p:nvSpPr>
          <p:spPr bwMode="auto">
            <a:xfrm>
              <a:off x="5075" y="2929"/>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L</a:t>
              </a:r>
            </a:p>
          </p:txBody>
        </p:sp>
      </p:grpSp>
      <p:grpSp>
        <p:nvGrpSpPr>
          <p:cNvPr id="12" name="Group 10"/>
          <p:cNvGrpSpPr>
            <a:grpSpLocks/>
          </p:cNvGrpSpPr>
          <p:nvPr/>
        </p:nvGrpSpPr>
        <p:grpSpPr bwMode="auto">
          <a:xfrm>
            <a:off x="3738562" y="1493835"/>
            <a:ext cx="2617788" cy="3203575"/>
            <a:chOff x="3240" y="1064"/>
            <a:chExt cx="1649" cy="2018"/>
          </a:xfrm>
        </p:grpSpPr>
        <p:sp>
          <p:nvSpPr>
            <p:cNvPr id="13" name="Line 11"/>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15" name="Group 13"/>
          <p:cNvGrpSpPr>
            <a:grpSpLocks/>
          </p:cNvGrpSpPr>
          <p:nvPr/>
        </p:nvGrpSpPr>
        <p:grpSpPr bwMode="auto">
          <a:xfrm>
            <a:off x="3878262" y="1165223"/>
            <a:ext cx="1703388" cy="3362325"/>
            <a:chOff x="3328" y="857"/>
            <a:chExt cx="1073" cy="2118"/>
          </a:xfrm>
        </p:grpSpPr>
        <p:sp>
          <p:nvSpPr>
            <p:cNvPr id="16" name="Line 14"/>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S</a:t>
              </a:r>
            </a:p>
          </p:txBody>
        </p:sp>
      </p:grpSp>
      <p:grpSp>
        <p:nvGrpSpPr>
          <p:cNvPr id="18" name="Group 16"/>
          <p:cNvGrpSpPr>
            <a:grpSpLocks/>
          </p:cNvGrpSpPr>
          <p:nvPr/>
        </p:nvGrpSpPr>
        <p:grpSpPr bwMode="auto">
          <a:xfrm>
            <a:off x="533400" y="1182685"/>
            <a:ext cx="2173287" cy="1570038"/>
            <a:chOff x="1459" y="868"/>
            <a:chExt cx="1152" cy="989"/>
          </a:xfrm>
        </p:grpSpPr>
        <p:sp>
          <p:nvSpPr>
            <p:cNvPr id="19" name="Line 17"/>
            <p:cNvSpPr>
              <a:spLocks noChangeShapeType="1"/>
            </p:cNvSpPr>
            <p:nvPr/>
          </p:nvSpPr>
          <p:spPr bwMode="auto">
            <a:xfrm flipV="1">
              <a:off x="2199" y="965"/>
              <a:ext cx="412" cy="180"/>
            </a:xfrm>
            <a:prstGeom prst="line">
              <a:avLst/>
            </a:prstGeom>
            <a:noFill/>
            <a:ln w="9525">
              <a:solidFill>
                <a:schemeClr val="tx1"/>
              </a:solidFill>
              <a:round/>
              <a:headEnd/>
              <a:tailEnd/>
            </a:ln>
          </p:spPr>
          <p:txBody>
            <a:bodyPr/>
            <a:lstStyle/>
            <a:p>
              <a:endParaRPr lang="en-US">
                <a:latin typeface="Arial"/>
                <a:cs typeface="Arial"/>
              </a:endParaRPr>
            </a:p>
          </p:txBody>
        </p:sp>
        <p:sp>
          <p:nvSpPr>
            <p:cNvPr id="20" name="Text Box 18"/>
            <p:cNvSpPr txBox="1">
              <a:spLocks noChangeArrowheads="1"/>
            </p:cNvSpPr>
            <p:nvPr/>
          </p:nvSpPr>
          <p:spPr bwMode="auto">
            <a:xfrm>
              <a:off x="1459" y="868"/>
              <a:ext cx="763" cy="989"/>
            </a:xfrm>
            <a:prstGeom prst="rect">
              <a:avLst/>
            </a:prstGeom>
            <a:solidFill>
              <a:srgbClr val="FFCCFF"/>
            </a:solidFill>
            <a:ln w="9525">
              <a:noFill/>
              <a:miter lim="800000"/>
              <a:headEnd/>
              <a:tailEnd/>
            </a:ln>
          </p:spPr>
          <p:txBody>
            <a:bodyPr>
              <a:spAutoFit/>
            </a:bodyPr>
            <a:lstStyle/>
            <a:p>
              <a:pPr algn="ctr">
                <a:spcBef>
                  <a:spcPct val="50000"/>
                </a:spcBef>
              </a:pPr>
              <a:r>
                <a:rPr lang="en-US" sz="2400" dirty="0">
                  <a:latin typeface="Arial"/>
                  <a:cs typeface="Arial"/>
                </a:rPr>
                <a:t>Wage paid to unskilled workers</a:t>
              </a:r>
            </a:p>
          </p:txBody>
        </p:sp>
      </p:grpSp>
      <p:grpSp>
        <p:nvGrpSpPr>
          <p:cNvPr id="21" name="Group 19"/>
          <p:cNvGrpSpPr>
            <a:grpSpLocks/>
          </p:cNvGrpSpPr>
          <p:nvPr/>
        </p:nvGrpSpPr>
        <p:grpSpPr bwMode="auto">
          <a:xfrm>
            <a:off x="1851025" y="2570161"/>
            <a:ext cx="3295650" cy="2563813"/>
            <a:chOff x="2051" y="1742"/>
            <a:chExt cx="2076" cy="1615"/>
          </a:xfrm>
        </p:grpSpPr>
        <p:grpSp>
          <p:nvGrpSpPr>
            <p:cNvPr id="22" name="Group 20"/>
            <p:cNvGrpSpPr>
              <a:grpSpLocks/>
            </p:cNvGrpSpPr>
            <p:nvPr/>
          </p:nvGrpSpPr>
          <p:grpSpPr bwMode="auto">
            <a:xfrm>
              <a:off x="2702" y="1860"/>
              <a:ext cx="1146" cy="1225"/>
              <a:chOff x="357" y="2450"/>
              <a:chExt cx="795" cy="646"/>
            </a:xfrm>
          </p:grpSpPr>
          <p:sp>
            <p:nvSpPr>
              <p:cNvPr id="26" name="Line 2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7" name="Line 2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3" name="Oval 23"/>
            <p:cNvSpPr>
              <a:spLocks noChangeArrowheads="1"/>
            </p:cNvSpPr>
            <p:nvPr/>
          </p:nvSpPr>
          <p:spPr bwMode="auto">
            <a:xfrm>
              <a:off x="3803" y="181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4" name="Text Box 24"/>
            <p:cNvSpPr txBox="1">
              <a:spLocks noChangeArrowheads="1"/>
            </p:cNvSpPr>
            <p:nvPr/>
          </p:nvSpPr>
          <p:spPr bwMode="auto">
            <a:xfrm>
              <a:off x="2051" y="1742"/>
              <a:ext cx="589" cy="233"/>
            </a:xfrm>
            <a:prstGeom prst="rect">
              <a:avLst/>
            </a:prstGeom>
            <a:noFill/>
            <a:ln w="9525">
              <a:noFill/>
              <a:miter lim="800000"/>
              <a:headEnd/>
              <a:tailEnd/>
            </a:ln>
          </p:spPr>
          <p:txBody>
            <a:bodyPr lIns="0" tIns="0" rIns="0" bIns="0">
              <a:spAutoFit/>
            </a:bodyPr>
            <a:lstStyle/>
            <a:p>
              <a:pPr algn="r">
                <a:spcBef>
                  <a:spcPct val="50000"/>
                </a:spcBef>
              </a:pPr>
              <a:r>
                <a:rPr lang="en-US" sz="2400" dirty="0" smtClean="0">
                  <a:latin typeface="Arial"/>
                  <a:cs typeface="Arial"/>
                </a:rPr>
                <a:t>$6.00</a:t>
              </a:r>
              <a:endParaRPr lang="en-US" sz="2400" dirty="0">
                <a:latin typeface="Arial"/>
                <a:cs typeface="Arial"/>
              </a:endParaRPr>
            </a:p>
          </p:txBody>
        </p:sp>
        <p:sp>
          <p:nvSpPr>
            <p:cNvPr id="25" name="Text Box 25"/>
            <p:cNvSpPr txBox="1">
              <a:spLocks noChangeArrowheads="1"/>
            </p:cNvSpPr>
            <p:nvPr/>
          </p:nvSpPr>
          <p:spPr bwMode="auto">
            <a:xfrm>
              <a:off x="3575" y="3124"/>
              <a:ext cx="552"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500</a:t>
              </a:r>
            </a:p>
          </p:txBody>
        </p:sp>
      </p:grpSp>
      <p:grpSp>
        <p:nvGrpSpPr>
          <p:cNvPr id="28" name="Group 32"/>
          <p:cNvGrpSpPr>
            <a:grpSpLocks/>
          </p:cNvGrpSpPr>
          <p:nvPr/>
        </p:nvGrpSpPr>
        <p:grpSpPr bwMode="auto">
          <a:xfrm>
            <a:off x="4375150" y="4852987"/>
            <a:ext cx="2581275" cy="1166813"/>
            <a:chOff x="3641" y="3180"/>
            <a:chExt cx="1626" cy="735"/>
          </a:xfrm>
        </p:grpSpPr>
        <p:sp>
          <p:nvSpPr>
            <p:cNvPr id="29" name="Line 28"/>
            <p:cNvSpPr>
              <a:spLocks noChangeShapeType="1"/>
            </p:cNvSpPr>
            <p:nvPr/>
          </p:nvSpPr>
          <p:spPr bwMode="auto">
            <a:xfrm flipV="1">
              <a:off x="4947" y="3180"/>
              <a:ext cx="206" cy="368"/>
            </a:xfrm>
            <a:prstGeom prst="line">
              <a:avLst/>
            </a:prstGeom>
            <a:noFill/>
            <a:ln w="9525">
              <a:solidFill>
                <a:schemeClr val="tx1"/>
              </a:solidFill>
              <a:round/>
              <a:headEnd/>
              <a:tailEnd/>
            </a:ln>
          </p:spPr>
          <p:txBody>
            <a:bodyPr/>
            <a:lstStyle/>
            <a:p>
              <a:endParaRPr lang="en-US">
                <a:latin typeface="Arial"/>
                <a:cs typeface="Arial"/>
              </a:endParaRPr>
            </a:p>
          </p:txBody>
        </p:sp>
        <p:sp>
          <p:nvSpPr>
            <p:cNvPr id="30" name="Text Box 29"/>
            <p:cNvSpPr txBox="1">
              <a:spLocks noChangeArrowheads="1"/>
            </p:cNvSpPr>
            <p:nvPr/>
          </p:nvSpPr>
          <p:spPr bwMode="auto">
            <a:xfrm>
              <a:off x="3641" y="3392"/>
              <a:ext cx="1626" cy="523"/>
            </a:xfrm>
            <a:prstGeom prst="rect">
              <a:avLst/>
            </a:prstGeom>
            <a:solidFill>
              <a:srgbClr val="FFCCFF"/>
            </a:solidFill>
            <a:ln w="9525">
              <a:noFill/>
              <a:miter lim="800000"/>
              <a:headEnd/>
              <a:tailEnd/>
            </a:ln>
          </p:spPr>
          <p:txBody>
            <a:bodyPr>
              <a:spAutoFit/>
            </a:bodyPr>
            <a:lstStyle/>
            <a:p>
              <a:pPr algn="ctr">
                <a:spcBef>
                  <a:spcPct val="50000"/>
                </a:spcBef>
              </a:pPr>
              <a:r>
                <a:rPr lang="en-US" sz="2400" dirty="0">
                  <a:latin typeface="Arial"/>
                  <a:cs typeface="Arial"/>
                </a:rPr>
                <a:t>Quantity of  unskilled workers</a:t>
              </a:r>
            </a:p>
          </p:txBody>
        </p:sp>
      </p:grpSp>
    </p:spTree>
    <p:extLst>
      <p:ext uri="{BB962C8B-B14F-4D97-AF65-F5344CB8AC3E}">
        <p14:creationId xmlns:p14="http://schemas.microsoft.com/office/powerpoint/2010/main" val="18207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Right)">
                                      <p:cBhvr>
                                        <p:cTn id="20" dur="500"/>
                                        <p:tgtEl>
                                          <p:spTgt spid="12"/>
                                        </p:tgtEl>
                                      </p:cBhvr>
                                    </p:animEffect>
                                  </p:childTnLst>
                                </p:cTn>
                              </p:par>
                            </p:childTnLst>
                          </p:cTn>
                        </p:par>
                        <p:par>
                          <p:cTn id="21" fill="hold">
                            <p:stCondLst>
                              <p:cond delay="500"/>
                            </p:stCondLst>
                            <p:childTnLst>
                              <p:par>
                                <p:cTn id="22" presetID="18" presetClass="entr" presetSubtype="3"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Righ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downRight)">
                                      <p:cBhvr>
                                        <p:cTn id="29" dur="500"/>
                                        <p:tgtEl>
                                          <p:spTgt spid="21"/>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
                                            <p:bg/>
                                          </p:spTgt>
                                        </p:tgtEl>
                                        <p:attrNameLst>
                                          <p:attrName>style.visibility</p:attrName>
                                        </p:attrNameLst>
                                      </p:cBhvr>
                                      <p:to>
                                        <p:strVal val="visible"/>
                                      </p:to>
                                    </p:set>
                                    <p:animEffect transition="in" filter="wipe(left)">
                                      <p:cBhvr>
                                        <p:cTn id="33" dur="500"/>
                                        <p:tgtEl>
                                          <p:spTgt spid="3">
                                            <p:bg/>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wipe(left)">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Price Floors Affect Market Outcomes</a:t>
            </a:r>
          </a:p>
        </p:txBody>
      </p:sp>
      <p:sp>
        <p:nvSpPr>
          <p:cNvPr id="3" name="Text Placeholder 2"/>
          <p:cNvSpPr>
            <a:spLocks noGrp="1"/>
          </p:cNvSpPr>
          <p:nvPr>
            <p:ph type="body" sz="quarter" idx="12"/>
          </p:nvPr>
        </p:nvSpPr>
        <p:spPr>
          <a:xfrm>
            <a:off x="139700" y="1635124"/>
            <a:ext cx="2984500" cy="4029075"/>
          </a:xfrm>
        </p:spPr>
        <p:txBody>
          <a:bodyPr/>
          <a:lstStyle/>
          <a:p>
            <a:r>
              <a:rPr lang="en-US" sz="2800" dirty="0"/>
              <a:t>A price </a:t>
            </a:r>
            <a:r>
              <a:rPr lang="en-US" sz="2800" dirty="0" smtClean="0"/>
              <a:t>floor below </a:t>
            </a:r>
            <a:r>
              <a:rPr lang="en-US" sz="2800" dirty="0"/>
              <a:t>the </a:t>
            </a:r>
            <a:r>
              <a:rPr lang="en-US" sz="2800" dirty="0" smtClean="0"/>
              <a:t>equilibrium </a:t>
            </a:r>
            <a:r>
              <a:rPr lang="en-US" sz="2800" dirty="0"/>
              <a:t>price is </a:t>
            </a:r>
            <a:r>
              <a:rPr lang="en-US" sz="2800" b="1" dirty="0" smtClean="0">
                <a:solidFill>
                  <a:srgbClr val="FF0000"/>
                </a:solidFill>
              </a:rPr>
              <a:t>not </a:t>
            </a:r>
            <a:r>
              <a:rPr lang="en-US" sz="2800" b="1" dirty="0">
                <a:solidFill>
                  <a:srgbClr val="FF0000"/>
                </a:solidFill>
              </a:rPr>
              <a:t>binding </a:t>
            </a:r>
            <a:r>
              <a:rPr lang="en-US" sz="2800" dirty="0"/>
              <a:t>– </a:t>
            </a:r>
            <a:r>
              <a:rPr lang="en-US" sz="2800" dirty="0" smtClean="0"/>
              <a:t>has </a:t>
            </a:r>
            <a:r>
              <a:rPr lang="en-US" sz="2800" dirty="0"/>
              <a:t>no effect </a:t>
            </a:r>
            <a:r>
              <a:rPr lang="en-US" sz="2800" dirty="0" smtClean="0"/>
              <a:t>on </a:t>
            </a:r>
            <a:r>
              <a:rPr lang="en-US" sz="2800" dirty="0"/>
              <a:t>the market outcome. </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4060825" y="1235075"/>
            <a:ext cx="4456113" cy="3871913"/>
            <a:chOff x="2558" y="778"/>
            <a:chExt cx="2807" cy="2439"/>
          </a:xfrm>
        </p:grpSpPr>
        <p:grpSp>
          <p:nvGrpSpPr>
            <p:cNvPr id="7" name="Group 5"/>
            <p:cNvGrpSpPr>
              <a:grpSpLocks/>
            </p:cNvGrpSpPr>
            <p:nvPr/>
          </p:nvGrpSpPr>
          <p:grpSpPr bwMode="auto">
            <a:xfrm>
              <a:off x="2697" y="1030"/>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558" y="778"/>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W</a:t>
              </a:r>
            </a:p>
          </p:txBody>
        </p:sp>
        <p:sp>
          <p:nvSpPr>
            <p:cNvPr id="9" name="Text Box 9"/>
            <p:cNvSpPr txBox="1">
              <a:spLocks noChangeArrowheads="1"/>
            </p:cNvSpPr>
            <p:nvPr/>
          </p:nvSpPr>
          <p:spPr bwMode="auto">
            <a:xfrm>
              <a:off x="5075" y="2929"/>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L</a:t>
              </a:r>
            </a:p>
          </p:txBody>
        </p:sp>
      </p:grpSp>
      <p:grpSp>
        <p:nvGrpSpPr>
          <p:cNvPr id="12" name="Group 10"/>
          <p:cNvGrpSpPr>
            <a:grpSpLocks/>
          </p:cNvGrpSpPr>
          <p:nvPr/>
        </p:nvGrpSpPr>
        <p:grpSpPr bwMode="auto">
          <a:xfrm>
            <a:off x="5143500" y="1689100"/>
            <a:ext cx="2617788" cy="3203575"/>
            <a:chOff x="3240" y="1064"/>
            <a:chExt cx="1649" cy="2018"/>
          </a:xfrm>
        </p:grpSpPr>
        <p:sp>
          <p:nvSpPr>
            <p:cNvPr id="13" name="Line 11"/>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15" name="Group 13"/>
          <p:cNvGrpSpPr>
            <a:grpSpLocks/>
          </p:cNvGrpSpPr>
          <p:nvPr/>
        </p:nvGrpSpPr>
        <p:grpSpPr bwMode="auto">
          <a:xfrm>
            <a:off x="5283200" y="1360488"/>
            <a:ext cx="1703388" cy="3362325"/>
            <a:chOff x="3328" y="857"/>
            <a:chExt cx="1073" cy="2118"/>
          </a:xfrm>
        </p:grpSpPr>
        <p:sp>
          <p:nvSpPr>
            <p:cNvPr id="16" name="Line 14"/>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grpSp>
        <p:nvGrpSpPr>
          <p:cNvPr id="18" name="Group 19"/>
          <p:cNvGrpSpPr>
            <a:grpSpLocks/>
          </p:cNvGrpSpPr>
          <p:nvPr/>
        </p:nvGrpSpPr>
        <p:grpSpPr bwMode="auto">
          <a:xfrm>
            <a:off x="3255963" y="2765426"/>
            <a:ext cx="3295650" cy="2563813"/>
            <a:chOff x="2051" y="1742"/>
            <a:chExt cx="2076" cy="1615"/>
          </a:xfrm>
        </p:grpSpPr>
        <p:grpSp>
          <p:nvGrpSpPr>
            <p:cNvPr id="19" name="Group 20"/>
            <p:cNvGrpSpPr>
              <a:grpSpLocks/>
            </p:cNvGrpSpPr>
            <p:nvPr/>
          </p:nvGrpSpPr>
          <p:grpSpPr bwMode="auto">
            <a:xfrm>
              <a:off x="2702" y="1860"/>
              <a:ext cx="1146" cy="1225"/>
              <a:chOff x="357" y="2450"/>
              <a:chExt cx="795" cy="646"/>
            </a:xfrm>
          </p:grpSpPr>
          <p:sp>
            <p:nvSpPr>
              <p:cNvPr id="23" name="Line 2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 name="Line 2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0" name="Oval 23"/>
            <p:cNvSpPr>
              <a:spLocks noChangeArrowheads="1"/>
            </p:cNvSpPr>
            <p:nvPr/>
          </p:nvSpPr>
          <p:spPr bwMode="auto">
            <a:xfrm>
              <a:off x="3803" y="181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 name="Text Box 24"/>
            <p:cNvSpPr txBox="1">
              <a:spLocks noChangeArrowheads="1"/>
            </p:cNvSpPr>
            <p:nvPr/>
          </p:nvSpPr>
          <p:spPr bwMode="auto">
            <a:xfrm>
              <a:off x="2051" y="1742"/>
              <a:ext cx="589" cy="233"/>
            </a:xfrm>
            <a:prstGeom prst="rect">
              <a:avLst/>
            </a:prstGeom>
            <a:noFill/>
            <a:ln w="9525">
              <a:noFill/>
              <a:miter lim="800000"/>
              <a:headEnd/>
              <a:tailEnd/>
            </a:ln>
          </p:spPr>
          <p:txBody>
            <a:bodyPr lIns="0" tIns="0" rIns="0" bIns="0">
              <a:spAutoFit/>
            </a:bodyPr>
            <a:lstStyle/>
            <a:p>
              <a:pPr algn="r">
                <a:spcBef>
                  <a:spcPct val="50000"/>
                </a:spcBef>
              </a:pPr>
              <a:r>
                <a:rPr lang="en-US" sz="2400" dirty="0" smtClean="0">
                  <a:latin typeface="Arial"/>
                  <a:cs typeface="Arial"/>
                </a:rPr>
                <a:t>$6.00</a:t>
              </a:r>
              <a:endParaRPr lang="en-US" sz="2400" dirty="0">
                <a:latin typeface="Arial"/>
                <a:cs typeface="Arial"/>
              </a:endParaRPr>
            </a:p>
          </p:txBody>
        </p:sp>
        <p:sp>
          <p:nvSpPr>
            <p:cNvPr id="22" name="Text Box 25"/>
            <p:cNvSpPr txBox="1">
              <a:spLocks noChangeArrowheads="1"/>
            </p:cNvSpPr>
            <p:nvPr/>
          </p:nvSpPr>
          <p:spPr bwMode="auto">
            <a:xfrm>
              <a:off x="3575" y="3124"/>
              <a:ext cx="552"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500</a:t>
              </a:r>
            </a:p>
          </p:txBody>
        </p:sp>
      </p:grpSp>
      <p:grpSp>
        <p:nvGrpSpPr>
          <p:cNvPr id="25" name="Group 30"/>
          <p:cNvGrpSpPr>
            <a:grpSpLocks/>
          </p:cNvGrpSpPr>
          <p:nvPr/>
        </p:nvGrpSpPr>
        <p:grpSpPr bwMode="auto">
          <a:xfrm>
            <a:off x="3263900" y="3349626"/>
            <a:ext cx="5407025" cy="830263"/>
            <a:chOff x="2056" y="1039"/>
            <a:chExt cx="3406" cy="523"/>
          </a:xfrm>
        </p:grpSpPr>
        <p:sp>
          <p:nvSpPr>
            <p:cNvPr id="26" name="Line 31"/>
            <p:cNvSpPr>
              <a:spLocks noChangeShapeType="1"/>
            </p:cNvSpPr>
            <p:nvPr/>
          </p:nvSpPr>
          <p:spPr bwMode="auto">
            <a:xfrm>
              <a:off x="2700" y="1304"/>
              <a:ext cx="1888" cy="0"/>
            </a:xfrm>
            <a:prstGeom prst="line">
              <a:avLst/>
            </a:prstGeom>
            <a:noFill/>
            <a:ln w="28575">
              <a:solidFill>
                <a:srgbClr val="FF0000"/>
              </a:solidFill>
              <a:round/>
              <a:headEnd/>
              <a:tailEnd/>
            </a:ln>
          </p:spPr>
          <p:txBody>
            <a:bodyPr/>
            <a:lstStyle/>
            <a:p>
              <a:endParaRPr lang="en-US">
                <a:latin typeface="Arial"/>
                <a:cs typeface="Arial"/>
              </a:endParaRPr>
            </a:p>
          </p:txBody>
        </p:sp>
        <p:sp>
          <p:nvSpPr>
            <p:cNvPr id="27" name="Text Box 32"/>
            <p:cNvSpPr txBox="1">
              <a:spLocks noChangeArrowheads="1"/>
            </p:cNvSpPr>
            <p:nvPr/>
          </p:nvSpPr>
          <p:spPr bwMode="auto">
            <a:xfrm>
              <a:off x="4757" y="1039"/>
              <a:ext cx="705" cy="523"/>
            </a:xfrm>
            <a:prstGeom prst="rect">
              <a:avLst/>
            </a:prstGeom>
            <a:noFill/>
            <a:ln w="9525">
              <a:noFill/>
              <a:miter lim="800000"/>
              <a:headEnd/>
              <a:tailEnd/>
            </a:ln>
          </p:spPr>
          <p:txBody>
            <a:bodyPr>
              <a:spAutoFit/>
            </a:bodyPr>
            <a:lstStyle/>
            <a:p>
              <a:pPr>
                <a:spcBef>
                  <a:spcPct val="50000"/>
                </a:spcBef>
              </a:pPr>
              <a:r>
                <a:rPr lang="en-US" sz="2400">
                  <a:latin typeface="Arial"/>
                  <a:cs typeface="Arial"/>
                </a:rPr>
                <a:t>Price </a:t>
              </a:r>
              <a:br>
                <a:rPr lang="en-US" sz="2400">
                  <a:latin typeface="Arial"/>
                  <a:cs typeface="Arial"/>
                </a:rPr>
              </a:br>
              <a:r>
                <a:rPr lang="en-US" sz="2400">
                  <a:latin typeface="Arial"/>
                  <a:cs typeface="Arial"/>
                </a:rPr>
                <a:t>floor</a:t>
              </a:r>
            </a:p>
          </p:txBody>
        </p:sp>
        <p:sp>
          <p:nvSpPr>
            <p:cNvPr id="28" name="AutoShape 33"/>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p:spPr>
          <p:txBody>
            <a:bodyPr wrap="none" anchor="ctr"/>
            <a:lstStyle/>
            <a:p>
              <a:endParaRPr lang="en-US">
                <a:latin typeface="Arial"/>
                <a:cs typeface="Arial"/>
              </a:endParaRPr>
            </a:p>
          </p:txBody>
        </p:sp>
        <p:sp>
          <p:nvSpPr>
            <p:cNvPr id="29" name="Text Box 34"/>
            <p:cNvSpPr txBox="1">
              <a:spLocks noChangeArrowheads="1"/>
            </p:cNvSpPr>
            <p:nvPr/>
          </p:nvSpPr>
          <p:spPr bwMode="auto">
            <a:xfrm>
              <a:off x="2056" y="1187"/>
              <a:ext cx="589" cy="233"/>
            </a:xfrm>
            <a:prstGeom prst="rect">
              <a:avLst/>
            </a:prstGeom>
            <a:noFill/>
            <a:ln w="9525">
              <a:noFill/>
              <a:miter lim="800000"/>
              <a:headEnd/>
              <a:tailEnd/>
            </a:ln>
          </p:spPr>
          <p:txBody>
            <a:bodyPr lIns="0" tIns="0" rIns="0" bIns="0">
              <a:spAutoFit/>
            </a:bodyPr>
            <a:lstStyle/>
            <a:p>
              <a:pPr algn="r">
                <a:spcBef>
                  <a:spcPct val="50000"/>
                </a:spcBef>
              </a:pPr>
              <a:r>
                <a:rPr lang="en-US" sz="2400" dirty="0" smtClean="0">
                  <a:latin typeface="Arial"/>
                  <a:cs typeface="Arial"/>
                </a:rPr>
                <a:t>$5.00</a:t>
              </a:r>
              <a:endParaRPr lang="en-US" sz="2400" dirty="0">
                <a:latin typeface="Arial"/>
                <a:cs typeface="Arial"/>
              </a:endParaRPr>
            </a:p>
          </p:txBody>
        </p:sp>
      </p:grpSp>
    </p:spTree>
    <p:extLst>
      <p:ext uri="{BB962C8B-B14F-4D97-AF65-F5344CB8AC3E}">
        <p14:creationId xmlns:p14="http://schemas.microsoft.com/office/powerpoint/2010/main" val="284517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Price Floors Affect Market Outcomes</a:t>
            </a:r>
          </a:p>
        </p:txBody>
      </p:sp>
      <p:sp>
        <p:nvSpPr>
          <p:cNvPr id="3" name="Text Placeholder 2"/>
          <p:cNvSpPr>
            <a:spLocks noGrp="1"/>
          </p:cNvSpPr>
          <p:nvPr>
            <p:ph type="body" sz="quarter" idx="12"/>
          </p:nvPr>
        </p:nvSpPr>
        <p:spPr>
          <a:xfrm>
            <a:off x="187472" y="946150"/>
            <a:ext cx="3774927" cy="5474776"/>
          </a:xfrm>
        </p:spPr>
        <p:txBody>
          <a:bodyPr/>
          <a:lstStyle/>
          <a:p>
            <a:r>
              <a:rPr lang="en-US" sz="2400" dirty="0"/>
              <a:t>The </a:t>
            </a:r>
            <a:r>
              <a:rPr lang="en-US" sz="2400" dirty="0" smtClean="0"/>
              <a:t>equilibrium </a:t>
            </a:r>
            <a:r>
              <a:rPr lang="en-US" sz="2400" dirty="0"/>
              <a:t>wage ($6) is </a:t>
            </a:r>
            <a:r>
              <a:rPr lang="en-US" sz="2400" dirty="0" smtClean="0"/>
              <a:t>below the </a:t>
            </a:r>
            <a:r>
              <a:rPr lang="en-US" sz="2400" dirty="0"/>
              <a:t>floor and </a:t>
            </a:r>
            <a:r>
              <a:rPr lang="en-US" sz="2400" dirty="0" smtClean="0"/>
              <a:t>therefore illegal</a:t>
            </a:r>
            <a:r>
              <a:rPr lang="en-US" sz="2400" dirty="0"/>
              <a:t>.</a:t>
            </a:r>
          </a:p>
          <a:p>
            <a:r>
              <a:rPr lang="en-US" sz="2400" dirty="0"/>
              <a:t>The </a:t>
            </a:r>
            <a:r>
              <a:rPr lang="en-US" sz="2400" dirty="0" smtClean="0"/>
              <a:t>price floor is </a:t>
            </a:r>
            <a:r>
              <a:rPr lang="en-US" sz="2400" b="1" dirty="0" smtClean="0">
                <a:solidFill>
                  <a:srgbClr val="FF0000"/>
                </a:solidFill>
              </a:rPr>
              <a:t>binding</a:t>
            </a:r>
            <a:r>
              <a:rPr lang="en-US" sz="2400" dirty="0" smtClean="0"/>
              <a:t>, causes </a:t>
            </a:r>
            <a:r>
              <a:rPr lang="en-US" sz="2400" dirty="0"/>
              <a:t>a </a:t>
            </a:r>
            <a:r>
              <a:rPr lang="en-US" sz="2400" dirty="0" smtClean="0"/>
              <a:t>surplus </a:t>
            </a:r>
            <a:r>
              <a:rPr lang="en-US" sz="2400" dirty="0"/>
              <a:t>(i.e., unemployment). </a:t>
            </a:r>
            <a:endParaRPr lang="en-US" sz="2400" dirty="0" smtClean="0"/>
          </a:p>
          <a:p>
            <a:endParaRPr lang="en-US" sz="2400" dirty="0"/>
          </a:p>
          <a:p>
            <a:r>
              <a:rPr lang="en-US" sz="2400" dirty="0" smtClean="0"/>
              <a:t>Minimum </a:t>
            </a:r>
            <a:r>
              <a:rPr lang="en-US" sz="2400" dirty="0"/>
              <a:t>wage laws </a:t>
            </a:r>
            <a:r>
              <a:rPr lang="en-US" sz="2400" dirty="0" smtClean="0"/>
              <a:t>do </a:t>
            </a:r>
            <a:r>
              <a:rPr lang="en-US" sz="2400" dirty="0"/>
              <a:t>not affect </a:t>
            </a:r>
            <a:r>
              <a:rPr lang="en-US" sz="2400" dirty="0" smtClean="0"/>
              <a:t>highly </a:t>
            </a:r>
            <a:r>
              <a:rPr lang="en-US" sz="2400" dirty="0"/>
              <a:t>skilled workers.  </a:t>
            </a:r>
            <a:r>
              <a:rPr lang="en-US" sz="2400" dirty="0" smtClean="0"/>
              <a:t>They </a:t>
            </a:r>
            <a:r>
              <a:rPr lang="en-US" sz="2400" dirty="0"/>
              <a:t>do affect teen workers</a:t>
            </a:r>
            <a:r>
              <a:rPr lang="en-US" sz="2400" dirty="0" smtClean="0"/>
              <a:t>. A </a:t>
            </a:r>
            <a:r>
              <a:rPr lang="en-US" sz="2400" dirty="0"/>
              <a:t>10% increase </a:t>
            </a:r>
            <a:r>
              <a:rPr lang="en-US" sz="2400" dirty="0" smtClean="0"/>
              <a:t>in </a:t>
            </a:r>
            <a:r>
              <a:rPr lang="en-US" sz="2400" dirty="0"/>
              <a:t>the </a:t>
            </a:r>
            <a:r>
              <a:rPr lang="en-US" sz="2400" dirty="0" smtClean="0"/>
              <a:t>minimum </a:t>
            </a:r>
            <a:r>
              <a:rPr lang="en-US" sz="2400" dirty="0"/>
              <a:t>wage raises teen unemployment </a:t>
            </a:r>
            <a:r>
              <a:rPr lang="en-US" sz="2400" dirty="0" smtClean="0"/>
              <a:t>by </a:t>
            </a:r>
            <a:r>
              <a:rPr lang="en-US" sz="2400" dirty="0"/>
              <a:t>1–3%. </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3"/>
          <p:cNvGrpSpPr>
            <a:grpSpLocks/>
          </p:cNvGrpSpPr>
          <p:nvPr/>
        </p:nvGrpSpPr>
        <p:grpSpPr bwMode="auto">
          <a:xfrm>
            <a:off x="4533900" y="1250949"/>
            <a:ext cx="4456113" cy="3871913"/>
            <a:chOff x="2558" y="778"/>
            <a:chExt cx="2807" cy="2439"/>
          </a:xfrm>
        </p:grpSpPr>
        <p:grpSp>
          <p:nvGrpSpPr>
            <p:cNvPr id="7" name="Group 4"/>
            <p:cNvGrpSpPr>
              <a:grpSpLocks/>
            </p:cNvGrpSpPr>
            <p:nvPr/>
          </p:nvGrpSpPr>
          <p:grpSpPr bwMode="auto">
            <a:xfrm>
              <a:off x="2697" y="1030"/>
              <a:ext cx="2409" cy="2049"/>
              <a:chOff x="1098" y="1361"/>
              <a:chExt cx="2116" cy="2027"/>
            </a:xfrm>
          </p:grpSpPr>
          <p:sp>
            <p:nvSpPr>
              <p:cNvPr id="10" name="Line 5"/>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6"/>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7"/>
            <p:cNvSpPr txBox="1">
              <a:spLocks noChangeArrowheads="1"/>
            </p:cNvSpPr>
            <p:nvPr/>
          </p:nvSpPr>
          <p:spPr bwMode="auto">
            <a:xfrm>
              <a:off x="2558" y="778"/>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W</a:t>
              </a:r>
            </a:p>
          </p:txBody>
        </p:sp>
        <p:sp>
          <p:nvSpPr>
            <p:cNvPr id="9" name="Text Box 8"/>
            <p:cNvSpPr txBox="1">
              <a:spLocks noChangeArrowheads="1"/>
            </p:cNvSpPr>
            <p:nvPr/>
          </p:nvSpPr>
          <p:spPr bwMode="auto">
            <a:xfrm>
              <a:off x="5075" y="2929"/>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L</a:t>
              </a:r>
            </a:p>
          </p:txBody>
        </p:sp>
      </p:grpSp>
      <p:grpSp>
        <p:nvGrpSpPr>
          <p:cNvPr id="12" name="Group 9"/>
          <p:cNvGrpSpPr>
            <a:grpSpLocks/>
          </p:cNvGrpSpPr>
          <p:nvPr/>
        </p:nvGrpSpPr>
        <p:grpSpPr bwMode="auto">
          <a:xfrm>
            <a:off x="5616575" y="1704974"/>
            <a:ext cx="2617788" cy="3203575"/>
            <a:chOff x="3240" y="1064"/>
            <a:chExt cx="1649" cy="2018"/>
          </a:xfrm>
        </p:grpSpPr>
        <p:sp>
          <p:nvSpPr>
            <p:cNvPr id="13" name="Line 10"/>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1"/>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15" name="Group 12"/>
          <p:cNvGrpSpPr>
            <a:grpSpLocks/>
          </p:cNvGrpSpPr>
          <p:nvPr/>
        </p:nvGrpSpPr>
        <p:grpSpPr bwMode="auto">
          <a:xfrm>
            <a:off x="5756275" y="1376362"/>
            <a:ext cx="1703388" cy="3362325"/>
            <a:chOff x="3328" y="857"/>
            <a:chExt cx="1073" cy="2118"/>
          </a:xfrm>
        </p:grpSpPr>
        <p:sp>
          <p:nvSpPr>
            <p:cNvPr id="16" name="Line 13"/>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4"/>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grpSp>
        <p:nvGrpSpPr>
          <p:cNvPr id="18" name="Group 38"/>
          <p:cNvGrpSpPr>
            <a:grpSpLocks/>
          </p:cNvGrpSpPr>
          <p:nvPr/>
        </p:nvGrpSpPr>
        <p:grpSpPr bwMode="auto">
          <a:xfrm>
            <a:off x="3729038" y="2781303"/>
            <a:ext cx="2921000" cy="369888"/>
            <a:chOff x="2051" y="1742"/>
            <a:chExt cx="1840" cy="233"/>
          </a:xfrm>
        </p:grpSpPr>
        <p:sp>
          <p:nvSpPr>
            <p:cNvPr id="19" name="Line 17"/>
            <p:cNvSpPr>
              <a:spLocks noChangeShapeType="1"/>
            </p:cNvSpPr>
            <p:nvPr/>
          </p:nvSpPr>
          <p:spPr bwMode="auto">
            <a:xfrm>
              <a:off x="2702" y="1860"/>
              <a:ext cx="1146"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0" name="Oval 19"/>
            <p:cNvSpPr>
              <a:spLocks noChangeArrowheads="1"/>
            </p:cNvSpPr>
            <p:nvPr/>
          </p:nvSpPr>
          <p:spPr bwMode="auto">
            <a:xfrm>
              <a:off x="3803" y="181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 name="Text Box 20"/>
            <p:cNvSpPr txBox="1">
              <a:spLocks noChangeArrowheads="1"/>
            </p:cNvSpPr>
            <p:nvPr/>
          </p:nvSpPr>
          <p:spPr bwMode="auto">
            <a:xfrm>
              <a:off x="2051" y="1742"/>
              <a:ext cx="589" cy="233"/>
            </a:xfrm>
            <a:prstGeom prst="rect">
              <a:avLst/>
            </a:prstGeom>
            <a:noFill/>
            <a:ln w="9525">
              <a:noFill/>
              <a:miter lim="800000"/>
              <a:headEnd/>
              <a:tailEnd/>
            </a:ln>
          </p:spPr>
          <p:txBody>
            <a:bodyPr lIns="0" tIns="0" rIns="0" bIns="0">
              <a:spAutoFit/>
            </a:bodyPr>
            <a:lstStyle/>
            <a:p>
              <a:pPr algn="r">
                <a:spcBef>
                  <a:spcPct val="50000"/>
                </a:spcBef>
              </a:pPr>
              <a:r>
                <a:rPr lang="en-US" sz="2400" dirty="0" smtClean="0">
                  <a:latin typeface="Arial"/>
                  <a:cs typeface="Arial"/>
                </a:rPr>
                <a:t>$6.00</a:t>
              </a:r>
              <a:endParaRPr lang="en-US" sz="2400" dirty="0">
                <a:latin typeface="Arial"/>
                <a:cs typeface="Arial"/>
              </a:endParaRPr>
            </a:p>
          </p:txBody>
        </p:sp>
      </p:grpSp>
      <p:grpSp>
        <p:nvGrpSpPr>
          <p:cNvPr id="22" name="Group 22"/>
          <p:cNvGrpSpPr>
            <a:grpSpLocks/>
          </p:cNvGrpSpPr>
          <p:nvPr/>
        </p:nvGrpSpPr>
        <p:grpSpPr bwMode="auto">
          <a:xfrm>
            <a:off x="3736975" y="1643063"/>
            <a:ext cx="5407025" cy="830263"/>
            <a:chOff x="2056" y="1039"/>
            <a:chExt cx="3406" cy="523"/>
          </a:xfrm>
        </p:grpSpPr>
        <p:sp>
          <p:nvSpPr>
            <p:cNvPr id="23" name="Line 23"/>
            <p:cNvSpPr>
              <a:spLocks noChangeShapeType="1"/>
            </p:cNvSpPr>
            <p:nvPr/>
          </p:nvSpPr>
          <p:spPr bwMode="auto">
            <a:xfrm>
              <a:off x="2700" y="1304"/>
              <a:ext cx="1888" cy="0"/>
            </a:xfrm>
            <a:prstGeom prst="line">
              <a:avLst/>
            </a:prstGeom>
            <a:noFill/>
            <a:ln w="28575">
              <a:solidFill>
                <a:srgbClr val="FF0000"/>
              </a:solidFill>
              <a:round/>
              <a:headEnd/>
              <a:tailEnd/>
            </a:ln>
          </p:spPr>
          <p:txBody>
            <a:bodyPr/>
            <a:lstStyle/>
            <a:p>
              <a:endParaRPr lang="en-US">
                <a:latin typeface="Arial"/>
                <a:cs typeface="Arial"/>
              </a:endParaRPr>
            </a:p>
          </p:txBody>
        </p:sp>
        <p:sp>
          <p:nvSpPr>
            <p:cNvPr id="24" name="Text Box 24"/>
            <p:cNvSpPr txBox="1">
              <a:spLocks noChangeArrowheads="1"/>
            </p:cNvSpPr>
            <p:nvPr/>
          </p:nvSpPr>
          <p:spPr bwMode="auto">
            <a:xfrm>
              <a:off x="4757" y="1039"/>
              <a:ext cx="705" cy="523"/>
            </a:xfrm>
            <a:prstGeom prst="rect">
              <a:avLst/>
            </a:prstGeom>
            <a:noFill/>
            <a:ln w="9525">
              <a:noFill/>
              <a:miter lim="800000"/>
              <a:headEnd/>
              <a:tailEnd/>
            </a:ln>
          </p:spPr>
          <p:txBody>
            <a:bodyPr>
              <a:spAutoFit/>
            </a:bodyPr>
            <a:lstStyle/>
            <a:p>
              <a:pPr>
                <a:spcBef>
                  <a:spcPct val="50000"/>
                </a:spcBef>
              </a:pPr>
              <a:r>
                <a:rPr lang="en-US" sz="2400">
                  <a:latin typeface="Arial"/>
                  <a:cs typeface="Arial"/>
                </a:rPr>
                <a:t>Price </a:t>
              </a:r>
              <a:br>
                <a:rPr lang="en-US" sz="2400">
                  <a:latin typeface="Arial"/>
                  <a:cs typeface="Arial"/>
                </a:rPr>
              </a:br>
              <a:r>
                <a:rPr lang="en-US" sz="2400">
                  <a:latin typeface="Arial"/>
                  <a:cs typeface="Arial"/>
                </a:rPr>
                <a:t>floor</a:t>
              </a:r>
            </a:p>
          </p:txBody>
        </p:sp>
        <p:sp>
          <p:nvSpPr>
            <p:cNvPr id="25" name="AutoShape 25"/>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p:spPr>
          <p:txBody>
            <a:bodyPr wrap="none" anchor="ctr"/>
            <a:lstStyle/>
            <a:p>
              <a:endParaRPr lang="en-US">
                <a:latin typeface="Arial"/>
                <a:cs typeface="Arial"/>
              </a:endParaRPr>
            </a:p>
          </p:txBody>
        </p:sp>
        <p:sp>
          <p:nvSpPr>
            <p:cNvPr id="26" name="Text Box 26"/>
            <p:cNvSpPr txBox="1">
              <a:spLocks noChangeArrowheads="1"/>
            </p:cNvSpPr>
            <p:nvPr/>
          </p:nvSpPr>
          <p:spPr bwMode="auto">
            <a:xfrm>
              <a:off x="2056" y="1187"/>
              <a:ext cx="589" cy="233"/>
            </a:xfrm>
            <a:prstGeom prst="rect">
              <a:avLst/>
            </a:prstGeom>
            <a:noFill/>
            <a:ln w="9525">
              <a:noFill/>
              <a:miter lim="800000"/>
              <a:headEnd/>
              <a:tailEnd/>
            </a:ln>
          </p:spPr>
          <p:txBody>
            <a:bodyPr lIns="0" tIns="0" rIns="0" bIns="0">
              <a:spAutoFit/>
            </a:bodyPr>
            <a:lstStyle/>
            <a:p>
              <a:pPr algn="r">
                <a:spcBef>
                  <a:spcPct val="50000"/>
                </a:spcBef>
              </a:pPr>
              <a:r>
                <a:rPr lang="en-US" sz="2400" dirty="0" smtClean="0">
                  <a:latin typeface="Arial"/>
                  <a:cs typeface="Arial"/>
                </a:rPr>
                <a:t>$7.25</a:t>
              </a:r>
              <a:endParaRPr lang="en-US" sz="2400" dirty="0">
                <a:latin typeface="Arial"/>
                <a:cs typeface="Arial"/>
              </a:endParaRPr>
            </a:p>
          </p:txBody>
        </p:sp>
      </p:grpSp>
      <p:grpSp>
        <p:nvGrpSpPr>
          <p:cNvPr id="27" name="Group 36"/>
          <p:cNvGrpSpPr>
            <a:grpSpLocks/>
          </p:cNvGrpSpPr>
          <p:nvPr/>
        </p:nvGrpSpPr>
        <p:grpSpPr bwMode="auto">
          <a:xfrm>
            <a:off x="5540375" y="1989137"/>
            <a:ext cx="698500" cy="3344863"/>
            <a:chOff x="3192" y="1243"/>
            <a:chExt cx="440" cy="2107"/>
          </a:xfrm>
        </p:grpSpPr>
        <p:sp>
          <p:nvSpPr>
            <p:cNvPr id="28" name="Line 18"/>
            <p:cNvSpPr>
              <a:spLocks noChangeShapeType="1"/>
            </p:cNvSpPr>
            <p:nvPr/>
          </p:nvSpPr>
          <p:spPr bwMode="auto">
            <a:xfrm>
              <a:off x="3417" y="1288"/>
              <a:ext cx="0" cy="1789"/>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9" name="Text Box 32"/>
            <p:cNvSpPr txBox="1">
              <a:spLocks noChangeArrowheads="1"/>
            </p:cNvSpPr>
            <p:nvPr/>
          </p:nvSpPr>
          <p:spPr bwMode="auto">
            <a:xfrm>
              <a:off x="3192" y="3117"/>
              <a:ext cx="440"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400</a:t>
              </a:r>
            </a:p>
          </p:txBody>
        </p:sp>
        <p:sp>
          <p:nvSpPr>
            <p:cNvPr id="30" name="Oval 33"/>
            <p:cNvSpPr>
              <a:spLocks noChangeArrowheads="1"/>
            </p:cNvSpPr>
            <p:nvPr/>
          </p:nvSpPr>
          <p:spPr bwMode="auto">
            <a:xfrm>
              <a:off x="3370" y="124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31" name="Group 37"/>
          <p:cNvGrpSpPr>
            <a:grpSpLocks/>
          </p:cNvGrpSpPr>
          <p:nvPr/>
        </p:nvGrpSpPr>
        <p:grpSpPr bwMode="auto">
          <a:xfrm>
            <a:off x="6645275" y="1992312"/>
            <a:ext cx="698500" cy="3341688"/>
            <a:chOff x="3888" y="1245"/>
            <a:chExt cx="440" cy="2105"/>
          </a:xfrm>
        </p:grpSpPr>
        <p:sp>
          <p:nvSpPr>
            <p:cNvPr id="32" name="Text Box 21"/>
            <p:cNvSpPr txBox="1">
              <a:spLocks noChangeArrowheads="1"/>
            </p:cNvSpPr>
            <p:nvPr/>
          </p:nvSpPr>
          <p:spPr bwMode="auto">
            <a:xfrm>
              <a:off x="3888" y="3117"/>
              <a:ext cx="440"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550</a:t>
              </a:r>
            </a:p>
          </p:txBody>
        </p:sp>
        <p:sp>
          <p:nvSpPr>
            <p:cNvPr id="33" name="Oval 34"/>
            <p:cNvSpPr>
              <a:spLocks noChangeArrowheads="1"/>
            </p:cNvSpPr>
            <p:nvPr/>
          </p:nvSpPr>
          <p:spPr bwMode="auto">
            <a:xfrm>
              <a:off x="4060" y="124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4" name="Line 35"/>
            <p:cNvSpPr>
              <a:spLocks noChangeShapeType="1"/>
            </p:cNvSpPr>
            <p:nvPr/>
          </p:nvSpPr>
          <p:spPr bwMode="auto">
            <a:xfrm>
              <a:off x="4105" y="1286"/>
              <a:ext cx="0" cy="1789"/>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grpSp>
        <p:nvGrpSpPr>
          <p:cNvPr id="35" name="Group 41"/>
          <p:cNvGrpSpPr>
            <a:grpSpLocks/>
          </p:cNvGrpSpPr>
          <p:nvPr/>
        </p:nvGrpSpPr>
        <p:grpSpPr bwMode="auto">
          <a:xfrm>
            <a:off x="5768975" y="962024"/>
            <a:ext cx="1235075" cy="1068388"/>
            <a:chOff x="3336" y="596"/>
            <a:chExt cx="778" cy="673"/>
          </a:xfrm>
        </p:grpSpPr>
        <p:sp>
          <p:nvSpPr>
            <p:cNvPr id="36" name="AutoShape 39"/>
            <p:cNvSpPr>
              <a:spLocks/>
            </p:cNvSpPr>
            <p:nvPr/>
          </p:nvSpPr>
          <p:spPr bwMode="auto">
            <a:xfrm rot="5400000">
              <a:off x="3661" y="826"/>
              <a:ext cx="196" cy="689"/>
            </a:xfrm>
            <a:prstGeom prst="leftBrace">
              <a:avLst>
                <a:gd name="adj1" fmla="val 61648"/>
                <a:gd name="adj2" fmla="val 50000"/>
              </a:avLst>
            </a:prstGeom>
            <a:noFill/>
            <a:ln w="19050">
              <a:solidFill>
                <a:srgbClr val="0000FF"/>
              </a:solidFill>
              <a:round/>
              <a:headEnd/>
              <a:tailEnd/>
            </a:ln>
          </p:spPr>
          <p:txBody>
            <a:bodyPr wrap="none" anchor="ctr"/>
            <a:lstStyle/>
            <a:p>
              <a:endParaRPr lang="en-US">
                <a:latin typeface="Arial"/>
                <a:cs typeface="Arial"/>
              </a:endParaRPr>
            </a:p>
          </p:txBody>
        </p:sp>
        <p:sp>
          <p:nvSpPr>
            <p:cNvPr id="37" name="Text Box 40"/>
            <p:cNvSpPr txBox="1">
              <a:spLocks noChangeArrowheads="1"/>
            </p:cNvSpPr>
            <p:nvPr/>
          </p:nvSpPr>
          <p:spPr bwMode="auto">
            <a:xfrm>
              <a:off x="3336" y="596"/>
              <a:ext cx="778" cy="465"/>
            </a:xfrm>
            <a:prstGeom prst="rect">
              <a:avLst/>
            </a:prstGeom>
            <a:solidFill>
              <a:srgbClr val="FFCCFF"/>
            </a:solidFill>
            <a:ln w="9525">
              <a:noFill/>
              <a:miter lim="800000"/>
              <a:headEnd/>
              <a:tailEnd/>
            </a:ln>
          </p:spPr>
          <p:txBody>
            <a:bodyPr lIns="0" tIns="0" rIns="0" bIns="0">
              <a:spAutoFit/>
            </a:bodyPr>
            <a:lstStyle/>
            <a:p>
              <a:pPr algn="ctr">
                <a:spcBef>
                  <a:spcPct val="50000"/>
                </a:spcBef>
              </a:pPr>
              <a:r>
                <a:rPr lang="en-US" sz="2400" i="1" dirty="0">
                  <a:solidFill>
                    <a:srgbClr val="0000FF"/>
                  </a:solidFill>
                  <a:latin typeface="Arial"/>
                  <a:cs typeface="Arial"/>
                </a:rPr>
                <a:t>labor surplus</a:t>
              </a:r>
            </a:p>
          </p:txBody>
        </p:sp>
      </p:grpSp>
    </p:spTree>
    <p:extLst>
      <p:ext uri="{BB962C8B-B14F-4D97-AF65-F5344CB8AC3E}">
        <p14:creationId xmlns:p14="http://schemas.microsoft.com/office/powerpoint/2010/main" val="31625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par>
                          <p:cTn id="26" fill="hold">
                            <p:stCondLst>
                              <p:cond delay="500"/>
                            </p:stCondLst>
                            <p:childTnLst>
                              <p:par>
                                <p:cTn id="27" presetID="18" presetClass="entr" presetSubtype="3"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strips(upRight)">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13</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The Minimum Wage</a:t>
            </a:r>
          </a:p>
        </p:txBody>
      </p:sp>
      <p:sp>
        <p:nvSpPr>
          <p:cNvPr id="6" name="Text Placeholder 5"/>
          <p:cNvSpPr>
            <a:spLocks noGrp="1"/>
          </p:cNvSpPr>
          <p:nvPr>
            <p:ph type="body" sz="quarter" idx="14"/>
          </p:nvPr>
        </p:nvSpPr>
        <p:spPr>
          <a:xfrm>
            <a:off x="228600" y="1143000"/>
            <a:ext cx="8763000" cy="2362200"/>
          </a:xfrm>
        </p:spPr>
        <p:txBody>
          <a:bodyPr/>
          <a:lstStyle/>
          <a:p>
            <a:r>
              <a:rPr lang="en-US" dirty="0"/>
              <a:t>“If the federal minimum wage is raised gradually to $</a:t>
            </a:r>
            <a:r>
              <a:rPr lang="en-US" dirty="0" smtClean="0"/>
              <a:t>15-per-hour by </a:t>
            </a:r>
            <a:r>
              <a:rPr lang="en-US" dirty="0"/>
              <a:t>2020, the employment rate for low-wage U.S. workers will </a:t>
            </a:r>
            <a:r>
              <a:rPr lang="en-US" dirty="0" smtClean="0"/>
              <a:t>be substantially </a:t>
            </a:r>
            <a:r>
              <a:rPr lang="en-US" dirty="0"/>
              <a:t>lower than it would be under the status quo.”</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3429000"/>
            <a:ext cx="56673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94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6"/>
          <p:cNvGrpSpPr>
            <a:grpSpLocks/>
          </p:cNvGrpSpPr>
          <p:nvPr/>
        </p:nvGrpSpPr>
        <p:grpSpPr bwMode="auto">
          <a:xfrm>
            <a:off x="3522662" y="666750"/>
            <a:ext cx="5545138" cy="5810250"/>
            <a:chOff x="2185" y="225"/>
            <a:chExt cx="3493" cy="3660"/>
          </a:xfrm>
        </p:grpSpPr>
        <p:graphicFrame>
          <p:nvGraphicFramePr>
            <p:cNvPr id="7" name="Object 7"/>
            <p:cNvGraphicFramePr>
              <a:graphicFrameLocks noChangeAspect="1"/>
            </p:cNvGraphicFramePr>
            <p:nvPr/>
          </p:nvGraphicFramePr>
          <p:xfrm>
            <a:off x="2185" y="429"/>
            <a:ext cx="3493" cy="3456"/>
          </p:xfrm>
          <a:graphic>
            <a:graphicData uri="http://schemas.openxmlformats.org/presentationml/2006/ole">
              <mc:AlternateContent xmlns:mc="http://schemas.openxmlformats.org/markup-compatibility/2006">
                <mc:Choice xmlns:v="urn:schemas-microsoft-com:vml" Requires="v">
                  <p:oleObj spid="_x0000_s1035" name="Worksheet" r:id="rId4" imgW="3943410" imgH="3495854" progId="Excel.Sheet.8">
                    <p:embed/>
                  </p:oleObj>
                </mc:Choice>
                <mc:Fallback>
                  <p:oleObj name="Worksheet" r:id="rId4" imgW="3943410" imgH="349585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 y="429"/>
                          <a:ext cx="3493" cy="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25"/>
            <p:cNvGrpSpPr>
              <a:grpSpLocks/>
            </p:cNvGrpSpPr>
            <p:nvPr/>
          </p:nvGrpSpPr>
          <p:grpSpPr bwMode="auto">
            <a:xfrm>
              <a:off x="2285" y="225"/>
              <a:ext cx="3341" cy="3550"/>
              <a:chOff x="2285" y="225"/>
              <a:chExt cx="3341" cy="3550"/>
            </a:xfrm>
          </p:grpSpPr>
          <p:sp useBgFill="1">
            <p:nvSpPr>
              <p:cNvPr id="9" name="Text Box 8" descr="Wide upward diagonal"/>
              <p:cNvSpPr txBox="1">
                <a:spLocks noChangeArrowheads="1"/>
              </p:cNvSpPr>
              <p:nvPr/>
            </p:nvSpPr>
            <p:spPr bwMode="auto">
              <a:xfrm>
                <a:off x="5289" y="3472"/>
                <a:ext cx="337" cy="279"/>
              </a:xfrm>
              <a:prstGeom prst="rect">
                <a:avLst/>
              </a:prstGeom>
              <a:ln w="9525">
                <a:noFill/>
                <a:miter lim="800000"/>
                <a:headEnd/>
                <a:tailEnd/>
              </a:ln>
            </p:spPr>
            <p:txBody>
              <a:bodyPr tIns="0">
                <a:spAutoFit/>
              </a:bodyPr>
              <a:lstStyle/>
              <a:p>
                <a:pPr algn="ctr">
                  <a:spcBef>
                    <a:spcPct val="50000"/>
                  </a:spcBef>
                </a:pPr>
                <a:r>
                  <a:rPr lang="en-US" sz="2600" b="1" i="1" dirty="0">
                    <a:latin typeface="Arial"/>
                    <a:cs typeface="Arial"/>
                  </a:rPr>
                  <a:t>Q</a:t>
                </a:r>
              </a:p>
            </p:txBody>
          </p:sp>
          <p:sp useBgFill="1">
            <p:nvSpPr>
              <p:cNvPr id="10" name="Text Box 9" descr="Wide upward diagonal"/>
              <p:cNvSpPr txBox="1">
                <a:spLocks noChangeArrowheads="1"/>
              </p:cNvSpPr>
              <p:nvPr/>
            </p:nvSpPr>
            <p:spPr bwMode="auto">
              <a:xfrm>
                <a:off x="2285" y="466"/>
                <a:ext cx="328" cy="279"/>
              </a:xfrm>
              <a:prstGeom prst="rect">
                <a:avLst/>
              </a:prstGeom>
              <a:ln w="9525">
                <a:noFill/>
                <a:miter lim="800000"/>
                <a:headEnd/>
                <a:tailEnd/>
              </a:ln>
            </p:spPr>
            <p:txBody>
              <a:bodyPr wrap="none" tIns="0"/>
              <a:lstStyle/>
              <a:p>
                <a:pPr algn="r">
                  <a:spcBef>
                    <a:spcPct val="50000"/>
                  </a:spcBef>
                </a:pPr>
                <a:r>
                  <a:rPr lang="en-US" sz="2600" b="1" i="1">
                    <a:latin typeface="Arial"/>
                    <a:cs typeface="Arial"/>
                  </a:rPr>
                  <a:t>P</a:t>
                </a:r>
              </a:p>
            </p:txBody>
          </p:sp>
          <p:sp>
            <p:nvSpPr>
              <p:cNvPr id="11" name="Text Box 10"/>
              <p:cNvSpPr txBox="1">
                <a:spLocks noChangeArrowheads="1"/>
              </p:cNvSpPr>
              <p:nvPr/>
            </p:nvSpPr>
            <p:spPr bwMode="auto">
              <a:xfrm>
                <a:off x="5250" y="657"/>
                <a:ext cx="225" cy="250"/>
              </a:xfrm>
              <a:prstGeom prst="rect">
                <a:avLst/>
              </a:prstGeom>
              <a:noFill/>
              <a:ln w="9525">
                <a:noFill/>
                <a:miter lim="800000"/>
                <a:headEnd/>
                <a:tailEnd/>
              </a:ln>
            </p:spPr>
            <p:txBody>
              <a:bodyPr lIns="0" tIns="0" rIns="0" bIns="0">
                <a:spAutoFit/>
              </a:bodyPr>
              <a:lstStyle/>
              <a:p>
                <a:pPr algn="ctr">
                  <a:spcBef>
                    <a:spcPct val="50000"/>
                  </a:spcBef>
                </a:pPr>
                <a:r>
                  <a:rPr lang="en-US" sz="2600" b="1" i="1">
                    <a:latin typeface="Arial"/>
                    <a:cs typeface="Arial"/>
                  </a:rPr>
                  <a:t>S</a:t>
                </a:r>
              </a:p>
            </p:txBody>
          </p:sp>
          <p:sp useBgFill="1">
            <p:nvSpPr>
              <p:cNvPr id="12" name="Rectangle 11" descr="Wide upward diagonal"/>
              <p:cNvSpPr>
                <a:spLocks noChangeArrowheads="1"/>
              </p:cNvSpPr>
              <p:nvPr/>
            </p:nvSpPr>
            <p:spPr bwMode="auto">
              <a:xfrm>
                <a:off x="2302" y="3271"/>
                <a:ext cx="307" cy="247"/>
              </a:xfrm>
              <a:prstGeom prst="rect">
                <a:avLst/>
              </a:prstGeom>
              <a:ln w="9525">
                <a:noFill/>
                <a:miter lim="800000"/>
                <a:headEnd/>
                <a:tailEnd/>
              </a:ln>
            </p:spPr>
            <p:txBody>
              <a:bodyPr wrap="none" anchor="ctr"/>
              <a:lstStyle/>
              <a:p>
                <a:endParaRPr lang="en-US">
                  <a:latin typeface="Arial"/>
                  <a:cs typeface="Arial"/>
                </a:endParaRPr>
              </a:p>
            </p:txBody>
          </p:sp>
          <p:sp useBgFill="1">
            <p:nvSpPr>
              <p:cNvPr id="13" name="Rectangle 12" descr="Wide upward diagonal"/>
              <p:cNvSpPr>
                <a:spLocks noChangeArrowheads="1"/>
              </p:cNvSpPr>
              <p:nvPr/>
            </p:nvSpPr>
            <p:spPr bwMode="auto">
              <a:xfrm>
                <a:off x="2518" y="3431"/>
                <a:ext cx="277" cy="344"/>
              </a:xfrm>
              <a:prstGeom prst="rect">
                <a:avLst/>
              </a:prstGeom>
              <a:ln w="9525">
                <a:noFill/>
                <a:miter lim="800000"/>
                <a:headEnd/>
                <a:tailEnd/>
              </a:ln>
            </p:spPr>
            <p:txBody>
              <a:bodyPr wrap="none" anchor="ctr"/>
              <a:lstStyle/>
              <a:p>
                <a:endParaRPr lang="en-US">
                  <a:latin typeface="Arial"/>
                  <a:cs typeface="Arial"/>
                </a:endParaRPr>
              </a:p>
            </p:txBody>
          </p:sp>
          <p:grpSp>
            <p:nvGrpSpPr>
              <p:cNvPr id="14" name="Group 13"/>
              <p:cNvGrpSpPr>
                <a:grpSpLocks/>
              </p:cNvGrpSpPr>
              <p:nvPr/>
            </p:nvGrpSpPr>
            <p:grpSpPr bwMode="auto">
              <a:xfrm>
                <a:off x="2738" y="3367"/>
                <a:ext cx="222" cy="123"/>
                <a:chOff x="2757" y="3291"/>
                <a:chExt cx="222" cy="123"/>
              </a:xfrm>
            </p:grpSpPr>
            <p:sp>
              <p:nvSpPr>
                <p:cNvPr id="22" name="Line 14"/>
                <p:cNvSpPr>
                  <a:spLocks noChangeShapeType="1"/>
                </p:cNvSpPr>
                <p:nvPr/>
              </p:nvSpPr>
              <p:spPr bwMode="auto">
                <a:xfrm flipH="1">
                  <a:off x="2763" y="3309"/>
                  <a:ext cx="171" cy="105"/>
                </a:xfrm>
                <a:prstGeom prst="line">
                  <a:avLst/>
                </a:prstGeom>
                <a:noFill/>
                <a:ln w="38100">
                  <a:solidFill>
                    <a:schemeClr val="bg1"/>
                  </a:solidFill>
                  <a:round/>
                  <a:headEnd/>
                  <a:tailEnd/>
                </a:ln>
              </p:spPr>
              <p:txBody>
                <a:bodyPr/>
                <a:lstStyle/>
                <a:p>
                  <a:endParaRPr lang="en-US">
                    <a:latin typeface="Arial"/>
                    <a:cs typeface="Arial"/>
                  </a:endParaRPr>
                </a:p>
              </p:txBody>
            </p:sp>
            <p:sp>
              <p:nvSpPr>
                <p:cNvPr id="23" name="Line 15"/>
                <p:cNvSpPr>
                  <a:spLocks noChangeShapeType="1"/>
                </p:cNvSpPr>
                <p:nvPr/>
              </p:nvSpPr>
              <p:spPr bwMode="auto">
                <a:xfrm flipH="1">
                  <a:off x="2808" y="3300"/>
                  <a:ext cx="171" cy="105"/>
                </a:xfrm>
                <a:prstGeom prst="line">
                  <a:avLst/>
                </a:prstGeom>
                <a:noFill/>
                <a:ln w="19050">
                  <a:solidFill>
                    <a:schemeClr val="tx1"/>
                  </a:solidFill>
                  <a:round/>
                  <a:headEnd/>
                  <a:tailEnd/>
                </a:ln>
              </p:spPr>
              <p:txBody>
                <a:bodyPr/>
                <a:lstStyle/>
                <a:p>
                  <a:endParaRPr lang="en-US">
                    <a:latin typeface="Arial"/>
                    <a:cs typeface="Arial"/>
                  </a:endParaRPr>
                </a:p>
              </p:txBody>
            </p:sp>
            <p:sp>
              <p:nvSpPr>
                <p:cNvPr id="24" name="Line 16"/>
                <p:cNvSpPr>
                  <a:spLocks noChangeShapeType="1"/>
                </p:cNvSpPr>
                <p:nvPr/>
              </p:nvSpPr>
              <p:spPr bwMode="auto">
                <a:xfrm flipH="1">
                  <a:off x="2757" y="3291"/>
                  <a:ext cx="171" cy="105"/>
                </a:xfrm>
                <a:prstGeom prst="line">
                  <a:avLst/>
                </a:prstGeom>
                <a:noFill/>
                <a:ln w="19050">
                  <a:solidFill>
                    <a:schemeClr val="tx1"/>
                  </a:solidFill>
                  <a:round/>
                  <a:headEnd/>
                  <a:tailEnd/>
                </a:ln>
              </p:spPr>
              <p:txBody>
                <a:bodyPr/>
                <a:lstStyle/>
                <a:p>
                  <a:endParaRPr lang="en-US">
                    <a:latin typeface="Arial"/>
                    <a:cs typeface="Arial"/>
                  </a:endParaRPr>
                </a:p>
              </p:txBody>
            </p:sp>
          </p:grpSp>
          <p:grpSp>
            <p:nvGrpSpPr>
              <p:cNvPr id="15" name="Group 14"/>
              <p:cNvGrpSpPr>
                <a:grpSpLocks/>
              </p:cNvGrpSpPr>
              <p:nvPr/>
            </p:nvGrpSpPr>
            <p:grpSpPr bwMode="auto">
              <a:xfrm>
                <a:off x="2579" y="3211"/>
                <a:ext cx="186" cy="141"/>
                <a:chOff x="2586" y="3138"/>
                <a:chExt cx="186" cy="141"/>
              </a:xfrm>
            </p:grpSpPr>
            <p:sp>
              <p:nvSpPr>
                <p:cNvPr id="19" name="Line 18"/>
                <p:cNvSpPr>
                  <a:spLocks noChangeShapeType="1"/>
                </p:cNvSpPr>
                <p:nvPr/>
              </p:nvSpPr>
              <p:spPr bwMode="auto">
                <a:xfrm flipH="1">
                  <a:off x="2586" y="3162"/>
                  <a:ext cx="171" cy="105"/>
                </a:xfrm>
                <a:prstGeom prst="line">
                  <a:avLst/>
                </a:prstGeom>
                <a:noFill/>
                <a:ln w="38100">
                  <a:solidFill>
                    <a:schemeClr val="bg1"/>
                  </a:solidFill>
                  <a:round/>
                  <a:headEnd/>
                  <a:tailEnd/>
                </a:ln>
              </p:spPr>
              <p:txBody>
                <a:bodyPr/>
                <a:lstStyle/>
                <a:p>
                  <a:endParaRPr lang="en-US">
                    <a:latin typeface="Arial"/>
                    <a:cs typeface="Arial"/>
                  </a:endParaRPr>
                </a:p>
              </p:txBody>
            </p:sp>
            <p:sp>
              <p:nvSpPr>
                <p:cNvPr id="20" name="Line 19"/>
                <p:cNvSpPr>
                  <a:spLocks noChangeShapeType="1"/>
                </p:cNvSpPr>
                <p:nvPr/>
              </p:nvSpPr>
              <p:spPr bwMode="auto">
                <a:xfrm flipH="1">
                  <a:off x="2601" y="3174"/>
                  <a:ext cx="171" cy="105"/>
                </a:xfrm>
                <a:prstGeom prst="line">
                  <a:avLst/>
                </a:prstGeom>
                <a:noFill/>
                <a:ln w="19050">
                  <a:solidFill>
                    <a:schemeClr val="tx1"/>
                  </a:solidFill>
                  <a:round/>
                  <a:headEnd/>
                  <a:tailEnd/>
                </a:ln>
              </p:spPr>
              <p:txBody>
                <a:bodyPr/>
                <a:lstStyle/>
                <a:p>
                  <a:endParaRPr lang="en-US">
                    <a:latin typeface="Arial"/>
                    <a:cs typeface="Arial"/>
                  </a:endParaRPr>
                </a:p>
              </p:txBody>
            </p:sp>
            <p:sp>
              <p:nvSpPr>
                <p:cNvPr id="21" name="Line 20"/>
                <p:cNvSpPr>
                  <a:spLocks noChangeShapeType="1"/>
                </p:cNvSpPr>
                <p:nvPr/>
              </p:nvSpPr>
              <p:spPr bwMode="auto">
                <a:xfrm flipH="1">
                  <a:off x="2592" y="3138"/>
                  <a:ext cx="171" cy="105"/>
                </a:xfrm>
                <a:prstGeom prst="line">
                  <a:avLst/>
                </a:prstGeom>
                <a:noFill/>
                <a:ln w="19050">
                  <a:solidFill>
                    <a:schemeClr val="tx1"/>
                  </a:solidFill>
                  <a:round/>
                  <a:headEnd/>
                  <a:tailEnd/>
                </a:ln>
              </p:spPr>
              <p:txBody>
                <a:bodyPr/>
                <a:lstStyle/>
                <a:p>
                  <a:endParaRPr lang="en-US">
                    <a:latin typeface="Arial"/>
                    <a:cs typeface="Arial"/>
                  </a:endParaRPr>
                </a:p>
              </p:txBody>
            </p:sp>
          </p:grpSp>
          <p:sp>
            <p:nvSpPr>
              <p:cNvPr id="16" name="Text Box 21"/>
              <p:cNvSpPr txBox="1">
                <a:spLocks noChangeArrowheads="1"/>
              </p:cNvSpPr>
              <p:nvPr/>
            </p:nvSpPr>
            <p:spPr bwMode="auto">
              <a:xfrm>
                <a:off x="2474" y="3436"/>
                <a:ext cx="189" cy="269"/>
              </a:xfrm>
              <a:prstGeom prst="rect">
                <a:avLst/>
              </a:prstGeom>
              <a:noFill/>
              <a:ln w="9525">
                <a:noFill/>
                <a:miter lim="800000"/>
                <a:headEnd/>
                <a:tailEnd/>
              </a:ln>
            </p:spPr>
            <p:txBody>
              <a:bodyPr>
                <a:spAutoFit/>
              </a:bodyPr>
              <a:lstStyle/>
              <a:p>
                <a:pPr algn="ctr">
                  <a:spcBef>
                    <a:spcPct val="50000"/>
                  </a:spcBef>
                </a:pPr>
                <a:r>
                  <a:rPr lang="en-US" sz="2200" dirty="0">
                    <a:latin typeface="Arial"/>
                    <a:cs typeface="Arial"/>
                  </a:rPr>
                  <a:t>0</a:t>
                </a:r>
              </a:p>
            </p:txBody>
          </p:sp>
          <p:sp>
            <p:nvSpPr>
              <p:cNvPr id="17" name="Text Box 22"/>
              <p:cNvSpPr txBox="1">
                <a:spLocks noChangeArrowheads="1"/>
              </p:cNvSpPr>
              <p:nvPr/>
            </p:nvSpPr>
            <p:spPr bwMode="auto">
              <a:xfrm>
                <a:off x="3225" y="225"/>
                <a:ext cx="1693" cy="54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latin typeface="Arial"/>
                    <a:cs typeface="Arial"/>
                  </a:rPr>
                  <a:t>The market for </a:t>
                </a:r>
                <a:br>
                  <a:rPr lang="en-US" sz="2500">
                    <a:latin typeface="Arial"/>
                    <a:cs typeface="Arial"/>
                  </a:rPr>
                </a:br>
                <a:r>
                  <a:rPr lang="en-US" sz="2500">
                    <a:latin typeface="Arial"/>
                    <a:cs typeface="Arial"/>
                  </a:rPr>
                  <a:t>hotel rooms</a:t>
                </a:r>
              </a:p>
            </p:txBody>
          </p:sp>
          <p:sp>
            <p:nvSpPr>
              <p:cNvPr id="18" name="Text Box 23"/>
              <p:cNvSpPr txBox="1">
                <a:spLocks noChangeArrowheads="1"/>
              </p:cNvSpPr>
              <p:nvPr/>
            </p:nvSpPr>
            <p:spPr bwMode="auto">
              <a:xfrm>
                <a:off x="5220" y="2165"/>
                <a:ext cx="210"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latin typeface="Arial"/>
                    <a:cs typeface="Arial"/>
                  </a:rPr>
                  <a:t>D</a:t>
                </a:r>
              </a:p>
            </p:txBody>
          </p:sp>
        </p:grpSp>
      </p:grpSp>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1 			</a:t>
            </a:r>
            <a:r>
              <a:rPr lang="en-US" dirty="0">
                <a:solidFill>
                  <a:srgbClr val="AE1221"/>
                </a:solidFill>
              </a:rPr>
              <a:t>Price controls</a:t>
            </a:r>
            <a:endParaRPr lang="en-US" dirty="0"/>
          </a:p>
        </p:txBody>
      </p:sp>
      <p:sp>
        <p:nvSpPr>
          <p:cNvPr id="3" name="Content Placeholder 2"/>
          <p:cNvSpPr>
            <a:spLocks noGrp="1"/>
          </p:cNvSpPr>
          <p:nvPr>
            <p:ph idx="1"/>
          </p:nvPr>
        </p:nvSpPr>
        <p:spPr>
          <a:xfrm>
            <a:off x="347241" y="762000"/>
            <a:ext cx="3634209" cy="5610225"/>
          </a:xfrm>
        </p:spPr>
        <p:txBody>
          <a:bodyPr>
            <a:normAutofit/>
          </a:bodyPr>
          <a:lstStyle/>
          <a:p>
            <a:pPr marL="0" indent="0">
              <a:spcBef>
                <a:spcPct val="45000"/>
              </a:spcBef>
              <a:buClr>
                <a:srgbClr val="003399"/>
              </a:buClr>
              <a:buSzPct val="120000"/>
              <a:buNone/>
            </a:pPr>
            <a:r>
              <a:rPr lang="en-US" sz="2700" dirty="0" smtClean="0">
                <a:solidFill>
                  <a:schemeClr val="accent6">
                    <a:lumMod val="50000"/>
                  </a:schemeClr>
                </a:solidFill>
                <a:cs typeface="Arial"/>
              </a:rPr>
              <a:t>The market for hotel rooms is in equilibrium as in the graph.</a:t>
            </a:r>
          </a:p>
          <a:p>
            <a:pPr>
              <a:spcBef>
                <a:spcPct val="45000"/>
              </a:spcBef>
              <a:buClr>
                <a:srgbClr val="003399"/>
              </a:buClr>
              <a:buSzPct val="120000"/>
            </a:pPr>
            <a:r>
              <a:rPr lang="en-US" sz="2700" dirty="0" smtClean="0">
                <a:cs typeface="Arial"/>
              </a:rPr>
              <a:t>Determine the effects </a:t>
            </a:r>
            <a:r>
              <a:rPr lang="en-US" sz="2700" dirty="0">
                <a:cs typeface="Arial"/>
              </a:rPr>
              <a:t>of:</a:t>
            </a:r>
          </a:p>
          <a:p>
            <a:pPr marL="628650" lvl="1" indent="-514350">
              <a:spcBef>
                <a:spcPct val="45000"/>
              </a:spcBef>
              <a:buClr>
                <a:srgbClr val="FF0000"/>
              </a:buClr>
              <a:buSzPct val="120000"/>
              <a:buFont typeface="+mj-lt"/>
              <a:buAutoNum type="alphaUcPeriod"/>
            </a:pPr>
            <a:r>
              <a:rPr lang="en-US" sz="2700" dirty="0" smtClean="0">
                <a:cs typeface="Arial"/>
              </a:rPr>
              <a:t>$</a:t>
            </a:r>
            <a:r>
              <a:rPr lang="en-US" sz="2700" dirty="0">
                <a:cs typeface="Arial"/>
              </a:rPr>
              <a:t>90 price </a:t>
            </a:r>
            <a:r>
              <a:rPr lang="en-US" sz="2700" dirty="0" smtClean="0">
                <a:cs typeface="Arial"/>
              </a:rPr>
              <a:t>ceiling</a:t>
            </a:r>
            <a:endParaRPr lang="en-US" sz="2700" dirty="0">
              <a:cs typeface="Arial"/>
            </a:endParaRPr>
          </a:p>
          <a:p>
            <a:pPr marL="628650" lvl="1" indent="-514350">
              <a:spcBef>
                <a:spcPct val="45000"/>
              </a:spcBef>
              <a:buClr>
                <a:srgbClr val="FF0000"/>
              </a:buClr>
              <a:buSzPct val="120000"/>
              <a:buFont typeface="+mj-lt"/>
              <a:buAutoNum type="alphaUcPeriod"/>
            </a:pPr>
            <a:r>
              <a:rPr lang="en-US" sz="2700" dirty="0" smtClean="0">
                <a:cs typeface="Arial"/>
              </a:rPr>
              <a:t>$90 </a:t>
            </a:r>
            <a:r>
              <a:rPr lang="en-US" sz="2700" dirty="0">
                <a:cs typeface="Arial"/>
              </a:rPr>
              <a:t>price </a:t>
            </a:r>
            <a:r>
              <a:rPr lang="en-US" sz="2700" dirty="0" smtClean="0">
                <a:cs typeface="Arial"/>
              </a:rPr>
              <a:t>floor</a:t>
            </a:r>
            <a:endParaRPr lang="en-US" sz="2700" dirty="0">
              <a:cs typeface="Arial"/>
            </a:endParaRPr>
          </a:p>
          <a:p>
            <a:pPr marL="628650" lvl="1" indent="-514350">
              <a:spcBef>
                <a:spcPct val="45000"/>
              </a:spcBef>
              <a:buClr>
                <a:srgbClr val="FF0000"/>
              </a:buClr>
              <a:buSzPct val="120000"/>
              <a:buFont typeface="+mj-lt"/>
              <a:buAutoNum type="alphaUcPeriod"/>
            </a:pPr>
            <a:r>
              <a:rPr lang="en-US" sz="2700" dirty="0" smtClean="0">
                <a:cs typeface="Arial"/>
              </a:rPr>
              <a:t>$</a:t>
            </a:r>
            <a:r>
              <a:rPr lang="en-US" sz="2700" dirty="0">
                <a:cs typeface="Arial"/>
              </a:rPr>
              <a:t>120 </a:t>
            </a:r>
            <a:r>
              <a:rPr lang="en-US" sz="2700" dirty="0" smtClean="0">
                <a:cs typeface="Arial"/>
              </a:rPr>
              <a:t>price floor</a:t>
            </a:r>
            <a:endParaRPr lang="en-US" sz="2700" dirty="0">
              <a:cs typeface="Aria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927919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6"/>
          <p:cNvGrpSpPr>
            <a:grpSpLocks/>
          </p:cNvGrpSpPr>
          <p:nvPr/>
        </p:nvGrpSpPr>
        <p:grpSpPr bwMode="auto">
          <a:xfrm>
            <a:off x="3522662" y="533400"/>
            <a:ext cx="5545138" cy="5810250"/>
            <a:chOff x="2185" y="225"/>
            <a:chExt cx="3493" cy="3660"/>
          </a:xfrm>
        </p:grpSpPr>
        <p:graphicFrame>
          <p:nvGraphicFramePr>
            <p:cNvPr id="7" name="Object 7"/>
            <p:cNvGraphicFramePr>
              <a:graphicFrameLocks noChangeAspect="1"/>
            </p:cNvGraphicFramePr>
            <p:nvPr/>
          </p:nvGraphicFramePr>
          <p:xfrm>
            <a:off x="2185" y="429"/>
            <a:ext cx="3493" cy="3456"/>
          </p:xfrm>
          <a:graphic>
            <a:graphicData uri="http://schemas.openxmlformats.org/presentationml/2006/ole">
              <mc:AlternateContent xmlns:mc="http://schemas.openxmlformats.org/markup-compatibility/2006">
                <mc:Choice xmlns:v="urn:schemas-microsoft-com:vml" Requires="v">
                  <p:oleObj spid="_x0000_s2060" name="Worksheet" r:id="rId4" imgW="3943410" imgH="3495854" progId="Excel.Sheet.8">
                    <p:embed/>
                  </p:oleObj>
                </mc:Choice>
                <mc:Fallback>
                  <p:oleObj name="Worksheet" r:id="rId4" imgW="3943410" imgH="349585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 y="429"/>
                          <a:ext cx="3493" cy="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25"/>
            <p:cNvGrpSpPr>
              <a:grpSpLocks/>
            </p:cNvGrpSpPr>
            <p:nvPr/>
          </p:nvGrpSpPr>
          <p:grpSpPr bwMode="auto">
            <a:xfrm>
              <a:off x="2285" y="225"/>
              <a:ext cx="3341" cy="3550"/>
              <a:chOff x="2285" y="225"/>
              <a:chExt cx="3341" cy="3550"/>
            </a:xfrm>
          </p:grpSpPr>
          <p:sp useBgFill="1">
            <p:nvSpPr>
              <p:cNvPr id="9" name="Text Box 8" descr="Wide upward diagonal"/>
              <p:cNvSpPr txBox="1">
                <a:spLocks noChangeArrowheads="1"/>
              </p:cNvSpPr>
              <p:nvPr/>
            </p:nvSpPr>
            <p:spPr bwMode="auto">
              <a:xfrm>
                <a:off x="5289" y="3472"/>
                <a:ext cx="337" cy="279"/>
              </a:xfrm>
              <a:prstGeom prst="rect">
                <a:avLst/>
              </a:prstGeom>
              <a:ln w="9525">
                <a:noFill/>
                <a:miter lim="800000"/>
                <a:headEnd/>
                <a:tailEnd/>
              </a:ln>
            </p:spPr>
            <p:txBody>
              <a:bodyPr tIns="0">
                <a:spAutoFit/>
              </a:bodyPr>
              <a:lstStyle/>
              <a:p>
                <a:pPr algn="ctr">
                  <a:spcBef>
                    <a:spcPct val="50000"/>
                  </a:spcBef>
                </a:pPr>
                <a:r>
                  <a:rPr lang="en-US" sz="2600" b="1" i="1" dirty="0">
                    <a:latin typeface="Arial"/>
                    <a:cs typeface="Arial"/>
                  </a:rPr>
                  <a:t>Q</a:t>
                </a:r>
              </a:p>
            </p:txBody>
          </p:sp>
          <p:sp useBgFill="1">
            <p:nvSpPr>
              <p:cNvPr id="10" name="Text Box 9" descr="Wide upward diagonal"/>
              <p:cNvSpPr txBox="1">
                <a:spLocks noChangeArrowheads="1"/>
              </p:cNvSpPr>
              <p:nvPr/>
            </p:nvSpPr>
            <p:spPr bwMode="auto">
              <a:xfrm>
                <a:off x="2285" y="466"/>
                <a:ext cx="328" cy="279"/>
              </a:xfrm>
              <a:prstGeom prst="rect">
                <a:avLst/>
              </a:prstGeom>
              <a:ln w="9525">
                <a:noFill/>
                <a:miter lim="800000"/>
                <a:headEnd/>
                <a:tailEnd/>
              </a:ln>
            </p:spPr>
            <p:txBody>
              <a:bodyPr wrap="none" tIns="0"/>
              <a:lstStyle/>
              <a:p>
                <a:pPr algn="r">
                  <a:spcBef>
                    <a:spcPct val="50000"/>
                  </a:spcBef>
                </a:pPr>
                <a:r>
                  <a:rPr lang="en-US" sz="2600" b="1" i="1">
                    <a:latin typeface="Arial"/>
                    <a:cs typeface="Arial"/>
                  </a:rPr>
                  <a:t>P</a:t>
                </a:r>
              </a:p>
            </p:txBody>
          </p:sp>
          <p:sp>
            <p:nvSpPr>
              <p:cNvPr id="11" name="Text Box 10"/>
              <p:cNvSpPr txBox="1">
                <a:spLocks noChangeArrowheads="1"/>
              </p:cNvSpPr>
              <p:nvPr/>
            </p:nvSpPr>
            <p:spPr bwMode="auto">
              <a:xfrm>
                <a:off x="5250" y="657"/>
                <a:ext cx="225" cy="250"/>
              </a:xfrm>
              <a:prstGeom prst="rect">
                <a:avLst/>
              </a:prstGeom>
              <a:noFill/>
              <a:ln w="9525">
                <a:noFill/>
                <a:miter lim="800000"/>
                <a:headEnd/>
                <a:tailEnd/>
              </a:ln>
            </p:spPr>
            <p:txBody>
              <a:bodyPr lIns="0" tIns="0" rIns="0" bIns="0">
                <a:spAutoFit/>
              </a:bodyPr>
              <a:lstStyle/>
              <a:p>
                <a:pPr algn="ctr">
                  <a:spcBef>
                    <a:spcPct val="50000"/>
                  </a:spcBef>
                </a:pPr>
                <a:r>
                  <a:rPr lang="en-US" sz="2600" b="1" i="1">
                    <a:latin typeface="Arial"/>
                    <a:cs typeface="Arial"/>
                  </a:rPr>
                  <a:t>S</a:t>
                </a:r>
              </a:p>
            </p:txBody>
          </p:sp>
          <p:sp useBgFill="1">
            <p:nvSpPr>
              <p:cNvPr id="12" name="Rectangle 11" descr="Wide upward diagonal"/>
              <p:cNvSpPr>
                <a:spLocks noChangeArrowheads="1"/>
              </p:cNvSpPr>
              <p:nvPr/>
            </p:nvSpPr>
            <p:spPr bwMode="auto">
              <a:xfrm>
                <a:off x="2302" y="3271"/>
                <a:ext cx="307" cy="247"/>
              </a:xfrm>
              <a:prstGeom prst="rect">
                <a:avLst/>
              </a:prstGeom>
              <a:ln w="9525">
                <a:noFill/>
                <a:miter lim="800000"/>
                <a:headEnd/>
                <a:tailEnd/>
              </a:ln>
            </p:spPr>
            <p:txBody>
              <a:bodyPr wrap="none" anchor="ctr"/>
              <a:lstStyle/>
              <a:p>
                <a:endParaRPr lang="en-US">
                  <a:latin typeface="Arial"/>
                  <a:cs typeface="Arial"/>
                </a:endParaRPr>
              </a:p>
            </p:txBody>
          </p:sp>
          <p:sp useBgFill="1">
            <p:nvSpPr>
              <p:cNvPr id="13" name="Rectangle 12" descr="Wide upward diagonal"/>
              <p:cNvSpPr>
                <a:spLocks noChangeArrowheads="1"/>
              </p:cNvSpPr>
              <p:nvPr/>
            </p:nvSpPr>
            <p:spPr bwMode="auto">
              <a:xfrm>
                <a:off x="2518" y="3431"/>
                <a:ext cx="277" cy="344"/>
              </a:xfrm>
              <a:prstGeom prst="rect">
                <a:avLst/>
              </a:prstGeom>
              <a:ln w="9525">
                <a:noFill/>
                <a:miter lim="800000"/>
                <a:headEnd/>
                <a:tailEnd/>
              </a:ln>
            </p:spPr>
            <p:txBody>
              <a:bodyPr wrap="none" anchor="ctr"/>
              <a:lstStyle/>
              <a:p>
                <a:endParaRPr lang="en-US">
                  <a:latin typeface="Arial"/>
                  <a:cs typeface="Arial"/>
                </a:endParaRPr>
              </a:p>
            </p:txBody>
          </p:sp>
          <p:grpSp>
            <p:nvGrpSpPr>
              <p:cNvPr id="14" name="Group 13"/>
              <p:cNvGrpSpPr>
                <a:grpSpLocks/>
              </p:cNvGrpSpPr>
              <p:nvPr/>
            </p:nvGrpSpPr>
            <p:grpSpPr bwMode="auto">
              <a:xfrm>
                <a:off x="2738" y="3367"/>
                <a:ext cx="222" cy="123"/>
                <a:chOff x="2757" y="3291"/>
                <a:chExt cx="222" cy="123"/>
              </a:xfrm>
            </p:grpSpPr>
            <p:sp>
              <p:nvSpPr>
                <p:cNvPr id="22" name="Line 14"/>
                <p:cNvSpPr>
                  <a:spLocks noChangeShapeType="1"/>
                </p:cNvSpPr>
                <p:nvPr/>
              </p:nvSpPr>
              <p:spPr bwMode="auto">
                <a:xfrm flipH="1">
                  <a:off x="2763" y="3309"/>
                  <a:ext cx="171" cy="105"/>
                </a:xfrm>
                <a:prstGeom prst="line">
                  <a:avLst/>
                </a:prstGeom>
                <a:noFill/>
                <a:ln w="38100">
                  <a:solidFill>
                    <a:schemeClr val="bg1"/>
                  </a:solidFill>
                  <a:round/>
                  <a:headEnd/>
                  <a:tailEnd/>
                </a:ln>
              </p:spPr>
              <p:txBody>
                <a:bodyPr/>
                <a:lstStyle/>
                <a:p>
                  <a:endParaRPr lang="en-US">
                    <a:latin typeface="Arial"/>
                    <a:cs typeface="Arial"/>
                  </a:endParaRPr>
                </a:p>
              </p:txBody>
            </p:sp>
            <p:sp>
              <p:nvSpPr>
                <p:cNvPr id="23" name="Line 15"/>
                <p:cNvSpPr>
                  <a:spLocks noChangeShapeType="1"/>
                </p:cNvSpPr>
                <p:nvPr/>
              </p:nvSpPr>
              <p:spPr bwMode="auto">
                <a:xfrm flipH="1">
                  <a:off x="2808" y="3300"/>
                  <a:ext cx="171" cy="105"/>
                </a:xfrm>
                <a:prstGeom prst="line">
                  <a:avLst/>
                </a:prstGeom>
                <a:noFill/>
                <a:ln w="19050">
                  <a:solidFill>
                    <a:schemeClr val="tx1"/>
                  </a:solidFill>
                  <a:round/>
                  <a:headEnd/>
                  <a:tailEnd/>
                </a:ln>
              </p:spPr>
              <p:txBody>
                <a:bodyPr/>
                <a:lstStyle/>
                <a:p>
                  <a:endParaRPr lang="en-US">
                    <a:latin typeface="Arial"/>
                    <a:cs typeface="Arial"/>
                  </a:endParaRPr>
                </a:p>
              </p:txBody>
            </p:sp>
            <p:sp>
              <p:nvSpPr>
                <p:cNvPr id="24" name="Line 16"/>
                <p:cNvSpPr>
                  <a:spLocks noChangeShapeType="1"/>
                </p:cNvSpPr>
                <p:nvPr/>
              </p:nvSpPr>
              <p:spPr bwMode="auto">
                <a:xfrm flipH="1">
                  <a:off x="2757" y="3291"/>
                  <a:ext cx="171" cy="105"/>
                </a:xfrm>
                <a:prstGeom prst="line">
                  <a:avLst/>
                </a:prstGeom>
                <a:noFill/>
                <a:ln w="19050">
                  <a:solidFill>
                    <a:schemeClr val="tx1"/>
                  </a:solidFill>
                  <a:round/>
                  <a:headEnd/>
                  <a:tailEnd/>
                </a:ln>
              </p:spPr>
              <p:txBody>
                <a:bodyPr/>
                <a:lstStyle/>
                <a:p>
                  <a:endParaRPr lang="en-US">
                    <a:latin typeface="Arial"/>
                    <a:cs typeface="Arial"/>
                  </a:endParaRPr>
                </a:p>
              </p:txBody>
            </p:sp>
          </p:grpSp>
          <p:grpSp>
            <p:nvGrpSpPr>
              <p:cNvPr id="15" name="Group 14"/>
              <p:cNvGrpSpPr>
                <a:grpSpLocks/>
              </p:cNvGrpSpPr>
              <p:nvPr/>
            </p:nvGrpSpPr>
            <p:grpSpPr bwMode="auto">
              <a:xfrm>
                <a:off x="2579" y="3211"/>
                <a:ext cx="186" cy="141"/>
                <a:chOff x="2586" y="3138"/>
                <a:chExt cx="186" cy="141"/>
              </a:xfrm>
            </p:grpSpPr>
            <p:sp>
              <p:nvSpPr>
                <p:cNvPr id="19" name="Line 18"/>
                <p:cNvSpPr>
                  <a:spLocks noChangeShapeType="1"/>
                </p:cNvSpPr>
                <p:nvPr/>
              </p:nvSpPr>
              <p:spPr bwMode="auto">
                <a:xfrm flipH="1">
                  <a:off x="2586" y="3162"/>
                  <a:ext cx="171" cy="105"/>
                </a:xfrm>
                <a:prstGeom prst="line">
                  <a:avLst/>
                </a:prstGeom>
                <a:noFill/>
                <a:ln w="38100">
                  <a:solidFill>
                    <a:schemeClr val="bg1"/>
                  </a:solidFill>
                  <a:round/>
                  <a:headEnd/>
                  <a:tailEnd/>
                </a:ln>
              </p:spPr>
              <p:txBody>
                <a:bodyPr/>
                <a:lstStyle/>
                <a:p>
                  <a:endParaRPr lang="en-US">
                    <a:latin typeface="Arial"/>
                    <a:cs typeface="Arial"/>
                  </a:endParaRPr>
                </a:p>
              </p:txBody>
            </p:sp>
            <p:sp>
              <p:nvSpPr>
                <p:cNvPr id="20" name="Line 19"/>
                <p:cNvSpPr>
                  <a:spLocks noChangeShapeType="1"/>
                </p:cNvSpPr>
                <p:nvPr/>
              </p:nvSpPr>
              <p:spPr bwMode="auto">
                <a:xfrm flipH="1">
                  <a:off x="2601" y="3174"/>
                  <a:ext cx="171" cy="105"/>
                </a:xfrm>
                <a:prstGeom prst="line">
                  <a:avLst/>
                </a:prstGeom>
                <a:noFill/>
                <a:ln w="19050">
                  <a:solidFill>
                    <a:schemeClr val="tx1"/>
                  </a:solidFill>
                  <a:round/>
                  <a:headEnd/>
                  <a:tailEnd/>
                </a:ln>
              </p:spPr>
              <p:txBody>
                <a:bodyPr/>
                <a:lstStyle/>
                <a:p>
                  <a:endParaRPr lang="en-US">
                    <a:latin typeface="Arial"/>
                    <a:cs typeface="Arial"/>
                  </a:endParaRPr>
                </a:p>
              </p:txBody>
            </p:sp>
            <p:sp>
              <p:nvSpPr>
                <p:cNvPr id="21" name="Line 20"/>
                <p:cNvSpPr>
                  <a:spLocks noChangeShapeType="1"/>
                </p:cNvSpPr>
                <p:nvPr/>
              </p:nvSpPr>
              <p:spPr bwMode="auto">
                <a:xfrm flipH="1">
                  <a:off x="2592" y="3138"/>
                  <a:ext cx="171" cy="105"/>
                </a:xfrm>
                <a:prstGeom prst="line">
                  <a:avLst/>
                </a:prstGeom>
                <a:noFill/>
                <a:ln w="19050">
                  <a:solidFill>
                    <a:schemeClr val="tx1"/>
                  </a:solidFill>
                  <a:round/>
                  <a:headEnd/>
                  <a:tailEnd/>
                </a:ln>
              </p:spPr>
              <p:txBody>
                <a:bodyPr/>
                <a:lstStyle/>
                <a:p>
                  <a:endParaRPr lang="en-US">
                    <a:latin typeface="Arial"/>
                    <a:cs typeface="Arial"/>
                  </a:endParaRPr>
                </a:p>
              </p:txBody>
            </p:sp>
          </p:grpSp>
          <p:sp>
            <p:nvSpPr>
              <p:cNvPr id="16" name="Text Box 21"/>
              <p:cNvSpPr txBox="1">
                <a:spLocks noChangeArrowheads="1"/>
              </p:cNvSpPr>
              <p:nvPr/>
            </p:nvSpPr>
            <p:spPr bwMode="auto">
              <a:xfrm>
                <a:off x="2474" y="3436"/>
                <a:ext cx="189" cy="269"/>
              </a:xfrm>
              <a:prstGeom prst="rect">
                <a:avLst/>
              </a:prstGeom>
              <a:noFill/>
              <a:ln w="9525">
                <a:noFill/>
                <a:miter lim="800000"/>
                <a:headEnd/>
                <a:tailEnd/>
              </a:ln>
            </p:spPr>
            <p:txBody>
              <a:bodyPr>
                <a:spAutoFit/>
              </a:bodyPr>
              <a:lstStyle/>
              <a:p>
                <a:pPr algn="ctr">
                  <a:spcBef>
                    <a:spcPct val="50000"/>
                  </a:spcBef>
                </a:pPr>
                <a:r>
                  <a:rPr lang="en-US" sz="2200" dirty="0">
                    <a:latin typeface="Arial"/>
                    <a:cs typeface="Arial"/>
                  </a:rPr>
                  <a:t>0</a:t>
                </a:r>
              </a:p>
            </p:txBody>
          </p:sp>
          <p:sp>
            <p:nvSpPr>
              <p:cNvPr id="17" name="Text Box 22"/>
              <p:cNvSpPr txBox="1">
                <a:spLocks noChangeArrowheads="1"/>
              </p:cNvSpPr>
              <p:nvPr/>
            </p:nvSpPr>
            <p:spPr bwMode="auto">
              <a:xfrm>
                <a:off x="3225" y="225"/>
                <a:ext cx="1693" cy="54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latin typeface="Arial"/>
                    <a:cs typeface="Arial"/>
                  </a:rPr>
                  <a:t>The market for </a:t>
                </a:r>
                <a:br>
                  <a:rPr lang="en-US" sz="2500">
                    <a:latin typeface="Arial"/>
                    <a:cs typeface="Arial"/>
                  </a:rPr>
                </a:br>
                <a:r>
                  <a:rPr lang="en-US" sz="2500">
                    <a:latin typeface="Arial"/>
                    <a:cs typeface="Arial"/>
                  </a:rPr>
                  <a:t>hotel rooms</a:t>
                </a:r>
              </a:p>
            </p:txBody>
          </p:sp>
          <p:sp>
            <p:nvSpPr>
              <p:cNvPr id="18" name="Text Box 23"/>
              <p:cNvSpPr txBox="1">
                <a:spLocks noChangeArrowheads="1"/>
              </p:cNvSpPr>
              <p:nvPr/>
            </p:nvSpPr>
            <p:spPr bwMode="auto">
              <a:xfrm>
                <a:off x="5220" y="2165"/>
                <a:ext cx="210"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latin typeface="Arial"/>
                    <a:cs typeface="Arial"/>
                  </a:rPr>
                  <a:t>D</a:t>
                </a:r>
              </a:p>
            </p:txBody>
          </p:sp>
        </p:grpSp>
      </p:grpSp>
      <p:sp>
        <p:nvSpPr>
          <p:cNvPr id="2" name="Title 1"/>
          <p:cNvSpPr>
            <a:spLocks noGrp="1"/>
          </p:cNvSpPr>
          <p:nvPr>
            <p:ph type="title"/>
          </p:nvPr>
        </p:nvSpPr>
        <p:spPr/>
        <p:txBody>
          <a:bodyPr/>
          <a:lstStyle/>
          <a:p>
            <a:r>
              <a:rPr lang="en-US" dirty="0">
                <a:solidFill>
                  <a:schemeClr val="accent6">
                    <a:lumMod val="50000"/>
                  </a:schemeClr>
                </a:solidFill>
              </a:rPr>
              <a:t>Active Learning 1 		</a:t>
            </a:r>
            <a:r>
              <a:rPr lang="en-US" dirty="0" smtClean="0">
                <a:solidFill>
                  <a:srgbClr val="AE1221"/>
                </a:solidFill>
              </a:rPr>
              <a:t>A. </a:t>
            </a:r>
            <a:r>
              <a:rPr lang="en-US" dirty="0" smtClean="0">
                <a:solidFill>
                  <a:srgbClr val="AE1221"/>
                </a:solidFill>
              </a:rPr>
              <a:t>$90 </a:t>
            </a:r>
            <a:r>
              <a:rPr lang="en-US" dirty="0">
                <a:solidFill>
                  <a:srgbClr val="AE1221"/>
                </a:solidFill>
              </a:rPr>
              <a:t>price </a:t>
            </a:r>
            <a:r>
              <a:rPr lang="en-US" dirty="0" smtClean="0">
                <a:solidFill>
                  <a:srgbClr val="AE1221"/>
                </a:solidFill>
              </a:rPr>
              <a:t>ceiling</a:t>
            </a:r>
            <a:endParaRPr lang="en-US" dirty="0">
              <a:solidFill>
                <a:srgbClr val="AE1221"/>
              </a:solidFill>
            </a:endParaRPr>
          </a:p>
        </p:txBody>
      </p:sp>
      <p:sp>
        <p:nvSpPr>
          <p:cNvPr id="3" name="Content Placeholder 2"/>
          <p:cNvSpPr>
            <a:spLocks noGrp="1"/>
          </p:cNvSpPr>
          <p:nvPr>
            <p:ph type="body" sz="quarter" idx="12"/>
          </p:nvPr>
        </p:nvSpPr>
        <p:spPr>
          <a:xfrm>
            <a:off x="0" y="1054410"/>
            <a:ext cx="3365500" cy="4375150"/>
          </a:xfrm>
        </p:spPr>
        <p:txBody>
          <a:bodyPr>
            <a:normAutofit/>
          </a:bodyPr>
          <a:lstStyle/>
          <a:p>
            <a:pPr marL="0" indent="0">
              <a:spcBef>
                <a:spcPct val="45000"/>
              </a:spcBef>
              <a:buClr>
                <a:srgbClr val="003399"/>
              </a:buClr>
              <a:buSzPct val="120000"/>
              <a:buNone/>
            </a:pPr>
            <a:r>
              <a:rPr lang="en-US" sz="2700" dirty="0">
                <a:solidFill>
                  <a:schemeClr val="accent6">
                    <a:lumMod val="50000"/>
                  </a:schemeClr>
                </a:solidFill>
                <a:cs typeface="Arial"/>
              </a:rPr>
              <a:t>The price falls to $90. </a:t>
            </a:r>
            <a:r>
              <a:rPr lang="en-US" sz="2700" dirty="0" smtClean="0">
                <a:solidFill>
                  <a:schemeClr val="accent6">
                    <a:lumMod val="50000"/>
                  </a:schemeClr>
                </a:solidFill>
                <a:cs typeface="Arial"/>
              </a:rPr>
              <a:t>(binding price ceiling below the equilibrium)</a:t>
            </a:r>
            <a:endParaRPr lang="en-US" sz="2700" dirty="0">
              <a:solidFill>
                <a:schemeClr val="accent6">
                  <a:lumMod val="50000"/>
                </a:schemeClr>
              </a:solidFill>
              <a:cs typeface="Arial"/>
            </a:endParaRPr>
          </a:p>
          <a:p>
            <a:pPr marL="0" indent="0">
              <a:spcBef>
                <a:spcPct val="45000"/>
              </a:spcBef>
              <a:buClr>
                <a:srgbClr val="003399"/>
              </a:buClr>
              <a:buSzPct val="120000"/>
              <a:buNone/>
            </a:pPr>
            <a:r>
              <a:rPr lang="en-US" sz="2700" dirty="0">
                <a:solidFill>
                  <a:schemeClr val="accent6">
                    <a:lumMod val="50000"/>
                  </a:schemeClr>
                </a:solidFill>
                <a:cs typeface="Arial"/>
              </a:rPr>
              <a:t>Buyers demand </a:t>
            </a:r>
            <a:br>
              <a:rPr lang="en-US" sz="2700" dirty="0">
                <a:solidFill>
                  <a:schemeClr val="accent6">
                    <a:lumMod val="50000"/>
                  </a:schemeClr>
                </a:solidFill>
                <a:cs typeface="Arial"/>
              </a:rPr>
            </a:br>
            <a:r>
              <a:rPr lang="en-US" sz="2700" dirty="0">
                <a:solidFill>
                  <a:schemeClr val="accent6">
                    <a:lumMod val="50000"/>
                  </a:schemeClr>
                </a:solidFill>
                <a:cs typeface="Arial"/>
              </a:rPr>
              <a:t>120 rooms, sellers supply 90, leaving a shortage. </a:t>
            </a:r>
          </a:p>
        </p:txBody>
      </p:sp>
      <p:sp>
        <p:nvSpPr>
          <p:cNvPr id="4" name="Slide Number Placeholder 3"/>
          <p:cNvSpPr>
            <a:spLocks noGrp="1"/>
          </p:cNvSpPr>
          <p:nvPr>
            <p:ph type="sldNum" sz="quarter" idx="13"/>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5" name="Group 28"/>
          <p:cNvGrpSpPr>
            <a:grpSpLocks/>
          </p:cNvGrpSpPr>
          <p:nvPr/>
        </p:nvGrpSpPr>
        <p:grpSpPr bwMode="auto">
          <a:xfrm>
            <a:off x="6443663" y="3494091"/>
            <a:ext cx="1987550" cy="714767"/>
            <a:chOff x="3554" y="2417"/>
            <a:chExt cx="778" cy="416"/>
          </a:xfrm>
        </p:grpSpPr>
        <p:sp>
          <p:nvSpPr>
            <p:cNvPr id="26" name="AutoShape 29"/>
            <p:cNvSpPr>
              <a:spLocks/>
            </p:cNvSpPr>
            <p:nvPr/>
          </p:nvSpPr>
          <p:spPr bwMode="auto">
            <a:xfrm rot="-5400000">
              <a:off x="3831" y="2192"/>
              <a:ext cx="188" cy="637"/>
            </a:xfrm>
            <a:prstGeom prst="leftBrace">
              <a:avLst>
                <a:gd name="adj1" fmla="val 59421"/>
                <a:gd name="adj2" fmla="val 50000"/>
              </a:avLst>
            </a:prstGeom>
            <a:noFill/>
            <a:ln w="19050">
              <a:solidFill>
                <a:srgbClr val="0000FF"/>
              </a:solidFill>
              <a:round/>
              <a:headEnd/>
              <a:tailEnd/>
            </a:ln>
          </p:spPr>
          <p:txBody>
            <a:bodyPr vert="eaVert" wrap="none" anchor="ctr"/>
            <a:lstStyle/>
            <a:p>
              <a:endParaRPr lang="en-US">
                <a:latin typeface="Arial"/>
                <a:cs typeface="Arial"/>
              </a:endParaRPr>
            </a:p>
          </p:txBody>
        </p:sp>
        <p:sp>
          <p:nvSpPr>
            <p:cNvPr id="27" name="Text Box 30"/>
            <p:cNvSpPr txBox="1">
              <a:spLocks noChangeArrowheads="1"/>
            </p:cNvSpPr>
            <p:nvPr/>
          </p:nvSpPr>
          <p:spPr bwMode="auto">
            <a:xfrm>
              <a:off x="3554" y="2618"/>
              <a:ext cx="778" cy="215"/>
            </a:xfrm>
            <a:prstGeom prst="rect">
              <a:avLst/>
            </a:prstGeom>
            <a:solidFill>
              <a:srgbClr val="FFCCFF"/>
            </a:solidFill>
            <a:ln w="9525">
              <a:noFill/>
              <a:miter lim="800000"/>
              <a:headEnd/>
              <a:tailEnd/>
            </a:ln>
          </p:spPr>
          <p:txBody>
            <a:bodyPr lIns="0" tIns="0" rIns="0" bIns="0">
              <a:spAutoFit/>
            </a:bodyPr>
            <a:lstStyle/>
            <a:p>
              <a:pPr algn="ctr">
                <a:spcBef>
                  <a:spcPct val="50000"/>
                </a:spcBef>
              </a:pPr>
              <a:r>
                <a:rPr lang="en-US" sz="2400" b="1" i="1" dirty="0">
                  <a:solidFill>
                    <a:srgbClr val="0000FF"/>
                  </a:solidFill>
                  <a:latin typeface="Arial"/>
                  <a:cs typeface="Arial"/>
                </a:rPr>
                <a:t>shortage </a:t>
              </a:r>
              <a:r>
                <a:rPr lang="en-US" sz="2400" dirty="0">
                  <a:solidFill>
                    <a:srgbClr val="0000FF"/>
                  </a:solidFill>
                  <a:latin typeface="Arial"/>
                  <a:cs typeface="Arial"/>
                </a:rPr>
                <a:t>= 30</a:t>
              </a:r>
            </a:p>
          </p:txBody>
        </p:sp>
      </p:grpSp>
      <p:grpSp>
        <p:nvGrpSpPr>
          <p:cNvPr id="28" name="Group 31"/>
          <p:cNvGrpSpPr>
            <a:grpSpLocks/>
          </p:cNvGrpSpPr>
          <p:nvPr/>
        </p:nvGrpSpPr>
        <p:grpSpPr bwMode="auto">
          <a:xfrm>
            <a:off x="4305300" y="2990850"/>
            <a:ext cx="4457700" cy="492125"/>
            <a:chOff x="2643" y="1748"/>
            <a:chExt cx="2808" cy="310"/>
          </a:xfrm>
        </p:grpSpPr>
        <p:grpSp>
          <p:nvGrpSpPr>
            <p:cNvPr id="29" name="Group 32"/>
            <p:cNvGrpSpPr>
              <a:grpSpLocks/>
            </p:cNvGrpSpPr>
            <p:nvPr/>
          </p:nvGrpSpPr>
          <p:grpSpPr bwMode="auto">
            <a:xfrm>
              <a:off x="2643" y="1748"/>
              <a:ext cx="2808" cy="288"/>
              <a:chOff x="2643" y="1748"/>
              <a:chExt cx="2808" cy="288"/>
            </a:xfrm>
          </p:grpSpPr>
          <p:sp>
            <p:nvSpPr>
              <p:cNvPr id="32" name="Line 33"/>
              <p:cNvSpPr>
                <a:spLocks noChangeShapeType="1"/>
              </p:cNvSpPr>
              <p:nvPr/>
            </p:nvSpPr>
            <p:spPr bwMode="auto">
              <a:xfrm>
                <a:off x="2643" y="2017"/>
                <a:ext cx="2808" cy="0"/>
              </a:xfrm>
              <a:prstGeom prst="line">
                <a:avLst/>
              </a:prstGeom>
              <a:noFill/>
              <a:ln w="38100">
                <a:solidFill>
                  <a:srgbClr val="FF0000"/>
                </a:solidFill>
                <a:round/>
                <a:headEnd/>
                <a:tailEnd/>
              </a:ln>
            </p:spPr>
            <p:txBody>
              <a:bodyPr/>
              <a:lstStyle/>
              <a:p>
                <a:endParaRPr lang="en-US">
                  <a:latin typeface="Arial"/>
                  <a:cs typeface="Arial"/>
                </a:endParaRPr>
              </a:p>
            </p:txBody>
          </p:sp>
          <p:sp>
            <p:nvSpPr>
              <p:cNvPr id="33" name="Text Box 34"/>
              <p:cNvSpPr txBox="1">
                <a:spLocks noChangeArrowheads="1"/>
              </p:cNvSpPr>
              <p:nvPr/>
            </p:nvSpPr>
            <p:spPr bwMode="auto">
              <a:xfrm>
                <a:off x="2677" y="1748"/>
                <a:ext cx="1160" cy="288"/>
              </a:xfrm>
              <a:prstGeom prst="rect">
                <a:avLst/>
              </a:prstGeom>
              <a:noFill/>
              <a:ln w="9525">
                <a:noFill/>
                <a:miter lim="800000"/>
                <a:headEnd/>
                <a:tailEnd/>
              </a:ln>
            </p:spPr>
            <p:txBody>
              <a:bodyPr>
                <a:spAutoFit/>
              </a:bodyPr>
              <a:lstStyle/>
              <a:p>
                <a:pPr>
                  <a:spcBef>
                    <a:spcPct val="50000"/>
                  </a:spcBef>
                </a:pPr>
                <a:r>
                  <a:rPr lang="en-US" sz="2400" i="1" dirty="0">
                    <a:solidFill>
                      <a:srgbClr val="FF0000"/>
                    </a:solidFill>
                    <a:latin typeface="Arial"/>
                    <a:cs typeface="Arial"/>
                  </a:rPr>
                  <a:t>Price ceiling</a:t>
                </a:r>
              </a:p>
            </p:txBody>
          </p:sp>
        </p:grpSp>
        <p:sp>
          <p:nvSpPr>
            <p:cNvPr id="30" name="Oval 35"/>
            <p:cNvSpPr>
              <a:spLocks noChangeArrowheads="1"/>
            </p:cNvSpPr>
            <p:nvPr/>
          </p:nvSpPr>
          <p:spPr bwMode="auto">
            <a:xfrm>
              <a:off x="5069" y="197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1" name="Oval 36"/>
            <p:cNvSpPr>
              <a:spLocks noChangeArrowheads="1"/>
            </p:cNvSpPr>
            <p:nvPr/>
          </p:nvSpPr>
          <p:spPr bwMode="auto">
            <a:xfrm>
              <a:off x="4027" y="197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2125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Righ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6"/>
          <p:cNvGrpSpPr>
            <a:grpSpLocks/>
          </p:cNvGrpSpPr>
          <p:nvPr/>
        </p:nvGrpSpPr>
        <p:grpSpPr bwMode="auto">
          <a:xfrm>
            <a:off x="3522662" y="533400"/>
            <a:ext cx="5545138" cy="5810250"/>
            <a:chOff x="2185" y="225"/>
            <a:chExt cx="3493" cy="3660"/>
          </a:xfrm>
        </p:grpSpPr>
        <p:graphicFrame>
          <p:nvGraphicFramePr>
            <p:cNvPr id="7" name="Object 7"/>
            <p:cNvGraphicFramePr>
              <a:graphicFrameLocks noChangeAspect="1"/>
            </p:cNvGraphicFramePr>
            <p:nvPr/>
          </p:nvGraphicFramePr>
          <p:xfrm>
            <a:off x="2185" y="429"/>
            <a:ext cx="3493" cy="3456"/>
          </p:xfrm>
          <a:graphic>
            <a:graphicData uri="http://schemas.openxmlformats.org/presentationml/2006/ole">
              <mc:AlternateContent xmlns:mc="http://schemas.openxmlformats.org/markup-compatibility/2006">
                <mc:Choice xmlns:v="urn:schemas-microsoft-com:vml" Requires="v">
                  <p:oleObj spid="_x0000_s3084" name="Worksheet" r:id="rId4" imgW="3943410" imgH="3495854" progId="Excel.Sheet.8">
                    <p:embed/>
                  </p:oleObj>
                </mc:Choice>
                <mc:Fallback>
                  <p:oleObj name="Worksheet" r:id="rId4" imgW="3943410" imgH="349585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 y="429"/>
                          <a:ext cx="3493" cy="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25"/>
            <p:cNvGrpSpPr>
              <a:grpSpLocks/>
            </p:cNvGrpSpPr>
            <p:nvPr/>
          </p:nvGrpSpPr>
          <p:grpSpPr bwMode="auto">
            <a:xfrm>
              <a:off x="2285" y="225"/>
              <a:ext cx="3341" cy="3550"/>
              <a:chOff x="2285" y="225"/>
              <a:chExt cx="3341" cy="3550"/>
            </a:xfrm>
          </p:grpSpPr>
          <p:sp useBgFill="1">
            <p:nvSpPr>
              <p:cNvPr id="9" name="Text Box 8" descr="Wide upward diagonal"/>
              <p:cNvSpPr txBox="1">
                <a:spLocks noChangeArrowheads="1"/>
              </p:cNvSpPr>
              <p:nvPr/>
            </p:nvSpPr>
            <p:spPr bwMode="auto">
              <a:xfrm>
                <a:off x="5289" y="3472"/>
                <a:ext cx="337" cy="279"/>
              </a:xfrm>
              <a:prstGeom prst="rect">
                <a:avLst/>
              </a:prstGeom>
              <a:ln w="9525">
                <a:noFill/>
                <a:miter lim="800000"/>
                <a:headEnd/>
                <a:tailEnd/>
              </a:ln>
            </p:spPr>
            <p:txBody>
              <a:bodyPr tIns="0">
                <a:spAutoFit/>
              </a:bodyPr>
              <a:lstStyle/>
              <a:p>
                <a:pPr algn="ctr">
                  <a:spcBef>
                    <a:spcPct val="50000"/>
                  </a:spcBef>
                </a:pPr>
                <a:r>
                  <a:rPr lang="en-US" sz="2600" b="1" i="1" dirty="0">
                    <a:latin typeface="Arial"/>
                    <a:cs typeface="Arial"/>
                  </a:rPr>
                  <a:t>Q</a:t>
                </a:r>
              </a:p>
            </p:txBody>
          </p:sp>
          <p:sp useBgFill="1">
            <p:nvSpPr>
              <p:cNvPr id="10" name="Text Box 9" descr="Wide upward diagonal"/>
              <p:cNvSpPr txBox="1">
                <a:spLocks noChangeArrowheads="1"/>
              </p:cNvSpPr>
              <p:nvPr/>
            </p:nvSpPr>
            <p:spPr bwMode="auto">
              <a:xfrm>
                <a:off x="2285" y="466"/>
                <a:ext cx="328" cy="279"/>
              </a:xfrm>
              <a:prstGeom prst="rect">
                <a:avLst/>
              </a:prstGeom>
              <a:ln w="9525">
                <a:noFill/>
                <a:miter lim="800000"/>
                <a:headEnd/>
                <a:tailEnd/>
              </a:ln>
            </p:spPr>
            <p:txBody>
              <a:bodyPr wrap="none" tIns="0"/>
              <a:lstStyle/>
              <a:p>
                <a:pPr algn="r">
                  <a:spcBef>
                    <a:spcPct val="50000"/>
                  </a:spcBef>
                </a:pPr>
                <a:r>
                  <a:rPr lang="en-US" sz="2600" b="1" i="1">
                    <a:latin typeface="Arial"/>
                    <a:cs typeface="Arial"/>
                  </a:rPr>
                  <a:t>P</a:t>
                </a:r>
              </a:p>
            </p:txBody>
          </p:sp>
          <p:sp>
            <p:nvSpPr>
              <p:cNvPr id="11" name="Text Box 10"/>
              <p:cNvSpPr txBox="1">
                <a:spLocks noChangeArrowheads="1"/>
              </p:cNvSpPr>
              <p:nvPr/>
            </p:nvSpPr>
            <p:spPr bwMode="auto">
              <a:xfrm>
                <a:off x="5250" y="657"/>
                <a:ext cx="225" cy="250"/>
              </a:xfrm>
              <a:prstGeom prst="rect">
                <a:avLst/>
              </a:prstGeom>
              <a:noFill/>
              <a:ln w="9525">
                <a:noFill/>
                <a:miter lim="800000"/>
                <a:headEnd/>
                <a:tailEnd/>
              </a:ln>
            </p:spPr>
            <p:txBody>
              <a:bodyPr lIns="0" tIns="0" rIns="0" bIns="0">
                <a:spAutoFit/>
              </a:bodyPr>
              <a:lstStyle/>
              <a:p>
                <a:pPr algn="ctr">
                  <a:spcBef>
                    <a:spcPct val="50000"/>
                  </a:spcBef>
                </a:pPr>
                <a:r>
                  <a:rPr lang="en-US" sz="2600" b="1" i="1">
                    <a:latin typeface="Arial"/>
                    <a:cs typeface="Arial"/>
                  </a:rPr>
                  <a:t>S</a:t>
                </a:r>
              </a:p>
            </p:txBody>
          </p:sp>
          <p:sp useBgFill="1">
            <p:nvSpPr>
              <p:cNvPr id="12" name="Rectangle 11" descr="Wide upward diagonal"/>
              <p:cNvSpPr>
                <a:spLocks noChangeArrowheads="1"/>
              </p:cNvSpPr>
              <p:nvPr/>
            </p:nvSpPr>
            <p:spPr bwMode="auto">
              <a:xfrm>
                <a:off x="2302" y="3271"/>
                <a:ext cx="307" cy="247"/>
              </a:xfrm>
              <a:prstGeom prst="rect">
                <a:avLst/>
              </a:prstGeom>
              <a:ln w="9525">
                <a:noFill/>
                <a:miter lim="800000"/>
                <a:headEnd/>
                <a:tailEnd/>
              </a:ln>
            </p:spPr>
            <p:txBody>
              <a:bodyPr wrap="none" anchor="ctr"/>
              <a:lstStyle/>
              <a:p>
                <a:endParaRPr lang="en-US">
                  <a:latin typeface="Arial"/>
                  <a:cs typeface="Arial"/>
                </a:endParaRPr>
              </a:p>
            </p:txBody>
          </p:sp>
          <p:sp useBgFill="1">
            <p:nvSpPr>
              <p:cNvPr id="13" name="Rectangle 12" descr="Wide upward diagonal"/>
              <p:cNvSpPr>
                <a:spLocks noChangeArrowheads="1"/>
              </p:cNvSpPr>
              <p:nvPr/>
            </p:nvSpPr>
            <p:spPr bwMode="auto">
              <a:xfrm>
                <a:off x="2518" y="3431"/>
                <a:ext cx="277" cy="344"/>
              </a:xfrm>
              <a:prstGeom prst="rect">
                <a:avLst/>
              </a:prstGeom>
              <a:ln w="9525">
                <a:noFill/>
                <a:miter lim="800000"/>
                <a:headEnd/>
                <a:tailEnd/>
              </a:ln>
            </p:spPr>
            <p:txBody>
              <a:bodyPr wrap="none" anchor="ctr"/>
              <a:lstStyle/>
              <a:p>
                <a:endParaRPr lang="en-US">
                  <a:latin typeface="Arial"/>
                  <a:cs typeface="Arial"/>
                </a:endParaRPr>
              </a:p>
            </p:txBody>
          </p:sp>
          <p:grpSp>
            <p:nvGrpSpPr>
              <p:cNvPr id="14" name="Group 13"/>
              <p:cNvGrpSpPr>
                <a:grpSpLocks/>
              </p:cNvGrpSpPr>
              <p:nvPr/>
            </p:nvGrpSpPr>
            <p:grpSpPr bwMode="auto">
              <a:xfrm>
                <a:off x="2738" y="3367"/>
                <a:ext cx="222" cy="123"/>
                <a:chOff x="2757" y="3291"/>
                <a:chExt cx="222" cy="123"/>
              </a:xfrm>
            </p:grpSpPr>
            <p:sp>
              <p:nvSpPr>
                <p:cNvPr id="22" name="Line 14"/>
                <p:cNvSpPr>
                  <a:spLocks noChangeShapeType="1"/>
                </p:cNvSpPr>
                <p:nvPr/>
              </p:nvSpPr>
              <p:spPr bwMode="auto">
                <a:xfrm flipH="1">
                  <a:off x="2763" y="3309"/>
                  <a:ext cx="171" cy="105"/>
                </a:xfrm>
                <a:prstGeom prst="line">
                  <a:avLst/>
                </a:prstGeom>
                <a:noFill/>
                <a:ln w="38100">
                  <a:solidFill>
                    <a:schemeClr val="bg1"/>
                  </a:solidFill>
                  <a:round/>
                  <a:headEnd/>
                  <a:tailEnd/>
                </a:ln>
              </p:spPr>
              <p:txBody>
                <a:bodyPr/>
                <a:lstStyle/>
                <a:p>
                  <a:endParaRPr lang="en-US">
                    <a:latin typeface="Arial"/>
                    <a:cs typeface="Arial"/>
                  </a:endParaRPr>
                </a:p>
              </p:txBody>
            </p:sp>
            <p:sp>
              <p:nvSpPr>
                <p:cNvPr id="23" name="Line 15"/>
                <p:cNvSpPr>
                  <a:spLocks noChangeShapeType="1"/>
                </p:cNvSpPr>
                <p:nvPr/>
              </p:nvSpPr>
              <p:spPr bwMode="auto">
                <a:xfrm flipH="1">
                  <a:off x="2808" y="3300"/>
                  <a:ext cx="171" cy="105"/>
                </a:xfrm>
                <a:prstGeom prst="line">
                  <a:avLst/>
                </a:prstGeom>
                <a:noFill/>
                <a:ln w="19050">
                  <a:solidFill>
                    <a:schemeClr val="tx1"/>
                  </a:solidFill>
                  <a:round/>
                  <a:headEnd/>
                  <a:tailEnd/>
                </a:ln>
              </p:spPr>
              <p:txBody>
                <a:bodyPr/>
                <a:lstStyle/>
                <a:p>
                  <a:endParaRPr lang="en-US">
                    <a:latin typeface="Arial"/>
                    <a:cs typeface="Arial"/>
                  </a:endParaRPr>
                </a:p>
              </p:txBody>
            </p:sp>
            <p:sp>
              <p:nvSpPr>
                <p:cNvPr id="24" name="Line 16"/>
                <p:cNvSpPr>
                  <a:spLocks noChangeShapeType="1"/>
                </p:cNvSpPr>
                <p:nvPr/>
              </p:nvSpPr>
              <p:spPr bwMode="auto">
                <a:xfrm flipH="1">
                  <a:off x="2757" y="3291"/>
                  <a:ext cx="171" cy="105"/>
                </a:xfrm>
                <a:prstGeom prst="line">
                  <a:avLst/>
                </a:prstGeom>
                <a:noFill/>
                <a:ln w="19050">
                  <a:solidFill>
                    <a:schemeClr val="tx1"/>
                  </a:solidFill>
                  <a:round/>
                  <a:headEnd/>
                  <a:tailEnd/>
                </a:ln>
              </p:spPr>
              <p:txBody>
                <a:bodyPr/>
                <a:lstStyle/>
                <a:p>
                  <a:endParaRPr lang="en-US">
                    <a:latin typeface="Arial"/>
                    <a:cs typeface="Arial"/>
                  </a:endParaRPr>
                </a:p>
              </p:txBody>
            </p:sp>
          </p:grpSp>
          <p:grpSp>
            <p:nvGrpSpPr>
              <p:cNvPr id="15" name="Group 14"/>
              <p:cNvGrpSpPr>
                <a:grpSpLocks/>
              </p:cNvGrpSpPr>
              <p:nvPr/>
            </p:nvGrpSpPr>
            <p:grpSpPr bwMode="auto">
              <a:xfrm>
                <a:off x="2579" y="3211"/>
                <a:ext cx="186" cy="141"/>
                <a:chOff x="2586" y="3138"/>
                <a:chExt cx="186" cy="141"/>
              </a:xfrm>
            </p:grpSpPr>
            <p:sp>
              <p:nvSpPr>
                <p:cNvPr id="19" name="Line 18"/>
                <p:cNvSpPr>
                  <a:spLocks noChangeShapeType="1"/>
                </p:cNvSpPr>
                <p:nvPr/>
              </p:nvSpPr>
              <p:spPr bwMode="auto">
                <a:xfrm flipH="1">
                  <a:off x="2586" y="3162"/>
                  <a:ext cx="171" cy="105"/>
                </a:xfrm>
                <a:prstGeom prst="line">
                  <a:avLst/>
                </a:prstGeom>
                <a:noFill/>
                <a:ln w="38100">
                  <a:solidFill>
                    <a:schemeClr val="bg1"/>
                  </a:solidFill>
                  <a:round/>
                  <a:headEnd/>
                  <a:tailEnd/>
                </a:ln>
              </p:spPr>
              <p:txBody>
                <a:bodyPr/>
                <a:lstStyle/>
                <a:p>
                  <a:endParaRPr lang="en-US">
                    <a:latin typeface="Arial"/>
                    <a:cs typeface="Arial"/>
                  </a:endParaRPr>
                </a:p>
              </p:txBody>
            </p:sp>
            <p:sp>
              <p:nvSpPr>
                <p:cNvPr id="20" name="Line 19"/>
                <p:cNvSpPr>
                  <a:spLocks noChangeShapeType="1"/>
                </p:cNvSpPr>
                <p:nvPr/>
              </p:nvSpPr>
              <p:spPr bwMode="auto">
                <a:xfrm flipH="1">
                  <a:off x="2601" y="3174"/>
                  <a:ext cx="171" cy="105"/>
                </a:xfrm>
                <a:prstGeom prst="line">
                  <a:avLst/>
                </a:prstGeom>
                <a:noFill/>
                <a:ln w="19050">
                  <a:solidFill>
                    <a:schemeClr val="tx1"/>
                  </a:solidFill>
                  <a:round/>
                  <a:headEnd/>
                  <a:tailEnd/>
                </a:ln>
              </p:spPr>
              <p:txBody>
                <a:bodyPr/>
                <a:lstStyle/>
                <a:p>
                  <a:endParaRPr lang="en-US">
                    <a:latin typeface="Arial"/>
                    <a:cs typeface="Arial"/>
                  </a:endParaRPr>
                </a:p>
              </p:txBody>
            </p:sp>
            <p:sp>
              <p:nvSpPr>
                <p:cNvPr id="21" name="Line 20"/>
                <p:cNvSpPr>
                  <a:spLocks noChangeShapeType="1"/>
                </p:cNvSpPr>
                <p:nvPr/>
              </p:nvSpPr>
              <p:spPr bwMode="auto">
                <a:xfrm flipH="1">
                  <a:off x="2592" y="3138"/>
                  <a:ext cx="171" cy="105"/>
                </a:xfrm>
                <a:prstGeom prst="line">
                  <a:avLst/>
                </a:prstGeom>
                <a:noFill/>
                <a:ln w="19050">
                  <a:solidFill>
                    <a:schemeClr val="tx1"/>
                  </a:solidFill>
                  <a:round/>
                  <a:headEnd/>
                  <a:tailEnd/>
                </a:ln>
              </p:spPr>
              <p:txBody>
                <a:bodyPr/>
                <a:lstStyle/>
                <a:p>
                  <a:endParaRPr lang="en-US">
                    <a:latin typeface="Arial"/>
                    <a:cs typeface="Arial"/>
                  </a:endParaRPr>
                </a:p>
              </p:txBody>
            </p:sp>
          </p:grpSp>
          <p:sp>
            <p:nvSpPr>
              <p:cNvPr id="16" name="Text Box 21"/>
              <p:cNvSpPr txBox="1">
                <a:spLocks noChangeArrowheads="1"/>
              </p:cNvSpPr>
              <p:nvPr/>
            </p:nvSpPr>
            <p:spPr bwMode="auto">
              <a:xfrm>
                <a:off x="2474" y="3436"/>
                <a:ext cx="189" cy="269"/>
              </a:xfrm>
              <a:prstGeom prst="rect">
                <a:avLst/>
              </a:prstGeom>
              <a:noFill/>
              <a:ln w="9525">
                <a:noFill/>
                <a:miter lim="800000"/>
                <a:headEnd/>
                <a:tailEnd/>
              </a:ln>
            </p:spPr>
            <p:txBody>
              <a:bodyPr>
                <a:spAutoFit/>
              </a:bodyPr>
              <a:lstStyle/>
              <a:p>
                <a:pPr algn="ctr">
                  <a:spcBef>
                    <a:spcPct val="50000"/>
                  </a:spcBef>
                </a:pPr>
                <a:r>
                  <a:rPr lang="en-US" sz="2200" dirty="0">
                    <a:latin typeface="Arial"/>
                    <a:cs typeface="Arial"/>
                  </a:rPr>
                  <a:t>0</a:t>
                </a:r>
              </a:p>
            </p:txBody>
          </p:sp>
          <p:sp>
            <p:nvSpPr>
              <p:cNvPr id="17" name="Text Box 22"/>
              <p:cNvSpPr txBox="1">
                <a:spLocks noChangeArrowheads="1"/>
              </p:cNvSpPr>
              <p:nvPr/>
            </p:nvSpPr>
            <p:spPr bwMode="auto">
              <a:xfrm>
                <a:off x="3225" y="225"/>
                <a:ext cx="1693" cy="54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latin typeface="Arial"/>
                    <a:cs typeface="Arial"/>
                  </a:rPr>
                  <a:t>The market for </a:t>
                </a:r>
                <a:br>
                  <a:rPr lang="en-US" sz="2500">
                    <a:latin typeface="Arial"/>
                    <a:cs typeface="Arial"/>
                  </a:rPr>
                </a:br>
                <a:r>
                  <a:rPr lang="en-US" sz="2500">
                    <a:latin typeface="Arial"/>
                    <a:cs typeface="Arial"/>
                  </a:rPr>
                  <a:t>hotel rooms</a:t>
                </a:r>
              </a:p>
            </p:txBody>
          </p:sp>
          <p:sp>
            <p:nvSpPr>
              <p:cNvPr id="18" name="Text Box 23"/>
              <p:cNvSpPr txBox="1">
                <a:spLocks noChangeArrowheads="1"/>
              </p:cNvSpPr>
              <p:nvPr/>
            </p:nvSpPr>
            <p:spPr bwMode="auto">
              <a:xfrm>
                <a:off x="5220" y="2165"/>
                <a:ext cx="210"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latin typeface="Arial"/>
                    <a:cs typeface="Arial"/>
                  </a:rPr>
                  <a:t>D</a:t>
                </a:r>
              </a:p>
            </p:txBody>
          </p:sp>
        </p:grpSp>
      </p:grpSp>
      <p:sp>
        <p:nvSpPr>
          <p:cNvPr id="2" name="Title 1"/>
          <p:cNvSpPr>
            <a:spLocks noGrp="1"/>
          </p:cNvSpPr>
          <p:nvPr>
            <p:ph type="title"/>
          </p:nvPr>
        </p:nvSpPr>
        <p:spPr/>
        <p:txBody>
          <a:bodyPr/>
          <a:lstStyle/>
          <a:p>
            <a:r>
              <a:rPr lang="en-US" dirty="0">
                <a:solidFill>
                  <a:schemeClr val="accent6">
                    <a:lumMod val="50000"/>
                  </a:schemeClr>
                </a:solidFill>
              </a:rPr>
              <a:t>Active Learning 1 		</a:t>
            </a:r>
            <a:r>
              <a:rPr lang="en-US" dirty="0" smtClean="0">
                <a:solidFill>
                  <a:srgbClr val="AE1221"/>
                </a:solidFill>
              </a:rPr>
              <a:t>B. </a:t>
            </a:r>
            <a:r>
              <a:rPr lang="en-US" dirty="0" smtClean="0">
                <a:solidFill>
                  <a:srgbClr val="AE1221"/>
                </a:solidFill>
              </a:rPr>
              <a:t>$90 </a:t>
            </a:r>
            <a:r>
              <a:rPr lang="en-US" dirty="0">
                <a:solidFill>
                  <a:srgbClr val="AE1221"/>
                </a:solidFill>
              </a:rPr>
              <a:t>price </a:t>
            </a:r>
            <a:r>
              <a:rPr lang="en-US" dirty="0" smtClean="0">
                <a:solidFill>
                  <a:srgbClr val="AE1221"/>
                </a:solidFill>
              </a:rPr>
              <a:t>floor</a:t>
            </a:r>
            <a:endParaRPr lang="en-US" dirty="0">
              <a:solidFill>
                <a:srgbClr val="AE1221"/>
              </a:solidFill>
            </a:endParaRPr>
          </a:p>
        </p:txBody>
      </p:sp>
      <p:sp>
        <p:nvSpPr>
          <p:cNvPr id="3" name="Content Placeholder 2"/>
          <p:cNvSpPr>
            <a:spLocks noGrp="1"/>
          </p:cNvSpPr>
          <p:nvPr>
            <p:ph type="body" sz="quarter" idx="12"/>
          </p:nvPr>
        </p:nvSpPr>
        <p:spPr>
          <a:xfrm>
            <a:off x="139700" y="1339850"/>
            <a:ext cx="3365500" cy="4375150"/>
          </a:xfrm>
        </p:spPr>
        <p:txBody>
          <a:bodyPr>
            <a:normAutofit/>
          </a:bodyPr>
          <a:lstStyle/>
          <a:p>
            <a:pPr>
              <a:spcBef>
                <a:spcPct val="45000"/>
              </a:spcBef>
              <a:buClr>
                <a:srgbClr val="003399"/>
              </a:buClr>
              <a:buSzPct val="120000"/>
            </a:pPr>
            <a:r>
              <a:rPr lang="en-US" sz="2700" dirty="0" smtClean="0">
                <a:solidFill>
                  <a:schemeClr val="accent6">
                    <a:lumMod val="50000"/>
                  </a:schemeClr>
                </a:solidFill>
                <a:cs typeface="Arial"/>
              </a:rPr>
              <a:t>Equilibrium </a:t>
            </a:r>
            <a:r>
              <a:rPr lang="en-US" sz="2700" dirty="0">
                <a:solidFill>
                  <a:schemeClr val="accent6">
                    <a:lumMod val="50000"/>
                  </a:schemeClr>
                </a:solidFill>
                <a:cs typeface="Arial"/>
              </a:rPr>
              <a:t>price is above the </a:t>
            </a:r>
            <a:r>
              <a:rPr lang="en-US" sz="2700" dirty="0" smtClean="0">
                <a:solidFill>
                  <a:schemeClr val="accent6">
                    <a:lumMod val="50000"/>
                  </a:schemeClr>
                </a:solidFill>
                <a:cs typeface="Arial"/>
              </a:rPr>
              <a:t>$90 price floor</a:t>
            </a:r>
            <a:r>
              <a:rPr lang="en-US" sz="2700" dirty="0">
                <a:solidFill>
                  <a:schemeClr val="accent6">
                    <a:lumMod val="50000"/>
                  </a:schemeClr>
                </a:solidFill>
                <a:cs typeface="Arial"/>
              </a:rPr>
              <a:t>, so </a:t>
            </a:r>
            <a:r>
              <a:rPr lang="en-US" sz="2700" dirty="0" smtClean="0">
                <a:solidFill>
                  <a:schemeClr val="accent6">
                    <a:lumMod val="50000"/>
                  </a:schemeClr>
                </a:solidFill>
                <a:cs typeface="Arial"/>
              </a:rPr>
              <a:t>the price floor </a:t>
            </a:r>
            <a:r>
              <a:rPr lang="en-US" sz="2700" dirty="0">
                <a:solidFill>
                  <a:schemeClr val="accent6">
                    <a:lumMod val="50000"/>
                  </a:schemeClr>
                </a:solidFill>
                <a:cs typeface="Arial"/>
              </a:rPr>
              <a:t>is not binding.  </a:t>
            </a:r>
          </a:p>
          <a:p>
            <a:pPr>
              <a:spcBef>
                <a:spcPct val="45000"/>
              </a:spcBef>
              <a:buClr>
                <a:srgbClr val="003399"/>
              </a:buClr>
              <a:buSzPct val="120000"/>
            </a:pPr>
            <a:r>
              <a:rPr lang="en-US" sz="2700" dirty="0">
                <a:solidFill>
                  <a:schemeClr val="accent6">
                    <a:lumMod val="50000"/>
                  </a:schemeClr>
                </a:solidFill>
                <a:cs typeface="Arial"/>
              </a:rPr>
              <a:t>P = $100, </a:t>
            </a:r>
            <a:br>
              <a:rPr lang="en-US" sz="2700" dirty="0">
                <a:solidFill>
                  <a:schemeClr val="accent6">
                    <a:lumMod val="50000"/>
                  </a:schemeClr>
                </a:solidFill>
                <a:cs typeface="Arial"/>
              </a:rPr>
            </a:br>
            <a:r>
              <a:rPr lang="en-US" sz="2700" dirty="0">
                <a:solidFill>
                  <a:schemeClr val="accent6">
                    <a:lumMod val="50000"/>
                  </a:schemeClr>
                </a:solidFill>
                <a:cs typeface="Arial"/>
              </a:rPr>
              <a:t>Q = 100 rooms. </a:t>
            </a:r>
          </a:p>
        </p:txBody>
      </p:sp>
      <p:sp>
        <p:nvSpPr>
          <p:cNvPr id="4" name="Slide Number Placeholder 3"/>
          <p:cNvSpPr>
            <a:spLocks noGrp="1"/>
          </p:cNvSpPr>
          <p:nvPr>
            <p:ph type="sldNum" sz="quarter" idx="13"/>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4" name="Line 52"/>
          <p:cNvSpPr>
            <a:spLocks noChangeShapeType="1"/>
          </p:cNvSpPr>
          <p:nvPr/>
        </p:nvSpPr>
        <p:spPr bwMode="auto">
          <a:xfrm>
            <a:off x="4305300" y="3386138"/>
            <a:ext cx="4457700" cy="0"/>
          </a:xfrm>
          <a:prstGeom prst="line">
            <a:avLst/>
          </a:prstGeom>
          <a:noFill/>
          <a:ln w="38100">
            <a:solidFill>
              <a:srgbClr val="FF0000"/>
            </a:solidFill>
            <a:round/>
            <a:headEnd/>
            <a:tailEnd/>
          </a:ln>
        </p:spPr>
        <p:txBody>
          <a:bodyPr/>
          <a:lstStyle/>
          <a:p>
            <a:endParaRPr lang="en-US">
              <a:latin typeface="Arial"/>
              <a:cs typeface="Arial"/>
            </a:endParaRPr>
          </a:p>
        </p:txBody>
      </p:sp>
      <p:sp>
        <p:nvSpPr>
          <p:cNvPr id="35" name="Text Box 53"/>
          <p:cNvSpPr txBox="1">
            <a:spLocks noChangeArrowheads="1"/>
          </p:cNvSpPr>
          <p:nvPr/>
        </p:nvSpPr>
        <p:spPr bwMode="auto">
          <a:xfrm>
            <a:off x="4516437" y="2895600"/>
            <a:ext cx="1747838" cy="457200"/>
          </a:xfrm>
          <a:prstGeom prst="rect">
            <a:avLst/>
          </a:prstGeom>
          <a:noFill/>
          <a:ln w="9525">
            <a:noFill/>
            <a:miter lim="800000"/>
            <a:headEnd/>
            <a:tailEnd/>
          </a:ln>
        </p:spPr>
        <p:txBody>
          <a:bodyPr>
            <a:spAutoFit/>
          </a:bodyPr>
          <a:lstStyle/>
          <a:p>
            <a:pPr>
              <a:spcBef>
                <a:spcPct val="50000"/>
              </a:spcBef>
            </a:pPr>
            <a:r>
              <a:rPr lang="en-US" sz="2400" i="1" dirty="0">
                <a:solidFill>
                  <a:srgbClr val="FF0000"/>
                </a:solidFill>
                <a:latin typeface="Arial"/>
                <a:cs typeface="Arial"/>
              </a:rPr>
              <a:t>Price floor</a:t>
            </a:r>
          </a:p>
        </p:txBody>
      </p:sp>
    </p:spTree>
    <p:extLst>
      <p:ext uri="{BB962C8B-B14F-4D97-AF65-F5344CB8AC3E}">
        <p14:creationId xmlns:p14="http://schemas.microsoft.com/office/powerpoint/2010/main" val="2901930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6"/>
          <p:cNvGrpSpPr>
            <a:grpSpLocks/>
          </p:cNvGrpSpPr>
          <p:nvPr/>
        </p:nvGrpSpPr>
        <p:grpSpPr bwMode="auto">
          <a:xfrm>
            <a:off x="3522662" y="533400"/>
            <a:ext cx="5545138" cy="5810250"/>
            <a:chOff x="2185" y="225"/>
            <a:chExt cx="3493" cy="3660"/>
          </a:xfrm>
        </p:grpSpPr>
        <p:graphicFrame>
          <p:nvGraphicFramePr>
            <p:cNvPr id="7" name="Object 7"/>
            <p:cNvGraphicFramePr>
              <a:graphicFrameLocks noChangeAspect="1"/>
            </p:cNvGraphicFramePr>
            <p:nvPr/>
          </p:nvGraphicFramePr>
          <p:xfrm>
            <a:off x="2185" y="429"/>
            <a:ext cx="3493" cy="3456"/>
          </p:xfrm>
          <a:graphic>
            <a:graphicData uri="http://schemas.openxmlformats.org/presentationml/2006/ole">
              <mc:AlternateContent xmlns:mc="http://schemas.openxmlformats.org/markup-compatibility/2006">
                <mc:Choice xmlns:v="urn:schemas-microsoft-com:vml" Requires="v">
                  <p:oleObj spid="_x0000_s4107" name="Worksheet" r:id="rId4" imgW="3943410" imgH="3495854" progId="Excel.Sheet.8">
                    <p:embed/>
                  </p:oleObj>
                </mc:Choice>
                <mc:Fallback>
                  <p:oleObj name="Worksheet" r:id="rId4" imgW="3943410" imgH="349585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 y="429"/>
                          <a:ext cx="3493" cy="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25"/>
            <p:cNvGrpSpPr>
              <a:grpSpLocks/>
            </p:cNvGrpSpPr>
            <p:nvPr/>
          </p:nvGrpSpPr>
          <p:grpSpPr bwMode="auto">
            <a:xfrm>
              <a:off x="2285" y="225"/>
              <a:ext cx="3341" cy="3550"/>
              <a:chOff x="2285" y="225"/>
              <a:chExt cx="3341" cy="3550"/>
            </a:xfrm>
          </p:grpSpPr>
          <p:sp useBgFill="1">
            <p:nvSpPr>
              <p:cNvPr id="9" name="Text Box 8" descr="Wide upward diagonal"/>
              <p:cNvSpPr txBox="1">
                <a:spLocks noChangeArrowheads="1"/>
              </p:cNvSpPr>
              <p:nvPr/>
            </p:nvSpPr>
            <p:spPr bwMode="auto">
              <a:xfrm>
                <a:off x="5289" y="3472"/>
                <a:ext cx="337" cy="279"/>
              </a:xfrm>
              <a:prstGeom prst="rect">
                <a:avLst/>
              </a:prstGeom>
              <a:ln w="9525">
                <a:noFill/>
                <a:miter lim="800000"/>
                <a:headEnd/>
                <a:tailEnd/>
              </a:ln>
            </p:spPr>
            <p:txBody>
              <a:bodyPr tIns="0">
                <a:spAutoFit/>
              </a:bodyPr>
              <a:lstStyle/>
              <a:p>
                <a:pPr algn="ctr">
                  <a:spcBef>
                    <a:spcPct val="50000"/>
                  </a:spcBef>
                </a:pPr>
                <a:r>
                  <a:rPr lang="en-US" sz="2600" b="1" i="1" dirty="0">
                    <a:latin typeface="Arial"/>
                    <a:cs typeface="Arial"/>
                  </a:rPr>
                  <a:t>Q</a:t>
                </a:r>
              </a:p>
            </p:txBody>
          </p:sp>
          <p:sp useBgFill="1">
            <p:nvSpPr>
              <p:cNvPr id="10" name="Text Box 9" descr="Wide upward diagonal"/>
              <p:cNvSpPr txBox="1">
                <a:spLocks noChangeArrowheads="1"/>
              </p:cNvSpPr>
              <p:nvPr/>
            </p:nvSpPr>
            <p:spPr bwMode="auto">
              <a:xfrm>
                <a:off x="2285" y="466"/>
                <a:ext cx="328" cy="279"/>
              </a:xfrm>
              <a:prstGeom prst="rect">
                <a:avLst/>
              </a:prstGeom>
              <a:ln w="9525">
                <a:noFill/>
                <a:miter lim="800000"/>
                <a:headEnd/>
                <a:tailEnd/>
              </a:ln>
            </p:spPr>
            <p:txBody>
              <a:bodyPr wrap="none" tIns="0"/>
              <a:lstStyle/>
              <a:p>
                <a:pPr algn="r">
                  <a:spcBef>
                    <a:spcPct val="50000"/>
                  </a:spcBef>
                </a:pPr>
                <a:r>
                  <a:rPr lang="en-US" sz="2600" b="1" i="1">
                    <a:latin typeface="Arial"/>
                    <a:cs typeface="Arial"/>
                  </a:rPr>
                  <a:t>P</a:t>
                </a:r>
              </a:p>
            </p:txBody>
          </p:sp>
          <p:sp>
            <p:nvSpPr>
              <p:cNvPr id="11" name="Text Box 10"/>
              <p:cNvSpPr txBox="1">
                <a:spLocks noChangeArrowheads="1"/>
              </p:cNvSpPr>
              <p:nvPr/>
            </p:nvSpPr>
            <p:spPr bwMode="auto">
              <a:xfrm>
                <a:off x="5250" y="657"/>
                <a:ext cx="225" cy="250"/>
              </a:xfrm>
              <a:prstGeom prst="rect">
                <a:avLst/>
              </a:prstGeom>
              <a:noFill/>
              <a:ln w="9525">
                <a:noFill/>
                <a:miter lim="800000"/>
                <a:headEnd/>
                <a:tailEnd/>
              </a:ln>
            </p:spPr>
            <p:txBody>
              <a:bodyPr lIns="0" tIns="0" rIns="0" bIns="0">
                <a:spAutoFit/>
              </a:bodyPr>
              <a:lstStyle/>
              <a:p>
                <a:pPr algn="ctr">
                  <a:spcBef>
                    <a:spcPct val="50000"/>
                  </a:spcBef>
                </a:pPr>
                <a:r>
                  <a:rPr lang="en-US" sz="2600" b="1" i="1">
                    <a:latin typeface="Arial"/>
                    <a:cs typeface="Arial"/>
                  </a:rPr>
                  <a:t>S</a:t>
                </a:r>
              </a:p>
            </p:txBody>
          </p:sp>
          <p:sp useBgFill="1">
            <p:nvSpPr>
              <p:cNvPr id="12" name="Rectangle 11" descr="Wide upward diagonal"/>
              <p:cNvSpPr>
                <a:spLocks noChangeArrowheads="1"/>
              </p:cNvSpPr>
              <p:nvPr/>
            </p:nvSpPr>
            <p:spPr bwMode="auto">
              <a:xfrm>
                <a:off x="2302" y="3271"/>
                <a:ext cx="307" cy="247"/>
              </a:xfrm>
              <a:prstGeom prst="rect">
                <a:avLst/>
              </a:prstGeom>
              <a:ln w="9525">
                <a:noFill/>
                <a:miter lim="800000"/>
                <a:headEnd/>
                <a:tailEnd/>
              </a:ln>
            </p:spPr>
            <p:txBody>
              <a:bodyPr wrap="none" anchor="ctr"/>
              <a:lstStyle/>
              <a:p>
                <a:endParaRPr lang="en-US">
                  <a:latin typeface="Arial"/>
                  <a:cs typeface="Arial"/>
                </a:endParaRPr>
              </a:p>
            </p:txBody>
          </p:sp>
          <p:sp useBgFill="1">
            <p:nvSpPr>
              <p:cNvPr id="13" name="Rectangle 12" descr="Wide upward diagonal"/>
              <p:cNvSpPr>
                <a:spLocks noChangeArrowheads="1"/>
              </p:cNvSpPr>
              <p:nvPr/>
            </p:nvSpPr>
            <p:spPr bwMode="auto">
              <a:xfrm>
                <a:off x="2518" y="3431"/>
                <a:ext cx="277" cy="344"/>
              </a:xfrm>
              <a:prstGeom prst="rect">
                <a:avLst/>
              </a:prstGeom>
              <a:ln w="9525">
                <a:noFill/>
                <a:miter lim="800000"/>
                <a:headEnd/>
                <a:tailEnd/>
              </a:ln>
            </p:spPr>
            <p:txBody>
              <a:bodyPr wrap="none" anchor="ctr"/>
              <a:lstStyle/>
              <a:p>
                <a:endParaRPr lang="en-US">
                  <a:latin typeface="Arial"/>
                  <a:cs typeface="Arial"/>
                </a:endParaRPr>
              </a:p>
            </p:txBody>
          </p:sp>
          <p:grpSp>
            <p:nvGrpSpPr>
              <p:cNvPr id="14" name="Group 13"/>
              <p:cNvGrpSpPr>
                <a:grpSpLocks/>
              </p:cNvGrpSpPr>
              <p:nvPr/>
            </p:nvGrpSpPr>
            <p:grpSpPr bwMode="auto">
              <a:xfrm>
                <a:off x="2738" y="3367"/>
                <a:ext cx="222" cy="123"/>
                <a:chOff x="2757" y="3291"/>
                <a:chExt cx="222" cy="123"/>
              </a:xfrm>
            </p:grpSpPr>
            <p:sp>
              <p:nvSpPr>
                <p:cNvPr id="22" name="Line 14"/>
                <p:cNvSpPr>
                  <a:spLocks noChangeShapeType="1"/>
                </p:cNvSpPr>
                <p:nvPr/>
              </p:nvSpPr>
              <p:spPr bwMode="auto">
                <a:xfrm flipH="1">
                  <a:off x="2763" y="3309"/>
                  <a:ext cx="171" cy="105"/>
                </a:xfrm>
                <a:prstGeom prst="line">
                  <a:avLst/>
                </a:prstGeom>
                <a:noFill/>
                <a:ln w="38100">
                  <a:solidFill>
                    <a:schemeClr val="bg1"/>
                  </a:solidFill>
                  <a:round/>
                  <a:headEnd/>
                  <a:tailEnd/>
                </a:ln>
              </p:spPr>
              <p:txBody>
                <a:bodyPr/>
                <a:lstStyle/>
                <a:p>
                  <a:endParaRPr lang="en-US">
                    <a:latin typeface="Arial"/>
                    <a:cs typeface="Arial"/>
                  </a:endParaRPr>
                </a:p>
              </p:txBody>
            </p:sp>
            <p:sp>
              <p:nvSpPr>
                <p:cNvPr id="23" name="Line 15"/>
                <p:cNvSpPr>
                  <a:spLocks noChangeShapeType="1"/>
                </p:cNvSpPr>
                <p:nvPr/>
              </p:nvSpPr>
              <p:spPr bwMode="auto">
                <a:xfrm flipH="1">
                  <a:off x="2808" y="3300"/>
                  <a:ext cx="171" cy="105"/>
                </a:xfrm>
                <a:prstGeom prst="line">
                  <a:avLst/>
                </a:prstGeom>
                <a:noFill/>
                <a:ln w="19050">
                  <a:solidFill>
                    <a:schemeClr val="tx1"/>
                  </a:solidFill>
                  <a:round/>
                  <a:headEnd/>
                  <a:tailEnd/>
                </a:ln>
              </p:spPr>
              <p:txBody>
                <a:bodyPr/>
                <a:lstStyle/>
                <a:p>
                  <a:endParaRPr lang="en-US">
                    <a:latin typeface="Arial"/>
                    <a:cs typeface="Arial"/>
                  </a:endParaRPr>
                </a:p>
              </p:txBody>
            </p:sp>
            <p:sp>
              <p:nvSpPr>
                <p:cNvPr id="24" name="Line 16"/>
                <p:cNvSpPr>
                  <a:spLocks noChangeShapeType="1"/>
                </p:cNvSpPr>
                <p:nvPr/>
              </p:nvSpPr>
              <p:spPr bwMode="auto">
                <a:xfrm flipH="1">
                  <a:off x="2757" y="3291"/>
                  <a:ext cx="171" cy="105"/>
                </a:xfrm>
                <a:prstGeom prst="line">
                  <a:avLst/>
                </a:prstGeom>
                <a:noFill/>
                <a:ln w="19050">
                  <a:solidFill>
                    <a:schemeClr val="tx1"/>
                  </a:solidFill>
                  <a:round/>
                  <a:headEnd/>
                  <a:tailEnd/>
                </a:ln>
              </p:spPr>
              <p:txBody>
                <a:bodyPr/>
                <a:lstStyle/>
                <a:p>
                  <a:endParaRPr lang="en-US">
                    <a:latin typeface="Arial"/>
                    <a:cs typeface="Arial"/>
                  </a:endParaRPr>
                </a:p>
              </p:txBody>
            </p:sp>
          </p:grpSp>
          <p:grpSp>
            <p:nvGrpSpPr>
              <p:cNvPr id="15" name="Group 14"/>
              <p:cNvGrpSpPr>
                <a:grpSpLocks/>
              </p:cNvGrpSpPr>
              <p:nvPr/>
            </p:nvGrpSpPr>
            <p:grpSpPr bwMode="auto">
              <a:xfrm>
                <a:off x="2579" y="3211"/>
                <a:ext cx="186" cy="141"/>
                <a:chOff x="2586" y="3138"/>
                <a:chExt cx="186" cy="141"/>
              </a:xfrm>
            </p:grpSpPr>
            <p:sp>
              <p:nvSpPr>
                <p:cNvPr id="19" name="Line 18"/>
                <p:cNvSpPr>
                  <a:spLocks noChangeShapeType="1"/>
                </p:cNvSpPr>
                <p:nvPr/>
              </p:nvSpPr>
              <p:spPr bwMode="auto">
                <a:xfrm flipH="1">
                  <a:off x="2586" y="3162"/>
                  <a:ext cx="171" cy="105"/>
                </a:xfrm>
                <a:prstGeom prst="line">
                  <a:avLst/>
                </a:prstGeom>
                <a:noFill/>
                <a:ln w="38100">
                  <a:solidFill>
                    <a:schemeClr val="bg1"/>
                  </a:solidFill>
                  <a:round/>
                  <a:headEnd/>
                  <a:tailEnd/>
                </a:ln>
              </p:spPr>
              <p:txBody>
                <a:bodyPr/>
                <a:lstStyle/>
                <a:p>
                  <a:endParaRPr lang="en-US">
                    <a:latin typeface="Arial"/>
                    <a:cs typeface="Arial"/>
                  </a:endParaRPr>
                </a:p>
              </p:txBody>
            </p:sp>
            <p:sp>
              <p:nvSpPr>
                <p:cNvPr id="20" name="Line 19"/>
                <p:cNvSpPr>
                  <a:spLocks noChangeShapeType="1"/>
                </p:cNvSpPr>
                <p:nvPr/>
              </p:nvSpPr>
              <p:spPr bwMode="auto">
                <a:xfrm flipH="1">
                  <a:off x="2601" y="3174"/>
                  <a:ext cx="171" cy="105"/>
                </a:xfrm>
                <a:prstGeom prst="line">
                  <a:avLst/>
                </a:prstGeom>
                <a:noFill/>
                <a:ln w="19050">
                  <a:solidFill>
                    <a:schemeClr val="tx1"/>
                  </a:solidFill>
                  <a:round/>
                  <a:headEnd/>
                  <a:tailEnd/>
                </a:ln>
              </p:spPr>
              <p:txBody>
                <a:bodyPr/>
                <a:lstStyle/>
                <a:p>
                  <a:endParaRPr lang="en-US">
                    <a:latin typeface="Arial"/>
                    <a:cs typeface="Arial"/>
                  </a:endParaRPr>
                </a:p>
              </p:txBody>
            </p:sp>
            <p:sp>
              <p:nvSpPr>
                <p:cNvPr id="21" name="Line 20"/>
                <p:cNvSpPr>
                  <a:spLocks noChangeShapeType="1"/>
                </p:cNvSpPr>
                <p:nvPr/>
              </p:nvSpPr>
              <p:spPr bwMode="auto">
                <a:xfrm flipH="1">
                  <a:off x="2592" y="3138"/>
                  <a:ext cx="171" cy="105"/>
                </a:xfrm>
                <a:prstGeom prst="line">
                  <a:avLst/>
                </a:prstGeom>
                <a:noFill/>
                <a:ln w="19050">
                  <a:solidFill>
                    <a:schemeClr val="tx1"/>
                  </a:solidFill>
                  <a:round/>
                  <a:headEnd/>
                  <a:tailEnd/>
                </a:ln>
              </p:spPr>
              <p:txBody>
                <a:bodyPr/>
                <a:lstStyle/>
                <a:p>
                  <a:endParaRPr lang="en-US">
                    <a:latin typeface="Arial"/>
                    <a:cs typeface="Arial"/>
                  </a:endParaRPr>
                </a:p>
              </p:txBody>
            </p:sp>
          </p:grpSp>
          <p:sp>
            <p:nvSpPr>
              <p:cNvPr id="16" name="Text Box 21"/>
              <p:cNvSpPr txBox="1">
                <a:spLocks noChangeArrowheads="1"/>
              </p:cNvSpPr>
              <p:nvPr/>
            </p:nvSpPr>
            <p:spPr bwMode="auto">
              <a:xfrm>
                <a:off x="2474" y="3436"/>
                <a:ext cx="189" cy="269"/>
              </a:xfrm>
              <a:prstGeom prst="rect">
                <a:avLst/>
              </a:prstGeom>
              <a:noFill/>
              <a:ln w="9525">
                <a:noFill/>
                <a:miter lim="800000"/>
                <a:headEnd/>
                <a:tailEnd/>
              </a:ln>
            </p:spPr>
            <p:txBody>
              <a:bodyPr>
                <a:spAutoFit/>
              </a:bodyPr>
              <a:lstStyle/>
              <a:p>
                <a:pPr algn="ctr">
                  <a:spcBef>
                    <a:spcPct val="50000"/>
                  </a:spcBef>
                </a:pPr>
                <a:r>
                  <a:rPr lang="en-US" sz="2200" dirty="0">
                    <a:latin typeface="Arial"/>
                    <a:cs typeface="Arial"/>
                  </a:rPr>
                  <a:t>0</a:t>
                </a:r>
              </a:p>
            </p:txBody>
          </p:sp>
          <p:sp>
            <p:nvSpPr>
              <p:cNvPr id="17" name="Text Box 22"/>
              <p:cNvSpPr txBox="1">
                <a:spLocks noChangeArrowheads="1"/>
              </p:cNvSpPr>
              <p:nvPr/>
            </p:nvSpPr>
            <p:spPr bwMode="auto">
              <a:xfrm>
                <a:off x="3225" y="225"/>
                <a:ext cx="1693" cy="54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latin typeface="Arial"/>
                    <a:cs typeface="Arial"/>
                  </a:rPr>
                  <a:t>The market for </a:t>
                </a:r>
                <a:br>
                  <a:rPr lang="en-US" sz="2500">
                    <a:latin typeface="Arial"/>
                    <a:cs typeface="Arial"/>
                  </a:rPr>
                </a:br>
                <a:r>
                  <a:rPr lang="en-US" sz="2500">
                    <a:latin typeface="Arial"/>
                    <a:cs typeface="Arial"/>
                  </a:rPr>
                  <a:t>hotel rooms</a:t>
                </a:r>
              </a:p>
            </p:txBody>
          </p:sp>
          <p:sp>
            <p:nvSpPr>
              <p:cNvPr id="18" name="Text Box 23"/>
              <p:cNvSpPr txBox="1">
                <a:spLocks noChangeArrowheads="1"/>
              </p:cNvSpPr>
              <p:nvPr/>
            </p:nvSpPr>
            <p:spPr bwMode="auto">
              <a:xfrm>
                <a:off x="5220" y="2165"/>
                <a:ext cx="210"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latin typeface="Arial"/>
                    <a:cs typeface="Arial"/>
                  </a:rPr>
                  <a:t>D</a:t>
                </a:r>
              </a:p>
            </p:txBody>
          </p:sp>
        </p:grpSp>
      </p:grpSp>
      <p:sp>
        <p:nvSpPr>
          <p:cNvPr id="2" name="Title 1"/>
          <p:cNvSpPr>
            <a:spLocks noGrp="1"/>
          </p:cNvSpPr>
          <p:nvPr>
            <p:ph type="title"/>
          </p:nvPr>
        </p:nvSpPr>
        <p:spPr/>
        <p:txBody>
          <a:bodyPr/>
          <a:lstStyle/>
          <a:p>
            <a:r>
              <a:rPr lang="en-US" dirty="0">
                <a:solidFill>
                  <a:schemeClr val="accent6">
                    <a:lumMod val="50000"/>
                  </a:schemeClr>
                </a:solidFill>
              </a:rPr>
              <a:t>Active Learning 1 		</a:t>
            </a:r>
            <a:r>
              <a:rPr lang="en-US" dirty="0" smtClean="0">
                <a:solidFill>
                  <a:srgbClr val="AE1221"/>
                </a:solidFill>
              </a:rPr>
              <a:t>C. </a:t>
            </a:r>
            <a:r>
              <a:rPr lang="en-US" dirty="0" smtClean="0">
                <a:solidFill>
                  <a:srgbClr val="AE1221"/>
                </a:solidFill>
              </a:rPr>
              <a:t>$120 </a:t>
            </a:r>
            <a:r>
              <a:rPr lang="en-US" dirty="0">
                <a:solidFill>
                  <a:srgbClr val="AE1221"/>
                </a:solidFill>
              </a:rPr>
              <a:t>price </a:t>
            </a:r>
            <a:r>
              <a:rPr lang="en-US" dirty="0" smtClean="0">
                <a:solidFill>
                  <a:srgbClr val="AE1221"/>
                </a:solidFill>
              </a:rPr>
              <a:t>floor</a:t>
            </a:r>
            <a:endParaRPr lang="en-US" dirty="0">
              <a:solidFill>
                <a:srgbClr val="AE1221"/>
              </a:solidFill>
            </a:endParaRPr>
          </a:p>
        </p:txBody>
      </p:sp>
      <p:sp>
        <p:nvSpPr>
          <p:cNvPr id="3" name="Content Placeholder 2"/>
          <p:cNvSpPr>
            <a:spLocks noGrp="1"/>
          </p:cNvSpPr>
          <p:nvPr>
            <p:ph type="body" sz="quarter" idx="12"/>
          </p:nvPr>
        </p:nvSpPr>
        <p:spPr>
          <a:xfrm>
            <a:off x="139700" y="1339850"/>
            <a:ext cx="3365500" cy="4375150"/>
          </a:xfrm>
        </p:spPr>
        <p:txBody>
          <a:bodyPr>
            <a:normAutofit/>
          </a:bodyPr>
          <a:lstStyle/>
          <a:p>
            <a:pPr>
              <a:spcBef>
                <a:spcPct val="45000"/>
              </a:spcBef>
              <a:buClr>
                <a:srgbClr val="003399"/>
              </a:buClr>
              <a:buSzPct val="120000"/>
            </a:pPr>
            <a:r>
              <a:rPr lang="en-US" sz="2700" dirty="0">
                <a:solidFill>
                  <a:schemeClr val="accent6">
                    <a:lumMod val="50000"/>
                  </a:schemeClr>
                </a:solidFill>
                <a:cs typeface="Arial"/>
              </a:rPr>
              <a:t>The price </a:t>
            </a:r>
            <a:r>
              <a:rPr lang="en-US" sz="2700" dirty="0" smtClean="0">
                <a:solidFill>
                  <a:schemeClr val="accent6">
                    <a:lumMod val="50000"/>
                  </a:schemeClr>
                </a:solidFill>
                <a:cs typeface="Arial"/>
              </a:rPr>
              <a:t>rises </a:t>
            </a:r>
            <a:r>
              <a:rPr lang="en-US" sz="2700" dirty="0">
                <a:solidFill>
                  <a:schemeClr val="accent6">
                    <a:lumMod val="50000"/>
                  </a:schemeClr>
                </a:solidFill>
                <a:cs typeface="Arial"/>
              </a:rPr>
              <a:t>to $120. </a:t>
            </a:r>
            <a:r>
              <a:rPr lang="en-US" sz="2700" dirty="0" smtClean="0">
                <a:solidFill>
                  <a:schemeClr val="accent6">
                    <a:lumMod val="50000"/>
                  </a:schemeClr>
                </a:solidFill>
                <a:cs typeface="Arial"/>
              </a:rPr>
              <a:t>(binding price floor above the equilibrium)</a:t>
            </a:r>
            <a:endParaRPr lang="en-US" sz="2700" dirty="0">
              <a:solidFill>
                <a:schemeClr val="accent6">
                  <a:lumMod val="50000"/>
                </a:schemeClr>
              </a:solidFill>
              <a:cs typeface="Arial"/>
            </a:endParaRPr>
          </a:p>
          <a:p>
            <a:pPr>
              <a:spcBef>
                <a:spcPct val="45000"/>
              </a:spcBef>
              <a:buClr>
                <a:srgbClr val="003399"/>
              </a:buClr>
              <a:buSzPct val="120000"/>
            </a:pPr>
            <a:r>
              <a:rPr lang="en-US" sz="2700" dirty="0">
                <a:solidFill>
                  <a:schemeClr val="accent6">
                    <a:lumMod val="50000"/>
                  </a:schemeClr>
                </a:solidFill>
                <a:cs typeface="Arial"/>
              </a:rPr>
              <a:t>Buyers </a:t>
            </a:r>
            <a:r>
              <a:rPr lang="en-US" sz="2700" dirty="0" smtClean="0">
                <a:solidFill>
                  <a:schemeClr val="accent6">
                    <a:lumMod val="50000"/>
                  </a:schemeClr>
                </a:solidFill>
                <a:cs typeface="Arial"/>
              </a:rPr>
              <a:t>demand </a:t>
            </a:r>
            <a:r>
              <a:rPr lang="en-US" sz="2700" dirty="0">
                <a:solidFill>
                  <a:schemeClr val="accent6">
                    <a:lumMod val="50000"/>
                  </a:schemeClr>
                </a:solidFill>
                <a:cs typeface="Arial"/>
              </a:rPr>
              <a:t/>
            </a:r>
            <a:br>
              <a:rPr lang="en-US" sz="2700" dirty="0">
                <a:solidFill>
                  <a:schemeClr val="accent6">
                    <a:lumMod val="50000"/>
                  </a:schemeClr>
                </a:solidFill>
                <a:cs typeface="Arial"/>
              </a:rPr>
            </a:br>
            <a:r>
              <a:rPr lang="en-US" sz="2700" dirty="0">
                <a:solidFill>
                  <a:schemeClr val="accent6">
                    <a:lumMod val="50000"/>
                  </a:schemeClr>
                </a:solidFill>
                <a:cs typeface="Arial"/>
              </a:rPr>
              <a:t>60 rooms</a:t>
            </a:r>
            <a:r>
              <a:rPr lang="en-US" sz="2700" dirty="0" smtClean="0">
                <a:solidFill>
                  <a:schemeClr val="accent6">
                    <a:lumMod val="50000"/>
                  </a:schemeClr>
                </a:solidFill>
                <a:cs typeface="Arial"/>
              </a:rPr>
              <a:t>, sellers </a:t>
            </a:r>
            <a:r>
              <a:rPr lang="en-US" sz="2700" dirty="0">
                <a:solidFill>
                  <a:schemeClr val="accent6">
                    <a:lumMod val="50000"/>
                  </a:schemeClr>
                </a:solidFill>
                <a:cs typeface="Arial"/>
              </a:rPr>
              <a:t>supply 120, causing a surplus. </a:t>
            </a:r>
          </a:p>
        </p:txBody>
      </p:sp>
      <p:sp>
        <p:nvSpPr>
          <p:cNvPr id="4" name="Slide Number Placeholder 3"/>
          <p:cNvSpPr>
            <a:spLocks noGrp="1"/>
          </p:cNvSpPr>
          <p:nvPr>
            <p:ph type="sldNum" sz="quarter" idx="13"/>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7" name="Group 55"/>
          <p:cNvGrpSpPr>
            <a:grpSpLocks/>
          </p:cNvGrpSpPr>
          <p:nvPr/>
        </p:nvGrpSpPr>
        <p:grpSpPr bwMode="auto">
          <a:xfrm>
            <a:off x="4902200" y="1371600"/>
            <a:ext cx="3292475" cy="630237"/>
            <a:chOff x="3031" y="758"/>
            <a:chExt cx="2074" cy="397"/>
          </a:xfrm>
        </p:grpSpPr>
        <p:sp>
          <p:nvSpPr>
            <p:cNvPr id="28" name="AutoShape 56"/>
            <p:cNvSpPr>
              <a:spLocks/>
            </p:cNvSpPr>
            <p:nvPr/>
          </p:nvSpPr>
          <p:spPr bwMode="auto">
            <a:xfrm rot="5400000">
              <a:off x="3973" y="24"/>
              <a:ext cx="189" cy="2074"/>
            </a:xfrm>
            <a:prstGeom prst="leftBrace">
              <a:avLst>
                <a:gd name="adj1" fmla="val 192443"/>
                <a:gd name="adj2" fmla="val 50000"/>
              </a:avLst>
            </a:prstGeom>
            <a:noFill/>
            <a:ln w="19050">
              <a:solidFill>
                <a:srgbClr val="0000FF"/>
              </a:solidFill>
              <a:round/>
              <a:headEnd/>
              <a:tailEnd/>
            </a:ln>
          </p:spPr>
          <p:txBody>
            <a:bodyPr rot="10800000" vert="eaVert" wrap="none" anchor="ctr"/>
            <a:lstStyle/>
            <a:p>
              <a:endParaRPr lang="en-US">
                <a:latin typeface="Arial"/>
                <a:cs typeface="Arial"/>
              </a:endParaRPr>
            </a:p>
          </p:txBody>
        </p:sp>
        <p:sp>
          <p:nvSpPr>
            <p:cNvPr id="29" name="Text Box 57"/>
            <p:cNvSpPr txBox="1">
              <a:spLocks noChangeArrowheads="1"/>
            </p:cNvSpPr>
            <p:nvPr/>
          </p:nvSpPr>
          <p:spPr bwMode="auto">
            <a:xfrm>
              <a:off x="3470" y="758"/>
              <a:ext cx="1220" cy="233"/>
            </a:xfrm>
            <a:prstGeom prst="rect">
              <a:avLst/>
            </a:prstGeom>
            <a:solidFill>
              <a:srgbClr val="FFCCFF"/>
            </a:solidFill>
            <a:ln w="9525">
              <a:noFill/>
              <a:miter lim="800000"/>
              <a:headEnd/>
              <a:tailEnd/>
            </a:ln>
          </p:spPr>
          <p:txBody>
            <a:bodyPr lIns="0" tIns="0" rIns="0" bIns="0">
              <a:spAutoFit/>
            </a:bodyPr>
            <a:lstStyle/>
            <a:p>
              <a:pPr algn="ctr">
                <a:spcBef>
                  <a:spcPct val="50000"/>
                </a:spcBef>
              </a:pPr>
              <a:r>
                <a:rPr lang="en-US" sz="2400" b="1" i="1" dirty="0">
                  <a:solidFill>
                    <a:srgbClr val="0000FF"/>
                  </a:solidFill>
                  <a:latin typeface="Arial"/>
                  <a:cs typeface="Arial"/>
                </a:rPr>
                <a:t>surplus</a:t>
              </a:r>
              <a:r>
                <a:rPr lang="en-US" sz="2400" dirty="0">
                  <a:solidFill>
                    <a:srgbClr val="0000FF"/>
                  </a:solidFill>
                  <a:latin typeface="Arial"/>
                  <a:cs typeface="Arial"/>
                </a:rPr>
                <a:t> = 60</a:t>
              </a:r>
            </a:p>
          </p:txBody>
        </p:sp>
      </p:grpSp>
      <p:grpSp>
        <p:nvGrpSpPr>
          <p:cNvPr id="30" name="Group 58"/>
          <p:cNvGrpSpPr>
            <a:grpSpLocks/>
          </p:cNvGrpSpPr>
          <p:nvPr/>
        </p:nvGrpSpPr>
        <p:grpSpPr bwMode="auto">
          <a:xfrm>
            <a:off x="4305300" y="2020887"/>
            <a:ext cx="4457700" cy="493713"/>
            <a:chOff x="2650" y="1138"/>
            <a:chExt cx="2808" cy="311"/>
          </a:xfrm>
        </p:grpSpPr>
        <p:sp>
          <p:nvSpPr>
            <p:cNvPr id="31" name="Line 59"/>
            <p:cNvSpPr>
              <a:spLocks noChangeShapeType="1"/>
            </p:cNvSpPr>
            <p:nvPr/>
          </p:nvSpPr>
          <p:spPr bwMode="auto">
            <a:xfrm>
              <a:off x="2650" y="1184"/>
              <a:ext cx="2808" cy="0"/>
            </a:xfrm>
            <a:prstGeom prst="line">
              <a:avLst/>
            </a:prstGeom>
            <a:noFill/>
            <a:ln w="38100">
              <a:solidFill>
                <a:srgbClr val="FF0000"/>
              </a:solidFill>
              <a:round/>
              <a:headEnd/>
              <a:tailEnd/>
            </a:ln>
          </p:spPr>
          <p:txBody>
            <a:bodyPr/>
            <a:lstStyle/>
            <a:p>
              <a:endParaRPr lang="en-US">
                <a:latin typeface="Arial"/>
                <a:cs typeface="Arial"/>
              </a:endParaRPr>
            </a:p>
          </p:txBody>
        </p:sp>
        <p:sp>
          <p:nvSpPr>
            <p:cNvPr id="32" name="Text Box 60"/>
            <p:cNvSpPr txBox="1">
              <a:spLocks noChangeArrowheads="1"/>
            </p:cNvSpPr>
            <p:nvPr/>
          </p:nvSpPr>
          <p:spPr bwMode="auto">
            <a:xfrm>
              <a:off x="3767" y="1161"/>
              <a:ext cx="1101" cy="288"/>
            </a:xfrm>
            <a:prstGeom prst="rect">
              <a:avLst/>
            </a:prstGeom>
            <a:noFill/>
            <a:ln w="9525">
              <a:noFill/>
              <a:miter lim="800000"/>
              <a:headEnd/>
              <a:tailEnd/>
            </a:ln>
          </p:spPr>
          <p:txBody>
            <a:bodyPr>
              <a:spAutoFit/>
            </a:bodyPr>
            <a:lstStyle/>
            <a:p>
              <a:pPr>
                <a:spcBef>
                  <a:spcPct val="50000"/>
                </a:spcBef>
              </a:pPr>
              <a:r>
                <a:rPr lang="en-US" sz="2400" i="1" dirty="0">
                  <a:solidFill>
                    <a:srgbClr val="FF0000"/>
                  </a:solidFill>
                  <a:latin typeface="Arial"/>
                  <a:cs typeface="Arial"/>
                </a:rPr>
                <a:t>Price floor</a:t>
              </a:r>
            </a:p>
          </p:txBody>
        </p:sp>
        <p:sp>
          <p:nvSpPr>
            <p:cNvPr id="33" name="Oval 61"/>
            <p:cNvSpPr>
              <a:spLocks noChangeArrowheads="1"/>
            </p:cNvSpPr>
            <p:nvPr/>
          </p:nvSpPr>
          <p:spPr bwMode="auto">
            <a:xfrm>
              <a:off x="2979" y="113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6" name="Oval 62"/>
            <p:cNvSpPr>
              <a:spLocks noChangeArrowheads="1"/>
            </p:cNvSpPr>
            <p:nvPr/>
          </p:nvSpPr>
          <p:spPr bwMode="auto">
            <a:xfrm>
              <a:off x="5066" y="113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2637882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wrap="square" anchor="t"/>
          <a:lstStyle/>
          <a:p>
            <a:r>
              <a:rPr lang="en-US" altLang="en-US" smtClean="0"/>
              <a:t>Evaluating Price Controls</a:t>
            </a:r>
          </a:p>
        </p:txBody>
      </p:sp>
      <p:sp>
        <p:nvSpPr>
          <p:cNvPr id="31747" name="Content Placeholder 2"/>
          <p:cNvSpPr>
            <a:spLocks noGrp="1"/>
          </p:cNvSpPr>
          <p:nvPr>
            <p:ph idx="1"/>
          </p:nvPr>
        </p:nvSpPr>
        <p:spPr/>
        <p:txBody>
          <a:bodyPr/>
          <a:lstStyle/>
          <a:p>
            <a:r>
              <a:rPr lang="en-US" altLang="en-US" smtClean="0"/>
              <a:t>Markets are usually a good way to organize economic activity</a:t>
            </a:r>
          </a:p>
          <a:p>
            <a:pPr lvl="1"/>
            <a:r>
              <a:rPr lang="en-US" altLang="en-US" smtClean="0"/>
              <a:t>Economists usually oppose price ceilings and price floors</a:t>
            </a:r>
          </a:p>
          <a:p>
            <a:pPr lvl="1"/>
            <a:r>
              <a:rPr lang="en-US" altLang="en-US" smtClean="0"/>
              <a:t>Prices are not the outcome of some haphazard process</a:t>
            </a:r>
          </a:p>
          <a:p>
            <a:pPr lvl="1"/>
            <a:r>
              <a:rPr lang="en-US" altLang="en-US" smtClean="0"/>
              <a:t>Prices have the crucial job of balancing supply and demand</a:t>
            </a:r>
          </a:p>
          <a:p>
            <a:pPr lvl="2"/>
            <a:r>
              <a:rPr lang="en-US" altLang="en-US" smtClean="0"/>
              <a:t>Coordinating economic activity</a:t>
            </a:r>
          </a:p>
          <a:p>
            <a:endParaRPr lang="en-US" altLang="en-US" smtClean="0"/>
          </a:p>
          <a:p>
            <a:pPr lvl="1"/>
            <a:endParaRPr lang="en-US" altLang="en-US" smtClean="0"/>
          </a:p>
        </p:txBody>
      </p:sp>
      <p:sp>
        <p:nvSpPr>
          <p:cNvPr id="3174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2FADB26-2715-4AE8-866B-58E97F809E8C}" type="slidenum">
              <a:rPr lang="en-US" altLang="en-US" sz="1200" smtClean="0">
                <a:solidFill>
                  <a:srgbClr val="002060"/>
                </a:solidFill>
              </a:rPr>
              <a:pPr algn="ctr" eaLnBrk="1" hangingPunct="1"/>
              <a:t>18</a:t>
            </a:fld>
            <a:endParaRPr lang="en-US" altLang="en-US" sz="1200" smtClean="0">
              <a:solidFill>
                <a:srgbClr val="002060"/>
              </a:solidFill>
            </a:endParaRPr>
          </a:p>
        </p:txBody>
      </p:sp>
      <p:sp>
        <p:nvSpPr>
          <p:cNvPr id="317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451125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wrap="square" anchor="t"/>
          <a:lstStyle/>
          <a:p>
            <a:r>
              <a:rPr lang="en-US" altLang="en-US" smtClean="0"/>
              <a:t>Evaluating Price Controls</a:t>
            </a:r>
          </a:p>
        </p:txBody>
      </p:sp>
      <p:sp>
        <p:nvSpPr>
          <p:cNvPr id="32771" name="Content Placeholder 2"/>
          <p:cNvSpPr>
            <a:spLocks noGrp="1"/>
          </p:cNvSpPr>
          <p:nvPr>
            <p:ph idx="1"/>
          </p:nvPr>
        </p:nvSpPr>
        <p:spPr/>
        <p:txBody>
          <a:bodyPr/>
          <a:lstStyle/>
          <a:p>
            <a:r>
              <a:rPr lang="en-US" altLang="en-US" dirty="0" smtClean="0"/>
              <a:t>Governments can sometimes improve market outcomes</a:t>
            </a:r>
          </a:p>
          <a:p>
            <a:pPr lvl="1"/>
            <a:r>
              <a:rPr lang="en-US" altLang="en-US" dirty="0" smtClean="0"/>
              <a:t>Want to use price controls</a:t>
            </a:r>
          </a:p>
          <a:p>
            <a:pPr lvl="2"/>
            <a:r>
              <a:rPr lang="en-US" altLang="en-US" dirty="0" smtClean="0"/>
              <a:t>Because of unfair market outcome</a:t>
            </a:r>
          </a:p>
          <a:p>
            <a:pPr lvl="2"/>
            <a:r>
              <a:rPr lang="en-US" altLang="en-US" dirty="0" smtClean="0"/>
              <a:t>Aimed at helping the poor</a:t>
            </a:r>
          </a:p>
          <a:p>
            <a:pPr lvl="1"/>
            <a:r>
              <a:rPr lang="en-US" altLang="en-US" dirty="0" smtClean="0"/>
              <a:t>Often hurt those they are trying to help</a:t>
            </a:r>
          </a:p>
          <a:p>
            <a:pPr lvl="1"/>
            <a:r>
              <a:rPr lang="en-US" altLang="en-US" dirty="0" smtClean="0"/>
              <a:t>Other ways of helping those in need</a:t>
            </a:r>
          </a:p>
          <a:p>
            <a:pPr lvl="2"/>
            <a:r>
              <a:rPr lang="en-US" altLang="en-US" dirty="0" smtClean="0"/>
              <a:t>Rent subsidies</a:t>
            </a:r>
          </a:p>
          <a:p>
            <a:pPr lvl="2"/>
            <a:r>
              <a:rPr lang="en-US" altLang="en-US" dirty="0" smtClean="0"/>
              <a:t>Wage subsidies (earned income tax credit)</a:t>
            </a:r>
          </a:p>
        </p:txBody>
      </p:sp>
      <p:sp>
        <p:nvSpPr>
          <p:cNvPr id="3277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D30BE74-48FE-4CAF-B66C-31DEEA1205CC}" type="slidenum">
              <a:rPr lang="en-US" altLang="en-US" sz="1200" smtClean="0">
                <a:solidFill>
                  <a:srgbClr val="002060"/>
                </a:solidFill>
              </a:rPr>
              <a:pPr algn="ctr" eaLnBrk="1" hangingPunct="1"/>
              <a:t>19</a:t>
            </a:fld>
            <a:endParaRPr lang="en-US" altLang="en-US" sz="1200" smtClean="0">
              <a:solidFill>
                <a:srgbClr val="002060"/>
              </a:solidFill>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150123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questions:</a:t>
            </a:r>
          </a:p>
        </p:txBody>
      </p:sp>
      <p:sp>
        <p:nvSpPr>
          <p:cNvPr id="3" name="Content Placeholder 2"/>
          <p:cNvSpPr>
            <a:spLocks noGrp="1"/>
          </p:cNvSpPr>
          <p:nvPr>
            <p:ph idx="1"/>
          </p:nvPr>
        </p:nvSpPr>
        <p:spPr/>
        <p:txBody>
          <a:bodyPr/>
          <a:lstStyle/>
          <a:p>
            <a:r>
              <a:rPr lang="en-US" dirty="0"/>
              <a:t>What are price ceilings and price floors?  </a:t>
            </a:r>
            <a:br>
              <a:rPr lang="en-US" dirty="0"/>
            </a:br>
            <a:r>
              <a:rPr lang="en-US" dirty="0"/>
              <a:t>What are some examples of each?  </a:t>
            </a:r>
          </a:p>
          <a:p>
            <a:r>
              <a:rPr lang="en-US" dirty="0"/>
              <a:t>How do price ceilings and price floors affect market outcomes?  </a:t>
            </a:r>
          </a:p>
          <a:p>
            <a:r>
              <a:rPr lang="en-US" dirty="0"/>
              <a:t>How do taxes affect market outcomes? </a:t>
            </a:r>
            <a:br>
              <a:rPr lang="en-US" dirty="0"/>
            </a:br>
            <a:r>
              <a:rPr lang="en-US" dirty="0"/>
              <a:t>How do the effects depend on whether </a:t>
            </a:r>
            <a:br>
              <a:rPr lang="en-US" dirty="0"/>
            </a:br>
            <a:r>
              <a:rPr lang="en-US" dirty="0"/>
              <a:t>the tax is imposed on buyers or sellers? </a:t>
            </a:r>
          </a:p>
          <a:p>
            <a:r>
              <a:rPr lang="en-US" dirty="0"/>
              <a:t>What is the incidence of a tax?  </a:t>
            </a:r>
            <a:br>
              <a:rPr lang="en-US" dirty="0"/>
            </a:br>
            <a:r>
              <a:rPr lang="en-US" dirty="0"/>
              <a:t>What determines the incidence?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258155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wrap="square" anchor="t"/>
          <a:lstStyle/>
          <a:p>
            <a:pPr algn="l"/>
            <a:r>
              <a:rPr lang="en-US" altLang="en-US" dirty="0" smtClean="0"/>
              <a:t>	Taxes </a:t>
            </a:r>
          </a:p>
        </p:txBody>
      </p:sp>
      <p:sp>
        <p:nvSpPr>
          <p:cNvPr id="33795" name="Content Placeholder 2"/>
          <p:cNvSpPr>
            <a:spLocks noGrp="1"/>
          </p:cNvSpPr>
          <p:nvPr>
            <p:ph idx="1"/>
          </p:nvPr>
        </p:nvSpPr>
        <p:spPr/>
        <p:txBody>
          <a:bodyPr/>
          <a:lstStyle/>
          <a:p>
            <a:r>
              <a:rPr lang="en-US" altLang="en-US" dirty="0" smtClean="0"/>
              <a:t>Government uses taxes</a:t>
            </a:r>
          </a:p>
          <a:p>
            <a:pPr lvl="1"/>
            <a:r>
              <a:rPr lang="en-US" altLang="en-US" dirty="0" smtClean="0"/>
              <a:t>To raise revenue for public projects </a:t>
            </a:r>
          </a:p>
          <a:p>
            <a:pPr lvl="2"/>
            <a:r>
              <a:rPr lang="en-US" altLang="en-US" dirty="0" smtClean="0"/>
              <a:t>Roads, schools, and national defense</a:t>
            </a:r>
          </a:p>
          <a:p>
            <a:r>
              <a:rPr lang="en-US" altLang="en-US" dirty="0" smtClean="0"/>
              <a:t>Tax incidence</a:t>
            </a:r>
          </a:p>
          <a:p>
            <a:pPr lvl="1"/>
            <a:r>
              <a:rPr lang="en-US" altLang="en-US" dirty="0" smtClean="0"/>
              <a:t>Manner in which the burden of a tax is shared among participants in a </a:t>
            </a:r>
            <a:r>
              <a:rPr lang="en-US" altLang="en-US" dirty="0" smtClean="0"/>
              <a:t>market</a:t>
            </a:r>
          </a:p>
          <a:p>
            <a:pPr lvl="2"/>
            <a:r>
              <a:rPr lang="en-US" altLang="en-US" dirty="0" smtClean="0"/>
              <a:t>The government can make the seller or the buyer to pay the tax</a:t>
            </a:r>
            <a:endParaRPr lang="en-US" altLang="en-US" dirty="0" smtClean="0"/>
          </a:p>
        </p:txBody>
      </p:sp>
      <p:sp>
        <p:nvSpPr>
          <p:cNvPr id="3379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A0B1E0F-7469-4953-BA71-09BE23F641A2}" type="slidenum">
              <a:rPr lang="en-US" altLang="en-US" sz="1200" smtClean="0">
                <a:solidFill>
                  <a:srgbClr val="002060"/>
                </a:solidFill>
              </a:rPr>
              <a:pPr algn="ctr" eaLnBrk="1" hangingPunct="1"/>
              <a:t>20</a:t>
            </a:fld>
            <a:endParaRPr lang="en-US" altLang="en-US" sz="1200" smtClean="0">
              <a:solidFill>
                <a:srgbClr val="002060"/>
              </a:solidFill>
            </a:endParaRPr>
          </a:p>
        </p:txBody>
      </p:sp>
      <p:sp>
        <p:nvSpPr>
          <p:cNvPr id="337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93232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3:  The Market for Pizza</a:t>
            </a:r>
          </a:p>
        </p:txBody>
      </p:sp>
      <p:sp>
        <p:nvSpPr>
          <p:cNvPr id="3" name="Text Placeholder 2"/>
          <p:cNvSpPr>
            <a:spLocks noGrp="1"/>
          </p:cNvSpPr>
          <p:nvPr>
            <p:ph type="body" sz="quarter" idx="12"/>
          </p:nvPr>
        </p:nvSpPr>
        <p:spPr>
          <a:xfrm>
            <a:off x="6248400" y="1828800"/>
            <a:ext cx="2032000" cy="1155700"/>
          </a:xfrm>
          <a:solidFill>
            <a:srgbClr val="FFCCFF"/>
          </a:solidFill>
        </p:spPr>
        <p:txBody>
          <a:bodyPr/>
          <a:lstStyle/>
          <a:p>
            <a:r>
              <a:rPr lang="en-US" sz="2800" dirty="0" smtClean="0"/>
              <a:t>Equilibrium without tax</a:t>
            </a:r>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2603500" y="1876122"/>
            <a:ext cx="3176587" cy="2274887"/>
            <a:chOff x="3027" y="1106"/>
            <a:chExt cx="2001" cy="1433"/>
          </a:xfrm>
        </p:grpSpPr>
        <p:sp>
          <p:nvSpPr>
            <p:cNvPr id="7" name="Line 3"/>
            <p:cNvSpPr>
              <a:spLocks noChangeShapeType="1"/>
            </p:cNvSpPr>
            <p:nvPr/>
          </p:nvSpPr>
          <p:spPr bwMode="auto">
            <a:xfrm flipV="1">
              <a:off x="3027" y="1316"/>
              <a:ext cx="1696" cy="1223"/>
            </a:xfrm>
            <a:prstGeom prst="line">
              <a:avLst/>
            </a:prstGeom>
            <a:noFill/>
            <a:ln w="38100">
              <a:solidFill>
                <a:srgbClr val="003399"/>
              </a:solidFill>
              <a:round/>
              <a:headEnd/>
              <a:tailEnd/>
            </a:ln>
          </p:spPr>
          <p:txBody>
            <a:bodyPr/>
            <a:lstStyle/>
            <a:p>
              <a:endParaRPr lang="en-US">
                <a:latin typeface="Arial"/>
                <a:cs typeface="Arial"/>
              </a:endParaRPr>
            </a:p>
          </p:txBody>
        </p:sp>
        <p:sp>
          <p:nvSpPr>
            <p:cNvPr id="8"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r>
                <a:rPr lang="en-US" sz="2400" b="1" baseline="-25000">
                  <a:latin typeface="Arial"/>
                  <a:cs typeface="Arial"/>
                </a:rPr>
                <a:t>1</a:t>
              </a:r>
            </a:p>
          </p:txBody>
        </p:sp>
      </p:grpSp>
      <p:grpSp>
        <p:nvGrpSpPr>
          <p:cNvPr id="9" name="Group 7"/>
          <p:cNvGrpSpPr>
            <a:grpSpLocks/>
          </p:cNvGrpSpPr>
          <p:nvPr/>
        </p:nvGrpSpPr>
        <p:grpSpPr bwMode="auto">
          <a:xfrm>
            <a:off x="1892300" y="1355422"/>
            <a:ext cx="4422775" cy="3871912"/>
            <a:chOff x="2579" y="785"/>
            <a:chExt cx="2786" cy="2439"/>
          </a:xfrm>
        </p:grpSpPr>
        <p:grpSp>
          <p:nvGrpSpPr>
            <p:cNvPr id="10" name="Group 8"/>
            <p:cNvGrpSpPr>
              <a:grpSpLocks/>
            </p:cNvGrpSpPr>
            <p:nvPr/>
          </p:nvGrpSpPr>
          <p:grpSpPr bwMode="auto">
            <a:xfrm>
              <a:off x="2697" y="1037"/>
              <a:ext cx="2409" cy="2049"/>
              <a:chOff x="1098" y="1361"/>
              <a:chExt cx="2116" cy="2027"/>
            </a:xfrm>
          </p:grpSpPr>
          <p:sp>
            <p:nvSpPr>
              <p:cNvPr id="13"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4"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11"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12"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5" name="Group 13"/>
          <p:cNvGrpSpPr>
            <a:grpSpLocks/>
          </p:cNvGrpSpPr>
          <p:nvPr/>
        </p:nvGrpSpPr>
        <p:grpSpPr bwMode="auto">
          <a:xfrm>
            <a:off x="3217862" y="1714197"/>
            <a:ext cx="2730500" cy="2649537"/>
            <a:chOff x="3414" y="1004"/>
            <a:chExt cx="1720" cy="1669"/>
          </a:xfrm>
        </p:grpSpPr>
        <p:sp>
          <p:nvSpPr>
            <p:cNvPr id="16" name="Line 14"/>
            <p:cNvSpPr>
              <a:spLocks noChangeShapeType="1"/>
            </p:cNvSpPr>
            <p:nvPr/>
          </p:nvSpPr>
          <p:spPr bwMode="auto">
            <a:xfrm>
              <a:off x="3414" y="1004"/>
              <a:ext cx="1417" cy="1470"/>
            </a:xfrm>
            <a:prstGeom prst="line">
              <a:avLst/>
            </a:prstGeom>
            <a:noFill/>
            <a:ln w="38100">
              <a:solidFill>
                <a:srgbClr val="00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1</a:t>
              </a:r>
            </a:p>
          </p:txBody>
        </p:sp>
      </p:grpSp>
      <p:grpSp>
        <p:nvGrpSpPr>
          <p:cNvPr id="18" name="Group 16"/>
          <p:cNvGrpSpPr>
            <a:grpSpLocks/>
          </p:cNvGrpSpPr>
          <p:nvPr/>
        </p:nvGrpSpPr>
        <p:grpSpPr bwMode="auto">
          <a:xfrm>
            <a:off x="914400" y="2703209"/>
            <a:ext cx="3773487" cy="2725738"/>
            <a:chOff x="1963" y="1627"/>
            <a:chExt cx="2377" cy="1717"/>
          </a:xfrm>
        </p:grpSpPr>
        <p:grpSp>
          <p:nvGrpSpPr>
            <p:cNvPr id="19" name="Group 17"/>
            <p:cNvGrpSpPr>
              <a:grpSpLocks/>
            </p:cNvGrpSpPr>
            <p:nvPr/>
          </p:nvGrpSpPr>
          <p:grpSpPr bwMode="auto">
            <a:xfrm>
              <a:off x="2703" y="1746"/>
              <a:ext cx="1425" cy="1333"/>
              <a:chOff x="357" y="2450"/>
              <a:chExt cx="795" cy="646"/>
            </a:xfrm>
          </p:grpSpPr>
          <p:sp>
            <p:nvSpPr>
              <p:cNvPr id="23"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0" name="Oval 20"/>
            <p:cNvSpPr>
              <a:spLocks noChangeArrowheads="1"/>
            </p:cNvSpPr>
            <p:nvPr/>
          </p:nvSpPr>
          <p:spPr bwMode="auto">
            <a:xfrm>
              <a:off x="4081" y="169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1" name="Text Box 21"/>
            <p:cNvSpPr txBox="1">
              <a:spLocks noChangeArrowheads="1"/>
            </p:cNvSpPr>
            <p:nvPr/>
          </p:nvSpPr>
          <p:spPr bwMode="auto">
            <a:xfrm>
              <a:off x="1963" y="1627"/>
              <a:ext cx="721"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$10.00</a:t>
              </a:r>
            </a:p>
          </p:txBody>
        </p:sp>
        <p:sp>
          <p:nvSpPr>
            <p:cNvPr id="22" name="Text Box 22"/>
            <p:cNvSpPr txBox="1">
              <a:spLocks noChangeArrowheads="1"/>
            </p:cNvSpPr>
            <p:nvPr/>
          </p:nvSpPr>
          <p:spPr bwMode="auto">
            <a:xfrm>
              <a:off x="3969" y="3111"/>
              <a:ext cx="371"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500</a:t>
              </a:r>
            </a:p>
          </p:txBody>
        </p:sp>
      </p:grpSp>
    </p:spTree>
    <p:extLst>
      <p:ext uri="{BB962C8B-B14F-4D97-AF65-F5344CB8AC3E}">
        <p14:creationId xmlns:p14="http://schemas.microsoft.com/office/powerpoint/2010/main" val="23362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Righ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500"/>
                                        <p:tgtEl>
                                          <p:spTgt spid="3">
                                            <p:bg/>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 Tax on Buyers</a:t>
            </a:r>
          </a:p>
        </p:txBody>
      </p:sp>
      <p:sp>
        <p:nvSpPr>
          <p:cNvPr id="3" name="Text Placeholder 2"/>
          <p:cNvSpPr>
            <a:spLocks noGrp="1"/>
          </p:cNvSpPr>
          <p:nvPr>
            <p:ph type="body" sz="quarter" idx="12"/>
          </p:nvPr>
        </p:nvSpPr>
        <p:spPr>
          <a:xfrm>
            <a:off x="4957762" y="609600"/>
            <a:ext cx="4186238" cy="5867400"/>
          </a:xfrm>
        </p:spPr>
        <p:txBody>
          <a:bodyPr/>
          <a:lstStyle/>
          <a:p>
            <a:pPr eaLnBrk="1" hangingPunct="1">
              <a:lnSpc>
                <a:spcPct val="115000"/>
              </a:lnSpc>
              <a:spcBef>
                <a:spcPct val="30000"/>
              </a:spcBef>
            </a:pPr>
            <a:r>
              <a:rPr lang="en-US" sz="2400" b="1" dirty="0">
                <a:solidFill>
                  <a:srgbClr val="FF0000"/>
                </a:solidFill>
                <a:cs typeface="Arial"/>
              </a:rPr>
              <a:t>Hence, a tax on buyers shifts the </a:t>
            </a:r>
            <a:r>
              <a:rPr lang="en-US" sz="2400" b="1" i="1" dirty="0">
                <a:solidFill>
                  <a:srgbClr val="FF0000"/>
                </a:solidFill>
                <a:cs typeface="Arial"/>
              </a:rPr>
              <a:t>D</a:t>
            </a:r>
            <a:r>
              <a:rPr lang="en-US" sz="2400" b="1" dirty="0">
                <a:solidFill>
                  <a:srgbClr val="FF0000"/>
                </a:solidFill>
                <a:cs typeface="Arial"/>
              </a:rPr>
              <a:t> curve down by the amount of the tax.</a:t>
            </a:r>
            <a:endParaRPr lang="en-US" sz="2400" dirty="0" smtClean="0"/>
          </a:p>
          <a:p>
            <a:pPr eaLnBrk="1" hangingPunct="1">
              <a:lnSpc>
                <a:spcPct val="115000"/>
              </a:lnSpc>
              <a:spcBef>
                <a:spcPct val="30000"/>
              </a:spcBef>
            </a:pPr>
            <a:r>
              <a:rPr lang="en-US" sz="2400" dirty="0" smtClean="0"/>
              <a:t>The </a:t>
            </a:r>
            <a:r>
              <a:rPr lang="en-US" sz="2400" dirty="0"/>
              <a:t>price buyers pay </a:t>
            </a:r>
            <a:r>
              <a:rPr lang="en-US" sz="2400" dirty="0" smtClean="0"/>
              <a:t>is </a:t>
            </a:r>
            <a:r>
              <a:rPr lang="en-US" sz="2400" dirty="0"/>
              <a:t>now $</a:t>
            </a:r>
            <a:r>
              <a:rPr lang="en-US" sz="2400" dirty="0" smtClean="0"/>
              <a:t>1.50 higher </a:t>
            </a:r>
            <a:r>
              <a:rPr lang="en-US" sz="2400" dirty="0"/>
              <a:t>than the market price </a:t>
            </a:r>
            <a:r>
              <a:rPr lang="en-US" sz="2400" b="1" i="1" dirty="0"/>
              <a:t>P</a:t>
            </a:r>
            <a:r>
              <a:rPr lang="en-US" sz="2400" dirty="0"/>
              <a:t>. </a:t>
            </a:r>
            <a:endParaRPr lang="en-US" sz="2400" dirty="0" smtClean="0"/>
          </a:p>
          <a:p>
            <a:pPr eaLnBrk="1" hangingPunct="1">
              <a:lnSpc>
                <a:spcPct val="115000"/>
              </a:lnSpc>
              <a:spcBef>
                <a:spcPct val="30000"/>
              </a:spcBef>
            </a:pPr>
            <a:r>
              <a:rPr lang="en-US" sz="2400" b="1" i="1" dirty="0" smtClean="0"/>
              <a:t>P</a:t>
            </a:r>
            <a:r>
              <a:rPr lang="en-US" sz="2400" dirty="0" smtClean="0"/>
              <a:t>  </a:t>
            </a:r>
            <a:r>
              <a:rPr lang="en-US" sz="2400" dirty="0"/>
              <a:t>would have to </a:t>
            </a:r>
            <a:r>
              <a:rPr lang="en-US" sz="2400" dirty="0" smtClean="0"/>
              <a:t>fall by </a:t>
            </a:r>
            <a:r>
              <a:rPr lang="en-US" sz="2400" dirty="0"/>
              <a:t>$1.50 to </a:t>
            </a:r>
            <a:r>
              <a:rPr lang="en-US" sz="2400" dirty="0" smtClean="0"/>
              <a:t>make buyers </a:t>
            </a:r>
            <a:r>
              <a:rPr lang="en-US" sz="2400" dirty="0"/>
              <a:t>willing </a:t>
            </a:r>
            <a:r>
              <a:rPr lang="en-US" sz="2400" dirty="0" smtClean="0"/>
              <a:t>to </a:t>
            </a:r>
            <a:r>
              <a:rPr lang="en-US" sz="2400" dirty="0"/>
              <a:t>buy same </a:t>
            </a:r>
            <a:r>
              <a:rPr lang="en-US" sz="2400" b="1" i="1" dirty="0" smtClean="0"/>
              <a:t>Q </a:t>
            </a:r>
            <a:r>
              <a:rPr lang="en-US" sz="2400" dirty="0" smtClean="0"/>
              <a:t>as </a:t>
            </a:r>
            <a:r>
              <a:rPr lang="en-US" sz="2400" dirty="0"/>
              <a:t>before.  </a:t>
            </a:r>
          </a:p>
          <a:p>
            <a:pPr marL="342900" indent="-342900" eaLnBrk="1" hangingPunct="1">
              <a:lnSpc>
                <a:spcPct val="115000"/>
              </a:lnSpc>
              <a:spcBef>
                <a:spcPct val="30000"/>
              </a:spcBef>
              <a:buFont typeface="Arial" panose="020B0604020202020204" pitchFamily="34" charset="0"/>
              <a:buChar char="•"/>
            </a:pPr>
            <a:r>
              <a:rPr lang="en-US" sz="2400" i="1" dirty="0" smtClean="0"/>
              <a:t>E.g</a:t>
            </a:r>
            <a:r>
              <a:rPr lang="en-US" sz="2400" i="1" dirty="0"/>
              <a:t>.</a:t>
            </a:r>
            <a:r>
              <a:rPr lang="en-US" sz="2400" dirty="0"/>
              <a:t>, if </a:t>
            </a:r>
            <a:r>
              <a:rPr lang="en-US" sz="2400" b="1" i="1" dirty="0"/>
              <a:t>P</a:t>
            </a:r>
            <a:r>
              <a:rPr lang="en-US" sz="2400" dirty="0"/>
              <a:t>  falls </a:t>
            </a:r>
            <a:r>
              <a:rPr lang="en-US" sz="2400" dirty="0" smtClean="0"/>
              <a:t>from </a:t>
            </a:r>
            <a:r>
              <a:rPr lang="en-US" sz="2400" dirty="0"/>
              <a:t>$10.00 to $8.50</a:t>
            </a:r>
            <a:r>
              <a:rPr lang="en-US" sz="2400" dirty="0" smtClean="0"/>
              <a:t>, buyers are still </a:t>
            </a:r>
            <a:r>
              <a:rPr lang="en-US" sz="2400" dirty="0"/>
              <a:t>willing </a:t>
            </a:r>
            <a:r>
              <a:rPr lang="en-US" sz="2400" dirty="0" smtClean="0"/>
              <a:t>to purchase </a:t>
            </a:r>
            <a:r>
              <a:rPr lang="en-US" sz="2400" dirty="0"/>
              <a:t>500 pizzas. </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1612900" y="2189163"/>
            <a:ext cx="3176587" cy="2274887"/>
            <a:chOff x="3027" y="1106"/>
            <a:chExt cx="2001" cy="1433"/>
          </a:xfrm>
        </p:grpSpPr>
        <p:sp>
          <p:nvSpPr>
            <p:cNvPr id="7" name="Line 3"/>
            <p:cNvSpPr>
              <a:spLocks noChangeShapeType="1"/>
            </p:cNvSpPr>
            <p:nvPr/>
          </p:nvSpPr>
          <p:spPr bwMode="auto">
            <a:xfrm flipV="1">
              <a:off x="3027" y="1316"/>
              <a:ext cx="1696" cy="1223"/>
            </a:xfrm>
            <a:prstGeom prst="line">
              <a:avLst/>
            </a:prstGeom>
            <a:noFill/>
            <a:ln w="38100">
              <a:solidFill>
                <a:srgbClr val="005EA4"/>
              </a:solidFill>
              <a:round/>
              <a:headEnd/>
              <a:tailEnd/>
            </a:ln>
          </p:spPr>
          <p:txBody>
            <a:bodyPr/>
            <a:lstStyle/>
            <a:p>
              <a:endParaRPr lang="en-US">
                <a:latin typeface="Arial"/>
                <a:cs typeface="Arial"/>
              </a:endParaRPr>
            </a:p>
          </p:txBody>
        </p:sp>
        <p:sp>
          <p:nvSpPr>
            <p:cNvPr id="8"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S</a:t>
              </a:r>
              <a:r>
                <a:rPr lang="en-US" sz="2400" b="1" baseline="-25000" dirty="0">
                  <a:latin typeface="Arial"/>
                  <a:cs typeface="Arial"/>
                </a:rPr>
                <a:t>1</a:t>
              </a:r>
            </a:p>
          </p:txBody>
        </p:sp>
      </p:grpSp>
      <p:grpSp>
        <p:nvGrpSpPr>
          <p:cNvPr id="9" name="Group 13"/>
          <p:cNvGrpSpPr>
            <a:grpSpLocks/>
          </p:cNvGrpSpPr>
          <p:nvPr/>
        </p:nvGrpSpPr>
        <p:grpSpPr bwMode="auto">
          <a:xfrm>
            <a:off x="2227262" y="2027238"/>
            <a:ext cx="2730500" cy="2649537"/>
            <a:chOff x="3414" y="1004"/>
            <a:chExt cx="1720" cy="1669"/>
          </a:xfrm>
        </p:grpSpPr>
        <p:sp>
          <p:nvSpPr>
            <p:cNvPr id="10" name="Line 14"/>
            <p:cNvSpPr>
              <a:spLocks noChangeShapeType="1"/>
            </p:cNvSpPr>
            <p:nvPr/>
          </p:nvSpPr>
          <p:spPr bwMode="auto">
            <a:xfrm>
              <a:off x="3414" y="1004"/>
              <a:ext cx="1417" cy="1470"/>
            </a:xfrm>
            <a:prstGeom prst="line">
              <a:avLst/>
            </a:prstGeom>
            <a:noFill/>
            <a:ln w="38100">
              <a:solidFill>
                <a:srgbClr val="003399"/>
              </a:solidFill>
              <a:round/>
              <a:headEnd/>
              <a:tailEnd/>
            </a:ln>
          </p:spPr>
          <p:txBody>
            <a:bodyPr/>
            <a:lstStyle/>
            <a:p>
              <a:endParaRPr lang="en-US">
                <a:latin typeface="Arial"/>
                <a:cs typeface="Arial"/>
              </a:endParaRPr>
            </a:p>
          </p:txBody>
        </p:sp>
        <p:sp>
          <p:nvSpPr>
            <p:cNvPr id="11"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1</a:t>
              </a:r>
            </a:p>
          </p:txBody>
        </p:sp>
      </p:grpSp>
      <p:grpSp>
        <p:nvGrpSpPr>
          <p:cNvPr id="12" name="Group 16"/>
          <p:cNvGrpSpPr>
            <a:grpSpLocks/>
          </p:cNvGrpSpPr>
          <p:nvPr/>
        </p:nvGrpSpPr>
        <p:grpSpPr bwMode="auto">
          <a:xfrm>
            <a:off x="-76200" y="3016250"/>
            <a:ext cx="3773487" cy="2725738"/>
            <a:chOff x="1963" y="1627"/>
            <a:chExt cx="2377" cy="1717"/>
          </a:xfrm>
        </p:grpSpPr>
        <p:grpSp>
          <p:nvGrpSpPr>
            <p:cNvPr id="13" name="Group 17"/>
            <p:cNvGrpSpPr>
              <a:grpSpLocks/>
            </p:cNvGrpSpPr>
            <p:nvPr/>
          </p:nvGrpSpPr>
          <p:grpSpPr bwMode="auto">
            <a:xfrm>
              <a:off x="2703" y="1746"/>
              <a:ext cx="1425" cy="1333"/>
              <a:chOff x="357" y="2450"/>
              <a:chExt cx="795" cy="646"/>
            </a:xfrm>
          </p:grpSpPr>
          <p:sp>
            <p:nvSpPr>
              <p:cNvPr id="17"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18"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14" name="Oval 20"/>
            <p:cNvSpPr>
              <a:spLocks noChangeArrowheads="1"/>
            </p:cNvSpPr>
            <p:nvPr/>
          </p:nvSpPr>
          <p:spPr bwMode="auto">
            <a:xfrm>
              <a:off x="4081" y="169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5" name="Text Box 21"/>
            <p:cNvSpPr txBox="1">
              <a:spLocks noChangeArrowheads="1"/>
            </p:cNvSpPr>
            <p:nvPr/>
          </p:nvSpPr>
          <p:spPr bwMode="auto">
            <a:xfrm>
              <a:off x="1963" y="1627"/>
              <a:ext cx="721"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$10.00</a:t>
              </a:r>
            </a:p>
          </p:txBody>
        </p:sp>
        <p:sp>
          <p:nvSpPr>
            <p:cNvPr id="16" name="Text Box 22"/>
            <p:cNvSpPr txBox="1">
              <a:spLocks noChangeArrowheads="1"/>
            </p:cNvSpPr>
            <p:nvPr/>
          </p:nvSpPr>
          <p:spPr bwMode="auto">
            <a:xfrm>
              <a:off x="3969" y="3111"/>
              <a:ext cx="371"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500</a:t>
              </a:r>
            </a:p>
          </p:txBody>
        </p:sp>
      </p:grpSp>
      <p:grpSp>
        <p:nvGrpSpPr>
          <p:cNvPr id="19" name="Group 18"/>
          <p:cNvGrpSpPr>
            <a:grpSpLocks/>
          </p:cNvGrpSpPr>
          <p:nvPr/>
        </p:nvGrpSpPr>
        <p:grpSpPr bwMode="auto">
          <a:xfrm>
            <a:off x="901700" y="1668463"/>
            <a:ext cx="4422775" cy="3871912"/>
            <a:chOff x="2579" y="785"/>
            <a:chExt cx="2786" cy="2439"/>
          </a:xfrm>
        </p:grpSpPr>
        <p:grpSp>
          <p:nvGrpSpPr>
            <p:cNvPr id="20" name="Group 19"/>
            <p:cNvGrpSpPr>
              <a:grpSpLocks/>
            </p:cNvGrpSpPr>
            <p:nvPr/>
          </p:nvGrpSpPr>
          <p:grpSpPr bwMode="auto">
            <a:xfrm>
              <a:off x="2697" y="1037"/>
              <a:ext cx="2409" cy="2049"/>
              <a:chOff x="1098" y="1361"/>
              <a:chExt cx="2116" cy="2027"/>
            </a:xfrm>
          </p:grpSpPr>
          <p:sp>
            <p:nvSpPr>
              <p:cNvPr id="23"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24"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1"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22"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25" name="Group 23"/>
          <p:cNvGrpSpPr>
            <a:grpSpLocks/>
          </p:cNvGrpSpPr>
          <p:nvPr/>
        </p:nvGrpSpPr>
        <p:grpSpPr bwMode="auto">
          <a:xfrm>
            <a:off x="1773237" y="2552700"/>
            <a:ext cx="2730500" cy="2649538"/>
            <a:chOff x="3128" y="1335"/>
            <a:chExt cx="1720" cy="1669"/>
          </a:xfrm>
        </p:grpSpPr>
        <p:sp>
          <p:nvSpPr>
            <p:cNvPr id="26" name="Line 24"/>
            <p:cNvSpPr>
              <a:spLocks noChangeShapeType="1"/>
            </p:cNvSpPr>
            <p:nvPr/>
          </p:nvSpPr>
          <p:spPr bwMode="auto">
            <a:xfrm>
              <a:off x="3128" y="1335"/>
              <a:ext cx="1417" cy="1470"/>
            </a:xfrm>
            <a:prstGeom prst="line">
              <a:avLst/>
            </a:prstGeom>
            <a:noFill/>
            <a:ln w="38100">
              <a:solidFill>
                <a:srgbClr val="A50021"/>
              </a:solidFill>
              <a:round/>
              <a:headEnd/>
              <a:tailEnd/>
            </a:ln>
          </p:spPr>
          <p:txBody>
            <a:bodyPr/>
            <a:lstStyle/>
            <a:p>
              <a:endParaRPr lang="en-US">
                <a:latin typeface="Arial"/>
                <a:cs typeface="Arial"/>
              </a:endParaRPr>
            </a:p>
          </p:txBody>
        </p:sp>
        <p:sp>
          <p:nvSpPr>
            <p:cNvPr id="27" name="Text Box 25"/>
            <p:cNvSpPr txBox="1">
              <a:spLocks noChangeArrowheads="1"/>
            </p:cNvSpPr>
            <p:nvPr/>
          </p:nvSpPr>
          <p:spPr bwMode="auto">
            <a:xfrm>
              <a:off x="4462" y="2716"/>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2</a:t>
              </a:r>
            </a:p>
          </p:txBody>
        </p:sp>
      </p:grpSp>
      <p:sp>
        <p:nvSpPr>
          <p:cNvPr id="28" name="Text Box 46"/>
          <p:cNvSpPr txBox="1">
            <a:spLocks noChangeArrowheads="1"/>
          </p:cNvSpPr>
          <p:nvPr/>
        </p:nvSpPr>
        <p:spPr bwMode="auto">
          <a:xfrm>
            <a:off x="228600" y="685800"/>
            <a:ext cx="4059237"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a:cs typeface="Arial"/>
              </a:rPr>
              <a:t>Effects of a $1.50 per unit </a:t>
            </a:r>
            <a:r>
              <a:rPr lang="en-US" sz="2800" u="sng" dirty="0">
                <a:latin typeface="Arial"/>
                <a:cs typeface="Arial"/>
              </a:rPr>
              <a:t>tax on buyers</a:t>
            </a:r>
          </a:p>
        </p:txBody>
      </p:sp>
      <p:grpSp>
        <p:nvGrpSpPr>
          <p:cNvPr id="29" name="Group 56"/>
          <p:cNvGrpSpPr>
            <a:grpSpLocks/>
          </p:cNvGrpSpPr>
          <p:nvPr/>
        </p:nvGrpSpPr>
        <p:grpSpPr bwMode="auto">
          <a:xfrm>
            <a:off x="-73025" y="4016381"/>
            <a:ext cx="3502025" cy="369888"/>
            <a:chOff x="2133" y="2586"/>
            <a:chExt cx="2206" cy="233"/>
          </a:xfrm>
        </p:grpSpPr>
        <p:sp>
          <p:nvSpPr>
            <p:cNvPr id="30" name="Line 18"/>
            <p:cNvSpPr>
              <a:spLocks noChangeShapeType="1"/>
            </p:cNvSpPr>
            <p:nvPr/>
          </p:nvSpPr>
          <p:spPr bwMode="auto">
            <a:xfrm>
              <a:off x="2873" y="2705"/>
              <a:ext cx="142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1" name="Oval 20"/>
            <p:cNvSpPr>
              <a:spLocks noChangeArrowheads="1"/>
            </p:cNvSpPr>
            <p:nvPr/>
          </p:nvSpPr>
          <p:spPr bwMode="auto">
            <a:xfrm>
              <a:off x="4251" y="265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2" name="Text Box 21"/>
            <p:cNvSpPr txBox="1">
              <a:spLocks noChangeArrowheads="1"/>
            </p:cNvSpPr>
            <p:nvPr/>
          </p:nvSpPr>
          <p:spPr bwMode="auto">
            <a:xfrm>
              <a:off x="2133" y="2586"/>
              <a:ext cx="721"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$8.50</a:t>
              </a:r>
            </a:p>
          </p:txBody>
        </p:sp>
      </p:grpSp>
      <p:sp>
        <p:nvSpPr>
          <p:cNvPr id="33" name="Line 42"/>
          <p:cNvSpPr>
            <a:spLocks noChangeShapeType="1"/>
          </p:cNvSpPr>
          <p:nvPr/>
        </p:nvSpPr>
        <p:spPr bwMode="auto">
          <a:xfrm flipV="1">
            <a:off x="1095375" y="3214688"/>
            <a:ext cx="1587" cy="981075"/>
          </a:xfrm>
          <a:prstGeom prst="line">
            <a:avLst/>
          </a:prstGeom>
          <a:noFill/>
          <a:ln w="57150">
            <a:solidFill>
              <a:srgbClr val="FF0000"/>
            </a:solidFill>
            <a:round/>
            <a:headEnd type="triangle" w="lg" len="med"/>
            <a:tailEnd/>
          </a:ln>
        </p:spPr>
        <p:txBody>
          <a:bodyPr/>
          <a:lstStyle/>
          <a:p>
            <a:endParaRPr lang="en-US">
              <a:latin typeface="Arial"/>
              <a:cs typeface="Arial"/>
            </a:endParaRPr>
          </a:p>
        </p:txBody>
      </p:sp>
      <p:grpSp>
        <p:nvGrpSpPr>
          <p:cNvPr id="34" name="Group 51"/>
          <p:cNvGrpSpPr>
            <a:grpSpLocks/>
          </p:cNvGrpSpPr>
          <p:nvPr/>
        </p:nvGrpSpPr>
        <p:grpSpPr bwMode="auto">
          <a:xfrm>
            <a:off x="3444875" y="3138488"/>
            <a:ext cx="842962" cy="1058862"/>
            <a:chOff x="3989" y="1656"/>
            <a:chExt cx="531" cy="667"/>
          </a:xfrm>
        </p:grpSpPr>
        <p:sp>
          <p:nvSpPr>
            <p:cNvPr id="35" name="AutoShape 43"/>
            <p:cNvSpPr>
              <a:spLocks/>
            </p:cNvSpPr>
            <p:nvPr/>
          </p:nvSpPr>
          <p:spPr bwMode="auto">
            <a:xfrm flipH="1">
              <a:off x="3989" y="1702"/>
              <a:ext cx="118" cy="621"/>
            </a:xfrm>
            <a:prstGeom prst="leftBrace">
              <a:avLst>
                <a:gd name="adj1" fmla="val 57110"/>
                <a:gd name="adj2" fmla="val 49435"/>
              </a:avLst>
            </a:prstGeom>
            <a:noFill/>
            <a:ln w="28575">
              <a:solidFill>
                <a:schemeClr val="tx1"/>
              </a:solidFill>
              <a:round/>
              <a:headEnd/>
              <a:tailEnd/>
            </a:ln>
          </p:spPr>
          <p:txBody>
            <a:bodyPr wrap="none" anchor="ctr"/>
            <a:lstStyle/>
            <a:p>
              <a:endParaRPr lang="en-US">
                <a:latin typeface="Arial"/>
                <a:cs typeface="Arial"/>
              </a:endParaRPr>
            </a:p>
          </p:txBody>
        </p:sp>
        <p:sp>
          <p:nvSpPr>
            <p:cNvPr id="36" name="Text Box 44"/>
            <p:cNvSpPr txBox="1">
              <a:spLocks noChangeArrowheads="1"/>
            </p:cNvSpPr>
            <p:nvPr/>
          </p:nvSpPr>
          <p:spPr bwMode="auto">
            <a:xfrm>
              <a:off x="4078" y="1656"/>
              <a:ext cx="442" cy="288"/>
            </a:xfrm>
            <a:prstGeom prst="rect">
              <a:avLst/>
            </a:prstGeom>
            <a:noFill/>
            <a:ln w="9525">
              <a:noFill/>
              <a:miter lim="800000"/>
              <a:headEnd/>
              <a:tailEnd/>
            </a:ln>
          </p:spPr>
          <p:txBody>
            <a:bodyPr>
              <a:spAutoFit/>
            </a:bodyPr>
            <a:lstStyle/>
            <a:p>
              <a:pPr algn="r">
                <a:spcBef>
                  <a:spcPct val="50000"/>
                </a:spcBef>
              </a:pPr>
              <a:r>
                <a:rPr lang="en-US" sz="2400" dirty="0">
                  <a:solidFill>
                    <a:srgbClr val="008000"/>
                  </a:solidFill>
                  <a:latin typeface="Arial"/>
                  <a:cs typeface="Arial"/>
                </a:rPr>
                <a:t>Tax</a:t>
              </a:r>
            </a:p>
          </p:txBody>
        </p:sp>
        <p:sp>
          <p:nvSpPr>
            <p:cNvPr id="37" name="Line 45"/>
            <p:cNvSpPr>
              <a:spLocks noChangeShapeType="1"/>
            </p:cNvSpPr>
            <p:nvPr/>
          </p:nvSpPr>
          <p:spPr bwMode="auto">
            <a:xfrm flipV="1">
              <a:off x="4135" y="1888"/>
              <a:ext cx="140" cy="113"/>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38" name="Line 42"/>
          <p:cNvSpPr>
            <a:spLocks noChangeShapeType="1"/>
          </p:cNvSpPr>
          <p:nvPr/>
        </p:nvSpPr>
        <p:spPr bwMode="auto">
          <a:xfrm flipH="1" flipV="1">
            <a:off x="3359150" y="3265488"/>
            <a:ext cx="1587" cy="868362"/>
          </a:xfrm>
          <a:prstGeom prst="line">
            <a:avLst/>
          </a:prstGeom>
          <a:noFill/>
          <a:ln w="38100">
            <a:solidFill>
              <a:srgbClr val="008000"/>
            </a:solidFill>
            <a:round/>
            <a:headEnd/>
            <a:tailEnd/>
          </a:ln>
        </p:spPr>
        <p:txBody>
          <a:bodyPr/>
          <a:lstStyle/>
          <a:p>
            <a:endParaRPr lang="en-US">
              <a:latin typeface="Arial"/>
              <a:cs typeface="Arial"/>
            </a:endParaRPr>
          </a:p>
        </p:txBody>
      </p:sp>
    </p:spTree>
    <p:extLst>
      <p:ext uri="{BB962C8B-B14F-4D97-AF65-F5344CB8AC3E}">
        <p14:creationId xmlns:p14="http://schemas.microsoft.com/office/powerpoint/2010/main" val="3148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up)">
                                      <p:cBhvr>
                                        <p:cTn id="24" dur="500"/>
                                        <p:tgtEl>
                                          <p:spTgt spid="3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1000"/>
                            </p:stCondLst>
                            <p:childTnLst>
                              <p:par>
                                <p:cTn id="33" presetID="18" presetClass="entr" presetSubtype="12"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strips(down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strips(downRight)">
                                      <p:cBhvr>
                                        <p:cTn id="40" dur="500"/>
                                        <p:tgtEl>
                                          <p:spTgt spid="2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wipe(left)">
                                      <p:cBhvr>
                                        <p:cTn id="4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p:bldP spid="33"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 Tax on Buyers</a:t>
            </a:r>
          </a:p>
        </p:txBody>
      </p:sp>
      <p:sp>
        <p:nvSpPr>
          <p:cNvPr id="3" name="Text Placeholder 2"/>
          <p:cNvSpPr>
            <a:spLocks noGrp="1"/>
          </p:cNvSpPr>
          <p:nvPr>
            <p:ph type="body" sz="quarter" idx="12"/>
          </p:nvPr>
        </p:nvSpPr>
        <p:spPr>
          <a:xfrm>
            <a:off x="5918200" y="762000"/>
            <a:ext cx="2882899" cy="4826000"/>
          </a:xfrm>
        </p:spPr>
        <p:txBody>
          <a:bodyPr/>
          <a:lstStyle/>
          <a:p>
            <a:r>
              <a:rPr lang="en-US" sz="2800" dirty="0"/>
              <a:t>New </a:t>
            </a:r>
            <a:r>
              <a:rPr lang="en-US" sz="2800" dirty="0" smtClean="0"/>
              <a:t>equilibrium:</a:t>
            </a:r>
            <a:endParaRPr lang="en-US" sz="2800" dirty="0"/>
          </a:p>
          <a:p>
            <a:pPr marL="342900" indent="-342900">
              <a:buFont typeface="Arial" panose="020B0604020202020204" pitchFamily="34" charset="0"/>
              <a:buChar char="•"/>
            </a:pPr>
            <a:r>
              <a:rPr lang="en-US" sz="2800" dirty="0"/>
              <a:t>Q = 450</a:t>
            </a:r>
          </a:p>
          <a:p>
            <a:pPr marL="342900" indent="-342900">
              <a:buFont typeface="Arial" panose="020B0604020202020204" pitchFamily="34" charset="0"/>
              <a:buChar char="•"/>
            </a:pPr>
            <a:r>
              <a:rPr lang="en-US" sz="2800" dirty="0"/>
              <a:t>Sellers </a:t>
            </a:r>
            <a:r>
              <a:rPr lang="en-US" sz="2800" dirty="0" smtClean="0"/>
              <a:t>receive P</a:t>
            </a:r>
            <a:r>
              <a:rPr lang="en-US" sz="2800" baseline="-25000" dirty="0" smtClean="0"/>
              <a:t>S</a:t>
            </a:r>
            <a:r>
              <a:rPr lang="en-US" sz="2800" dirty="0" smtClean="0"/>
              <a:t> </a:t>
            </a:r>
            <a:r>
              <a:rPr lang="en-US" sz="2800" dirty="0"/>
              <a:t>= $9.50</a:t>
            </a:r>
          </a:p>
          <a:p>
            <a:pPr marL="342900" indent="-342900">
              <a:buFont typeface="Arial" panose="020B0604020202020204" pitchFamily="34" charset="0"/>
              <a:buChar char="•"/>
            </a:pPr>
            <a:r>
              <a:rPr lang="en-US" sz="2800" dirty="0"/>
              <a:t>Buyers pay </a:t>
            </a:r>
            <a:r>
              <a:rPr lang="en-US" sz="2800" dirty="0" smtClean="0"/>
              <a:t>P</a:t>
            </a:r>
            <a:r>
              <a:rPr lang="en-US" sz="2800" baseline="-25000" dirty="0" smtClean="0"/>
              <a:t>B</a:t>
            </a:r>
            <a:r>
              <a:rPr lang="en-US" sz="2800" dirty="0" smtClean="0"/>
              <a:t> </a:t>
            </a:r>
            <a:r>
              <a:rPr lang="en-US" sz="2800" dirty="0"/>
              <a:t>= $11.00</a:t>
            </a:r>
          </a:p>
          <a:p>
            <a:r>
              <a:rPr lang="en-US" sz="2800" dirty="0"/>
              <a:t>Difference between them </a:t>
            </a:r>
            <a:r>
              <a:rPr lang="en-US" sz="2800" dirty="0" smtClean="0"/>
              <a:t>= </a:t>
            </a:r>
            <a:r>
              <a:rPr lang="en-US" sz="2800" dirty="0"/>
              <a:t>$1.50 = tax</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23</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2436813" y="2314575"/>
            <a:ext cx="3176587" cy="2274887"/>
            <a:chOff x="3027" y="1106"/>
            <a:chExt cx="2001" cy="1433"/>
          </a:xfrm>
        </p:grpSpPr>
        <p:sp>
          <p:nvSpPr>
            <p:cNvPr id="7" name="Line 3"/>
            <p:cNvSpPr>
              <a:spLocks noChangeShapeType="1"/>
            </p:cNvSpPr>
            <p:nvPr/>
          </p:nvSpPr>
          <p:spPr bwMode="auto">
            <a:xfrm flipV="1">
              <a:off x="3027" y="1316"/>
              <a:ext cx="1696" cy="1223"/>
            </a:xfrm>
            <a:prstGeom prst="line">
              <a:avLst/>
            </a:prstGeom>
            <a:noFill/>
            <a:ln w="38100">
              <a:solidFill>
                <a:srgbClr val="003399"/>
              </a:solidFill>
              <a:round/>
              <a:headEnd/>
              <a:tailEnd/>
            </a:ln>
          </p:spPr>
          <p:txBody>
            <a:bodyPr/>
            <a:lstStyle/>
            <a:p>
              <a:endParaRPr lang="en-US">
                <a:latin typeface="Arial"/>
                <a:cs typeface="Arial"/>
              </a:endParaRPr>
            </a:p>
          </p:txBody>
        </p:sp>
        <p:sp>
          <p:nvSpPr>
            <p:cNvPr id="8"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r>
                <a:rPr lang="en-US" sz="2400" b="1" baseline="-25000">
                  <a:latin typeface="Arial"/>
                  <a:cs typeface="Arial"/>
                </a:rPr>
                <a:t>1</a:t>
              </a:r>
            </a:p>
          </p:txBody>
        </p:sp>
      </p:grpSp>
      <p:grpSp>
        <p:nvGrpSpPr>
          <p:cNvPr id="9" name="Group 13"/>
          <p:cNvGrpSpPr>
            <a:grpSpLocks/>
          </p:cNvGrpSpPr>
          <p:nvPr/>
        </p:nvGrpSpPr>
        <p:grpSpPr bwMode="auto">
          <a:xfrm>
            <a:off x="3051175" y="2152650"/>
            <a:ext cx="2730500" cy="2649537"/>
            <a:chOff x="3414" y="1004"/>
            <a:chExt cx="1720" cy="1669"/>
          </a:xfrm>
        </p:grpSpPr>
        <p:sp>
          <p:nvSpPr>
            <p:cNvPr id="10" name="Line 14"/>
            <p:cNvSpPr>
              <a:spLocks noChangeShapeType="1"/>
            </p:cNvSpPr>
            <p:nvPr/>
          </p:nvSpPr>
          <p:spPr bwMode="auto">
            <a:xfrm>
              <a:off x="3414" y="1004"/>
              <a:ext cx="1417" cy="1470"/>
            </a:xfrm>
            <a:prstGeom prst="line">
              <a:avLst/>
            </a:prstGeom>
            <a:noFill/>
            <a:ln w="38100">
              <a:solidFill>
                <a:srgbClr val="003399"/>
              </a:solidFill>
              <a:round/>
              <a:headEnd/>
              <a:tailEnd/>
            </a:ln>
          </p:spPr>
          <p:txBody>
            <a:bodyPr/>
            <a:lstStyle/>
            <a:p>
              <a:endParaRPr lang="en-US">
                <a:latin typeface="Arial"/>
                <a:cs typeface="Arial"/>
              </a:endParaRPr>
            </a:p>
          </p:txBody>
        </p:sp>
        <p:sp>
          <p:nvSpPr>
            <p:cNvPr id="11"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1</a:t>
              </a:r>
            </a:p>
          </p:txBody>
        </p:sp>
      </p:grpSp>
      <p:grpSp>
        <p:nvGrpSpPr>
          <p:cNvPr id="12" name="Group 16"/>
          <p:cNvGrpSpPr>
            <a:grpSpLocks/>
          </p:cNvGrpSpPr>
          <p:nvPr/>
        </p:nvGrpSpPr>
        <p:grpSpPr bwMode="auto">
          <a:xfrm>
            <a:off x="747713" y="3141662"/>
            <a:ext cx="3773487" cy="2725738"/>
            <a:chOff x="1963" y="1627"/>
            <a:chExt cx="2377" cy="1717"/>
          </a:xfrm>
        </p:grpSpPr>
        <p:grpSp>
          <p:nvGrpSpPr>
            <p:cNvPr id="13" name="Group 17"/>
            <p:cNvGrpSpPr>
              <a:grpSpLocks/>
            </p:cNvGrpSpPr>
            <p:nvPr/>
          </p:nvGrpSpPr>
          <p:grpSpPr bwMode="auto">
            <a:xfrm>
              <a:off x="2703" y="1746"/>
              <a:ext cx="1425" cy="1333"/>
              <a:chOff x="357" y="2450"/>
              <a:chExt cx="795" cy="646"/>
            </a:xfrm>
          </p:grpSpPr>
          <p:sp>
            <p:nvSpPr>
              <p:cNvPr id="17" name="Line 1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latin typeface="Arial"/>
                  <a:cs typeface="Arial"/>
                </a:endParaRPr>
              </a:p>
            </p:txBody>
          </p:sp>
          <p:sp>
            <p:nvSpPr>
              <p:cNvPr id="18" name="Line 1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latin typeface="Arial"/>
                  <a:cs typeface="Arial"/>
                </a:endParaRPr>
              </a:p>
            </p:txBody>
          </p:sp>
        </p:grpSp>
        <p:sp>
          <p:nvSpPr>
            <p:cNvPr id="14" name="Oval 20"/>
            <p:cNvSpPr>
              <a:spLocks noChangeArrowheads="1"/>
            </p:cNvSpPr>
            <p:nvPr/>
          </p:nvSpPr>
          <p:spPr bwMode="auto">
            <a:xfrm>
              <a:off x="4081" y="1699"/>
              <a:ext cx="88" cy="87"/>
            </a:xfrm>
            <a:prstGeom prst="ellipse">
              <a:avLst/>
            </a:prstGeom>
            <a:solidFill>
              <a:schemeClr val="bg1">
                <a:lumMod val="50000"/>
              </a:schemeClr>
            </a:solidFill>
            <a:ln w="9525">
              <a:noFill/>
              <a:prstDash val="dash"/>
              <a:round/>
              <a:headEnd/>
              <a:tailEnd/>
            </a:ln>
          </p:spPr>
          <p:txBody>
            <a:bodyPr wrap="none" anchor="ctr"/>
            <a:lstStyle/>
            <a:p>
              <a:endParaRPr lang="en-US">
                <a:latin typeface="Arial"/>
                <a:cs typeface="Arial"/>
              </a:endParaRPr>
            </a:p>
          </p:txBody>
        </p:sp>
        <p:sp>
          <p:nvSpPr>
            <p:cNvPr id="15" name="Text Box 21"/>
            <p:cNvSpPr txBox="1">
              <a:spLocks noChangeArrowheads="1"/>
            </p:cNvSpPr>
            <p:nvPr/>
          </p:nvSpPr>
          <p:spPr bwMode="auto">
            <a:xfrm>
              <a:off x="1963" y="1627"/>
              <a:ext cx="721" cy="233"/>
            </a:xfrm>
            <a:prstGeom prst="rect">
              <a:avLst/>
            </a:prstGeom>
            <a:noFill/>
            <a:ln w="9525">
              <a:noFill/>
              <a:miter lim="800000"/>
              <a:headEnd/>
              <a:tailEnd/>
            </a:ln>
          </p:spPr>
          <p:txBody>
            <a:bodyPr lIns="0" tIns="0" bIns="0">
              <a:spAutoFit/>
            </a:bodyPr>
            <a:lstStyle/>
            <a:p>
              <a:pPr algn="r">
                <a:spcBef>
                  <a:spcPct val="50000"/>
                </a:spcBef>
              </a:pPr>
              <a:r>
                <a:rPr lang="en-US" sz="2400">
                  <a:solidFill>
                    <a:srgbClr val="969696"/>
                  </a:solidFill>
                  <a:latin typeface="Arial"/>
                  <a:cs typeface="Arial"/>
                </a:rPr>
                <a:t>$10.00</a:t>
              </a:r>
            </a:p>
          </p:txBody>
        </p:sp>
        <p:sp>
          <p:nvSpPr>
            <p:cNvPr id="16" name="Text Box 22"/>
            <p:cNvSpPr txBox="1">
              <a:spLocks noChangeArrowheads="1"/>
            </p:cNvSpPr>
            <p:nvPr/>
          </p:nvSpPr>
          <p:spPr bwMode="auto">
            <a:xfrm>
              <a:off x="3969" y="3111"/>
              <a:ext cx="371" cy="233"/>
            </a:xfrm>
            <a:prstGeom prst="rect">
              <a:avLst/>
            </a:prstGeom>
            <a:noFill/>
            <a:ln w="9525">
              <a:noFill/>
              <a:miter lim="800000"/>
              <a:headEnd/>
              <a:tailEnd/>
            </a:ln>
          </p:spPr>
          <p:txBody>
            <a:bodyPr lIns="0" tIns="0" rIns="0" bIns="0">
              <a:spAutoFit/>
            </a:bodyPr>
            <a:lstStyle/>
            <a:p>
              <a:pPr algn="ctr">
                <a:spcBef>
                  <a:spcPct val="50000"/>
                </a:spcBef>
              </a:pPr>
              <a:r>
                <a:rPr lang="en-US" sz="2400">
                  <a:solidFill>
                    <a:srgbClr val="969696"/>
                  </a:solidFill>
                  <a:latin typeface="Arial"/>
                  <a:cs typeface="Arial"/>
                </a:rPr>
                <a:t>500</a:t>
              </a:r>
            </a:p>
          </p:txBody>
        </p:sp>
      </p:grpSp>
      <p:grpSp>
        <p:nvGrpSpPr>
          <p:cNvPr id="19" name="Group 7"/>
          <p:cNvGrpSpPr>
            <a:grpSpLocks/>
          </p:cNvGrpSpPr>
          <p:nvPr/>
        </p:nvGrpSpPr>
        <p:grpSpPr bwMode="auto">
          <a:xfrm>
            <a:off x="1725613" y="1793875"/>
            <a:ext cx="4422775" cy="3871912"/>
            <a:chOff x="2579" y="785"/>
            <a:chExt cx="2786" cy="2439"/>
          </a:xfrm>
        </p:grpSpPr>
        <p:grpSp>
          <p:nvGrpSpPr>
            <p:cNvPr id="20" name="Group 8"/>
            <p:cNvGrpSpPr>
              <a:grpSpLocks/>
            </p:cNvGrpSpPr>
            <p:nvPr/>
          </p:nvGrpSpPr>
          <p:grpSpPr bwMode="auto">
            <a:xfrm>
              <a:off x="2697" y="1037"/>
              <a:ext cx="2409" cy="2049"/>
              <a:chOff x="1098" y="1361"/>
              <a:chExt cx="2116" cy="2027"/>
            </a:xfrm>
          </p:grpSpPr>
          <p:sp>
            <p:nvSpPr>
              <p:cNvPr id="23"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24"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1"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22"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25" name="Group 23"/>
          <p:cNvGrpSpPr>
            <a:grpSpLocks/>
          </p:cNvGrpSpPr>
          <p:nvPr/>
        </p:nvGrpSpPr>
        <p:grpSpPr bwMode="auto">
          <a:xfrm>
            <a:off x="2597150" y="2678112"/>
            <a:ext cx="2730500" cy="2649538"/>
            <a:chOff x="3128" y="1335"/>
            <a:chExt cx="1720" cy="1669"/>
          </a:xfrm>
        </p:grpSpPr>
        <p:sp>
          <p:nvSpPr>
            <p:cNvPr id="26" name="Line 24"/>
            <p:cNvSpPr>
              <a:spLocks noChangeShapeType="1"/>
            </p:cNvSpPr>
            <p:nvPr/>
          </p:nvSpPr>
          <p:spPr bwMode="auto">
            <a:xfrm>
              <a:off x="3128" y="1335"/>
              <a:ext cx="1417" cy="1470"/>
            </a:xfrm>
            <a:prstGeom prst="line">
              <a:avLst/>
            </a:prstGeom>
            <a:noFill/>
            <a:ln w="38100">
              <a:solidFill>
                <a:srgbClr val="A50021"/>
              </a:solidFill>
              <a:round/>
              <a:headEnd/>
              <a:tailEnd/>
            </a:ln>
          </p:spPr>
          <p:txBody>
            <a:bodyPr/>
            <a:lstStyle/>
            <a:p>
              <a:endParaRPr lang="en-US">
                <a:latin typeface="Arial"/>
                <a:cs typeface="Arial"/>
              </a:endParaRPr>
            </a:p>
          </p:txBody>
        </p:sp>
        <p:sp>
          <p:nvSpPr>
            <p:cNvPr id="27" name="Text Box 25"/>
            <p:cNvSpPr txBox="1">
              <a:spLocks noChangeArrowheads="1"/>
            </p:cNvSpPr>
            <p:nvPr/>
          </p:nvSpPr>
          <p:spPr bwMode="auto">
            <a:xfrm>
              <a:off x="4462" y="2716"/>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2</a:t>
              </a:r>
            </a:p>
          </p:txBody>
        </p:sp>
      </p:grpSp>
      <p:grpSp>
        <p:nvGrpSpPr>
          <p:cNvPr id="28" name="Group 51"/>
          <p:cNvGrpSpPr>
            <a:grpSpLocks/>
          </p:cNvGrpSpPr>
          <p:nvPr/>
        </p:nvGrpSpPr>
        <p:grpSpPr bwMode="auto">
          <a:xfrm>
            <a:off x="76200" y="2516187"/>
            <a:ext cx="3616325" cy="1225550"/>
            <a:chOff x="1708" y="1562"/>
            <a:chExt cx="2278" cy="772"/>
          </a:xfrm>
        </p:grpSpPr>
        <p:sp>
          <p:nvSpPr>
            <p:cNvPr id="29" name="Line 26"/>
            <p:cNvSpPr>
              <a:spLocks noChangeShapeType="1"/>
            </p:cNvSpPr>
            <p:nvPr/>
          </p:nvSpPr>
          <p:spPr bwMode="auto">
            <a:xfrm>
              <a:off x="3942" y="1701"/>
              <a:ext cx="0" cy="633"/>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nvGrpSpPr>
            <p:cNvPr id="30" name="Group 49"/>
            <p:cNvGrpSpPr>
              <a:grpSpLocks/>
            </p:cNvGrpSpPr>
            <p:nvPr/>
          </p:nvGrpSpPr>
          <p:grpSpPr bwMode="auto">
            <a:xfrm>
              <a:off x="1708" y="1562"/>
              <a:ext cx="2278" cy="288"/>
              <a:chOff x="1708" y="1562"/>
              <a:chExt cx="2278" cy="288"/>
            </a:xfrm>
          </p:grpSpPr>
          <p:grpSp>
            <p:nvGrpSpPr>
              <p:cNvPr id="31" name="Group 35"/>
              <p:cNvGrpSpPr>
                <a:grpSpLocks/>
              </p:cNvGrpSpPr>
              <p:nvPr/>
            </p:nvGrpSpPr>
            <p:grpSpPr bwMode="auto">
              <a:xfrm>
                <a:off x="2121" y="1589"/>
                <a:ext cx="1865" cy="233"/>
                <a:chOff x="1947" y="1263"/>
                <a:chExt cx="1865" cy="233"/>
              </a:xfrm>
            </p:grpSpPr>
            <p:sp>
              <p:nvSpPr>
                <p:cNvPr id="33" name="Line 36"/>
                <p:cNvSpPr>
                  <a:spLocks noChangeShapeType="1"/>
                </p:cNvSpPr>
                <p:nvPr/>
              </p:nvSpPr>
              <p:spPr bwMode="auto">
                <a:xfrm>
                  <a:off x="2700" y="1376"/>
                  <a:ext cx="1072"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4" name="Oval 37"/>
                <p:cNvSpPr>
                  <a:spLocks noChangeArrowheads="1"/>
                </p:cNvSpPr>
                <p:nvPr/>
              </p:nvSpPr>
              <p:spPr bwMode="auto">
                <a:xfrm>
                  <a:off x="3724" y="133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5" name="Text Box 38"/>
                <p:cNvSpPr txBox="1">
                  <a:spLocks noChangeArrowheads="1"/>
                </p:cNvSpPr>
                <p:nvPr/>
              </p:nvSpPr>
              <p:spPr bwMode="auto">
                <a:xfrm>
                  <a:off x="1947" y="1263"/>
                  <a:ext cx="737" cy="233"/>
                </a:xfrm>
                <a:prstGeom prst="rect">
                  <a:avLst/>
                </a:prstGeom>
                <a:noFill/>
                <a:ln w="9525">
                  <a:noFill/>
                  <a:miter lim="800000"/>
                  <a:headEnd/>
                  <a:tailEnd/>
                </a:ln>
              </p:spPr>
              <p:txBody>
                <a:bodyPr lIns="0" tIns="0" bIns="0">
                  <a:spAutoFit/>
                </a:bodyPr>
                <a:lstStyle/>
                <a:p>
                  <a:pPr algn="r">
                    <a:spcBef>
                      <a:spcPct val="50000"/>
                    </a:spcBef>
                  </a:pPr>
                  <a:r>
                    <a:rPr lang="en-US" sz="2400" dirty="0">
                      <a:latin typeface="Arial"/>
                      <a:cs typeface="Arial"/>
                    </a:rPr>
                    <a:t>$11.00</a:t>
                  </a:r>
                </a:p>
              </p:txBody>
            </p:sp>
          </p:grpSp>
          <p:sp>
            <p:nvSpPr>
              <p:cNvPr id="32" name="Text Box 39"/>
              <p:cNvSpPr txBox="1">
                <a:spLocks noChangeArrowheads="1"/>
              </p:cNvSpPr>
              <p:nvPr/>
            </p:nvSpPr>
            <p:spPr bwMode="auto">
              <a:xfrm>
                <a:off x="1708" y="1562"/>
                <a:ext cx="505"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B</a:t>
                </a:r>
                <a:r>
                  <a:rPr lang="en-US" sz="2400">
                    <a:latin typeface="Arial"/>
                    <a:cs typeface="Arial"/>
                  </a:rPr>
                  <a:t> =</a:t>
                </a:r>
                <a:endParaRPr lang="en-US" sz="2400" b="1" i="1" baseline="-25000">
                  <a:latin typeface="Arial"/>
                  <a:cs typeface="Arial"/>
                </a:endParaRPr>
              </a:p>
            </p:txBody>
          </p:sp>
        </p:grpSp>
      </p:grpSp>
      <p:grpSp>
        <p:nvGrpSpPr>
          <p:cNvPr id="36" name="Group 53"/>
          <p:cNvGrpSpPr>
            <a:grpSpLocks/>
          </p:cNvGrpSpPr>
          <p:nvPr/>
        </p:nvGrpSpPr>
        <p:grpSpPr bwMode="auto">
          <a:xfrm>
            <a:off x="234950" y="3521075"/>
            <a:ext cx="3390900" cy="457200"/>
            <a:chOff x="1808" y="2195"/>
            <a:chExt cx="2136" cy="288"/>
          </a:xfrm>
        </p:grpSpPr>
        <p:sp>
          <p:nvSpPr>
            <p:cNvPr id="37" name="Line 32"/>
            <p:cNvSpPr>
              <a:spLocks noChangeShapeType="1"/>
            </p:cNvSpPr>
            <p:nvPr/>
          </p:nvSpPr>
          <p:spPr bwMode="auto">
            <a:xfrm>
              <a:off x="2872" y="2338"/>
              <a:ext cx="1072"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8" name="Text Box 34"/>
            <p:cNvSpPr txBox="1">
              <a:spLocks noChangeArrowheads="1"/>
            </p:cNvSpPr>
            <p:nvPr/>
          </p:nvSpPr>
          <p:spPr bwMode="auto">
            <a:xfrm>
              <a:off x="2263" y="2220"/>
              <a:ext cx="593" cy="233"/>
            </a:xfrm>
            <a:prstGeom prst="rect">
              <a:avLst/>
            </a:prstGeom>
            <a:noFill/>
            <a:ln w="9525">
              <a:noFill/>
              <a:miter lim="800000"/>
              <a:headEnd/>
              <a:tailEnd/>
            </a:ln>
          </p:spPr>
          <p:txBody>
            <a:bodyPr lIns="0" tIns="0" bIns="0">
              <a:spAutoFit/>
            </a:bodyPr>
            <a:lstStyle/>
            <a:p>
              <a:pPr algn="r">
                <a:spcBef>
                  <a:spcPct val="50000"/>
                </a:spcBef>
              </a:pPr>
              <a:r>
                <a:rPr lang="en-US" sz="2400" dirty="0">
                  <a:latin typeface="Arial"/>
                  <a:cs typeface="Arial"/>
                </a:rPr>
                <a:t>$9.50</a:t>
              </a:r>
            </a:p>
          </p:txBody>
        </p:sp>
        <p:sp>
          <p:nvSpPr>
            <p:cNvPr id="39" name="Text Box 40"/>
            <p:cNvSpPr txBox="1">
              <a:spLocks noChangeArrowheads="1"/>
            </p:cNvSpPr>
            <p:nvPr/>
          </p:nvSpPr>
          <p:spPr bwMode="auto">
            <a:xfrm>
              <a:off x="1808" y="2195"/>
              <a:ext cx="505"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S</a:t>
              </a:r>
              <a:r>
                <a:rPr lang="en-US" sz="2400">
                  <a:latin typeface="Arial"/>
                  <a:cs typeface="Arial"/>
                </a:rPr>
                <a:t> =</a:t>
              </a:r>
              <a:endParaRPr lang="en-US" sz="2400" b="1" i="1" baseline="-25000">
                <a:latin typeface="Arial"/>
                <a:cs typeface="Arial"/>
              </a:endParaRPr>
            </a:p>
          </p:txBody>
        </p:sp>
      </p:grpSp>
      <p:grpSp>
        <p:nvGrpSpPr>
          <p:cNvPr id="40" name="Group 51"/>
          <p:cNvGrpSpPr>
            <a:grpSpLocks/>
          </p:cNvGrpSpPr>
          <p:nvPr/>
        </p:nvGrpSpPr>
        <p:grpSpPr bwMode="auto">
          <a:xfrm>
            <a:off x="3697288" y="2671762"/>
            <a:ext cx="842962" cy="1058863"/>
            <a:chOff x="3989" y="1656"/>
            <a:chExt cx="531" cy="667"/>
          </a:xfrm>
        </p:grpSpPr>
        <p:sp>
          <p:nvSpPr>
            <p:cNvPr id="41" name="AutoShape 43"/>
            <p:cNvSpPr>
              <a:spLocks/>
            </p:cNvSpPr>
            <p:nvPr/>
          </p:nvSpPr>
          <p:spPr bwMode="auto">
            <a:xfrm flipH="1">
              <a:off x="3989" y="1702"/>
              <a:ext cx="118" cy="621"/>
            </a:xfrm>
            <a:prstGeom prst="leftBrace">
              <a:avLst>
                <a:gd name="adj1" fmla="val 57110"/>
                <a:gd name="adj2" fmla="val 49435"/>
              </a:avLst>
            </a:prstGeom>
            <a:noFill/>
            <a:ln w="31750">
              <a:solidFill>
                <a:srgbClr val="006600"/>
              </a:solidFill>
              <a:round/>
              <a:headEnd/>
              <a:tailEnd/>
            </a:ln>
          </p:spPr>
          <p:txBody>
            <a:bodyPr wrap="none" anchor="ctr"/>
            <a:lstStyle/>
            <a:p>
              <a:endParaRPr lang="en-US">
                <a:latin typeface="Arial"/>
                <a:cs typeface="Arial"/>
              </a:endParaRPr>
            </a:p>
          </p:txBody>
        </p:sp>
        <p:sp>
          <p:nvSpPr>
            <p:cNvPr id="42" name="Text Box 44"/>
            <p:cNvSpPr txBox="1">
              <a:spLocks noChangeArrowheads="1"/>
            </p:cNvSpPr>
            <p:nvPr/>
          </p:nvSpPr>
          <p:spPr bwMode="auto">
            <a:xfrm>
              <a:off x="4078" y="1656"/>
              <a:ext cx="442" cy="288"/>
            </a:xfrm>
            <a:prstGeom prst="rect">
              <a:avLst/>
            </a:prstGeom>
            <a:noFill/>
            <a:ln w="9525">
              <a:noFill/>
              <a:miter lim="800000"/>
              <a:headEnd/>
              <a:tailEnd/>
            </a:ln>
          </p:spPr>
          <p:txBody>
            <a:bodyPr>
              <a:spAutoFit/>
            </a:bodyPr>
            <a:lstStyle/>
            <a:p>
              <a:pPr algn="r">
                <a:spcBef>
                  <a:spcPct val="50000"/>
                </a:spcBef>
              </a:pPr>
              <a:r>
                <a:rPr lang="en-US" sz="2400">
                  <a:solidFill>
                    <a:srgbClr val="006600"/>
                  </a:solidFill>
                  <a:latin typeface="Arial"/>
                  <a:cs typeface="Arial"/>
                </a:rPr>
                <a:t>Tax</a:t>
              </a:r>
            </a:p>
          </p:txBody>
        </p:sp>
        <p:sp>
          <p:nvSpPr>
            <p:cNvPr id="43" name="Line 45"/>
            <p:cNvSpPr>
              <a:spLocks noChangeShapeType="1"/>
            </p:cNvSpPr>
            <p:nvPr/>
          </p:nvSpPr>
          <p:spPr bwMode="auto">
            <a:xfrm flipV="1">
              <a:off x="4135" y="1888"/>
              <a:ext cx="140" cy="113"/>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4" name="Text Box 46"/>
          <p:cNvSpPr txBox="1">
            <a:spLocks noChangeArrowheads="1"/>
          </p:cNvSpPr>
          <p:nvPr/>
        </p:nvSpPr>
        <p:spPr bwMode="auto">
          <a:xfrm>
            <a:off x="747713" y="762000"/>
            <a:ext cx="4179887"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a:cs typeface="Arial"/>
              </a:rPr>
              <a:t>Effects of a $1.50 per unit </a:t>
            </a:r>
            <a:r>
              <a:rPr lang="en-US" sz="2800" u="sng" dirty="0">
                <a:latin typeface="Arial"/>
                <a:cs typeface="Arial"/>
              </a:rPr>
              <a:t>tax on buyers</a:t>
            </a:r>
          </a:p>
        </p:txBody>
      </p:sp>
      <p:grpSp>
        <p:nvGrpSpPr>
          <p:cNvPr id="45" name="Group 52"/>
          <p:cNvGrpSpPr>
            <a:grpSpLocks/>
          </p:cNvGrpSpPr>
          <p:nvPr/>
        </p:nvGrpSpPr>
        <p:grpSpPr bwMode="auto">
          <a:xfrm>
            <a:off x="3278188" y="3673474"/>
            <a:ext cx="588962" cy="2193924"/>
            <a:chOff x="3725" y="2291"/>
            <a:chExt cx="371" cy="1382"/>
          </a:xfrm>
        </p:grpSpPr>
        <p:sp>
          <p:nvSpPr>
            <p:cNvPr id="46" name="Oval 33"/>
            <p:cNvSpPr>
              <a:spLocks noChangeArrowheads="1"/>
            </p:cNvSpPr>
            <p:nvPr/>
          </p:nvSpPr>
          <p:spPr bwMode="auto">
            <a:xfrm>
              <a:off x="3900" y="229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47" name="Group 50"/>
            <p:cNvGrpSpPr>
              <a:grpSpLocks/>
            </p:cNvGrpSpPr>
            <p:nvPr/>
          </p:nvGrpSpPr>
          <p:grpSpPr bwMode="auto">
            <a:xfrm>
              <a:off x="3725" y="2344"/>
              <a:ext cx="371" cy="1329"/>
              <a:chOff x="3725" y="2344"/>
              <a:chExt cx="371" cy="1329"/>
            </a:xfrm>
          </p:grpSpPr>
          <p:sp>
            <p:nvSpPr>
              <p:cNvPr id="48" name="Line 26"/>
              <p:cNvSpPr>
                <a:spLocks noChangeShapeType="1"/>
              </p:cNvSpPr>
              <p:nvPr/>
            </p:nvSpPr>
            <p:spPr bwMode="auto">
              <a:xfrm>
                <a:off x="3940" y="2344"/>
                <a:ext cx="0" cy="1063"/>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49" name="Text Box 30"/>
              <p:cNvSpPr txBox="1">
                <a:spLocks noChangeArrowheads="1"/>
              </p:cNvSpPr>
              <p:nvPr/>
            </p:nvSpPr>
            <p:spPr bwMode="auto">
              <a:xfrm>
                <a:off x="3725" y="3440"/>
                <a:ext cx="371" cy="233"/>
              </a:xfrm>
              <a:prstGeom prst="rect">
                <a:avLst/>
              </a:prstGeom>
              <a:noFill/>
              <a:ln w="9525">
                <a:noFill/>
                <a:miter lim="800000"/>
                <a:headEnd/>
                <a:tailEnd/>
              </a:ln>
            </p:spPr>
            <p:txBody>
              <a:bodyPr lIns="0" tIns="0" rIns="0" bIns="0">
                <a:spAutoFit/>
              </a:bodyPr>
              <a:lstStyle/>
              <a:p>
                <a:pPr algn="ctr">
                  <a:spcBef>
                    <a:spcPct val="50000"/>
                  </a:spcBef>
                </a:pPr>
                <a:r>
                  <a:rPr lang="en-US" sz="2400" dirty="0">
                    <a:latin typeface="Arial"/>
                    <a:cs typeface="Arial"/>
                  </a:rPr>
                  <a:t>450</a:t>
                </a:r>
              </a:p>
            </p:txBody>
          </p:sp>
        </p:grpSp>
      </p:grpSp>
      <p:sp>
        <p:nvSpPr>
          <p:cNvPr id="50" name="Line 42"/>
          <p:cNvSpPr>
            <a:spLocks noChangeShapeType="1"/>
          </p:cNvSpPr>
          <p:nvPr/>
        </p:nvSpPr>
        <p:spPr bwMode="auto">
          <a:xfrm flipH="1" flipV="1">
            <a:off x="3622675" y="2805112"/>
            <a:ext cx="1588" cy="871538"/>
          </a:xfrm>
          <a:prstGeom prst="line">
            <a:avLst/>
          </a:prstGeom>
          <a:noFill/>
          <a:ln w="38100">
            <a:solidFill>
              <a:srgbClr val="00CC00"/>
            </a:solidFill>
            <a:round/>
            <a:headEnd/>
            <a:tailEnd/>
          </a:ln>
        </p:spPr>
        <p:txBody>
          <a:bodyPr/>
          <a:lstStyle/>
          <a:p>
            <a:endParaRPr lang="en-US">
              <a:latin typeface="Arial"/>
              <a:cs typeface="Arial"/>
            </a:endParaRPr>
          </a:p>
        </p:txBody>
      </p:sp>
    </p:spTree>
    <p:extLst>
      <p:ext uri="{BB962C8B-B14F-4D97-AF65-F5344CB8AC3E}">
        <p14:creationId xmlns:p14="http://schemas.microsoft.com/office/powerpoint/2010/main" val="396410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up)">
                                      <p:cBhvr>
                                        <p:cTn id="12" dur="500"/>
                                        <p:tgtEl>
                                          <p:spTgt spid="4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right)">
                                      <p:cBhvr>
                                        <p:cTn id="21" dur="500"/>
                                        <p:tgtEl>
                                          <p:spTgt spid="3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9"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Left)">
                                      <p:cBhvr>
                                        <p:cTn id="30" dur="500"/>
                                        <p:tgtEl>
                                          <p:spTgt spid="2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500"/>
                            </p:stCondLst>
                            <p:childTnLst>
                              <p:par>
                                <p:cTn id="41" presetID="18" presetClass="entr" presetSubtype="12"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strips(downLeft)">
                                      <p:cBhvr>
                                        <p:cTn id="43" dur="500"/>
                                        <p:tgtEl>
                                          <p:spTgt spid="40"/>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left)">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5913438" y="2711450"/>
            <a:ext cx="588962" cy="3119438"/>
            <a:chOff x="3725" y="1708"/>
            <a:chExt cx="371" cy="1965"/>
          </a:xfrm>
        </p:grpSpPr>
        <p:sp>
          <p:nvSpPr>
            <p:cNvPr id="29745" name="Line 27"/>
            <p:cNvSpPr>
              <a:spLocks noChangeShapeType="1"/>
            </p:cNvSpPr>
            <p:nvPr/>
          </p:nvSpPr>
          <p:spPr bwMode="auto">
            <a:xfrm>
              <a:off x="3940" y="1708"/>
              <a:ext cx="0" cy="1699"/>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9746" name="Text Box 28"/>
            <p:cNvSpPr txBox="1">
              <a:spLocks noChangeArrowheads="1"/>
            </p:cNvSpPr>
            <p:nvPr/>
          </p:nvSpPr>
          <p:spPr bwMode="auto">
            <a:xfrm>
              <a:off x="3725" y="3440"/>
              <a:ext cx="371"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450</a:t>
              </a:r>
            </a:p>
          </p:txBody>
        </p:sp>
      </p:grpSp>
      <p:grpSp>
        <p:nvGrpSpPr>
          <p:cNvPr id="3" name="Group 2"/>
          <p:cNvGrpSpPr>
            <a:grpSpLocks/>
          </p:cNvGrpSpPr>
          <p:nvPr/>
        </p:nvGrpSpPr>
        <p:grpSpPr bwMode="auto">
          <a:xfrm>
            <a:off x="5072063" y="2278063"/>
            <a:ext cx="3176587" cy="2274887"/>
            <a:chOff x="3027" y="1106"/>
            <a:chExt cx="2001" cy="1433"/>
          </a:xfrm>
        </p:grpSpPr>
        <p:sp>
          <p:nvSpPr>
            <p:cNvPr id="29743" name="Line 3"/>
            <p:cNvSpPr>
              <a:spLocks noChangeShapeType="1"/>
            </p:cNvSpPr>
            <p:nvPr/>
          </p:nvSpPr>
          <p:spPr bwMode="auto">
            <a:xfrm flipV="1">
              <a:off x="3027" y="1316"/>
              <a:ext cx="1696" cy="1223"/>
            </a:xfrm>
            <a:prstGeom prst="line">
              <a:avLst/>
            </a:prstGeom>
            <a:noFill/>
            <a:ln w="38100">
              <a:solidFill>
                <a:srgbClr val="003399"/>
              </a:solidFill>
              <a:round/>
              <a:headEnd/>
              <a:tailEnd/>
            </a:ln>
          </p:spPr>
          <p:txBody>
            <a:bodyPr/>
            <a:lstStyle/>
            <a:p>
              <a:endParaRPr lang="en-US">
                <a:latin typeface="Arial"/>
                <a:cs typeface="Arial"/>
              </a:endParaRPr>
            </a:p>
          </p:txBody>
        </p:sp>
        <p:sp>
          <p:nvSpPr>
            <p:cNvPr id="29744"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r>
                <a:rPr lang="en-US" sz="2400" b="1" baseline="-25000">
                  <a:latin typeface="Arial"/>
                  <a:cs typeface="Arial"/>
                </a:rPr>
                <a:t>1</a:t>
              </a:r>
            </a:p>
          </p:txBody>
        </p:sp>
      </p:grpSp>
      <p:sp>
        <p:nvSpPr>
          <p:cNvPr id="262149" name="Rectangle 5"/>
          <p:cNvSpPr>
            <a:spLocks noGrp="1" noChangeArrowheads="1"/>
          </p:cNvSpPr>
          <p:nvPr>
            <p:ph type="title"/>
          </p:nvPr>
        </p:nvSpPr>
        <p:spPr/>
        <p:txBody>
          <a:bodyPr/>
          <a:lstStyle/>
          <a:p>
            <a:pPr eaLnBrk="1" hangingPunct="1"/>
            <a:r>
              <a:rPr lang="en-US" sz="3400" dirty="0" smtClean="0"/>
              <a:t>The </a:t>
            </a:r>
            <a:r>
              <a:rPr lang="en-US" sz="3400" b="1" dirty="0" smtClean="0">
                <a:solidFill>
                  <a:srgbClr val="CC0000"/>
                </a:solidFill>
              </a:rPr>
              <a:t>Incidence</a:t>
            </a:r>
            <a:r>
              <a:rPr lang="en-US" sz="3400" dirty="0" smtClean="0"/>
              <a:t> of a Tax:</a:t>
            </a:r>
          </a:p>
        </p:txBody>
      </p:sp>
      <p:sp>
        <p:nvSpPr>
          <p:cNvPr id="262150" name="Rectangle 6"/>
          <p:cNvSpPr>
            <a:spLocks noGrp="1" noChangeArrowheads="1"/>
          </p:cNvSpPr>
          <p:nvPr>
            <p:ph type="body" sz="quarter" idx="12"/>
          </p:nvPr>
        </p:nvSpPr>
        <p:spPr>
          <a:xfrm>
            <a:off x="304800" y="609600"/>
            <a:ext cx="8496300" cy="1147763"/>
          </a:xfrm>
          <a:noFill/>
        </p:spPr>
        <p:txBody>
          <a:bodyPr/>
          <a:lstStyle/>
          <a:p>
            <a:pPr marL="0" indent="0" eaLnBrk="1" hangingPunct="1">
              <a:buFont typeface="Wingdings" pitchFamily="2" charset="2"/>
              <a:buNone/>
            </a:pPr>
            <a:r>
              <a:rPr lang="en-US" sz="2700" dirty="0" smtClean="0"/>
              <a:t>how the burden of a tax is shared among </a:t>
            </a:r>
            <a:br>
              <a:rPr lang="en-US" sz="2700" dirty="0" smtClean="0"/>
            </a:br>
            <a:r>
              <a:rPr lang="en-US" sz="2700" dirty="0" smtClean="0"/>
              <a:t>market participants</a:t>
            </a:r>
          </a:p>
        </p:txBody>
      </p:sp>
      <p:grpSp>
        <p:nvGrpSpPr>
          <p:cNvPr id="4" name="Group 7"/>
          <p:cNvGrpSpPr>
            <a:grpSpLocks/>
          </p:cNvGrpSpPr>
          <p:nvPr/>
        </p:nvGrpSpPr>
        <p:grpSpPr bwMode="auto">
          <a:xfrm>
            <a:off x="4360863" y="1757363"/>
            <a:ext cx="4422775" cy="3871912"/>
            <a:chOff x="2579" y="785"/>
            <a:chExt cx="2786" cy="2439"/>
          </a:xfrm>
        </p:grpSpPr>
        <p:grpSp>
          <p:nvGrpSpPr>
            <p:cNvPr id="5" name="Group 8"/>
            <p:cNvGrpSpPr>
              <a:grpSpLocks/>
            </p:cNvGrpSpPr>
            <p:nvPr/>
          </p:nvGrpSpPr>
          <p:grpSpPr bwMode="auto">
            <a:xfrm>
              <a:off x="2697" y="1037"/>
              <a:ext cx="2409" cy="2049"/>
              <a:chOff x="1098" y="1361"/>
              <a:chExt cx="2116" cy="2027"/>
            </a:xfrm>
          </p:grpSpPr>
          <p:sp>
            <p:nvSpPr>
              <p:cNvPr id="29741"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29742"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9739"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29740"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6" name="Group 13"/>
          <p:cNvGrpSpPr>
            <a:grpSpLocks/>
          </p:cNvGrpSpPr>
          <p:nvPr/>
        </p:nvGrpSpPr>
        <p:grpSpPr bwMode="auto">
          <a:xfrm>
            <a:off x="5686425" y="2116138"/>
            <a:ext cx="2730500" cy="2649537"/>
            <a:chOff x="3414" y="1004"/>
            <a:chExt cx="1720" cy="1669"/>
          </a:xfrm>
        </p:grpSpPr>
        <p:sp>
          <p:nvSpPr>
            <p:cNvPr id="29736" name="Line 14"/>
            <p:cNvSpPr>
              <a:spLocks noChangeShapeType="1"/>
            </p:cNvSpPr>
            <p:nvPr/>
          </p:nvSpPr>
          <p:spPr bwMode="auto">
            <a:xfrm>
              <a:off x="3414" y="1004"/>
              <a:ext cx="1417" cy="1470"/>
            </a:xfrm>
            <a:prstGeom prst="line">
              <a:avLst/>
            </a:prstGeom>
            <a:noFill/>
            <a:ln w="38100">
              <a:solidFill>
                <a:srgbClr val="003399"/>
              </a:solidFill>
              <a:round/>
              <a:headEnd/>
              <a:tailEnd/>
            </a:ln>
          </p:spPr>
          <p:txBody>
            <a:bodyPr/>
            <a:lstStyle/>
            <a:p>
              <a:endParaRPr lang="en-US">
                <a:latin typeface="Arial"/>
                <a:cs typeface="Arial"/>
              </a:endParaRPr>
            </a:p>
          </p:txBody>
        </p:sp>
        <p:sp>
          <p:nvSpPr>
            <p:cNvPr id="29737"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1</a:t>
              </a:r>
            </a:p>
          </p:txBody>
        </p:sp>
      </p:grpSp>
      <p:grpSp>
        <p:nvGrpSpPr>
          <p:cNvPr id="7" name="Group 16"/>
          <p:cNvGrpSpPr>
            <a:grpSpLocks/>
          </p:cNvGrpSpPr>
          <p:nvPr/>
        </p:nvGrpSpPr>
        <p:grpSpPr bwMode="auto">
          <a:xfrm>
            <a:off x="3382963" y="3105150"/>
            <a:ext cx="3773487" cy="2725738"/>
            <a:chOff x="1963" y="1627"/>
            <a:chExt cx="2377" cy="1717"/>
          </a:xfrm>
        </p:grpSpPr>
        <p:grpSp>
          <p:nvGrpSpPr>
            <p:cNvPr id="8" name="Group 17"/>
            <p:cNvGrpSpPr>
              <a:grpSpLocks/>
            </p:cNvGrpSpPr>
            <p:nvPr/>
          </p:nvGrpSpPr>
          <p:grpSpPr bwMode="auto">
            <a:xfrm>
              <a:off x="2703" y="1746"/>
              <a:ext cx="1425" cy="1333"/>
              <a:chOff x="357" y="2450"/>
              <a:chExt cx="795" cy="646"/>
            </a:xfrm>
          </p:grpSpPr>
          <p:sp>
            <p:nvSpPr>
              <p:cNvPr id="29734"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9735"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9731" name="Oval 20"/>
            <p:cNvSpPr>
              <a:spLocks noChangeArrowheads="1"/>
            </p:cNvSpPr>
            <p:nvPr/>
          </p:nvSpPr>
          <p:spPr bwMode="auto">
            <a:xfrm>
              <a:off x="4081" y="169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9732" name="Text Box 21"/>
            <p:cNvSpPr txBox="1">
              <a:spLocks noChangeArrowheads="1"/>
            </p:cNvSpPr>
            <p:nvPr/>
          </p:nvSpPr>
          <p:spPr bwMode="auto">
            <a:xfrm>
              <a:off x="1963" y="1627"/>
              <a:ext cx="721"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$10.00</a:t>
              </a:r>
            </a:p>
          </p:txBody>
        </p:sp>
        <p:sp>
          <p:nvSpPr>
            <p:cNvPr id="29733" name="Text Box 22"/>
            <p:cNvSpPr txBox="1">
              <a:spLocks noChangeArrowheads="1"/>
            </p:cNvSpPr>
            <p:nvPr/>
          </p:nvSpPr>
          <p:spPr bwMode="auto">
            <a:xfrm>
              <a:off x="3969" y="3111"/>
              <a:ext cx="371"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500</a:t>
              </a:r>
            </a:p>
          </p:txBody>
        </p:sp>
      </p:grpSp>
      <p:grpSp>
        <p:nvGrpSpPr>
          <p:cNvPr id="9" name="Group 23"/>
          <p:cNvGrpSpPr>
            <a:grpSpLocks/>
          </p:cNvGrpSpPr>
          <p:nvPr/>
        </p:nvGrpSpPr>
        <p:grpSpPr bwMode="auto">
          <a:xfrm>
            <a:off x="5232400" y="2641600"/>
            <a:ext cx="2730500" cy="2649538"/>
            <a:chOff x="3128" y="1335"/>
            <a:chExt cx="1720" cy="1669"/>
          </a:xfrm>
        </p:grpSpPr>
        <p:sp>
          <p:nvSpPr>
            <p:cNvPr id="29728" name="Line 24"/>
            <p:cNvSpPr>
              <a:spLocks noChangeShapeType="1"/>
            </p:cNvSpPr>
            <p:nvPr/>
          </p:nvSpPr>
          <p:spPr bwMode="auto">
            <a:xfrm>
              <a:off x="3128" y="1335"/>
              <a:ext cx="1417" cy="1470"/>
            </a:xfrm>
            <a:prstGeom prst="line">
              <a:avLst/>
            </a:prstGeom>
            <a:noFill/>
            <a:ln w="38100">
              <a:solidFill>
                <a:srgbClr val="A50021"/>
              </a:solidFill>
              <a:round/>
              <a:headEnd/>
              <a:tailEnd/>
            </a:ln>
          </p:spPr>
          <p:txBody>
            <a:bodyPr/>
            <a:lstStyle/>
            <a:p>
              <a:endParaRPr lang="en-US">
                <a:latin typeface="Arial"/>
                <a:cs typeface="Arial"/>
              </a:endParaRPr>
            </a:p>
          </p:txBody>
        </p:sp>
        <p:sp>
          <p:nvSpPr>
            <p:cNvPr id="29729" name="Text Box 25"/>
            <p:cNvSpPr txBox="1">
              <a:spLocks noChangeArrowheads="1"/>
            </p:cNvSpPr>
            <p:nvPr/>
          </p:nvSpPr>
          <p:spPr bwMode="auto">
            <a:xfrm>
              <a:off x="4462" y="2716"/>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2</a:t>
              </a:r>
            </a:p>
          </p:txBody>
        </p:sp>
      </p:grpSp>
      <p:grpSp>
        <p:nvGrpSpPr>
          <p:cNvPr id="10" name="Group 29"/>
          <p:cNvGrpSpPr>
            <a:grpSpLocks/>
          </p:cNvGrpSpPr>
          <p:nvPr/>
        </p:nvGrpSpPr>
        <p:grpSpPr bwMode="auto">
          <a:xfrm>
            <a:off x="2711450" y="2479675"/>
            <a:ext cx="3616325" cy="457200"/>
            <a:chOff x="1708" y="1562"/>
            <a:chExt cx="2278" cy="288"/>
          </a:xfrm>
        </p:grpSpPr>
        <p:grpSp>
          <p:nvGrpSpPr>
            <p:cNvPr id="11" name="Group 30"/>
            <p:cNvGrpSpPr>
              <a:grpSpLocks/>
            </p:cNvGrpSpPr>
            <p:nvPr/>
          </p:nvGrpSpPr>
          <p:grpSpPr bwMode="auto">
            <a:xfrm>
              <a:off x="2121" y="1589"/>
              <a:ext cx="1865" cy="233"/>
              <a:chOff x="1947" y="1263"/>
              <a:chExt cx="1865" cy="233"/>
            </a:xfrm>
          </p:grpSpPr>
          <p:sp>
            <p:nvSpPr>
              <p:cNvPr id="29725" name="Line 31"/>
              <p:cNvSpPr>
                <a:spLocks noChangeShapeType="1"/>
              </p:cNvSpPr>
              <p:nvPr/>
            </p:nvSpPr>
            <p:spPr bwMode="auto">
              <a:xfrm>
                <a:off x="2700" y="1376"/>
                <a:ext cx="1072"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9726" name="Oval 32"/>
              <p:cNvSpPr>
                <a:spLocks noChangeArrowheads="1"/>
              </p:cNvSpPr>
              <p:nvPr/>
            </p:nvSpPr>
            <p:spPr bwMode="auto">
              <a:xfrm>
                <a:off x="3724" y="133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9727" name="Text Box 33"/>
              <p:cNvSpPr txBox="1">
                <a:spLocks noChangeArrowheads="1"/>
              </p:cNvSpPr>
              <p:nvPr/>
            </p:nvSpPr>
            <p:spPr bwMode="auto">
              <a:xfrm>
                <a:off x="1947" y="1263"/>
                <a:ext cx="737"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$11.00</a:t>
                </a:r>
              </a:p>
            </p:txBody>
          </p:sp>
        </p:grpSp>
        <p:sp>
          <p:nvSpPr>
            <p:cNvPr id="29724" name="Text Box 34"/>
            <p:cNvSpPr txBox="1">
              <a:spLocks noChangeArrowheads="1"/>
            </p:cNvSpPr>
            <p:nvPr/>
          </p:nvSpPr>
          <p:spPr bwMode="auto">
            <a:xfrm>
              <a:off x="1708" y="1562"/>
              <a:ext cx="505"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B</a:t>
              </a:r>
              <a:r>
                <a:rPr lang="en-US" sz="2400">
                  <a:latin typeface="Arial"/>
                  <a:cs typeface="Arial"/>
                </a:rPr>
                <a:t> =</a:t>
              </a:r>
              <a:endParaRPr lang="en-US" sz="2400" b="1" i="1" baseline="-25000">
                <a:latin typeface="Arial"/>
                <a:cs typeface="Arial"/>
              </a:endParaRPr>
            </a:p>
          </p:txBody>
        </p:sp>
      </p:grpSp>
      <p:grpSp>
        <p:nvGrpSpPr>
          <p:cNvPr id="12" name="Group 35"/>
          <p:cNvGrpSpPr>
            <a:grpSpLocks/>
          </p:cNvGrpSpPr>
          <p:nvPr/>
        </p:nvGrpSpPr>
        <p:grpSpPr bwMode="auto">
          <a:xfrm>
            <a:off x="2870200" y="3484563"/>
            <a:ext cx="3460750" cy="457200"/>
            <a:chOff x="1808" y="2195"/>
            <a:chExt cx="2180" cy="288"/>
          </a:xfrm>
        </p:grpSpPr>
        <p:grpSp>
          <p:nvGrpSpPr>
            <p:cNvPr id="13" name="Group 36"/>
            <p:cNvGrpSpPr>
              <a:grpSpLocks/>
            </p:cNvGrpSpPr>
            <p:nvPr/>
          </p:nvGrpSpPr>
          <p:grpSpPr bwMode="auto">
            <a:xfrm>
              <a:off x="2263" y="2220"/>
              <a:ext cx="1725" cy="233"/>
              <a:chOff x="2091" y="1887"/>
              <a:chExt cx="1725" cy="233"/>
            </a:xfrm>
          </p:grpSpPr>
          <p:sp>
            <p:nvSpPr>
              <p:cNvPr id="29720" name="Line 37"/>
              <p:cNvSpPr>
                <a:spLocks noChangeShapeType="1"/>
              </p:cNvSpPr>
              <p:nvPr/>
            </p:nvSpPr>
            <p:spPr bwMode="auto">
              <a:xfrm>
                <a:off x="2700" y="2005"/>
                <a:ext cx="1072"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9721" name="Oval 38"/>
              <p:cNvSpPr>
                <a:spLocks noChangeArrowheads="1"/>
              </p:cNvSpPr>
              <p:nvPr/>
            </p:nvSpPr>
            <p:spPr bwMode="auto">
              <a:xfrm>
                <a:off x="3728" y="195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9722" name="Text Box 39"/>
              <p:cNvSpPr txBox="1">
                <a:spLocks noChangeArrowheads="1"/>
              </p:cNvSpPr>
              <p:nvPr/>
            </p:nvSpPr>
            <p:spPr bwMode="auto">
              <a:xfrm>
                <a:off x="2091" y="1887"/>
                <a:ext cx="593"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$9.50</a:t>
                </a:r>
              </a:p>
            </p:txBody>
          </p:sp>
        </p:grpSp>
        <p:sp>
          <p:nvSpPr>
            <p:cNvPr id="29719" name="Text Box 40"/>
            <p:cNvSpPr txBox="1">
              <a:spLocks noChangeArrowheads="1"/>
            </p:cNvSpPr>
            <p:nvPr/>
          </p:nvSpPr>
          <p:spPr bwMode="auto">
            <a:xfrm>
              <a:off x="1808" y="2195"/>
              <a:ext cx="505"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S</a:t>
              </a:r>
              <a:r>
                <a:rPr lang="en-US" sz="2400">
                  <a:latin typeface="Arial"/>
                  <a:cs typeface="Arial"/>
                </a:rPr>
                <a:t> =</a:t>
              </a:r>
              <a:endParaRPr lang="en-US" sz="2400" b="1" i="1" baseline="-25000">
                <a:latin typeface="Arial"/>
                <a:cs typeface="Arial"/>
              </a:endParaRPr>
            </a:p>
          </p:txBody>
        </p:sp>
      </p:grpSp>
      <p:grpSp>
        <p:nvGrpSpPr>
          <p:cNvPr id="14" name="Group 42"/>
          <p:cNvGrpSpPr>
            <a:grpSpLocks/>
          </p:cNvGrpSpPr>
          <p:nvPr/>
        </p:nvGrpSpPr>
        <p:grpSpPr bwMode="auto">
          <a:xfrm>
            <a:off x="6332538" y="2635250"/>
            <a:ext cx="842962" cy="1058863"/>
            <a:chOff x="3989" y="1656"/>
            <a:chExt cx="531" cy="667"/>
          </a:xfrm>
        </p:grpSpPr>
        <p:sp>
          <p:nvSpPr>
            <p:cNvPr id="29715" name="AutoShape 43"/>
            <p:cNvSpPr>
              <a:spLocks/>
            </p:cNvSpPr>
            <p:nvPr/>
          </p:nvSpPr>
          <p:spPr bwMode="auto">
            <a:xfrm flipH="1">
              <a:off x="3989" y="1702"/>
              <a:ext cx="118" cy="621"/>
            </a:xfrm>
            <a:prstGeom prst="leftBrace">
              <a:avLst>
                <a:gd name="adj1" fmla="val 57110"/>
                <a:gd name="adj2" fmla="val 49435"/>
              </a:avLst>
            </a:prstGeom>
            <a:noFill/>
            <a:ln w="31750">
              <a:solidFill>
                <a:srgbClr val="006600"/>
              </a:solidFill>
              <a:round/>
              <a:headEnd/>
              <a:tailEnd/>
            </a:ln>
          </p:spPr>
          <p:txBody>
            <a:bodyPr wrap="none" anchor="ctr"/>
            <a:lstStyle/>
            <a:p>
              <a:endParaRPr lang="en-US">
                <a:latin typeface="Arial"/>
                <a:cs typeface="Arial"/>
              </a:endParaRPr>
            </a:p>
          </p:txBody>
        </p:sp>
        <p:sp>
          <p:nvSpPr>
            <p:cNvPr id="29716" name="Text Box 44"/>
            <p:cNvSpPr txBox="1">
              <a:spLocks noChangeArrowheads="1"/>
            </p:cNvSpPr>
            <p:nvPr/>
          </p:nvSpPr>
          <p:spPr bwMode="auto">
            <a:xfrm>
              <a:off x="4078" y="1656"/>
              <a:ext cx="442" cy="288"/>
            </a:xfrm>
            <a:prstGeom prst="rect">
              <a:avLst/>
            </a:prstGeom>
            <a:noFill/>
            <a:ln w="9525">
              <a:noFill/>
              <a:miter lim="800000"/>
              <a:headEnd/>
              <a:tailEnd/>
            </a:ln>
          </p:spPr>
          <p:txBody>
            <a:bodyPr>
              <a:spAutoFit/>
            </a:bodyPr>
            <a:lstStyle/>
            <a:p>
              <a:pPr algn="r">
                <a:spcBef>
                  <a:spcPct val="50000"/>
                </a:spcBef>
              </a:pPr>
              <a:r>
                <a:rPr lang="en-US" sz="2400">
                  <a:solidFill>
                    <a:srgbClr val="006600"/>
                  </a:solidFill>
                  <a:latin typeface="Arial"/>
                  <a:cs typeface="Arial"/>
                </a:rPr>
                <a:t>Tax</a:t>
              </a:r>
            </a:p>
          </p:txBody>
        </p:sp>
        <p:sp>
          <p:nvSpPr>
            <p:cNvPr id="29717" name="Line 45"/>
            <p:cNvSpPr>
              <a:spLocks noChangeShapeType="1"/>
            </p:cNvSpPr>
            <p:nvPr/>
          </p:nvSpPr>
          <p:spPr bwMode="auto">
            <a:xfrm flipV="1">
              <a:off x="4135" y="1888"/>
              <a:ext cx="140" cy="113"/>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62192" name="Rectangle 48"/>
          <p:cNvSpPr>
            <a:spLocks noChangeArrowheads="1"/>
          </p:cNvSpPr>
          <p:nvPr/>
        </p:nvSpPr>
        <p:spPr bwMode="auto">
          <a:xfrm>
            <a:off x="506413" y="2027238"/>
            <a:ext cx="2219325" cy="3130550"/>
          </a:xfrm>
          <a:prstGeom prst="rect">
            <a:avLst/>
          </a:prstGeom>
          <a:noFill/>
          <a:ln w="9525">
            <a:noFill/>
            <a:miter lim="800000"/>
            <a:headEnd/>
            <a:tailEnd/>
          </a:ln>
        </p:spPr>
        <p:txBody>
          <a:bodyPr/>
          <a:lstStyle/>
          <a:p>
            <a:pPr>
              <a:lnSpc>
                <a:spcPct val="105000"/>
              </a:lnSpc>
              <a:spcBef>
                <a:spcPct val="30000"/>
              </a:spcBef>
              <a:buClr>
                <a:srgbClr val="00B85C"/>
              </a:buClr>
              <a:buSzPct val="120000"/>
              <a:buFont typeface="Wingdings" pitchFamily="2" charset="2"/>
              <a:buNone/>
            </a:pPr>
            <a:r>
              <a:rPr lang="en-US" sz="2600">
                <a:latin typeface="Arial"/>
                <a:cs typeface="Arial"/>
              </a:rPr>
              <a:t>In our example,</a:t>
            </a:r>
          </a:p>
          <a:p>
            <a:pPr>
              <a:lnSpc>
                <a:spcPct val="105000"/>
              </a:lnSpc>
              <a:spcBef>
                <a:spcPct val="30000"/>
              </a:spcBef>
              <a:buClr>
                <a:srgbClr val="00B85C"/>
              </a:buClr>
              <a:buSzPct val="120000"/>
              <a:buFont typeface="Wingdings" pitchFamily="2" charset="2"/>
              <a:buNone/>
            </a:pPr>
            <a:r>
              <a:rPr lang="en-US" sz="2600">
                <a:solidFill>
                  <a:srgbClr val="FF6600"/>
                </a:solidFill>
                <a:latin typeface="Arial"/>
                <a:cs typeface="Arial"/>
              </a:rPr>
              <a:t>  buyers pay </a:t>
            </a:r>
            <a:br>
              <a:rPr lang="en-US" sz="2600">
                <a:solidFill>
                  <a:srgbClr val="FF6600"/>
                </a:solidFill>
                <a:latin typeface="Arial"/>
                <a:cs typeface="Arial"/>
              </a:rPr>
            </a:br>
            <a:r>
              <a:rPr lang="en-US" sz="2600">
                <a:solidFill>
                  <a:srgbClr val="FF6600"/>
                </a:solidFill>
                <a:latin typeface="Arial"/>
                <a:cs typeface="Arial"/>
              </a:rPr>
              <a:t>  $1.00 more,</a:t>
            </a:r>
          </a:p>
          <a:p>
            <a:pPr>
              <a:lnSpc>
                <a:spcPct val="105000"/>
              </a:lnSpc>
              <a:spcBef>
                <a:spcPct val="30000"/>
              </a:spcBef>
              <a:buClr>
                <a:srgbClr val="00B85C"/>
              </a:buClr>
              <a:buSzPct val="120000"/>
              <a:buFont typeface="Wingdings" pitchFamily="2" charset="2"/>
              <a:buNone/>
            </a:pPr>
            <a:r>
              <a:rPr lang="en-US" sz="2600">
                <a:solidFill>
                  <a:srgbClr val="990099"/>
                </a:solidFill>
                <a:latin typeface="Arial"/>
                <a:cs typeface="Arial"/>
              </a:rPr>
              <a:t>  sellers get </a:t>
            </a:r>
            <a:br>
              <a:rPr lang="en-US" sz="2600">
                <a:solidFill>
                  <a:srgbClr val="990099"/>
                </a:solidFill>
                <a:latin typeface="Arial"/>
                <a:cs typeface="Arial"/>
              </a:rPr>
            </a:br>
            <a:r>
              <a:rPr lang="en-US" sz="2600">
                <a:solidFill>
                  <a:srgbClr val="990099"/>
                </a:solidFill>
                <a:latin typeface="Arial"/>
                <a:cs typeface="Arial"/>
              </a:rPr>
              <a:t>  $0.50 less.</a:t>
            </a:r>
          </a:p>
        </p:txBody>
      </p:sp>
      <p:sp>
        <p:nvSpPr>
          <p:cNvPr id="188463" name="Line 47"/>
          <p:cNvSpPr>
            <a:spLocks noChangeShapeType="1"/>
          </p:cNvSpPr>
          <p:nvPr/>
        </p:nvSpPr>
        <p:spPr bwMode="auto">
          <a:xfrm flipV="1">
            <a:off x="4556125" y="2714625"/>
            <a:ext cx="0" cy="563563"/>
          </a:xfrm>
          <a:prstGeom prst="line">
            <a:avLst/>
          </a:prstGeom>
          <a:noFill/>
          <a:ln w="38100">
            <a:solidFill>
              <a:srgbClr val="FF6600"/>
            </a:solidFill>
            <a:round/>
            <a:headEnd/>
            <a:tailEnd type="triangle" w="lg" len="med"/>
          </a:ln>
        </p:spPr>
        <p:txBody>
          <a:bodyPr/>
          <a:lstStyle/>
          <a:p>
            <a:endParaRPr lang="en-US">
              <a:latin typeface="Arial"/>
              <a:cs typeface="Arial"/>
            </a:endParaRPr>
          </a:p>
        </p:txBody>
      </p:sp>
      <p:sp>
        <p:nvSpPr>
          <p:cNvPr id="188464" name="Line 48"/>
          <p:cNvSpPr>
            <a:spLocks noChangeShapeType="1"/>
          </p:cNvSpPr>
          <p:nvPr/>
        </p:nvSpPr>
        <p:spPr bwMode="auto">
          <a:xfrm flipV="1">
            <a:off x="4556125" y="3319463"/>
            <a:ext cx="0" cy="388937"/>
          </a:xfrm>
          <a:prstGeom prst="line">
            <a:avLst/>
          </a:prstGeom>
          <a:noFill/>
          <a:ln w="38100">
            <a:solidFill>
              <a:srgbClr val="990099"/>
            </a:solidFill>
            <a:round/>
            <a:headEnd type="triangle" w="lg" len="med"/>
            <a:tailEnd type="none" w="lg" len="med"/>
          </a:ln>
        </p:spPr>
        <p:txBody>
          <a:bodyPr/>
          <a:lstStyle/>
          <a:p>
            <a:endParaRPr lang="en-US">
              <a:latin typeface="Arial"/>
              <a:cs typeface="Arial"/>
            </a:endParaRPr>
          </a:p>
        </p:txBody>
      </p:sp>
      <p:sp>
        <p:nvSpPr>
          <p:cNvPr id="29714" name="Line 41"/>
          <p:cNvSpPr>
            <a:spLocks noChangeShapeType="1"/>
          </p:cNvSpPr>
          <p:nvPr/>
        </p:nvSpPr>
        <p:spPr bwMode="auto">
          <a:xfrm flipH="1" flipV="1">
            <a:off x="6256338" y="2767013"/>
            <a:ext cx="3175" cy="866775"/>
          </a:xfrm>
          <a:prstGeom prst="line">
            <a:avLst/>
          </a:prstGeom>
          <a:noFill/>
          <a:ln w="38100">
            <a:solidFill>
              <a:srgbClr val="00CC00"/>
            </a:solidFill>
            <a:round/>
            <a:headEnd/>
            <a:tailEnd/>
          </a:ln>
        </p:spPr>
        <p:txBody>
          <a:bodyPr/>
          <a:lstStyle/>
          <a:p>
            <a:endParaRPr lang="en-US">
              <a:latin typeface="Arial"/>
              <a:cs typeface="Arial"/>
            </a:endParaRPr>
          </a:p>
        </p:txBody>
      </p:sp>
      <p:sp>
        <p:nvSpPr>
          <p:cNvPr id="15" name="Footer Placeholder 1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6" name="Slide Number Placeholder 15"/>
          <p:cNvSpPr>
            <a:spLocks noGrp="1"/>
          </p:cNvSpPr>
          <p:nvPr>
            <p:ph type="sldNum" sz="quarter" idx="13"/>
          </p:nvPr>
        </p:nvSpPr>
        <p:spPr/>
        <p:txBody>
          <a:bodyPr/>
          <a:lstStyle/>
          <a:p>
            <a:pPr>
              <a:defRPr/>
            </a:pPr>
            <a:fld id="{2F37425F-5E17-4209-B948-B5CE2119E408}" type="slidenum">
              <a:rPr lang="en-US" smtClean="0"/>
              <a:pPr>
                <a:defRPr/>
              </a:pPr>
              <a:t>24</a:t>
            </a:fld>
            <a:endParaRPr lang="en-US" dirty="0"/>
          </a:p>
        </p:txBody>
      </p:sp>
    </p:spTree>
    <p:extLst>
      <p:ext uri="{BB962C8B-B14F-4D97-AF65-F5344CB8AC3E}">
        <p14:creationId xmlns:p14="http://schemas.microsoft.com/office/powerpoint/2010/main" val="1377302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2150">
                                            <p:txEl>
                                              <p:pRg st="0" end="0"/>
                                            </p:txEl>
                                          </p:spTgt>
                                        </p:tgtEl>
                                        <p:attrNameLst>
                                          <p:attrName>style.visibility</p:attrName>
                                        </p:attrNameLst>
                                      </p:cBhvr>
                                      <p:to>
                                        <p:strVal val="visible"/>
                                      </p:to>
                                    </p:set>
                                    <p:animEffect transition="in" filter="wipe(left)">
                                      <p:cBhvr>
                                        <p:cTn id="7" dur="500"/>
                                        <p:tgtEl>
                                          <p:spTgt spid="262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2192">
                                            <p:txEl>
                                              <p:pRg st="0" end="0"/>
                                            </p:txEl>
                                          </p:spTgt>
                                        </p:tgtEl>
                                        <p:attrNameLst>
                                          <p:attrName>style.visibility</p:attrName>
                                        </p:attrNameLst>
                                      </p:cBhvr>
                                      <p:to>
                                        <p:strVal val="visible"/>
                                      </p:to>
                                    </p:set>
                                    <p:animEffect transition="in" filter="wipe(left)">
                                      <p:cBhvr>
                                        <p:cTn id="12" dur="500"/>
                                        <p:tgtEl>
                                          <p:spTgt spid="2621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192">
                                            <p:txEl>
                                              <p:pRg st="1" end="1"/>
                                            </p:txEl>
                                          </p:spTgt>
                                        </p:tgtEl>
                                        <p:attrNameLst>
                                          <p:attrName>style.visibility</p:attrName>
                                        </p:attrNameLst>
                                      </p:cBhvr>
                                      <p:to>
                                        <p:strVal val="visible"/>
                                      </p:to>
                                    </p:set>
                                    <p:animEffect transition="in" filter="wipe(left)">
                                      <p:cBhvr>
                                        <p:cTn id="17" dur="500"/>
                                        <p:tgtEl>
                                          <p:spTgt spid="262192">
                                            <p:txEl>
                                              <p:pRg st="1" end="1"/>
                                            </p:txEl>
                                          </p:spTgt>
                                        </p:tgtEl>
                                      </p:cBhvr>
                                    </p:animEffect>
                                  </p:childTnLst>
                                </p:cTn>
                              </p:par>
                              <p:par>
                                <p:cTn id="18" presetID="17" presetClass="entr" presetSubtype="4" fill="hold" grpId="0" nodeType="withEffect">
                                  <p:stCondLst>
                                    <p:cond delay="0"/>
                                  </p:stCondLst>
                                  <p:childTnLst>
                                    <p:set>
                                      <p:cBhvr>
                                        <p:cTn id="19" dur="1" fill="hold">
                                          <p:stCondLst>
                                            <p:cond delay="0"/>
                                          </p:stCondLst>
                                        </p:cTn>
                                        <p:tgtEl>
                                          <p:spTgt spid="188463"/>
                                        </p:tgtEl>
                                        <p:attrNameLst>
                                          <p:attrName>style.visibility</p:attrName>
                                        </p:attrNameLst>
                                      </p:cBhvr>
                                      <p:to>
                                        <p:strVal val="visible"/>
                                      </p:to>
                                    </p:set>
                                    <p:anim calcmode="lin" valueType="num">
                                      <p:cBhvr>
                                        <p:cTn id="20" dur="500" fill="hold"/>
                                        <p:tgtEl>
                                          <p:spTgt spid="188463"/>
                                        </p:tgtEl>
                                        <p:attrNameLst>
                                          <p:attrName>ppt_x</p:attrName>
                                        </p:attrNameLst>
                                      </p:cBhvr>
                                      <p:tavLst>
                                        <p:tav tm="0">
                                          <p:val>
                                            <p:strVal val="#ppt_x"/>
                                          </p:val>
                                        </p:tav>
                                        <p:tav tm="100000">
                                          <p:val>
                                            <p:strVal val="#ppt_x"/>
                                          </p:val>
                                        </p:tav>
                                      </p:tavLst>
                                    </p:anim>
                                    <p:anim calcmode="lin" valueType="num">
                                      <p:cBhvr>
                                        <p:cTn id="21" dur="500" fill="hold"/>
                                        <p:tgtEl>
                                          <p:spTgt spid="188463"/>
                                        </p:tgtEl>
                                        <p:attrNameLst>
                                          <p:attrName>ppt_y</p:attrName>
                                        </p:attrNameLst>
                                      </p:cBhvr>
                                      <p:tavLst>
                                        <p:tav tm="0">
                                          <p:val>
                                            <p:strVal val="#ppt_y+#ppt_h/2"/>
                                          </p:val>
                                        </p:tav>
                                        <p:tav tm="100000">
                                          <p:val>
                                            <p:strVal val="#ppt_y"/>
                                          </p:val>
                                        </p:tav>
                                      </p:tavLst>
                                    </p:anim>
                                    <p:anim calcmode="lin" valueType="num">
                                      <p:cBhvr>
                                        <p:cTn id="22" dur="500" fill="hold"/>
                                        <p:tgtEl>
                                          <p:spTgt spid="188463"/>
                                        </p:tgtEl>
                                        <p:attrNameLst>
                                          <p:attrName>ppt_w</p:attrName>
                                        </p:attrNameLst>
                                      </p:cBhvr>
                                      <p:tavLst>
                                        <p:tav tm="0">
                                          <p:val>
                                            <p:strVal val="#ppt_w"/>
                                          </p:val>
                                        </p:tav>
                                        <p:tav tm="100000">
                                          <p:val>
                                            <p:strVal val="#ppt_w"/>
                                          </p:val>
                                        </p:tav>
                                      </p:tavLst>
                                    </p:anim>
                                    <p:anim calcmode="lin" valueType="num">
                                      <p:cBhvr>
                                        <p:cTn id="23" dur="500" fill="hold"/>
                                        <p:tgtEl>
                                          <p:spTgt spid="188463"/>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2192">
                                            <p:txEl>
                                              <p:pRg st="2" end="2"/>
                                            </p:txEl>
                                          </p:spTgt>
                                        </p:tgtEl>
                                        <p:attrNameLst>
                                          <p:attrName>style.visibility</p:attrName>
                                        </p:attrNameLst>
                                      </p:cBhvr>
                                      <p:to>
                                        <p:strVal val="visible"/>
                                      </p:to>
                                    </p:set>
                                    <p:animEffect transition="in" filter="wipe(left)">
                                      <p:cBhvr>
                                        <p:cTn id="28" dur="500"/>
                                        <p:tgtEl>
                                          <p:spTgt spid="262192">
                                            <p:txEl>
                                              <p:pRg st="2" end="2"/>
                                            </p:txEl>
                                          </p:spTgt>
                                        </p:tgtEl>
                                      </p:cBhvr>
                                    </p:animEffect>
                                  </p:childTnLst>
                                </p:cTn>
                              </p:par>
                              <p:par>
                                <p:cTn id="29" presetID="17" presetClass="entr" presetSubtype="1" fill="hold" grpId="0" nodeType="withEffect">
                                  <p:stCondLst>
                                    <p:cond delay="0"/>
                                  </p:stCondLst>
                                  <p:childTnLst>
                                    <p:set>
                                      <p:cBhvr>
                                        <p:cTn id="30" dur="1" fill="hold">
                                          <p:stCondLst>
                                            <p:cond delay="0"/>
                                          </p:stCondLst>
                                        </p:cTn>
                                        <p:tgtEl>
                                          <p:spTgt spid="188464"/>
                                        </p:tgtEl>
                                        <p:attrNameLst>
                                          <p:attrName>style.visibility</p:attrName>
                                        </p:attrNameLst>
                                      </p:cBhvr>
                                      <p:to>
                                        <p:strVal val="visible"/>
                                      </p:to>
                                    </p:set>
                                    <p:anim calcmode="lin" valueType="num">
                                      <p:cBhvr>
                                        <p:cTn id="31" dur="500" fill="hold"/>
                                        <p:tgtEl>
                                          <p:spTgt spid="188464"/>
                                        </p:tgtEl>
                                        <p:attrNameLst>
                                          <p:attrName>ppt_x</p:attrName>
                                        </p:attrNameLst>
                                      </p:cBhvr>
                                      <p:tavLst>
                                        <p:tav tm="0">
                                          <p:val>
                                            <p:strVal val="#ppt_x"/>
                                          </p:val>
                                        </p:tav>
                                        <p:tav tm="100000">
                                          <p:val>
                                            <p:strVal val="#ppt_x"/>
                                          </p:val>
                                        </p:tav>
                                      </p:tavLst>
                                    </p:anim>
                                    <p:anim calcmode="lin" valueType="num">
                                      <p:cBhvr>
                                        <p:cTn id="32" dur="500" fill="hold"/>
                                        <p:tgtEl>
                                          <p:spTgt spid="188464"/>
                                        </p:tgtEl>
                                        <p:attrNameLst>
                                          <p:attrName>ppt_y</p:attrName>
                                        </p:attrNameLst>
                                      </p:cBhvr>
                                      <p:tavLst>
                                        <p:tav tm="0">
                                          <p:val>
                                            <p:strVal val="#ppt_y-#ppt_h/2"/>
                                          </p:val>
                                        </p:tav>
                                        <p:tav tm="100000">
                                          <p:val>
                                            <p:strVal val="#ppt_y"/>
                                          </p:val>
                                        </p:tav>
                                      </p:tavLst>
                                    </p:anim>
                                    <p:anim calcmode="lin" valueType="num">
                                      <p:cBhvr>
                                        <p:cTn id="33" dur="500" fill="hold"/>
                                        <p:tgtEl>
                                          <p:spTgt spid="188464"/>
                                        </p:tgtEl>
                                        <p:attrNameLst>
                                          <p:attrName>ppt_w</p:attrName>
                                        </p:attrNameLst>
                                      </p:cBhvr>
                                      <p:tavLst>
                                        <p:tav tm="0">
                                          <p:val>
                                            <p:strVal val="#ppt_w"/>
                                          </p:val>
                                        </p:tav>
                                        <p:tav tm="100000">
                                          <p:val>
                                            <p:strVal val="#ppt_w"/>
                                          </p:val>
                                        </p:tav>
                                      </p:tavLst>
                                    </p:anim>
                                    <p:anim calcmode="lin" valueType="num">
                                      <p:cBhvr>
                                        <p:cTn id="34" dur="500" fill="hold"/>
                                        <p:tgtEl>
                                          <p:spTgt spid="1884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0" grpId="0" build="p"/>
      <p:bldP spid="262192" grpId="0" build="p"/>
      <p:bldP spid="188463" grpId="0" animBg="1"/>
      <p:bldP spid="1884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Tax on Sellers</a:t>
            </a:r>
          </a:p>
        </p:txBody>
      </p:sp>
      <p:sp>
        <p:nvSpPr>
          <p:cNvPr id="3" name="Text Placeholder 2"/>
          <p:cNvSpPr>
            <a:spLocks noGrp="1"/>
          </p:cNvSpPr>
          <p:nvPr>
            <p:ph type="body" sz="quarter" idx="12"/>
          </p:nvPr>
        </p:nvSpPr>
        <p:spPr>
          <a:xfrm>
            <a:off x="5170488" y="901700"/>
            <a:ext cx="3630612" cy="4826000"/>
          </a:xfrm>
        </p:spPr>
        <p:txBody>
          <a:bodyPr/>
          <a:lstStyle/>
          <a:p>
            <a:pPr>
              <a:lnSpc>
                <a:spcPct val="105000"/>
              </a:lnSpc>
              <a:spcBef>
                <a:spcPct val="30000"/>
              </a:spcBef>
              <a:buClr>
                <a:srgbClr val="339966"/>
              </a:buClr>
              <a:buSzPct val="120000"/>
              <a:buFont typeface="Wingdings" pitchFamily="2" charset="2"/>
              <a:buNone/>
            </a:pPr>
            <a:r>
              <a:rPr lang="en-US" sz="2400" dirty="0">
                <a:cs typeface="Arial"/>
              </a:rPr>
              <a:t>The tax effectively raises sellers’ </a:t>
            </a:r>
            <a:r>
              <a:rPr lang="en-US" sz="2400" dirty="0" smtClean="0">
                <a:cs typeface="Arial"/>
              </a:rPr>
              <a:t>costs </a:t>
            </a:r>
            <a:r>
              <a:rPr lang="en-US" sz="2400" dirty="0">
                <a:cs typeface="Arial"/>
              </a:rPr>
              <a:t>by </a:t>
            </a:r>
            <a:r>
              <a:rPr lang="en-US" sz="2400" dirty="0" smtClean="0">
                <a:cs typeface="Arial"/>
              </a:rPr>
              <a:t>$</a:t>
            </a:r>
            <a:r>
              <a:rPr lang="en-US" sz="2400" dirty="0">
                <a:cs typeface="Arial"/>
              </a:rPr>
              <a:t>1.50 per pizza.</a:t>
            </a:r>
          </a:p>
          <a:p>
            <a:pPr>
              <a:lnSpc>
                <a:spcPct val="105000"/>
              </a:lnSpc>
              <a:spcBef>
                <a:spcPct val="30000"/>
              </a:spcBef>
              <a:buClr>
                <a:srgbClr val="339966"/>
              </a:buClr>
              <a:buSzPct val="120000"/>
              <a:buFont typeface="Wingdings" pitchFamily="2" charset="2"/>
              <a:buNone/>
            </a:pPr>
            <a:r>
              <a:rPr lang="en-US" sz="2400" dirty="0">
                <a:cs typeface="Arial"/>
              </a:rPr>
              <a:t>Sellers will supply </a:t>
            </a:r>
            <a:r>
              <a:rPr lang="en-US" sz="2400" dirty="0" smtClean="0">
                <a:cs typeface="Arial"/>
              </a:rPr>
              <a:t>500 </a:t>
            </a:r>
            <a:r>
              <a:rPr lang="en-US" sz="2400" dirty="0">
                <a:cs typeface="Arial"/>
              </a:rPr>
              <a:t>pizzas </a:t>
            </a:r>
            <a:r>
              <a:rPr lang="en-US" sz="2400" dirty="0" smtClean="0">
                <a:cs typeface="Arial"/>
              </a:rPr>
              <a:t>only </a:t>
            </a:r>
            <a:r>
              <a:rPr lang="en-US" sz="2400" dirty="0">
                <a:cs typeface="Arial"/>
              </a:rPr>
              <a:t>if </a:t>
            </a:r>
            <a:r>
              <a:rPr lang="en-US" sz="2400" b="1" i="1" dirty="0" smtClean="0">
                <a:cs typeface="Arial"/>
              </a:rPr>
              <a:t>P</a:t>
            </a:r>
            <a:r>
              <a:rPr lang="en-US" sz="2400" dirty="0" smtClean="0">
                <a:cs typeface="Arial"/>
              </a:rPr>
              <a:t> </a:t>
            </a:r>
            <a:r>
              <a:rPr lang="en-US" sz="2400" dirty="0">
                <a:cs typeface="Arial"/>
              </a:rPr>
              <a:t>rises to $11.50, </a:t>
            </a:r>
            <a:r>
              <a:rPr lang="en-US" sz="2400" dirty="0" smtClean="0">
                <a:cs typeface="Arial"/>
              </a:rPr>
              <a:t>to </a:t>
            </a:r>
            <a:r>
              <a:rPr lang="en-US" sz="2400" dirty="0">
                <a:cs typeface="Arial"/>
              </a:rPr>
              <a:t>compensate for </a:t>
            </a:r>
            <a:r>
              <a:rPr lang="en-US" sz="2400" dirty="0" smtClean="0">
                <a:cs typeface="Arial"/>
              </a:rPr>
              <a:t>this </a:t>
            </a:r>
            <a:r>
              <a:rPr lang="en-US" sz="2400" dirty="0">
                <a:cs typeface="Arial"/>
              </a:rPr>
              <a:t>cost increase. </a:t>
            </a:r>
          </a:p>
          <a:p>
            <a:r>
              <a:rPr lang="en-US" sz="2400" b="1" dirty="0">
                <a:solidFill>
                  <a:srgbClr val="FF0000"/>
                </a:solidFill>
                <a:cs typeface="Arial"/>
              </a:rPr>
              <a:t>Hence, a tax on sellers shifts the </a:t>
            </a:r>
            <a:r>
              <a:rPr lang="en-US" sz="2400" b="1" i="1" dirty="0" smtClean="0">
                <a:solidFill>
                  <a:srgbClr val="FF0000"/>
                </a:solidFill>
                <a:cs typeface="Arial"/>
              </a:rPr>
              <a:t>S</a:t>
            </a:r>
            <a:r>
              <a:rPr lang="en-US" sz="2400" b="1" dirty="0" smtClean="0">
                <a:solidFill>
                  <a:srgbClr val="FF0000"/>
                </a:solidFill>
                <a:cs typeface="Arial"/>
              </a:rPr>
              <a:t> </a:t>
            </a:r>
            <a:r>
              <a:rPr lang="en-US" sz="2400" b="1" dirty="0">
                <a:solidFill>
                  <a:srgbClr val="FF0000"/>
                </a:solidFill>
                <a:cs typeface="Arial"/>
              </a:rPr>
              <a:t>curve up by the amount of the tax. </a:t>
            </a:r>
          </a:p>
          <a:p>
            <a:endParaRPr lang="en-US" sz="24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25</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40" name="Group 2"/>
          <p:cNvGrpSpPr>
            <a:grpSpLocks/>
          </p:cNvGrpSpPr>
          <p:nvPr/>
        </p:nvGrpSpPr>
        <p:grpSpPr bwMode="auto">
          <a:xfrm>
            <a:off x="1919288" y="2278063"/>
            <a:ext cx="3176587" cy="2274887"/>
            <a:chOff x="3027" y="1106"/>
            <a:chExt cx="2001" cy="1433"/>
          </a:xfrm>
        </p:grpSpPr>
        <p:sp>
          <p:nvSpPr>
            <p:cNvPr id="41" name="Line 3"/>
            <p:cNvSpPr>
              <a:spLocks noChangeShapeType="1"/>
            </p:cNvSpPr>
            <p:nvPr/>
          </p:nvSpPr>
          <p:spPr bwMode="auto">
            <a:xfrm flipV="1">
              <a:off x="3027" y="1316"/>
              <a:ext cx="1696" cy="1223"/>
            </a:xfrm>
            <a:prstGeom prst="line">
              <a:avLst/>
            </a:prstGeom>
            <a:noFill/>
            <a:ln w="38100">
              <a:solidFill>
                <a:srgbClr val="003399"/>
              </a:solidFill>
              <a:round/>
              <a:headEnd/>
              <a:tailEnd/>
            </a:ln>
          </p:spPr>
          <p:txBody>
            <a:bodyPr/>
            <a:lstStyle/>
            <a:p>
              <a:endParaRPr lang="en-US">
                <a:latin typeface="Arial"/>
                <a:cs typeface="Arial"/>
              </a:endParaRPr>
            </a:p>
          </p:txBody>
        </p:sp>
        <p:sp>
          <p:nvSpPr>
            <p:cNvPr id="42"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r>
                <a:rPr lang="en-US" sz="2400" b="1" baseline="-25000">
                  <a:latin typeface="Arial"/>
                  <a:cs typeface="Arial"/>
                </a:rPr>
                <a:t>1</a:t>
              </a:r>
            </a:p>
          </p:txBody>
        </p:sp>
      </p:grpSp>
      <p:grpSp>
        <p:nvGrpSpPr>
          <p:cNvPr id="43" name="Group 7"/>
          <p:cNvGrpSpPr>
            <a:grpSpLocks/>
          </p:cNvGrpSpPr>
          <p:nvPr/>
        </p:nvGrpSpPr>
        <p:grpSpPr bwMode="auto">
          <a:xfrm>
            <a:off x="1208088" y="1757363"/>
            <a:ext cx="4422775" cy="3871912"/>
            <a:chOff x="2579" y="785"/>
            <a:chExt cx="2786" cy="2439"/>
          </a:xfrm>
        </p:grpSpPr>
        <p:grpSp>
          <p:nvGrpSpPr>
            <p:cNvPr id="44" name="Group 8"/>
            <p:cNvGrpSpPr>
              <a:grpSpLocks/>
            </p:cNvGrpSpPr>
            <p:nvPr/>
          </p:nvGrpSpPr>
          <p:grpSpPr bwMode="auto">
            <a:xfrm>
              <a:off x="2697" y="1037"/>
              <a:ext cx="2409" cy="2049"/>
              <a:chOff x="1098" y="1361"/>
              <a:chExt cx="2116" cy="2027"/>
            </a:xfrm>
          </p:grpSpPr>
          <p:sp>
            <p:nvSpPr>
              <p:cNvPr id="47"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8"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5"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6"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49" name="Group 13"/>
          <p:cNvGrpSpPr>
            <a:grpSpLocks/>
          </p:cNvGrpSpPr>
          <p:nvPr/>
        </p:nvGrpSpPr>
        <p:grpSpPr bwMode="auto">
          <a:xfrm>
            <a:off x="2533650" y="2116138"/>
            <a:ext cx="2730500" cy="2649537"/>
            <a:chOff x="3414" y="1004"/>
            <a:chExt cx="1720" cy="1669"/>
          </a:xfrm>
        </p:grpSpPr>
        <p:sp>
          <p:nvSpPr>
            <p:cNvPr id="50" name="Line 14"/>
            <p:cNvSpPr>
              <a:spLocks noChangeShapeType="1"/>
            </p:cNvSpPr>
            <p:nvPr/>
          </p:nvSpPr>
          <p:spPr bwMode="auto">
            <a:xfrm>
              <a:off x="3414" y="1004"/>
              <a:ext cx="1417" cy="1470"/>
            </a:xfrm>
            <a:prstGeom prst="line">
              <a:avLst/>
            </a:prstGeom>
            <a:noFill/>
            <a:ln w="38100">
              <a:solidFill>
                <a:srgbClr val="005EA4"/>
              </a:solidFill>
              <a:round/>
              <a:headEnd/>
              <a:tailEnd/>
            </a:ln>
          </p:spPr>
          <p:txBody>
            <a:bodyPr/>
            <a:lstStyle/>
            <a:p>
              <a:endParaRPr lang="en-US">
                <a:latin typeface="Arial"/>
                <a:cs typeface="Arial"/>
              </a:endParaRPr>
            </a:p>
          </p:txBody>
        </p:sp>
        <p:sp>
          <p:nvSpPr>
            <p:cNvPr id="51"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D</a:t>
              </a:r>
              <a:r>
                <a:rPr lang="en-US" sz="2400" b="1" baseline="-25000" dirty="0">
                  <a:latin typeface="Arial"/>
                  <a:cs typeface="Arial"/>
                </a:rPr>
                <a:t>1</a:t>
              </a:r>
            </a:p>
          </p:txBody>
        </p:sp>
      </p:grpSp>
      <p:grpSp>
        <p:nvGrpSpPr>
          <p:cNvPr id="52" name="Group 16"/>
          <p:cNvGrpSpPr>
            <a:grpSpLocks/>
          </p:cNvGrpSpPr>
          <p:nvPr/>
        </p:nvGrpSpPr>
        <p:grpSpPr bwMode="auto">
          <a:xfrm>
            <a:off x="230188" y="3105150"/>
            <a:ext cx="3773487" cy="2725738"/>
            <a:chOff x="1963" y="1627"/>
            <a:chExt cx="2377" cy="1717"/>
          </a:xfrm>
        </p:grpSpPr>
        <p:grpSp>
          <p:nvGrpSpPr>
            <p:cNvPr id="53" name="Group 17"/>
            <p:cNvGrpSpPr>
              <a:grpSpLocks/>
            </p:cNvGrpSpPr>
            <p:nvPr/>
          </p:nvGrpSpPr>
          <p:grpSpPr bwMode="auto">
            <a:xfrm>
              <a:off x="2703" y="1746"/>
              <a:ext cx="1425" cy="1333"/>
              <a:chOff x="357" y="2450"/>
              <a:chExt cx="795" cy="646"/>
            </a:xfrm>
          </p:grpSpPr>
          <p:sp>
            <p:nvSpPr>
              <p:cNvPr id="57"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58"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54" name="Oval 20"/>
            <p:cNvSpPr>
              <a:spLocks noChangeArrowheads="1"/>
            </p:cNvSpPr>
            <p:nvPr/>
          </p:nvSpPr>
          <p:spPr bwMode="auto">
            <a:xfrm>
              <a:off x="4081" y="169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55" name="Text Box 21"/>
            <p:cNvSpPr txBox="1">
              <a:spLocks noChangeArrowheads="1"/>
            </p:cNvSpPr>
            <p:nvPr/>
          </p:nvSpPr>
          <p:spPr bwMode="auto">
            <a:xfrm>
              <a:off x="1963" y="1627"/>
              <a:ext cx="721"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$10.00</a:t>
              </a:r>
            </a:p>
          </p:txBody>
        </p:sp>
        <p:sp>
          <p:nvSpPr>
            <p:cNvPr id="56" name="Text Box 22"/>
            <p:cNvSpPr txBox="1">
              <a:spLocks noChangeArrowheads="1"/>
            </p:cNvSpPr>
            <p:nvPr/>
          </p:nvSpPr>
          <p:spPr bwMode="auto">
            <a:xfrm>
              <a:off x="3969" y="3111"/>
              <a:ext cx="371"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500</a:t>
              </a:r>
            </a:p>
          </p:txBody>
        </p:sp>
      </p:grpSp>
      <p:grpSp>
        <p:nvGrpSpPr>
          <p:cNvPr id="59" name="Group 27"/>
          <p:cNvGrpSpPr>
            <a:grpSpLocks/>
          </p:cNvGrpSpPr>
          <p:nvPr/>
        </p:nvGrpSpPr>
        <p:grpSpPr bwMode="auto">
          <a:xfrm>
            <a:off x="1649413" y="1890713"/>
            <a:ext cx="2600325" cy="1857375"/>
            <a:chOff x="2857" y="862"/>
            <a:chExt cx="1638" cy="1170"/>
          </a:xfrm>
        </p:grpSpPr>
        <p:sp>
          <p:nvSpPr>
            <p:cNvPr id="60" name="Line 28"/>
            <p:cNvSpPr>
              <a:spLocks noChangeShapeType="1"/>
            </p:cNvSpPr>
            <p:nvPr/>
          </p:nvSpPr>
          <p:spPr bwMode="auto">
            <a:xfrm flipV="1">
              <a:off x="2857" y="1072"/>
              <a:ext cx="1333" cy="960"/>
            </a:xfrm>
            <a:prstGeom prst="line">
              <a:avLst/>
            </a:prstGeom>
            <a:noFill/>
            <a:ln w="38100">
              <a:solidFill>
                <a:srgbClr val="FF0000"/>
              </a:solidFill>
              <a:round/>
              <a:headEnd/>
              <a:tailEnd/>
            </a:ln>
          </p:spPr>
          <p:txBody>
            <a:bodyPr/>
            <a:lstStyle/>
            <a:p>
              <a:endParaRPr lang="en-US">
                <a:latin typeface="Arial"/>
                <a:cs typeface="Arial"/>
              </a:endParaRPr>
            </a:p>
          </p:txBody>
        </p:sp>
        <p:sp>
          <p:nvSpPr>
            <p:cNvPr id="61" name="Text Box 29"/>
            <p:cNvSpPr txBox="1">
              <a:spLocks noChangeArrowheads="1"/>
            </p:cNvSpPr>
            <p:nvPr/>
          </p:nvSpPr>
          <p:spPr bwMode="auto">
            <a:xfrm>
              <a:off x="4109" y="862"/>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r>
                <a:rPr lang="en-US" sz="2400" b="1" baseline="-25000">
                  <a:latin typeface="Arial"/>
                  <a:cs typeface="Arial"/>
                </a:rPr>
                <a:t>2</a:t>
              </a:r>
            </a:p>
          </p:txBody>
        </p:sp>
      </p:grpSp>
      <p:sp>
        <p:nvSpPr>
          <p:cNvPr id="62" name="Text Box 46"/>
          <p:cNvSpPr txBox="1">
            <a:spLocks noChangeArrowheads="1"/>
          </p:cNvSpPr>
          <p:nvPr/>
        </p:nvSpPr>
        <p:spPr bwMode="auto">
          <a:xfrm>
            <a:off x="889794" y="609600"/>
            <a:ext cx="3721894"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a:cs typeface="Arial"/>
              </a:rPr>
              <a:t>Effects of a $1.50 per unit </a:t>
            </a:r>
            <a:r>
              <a:rPr lang="en-US" sz="2800" u="sng" dirty="0">
                <a:latin typeface="Arial"/>
                <a:cs typeface="Arial"/>
              </a:rPr>
              <a:t>tax on sellers</a:t>
            </a:r>
          </a:p>
        </p:txBody>
      </p:sp>
      <p:grpSp>
        <p:nvGrpSpPr>
          <p:cNvPr id="63" name="Group 64"/>
          <p:cNvGrpSpPr>
            <a:grpSpLocks/>
          </p:cNvGrpSpPr>
          <p:nvPr/>
        </p:nvGrpSpPr>
        <p:grpSpPr bwMode="auto">
          <a:xfrm>
            <a:off x="228600" y="2128838"/>
            <a:ext cx="3505200" cy="1174750"/>
            <a:chOff x="2130" y="1341"/>
            <a:chExt cx="2208" cy="740"/>
          </a:xfrm>
        </p:grpSpPr>
        <p:sp>
          <p:nvSpPr>
            <p:cNvPr id="64" name="Line 26"/>
            <p:cNvSpPr>
              <a:spLocks noChangeShapeType="1"/>
            </p:cNvSpPr>
            <p:nvPr/>
          </p:nvSpPr>
          <p:spPr bwMode="auto">
            <a:xfrm>
              <a:off x="4293" y="1448"/>
              <a:ext cx="0" cy="633"/>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65" name="Line 18"/>
            <p:cNvSpPr>
              <a:spLocks noChangeShapeType="1"/>
            </p:cNvSpPr>
            <p:nvPr/>
          </p:nvSpPr>
          <p:spPr bwMode="auto">
            <a:xfrm>
              <a:off x="2868" y="1451"/>
              <a:ext cx="142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66" name="Oval 20"/>
            <p:cNvSpPr>
              <a:spLocks noChangeArrowheads="1"/>
            </p:cNvSpPr>
            <p:nvPr/>
          </p:nvSpPr>
          <p:spPr bwMode="auto">
            <a:xfrm>
              <a:off x="4250" y="1407"/>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67" name="Text Box 21"/>
            <p:cNvSpPr txBox="1">
              <a:spLocks noChangeArrowheads="1"/>
            </p:cNvSpPr>
            <p:nvPr/>
          </p:nvSpPr>
          <p:spPr bwMode="auto">
            <a:xfrm>
              <a:off x="2130" y="1341"/>
              <a:ext cx="721"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$11.50</a:t>
              </a:r>
            </a:p>
          </p:txBody>
        </p:sp>
      </p:grpSp>
      <p:sp>
        <p:nvSpPr>
          <p:cNvPr id="68" name="Line 42"/>
          <p:cNvSpPr>
            <a:spLocks noChangeShapeType="1"/>
          </p:cNvSpPr>
          <p:nvPr/>
        </p:nvSpPr>
        <p:spPr bwMode="auto">
          <a:xfrm rot="10800000" flipV="1">
            <a:off x="1401763" y="2314575"/>
            <a:ext cx="1587" cy="981075"/>
          </a:xfrm>
          <a:prstGeom prst="line">
            <a:avLst/>
          </a:prstGeom>
          <a:noFill/>
          <a:ln w="57150">
            <a:solidFill>
              <a:srgbClr val="FF0000"/>
            </a:solidFill>
            <a:round/>
            <a:headEnd type="triangle" w="lg" len="med"/>
            <a:tailEnd/>
          </a:ln>
        </p:spPr>
        <p:txBody>
          <a:bodyPr/>
          <a:lstStyle/>
          <a:p>
            <a:endParaRPr lang="en-US">
              <a:latin typeface="Arial"/>
              <a:cs typeface="Arial"/>
            </a:endParaRPr>
          </a:p>
        </p:txBody>
      </p:sp>
      <p:grpSp>
        <p:nvGrpSpPr>
          <p:cNvPr id="69" name="Group 51"/>
          <p:cNvGrpSpPr>
            <a:grpSpLocks/>
          </p:cNvGrpSpPr>
          <p:nvPr/>
        </p:nvGrpSpPr>
        <p:grpSpPr bwMode="auto">
          <a:xfrm>
            <a:off x="3751263" y="2238375"/>
            <a:ext cx="842962" cy="1058863"/>
            <a:chOff x="3989" y="1656"/>
            <a:chExt cx="531" cy="667"/>
          </a:xfrm>
        </p:grpSpPr>
        <p:sp>
          <p:nvSpPr>
            <p:cNvPr id="70" name="AutoShape 43"/>
            <p:cNvSpPr>
              <a:spLocks/>
            </p:cNvSpPr>
            <p:nvPr/>
          </p:nvSpPr>
          <p:spPr bwMode="auto">
            <a:xfrm flipH="1">
              <a:off x="3989" y="1702"/>
              <a:ext cx="118" cy="621"/>
            </a:xfrm>
            <a:prstGeom prst="leftBrace">
              <a:avLst>
                <a:gd name="adj1" fmla="val 57110"/>
                <a:gd name="adj2" fmla="val 49435"/>
              </a:avLst>
            </a:prstGeom>
            <a:noFill/>
            <a:ln w="28575">
              <a:solidFill>
                <a:schemeClr val="tx1"/>
              </a:solidFill>
              <a:round/>
              <a:headEnd/>
              <a:tailEnd/>
            </a:ln>
          </p:spPr>
          <p:txBody>
            <a:bodyPr wrap="none" anchor="ctr"/>
            <a:lstStyle/>
            <a:p>
              <a:endParaRPr lang="en-US">
                <a:latin typeface="Arial"/>
                <a:cs typeface="Arial"/>
              </a:endParaRPr>
            </a:p>
          </p:txBody>
        </p:sp>
        <p:sp>
          <p:nvSpPr>
            <p:cNvPr id="71" name="Text Box 44"/>
            <p:cNvSpPr txBox="1">
              <a:spLocks noChangeArrowheads="1"/>
            </p:cNvSpPr>
            <p:nvPr/>
          </p:nvSpPr>
          <p:spPr bwMode="auto">
            <a:xfrm>
              <a:off x="4078" y="1656"/>
              <a:ext cx="442" cy="288"/>
            </a:xfrm>
            <a:prstGeom prst="rect">
              <a:avLst/>
            </a:prstGeom>
            <a:noFill/>
            <a:ln w="9525">
              <a:noFill/>
              <a:miter lim="800000"/>
              <a:headEnd/>
              <a:tailEnd/>
            </a:ln>
          </p:spPr>
          <p:txBody>
            <a:bodyPr>
              <a:spAutoFit/>
            </a:bodyPr>
            <a:lstStyle/>
            <a:p>
              <a:pPr algn="r">
                <a:spcBef>
                  <a:spcPct val="50000"/>
                </a:spcBef>
              </a:pPr>
              <a:r>
                <a:rPr lang="en-US" sz="2400">
                  <a:solidFill>
                    <a:srgbClr val="008000"/>
                  </a:solidFill>
                  <a:latin typeface="Arial"/>
                  <a:cs typeface="Arial"/>
                </a:rPr>
                <a:t>Tax</a:t>
              </a:r>
            </a:p>
          </p:txBody>
        </p:sp>
        <p:sp>
          <p:nvSpPr>
            <p:cNvPr id="72" name="Line 45"/>
            <p:cNvSpPr>
              <a:spLocks noChangeShapeType="1"/>
            </p:cNvSpPr>
            <p:nvPr/>
          </p:nvSpPr>
          <p:spPr bwMode="auto">
            <a:xfrm flipV="1">
              <a:off x="4135" y="1888"/>
              <a:ext cx="140" cy="113"/>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73" name="Line 42"/>
          <p:cNvSpPr>
            <a:spLocks noChangeShapeType="1"/>
          </p:cNvSpPr>
          <p:nvPr/>
        </p:nvSpPr>
        <p:spPr bwMode="auto">
          <a:xfrm flipH="1" flipV="1">
            <a:off x="3665538" y="2365375"/>
            <a:ext cx="1587" cy="868363"/>
          </a:xfrm>
          <a:prstGeom prst="line">
            <a:avLst/>
          </a:prstGeom>
          <a:noFill/>
          <a:ln w="38100">
            <a:solidFill>
              <a:srgbClr val="008000"/>
            </a:solidFill>
            <a:round/>
            <a:headEnd/>
            <a:tailEnd/>
          </a:ln>
        </p:spPr>
        <p:txBody>
          <a:bodyPr/>
          <a:lstStyle/>
          <a:p>
            <a:endParaRPr lang="en-US">
              <a:latin typeface="Arial"/>
              <a:cs typeface="Arial"/>
            </a:endParaRPr>
          </a:p>
        </p:txBody>
      </p:sp>
    </p:spTree>
    <p:extLst>
      <p:ext uri="{BB962C8B-B14F-4D97-AF65-F5344CB8AC3E}">
        <p14:creationId xmlns:p14="http://schemas.microsoft.com/office/powerpoint/2010/main" val="261179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wipe(down)">
                                      <p:cBhvr>
                                        <p:cTn id="16" dur="500"/>
                                        <p:tgtEl>
                                          <p:spTgt spid="68"/>
                                        </p:tgtEl>
                                      </p:cBhvr>
                                    </p:animEffect>
                                  </p:childTnLst>
                                </p:cTn>
                              </p:par>
                            </p:childTnLst>
                          </p:cTn>
                        </p:par>
                        <p:par>
                          <p:cTn id="17" fill="hold">
                            <p:stCondLst>
                              <p:cond delay="500"/>
                            </p:stCondLst>
                            <p:childTnLst>
                              <p:par>
                                <p:cTn id="18" presetID="18" presetClass="entr" presetSubtype="3"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strips(upRight)">
                                      <p:cBhvr>
                                        <p:cTn id="20" dur="500"/>
                                        <p:tgtEl>
                                          <p:spTgt spid="6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down)">
                                      <p:cBhvr>
                                        <p:cTn id="23" dur="500"/>
                                        <p:tgtEl>
                                          <p:spTgt spid="73"/>
                                        </p:tgtEl>
                                      </p:cBhvr>
                                    </p:animEffect>
                                  </p:childTnLst>
                                </p:cTn>
                              </p:par>
                            </p:childTnLst>
                          </p:cTn>
                        </p:par>
                        <p:par>
                          <p:cTn id="24" fill="hold">
                            <p:stCondLst>
                              <p:cond delay="1000"/>
                            </p:stCondLst>
                            <p:childTnLst>
                              <p:par>
                                <p:cTn id="25" presetID="18" presetClass="entr" presetSubtype="12"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strips(downLeft)">
                                      <p:cBhvr>
                                        <p:cTn id="27" dur="500"/>
                                        <p:tgtEl>
                                          <p:spTgt spid="69"/>
                                        </p:tgtEl>
                                      </p:cBhvr>
                                    </p:animEffect>
                                  </p:childTnLst>
                                </p:cTn>
                              </p:par>
                            </p:childTnLst>
                          </p:cTn>
                        </p:par>
                        <p:par>
                          <p:cTn id="28" fill="hold">
                            <p:stCondLst>
                              <p:cond delay="1500"/>
                            </p:stCondLst>
                            <p:childTnLst>
                              <p:par>
                                <p:cTn id="29" presetID="18" presetClass="entr" presetSubtype="12"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strips(downLeft)">
                                      <p:cBhvr>
                                        <p:cTn id="31" dur="500"/>
                                        <p:tgtEl>
                                          <p:spTgt spid="59"/>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left)">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8"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 Tax on Sellers</a:t>
            </a:r>
          </a:p>
        </p:txBody>
      </p:sp>
      <p:sp>
        <p:nvSpPr>
          <p:cNvPr id="3" name="Text Placeholder 2"/>
          <p:cNvSpPr>
            <a:spLocks noGrp="1"/>
          </p:cNvSpPr>
          <p:nvPr>
            <p:ph type="body" sz="quarter" idx="12"/>
          </p:nvPr>
        </p:nvSpPr>
        <p:spPr>
          <a:xfrm>
            <a:off x="5918200" y="1041400"/>
            <a:ext cx="3149600" cy="4826000"/>
          </a:xfrm>
        </p:spPr>
        <p:txBody>
          <a:bodyPr/>
          <a:lstStyle/>
          <a:p>
            <a:r>
              <a:rPr lang="en-US" sz="2800" dirty="0"/>
              <a:t>New </a:t>
            </a:r>
            <a:r>
              <a:rPr lang="en-US" sz="2800" dirty="0" smtClean="0"/>
              <a:t>equilibrium:</a:t>
            </a:r>
            <a:endParaRPr lang="en-US" sz="2800" dirty="0"/>
          </a:p>
          <a:p>
            <a:pPr marL="285750" indent="-285750">
              <a:buFont typeface="Arial" panose="020B0604020202020204" pitchFamily="34" charset="0"/>
              <a:buChar char="•"/>
            </a:pPr>
            <a:r>
              <a:rPr lang="en-US" sz="2800" dirty="0"/>
              <a:t>Q = 450</a:t>
            </a:r>
          </a:p>
          <a:p>
            <a:pPr marL="285750" indent="-285750">
              <a:buFont typeface="Arial" panose="020B0604020202020204" pitchFamily="34" charset="0"/>
              <a:buChar char="•"/>
            </a:pPr>
            <a:r>
              <a:rPr lang="en-US" sz="2800" dirty="0"/>
              <a:t>Buyers pay </a:t>
            </a:r>
            <a:r>
              <a:rPr lang="en-US" sz="2800" dirty="0" smtClean="0"/>
              <a:t>P</a:t>
            </a:r>
            <a:r>
              <a:rPr lang="en-US" sz="2800" baseline="-25000" dirty="0" smtClean="0"/>
              <a:t>B</a:t>
            </a:r>
            <a:r>
              <a:rPr lang="en-US" sz="2800" dirty="0" smtClean="0"/>
              <a:t> </a:t>
            </a:r>
            <a:r>
              <a:rPr lang="en-US" sz="2800" dirty="0"/>
              <a:t>= $11.00</a:t>
            </a:r>
          </a:p>
          <a:p>
            <a:pPr marL="285750" indent="-285750">
              <a:buFont typeface="Arial" panose="020B0604020202020204" pitchFamily="34" charset="0"/>
              <a:buChar char="•"/>
            </a:pPr>
            <a:r>
              <a:rPr lang="en-US" sz="2800" dirty="0"/>
              <a:t>Sellers </a:t>
            </a:r>
            <a:r>
              <a:rPr lang="en-US" sz="2800" dirty="0" smtClean="0"/>
              <a:t>receive P</a:t>
            </a:r>
            <a:r>
              <a:rPr lang="en-US" sz="2800" baseline="-25000" dirty="0" smtClean="0"/>
              <a:t>S</a:t>
            </a:r>
            <a:r>
              <a:rPr lang="en-US" sz="2800" dirty="0" smtClean="0"/>
              <a:t> </a:t>
            </a:r>
            <a:r>
              <a:rPr lang="en-US" sz="2800" dirty="0"/>
              <a:t>= $9.50</a:t>
            </a:r>
          </a:p>
          <a:p>
            <a:r>
              <a:rPr lang="en-US" sz="2800" dirty="0"/>
              <a:t>Difference between them </a:t>
            </a:r>
            <a:r>
              <a:rPr lang="en-US" sz="2800" dirty="0" smtClean="0"/>
              <a:t> </a:t>
            </a:r>
            <a:r>
              <a:rPr lang="en-US" sz="2800" dirty="0"/>
              <a:t>= $1.50 = tax</a:t>
            </a:r>
          </a:p>
          <a:p>
            <a:endParaRPr lang="en-US" sz="2800" dirty="0"/>
          </a:p>
        </p:txBody>
      </p:sp>
      <p:grpSp>
        <p:nvGrpSpPr>
          <p:cNvPr id="4" name="Group 2"/>
          <p:cNvGrpSpPr>
            <a:grpSpLocks/>
          </p:cNvGrpSpPr>
          <p:nvPr/>
        </p:nvGrpSpPr>
        <p:grpSpPr bwMode="auto">
          <a:xfrm>
            <a:off x="2284413" y="2189163"/>
            <a:ext cx="3176587" cy="2274887"/>
            <a:chOff x="3027" y="1106"/>
            <a:chExt cx="2001" cy="1433"/>
          </a:xfrm>
        </p:grpSpPr>
        <p:sp>
          <p:nvSpPr>
            <p:cNvPr id="5" name="Line 3"/>
            <p:cNvSpPr>
              <a:spLocks noChangeShapeType="1"/>
            </p:cNvSpPr>
            <p:nvPr/>
          </p:nvSpPr>
          <p:spPr bwMode="auto">
            <a:xfrm flipV="1">
              <a:off x="3027" y="1316"/>
              <a:ext cx="1696" cy="1223"/>
            </a:xfrm>
            <a:prstGeom prst="line">
              <a:avLst/>
            </a:prstGeom>
            <a:noFill/>
            <a:ln w="38100">
              <a:solidFill>
                <a:srgbClr val="003399"/>
              </a:solidFill>
              <a:round/>
              <a:headEnd/>
              <a:tailEnd/>
            </a:ln>
          </p:spPr>
          <p:txBody>
            <a:bodyPr/>
            <a:lstStyle/>
            <a:p>
              <a:endParaRPr lang="en-US">
                <a:latin typeface="Arial"/>
                <a:cs typeface="Arial"/>
              </a:endParaRPr>
            </a:p>
          </p:txBody>
        </p:sp>
        <p:sp>
          <p:nvSpPr>
            <p:cNvPr id="6"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r>
                <a:rPr lang="en-US" sz="2400" b="1" baseline="-25000">
                  <a:latin typeface="Arial"/>
                  <a:cs typeface="Arial"/>
                </a:rPr>
                <a:t>1</a:t>
              </a:r>
            </a:p>
          </p:txBody>
        </p:sp>
      </p:grpSp>
      <p:grpSp>
        <p:nvGrpSpPr>
          <p:cNvPr id="7" name="Group 7"/>
          <p:cNvGrpSpPr>
            <a:grpSpLocks/>
          </p:cNvGrpSpPr>
          <p:nvPr/>
        </p:nvGrpSpPr>
        <p:grpSpPr bwMode="auto">
          <a:xfrm>
            <a:off x="1573213" y="1668463"/>
            <a:ext cx="4422775" cy="3871912"/>
            <a:chOff x="2579" y="785"/>
            <a:chExt cx="2786" cy="2439"/>
          </a:xfrm>
        </p:grpSpPr>
        <p:grpSp>
          <p:nvGrpSpPr>
            <p:cNvPr id="8" name="Group 8"/>
            <p:cNvGrpSpPr>
              <a:grpSpLocks/>
            </p:cNvGrpSpPr>
            <p:nvPr/>
          </p:nvGrpSpPr>
          <p:grpSpPr bwMode="auto">
            <a:xfrm>
              <a:off x="2697" y="1037"/>
              <a:ext cx="2409" cy="2049"/>
              <a:chOff x="1098" y="1361"/>
              <a:chExt cx="2116" cy="2027"/>
            </a:xfrm>
          </p:grpSpPr>
          <p:sp>
            <p:nvSpPr>
              <p:cNvPr id="11"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2"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9"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10"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3" name="Group 13"/>
          <p:cNvGrpSpPr>
            <a:grpSpLocks/>
          </p:cNvGrpSpPr>
          <p:nvPr/>
        </p:nvGrpSpPr>
        <p:grpSpPr bwMode="auto">
          <a:xfrm>
            <a:off x="2898775" y="2027238"/>
            <a:ext cx="2730500" cy="2649537"/>
            <a:chOff x="3414" y="1004"/>
            <a:chExt cx="1720" cy="1669"/>
          </a:xfrm>
        </p:grpSpPr>
        <p:sp>
          <p:nvSpPr>
            <p:cNvPr id="14" name="Line 14"/>
            <p:cNvSpPr>
              <a:spLocks noChangeShapeType="1"/>
            </p:cNvSpPr>
            <p:nvPr/>
          </p:nvSpPr>
          <p:spPr bwMode="auto">
            <a:xfrm>
              <a:off x="3414" y="1004"/>
              <a:ext cx="1417" cy="1470"/>
            </a:xfrm>
            <a:prstGeom prst="line">
              <a:avLst/>
            </a:prstGeom>
            <a:noFill/>
            <a:ln w="38100">
              <a:solidFill>
                <a:srgbClr val="003399"/>
              </a:solidFill>
              <a:round/>
              <a:headEnd/>
              <a:tailEnd/>
            </a:ln>
          </p:spPr>
          <p:txBody>
            <a:bodyPr/>
            <a:lstStyle/>
            <a:p>
              <a:endParaRPr lang="en-US">
                <a:latin typeface="Arial"/>
                <a:cs typeface="Arial"/>
              </a:endParaRPr>
            </a:p>
          </p:txBody>
        </p:sp>
        <p:sp>
          <p:nvSpPr>
            <p:cNvPr id="15"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1</a:t>
              </a:r>
            </a:p>
          </p:txBody>
        </p:sp>
      </p:grpSp>
      <p:grpSp>
        <p:nvGrpSpPr>
          <p:cNvPr id="16" name="Group 16"/>
          <p:cNvGrpSpPr>
            <a:grpSpLocks/>
          </p:cNvGrpSpPr>
          <p:nvPr/>
        </p:nvGrpSpPr>
        <p:grpSpPr bwMode="auto">
          <a:xfrm>
            <a:off x="595313" y="3016250"/>
            <a:ext cx="3773487" cy="2725738"/>
            <a:chOff x="1963" y="1627"/>
            <a:chExt cx="2377" cy="1717"/>
          </a:xfrm>
        </p:grpSpPr>
        <p:grpSp>
          <p:nvGrpSpPr>
            <p:cNvPr id="17" name="Group 17"/>
            <p:cNvGrpSpPr>
              <a:grpSpLocks/>
            </p:cNvGrpSpPr>
            <p:nvPr/>
          </p:nvGrpSpPr>
          <p:grpSpPr bwMode="auto">
            <a:xfrm>
              <a:off x="2703" y="1746"/>
              <a:ext cx="1425" cy="1333"/>
              <a:chOff x="357" y="2450"/>
              <a:chExt cx="795" cy="646"/>
            </a:xfrm>
          </p:grpSpPr>
          <p:sp>
            <p:nvSpPr>
              <p:cNvPr id="21" name="Line 18"/>
              <p:cNvSpPr>
                <a:spLocks noChangeShapeType="1"/>
              </p:cNvSpPr>
              <p:nvPr/>
            </p:nvSpPr>
            <p:spPr bwMode="auto">
              <a:xfrm>
                <a:off x="357" y="2450"/>
                <a:ext cx="795" cy="0"/>
              </a:xfrm>
              <a:prstGeom prst="line">
                <a:avLst/>
              </a:prstGeom>
              <a:noFill/>
              <a:ln w="9525">
                <a:solidFill>
                  <a:srgbClr val="C0C0C0"/>
                </a:solidFill>
                <a:prstDash val="lgDash"/>
                <a:round/>
                <a:headEnd/>
                <a:tailEnd/>
              </a:ln>
            </p:spPr>
            <p:txBody>
              <a:bodyPr/>
              <a:lstStyle/>
              <a:p>
                <a:endParaRPr lang="en-US">
                  <a:latin typeface="Arial"/>
                  <a:cs typeface="Arial"/>
                </a:endParaRPr>
              </a:p>
            </p:txBody>
          </p:sp>
          <p:sp>
            <p:nvSpPr>
              <p:cNvPr id="22" name="Line 19"/>
              <p:cNvSpPr>
                <a:spLocks noChangeShapeType="1"/>
              </p:cNvSpPr>
              <p:nvPr/>
            </p:nvSpPr>
            <p:spPr bwMode="auto">
              <a:xfrm>
                <a:off x="1152" y="2451"/>
                <a:ext cx="0" cy="645"/>
              </a:xfrm>
              <a:prstGeom prst="line">
                <a:avLst/>
              </a:prstGeom>
              <a:noFill/>
              <a:ln w="9525">
                <a:solidFill>
                  <a:srgbClr val="C0C0C0"/>
                </a:solidFill>
                <a:prstDash val="lgDash"/>
                <a:round/>
                <a:headEnd/>
                <a:tailEnd/>
              </a:ln>
            </p:spPr>
            <p:txBody>
              <a:bodyPr/>
              <a:lstStyle/>
              <a:p>
                <a:endParaRPr lang="en-US">
                  <a:latin typeface="Arial"/>
                  <a:cs typeface="Arial"/>
                </a:endParaRPr>
              </a:p>
            </p:txBody>
          </p:sp>
        </p:grpSp>
        <p:sp>
          <p:nvSpPr>
            <p:cNvPr id="18" name="Oval 20"/>
            <p:cNvSpPr>
              <a:spLocks noChangeArrowheads="1"/>
            </p:cNvSpPr>
            <p:nvPr/>
          </p:nvSpPr>
          <p:spPr bwMode="auto">
            <a:xfrm>
              <a:off x="4081" y="1699"/>
              <a:ext cx="88" cy="87"/>
            </a:xfrm>
            <a:prstGeom prst="ellipse">
              <a:avLst/>
            </a:prstGeom>
            <a:solidFill>
              <a:schemeClr val="bg1">
                <a:lumMod val="50000"/>
              </a:schemeClr>
            </a:solidFill>
            <a:ln w="9525">
              <a:noFill/>
              <a:prstDash val="dash"/>
              <a:round/>
              <a:headEnd/>
              <a:tailEnd/>
            </a:ln>
          </p:spPr>
          <p:txBody>
            <a:bodyPr wrap="none" anchor="ctr"/>
            <a:lstStyle/>
            <a:p>
              <a:endParaRPr lang="en-US">
                <a:latin typeface="Arial"/>
                <a:cs typeface="Arial"/>
              </a:endParaRPr>
            </a:p>
          </p:txBody>
        </p:sp>
        <p:sp>
          <p:nvSpPr>
            <p:cNvPr id="19" name="Text Box 21"/>
            <p:cNvSpPr txBox="1">
              <a:spLocks noChangeArrowheads="1"/>
            </p:cNvSpPr>
            <p:nvPr/>
          </p:nvSpPr>
          <p:spPr bwMode="auto">
            <a:xfrm>
              <a:off x="1963" y="1627"/>
              <a:ext cx="721" cy="233"/>
            </a:xfrm>
            <a:prstGeom prst="rect">
              <a:avLst/>
            </a:prstGeom>
            <a:noFill/>
            <a:ln w="9525">
              <a:noFill/>
              <a:miter lim="800000"/>
              <a:headEnd/>
              <a:tailEnd/>
            </a:ln>
          </p:spPr>
          <p:txBody>
            <a:bodyPr lIns="0" tIns="0" bIns="0">
              <a:spAutoFit/>
            </a:bodyPr>
            <a:lstStyle/>
            <a:p>
              <a:pPr algn="r">
                <a:spcBef>
                  <a:spcPct val="50000"/>
                </a:spcBef>
              </a:pPr>
              <a:r>
                <a:rPr lang="en-US" sz="2400">
                  <a:solidFill>
                    <a:srgbClr val="C0C0C0"/>
                  </a:solidFill>
                  <a:latin typeface="Arial"/>
                  <a:cs typeface="Arial"/>
                </a:rPr>
                <a:t>$10.00</a:t>
              </a:r>
            </a:p>
          </p:txBody>
        </p:sp>
        <p:sp>
          <p:nvSpPr>
            <p:cNvPr id="20" name="Text Box 22"/>
            <p:cNvSpPr txBox="1">
              <a:spLocks noChangeArrowheads="1"/>
            </p:cNvSpPr>
            <p:nvPr/>
          </p:nvSpPr>
          <p:spPr bwMode="auto">
            <a:xfrm>
              <a:off x="3969" y="3111"/>
              <a:ext cx="371" cy="233"/>
            </a:xfrm>
            <a:prstGeom prst="rect">
              <a:avLst/>
            </a:prstGeom>
            <a:noFill/>
            <a:ln w="9525">
              <a:noFill/>
              <a:miter lim="800000"/>
              <a:headEnd/>
              <a:tailEnd/>
            </a:ln>
          </p:spPr>
          <p:txBody>
            <a:bodyPr lIns="0" tIns="0" rIns="0" bIns="0">
              <a:spAutoFit/>
            </a:bodyPr>
            <a:lstStyle/>
            <a:p>
              <a:pPr algn="ctr">
                <a:spcBef>
                  <a:spcPct val="50000"/>
                </a:spcBef>
              </a:pPr>
              <a:r>
                <a:rPr lang="en-US" sz="2400">
                  <a:solidFill>
                    <a:srgbClr val="C0C0C0"/>
                  </a:solidFill>
                  <a:latin typeface="Arial"/>
                  <a:cs typeface="Arial"/>
                </a:rPr>
                <a:t>500</a:t>
              </a:r>
            </a:p>
          </p:txBody>
        </p:sp>
      </p:grpSp>
      <p:grpSp>
        <p:nvGrpSpPr>
          <p:cNvPr id="23" name="Group 27"/>
          <p:cNvGrpSpPr>
            <a:grpSpLocks/>
          </p:cNvGrpSpPr>
          <p:nvPr/>
        </p:nvGrpSpPr>
        <p:grpSpPr bwMode="auto">
          <a:xfrm>
            <a:off x="2014538" y="1801813"/>
            <a:ext cx="2600325" cy="1857375"/>
            <a:chOff x="2857" y="862"/>
            <a:chExt cx="1638" cy="1170"/>
          </a:xfrm>
        </p:grpSpPr>
        <p:sp>
          <p:nvSpPr>
            <p:cNvPr id="24" name="Line 28"/>
            <p:cNvSpPr>
              <a:spLocks noChangeShapeType="1"/>
            </p:cNvSpPr>
            <p:nvPr/>
          </p:nvSpPr>
          <p:spPr bwMode="auto">
            <a:xfrm flipV="1">
              <a:off x="2857" y="1072"/>
              <a:ext cx="1333" cy="960"/>
            </a:xfrm>
            <a:prstGeom prst="line">
              <a:avLst/>
            </a:prstGeom>
            <a:noFill/>
            <a:ln w="38100">
              <a:solidFill>
                <a:srgbClr val="A50021"/>
              </a:solidFill>
              <a:round/>
              <a:headEnd/>
              <a:tailEnd/>
            </a:ln>
          </p:spPr>
          <p:txBody>
            <a:bodyPr/>
            <a:lstStyle/>
            <a:p>
              <a:endParaRPr lang="en-US">
                <a:latin typeface="Arial"/>
                <a:cs typeface="Arial"/>
              </a:endParaRPr>
            </a:p>
          </p:txBody>
        </p:sp>
        <p:sp>
          <p:nvSpPr>
            <p:cNvPr id="25" name="Text Box 29"/>
            <p:cNvSpPr txBox="1">
              <a:spLocks noChangeArrowheads="1"/>
            </p:cNvSpPr>
            <p:nvPr/>
          </p:nvSpPr>
          <p:spPr bwMode="auto">
            <a:xfrm>
              <a:off x="4109" y="862"/>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r>
                <a:rPr lang="en-US" sz="2400" b="1" baseline="-25000">
                  <a:latin typeface="Arial"/>
                  <a:cs typeface="Arial"/>
                </a:rPr>
                <a:t>2</a:t>
              </a:r>
            </a:p>
          </p:txBody>
        </p:sp>
      </p:grpSp>
      <p:grpSp>
        <p:nvGrpSpPr>
          <p:cNvPr id="26" name="Group 55"/>
          <p:cNvGrpSpPr>
            <a:grpSpLocks/>
          </p:cNvGrpSpPr>
          <p:nvPr/>
        </p:nvGrpSpPr>
        <p:grpSpPr bwMode="auto">
          <a:xfrm>
            <a:off x="3125788" y="2540000"/>
            <a:ext cx="588962" cy="3201988"/>
            <a:chOff x="3725" y="1656"/>
            <a:chExt cx="371" cy="2017"/>
          </a:xfrm>
        </p:grpSpPr>
        <p:grpSp>
          <p:nvGrpSpPr>
            <p:cNvPr id="27" name="Group 49"/>
            <p:cNvGrpSpPr>
              <a:grpSpLocks/>
            </p:cNvGrpSpPr>
            <p:nvPr/>
          </p:nvGrpSpPr>
          <p:grpSpPr bwMode="auto">
            <a:xfrm>
              <a:off x="3725" y="1708"/>
              <a:ext cx="371" cy="1965"/>
              <a:chOff x="3725" y="1708"/>
              <a:chExt cx="371" cy="1965"/>
            </a:xfrm>
          </p:grpSpPr>
          <p:sp>
            <p:nvSpPr>
              <p:cNvPr id="29" name="Line 26"/>
              <p:cNvSpPr>
                <a:spLocks noChangeShapeType="1"/>
              </p:cNvSpPr>
              <p:nvPr/>
            </p:nvSpPr>
            <p:spPr bwMode="auto">
              <a:xfrm>
                <a:off x="3940" y="1708"/>
                <a:ext cx="0" cy="1699"/>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0" name="Text Box 30"/>
              <p:cNvSpPr txBox="1">
                <a:spLocks noChangeArrowheads="1"/>
              </p:cNvSpPr>
              <p:nvPr/>
            </p:nvSpPr>
            <p:spPr bwMode="auto">
              <a:xfrm>
                <a:off x="3725" y="3440"/>
                <a:ext cx="371" cy="233"/>
              </a:xfrm>
              <a:prstGeom prst="rect">
                <a:avLst/>
              </a:prstGeom>
              <a:noFill/>
              <a:ln w="9525">
                <a:noFill/>
                <a:miter lim="800000"/>
                <a:headEnd/>
                <a:tailEnd/>
              </a:ln>
            </p:spPr>
            <p:txBody>
              <a:bodyPr lIns="0" tIns="0" rIns="0" bIns="0">
                <a:spAutoFit/>
              </a:bodyPr>
              <a:lstStyle/>
              <a:p>
                <a:pPr algn="ctr">
                  <a:spcBef>
                    <a:spcPct val="50000"/>
                  </a:spcBef>
                </a:pPr>
                <a:r>
                  <a:rPr lang="en-US" sz="2400" dirty="0">
                    <a:latin typeface="Arial"/>
                    <a:cs typeface="Arial"/>
                  </a:rPr>
                  <a:t>450</a:t>
                </a:r>
              </a:p>
            </p:txBody>
          </p:sp>
        </p:grpSp>
        <p:sp>
          <p:nvSpPr>
            <p:cNvPr id="28" name="Oval 37"/>
            <p:cNvSpPr>
              <a:spLocks noChangeArrowheads="1"/>
            </p:cNvSpPr>
            <p:nvPr/>
          </p:nvSpPr>
          <p:spPr bwMode="auto">
            <a:xfrm>
              <a:off x="3898" y="1656"/>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31" name="Group 56"/>
          <p:cNvGrpSpPr>
            <a:grpSpLocks/>
          </p:cNvGrpSpPr>
          <p:nvPr/>
        </p:nvGrpSpPr>
        <p:grpSpPr bwMode="auto">
          <a:xfrm>
            <a:off x="-76200" y="2390775"/>
            <a:ext cx="3552825" cy="457200"/>
            <a:chOff x="1708" y="1562"/>
            <a:chExt cx="2238" cy="288"/>
          </a:xfrm>
        </p:grpSpPr>
        <p:sp>
          <p:nvSpPr>
            <p:cNvPr id="32" name="Line 36"/>
            <p:cNvSpPr>
              <a:spLocks noChangeShapeType="1"/>
            </p:cNvSpPr>
            <p:nvPr/>
          </p:nvSpPr>
          <p:spPr bwMode="auto">
            <a:xfrm>
              <a:off x="2874" y="1702"/>
              <a:ext cx="1072"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3" name="Text Box 38"/>
            <p:cNvSpPr txBox="1">
              <a:spLocks noChangeArrowheads="1"/>
            </p:cNvSpPr>
            <p:nvPr/>
          </p:nvSpPr>
          <p:spPr bwMode="auto">
            <a:xfrm>
              <a:off x="2121" y="1589"/>
              <a:ext cx="737"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$11.00</a:t>
              </a:r>
            </a:p>
          </p:txBody>
        </p:sp>
        <p:sp>
          <p:nvSpPr>
            <p:cNvPr id="34" name="Text Box 39"/>
            <p:cNvSpPr txBox="1">
              <a:spLocks noChangeArrowheads="1"/>
            </p:cNvSpPr>
            <p:nvPr/>
          </p:nvSpPr>
          <p:spPr bwMode="auto">
            <a:xfrm>
              <a:off x="1708" y="1562"/>
              <a:ext cx="505" cy="288"/>
            </a:xfrm>
            <a:prstGeom prst="rect">
              <a:avLst/>
            </a:prstGeom>
            <a:noFill/>
            <a:ln w="9525">
              <a:noFill/>
              <a:miter lim="800000"/>
              <a:headEnd/>
              <a:tailEnd/>
            </a:ln>
          </p:spPr>
          <p:txBody>
            <a:bodyPr>
              <a:spAutoFit/>
            </a:bodyPr>
            <a:lstStyle/>
            <a:p>
              <a:pPr algn="r">
                <a:spcBef>
                  <a:spcPct val="50000"/>
                </a:spcBef>
              </a:pPr>
              <a:r>
                <a:rPr lang="en-US" sz="2400" b="1" i="1" dirty="0">
                  <a:latin typeface="Arial"/>
                  <a:cs typeface="Arial"/>
                </a:rPr>
                <a:t>P</a:t>
              </a:r>
              <a:r>
                <a:rPr lang="en-US" sz="2400" b="1" i="1" baseline="-25000" dirty="0">
                  <a:latin typeface="Arial"/>
                  <a:cs typeface="Arial"/>
                </a:rPr>
                <a:t>B</a:t>
              </a:r>
              <a:r>
                <a:rPr lang="en-US" sz="2400" dirty="0">
                  <a:latin typeface="Arial"/>
                  <a:cs typeface="Arial"/>
                </a:rPr>
                <a:t> =</a:t>
              </a:r>
              <a:endParaRPr lang="en-US" sz="2400" b="1" i="1" baseline="-25000" dirty="0">
                <a:latin typeface="Arial"/>
                <a:cs typeface="Arial"/>
              </a:endParaRPr>
            </a:p>
          </p:txBody>
        </p:sp>
      </p:grpSp>
      <p:grpSp>
        <p:nvGrpSpPr>
          <p:cNvPr id="35" name="Group 50"/>
          <p:cNvGrpSpPr>
            <a:grpSpLocks/>
          </p:cNvGrpSpPr>
          <p:nvPr/>
        </p:nvGrpSpPr>
        <p:grpSpPr bwMode="auto">
          <a:xfrm>
            <a:off x="82550" y="3395663"/>
            <a:ext cx="3460750" cy="457200"/>
            <a:chOff x="1808" y="2195"/>
            <a:chExt cx="2180" cy="288"/>
          </a:xfrm>
        </p:grpSpPr>
        <p:grpSp>
          <p:nvGrpSpPr>
            <p:cNvPr id="36" name="Group 31"/>
            <p:cNvGrpSpPr>
              <a:grpSpLocks/>
            </p:cNvGrpSpPr>
            <p:nvPr/>
          </p:nvGrpSpPr>
          <p:grpSpPr bwMode="auto">
            <a:xfrm>
              <a:off x="2263" y="2220"/>
              <a:ext cx="1725" cy="233"/>
              <a:chOff x="2091" y="1887"/>
              <a:chExt cx="1725" cy="233"/>
            </a:xfrm>
          </p:grpSpPr>
          <p:sp>
            <p:nvSpPr>
              <p:cNvPr id="38" name="Line 32"/>
              <p:cNvSpPr>
                <a:spLocks noChangeShapeType="1"/>
              </p:cNvSpPr>
              <p:nvPr/>
            </p:nvSpPr>
            <p:spPr bwMode="auto">
              <a:xfrm>
                <a:off x="2700" y="2005"/>
                <a:ext cx="1072"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9" name="Oval 33"/>
              <p:cNvSpPr>
                <a:spLocks noChangeArrowheads="1"/>
              </p:cNvSpPr>
              <p:nvPr/>
            </p:nvSpPr>
            <p:spPr bwMode="auto">
              <a:xfrm>
                <a:off x="3728" y="195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40" name="Text Box 34"/>
              <p:cNvSpPr txBox="1">
                <a:spLocks noChangeArrowheads="1"/>
              </p:cNvSpPr>
              <p:nvPr/>
            </p:nvSpPr>
            <p:spPr bwMode="auto">
              <a:xfrm>
                <a:off x="2091" y="1887"/>
                <a:ext cx="593"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$9.50</a:t>
                </a:r>
              </a:p>
            </p:txBody>
          </p:sp>
        </p:grpSp>
        <p:sp>
          <p:nvSpPr>
            <p:cNvPr id="37" name="Text Box 40"/>
            <p:cNvSpPr txBox="1">
              <a:spLocks noChangeArrowheads="1"/>
            </p:cNvSpPr>
            <p:nvPr/>
          </p:nvSpPr>
          <p:spPr bwMode="auto">
            <a:xfrm>
              <a:off x="1808" y="2195"/>
              <a:ext cx="505"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S</a:t>
              </a:r>
              <a:r>
                <a:rPr lang="en-US" sz="2400">
                  <a:latin typeface="Arial"/>
                  <a:cs typeface="Arial"/>
                </a:rPr>
                <a:t> =</a:t>
              </a:r>
              <a:endParaRPr lang="en-US" sz="2400" b="1" i="1" baseline="-25000">
                <a:latin typeface="Arial"/>
                <a:cs typeface="Arial"/>
              </a:endParaRPr>
            </a:p>
          </p:txBody>
        </p:sp>
      </p:grpSp>
      <p:sp>
        <p:nvSpPr>
          <p:cNvPr id="41" name="Line 42"/>
          <p:cNvSpPr>
            <a:spLocks noChangeShapeType="1"/>
          </p:cNvSpPr>
          <p:nvPr/>
        </p:nvSpPr>
        <p:spPr bwMode="auto">
          <a:xfrm flipV="1">
            <a:off x="3467100" y="2678113"/>
            <a:ext cx="1588" cy="874712"/>
          </a:xfrm>
          <a:prstGeom prst="line">
            <a:avLst/>
          </a:prstGeom>
          <a:noFill/>
          <a:ln w="38100">
            <a:solidFill>
              <a:srgbClr val="00CC00"/>
            </a:solidFill>
            <a:round/>
            <a:headEnd/>
            <a:tailEnd/>
          </a:ln>
        </p:spPr>
        <p:txBody>
          <a:bodyPr/>
          <a:lstStyle/>
          <a:p>
            <a:endParaRPr lang="en-US">
              <a:latin typeface="Arial"/>
              <a:cs typeface="Arial"/>
            </a:endParaRPr>
          </a:p>
        </p:txBody>
      </p:sp>
      <p:grpSp>
        <p:nvGrpSpPr>
          <p:cNvPr id="42" name="Group 48"/>
          <p:cNvGrpSpPr>
            <a:grpSpLocks/>
          </p:cNvGrpSpPr>
          <p:nvPr/>
        </p:nvGrpSpPr>
        <p:grpSpPr bwMode="auto">
          <a:xfrm>
            <a:off x="3544888" y="2546350"/>
            <a:ext cx="842962" cy="1058863"/>
            <a:chOff x="3989" y="1656"/>
            <a:chExt cx="531" cy="667"/>
          </a:xfrm>
        </p:grpSpPr>
        <p:sp>
          <p:nvSpPr>
            <p:cNvPr id="43" name="AutoShape 43"/>
            <p:cNvSpPr>
              <a:spLocks/>
            </p:cNvSpPr>
            <p:nvPr/>
          </p:nvSpPr>
          <p:spPr bwMode="auto">
            <a:xfrm flipH="1">
              <a:off x="3989" y="1702"/>
              <a:ext cx="118" cy="621"/>
            </a:xfrm>
            <a:prstGeom prst="leftBrace">
              <a:avLst>
                <a:gd name="adj1" fmla="val 57110"/>
                <a:gd name="adj2" fmla="val 49435"/>
              </a:avLst>
            </a:prstGeom>
            <a:noFill/>
            <a:ln w="31750">
              <a:solidFill>
                <a:srgbClr val="006600"/>
              </a:solidFill>
              <a:round/>
              <a:headEnd/>
              <a:tailEnd/>
            </a:ln>
          </p:spPr>
          <p:txBody>
            <a:bodyPr wrap="none" anchor="ctr"/>
            <a:lstStyle/>
            <a:p>
              <a:endParaRPr lang="en-US">
                <a:latin typeface="Arial"/>
                <a:cs typeface="Arial"/>
              </a:endParaRPr>
            </a:p>
          </p:txBody>
        </p:sp>
        <p:sp>
          <p:nvSpPr>
            <p:cNvPr id="44" name="Text Box 44"/>
            <p:cNvSpPr txBox="1">
              <a:spLocks noChangeArrowheads="1"/>
            </p:cNvSpPr>
            <p:nvPr/>
          </p:nvSpPr>
          <p:spPr bwMode="auto">
            <a:xfrm>
              <a:off x="4078" y="1656"/>
              <a:ext cx="442" cy="288"/>
            </a:xfrm>
            <a:prstGeom prst="rect">
              <a:avLst/>
            </a:prstGeom>
            <a:noFill/>
            <a:ln w="9525">
              <a:noFill/>
              <a:miter lim="800000"/>
              <a:headEnd/>
              <a:tailEnd/>
            </a:ln>
          </p:spPr>
          <p:txBody>
            <a:bodyPr>
              <a:spAutoFit/>
            </a:bodyPr>
            <a:lstStyle/>
            <a:p>
              <a:pPr algn="r">
                <a:spcBef>
                  <a:spcPct val="50000"/>
                </a:spcBef>
              </a:pPr>
              <a:r>
                <a:rPr lang="en-US" sz="2400">
                  <a:solidFill>
                    <a:srgbClr val="006600"/>
                  </a:solidFill>
                  <a:latin typeface="Arial"/>
                  <a:cs typeface="Arial"/>
                </a:rPr>
                <a:t>Tax</a:t>
              </a:r>
            </a:p>
          </p:txBody>
        </p:sp>
        <p:sp>
          <p:nvSpPr>
            <p:cNvPr id="45" name="Line 45"/>
            <p:cNvSpPr>
              <a:spLocks noChangeShapeType="1"/>
            </p:cNvSpPr>
            <p:nvPr/>
          </p:nvSpPr>
          <p:spPr bwMode="auto">
            <a:xfrm flipV="1">
              <a:off x="4135" y="1888"/>
              <a:ext cx="140" cy="113"/>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6" name="Text Box 46"/>
          <p:cNvSpPr txBox="1">
            <a:spLocks noChangeArrowheads="1"/>
          </p:cNvSpPr>
          <p:nvPr/>
        </p:nvSpPr>
        <p:spPr bwMode="auto">
          <a:xfrm>
            <a:off x="838199" y="685800"/>
            <a:ext cx="3776663"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a:cs typeface="Arial"/>
              </a:rPr>
              <a:t>Effects of a $1.50 per unit </a:t>
            </a:r>
            <a:r>
              <a:rPr lang="en-US" sz="2800" u="sng" dirty="0">
                <a:latin typeface="Arial"/>
                <a:cs typeface="Arial"/>
              </a:rPr>
              <a:t>tax on sellers</a:t>
            </a:r>
          </a:p>
        </p:txBody>
      </p:sp>
      <p:sp>
        <p:nvSpPr>
          <p:cNvPr id="47" name="Footer Placeholder 46"/>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8" name="Slide Number Placeholder 47"/>
          <p:cNvSpPr>
            <a:spLocks noGrp="1"/>
          </p:cNvSpPr>
          <p:nvPr>
            <p:ph type="sldNum" sz="quarter" idx="13"/>
          </p:nvPr>
        </p:nvSpPr>
        <p:spPr/>
        <p:txBody>
          <a:bodyPr/>
          <a:lstStyle/>
          <a:p>
            <a:pPr>
              <a:defRPr/>
            </a:pPr>
            <a:fld id="{2F37425F-5E17-4209-B948-B5CE2119E408}" type="slidenum">
              <a:rPr lang="en-US" smtClean="0"/>
              <a:pPr>
                <a:defRPr/>
              </a:pPr>
              <a:t>26</a:t>
            </a:fld>
            <a:endParaRPr lang="en-US" dirty="0"/>
          </a:p>
        </p:txBody>
      </p:sp>
    </p:spTree>
    <p:extLst>
      <p:ext uri="{BB962C8B-B14F-4D97-AF65-F5344CB8AC3E}">
        <p14:creationId xmlns:p14="http://schemas.microsoft.com/office/powerpoint/2010/main" val="6807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right)">
                                      <p:cBhvr>
                                        <p:cTn id="21" dur="500"/>
                                        <p:tgtEl>
                                          <p:spTgt spid="3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right)">
                                      <p:cBhvr>
                                        <p:cTn id="30" dur="500"/>
                                        <p:tgtEl>
                                          <p:spTgt spid="35"/>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down)">
                                      <p:cBhvr>
                                        <p:cTn id="39" dur="500"/>
                                        <p:tgtEl>
                                          <p:spTgt spid="41"/>
                                        </p:tgtEl>
                                      </p:cBhvr>
                                    </p:animEffect>
                                  </p:childTnLst>
                                </p:cTn>
                              </p:par>
                            </p:childTnLst>
                          </p:cTn>
                        </p:par>
                        <p:par>
                          <p:cTn id="40" fill="hold">
                            <p:stCondLst>
                              <p:cond delay="500"/>
                            </p:stCondLst>
                            <p:childTnLst>
                              <p:par>
                                <p:cTn id="41" presetID="18" presetClass="entr" presetSubtype="12"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strips(downLeft)">
                                      <p:cBhvr>
                                        <p:cTn id="43" dur="500"/>
                                        <p:tgtEl>
                                          <p:spTgt spid="42"/>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left)">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Outcome Is the Same in Both Cases!</a:t>
            </a:r>
          </a:p>
        </p:txBody>
      </p:sp>
      <p:sp>
        <p:nvSpPr>
          <p:cNvPr id="3" name="Content Placeholder 2"/>
          <p:cNvSpPr>
            <a:spLocks noGrp="1"/>
          </p:cNvSpPr>
          <p:nvPr>
            <p:ph idx="1"/>
          </p:nvPr>
        </p:nvSpPr>
        <p:spPr>
          <a:xfrm>
            <a:off x="277813" y="1025525"/>
            <a:ext cx="8551862" cy="5422900"/>
          </a:xfrm>
        </p:spPr>
        <p:txBody>
          <a:bodyPr/>
          <a:lstStyle/>
          <a:p>
            <a:r>
              <a:rPr lang="en-US" sz="2800" dirty="0"/>
              <a:t>The effects on P and Q, and the tax incidence are the same whether the tax is imposed on buyers or sellers!</a:t>
            </a:r>
          </a:p>
          <a:p>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138906" y="3297339"/>
            <a:ext cx="3305969" cy="2587593"/>
          </a:xfrm>
        </p:spPr>
        <p:txBody>
          <a:bodyPr/>
          <a:lstStyle/>
          <a:p>
            <a:r>
              <a:rPr lang="en-US" sz="3200" dirty="0" smtClean="0"/>
              <a:t>A </a:t>
            </a:r>
            <a:r>
              <a:rPr lang="en-US" sz="3200" dirty="0"/>
              <a:t>tax drives </a:t>
            </a:r>
            <a:br>
              <a:rPr lang="en-US" sz="3200" dirty="0"/>
            </a:br>
            <a:r>
              <a:rPr lang="en-US" sz="3200" dirty="0"/>
              <a:t>a wedge between the price buyers pay and the price sellers receive. </a:t>
            </a:r>
          </a:p>
        </p:txBody>
      </p:sp>
      <p:grpSp>
        <p:nvGrpSpPr>
          <p:cNvPr id="7" name="Group 6"/>
          <p:cNvGrpSpPr/>
          <p:nvPr/>
        </p:nvGrpSpPr>
        <p:grpSpPr>
          <a:xfrm>
            <a:off x="3286125" y="2057401"/>
            <a:ext cx="5705475" cy="3810000"/>
            <a:chOff x="2711450" y="2057401"/>
            <a:chExt cx="5705475" cy="3810000"/>
          </a:xfrm>
        </p:grpSpPr>
        <p:grpSp>
          <p:nvGrpSpPr>
            <p:cNvPr id="8" name="Group 2"/>
            <p:cNvGrpSpPr>
              <a:grpSpLocks/>
            </p:cNvGrpSpPr>
            <p:nvPr/>
          </p:nvGrpSpPr>
          <p:grpSpPr bwMode="auto">
            <a:xfrm>
              <a:off x="5072063" y="2278063"/>
              <a:ext cx="3176587" cy="2274887"/>
              <a:chOff x="3027" y="1106"/>
              <a:chExt cx="2001" cy="1433"/>
            </a:xfrm>
          </p:grpSpPr>
          <p:sp>
            <p:nvSpPr>
              <p:cNvPr id="41" name="Line 3"/>
              <p:cNvSpPr>
                <a:spLocks noChangeShapeType="1"/>
              </p:cNvSpPr>
              <p:nvPr/>
            </p:nvSpPr>
            <p:spPr bwMode="auto">
              <a:xfrm flipV="1">
                <a:off x="3027" y="1316"/>
                <a:ext cx="1696" cy="1223"/>
              </a:xfrm>
              <a:prstGeom prst="line">
                <a:avLst/>
              </a:prstGeom>
              <a:noFill/>
              <a:ln w="38100">
                <a:solidFill>
                  <a:srgbClr val="003399"/>
                </a:solidFill>
                <a:round/>
                <a:headEnd/>
                <a:tailEnd/>
              </a:ln>
            </p:spPr>
            <p:txBody>
              <a:bodyPr/>
              <a:lstStyle/>
              <a:p>
                <a:endParaRPr lang="en-US">
                  <a:latin typeface="Arial"/>
                  <a:cs typeface="Arial"/>
                </a:endParaRPr>
              </a:p>
            </p:txBody>
          </p:sp>
          <p:sp>
            <p:nvSpPr>
              <p:cNvPr id="42"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r>
                  <a:rPr lang="en-US" sz="2400" b="1" baseline="-25000">
                    <a:latin typeface="Arial"/>
                    <a:cs typeface="Arial"/>
                  </a:rPr>
                  <a:t>1</a:t>
                </a:r>
              </a:p>
            </p:txBody>
          </p:sp>
        </p:grpSp>
        <p:grpSp>
          <p:nvGrpSpPr>
            <p:cNvPr id="9" name="Group 7"/>
            <p:cNvGrpSpPr>
              <a:grpSpLocks/>
            </p:cNvGrpSpPr>
            <p:nvPr/>
          </p:nvGrpSpPr>
          <p:grpSpPr bwMode="auto">
            <a:xfrm>
              <a:off x="4159251" y="2057401"/>
              <a:ext cx="4213226" cy="3810000"/>
              <a:chOff x="2452" y="974"/>
              <a:chExt cx="2654" cy="2400"/>
            </a:xfrm>
          </p:grpSpPr>
          <p:grpSp>
            <p:nvGrpSpPr>
              <p:cNvPr id="36" name="Group 8"/>
              <p:cNvGrpSpPr>
                <a:grpSpLocks/>
              </p:cNvGrpSpPr>
              <p:nvPr/>
            </p:nvGrpSpPr>
            <p:grpSpPr bwMode="auto">
              <a:xfrm>
                <a:off x="2697" y="1037"/>
                <a:ext cx="2409" cy="2049"/>
                <a:chOff x="1098" y="1361"/>
                <a:chExt cx="2116" cy="2027"/>
              </a:xfrm>
            </p:grpSpPr>
            <p:sp>
              <p:nvSpPr>
                <p:cNvPr id="39"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0"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37" name="Text Box 11"/>
              <p:cNvSpPr txBox="1">
                <a:spLocks noChangeArrowheads="1"/>
              </p:cNvSpPr>
              <p:nvPr/>
            </p:nvSpPr>
            <p:spPr bwMode="auto">
              <a:xfrm>
                <a:off x="2452" y="974"/>
                <a:ext cx="267" cy="28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38" name="Text Box 12"/>
              <p:cNvSpPr txBox="1">
                <a:spLocks noChangeArrowheads="1"/>
              </p:cNvSpPr>
              <p:nvPr/>
            </p:nvSpPr>
            <p:spPr bwMode="auto">
              <a:xfrm>
                <a:off x="4804" y="3086"/>
                <a:ext cx="290" cy="28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p>
            </p:txBody>
          </p:sp>
        </p:grpSp>
        <p:grpSp>
          <p:nvGrpSpPr>
            <p:cNvPr id="10" name="Group 13"/>
            <p:cNvGrpSpPr>
              <a:grpSpLocks/>
            </p:cNvGrpSpPr>
            <p:nvPr/>
          </p:nvGrpSpPr>
          <p:grpSpPr bwMode="auto">
            <a:xfrm>
              <a:off x="5686425" y="2116138"/>
              <a:ext cx="2730500" cy="2649537"/>
              <a:chOff x="3414" y="1004"/>
              <a:chExt cx="1720" cy="1669"/>
            </a:xfrm>
          </p:grpSpPr>
          <p:sp>
            <p:nvSpPr>
              <p:cNvPr id="34" name="Line 14"/>
              <p:cNvSpPr>
                <a:spLocks noChangeShapeType="1"/>
              </p:cNvSpPr>
              <p:nvPr/>
            </p:nvSpPr>
            <p:spPr bwMode="auto">
              <a:xfrm>
                <a:off x="3414" y="1004"/>
                <a:ext cx="1417" cy="1470"/>
              </a:xfrm>
              <a:prstGeom prst="line">
                <a:avLst/>
              </a:prstGeom>
              <a:noFill/>
              <a:ln w="38100">
                <a:solidFill>
                  <a:srgbClr val="003399"/>
                </a:solidFill>
                <a:round/>
                <a:headEnd/>
                <a:tailEnd/>
              </a:ln>
            </p:spPr>
            <p:txBody>
              <a:bodyPr/>
              <a:lstStyle/>
              <a:p>
                <a:endParaRPr lang="en-US">
                  <a:latin typeface="Arial"/>
                  <a:cs typeface="Arial"/>
                </a:endParaRPr>
              </a:p>
            </p:txBody>
          </p:sp>
          <p:sp>
            <p:nvSpPr>
              <p:cNvPr id="35"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1</a:t>
                </a:r>
              </a:p>
            </p:txBody>
          </p:sp>
        </p:grpSp>
        <p:grpSp>
          <p:nvGrpSpPr>
            <p:cNvPr id="11" name="Group 16"/>
            <p:cNvGrpSpPr>
              <a:grpSpLocks/>
            </p:cNvGrpSpPr>
            <p:nvPr/>
          </p:nvGrpSpPr>
          <p:grpSpPr bwMode="auto">
            <a:xfrm>
              <a:off x="3382963" y="3105150"/>
              <a:ext cx="3773487" cy="2725738"/>
              <a:chOff x="1963" y="1627"/>
              <a:chExt cx="2377" cy="1717"/>
            </a:xfrm>
          </p:grpSpPr>
          <p:grpSp>
            <p:nvGrpSpPr>
              <p:cNvPr id="28" name="Group 17"/>
              <p:cNvGrpSpPr>
                <a:grpSpLocks/>
              </p:cNvGrpSpPr>
              <p:nvPr/>
            </p:nvGrpSpPr>
            <p:grpSpPr bwMode="auto">
              <a:xfrm>
                <a:off x="2703" y="1746"/>
                <a:ext cx="1425" cy="1333"/>
                <a:chOff x="357" y="2450"/>
                <a:chExt cx="795" cy="646"/>
              </a:xfrm>
            </p:grpSpPr>
            <p:sp>
              <p:nvSpPr>
                <p:cNvPr id="32"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3"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sp>
            <p:nvSpPr>
              <p:cNvPr id="29" name="Oval 20"/>
              <p:cNvSpPr>
                <a:spLocks noChangeArrowheads="1"/>
              </p:cNvSpPr>
              <p:nvPr/>
            </p:nvSpPr>
            <p:spPr bwMode="auto">
              <a:xfrm>
                <a:off x="4081" y="169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0" name="Text Box 21"/>
              <p:cNvSpPr txBox="1">
                <a:spLocks noChangeArrowheads="1"/>
              </p:cNvSpPr>
              <p:nvPr/>
            </p:nvSpPr>
            <p:spPr bwMode="auto">
              <a:xfrm>
                <a:off x="1963" y="1627"/>
                <a:ext cx="721"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$10.00</a:t>
                </a:r>
              </a:p>
            </p:txBody>
          </p:sp>
          <p:sp>
            <p:nvSpPr>
              <p:cNvPr id="31" name="Text Box 22"/>
              <p:cNvSpPr txBox="1">
                <a:spLocks noChangeArrowheads="1"/>
              </p:cNvSpPr>
              <p:nvPr/>
            </p:nvSpPr>
            <p:spPr bwMode="auto">
              <a:xfrm>
                <a:off x="3969" y="3111"/>
                <a:ext cx="371"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500</a:t>
                </a:r>
              </a:p>
            </p:txBody>
          </p:sp>
        </p:grpSp>
        <p:sp>
          <p:nvSpPr>
            <p:cNvPr id="12" name="Line 23"/>
            <p:cNvSpPr>
              <a:spLocks noChangeShapeType="1"/>
            </p:cNvSpPr>
            <p:nvPr/>
          </p:nvSpPr>
          <p:spPr bwMode="auto">
            <a:xfrm>
              <a:off x="6254750" y="2711450"/>
              <a:ext cx="0" cy="2697163"/>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13" name="Text Box 27"/>
            <p:cNvSpPr txBox="1">
              <a:spLocks noChangeArrowheads="1"/>
            </p:cNvSpPr>
            <p:nvPr/>
          </p:nvSpPr>
          <p:spPr bwMode="auto">
            <a:xfrm>
              <a:off x="5913438" y="5461000"/>
              <a:ext cx="588962" cy="369332"/>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450</a:t>
              </a:r>
            </a:p>
          </p:txBody>
        </p:sp>
        <p:grpSp>
          <p:nvGrpSpPr>
            <p:cNvPr id="14" name="Group 28"/>
            <p:cNvGrpSpPr>
              <a:grpSpLocks/>
            </p:cNvGrpSpPr>
            <p:nvPr/>
          </p:nvGrpSpPr>
          <p:grpSpPr bwMode="auto">
            <a:xfrm>
              <a:off x="3592513" y="3524254"/>
              <a:ext cx="2738437" cy="369888"/>
              <a:chOff x="2091" y="1887"/>
              <a:chExt cx="1725" cy="233"/>
            </a:xfrm>
          </p:grpSpPr>
          <p:sp>
            <p:nvSpPr>
              <p:cNvPr id="25" name="Line 29"/>
              <p:cNvSpPr>
                <a:spLocks noChangeShapeType="1"/>
              </p:cNvSpPr>
              <p:nvPr/>
            </p:nvSpPr>
            <p:spPr bwMode="auto">
              <a:xfrm>
                <a:off x="2700" y="2005"/>
                <a:ext cx="1072"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6" name="Oval 30"/>
              <p:cNvSpPr>
                <a:spLocks noChangeArrowheads="1"/>
              </p:cNvSpPr>
              <p:nvPr/>
            </p:nvSpPr>
            <p:spPr bwMode="auto">
              <a:xfrm>
                <a:off x="3728" y="195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7" name="Text Box 31"/>
              <p:cNvSpPr txBox="1">
                <a:spLocks noChangeArrowheads="1"/>
              </p:cNvSpPr>
              <p:nvPr/>
            </p:nvSpPr>
            <p:spPr bwMode="auto">
              <a:xfrm>
                <a:off x="2091" y="1887"/>
                <a:ext cx="593"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$9.50</a:t>
                </a:r>
              </a:p>
            </p:txBody>
          </p:sp>
        </p:grpSp>
        <p:grpSp>
          <p:nvGrpSpPr>
            <p:cNvPr id="15" name="Group 32"/>
            <p:cNvGrpSpPr>
              <a:grpSpLocks/>
            </p:cNvGrpSpPr>
            <p:nvPr/>
          </p:nvGrpSpPr>
          <p:grpSpPr bwMode="auto">
            <a:xfrm>
              <a:off x="3367088" y="2522541"/>
              <a:ext cx="2960687" cy="369888"/>
              <a:chOff x="1947" y="1263"/>
              <a:chExt cx="1865" cy="233"/>
            </a:xfrm>
          </p:grpSpPr>
          <p:sp>
            <p:nvSpPr>
              <p:cNvPr id="22" name="Line 33"/>
              <p:cNvSpPr>
                <a:spLocks noChangeShapeType="1"/>
              </p:cNvSpPr>
              <p:nvPr/>
            </p:nvSpPr>
            <p:spPr bwMode="auto">
              <a:xfrm>
                <a:off x="2700" y="1376"/>
                <a:ext cx="1072"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3" name="Oval 34"/>
              <p:cNvSpPr>
                <a:spLocks noChangeArrowheads="1"/>
              </p:cNvSpPr>
              <p:nvPr/>
            </p:nvSpPr>
            <p:spPr bwMode="auto">
              <a:xfrm>
                <a:off x="3724" y="133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4" name="Text Box 35"/>
              <p:cNvSpPr txBox="1">
                <a:spLocks noChangeArrowheads="1"/>
              </p:cNvSpPr>
              <p:nvPr/>
            </p:nvSpPr>
            <p:spPr bwMode="auto">
              <a:xfrm>
                <a:off x="1947" y="1263"/>
                <a:ext cx="737" cy="233"/>
              </a:xfrm>
              <a:prstGeom prst="rect">
                <a:avLst/>
              </a:prstGeom>
              <a:noFill/>
              <a:ln w="9525">
                <a:noFill/>
                <a:miter lim="800000"/>
                <a:headEnd/>
                <a:tailEnd/>
              </a:ln>
            </p:spPr>
            <p:txBody>
              <a:bodyPr lIns="0" tIns="0" bIns="0">
                <a:spAutoFit/>
              </a:bodyPr>
              <a:lstStyle/>
              <a:p>
                <a:pPr algn="r">
                  <a:spcBef>
                    <a:spcPct val="50000"/>
                  </a:spcBef>
                </a:pPr>
                <a:r>
                  <a:rPr lang="en-US" sz="2400">
                    <a:latin typeface="Arial"/>
                    <a:cs typeface="Arial"/>
                  </a:rPr>
                  <a:t>$11.00</a:t>
                </a:r>
              </a:p>
            </p:txBody>
          </p:sp>
        </p:grpSp>
        <p:sp>
          <p:nvSpPr>
            <p:cNvPr id="16" name="Text Box 36"/>
            <p:cNvSpPr txBox="1">
              <a:spLocks noChangeArrowheads="1"/>
            </p:cNvSpPr>
            <p:nvPr/>
          </p:nvSpPr>
          <p:spPr bwMode="auto">
            <a:xfrm>
              <a:off x="2711450" y="2479675"/>
              <a:ext cx="801688"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B</a:t>
              </a:r>
              <a:r>
                <a:rPr lang="en-US" sz="2400">
                  <a:latin typeface="Arial"/>
                  <a:cs typeface="Arial"/>
                </a:rPr>
                <a:t> =</a:t>
              </a:r>
              <a:endParaRPr lang="en-US" sz="2400" b="1" i="1" baseline="-25000">
                <a:latin typeface="Arial"/>
                <a:cs typeface="Arial"/>
              </a:endParaRPr>
            </a:p>
          </p:txBody>
        </p:sp>
        <p:sp>
          <p:nvSpPr>
            <p:cNvPr id="17" name="Text Box 37"/>
            <p:cNvSpPr txBox="1">
              <a:spLocks noChangeArrowheads="1"/>
            </p:cNvSpPr>
            <p:nvPr/>
          </p:nvSpPr>
          <p:spPr bwMode="auto">
            <a:xfrm>
              <a:off x="2870200" y="3484563"/>
              <a:ext cx="801688"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S</a:t>
              </a:r>
              <a:r>
                <a:rPr lang="en-US" sz="2400">
                  <a:latin typeface="Arial"/>
                  <a:cs typeface="Arial"/>
                </a:rPr>
                <a:t> =</a:t>
              </a:r>
              <a:endParaRPr lang="en-US" sz="2400" b="1" i="1" baseline="-25000">
                <a:latin typeface="Arial"/>
                <a:cs typeface="Arial"/>
              </a:endParaRPr>
            </a:p>
          </p:txBody>
        </p:sp>
        <p:sp>
          <p:nvSpPr>
            <p:cNvPr id="18" name="AutoShape 40"/>
            <p:cNvSpPr>
              <a:spLocks/>
            </p:cNvSpPr>
            <p:nvPr/>
          </p:nvSpPr>
          <p:spPr bwMode="auto">
            <a:xfrm flipH="1">
              <a:off x="6332538" y="2708275"/>
              <a:ext cx="187325" cy="985838"/>
            </a:xfrm>
            <a:prstGeom prst="leftBrace">
              <a:avLst>
                <a:gd name="adj1" fmla="val 57110"/>
                <a:gd name="adj2" fmla="val 49435"/>
              </a:avLst>
            </a:prstGeom>
            <a:noFill/>
            <a:ln w="31750">
              <a:solidFill>
                <a:srgbClr val="006600"/>
              </a:solidFill>
              <a:round/>
              <a:headEnd/>
              <a:tailEnd/>
            </a:ln>
          </p:spPr>
          <p:txBody>
            <a:bodyPr wrap="none" anchor="ctr"/>
            <a:lstStyle/>
            <a:p>
              <a:endParaRPr lang="en-US">
                <a:latin typeface="Arial"/>
                <a:cs typeface="Arial"/>
              </a:endParaRPr>
            </a:p>
          </p:txBody>
        </p:sp>
        <p:sp>
          <p:nvSpPr>
            <p:cNvPr id="19" name="Text Box 41"/>
            <p:cNvSpPr txBox="1">
              <a:spLocks noChangeArrowheads="1"/>
            </p:cNvSpPr>
            <p:nvPr/>
          </p:nvSpPr>
          <p:spPr bwMode="auto">
            <a:xfrm>
              <a:off x="6473825" y="2635250"/>
              <a:ext cx="701675" cy="457200"/>
            </a:xfrm>
            <a:prstGeom prst="rect">
              <a:avLst/>
            </a:prstGeom>
            <a:noFill/>
            <a:ln w="9525">
              <a:noFill/>
              <a:miter lim="800000"/>
              <a:headEnd/>
              <a:tailEnd/>
            </a:ln>
          </p:spPr>
          <p:txBody>
            <a:bodyPr>
              <a:spAutoFit/>
            </a:bodyPr>
            <a:lstStyle/>
            <a:p>
              <a:pPr algn="r">
                <a:spcBef>
                  <a:spcPct val="50000"/>
                </a:spcBef>
              </a:pPr>
              <a:r>
                <a:rPr lang="en-US" sz="2400">
                  <a:solidFill>
                    <a:srgbClr val="006600"/>
                  </a:solidFill>
                  <a:latin typeface="Arial"/>
                  <a:cs typeface="Arial"/>
                </a:rPr>
                <a:t>Tax</a:t>
              </a:r>
            </a:p>
          </p:txBody>
        </p:sp>
        <p:sp>
          <p:nvSpPr>
            <p:cNvPr id="20" name="Line 42"/>
            <p:cNvSpPr>
              <a:spLocks noChangeShapeType="1"/>
            </p:cNvSpPr>
            <p:nvPr/>
          </p:nvSpPr>
          <p:spPr bwMode="auto">
            <a:xfrm flipV="1">
              <a:off x="6564313" y="3003550"/>
              <a:ext cx="222250" cy="179388"/>
            </a:xfrm>
            <a:prstGeom prst="line">
              <a:avLst/>
            </a:prstGeom>
            <a:noFill/>
            <a:ln w="12700">
              <a:solidFill>
                <a:schemeClr val="tx1"/>
              </a:solidFill>
              <a:round/>
              <a:headEnd/>
              <a:tailEnd/>
            </a:ln>
          </p:spPr>
          <p:txBody>
            <a:bodyPr/>
            <a:lstStyle/>
            <a:p>
              <a:endParaRPr lang="en-US">
                <a:latin typeface="Arial"/>
                <a:cs typeface="Arial"/>
              </a:endParaRPr>
            </a:p>
          </p:txBody>
        </p:sp>
        <p:sp>
          <p:nvSpPr>
            <p:cNvPr id="21" name="Line 42"/>
            <p:cNvSpPr>
              <a:spLocks noChangeShapeType="1"/>
            </p:cNvSpPr>
            <p:nvPr/>
          </p:nvSpPr>
          <p:spPr bwMode="auto">
            <a:xfrm flipV="1">
              <a:off x="6254750" y="2767013"/>
              <a:ext cx="1588" cy="874712"/>
            </a:xfrm>
            <a:prstGeom prst="line">
              <a:avLst/>
            </a:prstGeom>
            <a:noFill/>
            <a:ln w="38100">
              <a:solidFill>
                <a:srgbClr val="00CC00"/>
              </a:solidFill>
              <a:round/>
              <a:headEnd/>
              <a:tailEnd/>
            </a:ln>
          </p:spPr>
          <p:txBody>
            <a:bodyPr/>
            <a:lstStyle/>
            <a:p>
              <a:endParaRPr lang="en-US">
                <a:latin typeface="Arial"/>
                <a:cs typeface="Arial"/>
              </a:endParaRPr>
            </a:p>
          </p:txBody>
        </p:sp>
      </p:grpSp>
    </p:spTree>
    <p:extLst>
      <p:ext uri="{BB962C8B-B14F-4D97-AF65-F5344CB8AC3E}">
        <p14:creationId xmlns:p14="http://schemas.microsoft.com/office/powerpoint/2010/main" val="253567029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6"/>
          <p:cNvGrpSpPr>
            <a:grpSpLocks/>
          </p:cNvGrpSpPr>
          <p:nvPr/>
        </p:nvGrpSpPr>
        <p:grpSpPr bwMode="auto">
          <a:xfrm>
            <a:off x="3522662" y="666750"/>
            <a:ext cx="5545138" cy="5810250"/>
            <a:chOff x="2185" y="225"/>
            <a:chExt cx="3493" cy="3660"/>
          </a:xfrm>
        </p:grpSpPr>
        <p:graphicFrame>
          <p:nvGraphicFramePr>
            <p:cNvPr id="7" name="Object 7"/>
            <p:cNvGraphicFramePr>
              <a:graphicFrameLocks noChangeAspect="1"/>
            </p:cNvGraphicFramePr>
            <p:nvPr/>
          </p:nvGraphicFramePr>
          <p:xfrm>
            <a:off x="2185" y="429"/>
            <a:ext cx="3493" cy="3456"/>
          </p:xfrm>
          <a:graphic>
            <a:graphicData uri="http://schemas.openxmlformats.org/presentationml/2006/ole">
              <mc:AlternateContent xmlns:mc="http://schemas.openxmlformats.org/markup-compatibility/2006">
                <mc:Choice xmlns:v="urn:schemas-microsoft-com:vml" Requires="v">
                  <p:oleObj spid="_x0000_s5127" name="Worksheet" r:id="rId4" imgW="3943410" imgH="3495854" progId="Excel.Sheet.8">
                    <p:embed/>
                  </p:oleObj>
                </mc:Choice>
                <mc:Fallback>
                  <p:oleObj name="Worksheet" r:id="rId4" imgW="3943410" imgH="349585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 y="429"/>
                          <a:ext cx="3493" cy="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25"/>
            <p:cNvGrpSpPr>
              <a:grpSpLocks/>
            </p:cNvGrpSpPr>
            <p:nvPr/>
          </p:nvGrpSpPr>
          <p:grpSpPr bwMode="auto">
            <a:xfrm>
              <a:off x="2285" y="225"/>
              <a:ext cx="3341" cy="3550"/>
              <a:chOff x="2285" y="225"/>
              <a:chExt cx="3341" cy="3550"/>
            </a:xfrm>
          </p:grpSpPr>
          <p:sp useBgFill="1">
            <p:nvSpPr>
              <p:cNvPr id="9" name="Text Box 8" descr="Wide upward diagonal"/>
              <p:cNvSpPr txBox="1">
                <a:spLocks noChangeArrowheads="1"/>
              </p:cNvSpPr>
              <p:nvPr/>
            </p:nvSpPr>
            <p:spPr bwMode="auto">
              <a:xfrm>
                <a:off x="5289" y="3472"/>
                <a:ext cx="337" cy="279"/>
              </a:xfrm>
              <a:prstGeom prst="rect">
                <a:avLst/>
              </a:prstGeom>
              <a:ln w="9525">
                <a:noFill/>
                <a:miter lim="800000"/>
                <a:headEnd/>
                <a:tailEnd/>
              </a:ln>
            </p:spPr>
            <p:txBody>
              <a:bodyPr tIns="0">
                <a:spAutoFit/>
              </a:bodyPr>
              <a:lstStyle/>
              <a:p>
                <a:pPr algn="ctr">
                  <a:spcBef>
                    <a:spcPct val="50000"/>
                  </a:spcBef>
                </a:pPr>
                <a:r>
                  <a:rPr lang="en-US" sz="2600" b="1" i="1" dirty="0">
                    <a:latin typeface="Arial"/>
                    <a:cs typeface="Arial"/>
                  </a:rPr>
                  <a:t>Q</a:t>
                </a:r>
              </a:p>
            </p:txBody>
          </p:sp>
          <p:sp useBgFill="1">
            <p:nvSpPr>
              <p:cNvPr id="10" name="Text Box 9" descr="Wide upward diagonal"/>
              <p:cNvSpPr txBox="1">
                <a:spLocks noChangeArrowheads="1"/>
              </p:cNvSpPr>
              <p:nvPr/>
            </p:nvSpPr>
            <p:spPr bwMode="auto">
              <a:xfrm>
                <a:off x="2285" y="466"/>
                <a:ext cx="328" cy="279"/>
              </a:xfrm>
              <a:prstGeom prst="rect">
                <a:avLst/>
              </a:prstGeom>
              <a:ln w="9525">
                <a:noFill/>
                <a:miter lim="800000"/>
                <a:headEnd/>
                <a:tailEnd/>
              </a:ln>
            </p:spPr>
            <p:txBody>
              <a:bodyPr wrap="none" tIns="0"/>
              <a:lstStyle/>
              <a:p>
                <a:pPr algn="r">
                  <a:spcBef>
                    <a:spcPct val="50000"/>
                  </a:spcBef>
                </a:pPr>
                <a:r>
                  <a:rPr lang="en-US" sz="2600" b="1" i="1">
                    <a:latin typeface="Arial"/>
                    <a:cs typeface="Arial"/>
                  </a:rPr>
                  <a:t>P</a:t>
                </a:r>
              </a:p>
            </p:txBody>
          </p:sp>
          <p:sp>
            <p:nvSpPr>
              <p:cNvPr id="11" name="Text Box 10"/>
              <p:cNvSpPr txBox="1">
                <a:spLocks noChangeArrowheads="1"/>
              </p:cNvSpPr>
              <p:nvPr/>
            </p:nvSpPr>
            <p:spPr bwMode="auto">
              <a:xfrm>
                <a:off x="5250" y="657"/>
                <a:ext cx="225" cy="250"/>
              </a:xfrm>
              <a:prstGeom prst="rect">
                <a:avLst/>
              </a:prstGeom>
              <a:noFill/>
              <a:ln w="9525">
                <a:noFill/>
                <a:miter lim="800000"/>
                <a:headEnd/>
                <a:tailEnd/>
              </a:ln>
            </p:spPr>
            <p:txBody>
              <a:bodyPr lIns="0" tIns="0" rIns="0" bIns="0">
                <a:spAutoFit/>
              </a:bodyPr>
              <a:lstStyle/>
              <a:p>
                <a:pPr algn="ctr">
                  <a:spcBef>
                    <a:spcPct val="50000"/>
                  </a:spcBef>
                </a:pPr>
                <a:r>
                  <a:rPr lang="en-US" sz="2600" b="1" i="1">
                    <a:latin typeface="Arial"/>
                    <a:cs typeface="Arial"/>
                  </a:rPr>
                  <a:t>S</a:t>
                </a:r>
              </a:p>
            </p:txBody>
          </p:sp>
          <p:sp useBgFill="1">
            <p:nvSpPr>
              <p:cNvPr id="12" name="Rectangle 11" descr="Wide upward diagonal"/>
              <p:cNvSpPr>
                <a:spLocks noChangeArrowheads="1"/>
              </p:cNvSpPr>
              <p:nvPr/>
            </p:nvSpPr>
            <p:spPr bwMode="auto">
              <a:xfrm>
                <a:off x="2302" y="3271"/>
                <a:ext cx="307" cy="247"/>
              </a:xfrm>
              <a:prstGeom prst="rect">
                <a:avLst/>
              </a:prstGeom>
              <a:ln w="9525">
                <a:noFill/>
                <a:miter lim="800000"/>
                <a:headEnd/>
                <a:tailEnd/>
              </a:ln>
            </p:spPr>
            <p:txBody>
              <a:bodyPr wrap="none" anchor="ctr"/>
              <a:lstStyle/>
              <a:p>
                <a:endParaRPr lang="en-US">
                  <a:latin typeface="Arial"/>
                  <a:cs typeface="Arial"/>
                </a:endParaRPr>
              </a:p>
            </p:txBody>
          </p:sp>
          <p:sp useBgFill="1">
            <p:nvSpPr>
              <p:cNvPr id="13" name="Rectangle 12" descr="Wide upward diagonal"/>
              <p:cNvSpPr>
                <a:spLocks noChangeArrowheads="1"/>
              </p:cNvSpPr>
              <p:nvPr/>
            </p:nvSpPr>
            <p:spPr bwMode="auto">
              <a:xfrm>
                <a:off x="2518" y="3431"/>
                <a:ext cx="277" cy="344"/>
              </a:xfrm>
              <a:prstGeom prst="rect">
                <a:avLst/>
              </a:prstGeom>
              <a:ln w="9525">
                <a:noFill/>
                <a:miter lim="800000"/>
                <a:headEnd/>
                <a:tailEnd/>
              </a:ln>
            </p:spPr>
            <p:txBody>
              <a:bodyPr wrap="none" anchor="ctr"/>
              <a:lstStyle/>
              <a:p>
                <a:endParaRPr lang="en-US">
                  <a:latin typeface="Arial"/>
                  <a:cs typeface="Arial"/>
                </a:endParaRPr>
              </a:p>
            </p:txBody>
          </p:sp>
          <p:grpSp>
            <p:nvGrpSpPr>
              <p:cNvPr id="14" name="Group 13"/>
              <p:cNvGrpSpPr>
                <a:grpSpLocks/>
              </p:cNvGrpSpPr>
              <p:nvPr/>
            </p:nvGrpSpPr>
            <p:grpSpPr bwMode="auto">
              <a:xfrm>
                <a:off x="2738" y="3367"/>
                <a:ext cx="222" cy="123"/>
                <a:chOff x="2757" y="3291"/>
                <a:chExt cx="222" cy="123"/>
              </a:xfrm>
            </p:grpSpPr>
            <p:sp>
              <p:nvSpPr>
                <p:cNvPr id="22" name="Line 14"/>
                <p:cNvSpPr>
                  <a:spLocks noChangeShapeType="1"/>
                </p:cNvSpPr>
                <p:nvPr/>
              </p:nvSpPr>
              <p:spPr bwMode="auto">
                <a:xfrm flipH="1">
                  <a:off x="2763" y="3309"/>
                  <a:ext cx="171" cy="105"/>
                </a:xfrm>
                <a:prstGeom prst="line">
                  <a:avLst/>
                </a:prstGeom>
                <a:noFill/>
                <a:ln w="38100">
                  <a:solidFill>
                    <a:schemeClr val="bg1"/>
                  </a:solidFill>
                  <a:round/>
                  <a:headEnd/>
                  <a:tailEnd/>
                </a:ln>
              </p:spPr>
              <p:txBody>
                <a:bodyPr/>
                <a:lstStyle/>
                <a:p>
                  <a:endParaRPr lang="en-US">
                    <a:latin typeface="Arial"/>
                    <a:cs typeface="Arial"/>
                  </a:endParaRPr>
                </a:p>
              </p:txBody>
            </p:sp>
            <p:sp>
              <p:nvSpPr>
                <p:cNvPr id="23" name="Line 15"/>
                <p:cNvSpPr>
                  <a:spLocks noChangeShapeType="1"/>
                </p:cNvSpPr>
                <p:nvPr/>
              </p:nvSpPr>
              <p:spPr bwMode="auto">
                <a:xfrm flipH="1">
                  <a:off x="2808" y="3300"/>
                  <a:ext cx="171" cy="105"/>
                </a:xfrm>
                <a:prstGeom prst="line">
                  <a:avLst/>
                </a:prstGeom>
                <a:noFill/>
                <a:ln w="19050">
                  <a:solidFill>
                    <a:schemeClr val="tx1"/>
                  </a:solidFill>
                  <a:round/>
                  <a:headEnd/>
                  <a:tailEnd/>
                </a:ln>
              </p:spPr>
              <p:txBody>
                <a:bodyPr/>
                <a:lstStyle/>
                <a:p>
                  <a:endParaRPr lang="en-US">
                    <a:latin typeface="Arial"/>
                    <a:cs typeface="Arial"/>
                  </a:endParaRPr>
                </a:p>
              </p:txBody>
            </p:sp>
            <p:sp>
              <p:nvSpPr>
                <p:cNvPr id="24" name="Line 16"/>
                <p:cNvSpPr>
                  <a:spLocks noChangeShapeType="1"/>
                </p:cNvSpPr>
                <p:nvPr/>
              </p:nvSpPr>
              <p:spPr bwMode="auto">
                <a:xfrm flipH="1">
                  <a:off x="2757" y="3291"/>
                  <a:ext cx="171" cy="105"/>
                </a:xfrm>
                <a:prstGeom prst="line">
                  <a:avLst/>
                </a:prstGeom>
                <a:noFill/>
                <a:ln w="19050">
                  <a:solidFill>
                    <a:schemeClr val="tx1"/>
                  </a:solidFill>
                  <a:round/>
                  <a:headEnd/>
                  <a:tailEnd/>
                </a:ln>
              </p:spPr>
              <p:txBody>
                <a:bodyPr/>
                <a:lstStyle/>
                <a:p>
                  <a:endParaRPr lang="en-US">
                    <a:latin typeface="Arial"/>
                    <a:cs typeface="Arial"/>
                  </a:endParaRPr>
                </a:p>
              </p:txBody>
            </p:sp>
          </p:grpSp>
          <p:grpSp>
            <p:nvGrpSpPr>
              <p:cNvPr id="15" name="Group 14"/>
              <p:cNvGrpSpPr>
                <a:grpSpLocks/>
              </p:cNvGrpSpPr>
              <p:nvPr/>
            </p:nvGrpSpPr>
            <p:grpSpPr bwMode="auto">
              <a:xfrm>
                <a:off x="2579" y="3211"/>
                <a:ext cx="186" cy="141"/>
                <a:chOff x="2586" y="3138"/>
                <a:chExt cx="186" cy="141"/>
              </a:xfrm>
            </p:grpSpPr>
            <p:sp>
              <p:nvSpPr>
                <p:cNvPr id="19" name="Line 18"/>
                <p:cNvSpPr>
                  <a:spLocks noChangeShapeType="1"/>
                </p:cNvSpPr>
                <p:nvPr/>
              </p:nvSpPr>
              <p:spPr bwMode="auto">
                <a:xfrm flipH="1">
                  <a:off x="2586" y="3162"/>
                  <a:ext cx="171" cy="105"/>
                </a:xfrm>
                <a:prstGeom prst="line">
                  <a:avLst/>
                </a:prstGeom>
                <a:noFill/>
                <a:ln w="38100">
                  <a:solidFill>
                    <a:schemeClr val="bg1"/>
                  </a:solidFill>
                  <a:round/>
                  <a:headEnd/>
                  <a:tailEnd/>
                </a:ln>
              </p:spPr>
              <p:txBody>
                <a:bodyPr/>
                <a:lstStyle/>
                <a:p>
                  <a:endParaRPr lang="en-US">
                    <a:latin typeface="Arial"/>
                    <a:cs typeface="Arial"/>
                  </a:endParaRPr>
                </a:p>
              </p:txBody>
            </p:sp>
            <p:sp>
              <p:nvSpPr>
                <p:cNvPr id="20" name="Line 19"/>
                <p:cNvSpPr>
                  <a:spLocks noChangeShapeType="1"/>
                </p:cNvSpPr>
                <p:nvPr/>
              </p:nvSpPr>
              <p:spPr bwMode="auto">
                <a:xfrm flipH="1">
                  <a:off x="2601" y="3174"/>
                  <a:ext cx="171" cy="105"/>
                </a:xfrm>
                <a:prstGeom prst="line">
                  <a:avLst/>
                </a:prstGeom>
                <a:noFill/>
                <a:ln w="19050">
                  <a:solidFill>
                    <a:schemeClr val="tx1"/>
                  </a:solidFill>
                  <a:round/>
                  <a:headEnd/>
                  <a:tailEnd/>
                </a:ln>
              </p:spPr>
              <p:txBody>
                <a:bodyPr/>
                <a:lstStyle/>
                <a:p>
                  <a:endParaRPr lang="en-US">
                    <a:latin typeface="Arial"/>
                    <a:cs typeface="Arial"/>
                  </a:endParaRPr>
                </a:p>
              </p:txBody>
            </p:sp>
            <p:sp>
              <p:nvSpPr>
                <p:cNvPr id="21" name="Line 20"/>
                <p:cNvSpPr>
                  <a:spLocks noChangeShapeType="1"/>
                </p:cNvSpPr>
                <p:nvPr/>
              </p:nvSpPr>
              <p:spPr bwMode="auto">
                <a:xfrm flipH="1">
                  <a:off x="2592" y="3138"/>
                  <a:ext cx="171" cy="105"/>
                </a:xfrm>
                <a:prstGeom prst="line">
                  <a:avLst/>
                </a:prstGeom>
                <a:noFill/>
                <a:ln w="19050">
                  <a:solidFill>
                    <a:schemeClr val="tx1"/>
                  </a:solidFill>
                  <a:round/>
                  <a:headEnd/>
                  <a:tailEnd/>
                </a:ln>
              </p:spPr>
              <p:txBody>
                <a:bodyPr/>
                <a:lstStyle/>
                <a:p>
                  <a:endParaRPr lang="en-US">
                    <a:latin typeface="Arial"/>
                    <a:cs typeface="Arial"/>
                  </a:endParaRPr>
                </a:p>
              </p:txBody>
            </p:sp>
          </p:grpSp>
          <p:sp>
            <p:nvSpPr>
              <p:cNvPr id="16" name="Text Box 21"/>
              <p:cNvSpPr txBox="1">
                <a:spLocks noChangeArrowheads="1"/>
              </p:cNvSpPr>
              <p:nvPr/>
            </p:nvSpPr>
            <p:spPr bwMode="auto">
              <a:xfrm>
                <a:off x="2474" y="3436"/>
                <a:ext cx="189" cy="269"/>
              </a:xfrm>
              <a:prstGeom prst="rect">
                <a:avLst/>
              </a:prstGeom>
              <a:noFill/>
              <a:ln w="9525">
                <a:noFill/>
                <a:miter lim="800000"/>
                <a:headEnd/>
                <a:tailEnd/>
              </a:ln>
            </p:spPr>
            <p:txBody>
              <a:bodyPr>
                <a:spAutoFit/>
              </a:bodyPr>
              <a:lstStyle/>
              <a:p>
                <a:pPr algn="ctr">
                  <a:spcBef>
                    <a:spcPct val="50000"/>
                  </a:spcBef>
                </a:pPr>
                <a:r>
                  <a:rPr lang="en-US" sz="2200" dirty="0">
                    <a:latin typeface="Arial"/>
                    <a:cs typeface="Arial"/>
                  </a:rPr>
                  <a:t>0</a:t>
                </a:r>
              </a:p>
            </p:txBody>
          </p:sp>
          <p:sp>
            <p:nvSpPr>
              <p:cNvPr id="17" name="Text Box 22"/>
              <p:cNvSpPr txBox="1">
                <a:spLocks noChangeArrowheads="1"/>
              </p:cNvSpPr>
              <p:nvPr/>
            </p:nvSpPr>
            <p:spPr bwMode="auto">
              <a:xfrm>
                <a:off x="3225" y="225"/>
                <a:ext cx="1693" cy="54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latin typeface="Arial"/>
                    <a:cs typeface="Arial"/>
                  </a:rPr>
                  <a:t>The market for </a:t>
                </a:r>
                <a:br>
                  <a:rPr lang="en-US" sz="2500">
                    <a:latin typeface="Arial"/>
                    <a:cs typeface="Arial"/>
                  </a:rPr>
                </a:br>
                <a:r>
                  <a:rPr lang="en-US" sz="2500">
                    <a:latin typeface="Arial"/>
                    <a:cs typeface="Arial"/>
                  </a:rPr>
                  <a:t>hotel rooms</a:t>
                </a:r>
              </a:p>
            </p:txBody>
          </p:sp>
          <p:sp>
            <p:nvSpPr>
              <p:cNvPr id="18" name="Text Box 23"/>
              <p:cNvSpPr txBox="1">
                <a:spLocks noChangeArrowheads="1"/>
              </p:cNvSpPr>
              <p:nvPr/>
            </p:nvSpPr>
            <p:spPr bwMode="auto">
              <a:xfrm>
                <a:off x="5220" y="2165"/>
                <a:ext cx="210"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latin typeface="Arial"/>
                    <a:cs typeface="Arial"/>
                  </a:rPr>
                  <a:t>D</a:t>
                </a:r>
              </a:p>
            </p:txBody>
          </p:sp>
        </p:grpSp>
      </p:grpSp>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a:solidFill>
                  <a:srgbClr val="AE1221"/>
                </a:solidFill>
              </a:rPr>
              <a:t>Effects of a tax</a:t>
            </a:r>
            <a:endParaRPr lang="en-US" dirty="0"/>
          </a:p>
        </p:txBody>
      </p:sp>
      <p:sp>
        <p:nvSpPr>
          <p:cNvPr id="3" name="Content Placeholder 2"/>
          <p:cNvSpPr>
            <a:spLocks noGrp="1"/>
          </p:cNvSpPr>
          <p:nvPr>
            <p:ph idx="1"/>
          </p:nvPr>
        </p:nvSpPr>
        <p:spPr>
          <a:xfrm>
            <a:off x="347241" y="838200"/>
            <a:ext cx="3634209" cy="5534025"/>
          </a:xfrm>
        </p:spPr>
        <p:txBody>
          <a:bodyPr>
            <a:normAutofit/>
          </a:bodyPr>
          <a:lstStyle/>
          <a:p>
            <a:pPr marL="0" indent="0">
              <a:spcBef>
                <a:spcPct val="45000"/>
              </a:spcBef>
              <a:buClr>
                <a:srgbClr val="003399"/>
              </a:buClr>
              <a:buSzPct val="120000"/>
              <a:buNone/>
            </a:pPr>
            <a:r>
              <a:rPr lang="en-US" sz="2700" dirty="0" smtClean="0">
                <a:solidFill>
                  <a:schemeClr val="accent6">
                    <a:lumMod val="50000"/>
                  </a:schemeClr>
                </a:solidFill>
                <a:cs typeface="Arial"/>
              </a:rPr>
              <a:t>The market for hotel rooms is in equilibrium as in the graph.</a:t>
            </a:r>
          </a:p>
          <a:p>
            <a:pPr>
              <a:spcBef>
                <a:spcPct val="45000"/>
              </a:spcBef>
              <a:buClr>
                <a:srgbClr val="003399"/>
              </a:buClr>
              <a:buSzPct val="120000"/>
            </a:pPr>
            <a:r>
              <a:rPr lang="en-US" sz="2700" dirty="0">
                <a:cs typeface="Arial"/>
              </a:rPr>
              <a:t>Suppose </a:t>
            </a:r>
            <a:r>
              <a:rPr lang="en-US" sz="2700" dirty="0" smtClean="0">
                <a:cs typeface="Arial"/>
              </a:rPr>
              <a:t>the government imposes </a:t>
            </a:r>
            <a:r>
              <a:rPr lang="en-US" sz="2700" dirty="0">
                <a:cs typeface="Arial"/>
              </a:rPr>
              <a:t>a tax on buyers of $30 per </a:t>
            </a:r>
            <a:r>
              <a:rPr lang="en-US" sz="2700" dirty="0" smtClean="0">
                <a:cs typeface="Arial"/>
              </a:rPr>
              <a:t>room</a:t>
            </a:r>
            <a:endParaRPr lang="en-US" sz="2700" dirty="0">
              <a:cs typeface="Arial"/>
            </a:endParaRPr>
          </a:p>
          <a:p>
            <a:pPr>
              <a:spcBef>
                <a:spcPct val="45000"/>
              </a:spcBef>
              <a:buClr>
                <a:srgbClr val="003399"/>
              </a:buClr>
              <a:buSzPct val="120000"/>
            </a:pPr>
            <a:r>
              <a:rPr lang="en-US" sz="2700" dirty="0">
                <a:cs typeface="Arial"/>
              </a:rPr>
              <a:t>Find </a:t>
            </a:r>
            <a:r>
              <a:rPr lang="en-US" sz="2700" dirty="0" smtClean="0">
                <a:cs typeface="Arial"/>
              </a:rPr>
              <a:t>the new </a:t>
            </a:r>
            <a:r>
              <a:rPr lang="en-US" sz="2700" dirty="0">
                <a:cs typeface="Arial"/>
              </a:rPr>
              <a:t/>
            </a:r>
            <a:br>
              <a:rPr lang="en-US" sz="2700" dirty="0">
                <a:cs typeface="Arial"/>
              </a:rPr>
            </a:br>
            <a:r>
              <a:rPr lang="en-US" sz="2700" dirty="0">
                <a:cs typeface="Arial"/>
              </a:rPr>
              <a:t>Q, P</a:t>
            </a:r>
            <a:r>
              <a:rPr lang="en-US" sz="2700" baseline="-25000" dirty="0">
                <a:cs typeface="Arial"/>
              </a:rPr>
              <a:t>B</a:t>
            </a:r>
            <a:r>
              <a:rPr lang="en-US" sz="2700" dirty="0">
                <a:cs typeface="Arial"/>
              </a:rPr>
              <a:t>, P</a:t>
            </a:r>
            <a:r>
              <a:rPr lang="en-US" sz="2700" baseline="-25000" dirty="0">
                <a:cs typeface="Arial"/>
              </a:rPr>
              <a:t>S</a:t>
            </a:r>
            <a:r>
              <a:rPr lang="en-US" sz="2700" dirty="0">
                <a:cs typeface="Arial"/>
              </a:rPr>
              <a:t>, </a:t>
            </a:r>
            <a:r>
              <a:rPr lang="en-US" sz="2700" dirty="0" smtClean="0">
                <a:cs typeface="Arial"/>
              </a:rPr>
              <a:t>and </a:t>
            </a:r>
            <a:r>
              <a:rPr lang="en-US" sz="2700" dirty="0">
                <a:cs typeface="Arial"/>
              </a:rPr>
              <a:t>incidence of tax.</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6035667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6"/>
          <p:cNvGrpSpPr>
            <a:grpSpLocks/>
          </p:cNvGrpSpPr>
          <p:nvPr/>
        </p:nvGrpSpPr>
        <p:grpSpPr bwMode="auto">
          <a:xfrm>
            <a:off x="3522662" y="666750"/>
            <a:ext cx="5545138" cy="5810250"/>
            <a:chOff x="2185" y="225"/>
            <a:chExt cx="3493" cy="3660"/>
          </a:xfrm>
        </p:grpSpPr>
        <p:graphicFrame>
          <p:nvGraphicFramePr>
            <p:cNvPr id="7" name="Object 7"/>
            <p:cNvGraphicFramePr>
              <a:graphicFrameLocks noChangeAspect="1"/>
            </p:cNvGraphicFramePr>
            <p:nvPr/>
          </p:nvGraphicFramePr>
          <p:xfrm>
            <a:off x="2185" y="429"/>
            <a:ext cx="3493" cy="3456"/>
          </p:xfrm>
          <a:graphic>
            <a:graphicData uri="http://schemas.openxmlformats.org/presentationml/2006/ole">
              <mc:AlternateContent xmlns:mc="http://schemas.openxmlformats.org/markup-compatibility/2006">
                <mc:Choice xmlns:v="urn:schemas-microsoft-com:vml" Requires="v">
                  <p:oleObj spid="_x0000_s6152" name="Worksheet" r:id="rId4" imgW="3943410" imgH="3495854" progId="Excel.Sheet.8">
                    <p:embed/>
                  </p:oleObj>
                </mc:Choice>
                <mc:Fallback>
                  <p:oleObj name="Worksheet" r:id="rId4" imgW="3943410" imgH="349585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 y="429"/>
                          <a:ext cx="3493" cy="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25"/>
            <p:cNvGrpSpPr>
              <a:grpSpLocks/>
            </p:cNvGrpSpPr>
            <p:nvPr/>
          </p:nvGrpSpPr>
          <p:grpSpPr bwMode="auto">
            <a:xfrm>
              <a:off x="2285" y="225"/>
              <a:ext cx="3341" cy="3550"/>
              <a:chOff x="2285" y="225"/>
              <a:chExt cx="3341" cy="3550"/>
            </a:xfrm>
          </p:grpSpPr>
          <p:sp useBgFill="1">
            <p:nvSpPr>
              <p:cNvPr id="9" name="Text Box 8" descr="Wide upward diagonal"/>
              <p:cNvSpPr txBox="1">
                <a:spLocks noChangeArrowheads="1"/>
              </p:cNvSpPr>
              <p:nvPr/>
            </p:nvSpPr>
            <p:spPr bwMode="auto">
              <a:xfrm>
                <a:off x="5289" y="3472"/>
                <a:ext cx="337" cy="279"/>
              </a:xfrm>
              <a:prstGeom prst="rect">
                <a:avLst/>
              </a:prstGeom>
              <a:ln w="9525">
                <a:noFill/>
                <a:miter lim="800000"/>
                <a:headEnd/>
                <a:tailEnd/>
              </a:ln>
            </p:spPr>
            <p:txBody>
              <a:bodyPr tIns="0">
                <a:spAutoFit/>
              </a:bodyPr>
              <a:lstStyle/>
              <a:p>
                <a:pPr algn="ctr">
                  <a:spcBef>
                    <a:spcPct val="50000"/>
                  </a:spcBef>
                </a:pPr>
                <a:r>
                  <a:rPr lang="en-US" sz="2600" b="1" i="1" dirty="0">
                    <a:latin typeface="Arial"/>
                    <a:cs typeface="Arial"/>
                  </a:rPr>
                  <a:t>Q</a:t>
                </a:r>
              </a:p>
            </p:txBody>
          </p:sp>
          <p:sp useBgFill="1">
            <p:nvSpPr>
              <p:cNvPr id="10" name="Text Box 9" descr="Wide upward diagonal"/>
              <p:cNvSpPr txBox="1">
                <a:spLocks noChangeArrowheads="1"/>
              </p:cNvSpPr>
              <p:nvPr/>
            </p:nvSpPr>
            <p:spPr bwMode="auto">
              <a:xfrm>
                <a:off x="2285" y="466"/>
                <a:ext cx="328" cy="279"/>
              </a:xfrm>
              <a:prstGeom prst="rect">
                <a:avLst/>
              </a:prstGeom>
              <a:ln w="9525">
                <a:noFill/>
                <a:miter lim="800000"/>
                <a:headEnd/>
                <a:tailEnd/>
              </a:ln>
            </p:spPr>
            <p:txBody>
              <a:bodyPr wrap="none" tIns="0"/>
              <a:lstStyle/>
              <a:p>
                <a:pPr algn="r">
                  <a:spcBef>
                    <a:spcPct val="50000"/>
                  </a:spcBef>
                </a:pPr>
                <a:r>
                  <a:rPr lang="en-US" sz="2600" b="1" i="1">
                    <a:latin typeface="Arial"/>
                    <a:cs typeface="Arial"/>
                  </a:rPr>
                  <a:t>P</a:t>
                </a:r>
              </a:p>
            </p:txBody>
          </p:sp>
          <p:sp>
            <p:nvSpPr>
              <p:cNvPr id="11" name="Text Box 10"/>
              <p:cNvSpPr txBox="1">
                <a:spLocks noChangeArrowheads="1"/>
              </p:cNvSpPr>
              <p:nvPr/>
            </p:nvSpPr>
            <p:spPr bwMode="auto">
              <a:xfrm>
                <a:off x="5250" y="657"/>
                <a:ext cx="225" cy="250"/>
              </a:xfrm>
              <a:prstGeom prst="rect">
                <a:avLst/>
              </a:prstGeom>
              <a:noFill/>
              <a:ln w="9525">
                <a:noFill/>
                <a:miter lim="800000"/>
                <a:headEnd/>
                <a:tailEnd/>
              </a:ln>
            </p:spPr>
            <p:txBody>
              <a:bodyPr lIns="0" tIns="0" rIns="0" bIns="0">
                <a:spAutoFit/>
              </a:bodyPr>
              <a:lstStyle/>
              <a:p>
                <a:pPr algn="ctr">
                  <a:spcBef>
                    <a:spcPct val="50000"/>
                  </a:spcBef>
                </a:pPr>
                <a:r>
                  <a:rPr lang="en-US" sz="2600" b="1" i="1">
                    <a:latin typeface="Arial"/>
                    <a:cs typeface="Arial"/>
                  </a:rPr>
                  <a:t>S</a:t>
                </a:r>
              </a:p>
            </p:txBody>
          </p:sp>
          <p:sp useBgFill="1">
            <p:nvSpPr>
              <p:cNvPr id="12" name="Rectangle 11" descr="Wide upward diagonal"/>
              <p:cNvSpPr>
                <a:spLocks noChangeArrowheads="1"/>
              </p:cNvSpPr>
              <p:nvPr/>
            </p:nvSpPr>
            <p:spPr bwMode="auto">
              <a:xfrm>
                <a:off x="2302" y="3271"/>
                <a:ext cx="307" cy="247"/>
              </a:xfrm>
              <a:prstGeom prst="rect">
                <a:avLst/>
              </a:prstGeom>
              <a:ln w="9525">
                <a:noFill/>
                <a:miter lim="800000"/>
                <a:headEnd/>
                <a:tailEnd/>
              </a:ln>
            </p:spPr>
            <p:txBody>
              <a:bodyPr wrap="none" anchor="ctr"/>
              <a:lstStyle/>
              <a:p>
                <a:endParaRPr lang="en-US">
                  <a:latin typeface="Arial"/>
                  <a:cs typeface="Arial"/>
                </a:endParaRPr>
              </a:p>
            </p:txBody>
          </p:sp>
          <p:sp useBgFill="1">
            <p:nvSpPr>
              <p:cNvPr id="13" name="Rectangle 12" descr="Wide upward diagonal"/>
              <p:cNvSpPr>
                <a:spLocks noChangeArrowheads="1"/>
              </p:cNvSpPr>
              <p:nvPr/>
            </p:nvSpPr>
            <p:spPr bwMode="auto">
              <a:xfrm>
                <a:off x="2518" y="3431"/>
                <a:ext cx="277" cy="344"/>
              </a:xfrm>
              <a:prstGeom prst="rect">
                <a:avLst/>
              </a:prstGeom>
              <a:ln w="9525">
                <a:noFill/>
                <a:miter lim="800000"/>
                <a:headEnd/>
                <a:tailEnd/>
              </a:ln>
            </p:spPr>
            <p:txBody>
              <a:bodyPr wrap="none" anchor="ctr"/>
              <a:lstStyle/>
              <a:p>
                <a:endParaRPr lang="en-US">
                  <a:latin typeface="Arial"/>
                  <a:cs typeface="Arial"/>
                </a:endParaRPr>
              </a:p>
            </p:txBody>
          </p:sp>
          <p:grpSp>
            <p:nvGrpSpPr>
              <p:cNvPr id="14" name="Group 13"/>
              <p:cNvGrpSpPr>
                <a:grpSpLocks/>
              </p:cNvGrpSpPr>
              <p:nvPr/>
            </p:nvGrpSpPr>
            <p:grpSpPr bwMode="auto">
              <a:xfrm>
                <a:off x="2738" y="3367"/>
                <a:ext cx="222" cy="123"/>
                <a:chOff x="2757" y="3291"/>
                <a:chExt cx="222" cy="123"/>
              </a:xfrm>
            </p:grpSpPr>
            <p:sp>
              <p:nvSpPr>
                <p:cNvPr id="22" name="Line 14"/>
                <p:cNvSpPr>
                  <a:spLocks noChangeShapeType="1"/>
                </p:cNvSpPr>
                <p:nvPr/>
              </p:nvSpPr>
              <p:spPr bwMode="auto">
                <a:xfrm flipH="1">
                  <a:off x="2763" y="3309"/>
                  <a:ext cx="171" cy="105"/>
                </a:xfrm>
                <a:prstGeom prst="line">
                  <a:avLst/>
                </a:prstGeom>
                <a:noFill/>
                <a:ln w="38100">
                  <a:solidFill>
                    <a:schemeClr val="bg1"/>
                  </a:solidFill>
                  <a:round/>
                  <a:headEnd/>
                  <a:tailEnd/>
                </a:ln>
              </p:spPr>
              <p:txBody>
                <a:bodyPr/>
                <a:lstStyle/>
                <a:p>
                  <a:endParaRPr lang="en-US">
                    <a:latin typeface="Arial"/>
                    <a:cs typeface="Arial"/>
                  </a:endParaRPr>
                </a:p>
              </p:txBody>
            </p:sp>
            <p:sp>
              <p:nvSpPr>
                <p:cNvPr id="23" name="Line 15"/>
                <p:cNvSpPr>
                  <a:spLocks noChangeShapeType="1"/>
                </p:cNvSpPr>
                <p:nvPr/>
              </p:nvSpPr>
              <p:spPr bwMode="auto">
                <a:xfrm flipH="1">
                  <a:off x="2808" y="3300"/>
                  <a:ext cx="171" cy="105"/>
                </a:xfrm>
                <a:prstGeom prst="line">
                  <a:avLst/>
                </a:prstGeom>
                <a:noFill/>
                <a:ln w="19050">
                  <a:solidFill>
                    <a:schemeClr val="tx1"/>
                  </a:solidFill>
                  <a:round/>
                  <a:headEnd/>
                  <a:tailEnd/>
                </a:ln>
              </p:spPr>
              <p:txBody>
                <a:bodyPr/>
                <a:lstStyle/>
                <a:p>
                  <a:endParaRPr lang="en-US">
                    <a:latin typeface="Arial"/>
                    <a:cs typeface="Arial"/>
                  </a:endParaRPr>
                </a:p>
              </p:txBody>
            </p:sp>
            <p:sp>
              <p:nvSpPr>
                <p:cNvPr id="24" name="Line 16"/>
                <p:cNvSpPr>
                  <a:spLocks noChangeShapeType="1"/>
                </p:cNvSpPr>
                <p:nvPr/>
              </p:nvSpPr>
              <p:spPr bwMode="auto">
                <a:xfrm flipH="1">
                  <a:off x="2757" y="3291"/>
                  <a:ext cx="171" cy="105"/>
                </a:xfrm>
                <a:prstGeom prst="line">
                  <a:avLst/>
                </a:prstGeom>
                <a:noFill/>
                <a:ln w="19050">
                  <a:solidFill>
                    <a:schemeClr val="tx1"/>
                  </a:solidFill>
                  <a:round/>
                  <a:headEnd/>
                  <a:tailEnd/>
                </a:ln>
              </p:spPr>
              <p:txBody>
                <a:bodyPr/>
                <a:lstStyle/>
                <a:p>
                  <a:endParaRPr lang="en-US">
                    <a:latin typeface="Arial"/>
                    <a:cs typeface="Arial"/>
                  </a:endParaRPr>
                </a:p>
              </p:txBody>
            </p:sp>
          </p:grpSp>
          <p:grpSp>
            <p:nvGrpSpPr>
              <p:cNvPr id="15" name="Group 14"/>
              <p:cNvGrpSpPr>
                <a:grpSpLocks/>
              </p:cNvGrpSpPr>
              <p:nvPr/>
            </p:nvGrpSpPr>
            <p:grpSpPr bwMode="auto">
              <a:xfrm>
                <a:off x="2579" y="3211"/>
                <a:ext cx="186" cy="141"/>
                <a:chOff x="2586" y="3138"/>
                <a:chExt cx="186" cy="141"/>
              </a:xfrm>
            </p:grpSpPr>
            <p:sp>
              <p:nvSpPr>
                <p:cNvPr id="19" name="Line 18"/>
                <p:cNvSpPr>
                  <a:spLocks noChangeShapeType="1"/>
                </p:cNvSpPr>
                <p:nvPr/>
              </p:nvSpPr>
              <p:spPr bwMode="auto">
                <a:xfrm flipH="1">
                  <a:off x="2586" y="3162"/>
                  <a:ext cx="171" cy="105"/>
                </a:xfrm>
                <a:prstGeom prst="line">
                  <a:avLst/>
                </a:prstGeom>
                <a:noFill/>
                <a:ln w="38100">
                  <a:solidFill>
                    <a:schemeClr val="bg1"/>
                  </a:solidFill>
                  <a:round/>
                  <a:headEnd/>
                  <a:tailEnd/>
                </a:ln>
              </p:spPr>
              <p:txBody>
                <a:bodyPr/>
                <a:lstStyle/>
                <a:p>
                  <a:endParaRPr lang="en-US">
                    <a:latin typeface="Arial"/>
                    <a:cs typeface="Arial"/>
                  </a:endParaRPr>
                </a:p>
              </p:txBody>
            </p:sp>
            <p:sp>
              <p:nvSpPr>
                <p:cNvPr id="20" name="Line 19"/>
                <p:cNvSpPr>
                  <a:spLocks noChangeShapeType="1"/>
                </p:cNvSpPr>
                <p:nvPr/>
              </p:nvSpPr>
              <p:spPr bwMode="auto">
                <a:xfrm flipH="1">
                  <a:off x="2601" y="3174"/>
                  <a:ext cx="171" cy="105"/>
                </a:xfrm>
                <a:prstGeom prst="line">
                  <a:avLst/>
                </a:prstGeom>
                <a:noFill/>
                <a:ln w="19050">
                  <a:solidFill>
                    <a:schemeClr val="tx1"/>
                  </a:solidFill>
                  <a:round/>
                  <a:headEnd/>
                  <a:tailEnd/>
                </a:ln>
              </p:spPr>
              <p:txBody>
                <a:bodyPr/>
                <a:lstStyle/>
                <a:p>
                  <a:endParaRPr lang="en-US">
                    <a:latin typeface="Arial"/>
                    <a:cs typeface="Arial"/>
                  </a:endParaRPr>
                </a:p>
              </p:txBody>
            </p:sp>
            <p:sp>
              <p:nvSpPr>
                <p:cNvPr id="21" name="Line 20"/>
                <p:cNvSpPr>
                  <a:spLocks noChangeShapeType="1"/>
                </p:cNvSpPr>
                <p:nvPr/>
              </p:nvSpPr>
              <p:spPr bwMode="auto">
                <a:xfrm flipH="1">
                  <a:off x="2592" y="3138"/>
                  <a:ext cx="171" cy="105"/>
                </a:xfrm>
                <a:prstGeom prst="line">
                  <a:avLst/>
                </a:prstGeom>
                <a:noFill/>
                <a:ln w="19050">
                  <a:solidFill>
                    <a:schemeClr val="tx1"/>
                  </a:solidFill>
                  <a:round/>
                  <a:headEnd/>
                  <a:tailEnd/>
                </a:ln>
              </p:spPr>
              <p:txBody>
                <a:bodyPr/>
                <a:lstStyle/>
                <a:p>
                  <a:endParaRPr lang="en-US">
                    <a:latin typeface="Arial"/>
                    <a:cs typeface="Arial"/>
                  </a:endParaRPr>
                </a:p>
              </p:txBody>
            </p:sp>
          </p:grpSp>
          <p:sp>
            <p:nvSpPr>
              <p:cNvPr id="16" name="Text Box 21"/>
              <p:cNvSpPr txBox="1">
                <a:spLocks noChangeArrowheads="1"/>
              </p:cNvSpPr>
              <p:nvPr/>
            </p:nvSpPr>
            <p:spPr bwMode="auto">
              <a:xfrm>
                <a:off x="2474" y="3436"/>
                <a:ext cx="189" cy="269"/>
              </a:xfrm>
              <a:prstGeom prst="rect">
                <a:avLst/>
              </a:prstGeom>
              <a:noFill/>
              <a:ln w="9525">
                <a:noFill/>
                <a:miter lim="800000"/>
                <a:headEnd/>
                <a:tailEnd/>
              </a:ln>
            </p:spPr>
            <p:txBody>
              <a:bodyPr>
                <a:spAutoFit/>
              </a:bodyPr>
              <a:lstStyle/>
              <a:p>
                <a:pPr algn="ctr">
                  <a:spcBef>
                    <a:spcPct val="50000"/>
                  </a:spcBef>
                </a:pPr>
                <a:r>
                  <a:rPr lang="en-US" sz="2200" dirty="0">
                    <a:latin typeface="Arial"/>
                    <a:cs typeface="Arial"/>
                  </a:rPr>
                  <a:t>0</a:t>
                </a:r>
              </a:p>
            </p:txBody>
          </p:sp>
          <p:sp>
            <p:nvSpPr>
              <p:cNvPr id="17" name="Text Box 22"/>
              <p:cNvSpPr txBox="1">
                <a:spLocks noChangeArrowheads="1"/>
              </p:cNvSpPr>
              <p:nvPr/>
            </p:nvSpPr>
            <p:spPr bwMode="auto">
              <a:xfrm>
                <a:off x="3225" y="225"/>
                <a:ext cx="1693" cy="54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latin typeface="Arial"/>
                    <a:cs typeface="Arial"/>
                  </a:rPr>
                  <a:t>The market for </a:t>
                </a:r>
                <a:br>
                  <a:rPr lang="en-US" sz="2500">
                    <a:latin typeface="Arial"/>
                    <a:cs typeface="Arial"/>
                  </a:rPr>
                </a:br>
                <a:r>
                  <a:rPr lang="en-US" sz="2500">
                    <a:latin typeface="Arial"/>
                    <a:cs typeface="Arial"/>
                  </a:rPr>
                  <a:t>hotel rooms</a:t>
                </a:r>
              </a:p>
            </p:txBody>
          </p:sp>
          <p:sp>
            <p:nvSpPr>
              <p:cNvPr id="18" name="Text Box 23"/>
              <p:cNvSpPr txBox="1">
                <a:spLocks noChangeArrowheads="1"/>
              </p:cNvSpPr>
              <p:nvPr/>
            </p:nvSpPr>
            <p:spPr bwMode="auto">
              <a:xfrm>
                <a:off x="5220" y="2165"/>
                <a:ext cx="210"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latin typeface="Arial"/>
                    <a:cs typeface="Arial"/>
                  </a:rPr>
                  <a:t>D</a:t>
                </a:r>
              </a:p>
            </p:txBody>
          </p:sp>
        </p:grpSp>
      </p:grpSp>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152400" y="1476375"/>
            <a:ext cx="3082553" cy="4373563"/>
          </a:xfrm>
        </p:spPr>
        <p:txBody>
          <a:bodyPr>
            <a:normAutofit/>
          </a:bodyPr>
          <a:lstStyle/>
          <a:p>
            <a:pPr>
              <a:spcBef>
                <a:spcPct val="45000"/>
              </a:spcBef>
              <a:buClr>
                <a:srgbClr val="003399"/>
              </a:buClr>
              <a:buSzPct val="120000"/>
            </a:pPr>
            <a:r>
              <a:rPr lang="en-US" sz="2800" dirty="0" smtClean="0">
                <a:cs typeface="Arial"/>
              </a:rPr>
              <a:t>Q = 80</a:t>
            </a:r>
          </a:p>
          <a:p>
            <a:pPr>
              <a:spcBef>
                <a:spcPct val="45000"/>
              </a:spcBef>
              <a:buClr>
                <a:srgbClr val="003399"/>
              </a:buClr>
              <a:buSzPct val="120000"/>
            </a:pPr>
            <a:r>
              <a:rPr lang="en-US" sz="2800" dirty="0" smtClean="0">
                <a:cs typeface="Arial"/>
              </a:rPr>
              <a:t>P</a:t>
            </a:r>
            <a:r>
              <a:rPr lang="en-US" sz="2800" baseline="-25000" dirty="0" smtClean="0">
                <a:cs typeface="Arial"/>
              </a:rPr>
              <a:t>B</a:t>
            </a:r>
            <a:r>
              <a:rPr lang="en-US" sz="2800" dirty="0">
                <a:cs typeface="Arial"/>
              </a:rPr>
              <a:t> </a:t>
            </a:r>
            <a:r>
              <a:rPr lang="en-US" sz="2800" dirty="0" smtClean="0">
                <a:cs typeface="Arial"/>
              </a:rPr>
              <a:t>= $110</a:t>
            </a:r>
          </a:p>
          <a:p>
            <a:pPr>
              <a:spcBef>
                <a:spcPct val="45000"/>
              </a:spcBef>
              <a:buClr>
                <a:srgbClr val="003399"/>
              </a:buClr>
              <a:buSzPct val="120000"/>
            </a:pPr>
            <a:r>
              <a:rPr lang="en-US" sz="2800" dirty="0" smtClean="0">
                <a:cs typeface="Arial"/>
              </a:rPr>
              <a:t> P</a:t>
            </a:r>
            <a:r>
              <a:rPr lang="en-US" sz="2800" baseline="-25000" dirty="0" smtClean="0">
                <a:cs typeface="Arial"/>
              </a:rPr>
              <a:t>S </a:t>
            </a:r>
            <a:r>
              <a:rPr lang="en-US" sz="2800" dirty="0" smtClean="0">
                <a:cs typeface="Arial"/>
              </a:rPr>
              <a:t>= $80</a:t>
            </a:r>
          </a:p>
          <a:p>
            <a:pPr>
              <a:spcBef>
                <a:spcPct val="45000"/>
              </a:spcBef>
              <a:buClr>
                <a:srgbClr val="003399"/>
              </a:buClr>
              <a:buSzPct val="120000"/>
            </a:pPr>
            <a:r>
              <a:rPr lang="en-US" sz="2800" dirty="0">
                <a:cs typeface="Arial"/>
              </a:rPr>
              <a:t>Incidence</a:t>
            </a:r>
          </a:p>
          <a:p>
            <a:pPr lvl="1">
              <a:spcBef>
                <a:spcPct val="45000"/>
              </a:spcBef>
              <a:buClr>
                <a:srgbClr val="003399"/>
              </a:buClr>
              <a:buSzPct val="120000"/>
            </a:pPr>
            <a:r>
              <a:rPr lang="en-US" dirty="0">
                <a:cs typeface="Arial"/>
              </a:rPr>
              <a:t>buyers: $10</a:t>
            </a:r>
          </a:p>
          <a:p>
            <a:pPr lvl="1">
              <a:spcBef>
                <a:spcPct val="45000"/>
              </a:spcBef>
              <a:buClr>
                <a:srgbClr val="003399"/>
              </a:buClr>
              <a:buSzPct val="120000"/>
            </a:pPr>
            <a:r>
              <a:rPr lang="en-US" dirty="0">
                <a:cs typeface="Arial"/>
              </a:rPr>
              <a:t>sellers: $20</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39" name="Group 38"/>
          <p:cNvGrpSpPr/>
          <p:nvPr/>
        </p:nvGrpSpPr>
        <p:grpSpPr>
          <a:xfrm>
            <a:off x="2919413" y="2436813"/>
            <a:ext cx="3328987" cy="3963987"/>
            <a:chOff x="2919413" y="2436813"/>
            <a:chExt cx="3328987" cy="3963987"/>
          </a:xfrm>
        </p:grpSpPr>
        <p:grpSp>
          <p:nvGrpSpPr>
            <p:cNvPr id="25" name="Group 33"/>
            <p:cNvGrpSpPr>
              <a:grpSpLocks/>
            </p:cNvGrpSpPr>
            <p:nvPr/>
          </p:nvGrpSpPr>
          <p:grpSpPr bwMode="auto">
            <a:xfrm>
              <a:off x="5033963" y="2678113"/>
              <a:ext cx="908050" cy="1316037"/>
              <a:chOff x="3118" y="1466"/>
              <a:chExt cx="572" cy="829"/>
            </a:xfrm>
          </p:grpSpPr>
          <p:sp>
            <p:nvSpPr>
              <p:cNvPr id="26" name="AutoShape 34"/>
              <p:cNvSpPr>
                <a:spLocks/>
              </p:cNvSpPr>
              <p:nvPr/>
            </p:nvSpPr>
            <p:spPr bwMode="auto">
              <a:xfrm>
                <a:off x="3560" y="1466"/>
                <a:ext cx="130" cy="829"/>
              </a:xfrm>
              <a:prstGeom prst="leftBrace">
                <a:avLst>
                  <a:gd name="adj1" fmla="val 69201"/>
                  <a:gd name="adj2" fmla="val 48491"/>
                </a:avLst>
              </a:prstGeom>
              <a:noFill/>
              <a:ln w="19050">
                <a:solidFill>
                  <a:srgbClr val="000099"/>
                </a:solidFill>
                <a:round/>
                <a:headEnd/>
                <a:tailEnd/>
              </a:ln>
            </p:spPr>
            <p:txBody>
              <a:bodyPr wrap="none" anchor="ctr"/>
              <a:lstStyle/>
              <a:p>
                <a:endParaRPr lang="en-US">
                  <a:latin typeface="Arial"/>
                  <a:cs typeface="Arial"/>
                </a:endParaRPr>
              </a:p>
            </p:txBody>
          </p:sp>
          <p:sp>
            <p:nvSpPr>
              <p:cNvPr id="27" name="Text Box 35"/>
              <p:cNvSpPr txBox="1">
                <a:spLocks noChangeArrowheads="1"/>
              </p:cNvSpPr>
              <p:nvPr/>
            </p:nvSpPr>
            <p:spPr bwMode="auto">
              <a:xfrm>
                <a:off x="3118" y="1726"/>
                <a:ext cx="442" cy="288"/>
              </a:xfrm>
              <a:prstGeom prst="rect">
                <a:avLst/>
              </a:prstGeom>
              <a:noFill/>
              <a:ln w="9525">
                <a:noFill/>
                <a:miter lim="800000"/>
                <a:headEnd/>
                <a:tailEnd/>
              </a:ln>
            </p:spPr>
            <p:txBody>
              <a:bodyPr>
                <a:spAutoFit/>
              </a:bodyPr>
              <a:lstStyle/>
              <a:p>
                <a:pPr algn="r">
                  <a:spcBef>
                    <a:spcPct val="50000"/>
                  </a:spcBef>
                </a:pPr>
                <a:r>
                  <a:rPr lang="en-US" sz="2400">
                    <a:solidFill>
                      <a:srgbClr val="000099"/>
                    </a:solidFill>
                    <a:latin typeface="Arial"/>
                    <a:cs typeface="Arial"/>
                  </a:rPr>
                  <a:t>Tax</a:t>
                </a:r>
              </a:p>
            </p:txBody>
          </p:sp>
        </p:grpSp>
        <p:grpSp>
          <p:nvGrpSpPr>
            <p:cNvPr id="28" name="Group 36"/>
            <p:cNvGrpSpPr>
              <a:grpSpLocks/>
            </p:cNvGrpSpPr>
            <p:nvPr/>
          </p:nvGrpSpPr>
          <p:grpSpPr bwMode="auto">
            <a:xfrm>
              <a:off x="5713413" y="2655888"/>
              <a:ext cx="534987" cy="3744912"/>
              <a:chOff x="3549" y="1452"/>
              <a:chExt cx="337" cy="2359"/>
            </a:xfrm>
          </p:grpSpPr>
          <p:sp>
            <p:nvSpPr>
              <p:cNvPr id="29" name="Line 37"/>
              <p:cNvSpPr>
                <a:spLocks noChangeShapeType="1"/>
              </p:cNvSpPr>
              <p:nvPr/>
            </p:nvSpPr>
            <p:spPr bwMode="auto">
              <a:xfrm>
                <a:off x="3719" y="1452"/>
                <a:ext cx="0" cy="1967"/>
              </a:xfrm>
              <a:prstGeom prst="line">
                <a:avLst/>
              </a:prstGeom>
              <a:noFill/>
              <a:ln w="28575">
                <a:solidFill>
                  <a:srgbClr val="FF0000"/>
                </a:solidFill>
                <a:prstDash val="dash"/>
                <a:round/>
                <a:headEnd/>
                <a:tailEnd/>
              </a:ln>
            </p:spPr>
            <p:txBody>
              <a:bodyPr/>
              <a:lstStyle/>
              <a:p>
                <a:endParaRPr lang="en-US">
                  <a:latin typeface="Arial"/>
                  <a:cs typeface="Arial"/>
                </a:endParaRPr>
              </a:p>
            </p:txBody>
          </p:sp>
          <p:sp>
            <p:nvSpPr>
              <p:cNvPr id="30" name="Rectangle 38"/>
              <p:cNvSpPr>
                <a:spLocks noChangeArrowheads="1"/>
              </p:cNvSpPr>
              <p:nvPr/>
            </p:nvSpPr>
            <p:spPr bwMode="auto">
              <a:xfrm>
                <a:off x="3549" y="3544"/>
                <a:ext cx="337" cy="267"/>
              </a:xfrm>
              <a:prstGeom prst="rect">
                <a:avLst/>
              </a:prstGeom>
              <a:noFill/>
              <a:ln w="12700">
                <a:solidFill>
                  <a:srgbClr val="FF0000"/>
                </a:solidFill>
                <a:miter lim="800000"/>
                <a:headEnd/>
                <a:tailEnd/>
              </a:ln>
            </p:spPr>
            <p:txBody>
              <a:bodyPr wrap="none" anchor="ctr"/>
              <a:lstStyle/>
              <a:p>
                <a:endParaRPr lang="en-US">
                  <a:latin typeface="Arial"/>
                  <a:cs typeface="Arial"/>
                </a:endParaRPr>
              </a:p>
            </p:txBody>
          </p:sp>
        </p:grpSp>
        <p:grpSp>
          <p:nvGrpSpPr>
            <p:cNvPr id="31" name="Group 39"/>
            <p:cNvGrpSpPr>
              <a:grpSpLocks/>
            </p:cNvGrpSpPr>
            <p:nvPr/>
          </p:nvGrpSpPr>
          <p:grpSpPr bwMode="auto">
            <a:xfrm>
              <a:off x="2919413" y="2436813"/>
              <a:ext cx="3060700" cy="477837"/>
              <a:chOff x="1786" y="1305"/>
              <a:chExt cx="1928" cy="301"/>
            </a:xfrm>
          </p:grpSpPr>
          <p:sp>
            <p:nvSpPr>
              <p:cNvPr id="32" name="Line 40"/>
              <p:cNvSpPr>
                <a:spLocks noChangeShapeType="1"/>
              </p:cNvSpPr>
              <p:nvPr/>
            </p:nvSpPr>
            <p:spPr bwMode="auto">
              <a:xfrm flipH="1">
                <a:off x="2677" y="1452"/>
                <a:ext cx="1037" cy="0"/>
              </a:xfrm>
              <a:prstGeom prst="line">
                <a:avLst/>
              </a:prstGeom>
              <a:noFill/>
              <a:ln w="28575">
                <a:solidFill>
                  <a:srgbClr val="FF0000"/>
                </a:solidFill>
                <a:prstDash val="dash"/>
                <a:round/>
                <a:headEnd/>
                <a:tailEnd/>
              </a:ln>
            </p:spPr>
            <p:txBody>
              <a:bodyPr/>
              <a:lstStyle/>
              <a:p>
                <a:endParaRPr lang="en-US">
                  <a:latin typeface="Arial"/>
                  <a:cs typeface="Arial"/>
                </a:endParaRPr>
              </a:p>
            </p:txBody>
          </p:sp>
          <p:sp>
            <p:nvSpPr>
              <p:cNvPr id="33" name="Text Box 41"/>
              <p:cNvSpPr txBox="1">
                <a:spLocks noChangeArrowheads="1"/>
              </p:cNvSpPr>
              <p:nvPr/>
            </p:nvSpPr>
            <p:spPr bwMode="auto">
              <a:xfrm>
                <a:off x="1786" y="1322"/>
                <a:ext cx="505" cy="269"/>
              </a:xfrm>
              <a:prstGeom prst="rect">
                <a:avLst/>
              </a:prstGeom>
              <a:noFill/>
              <a:ln w="9525">
                <a:noFill/>
                <a:miter lim="800000"/>
                <a:headEnd/>
                <a:tailEnd/>
              </a:ln>
            </p:spPr>
            <p:txBody>
              <a:bodyPr>
                <a:spAutoFit/>
              </a:bodyPr>
              <a:lstStyle/>
              <a:p>
                <a:pPr algn="r">
                  <a:spcBef>
                    <a:spcPct val="50000"/>
                  </a:spcBef>
                </a:pPr>
                <a:r>
                  <a:rPr lang="en-US" sz="2200" b="1" i="1">
                    <a:latin typeface="Arial"/>
                    <a:cs typeface="Arial"/>
                  </a:rPr>
                  <a:t>P</a:t>
                </a:r>
                <a:r>
                  <a:rPr lang="en-US" sz="2200" b="1" i="1" baseline="-25000">
                    <a:latin typeface="Arial"/>
                    <a:cs typeface="Arial"/>
                  </a:rPr>
                  <a:t>B</a:t>
                </a:r>
                <a:r>
                  <a:rPr lang="en-US" sz="2200">
                    <a:latin typeface="Arial"/>
                    <a:cs typeface="Arial"/>
                  </a:rPr>
                  <a:t> =</a:t>
                </a:r>
                <a:endParaRPr lang="en-US" sz="2200" b="1" i="1" baseline="-25000">
                  <a:latin typeface="Arial"/>
                  <a:cs typeface="Arial"/>
                </a:endParaRPr>
              </a:p>
            </p:txBody>
          </p:sp>
          <p:sp>
            <p:nvSpPr>
              <p:cNvPr id="34" name="Rectangle 42"/>
              <p:cNvSpPr>
                <a:spLocks noChangeArrowheads="1"/>
              </p:cNvSpPr>
              <p:nvPr/>
            </p:nvSpPr>
            <p:spPr bwMode="auto">
              <a:xfrm>
                <a:off x="1819" y="1305"/>
                <a:ext cx="768" cy="301"/>
              </a:xfrm>
              <a:prstGeom prst="rect">
                <a:avLst/>
              </a:prstGeom>
              <a:noFill/>
              <a:ln w="12700">
                <a:solidFill>
                  <a:srgbClr val="FF0000"/>
                </a:solidFill>
                <a:miter lim="800000"/>
                <a:headEnd/>
                <a:tailEnd/>
              </a:ln>
            </p:spPr>
            <p:txBody>
              <a:bodyPr wrap="none" anchor="ctr"/>
              <a:lstStyle/>
              <a:p>
                <a:endParaRPr lang="en-US">
                  <a:latin typeface="Arial"/>
                  <a:cs typeface="Arial"/>
                </a:endParaRPr>
              </a:p>
            </p:txBody>
          </p:sp>
        </p:grpSp>
        <p:grpSp>
          <p:nvGrpSpPr>
            <p:cNvPr id="35" name="Group 43"/>
            <p:cNvGrpSpPr>
              <a:grpSpLocks/>
            </p:cNvGrpSpPr>
            <p:nvPr/>
          </p:nvGrpSpPr>
          <p:grpSpPr bwMode="auto">
            <a:xfrm>
              <a:off x="3028950" y="3756025"/>
              <a:ext cx="2941638" cy="477838"/>
              <a:chOff x="1855" y="2148"/>
              <a:chExt cx="1853" cy="301"/>
            </a:xfrm>
          </p:grpSpPr>
          <p:sp>
            <p:nvSpPr>
              <p:cNvPr id="36" name="Line 44"/>
              <p:cNvSpPr>
                <a:spLocks noChangeShapeType="1"/>
              </p:cNvSpPr>
              <p:nvPr/>
            </p:nvSpPr>
            <p:spPr bwMode="auto">
              <a:xfrm flipH="1">
                <a:off x="2671" y="2295"/>
                <a:ext cx="1037" cy="0"/>
              </a:xfrm>
              <a:prstGeom prst="line">
                <a:avLst/>
              </a:prstGeom>
              <a:noFill/>
              <a:ln w="28575">
                <a:solidFill>
                  <a:srgbClr val="FF0000"/>
                </a:solidFill>
                <a:prstDash val="dash"/>
                <a:round/>
                <a:headEnd/>
                <a:tailEnd/>
              </a:ln>
            </p:spPr>
            <p:txBody>
              <a:bodyPr/>
              <a:lstStyle/>
              <a:p>
                <a:endParaRPr lang="en-US">
                  <a:latin typeface="Arial"/>
                  <a:cs typeface="Arial"/>
                </a:endParaRPr>
              </a:p>
            </p:txBody>
          </p:sp>
          <p:sp>
            <p:nvSpPr>
              <p:cNvPr id="37" name="Text Box 45"/>
              <p:cNvSpPr txBox="1">
                <a:spLocks noChangeArrowheads="1"/>
              </p:cNvSpPr>
              <p:nvPr/>
            </p:nvSpPr>
            <p:spPr bwMode="auto">
              <a:xfrm>
                <a:off x="1855" y="2160"/>
                <a:ext cx="505" cy="269"/>
              </a:xfrm>
              <a:prstGeom prst="rect">
                <a:avLst/>
              </a:prstGeom>
              <a:noFill/>
              <a:ln w="9525">
                <a:noFill/>
                <a:miter lim="800000"/>
                <a:headEnd/>
                <a:tailEnd/>
              </a:ln>
            </p:spPr>
            <p:txBody>
              <a:bodyPr>
                <a:spAutoFit/>
              </a:bodyPr>
              <a:lstStyle/>
              <a:p>
                <a:pPr algn="r">
                  <a:spcBef>
                    <a:spcPct val="50000"/>
                  </a:spcBef>
                </a:pPr>
                <a:r>
                  <a:rPr lang="en-US" sz="2200" b="1" i="1">
                    <a:latin typeface="Arial"/>
                    <a:cs typeface="Arial"/>
                  </a:rPr>
                  <a:t>P</a:t>
                </a:r>
                <a:r>
                  <a:rPr lang="en-US" sz="2200" b="1" i="1" baseline="-25000">
                    <a:latin typeface="Arial"/>
                    <a:cs typeface="Arial"/>
                  </a:rPr>
                  <a:t>S</a:t>
                </a:r>
                <a:r>
                  <a:rPr lang="en-US" sz="2200">
                    <a:latin typeface="Arial"/>
                    <a:cs typeface="Arial"/>
                  </a:rPr>
                  <a:t> =</a:t>
                </a:r>
                <a:endParaRPr lang="en-US" sz="2200" b="1" i="1" baseline="-25000">
                  <a:latin typeface="Arial"/>
                  <a:cs typeface="Arial"/>
                </a:endParaRPr>
              </a:p>
            </p:txBody>
          </p:sp>
          <p:sp>
            <p:nvSpPr>
              <p:cNvPr id="38" name="Rectangle 46"/>
              <p:cNvSpPr>
                <a:spLocks noChangeArrowheads="1"/>
              </p:cNvSpPr>
              <p:nvPr/>
            </p:nvSpPr>
            <p:spPr bwMode="auto">
              <a:xfrm>
                <a:off x="1878" y="2148"/>
                <a:ext cx="718" cy="301"/>
              </a:xfrm>
              <a:prstGeom prst="rect">
                <a:avLst/>
              </a:prstGeom>
              <a:noFill/>
              <a:ln w="12700">
                <a:solidFill>
                  <a:srgbClr val="FF0000"/>
                </a:solidFill>
                <a:miter lim="800000"/>
                <a:headEnd/>
                <a:tailEnd/>
              </a:ln>
            </p:spPr>
            <p:txBody>
              <a:bodyPr wrap="none" anchor="ctr"/>
              <a:lstStyle/>
              <a:p>
                <a:endParaRPr lang="en-US">
                  <a:latin typeface="Arial"/>
                  <a:cs typeface="Arial"/>
                </a:endParaRPr>
              </a:p>
            </p:txBody>
          </p:sp>
        </p:grpSp>
      </p:grpSp>
    </p:spTree>
    <p:extLst>
      <p:ext uri="{BB962C8B-B14F-4D97-AF65-F5344CB8AC3E}">
        <p14:creationId xmlns:p14="http://schemas.microsoft.com/office/powerpoint/2010/main" val="26333078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40068" y="1"/>
            <a:ext cx="7803931" cy="961900"/>
          </a:xfrm>
        </p:spPr>
        <p:txBody>
          <a:bodyPr wrap="square" anchor="t"/>
          <a:lstStyle/>
          <a:p>
            <a:r>
              <a:rPr lang="en-US" altLang="en-US" sz="3200" dirty="0"/>
              <a:t>Government Policies That Alter the </a:t>
            </a:r>
            <a:br>
              <a:rPr lang="en-US" altLang="en-US" sz="3200" dirty="0"/>
            </a:br>
            <a:r>
              <a:rPr lang="en-US" altLang="en-US" sz="3200" dirty="0"/>
              <a:t>Private Market Outcome</a:t>
            </a:r>
            <a:endParaRPr lang="en-US" altLang="en-US" sz="3200" dirty="0" smtClean="0"/>
          </a:p>
        </p:txBody>
      </p:sp>
      <p:sp>
        <p:nvSpPr>
          <p:cNvPr id="10243" name="Content Placeholder 2"/>
          <p:cNvSpPr>
            <a:spLocks noGrp="1"/>
          </p:cNvSpPr>
          <p:nvPr>
            <p:ph idx="1"/>
          </p:nvPr>
        </p:nvSpPr>
        <p:spPr/>
        <p:txBody>
          <a:bodyPr/>
          <a:lstStyle/>
          <a:p>
            <a:r>
              <a:rPr lang="en-US" altLang="en-US" dirty="0" smtClean="0"/>
              <a:t>Price controls </a:t>
            </a:r>
          </a:p>
          <a:p>
            <a:pPr lvl="1"/>
            <a:r>
              <a:rPr lang="en-US" altLang="en-US" dirty="0">
                <a:solidFill>
                  <a:srgbClr val="005EA4"/>
                </a:solidFill>
              </a:rPr>
              <a:t>Price </a:t>
            </a:r>
            <a:r>
              <a:rPr lang="en-US" altLang="en-US" dirty="0" smtClean="0">
                <a:solidFill>
                  <a:srgbClr val="005EA4"/>
                </a:solidFill>
              </a:rPr>
              <a:t>ceiling</a:t>
            </a:r>
            <a:r>
              <a:rPr lang="en-US" altLang="en-US" dirty="0" smtClean="0"/>
              <a:t>: legal </a:t>
            </a:r>
            <a:r>
              <a:rPr lang="en-US" altLang="en-US" dirty="0"/>
              <a:t>maximum on the price at which a good can be sold</a:t>
            </a:r>
          </a:p>
          <a:p>
            <a:pPr lvl="2"/>
            <a:r>
              <a:rPr lang="en-US" altLang="en-US" dirty="0"/>
              <a:t>Rent-control laws</a:t>
            </a:r>
          </a:p>
          <a:p>
            <a:pPr lvl="1"/>
            <a:r>
              <a:rPr lang="en-US" altLang="en-US" dirty="0">
                <a:solidFill>
                  <a:srgbClr val="005EA4"/>
                </a:solidFill>
              </a:rPr>
              <a:t>Price </a:t>
            </a:r>
            <a:r>
              <a:rPr lang="en-US" altLang="en-US" dirty="0" smtClean="0">
                <a:solidFill>
                  <a:srgbClr val="005EA4"/>
                </a:solidFill>
              </a:rPr>
              <a:t>floor</a:t>
            </a:r>
            <a:r>
              <a:rPr lang="en-US" altLang="en-US" dirty="0" smtClean="0"/>
              <a:t>: legal </a:t>
            </a:r>
            <a:r>
              <a:rPr lang="en-US" altLang="en-US" dirty="0"/>
              <a:t>minimum on the price at which a good can be sold</a:t>
            </a:r>
          </a:p>
          <a:p>
            <a:pPr lvl="2"/>
            <a:r>
              <a:rPr lang="en-US" altLang="en-US" dirty="0"/>
              <a:t>Minimum wage laws</a:t>
            </a:r>
          </a:p>
          <a:p>
            <a:r>
              <a:rPr lang="en-US" altLang="en-US" dirty="0" smtClean="0"/>
              <a:t>Taxes: </a:t>
            </a:r>
            <a:r>
              <a:rPr lang="en-US" altLang="en-US" sz="3200" dirty="0" smtClean="0">
                <a:solidFill>
                  <a:schemeClr val="tx1"/>
                </a:solidFill>
              </a:rPr>
              <a:t>government </a:t>
            </a:r>
            <a:r>
              <a:rPr lang="en-US" altLang="en-US" sz="3200" dirty="0">
                <a:solidFill>
                  <a:schemeClr val="tx1"/>
                </a:solidFill>
              </a:rPr>
              <a:t>can make buyers or sellers pay a specific amount on each </a:t>
            </a:r>
            <a:r>
              <a:rPr lang="en-US" altLang="en-US" sz="3200" dirty="0" smtClean="0">
                <a:solidFill>
                  <a:schemeClr val="tx1"/>
                </a:solidFill>
              </a:rPr>
              <a:t>unit</a:t>
            </a:r>
            <a:endParaRPr lang="en-US" altLang="en-US" sz="3200" dirty="0">
              <a:solidFill>
                <a:schemeClr val="tx1"/>
              </a:solidFill>
            </a:endParaRP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72DA84C-34B7-4383-AB10-A1147FFD97DF}"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857398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209550" y="0"/>
            <a:ext cx="8770938" cy="990600"/>
          </a:xfrm>
        </p:spPr>
        <p:txBody>
          <a:bodyPr>
            <a:normAutofit fontScale="90000"/>
          </a:bodyPr>
          <a:lstStyle/>
          <a:p>
            <a:pPr eaLnBrk="1" hangingPunct="1"/>
            <a:r>
              <a:rPr lang="en-US" dirty="0" smtClean="0"/>
              <a:t>Elasticity and Tax </a:t>
            </a:r>
            <a:r>
              <a:rPr lang="en-US" dirty="0" smtClean="0"/>
              <a:t>Incidence</a:t>
            </a:r>
            <a:br>
              <a:rPr lang="en-US" dirty="0" smtClean="0"/>
            </a:br>
            <a:r>
              <a:rPr lang="en-US" sz="3600" u="sng" dirty="0"/>
              <a:t>CASE 1:  Supply is more elastic than </a:t>
            </a:r>
            <a:r>
              <a:rPr lang="en-US" sz="3600" u="sng" dirty="0" smtClean="0"/>
              <a:t>demand</a:t>
            </a:r>
            <a:endParaRPr lang="en-US" dirty="0" smtClean="0"/>
          </a:p>
        </p:txBody>
      </p:sp>
      <p:sp>
        <p:nvSpPr>
          <p:cNvPr id="33797" name="Rectangle 3"/>
          <p:cNvSpPr>
            <a:spLocks noGrp="1" noChangeArrowheads="1"/>
          </p:cNvSpPr>
          <p:nvPr>
            <p:ph type="body" sz="quarter" idx="12"/>
          </p:nvPr>
        </p:nvSpPr>
        <p:spPr>
          <a:xfrm>
            <a:off x="6203950" y="1503335"/>
            <a:ext cx="2787650" cy="3273455"/>
          </a:xfrm>
          <a:solidFill>
            <a:srgbClr val="66FF66"/>
          </a:solidFill>
        </p:spPr>
        <p:txBody>
          <a:bodyPr/>
          <a:lstStyle/>
          <a:p>
            <a:pPr>
              <a:lnSpc>
                <a:spcPct val="105000"/>
              </a:lnSpc>
              <a:spcBef>
                <a:spcPct val="20000"/>
              </a:spcBef>
              <a:buClr>
                <a:srgbClr val="00B85C"/>
              </a:buClr>
              <a:buSzPct val="120000"/>
              <a:buFont typeface="Wingdings" pitchFamily="2" charset="2"/>
              <a:buNone/>
              <a:defRPr/>
            </a:pPr>
            <a:r>
              <a:rPr lang="en-US" sz="2600" dirty="0">
                <a:cs typeface="Arial"/>
              </a:rPr>
              <a:t>It’s </a:t>
            </a:r>
            <a:r>
              <a:rPr lang="en-US" sz="2600" dirty="0" smtClean="0">
                <a:cs typeface="Arial"/>
              </a:rPr>
              <a:t>easier for </a:t>
            </a:r>
            <a:r>
              <a:rPr lang="en-US" sz="2600" dirty="0">
                <a:cs typeface="Arial"/>
              </a:rPr>
              <a:t>sellers </a:t>
            </a:r>
            <a:r>
              <a:rPr lang="en-US" sz="2600" dirty="0" smtClean="0">
                <a:cs typeface="Arial"/>
              </a:rPr>
              <a:t>than buyers </a:t>
            </a:r>
            <a:r>
              <a:rPr lang="en-US" sz="2600" dirty="0">
                <a:cs typeface="Arial"/>
              </a:rPr>
              <a:t>to </a:t>
            </a:r>
            <a:r>
              <a:rPr lang="en-US" sz="2600" dirty="0" smtClean="0">
                <a:cs typeface="Arial"/>
              </a:rPr>
              <a:t>leave the </a:t>
            </a:r>
            <a:r>
              <a:rPr lang="en-US" sz="2600" dirty="0">
                <a:cs typeface="Arial"/>
              </a:rPr>
              <a:t>market.  </a:t>
            </a:r>
          </a:p>
          <a:p>
            <a:pPr>
              <a:lnSpc>
                <a:spcPct val="105000"/>
              </a:lnSpc>
              <a:spcBef>
                <a:spcPct val="20000"/>
              </a:spcBef>
              <a:buClr>
                <a:srgbClr val="00B85C"/>
              </a:buClr>
              <a:buSzPct val="120000"/>
              <a:buFont typeface="Wingdings" pitchFamily="2" charset="2"/>
              <a:buNone/>
              <a:defRPr/>
            </a:pPr>
            <a:r>
              <a:rPr lang="en-US" sz="2600" dirty="0">
                <a:cs typeface="Arial"/>
              </a:rPr>
              <a:t>So buyers bear </a:t>
            </a:r>
            <a:r>
              <a:rPr lang="en-US" sz="2600" dirty="0" smtClean="0">
                <a:cs typeface="Arial"/>
              </a:rPr>
              <a:t>most </a:t>
            </a:r>
            <a:r>
              <a:rPr lang="en-US" sz="2600" dirty="0">
                <a:cs typeface="Arial"/>
              </a:rPr>
              <a:t>of </a:t>
            </a:r>
            <a:r>
              <a:rPr lang="en-US" sz="2600" dirty="0" smtClean="0">
                <a:cs typeface="Arial"/>
              </a:rPr>
              <a:t>the burden of </a:t>
            </a:r>
            <a:r>
              <a:rPr lang="en-US" sz="2600" dirty="0">
                <a:cs typeface="Arial"/>
              </a:rPr>
              <a:t>the tax. </a:t>
            </a:r>
            <a:endParaRPr lang="en-US" sz="2600" dirty="0">
              <a:cs typeface="Arial"/>
            </a:endParaRPr>
          </a:p>
        </p:txBody>
      </p:sp>
      <p:grpSp>
        <p:nvGrpSpPr>
          <p:cNvPr id="2" name="Group 4"/>
          <p:cNvGrpSpPr>
            <a:grpSpLocks/>
          </p:cNvGrpSpPr>
          <p:nvPr/>
        </p:nvGrpSpPr>
        <p:grpSpPr bwMode="auto">
          <a:xfrm>
            <a:off x="3201988" y="1524000"/>
            <a:ext cx="3316287" cy="4108450"/>
            <a:chOff x="3326" y="1149"/>
            <a:chExt cx="2089" cy="2588"/>
          </a:xfrm>
        </p:grpSpPr>
        <p:grpSp>
          <p:nvGrpSpPr>
            <p:cNvPr id="3" name="Group 5"/>
            <p:cNvGrpSpPr>
              <a:grpSpLocks/>
            </p:cNvGrpSpPr>
            <p:nvPr/>
          </p:nvGrpSpPr>
          <p:grpSpPr bwMode="auto">
            <a:xfrm>
              <a:off x="3433" y="1403"/>
              <a:ext cx="1784" cy="2190"/>
              <a:chOff x="2424" y="1167"/>
              <a:chExt cx="2400" cy="2079"/>
            </a:xfrm>
          </p:grpSpPr>
          <p:sp>
            <p:nvSpPr>
              <p:cNvPr id="33844" name="Line 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33845" name="Line 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3842" name="Text Box 8"/>
            <p:cNvSpPr txBox="1">
              <a:spLocks noChangeArrowheads="1"/>
            </p:cNvSpPr>
            <p:nvPr/>
          </p:nvSpPr>
          <p:spPr bwMode="auto">
            <a:xfrm>
              <a:off x="3326" y="1149"/>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33843" name="Text Box 9"/>
            <p:cNvSpPr txBox="1">
              <a:spLocks noChangeArrowheads="1"/>
            </p:cNvSpPr>
            <p:nvPr/>
          </p:nvSpPr>
          <p:spPr bwMode="auto">
            <a:xfrm>
              <a:off x="5182" y="3458"/>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4" name="Group 10"/>
          <p:cNvGrpSpPr>
            <a:grpSpLocks/>
          </p:cNvGrpSpPr>
          <p:nvPr/>
        </p:nvGrpSpPr>
        <p:grpSpPr bwMode="auto">
          <a:xfrm>
            <a:off x="4270375" y="2060575"/>
            <a:ext cx="1301750" cy="3209925"/>
            <a:chOff x="3999" y="1361"/>
            <a:chExt cx="820" cy="2022"/>
          </a:xfrm>
        </p:grpSpPr>
        <p:sp>
          <p:nvSpPr>
            <p:cNvPr id="33839" name="Text Box 11"/>
            <p:cNvSpPr txBox="1">
              <a:spLocks noChangeArrowheads="1"/>
            </p:cNvSpPr>
            <p:nvPr/>
          </p:nvSpPr>
          <p:spPr bwMode="auto">
            <a:xfrm>
              <a:off x="4586" y="3104"/>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p>
          </p:txBody>
        </p:sp>
        <p:sp>
          <p:nvSpPr>
            <p:cNvPr id="33840" name="Line 12"/>
            <p:cNvSpPr>
              <a:spLocks noChangeShapeType="1"/>
            </p:cNvSpPr>
            <p:nvPr/>
          </p:nvSpPr>
          <p:spPr bwMode="auto">
            <a:xfrm>
              <a:off x="3999" y="1361"/>
              <a:ext cx="655" cy="1794"/>
            </a:xfrm>
            <a:prstGeom prst="line">
              <a:avLst/>
            </a:prstGeom>
            <a:noFill/>
            <a:ln w="38100">
              <a:solidFill>
                <a:srgbClr val="003399"/>
              </a:solidFill>
              <a:round/>
              <a:headEnd/>
              <a:tailEnd/>
            </a:ln>
          </p:spPr>
          <p:txBody>
            <a:bodyPr/>
            <a:lstStyle/>
            <a:p>
              <a:endParaRPr lang="en-US">
                <a:latin typeface="Arial"/>
                <a:cs typeface="Arial"/>
              </a:endParaRPr>
            </a:p>
          </p:txBody>
        </p:sp>
      </p:grpSp>
      <p:grpSp>
        <p:nvGrpSpPr>
          <p:cNvPr id="5" name="Group 13"/>
          <p:cNvGrpSpPr>
            <a:grpSpLocks/>
          </p:cNvGrpSpPr>
          <p:nvPr/>
        </p:nvGrpSpPr>
        <p:grpSpPr bwMode="auto">
          <a:xfrm>
            <a:off x="3565525" y="2320925"/>
            <a:ext cx="2508250" cy="2465387"/>
            <a:chOff x="2336" y="1651"/>
            <a:chExt cx="1580" cy="1553"/>
          </a:xfrm>
        </p:grpSpPr>
        <p:sp>
          <p:nvSpPr>
            <p:cNvPr id="33837" name="Text Box 14"/>
            <p:cNvSpPr txBox="1">
              <a:spLocks noChangeArrowheads="1"/>
            </p:cNvSpPr>
            <p:nvPr/>
          </p:nvSpPr>
          <p:spPr bwMode="auto">
            <a:xfrm>
              <a:off x="3683" y="1651"/>
              <a:ext cx="233"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sp>
          <p:nvSpPr>
            <p:cNvPr id="33838" name="Line 15"/>
            <p:cNvSpPr>
              <a:spLocks noChangeShapeType="1"/>
            </p:cNvSpPr>
            <p:nvPr/>
          </p:nvSpPr>
          <p:spPr bwMode="auto">
            <a:xfrm flipV="1">
              <a:off x="2336" y="1875"/>
              <a:ext cx="1399" cy="1329"/>
            </a:xfrm>
            <a:prstGeom prst="line">
              <a:avLst/>
            </a:prstGeom>
            <a:noFill/>
            <a:ln w="38100">
              <a:solidFill>
                <a:srgbClr val="CC0000"/>
              </a:solidFill>
              <a:round/>
              <a:headEnd/>
              <a:tailEnd/>
            </a:ln>
          </p:spPr>
          <p:txBody>
            <a:bodyPr/>
            <a:lstStyle/>
            <a:p>
              <a:endParaRPr lang="en-US">
                <a:latin typeface="Arial"/>
                <a:cs typeface="Arial"/>
              </a:endParaRPr>
            </a:p>
          </p:txBody>
        </p:sp>
      </p:grpSp>
      <p:grpSp>
        <p:nvGrpSpPr>
          <p:cNvPr id="6" name="Group 16"/>
          <p:cNvGrpSpPr>
            <a:grpSpLocks/>
          </p:cNvGrpSpPr>
          <p:nvPr/>
        </p:nvGrpSpPr>
        <p:grpSpPr bwMode="auto">
          <a:xfrm>
            <a:off x="3557588" y="2762250"/>
            <a:ext cx="952500" cy="1108075"/>
            <a:chOff x="3550" y="1803"/>
            <a:chExt cx="600" cy="698"/>
          </a:xfrm>
        </p:grpSpPr>
        <p:sp>
          <p:nvSpPr>
            <p:cNvPr id="33834" name="Line 17"/>
            <p:cNvSpPr>
              <a:spLocks noChangeShapeType="1"/>
            </p:cNvSpPr>
            <p:nvPr/>
          </p:nvSpPr>
          <p:spPr bwMode="auto">
            <a:xfrm flipH="1" flipV="1">
              <a:off x="4149" y="1803"/>
              <a:ext cx="1" cy="698"/>
            </a:xfrm>
            <a:prstGeom prst="line">
              <a:avLst/>
            </a:prstGeom>
            <a:noFill/>
            <a:ln w="38100">
              <a:solidFill>
                <a:srgbClr val="FF6600"/>
              </a:solidFill>
              <a:round/>
              <a:headEnd/>
              <a:tailEnd/>
            </a:ln>
          </p:spPr>
          <p:txBody>
            <a:bodyPr/>
            <a:lstStyle/>
            <a:p>
              <a:endParaRPr lang="en-US">
                <a:latin typeface="Arial"/>
                <a:cs typeface="Arial"/>
              </a:endParaRPr>
            </a:p>
          </p:txBody>
        </p:sp>
        <p:sp>
          <p:nvSpPr>
            <p:cNvPr id="33835" name="AutoShape 18"/>
            <p:cNvSpPr>
              <a:spLocks/>
            </p:cNvSpPr>
            <p:nvPr/>
          </p:nvSpPr>
          <p:spPr bwMode="auto">
            <a:xfrm>
              <a:off x="3977" y="1805"/>
              <a:ext cx="118" cy="693"/>
            </a:xfrm>
            <a:prstGeom prst="leftBrace">
              <a:avLst>
                <a:gd name="adj1" fmla="val 63732"/>
                <a:gd name="adj2" fmla="val 44880"/>
              </a:avLst>
            </a:prstGeom>
            <a:noFill/>
            <a:ln w="25400">
              <a:solidFill>
                <a:schemeClr val="tx1"/>
              </a:solidFill>
              <a:round/>
              <a:headEnd/>
              <a:tailEnd/>
            </a:ln>
          </p:spPr>
          <p:txBody>
            <a:bodyPr wrap="none" anchor="ctr"/>
            <a:lstStyle/>
            <a:p>
              <a:endParaRPr lang="en-US">
                <a:latin typeface="Arial"/>
                <a:cs typeface="Arial"/>
              </a:endParaRPr>
            </a:p>
          </p:txBody>
        </p:sp>
        <p:sp>
          <p:nvSpPr>
            <p:cNvPr id="33836" name="Text Box 19"/>
            <p:cNvSpPr txBox="1">
              <a:spLocks noChangeArrowheads="1"/>
            </p:cNvSpPr>
            <p:nvPr/>
          </p:nvSpPr>
          <p:spPr bwMode="auto">
            <a:xfrm>
              <a:off x="3550" y="1958"/>
              <a:ext cx="442"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Tax</a:t>
              </a:r>
            </a:p>
          </p:txBody>
        </p:sp>
      </p:grpSp>
      <p:grpSp>
        <p:nvGrpSpPr>
          <p:cNvPr id="7" name="Group 20"/>
          <p:cNvGrpSpPr>
            <a:grpSpLocks/>
          </p:cNvGrpSpPr>
          <p:nvPr/>
        </p:nvGrpSpPr>
        <p:grpSpPr bwMode="auto">
          <a:xfrm>
            <a:off x="228600" y="2427287"/>
            <a:ext cx="3113088" cy="1154113"/>
            <a:chOff x="234" y="1718"/>
            <a:chExt cx="1961" cy="727"/>
          </a:xfrm>
        </p:grpSpPr>
        <p:sp>
          <p:nvSpPr>
            <p:cNvPr id="33830" name="AutoShape 21"/>
            <p:cNvSpPr>
              <a:spLocks/>
            </p:cNvSpPr>
            <p:nvPr/>
          </p:nvSpPr>
          <p:spPr bwMode="auto">
            <a:xfrm>
              <a:off x="2054" y="1920"/>
              <a:ext cx="141" cy="525"/>
            </a:xfrm>
            <a:prstGeom prst="leftBrace">
              <a:avLst>
                <a:gd name="adj1" fmla="val 60988"/>
                <a:gd name="adj2" fmla="val 50000"/>
              </a:avLst>
            </a:prstGeom>
            <a:noFill/>
            <a:ln w="19050">
              <a:solidFill>
                <a:srgbClr val="00B050"/>
              </a:solidFill>
              <a:round/>
              <a:headEnd/>
              <a:tailEnd/>
            </a:ln>
          </p:spPr>
          <p:txBody>
            <a:bodyPr wrap="none" anchor="ctr"/>
            <a:lstStyle/>
            <a:p>
              <a:endParaRPr lang="en-US">
                <a:latin typeface="Arial"/>
                <a:cs typeface="Arial"/>
              </a:endParaRPr>
            </a:p>
          </p:txBody>
        </p:sp>
        <p:grpSp>
          <p:nvGrpSpPr>
            <p:cNvPr id="8" name="Group 22"/>
            <p:cNvGrpSpPr>
              <a:grpSpLocks/>
            </p:cNvGrpSpPr>
            <p:nvPr/>
          </p:nvGrpSpPr>
          <p:grpSpPr bwMode="auto">
            <a:xfrm>
              <a:off x="234" y="1718"/>
              <a:ext cx="1792" cy="465"/>
              <a:chOff x="1453" y="1718"/>
              <a:chExt cx="1792" cy="465"/>
            </a:xfrm>
          </p:grpSpPr>
          <p:sp>
            <p:nvSpPr>
              <p:cNvPr id="33832" name="Line 23"/>
              <p:cNvSpPr>
                <a:spLocks noChangeShapeType="1"/>
              </p:cNvSpPr>
              <p:nvPr/>
            </p:nvSpPr>
            <p:spPr bwMode="auto">
              <a:xfrm>
                <a:off x="2610" y="1881"/>
                <a:ext cx="635" cy="297"/>
              </a:xfrm>
              <a:prstGeom prst="line">
                <a:avLst/>
              </a:prstGeom>
              <a:noFill/>
              <a:ln w="9525">
                <a:solidFill>
                  <a:schemeClr val="tx1"/>
                </a:solidFill>
                <a:round/>
                <a:headEnd/>
                <a:tailEnd/>
              </a:ln>
            </p:spPr>
            <p:txBody>
              <a:bodyPr/>
              <a:lstStyle/>
              <a:p>
                <a:endParaRPr lang="en-US">
                  <a:latin typeface="Arial"/>
                  <a:cs typeface="Arial"/>
                </a:endParaRPr>
              </a:p>
            </p:txBody>
          </p:sp>
          <p:sp>
            <p:nvSpPr>
              <p:cNvPr id="33833" name="Text Box 24"/>
              <p:cNvSpPr txBox="1">
                <a:spLocks noChangeArrowheads="1"/>
              </p:cNvSpPr>
              <p:nvPr/>
            </p:nvSpPr>
            <p:spPr bwMode="auto">
              <a:xfrm>
                <a:off x="1453" y="1718"/>
                <a:ext cx="1360" cy="465"/>
              </a:xfrm>
              <a:prstGeom prst="rect">
                <a:avLst/>
              </a:prstGeom>
              <a:solidFill>
                <a:srgbClr val="66FF66"/>
              </a:solidFill>
              <a:ln w="9525">
                <a:noFill/>
                <a:miter lim="800000"/>
                <a:headEnd/>
                <a:tailEnd/>
              </a:ln>
            </p:spPr>
            <p:txBody>
              <a:bodyPr lIns="0" tIns="0" rIns="0" bIns="0">
                <a:spAutoFit/>
              </a:bodyPr>
              <a:lstStyle/>
              <a:p>
                <a:pPr algn="ctr">
                  <a:spcBef>
                    <a:spcPct val="50000"/>
                  </a:spcBef>
                </a:pPr>
                <a:r>
                  <a:rPr lang="en-US" sz="2400" dirty="0">
                    <a:latin typeface="Arial"/>
                    <a:cs typeface="Arial"/>
                  </a:rPr>
                  <a:t>Buyers’ share of tax burden</a:t>
                </a:r>
              </a:p>
            </p:txBody>
          </p:sp>
        </p:grpSp>
      </p:grpSp>
      <p:grpSp>
        <p:nvGrpSpPr>
          <p:cNvPr id="9" name="Group 25"/>
          <p:cNvGrpSpPr>
            <a:grpSpLocks/>
          </p:cNvGrpSpPr>
          <p:nvPr/>
        </p:nvGrpSpPr>
        <p:grpSpPr bwMode="auto">
          <a:xfrm>
            <a:off x="298450" y="3600452"/>
            <a:ext cx="3043238" cy="1176338"/>
            <a:chOff x="278" y="2457"/>
            <a:chExt cx="1917" cy="741"/>
          </a:xfrm>
        </p:grpSpPr>
        <p:sp>
          <p:nvSpPr>
            <p:cNvPr id="33826" name="AutoShape 26"/>
            <p:cNvSpPr>
              <a:spLocks/>
            </p:cNvSpPr>
            <p:nvPr/>
          </p:nvSpPr>
          <p:spPr bwMode="auto">
            <a:xfrm>
              <a:off x="2054" y="2457"/>
              <a:ext cx="141" cy="177"/>
            </a:xfrm>
            <a:prstGeom prst="leftBrace">
              <a:avLst>
                <a:gd name="adj1" fmla="val 20562"/>
                <a:gd name="adj2" fmla="val 50000"/>
              </a:avLst>
            </a:prstGeom>
            <a:noFill/>
            <a:ln w="19050">
              <a:solidFill>
                <a:srgbClr val="FF0000"/>
              </a:solidFill>
              <a:round/>
              <a:headEnd/>
              <a:tailEnd/>
            </a:ln>
          </p:spPr>
          <p:txBody>
            <a:bodyPr wrap="none" anchor="ctr"/>
            <a:lstStyle/>
            <a:p>
              <a:endParaRPr lang="en-US">
                <a:latin typeface="Arial"/>
                <a:cs typeface="Arial"/>
              </a:endParaRPr>
            </a:p>
          </p:txBody>
        </p:sp>
        <p:grpSp>
          <p:nvGrpSpPr>
            <p:cNvPr id="10" name="Group 27"/>
            <p:cNvGrpSpPr>
              <a:grpSpLocks/>
            </p:cNvGrpSpPr>
            <p:nvPr/>
          </p:nvGrpSpPr>
          <p:grpSpPr bwMode="auto">
            <a:xfrm>
              <a:off x="278" y="2549"/>
              <a:ext cx="1749" cy="649"/>
              <a:chOff x="1497" y="2549"/>
              <a:chExt cx="1749" cy="649"/>
            </a:xfrm>
          </p:grpSpPr>
          <p:sp>
            <p:nvSpPr>
              <p:cNvPr id="33828" name="Line 28"/>
              <p:cNvSpPr>
                <a:spLocks noChangeShapeType="1"/>
              </p:cNvSpPr>
              <p:nvPr/>
            </p:nvSpPr>
            <p:spPr bwMode="auto">
              <a:xfrm flipH="1">
                <a:off x="2657" y="2549"/>
                <a:ext cx="589" cy="468"/>
              </a:xfrm>
              <a:prstGeom prst="line">
                <a:avLst/>
              </a:prstGeom>
              <a:noFill/>
              <a:ln w="9525">
                <a:solidFill>
                  <a:schemeClr val="tx1"/>
                </a:solidFill>
                <a:round/>
                <a:headEnd/>
                <a:tailEnd/>
              </a:ln>
            </p:spPr>
            <p:txBody>
              <a:bodyPr/>
              <a:lstStyle/>
              <a:p>
                <a:endParaRPr lang="en-US">
                  <a:latin typeface="Arial"/>
                  <a:cs typeface="Arial"/>
                </a:endParaRPr>
              </a:p>
            </p:txBody>
          </p:sp>
          <p:sp>
            <p:nvSpPr>
              <p:cNvPr id="33829" name="Text Box 29"/>
              <p:cNvSpPr txBox="1">
                <a:spLocks noChangeArrowheads="1"/>
              </p:cNvSpPr>
              <p:nvPr/>
            </p:nvSpPr>
            <p:spPr bwMode="auto">
              <a:xfrm>
                <a:off x="1497" y="2733"/>
                <a:ext cx="1319" cy="465"/>
              </a:xfrm>
              <a:prstGeom prst="rect">
                <a:avLst/>
              </a:prstGeom>
              <a:solidFill>
                <a:srgbClr val="FFCCFF"/>
              </a:solidFill>
              <a:ln w="9525">
                <a:noFill/>
                <a:miter lim="800000"/>
                <a:headEnd/>
                <a:tailEnd/>
              </a:ln>
            </p:spPr>
            <p:txBody>
              <a:bodyPr lIns="0" tIns="0" rIns="0" bIns="0">
                <a:spAutoFit/>
              </a:bodyPr>
              <a:lstStyle/>
              <a:p>
                <a:pPr algn="ctr">
                  <a:spcBef>
                    <a:spcPct val="50000"/>
                  </a:spcBef>
                </a:pPr>
                <a:r>
                  <a:rPr lang="en-US" sz="2400" dirty="0">
                    <a:latin typeface="Arial"/>
                    <a:cs typeface="Arial"/>
                  </a:rPr>
                  <a:t>Sellers’ share of tax burden</a:t>
                </a:r>
              </a:p>
            </p:txBody>
          </p:sp>
        </p:grpSp>
      </p:grpSp>
      <p:grpSp>
        <p:nvGrpSpPr>
          <p:cNvPr id="11" name="Group 30"/>
          <p:cNvGrpSpPr>
            <a:grpSpLocks/>
          </p:cNvGrpSpPr>
          <p:nvPr/>
        </p:nvGrpSpPr>
        <p:grpSpPr bwMode="auto">
          <a:xfrm>
            <a:off x="739775" y="3384555"/>
            <a:ext cx="4156075" cy="369888"/>
            <a:chOff x="556" y="2321"/>
            <a:chExt cx="2618" cy="233"/>
          </a:xfrm>
        </p:grpSpPr>
        <p:grpSp>
          <p:nvGrpSpPr>
            <p:cNvPr id="12" name="Group 31"/>
            <p:cNvGrpSpPr>
              <a:grpSpLocks/>
            </p:cNvGrpSpPr>
            <p:nvPr/>
          </p:nvGrpSpPr>
          <p:grpSpPr bwMode="auto">
            <a:xfrm>
              <a:off x="2213" y="2407"/>
              <a:ext cx="961" cy="87"/>
              <a:chOff x="3432" y="2281"/>
              <a:chExt cx="961" cy="87"/>
            </a:xfrm>
          </p:grpSpPr>
          <p:sp>
            <p:nvSpPr>
              <p:cNvPr id="33824" name="Oval 32"/>
              <p:cNvSpPr>
                <a:spLocks noChangeArrowheads="1"/>
              </p:cNvSpPr>
              <p:nvPr/>
            </p:nvSpPr>
            <p:spPr bwMode="auto">
              <a:xfrm>
                <a:off x="4305" y="228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3825" name="Line 33"/>
              <p:cNvSpPr>
                <a:spLocks noChangeShapeType="1"/>
              </p:cNvSpPr>
              <p:nvPr/>
            </p:nvSpPr>
            <p:spPr bwMode="auto">
              <a:xfrm flipH="1">
                <a:off x="3432" y="2324"/>
                <a:ext cx="912" cy="0"/>
              </a:xfrm>
              <a:prstGeom prst="line">
                <a:avLst/>
              </a:prstGeom>
              <a:noFill/>
              <a:ln w="12700">
                <a:solidFill>
                  <a:schemeClr val="tx1"/>
                </a:solidFill>
                <a:prstDash val="dash"/>
                <a:round/>
                <a:headEnd/>
                <a:tailEnd/>
              </a:ln>
            </p:spPr>
            <p:txBody>
              <a:bodyPr/>
              <a:lstStyle/>
              <a:p>
                <a:endParaRPr lang="en-US">
                  <a:latin typeface="Arial"/>
                  <a:cs typeface="Arial"/>
                </a:endParaRPr>
              </a:p>
            </p:txBody>
          </p:sp>
        </p:grpSp>
        <p:grpSp>
          <p:nvGrpSpPr>
            <p:cNvPr id="13" name="Group 34"/>
            <p:cNvGrpSpPr>
              <a:grpSpLocks/>
            </p:cNvGrpSpPr>
            <p:nvPr/>
          </p:nvGrpSpPr>
          <p:grpSpPr bwMode="auto">
            <a:xfrm>
              <a:off x="556" y="2321"/>
              <a:ext cx="1640" cy="233"/>
              <a:chOff x="1775" y="2321"/>
              <a:chExt cx="1640" cy="233"/>
            </a:xfrm>
          </p:grpSpPr>
          <p:sp>
            <p:nvSpPr>
              <p:cNvPr id="33822" name="Text Box 35"/>
              <p:cNvSpPr txBox="1">
                <a:spLocks noChangeArrowheads="1"/>
              </p:cNvSpPr>
              <p:nvPr/>
            </p:nvSpPr>
            <p:spPr bwMode="auto">
              <a:xfrm>
                <a:off x="1775" y="2321"/>
                <a:ext cx="1293"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Price if no tax</a:t>
                </a:r>
              </a:p>
            </p:txBody>
          </p:sp>
          <p:sp>
            <p:nvSpPr>
              <p:cNvPr id="33823" name="Line 36"/>
              <p:cNvSpPr>
                <a:spLocks noChangeShapeType="1"/>
              </p:cNvSpPr>
              <p:nvPr/>
            </p:nvSpPr>
            <p:spPr bwMode="auto">
              <a:xfrm flipH="1">
                <a:off x="3022" y="2449"/>
                <a:ext cx="393" cy="0"/>
              </a:xfrm>
              <a:prstGeom prst="line">
                <a:avLst/>
              </a:prstGeom>
              <a:noFill/>
              <a:ln w="9525">
                <a:solidFill>
                  <a:schemeClr val="tx1"/>
                </a:solidFill>
                <a:round/>
                <a:headEnd/>
                <a:tailEnd/>
              </a:ln>
            </p:spPr>
            <p:txBody>
              <a:bodyPr/>
              <a:lstStyle/>
              <a:p>
                <a:endParaRPr lang="en-US">
                  <a:latin typeface="Arial"/>
                  <a:cs typeface="Arial"/>
                </a:endParaRPr>
              </a:p>
            </p:txBody>
          </p:sp>
        </p:grpSp>
      </p:grpSp>
      <p:grpSp>
        <p:nvGrpSpPr>
          <p:cNvPr id="14" name="Group 37"/>
          <p:cNvGrpSpPr>
            <a:grpSpLocks/>
          </p:cNvGrpSpPr>
          <p:nvPr/>
        </p:nvGrpSpPr>
        <p:grpSpPr bwMode="auto">
          <a:xfrm>
            <a:off x="2427288" y="2230437"/>
            <a:ext cx="2151062" cy="587375"/>
            <a:chOff x="1619" y="1594"/>
            <a:chExt cx="1355" cy="370"/>
          </a:xfrm>
        </p:grpSpPr>
        <p:grpSp>
          <p:nvGrpSpPr>
            <p:cNvPr id="15" name="Group 38"/>
            <p:cNvGrpSpPr>
              <a:grpSpLocks/>
            </p:cNvGrpSpPr>
            <p:nvPr/>
          </p:nvGrpSpPr>
          <p:grpSpPr bwMode="auto">
            <a:xfrm>
              <a:off x="2206" y="1877"/>
              <a:ext cx="768" cy="87"/>
              <a:chOff x="3425" y="1751"/>
              <a:chExt cx="768" cy="87"/>
            </a:xfrm>
          </p:grpSpPr>
          <p:sp>
            <p:nvSpPr>
              <p:cNvPr id="33818" name="Oval 39"/>
              <p:cNvSpPr>
                <a:spLocks noChangeArrowheads="1"/>
              </p:cNvSpPr>
              <p:nvPr/>
            </p:nvSpPr>
            <p:spPr bwMode="auto">
              <a:xfrm>
                <a:off x="4105" y="175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3819" name="Line 40"/>
              <p:cNvSpPr>
                <a:spLocks noChangeShapeType="1"/>
              </p:cNvSpPr>
              <p:nvPr/>
            </p:nvSpPr>
            <p:spPr bwMode="auto">
              <a:xfrm flipH="1">
                <a:off x="3425" y="1796"/>
                <a:ext cx="720" cy="0"/>
              </a:xfrm>
              <a:prstGeom prst="line">
                <a:avLst/>
              </a:prstGeom>
              <a:noFill/>
              <a:ln w="12700">
                <a:solidFill>
                  <a:schemeClr val="tx1"/>
                </a:solidFill>
                <a:prstDash val="dash"/>
                <a:round/>
                <a:headEnd/>
                <a:tailEnd/>
              </a:ln>
            </p:spPr>
            <p:txBody>
              <a:bodyPr/>
              <a:lstStyle/>
              <a:p>
                <a:endParaRPr lang="en-US">
                  <a:latin typeface="Arial"/>
                  <a:cs typeface="Arial"/>
                </a:endParaRPr>
              </a:p>
            </p:txBody>
          </p:sp>
        </p:grpSp>
        <p:grpSp>
          <p:nvGrpSpPr>
            <p:cNvPr id="16" name="Group 41"/>
            <p:cNvGrpSpPr>
              <a:grpSpLocks/>
            </p:cNvGrpSpPr>
            <p:nvPr/>
          </p:nvGrpSpPr>
          <p:grpSpPr bwMode="auto">
            <a:xfrm>
              <a:off x="1619" y="1594"/>
              <a:ext cx="577" cy="325"/>
              <a:chOff x="2838" y="1594"/>
              <a:chExt cx="577" cy="325"/>
            </a:xfrm>
          </p:grpSpPr>
          <p:sp>
            <p:nvSpPr>
              <p:cNvPr id="33816" name="Text Box 42"/>
              <p:cNvSpPr txBox="1">
                <a:spLocks noChangeArrowheads="1"/>
              </p:cNvSpPr>
              <p:nvPr/>
            </p:nvSpPr>
            <p:spPr bwMode="auto">
              <a:xfrm>
                <a:off x="2838" y="1594"/>
                <a:ext cx="405"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B</a:t>
                </a:r>
              </a:p>
            </p:txBody>
          </p:sp>
          <p:sp>
            <p:nvSpPr>
              <p:cNvPr id="33817" name="Line 43"/>
              <p:cNvSpPr>
                <a:spLocks noChangeShapeType="1"/>
              </p:cNvSpPr>
              <p:nvPr/>
            </p:nvSpPr>
            <p:spPr bwMode="auto">
              <a:xfrm flipH="1" flipV="1">
                <a:off x="3222" y="1802"/>
                <a:ext cx="193" cy="117"/>
              </a:xfrm>
              <a:prstGeom prst="line">
                <a:avLst/>
              </a:prstGeom>
              <a:noFill/>
              <a:ln w="9525">
                <a:solidFill>
                  <a:schemeClr val="tx1"/>
                </a:solidFill>
                <a:round/>
                <a:headEnd/>
                <a:tailEnd/>
              </a:ln>
            </p:spPr>
            <p:txBody>
              <a:bodyPr/>
              <a:lstStyle/>
              <a:p>
                <a:endParaRPr lang="en-US">
                  <a:latin typeface="Arial"/>
                  <a:cs typeface="Arial"/>
                </a:endParaRPr>
              </a:p>
            </p:txBody>
          </p:sp>
        </p:grpSp>
      </p:grpSp>
      <p:grpSp>
        <p:nvGrpSpPr>
          <p:cNvPr id="17" name="Group 44"/>
          <p:cNvGrpSpPr>
            <a:grpSpLocks/>
          </p:cNvGrpSpPr>
          <p:nvPr/>
        </p:nvGrpSpPr>
        <p:grpSpPr bwMode="auto">
          <a:xfrm>
            <a:off x="2738438" y="3819525"/>
            <a:ext cx="1839912" cy="655637"/>
            <a:chOff x="1815" y="2595"/>
            <a:chExt cx="1159" cy="413"/>
          </a:xfrm>
        </p:grpSpPr>
        <p:grpSp>
          <p:nvGrpSpPr>
            <p:cNvPr id="18" name="Group 45"/>
            <p:cNvGrpSpPr>
              <a:grpSpLocks/>
            </p:cNvGrpSpPr>
            <p:nvPr/>
          </p:nvGrpSpPr>
          <p:grpSpPr bwMode="auto">
            <a:xfrm>
              <a:off x="2213" y="2595"/>
              <a:ext cx="761" cy="87"/>
              <a:chOff x="3432" y="2469"/>
              <a:chExt cx="761" cy="87"/>
            </a:xfrm>
          </p:grpSpPr>
          <p:sp>
            <p:nvSpPr>
              <p:cNvPr id="33812" name="Oval 46"/>
              <p:cNvSpPr>
                <a:spLocks noChangeArrowheads="1"/>
              </p:cNvSpPr>
              <p:nvPr/>
            </p:nvSpPr>
            <p:spPr bwMode="auto">
              <a:xfrm>
                <a:off x="4105" y="246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3813" name="Line 47"/>
              <p:cNvSpPr>
                <a:spLocks noChangeShapeType="1"/>
              </p:cNvSpPr>
              <p:nvPr/>
            </p:nvSpPr>
            <p:spPr bwMode="auto">
              <a:xfrm flipH="1">
                <a:off x="3432" y="2512"/>
                <a:ext cx="716" cy="0"/>
              </a:xfrm>
              <a:prstGeom prst="line">
                <a:avLst/>
              </a:prstGeom>
              <a:noFill/>
              <a:ln w="12700">
                <a:solidFill>
                  <a:schemeClr val="tx1"/>
                </a:solidFill>
                <a:prstDash val="dash"/>
                <a:round/>
                <a:headEnd/>
                <a:tailEnd/>
              </a:ln>
            </p:spPr>
            <p:txBody>
              <a:bodyPr/>
              <a:lstStyle/>
              <a:p>
                <a:endParaRPr lang="en-US">
                  <a:latin typeface="Arial"/>
                  <a:cs typeface="Arial"/>
                </a:endParaRPr>
              </a:p>
            </p:txBody>
          </p:sp>
        </p:grpSp>
        <p:grpSp>
          <p:nvGrpSpPr>
            <p:cNvPr id="19" name="Group 48"/>
            <p:cNvGrpSpPr>
              <a:grpSpLocks/>
            </p:cNvGrpSpPr>
            <p:nvPr/>
          </p:nvGrpSpPr>
          <p:grpSpPr bwMode="auto">
            <a:xfrm>
              <a:off x="1815" y="2643"/>
              <a:ext cx="384" cy="365"/>
              <a:chOff x="3034" y="2643"/>
              <a:chExt cx="384" cy="365"/>
            </a:xfrm>
          </p:grpSpPr>
          <p:sp>
            <p:nvSpPr>
              <p:cNvPr id="33810" name="Text Box 49"/>
              <p:cNvSpPr txBox="1">
                <a:spLocks noChangeArrowheads="1"/>
              </p:cNvSpPr>
              <p:nvPr/>
            </p:nvSpPr>
            <p:spPr bwMode="auto">
              <a:xfrm>
                <a:off x="3034" y="2720"/>
                <a:ext cx="351"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S</a:t>
                </a:r>
              </a:p>
            </p:txBody>
          </p:sp>
          <p:sp>
            <p:nvSpPr>
              <p:cNvPr id="33811" name="Line 50"/>
              <p:cNvSpPr>
                <a:spLocks noChangeShapeType="1"/>
              </p:cNvSpPr>
              <p:nvPr/>
            </p:nvSpPr>
            <p:spPr bwMode="auto">
              <a:xfrm flipH="1">
                <a:off x="3274" y="2643"/>
                <a:ext cx="144" cy="147"/>
              </a:xfrm>
              <a:prstGeom prst="line">
                <a:avLst/>
              </a:prstGeom>
              <a:noFill/>
              <a:ln w="9525">
                <a:solidFill>
                  <a:schemeClr val="tx1"/>
                </a:solidFill>
                <a:round/>
                <a:headEnd/>
                <a:tailEnd/>
              </a:ln>
            </p:spPr>
            <p:txBody>
              <a:bodyPr/>
              <a:lstStyle/>
              <a:p>
                <a:endParaRPr lang="en-US">
                  <a:latin typeface="Arial"/>
                  <a:cs typeface="Arial"/>
                </a:endParaRPr>
              </a:p>
            </p:txBody>
          </p:sp>
        </p:grpSp>
      </p:grpSp>
      <p:sp>
        <p:nvSpPr>
          <p:cNvPr id="20" name="Footer Placeholder 19"/>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1" name="Slide Number Placeholder 20"/>
          <p:cNvSpPr>
            <a:spLocks noGrp="1"/>
          </p:cNvSpPr>
          <p:nvPr>
            <p:ph type="sldNum" sz="quarter" idx="13"/>
          </p:nvPr>
        </p:nvSpPr>
        <p:spPr/>
        <p:txBody>
          <a:bodyPr/>
          <a:lstStyle/>
          <a:p>
            <a:pPr>
              <a:defRPr/>
            </a:pPr>
            <a:fld id="{2F37425F-5E17-4209-B948-B5CE2119E408}" type="slidenum">
              <a:rPr lang="en-US" smtClean="0"/>
              <a:pPr>
                <a:defRPr/>
              </a:pPr>
              <a:t>30</a:t>
            </a:fld>
            <a:endParaRPr lang="en-US" dirty="0"/>
          </a:p>
        </p:txBody>
      </p:sp>
    </p:spTree>
    <p:extLst>
      <p:ext uri="{BB962C8B-B14F-4D97-AF65-F5344CB8AC3E}">
        <p14:creationId xmlns:p14="http://schemas.microsoft.com/office/powerpoint/2010/main" val="7284801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trips(down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9"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up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3797">
                                            <p:bg/>
                                          </p:spTgt>
                                        </p:tgtEl>
                                        <p:attrNameLst>
                                          <p:attrName>style.visibility</p:attrName>
                                        </p:attrNameLst>
                                      </p:cBhvr>
                                      <p:to>
                                        <p:strVal val="visible"/>
                                      </p:to>
                                    </p:set>
                                    <p:animEffect transition="in" filter="wipe(left)">
                                      <p:cBhvr>
                                        <p:cTn id="44" dur="500"/>
                                        <p:tgtEl>
                                          <p:spTgt spid="33797">
                                            <p:bg/>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3797">
                                            <p:txEl>
                                              <p:pRg st="0" end="0"/>
                                            </p:txEl>
                                          </p:spTgt>
                                        </p:tgtEl>
                                        <p:attrNameLst>
                                          <p:attrName>style.visibility</p:attrName>
                                        </p:attrNameLst>
                                      </p:cBhvr>
                                      <p:to>
                                        <p:strVal val="visible"/>
                                      </p:to>
                                    </p:set>
                                    <p:animEffect transition="in" filter="wipe(left)">
                                      <p:cBhvr>
                                        <p:cTn id="48" dur="500"/>
                                        <p:tgtEl>
                                          <p:spTgt spid="33797">
                                            <p:txEl>
                                              <p:pRg st="0" end="0"/>
                                            </p:tx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33797">
                                            <p:txEl>
                                              <p:pRg st="1" end="1"/>
                                            </p:txEl>
                                          </p:spTgt>
                                        </p:tgtEl>
                                        <p:attrNameLst>
                                          <p:attrName>style.visibility</p:attrName>
                                        </p:attrNameLst>
                                      </p:cBhvr>
                                      <p:to>
                                        <p:strVal val="visible"/>
                                      </p:to>
                                    </p:set>
                                    <p:animEffect transition="in" filter="wipe(left)">
                                      <p:cBhvr>
                                        <p:cTn id="52" dur="500"/>
                                        <p:tgtEl>
                                          <p:spTgt spid="337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209550" y="0"/>
            <a:ext cx="8770938" cy="1066800"/>
          </a:xfrm>
        </p:spPr>
        <p:txBody>
          <a:bodyPr>
            <a:normAutofit fontScale="90000"/>
          </a:bodyPr>
          <a:lstStyle/>
          <a:p>
            <a:pPr eaLnBrk="1" hangingPunct="1"/>
            <a:r>
              <a:rPr lang="en-US" dirty="0" smtClean="0"/>
              <a:t>Elasticity and Tax </a:t>
            </a:r>
            <a:r>
              <a:rPr lang="en-US" dirty="0" smtClean="0"/>
              <a:t>Incidence</a:t>
            </a:r>
            <a:br>
              <a:rPr lang="en-US" dirty="0" smtClean="0"/>
            </a:br>
            <a:r>
              <a:rPr lang="en-US" sz="3600" u="sng" dirty="0"/>
              <a:t>CASE 2:  Demand is more elastic than </a:t>
            </a:r>
            <a:r>
              <a:rPr lang="en-US" sz="3600" u="sng" dirty="0" smtClean="0"/>
              <a:t>supply</a:t>
            </a:r>
            <a:endParaRPr lang="en-US" dirty="0" smtClean="0"/>
          </a:p>
        </p:txBody>
      </p:sp>
      <p:sp>
        <p:nvSpPr>
          <p:cNvPr id="34821" name="Rectangle 3"/>
          <p:cNvSpPr>
            <a:spLocks noGrp="1" noChangeArrowheads="1"/>
          </p:cNvSpPr>
          <p:nvPr>
            <p:ph type="body" sz="quarter" idx="12"/>
          </p:nvPr>
        </p:nvSpPr>
        <p:spPr>
          <a:xfrm>
            <a:off x="6018213" y="1600200"/>
            <a:ext cx="2782886" cy="2982911"/>
          </a:xfrm>
          <a:solidFill>
            <a:srgbClr val="FFCCFF"/>
          </a:solidFill>
        </p:spPr>
        <p:txBody>
          <a:bodyPr/>
          <a:lstStyle/>
          <a:p>
            <a:pPr eaLnBrk="1" hangingPunct="1"/>
            <a:r>
              <a:rPr lang="en-US" sz="2600" dirty="0"/>
              <a:t>It’s easier for buyers than sellers to leave the market.  </a:t>
            </a:r>
          </a:p>
          <a:p>
            <a:pPr eaLnBrk="1" hangingPunct="1"/>
            <a:r>
              <a:rPr lang="en-US" sz="2600" dirty="0"/>
              <a:t>Sellers bear most of the burden of </a:t>
            </a:r>
            <a:r>
              <a:rPr lang="en-US" sz="2600" dirty="0" smtClean="0"/>
              <a:t>the </a:t>
            </a:r>
            <a:r>
              <a:rPr lang="en-US" sz="2600" dirty="0"/>
              <a:t>tax.</a:t>
            </a:r>
          </a:p>
        </p:txBody>
      </p:sp>
      <p:grpSp>
        <p:nvGrpSpPr>
          <p:cNvPr id="2" name="Group 4"/>
          <p:cNvGrpSpPr>
            <a:grpSpLocks/>
          </p:cNvGrpSpPr>
          <p:nvPr/>
        </p:nvGrpSpPr>
        <p:grpSpPr bwMode="auto">
          <a:xfrm>
            <a:off x="3344863" y="1824038"/>
            <a:ext cx="3316287" cy="4108450"/>
            <a:chOff x="3326" y="1149"/>
            <a:chExt cx="2089" cy="2588"/>
          </a:xfrm>
        </p:grpSpPr>
        <p:grpSp>
          <p:nvGrpSpPr>
            <p:cNvPr id="3" name="Group 5"/>
            <p:cNvGrpSpPr>
              <a:grpSpLocks/>
            </p:cNvGrpSpPr>
            <p:nvPr/>
          </p:nvGrpSpPr>
          <p:grpSpPr bwMode="auto">
            <a:xfrm>
              <a:off x="3433" y="1403"/>
              <a:ext cx="1784" cy="2190"/>
              <a:chOff x="2424" y="1167"/>
              <a:chExt cx="2400" cy="2079"/>
            </a:xfrm>
          </p:grpSpPr>
          <p:sp>
            <p:nvSpPr>
              <p:cNvPr id="34868" name="Line 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34869" name="Line 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4866" name="Text Box 8"/>
            <p:cNvSpPr txBox="1">
              <a:spLocks noChangeArrowheads="1"/>
            </p:cNvSpPr>
            <p:nvPr/>
          </p:nvSpPr>
          <p:spPr bwMode="auto">
            <a:xfrm>
              <a:off x="3326" y="1149"/>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34867" name="Text Box 9"/>
            <p:cNvSpPr txBox="1">
              <a:spLocks noChangeArrowheads="1"/>
            </p:cNvSpPr>
            <p:nvPr/>
          </p:nvSpPr>
          <p:spPr bwMode="auto">
            <a:xfrm>
              <a:off x="5182" y="3458"/>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4" name="Group 10"/>
          <p:cNvGrpSpPr>
            <a:grpSpLocks/>
          </p:cNvGrpSpPr>
          <p:nvPr/>
        </p:nvGrpSpPr>
        <p:grpSpPr bwMode="auto">
          <a:xfrm>
            <a:off x="4019550" y="2425700"/>
            <a:ext cx="2368550" cy="2889250"/>
            <a:chOff x="2532" y="1528"/>
            <a:chExt cx="1492" cy="1820"/>
          </a:xfrm>
        </p:grpSpPr>
        <p:sp>
          <p:nvSpPr>
            <p:cNvPr id="34863" name="Text Box 11"/>
            <p:cNvSpPr txBox="1">
              <a:spLocks noChangeArrowheads="1"/>
            </p:cNvSpPr>
            <p:nvPr/>
          </p:nvSpPr>
          <p:spPr bwMode="auto">
            <a:xfrm>
              <a:off x="3791" y="3069"/>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p>
          </p:txBody>
        </p:sp>
        <p:sp>
          <p:nvSpPr>
            <p:cNvPr id="34864" name="Line 12"/>
            <p:cNvSpPr>
              <a:spLocks noChangeShapeType="1"/>
            </p:cNvSpPr>
            <p:nvPr/>
          </p:nvSpPr>
          <p:spPr bwMode="auto">
            <a:xfrm>
              <a:off x="2532" y="1528"/>
              <a:ext cx="1324" cy="1606"/>
            </a:xfrm>
            <a:prstGeom prst="line">
              <a:avLst/>
            </a:prstGeom>
            <a:noFill/>
            <a:ln w="38100">
              <a:solidFill>
                <a:srgbClr val="003399"/>
              </a:solidFill>
              <a:round/>
              <a:headEnd/>
              <a:tailEnd/>
            </a:ln>
          </p:spPr>
          <p:txBody>
            <a:bodyPr/>
            <a:lstStyle/>
            <a:p>
              <a:endParaRPr lang="en-US">
                <a:latin typeface="Arial"/>
                <a:cs typeface="Arial"/>
              </a:endParaRPr>
            </a:p>
          </p:txBody>
        </p:sp>
      </p:grpSp>
      <p:grpSp>
        <p:nvGrpSpPr>
          <p:cNvPr id="5" name="Group 13"/>
          <p:cNvGrpSpPr>
            <a:grpSpLocks/>
          </p:cNvGrpSpPr>
          <p:nvPr/>
        </p:nvGrpSpPr>
        <p:grpSpPr bwMode="auto">
          <a:xfrm>
            <a:off x="4379913" y="2041525"/>
            <a:ext cx="1425575" cy="3322638"/>
            <a:chOff x="2759" y="1286"/>
            <a:chExt cx="898" cy="2093"/>
          </a:xfrm>
        </p:grpSpPr>
        <p:sp>
          <p:nvSpPr>
            <p:cNvPr id="34861" name="Text Box 14"/>
            <p:cNvSpPr txBox="1">
              <a:spLocks noChangeArrowheads="1"/>
            </p:cNvSpPr>
            <p:nvPr/>
          </p:nvSpPr>
          <p:spPr bwMode="auto">
            <a:xfrm>
              <a:off x="3424" y="1286"/>
              <a:ext cx="233"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sp>
          <p:nvSpPr>
            <p:cNvPr id="34862" name="Line 15"/>
            <p:cNvSpPr>
              <a:spLocks noChangeShapeType="1"/>
            </p:cNvSpPr>
            <p:nvPr/>
          </p:nvSpPr>
          <p:spPr bwMode="auto">
            <a:xfrm flipV="1">
              <a:off x="2759" y="1534"/>
              <a:ext cx="744" cy="1845"/>
            </a:xfrm>
            <a:prstGeom prst="line">
              <a:avLst/>
            </a:prstGeom>
            <a:noFill/>
            <a:ln w="38100">
              <a:solidFill>
                <a:srgbClr val="CC0000"/>
              </a:solidFill>
              <a:round/>
              <a:headEnd/>
              <a:tailEnd/>
            </a:ln>
          </p:spPr>
          <p:txBody>
            <a:bodyPr/>
            <a:lstStyle/>
            <a:p>
              <a:endParaRPr lang="en-US">
                <a:latin typeface="Arial"/>
                <a:cs typeface="Arial"/>
              </a:endParaRPr>
            </a:p>
          </p:txBody>
        </p:sp>
      </p:grpSp>
      <p:grpSp>
        <p:nvGrpSpPr>
          <p:cNvPr id="6" name="Group 16"/>
          <p:cNvGrpSpPr>
            <a:grpSpLocks/>
          </p:cNvGrpSpPr>
          <p:nvPr/>
        </p:nvGrpSpPr>
        <p:grpSpPr bwMode="auto">
          <a:xfrm>
            <a:off x="3792538" y="3316288"/>
            <a:ext cx="955675" cy="1108075"/>
            <a:chOff x="2389" y="2089"/>
            <a:chExt cx="602" cy="698"/>
          </a:xfrm>
        </p:grpSpPr>
        <p:sp>
          <p:nvSpPr>
            <p:cNvPr id="34858" name="Line 17"/>
            <p:cNvSpPr>
              <a:spLocks noChangeShapeType="1"/>
            </p:cNvSpPr>
            <p:nvPr/>
          </p:nvSpPr>
          <p:spPr bwMode="auto">
            <a:xfrm flipH="1" flipV="1">
              <a:off x="2990" y="2089"/>
              <a:ext cx="1" cy="698"/>
            </a:xfrm>
            <a:prstGeom prst="line">
              <a:avLst/>
            </a:prstGeom>
            <a:noFill/>
            <a:ln w="38100">
              <a:solidFill>
                <a:srgbClr val="FF6600"/>
              </a:solidFill>
              <a:round/>
              <a:headEnd/>
              <a:tailEnd/>
            </a:ln>
          </p:spPr>
          <p:txBody>
            <a:bodyPr/>
            <a:lstStyle/>
            <a:p>
              <a:endParaRPr lang="en-US">
                <a:latin typeface="Arial"/>
                <a:cs typeface="Arial"/>
              </a:endParaRPr>
            </a:p>
          </p:txBody>
        </p:sp>
        <p:sp>
          <p:nvSpPr>
            <p:cNvPr id="34859" name="AutoShape 18"/>
            <p:cNvSpPr>
              <a:spLocks/>
            </p:cNvSpPr>
            <p:nvPr/>
          </p:nvSpPr>
          <p:spPr bwMode="auto">
            <a:xfrm>
              <a:off x="2818" y="2091"/>
              <a:ext cx="118" cy="693"/>
            </a:xfrm>
            <a:prstGeom prst="leftBrace">
              <a:avLst>
                <a:gd name="adj1" fmla="val 63732"/>
                <a:gd name="adj2" fmla="val 51806"/>
              </a:avLst>
            </a:prstGeom>
            <a:noFill/>
            <a:ln w="25400">
              <a:solidFill>
                <a:schemeClr val="tx1"/>
              </a:solidFill>
              <a:round/>
              <a:headEnd/>
              <a:tailEnd/>
            </a:ln>
          </p:spPr>
          <p:txBody>
            <a:bodyPr wrap="none" anchor="ctr"/>
            <a:lstStyle/>
            <a:p>
              <a:endParaRPr lang="en-US">
                <a:latin typeface="Arial"/>
                <a:cs typeface="Arial"/>
              </a:endParaRPr>
            </a:p>
          </p:txBody>
        </p:sp>
        <p:sp>
          <p:nvSpPr>
            <p:cNvPr id="34860" name="Text Box 19"/>
            <p:cNvSpPr txBox="1">
              <a:spLocks noChangeArrowheads="1"/>
            </p:cNvSpPr>
            <p:nvPr/>
          </p:nvSpPr>
          <p:spPr bwMode="auto">
            <a:xfrm>
              <a:off x="2389" y="2294"/>
              <a:ext cx="442"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Tax</a:t>
              </a:r>
            </a:p>
          </p:txBody>
        </p:sp>
      </p:grpSp>
      <p:grpSp>
        <p:nvGrpSpPr>
          <p:cNvPr id="7" name="Group 20"/>
          <p:cNvGrpSpPr>
            <a:grpSpLocks/>
          </p:cNvGrpSpPr>
          <p:nvPr/>
        </p:nvGrpSpPr>
        <p:grpSpPr bwMode="auto">
          <a:xfrm>
            <a:off x="336550" y="2589213"/>
            <a:ext cx="3148013" cy="1098550"/>
            <a:chOff x="212" y="1631"/>
            <a:chExt cx="1983" cy="692"/>
          </a:xfrm>
        </p:grpSpPr>
        <p:sp>
          <p:nvSpPr>
            <p:cNvPr id="34854" name="AutoShape 21"/>
            <p:cNvSpPr>
              <a:spLocks/>
            </p:cNvSpPr>
            <p:nvPr/>
          </p:nvSpPr>
          <p:spPr bwMode="auto">
            <a:xfrm>
              <a:off x="2054" y="2090"/>
              <a:ext cx="141" cy="233"/>
            </a:xfrm>
            <a:prstGeom prst="leftBrace">
              <a:avLst>
                <a:gd name="adj1" fmla="val 27067"/>
                <a:gd name="adj2" fmla="val 50000"/>
              </a:avLst>
            </a:prstGeom>
            <a:noFill/>
            <a:ln w="19050">
              <a:solidFill>
                <a:srgbClr val="009900"/>
              </a:solidFill>
              <a:round/>
              <a:headEnd/>
              <a:tailEnd/>
            </a:ln>
          </p:spPr>
          <p:txBody>
            <a:bodyPr wrap="none" anchor="ctr"/>
            <a:lstStyle/>
            <a:p>
              <a:endParaRPr lang="en-US">
                <a:latin typeface="Arial"/>
                <a:cs typeface="Arial"/>
              </a:endParaRPr>
            </a:p>
          </p:txBody>
        </p:sp>
        <p:grpSp>
          <p:nvGrpSpPr>
            <p:cNvPr id="8" name="Group 22"/>
            <p:cNvGrpSpPr>
              <a:grpSpLocks/>
            </p:cNvGrpSpPr>
            <p:nvPr/>
          </p:nvGrpSpPr>
          <p:grpSpPr bwMode="auto">
            <a:xfrm>
              <a:off x="212" y="1631"/>
              <a:ext cx="1807" cy="570"/>
              <a:chOff x="212" y="1631"/>
              <a:chExt cx="1807" cy="570"/>
            </a:xfrm>
          </p:grpSpPr>
          <p:sp>
            <p:nvSpPr>
              <p:cNvPr id="34856" name="Line 23"/>
              <p:cNvSpPr>
                <a:spLocks noChangeShapeType="1"/>
              </p:cNvSpPr>
              <p:nvPr/>
            </p:nvSpPr>
            <p:spPr bwMode="auto">
              <a:xfrm>
                <a:off x="1384" y="1904"/>
                <a:ext cx="635" cy="297"/>
              </a:xfrm>
              <a:prstGeom prst="line">
                <a:avLst/>
              </a:prstGeom>
              <a:noFill/>
              <a:ln w="9525">
                <a:solidFill>
                  <a:schemeClr val="tx1"/>
                </a:solidFill>
                <a:round/>
                <a:headEnd/>
                <a:tailEnd/>
              </a:ln>
            </p:spPr>
            <p:txBody>
              <a:bodyPr/>
              <a:lstStyle/>
              <a:p>
                <a:endParaRPr lang="en-US">
                  <a:latin typeface="Arial"/>
                  <a:cs typeface="Arial"/>
                </a:endParaRPr>
              </a:p>
            </p:txBody>
          </p:sp>
          <p:sp>
            <p:nvSpPr>
              <p:cNvPr id="34857" name="Text Box 24"/>
              <p:cNvSpPr txBox="1">
                <a:spLocks noChangeArrowheads="1"/>
              </p:cNvSpPr>
              <p:nvPr/>
            </p:nvSpPr>
            <p:spPr bwMode="auto">
              <a:xfrm>
                <a:off x="212" y="1631"/>
                <a:ext cx="1360" cy="465"/>
              </a:xfrm>
              <a:prstGeom prst="rect">
                <a:avLst/>
              </a:prstGeom>
              <a:solidFill>
                <a:srgbClr val="66FF66"/>
              </a:solidFill>
              <a:ln w="9525">
                <a:noFill/>
                <a:miter lim="800000"/>
                <a:headEnd/>
                <a:tailEnd/>
              </a:ln>
            </p:spPr>
            <p:txBody>
              <a:bodyPr lIns="0" tIns="0" rIns="0" bIns="0">
                <a:spAutoFit/>
              </a:bodyPr>
              <a:lstStyle/>
              <a:p>
                <a:pPr algn="ctr">
                  <a:spcBef>
                    <a:spcPct val="50000"/>
                  </a:spcBef>
                </a:pPr>
                <a:r>
                  <a:rPr lang="en-US" sz="2400" dirty="0">
                    <a:latin typeface="Arial"/>
                    <a:cs typeface="Arial"/>
                  </a:rPr>
                  <a:t>Buyers’ share of tax burden</a:t>
                </a:r>
              </a:p>
            </p:txBody>
          </p:sp>
        </p:grpSp>
      </p:grpSp>
      <p:grpSp>
        <p:nvGrpSpPr>
          <p:cNvPr id="9" name="Group 25"/>
          <p:cNvGrpSpPr>
            <a:grpSpLocks/>
          </p:cNvGrpSpPr>
          <p:nvPr/>
        </p:nvGrpSpPr>
        <p:grpSpPr bwMode="auto">
          <a:xfrm>
            <a:off x="417513" y="3697287"/>
            <a:ext cx="3067050" cy="1228724"/>
            <a:chOff x="263" y="2329"/>
            <a:chExt cx="1932" cy="774"/>
          </a:xfrm>
        </p:grpSpPr>
        <p:sp>
          <p:nvSpPr>
            <p:cNvPr id="34850" name="AutoShape 26"/>
            <p:cNvSpPr>
              <a:spLocks/>
            </p:cNvSpPr>
            <p:nvPr/>
          </p:nvSpPr>
          <p:spPr bwMode="auto">
            <a:xfrm>
              <a:off x="2054" y="2329"/>
              <a:ext cx="141" cy="457"/>
            </a:xfrm>
            <a:prstGeom prst="leftBrace">
              <a:avLst>
                <a:gd name="adj1" fmla="val 53089"/>
                <a:gd name="adj2" fmla="val 50000"/>
              </a:avLst>
            </a:prstGeom>
            <a:noFill/>
            <a:ln w="19050">
              <a:solidFill>
                <a:srgbClr val="FF0000"/>
              </a:solidFill>
              <a:round/>
              <a:headEnd/>
              <a:tailEnd/>
            </a:ln>
          </p:spPr>
          <p:txBody>
            <a:bodyPr wrap="none" anchor="ctr"/>
            <a:lstStyle/>
            <a:p>
              <a:endParaRPr lang="en-US">
                <a:latin typeface="Arial"/>
                <a:cs typeface="Arial"/>
              </a:endParaRPr>
            </a:p>
          </p:txBody>
        </p:sp>
        <p:grpSp>
          <p:nvGrpSpPr>
            <p:cNvPr id="10" name="Group 27"/>
            <p:cNvGrpSpPr>
              <a:grpSpLocks/>
            </p:cNvGrpSpPr>
            <p:nvPr/>
          </p:nvGrpSpPr>
          <p:grpSpPr bwMode="auto">
            <a:xfrm>
              <a:off x="263" y="2569"/>
              <a:ext cx="1764" cy="534"/>
              <a:chOff x="263" y="2569"/>
              <a:chExt cx="1764" cy="534"/>
            </a:xfrm>
          </p:grpSpPr>
          <p:sp>
            <p:nvSpPr>
              <p:cNvPr id="34852" name="Line 28"/>
              <p:cNvSpPr>
                <a:spLocks noChangeShapeType="1"/>
              </p:cNvSpPr>
              <p:nvPr/>
            </p:nvSpPr>
            <p:spPr bwMode="auto">
              <a:xfrm flipH="1">
                <a:off x="1494" y="2569"/>
                <a:ext cx="533" cy="318"/>
              </a:xfrm>
              <a:prstGeom prst="line">
                <a:avLst/>
              </a:prstGeom>
              <a:noFill/>
              <a:ln w="9525">
                <a:solidFill>
                  <a:schemeClr val="tx1"/>
                </a:solidFill>
                <a:round/>
                <a:headEnd/>
                <a:tailEnd/>
              </a:ln>
            </p:spPr>
            <p:txBody>
              <a:bodyPr/>
              <a:lstStyle/>
              <a:p>
                <a:endParaRPr lang="en-US">
                  <a:latin typeface="Arial"/>
                  <a:cs typeface="Arial"/>
                </a:endParaRPr>
              </a:p>
            </p:txBody>
          </p:sp>
          <p:sp>
            <p:nvSpPr>
              <p:cNvPr id="34853" name="Text Box 29"/>
              <p:cNvSpPr txBox="1">
                <a:spLocks noChangeArrowheads="1"/>
              </p:cNvSpPr>
              <p:nvPr/>
            </p:nvSpPr>
            <p:spPr bwMode="auto">
              <a:xfrm>
                <a:off x="263" y="2638"/>
                <a:ext cx="1319" cy="465"/>
              </a:xfrm>
              <a:prstGeom prst="rect">
                <a:avLst/>
              </a:prstGeom>
              <a:solidFill>
                <a:srgbClr val="FFCCFF"/>
              </a:solidFill>
              <a:ln w="9525">
                <a:noFill/>
                <a:miter lim="800000"/>
                <a:headEnd/>
                <a:tailEnd/>
              </a:ln>
            </p:spPr>
            <p:txBody>
              <a:bodyPr lIns="0" tIns="0" rIns="0" bIns="0">
                <a:spAutoFit/>
              </a:bodyPr>
              <a:lstStyle/>
              <a:p>
                <a:pPr algn="ctr">
                  <a:spcBef>
                    <a:spcPct val="50000"/>
                  </a:spcBef>
                </a:pPr>
                <a:r>
                  <a:rPr lang="en-US" sz="2400" dirty="0">
                    <a:latin typeface="Arial"/>
                    <a:cs typeface="Arial"/>
                  </a:rPr>
                  <a:t>Sellers’ share of tax burden</a:t>
                </a:r>
              </a:p>
            </p:txBody>
          </p:sp>
        </p:grpSp>
      </p:grpSp>
      <p:grpSp>
        <p:nvGrpSpPr>
          <p:cNvPr id="11" name="Group 30"/>
          <p:cNvGrpSpPr>
            <a:grpSpLocks/>
          </p:cNvGrpSpPr>
          <p:nvPr/>
        </p:nvGrpSpPr>
        <p:grpSpPr bwMode="auto">
          <a:xfrm>
            <a:off x="869950" y="3490918"/>
            <a:ext cx="4251325" cy="369888"/>
            <a:chOff x="548" y="2199"/>
            <a:chExt cx="2678" cy="233"/>
          </a:xfrm>
        </p:grpSpPr>
        <p:grpSp>
          <p:nvGrpSpPr>
            <p:cNvPr id="12" name="Group 31"/>
            <p:cNvGrpSpPr>
              <a:grpSpLocks/>
            </p:cNvGrpSpPr>
            <p:nvPr/>
          </p:nvGrpSpPr>
          <p:grpSpPr bwMode="auto">
            <a:xfrm>
              <a:off x="2215" y="2283"/>
              <a:ext cx="1011" cy="87"/>
              <a:chOff x="2215" y="2283"/>
              <a:chExt cx="1011" cy="87"/>
            </a:xfrm>
          </p:grpSpPr>
          <p:sp>
            <p:nvSpPr>
              <p:cNvPr id="34848" name="Oval 32"/>
              <p:cNvSpPr>
                <a:spLocks noChangeArrowheads="1"/>
              </p:cNvSpPr>
              <p:nvPr/>
            </p:nvSpPr>
            <p:spPr bwMode="auto">
              <a:xfrm>
                <a:off x="3138" y="228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4849" name="Line 33"/>
              <p:cNvSpPr>
                <a:spLocks noChangeShapeType="1"/>
              </p:cNvSpPr>
              <p:nvPr/>
            </p:nvSpPr>
            <p:spPr bwMode="auto">
              <a:xfrm flipH="1">
                <a:off x="2215" y="2326"/>
                <a:ext cx="962" cy="0"/>
              </a:xfrm>
              <a:prstGeom prst="line">
                <a:avLst/>
              </a:prstGeom>
              <a:noFill/>
              <a:ln w="12700">
                <a:solidFill>
                  <a:schemeClr val="tx1"/>
                </a:solidFill>
                <a:prstDash val="dash"/>
                <a:round/>
                <a:headEnd/>
                <a:tailEnd/>
              </a:ln>
            </p:spPr>
            <p:txBody>
              <a:bodyPr/>
              <a:lstStyle/>
              <a:p>
                <a:endParaRPr lang="en-US">
                  <a:latin typeface="Arial"/>
                  <a:cs typeface="Arial"/>
                </a:endParaRPr>
              </a:p>
            </p:txBody>
          </p:sp>
        </p:grpSp>
        <p:grpSp>
          <p:nvGrpSpPr>
            <p:cNvPr id="13" name="Group 34"/>
            <p:cNvGrpSpPr>
              <a:grpSpLocks/>
            </p:cNvGrpSpPr>
            <p:nvPr/>
          </p:nvGrpSpPr>
          <p:grpSpPr bwMode="auto">
            <a:xfrm>
              <a:off x="548" y="2199"/>
              <a:ext cx="1640" cy="233"/>
              <a:chOff x="1775" y="2321"/>
              <a:chExt cx="1640" cy="233"/>
            </a:xfrm>
          </p:grpSpPr>
          <p:sp>
            <p:nvSpPr>
              <p:cNvPr id="34846" name="Text Box 35"/>
              <p:cNvSpPr txBox="1">
                <a:spLocks noChangeArrowheads="1"/>
              </p:cNvSpPr>
              <p:nvPr/>
            </p:nvSpPr>
            <p:spPr bwMode="auto">
              <a:xfrm>
                <a:off x="1775" y="2321"/>
                <a:ext cx="1293" cy="233"/>
              </a:xfrm>
              <a:prstGeom prst="rect">
                <a:avLst/>
              </a:prstGeom>
              <a:noFill/>
              <a:ln w="9525">
                <a:noFill/>
                <a:miter lim="800000"/>
                <a:headEnd/>
                <a:tailEnd/>
              </a:ln>
            </p:spPr>
            <p:txBody>
              <a:bodyPr lIns="0" tIns="0" rIns="0" bIns="0">
                <a:spAutoFit/>
              </a:bodyPr>
              <a:lstStyle/>
              <a:p>
                <a:pPr algn="ctr">
                  <a:spcBef>
                    <a:spcPct val="50000"/>
                  </a:spcBef>
                </a:pPr>
                <a:r>
                  <a:rPr lang="en-US" sz="2400" dirty="0">
                    <a:latin typeface="Arial"/>
                    <a:cs typeface="Arial"/>
                  </a:rPr>
                  <a:t>Price if no tax</a:t>
                </a:r>
              </a:p>
            </p:txBody>
          </p:sp>
          <p:sp>
            <p:nvSpPr>
              <p:cNvPr id="34847" name="Line 36"/>
              <p:cNvSpPr>
                <a:spLocks noChangeShapeType="1"/>
              </p:cNvSpPr>
              <p:nvPr/>
            </p:nvSpPr>
            <p:spPr bwMode="auto">
              <a:xfrm flipH="1">
                <a:off x="3022" y="2449"/>
                <a:ext cx="393" cy="0"/>
              </a:xfrm>
              <a:prstGeom prst="line">
                <a:avLst/>
              </a:prstGeom>
              <a:noFill/>
              <a:ln w="9525">
                <a:solidFill>
                  <a:schemeClr val="tx1"/>
                </a:solidFill>
                <a:round/>
                <a:headEnd/>
                <a:tailEnd/>
              </a:ln>
            </p:spPr>
            <p:txBody>
              <a:bodyPr/>
              <a:lstStyle/>
              <a:p>
                <a:endParaRPr lang="en-US">
                  <a:latin typeface="Arial"/>
                  <a:cs typeface="Arial"/>
                </a:endParaRPr>
              </a:p>
            </p:txBody>
          </p:sp>
        </p:grpSp>
      </p:grpSp>
      <p:grpSp>
        <p:nvGrpSpPr>
          <p:cNvPr id="14" name="Group 37"/>
          <p:cNvGrpSpPr>
            <a:grpSpLocks/>
          </p:cNvGrpSpPr>
          <p:nvPr/>
        </p:nvGrpSpPr>
        <p:grpSpPr bwMode="auto">
          <a:xfrm>
            <a:off x="2566988" y="2786063"/>
            <a:ext cx="2249487" cy="593725"/>
            <a:chOff x="1617" y="1755"/>
            <a:chExt cx="1417" cy="374"/>
          </a:xfrm>
        </p:grpSpPr>
        <p:grpSp>
          <p:nvGrpSpPr>
            <p:cNvPr id="15" name="Group 38"/>
            <p:cNvGrpSpPr>
              <a:grpSpLocks/>
            </p:cNvGrpSpPr>
            <p:nvPr/>
          </p:nvGrpSpPr>
          <p:grpSpPr bwMode="auto">
            <a:xfrm>
              <a:off x="2216" y="2042"/>
              <a:ext cx="818" cy="87"/>
              <a:chOff x="2216" y="2042"/>
              <a:chExt cx="818" cy="87"/>
            </a:xfrm>
          </p:grpSpPr>
          <p:sp>
            <p:nvSpPr>
              <p:cNvPr id="34842" name="Oval 39"/>
              <p:cNvSpPr>
                <a:spLocks noChangeArrowheads="1"/>
              </p:cNvSpPr>
              <p:nvPr/>
            </p:nvSpPr>
            <p:spPr bwMode="auto">
              <a:xfrm>
                <a:off x="2946" y="204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4843" name="Line 40"/>
              <p:cNvSpPr>
                <a:spLocks noChangeShapeType="1"/>
              </p:cNvSpPr>
              <p:nvPr/>
            </p:nvSpPr>
            <p:spPr bwMode="auto">
              <a:xfrm flipH="1">
                <a:off x="2216" y="2087"/>
                <a:ext cx="760" cy="0"/>
              </a:xfrm>
              <a:prstGeom prst="line">
                <a:avLst/>
              </a:prstGeom>
              <a:noFill/>
              <a:ln w="12700">
                <a:solidFill>
                  <a:schemeClr val="tx1"/>
                </a:solidFill>
                <a:prstDash val="dash"/>
                <a:round/>
                <a:headEnd/>
                <a:tailEnd/>
              </a:ln>
            </p:spPr>
            <p:txBody>
              <a:bodyPr/>
              <a:lstStyle/>
              <a:p>
                <a:endParaRPr lang="en-US">
                  <a:latin typeface="Arial"/>
                  <a:cs typeface="Arial"/>
                </a:endParaRPr>
              </a:p>
            </p:txBody>
          </p:sp>
        </p:grpSp>
        <p:grpSp>
          <p:nvGrpSpPr>
            <p:cNvPr id="16" name="Group 41"/>
            <p:cNvGrpSpPr>
              <a:grpSpLocks/>
            </p:cNvGrpSpPr>
            <p:nvPr/>
          </p:nvGrpSpPr>
          <p:grpSpPr bwMode="auto">
            <a:xfrm>
              <a:off x="1617" y="1755"/>
              <a:ext cx="577" cy="325"/>
              <a:chOff x="2838" y="1594"/>
              <a:chExt cx="577" cy="325"/>
            </a:xfrm>
          </p:grpSpPr>
          <p:sp>
            <p:nvSpPr>
              <p:cNvPr id="34840" name="Text Box 42"/>
              <p:cNvSpPr txBox="1">
                <a:spLocks noChangeArrowheads="1"/>
              </p:cNvSpPr>
              <p:nvPr/>
            </p:nvSpPr>
            <p:spPr bwMode="auto">
              <a:xfrm>
                <a:off x="2838" y="1594"/>
                <a:ext cx="405"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B</a:t>
                </a:r>
              </a:p>
            </p:txBody>
          </p:sp>
          <p:sp>
            <p:nvSpPr>
              <p:cNvPr id="34841" name="Line 43"/>
              <p:cNvSpPr>
                <a:spLocks noChangeShapeType="1"/>
              </p:cNvSpPr>
              <p:nvPr/>
            </p:nvSpPr>
            <p:spPr bwMode="auto">
              <a:xfrm flipH="1" flipV="1">
                <a:off x="3222" y="1802"/>
                <a:ext cx="193" cy="117"/>
              </a:xfrm>
              <a:prstGeom prst="line">
                <a:avLst/>
              </a:prstGeom>
              <a:noFill/>
              <a:ln w="9525">
                <a:solidFill>
                  <a:schemeClr val="tx1"/>
                </a:solidFill>
                <a:round/>
                <a:headEnd/>
                <a:tailEnd/>
              </a:ln>
            </p:spPr>
            <p:txBody>
              <a:bodyPr/>
              <a:lstStyle/>
              <a:p>
                <a:endParaRPr lang="en-US">
                  <a:latin typeface="Arial"/>
                  <a:cs typeface="Arial"/>
                </a:endParaRPr>
              </a:p>
            </p:txBody>
          </p:sp>
        </p:grpSp>
      </p:grpSp>
      <p:grpSp>
        <p:nvGrpSpPr>
          <p:cNvPr id="17" name="Group 44"/>
          <p:cNvGrpSpPr>
            <a:grpSpLocks/>
          </p:cNvGrpSpPr>
          <p:nvPr/>
        </p:nvGrpSpPr>
        <p:grpSpPr bwMode="auto">
          <a:xfrm>
            <a:off x="2878138" y="4362450"/>
            <a:ext cx="1943100" cy="661988"/>
            <a:chOff x="1813" y="2748"/>
            <a:chExt cx="1224" cy="417"/>
          </a:xfrm>
        </p:grpSpPr>
        <p:grpSp>
          <p:nvGrpSpPr>
            <p:cNvPr id="18" name="Group 45"/>
            <p:cNvGrpSpPr>
              <a:grpSpLocks/>
            </p:cNvGrpSpPr>
            <p:nvPr/>
          </p:nvGrpSpPr>
          <p:grpSpPr bwMode="auto">
            <a:xfrm>
              <a:off x="2215" y="2748"/>
              <a:ext cx="822" cy="87"/>
              <a:chOff x="2215" y="2748"/>
              <a:chExt cx="822" cy="87"/>
            </a:xfrm>
          </p:grpSpPr>
          <p:sp>
            <p:nvSpPr>
              <p:cNvPr id="34836" name="Oval 46"/>
              <p:cNvSpPr>
                <a:spLocks noChangeArrowheads="1"/>
              </p:cNvSpPr>
              <p:nvPr/>
            </p:nvSpPr>
            <p:spPr bwMode="auto">
              <a:xfrm>
                <a:off x="2949" y="274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4837" name="Line 47"/>
              <p:cNvSpPr>
                <a:spLocks noChangeShapeType="1"/>
              </p:cNvSpPr>
              <p:nvPr/>
            </p:nvSpPr>
            <p:spPr bwMode="auto">
              <a:xfrm flipH="1">
                <a:off x="2215" y="2791"/>
                <a:ext cx="767" cy="0"/>
              </a:xfrm>
              <a:prstGeom prst="line">
                <a:avLst/>
              </a:prstGeom>
              <a:noFill/>
              <a:ln w="12700">
                <a:solidFill>
                  <a:schemeClr val="tx1"/>
                </a:solidFill>
                <a:prstDash val="dash"/>
                <a:round/>
                <a:headEnd/>
                <a:tailEnd/>
              </a:ln>
            </p:spPr>
            <p:txBody>
              <a:bodyPr/>
              <a:lstStyle/>
              <a:p>
                <a:endParaRPr lang="en-US">
                  <a:latin typeface="Arial"/>
                  <a:cs typeface="Arial"/>
                </a:endParaRPr>
              </a:p>
            </p:txBody>
          </p:sp>
        </p:grpSp>
        <p:grpSp>
          <p:nvGrpSpPr>
            <p:cNvPr id="19" name="Group 48"/>
            <p:cNvGrpSpPr>
              <a:grpSpLocks/>
            </p:cNvGrpSpPr>
            <p:nvPr/>
          </p:nvGrpSpPr>
          <p:grpSpPr bwMode="auto">
            <a:xfrm>
              <a:off x="1813" y="2800"/>
              <a:ext cx="384" cy="365"/>
              <a:chOff x="3034" y="2643"/>
              <a:chExt cx="384" cy="365"/>
            </a:xfrm>
          </p:grpSpPr>
          <p:sp>
            <p:nvSpPr>
              <p:cNvPr id="34834" name="Text Box 49"/>
              <p:cNvSpPr txBox="1">
                <a:spLocks noChangeArrowheads="1"/>
              </p:cNvSpPr>
              <p:nvPr/>
            </p:nvSpPr>
            <p:spPr bwMode="auto">
              <a:xfrm>
                <a:off x="3034" y="2720"/>
                <a:ext cx="351"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S</a:t>
                </a:r>
              </a:p>
            </p:txBody>
          </p:sp>
          <p:sp>
            <p:nvSpPr>
              <p:cNvPr id="34835" name="Line 50"/>
              <p:cNvSpPr>
                <a:spLocks noChangeShapeType="1"/>
              </p:cNvSpPr>
              <p:nvPr/>
            </p:nvSpPr>
            <p:spPr bwMode="auto">
              <a:xfrm flipH="1">
                <a:off x="3274" y="2643"/>
                <a:ext cx="144" cy="147"/>
              </a:xfrm>
              <a:prstGeom prst="line">
                <a:avLst/>
              </a:prstGeom>
              <a:noFill/>
              <a:ln w="9525">
                <a:solidFill>
                  <a:schemeClr val="tx1"/>
                </a:solidFill>
                <a:round/>
                <a:headEnd/>
                <a:tailEnd/>
              </a:ln>
            </p:spPr>
            <p:txBody>
              <a:bodyPr/>
              <a:lstStyle/>
              <a:p>
                <a:endParaRPr lang="en-US">
                  <a:latin typeface="Arial"/>
                  <a:cs typeface="Arial"/>
                </a:endParaRPr>
              </a:p>
            </p:txBody>
          </p:sp>
        </p:grpSp>
      </p:grpSp>
      <p:sp>
        <p:nvSpPr>
          <p:cNvPr id="20" name="Footer Placeholder 19"/>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1" name="Slide Number Placeholder 20"/>
          <p:cNvSpPr>
            <a:spLocks noGrp="1"/>
          </p:cNvSpPr>
          <p:nvPr>
            <p:ph type="sldNum" sz="quarter" idx="13"/>
          </p:nvPr>
        </p:nvSpPr>
        <p:spPr/>
        <p:txBody>
          <a:bodyPr/>
          <a:lstStyle/>
          <a:p>
            <a:pPr>
              <a:defRPr/>
            </a:pPr>
            <a:fld id="{2F37425F-5E17-4209-B948-B5CE2119E408}" type="slidenum">
              <a:rPr lang="en-US" smtClean="0"/>
              <a:pPr>
                <a:defRPr/>
              </a:pPr>
              <a:t>31</a:t>
            </a:fld>
            <a:endParaRPr lang="en-US" dirty="0"/>
          </a:p>
        </p:txBody>
      </p:sp>
    </p:spTree>
    <p:extLst>
      <p:ext uri="{BB962C8B-B14F-4D97-AF65-F5344CB8AC3E}">
        <p14:creationId xmlns:p14="http://schemas.microsoft.com/office/powerpoint/2010/main" val="26193043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9"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up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trips(down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4821">
                                            <p:bg/>
                                          </p:spTgt>
                                        </p:tgtEl>
                                        <p:attrNameLst>
                                          <p:attrName>style.visibility</p:attrName>
                                        </p:attrNameLst>
                                      </p:cBhvr>
                                      <p:to>
                                        <p:strVal val="visible"/>
                                      </p:to>
                                    </p:set>
                                    <p:animEffect transition="in" filter="wipe(left)">
                                      <p:cBhvr>
                                        <p:cTn id="44" dur="500"/>
                                        <p:tgtEl>
                                          <p:spTgt spid="34821">
                                            <p:bg/>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4821">
                                            <p:txEl>
                                              <p:pRg st="0" end="0"/>
                                            </p:txEl>
                                          </p:spTgt>
                                        </p:tgtEl>
                                        <p:attrNameLst>
                                          <p:attrName>style.visibility</p:attrName>
                                        </p:attrNameLst>
                                      </p:cBhvr>
                                      <p:to>
                                        <p:strVal val="visible"/>
                                      </p:to>
                                    </p:set>
                                    <p:animEffect transition="in" filter="wipe(left)">
                                      <p:cBhvr>
                                        <p:cTn id="48" dur="500"/>
                                        <p:tgtEl>
                                          <p:spTgt spid="34821">
                                            <p:txEl>
                                              <p:pRg st="0" end="0"/>
                                            </p:tx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34821">
                                            <p:txEl>
                                              <p:pRg st="1" end="1"/>
                                            </p:txEl>
                                          </p:spTgt>
                                        </p:tgtEl>
                                        <p:attrNameLst>
                                          <p:attrName>style.visibility</p:attrName>
                                        </p:attrNameLst>
                                      </p:cBhvr>
                                      <p:to>
                                        <p:strVal val="visible"/>
                                      </p:to>
                                    </p:set>
                                    <p:animEffect transition="in" filter="wipe(left)">
                                      <p:cBhvr>
                                        <p:cTn id="52" dur="500"/>
                                        <p:tgtEl>
                                          <p:spTgt spid="348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nchor="t"/>
          <a:lstStyle/>
          <a:p>
            <a:r>
              <a:rPr lang="en-US" altLang="en-US" smtClean="0"/>
              <a:t>Who pays the luxury tax?</a:t>
            </a:r>
          </a:p>
        </p:txBody>
      </p:sp>
      <p:sp>
        <p:nvSpPr>
          <p:cNvPr id="50179" name="Content Placeholder 1"/>
          <p:cNvSpPr>
            <a:spLocks noGrp="1"/>
          </p:cNvSpPr>
          <p:nvPr>
            <p:ph idx="1"/>
          </p:nvPr>
        </p:nvSpPr>
        <p:spPr/>
        <p:txBody>
          <a:bodyPr/>
          <a:lstStyle/>
          <a:p>
            <a:r>
              <a:rPr lang="en-US" altLang="en-US" smtClean="0"/>
              <a:t>1990, Congress adopted a new luxury tax</a:t>
            </a:r>
          </a:p>
          <a:p>
            <a:pPr lvl="1"/>
            <a:r>
              <a:rPr lang="en-US" altLang="en-US" smtClean="0"/>
              <a:t>On yachts, private airplanes, furs, jewelry, expensive cars </a:t>
            </a:r>
          </a:p>
          <a:p>
            <a:pPr lvl="1"/>
            <a:r>
              <a:rPr lang="en-US" altLang="en-US" smtClean="0"/>
              <a:t>Goal: to raise revenue from those who could most easily afford to pay</a:t>
            </a:r>
          </a:p>
          <a:p>
            <a:pPr lvl="1"/>
            <a:r>
              <a:rPr lang="en-US" altLang="en-US" smtClean="0"/>
              <a:t>Luxury items</a:t>
            </a:r>
          </a:p>
          <a:p>
            <a:pPr lvl="2"/>
            <a:r>
              <a:rPr lang="en-US" altLang="en-US" smtClean="0"/>
              <a:t>Demand is quite elastic</a:t>
            </a:r>
          </a:p>
          <a:p>
            <a:pPr lvl="2"/>
            <a:r>
              <a:rPr lang="en-US" altLang="en-US" smtClean="0"/>
              <a:t>Supply is relatively inelastic</a:t>
            </a:r>
          </a:p>
        </p:txBody>
      </p:sp>
      <p:sp>
        <p:nvSpPr>
          <p:cNvPr id="5018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6913594B-35F5-429A-91F5-AC1D1161F1C4}" type="slidenum">
              <a:rPr lang="en-US" altLang="en-US" sz="1200" smtClean="0">
                <a:solidFill>
                  <a:srgbClr val="002060"/>
                </a:solidFill>
              </a:rPr>
              <a:pPr algn="ctr" eaLnBrk="1" hangingPunct="1"/>
              <a:t>32</a:t>
            </a:fld>
            <a:endParaRPr lang="en-US" altLang="en-US" sz="1200" smtClean="0">
              <a:solidFill>
                <a:srgbClr val="002060"/>
              </a:solidFill>
            </a:endParaRPr>
          </a:p>
        </p:txBody>
      </p:sp>
      <p:sp>
        <p:nvSpPr>
          <p:cNvPr id="501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85562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Autofit/>
          </a:bodyPr>
          <a:lstStyle/>
          <a:p>
            <a:pPr eaLnBrk="1" hangingPunct="1"/>
            <a:r>
              <a:rPr lang="en-US" sz="2800" dirty="0" smtClean="0"/>
              <a:t>CASE STUDY:  Who Pays the Luxury Tax?</a:t>
            </a:r>
          </a:p>
        </p:txBody>
      </p:sp>
      <p:sp>
        <p:nvSpPr>
          <p:cNvPr id="36869" name="Rectangle 3"/>
          <p:cNvSpPr>
            <a:spLocks noGrp="1" noChangeArrowheads="1"/>
          </p:cNvSpPr>
          <p:nvPr>
            <p:ph type="body" sz="quarter" idx="12"/>
          </p:nvPr>
        </p:nvSpPr>
        <p:spPr>
          <a:xfrm>
            <a:off x="2667013" y="609600"/>
            <a:ext cx="3365500" cy="909639"/>
          </a:xfrm>
        </p:spPr>
        <p:txBody>
          <a:bodyPr/>
          <a:lstStyle/>
          <a:p>
            <a:pPr marL="0" indent="0" algn="ctr" eaLnBrk="1" hangingPunct="1">
              <a:buFont typeface="Wingdings" pitchFamily="2" charset="2"/>
              <a:buNone/>
            </a:pPr>
            <a:r>
              <a:rPr lang="en-US" sz="2600" u="sng" dirty="0" smtClean="0"/>
              <a:t>The market for yachts</a:t>
            </a:r>
          </a:p>
        </p:txBody>
      </p:sp>
      <p:sp>
        <p:nvSpPr>
          <p:cNvPr id="19" name="Slide Number Placeholder 18"/>
          <p:cNvSpPr>
            <a:spLocks noGrp="1"/>
          </p:cNvSpPr>
          <p:nvPr>
            <p:ph type="sldNum" sz="quarter" idx="13"/>
          </p:nvPr>
        </p:nvSpPr>
        <p:spPr/>
        <p:txBody>
          <a:bodyPr/>
          <a:lstStyle/>
          <a:p>
            <a:pPr>
              <a:defRPr/>
            </a:pPr>
            <a:fld id="{2F37425F-5E17-4209-B948-B5CE2119E408}" type="slidenum">
              <a:rPr lang="en-US" smtClean="0"/>
              <a:pPr>
                <a:defRPr/>
              </a:pPr>
              <a:t>33</a:t>
            </a:fld>
            <a:endParaRPr lang="en-US" dirty="0"/>
          </a:p>
        </p:txBody>
      </p:sp>
      <p:sp>
        <p:nvSpPr>
          <p:cNvPr id="18" name="Footer Placeholder 1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4"/>
          <p:cNvGrpSpPr>
            <a:grpSpLocks/>
          </p:cNvGrpSpPr>
          <p:nvPr/>
        </p:nvGrpSpPr>
        <p:grpSpPr bwMode="auto">
          <a:xfrm>
            <a:off x="3313113" y="1524000"/>
            <a:ext cx="3316287" cy="4108450"/>
            <a:chOff x="3326" y="1149"/>
            <a:chExt cx="2089" cy="2588"/>
          </a:xfrm>
        </p:grpSpPr>
        <p:grpSp>
          <p:nvGrpSpPr>
            <p:cNvPr id="3" name="Group 5"/>
            <p:cNvGrpSpPr>
              <a:grpSpLocks/>
            </p:cNvGrpSpPr>
            <p:nvPr/>
          </p:nvGrpSpPr>
          <p:grpSpPr bwMode="auto">
            <a:xfrm>
              <a:off x="3433" y="1403"/>
              <a:ext cx="1784" cy="2190"/>
              <a:chOff x="2424" y="1167"/>
              <a:chExt cx="2400" cy="2079"/>
            </a:xfrm>
          </p:grpSpPr>
          <p:sp>
            <p:nvSpPr>
              <p:cNvPr id="36914" name="Line 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36915" name="Line 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6912" name="Text Box 8"/>
            <p:cNvSpPr txBox="1">
              <a:spLocks noChangeArrowheads="1"/>
            </p:cNvSpPr>
            <p:nvPr/>
          </p:nvSpPr>
          <p:spPr bwMode="auto">
            <a:xfrm>
              <a:off x="3326" y="1149"/>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36913" name="Text Box 9"/>
            <p:cNvSpPr txBox="1">
              <a:spLocks noChangeArrowheads="1"/>
            </p:cNvSpPr>
            <p:nvPr/>
          </p:nvSpPr>
          <p:spPr bwMode="auto">
            <a:xfrm>
              <a:off x="5182" y="3458"/>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4" name="Group 10"/>
          <p:cNvGrpSpPr>
            <a:grpSpLocks/>
          </p:cNvGrpSpPr>
          <p:nvPr/>
        </p:nvGrpSpPr>
        <p:grpSpPr bwMode="auto">
          <a:xfrm>
            <a:off x="3987800" y="2125662"/>
            <a:ext cx="2368550" cy="2889250"/>
            <a:chOff x="2532" y="1528"/>
            <a:chExt cx="1492" cy="1820"/>
          </a:xfrm>
        </p:grpSpPr>
        <p:sp>
          <p:nvSpPr>
            <p:cNvPr id="36909" name="Text Box 11"/>
            <p:cNvSpPr txBox="1">
              <a:spLocks noChangeArrowheads="1"/>
            </p:cNvSpPr>
            <p:nvPr/>
          </p:nvSpPr>
          <p:spPr bwMode="auto">
            <a:xfrm>
              <a:off x="3791" y="3069"/>
              <a:ext cx="233"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p>
          </p:txBody>
        </p:sp>
        <p:sp>
          <p:nvSpPr>
            <p:cNvPr id="36910" name="Line 12"/>
            <p:cNvSpPr>
              <a:spLocks noChangeShapeType="1"/>
            </p:cNvSpPr>
            <p:nvPr/>
          </p:nvSpPr>
          <p:spPr bwMode="auto">
            <a:xfrm>
              <a:off x="2532" y="1528"/>
              <a:ext cx="1324" cy="1606"/>
            </a:xfrm>
            <a:prstGeom prst="line">
              <a:avLst/>
            </a:prstGeom>
            <a:noFill/>
            <a:ln w="38100">
              <a:solidFill>
                <a:srgbClr val="003399"/>
              </a:solidFill>
              <a:round/>
              <a:headEnd/>
              <a:tailEnd/>
            </a:ln>
          </p:spPr>
          <p:txBody>
            <a:bodyPr/>
            <a:lstStyle/>
            <a:p>
              <a:endParaRPr lang="en-US">
                <a:latin typeface="Arial"/>
                <a:cs typeface="Arial"/>
              </a:endParaRPr>
            </a:p>
          </p:txBody>
        </p:sp>
      </p:grpSp>
      <p:grpSp>
        <p:nvGrpSpPr>
          <p:cNvPr id="5" name="Group 13"/>
          <p:cNvGrpSpPr>
            <a:grpSpLocks/>
          </p:cNvGrpSpPr>
          <p:nvPr/>
        </p:nvGrpSpPr>
        <p:grpSpPr bwMode="auto">
          <a:xfrm>
            <a:off x="4348163" y="1741487"/>
            <a:ext cx="1425575" cy="3322638"/>
            <a:chOff x="2759" y="1286"/>
            <a:chExt cx="898" cy="2093"/>
          </a:xfrm>
        </p:grpSpPr>
        <p:sp>
          <p:nvSpPr>
            <p:cNvPr id="36907" name="Text Box 14"/>
            <p:cNvSpPr txBox="1">
              <a:spLocks noChangeArrowheads="1"/>
            </p:cNvSpPr>
            <p:nvPr/>
          </p:nvSpPr>
          <p:spPr bwMode="auto">
            <a:xfrm>
              <a:off x="3424" y="1286"/>
              <a:ext cx="233"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sp>
          <p:nvSpPr>
            <p:cNvPr id="36908" name="Line 15"/>
            <p:cNvSpPr>
              <a:spLocks noChangeShapeType="1"/>
            </p:cNvSpPr>
            <p:nvPr/>
          </p:nvSpPr>
          <p:spPr bwMode="auto">
            <a:xfrm flipV="1">
              <a:off x="2759" y="1534"/>
              <a:ext cx="744" cy="1845"/>
            </a:xfrm>
            <a:prstGeom prst="line">
              <a:avLst/>
            </a:prstGeom>
            <a:noFill/>
            <a:ln w="38100">
              <a:solidFill>
                <a:srgbClr val="CC0000"/>
              </a:solidFill>
              <a:round/>
              <a:headEnd/>
              <a:tailEnd/>
            </a:ln>
          </p:spPr>
          <p:txBody>
            <a:bodyPr/>
            <a:lstStyle/>
            <a:p>
              <a:endParaRPr lang="en-US">
                <a:latin typeface="Arial"/>
                <a:cs typeface="Arial"/>
              </a:endParaRPr>
            </a:p>
          </p:txBody>
        </p:sp>
      </p:grpSp>
      <p:grpSp>
        <p:nvGrpSpPr>
          <p:cNvPr id="6" name="Group 16"/>
          <p:cNvGrpSpPr>
            <a:grpSpLocks/>
          </p:cNvGrpSpPr>
          <p:nvPr/>
        </p:nvGrpSpPr>
        <p:grpSpPr bwMode="auto">
          <a:xfrm>
            <a:off x="3760788" y="3016250"/>
            <a:ext cx="955675" cy="1108075"/>
            <a:chOff x="2389" y="2089"/>
            <a:chExt cx="602" cy="698"/>
          </a:xfrm>
        </p:grpSpPr>
        <p:sp>
          <p:nvSpPr>
            <p:cNvPr id="36904" name="Line 17"/>
            <p:cNvSpPr>
              <a:spLocks noChangeShapeType="1"/>
            </p:cNvSpPr>
            <p:nvPr/>
          </p:nvSpPr>
          <p:spPr bwMode="auto">
            <a:xfrm flipH="1" flipV="1">
              <a:off x="2990" y="2089"/>
              <a:ext cx="1" cy="698"/>
            </a:xfrm>
            <a:prstGeom prst="line">
              <a:avLst/>
            </a:prstGeom>
            <a:noFill/>
            <a:ln w="38100">
              <a:solidFill>
                <a:srgbClr val="FF6600"/>
              </a:solidFill>
              <a:round/>
              <a:headEnd/>
              <a:tailEnd/>
            </a:ln>
          </p:spPr>
          <p:txBody>
            <a:bodyPr/>
            <a:lstStyle/>
            <a:p>
              <a:endParaRPr lang="en-US">
                <a:latin typeface="Arial"/>
                <a:cs typeface="Arial"/>
              </a:endParaRPr>
            </a:p>
          </p:txBody>
        </p:sp>
        <p:sp>
          <p:nvSpPr>
            <p:cNvPr id="36905" name="AutoShape 18"/>
            <p:cNvSpPr>
              <a:spLocks/>
            </p:cNvSpPr>
            <p:nvPr/>
          </p:nvSpPr>
          <p:spPr bwMode="auto">
            <a:xfrm>
              <a:off x="2818" y="2091"/>
              <a:ext cx="118" cy="693"/>
            </a:xfrm>
            <a:prstGeom prst="leftBrace">
              <a:avLst>
                <a:gd name="adj1" fmla="val 63732"/>
                <a:gd name="adj2" fmla="val 51806"/>
              </a:avLst>
            </a:prstGeom>
            <a:noFill/>
            <a:ln w="25400">
              <a:solidFill>
                <a:schemeClr val="tx1"/>
              </a:solidFill>
              <a:round/>
              <a:headEnd/>
              <a:tailEnd/>
            </a:ln>
          </p:spPr>
          <p:txBody>
            <a:bodyPr wrap="none" anchor="ctr"/>
            <a:lstStyle/>
            <a:p>
              <a:endParaRPr lang="en-US">
                <a:latin typeface="Arial"/>
                <a:cs typeface="Arial"/>
              </a:endParaRPr>
            </a:p>
          </p:txBody>
        </p:sp>
        <p:sp>
          <p:nvSpPr>
            <p:cNvPr id="36906" name="Text Box 19"/>
            <p:cNvSpPr txBox="1">
              <a:spLocks noChangeArrowheads="1"/>
            </p:cNvSpPr>
            <p:nvPr/>
          </p:nvSpPr>
          <p:spPr bwMode="auto">
            <a:xfrm>
              <a:off x="2389" y="2294"/>
              <a:ext cx="442"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Tax</a:t>
              </a:r>
            </a:p>
          </p:txBody>
        </p:sp>
      </p:grpSp>
      <p:grpSp>
        <p:nvGrpSpPr>
          <p:cNvPr id="7" name="Group 20"/>
          <p:cNvGrpSpPr>
            <a:grpSpLocks/>
          </p:cNvGrpSpPr>
          <p:nvPr/>
        </p:nvGrpSpPr>
        <p:grpSpPr bwMode="auto">
          <a:xfrm>
            <a:off x="304800" y="2289175"/>
            <a:ext cx="3148013" cy="1098550"/>
            <a:chOff x="212" y="1631"/>
            <a:chExt cx="1983" cy="692"/>
          </a:xfrm>
        </p:grpSpPr>
        <p:sp>
          <p:nvSpPr>
            <p:cNvPr id="36900" name="AutoShape 21"/>
            <p:cNvSpPr>
              <a:spLocks/>
            </p:cNvSpPr>
            <p:nvPr/>
          </p:nvSpPr>
          <p:spPr bwMode="auto">
            <a:xfrm>
              <a:off x="2054" y="2090"/>
              <a:ext cx="141" cy="233"/>
            </a:xfrm>
            <a:prstGeom prst="leftBrace">
              <a:avLst>
                <a:gd name="adj1" fmla="val 27067"/>
                <a:gd name="adj2" fmla="val 50000"/>
              </a:avLst>
            </a:prstGeom>
            <a:noFill/>
            <a:ln w="19050">
              <a:solidFill>
                <a:srgbClr val="009900"/>
              </a:solidFill>
              <a:round/>
              <a:headEnd/>
              <a:tailEnd/>
            </a:ln>
          </p:spPr>
          <p:txBody>
            <a:bodyPr wrap="none" anchor="ctr"/>
            <a:lstStyle/>
            <a:p>
              <a:endParaRPr lang="en-US">
                <a:latin typeface="Arial"/>
                <a:cs typeface="Arial"/>
              </a:endParaRPr>
            </a:p>
          </p:txBody>
        </p:sp>
        <p:grpSp>
          <p:nvGrpSpPr>
            <p:cNvPr id="8" name="Group 22"/>
            <p:cNvGrpSpPr>
              <a:grpSpLocks/>
            </p:cNvGrpSpPr>
            <p:nvPr/>
          </p:nvGrpSpPr>
          <p:grpSpPr bwMode="auto">
            <a:xfrm>
              <a:off x="212" y="1631"/>
              <a:ext cx="1807" cy="570"/>
              <a:chOff x="212" y="1631"/>
              <a:chExt cx="1807" cy="570"/>
            </a:xfrm>
          </p:grpSpPr>
          <p:sp>
            <p:nvSpPr>
              <p:cNvPr id="36902" name="Line 23"/>
              <p:cNvSpPr>
                <a:spLocks noChangeShapeType="1"/>
              </p:cNvSpPr>
              <p:nvPr/>
            </p:nvSpPr>
            <p:spPr bwMode="auto">
              <a:xfrm>
                <a:off x="1384" y="1904"/>
                <a:ext cx="635" cy="297"/>
              </a:xfrm>
              <a:prstGeom prst="line">
                <a:avLst/>
              </a:prstGeom>
              <a:noFill/>
              <a:ln w="9525">
                <a:solidFill>
                  <a:schemeClr val="tx1"/>
                </a:solidFill>
                <a:round/>
                <a:headEnd/>
                <a:tailEnd/>
              </a:ln>
            </p:spPr>
            <p:txBody>
              <a:bodyPr/>
              <a:lstStyle/>
              <a:p>
                <a:endParaRPr lang="en-US">
                  <a:latin typeface="Arial"/>
                  <a:cs typeface="Arial"/>
                </a:endParaRPr>
              </a:p>
            </p:txBody>
          </p:sp>
          <p:sp>
            <p:nvSpPr>
              <p:cNvPr id="36903" name="Text Box 24"/>
              <p:cNvSpPr txBox="1">
                <a:spLocks noChangeArrowheads="1"/>
              </p:cNvSpPr>
              <p:nvPr/>
            </p:nvSpPr>
            <p:spPr bwMode="auto">
              <a:xfrm>
                <a:off x="212" y="1631"/>
                <a:ext cx="1360" cy="465"/>
              </a:xfrm>
              <a:prstGeom prst="rect">
                <a:avLst/>
              </a:prstGeom>
              <a:solidFill>
                <a:srgbClr val="66FF66"/>
              </a:solidFill>
              <a:ln w="9525">
                <a:noFill/>
                <a:miter lim="800000"/>
                <a:headEnd/>
                <a:tailEnd/>
              </a:ln>
            </p:spPr>
            <p:txBody>
              <a:bodyPr lIns="0" tIns="0" rIns="0" bIns="0">
                <a:spAutoFit/>
              </a:bodyPr>
              <a:lstStyle/>
              <a:p>
                <a:pPr algn="ctr">
                  <a:spcBef>
                    <a:spcPct val="50000"/>
                  </a:spcBef>
                </a:pPr>
                <a:r>
                  <a:rPr lang="en-US" sz="2400" dirty="0">
                    <a:latin typeface="Arial"/>
                    <a:cs typeface="Arial"/>
                  </a:rPr>
                  <a:t>Buyers’ share of tax burden</a:t>
                </a:r>
              </a:p>
            </p:txBody>
          </p:sp>
        </p:grpSp>
      </p:grpSp>
      <p:grpSp>
        <p:nvGrpSpPr>
          <p:cNvPr id="9" name="Group 25"/>
          <p:cNvGrpSpPr>
            <a:grpSpLocks/>
          </p:cNvGrpSpPr>
          <p:nvPr/>
        </p:nvGrpSpPr>
        <p:grpSpPr bwMode="auto">
          <a:xfrm>
            <a:off x="385763" y="3397249"/>
            <a:ext cx="3067050" cy="1228724"/>
            <a:chOff x="263" y="2329"/>
            <a:chExt cx="1932" cy="774"/>
          </a:xfrm>
        </p:grpSpPr>
        <p:sp>
          <p:nvSpPr>
            <p:cNvPr id="36896" name="AutoShape 26"/>
            <p:cNvSpPr>
              <a:spLocks/>
            </p:cNvSpPr>
            <p:nvPr/>
          </p:nvSpPr>
          <p:spPr bwMode="auto">
            <a:xfrm>
              <a:off x="2054" y="2329"/>
              <a:ext cx="141" cy="457"/>
            </a:xfrm>
            <a:prstGeom prst="leftBrace">
              <a:avLst>
                <a:gd name="adj1" fmla="val 53089"/>
                <a:gd name="adj2" fmla="val 50000"/>
              </a:avLst>
            </a:prstGeom>
            <a:noFill/>
            <a:ln w="19050">
              <a:solidFill>
                <a:srgbClr val="FF0000"/>
              </a:solidFill>
              <a:round/>
              <a:headEnd/>
              <a:tailEnd/>
            </a:ln>
          </p:spPr>
          <p:txBody>
            <a:bodyPr wrap="none" anchor="ctr"/>
            <a:lstStyle/>
            <a:p>
              <a:endParaRPr lang="en-US">
                <a:latin typeface="Arial"/>
                <a:cs typeface="Arial"/>
              </a:endParaRPr>
            </a:p>
          </p:txBody>
        </p:sp>
        <p:grpSp>
          <p:nvGrpSpPr>
            <p:cNvPr id="10" name="Group 27"/>
            <p:cNvGrpSpPr>
              <a:grpSpLocks/>
            </p:cNvGrpSpPr>
            <p:nvPr/>
          </p:nvGrpSpPr>
          <p:grpSpPr bwMode="auto">
            <a:xfrm>
              <a:off x="263" y="2569"/>
              <a:ext cx="1764" cy="534"/>
              <a:chOff x="263" y="2569"/>
              <a:chExt cx="1764" cy="534"/>
            </a:xfrm>
          </p:grpSpPr>
          <p:sp>
            <p:nvSpPr>
              <p:cNvPr id="36898" name="Line 28"/>
              <p:cNvSpPr>
                <a:spLocks noChangeShapeType="1"/>
              </p:cNvSpPr>
              <p:nvPr/>
            </p:nvSpPr>
            <p:spPr bwMode="auto">
              <a:xfrm flipH="1">
                <a:off x="1494" y="2569"/>
                <a:ext cx="533" cy="318"/>
              </a:xfrm>
              <a:prstGeom prst="line">
                <a:avLst/>
              </a:prstGeom>
              <a:noFill/>
              <a:ln w="9525">
                <a:solidFill>
                  <a:schemeClr val="tx1"/>
                </a:solidFill>
                <a:round/>
                <a:headEnd/>
                <a:tailEnd/>
              </a:ln>
            </p:spPr>
            <p:txBody>
              <a:bodyPr/>
              <a:lstStyle/>
              <a:p>
                <a:endParaRPr lang="en-US">
                  <a:latin typeface="Arial"/>
                  <a:cs typeface="Arial"/>
                </a:endParaRPr>
              </a:p>
            </p:txBody>
          </p:sp>
          <p:sp>
            <p:nvSpPr>
              <p:cNvPr id="36899" name="Text Box 29"/>
              <p:cNvSpPr txBox="1">
                <a:spLocks noChangeArrowheads="1"/>
              </p:cNvSpPr>
              <p:nvPr/>
            </p:nvSpPr>
            <p:spPr bwMode="auto">
              <a:xfrm>
                <a:off x="263" y="2638"/>
                <a:ext cx="1319" cy="465"/>
              </a:xfrm>
              <a:prstGeom prst="rect">
                <a:avLst/>
              </a:prstGeom>
              <a:solidFill>
                <a:srgbClr val="FFCCFF"/>
              </a:solidFill>
              <a:ln w="9525">
                <a:noFill/>
                <a:miter lim="800000"/>
                <a:headEnd/>
                <a:tailEnd/>
              </a:ln>
            </p:spPr>
            <p:txBody>
              <a:bodyPr lIns="0" tIns="0" rIns="0" bIns="0">
                <a:spAutoFit/>
              </a:bodyPr>
              <a:lstStyle/>
              <a:p>
                <a:pPr algn="ctr">
                  <a:spcBef>
                    <a:spcPct val="50000"/>
                  </a:spcBef>
                </a:pPr>
                <a:r>
                  <a:rPr lang="en-US" sz="2400" dirty="0">
                    <a:latin typeface="Arial"/>
                    <a:cs typeface="Arial"/>
                  </a:rPr>
                  <a:t>Sellers’ share of tax burden</a:t>
                </a:r>
              </a:p>
            </p:txBody>
          </p:sp>
        </p:grpSp>
      </p:grpSp>
      <p:grpSp>
        <p:nvGrpSpPr>
          <p:cNvPr id="11" name="Group 31"/>
          <p:cNvGrpSpPr>
            <a:grpSpLocks/>
          </p:cNvGrpSpPr>
          <p:nvPr/>
        </p:nvGrpSpPr>
        <p:grpSpPr bwMode="auto">
          <a:xfrm>
            <a:off x="3484563" y="3324225"/>
            <a:ext cx="1604962" cy="138112"/>
            <a:chOff x="2215" y="2283"/>
            <a:chExt cx="1011" cy="87"/>
          </a:xfrm>
        </p:grpSpPr>
        <p:sp>
          <p:nvSpPr>
            <p:cNvPr id="36894" name="Oval 32"/>
            <p:cNvSpPr>
              <a:spLocks noChangeArrowheads="1"/>
            </p:cNvSpPr>
            <p:nvPr/>
          </p:nvSpPr>
          <p:spPr bwMode="auto">
            <a:xfrm>
              <a:off x="3138" y="228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6895" name="Line 33"/>
            <p:cNvSpPr>
              <a:spLocks noChangeShapeType="1"/>
            </p:cNvSpPr>
            <p:nvPr/>
          </p:nvSpPr>
          <p:spPr bwMode="auto">
            <a:xfrm flipH="1">
              <a:off x="2215" y="2326"/>
              <a:ext cx="962" cy="0"/>
            </a:xfrm>
            <a:prstGeom prst="line">
              <a:avLst/>
            </a:prstGeom>
            <a:noFill/>
            <a:ln w="12700">
              <a:solidFill>
                <a:schemeClr val="tx1"/>
              </a:solidFill>
              <a:prstDash val="dash"/>
              <a:round/>
              <a:headEnd/>
              <a:tailEnd/>
            </a:ln>
          </p:spPr>
          <p:txBody>
            <a:bodyPr/>
            <a:lstStyle/>
            <a:p>
              <a:endParaRPr lang="en-US">
                <a:latin typeface="Arial"/>
                <a:cs typeface="Arial"/>
              </a:endParaRPr>
            </a:p>
          </p:txBody>
        </p:sp>
      </p:grpSp>
      <p:grpSp>
        <p:nvGrpSpPr>
          <p:cNvPr id="12" name="Group 37"/>
          <p:cNvGrpSpPr>
            <a:grpSpLocks/>
          </p:cNvGrpSpPr>
          <p:nvPr/>
        </p:nvGrpSpPr>
        <p:grpSpPr bwMode="auto">
          <a:xfrm>
            <a:off x="2535238" y="2486025"/>
            <a:ext cx="2249487" cy="593725"/>
            <a:chOff x="1617" y="1755"/>
            <a:chExt cx="1417" cy="374"/>
          </a:xfrm>
        </p:grpSpPr>
        <p:grpSp>
          <p:nvGrpSpPr>
            <p:cNvPr id="13" name="Group 38"/>
            <p:cNvGrpSpPr>
              <a:grpSpLocks/>
            </p:cNvGrpSpPr>
            <p:nvPr/>
          </p:nvGrpSpPr>
          <p:grpSpPr bwMode="auto">
            <a:xfrm>
              <a:off x="2216" y="2042"/>
              <a:ext cx="818" cy="87"/>
              <a:chOff x="2216" y="2042"/>
              <a:chExt cx="818" cy="87"/>
            </a:xfrm>
          </p:grpSpPr>
          <p:sp>
            <p:nvSpPr>
              <p:cNvPr id="36892" name="Oval 39"/>
              <p:cNvSpPr>
                <a:spLocks noChangeArrowheads="1"/>
              </p:cNvSpPr>
              <p:nvPr/>
            </p:nvSpPr>
            <p:spPr bwMode="auto">
              <a:xfrm>
                <a:off x="2946" y="204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6893" name="Line 40"/>
              <p:cNvSpPr>
                <a:spLocks noChangeShapeType="1"/>
              </p:cNvSpPr>
              <p:nvPr/>
            </p:nvSpPr>
            <p:spPr bwMode="auto">
              <a:xfrm flipH="1">
                <a:off x="2216" y="2087"/>
                <a:ext cx="760" cy="0"/>
              </a:xfrm>
              <a:prstGeom prst="line">
                <a:avLst/>
              </a:prstGeom>
              <a:noFill/>
              <a:ln w="12700">
                <a:solidFill>
                  <a:schemeClr val="tx1"/>
                </a:solidFill>
                <a:prstDash val="dash"/>
                <a:round/>
                <a:headEnd/>
                <a:tailEnd/>
              </a:ln>
            </p:spPr>
            <p:txBody>
              <a:bodyPr/>
              <a:lstStyle/>
              <a:p>
                <a:endParaRPr lang="en-US">
                  <a:latin typeface="Arial"/>
                  <a:cs typeface="Arial"/>
                </a:endParaRPr>
              </a:p>
            </p:txBody>
          </p:sp>
        </p:grpSp>
        <p:grpSp>
          <p:nvGrpSpPr>
            <p:cNvPr id="14" name="Group 41"/>
            <p:cNvGrpSpPr>
              <a:grpSpLocks/>
            </p:cNvGrpSpPr>
            <p:nvPr/>
          </p:nvGrpSpPr>
          <p:grpSpPr bwMode="auto">
            <a:xfrm>
              <a:off x="1617" y="1755"/>
              <a:ext cx="577" cy="325"/>
              <a:chOff x="2838" y="1594"/>
              <a:chExt cx="577" cy="325"/>
            </a:xfrm>
          </p:grpSpPr>
          <p:sp>
            <p:nvSpPr>
              <p:cNvPr id="36890" name="Text Box 42"/>
              <p:cNvSpPr txBox="1">
                <a:spLocks noChangeArrowheads="1"/>
              </p:cNvSpPr>
              <p:nvPr/>
            </p:nvSpPr>
            <p:spPr bwMode="auto">
              <a:xfrm>
                <a:off x="2838" y="1594"/>
                <a:ext cx="405"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B</a:t>
                </a:r>
              </a:p>
            </p:txBody>
          </p:sp>
          <p:sp>
            <p:nvSpPr>
              <p:cNvPr id="36891" name="Line 43"/>
              <p:cNvSpPr>
                <a:spLocks noChangeShapeType="1"/>
              </p:cNvSpPr>
              <p:nvPr/>
            </p:nvSpPr>
            <p:spPr bwMode="auto">
              <a:xfrm flipH="1" flipV="1">
                <a:off x="3222" y="1802"/>
                <a:ext cx="193" cy="117"/>
              </a:xfrm>
              <a:prstGeom prst="line">
                <a:avLst/>
              </a:prstGeom>
              <a:noFill/>
              <a:ln w="9525">
                <a:solidFill>
                  <a:schemeClr val="tx1"/>
                </a:solidFill>
                <a:round/>
                <a:headEnd/>
                <a:tailEnd/>
              </a:ln>
            </p:spPr>
            <p:txBody>
              <a:bodyPr/>
              <a:lstStyle/>
              <a:p>
                <a:endParaRPr lang="en-US">
                  <a:latin typeface="Arial"/>
                  <a:cs typeface="Arial"/>
                </a:endParaRPr>
              </a:p>
            </p:txBody>
          </p:sp>
        </p:grpSp>
      </p:grpSp>
      <p:grpSp>
        <p:nvGrpSpPr>
          <p:cNvPr id="15" name="Group 44"/>
          <p:cNvGrpSpPr>
            <a:grpSpLocks/>
          </p:cNvGrpSpPr>
          <p:nvPr/>
        </p:nvGrpSpPr>
        <p:grpSpPr bwMode="auto">
          <a:xfrm>
            <a:off x="2846388" y="4062412"/>
            <a:ext cx="1943100" cy="661988"/>
            <a:chOff x="1813" y="2748"/>
            <a:chExt cx="1224" cy="417"/>
          </a:xfrm>
        </p:grpSpPr>
        <p:grpSp>
          <p:nvGrpSpPr>
            <p:cNvPr id="16" name="Group 45"/>
            <p:cNvGrpSpPr>
              <a:grpSpLocks/>
            </p:cNvGrpSpPr>
            <p:nvPr/>
          </p:nvGrpSpPr>
          <p:grpSpPr bwMode="auto">
            <a:xfrm>
              <a:off x="2215" y="2748"/>
              <a:ext cx="822" cy="87"/>
              <a:chOff x="2215" y="2748"/>
              <a:chExt cx="822" cy="87"/>
            </a:xfrm>
          </p:grpSpPr>
          <p:sp>
            <p:nvSpPr>
              <p:cNvPr id="36886" name="Oval 46"/>
              <p:cNvSpPr>
                <a:spLocks noChangeArrowheads="1"/>
              </p:cNvSpPr>
              <p:nvPr/>
            </p:nvSpPr>
            <p:spPr bwMode="auto">
              <a:xfrm>
                <a:off x="2949" y="274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6887" name="Line 47"/>
              <p:cNvSpPr>
                <a:spLocks noChangeShapeType="1"/>
              </p:cNvSpPr>
              <p:nvPr/>
            </p:nvSpPr>
            <p:spPr bwMode="auto">
              <a:xfrm flipH="1">
                <a:off x="2215" y="2791"/>
                <a:ext cx="767" cy="0"/>
              </a:xfrm>
              <a:prstGeom prst="line">
                <a:avLst/>
              </a:prstGeom>
              <a:noFill/>
              <a:ln w="12700">
                <a:solidFill>
                  <a:schemeClr val="tx1"/>
                </a:solidFill>
                <a:prstDash val="dash"/>
                <a:round/>
                <a:headEnd/>
                <a:tailEnd/>
              </a:ln>
            </p:spPr>
            <p:txBody>
              <a:bodyPr/>
              <a:lstStyle/>
              <a:p>
                <a:endParaRPr lang="en-US">
                  <a:latin typeface="Arial"/>
                  <a:cs typeface="Arial"/>
                </a:endParaRPr>
              </a:p>
            </p:txBody>
          </p:sp>
        </p:grpSp>
        <p:grpSp>
          <p:nvGrpSpPr>
            <p:cNvPr id="17" name="Group 48"/>
            <p:cNvGrpSpPr>
              <a:grpSpLocks/>
            </p:cNvGrpSpPr>
            <p:nvPr/>
          </p:nvGrpSpPr>
          <p:grpSpPr bwMode="auto">
            <a:xfrm>
              <a:off x="1813" y="2800"/>
              <a:ext cx="384" cy="365"/>
              <a:chOff x="3034" y="2643"/>
              <a:chExt cx="384" cy="365"/>
            </a:xfrm>
          </p:grpSpPr>
          <p:sp>
            <p:nvSpPr>
              <p:cNvPr id="36884" name="Text Box 49"/>
              <p:cNvSpPr txBox="1">
                <a:spLocks noChangeArrowheads="1"/>
              </p:cNvSpPr>
              <p:nvPr/>
            </p:nvSpPr>
            <p:spPr bwMode="auto">
              <a:xfrm>
                <a:off x="3034" y="2720"/>
                <a:ext cx="351"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i="1" baseline="-25000">
                    <a:latin typeface="Arial"/>
                    <a:cs typeface="Arial"/>
                  </a:rPr>
                  <a:t>S</a:t>
                </a:r>
              </a:p>
            </p:txBody>
          </p:sp>
          <p:sp>
            <p:nvSpPr>
              <p:cNvPr id="36885" name="Line 50"/>
              <p:cNvSpPr>
                <a:spLocks noChangeShapeType="1"/>
              </p:cNvSpPr>
              <p:nvPr/>
            </p:nvSpPr>
            <p:spPr bwMode="auto">
              <a:xfrm flipH="1">
                <a:off x="3274" y="2643"/>
                <a:ext cx="144" cy="147"/>
              </a:xfrm>
              <a:prstGeom prst="line">
                <a:avLst/>
              </a:prstGeom>
              <a:noFill/>
              <a:ln w="9525">
                <a:solidFill>
                  <a:schemeClr val="tx1"/>
                </a:solidFill>
                <a:round/>
                <a:headEnd/>
                <a:tailEnd/>
              </a:ln>
            </p:spPr>
            <p:txBody>
              <a:bodyPr/>
              <a:lstStyle/>
              <a:p>
                <a:endParaRPr lang="en-US">
                  <a:latin typeface="Arial"/>
                  <a:cs typeface="Arial"/>
                </a:endParaRPr>
              </a:p>
            </p:txBody>
          </p:sp>
        </p:grpSp>
      </p:grpSp>
      <p:sp>
        <p:nvSpPr>
          <p:cNvPr id="183347" name="Rectangle 51"/>
          <p:cNvSpPr>
            <a:spLocks noChangeArrowheads="1"/>
          </p:cNvSpPr>
          <p:nvPr/>
        </p:nvSpPr>
        <p:spPr bwMode="auto">
          <a:xfrm>
            <a:off x="6259513" y="1211263"/>
            <a:ext cx="2092325" cy="893762"/>
          </a:xfrm>
          <a:prstGeom prst="rect">
            <a:avLst/>
          </a:prstGeom>
          <a:solidFill>
            <a:srgbClr val="66FF66"/>
          </a:solidFill>
          <a:ln w="9525">
            <a:noFill/>
            <a:miter lim="800000"/>
            <a:headEnd/>
            <a:tailEnd/>
          </a:ln>
          <a:effectLst>
            <a:outerShdw blurRad="50800" dist="38100" dir="2700000" algn="tl" rotWithShape="0">
              <a:prstClr val="black">
                <a:alpha val="40000"/>
              </a:prstClr>
            </a:outerShdw>
          </a:effectLst>
        </p:spPr>
        <p:txBody>
          <a:bodyPr/>
          <a:lstStyle/>
          <a:p>
            <a:pPr>
              <a:buClr>
                <a:srgbClr val="00B85C"/>
              </a:buClr>
              <a:buSzPct val="120000"/>
              <a:buFont typeface="Wingdings" pitchFamily="2" charset="2"/>
              <a:buNone/>
              <a:defRPr/>
            </a:pPr>
            <a:r>
              <a:rPr lang="en-US" sz="2600" dirty="0">
                <a:latin typeface="Arial"/>
                <a:cs typeface="Arial"/>
              </a:rPr>
              <a:t>Demand is </a:t>
            </a:r>
            <a:br>
              <a:rPr lang="en-US" sz="2600" dirty="0">
                <a:latin typeface="Arial"/>
                <a:cs typeface="Arial"/>
              </a:rPr>
            </a:br>
            <a:r>
              <a:rPr lang="en-US" sz="2600" dirty="0">
                <a:latin typeface="Arial"/>
                <a:cs typeface="Arial"/>
              </a:rPr>
              <a:t>price-elastic. </a:t>
            </a:r>
          </a:p>
        </p:txBody>
      </p:sp>
      <p:sp>
        <p:nvSpPr>
          <p:cNvPr id="183348" name="Rectangle 52"/>
          <p:cNvSpPr>
            <a:spLocks noChangeArrowheads="1"/>
          </p:cNvSpPr>
          <p:nvPr/>
        </p:nvSpPr>
        <p:spPr bwMode="auto">
          <a:xfrm>
            <a:off x="5975350" y="2327275"/>
            <a:ext cx="2868613" cy="903288"/>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lstStyle/>
          <a:p>
            <a:pPr>
              <a:buClr>
                <a:srgbClr val="00B85C"/>
              </a:buClr>
              <a:buSzPct val="120000"/>
              <a:buFont typeface="Wingdings" pitchFamily="2" charset="2"/>
              <a:buNone/>
              <a:defRPr/>
            </a:pPr>
            <a:r>
              <a:rPr lang="en-US" sz="2600" dirty="0">
                <a:latin typeface="Arial"/>
                <a:cs typeface="Arial"/>
              </a:rPr>
              <a:t>In the short run, supply is inelastic. </a:t>
            </a:r>
          </a:p>
        </p:txBody>
      </p:sp>
      <p:sp>
        <p:nvSpPr>
          <p:cNvPr id="183349" name="Rectangle 53"/>
          <p:cNvSpPr>
            <a:spLocks noChangeArrowheads="1"/>
          </p:cNvSpPr>
          <p:nvPr/>
        </p:nvSpPr>
        <p:spPr bwMode="auto">
          <a:xfrm>
            <a:off x="6907213" y="3505200"/>
            <a:ext cx="1882775" cy="2468563"/>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lstStyle/>
          <a:p>
            <a:pPr>
              <a:buClr>
                <a:srgbClr val="00B85C"/>
              </a:buClr>
              <a:buSzPct val="120000"/>
              <a:buFont typeface="Wingdings" pitchFamily="2" charset="2"/>
              <a:buNone/>
              <a:defRPr/>
            </a:pPr>
            <a:r>
              <a:rPr lang="en-US" sz="2600" dirty="0">
                <a:latin typeface="Arial"/>
                <a:cs typeface="Arial"/>
              </a:rPr>
              <a:t>Hence, </a:t>
            </a:r>
            <a:br>
              <a:rPr lang="en-US" sz="2600" dirty="0">
                <a:latin typeface="Arial"/>
                <a:cs typeface="Arial"/>
              </a:rPr>
            </a:br>
            <a:r>
              <a:rPr lang="en-US" sz="2600" dirty="0">
                <a:latin typeface="Arial"/>
                <a:cs typeface="Arial"/>
              </a:rPr>
              <a:t>companies that build yachts pay most of </a:t>
            </a:r>
            <a:br>
              <a:rPr lang="en-US" sz="2600" dirty="0">
                <a:latin typeface="Arial"/>
                <a:cs typeface="Arial"/>
              </a:rPr>
            </a:br>
            <a:r>
              <a:rPr lang="en-US" sz="2600" dirty="0">
                <a:latin typeface="Arial"/>
                <a:cs typeface="Arial"/>
              </a:rPr>
              <a:t>the tax. </a:t>
            </a:r>
          </a:p>
        </p:txBody>
      </p:sp>
    </p:spTree>
    <p:extLst>
      <p:ext uri="{BB962C8B-B14F-4D97-AF65-F5344CB8AC3E}">
        <p14:creationId xmlns:p14="http://schemas.microsoft.com/office/powerpoint/2010/main" val="35539811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347"/>
                                        </p:tgtEl>
                                        <p:attrNameLst>
                                          <p:attrName>style.visibility</p:attrName>
                                        </p:attrNameLst>
                                      </p:cBhvr>
                                      <p:to>
                                        <p:strVal val="visible"/>
                                      </p:to>
                                    </p:set>
                                    <p:animEffect transition="in" filter="fade">
                                      <p:cBhvr>
                                        <p:cTn id="7" dur="500"/>
                                        <p:tgtEl>
                                          <p:spTgt spid="183347"/>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3348"/>
                                        </p:tgtEl>
                                        <p:attrNameLst>
                                          <p:attrName>style.visibility</p:attrName>
                                        </p:attrNameLst>
                                      </p:cBhvr>
                                      <p:to>
                                        <p:strVal val="visible"/>
                                      </p:to>
                                    </p:set>
                                    <p:animEffect transition="in" filter="fade">
                                      <p:cBhvr>
                                        <p:cTn id="15" dur="500"/>
                                        <p:tgtEl>
                                          <p:spTgt spid="183348"/>
                                        </p:tgtEl>
                                      </p:cBhvr>
                                    </p:animEffect>
                                  </p:childTnLst>
                                </p:cTn>
                              </p:par>
                              <p:par>
                                <p:cTn id="16" presetID="18" presetClass="entr" presetSubtype="3"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up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par>
                          <p:cTn id="29" fill="hold">
                            <p:stCondLst>
                              <p:cond delay="500"/>
                            </p:stCondLst>
                            <p:childTnLst>
                              <p:par>
                                <p:cTn id="30" presetID="18" presetClass="entr" presetSubtype="9"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Left)">
                                      <p:cBhvr>
                                        <p:cTn id="32" dur="500"/>
                                        <p:tgtEl>
                                          <p:spTgt spid="12"/>
                                        </p:tgtEl>
                                      </p:cBhvr>
                                    </p:animEffect>
                                  </p:childTnLst>
                                </p:cTn>
                              </p:par>
                              <p:par>
                                <p:cTn id="33" presetID="18" presetClass="entr" presetSubtype="12"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trips(down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9"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trips(upLeft)">
                                      <p:cBhvr>
                                        <p:cTn id="40" dur="500"/>
                                        <p:tgtEl>
                                          <p:spTgt spid="7"/>
                                        </p:tgtEl>
                                      </p:cBhvr>
                                    </p:animEffect>
                                  </p:childTnLst>
                                </p:cTn>
                              </p:par>
                            </p:childTnLst>
                          </p:cTn>
                        </p:par>
                        <p:par>
                          <p:cTn id="41" fill="hold">
                            <p:stCondLst>
                              <p:cond delay="500"/>
                            </p:stCondLst>
                            <p:childTnLst>
                              <p:par>
                                <p:cTn id="42" presetID="18" presetClass="entr" presetSubtype="1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downLeft)">
                                      <p:cBhvr>
                                        <p:cTn id="44" dur="500"/>
                                        <p:tgtEl>
                                          <p:spTgt spid="9"/>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83349"/>
                                        </p:tgtEl>
                                        <p:attrNameLst>
                                          <p:attrName>style.visibility</p:attrName>
                                        </p:attrNameLst>
                                      </p:cBhvr>
                                      <p:to>
                                        <p:strVal val="visible"/>
                                      </p:to>
                                    </p:set>
                                    <p:animEffect transition="in" filter="fade">
                                      <p:cBhvr>
                                        <p:cTn id="48" dur="500"/>
                                        <p:tgtEl>
                                          <p:spTgt spid="183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47" grpId="0" animBg="1"/>
      <p:bldP spid="183348" grpId="0" animBg="1"/>
      <p:bldP spid="1833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rgbClr val="AE1221"/>
                </a:solidFill>
              </a:rPr>
              <a:t>The </a:t>
            </a:r>
            <a:r>
              <a:rPr lang="en-US" dirty="0">
                <a:solidFill>
                  <a:srgbClr val="AE1221"/>
                </a:solidFill>
              </a:rPr>
              <a:t>2011 payroll tax cut</a:t>
            </a:r>
            <a:endParaRPr lang="en-US" dirty="0"/>
          </a:p>
        </p:txBody>
      </p:sp>
      <p:sp>
        <p:nvSpPr>
          <p:cNvPr id="3" name="Content Placeholder 2"/>
          <p:cNvSpPr>
            <a:spLocks noGrp="1"/>
          </p:cNvSpPr>
          <p:nvPr>
            <p:ph idx="1"/>
          </p:nvPr>
        </p:nvSpPr>
        <p:spPr>
          <a:xfrm>
            <a:off x="228601" y="762000"/>
            <a:ext cx="8637588" cy="5686425"/>
          </a:xfrm>
        </p:spPr>
        <p:txBody>
          <a:bodyPr>
            <a:normAutofit/>
          </a:bodyPr>
          <a:lstStyle/>
          <a:p>
            <a:pPr marL="0" indent="0">
              <a:spcBef>
                <a:spcPct val="45000"/>
              </a:spcBef>
              <a:buClr>
                <a:srgbClr val="003399"/>
              </a:buClr>
              <a:buSzPct val="120000"/>
              <a:buNone/>
            </a:pPr>
            <a:r>
              <a:rPr lang="en-US" sz="2800" dirty="0">
                <a:solidFill>
                  <a:schemeClr val="accent6">
                    <a:lumMod val="50000"/>
                  </a:schemeClr>
                </a:solidFill>
                <a:cs typeface="Arial"/>
              </a:rPr>
              <a:t>Prior to 2011, the Social Security payroll tax was 6.2% taken from workers’ pay and 6.2% paid by employers (total 12.4%). </a:t>
            </a:r>
            <a:r>
              <a:rPr lang="en-US" sz="2800" dirty="0" smtClean="0">
                <a:solidFill>
                  <a:schemeClr val="accent6">
                    <a:lumMod val="50000"/>
                  </a:schemeClr>
                </a:solidFill>
                <a:cs typeface="Arial"/>
              </a:rPr>
              <a:t>The </a:t>
            </a:r>
            <a:r>
              <a:rPr lang="en-US" sz="2800" dirty="0">
                <a:solidFill>
                  <a:schemeClr val="accent6">
                    <a:lumMod val="50000"/>
                  </a:schemeClr>
                </a:solidFill>
                <a:cs typeface="Arial"/>
              </a:rPr>
              <a:t>Tax Relief Act (2010) reduced the worker’s portion from 6.2% to 4.2% in 2011, but left the employer’s portion at 6.2%.  </a:t>
            </a:r>
          </a:p>
          <a:p>
            <a:pPr>
              <a:spcBef>
                <a:spcPct val="45000"/>
              </a:spcBef>
              <a:buClr>
                <a:srgbClr val="003399"/>
              </a:buClr>
              <a:buSzPct val="120000"/>
            </a:pPr>
            <a:r>
              <a:rPr lang="en-US" sz="2800" dirty="0" smtClean="0">
                <a:cs typeface="Arial"/>
              </a:rPr>
              <a:t>Should </a:t>
            </a:r>
            <a:r>
              <a:rPr lang="en-US" sz="2800" dirty="0">
                <a:cs typeface="Arial"/>
              </a:rPr>
              <a:t>this change have increased the typical worker’s take-home pay by exactly 2%, more than 2%, or less than 2%?  </a:t>
            </a:r>
            <a:r>
              <a:rPr lang="en-US" sz="2800" dirty="0" smtClean="0">
                <a:cs typeface="Arial"/>
              </a:rPr>
              <a:t>Do </a:t>
            </a:r>
            <a:r>
              <a:rPr lang="en-US" sz="2800" dirty="0">
                <a:cs typeface="Arial"/>
              </a:rPr>
              <a:t>any elasticities affect your answer?  Explain. </a:t>
            </a:r>
            <a:endParaRPr lang="en-US" sz="2800" dirty="0" smtClean="0">
              <a:cs typeface="Arial"/>
            </a:endParaRPr>
          </a:p>
          <a:p>
            <a:pPr>
              <a:spcBef>
                <a:spcPct val="45000"/>
              </a:spcBef>
              <a:buClr>
                <a:srgbClr val="003399"/>
              </a:buClr>
              <a:buSzPct val="120000"/>
            </a:pPr>
            <a:r>
              <a:rPr lang="en-US" sz="2800" u="sng" dirty="0">
                <a:cs typeface="Arial"/>
              </a:rPr>
              <a:t>FOLLOW-UP QUESTION</a:t>
            </a:r>
            <a:r>
              <a:rPr lang="en-US" sz="2800" dirty="0" smtClean="0">
                <a:cs typeface="Arial"/>
              </a:rPr>
              <a:t>: Who </a:t>
            </a:r>
            <a:r>
              <a:rPr lang="en-US" sz="2800" dirty="0">
                <a:cs typeface="Arial"/>
              </a:rPr>
              <a:t>gets the bigger share of this tax cut, workers or employers?  How do elasticities determine the answer?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552411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47241" y="685800"/>
            <a:ext cx="8518947" cy="5762625"/>
          </a:xfrm>
        </p:spPr>
        <p:txBody>
          <a:bodyPr>
            <a:normAutofit/>
          </a:bodyPr>
          <a:lstStyle/>
          <a:p>
            <a:pPr>
              <a:spcBef>
                <a:spcPct val="45000"/>
              </a:spcBef>
              <a:buClr>
                <a:srgbClr val="003399"/>
              </a:buClr>
              <a:buSzPct val="120000"/>
            </a:pPr>
            <a:r>
              <a:rPr lang="en-US" sz="2800" dirty="0">
                <a:cs typeface="Arial"/>
              </a:rPr>
              <a:t>As long as labor supply and labor demand both have price elasticity &gt; 0, the tax cut will be shared by workers and employers, i.e., </a:t>
            </a:r>
            <a:r>
              <a:rPr lang="en-US" sz="2800" dirty="0" smtClean="0">
                <a:cs typeface="Arial"/>
              </a:rPr>
              <a:t>workers</a:t>
            </a:r>
            <a:r>
              <a:rPr lang="en-US" sz="2800" dirty="0">
                <a:cs typeface="Arial"/>
              </a:rPr>
              <a:t>’ take-home pay will rise less than 2%. </a:t>
            </a:r>
          </a:p>
          <a:p>
            <a:pPr>
              <a:spcBef>
                <a:spcPct val="45000"/>
              </a:spcBef>
              <a:buClr>
                <a:srgbClr val="003399"/>
              </a:buClr>
              <a:buSzPct val="120000"/>
            </a:pPr>
            <a:r>
              <a:rPr lang="en-US" sz="2800" dirty="0">
                <a:cs typeface="Arial"/>
              </a:rPr>
              <a:t>The answer does NOT depend on whether labor demand is more or less elastic than labor supply.  </a:t>
            </a:r>
            <a:endParaRPr lang="en-US" sz="2800" dirty="0" smtClean="0">
              <a:cs typeface="Arial"/>
            </a:endParaRPr>
          </a:p>
          <a:p>
            <a:pPr marL="0" indent="0">
              <a:spcBef>
                <a:spcPct val="45000"/>
              </a:spcBef>
              <a:buClr>
                <a:srgbClr val="003399"/>
              </a:buClr>
              <a:buSzPct val="120000"/>
              <a:buNone/>
            </a:pPr>
            <a:r>
              <a:rPr lang="en-US" sz="2800" u="sng" dirty="0">
                <a:cs typeface="Arial"/>
              </a:rPr>
              <a:t>FOLLOW-UP QUESTION </a:t>
            </a:r>
            <a:r>
              <a:rPr lang="en-US" sz="2800" u="sng" dirty="0" smtClean="0">
                <a:cs typeface="Arial"/>
              </a:rPr>
              <a:t>:</a:t>
            </a:r>
          </a:p>
          <a:p>
            <a:pPr>
              <a:spcBef>
                <a:spcPct val="45000"/>
              </a:spcBef>
              <a:buClr>
                <a:srgbClr val="003399"/>
              </a:buClr>
              <a:buSzPct val="120000"/>
            </a:pPr>
            <a:r>
              <a:rPr lang="en-US" sz="2800" dirty="0" smtClean="0">
                <a:cs typeface="Arial"/>
              </a:rPr>
              <a:t>If </a:t>
            </a:r>
            <a:r>
              <a:rPr lang="en-US" sz="2800" dirty="0">
                <a:cs typeface="Arial"/>
              </a:rPr>
              <a:t>labor demand is more elastic than labor supply, workers get more of the tax cut than employers.  </a:t>
            </a:r>
          </a:p>
          <a:p>
            <a:pPr>
              <a:spcBef>
                <a:spcPct val="45000"/>
              </a:spcBef>
              <a:buClr>
                <a:srgbClr val="003399"/>
              </a:buClr>
              <a:buSzPct val="120000"/>
            </a:pPr>
            <a:r>
              <a:rPr lang="en-US" sz="2800" dirty="0">
                <a:cs typeface="Arial"/>
              </a:rPr>
              <a:t>If labor demand is less elastic than labor supply, employers get the larger share of the tax cut</a:t>
            </a:r>
            <a:r>
              <a:rPr lang="en-US" sz="2800" dirty="0" smtClean="0">
                <a:cs typeface="Arial"/>
              </a:rPr>
              <a:t>.</a:t>
            </a:r>
            <a:endParaRPr lang="en-US" sz="2800" dirty="0">
              <a:cs typeface="Aria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869033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a:t>A price ceiling is a legal maximum on the price of a good.  An example is rent control.  If the price ceiling is below the </a:t>
            </a:r>
            <a:r>
              <a:rPr lang="en-US" sz="3000" dirty="0" smtClean="0"/>
              <a:t>equilibrium </a:t>
            </a:r>
            <a:r>
              <a:rPr lang="en-US" sz="3000" dirty="0"/>
              <a:t>price, it is binding and causes a shortage. </a:t>
            </a:r>
          </a:p>
          <a:p>
            <a:r>
              <a:rPr lang="en-US" sz="3000" dirty="0"/>
              <a:t>A price floor is a legal minimum on the price of a good.  An example is the minimum wage.  If the price floor is above the </a:t>
            </a:r>
            <a:r>
              <a:rPr lang="en-US" sz="3000" dirty="0" smtClean="0"/>
              <a:t>equilibrium price</a:t>
            </a:r>
            <a:r>
              <a:rPr lang="en-US" sz="3000" dirty="0"/>
              <a:t>, it is </a:t>
            </a:r>
            <a:r>
              <a:rPr lang="en-US" sz="3000" dirty="0" smtClean="0"/>
              <a:t>binding and </a:t>
            </a:r>
            <a:r>
              <a:rPr lang="en-US" sz="3000" dirty="0"/>
              <a:t>causes a surplus.  The labor surplus caused by the minimum wage is unemployment.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8189056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a:t>A tax on a good places a wedge between the price buyers pay and the price sellers receive, and causes the </a:t>
            </a:r>
            <a:r>
              <a:rPr lang="en-US" sz="3000" dirty="0" smtClean="0"/>
              <a:t>equilibrium </a:t>
            </a:r>
            <a:r>
              <a:rPr lang="en-US" sz="3000" dirty="0"/>
              <a:t>quantity to fall, whether the tax is imposed on buyers or sellers. </a:t>
            </a:r>
          </a:p>
          <a:p>
            <a:r>
              <a:rPr lang="en-US" sz="3000" dirty="0"/>
              <a:t>The incidence of a tax is the division of the burden of the tax between buyers and sellers, and does not depend on whether the tax is imposed on buyers or sellers. </a:t>
            </a:r>
          </a:p>
          <a:p>
            <a:r>
              <a:rPr lang="en-US" sz="3000" dirty="0"/>
              <a:t>The incidence of the tax depends on the price elasticities of supply and demand.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159741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4</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Rent Control</a:t>
            </a:r>
          </a:p>
        </p:txBody>
      </p:sp>
      <p:sp>
        <p:nvSpPr>
          <p:cNvPr id="6" name="Text Placeholder 5"/>
          <p:cNvSpPr>
            <a:spLocks noGrp="1"/>
          </p:cNvSpPr>
          <p:nvPr>
            <p:ph type="body" sz="quarter" idx="14"/>
          </p:nvPr>
        </p:nvSpPr>
        <p:spPr>
          <a:xfrm>
            <a:off x="228600" y="1143000"/>
            <a:ext cx="8763000" cy="2895600"/>
          </a:xfrm>
        </p:spPr>
        <p:txBody>
          <a:bodyPr/>
          <a:lstStyle/>
          <a:p>
            <a:r>
              <a:rPr lang="en-US" sz="3000" dirty="0"/>
              <a:t>“Local ordinances that limit rent increases for some </a:t>
            </a:r>
            <a:r>
              <a:rPr lang="en-US" sz="3000" dirty="0" smtClean="0"/>
              <a:t>rental housing </a:t>
            </a:r>
            <a:r>
              <a:rPr lang="en-US" sz="3000" dirty="0"/>
              <a:t>units, such as in New York and San Francisco, </a:t>
            </a:r>
            <a:r>
              <a:rPr lang="en-US" sz="3000" dirty="0" smtClean="0"/>
              <a:t>have had </a:t>
            </a:r>
            <a:r>
              <a:rPr lang="en-US" sz="3000" dirty="0"/>
              <a:t>a positive impact over the past three decades on </a:t>
            </a:r>
            <a:r>
              <a:rPr lang="en-US" sz="3000" dirty="0" smtClean="0"/>
              <a:t>the amount </a:t>
            </a:r>
            <a:r>
              <a:rPr lang="en-US" sz="3000" dirty="0"/>
              <a:t>and quality of broadly affordable rental housing in </a:t>
            </a:r>
            <a:r>
              <a:rPr lang="en-US" sz="3000" dirty="0" smtClean="0"/>
              <a:t>cities that </a:t>
            </a:r>
            <a:r>
              <a:rPr lang="en-US" sz="3000" dirty="0"/>
              <a:t>have used them.”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162" y="3667125"/>
            <a:ext cx="425767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96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1:  The Market for Apartments</a:t>
            </a:r>
          </a:p>
        </p:txBody>
      </p:sp>
      <p:sp>
        <p:nvSpPr>
          <p:cNvPr id="3" name="Text Placeholder 2"/>
          <p:cNvSpPr>
            <a:spLocks noGrp="1"/>
          </p:cNvSpPr>
          <p:nvPr>
            <p:ph type="body" sz="quarter" idx="12"/>
          </p:nvPr>
        </p:nvSpPr>
        <p:spPr>
          <a:xfrm>
            <a:off x="6550485" y="1506538"/>
            <a:ext cx="2286000" cy="1447800"/>
          </a:xfrm>
          <a:solidFill>
            <a:srgbClr val="FFCCFF"/>
          </a:solidFill>
        </p:spPr>
        <p:txBody>
          <a:bodyPr/>
          <a:lstStyle/>
          <a:p>
            <a:r>
              <a:rPr lang="en-US" sz="2800" dirty="0" smtClean="0"/>
              <a:t>Equilibrium without price controls </a:t>
            </a:r>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7"/>
          <p:cNvGrpSpPr>
            <a:grpSpLocks/>
          </p:cNvGrpSpPr>
          <p:nvPr/>
        </p:nvGrpSpPr>
        <p:grpSpPr bwMode="auto">
          <a:xfrm>
            <a:off x="2387600" y="1066800"/>
            <a:ext cx="4422775" cy="3871913"/>
            <a:chOff x="2579" y="785"/>
            <a:chExt cx="2786" cy="2439"/>
          </a:xfrm>
        </p:grpSpPr>
        <p:grpSp>
          <p:nvGrpSpPr>
            <p:cNvPr id="7" name="Group 5"/>
            <p:cNvGrpSpPr>
              <a:grpSpLocks/>
            </p:cNvGrpSpPr>
            <p:nvPr/>
          </p:nvGrpSpPr>
          <p:grpSpPr bwMode="auto">
            <a:xfrm>
              <a:off x="2697" y="1037"/>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8" name="Text Box 8"/>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9" name="Text Box 9"/>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12" name="Group 20"/>
          <p:cNvGrpSpPr>
            <a:grpSpLocks/>
          </p:cNvGrpSpPr>
          <p:nvPr/>
        </p:nvGrpSpPr>
        <p:grpSpPr bwMode="auto">
          <a:xfrm>
            <a:off x="3436937" y="1520825"/>
            <a:ext cx="2617788" cy="3203575"/>
            <a:chOff x="3240" y="1064"/>
            <a:chExt cx="1649" cy="2018"/>
          </a:xfrm>
        </p:grpSpPr>
        <p:sp>
          <p:nvSpPr>
            <p:cNvPr id="13" name="Line 11"/>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p>
          </p:txBody>
        </p:sp>
        <p:sp>
          <p:nvSpPr>
            <p:cNvPr id="14" name="Text Box 12"/>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15" name="Group 21"/>
          <p:cNvGrpSpPr>
            <a:grpSpLocks/>
          </p:cNvGrpSpPr>
          <p:nvPr/>
        </p:nvGrpSpPr>
        <p:grpSpPr bwMode="auto">
          <a:xfrm>
            <a:off x="3576637" y="1192213"/>
            <a:ext cx="1703388" cy="3362325"/>
            <a:chOff x="3328" y="857"/>
            <a:chExt cx="1073" cy="2118"/>
          </a:xfrm>
        </p:grpSpPr>
        <p:sp>
          <p:nvSpPr>
            <p:cNvPr id="16" name="Line 14"/>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p>
          </p:txBody>
        </p:sp>
        <p:sp>
          <p:nvSpPr>
            <p:cNvPr id="17" name="Text Box 15"/>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dirty="0">
                  <a:cs typeface="Arial" charset="0"/>
                </a:rPr>
                <a:t>S</a:t>
              </a:r>
            </a:p>
          </p:txBody>
        </p:sp>
      </p:grpSp>
      <p:grpSp>
        <p:nvGrpSpPr>
          <p:cNvPr id="18" name="Group 24"/>
          <p:cNvGrpSpPr>
            <a:grpSpLocks/>
          </p:cNvGrpSpPr>
          <p:nvPr/>
        </p:nvGrpSpPr>
        <p:grpSpPr bwMode="auto">
          <a:xfrm>
            <a:off x="228600" y="1209675"/>
            <a:ext cx="2209800" cy="1200150"/>
            <a:chOff x="1219" y="868"/>
            <a:chExt cx="1392" cy="756"/>
          </a:xfrm>
        </p:grpSpPr>
        <p:sp>
          <p:nvSpPr>
            <p:cNvPr id="19" name="Line 23"/>
            <p:cNvSpPr>
              <a:spLocks noChangeShapeType="1"/>
            </p:cNvSpPr>
            <p:nvPr/>
          </p:nvSpPr>
          <p:spPr bwMode="auto">
            <a:xfrm flipV="1">
              <a:off x="2199" y="965"/>
              <a:ext cx="412" cy="180"/>
            </a:xfrm>
            <a:prstGeom prst="line">
              <a:avLst/>
            </a:prstGeom>
            <a:noFill/>
            <a:ln w="9525">
              <a:solidFill>
                <a:schemeClr val="tx1"/>
              </a:solidFill>
              <a:round/>
              <a:headEnd/>
              <a:tailEnd/>
            </a:ln>
          </p:spPr>
          <p:txBody>
            <a:bodyPr/>
            <a:lstStyle/>
            <a:p>
              <a:endParaRPr lang="en-US"/>
            </a:p>
          </p:txBody>
        </p:sp>
        <p:sp>
          <p:nvSpPr>
            <p:cNvPr id="20" name="Text Box 22"/>
            <p:cNvSpPr txBox="1">
              <a:spLocks noChangeArrowheads="1"/>
            </p:cNvSpPr>
            <p:nvPr/>
          </p:nvSpPr>
          <p:spPr bwMode="auto">
            <a:xfrm>
              <a:off x="1219" y="868"/>
              <a:ext cx="1127" cy="756"/>
            </a:xfrm>
            <a:prstGeom prst="rect">
              <a:avLst/>
            </a:prstGeom>
            <a:solidFill>
              <a:srgbClr val="FFCCFF"/>
            </a:solidFill>
            <a:ln w="9525">
              <a:noFill/>
              <a:miter lim="800000"/>
              <a:headEnd/>
              <a:tailEnd/>
            </a:ln>
          </p:spPr>
          <p:txBody>
            <a:bodyPr wrap="square">
              <a:spAutoFit/>
            </a:bodyPr>
            <a:lstStyle/>
            <a:p>
              <a:pPr algn="ctr">
                <a:spcBef>
                  <a:spcPct val="50000"/>
                </a:spcBef>
              </a:pPr>
              <a:r>
                <a:rPr lang="en-US" sz="2400" dirty="0">
                  <a:cs typeface="Arial" charset="0"/>
                </a:rPr>
                <a:t>Rental price of </a:t>
              </a:r>
              <a:r>
                <a:rPr lang="en-US" sz="2400" dirty="0" smtClean="0">
                  <a:cs typeface="Arial" charset="0"/>
                </a:rPr>
                <a:t>apartments</a:t>
              </a:r>
              <a:endParaRPr lang="en-US" sz="2400" dirty="0">
                <a:cs typeface="Arial" charset="0"/>
              </a:endParaRPr>
            </a:p>
          </p:txBody>
        </p:sp>
      </p:grpSp>
      <p:grpSp>
        <p:nvGrpSpPr>
          <p:cNvPr id="21" name="Group 28"/>
          <p:cNvGrpSpPr>
            <a:grpSpLocks/>
          </p:cNvGrpSpPr>
          <p:nvPr/>
        </p:nvGrpSpPr>
        <p:grpSpPr bwMode="auto">
          <a:xfrm>
            <a:off x="1549400" y="2597150"/>
            <a:ext cx="3295650" cy="2559050"/>
            <a:chOff x="2051" y="1742"/>
            <a:chExt cx="2076" cy="1612"/>
          </a:xfrm>
        </p:grpSpPr>
        <p:grpSp>
          <p:nvGrpSpPr>
            <p:cNvPr id="22" name="Group 16"/>
            <p:cNvGrpSpPr>
              <a:grpSpLocks/>
            </p:cNvGrpSpPr>
            <p:nvPr/>
          </p:nvGrpSpPr>
          <p:grpSpPr bwMode="auto">
            <a:xfrm>
              <a:off x="2702" y="1860"/>
              <a:ext cx="1146" cy="1225"/>
              <a:chOff x="357" y="2450"/>
              <a:chExt cx="795" cy="646"/>
            </a:xfrm>
          </p:grpSpPr>
          <p:sp>
            <p:nvSpPr>
              <p:cNvPr id="26" name="Line 17"/>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27" name="Line 18"/>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3" name="Oval 19"/>
            <p:cNvSpPr>
              <a:spLocks noChangeArrowheads="1"/>
            </p:cNvSpPr>
            <p:nvPr/>
          </p:nvSpPr>
          <p:spPr bwMode="auto">
            <a:xfrm>
              <a:off x="3803" y="181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4" name="Text Box 25"/>
            <p:cNvSpPr txBox="1">
              <a:spLocks noChangeArrowheads="1"/>
            </p:cNvSpPr>
            <p:nvPr/>
          </p:nvSpPr>
          <p:spPr bwMode="auto">
            <a:xfrm>
              <a:off x="2051" y="1742"/>
              <a:ext cx="589" cy="230"/>
            </a:xfrm>
            <a:prstGeom prst="rect">
              <a:avLst/>
            </a:prstGeom>
            <a:noFill/>
            <a:ln w="9525">
              <a:noFill/>
              <a:miter lim="800000"/>
              <a:headEnd/>
              <a:tailEnd/>
            </a:ln>
          </p:spPr>
          <p:txBody>
            <a:bodyPr lIns="0" tIns="0" rIns="0" bIns="0">
              <a:spAutoFit/>
            </a:bodyPr>
            <a:lstStyle/>
            <a:p>
              <a:pPr algn="r">
                <a:spcBef>
                  <a:spcPct val="50000"/>
                </a:spcBef>
              </a:pPr>
              <a:r>
                <a:rPr lang="en-US" sz="2400">
                  <a:cs typeface="Arial" charset="0"/>
                </a:rPr>
                <a:t>$800</a:t>
              </a:r>
            </a:p>
          </p:txBody>
        </p:sp>
        <p:sp>
          <p:nvSpPr>
            <p:cNvPr id="25" name="Text Box 26"/>
            <p:cNvSpPr txBox="1">
              <a:spLocks noChangeArrowheads="1"/>
            </p:cNvSpPr>
            <p:nvPr/>
          </p:nvSpPr>
          <p:spPr bwMode="auto">
            <a:xfrm>
              <a:off x="3575" y="3124"/>
              <a:ext cx="552"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300</a:t>
              </a:r>
            </a:p>
          </p:txBody>
        </p:sp>
      </p:grpSp>
      <p:grpSp>
        <p:nvGrpSpPr>
          <p:cNvPr id="28" name="Group 32"/>
          <p:cNvGrpSpPr>
            <a:grpSpLocks/>
          </p:cNvGrpSpPr>
          <p:nvPr/>
        </p:nvGrpSpPr>
        <p:grpSpPr bwMode="auto">
          <a:xfrm>
            <a:off x="5026027" y="4857752"/>
            <a:ext cx="2212976" cy="1158876"/>
            <a:chOff x="4241" y="3166"/>
            <a:chExt cx="1394" cy="730"/>
          </a:xfrm>
        </p:grpSpPr>
        <p:sp>
          <p:nvSpPr>
            <p:cNvPr id="29" name="Line 30"/>
            <p:cNvSpPr>
              <a:spLocks noChangeShapeType="1"/>
            </p:cNvSpPr>
            <p:nvPr/>
          </p:nvSpPr>
          <p:spPr bwMode="auto">
            <a:xfrm flipV="1">
              <a:off x="4940" y="3166"/>
              <a:ext cx="206" cy="368"/>
            </a:xfrm>
            <a:prstGeom prst="line">
              <a:avLst/>
            </a:prstGeom>
            <a:noFill/>
            <a:ln w="9525">
              <a:solidFill>
                <a:schemeClr val="tx1"/>
              </a:solidFill>
              <a:round/>
              <a:headEnd/>
              <a:tailEnd/>
            </a:ln>
          </p:spPr>
          <p:txBody>
            <a:bodyPr/>
            <a:lstStyle/>
            <a:p>
              <a:endParaRPr lang="en-US"/>
            </a:p>
          </p:txBody>
        </p:sp>
        <p:sp>
          <p:nvSpPr>
            <p:cNvPr id="30" name="Text Box 31"/>
            <p:cNvSpPr txBox="1">
              <a:spLocks noChangeArrowheads="1"/>
            </p:cNvSpPr>
            <p:nvPr/>
          </p:nvSpPr>
          <p:spPr bwMode="auto">
            <a:xfrm>
              <a:off x="4241" y="3373"/>
              <a:ext cx="1394" cy="523"/>
            </a:xfrm>
            <a:prstGeom prst="rect">
              <a:avLst/>
            </a:prstGeom>
            <a:solidFill>
              <a:srgbClr val="FFCCFF"/>
            </a:solidFill>
            <a:ln w="9525">
              <a:noFill/>
              <a:miter lim="800000"/>
              <a:headEnd/>
              <a:tailEnd/>
            </a:ln>
          </p:spPr>
          <p:txBody>
            <a:bodyPr wrap="square">
              <a:spAutoFit/>
            </a:bodyPr>
            <a:lstStyle/>
            <a:p>
              <a:pPr algn="ctr">
                <a:spcBef>
                  <a:spcPct val="50000"/>
                </a:spcBef>
              </a:pPr>
              <a:r>
                <a:rPr lang="en-US" sz="2400" dirty="0">
                  <a:cs typeface="Arial" charset="0"/>
                </a:rPr>
                <a:t>Quantity </a:t>
              </a:r>
              <a:r>
                <a:rPr lang="en-US" sz="2400" dirty="0" smtClean="0">
                  <a:cs typeface="Arial" charset="0"/>
                </a:rPr>
                <a:t/>
              </a:r>
              <a:br>
                <a:rPr lang="en-US" sz="2400" dirty="0" smtClean="0">
                  <a:cs typeface="Arial" charset="0"/>
                </a:rPr>
              </a:br>
              <a:r>
                <a:rPr lang="en-US" sz="2400" dirty="0" smtClean="0">
                  <a:cs typeface="Arial" charset="0"/>
                </a:rPr>
                <a:t>of  </a:t>
              </a:r>
              <a:r>
                <a:rPr lang="en-US" sz="2400" dirty="0" smtClean="0">
                  <a:cs typeface="Arial" charset="0"/>
                </a:rPr>
                <a:t>apartments</a:t>
              </a:r>
              <a:endParaRPr lang="en-US" sz="2400" dirty="0">
                <a:cs typeface="Arial" charset="0"/>
              </a:endParaRPr>
            </a:p>
          </p:txBody>
        </p:sp>
      </p:grpSp>
    </p:spTree>
    <p:extLst>
      <p:ext uri="{BB962C8B-B14F-4D97-AF65-F5344CB8AC3E}">
        <p14:creationId xmlns:p14="http://schemas.microsoft.com/office/powerpoint/2010/main" val="280363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Right)">
                                      <p:cBhvr>
                                        <p:cTn id="20" dur="500"/>
                                        <p:tgtEl>
                                          <p:spTgt spid="12"/>
                                        </p:tgtEl>
                                      </p:cBhvr>
                                    </p:animEffect>
                                  </p:childTnLst>
                                </p:cTn>
                              </p:par>
                            </p:childTnLst>
                          </p:cTn>
                        </p:par>
                        <p:par>
                          <p:cTn id="21" fill="hold">
                            <p:stCondLst>
                              <p:cond delay="500"/>
                            </p:stCondLst>
                            <p:childTnLst>
                              <p:par>
                                <p:cTn id="22" presetID="18" presetClass="entr" presetSubtype="3"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Righ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downRight)">
                                      <p:cBhvr>
                                        <p:cTn id="29" dur="500"/>
                                        <p:tgtEl>
                                          <p:spTgt spid="21"/>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
                                            <p:bg/>
                                          </p:spTgt>
                                        </p:tgtEl>
                                        <p:attrNameLst>
                                          <p:attrName>style.visibility</p:attrName>
                                        </p:attrNameLst>
                                      </p:cBhvr>
                                      <p:to>
                                        <p:strVal val="visible"/>
                                      </p:to>
                                    </p:set>
                                    <p:animEffect transition="in" filter="wipe(left)">
                                      <p:cBhvr>
                                        <p:cTn id="33" dur="500"/>
                                        <p:tgtEl>
                                          <p:spTgt spid="3">
                                            <p:bg/>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wipe(left)">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Price Ceilings Affect Market Outcomes</a:t>
            </a:r>
          </a:p>
        </p:txBody>
      </p:sp>
      <p:sp>
        <p:nvSpPr>
          <p:cNvPr id="3" name="Text Placeholder 2"/>
          <p:cNvSpPr>
            <a:spLocks noGrp="1"/>
          </p:cNvSpPr>
          <p:nvPr>
            <p:ph type="body" sz="quarter" idx="12"/>
          </p:nvPr>
        </p:nvSpPr>
        <p:spPr>
          <a:xfrm>
            <a:off x="228600" y="1649412"/>
            <a:ext cx="2819400" cy="4167187"/>
          </a:xfrm>
        </p:spPr>
        <p:txBody>
          <a:bodyPr/>
          <a:lstStyle/>
          <a:p>
            <a:r>
              <a:rPr lang="en-US" sz="2800" dirty="0"/>
              <a:t>A price </a:t>
            </a:r>
            <a:r>
              <a:rPr lang="en-US" sz="2800" dirty="0" smtClean="0"/>
              <a:t>ceiling above </a:t>
            </a:r>
            <a:r>
              <a:rPr lang="en-US" sz="2800" dirty="0"/>
              <a:t>the </a:t>
            </a:r>
            <a:r>
              <a:rPr lang="en-US" sz="2800" dirty="0" smtClean="0"/>
              <a:t>equilibrium </a:t>
            </a:r>
            <a:r>
              <a:rPr lang="en-US" sz="2800" dirty="0"/>
              <a:t>price </a:t>
            </a:r>
            <a:r>
              <a:rPr lang="en-US" sz="2800" dirty="0" smtClean="0"/>
              <a:t>is </a:t>
            </a:r>
            <a:r>
              <a:rPr lang="en-US" sz="2800" b="1" dirty="0" smtClean="0">
                <a:solidFill>
                  <a:srgbClr val="FF0000"/>
                </a:solidFill>
              </a:rPr>
              <a:t>not </a:t>
            </a:r>
            <a:r>
              <a:rPr lang="en-US" sz="2800" b="1" dirty="0">
                <a:solidFill>
                  <a:srgbClr val="FF0000"/>
                </a:solidFill>
              </a:rPr>
              <a:t>binding</a:t>
            </a:r>
            <a:r>
              <a:rPr lang="en-US" sz="2800" dirty="0"/>
              <a:t>— </a:t>
            </a:r>
            <a:br>
              <a:rPr lang="en-US" sz="2800" dirty="0"/>
            </a:br>
            <a:r>
              <a:rPr lang="en-US" sz="2800" dirty="0"/>
              <a:t>has no effect </a:t>
            </a:r>
            <a:r>
              <a:rPr lang="en-US" sz="2800" dirty="0" smtClean="0"/>
              <a:t>on </a:t>
            </a:r>
            <a:r>
              <a:rPr lang="en-US" sz="2800" dirty="0"/>
              <a:t>the market outcome. </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4094163" y="1235075"/>
            <a:ext cx="4422775" cy="3871913"/>
            <a:chOff x="2579" y="785"/>
            <a:chExt cx="2786" cy="2439"/>
          </a:xfrm>
        </p:grpSpPr>
        <p:grpSp>
          <p:nvGrpSpPr>
            <p:cNvPr id="7" name="Group 5"/>
            <p:cNvGrpSpPr>
              <a:grpSpLocks/>
            </p:cNvGrpSpPr>
            <p:nvPr/>
          </p:nvGrpSpPr>
          <p:grpSpPr bwMode="auto">
            <a:xfrm>
              <a:off x="2697" y="1037"/>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8" name="Text Box 8"/>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9" name="Text Box 9"/>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12" name="Group 10"/>
          <p:cNvGrpSpPr>
            <a:grpSpLocks/>
          </p:cNvGrpSpPr>
          <p:nvPr/>
        </p:nvGrpSpPr>
        <p:grpSpPr bwMode="auto">
          <a:xfrm>
            <a:off x="5143500" y="1689100"/>
            <a:ext cx="2617788" cy="3203575"/>
            <a:chOff x="3240" y="1064"/>
            <a:chExt cx="1649" cy="2018"/>
          </a:xfrm>
        </p:grpSpPr>
        <p:sp>
          <p:nvSpPr>
            <p:cNvPr id="13" name="Line 11"/>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p>
          </p:txBody>
        </p:sp>
        <p:sp>
          <p:nvSpPr>
            <p:cNvPr id="14" name="Text Box 12"/>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15" name="Group 13"/>
          <p:cNvGrpSpPr>
            <a:grpSpLocks/>
          </p:cNvGrpSpPr>
          <p:nvPr/>
        </p:nvGrpSpPr>
        <p:grpSpPr bwMode="auto">
          <a:xfrm>
            <a:off x="5283200" y="1360488"/>
            <a:ext cx="1703388" cy="3362325"/>
            <a:chOff x="3328" y="857"/>
            <a:chExt cx="1073" cy="2118"/>
          </a:xfrm>
        </p:grpSpPr>
        <p:sp>
          <p:nvSpPr>
            <p:cNvPr id="16" name="Line 14"/>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p>
          </p:txBody>
        </p:sp>
        <p:sp>
          <p:nvSpPr>
            <p:cNvPr id="17" name="Text Box 15"/>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grpSp>
        <p:nvGrpSpPr>
          <p:cNvPr id="18" name="Group 30"/>
          <p:cNvGrpSpPr>
            <a:grpSpLocks/>
          </p:cNvGrpSpPr>
          <p:nvPr/>
        </p:nvGrpSpPr>
        <p:grpSpPr bwMode="auto">
          <a:xfrm>
            <a:off x="3255963" y="2765425"/>
            <a:ext cx="3295650" cy="2559050"/>
            <a:chOff x="2051" y="1742"/>
            <a:chExt cx="2076" cy="1612"/>
          </a:xfrm>
        </p:grpSpPr>
        <p:grpSp>
          <p:nvGrpSpPr>
            <p:cNvPr id="19" name="Group 17"/>
            <p:cNvGrpSpPr>
              <a:grpSpLocks/>
            </p:cNvGrpSpPr>
            <p:nvPr/>
          </p:nvGrpSpPr>
          <p:grpSpPr bwMode="auto">
            <a:xfrm>
              <a:off x="2702" y="1860"/>
              <a:ext cx="1146" cy="1225"/>
              <a:chOff x="357" y="2450"/>
              <a:chExt cx="795" cy="646"/>
            </a:xfrm>
          </p:grpSpPr>
          <p:sp>
            <p:nvSpPr>
              <p:cNvPr id="23"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24"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0" name="Oval 20"/>
            <p:cNvSpPr>
              <a:spLocks noChangeArrowheads="1"/>
            </p:cNvSpPr>
            <p:nvPr/>
          </p:nvSpPr>
          <p:spPr bwMode="auto">
            <a:xfrm>
              <a:off x="3803" y="181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1" name="Text Box 21"/>
            <p:cNvSpPr txBox="1">
              <a:spLocks noChangeArrowheads="1"/>
            </p:cNvSpPr>
            <p:nvPr/>
          </p:nvSpPr>
          <p:spPr bwMode="auto">
            <a:xfrm>
              <a:off x="2051" y="1742"/>
              <a:ext cx="589" cy="230"/>
            </a:xfrm>
            <a:prstGeom prst="rect">
              <a:avLst/>
            </a:prstGeom>
            <a:noFill/>
            <a:ln w="9525">
              <a:noFill/>
              <a:miter lim="800000"/>
              <a:headEnd/>
              <a:tailEnd/>
            </a:ln>
          </p:spPr>
          <p:txBody>
            <a:bodyPr lIns="0" tIns="0" rIns="0" bIns="0">
              <a:spAutoFit/>
            </a:bodyPr>
            <a:lstStyle/>
            <a:p>
              <a:pPr algn="r">
                <a:spcBef>
                  <a:spcPct val="50000"/>
                </a:spcBef>
              </a:pPr>
              <a:r>
                <a:rPr lang="en-US" sz="2400">
                  <a:cs typeface="Arial" charset="0"/>
                </a:rPr>
                <a:t>$800</a:t>
              </a:r>
            </a:p>
          </p:txBody>
        </p:sp>
        <p:sp>
          <p:nvSpPr>
            <p:cNvPr id="22" name="Text Box 22"/>
            <p:cNvSpPr txBox="1">
              <a:spLocks noChangeArrowheads="1"/>
            </p:cNvSpPr>
            <p:nvPr/>
          </p:nvSpPr>
          <p:spPr bwMode="auto">
            <a:xfrm>
              <a:off x="3575" y="3124"/>
              <a:ext cx="552"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300</a:t>
              </a:r>
            </a:p>
          </p:txBody>
        </p:sp>
      </p:grpSp>
      <p:grpSp>
        <p:nvGrpSpPr>
          <p:cNvPr id="25" name="Group 31"/>
          <p:cNvGrpSpPr>
            <a:grpSpLocks/>
          </p:cNvGrpSpPr>
          <p:nvPr/>
        </p:nvGrpSpPr>
        <p:grpSpPr bwMode="auto">
          <a:xfrm>
            <a:off x="3263900" y="1649413"/>
            <a:ext cx="5407025" cy="822325"/>
            <a:chOff x="2056" y="1039"/>
            <a:chExt cx="3406" cy="518"/>
          </a:xfrm>
        </p:grpSpPr>
        <p:sp>
          <p:nvSpPr>
            <p:cNvPr id="26" name="Line 24"/>
            <p:cNvSpPr>
              <a:spLocks noChangeShapeType="1"/>
            </p:cNvSpPr>
            <p:nvPr/>
          </p:nvSpPr>
          <p:spPr bwMode="auto">
            <a:xfrm>
              <a:off x="2700" y="1304"/>
              <a:ext cx="1888" cy="0"/>
            </a:xfrm>
            <a:prstGeom prst="line">
              <a:avLst/>
            </a:prstGeom>
            <a:noFill/>
            <a:ln w="28575">
              <a:solidFill>
                <a:srgbClr val="FF0000"/>
              </a:solidFill>
              <a:round/>
              <a:headEnd/>
              <a:tailEnd/>
            </a:ln>
          </p:spPr>
          <p:txBody>
            <a:bodyPr/>
            <a:lstStyle/>
            <a:p>
              <a:endParaRPr lang="en-US"/>
            </a:p>
          </p:txBody>
        </p:sp>
        <p:sp>
          <p:nvSpPr>
            <p:cNvPr id="27" name="Text Box 25"/>
            <p:cNvSpPr txBox="1">
              <a:spLocks noChangeArrowheads="1"/>
            </p:cNvSpPr>
            <p:nvPr/>
          </p:nvSpPr>
          <p:spPr bwMode="auto">
            <a:xfrm>
              <a:off x="4757" y="1039"/>
              <a:ext cx="705" cy="518"/>
            </a:xfrm>
            <a:prstGeom prst="rect">
              <a:avLst/>
            </a:prstGeom>
            <a:noFill/>
            <a:ln w="9525">
              <a:noFill/>
              <a:miter lim="800000"/>
              <a:headEnd/>
              <a:tailEnd/>
            </a:ln>
          </p:spPr>
          <p:txBody>
            <a:bodyPr>
              <a:spAutoFit/>
            </a:bodyPr>
            <a:lstStyle/>
            <a:p>
              <a:pPr>
                <a:spcBef>
                  <a:spcPct val="50000"/>
                </a:spcBef>
              </a:pPr>
              <a:r>
                <a:rPr lang="en-US" sz="2400">
                  <a:cs typeface="Arial" charset="0"/>
                </a:rPr>
                <a:t>Price </a:t>
              </a:r>
              <a:br>
                <a:rPr lang="en-US" sz="2400">
                  <a:cs typeface="Arial" charset="0"/>
                </a:rPr>
              </a:br>
              <a:r>
                <a:rPr lang="en-US" sz="2400">
                  <a:cs typeface="Arial" charset="0"/>
                </a:rPr>
                <a:t>ceiling</a:t>
              </a:r>
            </a:p>
          </p:txBody>
        </p:sp>
        <p:sp>
          <p:nvSpPr>
            <p:cNvPr id="28" name="AutoShape 26"/>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p:spPr>
          <p:txBody>
            <a:bodyPr wrap="none" anchor="ctr"/>
            <a:lstStyle/>
            <a:p>
              <a:endParaRPr lang="en-US">
                <a:cs typeface="Arial" charset="0"/>
              </a:endParaRPr>
            </a:p>
          </p:txBody>
        </p:sp>
        <p:sp>
          <p:nvSpPr>
            <p:cNvPr id="29" name="Text Box 27"/>
            <p:cNvSpPr txBox="1">
              <a:spLocks noChangeArrowheads="1"/>
            </p:cNvSpPr>
            <p:nvPr/>
          </p:nvSpPr>
          <p:spPr bwMode="auto">
            <a:xfrm>
              <a:off x="2056" y="1187"/>
              <a:ext cx="589" cy="230"/>
            </a:xfrm>
            <a:prstGeom prst="rect">
              <a:avLst/>
            </a:prstGeom>
            <a:noFill/>
            <a:ln w="9525">
              <a:noFill/>
              <a:miter lim="800000"/>
              <a:headEnd/>
              <a:tailEnd/>
            </a:ln>
          </p:spPr>
          <p:txBody>
            <a:bodyPr lIns="0" tIns="0" rIns="0" bIns="0">
              <a:spAutoFit/>
            </a:bodyPr>
            <a:lstStyle/>
            <a:p>
              <a:pPr algn="r">
                <a:spcBef>
                  <a:spcPct val="50000"/>
                </a:spcBef>
              </a:pPr>
              <a:r>
                <a:rPr lang="en-US" sz="2400">
                  <a:cs typeface="Arial" charset="0"/>
                </a:rPr>
                <a:t>$1000</a:t>
              </a:r>
            </a:p>
          </p:txBody>
        </p:sp>
      </p:grpSp>
    </p:spTree>
    <p:extLst>
      <p:ext uri="{BB962C8B-B14F-4D97-AF65-F5344CB8AC3E}">
        <p14:creationId xmlns:p14="http://schemas.microsoft.com/office/powerpoint/2010/main" val="41677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Price Ceilings Affect Market Outcomes</a:t>
            </a:r>
          </a:p>
        </p:txBody>
      </p:sp>
      <p:sp>
        <p:nvSpPr>
          <p:cNvPr id="3" name="Text Placeholder 2"/>
          <p:cNvSpPr>
            <a:spLocks noGrp="1"/>
          </p:cNvSpPr>
          <p:nvPr>
            <p:ph type="body" sz="quarter" idx="12"/>
          </p:nvPr>
        </p:nvSpPr>
        <p:spPr>
          <a:xfrm>
            <a:off x="152400" y="990600"/>
            <a:ext cx="3048000" cy="4826000"/>
          </a:xfrm>
        </p:spPr>
        <p:txBody>
          <a:bodyPr/>
          <a:lstStyle/>
          <a:p>
            <a:r>
              <a:rPr lang="en-US" sz="2800" dirty="0"/>
              <a:t>The </a:t>
            </a:r>
            <a:r>
              <a:rPr lang="en-US" sz="2800" dirty="0" smtClean="0"/>
              <a:t>equilibrium </a:t>
            </a:r>
            <a:r>
              <a:rPr lang="en-US" sz="2800" dirty="0"/>
              <a:t>price ($800) </a:t>
            </a:r>
            <a:r>
              <a:rPr lang="en-US" sz="2800" dirty="0" smtClean="0"/>
              <a:t>is above </a:t>
            </a:r>
            <a:r>
              <a:rPr lang="en-US" sz="2800" dirty="0"/>
              <a:t>the ceiling and </a:t>
            </a:r>
            <a:r>
              <a:rPr lang="en-US" sz="2800" dirty="0" smtClean="0"/>
              <a:t>therefore illegal</a:t>
            </a:r>
            <a:r>
              <a:rPr lang="en-US" sz="2800" dirty="0"/>
              <a:t>.</a:t>
            </a:r>
          </a:p>
          <a:p>
            <a:r>
              <a:rPr lang="en-US" sz="2800" dirty="0"/>
              <a:t>The </a:t>
            </a:r>
            <a:r>
              <a:rPr lang="en-US" sz="2800" dirty="0" smtClean="0"/>
              <a:t>price ceiling is </a:t>
            </a:r>
            <a:r>
              <a:rPr lang="en-US" sz="2800" b="1" dirty="0" smtClean="0">
                <a:solidFill>
                  <a:srgbClr val="FF0000"/>
                </a:solidFill>
              </a:rPr>
              <a:t>binding</a:t>
            </a:r>
            <a:r>
              <a:rPr lang="en-US" sz="2800" dirty="0" smtClean="0"/>
              <a:t>, </a:t>
            </a:r>
            <a:r>
              <a:rPr lang="en-US" sz="2800" dirty="0"/>
              <a:t>causes a shortage. </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7</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4094163" y="1235075"/>
            <a:ext cx="4422775" cy="3871913"/>
            <a:chOff x="2579" y="785"/>
            <a:chExt cx="2786" cy="2439"/>
          </a:xfrm>
        </p:grpSpPr>
        <p:grpSp>
          <p:nvGrpSpPr>
            <p:cNvPr id="7" name="Group 5"/>
            <p:cNvGrpSpPr>
              <a:grpSpLocks/>
            </p:cNvGrpSpPr>
            <p:nvPr/>
          </p:nvGrpSpPr>
          <p:grpSpPr bwMode="auto">
            <a:xfrm>
              <a:off x="2697" y="1037"/>
              <a:ext cx="2409" cy="2049"/>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8" name="Text Box 8"/>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9" name="Text Box 9"/>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12" name="Group 10"/>
          <p:cNvGrpSpPr>
            <a:grpSpLocks/>
          </p:cNvGrpSpPr>
          <p:nvPr/>
        </p:nvGrpSpPr>
        <p:grpSpPr bwMode="auto">
          <a:xfrm>
            <a:off x="5143500" y="1689100"/>
            <a:ext cx="2617788" cy="3203575"/>
            <a:chOff x="3240" y="1064"/>
            <a:chExt cx="1649" cy="2018"/>
          </a:xfrm>
        </p:grpSpPr>
        <p:sp>
          <p:nvSpPr>
            <p:cNvPr id="13" name="Line 11"/>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p>
          </p:txBody>
        </p:sp>
        <p:sp>
          <p:nvSpPr>
            <p:cNvPr id="14" name="Text Box 12"/>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15" name="Group 13"/>
          <p:cNvGrpSpPr>
            <a:grpSpLocks/>
          </p:cNvGrpSpPr>
          <p:nvPr/>
        </p:nvGrpSpPr>
        <p:grpSpPr bwMode="auto">
          <a:xfrm>
            <a:off x="5283200" y="1360488"/>
            <a:ext cx="1703388" cy="3362325"/>
            <a:chOff x="3328" y="857"/>
            <a:chExt cx="1073" cy="2118"/>
          </a:xfrm>
        </p:grpSpPr>
        <p:sp>
          <p:nvSpPr>
            <p:cNvPr id="16" name="Line 14"/>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p>
          </p:txBody>
        </p:sp>
        <p:sp>
          <p:nvSpPr>
            <p:cNvPr id="17" name="Text Box 15"/>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sp>
        <p:nvSpPr>
          <p:cNvPr id="18" name="Line 18"/>
          <p:cNvSpPr>
            <a:spLocks noChangeShapeType="1"/>
          </p:cNvSpPr>
          <p:nvPr/>
        </p:nvSpPr>
        <p:spPr bwMode="auto">
          <a:xfrm>
            <a:off x="4289425" y="2952750"/>
            <a:ext cx="1819275" cy="0"/>
          </a:xfrm>
          <a:prstGeom prst="line">
            <a:avLst/>
          </a:prstGeom>
          <a:noFill/>
          <a:ln w="9525">
            <a:solidFill>
              <a:schemeClr val="tx1"/>
            </a:solidFill>
            <a:prstDash val="lgDash"/>
            <a:round/>
            <a:headEnd/>
            <a:tailEnd/>
          </a:ln>
        </p:spPr>
        <p:txBody>
          <a:bodyPr/>
          <a:lstStyle/>
          <a:p>
            <a:endParaRPr lang="en-US"/>
          </a:p>
        </p:txBody>
      </p:sp>
      <p:sp>
        <p:nvSpPr>
          <p:cNvPr id="19" name="Oval 20"/>
          <p:cNvSpPr>
            <a:spLocks noChangeArrowheads="1"/>
          </p:cNvSpPr>
          <p:nvPr/>
        </p:nvSpPr>
        <p:spPr bwMode="auto">
          <a:xfrm>
            <a:off x="6037263" y="2876550"/>
            <a:ext cx="139700" cy="138113"/>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0" name="Text Box 21"/>
          <p:cNvSpPr txBox="1">
            <a:spLocks noChangeArrowheads="1"/>
          </p:cNvSpPr>
          <p:nvPr/>
        </p:nvSpPr>
        <p:spPr bwMode="auto">
          <a:xfrm>
            <a:off x="3255963" y="2765425"/>
            <a:ext cx="935037" cy="365125"/>
          </a:xfrm>
          <a:prstGeom prst="rect">
            <a:avLst/>
          </a:prstGeom>
          <a:noFill/>
          <a:ln w="9525">
            <a:noFill/>
            <a:miter lim="800000"/>
            <a:headEnd/>
            <a:tailEnd/>
          </a:ln>
        </p:spPr>
        <p:txBody>
          <a:bodyPr lIns="0" tIns="0" rIns="0" bIns="0">
            <a:spAutoFit/>
          </a:bodyPr>
          <a:lstStyle/>
          <a:p>
            <a:pPr algn="r">
              <a:spcBef>
                <a:spcPct val="50000"/>
              </a:spcBef>
            </a:pPr>
            <a:r>
              <a:rPr lang="en-US" sz="2400">
                <a:cs typeface="Arial" charset="0"/>
              </a:rPr>
              <a:t>$800</a:t>
            </a:r>
          </a:p>
        </p:txBody>
      </p:sp>
      <p:grpSp>
        <p:nvGrpSpPr>
          <p:cNvPr id="21" name="Group 23"/>
          <p:cNvGrpSpPr>
            <a:grpSpLocks/>
          </p:cNvGrpSpPr>
          <p:nvPr/>
        </p:nvGrpSpPr>
        <p:grpSpPr bwMode="auto">
          <a:xfrm>
            <a:off x="3263900" y="3349625"/>
            <a:ext cx="5407025" cy="822325"/>
            <a:chOff x="2056" y="1039"/>
            <a:chExt cx="3406" cy="518"/>
          </a:xfrm>
        </p:grpSpPr>
        <p:sp>
          <p:nvSpPr>
            <p:cNvPr id="22" name="Line 24"/>
            <p:cNvSpPr>
              <a:spLocks noChangeShapeType="1"/>
            </p:cNvSpPr>
            <p:nvPr/>
          </p:nvSpPr>
          <p:spPr bwMode="auto">
            <a:xfrm>
              <a:off x="2700" y="1304"/>
              <a:ext cx="1888" cy="0"/>
            </a:xfrm>
            <a:prstGeom prst="line">
              <a:avLst/>
            </a:prstGeom>
            <a:noFill/>
            <a:ln w="28575">
              <a:solidFill>
                <a:srgbClr val="FF0000"/>
              </a:solidFill>
              <a:round/>
              <a:headEnd/>
              <a:tailEnd/>
            </a:ln>
          </p:spPr>
          <p:txBody>
            <a:bodyPr/>
            <a:lstStyle/>
            <a:p>
              <a:endParaRPr lang="en-US"/>
            </a:p>
          </p:txBody>
        </p:sp>
        <p:sp>
          <p:nvSpPr>
            <p:cNvPr id="23" name="Text Box 25"/>
            <p:cNvSpPr txBox="1">
              <a:spLocks noChangeArrowheads="1"/>
            </p:cNvSpPr>
            <p:nvPr/>
          </p:nvSpPr>
          <p:spPr bwMode="auto">
            <a:xfrm>
              <a:off x="4757" y="1039"/>
              <a:ext cx="705" cy="518"/>
            </a:xfrm>
            <a:prstGeom prst="rect">
              <a:avLst/>
            </a:prstGeom>
            <a:noFill/>
            <a:ln w="9525">
              <a:noFill/>
              <a:miter lim="800000"/>
              <a:headEnd/>
              <a:tailEnd/>
            </a:ln>
          </p:spPr>
          <p:txBody>
            <a:bodyPr>
              <a:spAutoFit/>
            </a:bodyPr>
            <a:lstStyle/>
            <a:p>
              <a:pPr>
                <a:spcBef>
                  <a:spcPct val="50000"/>
                </a:spcBef>
              </a:pPr>
              <a:r>
                <a:rPr lang="en-US" sz="2400">
                  <a:cs typeface="Arial" charset="0"/>
                </a:rPr>
                <a:t>Price </a:t>
              </a:r>
              <a:br>
                <a:rPr lang="en-US" sz="2400">
                  <a:cs typeface="Arial" charset="0"/>
                </a:rPr>
              </a:br>
              <a:r>
                <a:rPr lang="en-US" sz="2400">
                  <a:cs typeface="Arial" charset="0"/>
                </a:rPr>
                <a:t>ceiling</a:t>
              </a:r>
            </a:p>
          </p:txBody>
        </p:sp>
        <p:sp>
          <p:nvSpPr>
            <p:cNvPr id="24" name="AutoShape 26"/>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p:spPr>
          <p:txBody>
            <a:bodyPr wrap="none" anchor="ctr"/>
            <a:lstStyle/>
            <a:p>
              <a:endParaRPr lang="en-US">
                <a:cs typeface="Arial" charset="0"/>
              </a:endParaRPr>
            </a:p>
          </p:txBody>
        </p:sp>
        <p:sp>
          <p:nvSpPr>
            <p:cNvPr id="25" name="Text Box 27"/>
            <p:cNvSpPr txBox="1">
              <a:spLocks noChangeArrowheads="1"/>
            </p:cNvSpPr>
            <p:nvPr/>
          </p:nvSpPr>
          <p:spPr bwMode="auto">
            <a:xfrm>
              <a:off x="2056" y="1187"/>
              <a:ext cx="589" cy="230"/>
            </a:xfrm>
            <a:prstGeom prst="rect">
              <a:avLst/>
            </a:prstGeom>
            <a:noFill/>
            <a:ln w="9525">
              <a:noFill/>
              <a:miter lim="800000"/>
              <a:headEnd/>
              <a:tailEnd/>
            </a:ln>
          </p:spPr>
          <p:txBody>
            <a:bodyPr lIns="0" tIns="0" rIns="0" bIns="0">
              <a:spAutoFit/>
            </a:bodyPr>
            <a:lstStyle/>
            <a:p>
              <a:pPr algn="r">
                <a:spcBef>
                  <a:spcPct val="50000"/>
                </a:spcBef>
              </a:pPr>
              <a:r>
                <a:rPr lang="en-US" sz="2400">
                  <a:cs typeface="Arial" charset="0"/>
                </a:rPr>
                <a:t>$500</a:t>
              </a:r>
            </a:p>
          </p:txBody>
        </p:sp>
      </p:grpSp>
      <p:grpSp>
        <p:nvGrpSpPr>
          <p:cNvPr id="26" name="Group 37"/>
          <p:cNvGrpSpPr>
            <a:grpSpLocks/>
          </p:cNvGrpSpPr>
          <p:nvPr/>
        </p:nvGrpSpPr>
        <p:grpSpPr bwMode="auto">
          <a:xfrm>
            <a:off x="5281613" y="3700463"/>
            <a:ext cx="876300" cy="1582737"/>
            <a:chOff x="3327" y="2331"/>
            <a:chExt cx="552" cy="997"/>
          </a:xfrm>
        </p:grpSpPr>
        <p:sp>
          <p:nvSpPr>
            <p:cNvPr id="27" name="Line 19"/>
            <p:cNvSpPr>
              <a:spLocks noChangeShapeType="1"/>
            </p:cNvSpPr>
            <p:nvPr/>
          </p:nvSpPr>
          <p:spPr bwMode="auto">
            <a:xfrm>
              <a:off x="3605" y="2373"/>
              <a:ext cx="0" cy="705"/>
            </a:xfrm>
            <a:prstGeom prst="line">
              <a:avLst/>
            </a:prstGeom>
            <a:noFill/>
            <a:ln w="9525">
              <a:solidFill>
                <a:schemeClr val="tx1"/>
              </a:solidFill>
              <a:prstDash val="lgDash"/>
              <a:round/>
              <a:headEnd/>
              <a:tailEnd/>
            </a:ln>
          </p:spPr>
          <p:txBody>
            <a:bodyPr/>
            <a:lstStyle/>
            <a:p>
              <a:endParaRPr lang="en-US"/>
            </a:p>
          </p:txBody>
        </p:sp>
        <p:sp>
          <p:nvSpPr>
            <p:cNvPr id="28" name="Text Box 22"/>
            <p:cNvSpPr txBox="1">
              <a:spLocks noChangeArrowheads="1"/>
            </p:cNvSpPr>
            <p:nvPr/>
          </p:nvSpPr>
          <p:spPr bwMode="auto">
            <a:xfrm>
              <a:off x="3327" y="3098"/>
              <a:ext cx="552"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250</a:t>
              </a:r>
            </a:p>
          </p:txBody>
        </p:sp>
        <p:sp>
          <p:nvSpPr>
            <p:cNvPr id="29" name="Oval 33"/>
            <p:cNvSpPr>
              <a:spLocks noChangeArrowheads="1"/>
            </p:cNvSpPr>
            <p:nvPr/>
          </p:nvSpPr>
          <p:spPr bwMode="auto">
            <a:xfrm>
              <a:off x="3562" y="2331"/>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30" name="Group 38"/>
          <p:cNvGrpSpPr>
            <a:grpSpLocks/>
          </p:cNvGrpSpPr>
          <p:nvPr/>
        </p:nvGrpSpPr>
        <p:grpSpPr bwMode="auto">
          <a:xfrm>
            <a:off x="6303963" y="3700463"/>
            <a:ext cx="876300" cy="1581150"/>
            <a:chOff x="3971" y="2331"/>
            <a:chExt cx="552" cy="996"/>
          </a:xfrm>
        </p:grpSpPr>
        <p:sp>
          <p:nvSpPr>
            <p:cNvPr id="31" name="Text Box 28"/>
            <p:cNvSpPr txBox="1">
              <a:spLocks noChangeArrowheads="1"/>
            </p:cNvSpPr>
            <p:nvPr/>
          </p:nvSpPr>
          <p:spPr bwMode="auto">
            <a:xfrm>
              <a:off x="3971" y="3097"/>
              <a:ext cx="552"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400</a:t>
              </a:r>
            </a:p>
          </p:txBody>
        </p:sp>
        <p:sp>
          <p:nvSpPr>
            <p:cNvPr id="32" name="Line 31"/>
            <p:cNvSpPr>
              <a:spLocks noChangeShapeType="1"/>
            </p:cNvSpPr>
            <p:nvPr/>
          </p:nvSpPr>
          <p:spPr bwMode="auto">
            <a:xfrm>
              <a:off x="4249" y="2373"/>
              <a:ext cx="0" cy="705"/>
            </a:xfrm>
            <a:prstGeom prst="line">
              <a:avLst/>
            </a:prstGeom>
            <a:noFill/>
            <a:ln w="9525">
              <a:solidFill>
                <a:schemeClr val="tx1"/>
              </a:solidFill>
              <a:prstDash val="lgDash"/>
              <a:round/>
              <a:headEnd/>
              <a:tailEnd/>
            </a:ln>
          </p:spPr>
          <p:txBody>
            <a:bodyPr/>
            <a:lstStyle/>
            <a:p>
              <a:endParaRPr lang="en-US"/>
            </a:p>
          </p:txBody>
        </p:sp>
        <p:sp>
          <p:nvSpPr>
            <p:cNvPr id="33" name="Oval 34"/>
            <p:cNvSpPr>
              <a:spLocks noChangeArrowheads="1"/>
            </p:cNvSpPr>
            <p:nvPr/>
          </p:nvSpPr>
          <p:spPr bwMode="auto">
            <a:xfrm>
              <a:off x="4204" y="2331"/>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34" name="Group 36"/>
          <p:cNvGrpSpPr>
            <a:grpSpLocks/>
          </p:cNvGrpSpPr>
          <p:nvPr/>
        </p:nvGrpSpPr>
        <p:grpSpPr bwMode="auto">
          <a:xfrm>
            <a:off x="5641975" y="3836988"/>
            <a:ext cx="1235075" cy="684212"/>
            <a:chOff x="3554" y="2417"/>
            <a:chExt cx="778" cy="431"/>
          </a:xfrm>
        </p:grpSpPr>
        <p:sp>
          <p:nvSpPr>
            <p:cNvPr id="35" name="AutoShape 32"/>
            <p:cNvSpPr>
              <a:spLocks/>
            </p:cNvSpPr>
            <p:nvPr/>
          </p:nvSpPr>
          <p:spPr bwMode="auto">
            <a:xfrm rot="-5400000">
              <a:off x="3831" y="2192"/>
              <a:ext cx="188" cy="637"/>
            </a:xfrm>
            <a:prstGeom prst="leftBrace">
              <a:avLst>
                <a:gd name="adj1" fmla="val 59421"/>
                <a:gd name="adj2" fmla="val 50000"/>
              </a:avLst>
            </a:prstGeom>
            <a:noFill/>
            <a:ln w="19050">
              <a:solidFill>
                <a:srgbClr val="0000FF"/>
              </a:solidFill>
              <a:round/>
              <a:headEnd/>
              <a:tailEnd/>
            </a:ln>
          </p:spPr>
          <p:txBody>
            <a:bodyPr wrap="none" anchor="ctr"/>
            <a:lstStyle/>
            <a:p>
              <a:endParaRPr lang="en-US">
                <a:cs typeface="Arial" charset="0"/>
              </a:endParaRPr>
            </a:p>
          </p:txBody>
        </p:sp>
        <p:sp>
          <p:nvSpPr>
            <p:cNvPr id="36" name="Text Box 35"/>
            <p:cNvSpPr txBox="1">
              <a:spLocks noChangeArrowheads="1"/>
            </p:cNvSpPr>
            <p:nvPr/>
          </p:nvSpPr>
          <p:spPr bwMode="auto">
            <a:xfrm>
              <a:off x="3554" y="2618"/>
              <a:ext cx="778" cy="230"/>
            </a:xfrm>
            <a:prstGeom prst="rect">
              <a:avLst/>
            </a:prstGeom>
            <a:solidFill>
              <a:srgbClr val="FFCCFF">
                <a:alpha val="70195"/>
              </a:srgbClr>
            </a:solidFill>
            <a:ln w="9525">
              <a:noFill/>
              <a:miter lim="800000"/>
              <a:headEnd/>
              <a:tailEnd/>
            </a:ln>
          </p:spPr>
          <p:txBody>
            <a:bodyPr lIns="0" tIns="0" rIns="0" bIns="0">
              <a:spAutoFit/>
            </a:bodyPr>
            <a:lstStyle/>
            <a:p>
              <a:pPr algn="ctr">
                <a:spcBef>
                  <a:spcPct val="50000"/>
                </a:spcBef>
              </a:pPr>
              <a:r>
                <a:rPr lang="en-US" sz="2400" i="1" dirty="0">
                  <a:solidFill>
                    <a:srgbClr val="0000FF"/>
                  </a:solidFill>
                  <a:cs typeface="Arial" charset="0"/>
                </a:rPr>
                <a:t>shortage</a:t>
              </a:r>
            </a:p>
          </p:txBody>
        </p:sp>
      </p:grpSp>
    </p:spTree>
    <p:extLst>
      <p:ext uri="{BB962C8B-B14F-4D97-AF65-F5344CB8AC3E}">
        <p14:creationId xmlns:p14="http://schemas.microsoft.com/office/powerpoint/2010/main" val="31720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500"/>
                                        <p:tgtEl>
                                          <p:spTgt spid="30"/>
                                        </p:tgtEl>
                                      </p:cBhvr>
                                    </p:animEffect>
                                  </p:childTnLst>
                                </p:cTn>
                              </p:par>
                            </p:childTnLst>
                          </p:cTn>
                        </p:par>
                        <p:par>
                          <p:cTn id="17" fill="hold">
                            <p:stCondLst>
                              <p:cond delay="1000"/>
                            </p:stCondLst>
                            <p:childTnLst>
                              <p:par>
                                <p:cTn id="18" presetID="18" presetClass="entr" presetSubtype="6"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strips(downRight)">
                                      <p:cBhvr>
                                        <p:cTn id="20" dur="500"/>
                                        <p:tgtEl>
                                          <p:spTgt spid="34"/>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500"/>
                                        <p:tgtEl>
                                          <p:spTgt spid="3">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Price Ceilings Affect Market Outcomes</a:t>
            </a:r>
          </a:p>
        </p:txBody>
      </p:sp>
      <p:sp>
        <p:nvSpPr>
          <p:cNvPr id="3" name="Text Placeholder 2"/>
          <p:cNvSpPr>
            <a:spLocks noGrp="1"/>
          </p:cNvSpPr>
          <p:nvPr>
            <p:ph type="body" sz="quarter" idx="12"/>
          </p:nvPr>
        </p:nvSpPr>
        <p:spPr>
          <a:xfrm>
            <a:off x="152400" y="990600"/>
            <a:ext cx="3048000" cy="4826000"/>
          </a:xfrm>
        </p:spPr>
        <p:txBody>
          <a:bodyPr/>
          <a:lstStyle/>
          <a:p>
            <a:r>
              <a:rPr lang="en-US" sz="2800" dirty="0"/>
              <a:t>In the </a:t>
            </a:r>
            <a:r>
              <a:rPr lang="en-US" sz="2800" u="sng" dirty="0"/>
              <a:t>long run</a:t>
            </a:r>
            <a:r>
              <a:rPr lang="en-US" sz="2800" dirty="0"/>
              <a:t>, supply and demand </a:t>
            </a:r>
            <a:r>
              <a:rPr lang="en-US" sz="2800" dirty="0" smtClean="0"/>
              <a:t>of rental apartments are </a:t>
            </a:r>
            <a:r>
              <a:rPr lang="en-US" sz="2800" dirty="0"/>
              <a:t>more </a:t>
            </a:r>
            <a:r>
              <a:rPr lang="en-US" sz="2800" dirty="0" smtClean="0"/>
              <a:t>price-elastic</a:t>
            </a:r>
            <a:r>
              <a:rPr lang="en-US" sz="2800" dirty="0"/>
              <a:t>. </a:t>
            </a:r>
          </a:p>
          <a:p>
            <a:endParaRPr lang="en-US" sz="2800" dirty="0" smtClean="0"/>
          </a:p>
          <a:p>
            <a:r>
              <a:rPr lang="en-US" sz="2800" dirty="0" smtClean="0"/>
              <a:t>So</a:t>
            </a:r>
            <a:r>
              <a:rPr lang="en-US" sz="2800" dirty="0"/>
              <a:t>, the shortage </a:t>
            </a:r>
            <a:br>
              <a:rPr lang="en-US" sz="2800" dirty="0"/>
            </a:br>
            <a:r>
              <a:rPr lang="en-US" sz="2800" dirty="0"/>
              <a:t>is larger. </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37" name="Group 4"/>
          <p:cNvGrpSpPr>
            <a:grpSpLocks/>
          </p:cNvGrpSpPr>
          <p:nvPr/>
        </p:nvGrpSpPr>
        <p:grpSpPr bwMode="auto">
          <a:xfrm>
            <a:off x="4094163" y="1235075"/>
            <a:ext cx="4422775" cy="3871913"/>
            <a:chOff x="2579" y="785"/>
            <a:chExt cx="2786" cy="2439"/>
          </a:xfrm>
        </p:grpSpPr>
        <p:grpSp>
          <p:nvGrpSpPr>
            <p:cNvPr id="38" name="Group 5"/>
            <p:cNvGrpSpPr>
              <a:grpSpLocks/>
            </p:cNvGrpSpPr>
            <p:nvPr/>
          </p:nvGrpSpPr>
          <p:grpSpPr bwMode="auto">
            <a:xfrm>
              <a:off x="2697" y="1037"/>
              <a:ext cx="2409" cy="2049"/>
              <a:chOff x="1098" y="1361"/>
              <a:chExt cx="2116" cy="2027"/>
            </a:xfrm>
          </p:grpSpPr>
          <p:sp>
            <p:nvSpPr>
              <p:cNvPr id="41"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2"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39" name="Text Box 8"/>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0" name="Text Box 9"/>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43" name="Group 10"/>
          <p:cNvGrpSpPr>
            <a:grpSpLocks/>
          </p:cNvGrpSpPr>
          <p:nvPr/>
        </p:nvGrpSpPr>
        <p:grpSpPr bwMode="auto">
          <a:xfrm>
            <a:off x="4605338" y="1644650"/>
            <a:ext cx="3911600" cy="3203575"/>
            <a:chOff x="3240" y="1064"/>
            <a:chExt cx="1649" cy="2018"/>
          </a:xfrm>
        </p:grpSpPr>
        <p:sp>
          <p:nvSpPr>
            <p:cNvPr id="44" name="Line 11"/>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latin typeface="Arial"/>
                <a:cs typeface="Arial"/>
              </a:endParaRPr>
            </a:p>
          </p:txBody>
        </p:sp>
        <p:sp>
          <p:nvSpPr>
            <p:cNvPr id="45" name="Text Box 12"/>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46" name="Group 13"/>
          <p:cNvGrpSpPr>
            <a:grpSpLocks/>
          </p:cNvGrpSpPr>
          <p:nvPr/>
        </p:nvGrpSpPr>
        <p:grpSpPr bwMode="auto">
          <a:xfrm>
            <a:off x="4433888" y="1338263"/>
            <a:ext cx="3529012" cy="3362325"/>
            <a:chOff x="3328" y="857"/>
            <a:chExt cx="1073" cy="2118"/>
          </a:xfrm>
        </p:grpSpPr>
        <p:sp>
          <p:nvSpPr>
            <p:cNvPr id="47" name="Line 14"/>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latin typeface="Arial"/>
                <a:cs typeface="Arial"/>
              </a:endParaRPr>
            </a:p>
          </p:txBody>
        </p:sp>
        <p:sp>
          <p:nvSpPr>
            <p:cNvPr id="48" name="Text Box 15"/>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sp>
        <p:nvSpPr>
          <p:cNvPr id="49" name="Line 16"/>
          <p:cNvSpPr>
            <a:spLocks noChangeShapeType="1"/>
          </p:cNvSpPr>
          <p:nvPr/>
        </p:nvSpPr>
        <p:spPr bwMode="auto">
          <a:xfrm>
            <a:off x="4289425" y="2952750"/>
            <a:ext cx="181927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50" name="Line 17"/>
          <p:cNvSpPr>
            <a:spLocks noChangeShapeType="1"/>
          </p:cNvSpPr>
          <p:nvPr/>
        </p:nvSpPr>
        <p:spPr bwMode="auto">
          <a:xfrm>
            <a:off x="5326063" y="3767138"/>
            <a:ext cx="0" cy="1119187"/>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51" name="Oval 18"/>
          <p:cNvSpPr>
            <a:spLocks noChangeArrowheads="1"/>
          </p:cNvSpPr>
          <p:nvPr/>
        </p:nvSpPr>
        <p:spPr bwMode="auto">
          <a:xfrm>
            <a:off x="6037263" y="2876550"/>
            <a:ext cx="139700" cy="138113"/>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52" name="Text Box 19"/>
          <p:cNvSpPr txBox="1">
            <a:spLocks noChangeArrowheads="1"/>
          </p:cNvSpPr>
          <p:nvPr/>
        </p:nvSpPr>
        <p:spPr bwMode="auto">
          <a:xfrm>
            <a:off x="3255963" y="2765425"/>
            <a:ext cx="935037" cy="369332"/>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$800</a:t>
            </a:r>
          </a:p>
        </p:txBody>
      </p:sp>
      <p:sp>
        <p:nvSpPr>
          <p:cNvPr id="53" name="Text Box 20"/>
          <p:cNvSpPr txBox="1">
            <a:spLocks noChangeArrowheads="1"/>
          </p:cNvSpPr>
          <p:nvPr/>
        </p:nvSpPr>
        <p:spPr bwMode="auto">
          <a:xfrm>
            <a:off x="4884738" y="4918075"/>
            <a:ext cx="876300" cy="369332"/>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150</a:t>
            </a:r>
          </a:p>
        </p:txBody>
      </p:sp>
      <p:grpSp>
        <p:nvGrpSpPr>
          <p:cNvPr id="54" name="Group 21"/>
          <p:cNvGrpSpPr>
            <a:grpSpLocks/>
          </p:cNvGrpSpPr>
          <p:nvPr/>
        </p:nvGrpSpPr>
        <p:grpSpPr bwMode="auto">
          <a:xfrm>
            <a:off x="3252788" y="3349626"/>
            <a:ext cx="5514975" cy="830263"/>
            <a:chOff x="2056" y="1039"/>
            <a:chExt cx="3406" cy="523"/>
          </a:xfrm>
        </p:grpSpPr>
        <p:sp>
          <p:nvSpPr>
            <p:cNvPr id="55" name="Line 22"/>
            <p:cNvSpPr>
              <a:spLocks noChangeShapeType="1"/>
            </p:cNvSpPr>
            <p:nvPr/>
          </p:nvSpPr>
          <p:spPr bwMode="auto">
            <a:xfrm>
              <a:off x="2700" y="1304"/>
              <a:ext cx="1888" cy="0"/>
            </a:xfrm>
            <a:prstGeom prst="line">
              <a:avLst/>
            </a:prstGeom>
            <a:noFill/>
            <a:ln w="28575">
              <a:solidFill>
                <a:srgbClr val="FF0000"/>
              </a:solidFill>
              <a:round/>
              <a:headEnd/>
              <a:tailEnd/>
            </a:ln>
          </p:spPr>
          <p:txBody>
            <a:bodyPr/>
            <a:lstStyle/>
            <a:p>
              <a:endParaRPr lang="en-US">
                <a:latin typeface="Arial"/>
                <a:cs typeface="Arial"/>
              </a:endParaRPr>
            </a:p>
          </p:txBody>
        </p:sp>
        <p:sp>
          <p:nvSpPr>
            <p:cNvPr id="56" name="Text Box 23"/>
            <p:cNvSpPr txBox="1">
              <a:spLocks noChangeArrowheads="1"/>
            </p:cNvSpPr>
            <p:nvPr/>
          </p:nvSpPr>
          <p:spPr bwMode="auto">
            <a:xfrm>
              <a:off x="4757" y="1039"/>
              <a:ext cx="705" cy="523"/>
            </a:xfrm>
            <a:prstGeom prst="rect">
              <a:avLst/>
            </a:prstGeom>
            <a:noFill/>
            <a:ln w="9525">
              <a:noFill/>
              <a:miter lim="800000"/>
              <a:headEnd/>
              <a:tailEnd/>
            </a:ln>
          </p:spPr>
          <p:txBody>
            <a:bodyPr>
              <a:spAutoFit/>
            </a:bodyPr>
            <a:lstStyle/>
            <a:p>
              <a:pPr>
                <a:spcBef>
                  <a:spcPct val="50000"/>
                </a:spcBef>
              </a:pPr>
              <a:r>
                <a:rPr lang="en-US" sz="2400">
                  <a:latin typeface="Arial"/>
                  <a:cs typeface="Arial"/>
                </a:rPr>
                <a:t>Price </a:t>
              </a:r>
              <a:br>
                <a:rPr lang="en-US" sz="2400">
                  <a:latin typeface="Arial"/>
                  <a:cs typeface="Arial"/>
                </a:rPr>
              </a:br>
              <a:r>
                <a:rPr lang="en-US" sz="2400">
                  <a:latin typeface="Arial"/>
                  <a:cs typeface="Arial"/>
                </a:rPr>
                <a:t>ceiling</a:t>
              </a:r>
            </a:p>
          </p:txBody>
        </p:sp>
        <p:sp>
          <p:nvSpPr>
            <p:cNvPr id="57" name="AutoShape 24"/>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p:spPr>
          <p:txBody>
            <a:bodyPr wrap="none" anchor="ctr"/>
            <a:lstStyle/>
            <a:p>
              <a:endParaRPr lang="en-US">
                <a:latin typeface="Arial"/>
                <a:cs typeface="Arial"/>
              </a:endParaRPr>
            </a:p>
          </p:txBody>
        </p:sp>
        <p:sp>
          <p:nvSpPr>
            <p:cNvPr id="58" name="Text Box 25"/>
            <p:cNvSpPr txBox="1">
              <a:spLocks noChangeArrowheads="1"/>
            </p:cNvSpPr>
            <p:nvPr/>
          </p:nvSpPr>
          <p:spPr bwMode="auto">
            <a:xfrm>
              <a:off x="2056" y="1187"/>
              <a:ext cx="589"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$500</a:t>
              </a:r>
            </a:p>
          </p:txBody>
        </p:sp>
      </p:grpSp>
      <p:sp>
        <p:nvSpPr>
          <p:cNvPr id="59" name="Text Box 26"/>
          <p:cNvSpPr txBox="1">
            <a:spLocks noChangeArrowheads="1"/>
          </p:cNvSpPr>
          <p:nvPr/>
        </p:nvSpPr>
        <p:spPr bwMode="auto">
          <a:xfrm>
            <a:off x="6608763" y="4916488"/>
            <a:ext cx="876300" cy="369332"/>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450</a:t>
            </a:r>
          </a:p>
        </p:txBody>
      </p:sp>
      <p:sp>
        <p:nvSpPr>
          <p:cNvPr id="60" name="Line 27"/>
          <p:cNvSpPr>
            <a:spLocks noChangeShapeType="1"/>
          </p:cNvSpPr>
          <p:nvPr/>
        </p:nvSpPr>
        <p:spPr bwMode="auto">
          <a:xfrm>
            <a:off x="7050088" y="3767138"/>
            <a:ext cx="0" cy="1119187"/>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61" name="Oval 28"/>
          <p:cNvSpPr>
            <a:spLocks noChangeArrowheads="1"/>
          </p:cNvSpPr>
          <p:nvPr/>
        </p:nvSpPr>
        <p:spPr bwMode="auto">
          <a:xfrm>
            <a:off x="5257800" y="3700463"/>
            <a:ext cx="139700" cy="13811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62" name="Oval 29"/>
          <p:cNvSpPr>
            <a:spLocks noChangeArrowheads="1"/>
          </p:cNvSpPr>
          <p:nvPr/>
        </p:nvSpPr>
        <p:spPr bwMode="auto">
          <a:xfrm>
            <a:off x="6978650" y="3700463"/>
            <a:ext cx="139700" cy="13811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63" name="Group 33"/>
          <p:cNvGrpSpPr>
            <a:grpSpLocks/>
          </p:cNvGrpSpPr>
          <p:nvPr/>
        </p:nvGrpSpPr>
        <p:grpSpPr bwMode="auto">
          <a:xfrm>
            <a:off x="5332413" y="3836985"/>
            <a:ext cx="1704975" cy="688974"/>
            <a:chOff x="3359" y="2417"/>
            <a:chExt cx="1074" cy="434"/>
          </a:xfrm>
        </p:grpSpPr>
        <p:sp>
          <p:nvSpPr>
            <p:cNvPr id="64" name="AutoShape 31"/>
            <p:cNvSpPr>
              <a:spLocks/>
            </p:cNvSpPr>
            <p:nvPr/>
          </p:nvSpPr>
          <p:spPr bwMode="auto">
            <a:xfrm rot="-5400000">
              <a:off x="3802" y="1974"/>
              <a:ext cx="188" cy="1074"/>
            </a:xfrm>
            <a:prstGeom prst="leftBrace">
              <a:avLst>
                <a:gd name="adj1" fmla="val 100185"/>
                <a:gd name="adj2" fmla="val 50000"/>
              </a:avLst>
            </a:prstGeom>
            <a:noFill/>
            <a:ln w="19050">
              <a:solidFill>
                <a:srgbClr val="0000FF"/>
              </a:solidFill>
              <a:round/>
              <a:headEnd/>
              <a:tailEnd/>
            </a:ln>
          </p:spPr>
          <p:txBody>
            <a:bodyPr wrap="none" anchor="ctr"/>
            <a:lstStyle/>
            <a:p>
              <a:endParaRPr lang="en-US">
                <a:latin typeface="Arial"/>
                <a:cs typeface="Arial"/>
              </a:endParaRPr>
            </a:p>
          </p:txBody>
        </p:sp>
        <p:sp>
          <p:nvSpPr>
            <p:cNvPr id="65" name="Text Box 32"/>
            <p:cNvSpPr txBox="1">
              <a:spLocks noChangeArrowheads="1"/>
            </p:cNvSpPr>
            <p:nvPr/>
          </p:nvSpPr>
          <p:spPr bwMode="auto">
            <a:xfrm>
              <a:off x="3508" y="2618"/>
              <a:ext cx="778" cy="233"/>
            </a:xfrm>
            <a:prstGeom prst="rect">
              <a:avLst/>
            </a:prstGeom>
            <a:solidFill>
              <a:srgbClr val="FFCCFF">
                <a:alpha val="70195"/>
              </a:srgbClr>
            </a:solidFill>
            <a:ln w="9525">
              <a:noFill/>
              <a:miter lim="800000"/>
              <a:headEnd/>
              <a:tailEnd/>
            </a:ln>
          </p:spPr>
          <p:txBody>
            <a:bodyPr lIns="0" tIns="0" rIns="0" bIns="0">
              <a:spAutoFit/>
            </a:bodyPr>
            <a:lstStyle/>
            <a:p>
              <a:pPr algn="ctr">
                <a:spcBef>
                  <a:spcPct val="50000"/>
                </a:spcBef>
              </a:pPr>
              <a:r>
                <a:rPr lang="en-US" sz="2400" i="1" dirty="0">
                  <a:solidFill>
                    <a:srgbClr val="0000FF"/>
                  </a:solidFill>
                  <a:latin typeface="Arial"/>
                  <a:cs typeface="Arial"/>
                </a:rPr>
                <a:t>shortage</a:t>
              </a:r>
            </a:p>
          </p:txBody>
        </p:sp>
      </p:grpSp>
    </p:spTree>
    <p:extLst>
      <p:ext uri="{BB962C8B-B14F-4D97-AF65-F5344CB8AC3E}">
        <p14:creationId xmlns:p14="http://schemas.microsoft.com/office/powerpoint/2010/main" val="2174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500"/>
                                        <p:tgtEl>
                                          <p:spTgt spid="6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Shortages and Rationing</a:t>
            </a:r>
          </a:p>
        </p:txBody>
      </p:sp>
      <p:sp>
        <p:nvSpPr>
          <p:cNvPr id="3" name="Content Placeholder 2"/>
          <p:cNvSpPr>
            <a:spLocks noGrp="1"/>
          </p:cNvSpPr>
          <p:nvPr>
            <p:ph idx="1"/>
          </p:nvPr>
        </p:nvSpPr>
        <p:spPr/>
        <p:txBody>
          <a:bodyPr/>
          <a:lstStyle/>
          <a:p>
            <a:r>
              <a:rPr lang="en-US" dirty="0" smtClean="0"/>
              <a:t>Because of shortage</a:t>
            </a:r>
          </a:p>
          <a:p>
            <a:pPr lvl="1"/>
            <a:r>
              <a:rPr lang="en-US" dirty="0" smtClean="0"/>
              <a:t>Sellers </a:t>
            </a:r>
            <a:r>
              <a:rPr lang="en-US" dirty="0"/>
              <a:t>must ration the goods among </a:t>
            </a:r>
            <a:r>
              <a:rPr lang="en-US" dirty="0" smtClean="0"/>
              <a:t>buyers</a:t>
            </a:r>
            <a:endParaRPr lang="en-US" dirty="0"/>
          </a:p>
          <a:p>
            <a:r>
              <a:rPr lang="en-US" dirty="0"/>
              <a:t>Some rationing mechanisms:  </a:t>
            </a:r>
            <a:endParaRPr lang="en-US" dirty="0" smtClean="0"/>
          </a:p>
          <a:p>
            <a:pPr lvl="2"/>
            <a:r>
              <a:rPr lang="en-US" dirty="0" smtClean="0"/>
              <a:t>Long </a:t>
            </a:r>
            <a:r>
              <a:rPr lang="en-US" dirty="0"/>
              <a:t>lines </a:t>
            </a:r>
            <a:endParaRPr lang="en-US" dirty="0" smtClean="0"/>
          </a:p>
          <a:p>
            <a:pPr lvl="2"/>
            <a:r>
              <a:rPr lang="en-US" dirty="0" smtClean="0"/>
              <a:t>Discrimination </a:t>
            </a:r>
            <a:r>
              <a:rPr lang="en-US" dirty="0"/>
              <a:t>according to sellers’ biases</a:t>
            </a:r>
          </a:p>
          <a:p>
            <a:pPr lvl="1"/>
            <a:r>
              <a:rPr lang="en-US" dirty="0" smtClean="0"/>
              <a:t>Are </a:t>
            </a:r>
            <a:r>
              <a:rPr lang="en-US" dirty="0"/>
              <a:t>often </a:t>
            </a:r>
            <a:r>
              <a:rPr lang="en-US" dirty="0" smtClean="0"/>
              <a:t>unfair </a:t>
            </a:r>
            <a:r>
              <a:rPr lang="en-US" dirty="0"/>
              <a:t>and </a:t>
            </a:r>
            <a:r>
              <a:rPr lang="en-US" dirty="0" smtClean="0"/>
              <a:t>inefficient</a:t>
            </a:r>
          </a:p>
          <a:p>
            <a:pPr lvl="2"/>
            <a:r>
              <a:rPr lang="en-US" dirty="0" smtClean="0"/>
              <a:t>The </a:t>
            </a:r>
            <a:r>
              <a:rPr lang="en-US" dirty="0"/>
              <a:t>goods do not necessarily go to the buyers who value them most </a:t>
            </a:r>
            <a:r>
              <a:rPr lang="en-US" dirty="0" smtClean="0"/>
              <a:t>highly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0368927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7425</TotalTime>
  <Words>7642</Words>
  <Application>Microsoft Office PowerPoint</Application>
  <PresentationFormat>On-screen Show (4:3)</PresentationFormat>
  <Paragraphs>635</Paragraphs>
  <Slides>37</Slides>
  <Notes>37</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37</vt:i4>
      </vt:variant>
    </vt:vector>
  </HeadingPairs>
  <TitlesOfParts>
    <vt:vector size="47" baseType="lpstr">
      <vt:lpstr>Chapter title</vt:lpstr>
      <vt:lpstr>Intro / Summary</vt:lpstr>
      <vt:lpstr>Chapter content</vt:lpstr>
      <vt:lpstr>Figure</vt:lpstr>
      <vt:lpstr>Table</vt:lpstr>
      <vt:lpstr>ActiveLearning</vt:lpstr>
      <vt:lpstr>Case study</vt:lpstr>
      <vt:lpstr>Ask Experts</vt:lpstr>
      <vt:lpstr>Appendix</vt:lpstr>
      <vt:lpstr>Worksheet</vt:lpstr>
      <vt:lpstr>PowerPoint Presentation</vt:lpstr>
      <vt:lpstr>Look for the answers to these questions:</vt:lpstr>
      <vt:lpstr>Government Policies That Alter the  Private Market Outcome</vt:lpstr>
      <vt:lpstr>ASK THE EXPERTS</vt:lpstr>
      <vt:lpstr>EXAMPLE 1:  The Market for Apartments</vt:lpstr>
      <vt:lpstr>How Price Ceilings Affect Market Outcomes</vt:lpstr>
      <vt:lpstr>How Price Ceilings Affect Market Outcomes</vt:lpstr>
      <vt:lpstr>How Price Ceilings Affect Market Outcomes</vt:lpstr>
      <vt:lpstr>Shortages and Rationing</vt:lpstr>
      <vt:lpstr>EXAMPLE 2:  The Market for Unskilled Labor</vt:lpstr>
      <vt:lpstr>How Price Floors Affect Market Outcomes</vt:lpstr>
      <vt:lpstr>How Price Floors Affect Market Outcomes</vt:lpstr>
      <vt:lpstr>ASK THE EXPERTS</vt:lpstr>
      <vt:lpstr>Active Learning 1    Price controls</vt:lpstr>
      <vt:lpstr>Active Learning 1   A. $90 price ceiling</vt:lpstr>
      <vt:lpstr>Active Learning 1   B. $90 price floor</vt:lpstr>
      <vt:lpstr>Active Learning 1   C. $120 price floor</vt:lpstr>
      <vt:lpstr>Evaluating Price Controls</vt:lpstr>
      <vt:lpstr>Evaluating Price Controls</vt:lpstr>
      <vt:lpstr> Taxes </vt:lpstr>
      <vt:lpstr>EXAMPLE 3:  The Market for Pizza</vt:lpstr>
      <vt:lpstr>A Tax on Buyers</vt:lpstr>
      <vt:lpstr>A Tax on Buyers</vt:lpstr>
      <vt:lpstr>The Incidence of a Tax:</vt:lpstr>
      <vt:lpstr>A Tax on Sellers</vt:lpstr>
      <vt:lpstr>A Tax on Sellers</vt:lpstr>
      <vt:lpstr>The Outcome Is the Same in Both Cases!</vt:lpstr>
      <vt:lpstr>Active Learning 2    Effects of a tax</vt:lpstr>
      <vt:lpstr>Active Learning 2     Answers</vt:lpstr>
      <vt:lpstr>Elasticity and Tax Incidence CASE 1:  Supply is more elastic than demand</vt:lpstr>
      <vt:lpstr>Elasticity and Tax Incidence CASE 2:  Demand is more elastic than supply</vt:lpstr>
      <vt:lpstr>Who pays the luxury tax?</vt:lpstr>
      <vt:lpstr>CASE STUDY:  Who Pays the Luxury Tax?</vt:lpstr>
      <vt:lpstr>Active Learning 3   The 2011 payroll tax cut</vt:lpstr>
      <vt:lpstr>Active Learning 3     Answers</vt:lpstr>
      <vt:lpstr>Summary </vt:lpstr>
      <vt:lpstr>Summary </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271</cp:revision>
  <dcterms:created xsi:type="dcterms:W3CDTF">2016-03-16T19:41:09Z</dcterms:created>
  <dcterms:modified xsi:type="dcterms:W3CDTF">2016-05-31T18:24:09Z</dcterms:modified>
</cp:coreProperties>
</file>