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4"/>
  </p:notesMasterIdLst>
  <p:sldIdLst>
    <p:sldId id="256" r:id="rId10"/>
    <p:sldId id="386" r:id="rId11"/>
    <p:sldId id="387" r:id="rId12"/>
    <p:sldId id="388" r:id="rId13"/>
    <p:sldId id="390" r:id="rId14"/>
    <p:sldId id="391" r:id="rId15"/>
    <p:sldId id="393" r:id="rId16"/>
    <p:sldId id="394" r:id="rId17"/>
    <p:sldId id="395" r:id="rId18"/>
    <p:sldId id="396" r:id="rId19"/>
    <p:sldId id="398" r:id="rId20"/>
    <p:sldId id="399" r:id="rId21"/>
    <p:sldId id="401" r:id="rId22"/>
    <p:sldId id="402" r:id="rId23"/>
    <p:sldId id="403" r:id="rId24"/>
    <p:sldId id="436" r:id="rId25"/>
    <p:sldId id="437" r:id="rId26"/>
    <p:sldId id="357" r:id="rId27"/>
    <p:sldId id="441" r:id="rId28"/>
    <p:sldId id="408" r:id="rId29"/>
    <p:sldId id="409" r:id="rId30"/>
    <p:sldId id="440" r:id="rId31"/>
    <p:sldId id="411" r:id="rId32"/>
    <p:sldId id="412" r:id="rId33"/>
    <p:sldId id="413" r:id="rId34"/>
    <p:sldId id="414" r:id="rId35"/>
    <p:sldId id="442" r:id="rId36"/>
    <p:sldId id="443" r:id="rId37"/>
    <p:sldId id="366" r:id="rId38"/>
    <p:sldId id="444" r:id="rId39"/>
    <p:sldId id="445" r:id="rId40"/>
    <p:sldId id="420" r:id="rId41"/>
    <p:sldId id="421" r:id="rId42"/>
    <p:sldId id="422" r:id="rId43"/>
    <p:sldId id="423" r:id="rId44"/>
    <p:sldId id="424" r:id="rId45"/>
    <p:sldId id="446" r:id="rId46"/>
    <p:sldId id="447" r:id="rId47"/>
    <p:sldId id="374" r:id="rId48"/>
    <p:sldId id="385" r:id="rId49"/>
    <p:sldId id="381" r:id="rId50"/>
    <p:sldId id="382" r:id="rId51"/>
    <p:sldId id="448" r:id="rId52"/>
    <p:sldId id="44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5EA4"/>
    <a:srgbClr val="66FF66"/>
    <a:srgbClr val="AE1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5345" autoAdjust="0"/>
  </p:normalViewPr>
  <p:slideViewPr>
    <p:cSldViewPr>
      <p:cViewPr>
        <p:scale>
          <a:sx n="60" d="100"/>
          <a:sy n="60" d="100"/>
        </p:scale>
        <p:origin x="-1656" y="-234"/>
      </p:cViewPr>
      <p:guideLst>
        <p:guide orient="horz" pos="2160"/>
        <p:guide pos="2880"/>
      </p:guideLst>
    </p:cSldViewPr>
  </p:slideViewPr>
  <p:outlineViewPr>
    <p:cViewPr>
      <p:scale>
        <a:sx n="33" d="100"/>
        <a:sy n="33" d="100"/>
      </p:scale>
      <p:origin x="0" y="40626"/>
    </p:cViewPr>
  </p:outlineViewPr>
  <p:notesTextViewPr>
    <p:cViewPr>
      <p:scale>
        <a:sx n="1" d="1"/>
        <a:sy n="1" d="1"/>
      </p:scale>
      <p:origin x="0" y="0"/>
    </p:cViewPr>
  </p:notesTextViewPr>
  <p:sorterViewPr>
    <p:cViewPr>
      <p:scale>
        <a:sx n="70" d="100"/>
        <a:sy n="70" d="100"/>
      </p:scale>
      <p:origin x="0" y="3630"/>
    </p:cViewPr>
  </p:sorterViewPr>
  <p:notesViewPr>
    <p:cSldViewPr>
      <p:cViewPr>
        <p:scale>
          <a:sx n="80" d="100"/>
          <a:sy n="80" d="100"/>
        </p:scale>
        <p:origin x="-2316" y="14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6/1/2016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smtClean="0"/>
              <a:t>This is a very theoretical chapter.  Most students in principles-level courses are a bit less patient with theory than with real-world applications.  However, you can tell your students that learning the material in this chapter will pay off in (at least) two ways.  </a:t>
            </a:r>
          </a:p>
          <a:p>
            <a:pPr eaLnBrk="1" hangingPunct="1"/>
            <a:endParaRPr lang="en-US" sz="1000" dirty="0" smtClean="0"/>
          </a:p>
          <a:p>
            <a:pPr eaLnBrk="1" hangingPunct="1"/>
            <a:r>
              <a:rPr lang="en-US" sz="1000" dirty="0" smtClean="0"/>
              <a:t>First, the tools introduced in this chapter (consumer &amp; producer surplus, welfare economics) are used extensively in the real world to assess the costs and benefits of policies and market imperfections.  When does a policy do more harm than good?  Who does the policy make better off, and who is made worse off?  How do the total gains to the winners compare to the total losses incurred by the losers?  The following two chapters will use the tools of welfare economics to analyze taxes and international trade (including restrictions on trade).  Students typically find these applications very interesting, and they are much easier to learn after students have a good working knowledge of the material covered in this chapter.</a:t>
            </a:r>
          </a:p>
          <a:p>
            <a:pPr eaLnBrk="1" hangingPunct="1"/>
            <a:endParaRPr lang="en-US" sz="1000" dirty="0" smtClean="0"/>
          </a:p>
          <a:p>
            <a:pPr eaLnBrk="1" hangingPunct="1"/>
            <a:r>
              <a:rPr lang="en-US" sz="1000" dirty="0" smtClean="0"/>
              <a:t>Second, this chapter illuminates one of the most important ideas in economics:  Adam Smith’s invisible hand, </a:t>
            </a:r>
            <a:r>
              <a:rPr lang="en-US" sz="1000" i="0" dirty="0" smtClean="0"/>
              <a:t>a.k.a.</a:t>
            </a:r>
            <a:r>
              <a:rPr lang="en-US" sz="1000" i="1" dirty="0" smtClean="0"/>
              <a:t> </a:t>
            </a:r>
            <a:r>
              <a:rPr lang="en-US" sz="1000" dirty="0" smtClean="0"/>
              <a:t>the principle that markets are usually a good way to organize economic activity. </a:t>
            </a:r>
          </a:p>
          <a:p>
            <a:pPr eaLnBrk="1" hangingPunct="1"/>
            <a:endParaRPr lang="en-US" sz="1000" dirty="0" smtClean="0"/>
          </a:p>
          <a:p>
            <a:pPr eaLnBrk="1" hangingPunct="1"/>
            <a:r>
              <a:rPr lang="en-US" sz="1000" dirty="0" smtClean="0"/>
              <a:t>Note that this analysis assumes perfect competition.  When this assumption fails, the market on its own may not maximize society’s well-being.  We will study such market failures in later chapters, and we’ll use the tools of welfare economics to see how public policy can improve on the market outcome in such cases.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77706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52A5780-8615-4032-9D1C-B2055BF3EDE4}" type="slidenum">
              <a:rPr lang="en-US" smtClean="0"/>
              <a:pPr/>
              <a:t>11</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605B779-FF25-463A-B7E7-DDCD110980E8}" type="slidenum">
              <a:rPr lang="en-US" sz="1200">
                <a:cs typeface="Arial" charset="0"/>
              </a:rPr>
              <a:pPr algn="r"/>
              <a:t>11</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area of any rectangle equals base times height.  </a:t>
            </a:r>
          </a:p>
          <a:p>
            <a:pPr eaLnBrk="1" hangingPunct="1"/>
            <a:endParaRPr lang="en-US" dirty="0" smtClean="0"/>
          </a:p>
          <a:p>
            <a:pPr eaLnBrk="1" hangingPunct="1"/>
            <a:r>
              <a:rPr lang="en-US" dirty="0" smtClean="0"/>
              <a:t>For the green rectangle on this slide, </a:t>
            </a:r>
          </a:p>
          <a:p>
            <a:pPr eaLnBrk="1" hangingPunct="1"/>
            <a:r>
              <a:rPr lang="en-US" dirty="0" smtClean="0"/>
              <a:t>	base = 1 </a:t>
            </a:r>
          </a:p>
          <a:p>
            <a:pPr eaLnBrk="1" hangingPunct="1"/>
            <a:r>
              <a:rPr lang="en-US" dirty="0" smtClean="0"/>
              <a:t>	height = $300 – 260 = $40</a:t>
            </a:r>
          </a:p>
          <a:p>
            <a:pPr eaLnBrk="1" hangingPunct="1"/>
            <a:r>
              <a:rPr lang="en-US" dirty="0" smtClean="0"/>
              <a:t>	area = 1 x $40 = $40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647EAA2-7B44-4C77-8ADB-701813562B2E}" type="slidenum">
              <a:rPr lang="en-US" smtClean="0"/>
              <a:pPr/>
              <a:t>12</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E7E3B-B11D-453E-B364-C5B245F4435C}" type="slidenum">
              <a:rPr lang="en-US" sz="1200">
                <a:cs typeface="Arial" charset="0"/>
              </a:rPr>
              <a:pPr algn="r"/>
              <a:t>12</a:t>
            </a:fld>
            <a:endParaRPr lang="en-US" sz="1200">
              <a:cs typeface="Arial" charset="0"/>
            </a:endParaRPr>
          </a:p>
        </p:txBody>
      </p:sp>
      <p:sp>
        <p:nvSpPr>
          <p:cNvPr id="69636" name="Rectangle 2"/>
          <p:cNvSpPr>
            <a:spLocks noGrp="1" noRot="1" noChangeAspect="1" noChangeArrowheads="1" noTextEdit="1"/>
          </p:cNvSpPr>
          <p:nvPr>
            <p:ph type="sldImg"/>
          </p:nvPr>
        </p:nvSpPr>
        <p:spPr>
          <a:xfrm>
            <a:off x="1143000" y="534988"/>
            <a:ext cx="4572000" cy="3429000"/>
          </a:xfrm>
          <a:ln/>
        </p:spPr>
      </p:sp>
      <p:sp>
        <p:nvSpPr>
          <p:cNvPr id="69637"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entire green area (total CS) can be divided into two rectangles:  </a:t>
            </a:r>
          </a:p>
          <a:p>
            <a:pPr eaLnBrk="1" hangingPunct="1"/>
            <a:endParaRPr lang="en-US" smtClean="0"/>
          </a:p>
          <a:p>
            <a:pPr eaLnBrk="1" hangingPunct="1"/>
            <a:r>
              <a:rPr lang="en-US" smtClean="0"/>
              <a:t>The first (and leftmost) represents Flea’s CS.  It has a height of $80 and a width of 1. </a:t>
            </a:r>
          </a:p>
          <a:p>
            <a:pPr eaLnBrk="1" hangingPunct="1"/>
            <a:endParaRPr lang="en-US" smtClean="0"/>
          </a:p>
          <a:p>
            <a:pPr eaLnBrk="1" hangingPunct="1"/>
            <a:r>
              <a:rPr lang="en-US" smtClean="0"/>
              <a:t>The second represents Anthony’s CS.  It has a height of $30 and a width of 1.  </a:t>
            </a:r>
          </a:p>
          <a:p>
            <a:pPr eaLnBrk="1" hangingPunct="1"/>
            <a:endParaRPr lang="en-US" smtClean="0"/>
          </a:p>
          <a:p>
            <a:pPr eaLnBrk="1" hangingPunct="1"/>
            <a:r>
              <a:rPr lang="en-US" smtClean="0"/>
              <a:t>The sum of these two rectangular areas equals total CS.  </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258D9FD-DDCD-4F80-BB9A-A24EE68F43DA}" type="slidenum">
              <a:rPr lang="en-US" smtClean="0"/>
              <a:pPr/>
              <a:t>13</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233A650-169C-4F9F-BCCE-41A74BFB4332}" type="slidenum">
              <a:rPr lang="en-US" sz="1200">
                <a:cs typeface="Arial" charset="0"/>
              </a:rPr>
              <a:pPr algn="r"/>
              <a:t>13</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CA4E8F3-2B9B-45B1-BE74-BD7D913A4C1D}" type="slidenum">
              <a:rPr lang="en-US" smtClean="0"/>
              <a:pPr/>
              <a:t>14</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01F562-7609-476D-A569-DA6D25B22D80}" type="slidenum">
              <a:rPr lang="en-US" sz="1200">
                <a:cs typeface="Arial" charset="0"/>
              </a:rPr>
              <a:pPr algn="r"/>
              <a:t>14</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p:spPr>
        <p:txBody>
          <a:bodyPr/>
          <a:lstStyle/>
          <a:p>
            <a:pPr eaLnBrk="1" hangingPunct="1"/>
            <a:r>
              <a:rPr lang="en-US" smtClean="0"/>
              <a:t>Some students mistake the upper vertical intercept ($60 in this example) for the height of the blue triangle:  they forget to subtract off the height of the bottom of the triangle from the height of the top of the triangle.  So, the first one or two times, it might be worthwhile to show them how to find the height of the triangle.  </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0D02B21-51A3-4B6E-A0F3-68010129A3F4}" type="slidenum">
              <a:rPr lang="en-US" smtClean="0"/>
              <a:pPr/>
              <a:t>15</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A884CA-8334-48DA-8FEB-0FF92212994F}" type="slidenum">
              <a:rPr lang="en-US" sz="1200">
                <a:cs typeface="Arial" charset="0"/>
              </a:rPr>
              <a:pPr algn="r"/>
              <a:t>15</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textbook shows how a lower price increases CS.  Here we see how a higher price</a:t>
            </a:r>
            <a:r>
              <a:rPr lang="en-US" baseline="0" dirty="0" smtClean="0"/>
              <a:t> decreases CS.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A good exercise to break up the lecture, engage students, and assess their learning so far. </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includes cost of all resources used to produce good, including value of the seller’s time (opportunity cost).</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00356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material on cost, producer surplus, and the supply curve is analogous to the material earlier on WTP, consumer surplus, and the demand curve. Therefore, this section provides a bit less detail and should move a little more quickly.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students should be able to figure out how to get the Q</a:t>
            </a:r>
            <a:r>
              <a:rPr lang="en-US" baseline="30000" dirty="0" smtClean="0"/>
              <a:t>s</a:t>
            </a:r>
            <a:r>
              <a:rPr lang="en-US" dirty="0" smtClean="0"/>
              <a:t> numbers in the second column of the 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00356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2698413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2B347CB-53B8-40B3-913F-667A37F1FB5C}" type="slidenum">
              <a:rPr lang="en-US" smtClean="0"/>
              <a:pPr/>
              <a:t>20</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57DF588-9110-4B8C-A810-9CDB91E4E0CB}" type="slidenum">
              <a:rPr lang="en-US" sz="1200">
                <a:cs typeface="Arial" charset="0"/>
              </a:rPr>
              <a:pPr algn="r"/>
              <a:t>20</a:t>
            </a:fld>
            <a:endParaRPr lang="en-US" sz="1200">
              <a:cs typeface="Arial" charset="0"/>
            </a:endParaRPr>
          </a:p>
        </p:txBody>
      </p:sp>
      <p:sp>
        <p:nvSpPr>
          <p:cNvPr id="78852" name="Rectangle 2"/>
          <p:cNvSpPr>
            <a:spLocks noGrp="1" noRot="1" noChangeAspect="1" noChangeArrowheads="1" noTextEdit="1"/>
          </p:cNvSpPr>
          <p:nvPr>
            <p:ph type="sldImg"/>
          </p:nvPr>
        </p:nvSpPr>
        <p:spPr>
          <a:xfrm>
            <a:off x="1143000" y="534988"/>
            <a:ext cx="4572000" cy="3429000"/>
          </a:xfrm>
          <a:ln/>
        </p:spPr>
      </p:sp>
      <p:sp>
        <p:nvSpPr>
          <p:cNvPr id="7885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derivation of the staircase supply curve is analogous to that of the staircase demand curve in the earlier example.  Hence, the animation is not as detailed.  </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55DF9A9-675F-41E9-9390-AF0AAE9687B7}" type="slidenum">
              <a:rPr lang="en-US" smtClean="0"/>
              <a:pPr/>
              <a:t>21</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2AF8A92-67AB-406F-A7DF-F02450B8C8D5}" type="slidenum">
              <a:rPr lang="en-US" sz="1200">
                <a:cs typeface="Arial" charset="0"/>
              </a:rPr>
              <a:pPr algn="r"/>
              <a:t>21</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p:spPr>
        <p:txBody>
          <a:bodyPr/>
          <a:lstStyle/>
          <a:p>
            <a:pPr eaLnBrk="1" hangingPunct="1"/>
            <a:r>
              <a:rPr lang="en-US" smtClean="0"/>
              <a:t>For your students’ future reference, you might also note that we can use the term “marginal cost” as short-hand for “cost of the marginal seller.”  </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2609349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88728F8-44FA-49AA-AA0B-B39DA69782E1}" type="slidenum">
              <a:rPr lang="en-US" smtClean="0"/>
              <a:pPr/>
              <a:t>23</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56F5DA-ED8C-4B95-8E54-41C922879A69}" type="slidenum">
              <a:rPr lang="en-US" sz="1200">
                <a:cs typeface="Arial" charset="0"/>
              </a:rPr>
              <a:pPr algn="r"/>
              <a:t>23</a:t>
            </a:fld>
            <a:endParaRPr lang="en-US" sz="1200">
              <a:cs typeface="Arial" charset="0"/>
            </a:endParaRPr>
          </a:p>
        </p:txBody>
      </p:sp>
      <p:sp>
        <p:nvSpPr>
          <p:cNvPr id="81924" name="Rectangle 2"/>
          <p:cNvSpPr>
            <a:spLocks noGrp="1" noRot="1" noChangeAspect="1" noChangeArrowheads="1" noTextEdit="1"/>
          </p:cNvSpPr>
          <p:nvPr>
            <p:ph type="sldImg"/>
          </p:nvPr>
        </p:nvSpPr>
        <p:spPr>
          <a:xfrm>
            <a:off x="1143000" y="534988"/>
            <a:ext cx="4572000" cy="3429000"/>
          </a:xfrm>
          <a:ln/>
        </p:spPr>
      </p:sp>
      <p:sp>
        <p:nvSpPr>
          <p:cNvPr id="8192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8A7919-440F-481F-86D3-9E5D229FA923}" type="slidenum">
              <a:rPr lang="en-US" smtClean="0"/>
              <a:pPr/>
              <a:t>24</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FCD59F-0772-49AE-AA9E-DA9E59B9889D}" type="slidenum">
              <a:rPr lang="en-US" sz="1200">
                <a:cs typeface="Arial" charset="0"/>
              </a:rPr>
              <a:pPr algn="r"/>
              <a:t>24</a:t>
            </a:fld>
            <a:endParaRPr lang="en-US" sz="1200">
              <a:cs typeface="Arial" charset="0"/>
            </a:endParaRPr>
          </a:p>
        </p:txBody>
      </p:sp>
      <p:sp>
        <p:nvSpPr>
          <p:cNvPr id="82948" name="Rectangle 2"/>
          <p:cNvSpPr>
            <a:spLocks noGrp="1" noRot="1" noChangeAspect="1" noChangeArrowheads="1" noTextEdit="1"/>
          </p:cNvSpPr>
          <p:nvPr>
            <p:ph type="sldImg"/>
          </p:nvPr>
        </p:nvSpPr>
        <p:spPr>
          <a:xfrm>
            <a:off x="1143000" y="534988"/>
            <a:ext cx="4572000" cy="3429000"/>
          </a:xfrm>
          <a:ln/>
        </p:spPr>
      </p:sp>
      <p:sp>
        <p:nvSpPr>
          <p:cNvPr id="8294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981DD22-E6BF-495A-8202-164C35F011C0}" type="slidenum">
              <a:rPr lang="en-US" smtClean="0"/>
              <a:pPr/>
              <a:t>25</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DC1404-26C9-4847-B0DF-E2AD89D7B250}" type="slidenum">
              <a:rPr lang="en-US" sz="1200">
                <a:cs typeface="Arial" charset="0"/>
              </a:rPr>
              <a:pPr algn="r"/>
              <a:t>25</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0AFCCA4-AADA-475C-ABEE-8EA0420A1748}" type="slidenum">
              <a:rPr lang="en-US" smtClean="0"/>
              <a:pPr/>
              <a:t>26</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A12A8C-8C2A-439D-A95E-132667818B24}" type="slidenum">
              <a:rPr lang="en-US" sz="1200">
                <a:cs typeface="Arial" charset="0"/>
              </a:rPr>
              <a:pPr algn="r"/>
              <a:t>26</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154680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427481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t>It might help to say “participating in the market” means buying and selling.  </a:t>
            </a:r>
          </a:p>
          <a:p>
            <a:pPr eaLnBrk="1" hangingPunct="1">
              <a:spcBef>
                <a:spcPct val="0"/>
              </a:spcBef>
            </a:pPr>
            <a:endParaRPr lang="en-US" sz="1200" dirty="0" smtClean="0"/>
          </a:p>
          <a:p>
            <a:pPr eaLnBrk="1" hangingPunct="1">
              <a:spcBef>
                <a:spcPct val="0"/>
              </a:spcBef>
            </a:pPr>
            <a:r>
              <a:rPr lang="en-US" sz="1200" dirty="0" smtClean="0"/>
              <a:t>It might also help to say that CS measures the </a:t>
            </a:r>
            <a:r>
              <a:rPr lang="en-US" sz="1200" u="sng" dirty="0" smtClean="0"/>
              <a:t>net</a:t>
            </a:r>
            <a:r>
              <a:rPr lang="en-US" sz="1200" dirty="0" smtClean="0"/>
              <a:t> benefit to buyers:  the value they get from the good is the gross benefit, minus what they pay leaves the net benefit, or CS.  Similarly, PS is the </a:t>
            </a:r>
            <a:r>
              <a:rPr lang="en-US" sz="1200" u="sng" dirty="0" smtClean="0"/>
              <a:t>net</a:t>
            </a:r>
            <a:r>
              <a:rPr lang="en-US" sz="1200" dirty="0" smtClean="0"/>
              <a:t> benefit to sellers.  I did not put “net benefit” on this slide because it is not in the book.  But if you wish, you may add it.  </a:t>
            </a:r>
          </a:p>
          <a:p>
            <a:pPr eaLnBrk="1" hangingPunct="1">
              <a:spcBef>
                <a:spcPct val="0"/>
              </a:spcBef>
            </a:pPr>
            <a:endParaRPr lang="en-US" sz="1200" dirty="0" smtClean="0"/>
          </a:p>
          <a:p>
            <a:pPr eaLnBrk="1" hangingPunct="1">
              <a:spcBef>
                <a:spcPct val="0"/>
              </a:spcBef>
            </a:pPr>
            <a:r>
              <a:rPr lang="en-US" sz="1200" dirty="0" smtClean="0"/>
              <a:t>After showing this slide in class, I show my students a short scene from the movie “Pretty Woman” as an example of these concepts.  In this scene, Julia Roberts is taking a bubble bath in Richard Gere’s hotel room (don’t worry—there’s no nudity!).  Gere comes into the bathroom and they negotiate a price for her to “be at his beck and call” for one week.  After bargaining for a few seconds, they agree on a price of $3000.  A minute later, he says he would have paid $4000 (his willingness to pay), and she says she would have accepted $2000 (her “cost”).  From this, we can deduce that CS = $1000, PS = $1000, and total surplus = $2000.  If this transaction did not occur, then these characters would not have received these “gains from trade.”  </a:t>
            </a:r>
          </a:p>
          <a:p>
            <a:pPr eaLnBrk="1" hangingPunct="1">
              <a:spcBef>
                <a:spcPct val="0"/>
              </a:spcBef>
            </a:pPr>
            <a:endParaRPr lang="en-US" sz="1200" dirty="0" smtClean="0"/>
          </a:p>
          <a:p>
            <a:pPr eaLnBrk="1" hangingPunct="1">
              <a:spcBef>
                <a:spcPct val="0"/>
              </a:spcBef>
            </a:pPr>
            <a:r>
              <a:rPr lang="en-US" sz="1200" dirty="0" smtClean="0"/>
              <a:t>Disclaimer:  We officially urge you to consult with your institution’s legal advisor to verify that showing this brief clip in your class does not violate any copyright laws.  We accept no responsibility in this matter.  For example, we absolutely do not recommend that you rent “Pretty Woman” on DVD, install the free Handbrake software (Google it) on your computer, and use that software to create a video clip of the above-described segment of Pretty Woman from the DVD, a video clip which could then be shown in your classroom presentation of this chapter.  We urge you to respect the intellectual property of others, and all copyright laws.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61121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Welfare economics looks at:</a:t>
            </a:r>
          </a:p>
          <a:p>
            <a:pPr marL="171450" lvl="0" indent="-171450">
              <a:buFont typeface="Arial" panose="020B0604020202020204" pitchFamily="34" charset="0"/>
              <a:buChar char="•"/>
            </a:pPr>
            <a:r>
              <a:rPr lang="en-US" altLang="en-US" dirty="0" smtClean="0"/>
              <a:t>Benefits that buyers and sellers receive from engaging in market transactions</a:t>
            </a:r>
          </a:p>
          <a:p>
            <a:pPr marL="171450" lvl="0" indent="-171450">
              <a:buFont typeface="Arial" panose="020B0604020202020204" pitchFamily="34" charset="0"/>
              <a:buChar char="•"/>
            </a:pPr>
            <a:r>
              <a:rPr lang="en-US" altLang="en-US" dirty="0" smtClean="0"/>
              <a:t>How society can make these benefits as large as possible</a:t>
            </a:r>
          </a:p>
          <a:p>
            <a:pPr marL="0" lvl="0" indent="0">
              <a:buFont typeface="Arial" panose="020B0604020202020204" pitchFamily="34" charset="0"/>
              <a:buNone/>
            </a:pPr>
            <a:r>
              <a:rPr lang="en-US" altLang="en-US" dirty="0" smtClean="0"/>
              <a:t>In any market, the equilibrium of supply and demand maximizes the total benefits received by all buyers and sellers combined</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2657689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Is the market’s allocation of resources desirable?  This question is important, because the answer to it has implications for the proper role and scope of government.  </a:t>
            </a:r>
          </a:p>
          <a:p>
            <a:pPr eaLnBrk="1" hangingPunct="1"/>
            <a:endParaRPr lang="en-US" dirty="0" smtClean="0"/>
          </a:p>
          <a:p>
            <a:pPr eaLnBrk="1" hangingPunct="1"/>
            <a:r>
              <a:rPr lang="en-US" dirty="0" smtClean="0"/>
              <a:t>If the market’s allocation is generally desirable, then the role of government should be limited to the protection of property rights, national defense and so forth.  If not, then public policy may potentially be able to improve upon the market’s allocation.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703185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x</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703185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95DF3DB-AA54-4870-80A5-58E549DD9F24}" type="slidenum">
              <a:rPr lang="en-US" smtClean="0"/>
              <a:pPr/>
              <a:t>32</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3DF000-4EBF-424A-9134-6312A765F773}" type="slidenum">
              <a:rPr lang="en-US" sz="1200">
                <a:cs typeface="Arial" charset="0"/>
              </a:rPr>
              <a:pPr algn="r"/>
              <a:t>32</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3D5EB08-75F9-494B-BCF1-DB013C5F29CC}" type="slidenum">
              <a:rPr lang="en-US" smtClean="0"/>
              <a:pPr/>
              <a:t>33</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C8B373-E324-4C29-8F8F-4106729DE3C9}" type="slidenum">
              <a:rPr lang="en-US" sz="1200">
                <a:cs typeface="Arial" charset="0"/>
              </a:rPr>
              <a:pPr algn="r"/>
              <a:t>33</a:t>
            </a:fld>
            <a:endParaRPr lang="en-US" sz="1200">
              <a:cs typeface="Arial" charset="0"/>
            </a:endParaRPr>
          </a:p>
        </p:txBody>
      </p:sp>
      <p:sp>
        <p:nvSpPr>
          <p:cNvPr id="92164" name="Rectangle 2"/>
          <p:cNvSpPr>
            <a:spLocks noGrp="1" noRot="1" noChangeAspect="1" noChangeArrowheads="1" noTextEdit="1"/>
          </p:cNvSpPr>
          <p:nvPr>
            <p:ph type="sldImg"/>
          </p:nvPr>
        </p:nvSpPr>
        <p:spPr>
          <a:xfrm>
            <a:off x="1143000" y="534988"/>
            <a:ext cx="4572000" cy="3429000"/>
          </a:xfrm>
          <a:ln/>
        </p:spPr>
      </p:sp>
      <p:sp>
        <p:nvSpPr>
          <p:cNvPr id="92165" name="Rectangle 3"/>
          <p:cNvSpPr>
            <a:spLocks noGrp="1" noChangeArrowheads="1"/>
          </p:cNvSpPr>
          <p:nvPr>
            <p:ph type="body" idx="1"/>
          </p:nvPr>
        </p:nvSpPr>
        <p:spPr>
          <a:xfrm>
            <a:off x="685800" y="4248150"/>
            <a:ext cx="5486400" cy="4210050"/>
          </a:xfrm>
          <a:noFill/>
          <a:ln/>
        </p:spPr>
        <p:txBody>
          <a:bodyPr/>
          <a:lstStyle/>
          <a:p>
            <a:pPr eaLnBrk="1" hangingPunct="1"/>
            <a:r>
              <a:rPr lang="en-US" smtClean="0"/>
              <a:t>It may be worth reminding your students that, at each Q, the height of the D curve is the marginal buyer’s valuation of the good.  Hence, the buyers from 0 to 15 all value the good at least as much as the price, so they will purchase the good at the market price.  </a:t>
            </a:r>
          </a:p>
          <a:p>
            <a:pPr eaLnBrk="1" hangingPunct="1"/>
            <a:endParaRPr lang="en-US" smtClean="0"/>
          </a:p>
          <a:p>
            <a:pPr eaLnBrk="1" hangingPunct="1"/>
            <a:r>
              <a:rPr lang="en-US" smtClean="0"/>
              <a:t>The buyers from 15 on up value the good less than $30, so they won’t buy the good.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FAC2C90-3000-4132-B4FF-A2F4E7A10F6F}" type="slidenum">
              <a:rPr lang="en-US" smtClean="0"/>
              <a:pPr/>
              <a:t>34</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59E92B-3382-4AB4-A96C-6F10A2C0E354}" type="slidenum">
              <a:rPr lang="en-US" sz="1200">
                <a:cs typeface="Arial" charset="0"/>
              </a:rPr>
              <a:pPr algn="r"/>
              <a:t>34</a:t>
            </a:fld>
            <a:endParaRPr lang="en-US" sz="1200">
              <a:cs typeface="Arial" charset="0"/>
            </a:endParaRPr>
          </a:p>
        </p:txBody>
      </p:sp>
      <p:sp>
        <p:nvSpPr>
          <p:cNvPr id="93188" name="Rectangle 2"/>
          <p:cNvSpPr>
            <a:spLocks noGrp="1" noRot="1" noChangeAspect="1" noChangeArrowheads="1" noTextEdit="1"/>
          </p:cNvSpPr>
          <p:nvPr>
            <p:ph type="sldImg"/>
          </p:nvPr>
        </p:nvSpPr>
        <p:spPr>
          <a:xfrm>
            <a:off x="1143000" y="534988"/>
            <a:ext cx="4572000" cy="3429000"/>
          </a:xfrm>
          <a:ln/>
        </p:spPr>
      </p:sp>
      <p:sp>
        <p:nvSpPr>
          <p:cNvPr id="9318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Because the height of the S curve tells us sellers’ costs, we can determine the following:  </a:t>
            </a:r>
          </a:p>
          <a:p>
            <a:pPr eaLnBrk="1" hangingPunct="1"/>
            <a:endParaRPr lang="en-US" dirty="0" smtClean="0"/>
          </a:p>
          <a:p>
            <a:pPr eaLnBrk="1" hangingPunct="1"/>
            <a:r>
              <a:rPr lang="en-US" dirty="0" smtClean="0"/>
              <a:t>The sellers of the first 15 units have cost &lt; $30, so it is worthwhile for them to produce the good.  </a:t>
            </a:r>
          </a:p>
          <a:p>
            <a:pPr eaLnBrk="1" hangingPunct="1"/>
            <a:endParaRPr lang="en-US" dirty="0" smtClean="0"/>
          </a:p>
          <a:p>
            <a:pPr eaLnBrk="1" hangingPunct="1"/>
            <a:r>
              <a:rPr lang="en-US" dirty="0" smtClean="0"/>
              <a:t>The other sellers have cost &gt; $30, so they will not sell the good if P = $30.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6FD067F-32E6-45BD-A388-CB97ACDA2155}" type="slidenum">
              <a:rPr lang="en-US" smtClean="0"/>
              <a:pPr/>
              <a:t>35</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BF6F443-248E-4AFA-8E95-CBF05B8C321F}" type="slidenum">
              <a:rPr lang="en-US" sz="1200">
                <a:cs typeface="Arial" charset="0"/>
              </a:rPr>
              <a:pPr algn="r"/>
              <a:t>35</a:t>
            </a:fld>
            <a:endParaRPr lang="en-US" sz="1200">
              <a:cs typeface="Arial" charset="0"/>
            </a:endParaRPr>
          </a:p>
        </p:txBody>
      </p:sp>
      <p:sp>
        <p:nvSpPr>
          <p:cNvPr id="94212" name="Rectangle 2"/>
          <p:cNvSpPr>
            <a:spLocks noGrp="1" noRot="1" noChangeAspect="1" noChangeArrowheads="1" noTextEdit="1"/>
          </p:cNvSpPr>
          <p:nvPr>
            <p:ph type="sldImg"/>
          </p:nvPr>
        </p:nvSpPr>
        <p:spPr>
          <a:xfrm>
            <a:off x="1143000" y="534988"/>
            <a:ext cx="4572000" cy="3429000"/>
          </a:xfrm>
          <a:ln/>
        </p:spPr>
      </p:sp>
      <p:sp>
        <p:nvSpPr>
          <p:cNvPr id="9421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This slide shows that, if we are starting from a Q greater than the market equilibrium quantity, we can increase total surplus by reducing Q.  The slide demonstrates this for one particular Q (20), but it is true for any Q greater than the equilibrium quantity.  </a:t>
            </a:r>
          </a:p>
          <a:p>
            <a:pPr eaLnBrk="1" hangingPunct="1"/>
            <a:endParaRPr lang="en-US" dirty="0" smtClean="0"/>
          </a:p>
          <a:p>
            <a:pPr eaLnBrk="1" hangingPunct="1"/>
            <a:r>
              <a:rPr lang="en-US" dirty="0" smtClean="0"/>
              <a:t>Thus, if we continue to reduce Q, total surplus will continue to increase—until we get to the equilibrium quantity.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D49ABB9-F1AC-46B5-9B9F-3BCEFC74C04B}" type="slidenum">
              <a:rPr lang="en-US" smtClean="0"/>
              <a:pPr/>
              <a:t>36</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235A2B-49A1-44F2-8F01-011E551A1347}" type="slidenum">
              <a:rPr lang="en-US" sz="1200">
                <a:cs typeface="Arial" charset="0"/>
              </a:rPr>
              <a:pPr algn="r"/>
              <a:t>36</a:t>
            </a:fld>
            <a:endParaRPr lang="en-US" sz="1200">
              <a:cs typeface="Arial" charset="0"/>
            </a:endParaRPr>
          </a:p>
        </p:txBody>
      </p:sp>
      <p:sp>
        <p:nvSpPr>
          <p:cNvPr id="95236" name="Rectangle 2"/>
          <p:cNvSpPr>
            <a:spLocks noGrp="1" noRot="1" noChangeAspect="1" noChangeArrowheads="1" noTextEdit="1"/>
          </p:cNvSpPr>
          <p:nvPr>
            <p:ph type="sldImg"/>
          </p:nvPr>
        </p:nvSpPr>
        <p:spPr>
          <a:xfrm>
            <a:off x="1143000" y="534988"/>
            <a:ext cx="4572000" cy="3429000"/>
          </a:xfrm>
          <a:ln/>
        </p:spPr>
      </p:sp>
      <p:sp>
        <p:nvSpPr>
          <p:cNvPr id="9523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This slide shows that, if we are starting from a Q less than the market equilibrium quantity, we can increase total surplus by increasing Q.  The slide demonstrates this for one particular Q (10), but it is true for any Q below the equilibrium quantity.  </a:t>
            </a:r>
          </a:p>
          <a:p>
            <a:pPr eaLnBrk="1" hangingPunct="1"/>
            <a:endParaRPr lang="en-US" dirty="0" smtClean="0"/>
          </a:p>
          <a:p>
            <a:pPr eaLnBrk="1" hangingPunct="1"/>
            <a:r>
              <a:rPr lang="en-US" dirty="0" smtClean="0"/>
              <a:t>Thus, if we continue to increase Q, total surplus will continue to increase—until we get to the equilibrium quantity.</a:t>
            </a:r>
          </a:p>
          <a:p>
            <a:pPr eaLnBrk="1" hangingPunct="1"/>
            <a:endParaRPr lang="en-US" dirty="0" smtClean="0"/>
          </a:p>
          <a:p>
            <a:pPr eaLnBrk="1" hangingPunct="1"/>
            <a:r>
              <a:rPr lang="en-US" dirty="0" smtClean="0"/>
              <a:t>Therefore the market equilibrium</a:t>
            </a:r>
            <a:r>
              <a:rPr lang="en-US" baseline="0" dirty="0" smtClean="0"/>
              <a:t> </a:t>
            </a:r>
            <a:r>
              <a:rPr lang="en-US" dirty="0" smtClean="0"/>
              <a:t>quantity maximizes total surplus: At any other quantity, total surplus will increase by moving toward the market equilibrium quantity.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and the following slide contain passages from </a:t>
            </a:r>
            <a:r>
              <a:rPr lang="en-US" i="1" dirty="0" smtClean="0"/>
              <a:t>The Wealth of Nations</a:t>
            </a:r>
            <a:r>
              <a:rPr lang="en-US" dirty="0" smtClean="0"/>
              <a:t>.  It would be hard to overstate the impact of the ideas in these passages.  </a:t>
            </a:r>
          </a:p>
          <a:p>
            <a:pPr eaLnBrk="1" hangingPunct="1"/>
            <a:endParaRPr lang="en-US" dirty="0" smtClean="0"/>
          </a:p>
          <a:p>
            <a:pPr eaLnBrk="1" hangingPunct="1"/>
            <a:r>
              <a:rPr lang="en-US" dirty="0" smtClean="0"/>
              <a:t>I have included them here because students should be able to better understand and appreciate their significance after having just seen the analysis of market efficiency.</a:t>
            </a:r>
          </a:p>
          <a:p>
            <a:pPr eaLnBrk="1" hangingPunct="1"/>
            <a:endParaRPr lang="en-US" dirty="0" smtClean="0"/>
          </a:p>
          <a:p>
            <a:pPr eaLnBrk="1" hangingPunct="1"/>
            <a:r>
              <a:rPr lang="en-US" dirty="0" smtClean="0"/>
              <a:t>If you’re pressed for time, you might delete the first of these two slides, as it is probably less important than the second one.  The passages on this first slide convey the sense that the economy is made up of a completely uncoordinated mass of individuals, each acting in his or her own self interest.  On the next slide, Smith discusses the invisible hand.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4181698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4181698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122006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FYI:  The four guys in this example are the members of the Red Hot Chili Peppers. Some may say the name in the last row should</a:t>
            </a:r>
            <a:r>
              <a:rPr lang="en-US" baseline="0" dirty="0" smtClean="0"/>
              <a:t> now be Josh.  No.  It’ll always be John.  </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777069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‘Ask the experts’ feature provides the opportunity for class discussion. Your students will be better informed about this topic after they read the ‘Should there be a market</a:t>
            </a:r>
            <a:r>
              <a:rPr lang="en-US" baseline="0" dirty="0" smtClean="0"/>
              <a:t> for organs?’ case study in the textbook. </a:t>
            </a:r>
          </a:p>
          <a:p>
            <a:r>
              <a:rPr lang="en-US" dirty="0" smtClean="0"/>
              <a:t>Start by asking the class what they know about kidney</a:t>
            </a:r>
            <a:r>
              <a:rPr lang="en-US" baseline="0" dirty="0" smtClean="0"/>
              <a:t> transplants and waiting lists</a:t>
            </a:r>
            <a:r>
              <a:rPr lang="en-US" dirty="0" smtClean="0"/>
              <a:t> (you may have to explain the current situation</a:t>
            </a:r>
            <a:r>
              <a:rPr lang="en-US" altLang="en-US" dirty="0" smtClean="0"/>
              <a:t>)</a:t>
            </a:r>
            <a:r>
              <a:rPr lang="en-US" dirty="0" smtClean="0"/>
              <a:t>.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a:p>
            <a:endParaRPr lang="en-US" dirty="0" smtClean="0"/>
          </a:p>
          <a:p>
            <a:r>
              <a:rPr lang="en-US" dirty="0" smtClean="0"/>
              <a:t>If</a:t>
            </a:r>
            <a:r>
              <a:rPr lang="en-US" baseline="0" dirty="0" smtClean="0"/>
              <a:t> time permits (it can take 20-30 minutes), you can start your discussion this way:</a:t>
            </a:r>
          </a:p>
          <a:p>
            <a:pPr marL="0" indent="0">
              <a:buFontTx/>
              <a:buNone/>
            </a:pPr>
            <a:r>
              <a:rPr lang="en-US" baseline="0" dirty="0" smtClean="0"/>
              <a:t>Since it is illegal to buy or sell kidneys, we are dealing with a binding price ceiling at P = $0. People that need kidney transplants get them from friends/relatives (no need to be on the transplant list); from anonymous donors (usually other people die and their family donates their organs); or stay on the list (sometimes for years) and getting sicker or die waiting for a kidney.</a:t>
            </a:r>
          </a:p>
          <a:p>
            <a:pPr marL="171450" indent="-171450">
              <a:buFontTx/>
              <a:buChar char="-"/>
            </a:pPr>
            <a:r>
              <a:rPr lang="en-US" baseline="0" dirty="0" smtClean="0"/>
              <a:t>Q1: is the current situation efficient? (maximizes total surplus?)</a:t>
            </a:r>
          </a:p>
          <a:p>
            <a:pPr marL="171450" indent="-171450">
              <a:buFontTx/>
              <a:buChar char="-"/>
            </a:pPr>
            <a:r>
              <a:rPr lang="en-US" baseline="0" dirty="0" smtClean="0"/>
              <a:t>Q2: is the current situation fair? (you’ll get various interesting reactions here, be warned!)</a:t>
            </a:r>
          </a:p>
          <a:p>
            <a:pPr marL="171450" indent="-171450">
              <a:buFontTx/>
              <a:buChar char="-"/>
            </a:pPr>
            <a:r>
              <a:rPr lang="en-US" baseline="0" dirty="0" smtClean="0"/>
              <a:t>Q3: what would happen with the efficiency of the market if the price ceiling is removed? (e.g.: buying and selling kidneys becomes legal)</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97611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used welfare economics to demonstrate one of the Ten Principles: Markets are usually a good way to organize economic activity</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2207491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We’ll use welfare economics to see how public policy may improve on the market outcome in cases of market failures (market power and externalities).  </a:t>
            </a:r>
          </a:p>
          <a:p>
            <a:pPr eaLnBrk="1" hangingPunct="1"/>
            <a:r>
              <a:rPr lang="en-US" sz="1200" dirty="0" smtClean="0"/>
              <a:t>Despite the possibility of market failure, the analysis in this chapter applies in many markets, and the invisible hand remains extremely important.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93653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2670005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286363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77706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Give your students a few moments to fill in the table.  Then reveal the answers.  Tell them that they have just constructed the demand schedule for iPods.  </a:t>
            </a:r>
          </a:p>
          <a:p>
            <a:pPr eaLnBrk="1" hangingPunct="1"/>
            <a:endParaRPr lang="en-US" dirty="0" smtClean="0"/>
          </a:p>
          <a:p>
            <a:pPr eaLnBrk="1" hangingPunct="1"/>
            <a:r>
              <a:rPr lang="en-US" dirty="0" smtClean="0"/>
              <a:t>Next, we will use the demand schedule to draw the demand curve (just like in Chapter 4 when we first covered demand schedules and curves).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77706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0A7F8B1-2E2C-467E-A612-E7D19159AA90}" type="slidenum">
              <a:rPr lang="en-US" smtClean="0"/>
              <a:pPr/>
              <a:t>7</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E1ADB7-B199-43B3-939E-0F8F7A87EEFC}" type="slidenum">
              <a:rPr lang="en-US" sz="1200">
                <a:cs typeface="Arial" charset="0"/>
              </a:rPr>
              <a:pPr algn="r"/>
              <a:t>7</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table on this slide consists of the</a:t>
            </a:r>
            <a:r>
              <a:rPr lang="en-US" baseline="0" dirty="0" smtClean="0"/>
              <a:t> first and third </a:t>
            </a:r>
            <a:r>
              <a:rPr lang="en-US" dirty="0" smtClean="0"/>
              <a:t>columns of the table on the preceding slide.  The numbers in these columns are the demand schedule for iPods, and give us the demand curve shown in the graph on this slide.  </a:t>
            </a:r>
          </a:p>
          <a:p>
            <a:pPr eaLnBrk="1" hangingPunct="1"/>
            <a:endParaRPr lang="en-US" dirty="0" smtClean="0"/>
          </a:p>
          <a:p>
            <a:pPr eaLnBrk="1" hangingPunct="1"/>
            <a:r>
              <a:rPr lang="en-US" dirty="0" smtClean="0"/>
              <a:t>The animation is as follows: </a:t>
            </a:r>
          </a:p>
          <a:p>
            <a:pPr eaLnBrk="1" hangingPunct="1"/>
            <a:endParaRPr lang="en-US" dirty="0" smtClean="0"/>
          </a:p>
          <a:p>
            <a:pPr eaLnBrk="1" hangingPunct="1"/>
            <a:r>
              <a:rPr lang="en-US" dirty="0" smtClean="0"/>
              <a:t>When P is $301 or higher, </a:t>
            </a:r>
            <a:r>
              <a:rPr lang="en-US" dirty="0" err="1" smtClean="0"/>
              <a:t>Q</a:t>
            </a:r>
            <a:r>
              <a:rPr lang="en-US" baseline="30000" dirty="0" err="1" smtClean="0"/>
              <a:t>d</a:t>
            </a:r>
            <a:r>
              <a:rPr lang="en-US" dirty="0" smtClean="0"/>
              <a:t> is zero.  That part of the table is highlighted when the upper-most segment of the demand curve is revealed.  </a:t>
            </a:r>
          </a:p>
          <a:p>
            <a:pPr eaLnBrk="1" hangingPunct="1"/>
            <a:endParaRPr lang="en-US" dirty="0" smtClean="0"/>
          </a:p>
          <a:p>
            <a:pPr eaLnBrk="1" hangingPunct="1"/>
            <a:r>
              <a:rPr lang="en-US" dirty="0" smtClean="0"/>
              <a:t>If the price falls to $300, then </a:t>
            </a:r>
            <a:r>
              <a:rPr lang="en-US" dirty="0" err="1" smtClean="0"/>
              <a:t>Q</a:t>
            </a:r>
            <a:r>
              <a:rPr lang="en-US" baseline="30000" dirty="0" err="1" smtClean="0"/>
              <a:t>d</a:t>
            </a:r>
            <a:r>
              <a:rPr lang="en-US" dirty="0" smtClean="0"/>
              <a:t> increases to 1.  </a:t>
            </a:r>
          </a:p>
          <a:p>
            <a:pPr eaLnBrk="1" hangingPunct="1"/>
            <a:endParaRPr lang="en-US" dirty="0" smtClean="0"/>
          </a:p>
          <a:p>
            <a:pPr eaLnBrk="1" hangingPunct="1"/>
            <a:r>
              <a:rPr lang="en-US" dirty="0" smtClean="0"/>
              <a:t>If the price is anywhere in the range $251–300, </a:t>
            </a:r>
            <a:r>
              <a:rPr lang="en-US" dirty="0" err="1" smtClean="0"/>
              <a:t>Q</a:t>
            </a:r>
            <a:r>
              <a:rPr lang="en-US" baseline="30000" dirty="0" err="1" smtClean="0"/>
              <a:t>d</a:t>
            </a:r>
            <a:r>
              <a:rPr lang="en-US" dirty="0" smtClean="0"/>
              <a:t> = 1.  </a:t>
            </a:r>
          </a:p>
          <a:p>
            <a:pPr eaLnBrk="1" hangingPunct="1"/>
            <a:endParaRPr lang="en-US" dirty="0" smtClean="0"/>
          </a:p>
          <a:p>
            <a:pPr eaLnBrk="1" hangingPunct="1"/>
            <a:r>
              <a:rPr lang="en-US" dirty="0" smtClean="0"/>
              <a:t>If the price falls to $250, then </a:t>
            </a:r>
            <a:r>
              <a:rPr lang="en-US" dirty="0" err="1" smtClean="0"/>
              <a:t>Q</a:t>
            </a:r>
            <a:r>
              <a:rPr lang="en-US" baseline="30000" dirty="0" err="1" smtClean="0"/>
              <a:t>d</a:t>
            </a:r>
            <a:r>
              <a:rPr lang="en-US" dirty="0" smtClean="0"/>
              <a:t> increases to 2.  </a:t>
            </a:r>
          </a:p>
          <a:p>
            <a:pPr eaLnBrk="1" hangingPunct="1"/>
            <a:endParaRPr lang="en-US" dirty="0" smtClean="0"/>
          </a:p>
          <a:p>
            <a:pPr eaLnBrk="1" hangingPunct="1"/>
            <a:r>
              <a:rPr lang="en-US" dirty="0" smtClean="0"/>
              <a:t>If the price is anywhere in the range $176–250, </a:t>
            </a:r>
            <a:r>
              <a:rPr lang="en-US" dirty="0" err="1" smtClean="0"/>
              <a:t>Q</a:t>
            </a:r>
            <a:r>
              <a:rPr lang="en-US" baseline="30000" dirty="0" err="1" smtClean="0"/>
              <a:t>d</a:t>
            </a:r>
            <a:r>
              <a:rPr lang="en-US" dirty="0" smtClean="0"/>
              <a:t> = 2.  </a:t>
            </a:r>
          </a:p>
          <a:p>
            <a:pPr eaLnBrk="1" hangingPunct="1"/>
            <a:endParaRPr lang="en-US" dirty="0" smtClean="0"/>
          </a:p>
          <a:p>
            <a:pPr eaLnBrk="1" hangingPunct="1"/>
            <a:r>
              <a:rPr lang="en-US" dirty="0" smtClean="0"/>
              <a:t>…and so forth.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07E7089-B8A8-403D-8E37-E34E25AE7FF0}" type="slidenum">
              <a:rPr lang="en-US" smtClean="0"/>
              <a:pPr/>
              <a:t>8</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507270-4411-42B4-BE22-D292C6026324}" type="slidenum">
              <a:rPr lang="en-US" sz="1200">
                <a:cs typeface="Arial" charset="0"/>
              </a:rPr>
              <a:pPr algn="r"/>
              <a:t>8</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After the previous slide, most of your students will probably understand where this D curve comes from, but its staircase-like shape will seem quite odd to them.  </a:t>
            </a:r>
          </a:p>
          <a:p>
            <a:pPr eaLnBrk="1" hangingPunct="1"/>
            <a:endParaRPr lang="en-US" dirty="0" smtClean="0"/>
          </a:p>
          <a:p>
            <a:pPr eaLnBrk="1" hangingPunct="1"/>
            <a:r>
              <a:rPr lang="en-US" dirty="0" smtClean="0"/>
              <a:t>Point out that it has four “steps,” one for each buyer.  Suppose there were 10 buyers instead of 4; how many steps would it have?  Ten, of course.  If there were 20 buyers, this D “curve” would have 20 steps.  </a:t>
            </a:r>
          </a:p>
          <a:p>
            <a:pPr eaLnBrk="1" hangingPunct="1"/>
            <a:endParaRPr lang="en-US" dirty="0" smtClean="0"/>
          </a:p>
          <a:p>
            <a:pPr eaLnBrk="1" hangingPunct="1"/>
            <a:r>
              <a:rPr lang="en-US" dirty="0" smtClean="0"/>
              <a:t>A perfectly competitive market has a huge number of buyers.  Suppose there were 10,000 buyers in the market for iPods (a tiny fraction of the actual number of buyers!).  Then, the number of steps would be 10,000.  In relation to the graph, each step would be insignificantly small, and the D curve would look like a smooth curve rather than a staircase, even though it really is a staircase—one with 10,000 infinitesimally small steps.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6C85A0-85AC-4ACA-9715-7C6E5D340FB7}" type="slidenum">
              <a:rPr lang="en-US" smtClean="0"/>
              <a:pPr/>
              <a:t>9</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734251-E0DC-4B05-811D-01D40DBF38F0}" type="slidenum">
              <a:rPr lang="en-US" sz="1200">
                <a:cs typeface="Arial" charset="0"/>
              </a:rPr>
              <a:pPr algn="r"/>
              <a:t>9</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p:spPr>
        <p:txBody>
          <a:bodyPr/>
          <a:lstStyle/>
          <a:p>
            <a:pPr eaLnBrk="1" hangingPunct="1"/>
            <a:r>
              <a:rPr lang="en-US" smtClean="0"/>
              <a:t>When Q = 1, the height of the demand curve is $300, which is Flea’s willingness to pay, or how much he values an iPod.  At any price higher than $300, Flea leaves the market; hence, at Q = 1, Flea is the marginal buyer.  </a:t>
            </a:r>
          </a:p>
          <a:p>
            <a:pPr eaLnBrk="1" hangingPunct="1"/>
            <a:endParaRPr lang="en-US" smtClean="0"/>
          </a:p>
          <a:p>
            <a:pPr eaLnBrk="1" hangingPunct="1"/>
            <a:r>
              <a:rPr lang="en-US" smtClean="0"/>
              <a:t>When Q = 2, the height of the demand curve is $250, which is Anthony’s willingness to pay, or how much he values an iPod.  At any price higher than $250, Anthony leaves the market; hence, at Q = 2, Anthony is the marginal buyer.  </a:t>
            </a:r>
          </a:p>
          <a:p>
            <a:pPr eaLnBrk="1" hangingPunct="1"/>
            <a:endParaRPr lang="en-US" smtClean="0"/>
          </a:p>
          <a:p>
            <a:pPr eaLnBrk="1" hangingPunct="1"/>
            <a:r>
              <a:rPr lang="en-US" smtClean="0"/>
              <a:t>And so forth.  </a:t>
            </a:r>
          </a:p>
          <a:p>
            <a:pPr eaLnBrk="1" hangingPunct="1"/>
            <a:endParaRPr lang="en-US" smtClean="0"/>
          </a:p>
          <a:p>
            <a:pPr eaLnBrk="1" hangingPunct="1"/>
            <a:r>
              <a:rPr lang="en-US" smtClean="0"/>
              <a:t>The lesson here is summarized in the text on the right side of the screen:  At each Q, the height of the D curve tells you the marginal buyer’s willingness to pay, or how much that buyer values the good.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2548359"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8059317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5484" cy="103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Microsoft_Excel_97-2003_Worksheet4.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Microsoft_Excel_97-2003_Worksheet5.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Microsoft_Excel_97-2003_Worksheet6.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oleObject" Target="../embeddings/Microsoft_Excel_97-2003_Worksheet7.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28.emf"/><Relationship Id="rId4" Type="http://schemas.openxmlformats.org/officeDocument/2006/relationships/oleObject" Target="../embeddings/Microsoft_Excel_97-2003_Worksheet8.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9.emf"/><Relationship Id="rId4" Type="http://schemas.openxmlformats.org/officeDocument/2006/relationships/oleObject" Target="../embeddings/Microsoft_Excel_97-2003_Worksheet9.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29.emf"/><Relationship Id="rId4" Type="http://schemas.openxmlformats.org/officeDocument/2006/relationships/oleObject" Target="../embeddings/Microsoft_Excel_97-2003_Worksheet10.xls"/></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30.emf"/><Relationship Id="rId4" Type="http://schemas.openxmlformats.org/officeDocument/2006/relationships/oleObject" Target="../embeddings/Microsoft_Excel_97-2003_Worksheet11.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30.emf"/><Relationship Id="rId4" Type="http://schemas.openxmlformats.org/officeDocument/2006/relationships/oleObject" Target="../embeddings/Microsoft_Excel_97-2003_Worksheet12.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30.emf"/><Relationship Id="rId4" Type="http://schemas.openxmlformats.org/officeDocument/2006/relationships/oleObject" Target="../embeddings/Microsoft_Excel_97-2003_Worksheet13.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28.emf"/><Relationship Id="rId4" Type="http://schemas.openxmlformats.org/officeDocument/2006/relationships/oleObject" Target="../embeddings/Microsoft_Excel_97-2003_Worksheet14.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28.emf"/><Relationship Id="rId4" Type="http://schemas.openxmlformats.org/officeDocument/2006/relationships/oleObject" Target="../embeddings/Microsoft_Excel_97-2003_Worksheet15.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embeddings/Microsoft_Excel_97-2003_Worksheet16.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1.emf"/><Relationship Id="rId4" Type="http://schemas.openxmlformats.org/officeDocument/2006/relationships/oleObject" Target="../embeddings/Microsoft_Excel_97-2003_Worksheet17.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mlDrawing" Target="../drawings/vmlDrawing18.vml"/><Relationship Id="rId5" Type="http://schemas.openxmlformats.org/officeDocument/2006/relationships/image" Target="../media/image31.emf"/><Relationship Id="rId4" Type="http://schemas.openxmlformats.org/officeDocument/2006/relationships/oleObject" Target="../embeddings/Microsoft_Excel_97-2003_Worksheet18.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28.emf"/><Relationship Id="rId4" Type="http://schemas.openxmlformats.org/officeDocument/2006/relationships/oleObject" Target="../embeddings/Microsoft_Excel_97-2003_Worksheet19.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embeddings/Microsoft_Excel_97-2003_Worksheet20.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embeddings/Microsoft_Excel_97-2003_Worksheet21.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Microsoft_Excel_97-2003_Worksheet22.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Microsoft_Excel_97-2003_Worksheet23.xls"/></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276600"/>
            <a:ext cx="7010399" cy="1981200"/>
          </a:xfrm>
        </p:spPr>
        <p:txBody>
          <a:bodyPr/>
          <a:lstStyle/>
          <a:p>
            <a:pPr>
              <a:defRPr/>
            </a:pPr>
            <a:r>
              <a:rPr lang="en-US" sz="4800" dirty="0"/>
              <a:t>Consumers, </a:t>
            </a:r>
            <a:r>
              <a:rPr lang="en-US" sz="4800" dirty="0" smtClean="0"/>
              <a:t>Producers, and </a:t>
            </a:r>
            <a:r>
              <a:rPr lang="en-US" sz="4800" dirty="0"/>
              <a:t>the Efficiency of Markets</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7</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Surplus (CS)</a:t>
            </a:r>
          </a:p>
        </p:txBody>
      </p:sp>
      <p:sp>
        <p:nvSpPr>
          <p:cNvPr id="3" name="Content Placeholder 2"/>
          <p:cNvSpPr>
            <a:spLocks noGrp="1"/>
          </p:cNvSpPr>
          <p:nvPr>
            <p:ph idx="1"/>
          </p:nvPr>
        </p:nvSpPr>
        <p:spPr>
          <a:xfrm>
            <a:off x="277813" y="1025525"/>
            <a:ext cx="8637587" cy="2632075"/>
          </a:xfrm>
        </p:spPr>
        <p:txBody>
          <a:bodyPr/>
          <a:lstStyle/>
          <a:p>
            <a:r>
              <a:rPr lang="en-US" dirty="0"/>
              <a:t>Consumer surplus CS  =  WTP  –  P</a:t>
            </a:r>
          </a:p>
          <a:p>
            <a:pPr lvl="1"/>
            <a:r>
              <a:rPr lang="en-US" dirty="0" smtClean="0"/>
              <a:t>Amount </a:t>
            </a:r>
            <a:r>
              <a:rPr lang="en-US" dirty="0"/>
              <a:t>a buyer is willing to pay minus the amount the buyer actually pays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429000" y="3429000"/>
            <a:ext cx="5334000" cy="2667000"/>
          </a:xfrm>
        </p:spPr>
        <p:txBody>
          <a:bodyPr/>
          <a:lstStyle/>
          <a:p>
            <a:r>
              <a:rPr lang="en-US" sz="2800" dirty="0"/>
              <a:t>Suppose P = $260.  </a:t>
            </a:r>
          </a:p>
          <a:p>
            <a:r>
              <a:rPr lang="en-US" sz="2800" dirty="0"/>
              <a:t>Flea’s CS = $300 – 260 = $40.</a:t>
            </a:r>
          </a:p>
          <a:p>
            <a:r>
              <a:rPr lang="en-US" sz="2800" dirty="0"/>
              <a:t>The others get no CS because they do not buy an iPod at this price.  </a:t>
            </a:r>
          </a:p>
          <a:p>
            <a:r>
              <a:rPr lang="en-US" sz="2800" dirty="0"/>
              <a:t>Total CS = $40.</a:t>
            </a:r>
          </a:p>
        </p:txBody>
      </p:sp>
      <p:graphicFrame>
        <p:nvGraphicFramePr>
          <p:cNvPr id="7" name="Group 91"/>
          <p:cNvGraphicFramePr>
            <a:graphicFrameLocks noGrp="1"/>
          </p:cNvGraphicFramePr>
          <p:nvPr>
            <p:extLst>
              <p:ext uri="{D42A27DB-BD31-4B8C-83A1-F6EECF244321}">
                <p14:modId xmlns:p14="http://schemas.microsoft.com/office/powerpoint/2010/main" val="2303729629"/>
              </p:ext>
            </p:extLst>
          </p:nvPr>
        </p:nvGraphicFramePr>
        <p:xfrm>
          <a:off x="762000" y="3352800"/>
          <a:ext cx="2538412" cy="2932114"/>
        </p:xfrm>
        <a:graphic>
          <a:graphicData uri="http://schemas.openxmlformats.org/drawingml/2006/table">
            <a:tbl>
              <a:tblPr>
                <a:tableStyleId>{2D5ABB26-0587-4C30-8999-92F81FD0307C}</a:tableStyleId>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name</a:t>
                      </a:r>
                      <a:endParaRPr kumimoji="0" lang="en-US" sz="2600" b="0" i="1" u="none" strike="noStrike" cap="none" normalizeH="0" baseline="0" dirty="0" smtClean="0">
                        <a:ln>
                          <a:noFill/>
                        </a:ln>
                        <a:solidFill>
                          <a:schemeClr val="tx1"/>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WTP</a:t>
                      </a:r>
                      <a:endParaRPr kumimoji="0" lang="en-US" sz="26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Anthony</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$250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Chad</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175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Flea</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300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John</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125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bl>
          </a:graphicData>
        </a:graphic>
      </p:graphicFrame>
    </p:spTree>
    <p:extLst>
      <p:ext uri="{BB962C8B-B14F-4D97-AF65-F5344CB8AC3E}">
        <p14:creationId xmlns:p14="http://schemas.microsoft.com/office/powerpoint/2010/main" val="11385629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14313" y="804863"/>
          <a:ext cx="5900737" cy="5711825"/>
        </p:xfrm>
        <a:graphic>
          <a:graphicData uri="http://schemas.openxmlformats.org/presentationml/2006/ole">
            <mc:AlternateContent xmlns:mc="http://schemas.openxmlformats.org/markup-compatibility/2006">
              <mc:Choice xmlns:v="urn:schemas-microsoft-com:vml" Requires="v">
                <p:oleObj spid="_x0000_s4113" name="Worksheet" r:id="rId4" imgW="3667125" imgH="3552944" progId="Excel.Sheet.8">
                  <p:embed/>
                </p:oleObj>
              </mc:Choice>
              <mc:Fallback>
                <p:oleObj name="Worksheet" r:id="rId4" imgW="3667125" imgH="35529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804863"/>
                        <a:ext cx="5900737" cy="571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Rectangle 6"/>
          <p:cNvSpPr>
            <a:spLocks noGrp="1" noChangeArrowheads="1"/>
          </p:cNvSpPr>
          <p:nvPr>
            <p:ph type="title"/>
          </p:nvPr>
        </p:nvSpPr>
        <p:spPr/>
        <p:txBody>
          <a:bodyPr/>
          <a:lstStyle/>
          <a:p>
            <a:pPr eaLnBrk="1" hangingPunct="1"/>
            <a:r>
              <a:rPr lang="en-US" sz="3600" smtClean="0"/>
              <a:t>CS and the Demand Curve</a:t>
            </a:r>
          </a:p>
        </p:txBody>
      </p:sp>
      <p:sp>
        <p:nvSpPr>
          <p:cNvPr id="4" name="Text Placeholder 3"/>
          <p:cNvSpPr>
            <a:spLocks noGrp="1"/>
          </p:cNvSpPr>
          <p:nvPr>
            <p:ph type="body" sz="quarter" idx="12"/>
          </p:nvPr>
        </p:nvSpPr>
        <p:spPr/>
        <p:txBody>
          <a:bodyPr/>
          <a:lstStyle/>
          <a:p>
            <a:pPr>
              <a:spcBef>
                <a:spcPct val="40000"/>
              </a:spcBef>
              <a:buClr>
                <a:srgbClr val="00B85C"/>
              </a:buClr>
              <a:buSzPct val="120000"/>
              <a:buFont typeface="Wingdings" pitchFamily="2" charset="2"/>
              <a:buNone/>
            </a:pPr>
            <a:r>
              <a:rPr lang="en-US" sz="2800" b="1" i="1" dirty="0">
                <a:cs typeface="Arial"/>
              </a:rPr>
              <a:t>P</a:t>
            </a:r>
            <a:r>
              <a:rPr lang="en-US" sz="2800" dirty="0">
                <a:cs typeface="Arial"/>
              </a:rPr>
              <a:t> = $260  </a:t>
            </a:r>
          </a:p>
          <a:p>
            <a:pPr>
              <a:spcBef>
                <a:spcPct val="40000"/>
              </a:spcBef>
              <a:buClr>
                <a:srgbClr val="00B85C"/>
              </a:buClr>
              <a:buSzPct val="120000"/>
              <a:buFont typeface="Wingdings" pitchFamily="2" charset="2"/>
              <a:buNone/>
            </a:pPr>
            <a:r>
              <a:rPr lang="en-US" sz="2800" dirty="0">
                <a:cs typeface="Arial"/>
              </a:rPr>
              <a:t>Flea’s CS = </a:t>
            </a:r>
            <a:br>
              <a:rPr lang="en-US" sz="2800" dirty="0">
                <a:cs typeface="Arial"/>
              </a:rPr>
            </a:br>
            <a:r>
              <a:rPr lang="en-US" sz="2800" dirty="0">
                <a:cs typeface="Arial"/>
              </a:rPr>
              <a:t>$300 – 260 = </a:t>
            </a:r>
            <a:r>
              <a:rPr lang="en-US" sz="2800" u="sng" dirty="0">
                <a:cs typeface="Arial"/>
              </a:rPr>
              <a:t>$40</a:t>
            </a:r>
            <a:endParaRPr lang="en-US" sz="2800" dirty="0">
              <a:cs typeface="Arial"/>
            </a:endParaRPr>
          </a:p>
          <a:p>
            <a:pPr>
              <a:spcBef>
                <a:spcPct val="40000"/>
              </a:spcBef>
              <a:buClr>
                <a:srgbClr val="00B85C"/>
              </a:buClr>
              <a:buSzPct val="120000"/>
              <a:buFont typeface="Wingdings" pitchFamily="2" charset="2"/>
              <a:buNone/>
            </a:pPr>
            <a:r>
              <a:rPr lang="en-US" sz="2800" dirty="0">
                <a:cs typeface="Arial"/>
              </a:rPr>
              <a:t>Total CS = </a:t>
            </a:r>
            <a:r>
              <a:rPr lang="en-US" sz="2800" u="sng" dirty="0">
                <a:cs typeface="Arial"/>
              </a:rPr>
              <a:t>$40</a:t>
            </a:r>
            <a:endParaRPr lang="en-US" sz="2800" dirty="0">
              <a:cs typeface="Arial"/>
            </a:endParaRPr>
          </a:p>
          <a:p>
            <a:endParaRPr lang="en-US" sz="2800" dirty="0"/>
          </a:p>
        </p:txBody>
      </p:sp>
      <p:sp>
        <p:nvSpPr>
          <p:cNvPr id="4102" name="Text Box 8"/>
          <p:cNvSpPr txBox="1">
            <a:spLocks noChangeArrowheads="1"/>
          </p:cNvSpPr>
          <p:nvPr/>
        </p:nvSpPr>
        <p:spPr bwMode="auto">
          <a:xfrm>
            <a:off x="1393825" y="838200"/>
            <a:ext cx="403225"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P</a:t>
            </a:r>
          </a:p>
        </p:txBody>
      </p:sp>
      <p:sp>
        <p:nvSpPr>
          <p:cNvPr id="4103" name="Text Box 9"/>
          <p:cNvSpPr txBox="1">
            <a:spLocks noChangeArrowheads="1"/>
          </p:cNvSpPr>
          <p:nvPr/>
        </p:nvSpPr>
        <p:spPr bwMode="auto">
          <a:xfrm>
            <a:off x="5233988" y="5576887"/>
            <a:ext cx="474662"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Q</a:t>
            </a:r>
          </a:p>
        </p:txBody>
      </p:sp>
      <p:grpSp>
        <p:nvGrpSpPr>
          <p:cNvPr id="2" name="Group 10"/>
          <p:cNvGrpSpPr>
            <a:grpSpLocks/>
          </p:cNvGrpSpPr>
          <p:nvPr/>
        </p:nvGrpSpPr>
        <p:grpSpPr bwMode="auto">
          <a:xfrm>
            <a:off x="1614488" y="1270000"/>
            <a:ext cx="3368675" cy="4292600"/>
            <a:chOff x="1017" y="800"/>
            <a:chExt cx="2122" cy="2704"/>
          </a:xfrm>
        </p:grpSpPr>
        <p:sp>
          <p:nvSpPr>
            <p:cNvPr id="4112" name="Line 11"/>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latin typeface="Arial"/>
                <a:cs typeface="Arial"/>
              </a:endParaRPr>
            </a:p>
          </p:txBody>
        </p:sp>
        <p:sp>
          <p:nvSpPr>
            <p:cNvPr id="4113" name="Line 12"/>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latin typeface="Arial"/>
                <a:cs typeface="Arial"/>
              </a:endParaRPr>
            </a:p>
          </p:txBody>
        </p:sp>
        <p:sp>
          <p:nvSpPr>
            <p:cNvPr id="4114" name="Line 13"/>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latin typeface="Arial"/>
                <a:cs typeface="Arial"/>
              </a:endParaRPr>
            </a:p>
          </p:txBody>
        </p:sp>
        <p:sp>
          <p:nvSpPr>
            <p:cNvPr id="4115" name="Line 14"/>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latin typeface="Arial"/>
                <a:cs typeface="Arial"/>
              </a:endParaRPr>
            </a:p>
          </p:txBody>
        </p:sp>
        <p:sp>
          <p:nvSpPr>
            <p:cNvPr id="4116" name="Line 15"/>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latin typeface="Arial"/>
                <a:cs typeface="Arial"/>
              </a:endParaRPr>
            </a:p>
          </p:txBody>
        </p:sp>
        <p:sp>
          <p:nvSpPr>
            <p:cNvPr id="4117" name="Line 16"/>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latin typeface="Arial"/>
                <a:cs typeface="Arial"/>
              </a:endParaRPr>
            </a:p>
          </p:txBody>
        </p:sp>
        <p:sp>
          <p:nvSpPr>
            <p:cNvPr id="4118" name="Line 17"/>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latin typeface="Arial"/>
                <a:cs typeface="Arial"/>
              </a:endParaRPr>
            </a:p>
          </p:txBody>
        </p:sp>
        <p:sp>
          <p:nvSpPr>
            <p:cNvPr id="4119" name="Line 18"/>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latin typeface="Arial"/>
                <a:cs typeface="Arial"/>
              </a:endParaRPr>
            </a:p>
          </p:txBody>
        </p:sp>
        <p:sp>
          <p:nvSpPr>
            <p:cNvPr id="4120" name="Line 19"/>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latin typeface="Arial"/>
                <a:cs typeface="Arial"/>
              </a:endParaRPr>
            </a:p>
          </p:txBody>
        </p:sp>
      </p:grpSp>
      <p:grpSp>
        <p:nvGrpSpPr>
          <p:cNvPr id="3" name="Group 20"/>
          <p:cNvGrpSpPr>
            <a:grpSpLocks/>
          </p:cNvGrpSpPr>
          <p:nvPr/>
        </p:nvGrpSpPr>
        <p:grpSpPr bwMode="auto">
          <a:xfrm>
            <a:off x="2500313" y="1130300"/>
            <a:ext cx="1849437" cy="947738"/>
            <a:chOff x="1575" y="712"/>
            <a:chExt cx="1165" cy="597"/>
          </a:xfrm>
        </p:grpSpPr>
        <p:sp>
          <p:nvSpPr>
            <p:cNvPr id="4110" name="Arc 21"/>
            <p:cNvSpPr>
              <a:spLocks/>
            </p:cNvSpPr>
            <p:nvPr/>
          </p:nvSpPr>
          <p:spPr bwMode="auto">
            <a:xfrm flipV="1">
              <a:off x="1615" y="938"/>
              <a:ext cx="553" cy="371"/>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latin typeface="Arial"/>
                <a:cs typeface="Arial"/>
              </a:endParaRPr>
            </a:p>
          </p:txBody>
        </p:sp>
        <p:sp>
          <p:nvSpPr>
            <p:cNvPr id="4111" name="Text Box 22"/>
            <p:cNvSpPr txBox="1">
              <a:spLocks noChangeArrowheads="1"/>
            </p:cNvSpPr>
            <p:nvPr/>
          </p:nvSpPr>
          <p:spPr bwMode="auto">
            <a:xfrm>
              <a:off x="1575" y="712"/>
              <a:ext cx="1165"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latin typeface="Arial"/>
                  <a:cs typeface="Arial"/>
                </a:rPr>
                <a:t>Flea’s WTP</a:t>
              </a:r>
            </a:p>
          </p:txBody>
        </p:sp>
      </p:grpSp>
      <p:sp>
        <p:nvSpPr>
          <p:cNvPr id="88098" name="Line 34"/>
          <p:cNvSpPr>
            <a:spLocks noChangeShapeType="1"/>
          </p:cNvSpPr>
          <p:nvPr/>
        </p:nvSpPr>
        <p:spPr bwMode="auto">
          <a:xfrm>
            <a:off x="1638300" y="2568575"/>
            <a:ext cx="823913" cy="0"/>
          </a:xfrm>
          <a:prstGeom prst="line">
            <a:avLst/>
          </a:prstGeom>
          <a:noFill/>
          <a:ln w="19050">
            <a:solidFill>
              <a:srgbClr val="0000FF"/>
            </a:solidFill>
            <a:round/>
            <a:headEnd/>
            <a:tailEnd/>
          </a:ln>
        </p:spPr>
        <p:txBody>
          <a:bodyPr/>
          <a:lstStyle/>
          <a:p>
            <a:endParaRPr lang="en-US">
              <a:latin typeface="Arial"/>
              <a:cs typeface="Arial"/>
            </a:endParaRPr>
          </a:p>
        </p:txBody>
      </p:sp>
      <p:sp>
        <p:nvSpPr>
          <p:cNvPr id="88100" name="Rectangle 36"/>
          <p:cNvSpPr>
            <a:spLocks noChangeArrowheads="1"/>
          </p:cNvSpPr>
          <p:nvPr/>
        </p:nvSpPr>
        <p:spPr bwMode="auto">
          <a:xfrm>
            <a:off x="1644650" y="2106613"/>
            <a:ext cx="792163" cy="450850"/>
          </a:xfrm>
          <a:prstGeom prst="rect">
            <a:avLst/>
          </a:prstGeom>
          <a:solidFill>
            <a:srgbClr val="00CC99"/>
          </a:solidFill>
          <a:ln w="9525">
            <a:noFill/>
            <a:miter lim="800000"/>
            <a:headEnd/>
            <a:tailEnd/>
          </a:ln>
        </p:spPr>
        <p:txBody>
          <a:bodyPr wrap="none" anchor="ctr"/>
          <a:lstStyle/>
          <a:p>
            <a:endParaRPr lang="en-US">
              <a:latin typeface="Arial"/>
              <a:cs typeface="Arial"/>
            </a:endParaRPr>
          </a:p>
        </p:txBody>
      </p:sp>
      <p:sp>
        <p:nvSpPr>
          <p:cNvPr id="88101" name="Line 37"/>
          <p:cNvSpPr>
            <a:spLocks noChangeShapeType="1"/>
          </p:cNvSpPr>
          <p:nvPr/>
        </p:nvSpPr>
        <p:spPr bwMode="auto">
          <a:xfrm>
            <a:off x="904875" y="2392363"/>
            <a:ext cx="679450" cy="169862"/>
          </a:xfrm>
          <a:prstGeom prst="line">
            <a:avLst/>
          </a:prstGeom>
          <a:noFill/>
          <a:ln w="38100">
            <a:solidFill>
              <a:srgbClr val="0000FF"/>
            </a:solidFill>
            <a:round/>
            <a:headEnd/>
            <a:tailEnd type="triangle" w="lg" len="med"/>
          </a:ln>
        </p:spPr>
        <p:txBody>
          <a:bodyPr/>
          <a:lstStyle/>
          <a:p>
            <a:endParaRPr lang="en-US">
              <a:latin typeface="Arial"/>
              <a:cs typeface="Arial"/>
            </a:endParaRPr>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1889028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101"/>
                                        </p:tgtEl>
                                        <p:attrNameLst>
                                          <p:attrName>style.visibility</p:attrName>
                                        </p:attrNameLst>
                                      </p:cBhvr>
                                      <p:to>
                                        <p:strVal val="visible"/>
                                      </p:to>
                                    </p:set>
                                    <p:animEffect transition="in" filter="wipe(left)">
                                      <p:cBhvr>
                                        <p:cTn id="10" dur="500"/>
                                        <p:tgtEl>
                                          <p:spTgt spid="8810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8098"/>
                                        </p:tgtEl>
                                        <p:attrNameLst>
                                          <p:attrName>style.visibility</p:attrName>
                                        </p:attrNameLst>
                                      </p:cBhvr>
                                      <p:to>
                                        <p:strVal val="visible"/>
                                      </p:to>
                                    </p:set>
                                    <p:animEffect transition="in" filter="wipe(left)">
                                      <p:cBhvr>
                                        <p:cTn id="14" dur="500"/>
                                        <p:tgtEl>
                                          <p:spTgt spid="8809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8100"/>
                                        </p:tgtEl>
                                        <p:attrNameLst>
                                          <p:attrName>style.visibility</p:attrName>
                                        </p:attrNameLst>
                                      </p:cBhvr>
                                      <p:to>
                                        <p:strVal val="visible"/>
                                      </p:to>
                                    </p:set>
                                    <p:animEffect transition="in" filter="fade">
                                      <p:cBhvr>
                                        <p:cTn id="18" dur="500"/>
                                        <p:tgtEl>
                                          <p:spTgt spid="8810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8098" grpId="0" animBg="1"/>
      <p:bldP spid="88100" grpId="0" animBg="1"/>
      <p:bldP spid="88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1710103361"/>
              </p:ext>
            </p:extLst>
          </p:nvPr>
        </p:nvGraphicFramePr>
        <p:xfrm>
          <a:off x="76200" y="804863"/>
          <a:ext cx="5900737" cy="5711825"/>
        </p:xfrm>
        <a:graphic>
          <a:graphicData uri="http://schemas.openxmlformats.org/presentationml/2006/ole">
            <mc:AlternateContent xmlns:mc="http://schemas.openxmlformats.org/markup-compatibility/2006">
              <mc:Choice xmlns:v="urn:schemas-microsoft-com:vml" Requires="v">
                <p:oleObj spid="_x0000_s5138" name="Worksheet" r:id="rId4" imgW="3667125" imgH="3552944" progId="Excel.Sheet.8">
                  <p:embed/>
                </p:oleObj>
              </mc:Choice>
              <mc:Fallback>
                <p:oleObj name="Worksheet" r:id="rId4" imgW="3667125" imgH="35529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804863"/>
                        <a:ext cx="5900737" cy="571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Rectangle 3"/>
          <p:cNvSpPr>
            <a:spLocks noGrp="1" noChangeArrowheads="1"/>
          </p:cNvSpPr>
          <p:nvPr>
            <p:ph type="title"/>
          </p:nvPr>
        </p:nvSpPr>
        <p:spPr/>
        <p:txBody>
          <a:bodyPr/>
          <a:lstStyle/>
          <a:p>
            <a:pPr eaLnBrk="1" hangingPunct="1"/>
            <a:r>
              <a:rPr lang="en-US" sz="3600" smtClean="0"/>
              <a:t>CS and the Demand Curve</a:t>
            </a:r>
          </a:p>
        </p:txBody>
      </p:sp>
      <p:sp>
        <p:nvSpPr>
          <p:cNvPr id="5" name="Text Placeholder 4"/>
          <p:cNvSpPr>
            <a:spLocks noGrp="1"/>
          </p:cNvSpPr>
          <p:nvPr>
            <p:ph type="body" sz="quarter" idx="12"/>
          </p:nvPr>
        </p:nvSpPr>
        <p:spPr>
          <a:xfrm>
            <a:off x="4406900" y="596900"/>
            <a:ext cx="4584699" cy="5118100"/>
          </a:xfrm>
        </p:spPr>
        <p:txBody>
          <a:bodyPr/>
          <a:lstStyle/>
          <a:p>
            <a:pPr>
              <a:spcBef>
                <a:spcPct val="40000"/>
              </a:spcBef>
              <a:buClr>
                <a:srgbClr val="00B85C"/>
              </a:buClr>
              <a:buSzPct val="120000"/>
              <a:buFont typeface="Wingdings" pitchFamily="2" charset="2"/>
              <a:buNone/>
            </a:pPr>
            <a:r>
              <a:rPr lang="en-US" sz="2600" dirty="0">
                <a:cs typeface="Arial"/>
              </a:rPr>
              <a:t>Instead, </a:t>
            </a:r>
            <a:r>
              <a:rPr lang="en-US" sz="2600" dirty="0" smtClean="0">
                <a:cs typeface="Arial"/>
              </a:rPr>
              <a:t>suppose </a:t>
            </a:r>
            <a:r>
              <a:rPr lang="en-US" sz="2600" b="1" i="1" dirty="0" smtClean="0">
                <a:cs typeface="Arial"/>
              </a:rPr>
              <a:t>P</a:t>
            </a:r>
            <a:r>
              <a:rPr lang="en-US" sz="2600" dirty="0" smtClean="0">
                <a:cs typeface="Arial"/>
              </a:rPr>
              <a:t> </a:t>
            </a:r>
            <a:r>
              <a:rPr lang="en-US" sz="2600" dirty="0">
                <a:cs typeface="Arial"/>
              </a:rPr>
              <a:t>= $220  </a:t>
            </a:r>
          </a:p>
          <a:p>
            <a:pPr>
              <a:spcBef>
                <a:spcPct val="40000"/>
              </a:spcBef>
              <a:buClr>
                <a:srgbClr val="00B85C"/>
              </a:buClr>
              <a:buSzPct val="120000"/>
              <a:buFont typeface="Wingdings" pitchFamily="2" charset="2"/>
              <a:buNone/>
            </a:pPr>
            <a:r>
              <a:rPr lang="en-US" sz="2600" dirty="0">
                <a:cs typeface="Arial"/>
              </a:rPr>
              <a:t>Flea’s CS = </a:t>
            </a:r>
            <a:r>
              <a:rPr lang="en-US" sz="2600" dirty="0" smtClean="0">
                <a:cs typeface="Arial"/>
              </a:rPr>
              <a:t>$</a:t>
            </a:r>
            <a:r>
              <a:rPr lang="en-US" sz="2600" dirty="0">
                <a:cs typeface="Arial"/>
              </a:rPr>
              <a:t>300 – 220 = </a:t>
            </a:r>
            <a:r>
              <a:rPr lang="en-US" sz="2600" u="sng" dirty="0">
                <a:cs typeface="Arial"/>
              </a:rPr>
              <a:t>$80</a:t>
            </a:r>
            <a:endParaRPr lang="en-US" sz="2600" dirty="0">
              <a:cs typeface="Arial"/>
            </a:endParaRPr>
          </a:p>
          <a:p>
            <a:pPr>
              <a:spcBef>
                <a:spcPct val="40000"/>
              </a:spcBef>
              <a:buClr>
                <a:srgbClr val="00B85C"/>
              </a:buClr>
              <a:buSzPct val="120000"/>
              <a:buFont typeface="Wingdings" pitchFamily="2" charset="2"/>
              <a:buNone/>
            </a:pPr>
            <a:endParaRPr lang="en-US" sz="2600" dirty="0" smtClean="0">
              <a:cs typeface="Arial"/>
            </a:endParaRPr>
          </a:p>
          <a:p>
            <a:pPr>
              <a:spcBef>
                <a:spcPct val="40000"/>
              </a:spcBef>
              <a:buClr>
                <a:srgbClr val="00B85C"/>
              </a:buClr>
              <a:buSzPct val="120000"/>
              <a:buFont typeface="Wingdings" pitchFamily="2" charset="2"/>
              <a:buNone/>
            </a:pPr>
            <a:r>
              <a:rPr lang="en-US" sz="2600" dirty="0" smtClean="0">
                <a:cs typeface="Arial"/>
              </a:rPr>
              <a:t>Anthony’s </a:t>
            </a:r>
            <a:r>
              <a:rPr lang="en-US" sz="2600" dirty="0">
                <a:cs typeface="Arial"/>
              </a:rPr>
              <a:t>CS </a:t>
            </a:r>
            <a:r>
              <a:rPr lang="en-US" sz="2600" dirty="0" smtClean="0">
                <a:cs typeface="Arial"/>
              </a:rPr>
              <a:t>= $</a:t>
            </a:r>
            <a:r>
              <a:rPr lang="en-US" sz="2600" dirty="0">
                <a:cs typeface="Arial"/>
              </a:rPr>
              <a:t>250 – 220 = </a:t>
            </a:r>
            <a:r>
              <a:rPr lang="en-US" sz="2600" u="sng" dirty="0">
                <a:cs typeface="Arial"/>
              </a:rPr>
              <a:t>$30</a:t>
            </a:r>
            <a:endParaRPr lang="en-US" sz="2600" dirty="0">
              <a:cs typeface="Arial"/>
            </a:endParaRPr>
          </a:p>
          <a:p>
            <a:pPr>
              <a:spcBef>
                <a:spcPct val="40000"/>
              </a:spcBef>
              <a:buClr>
                <a:srgbClr val="00B85C"/>
              </a:buClr>
              <a:buSzPct val="120000"/>
              <a:buFont typeface="Wingdings" pitchFamily="2" charset="2"/>
              <a:buNone/>
            </a:pPr>
            <a:r>
              <a:rPr lang="en-US" sz="2600" dirty="0">
                <a:cs typeface="Arial"/>
              </a:rPr>
              <a:t>Total CS = </a:t>
            </a:r>
            <a:r>
              <a:rPr lang="en-US" sz="2600" u="sng" dirty="0">
                <a:cs typeface="Arial"/>
              </a:rPr>
              <a:t>$</a:t>
            </a:r>
            <a:r>
              <a:rPr lang="en-US" sz="2600" u="sng" dirty="0" smtClean="0">
                <a:cs typeface="Arial"/>
              </a:rPr>
              <a:t>110</a:t>
            </a:r>
          </a:p>
          <a:p>
            <a:pPr>
              <a:lnSpc>
                <a:spcPct val="105000"/>
              </a:lnSpc>
              <a:spcBef>
                <a:spcPct val="20000"/>
              </a:spcBef>
              <a:buClr>
                <a:srgbClr val="00B85C"/>
              </a:buClr>
              <a:buSzPct val="120000"/>
              <a:buFont typeface="Wingdings" pitchFamily="2" charset="2"/>
              <a:buNone/>
            </a:pPr>
            <a:r>
              <a:rPr lang="en-US" sz="2600" b="1" dirty="0" smtClean="0">
                <a:solidFill>
                  <a:srgbClr val="FF0000"/>
                </a:solidFill>
                <a:cs typeface="Arial"/>
              </a:rPr>
              <a:t>	Total </a:t>
            </a:r>
            <a:r>
              <a:rPr lang="en-US" sz="2600" b="1" dirty="0">
                <a:solidFill>
                  <a:srgbClr val="FF0000"/>
                </a:solidFill>
                <a:cs typeface="Arial"/>
              </a:rPr>
              <a:t>CS equals </a:t>
            </a:r>
            <a:r>
              <a:rPr lang="en-US" sz="2600" b="1" dirty="0" smtClean="0">
                <a:solidFill>
                  <a:srgbClr val="FF0000"/>
                </a:solidFill>
                <a:cs typeface="Arial"/>
              </a:rPr>
              <a:t>the 	area </a:t>
            </a:r>
            <a:r>
              <a:rPr lang="en-US" sz="2600" b="1" dirty="0">
                <a:solidFill>
                  <a:srgbClr val="FF0000"/>
                </a:solidFill>
                <a:cs typeface="Arial"/>
              </a:rPr>
              <a:t>under </a:t>
            </a:r>
            <a:r>
              <a:rPr lang="en-US" sz="2600" b="1" dirty="0" smtClean="0">
                <a:solidFill>
                  <a:srgbClr val="FF0000"/>
                </a:solidFill>
                <a:cs typeface="Arial"/>
              </a:rPr>
              <a:t>the 	demand curve 	above </a:t>
            </a:r>
            <a:r>
              <a:rPr lang="en-US" sz="2600" b="1" dirty="0">
                <a:solidFill>
                  <a:srgbClr val="FF0000"/>
                </a:solidFill>
                <a:cs typeface="Arial"/>
              </a:rPr>
              <a:t>the price</a:t>
            </a:r>
            <a:r>
              <a:rPr lang="en-US" sz="2600" b="1" dirty="0" smtClean="0">
                <a:solidFill>
                  <a:srgbClr val="FF0000"/>
                </a:solidFill>
                <a:cs typeface="Arial"/>
              </a:rPr>
              <a:t>, 	from 	0 </a:t>
            </a:r>
            <a:r>
              <a:rPr lang="en-US" sz="2600" b="1" dirty="0">
                <a:solidFill>
                  <a:srgbClr val="FF0000"/>
                </a:solidFill>
                <a:cs typeface="Arial"/>
              </a:rPr>
              <a:t>to Q</a:t>
            </a:r>
            <a:r>
              <a:rPr lang="en-US" sz="2600" b="1" dirty="0" smtClean="0">
                <a:solidFill>
                  <a:srgbClr val="FF0000"/>
                </a:solidFill>
                <a:cs typeface="Arial"/>
              </a:rPr>
              <a:t>.</a:t>
            </a:r>
            <a:endParaRPr lang="en-US" sz="2600" b="1" dirty="0">
              <a:solidFill>
                <a:srgbClr val="FF0000"/>
              </a:solidFill>
              <a:cs typeface="Arial"/>
            </a:endParaRPr>
          </a:p>
          <a:p>
            <a:endParaRPr lang="en-US" sz="2600" dirty="0"/>
          </a:p>
        </p:txBody>
      </p:sp>
      <p:sp>
        <p:nvSpPr>
          <p:cNvPr id="5126" name="Text Box 4"/>
          <p:cNvSpPr txBox="1">
            <a:spLocks noChangeArrowheads="1"/>
          </p:cNvSpPr>
          <p:nvPr/>
        </p:nvSpPr>
        <p:spPr bwMode="auto">
          <a:xfrm>
            <a:off x="1157287" y="838200"/>
            <a:ext cx="403225"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P</a:t>
            </a:r>
          </a:p>
        </p:txBody>
      </p:sp>
      <p:sp>
        <p:nvSpPr>
          <p:cNvPr id="5127" name="Text Box 5"/>
          <p:cNvSpPr txBox="1">
            <a:spLocks noChangeArrowheads="1"/>
          </p:cNvSpPr>
          <p:nvPr/>
        </p:nvSpPr>
        <p:spPr bwMode="auto">
          <a:xfrm>
            <a:off x="5095875" y="5576887"/>
            <a:ext cx="474662"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Q</a:t>
            </a:r>
          </a:p>
        </p:txBody>
      </p:sp>
      <p:grpSp>
        <p:nvGrpSpPr>
          <p:cNvPr id="2" name="Group 6"/>
          <p:cNvGrpSpPr>
            <a:grpSpLocks/>
          </p:cNvGrpSpPr>
          <p:nvPr/>
        </p:nvGrpSpPr>
        <p:grpSpPr bwMode="auto">
          <a:xfrm>
            <a:off x="1476375" y="1270000"/>
            <a:ext cx="3368675" cy="4292600"/>
            <a:chOff x="1017" y="800"/>
            <a:chExt cx="2122" cy="2704"/>
          </a:xfrm>
        </p:grpSpPr>
        <p:sp>
          <p:nvSpPr>
            <p:cNvPr id="5140" name="Line 7"/>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p>
          </p:txBody>
        </p:sp>
        <p:sp>
          <p:nvSpPr>
            <p:cNvPr id="5141" name="Line 8"/>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p>
          </p:txBody>
        </p:sp>
        <p:sp>
          <p:nvSpPr>
            <p:cNvPr id="5142" name="Line 9"/>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p>
          </p:txBody>
        </p:sp>
        <p:sp>
          <p:nvSpPr>
            <p:cNvPr id="5143" name="Line 10"/>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p>
          </p:txBody>
        </p:sp>
        <p:sp>
          <p:nvSpPr>
            <p:cNvPr id="5144" name="Line 11"/>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p>
          </p:txBody>
        </p:sp>
        <p:sp>
          <p:nvSpPr>
            <p:cNvPr id="5145" name="Line 12"/>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p>
          </p:txBody>
        </p:sp>
        <p:sp>
          <p:nvSpPr>
            <p:cNvPr id="5146" name="Line 13"/>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p>
          </p:txBody>
        </p:sp>
        <p:sp>
          <p:nvSpPr>
            <p:cNvPr id="5147" name="Line 14"/>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p>
          </p:txBody>
        </p:sp>
        <p:sp>
          <p:nvSpPr>
            <p:cNvPr id="5148" name="Line 15"/>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p>
          </p:txBody>
        </p:sp>
      </p:grpSp>
      <p:grpSp>
        <p:nvGrpSpPr>
          <p:cNvPr id="3" name="Group 16"/>
          <p:cNvGrpSpPr>
            <a:grpSpLocks/>
          </p:cNvGrpSpPr>
          <p:nvPr/>
        </p:nvGrpSpPr>
        <p:grpSpPr bwMode="auto">
          <a:xfrm>
            <a:off x="2362200" y="1130300"/>
            <a:ext cx="1849437" cy="947738"/>
            <a:chOff x="1575" y="712"/>
            <a:chExt cx="1165" cy="597"/>
          </a:xfrm>
        </p:grpSpPr>
        <p:sp>
          <p:nvSpPr>
            <p:cNvPr id="5138" name="Arc 17"/>
            <p:cNvSpPr>
              <a:spLocks/>
            </p:cNvSpPr>
            <p:nvPr/>
          </p:nvSpPr>
          <p:spPr bwMode="auto">
            <a:xfrm flipV="1">
              <a:off x="1615" y="938"/>
              <a:ext cx="553" cy="371"/>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latin typeface="Arial"/>
                <a:cs typeface="Arial"/>
              </a:endParaRPr>
            </a:p>
          </p:txBody>
        </p:sp>
        <p:sp>
          <p:nvSpPr>
            <p:cNvPr id="5139" name="Text Box 18"/>
            <p:cNvSpPr txBox="1">
              <a:spLocks noChangeArrowheads="1"/>
            </p:cNvSpPr>
            <p:nvPr/>
          </p:nvSpPr>
          <p:spPr bwMode="auto">
            <a:xfrm>
              <a:off x="1575" y="712"/>
              <a:ext cx="1165"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latin typeface="Arial"/>
                  <a:cs typeface="Arial"/>
                </a:rPr>
                <a:t>Flea’s WTP</a:t>
              </a:r>
            </a:p>
          </p:txBody>
        </p:sp>
      </p:grpSp>
      <p:grpSp>
        <p:nvGrpSpPr>
          <p:cNvPr id="4" name="Group 19"/>
          <p:cNvGrpSpPr>
            <a:grpSpLocks/>
          </p:cNvGrpSpPr>
          <p:nvPr/>
        </p:nvGrpSpPr>
        <p:grpSpPr bwMode="auto">
          <a:xfrm>
            <a:off x="2900362" y="1787525"/>
            <a:ext cx="2441575" cy="881063"/>
            <a:chOff x="1914" y="1126"/>
            <a:chExt cx="1538" cy="555"/>
          </a:xfrm>
        </p:grpSpPr>
        <p:sp>
          <p:nvSpPr>
            <p:cNvPr id="5136" name="Arc 20"/>
            <p:cNvSpPr>
              <a:spLocks/>
            </p:cNvSpPr>
            <p:nvPr/>
          </p:nvSpPr>
          <p:spPr bwMode="auto">
            <a:xfrm flipV="1">
              <a:off x="2149" y="1292"/>
              <a:ext cx="601" cy="389"/>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latin typeface="Arial"/>
                <a:cs typeface="Arial"/>
              </a:endParaRPr>
            </a:p>
          </p:txBody>
        </p:sp>
        <p:sp>
          <p:nvSpPr>
            <p:cNvPr id="5137" name="Text Box 21"/>
            <p:cNvSpPr txBox="1">
              <a:spLocks noChangeArrowheads="1"/>
            </p:cNvSpPr>
            <p:nvPr/>
          </p:nvSpPr>
          <p:spPr bwMode="auto">
            <a:xfrm>
              <a:off x="1914" y="1126"/>
              <a:ext cx="1538"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latin typeface="Arial"/>
                  <a:cs typeface="Arial"/>
                </a:rPr>
                <a:t>Anthony’s WTP</a:t>
              </a:r>
            </a:p>
          </p:txBody>
        </p:sp>
      </p:grpSp>
      <p:sp>
        <p:nvSpPr>
          <p:cNvPr id="90135" name="Line 23"/>
          <p:cNvSpPr>
            <a:spLocks noChangeShapeType="1"/>
          </p:cNvSpPr>
          <p:nvPr/>
        </p:nvSpPr>
        <p:spPr bwMode="auto">
          <a:xfrm>
            <a:off x="1500187" y="3049588"/>
            <a:ext cx="1666875" cy="0"/>
          </a:xfrm>
          <a:prstGeom prst="line">
            <a:avLst/>
          </a:prstGeom>
          <a:noFill/>
          <a:ln w="19050">
            <a:solidFill>
              <a:srgbClr val="0000FF"/>
            </a:solidFill>
            <a:round/>
            <a:headEnd/>
            <a:tailEnd/>
          </a:ln>
        </p:spPr>
        <p:txBody>
          <a:bodyPr/>
          <a:lstStyle/>
          <a:p>
            <a:endParaRPr lang="en-US"/>
          </a:p>
        </p:txBody>
      </p:sp>
      <p:sp>
        <p:nvSpPr>
          <p:cNvPr id="90136" name="Rectangle 24"/>
          <p:cNvSpPr>
            <a:spLocks noChangeArrowheads="1"/>
          </p:cNvSpPr>
          <p:nvPr/>
        </p:nvSpPr>
        <p:spPr bwMode="auto">
          <a:xfrm>
            <a:off x="1506537" y="2106613"/>
            <a:ext cx="792163" cy="931862"/>
          </a:xfrm>
          <a:prstGeom prst="rect">
            <a:avLst/>
          </a:prstGeom>
          <a:solidFill>
            <a:srgbClr val="00CC99"/>
          </a:solidFill>
          <a:ln w="9525">
            <a:noFill/>
            <a:miter lim="800000"/>
            <a:headEnd/>
            <a:tailEnd/>
          </a:ln>
        </p:spPr>
        <p:txBody>
          <a:bodyPr wrap="none" anchor="ctr"/>
          <a:lstStyle/>
          <a:p>
            <a:endParaRPr lang="en-US">
              <a:cs typeface="Arial" charset="0"/>
            </a:endParaRPr>
          </a:p>
        </p:txBody>
      </p:sp>
      <p:sp>
        <p:nvSpPr>
          <p:cNvPr id="90137" name="Line 25"/>
          <p:cNvSpPr>
            <a:spLocks noChangeShapeType="1"/>
          </p:cNvSpPr>
          <p:nvPr/>
        </p:nvSpPr>
        <p:spPr bwMode="auto">
          <a:xfrm>
            <a:off x="717550" y="2965450"/>
            <a:ext cx="728662" cy="77788"/>
          </a:xfrm>
          <a:prstGeom prst="line">
            <a:avLst/>
          </a:prstGeom>
          <a:noFill/>
          <a:ln w="38100">
            <a:solidFill>
              <a:srgbClr val="0000FF"/>
            </a:solidFill>
            <a:round/>
            <a:headEnd/>
            <a:tailEnd type="triangle" w="lg" len="med"/>
          </a:ln>
        </p:spPr>
        <p:txBody>
          <a:bodyPr/>
          <a:lstStyle/>
          <a:p>
            <a:endParaRPr lang="en-US"/>
          </a:p>
        </p:txBody>
      </p:sp>
      <p:sp>
        <p:nvSpPr>
          <p:cNvPr id="90138" name="Rectangle 26"/>
          <p:cNvSpPr>
            <a:spLocks noChangeArrowheads="1"/>
          </p:cNvSpPr>
          <p:nvPr/>
        </p:nvSpPr>
        <p:spPr bwMode="auto">
          <a:xfrm>
            <a:off x="2298700" y="2692400"/>
            <a:ext cx="849312" cy="346075"/>
          </a:xfrm>
          <a:prstGeom prst="rect">
            <a:avLst/>
          </a:prstGeom>
          <a:solidFill>
            <a:srgbClr val="00CC99"/>
          </a:solidFill>
          <a:ln w="9525">
            <a:noFill/>
            <a:miter lim="800000"/>
            <a:headEnd/>
            <a:tailEnd/>
          </a:ln>
        </p:spPr>
        <p:txBody>
          <a:bodyPr wrap="none" anchor="ctr"/>
          <a:lstStyle/>
          <a:p>
            <a:endParaRPr lang="en-US">
              <a:cs typeface="Arial" charset="0"/>
            </a:endParaRP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1729693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0137"/>
                                        </p:tgtEl>
                                        <p:attrNameLst>
                                          <p:attrName>style.visibility</p:attrName>
                                        </p:attrNameLst>
                                      </p:cBhvr>
                                      <p:to>
                                        <p:strVal val="visible"/>
                                      </p:to>
                                    </p:set>
                                    <p:animEffect transition="in" filter="wipe(left)">
                                      <p:cBhvr>
                                        <p:cTn id="10" dur="500"/>
                                        <p:tgtEl>
                                          <p:spTgt spid="901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0135"/>
                                        </p:tgtEl>
                                        <p:attrNameLst>
                                          <p:attrName>style.visibility</p:attrName>
                                        </p:attrNameLst>
                                      </p:cBhvr>
                                      <p:to>
                                        <p:strVal val="visible"/>
                                      </p:to>
                                    </p:set>
                                    <p:animEffect transition="in" filter="wipe(left)">
                                      <p:cBhvr>
                                        <p:cTn id="14" dur="500"/>
                                        <p:tgtEl>
                                          <p:spTgt spid="901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0136"/>
                                        </p:tgtEl>
                                        <p:attrNameLst>
                                          <p:attrName>style.visibility</p:attrName>
                                        </p:attrNameLst>
                                      </p:cBhvr>
                                      <p:to>
                                        <p:strVal val="visible"/>
                                      </p:to>
                                    </p:set>
                                    <p:animEffect transition="in" filter="fade">
                                      <p:cBhvr>
                                        <p:cTn id="17" dur="500"/>
                                        <p:tgtEl>
                                          <p:spTgt spid="9013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0138"/>
                                        </p:tgtEl>
                                        <p:attrNameLst>
                                          <p:attrName>style.visibility</p:attrName>
                                        </p:attrNameLst>
                                      </p:cBhvr>
                                      <p:to>
                                        <p:strVal val="visible"/>
                                      </p:to>
                                    </p:set>
                                    <p:animEffect transition="in" filter="fade">
                                      <p:cBhvr>
                                        <p:cTn id="29" dur="500"/>
                                        <p:tgtEl>
                                          <p:spTgt spid="90138"/>
                                        </p:tgtEl>
                                      </p:cBhvr>
                                    </p:animEffect>
                                  </p:childTnLst>
                                </p:cTn>
                              </p:par>
                              <p:par>
                                <p:cTn id="30" presetID="10" presetClass="entr" presetSubtype="0" fill="hold" grpId="2" nodeType="withEffect">
                                  <p:stCondLst>
                                    <p:cond delay="0"/>
                                  </p:stCondLst>
                                  <p:childTnLst>
                                    <p:set>
                                      <p:cBhvr>
                                        <p:cTn id="31" dur="1" fill="hold">
                                          <p:stCondLst>
                                            <p:cond delay="0"/>
                                          </p:stCondLst>
                                        </p:cTn>
                                        <p:tgtEl>
                                          <p:spTgt spid="90138"/>
                                        </p:tgtEl>
                                        <p:attrNameLst>
                                          <p:attrName>style.visibility</p:attrName>
                                        </p:attrNameLst>
                                      </p:cBhvr>
                                      <p:to>
                                        <p:strVal val="visible"/>
                                      </p:to>
                                    </p:set>
                                    <p:animEffect transition="in" filter="fade">
                                      <p:cBhvr>
                                        <p:cTn id="32" dur="500"/>
                                        <p:tgtEl>
                                          <p:spTgt spid="90138"/>
                                        </p:tgtEl>
                                      </p:cBhvr>
                                    </p:animEffect>
                                  </p:childTnLst>
                                </p:cTn>
                              </p:par>
                              <p:par>
                                <p:cTn id="33" presetID="10" presetClass="entr" presetSubtype="0" fill="hold" grpId="2" nodeType="withEffect">
                                  <p:stCondLst>
                                    <p:cond delay="0"/>
                                  </p:stCondLst>
                                  <p:childTnLst>
                                    <p:set>
                                      <p:cBhvr>
                                        <p:cTn id="34" dur="1" fill="hold">
                                          <p:stCondLst>
                                            <p:cond delay="0"/>
                                          </p:stCondLst>
                                        </p:cTn>
                                        <p:tgtEl>
                                          <p:spTgt spid="90136"/>
                                        </p:tgtEl>
                                        <p:attrNameLst>
                                          <p:attrName>style.visibility</p:attrName>
                                        </p:attrNameLst>
                                      </p:cBhvr>
                                      <p:to>
                                        <p:strVal val="visible"/>
                                      </p:to>
                                    </p:set>
                                    <p:animEffect transition="in" filter="fade">
                                      <p:cBhvr>
                                        <p:cTn id="35" dur="500"/>
                                        <p:tgtEl>
                                          <p:spTgt spid="9013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left)">
                                      <p:cBhvr>
                                        <p:cTn id="39" dur="500"/>
                                        <p:tgtEl>
                                          <p:spTgt spid="5">
                                            <p:txEl>
                                              <p:pRg st="3" end="3"/>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left)">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wipe(left)">
                                      <p:cBhvr>
                                        <p:cTn id="4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0135" grpId="0" animBg="1"/>
      <p:bldP spid="90136" grpId="0" animBg="1"/>
      <p:bldP spid="90136" grpId="2" animBg="1"/>
      <p:bldP spid="90137" grpId="0" animBg="1"/>
      <p:bldP spid="90138" grpId="0" animBg="1"/>
      <p:bldP spid="90138" grpId="2"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3690938" y="1009650"/>
            <a:ext cx="5076825" cy="5295900"/>
            <a:chOff x="2325" y="636"/>
            <a:chExt cx="3198" cy="3336"/>
          </a:xfrm>
        </p:grpSpPr>
        <p:grpSp>
          <p:nvGrpSpPr>
            <p:cNvPr id="3" name="Group 2"/>
            <p:cNvGrpSpPr>
              <a:grpSpLocks/>
            </p:cNvGrpSpPr>
            <p:nvPr/>
          </p:nvGrpSpPr>
          <p:grpSpPr bwMode="auto">
            <a:xfrm>
              <a:off x="2386" y="636"/>
              <a:ext cx="3137" cy="3336"/>
              <a:chOff x="2386" y="636"/>
              <a:chExt cx="3137" cy="3336"/>
            </a:xfrm>
          </p:grpSpPr>
          <p:graphicFrame>
            <p:nvGraphicFramePr>
              <p:cNvPr id="7170" name="Object 3"/>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7186"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4"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7195"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sp>
          <p:nvSpPr>
            <p:cNvPr id="7193" name="Text Box 24"/>
            <p:cNvSpPr txBox="1">
              <a:spLocks noChangeArrowheads="1"/>
            </p:cNvSpPr>
            <p:nvPr/>
          </p:nvSpPr>
          <p:spPr bwMode="auto">
            <a:xfrm>
              <a:off x="2325" y="1052"/>
              <a:ext cx="276" cy="298"/>
            </a:xfrm>
            <a:prstGeom prst="rect">
              <a:avLst/>
            </a:prstGeom>
            <a:noFill/>
            <a:ln w="9525">
              <a:noFill/>
              <a:miter lim="800000"/>
              <a:headEnd/>
              <a:tailEnd/>
            </a:ln>
          </p:spPr>
          <p:txBody>
            <a:bodyPr>
              <a:spAutoFit/>
            </a:bodyPr>
            <a:lstStyle/>
            <a:p>
              <a:pPr>
                <a:spcBef>
                  <a:spcPct val="50000"/>
                </a:spcBef>
              </a:pPr>
              <a:r>
                <a:rPr lang="en-US" sz="2500">
                  <a:latin typeface="Arial"/>
                  <a:cs typeface="Arial"/>
                </a:rPr>
                <a:t>$</a:t>
              </a:r>
            </a:p>
          </p:txBody>
        </p:sp>
      </p:grpSp>
      <p:sp>
        <p:nvSpPr>
          <p:cNvPr id="7174" name="Rectangle 6"/>
          <p:cNvSpPr>
            <a:spLocks noGrp="1" noChangeArrowheads="1"/>
          </p:cNvSpPr>
          <p:nvPr>
            <p:ph type="title"/>
          </p:nvPr>
        </p:nvSpPr>
        <p:spPr/>
        <p:txBody>
          <a:bodyPr>
            <a:normAutofit fontScale="90000"/>
          </a:bodyPr>
          <a:lstStyle/>
          <a:p>
            <a:pPr eaLnBrk="1" hangingPunct="1"/>
            <a:r>
              <a:rPr lang="en-US" sz="3300" dirty="0" smtClean="0"/>
              <a:t>CS with Lots of Buyers &amp; a Smooth D Curve</a:t>
            </a:r>
          </a:p>
        </p:txBody>
      </p:sp>
      <p:sp>
        <p:nvSpPr>
          <p:cNvPr id="107527" name="Rectangle 7"/>
          <p:cNvSpPr>
            <a:spLocks noGrp="1" noChangeArrowheads="1"/>
          </p:cNvSpPr>
          <p:nvPr>
            <p:ph type="body" sz="quarter" idx="12"/>
          </p:nvPr>
        </p:nvSpPr>
        <p:spPr>
          <a:xfrm>
            <a:off x="61913" y="2243137"/>
            <a:ext cx="3360737" cy="3548063"/>
          </a:xfrm>
          <a:noFill/>
        </p:spPr>
        <p:txBody>
          <a:bodyPr/>
          <a:lstStyle/>
          <a:p>
            <a:pPr marL="0" indent="0" eaLnBrk="1" hangingPunct="1">
              <a:buFont typeface="Wingdings" pitchFamily="2" charset="2"/>
              <a:buNone/>
            </a:pPr>
            <a:r>
              <a:rPr lang="en-US" sz="2600" dirty="0" smtClean="0"/>
              <a:t>At </a:t>
            </a:r>
            <a:r>
              <a:rPr lang="en-US" sz="2600" b="1" i="1" dirty="0" smtClean="0"/>
              <a:t>Q</a:t>
            </a:r>
            <a:r>
              <a:rPr lang="en-US" sz="2600" dirty="0" smtClean="0"/>
              <a:t> = 5 (thousand), the marginal buyer is willing to pay $50 for pair of shoes.  </a:t>
            </a:r>
          </a:p>
          <a:p>
            <a:pPr marL="0" indent="0" eaLnBrk="1" hangingPunct="1">
              <a:buFont typeface="Wingdings" pitchFamily="2" charset="2"/>
              <a:buNone/>
            </a:pPr>
            <a:r>
              <a:rPr lang="en-US" sz="2600" dirty="0" smtClean="0"/>
              <a:t>Suppose </a:t>
            </a:r>
            <a:r>
              <a:rPr lang="en-US" sz="2600" b="1" i="1" dirty="0" smtClean="0"/>
              <a:t>P</a:t>
            </a:r>
            <a:r>
              <a:rPr lang="en-US" sz="2600" dirty="0" smtClean="0"/>
              <a:t> = $30. </a:t>
            </a:r>
          </a:p>
          <a:p>
            <a:pPr marL="0" indent="0" eaLnBrk="1" hangingPunct="1">
              <a:buFont typeface="Wingdings" pitchFamily="2" charset="2"/>
              <a:buNone/>
            </a:pPr>
            <a:r>
              <a:rPr lang="en-US" sz="2600" dirty="0" smtClean="0"/>
              <a:t>Then his consumer surplus = $20.  </a:t>
            </a:r>
          </a:p>
          <a:p>
            <a:pPr marL="0" indent="0" eaLnBrk="1" hangingPunct="1">
              <a:buFont typeface="Wingdings" pitchFamily="2" charset="2"/>
              <a:buNone/>
            </a:pPr>
            <a:endParaRPr lang="en-US" sz="2600" dirty="0" smtClean="0"/>
          </a:p>
        </p:txBody>
      </p:sp>
      <p:sp>
        <p:nvSpPr>
          <p:cNvPr id="107528" name="Text Box 8"/>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The demand for shoes</a:t>
            </a:r>
          </a:p>
        </p:txBody>
      </p:sp>
      <p:grpSp>
        <p:nvGrpSpPr>
          <p:cNvPr id="4" name="Group 9"/>
          <p:cNvGrpSpPr>
            <a:grpSpLocks/>
          </p:cNvGrpSpPr>
          <p:nvPr/>
        </p:nvGrpSpPr>
        <p:grpSpPr bwMode="auto">
          <a:xfrm>
            <a:off x="4583113" y="1887538"/>
            <a:ext cx="3438525" cy="3495675"/>
            <a:chOff x="2887" y="1189"/>
            <a:chExt cx="2166" cy="2202"/>
          </a:xfrm>
        </p:grpSpPr>
        <p:sp>
          <p:nvSpPr>
            <p:cNvPr id="7190" name="Line 10"/>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7191" name="Rectangle 11"/>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latin typeface="Arial"/>
                  <a:cs typeface="Arial"/>
                </a:rPr>
                <a:t>D</a:t>
              </a:r>
            </a:p>
          </p:txBody>
        </p:sp>
      </p:grpSp>
      <p:grpSp>
        <p:nvGrpSpPr>
          <p:cNvPr id="5" name="Group 12"/>
          <p:cNvGrpSpPr>
            <a:grpSpLocks/>
          </p:cNvGrpSpPr>
          <p:nvPr/>
        </p:nvGrpSpPr>
        <p:grpSpPr bwMode="auto">
          <a:xfrm>
            <a:off x="6481763" y="3746500"/>
            <a:ext cx="2235200" cy="1547813"/>
            <a:chOff x="4083" y="2360"/>
            <a:chExt cx="1408" cy="975"/>
          </a:xfrm>
        </p:grpSpPr>
        <p:sp>
          <p:nvSpPr>
            <p:cNvPr id="7188" name="Text Box 13"/>
            <p:cNvSpPr txBox="1">
              <a:spLocks noChangeArrowheads="1"/>
            </p:cNvSpPr>
            <p:nvPr/>
          </p:nvSpPr>
          <p:spPr bwMode="auto">
            <a:xfrm>
              <a:off x="4083" y="2360"/>
              <a:ext cx="1408"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a:latin typeface="Arial"/>
                  <a:cs typeface="Arial"/>
                </a:rPr>
                <a:t>1000s of pairs of shoes</a:t>
              </a:r>
            </a:p>
          </p:txBody>
        </p:sp>
        <p:sp>
          <p:nvSpPr>
            <p:cNvPr id="7189" name="Line 14"/>
            <p:cNvSpPr>
              <a:spLocks noChangeShapeType="1"/>
            </p:cNvSpPr>
            <p:nvPr/>
          </p:nvSpPr>
          <p:spPr bwMode="auto">
            <a:xfrm>
              <a:off x="4989" y="2901"/>
              <a:ext cx="299" cy="434"/>
            </a:xfrm>
            <a:prstGeom prst="line">
              <a:avLst/>
            </a:prstGeom>
            <a:noFill/>
            <a:ln w="38100">
              <a:solidFill>
                <a:srgbClr val="FF6600"/>
              </a:solidFill>
              <a:round/>
              <a:headEnd/>
              <a:tailEnd type="triangle" w="lg" len="med"/>
            </a:ln>
          </p:spPr>
          <p:txBody>
            <a:bodyPr/>
            <a:lstStyle/>
            <a:p>
              <a:endParaRPr lang="en-US">
                <a:latin typeface="Arial"/>
                <a:cs typeface="Arial"/>
              </a:endParaRPr>
            </a:p>
          </p:txBody>
        </p:sp>
      </p:grpSp>
      <p:grpSp>
        <p:nvGrpSpPr>
          <p:cNvPr id="6" name="Group 15"/>
          <p:cNvGrpSpPr>
            <a:grpSpLocks/>
          </p:cNvGrpSpPr>
          <p:nvPr/>
        </p:nvGrpSpPr>
        <p:grpSpPr bwMode="auto">
          <a:xfrm>
            <a:off x="2001837" y="736600"/>
            <a:ext cx="2200275" cy="863600"/>
            <a:chOff x="1261" y="464"/>
            <a:chExt cx="1386" cy="544"/>
          </a:xfrm>
        </p:grpSpPr>
        <p:sp>
          <p:nvSpPr>
            <p:cNvPr id="7186" name="Line 16"/>
            <p:cNvSpPr>
              <a:spLocks noChangeShapeType="1"/>
            </p:cNvSpPr>
            <p:nvPr/>
          </p:nvSpPr>
          <p:spPr bwMode="auto">
            <a:xfrm>
              <a:off x="2156" y="880"/>
              <a:ext cx="491" cy="68"/>
            </a:xfrm>
            <a:prstGeom prst="line">
              <a:avLst/>
            </a:prstGeom>
            <a:noFill/>
            <a:ln w="38100">
              <a:solidFill>
                <a:srgbClr val="FF6600"/>
              </a:solidFill>
              <a:round/>
              <a:headEnd/>
              <a:tailEnd type="triangle" w="lg" len="med"/>
            </a:ln>
          </p:spPr>
          <p:txBody>
            <a:bodyPr/>
            <a:lstStyle/>
            <a:p>
              <a:endParaRPr lang="en-US">
                <a:latin typeface="Arial"/>
                <a:cs typeface="Arial"/>
              </a:endParaRPr>
            </a:p>
          </p:txBody>
        </p:sp>
        <p:sp>
          <p:nvSpPr>
            <p:cNvPr id="7187" name="Text Box 17"/>
            <p:cNvSpPr txBox="1">
              <a:spLocks noChangeArrowheads="1"/>
            </p:cNvSpPr>
            <p:nvPr/>
          </p:nvSpPr>
          <p:spPr bwMode="auto">
            <a:xfrm>
              <a:off x="1261" y="464"/>
              <a:ext cx="899"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Price </a:t>
              </a:r>
              <a:br>
                <a:rPr lang="en-US" sz="2500" dirty="0">
                  <a:latin typeface="Arial"/>
                  <a:cs typeface="Arial"/>
                </a:rPr>
              </a:br>
              <a:r>
                <a:rPr lang="en-US" sz="2500" dirty="0">
                  <a:latin typeface="Arial"/>
                  <a:cs typeface="Arial"/>
                </a:rPr>
                <a:t>per pair</a:t>
              </a:r>
            </a:p>
          </p:txBody>
        </p:sp>
      </p:grpSp>
      <p:sp>
        <p:nvSpPr>
          <p:cNvPr id="107538" name="Line 18"/>
          <p:cNvSpPr>
            <a:spLocks noChangeShapeType="1"/>
          </p:cNvSpPr>
          <p:nvPr/>
        </p:nvSpPr>
        <p:spPr bwMode="auto">
          <a:xfrm flipV="1">
            <a:off x="5151438" y="2486025"/>
            <a:ext cx="0" cy="2957513"/>
          </a:xfrm>
          <a:prstGeom prst="line">
            <a:avLst/>
          </a:prstGeom>
          <a:noFill/>
          <a:ln w="38100">
            <a:solidFill>
              <a:srgbClr val="00CC00"/>
            </a:solidFill>
            <a:round/>
            <a:headEnd/>
            <a:tailEnd type="triangle" w="lg" len="med"/>
          </a:ln>
        </p:spPr>
        <p:txBody>
          <a:bodyPr/>
          <a:lstStyle/>
          <a:p>
            <a:endParaRPr lang="en-US">
              <a:latin typeface="Arial"/>
              <a:cs typeface="Arial"/>
            </a:endParaRPr>
          </a:p>
        </p:txBody>
      </p:sp>
      <p:sp>
        <p:nvSpPr>
          <p:cNvPr id="107540" name="Line 20"/>
          <p:cNvSpPr>
            <a:spLocks noChangeShapeType="1"/>
          </p:cNvSpPr>
          <p:nvPr/>
        </p:nvSpPr>
        <p:spPr bwMode="auto">
          <a:xfrm flipV="1">
            <a:off x="5172075" y="2484438"/>
            <a:ext cx="0" cy="1185862"/>
          </a:xfrm>
          <a:prstGeom prst="line">
            <a:avLst/>
          </a:prstGeom>
          <a:noFill/>
          <a:ln w="38100">
            <a:solidFill>
              <a:srgbClr val="FF0000"/>
            </a:solidFill>
            <a:round/>
            <a:headEnd type="triangle" w="lg" len="med"/>
            <a:tailEnd type="triangle" w="lg" len="med"/>
          </a:ln>
        </p:spPr>
        <p:txBody>
          <a:bodyPr/>
          <a:lstStyle/>
          <a:p>
            <a:endParaRPr lang="en-US">
              <a:latin typeface="Arial"/>
              <a:cs typeface="Arial"/>
            </a:endParaRPr>
          </a:p>
        </p:txBody>
      </p:sp>
      <p:grpSp>
        <p:nvGrpSpPr>
          <p:cNvPr id="7" name="Group 22"/>
          <p:cNvGrpSpPr>
            <a:grpSpLocks/>
          </p:cNvGrpSpPr>
          <p:nvPr/>
        </p:nvGrpSpPr>
        <p:grpSpPr bwMode="auto">
          <a:xfrm>
            <a:off x="3881438" y="3475038"/>
            <a:ext cx="2398712" cy="393700"/>
            <a:chOff x="2445" y="2189"/>
            <a:chExt cx="1511" cy="248"/>
          </a:xfrm>
        </p:grpSpPr>
        <p:sp>
          <p:nvSpPr>
            <p:cNvPr id="7184" name="Line 19"/>
            <p:cNvSpPr>
              <a:spLocks noChangeShapeType="1"/>
            </p:cNvSpPr>
            <p:nvPr/>
          </p:nvSpPr>
          <p:spPr bwMode="auto">
            <a:xfrm>
              <a:off x="2771" y="2311"/>
              <a:ext cx="1185" cy="0"/>
            </a:xfrm>
            <a:prstGeom prst="line">
              <a:avLst/>
            </a:prstGeom>
            <a:noFill/>
            <a:ln w="12700">
              <a:solidFill>
                <a:srgbClr val="0000FF"/>
              </a:solidFill>
              <a:round/>
              <a:headEnd/>
              <a:tailEnd/>
            </a:ln>
          </p:spPr>
          <p:txBody>
            <a:bodyPr/>
            <a:lstStyle/>
            <a:p>
              <a:endParaRPr lang="en-US">
                <a:latin typeface="Arial"/>
                <a:cs typeface="Arial"/>
              </a:endParaRPr>
            </a:p>
          </p:txBody>
        </p:sp>
        <p:sp>
          <p:nvSpPr>
            <p:cNvPr id="7185" name="Rectangle 21"/>
            <p:cNvSpPr>
              <a:spLocks noChangeArrowheads="1"/>
            </p:cNvSpPr>
            <p:nvPr/>
          </p:nvSpPr>
          <p:spPr bwMode="auto">
            <a:xfrm>
              <a:off x="2445" y="2189"/>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107543" name="Line 23"/>
          <p:cNvSpPr>
            <a:spLocks noChangeShapeType="1"/>
          </p:cNvSpPr>
          <p:nvPr/>
        </p:nvSpPr>
        <p:spPr bwMode="auto">
          <a:xfrm>
            <a:off x="4586288" y="2484438"/>
            <a:ext cx="573087" cy="0"/>
          </a:xfrm>
          <a:prstGeom prst="line">
            <a:avLst/>
          </a:prstGeom>
          <a:noFill/>
          <a:ln w="12700">
            <a:solidFill>
              <a:srgbClr val="3333FF"/>
            </a:solidFill>
            <a:prstDash val="dash"/>
            <a:round/>
            <a:headEnd/>
            <a:tailEnd/>
          </a:ln>
        </p:spPr>
        <p:txBody>
          <a:bodyPr/>
          <a:lstStyle/>
          <a:p>
            <a:endParaRPr lang="en-US">
              <a:latin typeface="Arial"/>
              <a:cs typeface="Arial"/>
            </a:endParaRP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Tree>
    <p:extLst>
      <p:ext uri="{BB962C8B-B14F-4D97-AF65-F5344CB8AC3E}">
        <p14:creationId xmlns:p14="http://schemas.microsoft.com/office/powerpoint/2010/main" val="28366504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528"/>
                                        </p:tgtEl>
                                        <p:attrNameLst>
                                          <p:attrName>style.visibility</p:attrName>
                                        </p:attrNameLst>
                                      </p:cBhvr>
                                      <p:to>
                                        <p:strVal val="visible"/>
                                      </p:to>
                                    </p:set>
                                    <p:animEffect transition="in" filter="wipe(left)">
                                      <p:cBhvr>
                                        <p:cTn id="7" dur="500"/>
                                        <p:tgtEl>
                                          <p:spTgt spid="107528"/>
                                        </p:tgtEl>
                                      </p:cBhvr>
                                    </p:animEffect>
                                  </p:childTnLst>
                                </p:cTn>
                              </p:par>
                              <p:par>
                                <p:cTn id="8" presetID="18" presetClass="entr" presetSubtype="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Right)">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Righ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7527">
                                            <p:txEl>
                                              <p:pRg st="0" end="0"/>
                                            </p:txEl>
                                          </p:spTgt>
                                        </p:tgtEl>
                                        <p:attrNameLst>
                                          <p:attrName>style.visibility</p:attrName>
                                        </p:attrNameLst>
                                      </p:cBhvr>
                                      <p:to>
                                        <p:strVal val="visible"/>
                                      </p:to>
                                    </p:set>
                                    <p:animEffect transition="in" filter="wipe(left)">
                                      <p:cBhvr>
                                        <p:cTn id="34" dur="500"/>
                                        <p:tgtEl>
                                          <p:spTgt spid="107527">
                                            <p:txEl>
                                              <p:pRg st="0" end="0"/>
                                            </p:txEl>
                                          </p:spTgt>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07538"/>
                                        </p:tgtEl>
                                        <p:attrNameLst>
                                          <p:attrName>style.visibility</p:attrName>
                                        </p:attrNameLst>
                                      </p:cBhvr>
                                      <p:to>
                                        <p:strVal val="visible"/>
                                      </p:to>
                                    </p:set>
                                    <p:animEffect transition="in" filter="wipe(down)">
                                      <p:cBhvr>
                                        <p:cTn id="38" dur="500"/>
                                        <p:tgtEl>
                                          <p:spTgt spid="107538"/>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07543"/>
                                        </p:tgtEl>
                                        <p:attrNameLst>
                                          <p:attrName>style.visibility</p:attrName>
                                        </p:attrNameLst>
                                      </p:cBhvr>
                                      <p:to>
                                        <p:strVal val="visible"/>
                                      </p:to>
                                    </p:set>
                                    <p:animEffect transition="in" filter="wipe(right)">
                                      <p:cBhvr>
                                        <p:cTn id="42" dur="500"/>
                                        <p:tgtEl>
                                          <p:spTgt spid="1075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7527">
                                            <p:txEl>
                                              <p:pRg st="1" end="1"/>
                                            </p:txEl>
                                          </p:spTgt>
                                        </p:tgtEl>
                                        <p:attrNameLst>
                                          <p:attrName>style.visibility</p:attrName>
                                        </p:attrNameLst>
                                      </p:cBhvr>
                                      <p:to>
                                        <p:strVal val="visible"/>
                                      </p:to>
                                    </p:set>
                                    <p:animEffect transition="in" filter="wipe(left)">
                                      <p:cBhvr>
                                        <p:cTn id="47" dur="500"/>
                                        <p:tgtEl>
                                          <p:spTgt spid="107527">
                                            <p:txEl>
                                              <p:pRg st="1" end="1"/>
                                            </p:txEl>
                                          </p:spTgt>
                                        </p:tgtEl>
                                      </p:cBhvr>
                                    </p:animEffect>
                                  </p:childTnLst>
                                </p:cTn>
                              </p:par>
                            </p:childTnLst>
                          </p:cTn>
                        </p:par>
                        <p:par>
                          <p:cTn id="48" fill="hold">
                            <p:stCondLst>
                              <p:cond delay="500"/>
                            </p:stCondLst>
                            <p:childTnLst>
                              <p:par>
                                <p:cTn id="49" presetID="18" presetClass="entr" presetSubtype="6"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strips(downRigh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7527">
                                            <p:txEl>
                                              <p:pRg st="2" end="2"/>
                                            </p:txEl>
                                          </p:spTgt>
                                        </p:tgtEl>
                                        <p:attrNameLst>
                                          <p:attrName>style.visibility</p:attrName>
                                        </p:attrNameLst>
                                      </p:cBhvr>
                                      <p:to>
                                        <p:strVal val="visible"/>
                                      </p:to>
                                    </p:set>
                                    <p:animEffect transition="in" filter="wipe(left)">
                                      <p:cBhvr>
                                        <p:cTn id="56" dur="500"/>
                                        <p:tgtEl>
                                          <p:spTgt spid="107527">
                                            <p:txEl>
                                              <p:pRg st="2" end="2"/>
                                            </p:txEl>
                                          </p:spTgt>
                                        </p:tgtEl>
                                      </p:cBhvr>
                                    </p:animEffect>
                                  </p:childTnLst>
                                </p:cTn>
                              </p:par>
                            </p:childTnLst>
                          </p:cTn>
                        </p:par>
                        <p:par>
                          <p:cTn id="57" fill="hold">
                            <p:stCondLst>
                              <p:cond delay="500"/>
                            </p:stCondLst>
                            <p:childTnLst>
                              <p:par>
                                <p:cTn id="58" presetID="4" presetClass="entr" presetSubtype="32" fill="hold" grpId="0" nodeType="afterEffect">
                                  <p:stCondLst>
                                    <p:cond delay="0"/>
                                  </p:stCondLst>
                                  <p:childTnLst>
                                    <p:set>
                                      <p:cBhvr>
                                        <p:cTn id="59" dur="1" fill="hold">
                                          <p:stCondLst>
                                            <p:cond delay="0"/>
                                          </p:stCondLst>
                                        </p:cTn>
                                        <p:tgtEl>
                                          <p:spTgt spid="107540"/>
                                        </p:tgtEl>
                                        <p:attrNameLst>
                                          <p:attrName>style.visibility</p:attrName>
                                        </p:attrNameLst>
                                      </p:cBhvr>
                                      <p:to>
                                        <p:strVal val="visible"/>
                                      </p:to>
                                    </p:set>
                                    <p:animEffect transition="in" filter="box(out)">
                                      <p:cBhvr>
                                        <p:cTn id="60" dur="500"/>
                                        <p:tgtEl>
                                          <p:spTgt spid="107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build="p" bldLvl="5"/>
      <p:bldP spid="107528" grpId="0"/>
      <p:bldP spid="107538" grpId="0" animBg="1"/>
      <p:bldP spid="107540" grpId="0" animBg="1"/>
      <p:bldP spid="10754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8194" name="Object 3"/>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8210"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5"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8216"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sp>
        <p:nvSpPr>
          <p:cNvPr id="8198" name="Rectangle 6"/>
          <p:cNvSpPr>
            <a:spLocks noGrp="1" noChangeArrowheads="1"/>
          </p:cNvSpPr>
          <p:nvPr>
            <p:ph type="title"/>
          </p:nvPr>
        </p:nvSpPr>
        <p:spPr/>
        <p:txBody>
          <a:bodyPr>
            <a:normAutofit fontScale="90000"/>
          </a:bodyPr>
          <a:lstStyle/>
          <a:p>
            <a:pPr eaLnBrk="1" hangingPunct="1"/>
            <a:r>
              <a:rPr lang="en-US" sz="3300" smtClean="0"/>
              <a:t>CS with Lots of Buyers &amp; a Smooth D Curve</a:t>
            </a:r>
          </a:p>
        </p:txBody>
      </p:sp>
      <p:sp>
        <p:nvSpPr>
          <p:cNvPr id="113681" name="Rectangle 17"/>
          <p:cNvSpPr>
            <a:spLocks noGrp="1" noChangeArrowheads="1"/>
          </p:cNvSpPr>
          <p:nvPr>
            <p:ph type="body" sz="quarter" idx="12"/>
          </p:nvPr>
        </p:nvSpPr>
        <p:spPr>
          <a:xfrm>
            <a:off x="280277" y="685800"/>
            <a:ext cx="3365500" cy="5431850"/>
          </a:xfrm>
          <a:noFill/>
        </p:spPr>
        <p:txBody>
          <a:bodyPr/>
          <a:lstStyle/>
          <a:p>
            <a:pPr marL="0" indent="0" eaLnBrk="1" hangingPunct="1">
              <a:buFont typeface="Wingdings" pitchFamily="2" charset="2"/>
              <a:buNone/>
            </a:pPr>
            <a:r>
              <a:rPr lang="en-US" sz="2600" dirty="0" smtClean="0"/>
              <a:t>CS is the area between </a:t>
            </a:r>
            <a:r>
              <a:rPr lang="en-US" sz="2600" b="1" i="1" dirty="0" smtClean="0"/>
              <a:t>P</a:t>
            </a:r>
            <a:r>
              <a:rPr lang="en-US" sz="2600" dirty="0" smtClean="0"/>
              <a:t>  and the </a:t>
            </a:r>
            <a:r>
              <a:rPr lang="en-US" sz="2600" b="1" i="1" dirty="0" smtClean="0"/>
              <a:t>D</a:t>
            </a:r>
            <a:r>
              <a:rPr lang="en-US" sz="2600" dirty="0" smtClean="0"/>
              <a:t> curve, from 0 to </a:t>
            </a:r>
            <a:r>
              <a:rPr lang="en-US" sz="2600" b="1" i="1" dirty="0" smtClean="0"/>
              <a:t>Q</a:t>
            </a:r>
            <a:r>
              <a:rPr lang="en-US" sz="2600" dirty="0" smtClean="0"/>
              <a:t>. </a:t>
            </a:r>
          </a:p>
          <a:p>
            <a:pPr marL="0" indent="0" eaLnBrk="1" hangingPunct="1">
              <a:buFont typeface="Wingdings" pitchFamily="2" charset="2"/>
              <a:buNone/>
            </a:pPr>
            <a:endParaRPr lang="en-US" sz="2600" dirty="0" smtClean="0"/>
          </a:p>
          <a:p>
            <a:pPr marL="0" indent="0" eaLnBrk="1" hangingPunct="1">
              <a:buFont typeface="Wingdings" pitchFamily="2" charset="2"/>
              <a:buNone/>
            </a:pPr>
            <a:r>
              <a:rPr lang="en-US" sz="2600" dirty="0" smtClean="0"/>
              <a:t>Recall:  area of </a:t>
            </a:r>
            <a:br>
              <a:rPr lang="en-US" sz="2600" dirty="0" smtClean="0"/>
            </a:br>
            <a:r>
              <a:rPr lang="en-US" sz="2600" dirty="0" smtClean="0"/>
              <a:t>a triangle equals </a:t>
            </a:r>
            <a:br>
              <a:rPr lang="en-US" sz="2600" dirty="0" smtClean="0"/>
            </a:br>
            <a:r>
              <a:rPr lang="en-US" sz="2600" dirty="0" smtClean="0"/>
              <a:t>½ x base x height</a:t>
            </a:r>
          </a:p>
          <a:p>
            <a:pPr marL="0" indent="0" eaLnBrk="1" hangingPunct="1">
              <a:buFont typeface="Wingdings" pitchFamily="2" charset="2"/>
              <a:buNone/>
            </a:pPr>
            <a:endParaRPr lang="en-US" sz="2600" dirty="0" smtClean="0"/>
          </a:p>
          <a:p>
            <a:pPr marL="0" indent="0" eaLnBrk="1" hangingPunct="1">
              <a:buFont typeface="Wingdings" pitchFamily="2" charset="2"/>
              <a:buNone/>
            </a:pPr>
            <a:r>
              <a:rPr lang="en-US" sz="2600" dirty="0" smtClean="0"/>
              <a:t>Height =</a:t>
            </a:r>
            <a:br>
              <a:rPr lang="en-US" sz="2600" dirty="0" smtClean="0"/>
            </a:br>
            <a:r>
              <a:rPr lang="en-US" sz="2600" dirty="0" smtClean="0"/>
              <a:t>$60 – 30 = </a:t>
            </a:r>
            <a:r>
              <a:rPr lang="en-US" sz="2600" u="sng" dirty="0" smtClean="0"/>
              <a:t>$30</a:t>
            </a:r>
            <a:r>
              <a:rPr lang="en-US" sz="2600" dirty="0" smtClean="0"/>
              <a:t>. </a:t>
            </a:r>
          </a:p>
          <a:p>
            <a:pPr marL="0" indent="0" eaLnBrk="1" hangingPunct="1">
              <a:buFont typeface="Wingdings" pitchFamily="2" charset="2"/>
              <a:buNone/>
            </a:pPr>
            <a:r>
              <a:rPr lang="en-US" sz="2600" dirty="0" smtClean="0"/>
              <a:t>So, </a:t>
            </a:r>
            <a:br>
              <a:rPr lang="en-US" sz="2600" dirty="0" smtClean="0"/>
            </a:br>
            <a:r>
              <a:rPr lang="en-US" sz="2600" dirty="0" smtClean="0"/>
              <a:t>CS = ½ x 15 x $30 </a:t>
            </a:r>
            <a:br>
              <a:rPr lang="en-US" sz="2600" dirty="0" smtClean="0"/>
            </a:br>
            <a:r>
              <a:rPr lang="en-US" sz="2600" dirty="0" smtClean="0"/>
              <a:t>      = </a:t>
            </a:r>
            <a:r>
              <a:rPr lang="en-US" sz="2600" u="sng" dirty="0" smtClean="0"/>
              <a:t>$225</a:t>
            </a:r>
            <a:r>
              <a:rPr lang="en-US" sz="2600" dirty="0" smtClean="0"/>
              <a:t>.</a:t>
            </a:r>
          </a:p>
        </p:txBody>
      </p:sp>
      <p:sp>
        <p:nvSpPr>
          <p:cNvPr id="8199" name="Text Box 7"/>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The demand for shoes</a:t>
            </a:r>
          </a:p>
        </p:txBody>
      </p:sp>
      <p:grpSp>
        <p:nvGrpSpPr>
          <p:cNvPr id="3" name="Group 8"/>
          <p:cNvGrpSpPr>
            <a:grpSpLocks/>
          </p:cNvGrpSpPr>
          <p:nvPr/>
        </p:nvGrpSpPr>
        <p:grpSpPr bwMode="auto">
          <a:xfrm>
            <a:off x="4583113" y="1887538"/>
            <a:ext cx="3438525" cy="3495675"/>
            <a:chOff x="2887" y="1189"/>
            <a:chExt cx="2166" cy="2202"/>
          </a:xfrm>
        </p:grpSpPr>
        <p:sp>
          <p:nvSpPr>
            <p:cNvPr id="8213" name="Line 9"/>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8214" name="Rectangle 10"/>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latin typeface="Arial"/>
                  <a:cs typeface="Arial"/>
                </a:rPr>
                <a:t>D</a:t>
              </a:r>
            </a:p>
          </p:txBody>
        </p:sp>
      </p:grpSp>
      <p:grpSp>
        <p:nvGrpSpPr>
          <p:cNvPr id="4" name="Group 20"/>
          <p:cNvGrpSpPr>
            <a:grpSpLocks/>
          </p:cNvGrpSpPr>
          <p:nvPr/>
        </p:nvGrpSpPr>
        <p:grpSpPr bwMode="auto">
          <a:xfrm>
            <a:off x="3881438" y="3475038"/>
            <a:ext cx="2398712" cy="393700"/>
            <a:chOff x="2445" y="2189"/>
            <a:chExt cx="1511" cy="248"/>
          </a:xfrm>
        </p:grpSpPr>
        <p:sp>
          <p:nvSpPr>
            <p:cNvPr id="8211" name="Line 21"/>
            <p:cNvSpPr>
              <a:spLocks noChangeShapeType="1"/>
            </p:cNvSpPr>
            <p:nvPr/>
          </p:nvSpPr>
          <p:spPr bwMode="auto">
            <a:xfrm>
              <a:off x="2771" y="2311"/>
              <a:ext cx="1185" cy="0"/>
            </a:xfrm>
            <a:prstGeom prst="line">
              <a:avLst/>
            </a:prstGeom>
            <a:noFill/>
            <a:ln w="12700">
              <a:solidFill>
                <a:srgbClr val="0000FF"/>
              </a:solidFill>
              <a:round/>
              <a:headEnd/>
              <a:tailEnd/>
            </a:ln>
          </p:spPr>
          <p:txBody>
            <a:bodyPr/>
            <a:lstStyle/>
            <a:p>
              <a:endParaRPr lang="en-US">
                <a:latin typeface="Arial"/>
                <a:cs typeface="Arial"/>
              </a:endParaRPr>
            </a:p>
          </p:txBody>
        </p:sp>
        <p:sp>
          <p:nvSpPr>
            <p:cNvPr id="8212" name="Rectangle 22"/>
            <p:cNvSpPr>
              <a:spLocks noChangeArrowheads="1"/>
            </p:cNvSpPr>
            <p:nvPr/>
          </p:nvSpPr>
          <p:spPr bwMode="auto">
            <a:xfrm>
              <a:off x="2445" y="2189"/>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113687" name="AutoShape 23"/>
          <p:cNvSpPr>
            <a:spLocks noChangeArrowheads="1"/>
          </p:cNvSpPr>
          <p:nvPr/>
        </p:nvSpPr>
        <p:spPr bwMode="auto">
          <a:xfrm>
            <a:off x="4597400" y="1930400"/>
            <a:ext cx="1657350" cy="1733550"/>
          </a:xfrm>
          <a:prstGeom prst="rtTriangle">
            <a:avLst/>
          </a:prstGeom>
          <a:solidFill>
            <a:srgbClr val="66CCFF"/>
          </a:solidFill>
          <a:ln w="9525">
            <a:noFill/>
            <a:miter lim="800000"/>
            <a:headEnd/>
            <a:tailEnd/>
          </a:ln>
        </p:spPr>
        <p:txBody>
          <a:bodyPr wrap="none" anchor="ctr"/>
          <a:lstStyle/>
          <a:p>
            <a:endParaRPr lang="en-US">
              <a:latin typeface="Arial"/>
              <a:cs typeface="Arial"/>
            </a:endParaRPr>
          </a:p>
        </p:txBody>
      </p:sp>
      <p:grpSp>
        <p:nvGrpSpPr>
          <p:cNvPr id="5" name="Group 27"/>
          <p:cNvGrpSpPr>
            <a:grpSpLocks/>
          </p:cNvGrpSpPr>
          <p:nvPr/>
        </p:nvGrpSpPr>
        <p:grpSpPr bwMode="auto">
          <a:xfrm>
            <a:off x="6029325" y="3673475"/>
            <a:ext cx="522288" cy="2473325"/>
            <a:chOff x="3798" y="2314"/>
            <a:chExt cx="329" cy="1558"/>
          </a:xfrm>
        </p:grpSpPr>
        <p:sp>
          <p:nvSpPr>
            <p:cNvPr id="8209" name="Line 25"/>
            <p:cNvSpPr>
              <a:spLocks noChangeShapeType="1"/>
            </p:cNvSpPr>
            <p:nvPr/>
          </p:nvSpPr>
          <p:spPr bwMode="auto">
            <a:xfrm rot="5400000">
              <a:off x="3306" y="2971"/>
              <a:ext cx="1314" cy="0"/>
            </a:xfrm>
            <a:prstGeom prst="line">
              <a:avLst/>
            </a:prstGeom>
            <a:noFill/>
            <a:ln w="12700">
              <a:solidFill>
                <a:srgbClr val="0000FF"/>
              </a:solidFill>
              <a:round/>
              <a:headEnd/>
              <a:tailEnd/>
            </a:ln>
          </p:spPr>
          <p:txBody>
            <a:bodyPr/>
            <a:lstStyle/>
            <a:p>
              <a:endParaRPr lang="en-US">
                <a:latin typeface="Arial"/>
                <a:cs typeface="Arial"/>
              </a:endParaRPr>
            </a:p>
          </p:txBody>
        </p:sp>
        <p:sp>
          <p:nvSpPr>
            <p:cNvPr id="8210" name="Rectangle 26"/>
            <p:cNvSpPr>
              <a:spLocks noChangeArrowheads="1"/>
            </p:cNvSpPr>
            <p:nvPr/>
          </p:nvSpPr>
          <p:spPr bwMode="auto">
            <a:xfrm>
              <a:off x="3798" y="3624"/>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grpSp>
        <p:nvGrpSpPr>
          <p:cNvPr id="6" name="Group 31"/>
          <p:cNvGrpSpPr>
            <a:grpSpLocks/>
          </p:cNvGrpSpPr>
          <p:nvPr/>
        </p:nvGrpSpPr>
        <p:grpSpPr bwMode="auto">
          <a:xfrm>
            <a:off x="3808413" y="1895475"/>
            <a:ext cx="735012" cy="1760538"/>
            <a:chOff x="2399" y="1194"/>
            <a:chExt cx="463" cy="1109"/>
          </a:xfrm>
        </p:grpSpPr>
        <p:sp>
          <p:nvSpPr>
            <p:cNvPr id="8207" name="AutoShape 29"/>
            <p:cNvSpPr>
              <a:spLocks/>
            </p:cNvSpPr>
            <p:nvPr/>
          </p:nvSpPr>
          <p:spPr bwMode="auto">
            <a:xfrm>
              <a:off x="2659" y="1194"/>
              <a:ext cx="203" cy="1109"/>
            </a:xfrm>
            <a:prstGeom prst="leftBrace">
              <a:avLst>
                <a:gd name="adj1" fmla="val 74535"/>
                <a:gd name="adj2" fmla="val 50676"/>
              </a:avLst>
            </a:prstGeom>
            <a:noFill/>
            <a:ln w="19050">
              <a:solidFill>
                <a:srgbClr val="FF0000"/>
              </a:solidFill>
              <a:round/>
              <a:headEnd/>
              <a:tailEnd/>
            </a:ln>
          </p:spPr>
          <p:txBody>
            <a:bodyPr wrap="none" anchor="ctr"/>
            <a:lstStyle/>
            <a:p>
              <a:endParaRPr lang="en-US">
                <a:latin typeface="Arial"/>
                <a:cs typeface="Arial"/>
              </a:endParaRPr>
            </a:p>
          </p:txBody>
        </p:sp>
        <p:sp>
          <p:nvSpPr>
            <p:cNvPr id="8208" name="Text Box 30"/>
            <p:cNvSpPr txBox="1">
              <a:spLocks noChangeArrowheads="1"/>
            </p:cNvSpPr>
            <p:nvPr/>
          </p:nvSpPr>
          <p:spPr bwMode="auto">
            <a:xfrm>
              <a:off x="2399" y="1599"/>
              <a:ext cx="231" cy="308"/>
            </a:xfrm>
            <a:prstGeom prst="rect">
              <a:avLst/>
            </a:prstGeom>
            <a:noFill/>
            <a:ln w="9525">
              <a:noFill/>
              <a:miter lim="800000"/>
              <a:headEnd/>
              <a:tailEnd/>
            </a:ln>
          </p:spPr>
          <p:txBody>
            <a:bodyPr>
              <a:spAutoFit/>
            </a:bodyPr>
            <a:lstStyle/>
            <a:p>
              <a:pPr algn="ctr">
                <a:spcBef>
                  <a:spcPct val="50000"/>
                </a:spcBef>
              </a:pPr>
              <a:r>
                <a:rPr lang="en-US" sz="2600" i="1">
                  <a:solidFill>
                    <a:srgbClr val="FF0000"/>
                  </a:solidFill>
                  <a:latin typeface="Arial"/>
                  <a:cs typeface="Arial"/>
                </a:rPr>
                <a:t>h</a:t>
              </a:r>
            </a:p>
          </p:txBody>
        </p:sp>
      </p:grpSp>
      <p:sp>
        <p:nvSpPr>
          <p:cNvPr id="8206" name="Text Box 32"/>
          <p:cNvSpPr txBox="1">
            <a:spLocks noChangeArrowheads="1"/>
          </p:cNvSpPr>
          <p:nvPr/>
        </p:nvSpPr>
        <p:spPr bwMode="auto">
          <a:xfrm>
            <a:off x="3690938" y="1670050"/>
            <a:ext cx="438150" cy="473075"/>
          </a:xfrm>
          <a:prstGeom prst="rect">
            <a:avLst/>
          </a:prstGeom>
          <a:noFill/>
          <a:ln w="9525">
            <a:noFill/>
            <a:miter lim="800000"/>
            <a:headEnd/>
            <a:tailEnd/>
          </a:ln>
        </p:spPr>
        <p:txBody>
          <a:bodyPr>
            <a:spAutoFit/>
          </a:bodyPr>
          <a:lstStyle/>
          <a:p>
            <a:pPr>
              <a:spcBef>
                <a:spcPct val="50000"/>
              </a:spcBef>
            </a:pPr>
            <a:r>
              <a:rPr lang="en-US" sz="2500">
                <a:latin typeface="Arial"/>
                <a:cs typeface="Arial"/>
              </a:rPr>
              <a:t>$</a:t>
            </a:r>
          </a:p>
        </p:txBody>
      </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14</a:t>
            </a:fld>
            <a:endParaRPr lang="en-US" dirty="0"/>
          </a:p>
        </p:txBody>
      </p:sp>
    </p:spTree>
    <p:extLst>
      <p:ext uri="{BB962C8B-B14F-4D97-AF65-F5344CB8AC3E}">
        <p14:creationId xmlns:p14="http://schemas.microsoft.com/office/powerpoint/2010/main" val="254860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81">
                                            <p:txEl>
                                              <p:pRg st="0" end="0"/>
                                            </p:txEl>
                                          </p:spTgt>
                                        </p:tgtEl>
                                        <p:attrNameLst>
                                          <p:attrName>style.visibility</p:attrName>
                                        </p:attrNameLst>
                                      </p:cBhvr>
                                      <p:to>
                                        <p:strVal val="visible"/>
                                      </p:to>
                                    </p:set>
                                    <p:animEffect transition="in" filter="wipe(left)">
                                      <p:cBhvr>
                                        <p:cTn id="12" dur="500"/>
                                        <p:tgtEl>
                                          <p:spTgt spid="113681">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3687"/>
                                        </p:tgtEl>
                                        <p:attrNameLst>
                                          <p:attrName>style.visibility</p:attrName>
                                        </p:attrNameLst>
                                      </p:cBhvr>
                                      <p:to>
                                        <p:strVal val="visible"/>
                                      </p:to>
                                    </p:set>
                                    <p:animEffect transition="in" filter="fade">
                                      <p:cBhvr>
                                        <p:cTn id="16" dur="500"/>
                                        <p:tgtEl>
                                          <p:spTgt spid="1136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3681">
                                            <p:txEl>
                                              <p:pRg st="2" end="2"/>
                                            </p:txEl>
                                          </p:spTgt>
                                        </p:tgtEl>
                                        <p:attrNameLst>
                                          <p:attrName>style.visibility</p:attrName>
                                        </p:attrNameLst>
                                      </p:cBhvr>
                                      <p:to>
                                        <p:strVal val="visible"/>
                                      </p:to>
                                    </p:set>
                                    <p:animEffect transition="in" filter="wipe(left)">
                                      <p:cBhvr>
                                        <p:cTn id="21" dur="500"/>
                                        <p:tgtEl>
                                          <p:spTgt spid="11368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3681">
                                            <p:txEl>
                                              <p:pRg st="4" end="4"/>
                                            </p:txEl>
                                          </p:spTgt>
                                        </p:tgtEl>
                                        <p:attrNameLst>
                                          <p:attrName>style.visibility</p:attrName>
                                        </p:attrNameLst>
                                      </p:cBhvr>
                                      <p:to>
                                        <p:strVal val="visible"/>
                                      </p:to>
                                    </p:set>
                                    <p:animEffect transition="in" filter="wipe(left)">
                                      <p:cBhvr>
                                        <p:cTn id="26" dur="500"/>
                                        <p:tgtEl>
                                          <p:spTgt spid="113681">
                                            <p:txEl>
                                              <p:pRg st="4" end="4"/>
                                            </p:txEl>
                                          </p:spTgt>
                                        </p:tgtEl>
                                      </p:cBhvr>
                                    </p:animEffect>
                                  </p:childTnLst>
                                </p:cTn>
                              </p:par>
                            </p:childTnLst>
                          </p:cTn>
                        </p:par>
                        <p:par>
                          <p:cTn id="27" fill="hold">
                            <p:stCondLst>
                              <p:cond delay="500"/>
                            </p:stCondLst>
                            <p:childTnLst>
                              <p:par>
                                <p:cTn id="28" presetID="18" presetClass="entr" presetSubtype="1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3681">
                                            <p:txEl>
                                              <p:pRg st="5" end="5"/>
                                            </p:txEl>
                                          </p:spTgt>
                                        </p:tgtEl>
                                        <p:attrNameLst>
                                          <p:attrName>style.visibility</p:attrName>
                                        </p:attrNameLst>
                                      </p:cBhvr>
                                      <p:to>
                                        <p:strVal val="visible"/>
                                      </p:to>
                                    </p:set>
                                    <p:animEffect transition="in" filter="wipe(left)">
                                      <p:cBhvr>
                                        <p:cTn id="35" dur="500"/>
                                        <p:tgtEl>
                                          <p:spTgt spid="1136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1" grpId="0" build="p" bldLvl="5"/>
      <p:bldP spid="11368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62300" y="1009650"/>
            <a:ext cx="4979988" cy="5295900"/>
            <a:chOff x="2386" y="636"/>
            <a:chExt cx="3137" cy="3336"/>
          </a:xfrm>
        </p:grpSpPr>
        <p:graphicFrame>
          <p:nvGraphicFramePr>
            <p:cNvPr id="9218" name="Object 3"/>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9234"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44"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9245"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sp>
        <p:nvSpPr>
          <p:cNvPr id="9222" name="AutoShape 15"/>
          <p:cNvSpPr>
            <a:spLocks noChangeArrowheads="1"/>
          </p:cNvSpPr>
          <p:nvPr/>
        </p:nvSpPr>
        <p:spPr bwMode="auto">
          <a:xfrm>
            <a:off x="3971925" y="1930400"/>
            <a:ext cx="1657350" cy="1733550"/>
          </a:xfrm>
          <a:prstGeom prst="rtTriangle">
            <a:avLst/>
          </a:prstGeom>
          <a:solidFill>
            <a:srgbClr val="66CCFF"/>
          </a:solidFill>
          <a:ln w="9525">
            <a:noFill/>
            <a:miter lim="800000"/>
            <a:headEnd/>
            <a:tailEnd/>
          </a:ln>
        </p:spPr>
        <p:txBody>
          <a:bodyPr wrap="none" anchor="ctr"/>
          <a:lstStyle/>
          <a:p>
            <a:endParaRPr lang="en-US">
              <a:latin typeface="Arial"/>
              <a:cs typeface="Arial"/>
            </a:endParaRPr>
          </a:p>
        </p:txBody>
      </p:sp>
      <p:sp>
        <p:nvSpPr>
          <p:cNvPr id="117785" name="AutoShape 25"/>
          <p:cNvSpPr>
            <a:spLocks noChangeArrowheads="1"/>
          </p:cNvSpPr>
          <p:nvPr/>
        </p:nvSpPr>
        <p:spPr bwMode="auto">
          <a:xfrm>
            <a:off x="5097463" y="3106738"/>
            <a:ext cx="528637" cy="554037"/>
          </a:xfrm>
          <a:prstGeom prst="rtTriangle">
            <a:avLst/>
          </a:prstGeom>
          <a:pattFill prst="wdUpDiag">
            <a:fgClr>
              <a:srgbClr val="33CCFF"/>
            </a:fgClr>
            <a:bgClr>
              <a:schemeClr val="bg1"/>
            </a:bgClr>
          </a:pattFill>
          <a:ln w="9525">
            <a:noFill/>
            <a:miter lim="800000"/>
            <a:headEnd/>
            <a:tailEnd/>
          </a:ln>
        </p:spPr>
        <p:txBody>
          <a:bodyPr wrap="none" anchor="ctr"/>
          <a:lstStyle/>
          <a:p>
            <a:endParaRPr lang="en-US">
              <a:latin typeface="Arial"/>
              <a:cs typeface="Arial"/>
            </a:endParaRPr>
          </a:p>
        </p:txBody>
      </p:sp>
      <p:sp>
        <p:nvSpPr>
          <p:cNvPr id="117786" name="Rectangle 26"/>
          <p:cNvSpPr>
            <a:spLocks noChangeArrowheads="1"/>
          </p:cNvSpPr>
          <p:nvPr/>
        </p:nvSpPr>
        <p:spPr bwMode="auto">
          <a:xfrm>
            <a:off x="3968750" y="3082925"/>
            <a:ext cx="1111250" cy="581025"/>
          </a:xfrm>
          <a:prstGeom prst="rect">
            <a:avLst/>
          </a:prstGeom>
          <a:pattFill prst="wdDnDiag">
            <a:fgClr>
              <a:srgbClr val="00CC99"/>
            </a:fgClr>
            <a:bgClr>
              <a:schemeClr val="bg1"/>
            </a:bgClr>
          </a:pattFill>
          <a:ln w="9525">
            <a:noFill/>
            <a:miter lim="800000"/>
            <a:headEnd/>
            <a:tailEnd/>
          </a:ln>
        </p:spPr>
        <p:txBody>
          <a:bodyPr wrap="none" anchor="ctr"/>
          <a:lstStyle/>
          <a:p>
            <a:endParaRPr lang="en-US">
              <a:latin typeface="Arial"/>
              <a:cs typeface="Arial"/>
            </a:endParaRPr>
          </a:p>
        </p:txBody>
      </p:sp>
      <p:sp>
        <p:nvSpPr>
          <p:cNvPr id="9225" name="Rectangle 6"/>
          <p:cNvSpPr>
            <a:spLocks noGrp="1" noChangeArrowheads="1"/>
          </p:cNvSpPr>
          <p:nvPr>
            <p:ph type="title"/>
          </p:nvPr>
        </p:nvSpPr>
        <p:spPr/>
        <p:txBody>
          <a:bodyPr/>
          <a:lstStyle/>
          <a:p>
            <a:pPr eaLnBrk="1" hangingPunct="1"/>
            <a:r>
              <a:rPr lang="en-US" dirty="0" smtClean="0"/>
              <a:t>How a Higher Price Reduces CS</a:t>
            </a:r>
          </a:p>
        </p:txBody>
      </p:sp>
      <p:sp>
        <p:nvSpPr>
          <p:cNvPr id="117771" name="Rectangle 11"/>
          <p:cNvSpPr>
            <a:spLocks noGrp="1" noChangeArrowheads="1"/>
          </p:cNvSpPr>
          <p:nvPr>
            <p:ph type="body" sz="quarter" idx="12"/>
          </p:nvPr>
        </p:nvSpPr>
        <p:spPr>
          <a:xfrm>
            <a:off x="4724400" y="1160462"/>
            <a:ext cx="3495676" cy="4567237"/>
          </a:xfrm>
          <a:noFill/>
        </p:spPr>
        <p:txBody>
          <a:bodyPr/>
          <a:lstStyle/>
          <a:p>
            <a:pPr marL="0" indent="0" eaLnBrk="1" hangingPunct="1">
              <a:spcBef>
                <a:spcPct val="40000"/>
              </a:spcBef>
              <a:buFont typeface="Wingdings" pitchFamily="2" charset="2"/>
              <a:buNone/>
            </a:pPr>
            <a:r>
              <a:rPr lang="en-US" sz="2500" dirty="0" smtClean="0"/>
              <a:t>If </a:t>
            </a:r>
            <a:r>
              <a:rPr lang="en-US" sz="2500" b="1" i="1" dirty="0" smtClean="0"/>
              <a:t>P</a:t>
            </a:r>
            <a:r>
              <a:rPr lang="en-US" sz="2500" dirty="0" smtClean="0"/>
              <a:t> rises to $40, </a:t>
            </a:r>
          </a:p>
          <a:p>
            <a:pPr marL="0" indent="0" eaLnBrk="1" hangingPunct="1">
              <a:spcBef>
                <a:spcPct val="30000"/>
              </a:spcBef>
              <a:buFont typeface="Wingdings" pitchFamily="2" charset="2"/>
              <a:buNone/>
            </a:pPr>
            <a:r>
              <a:rPr lang="en-US" sz="2500" dirty="0" smtClean="0"/>
              <a:t>CS = ½ x 10 x $20</a:t>
            </a:r>
            <a:br>
              <a:rPr lang="en-US" sz="2500" dirty="0" smtClean="0"/>
            </a:br>
            <a:r>
              <a:rPr lang="en-US" sz="2500" dirty="0" smtClean="0"/>
              <a:t>      = $100.</a:t>
            </a:r>
          </a:p>
          <a:p>
            <a:pPr marL="0" indent="0" eaLnBrk="1" hangingPunct="1">
              <a:spcBef>
                <a:spcPct val="40000"/>
              </a:spcBef>
              <a:buFont typeface="Wingdings" pitchFamily="2" charset="2"/>
              <a:buNone/>
            </a:pPr>
            <a:r>
              <a:rPr lang="en-US" sz="2500" dirty="0"/>
              <a:t>	</a:t>
            </a:r>
            <a:r>
              <a:rPr lang="en-US" sz="2500" dirty="0" smtClean="0"/>
              <a:t>Two reasons for 	the fall in CS.</a:t>
            </a:r>
          </a:p>
        </p:txBody>
      </p:sp>
      <p:grpSp>
        <p:nvGrpSpPr>
          <p:cNvPr id="3" name="Group 8"/>
          <p:cNvGrpSpPr>
            <a:grpSpLocks/>
          </p:cNvGrpSpPr>
          <p:nvPr/>
        </p:nvGrpSpPr>
        <p:grpSpPr bwMode="auto">
          <a:xfrm>
            <a:off x="3957638" y="1887538"/>
            <a:ext cx="3438525" cy="3495675"/>
            <a:chOff x="2887" y="1189"/>
            <a:chExt cx="2166" cy="2202"/>
          </a:xfrm>
        </p:grpSpPr>
        <p:sp>
          <p:nvSpPr>
            <p:cNvPr id="9242" name="Line 9"/>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9243" name="Rectangle 10"/>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latin typeface="Arial"/>
                  <a:cs typeface="Arial"/>
                </a:rPr>
                <a:t>D</a:t>
              </a:r>
            </a:p>
          </p:txBody>
        </p:sp>
      </p:grpSp>
      <p:sp>
        <p:nvSpPr>
          <p:cNvPr id="9228" name="Line 13"/>
          <p:cNvSpPr>
            <a:spLocks noChangeShapeType="1"/>
          </p:cNvSpPr>
          <p:nvPr/>
        </p:nvSpPr>
        <p:spPr bwMode="auto">
          <a:xfrm>
            <a:off x="3959225" y="3668713"/>
            <a:ext cx="1695450" cy="0"/>
          </a:xfrm>
          <a:prstGeom prst="line">
            <a:avLst/>
          </a:prstGeom>
          <a:noFill/>
          <a:ln w="12700">
            <a:solidFill>
              <a:srgbClr val="0000FF"/>
            </a:solidFill>
            <a:round/>
            <a:headEnd/>
            <a:tailEnd/>
          </a:ln>
        </p:spPr>
        <p:txBody>
          <a:bodyPr/>
          <a:lstStyle/>
          <a:p>
            <a:endParaRPr lang="en-US">
              <a:latin typeface="Arial"/>
              <a:cs typeface="Arial"/>
            </a:endParaRPr>
          </a:p>
        </p:txBody>
      </p:sp>
      <p:grpSp>
        <p:nvGrpSpPr>
          <p:cNvPr id="4" name="Group 23"/>
          <p:cNvGrpSpPr>
            <a:grpSpLocks/>
          </p:cNvGrpSpPr>
          <p:nvPr/>
        </p:nvGrpSpPr>
        <p:grpSpPr bwMode="auto">
          <a:xfrm>
            <a:off x="3252788" y="2881313"/>
            <a:ext cx="2111375" cy="3265487"/>
            <a:chOff x="2443" y="1815"/>
            <a:chExt cx="1330" cy="2057"/>
          </a:xfrm>
        </p:grpSpPr>
        <p:sp>
          <p:nvSpPr>
            <p:cNvPr id="9237" name="Rectangle 17"/>
            <p:cNvSpPr>
              <a:spLocks noChangeArrowheads="1"/>
            </p:cNvSpPr>
            <p:nvPr/>
          </p:nvSpPr>
          <p:spPr bwMode="auto">
            <a:xfrm>
              <a:off x="3444" y="3624"/>
              <a:ext cx="329" cy="248"/>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grpSp>
          <p:nvGrpSpPr>
            <p:cNvPr id="5" name="Group 22"/>
            <p:cNvGrpSpPr>
              <a:grpSpLocks/>
            </p:cNvGrpSpPr>
            <p:nvPr/>
          </p:nvGrpSpPr>
          <p:grpSpPr bwMode="auto">
            <a:xfrm>
              <a:off x="2443" y="1815"/>
              <a:ext cx="1160" cy="248"/>
              <a:chOff x="2443" y="1815"/>
              <a:chExt cx="1160" cy="248"/>
            </a:xfrm>
          </p:grpSpPr>
          <p:sp>
            <p:nvSpPr>
              <p:cNvPr id="9240" name="Line 19"/>
              <p:cNvSpPr>
                <a:spLocks noChangeShapeType="1"/>
              </p:cNvSpPr>
              <p:nvPr/>
            </p:nvSpPr>
            <p:spPr bwMode="auto">
              <a:xfrm>
                <a:off x="2769" y="1937"/>
                <a:ext cx="834" cy="0"/>
              </a:xfrm>
              <a:prstGeom prst="line">
                <a:avLst/>
              </a:prstGeom>
              <a:noFill/>
              <a:ln w="12700">
                <a:solidFill>
                  <a:srgbClr val="FF0000"/>
                </a:solidFill>
                <a:round/>
                <a:headEnd/>
                <a:tailEnd/>
              </a:ln>
            </p:spPr>
            <p:txBody>
              <a:bodyPr/>
              <a:lstStyle/>
              <a:p>
                <a:endParaRPr lang="en-US">
                  <a:latin typeface="Arial"/>
                  <a:cs typeface="Arial"/>
                </a:endParaRPr>
              </a:p>
            </p:txBody>
          </p:sp>
          <p:sp>
            <p:nvSpPr>
              <p:cNvPr id="9241" name="Rectangle 20"/>
              <p:cNvSpPr>
                <a:spLocks noChangeArrowheads="1"/>
              </p:cNvSpPr>
              <p:nvPr/>
            </p:nvSpPr>
            <p:spPr bwMode="auto">
              <a:xfrm>
                <a:off x="2443" y="1815"/>
                <a:ext cx="329" cy="248"/>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grpSp>
        <p:sp>
          <p:nvSpPr>
            <p:cNvPr id="9239" name="Line 21"/>
            <p:cNvSpPr>
              <a:spLocks noChangeShapeType="1"/>
            </p:cNvSpPr>
            <p:nvPr/>
          </p:nvSpPr>
          <p:spPr bwMode="auto">
            <a:xfrm flipV="1">
              <a:off x="3600" y="1932"/>
              <a:ext cx="0" cy="1695"/>
            </a:xfrm>
            <a:prstGeom prst="line">
              <a:avLst/>
            </a:prstGeom>
            <a:noFill/>
            <a:ln w="12700">
              <a:solidFill>
                <a:srgbClr val="FF0000"/>
              </a:solidFill>
              <a:round/>
              <a:headEnd/>
              <a:tailEnd/>
            </a:ln>
          </p:spPr>
          <p:txBody>
            <a:bodyPr/>
            <a:lstStyle/>
            <a:p>
              <a:endParaRPr lang="en-US">
                <a:latin typeface="Arial"/>
                <a:cs typeface="Arial"/>
              </a:endParaRPr>
            </a:p>
          </p:txBody>
        </p:sp>
      </p:grpSp>
      <p:sp>
        <p:nvSpPr>
          <p:cNvPr id="117784" name="AutoShape 24"/>
          <p:cNvSpPr>
            <a:spLocks noChangeArrowheads="1"/>
          </p:cNvSpPr>
          <p:nvPr/>
        </p:nvSpPr>
        <p:spPr bwMode="auto">
          <a:xfrm>
            <a:off x="3967163" y="1924050"/>
            <a:ext cx="1100137" cy="1143000"/>
          </a:xfrm>
          <a:prstGeom prst="rtTriangle">
            <a:avLst/>
          </a:prstGeom>
          <a:solidFill>
            <a:srgbClr val="FF99CC"/>
          </a:solidFill>
          <a:ln w="9525">
            <a:noFill/>
            <a:miter lim="800000"/>
            <a:headEnd/>
            <a:tailEnd/>
          </a:ln>
        </p:spPr>
        <p:txBody>
          <a:bodyPr wrap="none" anchor="ctr"/>
          <a:lstStyle/>
          <a:p>
            <a:endParaRPr lang="en-US">
              <a:latin typeface="Arial"/>
              <a:cs typeface="Arial"/>
            </a:endParaRPr>
          </a:p>
        </p:txBody>
      </p:sp>
      <p:grpSp>
        <p:nvGrpSpPr>
          <p:cNvPr id="6" name="Group 30"/>
          <p:cNvGrpSpPr>
            <a:grpSpLocks/>
          </p:cNvGrpSpPr>
          <p:nvPr/>
        </p:nvGrpSpPr>
        <p:grpSpPr bwMode="auto">
          <a:xfrm>
            <a:off x="152400" y="1863726"/>
            <a:ext cx="5132388" cy="1593850"/>
            <a:chOff x="490" y="1174"/>
            <a:chExt cx="3233" cy="1004"/>
          </a:xfrm>
        </p:grpSpPr>
        <p:sp>
          <p:nvSpPr>
            <p:cNvPr id="9235" name="Line 29"/>
            <p:cNvSpPr>
              <a:spLocks noChangeShapeType="1"/>
            </p:cNvSpPr>
            <p:nvPr/>
          </p:nvSpPr>
          <p:spPr bwMode="auto">
            <a:xfrm>
              <a:off x="2074" y="1632"/>
              <a:ext cx="1649" cy="546"/>
            </a:xfrm>
            <a:prstGeom prst="line">
              <a:avLst/>
            </a:prstGeom>
            <a:noFill/>
            <a:ln w="12700">
              <a:solidFill>
                <a:srgbClr val="0000FF"/>
              </a:solidFill>
              <a:round/>
              <a:headEnd/>
              <a:tailEnd type="none" w="lg" len="med"/>
            </a:ln>
          </p:spPr>
          <p:txBody>
            <a:bodyPr/>
            <a:lstStyle/>
            <a:p>
              <a:endParaRPr lang="en-US">
                <a:latin typeface="Arial"/>
                <a:cs typeface="Arial"/>
              </a:endParaRPr>
            </a:p>
          </p:txBody>
        </p:sp>
        <p:sp>
          <p:nvSpPr>
            <p:cNvPr id="9236" name="Text Box 27"/>
            <p:cNvSpPr txBox="1">
              <a:spLocks noChangeArrowheads="1"/>
            </p:cNvSpPr>
            <p:nvPr/>
          </p:nvSpPr>
          <p:spPr bwMode="auto">
            <a:xfrm>
              <a:off x="490" y="1174"/>
              <a:ext cx="1657" cy="754"/>
            </a:xfrm>
            <a:prstGeom prst="rect">
              <a:avLst/>
            </a:prstGeom>
            <a:solidFill>
              <a:srgbClr val="FFFFCC"/>
            </a:solidFill>
            <a:ln w="9525">
              <a:solidFill>
                <a:srgbClr val="3333FF"/>
              </a:solidFill>
              <a:miter lim="800000"/>
              <a:headEnd/>
              <a:tailEnd/>
            </a:ln>
          </p:spPr>
          <p:txBody>
            <a:bodyPr>
              <a:spAutoFit/>
            </a:bodyPr>
            <a:lstStyle/>
            <a:p>
              <a:pPr marL="403225" indent="-403225">
                <a:spcBef>
                  <a:spcPct val="50000"/>
                </a:spcBef>
              </a:pPr>
              <a:r>
                <a:rPr lang="en-US" sz="2400" dirty="0">
                  <a:latin typeface="Arial"/>
                  <a:cs typeface="Arial"/>
                </a:rPr>
                <a:t>1. 	Fall in CS </a:t>
              </a:r>
              <a:br>
                <a:rPr lang="en-US" sz="2400" dirty="0">
                  <a:latin typeface="Arial"/>
                  <a:cs typeface="Arial"/>
                </a:rPr>
              </a:br>
              <a:r>
                <a:rPr lang="en-US" sz="2400" dirty="0">
                  <a:latin typeface="Arial"/>
                  <a:cs typeface="Arial"/>
                </a:rPr>
                <a:t>due to buyers leaving market</a:t>
              </a:r>
            </a:p>
          </p:txBody>
        </p:sp>
      </p:grpSp>
      <p:grpSp>
        <p:nvGrpSpPr>
          <p:cNvPr id="7" name="Group 32"/>
          <p:cNvGrpSpPr>
            <a:grpSpLocks/>
          </p:cNvGrpSpPr>
          <p:nvPr/>
        </p:nvGrpSpPr>
        <p:grpSpPr bwMode="auto">
          <a:xfrm>
            <a:off x="152400" y="3514725"/>
            <a:ext cx="4329113" cy="1811338"/>
            <a:chOff x="490" y="2214"/>
            <a:chExt cx="2727" cy="1141"/>
          </a:xfrm>
        </p:grpSpPr>
        <p:sp>
          <p:nvSpPr>
            <p:cNvPr id="9233" name="Line 31"/>
            <p:cNvSpPr>
              <a:spLocks noChangeShapeType="1"/>
            </p:cNvSpPr>
            <p:nvPr/>
          </p:nvSpPr>
          <p:spPr bwMode="auto">
            <a:xfrm flipV="1">
              <a:off x="2252" y="2214"/>
              <a:ext cx="965" cy="523"/>
            </a:xfrm>
            <a:prstGeom prst="line">
              <a:avLst/>
            </a:prstGeom>
            <a:noFill/>
            <a:ln w="12700">
              <a:solidFill>
                <a:srgbClr val="00CC00"/>
              </a:solidFill>
              <a:round/>
              <a:headEnd/>
              <a:tailEnd/>
            </a:ln>
          </p:spPr>
          <p:txBody>
            <a:bodyPr/>
            <a:lstStyle/>
            <a:p>
              <a:endParaRPr lang="en-US">
                <a:latin typeface="Arial"/>
                <a:cs typeface="Arial"/>
              </a:endParaRPr>
            </a:p>
          </p:txBody>
        </p:sp>
        <p:sp>
          <p:nvSpPr>
            <p:cNvPr id="9234" name="Text Box 28"/>
            <p:cNvSpPr txBox="1">
              <a:spLocks noChangeArrowheads="1"/>
            </p:cNvSpPr>
            <p:nvPr/>
          </p:nvSpPr>
          <p:spPr bwMode="auto">
            <a:xfrm>
              <a:off x="490" y="2601"/>
              <a:ext cx="1867" cy="754"/>
            </a:xfrm>
            <a:prstGeom prst="rect">
              <a:avLst/>
            </a:prstGeom>
            <a:solidFill>
              <a:srgbClr val="FFFFCC"/>
            </a:solidFill>
            <a:ln w="9525">
              <a:solidFill>
                <a:srgbClr val="00CC00"/>
              </a:solidFill>
              <a:miter lim="800000"/>
              <a:headEnd/>
              <a:tailEnd/>
            </a:ln>
          </p:spPr>
          <p:txBody>
            <a:bodyPr>
              <a:spAutoFit/>
            </a:bodyPr>
            <a:lstStyle/>
            <a:p>
              <a:pPr marL="403225" indent="-403225">
                <a:spcBef>
                  <a:spcPct val="50000"/>
                </a:spcBef>
              </a:pPr>
              <a:r>
                <a:rPr lang="en-US" sz="2400">
                  <a:latin typeface="Arial"/>
                  <a:cs typeface="Arial"/>
                </a:rPr>
                <a:t>2. 	Fall in CS due to remaining buyers </a:t>
              </a:r>
              <a:br>
                <a:rPr lang="en-US" sz="2400">
                  <a:latin typeface="Arial"/>
                  <a:cs typeface="Arial"/>
                </a:rPr>
              </a:br>
              <a:r>
                <a:rPr lang="en-US" sz="2400">
                  <a:latin typeface="Arial"/>
                  <a:cs typeface="Arial"/>
                </a:rPr>
                <a:t>paying higher </a:t>
              </a:r>
              <a:r>
                <a:rPr lang="en-US" sz="2400" b="1" i="1">
                  <a:latin typeface="Arial"/>
                  <a:cs typeface="Arial"/>
                </a:rPr>
                <a:t>P</a:t>
              </a:r>
            </a:p>
          </p:txBody>
        </p:sp>
      </p:gr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15</a:t>
            </a:fld>
            <a:endParaRPr lang="en-US" dirty="0"/>
          </a:p>
        </p:txBody>
      </p:sp>
    </p:spTree>
    <p:extLst>
      <p:ext uri="{BB962C8B-B14F-4D97-AF65-F5344CB8AC3E}">
        <p14:creationId xmlns:p14="http://schemas.microsoft.com/office/powerpoint/2010/main" val="1332288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71">
                                            <p:txEl>
                                              <p:pRg st="0" end="0"/>
                                            </p:txEl>
                                          </p:spTgt>
                                        </p:tgtEl>
                                        <p:attrNameLst>
                                          <p:attrName>style.visibility</p:attrName>
                                        </p:attrNameLst>
                                      </p:cBhvr>
                                      <p:to>
                                        <p:strVal val="visible"/>
                                      </p:to>
                                    </p:set>
                                    <p:animEffect transition="in" filter="wipe(left)">
                                      <p:cBhvr>
                                        <p:cTn id="7" dur="500"/>
                                        <p:tgtEl>
                                          <p:spTgt spid="117771">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7771">
                                            <p:txEl>
                                              <p:pRg st="1" end="1"/>
                                            </p:txEl>
                                          </p:spTgt>
                                        </p:tgtEl>
                                        <p:attrNameLst>
                                          <p:attrName>style.visibility</p:attrName>
                                        </p:attrNameLst>
                                      </p:cBhvr>
                                      <p:to>
                                        <p:strVal val="visible"/>
                                      </p:to>
                                    </p:set>
                                    <p:animEffect transition="in" filter="wipe(left)">
                                      <p:cBhvr>
                                        <p:cTn id="16" dur="500"/>
                                        <p:tgtEl>
                                          <p:spTgt spid="117771">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7784"/>
                                        </p:tgtEl>
                                        <p:attrNameLst>
                                          <p:attrName>style.visibility</p:attrName>
                                        </p:attrNameLst>
                                      </p:cBhvr>
                                      <p:to>
                                        <p:strVal val="visible"/>
                                      </p:to>
                                    </p:set>
                                    <p:animEffect transition="in" filter="fade">
                                      <p:cBhvr>
                                        <p:cTn id="20" dur="500"/>
                                        <p:tgtEl>
                                          <p:spTgt spid="1177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71">
                                            <p:txEl>
                                              <p:pRg st="2" end="2"/>
                                            </p:txEl>
                                          </p:spTgt>
                                        </p:tgtEl>
                                        <p:attrNameLst>
                                          <p:attrName>style.visibility</p:attrName>
                                        </p:attrNameLst>
                                      </p:cBhvr>
                                      <p:to>
                                        <p:strVal val="visible"/>
                                      </p:to>
                                    </p:set>
                                    <p:animEffect transition="in" filter="wipe(left)">
                                      <p:cBhvr>
                                        <p:cTn id="25" dur="500"/>
                                        <p:tgtEl>
                                          <p:spTgt spid="1177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7785"/>
                                        </p:tgtEl>
                                        <p:attrNameLst>
                                          <p:attrName>style.visibility</p:attrName>
                                        </p:attrNameLst>
                                      </p:cBhvr>
                                      <p:to>
                                        <p:strVal val="visible"/>
                                      </p:to>
                                    </p:set>
                                    <p:animEffect transition="in" filter="fade">
                                      <p:cBhvr>
                                        <p:cTn id="33" dur="500"/>
                                        <p:tgtEl>
                                          <p:spTgt spid="11778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7786"/>
                                        </p:tgtEl>
                                        <p:attrNameLst>
                                          <p:attrName>style.visibility</p:attrName>
                                        </p:attrNameLst>
                                      </p:cBhvr>
                                      <p:to>
                                        <p:strVal val="visible"/>
                                      </p:to>
                                    </p:set>
                                    <p:animEffect transition="in" filter="fade">
                                      <p:cBhvr>
                                        <p:cTn id="41" dur="500"/>
                                        <p:tgtEl>
                                          <p:spTgt spid="117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5" grpId="0" animBg="1"/>
      <p:bldP spid="117786" grpId="0" animBg="1"/>
      <p:bldP spid="117771" grpId="0" build="p" bldLvl="5"/>
      <p:bldP spid="1177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rgbClr val="AE1221"/>
                </a:solidFill>
              </a:rPr>
              <a:t>Consumer surplus</a:t>
            </a:r>
            <a:endParaRPr lang="en-US" dirty="0"/>
          </a:p>
        </p:txBody>
      </p:sp>
      <p:sp>
        <p:nvSpPr>
          <p:cNvPr id="3" name="Content Placeholder 2"/>
          <p:cNvSpPr>
            <a:spLocks noGrp="1"/>
          </p:cNvSpPr>
          <p:nvPr>
            <p:ph idx="1"/>
          </p:nvPr>
        </p:nvSpPr>
        <p:spPr>
          <a:xfrm>
            <a:off x="228600" y="866775"/>
            <a:ext cx="4125911" cy="5505450"/>
          </a:xfrm>
        </p:spPr>
        <p:txBody>
          <a:bodyPr>
            <a:noAutofit/>
          </a:bodyPr>
          <a:lstStyle/>
          <a:p>
            <a:pPr marL="514350" indent="-514350">
              <a:spcBef>
                <a:spcPct val="45000"/>
              </a:spcBef>
              <a:buClr>
                <a:srgbClr val="FF0000"/>
              </a:buClr>
              <a:buSzPct val="100000"/>
              <a:buFont typeface="+mj-lt"/>
              <a:buAutoNum type="alphaUcPeriod"/>
            </a:pPr>
            <a:r>
              <a:rPr lang="en-US" sz="2800" dirty="0" smtClean="0">
                <a:solidFill>
                  <a:schemeClr val="accent6">
                    <a:lumMod val="50000"/>
                  </a:schemeClr>
                </a:solidFill>
                <a:cs typeface="Arial"/>
              </a:rPr>
              <a:t>Find marginal buyer’s </a:t>
            </a:r>
            <a:r>
              <a:rPr lang="en-US" sz="2800" dirty="0">
                <a:solidFill>
                  <a:schemeClr val="accent6">
                    <a:lumMod val="50000"/>
                  </a:schemeClr>
                </a:solidFill>
                <a:cs typeface="Arial"/>
              </a:rPr>
              <a:t>WTP </a:t>
            </a:r>
            <a:r>
              <a:rPr lang="en-US" sz="2800" dirty="0" smtClean="0">
                <a:solidFill>
                  <a:schemeClr val="accent6">
                    <a:lumMod val="50000"/>
                  </a:schemeClr>
                </a:solidFill>
                <a:cs typeface="Arial"/>
              </a:rPr>
              <a:t>at Q </a:t>
            </a:r>
            <a:r>
              <a:rPr lang="en-US" sz="2800" dirty="0">
                <a:solidFill>
                  <a:schemeClr val="accent6">
                    <a:lumMod val="50000"/>
                  </a:schemeClr>
                </a:solidFill>
                <a:cs typeface="Arial"/>
              </a:rPr>
              <a:t>= 10. </a:t>
            </a:r>
            <a:endParaRPr lang="en-US" sz="2800" dirty="0" smtClean="0">
              <a:solidFill>
                <a:schemeClr val="accent6">
                  <a:lumMod val="50000"/>
                </a:schemeClr>
              </a:solidFill>
              <a:cs typeface="Arial"/>
            </a:endParaRPr>
          </a:p>
          <a:p>
            <a:pPr marL="514350" indent="-514350">
              <a:spcBef>
                <a:spcPct val="45000"/>
              </a:spcBef>
              <a:buClr>
                <a:srgbClr val="FF0000"/>
              </a:buClr>
              <a:buSzPct val="100000"/>
              <a:buFont typeface="+mj-lt"/>
              <a:buAutoNum type="alphaUcPeriod"/>
            </a:pPr>
            <a:r>
              <a:rPr lang="en-US" sz="2800" dirty="0" smtClean="0">
                <a:solidFill>
                  <a:schemeClr val="accent6">
                    <a:lumMod val="50000"/>
                  </a:schemeClr>
                </a:solidFill>
                <a:cs typeface="Arial"/>
              </a:rPr>
              <a:t>Find </a:t>
            </a:r>
            <a:r>
              <a:rPr lang="en-US" sz="2800" dirty="0">
                <a:solidFill>
                  <a:schemeClr val="accent6">
                    <a:lumMod val="50000"/>
                  </a:schemeClr>
                </a:solidFill>
                <a:cs typeface="Arial"/>
              </a:rPr>
              <a:t>CS for </a:t>
            </a:r>
            <a:r>
              <a:rPr lang="en-US" sz="2800" dirty="0" smtClean="0">
                <a:solidFill>
                  <a:schemeClr val="accent6">
                    <a:lumMod val="50000"/>
                  </a:schemeClr>
                </a:solidFill>
                <a:cs typeface="Arial"/>
              </a:rPr>
              <a:t>P </a:t>
            </a:r>
            <a:r>
              <a:rPr lang="en-US" sz="2800" dirty="0">
                <a:solidFill>
                  <a:schemeClr val="accent6">
                    <a:lumMod val="50000"/>
                  </a:schemeClr>
                </a:solidFill>
                <a:cs typeface="Arial"/>
              </a:rPr>
              <a:t>= $</a:t>
            </a:r>
            <a:r>
              <a:rPr lang="en-US" sz="2800" dirty="0" smtClean="0">
                <a:solidFill>
                  <a:schemeClr val="accent6">
                    <a:lumMod val="50000"/>
                  </a:schemeClr>
                </a:solidFill>
                <a:cs typeface="Arial"/>
              </a:rPr>
              <a:t>30</a:t>
            </a:r>
          </a:p>
          <a:p>
            <a:pPr marL="0" indent="0">
              <a:spcBef>
                <a:spcPct val="45000"/>
              </a:spcBef>
              <a:buClr>
                <a:srgbClr val="003399"/>
              </a:buClr>
              <a:buSzPct val="120000"/>
              <a:buNone/>
            </a:pPr>
            <a:r>
              <a:rPr lang="en-US" sz="2800" dirty="0">
                <a:cs typeface="Arial"/>
              </a:rPr>
              <a:t>Suppose </a:t>
            </a:r>
            <a:r>
              <a:rPr lang="en-US" sz="2800" b="1" i="1" dirty="0">
                <a:cs typeface="Arial"/>
              </a:rPr>
              <a:t>P</a:t>
            </a:r>
            <a:r>
              <a:rPr lang="en-US" sz="2800" dirty="0">
                <a:cs typeface="Arial"/>
              </a:rPr>
              <a:t> falls to $20.</a:t>
            </a:r>
            <a:br>
              <a:rPr lang="en-US" sz="2800" dirty="0">
                <a:cs typeface="Arial"/>
              </a:rPr>
            </a:br>
            <a:r>
              <a:rPr lang="en-US" sz="2800" dirty="0">
                <a:cs typeface="Arial"/>
              </a:rPr>
              <a:t>How much will CS increase due to</a:t>
            </a:r>
            <a:r>
              <a:rPr lang="en-US" sz="2800" dirty="0" smtClean="0">
                <a:cs typeface="Arial"/>
              </a:rPr>
              <a:t>…</a:t>
            </a:r>
          </a:p>
          <a:p>
            <a:pPr marL="514350" indent="-514350">
              <a:buClr>
                <a:srgbClr val="FF0000"/>
              </a:buClr>
              <a:buSzPct val="100000"/>
              <a:buFont typeface="+mj-lt"/>
              <a:buAutoNum type="alphaUcPeriod" startAt="3"/>
            </a:pPr>
            <a:r>
              <a:rPr lang="en-US" sz="2800" dirty="0" smtClean="0">
                <a:solidFill>
                  <a:schemeClr val="accent6">
                    <a:lumMod val="50000"/>
                  </a:schemeClr>
                </a:solidFill>
                <a:cs typeface="Arial"/>
              </a:rPr>
              <a:t>buyers </a:t>
            </a:r>
            <a:r>
              <a:rPr lang="en-US" sz="2800" dirty="0">
                <a:solidFill>
                  <a:schemeClr val="accent6">
                    <a:lumMod val="50000"/>
                  </a:schemeClr>
                </a:solidFill>
                <a:cs typeface="Arial"/>
              </a:rPr>
              <a:t>entering </a:t>
            </a:r>
            <a:br>
              <a:rPr lang="en-US" sz="2800" dirty="0">
                <a:solidFill>
                  <a:schemeClr val="accent6">
                    <a:lumMod val="50000"/>
                  </a:schemeClr>
                </a:solidFill>
                <a:cs typeface="Arial"/>
              </a:rPr>
            </a:br>
            <a:r>
              <a:rPr lang="en-US" sz="2800" dirty="0">
                <a:solidFill>
                  <a:schemeClr val="accent6">
                    <a:lumMod val="50000"/>
                  </a:schemeClr>
                </a:solidFill>
                <a:cs typeface="Arial"/>
              </a:rPr>
              <a:t>the </a:t>
            </a:r>
            <a:r>
              <a:rPr lang="en-US" sz="2800" dirty="0" smtClean="0">
                <a:solidFill>
                  <a:schemeClr val="accent6">
                    <a:lumMod val="50000"/>
                  </a:schemeClr>
                </a:solidFill>
                <a:cs typeface="Arial"/>
              </a:rPr>
              <a:t>market</a:t>
            </a:r>
          </a:p>
          <a:p>
            <a:pPr marL="514350" indent="-514350">
              <a:buClr>
                <a:srgbClr val="FF0000"/>
              </a:buClr>
              <a:buSzPct val="100000"/>
              <a:buFont typeface="+mj-lt"/>
              <a:buAutoNum type="alphaUcPeriod" startAt="3"/>
            </a:pPr>
            <a:r>
              <a:rPr lang="en-US" sz="2800" dirty="0" smtClean="0">
                <a:solidFill>
                  <a:schemeClr val="accent6">
                    <a:lumMod val="50000"/>
                  </a:schemeClr>
                </a:solidFill>
                <a:cs typeface="Arial"/>
              </a:rPr>
              <a:t>existing </a:t>
            </a:r>
            <a:r>
              <a:rPr lang="en-US" sz="2800" dirty="0">
                <a:solidFill>
                  <a:schemeClr val="accent6">
                    <a:lumMod val="50000"/>
                  </a:schemeClr>
                </a:solidFill>
                <a:cs typeface="Arial"/>
              </a:rPr>
              <a:t>buyers paying lower </a:t>
            </a:r>
            <a:r>
              <a:rPr lang="en-US" sz="2800" dirty="0" smtClean="0">
                <a:solidFill>
                  <a:schemeClr val="accent6">
                    <a:lumMod val="50000"/>
                  </a:schemeClr>
                </a:solidFill>
                <a:cs typeface="Arial"/>
              </a:rPr>
              <a:t>price</a:t>
            </a:r>
            <a:endParaRPr lang="en-US" sz="2800" dirty="0">
              <a:solidFill>
                <a:schemeClr val="accent6">
                  <a:lumMod val="50000"/>
                </a:schemeClr>
              </a:solidFill>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5" name="Group 24"/>
          <p:cNvGrpSpPr/>
          <p:nvPr/>
        </p:nvGrpSpPr>
        <p:grpSpPr>
          <a:xfrm>
            <a:off x="4135437" y="719138"/>
            <a:ext cx="4856163" cy="5791200"/>
            <a:chOff x="4035425" y="906463"/>
            <a:chExt cx="4856163" cy="5791200"/>
          </a:xfrm>
        </p:grpSpPr>
        <p:graphicFrame>
          <p:nvGraphicFramePr>
            <p:cNvPr id="26" name="Object 67"/>
            <p:cNvGraphicFramePr>
              <a:graphicFrameLocks noChangeAspect="1"/>
            </p:cNvGraphicFramePr>
            <p:nvPr>
              <p:extLst>
                <p:ext uri="{D42A27DB-BD31-4B8C-83A1-F6EECF244321}">
                  <p14:modId xmlns:p14="http://schemas.microsoft.com/office/powerpoint/2010/main" val="3772531846"/>
                </p:ext>
              </p:extLst>
            </p:nvPr>
          </p:nvGraphicFramePr>
          <p:xfrm>
            <a:off x="4070350" y="906463"/>
            <a:ext cx="4821238" cy="5791200"/>
          </p:xfrm>
          <a:graphic>
            <a:graphicData uri="http://schemas.openxmlformats.org/presentationml/2006/ole">
              <mc:AlternateContent xmlns:mc="http://schemas.openxmlformats.org/markup-compatibility/2006">
                <mc:Choice xmlns:v="urn:schemas-microsoft-com:vml" Requires="v">
                  <p:oleObj spid="_x0000_s27663" name="Worksheet" r:id="rId4" imgW="3390840" imgH="3705046" progId="Excel.Sheet.8">
                    <p:embed/>
                  </p:oleObj>
                </mc:Choice>
                <mc:Fallback>
                  <p:oleObj name="Worksheet" r:id="rId4" imgW="3390840" imgH="370504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350" y="906463"/>
                          <a:ext cx="482123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27" name="Text Box 68" descr="Wide upward diagonal"/>
            <p:cNvSpPr txBox="1">
              <a:spLocks noChangeArrowheads="1"/>
            </p:cNvSpPr>
            <p:nvPr/>
          </p:nvSpPr>
          <p:spPr bwMode="auto">
            <a:xfrm>
              <a:off x="4198938" y="1054100"/>
              <a:ext cx="592137" cy="503238"/>
            </a:xfrm>
            <a:prstGeom prst="rect">
              <a:avLst/>
            </a:prstGeom>
            <a:ln w="9525">
              <a:noFill/>
              <a:miter lim="800000"/>
              <a:headEnd/>
              <a:tailEnd/>
            </a:ln>
          </p:spPr>
          <p:txBody>
            <a:bodyPr>
              <a:spAutoFit/>
            </a:bodyPr>
            <a:lstStyle/>
            <a:p>
              <a:pPr algn="ctr">
                <a:spcBef>
                  <a:spcPct val="50000"/>
                </a:spcBef>
              </a:pPr>
              <a:r>
                <a:rPr lang="en-US" sz="2700" b="1" i="1" dirty="0">
                  <a:latin typeface="Arial"/>
                  <a:cs typeface="Arial"/>
                </a:rPr>
                <a:t>P</a:t>
              </a:r>
            </a:p>
          </p:txBody>
        </p:sp>
        <p:sp useBgFill="1">
          <p:nvSpPr>
            <p:cNvPr id="28" name="Text Box 70" descr="Wide upward diagonal"/>
            <p:cNvSpPr txBox="1">
              <a:spLocks noChangeArrowheads="1"/>
            </p:cNvSpPr>
            <p:nvPr/>
          </p:nvSpPr>
          <p:spPr bwMode="auto">
            <a:xfrm>
              <a:off x="8277225" y="6051550"/>
              <a:ext cx="592138" cy="415498"/>
            </a:xfrm>
            <a:prstGeom prst="rect">
              <a:avLst/>
            </a:prstGeom>
            <a:ln w="9525">
              <a:noFill/>
              <a:miter lim="800000"/>
              <a:headEnd/>
              <a:tailEnd/>
            </a:ln>
          </p:spPr>
          <p:txBody>
            <a:bodyPr tIns="0" bIns="0">
              <a:spAutoFit/>
            </a:bodyPr>
            <a:lstStyle/>
            <a:p>
              <a:pPr algn="ctr">
                <a:spcBef>
                  <a:spcPct val="50000"/>
                </a:spcBef>
              </a:pPr>
              <a:r>
                <a:rPr lang="en-US" sz="2700" b="1" i="1" dirty="0">
                  <a:latin typeface="Arial"/>
                  <a:cs typeface="Arial"/>
                </a:rPr>
                <a:t>Q</a:t>
              </a:r>
            </a:p>
          </p:txBody>
        </p:sp>
        <p:sp>
          <p:nvSpPr>
            <p:cNvPr id="29" name="Text Box 71"/>
            <p:cNvSpPr txBox="1">
              <a:spLocks noChangeArrowheads="1"/>
            </p:cNvSpPr>
            <p:nvPr/>
          </p:nvSpPr>
          <p:spPr bwMode="auto">
            <a:xfrm>
              <a:off x="5251450" y="1298575"/>
              <a:ext cx="2909888" cy="488950"/>
            </a:xfrm>
            <a:prstGeom prst="rect">
              <a:avLst/>
            </a:prstGeom>
            <a:solidFill>
              <a:schemeClr val="bg1"/>
            </a:solidFill>
            <a:ln w="9525">
              <a:noFill/>
              <a:miter lim="800000"/>
              <a:headEnd/>
              <a:tailEnd/>
            </a:ln>
          </p:spPr>
          <p:txBody>
            <a:bodyPr>
              <a:spAutoFit/>
            </a:bodyPr>
            <a:lstStyle/>
            <a:p>
              <a:pPr algn="ctr">
                <a:spcBef>
                  <a:spcPct val="50000"/>
                </a:spcBef>
              </a:pPr>
              <a:r>
                <a:rPr lang="en-US" sz="2600" i="1" dirty="0">
                  <a:latin typeface="Arial"/>
                  <a:cs typeface="Arial"/>
                </a:rPr>
                <a:t>demand curve</a:t>
              </a:r>
            </a:p>
          </p:txBody>
        </p:sp>
        <p:sp>
          <p:nvSpPr>
            <p:cNvPr id="30" name="Text Box 10"/>
            <p:cNvSpPr txBox="1">
              <a:spLocks noChangeArrowheads="1"/>
            </p:cNvSpPr>
            <p:nvPr/>
          </p:nvSpPr>
          <p:spPr bwMode="auto">
            <a:xfrm>
              <a:off x="4035425" y="1547813"/>
              <a:ext cx="438150" cy="473075"/>
            </a:xfrm>
            <a:prstGeom prst="rect">
              <a:avLst/>
            </a:prstGeom>
            <a:noFill/>
            <a:ln w="9525">
              <a:noFill/>
              <a:miter lim="800000"/>
              <a:headEnd/>
              <a:tailEnd/>
            </a:ln>
          </p:spPr>
          <p:txBody>
            <a:bodyPr>
              <a:spAutoFit/>
            </a:bodyPr>
            <a:lstStyle/>
            <a:p>
              <a:pPr>
                <a:spcBef>
                  <a:spcPct val="50000"/>
                </a:spcBef>
              </a:pPr>
              <a:r>
                <a:rPr lang="en-US" sz="2500">
                  <a:latin typeface="Arial"/>
                  <a:cs typeface="Arial"/>
                </a:rPr>
                <a:t>$</a:t>
              </a:r>
            </a:p>
          </p:txBody>
        </p:sp>
      </p:grpSp>
    </p:spTree>
    <p:extLst>
      <p:ext uri="{BB962C8B-B14F-4D97-AF65-F5344CB8AC3E}">
        <p14:creationId xmlns:p14="http://schemas.microsoft.com/office/powerpoint/2010/main" val="16977065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0" y="866775"/>
            <a:ext cx="3951709" cy="5581650"/>
          </a:xfrm>
        </p:spPr>
        <p:txBody>
          <a:bodyPr>
            <a:noAutofit/>
          </a:bodyPr>
          <a:lstStyle/>
          <a:p>
            <a:pPr marL="514350" indent="-514350">
              <a:spcBef>
                <a:spcPct val="45000"/>
              </a:spcBef>
              <a:buClr>
                <a:srgbClr val="FF0000"/>
              </a:buClr>
              <a:buSzPct val="100000"/>
              <a:buFont typeface="+mj-lt"/>
              <a:buAutoNum type="alphaUcPeriod"/>
            </a:pPr>
            <a:r>
              <a:rPr lang="en-US" sz="2700" dirty="0">
                <a:solidFill>
                  <a:schemeClr val="accent6">
                    <a:lumMod val="50000"/>
                  </a:schemeClr>
                </a:solidFill>
                <a:cs typeface="Arial"/>
              </a:rPr>
              <a:t>At Q = 10, marginal buyer’s WTP is $30.</a:t>
            </a:r>
          </a:p>
          <a:p>
            <a:pPr marL="514350" indent="-514350">
              <a:spcBef>
                <a:spcPct val="45000"/>
              </a:spcBef>
              <a:buClr>
                <a:srgbClr val="FF0000"/>
              </a:buClr>
              <a:buSzPct val="100000"/>
              <a:buFont typeface="+mj-lt"/>
              <a:buAutoNum type="alphaUcPeriod"/>
            </a:pPr>
            <a:r>
              <a:rPr lang="en-US" sz="2700" dirty="0">
                <a:solidFill>
                  <a:schemeClr val="accent6">
                    <a:lumMod val="50000"/>
                  </a:schemeClr>
                </a:solidFill>
                <a:cs typeface="Arial"/>
              </a:rPr>
              <a:t>CS = ½ x 10 x $10 </a:t>
            </a:r>
            <a:br>
              <a:rPr lang="en-US" sz="2700" dirty="0">
                <a:solidFill>
                  <a:schemeClr val="accent6">
                    <a:lumMod val="50000"/>
                  </a:schemeClr>
                </a:solidFill>
                <a:cs typeface="Arial"/>
              </a:rPr>
            </a:br>
            <a:r>
              <a:rPr lang="en-US" sz="2700" dirty="0">
                <a:solidFill>
                  <a:schemeClr val="accent6">
                    <a:lumMod val="50000"/>
                  </a:schemeClr>
                </a:solidFill>
                <a:cs typeface="Arial"/>
              </a:rPr>
              <a:t>= $50</a:t>
            </a:r>
          </a:p>
          <a:p>
            <a:pPr marL="0" indent="0">
              <a:spcBef>
                <a:spcPct val="45000"/>
              </a:spcBef>
              <a:buClr>
                <a:srgbClr val="003399"/>
              </a:buClr>
              <a:buSzPct val="120000"/>
              <a:buNone/>
            </a:pPr>
            <a:r>
              <a:rPr lang="en-US" sz="2700" dirty="0">
                <a:cs typeface="Arial"/>
              </a:rPr>
              <a:t>P  falls to $20.</a:t>
            </a:r>
          </a:p>
          <a:p>
            <a:pPr marL="514350" indent="-514350">
              <a:buClr>
                <a:srgbClr val="FF0000"/>
              </a:buClr>
              <a:buSzPct val="100000"/>
              <a:buFont typeface="+mj-lt"/>
              <a:buAutoNum type="alphaUcPeriod" startAt="3"/>
            </a:pPr>
            <a:r>
              <a:rPr lang="en-US" sz="2700" dirty="0">
                <a:solidFill>
                  <a:schemeClr val="accent6">
                    <a:lumMod val="50000"/>
                  </a:schemeClr>
                </a:solidFill>
                <a:cs typeface="Arial"/>
              </a:rPr>
              <a:t>CS for the </a:t>
            </a:r>
            <a:br>
              <a:rPr lang="en-US" sz="2700" dirty="0">
                <a:solidFill>
                  <a:schemeClr val="accent6">
                    <a:lumMod val="50000"/>
                  </a:schemeClr>
                </a:solidFill>
                <a:cs typeface="Arial"/>
              </a:rPr>
            </a:br>
            <a:r>
              <a:rPr lang="en-US" sz="2700" dirty="0">
                <a:solidFill>
                  <a:schemeClr val="accent6">
                    <a:lumMod val="50000"/>
                  </a:schemeClr>
                </a:solidFill>
                <a:cs typeface="Arial"/>
              </a:rPr>
              <a:t>additional buyers </a:t>
            </a:r>
            <a:br>
              <a:rPr lang="en-US" sz="2700" dirty="0">
                <a:solidFill>
                  <a:schemeClr val="accent6">
                    <a:lumMod val="50000"/>
                  </a:schemeClr>
                </a:solidFill>
                <a:cs typeface="Arial"/>
              </a:rPr>
            </a:br>
            <a:r>
              <a:rPr lang="en-US" sz="2700" dirty="0">
                <a:solidFill>
                  <a:schemeClr val="accent6">
                    <a:lumMod val="50000"/>
                  </a:schemeClr>
                </a:solidFill>
                <a:cs typeface="Arial"/>
              </a:rPr>
              <a:t>= ½ x 10 x $10 = $50</a:t>
            </a:r>
          </a:p>
          <a:p>
            <a:pPr marL="514350" indent="-514350">
              <a:buClr>
                <a:srgbClr val="FF0000"/>
              </a:buClr>
              <a:buSzPct val="100000"/>
              <a:buFont typeface="+mj-lt"/>
              <a:buAutoNum type="alphaUcPeriod" startAt="3"/>
            </a:pPr>
            <a:r>
              <a:rPr lang="en-US" sz="2700" dirty="0">
                <a:solidFill>
                  <a:schemeClr val="accent6">
                    <a:lumMod val="50000"/>
                  </a:schemeClr>
                </a:solidFill>
                <a:cs typeface="Arial"/>
              </a:rPr>
              <a:t>Increase in CS </a:t>
            </a:r>
            <a:br>
              <a:rPr lang="en-US" sz="2700" dirty="0">
                <a:solidFill>
                  <a:schemeClr val="accent6">
                    <a:lumMod val="50000"/>
                  </a:schemeClr>
                </a:solidFill>
                <a:cs typeface="Arial"/>
              </a:rPr>
            </a:br>
            <a:r>
              <a:rPr lang="en-US" sz="2700" dirty="0">
                <a:solidFill>
                  <a:schemeClr val="accent6">
                    <a:lumMod val="50000"/>
                  </a:schemeClr>
                </a:solidFill>
                <a:cs typeface="Arial"/>
              </a:rPr>
              <a:t>on initial 10 units</a:t>
            </a:r>
            <a:br>
              <a:rPr lang="en-US" sz="2700" dirty="0">
                <a:solidFill>
                  <a:schemeClr val="accent6">
                    <a:lumMod val="50000"/>
                  </a:schemeClr>
                </a:solidFill>
                <a:cs typeface="Arial"/>
              </a:rPr>
            </a:br>
            <a:r>
              <a:rPr lang="en-US" sz="2700" dirty="0">
                <a:solidFill>
                  <a:schemeClr val="accent6">
                    <a:lumMod val="50000"/>
                  </a:schemeClr>
                </a:solidFill>
                <a:cs typeface="Arial"/>
              </a:rPr>
              <a:t>= 10 x $10 = $100</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5" name="Group 24"/>
          <p:cNvGrpSpPr/>
          <p:nvPr/>
        </p:nvGrpSpPr>
        <p:grpSpPr>
          <a:xfrm>
            <a:off x="4135437" y="719138"/>
            <a:ext cx="4856163" cy="5791200"/>
            <a:chOff x="4035425" y="906463"/>
            <a:chExt cx="4856163" cy="5791200"/>
          </a:xfrm>
        </p:grpSpPr>
        <p:graphicFrame>
          <p:nvGraphicFramePr>
            <p:cNvPr id="26" name="Object 67"/>
            <p:cNvGraphicFramePr>
              <a:graphicFrameLocks noChangeAspect="1"/>
            </p:cNvGraphicFramePr>
            <p:nvPr>
              <p:extLst>
                <p:ext uri="{D42A27DB-BD31-4B8C-83A1-F6EECF244321}">
                  <p14:modId xmlns:p14="http://schemas.microsoft.com/office/powerpoint/2010/main" val="503455602"/>
                </p:ext>
              </p:extLst>
            </p:nvPr>
          </p:nvGraphicFramePr>
          <p:xfrm>
            <a:off x="4070350" y="906463"/>
            <a:ext cx="4821238" cy="5791200"/>
          </p:xfrm>
          <a:graphic>
            <a:graphicData uri="http://schemas.openxmlformats.org/presentationml/2006/ole">
              <mc:AlternateContent xmlns:mc="http://schemas.openxmlformats.org/markup-compatibility/2006">
                <mc:Choice xmlns:v="urn:schemas-microsoft-com:vml" Requires="v">
                  <p:oleObj spid="_x0000_s28686" name="Worksheet" r:id="rId4" imgW="3390840" imgH="3705046" progId="Excel.Sheet.8">
                    <p:embed/>
                  </p:oleObj>
                </mc:Choice>
                <mc:Fallback>
                  <p:oleObj name="Worksheet" r:id="rId4" imgW="3390840" imgH="370504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350" y="906463"/>
                          <a:ext cx="482123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27" name="Text Box 68" descr="Wide upward diagonal"/>
            <p:cNvSpPr txBox="1">
              <a:spLocks noChangeArrowheads="1"/>
            </p:cNvSpPr>
            <p:nvPr/>
          </p:nvSpPr>
          <p:spPr bwMode="auto">
            <a:xfrm>
              <a:off x="4198938" y="1054100"/>
              <a:ext cx="592137" cy="503238"/>
            </a:xfrm>
            <a:prstGeom prst="rect">
              <a:avLst/>
            </a:prstGeom>
            <a:ln w="9525">
              <a:noFill/>
              <a:miter lim="800000"/>
              <a:headEnd/>
              <a:tailEnd/>
            </a:ln>
          </p:spPr>
          <p:txBody>
            <a:bodyPr>
              <a:spAutoFit/>
            </a:bodyPr>
            <a:lstStyle/>
            <a:p>
              <a:pPr algn="ctr">
                <a:spcBef>
                  <a:spcPct val="50000"/>
                </a:spcBef>
              </a:pPr>
              <a:r>
                <a:rPr lang="en-US" sz="2700" b="1" i="1" dirty="0">
                  <a:latin typeface="Arial"/>
                  <a:cs typeface="Arial"/>
                </a:rPr>
                <a:t>P</a:t>
              </a:r>
            </a:p>
          </p:txBody>
        </p:sp>
        <p:sp useBgFill="1">
          <p:nvSpPr>
            <p:cNvPr id="28" name="Text Box 70" descr="Wide upward diagonal"/>
            <p:cNvSpPr txBox="1">
              <a:spLocks noChangeArrowheads="1"/>
            </p:cNvSpPr>
            <p:nvPr/>
          </p:nvSpPr>
          <p:spPr bwMode="auto">
            <a:xfrm>
              <a:off x="8277225" y="6051550"/>
              <a:ext cx="592138" cy="415498"/>
            </a:xfrm>
            <a:prstGeom prst="rect">
              <a:avLst/>
            </a:prstGeom>
            <a:ln w="9525">
              <a:noFill/>
              <a:miter lim="800000"/>
              <a:headEnd/>
              <a:tailEnd/>
            </a:ln>
          </p:spPr>
          <p:txBody>
            <a:bodyPr tIns="0" bIns="0">
              <a:spAutoFit/>
            </a:bodyPr>
            <a:lstStyle/>
            <a:p>
              <a:pPr algn="ctr">
                <a:spcBef>
                  <a:spcPct val="50000"/>
                </a:spcBef>
              </a:pPr>
              <a:r>
                <a:rPr lang="en-US" sz="2700" b="1" i="1" dirty="0">
                  <a:latin typeface="Arial"/>
                  <a:cs typeface="Arial"/>
                </a:rPr>
                <a:t>Q</a:t>
              </a:r>
            </a:p>
          </p:txBody>
        </p:sp>
        <p:sp>
          <p:nvSpPr>
            <p:cNvPr id="29" name="Text Box 71"/>
            <p:cNvSpPr txBox="1">
              <a:spLocks noChangeArrowheads="1"/>
            </p:cNvSpPr>
            <p:nvPr/>
          </p:nvSpPr>
          <p:spPr bwMode="auto">
            <a:xfrm>
              <a:off x="5251450" y="1298575"/>
              <a:ext cx="2909888" cy="488950"/>
            </a:xfrm>
            <a:prstGeom prst="rect">
              <a:avLst/>
            </a:prstGeom>
            <a:solidFill>
              <a:schemeClr val="bg1"/>
            </a:solidFill>
            <a:ln w="9525">
              <a:noFill/>
              <a:miter lim="800000"/>
              <a:headEnd/>
              <a:tailEnd/>
            </a:ln>
          </p:spPr>
          <p:txBody>
            <a:bodyPr>
              <a:spAutoFit/>
            </a:bodyPr>
            <a:lstStyle/>
            <a:p>
              <a:pPr algn="ctr">
                <a:spcBef>
                  <a:spcPct val="50000"/>
                </a:spcBef>
              </a:pPr>
              <a:r>
                <a:rPr lang="en-US" sz="2600" i="1" dirty="0">
                  <a:latin typeface="Arial"/>
                  <a:cs typeface="Arial"/>
                </a:rPr>
                <a:t>demand curve</a:t>
              </a:r>
            </a:p>
          </p:txBody>
        </p:sp>
        <p:sp>
          <p:nvSpPr>
            <p:cNvPr id="30" name="Text Box 10"/>
            <p:cNvSpPr txBox="1">
              <a:spLocks noChangeArrowheads="1"/>
            </p:cNvSpPr>
            <p:nvPr/>
          </p:nvSpPr>
          <p:spPr bwMode="auto">
            <a:xfrm>
              <a:off x="4035425" y="1547813"/>
              <a:ext cx="438150" cy="473075"/>
            </a:xfrm>
            <a:prstGeom prst="rect">
              <a:avLst/>
            </a:prstGeom>
            <a:noFill/>
            <a:ln w="9525">
              <a:noFill/>
              <a:miter lim="800000"/>
              <a:headEnd/>
              <a:tailEnd/>
            </a:ln>
          </p:spPr>
          <p:txBody>
            <a:bodyPr>
              <a:spAutoFit/>
            </a:bodyPr>
            <a:lstStyle/>
            <a:p>
              <a:pPr>
                <a:spcBef>
                  <a:spcPct val="50000"/>
                </a:spcBef>
              </a:pPr>
              <a:r>
                <a:rPr lang="en-US" sz="2500">
                  <a:latin typeface="Arial"/>
                  <a:cs typeface="Arial"/>
                </a:rPr>
                <a:t>$</a:t>
              </a:r>
            </a:p>
          </p:txBody>
        </p:sp>
      </p:grpSp>
      <p:grpSp>
        <p:nvGrpSpPr>
          <p:cNvPr id="12" name="Group 13"/>
          <p:cNvGrpSpPr>
            <a:grpSpLocks/>
          </p:cNvGrpSpPr>
          <p:nvPr/>
        </p:nvGrpSpPr>
        <p:grpSpPr bwMode="auto">
          <a:xfrm>
            <a:off x="4338638" y="3638550"/>
            <a:ext cx="3890962" cy="2679700"/>
            <a:chOff x="2645" y="2193"/>
            <a:chExt cx="2451" cy="1688"/>
          </a:xfrm>
        </p:grpSpPr>
        <p:grpSp>
          <p:nvGrpSpPr>
            <p:cNvPr id="13" name="Group 14"/>
            <p:cNvGrpSpPr>
              <a:grpSpLocks/>
            </p:cNvGrpSpPr>
            <p:nvPr/>
          </p:nvGrpSpPr>
          <p:grpSpPr bwMode="auto">
            <a:xfrm>
              <a:off x="2645" y="2193"/>
              <a:ext cx="2280" cy="248"/>
              <a:chOff x="2645" y="2193"/>
              <a:chExt cx="2280" cy="248"/>
            </a:xfrm>
          </p:grpSpPr>
          <p:sp>
            <p:nvSpPr>
              <p:cNvPr id="17" name="Line 15"/>
              <p:cNvSpPr>
                <a:spLocks noChangeShapeType="1"/>
              </p:cNvSpPr>
              <p:nvPr/>
            </p:nvSpPr>
            <p:spPr bwMode="auto">
              <a:xfrm>
                <a:off x="2971" y="2319"/>
                <a:ext cx="1954" cy="0"/>
              </a:xfrm>
              <a:prstGeom prst="line">
                <a:avLst/>
              </a:prstGeom>
              <a:noFill/>
              <a:ln w="19050">
                <a:solidFill>
                  <a:srgbClr val="FF0000"/>
                </a:solidFill>
                <a:round/>
                <a:headEnd/>
                <a:tailEnd/>
              </a:ln>
            </p:spPr>
            <p:txBody>
              <a:bodyPr/>
              <a:lstStyle/>
              <a:p>
                <a:endParaRPr lang="en-US">
                  <a:latin typeface="Arial"/>
                  <a:cs typeface="Arial"/>
                </a:endParaRPr>
              </a:p>
            </p:txBody>
          </p:sp>
          <p:sp>
            <p:nvSpPr>
              <p:cNvPr id="18" name="Rectangle 17"/>
              <p:cNvSpPr>
                <a:spLocks noChangeArrowheads="1"/>
              </p:cNvSpPr>
              <p:nvPr/>
            </p:nvSpPr>
            <p:spPr bwMode="auto">
              <a:xfrm>
                <a:off x="2645" y="2193"/>
                <a:ext cx="329" cy="248"/>
              </a:xfrm>
              <a:prstGeom prst="rect">
                <a:avLst/>
              </a:prstGeom>
              <a:noFill/>
              <a:ln w="19050">
                <a:solidFill>
                  <a:srgbClr val="FF0000"/>
                </a:solidFill>
                <a:miter lim="800000"/>
                <a:headEnd/>
                <a:tailEnd/>
              </a:ln>
            </p:spPr>
            <p:txBody>
              <a:bodyPr wrap="none" anchor="ctr"/>
              <a:lstStyle/>
              <a:p>
                <a:endParaRPr lang="en-US">
                  <a:latin typeface="Arial"/>
                  <a:cs typeface="Arial"/>
                </a:endParaRPr>
              </a:p>
            </p:txBody>
          </p:sp>
        </p:grpSp>
        <p:grpSp>
          <p:nvGrpSpPr>
            <p:cNvPr id="14" name="Group 17"/>
            <p:cNvGrpSpPr>
              <a:grpSpLocks/>
            </p:cNvGrpSpPr>
            <p:nvPr/>
          </p:nvGrpSpPr>
          <p:grpSpPr bwMode="auto">
            <a:xfrm>
              <a:off x="4767" y="2323"/>
              <a:ext cx="329" cy="1558"/>
              <a:chOff x="3798" y="2314"/>
              <a:chExt cx="329" cy="1558"/>
            </a:xfrm>
          </p:grpSpPr>
          <p:sp>
            <p:nvSpPr>
              <p:cNvPr id="15" name="Line 18"/>
              <p:cNvSpPr>
                <a:spLocks noChangeShapeType="1"/>
              </p:cNvSpPr>
              <p:nvPr/>
            </p:nvSpPr>
            <p:spPr bwMode="auto">
              <a:xfrm rot="5400000">
                <a:off x="3306" y="2971"/>
                <a:ext cx="1314" cy="0"/>
              </a:xfrm>
              <a:prstGeom prst="line">
                <a:avLst/>
              </a:prstGeom>
              <a:noFill/>
              <a:ln w="19050">
                <a:solidFill>
                  <a:srgbClr val="FF0000"/>
                </a:solidFill>
                <a:round/>
                <a:headEnd/>
                <a:tailEnd/>
              </a:ln>
            </p:spPr>
            <p:txBody>
              <a:bodyPr/>
              <a:lstStyle/>
              <a:p>
                <a:endParaRPr lang="en-US">
                  <a:latin typeface="Arial"/>
                  <a:cs typeface="Arial"/>
                </a:endParaRPr>
              </a:p>
            </p:txBody>
          </p:sp>
          <p:sp>
            <p:nvSpPr>
              <p:cNvPr id="16" name="Rectangle 19"/>
              <p:cNvSpPr>
                <a:spLocks noChangeArrowheads="1"/>
              </p:cNvSpPr>
              <p:nvPr/>
            </p:nvSpPr>
            <p:spPr bwMode="auto">
              <a:xfrm>
                <a:off x="3798" y="3624"/>
                <a:ext cx="329" cy="248"/>
              </a:xfrm>
              <a:prstGeom prst="rect">
                <a:avLst/>
              </a:prstGeom>
              <a:noFill/>
              <a:ln w="19050">
                <a:solidFill>
                  <a:srgbClr val="FF0000"/>
                </a:solidFill>
                <a:miter lim="800000"/>
                <a:headEnd/>
                <a:tailEnd/>
              </a:ln>
            </p:spPr>
            <p:txBody>
              <a:bodyPr wrap="none" anchor="ctr"/>
              <a:lstStyle/>
              <a:p>
                <a:endParaRPr lang="en-US">
                  <a:latin typeface="Arial"/>
                  <a:cs typeface="Arial"/>
                </a:endParaRPr>
              </a:p>
            </p:txBody>
          </p:sp>
        </p:grpSp>
      </p:grpSp>
      <p:sp>
        <p:nvSpPr>
          <p:cNvPr id="19" name="AutoShape 20"/>
          <p:cNvSpPr>
            <a:spLocks noChangeArrowheads="1"/>
          </p:cNvSpPr>
          <p:nvPr/>
        </p:nvSpPr>
        <p:spPr bwMode="auto">
          <a:xfrm>
            <a:off x="4981575" y="2057400"/>
            <a:ext cx="1454150" cy="869950"/>
          </a:xfrm>
          <a:prstGeom prst="rtTriangle">
            <a:avLst/>
          </a:prstGeom>
          <a:solidFill>
            <a:srgbClr val="3366FF">
              <a:alpha val="30196"/>
            </a:srgbClr>
          </a:solidFill>
          <a:ln w="9525">
            <a:noFill/>
            <a:miter lim="800000"/>
            <a:headEnd/>
            <a:tailEnd/>
          </a:ln>
        </p:spPr>
        <p:txBody>
          <a:bodyPr wrap="none" anchor="ctr"/>
          <a:lstStyle/>
          <a:p>
            <a:endParaRPr lang="en-US">
              <a:latin typeface="Arial"/>
              <a:cs typeface="Arial"/>
            </a:endParaRPr>
          </a:p>
        </p:txBody>
      </p:sp>
      <p:grpSp>
        <p:nvGrpSpPr>
          <p:cNvPr id="20" name="Group 21"/>
          <p:cNvGrpSpPr>
            <a:grpSpLocks/>
          </p:cNvGrpSpPr>
          <p:nvPr/>
        </p:nvGrpSpPr>
        <p:grpSpPr bwMode="auto">
          <a:xfrm>
            <a:off x="4321175" y="2735263"/>
            <a:ext cx="2425700" cy="3598862"/>
            <a:chOff x="2646" y="1615"/>
            <a:chExt cx="1528" cy="2267"/>
          </a:xfrm>
        </p:grpSpPr>
        <p:sp>
          <p:nvSpPr>
            <p:cNvPr id="21" name="Rectangle 22"/>
            <p:cNvSpPr>
              <a:spLocks noChangeArrowheads="1"/>
            </p:cNvSpPr>
            <p:nvPr/>
          </p:nvSpPr>
          <p:spPr bwMode="auto">
            <a:xfrm>
              <a:off x="3845" y="3634"/>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nvGrpSpPr>
            <p:cNvPr id="22" name="Group 23"/>
            <p:cNvGrpSpPr>
              <a:grpSpLocks/>
            </p:cNvGrpSpPr>
            <p:nvPr/>
          </p:nvGrpSpPr>
          <p:grpSpPr bwMode="auto">
            <a:xfrm>
              <a:off x="2646" y="1615"/>
              <a:ext cx="1361" cy="248"/>
              <a:chOff x="2646" y="1615"/>
              <a:chExt cx="1361" cy="248"/>
            </a:xfrm>
          </p:grpSpPr>
          <p:sp>
            <p:nvSpPr>
              <p:cNvPr id="24" name="Line 24"/>
              <p:cNvSpPr>
                <a:spLocks noChangeShapeType="1"/>
              </p:cNvSpPr>
              <p:nvPr/>
            </p:nvSpPr>
            <p:spPr bwMode="auto">
              <a:xfrm flipV="1">
                <a:off x="2972" y="1737"/>
                <a:ext cx="1035" cy="0"/>
              </a:xfrm>
              <a:prstGeom prst="line">
                <a:avLst/>
              </a:prstGeom>
              <a:noFill/>
              <a:ln w="12700">
                <a:solidFill>
                  <a:srgbClr val="0000FF"/>
                </a:solidFill>
                <a:round/>
                <a:headEnd/>
                <a:tailEnd/>
              </a:ln>
            </p:spPr>
            <p:txBody>
              <a:bodyPr/>
              <a:lstStyle/>
              <a:p>
                <a:endParaRPr lang="en-US">
                  <a:latin typeface="Arial"/>
                  <a:cs typeface="Arial"/>
                </a:endParaRPr>
              </a:p>
            </p:txBody>
          </p:sp>
          <p:sp>
            <p:nvSpPr>
              <p:cNvPr id="31" name="Rectangle 25"/>
              <p:cNvSpPr>
                <a:spLocks noChangeArrowheads="1"/>
              </p:cNvSpPr>
              <p:nvPr/>
            </p:nvSpPr>
            <p:spPr bwMode="auto">
              <a:xfrm>
                <a:off x="2646" y="1615"/>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23" name="Line 26"/>
            <p:cNvSpPr>
              <a:spLocks noChangeShapeType="1"/>
            </p:cNvSpPr>
            <p:nvPr/>
          </p:nvSpPr>
          <p:spPr bwMode="auto">
            <a:xfrm flipV="1">
              <a:off x="4003" y="1732"/>
              <a:ext cx="0" cy="1905"/>
            </a:xfrm>
            <a:prstGeom prst="line">
              <a:avLst/>
            </a:prstGeom>
            <a:noFill/>
            <a:ln w="19050">
              <a:solidFill>
                <a:srgbClr val="0000FF"/>
              </a:solidFill>
              <a:round/>
              <a:headEnd/>
              <a:tailEnd/>
            </a:ln>
          </p:spPr>
          <p:txBody>
            <a:bodyPr/>
            <a:lstStyle/>
            <a:p>
              <a:endParaRPr lang="en-US">
                <a:latin typeface="Arial"/>
                <a:cs typeface="Arial"/>
              </a:endParaRPr>
            </a:p>
          </p:txBody>
        </p:sp>
      </p:grpSp>
      <p:sp>
        <p:nvSpPr>
          <p:cNvPr id="32" name="AutoShape 27"/>
          <p:cNvSpPr>
            <a:spLocks noChangeArrowheads="1"/>
          </p:cNvSpPr>
          <p:nvPr/>
        </p:nvSpPr>
        <p:spPr bwMode="auto">
          <a:xfrm>
            <a:off x="6496050" y="2965450"/>
            <a:ext cx="1401763" cy="863600"/>
          </a:xfrm>
          <a:prstGeom prst="rtTriangle">
            <a:avLst/>
          </a:prstGeom>
          <a:pattFill prst="wdUpDiag">
            <a:fgClr>
              <a:srgbClr val="33CCFF"/>
            </a:fgClr>
            <a:bgClr>
              <a:schemeClr val="bg1"/>
            </a:bgClr>
          </a:pattFill>
          <a:ln w="9525">
            <a:noFill/>
            <a:miter lim="800000"/>
            <a:headEnd/>
            <a:tailEnd/>
          </a:ln>
        </p:spPr>
        <p:txBody>
          <a:bodyPr wrap="none" anchor="ctr"/>
          <a:lstStyle/>
          <a:p>
            <a:endParaRPr lang="en-US">
              <a:latin typeface="Arial"/>
              <a:cs typeface="Arial"/>
            </a:endParaRPr>
          </a:p>
        </p:txBody>
      </p:sp>
      <p:sp>
        <p:nvSpPr>
          <p:cNvPr id="33" name="Rectangle 28"/>
          <p:cNvSpPr>
            <a:spLocks noChangeArrowheads="1"/>
          </p:cNvSpPr>
          <p:nvPr/>
        </p:nvSpPr>
        <p:spPr bwMode="auto">
          <a:xfrm>
            <a:off x="4987925" y="2943225"/>
            <a:ext cx="1476375" cy="885825"/>
          </a:xfrm>
          <a:prstGeom prst="rect">
            <a:avLst/>
          </a:prstGeom>
          <a:pattFill prst="wdDnDiag">
            <a:fgClr>
              <a:srgbClr val="00CC99"/>
            </a:fgClr>
            <a:bgClr>
              <a:schemeClr val="bg1"/>
            </a:bgClr>
          </a:pattFill>
          <a:ln w="9525">
            <a:no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1294706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left)">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smtClean="0"/>
              <a:t>Producer Surplus</a:t>
            </a:r>
          </a:p>
        </p:txBody>
      </p:sp>
      <p:sp>
        <p:nvSpPr>
          <p:cNvPr id="20483" name="Content Placeholder 2"/>
          <p:cNvSpPr>
            <a:spLocks noGrp="1"/>
          </p:cNvSpPr>
          <p:nvPr>
            <p:ph idx="1"/>
          </p:nvPr>
        </p:nvSpPr>
        <p:spPr>
          <a:xfrm>
            <a:off x="228600" y="990600"/>
            <a:ext cx="8713787" cy="3394075"/>
          </a:xfrm>
        </p:spPr>
        <p:txBody>
          <a:bodyPr/>
          <a:lstStyle/>
          <a:p>
            <a:r>
              <a:rPr lang="en-US" altLang="en-US" dirty="0" smtClean="0"/>
              <a:t>Cost</a:t>
            </a:r>
          </a:p>
          <a:p>
            <a:pPr lvl="1"/>
            <a:r>
              <a:rPr lang="en-US" altLang="en-US" dirty="0" smtClean="0"/>
              <a:t>Value of everything a seller must give up to produce a good</a:t>
            </a:r>
          </a:p>
          <a:p>
            <a:pPr lvl="2"/>
            <a:r>
              <a:rPr lang="en-US" altLang="en-US" dirty="0" smtClean="0"/>
              <a:t>Measure of willingness to sell: produce </a:t>
            </a:r>
            <a:r>
              <a:rPr lang="en-US" altLang="en-US" dirty="0"/>
              <a:t>and sell the good/service only if the </a:t>
            </a:r>
            <a:r>
              <a:rPr lang="en-US" altLang="en-US" dirty="0" smtClean="0"/>
              <a:t>price &gt; cost</a:t>
            </a:r>
            <a:endParaRPr lang="en-US" altLang="en-US" dirty="0"/>
          </a:p>
        </p:txBody>
      </p:sp>
      <p:sp>
        <p:nvSpPr>
          <p:cNvPr id="204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8BBEAE8-CB98-40C4-A50F-711C79966977}" type="slidenum">
              <a:rPr lang="en-US" altLang="en-US" sz="1200" smtClean="0">
                <a:solidFill>
                  <a:srgbClr val="002060"/>
                </a:solidFill>
              </a:rPr>
              <a:pPr algn="ctr" eaLnBrk="1" hangingPunct="1"/>
              <a:t>18</a:t>
            </a:fld>
            <a:endParaRPr lang="en-US" altLang="en-US" sz="1200" smtClean="0">
              <a:solidFill>
                <a:srgbClr val="002060"/>
              </a:solidFill>
            </a:endParaRP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ext Placeholder 1"/>
          <p:cNvSpPr>
            <a:spLocks noGrp="1"/>
          </p:cNvSpPr>
          <p:nvPr>
            <p:ph type="body" sz="quarter" idx="12"/>
          </p:nvPr>
        </p:nvSpPr>
        <p:spPr>
          <a:xfrm>
            <a:off x="3276600" y="3962400"/>
            <a:ext cx="4038600" cy="1295400"/>
          </a:xfrm>
        </p:spPr>
        <p:txBody>
          <a:bodyPr/>
          <a:lstStyle/>
          <a:p>
            <a:r>
              <a:rPr lang="en-US" sz="2800" dirty="0"/>
              <a:t>Example:  Costs of 3 sellers in the lawn-cutting business</a:t>
            </a:r>
            <a:r>
              <a:rPr lang="en-US" sz="2800" dirty="0" smtClean="0"/>
              <a:t>.</a:t>
            </a:r>
            <a:endParaRPr lang="en-US" sz="2800" dirty="0"/>
          </a:p>
        </p:txBody>
      </p:sp>
      <p:graphicFrame>
        <p:nvGraphicFramePr>
          <p:cNvPr id="7" name="Group 94"/>
          <p:cNvGraphicFramePr>
            <a:graphicFrameLocks noGrp="1"/>
          </p:cNvGraphicFramePr>
          <p:nvPr>
            <p:extLst>
              <p:ext uri="{D42A27DB-BD31-4B8C-83A1-F6EECF244321}">
                <p14:modId xmlns:p14="http://schemas.microsoft.com/office/powerpoint/2010/main" val="3410900522"/>
              </p:ext>
            </p:extLst>
          </p:nvPr>
        </p:nvGraphicFramePr>
        <p:xfrm>
          <a:off x="631825" y="3863975"/>
          <a:ext cx="2433638" cy="2346326"/>
        </p:xfrm>
        <a:graphic>
          <a:graphicData uri="http://schemas.openxmlformats.org/drawingml/2006/table">
            <a:tbl>
              <a:tblPr/>
              <a:tblGrid>
                <a:gridCol w="1385888"/>
                <a:gridCol w="1047750"/>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Jack</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Janet</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Chrissy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bl>
          </a:graphicData>
        </a:graphic>
      </p:graphicFrame>
    </p:spTree>
    <p:extLst>
      <p:ext uri="{BB962C8B-B14F-4D97-AF65-F5344CB8AC3E}">
        <p14:creationId xmlns:p14="http://schemas.microsoft.com/office/powerpoint/2010/main" val="339871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smtClean="0"/>
              <a:t>Producer Surplus</a:t>
            </a:r>
          </a:p>
        </p:txBody>
      </p:sp>
      <p:sp>
        <p:nvSpPr>
          <p:cNvPr id="20483" name="Content Placeholder 2"/>
          <p:cNvSpPr>
            <a:spLocks noGrp="1"/>
          </p:cNvSpPr>
          <p:nvPr>
            <p:ph idx="1"/>
          </p:nvPr>
        </p:nvSpPr>
        <p:spPr>
          <a:xfrm>
            <a:off x="228600" y="990600"/>
            <a:ext cx="4343400" cy="3394075"/>
          </a:xfrm>
        </p:spPr>
        <p:txBody>
          <a:bodyPr/>
          <a:lstStyle/>
          <a:p>
            <a:r>
              <a:rPr lang="en-US" altLang="en-US" dirty="0"/>
              <a:t>Derive the supply schedule from the cost data:</a:t>
            </a:r>
          </a:p>
        </p:txBody>
      </p:sp>
      <p:sp>
        <p:nvSpPr>
          <p:cNvPr id="204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8BBEAE8-CB98-40C4-A50F-711C79966977}" type="slidenum">
              <a:rPr lang="en-US" altLang="en-US" sz="1200" smtClean="0">
                <a:solidFill>
                  <a:srgbClr val="002060"/>
                </a:solidFill>
              </a:rPr>
              <a:pPr algn="ctr" eaLnBrk="1" hangingPunct="1"/>
              <a:t>19</a:t>
            </a:fld>
            <a:endParaRPr lang="en-US" altLang="en-US" sz="1200" smtClean="0">
              <a:solidFill>
                <a:srgbClr val="002060"/>
              </a:solidFill>
            </a:endParaRP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aphicFrame>
        <p:nvGraphicFramePr>
          <p:cNvPr id="7" name="Group 94"/>
          <p:cNvGraphicFramePr>
            <a:graphicFrameLocks noGrp="1"/>
          </p:cNvGraphicFramePr>
          <p:nvPr>
            <p:extLst>
              <p:ext uri="{D42A27DB-BD31-4B8C-83A1-F6EECF244321}">
                <p14:modId xmlns:p14="http://schemas.microsoft.com/office/powerpoint/2010/main" val="445636962"/>
              </p:ext>
            </p:extLst>
          </p:nvPr>
        </p:nvGraphicFramePr>
        <p:xfrm>
          <a:off x="631825" y="3863975"/>
          <a:ext cx="2433638" cy="2346326"/>
        </p:xfrm>
        <a:graphic>
          <a:graphicData uri="http://schemas.openxmlformats.org/drawingml/2006/table">
            <a:tbl>
              <a:tblPr/>
              <a:tblGrid>
                <a:gridCol w="1385888"/>
                <a:gridCol w="1047750"/>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Jack</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Janet</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Chrissy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stretch>
                        <a:fillRect/>
                      </a:stretch>
                    </a:blipFill>
                  </a:tcPr>
                </a:tc>
              </a:tr>
            </a:tbl>
          </a:graphicData>
        </a:graphic>
      </p:graphicFrame>
      <p:sp>
        <p:nvSpPr>
          <p:cNvPr id="9" name="Rectangle 4"/>
          <p:cNvSpPr>
            <a:spLocks noChangeArrowheads="1"/>
          </p:cNvSpPr>
          <p:nvPr/>
        </p:nvSpPr>
        <p:spPr bwMode="auto">
          <a:xfrm>
            <a:off x="6694488" y="4024312"/>
            <a:ext cx="795337"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3</a:t>
            </a:r>
          </a:p>
        </p:txBody>
      </p:sp>
      <p:sp>
        <p:nvSpPr>
          <p:cNvPr id="10" name="Rectangle 5"/>
          <p:cNvSpPr>
            <a:spLocks noChangeArrowheads="1"/>
          </p:cNvSpPr>
          <p:nvPr/>
        </p:nvSpPr>
        <p:spPr bwMode="auto">
          <a:xfrm>
            <a:off x="5257800" y="4024312"/>
            <a:ext cx="143668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35 &amp; up</a:t>
            </a:r>
          </a:p>
        </p:txBody>
      </p:sp>
      <p:sp>
        <p:nvSpPr>
          <p:cNvPr id="11" name="Rectangle 6"/>
          <p:cNvSpPr>
            <a:spLocks noChangeArrowheads="1"/>
          </p:cNvSpPr>
          <p:nvPr/>
        </p:nvSpPr>
        <p:spPr bwMode="auto">
          <a:xfrm>
            <a:off x="6694488" y="3333750"/>
            <a:ext cx="795337" cy="6905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2</a:t>
            </a:r>
          </a:p>
        </p:txBody>
      </p:sp>
      <p:sp>
        <p:nvSpPr>
          <p:cNvPr id="12" name="Rectangle 7"/>
          <p:cNvSpPr>
            <a:spLocks noChangeArrowheads="1"/>
          </p:cNvSpPr>
          <p:nvPr/>
        </p:nvSpPr>
        <p:spPr bwMode="auto">
          <a:xfrm>
            <a:off x="5257800" y="3333750"/>
            <a:ext cx="1436688" cy="690562"/>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20 – 34</a:t>
            </a:r>
          </a:p>
        </p:txBody>
      </p:sp>
      <p:sp>
        <p:nvSpPr>
          <p:cNvPr id="13" name="Rectangle 8"/>
          <p:cNvSpPr>
            <a:spLocks noChangeArrowheads="1"/>
          </p:cNvSpPr>
          <p:nvPr/>
        </p:nvSpPr>
        <p:spPr bwMode="auto">
          <a:xfrm>
            <a:off x="6694488" y="2643187"/>
            <a:ext cx="795337"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1</a:t>
            </a:r>
          </a:p>
        </p:txBody>
      </p:sp>
      <p:sp>
        <p:nvSpPr>
          <p:cNvPr id="14" name="Rectangle 9"/>
          <p:cNvSpPr>
            <a:spLocks noChangeArrowheads="1"/>
          </p:cNvSpPr>
          <p:nvPr/>
        </p:nvSpPr>
        <p:spPr bwMode="auto">
          <a:xfrm>
            <a:off x="5257800" y="2643187"/>
            <a:ext cx="143668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10 – 19</a:t>
            </a:r>
          </a:p>
        </p:txBody>
      </p:sp>
      <p:sp>
        <p:nvSpPr>
          <p:cNvPr id="15" name="Rectangle 10"/>
          <p:cNvSpPr>
            <a:spLocks noChangeArrowheads="1"/>
          </p:cNvSpPr>
          <p:nvPr/>
        </p:nvSpPr>
        <p:spPr bwMode="auto">
          <a:xfrm>
            <a:off x="6694488" y="1952625"/>
            <a:ext cx="795337" cy="6905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0</a:t>
            </a:r>
          </a:p>
        </p:txBody>
      </p:sp>
      <p:sp>
        <p:nvSpPr>
          <p:cNvPr id="16" name="Rectangle 11"/>
          <p:cNvSpPr>
            <a:spLocks noChangeArrowheads="1"/>
          </p:cNvSpPr>
          <p:nvPr/>
        </p:nvSpPr>
        <p:spPr bwMode="auto">
          <a:xfrm>
            <a:off x="5257800" y="1952625"/>
            <a:ext cx="1436688" cy="690562"/>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$0 – 9</a:t>
            </a:r>
          </a:p>
        </p:txBody>
      </p:sp>
      <p:sp>
        <p:nvSpPr>
          <p:cNvPr id="17" name="Rectangle 12"/>
          <p:cNvSpPr>
            <a:spLocks noChangeArrowheads="1"/>
          </p:cNvSpPr>
          <p:nvPr/>
        </p:nvSpPr>
        <p:spPr bwMode="auto">
          <a:xfrm>
            <a:off x="6694488" y="1371600"/>
            <a:ext cx="795337"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a:latin typeface="Arial"/>
                <a:cs typeface="Arial"/>
              </a:rPr>
              <a:t>Q</a:t>
            </a:r>
            <a:r>
              <a:rPr lang="en-US" sz="2500" b="1" i="1" baseline="30000">
                <a:latin typeface="Arial"/>
                <a:cs typeface="Arial"/>
              </a:rPr>
              <a:t>s</a:t>
            </a:r>
          </a:p>
        </p:txBody>
      </p:sp>
      <p:sp>
        <p:nvSpPr>
          <p:cNvPr id="18" name="Rectangle 13"/>
          <p:cNvSpPr>
            <a:spLocks noChangeArrowheads="1"/>
          </p:cNvSpPr>
          <p:nvPr/>
        </p:nvSpPr>
        <p:spPr bwMode="auto">
          <a:xfrm>
            <a:off x="5257800" y="1371600"/>
            <a:ext cx="1436688"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a:latin typeface="Arial"/>
                <a:cs typeface="Arial"/>
              </a:rPr>
              <a:t>P</a:t>
            </a:r>
          </a:p>
        </p:txBody>
      </p:sp>
      <p:sp>
        <p:nvSpPr>
          <p:cNvPr id="19" name="Line 14"/>
          <p:cNvSpPr>
            <a:spLocks noChangeShapeType="1"/>
          </p:cNvSpPr>
          <p:nvPr/>
        </p:nvSpPr>
        <p:spPr bwMode="auto">
          <a:xfrm>
            <a:off x="5257800" y="1371600"/>
            <a:ext cx="2232025" cy="0"/>
          </a:xfrm>
          <a:prstGeom prst="line">
            <a:avLst/>
          </a:prstGeom>
          <a:noFill/>
          <a:ln w="12700" cap="sq">
            <a:solidFill>
              <a:schemeClr val="tx1"/>
            </a:solidFill>
            <a:round/>
            <a:headEnd/>
            <a:tailEnd/>
          </a:ln>
        </p:spPr>
        <p:txBody>
          <a:bodyPr rIns="0" anchor="ctr"/>
          <a:lstStyle/>
          <a:p>
            <a:endParaRPr lang="en-US">
              <a:latin typeface="Arial"/>
              <a:cs typeface="Arial"/>
            </a:endParaRPr>
          </a:p>
        </p:txBody>
      </p:sp>
      <p:sp>
        <p:nvSpPr>
          <p:cNvPr id="20" name="Line 15"/>
          <p:cNvSpPr>
            <a:spLocks noChangeShapeType="1"/>
          </p:cNvSpPr>
          <p:nvPr/>
        </p:nvSpPr>
        <p:spPr bwMode="auto">
          <a:xfrm>
            <a:off x="5257800" y="1952625"/>
            <a:ext cx="2232025"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21" name="Line 16"/>
          <p:cNvSpPr>
            <a:spLocks noChangeShapeType="1"/>
          </p:cNvSpPr>
          <p:nvPr/>
        </p:nvSpPr>
        <p:spPr bwMode="auto">
          <a:xfrm>
            <a:off x="5257800" y="4714875"/>
            <a:ext cx="2232025" cy="0"/>
          </a:xfrm>
          <a:prstGeom prst="line">
            <a:avLst/>
          </a:prstGeom>
          <a:noFill/>
          <a:ln w="12700" cap="sq">
            <a:solidFill>
              <a:schemeClr val="tx1"/>
            </a:solidFill>
            <a:round/>
            <a:headEnd/>
            <a:tailEnd/>
          </a:ln>
        </p:spPr>
        <p:txBody>
          <a:bodyPr rIns="0" anchor="ctr"/>
          <a:lstStyle/>
          <a:p>
            <a:endParaRPr lang="en-US">
              <a:latin typeface="Arial"/>
              <a:cs typeface="Arial"/>
            </a:endParaRPr>
          </a:p>
        </p:txBody>
      </p:sp>
      <p:sp>
        <p:nvSpPr>
          <p:cNvPr id="22" name="Line 17"/>
          <p:cNvSpPr>
            <a:spLocks noChangeShapeType="1"/>
          </p:cNvSpPr>
          <p:nvPr/>
        </p:nvSpPr>
        <p:spPr bwMode="auto">
          <a:xfrm>
            <a:off x="5257800" y="1371600"/>
            <a:ext cx="0" cy="3343275"/>
          </a:xfrm>
          <a:prstGeom prst="line">
            <a:avLst/>
          </a:prstGeom>
          <a:noFill/>
          <a:ln w="12700" cap="sq">
            <a:solidFill>
              <a:schemeClr val="tx1"/>
            </a:solidFill>
            <a:round/>
            <a:headEnd/>
            <a:tailEnd/>
          </a:ln>
        </p:spPr>
        <p:txBody>
          <a:bodyPr rIns="0" anchor="ctr"/>
          <a:lstStyle/>
          <a:p>
            <a:endParaRPr lang="en-US">
              <a:latin typeface="Arial"/>
              <a:cs typeface="Arial"/>
            </a:endParaRPr>
          </a:p>
        </p:txBody>
      </p:sp>
      <p:sp>
        <p:nvSpPr>
          <p:cNvPr id="23" name="Line 18"/>
          <p:cNvSpPr>
            <a:spLocks noChangeShapeType="1"/>
          </p:cNvSpPr>
          <p:nvPr/>
        </p:nvSpPr>
        <p:spPr bwMode="auto">
          <a:xfrm>
            <a:off x="6694488" y="1371600"/>
            <a:ext cx="0" cy="3343275"/>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24" name="Line 19"/>
          <p:cNvSpPr>
            <a:spLocks noChangeShapeType="1"/>
          </p:cNvSpPr>
          <p:nvPr/>
        </p:nvSpPr>
        <p:spPr bwMode="auto">
          <a:xfrm>
            <a:off x="7489825" y="1371600"/>
            <a:ext cx="0" cy="3343275"/>
          </a:xfrm>
          <a:prstGeom prst="line">
            <a:avLst/>
          </a:prstGeom>
          <a:noFill/>
          <a:ln w="12700" cap="sq">
            <a:solidFill>
              <a:schemeClr val="tx1"/>
            </a:solidFill>
            <a:round/>
            <a:headEnd/>
            <a:tailEnd/>
          </a:ln>
        </p:spPr>
        <p:txBody>
          <a:bodyPr rIns="0" anchor="ctr"/>
          <a:lstStyle/>
          <a:p>
            <a:endParaRPr lang="en-US">
              <a:latin typeface="Arial"/>
              <a:cs typeface="Arial"/>
            </a:endParaRPr>
          </a:p>
        </p:txBody>
      </p:sp>
      <p:sp>
        <p:nvSpPr>
          <p:cNvPr id="25" name="Line 20"/>
          <p:cNvSpPr>
            <a:spLocks noChangeShapeType="1"/>
          </p:cNvSpPr>
          <p:nvPr/>
        </p:nvSpPr>
        <p:spPr bwMode="auto">
          <a:xfrm>
            <a:off x="5257800" y="2643187"/>
            <a:ext cx="2232025"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26" name="Line 21"/>
          <p:cNvSpPr>
            <a:spLocks noChangeShapeType="1"/>
          </p:cNvSpPr>
          <p:nvPr/>
        </p:nvSpPr>
        <p:spPr bwMode="auto">
          <a:xfrm>
            <a:off x="5257800" y="3333750"/>
            <a:ext cx="2232025"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27" name="Line 22"/>
          <p:cNvSpPr>
            <a:spLocks noChangeShapeType="1"/>
          </p:cNvSpPr>
          <p:nvPr/>
        </p:nvSpPr>
        <p:spPr bwMode="auto">
          <a:xfrm>
            <a:off x="5257800" y="4024312"/>
            <a:ext cx="2232025" cy="0"/>
          </a:xfrm>
          <a:prstGeom prst="line">
            <a:avLst/>
          </a:prstGeom>
          <a:noFill/>
          <a:ln w="12700">
            <a:solidFill>
              <a:schemeClr val="tx1"/>
            </a:solidFill>
            <a:round/>
            <a:headEnd/>
            <a:tailEnd/>
          </a:ln>
        </p:spPr>
        <p:txBody>
          <a:bodyPr rIns="0" anchor="ctr"/>
          <a:lstStyle/>
          <a:p>
            <a:endParaRPr lang="en-US">
              <a:latin typeface="Arial"/>
              <a:cs typeface="Arial"/>
            </a:endParaRPr>
          </a:p>
        </p:txBody>
      </p:sp>
    </p:spTree>
    <p:extLst>
      <p:ext uri="{BB962C8B-B14F-4D97-AF65-F5344CB8AC3E}">
        <p14:creationId xmlns:p14="http://schemas.microsoft.com/office/powerpoint/2010/main" val="341953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p:txBody>
          <a:bodyPr/>
          <a:lstStyle/>
          <a:p>
            <a:r>
              <a:rPr lang="en-US" dirty="0"/>
              <a:t>What is consumer surplus?  How is it related to the demand curve?</a:t>
            </a:r>
          </a:p>
          <a:p>
            <a:r>
              <a:rPr lang="en-US" dirty="0"/>
              <a:t>What is producer surplus?  How is it related to the supply curve?</a:t>
            </a:r>
          </a:p>
          <a:p>
            <a:r>
              <a:rPr lang="en-US" dirty="0"/>
              <a:t>Do markets produce a desirable allocation of resources?  Or could the market outcome be improved upon?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5651931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type="title"/>
          </p:nvPr>
        </p:nvSpPr>
        <p:spPr/>
        <p:txBody>
          <a:bodyPr/>
          <a:lstStyle/>
          <a:p>
            <a:pPr eaLnBrk="1" hangingPunct="1"/>
            <a:r>
              <a:rPr lang="en-US" sz="3600" smtClean="0"/>
              <a:t>Cost and the Supply Curve</a:t>
            </a:r>
          </a:p>
        </p:txBody>
      </p:sp>
      <p:grpSp>
        <p:nvGrpSpPr>
          <p:cNvPr id="2" name="Group 43"/>
          <p:cNvGrpSpPr>
            <a:grpSpLocks/>
          </p:cNvGrpSpPr>
          <p:nvPr/>
        </p:nvGrpSpPr>
        <p:grpSpPr bwMode="auto">
          <a:xfrm>
            <a:off x="214313" y="979488"/>
            <a:ext cx="4548187" cy="5254625"/>
            <a:chOff x="135" y="617"/>
            <a:chExt cx="2865" cy="3310"/>
          </a:xfrm>
        </p:grpSpPr>
        <p:graphicFrame>
          <p:nvGraphicFramePr>
            <p:cNvPr id="12290" name="Object 2"/>
            <p:cNvGraphicFramePr>
              <a:graphicFrameLocks noChangeAspect="1"/>
            </p:cNvGraphicFramePr>
            <p:nvPr/>
          </p:nvGraphicFramePr>
          <p:xfrm>
            <a:off x="135" y="651"/>
            <a:ext cx="2865" cy="3276"/>
          </p:xfrm>
          <a:graphic>
            <a:graphicData uri="http://schemas.openxmlformats.org/presentationml/2006/ole">
              <mc:AlternateContent xmlns:mc="http://schemas.openxmlformats.org/markup-compatibility/2006">
                <mc:Choice xmlns:v="urn:schemas-microsoft-com:vml" Requires="v">
                  <p:oleObj spid="_x0000_s12305" name="Worksheet" r:id="rId4" imgW="2781181" imgH="3181231" progId="Excel.Sheet.8">
                    <p:embed/>
                  </p:oleObj>
                </mc:Choice>
                <mc:Fallback>
                  <p:oleObj name="Worksheet" r:id="rId4" imgW="2781181" imgH="31812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 y="651"/>
                          <a:ext cx="2865" cy="32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31" name="Text Box 4"/>
            <p:cNvSpPr txBox="1">
              <a:spLocks noChangeArrowheads="1"/>
            </p:cNvSpPr>
            <p:nvPr/>
          </p:nvSpPr>
          <p:spPr bwMode="auto">
            <a:xfrm>
              <a:off x="576" y="617"/>
              <a:ext cx="254" cy="327"/>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P</a:t>
              </a:r>
            </a:p>
          </p:txBody>
        </p:sp>
        <p:sp>
          <p:nvSpPr>
            <p:cNvPr id="12332" name="Text Box 5"/>
            <p:cNvSpPr txBox="1">
              <a:spLocks noChangeArrowheads="1"/>
            </p:cNvSpPr>
            <p:nvPr/>
          </p:nvSpPr>
          <p:spPr bwMode="auto">
            <a:xfrm>
              <a:off x="2694" y="3369"/>
              <a:ext cx="299" cy="327"/>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Q</a:t>
              </a:r>
            </a:p>
          </p:txBody>
        </p:sp>
      </p:grpSp>
      <p:grpSp>
        <p:nvGrpSpPr>
          <p:cNvPr id="3" name="Group 42"/>
          <p:cNvGrpSpPr>
            <a:grpSpLocks/>
          </p:cNvGrpSpPr>
          <p:nvPr/>
        </p:nvGrpSpPr>
        <p:grpSpPr bwMode="auto">
          <a:xfrm>
            <a:off x="1341438" y="1497013"/>
            <a:ext cx="2444750" cy="3832225"/>
            <a:chOff x="845" y="943"/>
            <a:chExt cx="1540" cy="2414"/>
          </a:xfrm>
        </p:grpSpPr>
        <p:sp>
          <p:nvSpPr>
            <p:cNvPr id="12324" name="Line 6"/>
            <p:cNvSpPr>
              <a:spLocks noChangeShapeType="1"/>
            </p:cNvSpPr>
            <p:nvPr/>
          </p:nvSpPr>
          <p:spPr bwMode="auto">
            <a:xfrm flipV="1">
              <a:off x="1372" y="2231"/>
              <a:ext cx="0" cy="580"/>
            </a:xfrm>
            <a:prstGeom prst="line">
              <a:avLst/>
            </a:prstGeom>
            <a:noFill/>
            <a:ln w="57150">
              <a:solidFill>
                <a:srgbClr val="339966"/>
              </a:solidFill>
              <a:round/>
              <a:headEnd/>
              <a:tailEnd/>
            </a:ln>
          </p:spPr>
          <p:txBody>
            <a:bodyPr/>
            <a:lstStyle/>
            <a:p>
              <a:endParaRPr lang="en-US"/>
            </a:p>
          </p:txBody>
        </p:sp>
        <p:sp>
          <p:nvSpPr>
            <p:cNvPr id="12325" name="Line 7"/>
            <p:cNvSpPr>
              <a:spLocks noChangeShapeType="1"/>
            </p:cNvSpPr>
            <p:nvPr/>
          </p:nvSpPr>
          <p:spPr bwMode="auto">
            <a:xfrm flipV="1">
              <a:off x="1883" y="1383"/>
              <a:ext cx="0" cy="861"/>
            </a:xfrm>
            <a:prstGeom prst="line">
              <a:avLst/>
            </a:prstGeom>
            <a:noFill/>
            <a:ln w="57150">
              <a:solidFill>
                <a:srgbClr val="339966"/>
              </a:solidFill>
              <a:round/>
              <a:headEnd/>
              <a:tailEnd/>
            </a:ln>
          </p:spPr>
          <p:txBody>
            <a:bodyPr/>
            <a:lstStyle/>
            <a:p>
              <a:endParaRPr lang="en-US"/>
            </a:p>
          </p:txBody>
        </p:sp>
        <p:sp>
          <p:nvSpPr>
            <p:cNvPr id="12326" name="Line 8"/>
            <p:cNvSpPr>
              <a:spLocks noChangeShapeType="1"/>
            </p:cNvSpPr>
            <p:nvPr/>
          </p:nvSpPr>
          <p:spPr bwMode="auto">
            <a:xfrm>
              <a:off x="845" y="2793"/>
              <a:ext cx="531" cy="0"/>
            </a:xfrm>
            <a:prstGeom prst="line">
              <a:avLst/>
            </a:prstGeom>
            <a:noFill/>
            <a:ln w="57150">
              <a:solidFill>
                <a:srgbClr val="339966"/>
              </a:solidFill>
              <a:round/>
              <a:headEnd/>
              <a:tailEnd/>
            </a:ln>
          </p:spPr>
          <p:txBody>
            <a:bodyPr/>
            <a:lstStyle/>
            <a:p>
              <a:endParaRPr lang="en-US"/>
            </a:p>
          </p:txBody>
        </p:sp>
        <p:sp>
          <p:nvSpPr>
            <p:cNvPr id="12327" name="Line 9"/>
            <p:cNvSpPr>
              <a:spLocks noChangeShapeType="1"/>
            </p:cNvSpPr>
            <p:nvPr/>
          </p:nvSpPr>
          <p:spPr bwMode="auto">
            <a:xfrm flipV="1">
              <a:off x="862" y="2800"/>
              <a:ext cx="0" cy="557"/>
            </a:xfrm>
            <a:prstGeom prst="line">
              <a:avLst/>
            </a:prstGeom>
            <a:noFill/>
            <a:ln w="57150">
              <a:solidFill>
                <a:srgbClr val="339966"/>
              </a:solidFill>
              <a:round/>
              <a:headEnd/>
              <a:tailEnd/>
            </a:ln>
          </p:spPr>
          <p:txBody>
            <a:bodyPr/>
            <a:lstStyle/>
            <a:p>
              <a:endParaRPr lang="en-US"/>
            </a:p>
          </p:txBody>
        </p:sp>
        <p:sp>
          <p:nvSpPr>
            <p:cNvPr id="12328" name="Line 10"/>
            <p:cNvSpPr>
              <a:spLocks noChangeShapeType="1"/>
            </p:cNvSpPr>
            <p:nvPr/>
          </p:nvSpPr>
          <p:spPr bwMode="auto">
            <a:xfrm>
              <a:off x="1355" y="2226"/>
              <a:ext cx="531" cy="0"/>
            </a:xfrm>
            <a:prstGeom prst="line">
              <a:avLst/>
            </a:prstGeom>
            <a:noFill/>
            <a:ln w="57150">
              <a:solidFill>
                <a:srgbClr val="339966"/>
              </a:solidFill>
              <a:round/>
              <a:headEnd/>
              <a:tailEnd/>
            </a:ln>
          </p:spPr>
          <p:txBody>
            <a:bodyPr/>
            <a:lstStyle/>
            <a:p>
              <a:endParaRPr lang="en-US"/>
            </a:p>
          </p:txBody>
        </p:sp>
        <p:sp>
          <p:nvSpPr>
            <p:cNvPr id="12329" name="Line 11"/>
            <p:cNvSpPr>
              <a:spLocks noChangeShapeType="1"/>
            </p:cNvSpPr>
            <p:nvPr/>
          </p:nvSpPr>
          <p:spPr bwMode="auto">
            <a:xfrm>
              <a:off x="1866" y="1386"/>
              <a:ext cx="519" cy="0"/>
            </a:xfrm>
            <a:prstGeom prst="line">
              <a:avLst/>
            </a:prstGeom>
            <a:noFill/>
            <a:ln w="57150">
              <a:solidFill>
                <a:srgbClr val="339966"/>
              </a:solidFill>
              <a:round/>
              <a:headEnd/>
              <a:tailEnd/>
            </a:ln>
          </p:spPr>
          <p:txBody>
            <a:bodyPr/>
            <a:lstStyle/>
            <a:p>
              <a:endParaRPr lang="en-US"/>
            </a:p>
          </p:txBody>
        </p:sp>
        <p:sp>
          <p:nvSpPr>
            <p:cNvPr id="12330" name="Line 12"/>
            <p:cNvSpPr>
              <a:spLocks noChangeShapeType="1"/>
            </p:cNvSpPr>
            <p:nvPr/>
          </p:nvSpPr>
          <p:spPr bwMode="auto">
            <a:xfrm flipV="1">
              <a:off x="2383" y="943"/>
              <a:ext cx="0" cy="461"/>
            </a:xfrm>
            <a:prstGeom prst="line">
              <a:avLst/>
            </a:prstGeom>
            <a:noFill/>
            <a:ln w="57150">
              <a:solidFill>
                <a:srgbClr val="339966"/>
              </a:solidFill>
              <a:round/>
              <a:headEnd/>
              <a:tailEnd/>
            </a:ln>
          </p:spPr>
          <p:txBody>
            <a:bodyPr/>
            <a:lstStyle/>
            <a:p>
              <a:endParaRPr lang="en-US"/>
            </a:p>
          </p:txBody>
        </p:sp>
      </p:grpSp>
      <p:graphicFrame>
        <p:nvGraphicFramePr>
          <p:cNvPr id="134157" name="Group 13"/>
          <p:cNvGraphicFramePr>
            <a:graphicFrameLocks noGrp="1"/>
          </p:cNvGraphicFramePr>
          <p:nvPr/>
        </p:nvGraphicFramePr>
        <p:xfrm>
          <a:off x="6334125" y="1481138"/>
          <a:ext cx="2232025" cy="3343277"/>
        </p:xfrm>
        <a:graphic>
          <a:graphicData uri="http://schemas.openxmlformats.org/drawingml/2006/table">
            <a:tbl>
              <a:tblPr/>
              <a:tblGrid>
                <a:gridCol w="1436688"/>
                <a:gridCol w="795337"/>
              </a:tblGrid>
              <a:tr h="58102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smtClean="0">
                          <a:ln>
                            <a:noFill/>
                          </a:ln>
                          <a:solidFill>
                            <a:schemeClr val="tx1"/>
                          </a:solidFill>
                          <a:effectLst/>
                          <a:latin typeface="Arial" charset="0"/>
                        </a:rPr>
                        <a:t>P</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smtClean="0">
                          <a:ln>
                            <a:noFill/>
                          </a:ln>
                          <a:solidFill>
                            <a:schemeClr val="tx1"/>
                          </a:solidFill>
                          <a:effectLst/>
                          <a:latin typeface="Arial" charset="0"/>
                        </a:rPr>
                        <a:t>Q</a:t>
                      </a:r>
                      <a:r>
                        <a:rPr kumimoji="0" lang="en-US" sz="2500" b="1" i="1" u="none" strike="noStrike" cap="none" normalizeH="0" baseline="30000" smtClean="0">
                          <a:ln>
                            <a:noFill/>
                          </a:ln>
                          <a:solidFill>
                            <a:schemeClr val="tx1"/>
                          </a:solidFill>
                          <a:effectLst/>
                          <a:latin typeface="Arial" charset="0"/>
                        </a:rPr>
                        <a:t>s</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$0 – 9</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0</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 – 19</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20 – 34</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35 &amp; up</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88" name="AutoShape 44"/>
          <p:cNvSpPr>
            <a:spLocks/>
          </p:cNvSpPr>
          <p:nvPr/>
        </p:nvSpPr>
        <p:spPr bwMode="auto">
          <a:xfrm>
            <a:off x="1408113" y="4452938"/>
            <a:ext cx="182562" cy="866775"/>
          </a:xfrm>
          <a:prstGeom prst="rightBrace">
            <a:avLst>
              <a:gd name="adj1" fmla="val 39565"/>
              <a:gd name="adj2" fmla="val 50000"/>
            </a:avLst>
          </a:prstGeom>
          <a:noFill/>
          <a:ln w="28575">
            <a:solidFill>
              <a:srgbClr val="FF0000"/>
            </a:solidFill>
            <a:round/>
            <a:headEnd/>
            <a:tailEnd/>
          </a:ln>
        </p:spPr>
        <p:txBody>
          <a:bodyPr wrap="none" anchor="ctr"/>
          <a:lstStyle/>
          <a:p>
            <a:endParaRPr lang="en-US">
              <a:cs typeface="Arial" charset="0"/>
            </a:endParaRPr>
          </a:p>
        </p:txBody>
      </p:sp>
      <p:sp>
        <p:nvSpPr>
          <p:cNvPr id="134189" name="Line 45"/>
          <p:cNvSpPr>
            <a:spLocks noChangeShapeType="1"/>
          </p:cNvSpPr>
          <p:nvPr/>
        </p:nvSpPr>
        <p:spPr bwMode="auto">
          <a:xfrm>
            <a:off x="5684838" y="2433638"/>
            <a:ext cx="739775" cy="0"/>
          </a:xfrm>
          <a:prstGeom prst="line">
            <a:avLst/>
          </a:prstGeom>
          <a:noFill/>
          <a:ln w="76200">
            <a:solidFill>
              <a:srgbClr val="FF0000"/>
            </a:solidFill>
            <a:round/>
            <a:headEnd/>
            <a:tailEnd type="triangle" w="lg" len="med"/>
          </a:ln>
        </p:spPr>
        <p:txBody>
          <a:bodyPr/>
          <a:lstStyle/>
          <a:p>
            <a:endParaRPr lang="en-US"/>
          </a:p>
        </p:txBody>
      </p:sp>
      <p:sp>
        <p:nvSpPr>
          <p:cNvPr id="134190" name="Line 46"/>
          <p:cNvSpPr>
            <a:spLocks noChangeShapeType="1"/>
          </p:cNvSpPr>
          <p:nvPr/>
        </p:nvSpPr>
        <p:spPr bwMode="auto">
          <a:xfrm>
            <a:off x="5686425" y="3108325"/>
            <a:ext cx="739775" cy="0"/>
          </a:xfrm>
          <a:prstGeom prst="line">
            <a:avLst/>
          </a:prstGeom>
          <a:noFill/>
          <a:ln w="76200">
            <a:solidFill>
              <a:srgbClr val="FF0000"/>
            </a:solidFill>
            <a:round/>
            <a:headEnd/>
            <a:tailEnd type="triangle" w="lg" len="med"/>
          </a:ln>
        </p:spPr>
        <p:txBody>
          <a:bodyPr/>
          <a:lstStyle/>
          <a:p>
            <a:endParaRPr lang="en-US"/>
          </a:p>
        </p:txBody>
      </p:sp>
      <p:sp>
        <p:nvSpPr>
          <p:cNvPr id="134191" name="Line 47"/>
          <p:cNvSpPr>
            <a:spLocks noChangeShapeType="1"/>
          </p:cNvSpPr>
          <p:nvPr/>
        </p:nvSpPr>
        <p:spPr bwMode="auto">
          <a:xfrm>
            <a:off x="5680075" y="3840163"/>
            <a:ext cx="739775" cy="0"/>
          </a:xfrm>
          <a:prstGeom prst="line">
            <a:avLst/>
          </a:prstGeom>
          <a:noFill/>
          <a:ln w="76200">
            <a:solidFill>
              <a:srgbClr val="FF0000"/>
            </a:solidFill>
            <a:round/>
            <a:headEnd/>
            <a:tailEnd type="triangle" w="lg" len="med"/>
          </a:ln>
        </p:spPr>
        <p:txBody>
          <a:bodyPr/>
          <a:lstStyle/>
          <a:p>
            <a:endParaRPr lang="en-US"/>
          </a:p>
        </p:txBody>
      </p:sp>
      <p:sp>
        <p:nvSpPr>
          <p:cNvPr id="134192" name="Line 48"/>
          <p:cNvSpPr>
            <a:spLocks noChangeShapeType="1"/>
          </p:cNvSpPr>
          <p:nvPr/>
        </p:nvSpPr>
        <p:spPr bwMode="auto">
          <a:xfrm>
            <a:off x="5680075" y="4508500"/>
            <a:ext cx="739775" cy="0"/>
          </a:xfrm>
          <a:prstGeom prst="line">
            <a:avLst/>
          </a:prstGeom>
          <a:noFill/>
          <a:ln w="76200">
            <a:solidFill>
              <a:srgbClr val="FF0000"/>
            </a:solidFill>
            <a:round/>
            <a:headEnd/>
            <a:tailEnd type="triangle" w="lg" len="med"/>
          </a:ln>
        </p:spPr>
        <p:txBody>
          <a:bodyPr/>
          <a:lstStyle/>
          <a:p>
            <a:endParaRPr lang="en-US"/>
          </a:p>
        </p:txBody>
      </p:sp>
      <p:sp>
        <p:nvSpPr>
          <p:cNvPr id="134193" name="AutoShape 49"/>
          <p:cNvSpPr>
            <a:spLocks/>
          </p:cNvSpPr>
          <p:nvPr/>
        </p:nvSpPr>
        <p:spPr bwMode="auto">
          <a:xfrm>
            <a:off x="2206625" y="3562350"/>
            <a:ext cx="182563" cy="866775"/>
          </a:xfrm>
          <a:prstGeom prst="rightBrace">
            <a:avLst>
              <a:gd name="adj1" fmla="val 39565"/>
              <a:gd name="adj2" fmla="val 50000"/>
            </a:avLst>
          </a:prstGeom>
          <a:noFill/>
          <a:ln w="28575">
            <a:solidFill>
              <a:srgbClr val="FF0000"/>
            </a:solidFill>
            <a:round/>
            <a:headEnd/>
            <a:tailEnd/>
          </a:ln>
        </p:spPr>
        <p:txBody>
          <a:bodyPr wrap="none" anchor="ctr"/>
          <a:lstStyle/>
          <a:p>
            <a:endParaRPr lang="en-US">
              <a:cs typeface="Arial" charset="0"/>
            </a:endParaRPr>
          </a:p>
        </p:txBody>
      </p:sp>
      <p:sp>
        <p:nvSpPr>
          <p:cNvPr id="134194" name="AutoShape 50"/>
          <p:cNvSpPr>
            <a:spLocks/>
          </p:cNvSpPr>
          <p:nvPr/>
        </p:nvSpPr>
        <p:spPr bwMode="auto">
          <a:xfrm>
            <a:off x="3046413" y="2233613"/>
            <a:ext cx="182562" cy="1303337"/>
          </a:xfrm>
          <a:prstGeom prst="rightBrace">
            <a:avLst>
              <a:gd name="adj1" fmla="val 59493"/>
              <a:gd name="adj2" fmla="val 50000"/>
            </a:avLst>
          </a:prstGeom>
          <a:noFill/>
          <a:ln w="28575">
            <a:solidFill>
              <a:srgbClr val="FF0000"/>
            </a:solidFill>
            <a:round/>
            <a:headEnd/>
            <a:tailEnd/>
          </a:ln>
        </p:spPr>
        <p:txBody>
          <a:bodyPr wrap="none" anchor="ctr"/>
          <a:lstStyle/>
          <a:p>
            <a:endParaRPr lang="en-US">
              <a:cs typeface="Arial" charset="0"/>
            </a:endParaRPr>
          </a:p>
        </p:txBody>
      </p:sp>
      <p:sp>
        <p:nvSpPr>
          <p:cNvPr id="134195" name="AutoShape 51"/>
          <p:cNvSpPr>
            <a:spLocks/>
          </p:cNvSpPr>
          <p:nvPr/>
        </p:nvSpPr>
        <p:spPr bwMode="auto">
          <a:xfrm>
            <a:off x="3824288" y="1501775"/>
            <a:ext cx="182562" cy="696913"/>
          </a:xfrm>
          <a:prstGeom prst="rightBrace">
            <a:avLst>
              <a:gd name="adj1" fmla="val 31812"/>
              <a:gd name="adj2" fmla="val 50000"/>
            </a:avLst>
          </a:prstGeom>
          <a:noFill/>
          <a:ln w="28575">
            <a:solidFill>
              <a:srgbClr val="FF0000"/>
            </a:solidFill>
            <a:round/>
            <a:headEnd/>
            <a:tailEnd/>
          </a:ln>
        </p:spPr>
        <p:txBody>
          <a:bodyPr wrap="none" anchor="ctr"/>
          <a:lstStyle/>
          <a:p>
            <a:endParaRPr lang="en-US">
              <a:cs typeface="Arial" charset="0"/>
            </a:endParaRP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20</a:t>
            </a:fld>
            <a:endParaRPr lang="en-US" dirty="0"/>
          </a:p>
        </p:txBody>
      </p:sp>
    </p:spTree>
    <p:extLst>
      <p:ext uri="{BB962C8B-B14F-4D97-AF65-F5344CB8AC3E}">
        <p14:creationId xmlns:p14="http://schemas.microsoft.com/office/powerpoint/2010/main" val="3334027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189"/>
                                        </p:tgtEl>
                                        <p:attrNameLst>
                                          <p:attrName>style.visibility</p:attrName>
                                        </p:attrNameLst>
                                      </p:cBhvr>
                                      <p:to>
                                        <p:strVal val="visible"/>
                                      </p:to>
                                    </p:set>
                                    <p:animEffect transition="in" filter="fade">
                                      <p:cBhvr>
                                        <p:cTn id="17" dur="500"/>
                                        <p:tgtEl>
                                          <p:spTgt spid="13418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34188"/>
                                        </p:tgtEl>
                                        <p:attrNameLst>
                                          <p:attrName>style.visibility</p:attrName>
                                        </p:attrNameLst>
                                      </p:cBhvr>
                                      <p:to>
                                        <p:strVal val="visible"/>
                                      </p:to>
                                    </p:set>
                                    <p:animEffect transition="in" filter="strips(downLeft)">
                                      <p:cBhvr>
                                        <p:cTn id="20" dur="500"/>
                                        <p:tgtEl>
                                          <p:spTgt spid="13418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34189"/>
                                        </p:tgtEl>
                                      </p:cBhvr>
                                    </p:animEffect>
                                    <p:set>
                                      <p:cBhvr>
                                        <p:cTn id="25" dur="1" fill="hold">
                                          <p:stCondLst>
                                            <p:cond delay="499"/>
                                          </p:stCondLst>
                                        </p:cTn>
                                        <p:tgtEl>
                                          <p:spTgt spid="13418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34188"/>
                                        </p:tgtEl>
                                      </p:cBhvr>
                                    </p:animEffect>
                                    <p:set>
                                      <p:cBhvr>
                                        <p:cTn id="28" dur="1" fill="hold">
                                          <p:stCondLst>
                                            <p:cond delay="499"/>
                                          </p:stCondLst>
                                        </p:cTn>
                                        <p:tgtEl>
                                          <p:spTgt spid="13418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4190"/>
                                        </p:tgtEl>
                                        <p:attrNameLst>
                                          <p:attrName>style.visibility</p:attrName>
                                        </p:attrNameLst>
                                      </p:cBhvr>
                                      <p:to>
                                        <p:strVal val="visible"/>
                                      </p:to>
                                    </p:set>
                                    <p:animEffect transition="in" filter="fade">
                                      <p:cBhvr>
                                        <p:cTn id="32" dur="500"/>
                                        <p:tgtEl>
                                          <p:spTgt spid="134190"/>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34193"/>
                                        </p:tgtEl>
                                        <p:attrNameLst>
                                          <p:attrName>style.visibility</p:attrName>
                                        </p:attrNameLst>
                                      </p:cBhvr>
                                      <p:to>
                                        <p:strVal val="visible"/>
                                      </p:to>
                                    </p:set>
                                    <p:animEffect transition="in" filter="strips(downLeft)">
                                      <p:cBhvr>
                                        <p:cTn id="35" dur="500"/>
                                        <p:tgtEl>
                                          <p:spTgt spid="1341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34190"/>
                                        </p:tgtEl>
                                      </p:cBhvr>
                                    </p:animEffect>
                                    <p:set>
                                      <p:cBhvr>
                                        <p:cTn id="40" dur="1" fill="hold">
                                          <p:stCondLst>
                                            <p:cond delay="499"/>
                                          </p:stCondLst>
                                        </p:cTn>
                                        <p:tgtEl>
                                          <p:spTgt spid="13419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4193"/>
                                        </p:tgtEl>
                                      </p:cBhvr>
                                    </p:animEffect>
                                    <p:set>
                                      <p:cBhvr>
                                        <p:cTn id="43" dur="1" fill="hold">
                                          <p:stCondLst>
                                            <p:cond delay="499"/>
                                          </p:stCondLst>
                                        </p:cTn>
                                        <p:tgtEl>
                                          <p:spTgt spid="134193"/>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4191"/>
                                        </p:tgtEl>
                                        <p:attrNameLst>
                                          <p:attrName>style.visibility</p:attrName>
                                        </p:attrNameLst>
                                      </p:cBhvr>
                                      <p:to>
                                        <p:strVal val="visible"/>
                                      </p:to>
                                    </p:set>
                                    <p:animEffect transition="in" filter="fade">
                                      <p:cBhvr>
                                        <p:cTn id="47" dur="500"/>
                                        <p:tgtEl>
                                          <p:spTgt spid="134191"/>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34194"/>
                                        </p:tgtEl>
                                        <p:attrNameLst>
                                          <p:attrName>style.visibility</p:attrName>
                                        </p:attrNameLst>
                                      </p:cBhvr>
                                      <p:to>
                                        <p:strVal val="visible"/>
                                      </p:to>
                                    </p:set>
                                    <p:animEffect transition="in" filter="strips(downLeft)">
                                      <p:cBhvr>
                                        <p:cTn id="50" dur="500"/>
                                        <p:tgtEl>
                                          <p:spTgt spid="13419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34191"/>
                                        </p:tgtEl>
                                      </p:cBhvr>
                                    </p:animEffect>
                                    <p:set>
                                      <p:cBhvr>
                                        <p:cTn id="55" dur="1" fill="hold">
                                          <p:stCondLst>
                                            <p:cond delay="499"/>
                                          </p:stCondLst>
                                        </p:cTn>
                                        <p:tgtEl>
                                          <p:spTgt spid="13419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34194"/>
                                        </p:tgtEl>
                                      </p:cBhvr>
                                    </p:animEffect>
                                    <p:set>
                                      <p:cBhvr>
                                        <p:cTn id="58" dur="1" fill="hold">
                                          <p:stCondLst>
                                            <p:cond delay="499"/>
                                          </p:stCondLst>
                                        </p:cTn>
                                        <p:tgtEl>
                                          <p:spTgt spid="134194"/>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4192"/>
                                        </p:tgtEl>
                                        <p:attrNameLst>
                                          <p:attrName>style.visibility</p:attrName>
                                        </p:attrNameLst>
                                      </p:cBhvr>
                                      <p:to>
                                        <p:strVal val="visible"/>
                                      </p:to>
                                    </p:set>
                                    <p:animEffect transition="in" filter="fade">
                                      <p:cBhvr>
                                        <p:cTn id="62" dur="500"/>
                                        <p:tgtEl>
                                          <p:spTgt spid="134192"/>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134195"/>
                                        </p:tgtEl>
                                        <p:attrNameLst>
                                          <p:attrName>style.visibility</p:attrName>
                                        </p:attrNameLst>
                                      </p:cBhvr>
                                      <p:to>
                                        <p:strVal val="visible"/>
                                      </p:to>
                                    </p:set>
                                    <p:animEffect transition="in" filter="strips(downLeft)">
                                      <p:cBhvr>
                                        <p:cTn id="65" dur="500"/>
                                        <p:tgtEl>
                                          <p:spTgt spid="13419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34192"/>
                                        </p:tgtEl>
                                      </p:cBhvr>
                                    </p:animEffect>
                                    <p:set>
                                      <p:cBhvr>
                                        <p:cTn id="70" dur="1" fill="hold">
                                          <p:stCondLst>
                                            <p:cond delay="499"/>
                                          </p:stCondLst>
                                        </p:cTn>
                                        <p:tgtEl>
                                          <p:spTgt spid="13419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34195"/>
                                        </p:tgtEl>
                                      </p:cBhvr>
                                    </p:animEffect>
                                    <p:set>
                                      <p:cBhvr>
                                        <p:cTn id="73" dur="1" fill="hold">
                                          <p:stCondLst>
                                            <p:cond delay="499"/>
                                          </p:stCondLst>
                                        </p:cTn>
                                        <p:tgtEl>
                                          <p:spTgt spid="134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88" grpId="0" animBg="1"/>
      <p:bldP spid="134188" grpId="1" animBg="1"/>
      <p:bldP spid="134189" grpId="0" animBg="1"/>
      <p:bldP spid="134189" grpId="1" animBg="1"/>
      <p:bldP spid="134190" grpId="0" animBg="1"/>
      <p:bldP spid="134190" grpId="1" animBg="1"/>
      <p:bldP spid="134191" grpId="0" animBg="1"/>
      <p:bldP spid="134191" grpId="1" animBg="1"/>
      <p:bldP spid="134192" grpId="0" animBg="1"/>
      <p:bldP spid="134192" grpId="1" animBg="1"/>
      <p:bldP spid="134193" grpId="0" animBg="1"/>
      <p:bldP spid="134193" grpId="1" animBg="1"/>
      <p:bldP spid="134194" grpId="0" animBg="1"/>
      <p:bldP spid="134194" grpId="1" animBg="1"/>
      <p:bldP spid="134195" grpId="0" animBg="1"/>
      <p:bldP spid="13419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1824105328"/>
              </p:ext>
            </p:extLst>
          </p:nvPr>
        </p:nvGraphicFramePr>
        <p:xfrm>
          <a:off x="214313" y="1033463"/>
          <a:ext cx="4548187" cy="5200650"/>
        </p:xfrm>
        <a:graphic>
          <a:graphicData uri="http://schemas.openxmlformats.org/presentationml/2006/ole">
            <mc:AlternateContent xmlns:mc="http://schemas.openxmlformats.org/markup-compatibility/2006">
              <mc:Choice xmlns:v="urn:schemas-microsoft-com:vml" Requires="v">
                <p:oleObj spid="_x0000_s13330" name="Worksheet" r:id="rId4" imgW="2781181" imgH="3181231" progId="Excel.Sheet.8">
                  <p:embed/>
                </p:oleObj>
              </mc:Choice>
              <mc:Fallback>
                <p:oleObj name="Worksheet" r:id="rId4" imgW="2781181" imgH="31812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1033463"/>
                        <a:ext cx="4548187" cy="520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Rectangle 3"/>
          <p:cNvSpPr>
            <a:spLocks noGrp="1" noChangeArrowheads="1"/>
          </p:cNvSpPr>
          <p:nvPr>
            <p:ph type="title"/>
          </p:nvPr>
        </p:nvSpPr>
        <p:spPr/>
        <p:txBody>
          <a:bodyPr/>
          <a:lstStyle/>
          <a:p>
            <a:pPr eaLnBrk="1" hangingPunct="1"/>
            <a:r>
              <a:rPr lang="en-US" sz="3600" smtClean="0"/>
              <a:t>Cost and the Supply Curve</a:t>
            </a:r>
          </a:p>
        </p:txBody>
      </p:sp>
      <p:sp>
        <p:nvSpPr>
          <p:cNvPr id="5" name="Text Placeholder 4"/>
          <p:cNvSpPr>
            <a:spLocks noGrp="1"/>
          </p:cNvSpPr>
          <p:nvPr>
            <p:ph type="body" sz="quarter" idx="12"/>
          </p:nvPr>
        </p:nvSpPr>
        <p:spPr>
          <a:xfrm>
            <a:off x="5867400" y="901700"/>
            <a:ext cx="2933699" cy="4826000"/>
          </a:xfrm>
        </p:spPr>
        <p:txBody>
          <a:bodyPr/>
          <a:lstStyle/>
          <a:p>
            <a:r>
              <a:rPr lang="en-US" sz="2800" dirty="0">
                <a:cs typeface="Arial"/>
              </a:rPr>
              <a:t>At each </a:t>
            </a:r>
            <a:r>
              <a:rPr lang="en-US" sz="2800" b="1" i="1" dirty="0">
                <a:cs typeface="Arial"/>
              </a:rPr>
              <a:t>Q</a:t>
            </a:r>
            <a:r>
              <a:rPr lang="en-US" sz="2800" dirty="0" smtClean="0">
                <a:cs typeface="Arial"/>
              </a:rPr>
              <a:t>, the </a:t>
            </a:r>
            <a:r>
              <a:rPr lang="en-US" sz="2800" dirty="0">
                <a:cs typeface="Arial"/>
              </a:rPr>
              <a:t>height </a:t>
            </a:r>
            <a:r>
              <a:rPr lang="en-US" sz="2800" dirty="0" smtClean="0">
                <a:cs typeface="Arial"/>
              </a:rPr>
              <a:t>of the </a:t>
            </a:r>
            <a:r>
              <a:rPr lang="en-US" sz="2800" b="1" i="1" dirty="0">
                <a:cs typeface="Arial"/>
              </a:rPr>
              <a:t>S</a:t>
            </a:r>
            <a:r>
              <a:rPr lang="en-US" sz="2800" dirty="0">
                <a:cs typeface="Arial"/>
              </a:rPr>
              <a:t> </a:t>
            </a:r>
            <a:r>
              <a:rPr lang="en-US" sz="2800" dirty="0" smtClean="0">
                <a:cs typeface="Arial"/>
              </a:rPr>
              <a:t>curve is </a:t>
            </a:r>
            <a:r>
              <a:rPr lang="en-US" sz="2800" dirty="0">
                <a:cs typeface="Arial"/>
              </a:rPr>
              <a:t>the cost of the </a:t>
            </a:r>
            <a:r>
              <a:rPr lang="en-US" sz="2800" b="1" i="1" dirty="0">
                <a:solidFill>
                  <a:srgbClr val="990099"/>
                </a:solidFill>
                <a:cs typeface="Arial"/>
              </a:rPr>
              <a:t>marginal seller</a:t>
            </a:r>
            <a:r>
              <a:rPr lang="en-US" sz="2800" dirty="0" smtClean="0">
                <a:cs typeface="Arial"/>
              </a:rPr>
              <a:t>, the </a:t>
            </a:r>
            <a:r>
              <a:rPr lang="en-US" sz="2800" dirty="0">
                <a:cs typeface="Arial"/>
              </a:rPr>
              <a:t>seller who would </a:t>
            </a:r>
            <a:r>
              <a:rPr lang="en-US" sz="2800" dirty="0" smtClean="0">
                <a:cs typeface="Arial"/>
              </a:rPr>
              <a:t>leave the </a:t>
            </a:r>
            <a:r>
              <a:rPr lang="en-US" sz="2800" dirty="0">
                <a:cs typeface="Arial"/>
              </a:rPr>
              <a:t>market </a:t>
            </a:r>
            <a:r>
              <a:rPr lang="en-US" sz="2800" dirty="0" smtClean="0">
                <a:cs typeface="Arial"/>
              </a:rPr>
              <a:t>if the </a:t>
            </a:r>
            <a:r>
              <a:rPr lang="en-US" sz="2800" dirty="0">
                <a:cs typeface="Arial"/>
              </a:rPr>
              <a:t>price were </a:t>
            </a:r>
            <a:r>
              <a:rPr lang="en-US" sz="2800" dirty="0" smtClean="0">
                <a:cs typeface="Arial"/>
              </a:rPr>
              <a:t>any lower</a:t>
            </a:r>
            <a:r>
              <a:rPr lang="en-US" sz="2800" dirty="0">
                <a:cs typeface="Arial"/>
              </a:rPr>
              <a:t>.</a:t>
            </a:r>
          </a:p>
          <a:p>
            <a:endParaRPr lang="en-US" sz="2800" dirty="0"/>
          </a:p>
        </p:txBody>
      </p:sp>
      <p:sp>
        <p:nvSpPr>
          <p:cNvPr id="13318" name="Text Box 4"/>
          <p:cNvSpPr txBox="1">
            <a:spLocks noChangeArrowheads="1"/>
          </p:cNvSpPr>
          <p:nvPr/>
        </p:nvSpPr>
        <p:spPr bwMode="auto">
          <a:xfrm>
            <a:off x="1166813" y="979488"/>
            <a:ext cx="403225" cy="519112"/>
          </a:xfrm>
          <a:prstGeom prst="rect">
            <a:avLst/>
          </a:prstGeom>
          <a:solidFill>
            <a:schemeClr val="bg1"/>
          </a:solidFill>
          <a:ln w="9525">
            <a:noFill/>
            <a:miter lim="800000"/>
            <a:headEnd/>
            <a:tailEnd/>
          </a:ln>
        </p:spPr>
        <p:txBody>
          <a:bodyPr>
            <a:spAutoFit/>
          </a:bodyPr>
          <a:lstStyle/>
          <a:p>
            <a:pPr>
              <a:spcBef>
                <a:spcPct val="50000"/>
              </a:spcBef>
            </a:pPr>
            <a:r>
              <a:rPr lang="en-US" sz="2800" b="1" i="1">
                <a:latin typeface="Arial"/>
                <a:cs typeface="Arial"/>
              </a:rPr>
              <a:t>P</a:t>
            </a:r>
          </a:p>
        </p:txBody>
      </p:sp>
      <p:sp>
        <p:nvSpPr>
          <p:cNvPr id="13319" name="Text Box 5"/>
          <p:cNvSpPr txBox="1">
            <a:spLocks noChangeArrowheads="1"/>
          </p:cNvSpPr>
          <p:nvPr/>
        </p:nvSpPr>
        <p:spPr bwMode="auto">
          <a:xfrm>
            <a:off x="4276725" y="5080000"/>
            <a:ext cx="474663" cy="519113"/>
          </a:xfrm>
          <a:prstGeom prst="rect">
            <a:avLst/>
          </a:prstGeom>
          <a:solidFill>
            <a:schemeClr val="bg1"/>
          </a:solidFill>
          <a:ln w="9525">
            <a:noFill/>
            <a:miter lim="800000"/>
            <a:headEnd/>
            <a:tailEnd/>
          </a:ln>
        </p:spPr>
        <p:txBody>
          <a:bodyPr>
            <a:spAutoFit/>
          </a:bodyPr>
          <a:lstStyle/>
          <a:p>
            <a:pPr>
              <a:spcBef>
                <a:spcPct val="50000"/>
              </a:spcBef>
            </a:pPr>
            <a:r>
              <a:rPr lang="en-US" sz="2800" b="1" i="1">
                <a:latin typeface="Arial"/>
                <a:cs typeface="Arial"/>
              </a:rPr>
              <a:t>Q</a:t>
            </a:r>
          </a:p>
        </p:txBody>
      </p:sp>
      <p:sp>
        <p:nvSpPr>
          <p:cNvPr id="13320" name="Line 6"/>
          <p:cNvSpPr>
            <a:spLocks noChangeShapeType="1"/>
          </p:cNvSpPr>
          <p:nvPr/>
        </p:nvSpPr>
        <p:spPr bwMode="auto">
          <a:xfrm flipV="1">
            <a:off x="2178050" y="3541713"/>
            <a:ext cx="0" cy="920750"/>
          </a:xfrm>
          <a:prstGeom prst="line">
            <a:avLst/>
          </a:prstGeom>
          <a:noFill/>
          <a:ln w="57150">
            <a:solidFill>
              <a:srgbClr val="339966"/>
            </a:solidFill>
            <a:round/>
            <a:headEnd/>
            <a:tailEnd/>
          </a:ln>
        </p:spPr>
        <p:txBody>
          <a:bodyPr/>
          <a:lstStyle/>
          <a:p>
            <a:endParaRPr lang="en-US">
              <a:latin typeface="Arial"/>
              <a:cs typeface="Arial"/>
            </a:endParaRPr>
          </a:p>
        </p:txBody>
      </p:sp>
      <p:sp>
        <p:nvSpPr>
          <p:cNvPr id="13321" name="Line 7"/>
          <p:cNvSpPr>
            <a:spLocks noChangeShapeType="1"/>
          </p:cNvSpPr>
          <p:nvPr/>
        </p:nvSpPr>
        <p:spPr bwMode="auto">
          <a:xfrm flipV="1">
            <a:off x="2989263" y="2195513"/>
            <a:ext cx="0" cy="1366837"/>
          </a:xfrm>
          <a:prstGeom prst="line">
            <a:avLst/>
          </a:prstGeom>
          <a:noFill/>
          <a:ln w="57150">
            <a:solidFill>
              <a:srgbClr val="339966"/>
            </a:solidFill>
            <a:round/>
            <a:headEnd/>
            <a:tailEnd/>
          </a:ln>
        </p:spPr>
        <p:txBody>
          <a:bodyPr/>
          <a:lstStyle/>
          <a:p>
            <a:endParaRPr lang="en-US">
              <a:latin typeface="Arial"/>
              <a:cs typeface="Arial"/>
            </a:endParaRPr>
          </a:p>
        </p:txBody>
      </p:sp>
      <p:sp>
        <p:nvSpPr>
          <p:cNvPr id="13322" name="Line 8"/>
          <p:cNvSpPr>
            <a:spLocks noChangeShapeType="1"/>
          </p:cNvSpPr>
          <p:nvPr/>
        </p:nvSpPr>
        <p:spPr bwMode="auto">
          <a:xfrm>
            <a:off x="1341438" y="4433888"/>
            <a:ext cx="842962" cy="0"/>
          </a:xfrm>
          <a:prstGeom prst="line">
            <a:avLst/>
          </a:prstGeom>
          <a:noFill/>
          <a:ln w="57150">
            <a:solidFill>
              <a:srgbClr val="339966"/>
            </a:solidFill>
            <a:round/>
            <a:headEnd/>
            <a:tailEnd/>
          </a:ln>
        </p:spPr>
        <p:txBody>
          <a:bodyPr/>
          <a:lstStyle/>
          <a:p>
            <a:endParaRPr lang="en-US">
              <a:latin typeface="Arial"/>
              <a:cs typeface="Arial"/>
            </a:endParaRPr>
          </a:p>
        </p:txBody>
      </p:sp>
      <p:sp>
        <p:nvSpPr>
          <p:cNvPr id="13323" name="Line 9"/>
          <p:cNvSpPr>
            <a:spLocks noChangeShapeType="1"/>
          </p:cNvSpPr>
          <p:nvPr/>
        </p:nvSpPr>
        <p:spPr bwMode="auto">
          <a:xfrm flipV="1">
            <a:off x="1368425" y="4445000"/>
            <a:ext cx="0" cy="884238"/>
          </a:xfrm>
          <a:prstGeom prst="line">
            <a:avLst/>
          </a:prstGeom>
          <a:noFill/>
          <a:ln w="57150">
            <a:solidFill>
              <a:srgbClr val="339966"/>
            </a:solidFill>
            <a:round/>
            <a:headEnd/>
            <a:tailEnd/>
          </a:ln>
        </p:spPr>
        <p:txBody>
          <a:bodyPr/>
          <a:lstStyle/>
          <a:p>
            <a:endParaRPr lang="en-US">
              <a:latin typeface="Arial"/>
              <a:cs typeface="Arial"/>
            </a:endParaRPr>
          </a:p>
        </p:txBody>
      </p:sp>
      <p:sp>
        <p:nvSpPr>
          <p:cNvPr id="13324" name="Line 10"/>
          <p:cNvSpPr>
            <a:spLocks noChangeShapeType="1"/>
          </p:cNvSpPr>
          <p:nvPr/>
        </p:nvSpPr>
        <p:spPr bwMode="auto">
          <a:xfrm>
            <a:off x="2151063" y="3533775"/>
            <a:ext cx="842962" cy="0"/>
          </a:xfrm>
          <a:prstGeom prst="line">
            <a:avLst/>
          </a:prstGeom>
          <a:noFill/>
          <a:ln w="57150">
            <a:solidFill>
              <a:srgbClr val="339966"/>
            </a:solidFill>
            <a:round/>
            <a:headEnd/>
            <a:tailEnd/>
          </a:ln>
        </p:spPr>
        <p:txBody>
          <a:bodyPr/>
          <a:lstStyle/>
          <a:p>
            <a:endParaRPr lang="en-US">
              <a:latin typeface="Arial"/>
              <a:cs typeface="Arial"/>
            </a:endParaRPr>
          </a:p>
        </p:txBody>
      </p:sp>
      <p:sp>
        <p:nvSpPr>
          <p:cNvPr id="13325" name="Line 11"/>
          <p:cNvSpPr>
            <a:spLocks noChangeShapeType="1"/>
          </p:cNvSpPr>
          <p:nvPr/>
        </p:nvSpPr>
        <p:spPr bwMode="auto">
          <a:xfrm>
            <a:off x="2962275" y="2200275"/>
            <a:ext cx="823913" cy="0"/>
          </a:xfrm>
          <a:prstGeom prst="line">
            <a:avLst/>
          </a:prstGeom>
          <a:noFill/>
          <a:ln w="57150">
            <a:solidFill>
              <a:srgbClr val="339966"/>
            </a:solidFill>
            <a:round/>
            <a:headEnd/>
            <a:tailEnd/>
          </a:ln>
        </p:spPr>
        <p:txBody>
          <a:bodyPr/>
          <a:lstStyle/>
          <a:p>
            <a:endParaRPr lang="en-US">
              <a:latin typeface="Arial"/>
              <a:cs typeface="Arial"/>
            </a:endParaRPr>
          </a:p>
        </p:txBody>
      </p:sp>
      <p:sp>
        <p:nvSpPr>
          <p:cNvPr id="13326" name="Line 12"/>
          <p:cNvSpPr>
            <a:spLocks noChangeShapeType="1"/>
          </p:cNvSpPr>
          <p:nvPr/>
        </p:nvSpPr>
        <p:spPr bwMode="auto">
          <a:xfrm flipV="1">
            <a:off x="3783013" y="1497013"/>
            <a:ext cx="0" cy="731837"/>
          </a:xfrm>
          <a:prstGeom prst="line">
            <a:avLst/>
          </a:prstGeom>
          <a:noFill/>
          <a:ln w="57150">
            <a:solidFill>
              <a:srgbClr val="339966"/>
            </a:solidFill>
            <a:round/>
            <a:headEnd/>
            <a:tailEnd/>
          </a:ln>
        </p:spPr>
        <p:txBody>
          <a:bodyPr/>
          <a:lstStyle/>
          <a:p>
            <a:endParaRPr lang="en-US">
              <a:latin typeface="Arial"/>
              <a:cs typeface="Arial"/>
            </a:endParaRPr>
          </a:p>
        </p:txBody>
      </p:sp>
      <p:sp>
        <p:nvSpPr>
          <p:cNvPr id="146451" name="Text Box 19"/>
          <p:cNvSpPr txBox="1">
            <a:spLocks noChangeArrowheads="1"/>
          </p:cNvSpPr>
          <p:nvPr/>
        </p:nvSpPr>
        <p:spPr bwMode="auto">
          <a:xfrm>
            <a:off x="6059488" y="1285875"/>
            <a:ext cx="2759075" cy="483337"/>
          </a:xfrm>
          <a:prstGeom prst="rect">
            <a:avLst/>
          </a:prstGeom>
          <a:noFill/>
          <a:ln w="9525">
            <a:noFill/>
            <a:miter lim="800000"/>
            <a:headEnd/>
            <a:tailEnd/>
          </a:ln>
        </p:spPr>
        <p:txBody>
          <a:bodyPr>
            <a:spAutoFit/>
          </a:bodyPr>
          <a:lstStyle/>
          <a:p>
            <a:pPr>
              <a:lnSpc>
                <a:spcPct val="105000"/>
              </a:lnSpc>
              <a:spcBef>
                <a:spcPct val="40000"/>
              </a:spcBef>
            </a:pPr>
            <a:endParaRPr lang="en-US" sz="2600" dirty="0">
              <a:latin typeface="Arial"/>
              <a:cs typeface="Arial"/>
            </a:endParaRPr>
          </a:p>
        </p:txBody>
      </p:sp>
      <p:grpSp>
        <p:nvGrpSpPr>
          <p:cNvPr id="2" name="Group 23"/>
          <p:cNvGrpSpPr>
            <a:grpSpLocks/>
          </p:cNvGrpSpPr>
          <p:nvPr/>
        </p:nvGrpSpPr>
        <p:grpSpPr bwMode="auto">
          <a:xfrm>
            <a:off x="3883025" y="1762125"/>
            <a:ext cx="1836738" cy="863600"/>
            <a:chOff x="2446" y="1110"/>
            <a:chExt cx="1157" cy="544"/>
          </a:xfrm>
        </p:grpSpPr>
        <p:sp>
          <p:nvSpPr>
            <p:cNvPr id="13335" name="Line 24"/>
            <p:cNvSpPr>
              <a:spLocks noChangeShapeType="1"/>
            </p:cNvSpPr>
            <p:nvPr/>
          </p:nvSpPr>
          <p:spPr bwMode="auto">
            <a:xfrm flipH="1">
              <a:off x="2446" y="1387"/>
              <a:ext cx="337" cy="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13336" name="Text Box 25"/>
            <p:cNvSpPr txBox="1">
              <a:spLocks noChangeArrowheads="1"/>
            </p:cNvSpPr>
            <p:nvPr/>
          </p:nvSpPr>
          <p:spPr bwMode="auto">
            <a:xfrm>
              <a:off x="2668" y="1110"/>
              <a:ext cx="935" cy="544"/>
            </a:xfrm>
            <a:prstGeom prst="rect">
              <a:avLst/>
            </a:prstGeom>
            <a:solidFill>
              <a:srgbClr val="66FF66"/>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Chrissy’s </a:t>
              </a:r>
              <a:br>
                <a:rPr lang="en-US" sz="2500" dirty="0">
                  <a:latin typeface="Arial"/>
                  <a:cs typeface="Arial"/>
                </a:rPr>
              </a:br>
              <a:r>
                <a:rPr lang="en-US" sz="2500" dirty="0">
                  <a:latin typeface="Arial"/>
                  <a:cs typeface="Arial"/>
                </a:rPr>
                <a:t>cost</a:t>
              </a:r>
            </a:p>
          </p:txBody>
        </p:sp>
      </p:grpSp>
      <p:grpSp>
        <p:nvGrpSpPr>
          <p:cNvPr id="3" name="Group 26"/>
          <p:cNvGrpSpPr>
            <a:grpSpLocks/>
          </p:cNvGrpSpPr>
          <p:nvPr/>
        </p:nvGrpSpPr>
        <p:grpSpPr bwMode="auto">
          <a:xfrm>
            <a:off x="3073400" y="3009900"/>
            <a:ext cx="1819275" cy="863600"/>
            <a:chOff x="1936" y="1896"/>
            <a:chExt cx="1146" cy="544"/>
          </a:xfrm>
        </p:grpSpPr>
        <p:sp>
          <p:nvSpPr>
            <p:cNvPr id="13333" name="Line 27"/>
            <p:cNvSpPr>
              <a:spLocks noChangeShapeType="1"/>
            </p:cNvSpPr>
            <p:nvPr/>
          </p:nvSpPr>
          <p:spPr bwMode="auto">
            <a:xfrm flipH="1">
              <a:off x="1936" y="2225"/>
              <a:ext cx="337" cy="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13334" name="Text Box 28"/>
            <p:cNvSpPr txBox="1">
              <a:spLocks noChangeArrowheads="1"/>
            </p:cNvSpPr>
            <p:nvPr/>
          </p:nvSpPr>
          <p:spPr bwMode="auto">
            <a:xfrm>
              <a:off x="2205" y="1896"/>
              <a:ext cx="877" cy="544"/>
            </a:xfrm>
            <a:prstGeom prst="rect">
              <a:avLst/>
            </a:prstGeom>
            <a:solidFill>
              <a:srgbClr val="66FF66"/>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Janet’s cost</a:t>
              </a:r>
            </a:p>
          </p:txBody>
        </p:sp>
      </p:grpSp>
      <p:grpSp>
        <p:nvGrpSpPr>
          <p:cNvPr id="4" name="Group 29"/>
          <p:cNvGrpSpPr>
            <a:grpSpLocks/>
          </p:cNvGrpSpPr>
          <p:nvPr/>
        </p:nvGrpSpPr>
        <p:grpSpPr bwMode="auto">
          <a:xfrm>
            <a:off x="2263775" y="4197350"/>
            <a:ext cx="2578100" cy="482600"/>
            <a:chOff x="1426" y="2644"/>
            <a:chExt cx="1624" cy="304"/>
          </a:xfrm>
        </p:grpSpPr>
        <p:sp>
          <p:nvSpPr>
            <p:cNvPr id="13331" name="Line 30"/>
            <p:cNvSpPr>
              <a:spLocks noChangeShapeType="1"/>
            </p:cNvSpPr>
            <p:nvPr/>
          </p:nvSpPr>
          <p:spPr bwMode="auto">
            <a:xfrm flipH="1">
              <a:off x="1426" y="2796"/>
              <a:ext cx="337" cy="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13332" name="Text Box 31"/>
            <p:cNvSpPr txBox="1">
              <a:spLocks noChangeArrowheads="1"/>
            </p:cNvSpPr>
            <p:nvPr/>
          </p:nvSpPr>
          <p:spPr bwMode="auto">
            <a:xfrm>
              <a:off x="1702" y="2644"/>
              <a:ext cx="1348" cy="304"/>
            </a:xfrm>
            <a:prstGeom prst="rect">
              <a:avLst/>
            </a:prstGeom>
            <a:solidFill>
              <a:srgbClr val="66FF66"/>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Jack’s cost</a:t>
              </a:r>
            </a:p>
          </p:txBody>
        </p:sp>
      </p:gr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Tree>
    <p:extLst>
      <p:ext uri="{BB962C8B-B14F-4D97-AF65-F5344CB8AC3E}">
        <p14:creationId xmlns:p14="http://schemas.microsoft.com/office/powerpoint/2010/main" val="634961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6451">
                                            <p:txEl>
                                              <p:pRg st="0" end="0"/>
                                            </p:txEl>
                                          </p:spTgt>
                                        </p:tgtEl>
                                        <p:attrNameLst>
                                          <p:attrName>style.visibility</p:attrName>
                                        </p:attrNameLst>
                                      </p:cBhvr>
                                      <p:to>
                                        <p:strVal val="visible"/>
                                      </p:to>
                                    </p:set>
                                    <p:animEffect transition="in" filter="wipe(left)">
                                      <p:cBhvr>
                                        <p:cTn id="7" dur="500"/>
                                        <p:tgtEl>
                                          <p:spTgt spid="146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49338" y="101600"/>
            <a:ext cx="8094662" cy="860425"/>
          </a:xfrm>
        </p:spPr>
        <p:txBody>
          <a:bodyPr wrap="square" anchor="t"/>
          <a:lstStyle/>
          <a:p>
            <a:r>
              <a:rPr lang="en-US" altLang="en-US" smtClean="0"/>
              <a:t>Producer Surplus</a:t>
            </a:r>
          </a:p>
        </p:txBody>
      </p:sp>
      <p:sp>
        <p:nvSpPr>
          <p:cNvPr id="20483" name="Content Placeholder 2"/>
          <p:cNvSpPr>
            <a:spLocks noGrp="1"/>
          </p:cNvSpPr>
          <p:nvPr>
            <p:ph idx="1"/>
          </p:nvPr>
        </p:nvSpPr>
        <p:spPr/>
        <p:txBody>
          <a:bodyPr/>
          <a:lstStyle/>
          <a:p>
            <a:r>
              <a:rPr lang="en-US" altLang="en-US" dirty="0" smtClean="0"/>
              <a:t>Producer surplus, PS = P - cost</a:t>
            </a:r>
          </a:p>
          <a:p>
            <a:pPr lvl="1"/>
            <a:r>
              <a:rPr lang="en-US" altLang="en-US" dirty="0" smtClean="0"/>
              <a:t>Amount a seller is paid for a good minus the seller’s cost of providing it</a:t>
            </a:r>
          </a:p>
          <a:p>
            <a:pPr lvl="1"/>
            <a:r>
              <a:rPr lang="en-US" altLang="en-US" dirty="0" smtClean="0"/>
              <a:t>Price received minus willingness to sell</a:t>
            </a: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04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8BBEAE8-CB98-40C4-A50F-711C79966977}" type="slidenum">
              <a:rPr lang="en-US" altLang="en-US" sz="1200" smtClean="0">
                <a:solidFill>
                  <a:srgbClr val="002060"/>
                </a:solidFill>
              </a:rPr>
              <a:pPr algn="ctr" eaLnBrk="1" hangingPunct="1"/>
              <a:t>22</a:t>
            </a:fld>
            <a:endParaRPr lang="en-US" altLang="en-US" sz="1200" smtClean="0">
              <a:solidFill>
                <a:srgbClr val="002060"/>
              </a:solidFill>
            </a:endParaRPr>
          </a:p>
        </p:txBody>
      </p:sp>
    </p:spTree>
    <p:extLst>
      <p:ext uri="{BB962C8B-B14F-4D97-AF65-F5344CB8AC3E}">
        <p14:creationId xmlns:p14="http://schemas.microsoft.com/office/powerpoint/2010/main" val="90553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14313" y="1033463"/>
          <a:ext cx="4548187" cy="5200650"/>
        </p:xfrm>
        <a:graphic>
          <a:graphicData uri="http://schemas.openxmlformats.org/presentationml/2006/ole">
            <mc:AlternateContent xmlns:mc="http://schemas.openxmlformats.org/markup-compatibility/2006">
              <mc:Choice xmlns:v="urn:schemas-microsoft-com:vml" Requires="v">
                <p:oleObj spid="_x0000_s15379" name="Worksheet" r:id="rId4" imgW="2781181" imgH="3181231" progId="Excel.Sheet.8">
                  <p:embed/>
                </p:oleObj>
              </mc:Choice>
              <mc:Fallback>
                <p:oleObj name="Worksheet" r:id="rId4" imgW="2781181" imgH="31812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1033463"/>
                        <a:ext cx="4548187" cy="520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69" name="Rectangle 33"/>
          <p:cNvSpPr>
            <a:spLocks noChangeArrowheads="1"/>
          </p:cNvSpPr>
          <p:nvPr/>
        </p:nvSpPr>
        <p:spPr bwMode="auto">
          <a:xfrm>
            <a:off x="2174875" y="3097213"/>
            <a:ext cx="811213" cy="428625"/>
          </a:xfrm>
          <a:prstGeom prst="rect">
            <a:avLst/>
          </a:prstGeom>
          <a:solidFill>
            <a:srgbClr val="99CCFF"/>
          </a:solidFill>
          <a:ln w="9525">
            <a:noFill/>
            <a:miter lim="800000"/>
            <a:headEnd/>
            <a:tailEnd/>
          </a:ln>
        </p:spPr>
        <p:txBody>
          <a:bodyPr wrap="none" anchor="ctr"/>
          <a:lstStyle/>
          <a:p>
            <a:endParaRPr lang="en-US">
              <a:latin typeface="Arial"/>
              <a:cs typeface="Arial"/>
            </a:endParaRPr>
          </a:p>
        </p:txBody>
      </p:sp>
      <p:sp>
        <p:nvSpPr>
          <p:cNvPr id="142368" name="Rectangle 32"/>
          <p:cNvSpPr>
            <a:spLocks noChangeArrowheads="1"/>
          </p:cNvSpPr>
          <p:nvPr/>
        </p:nvSpPr>
        <p:spPr bwMode="auto">
          <a:xfrm>
            <a:off x="1370013" y="3097213"/>
            <a:ext cx="806450" cy="1314450"/>
          </a:xfrm>
          <a:prstGeom prst="rect">
            <a:avLst/>
          </a:prstGeom>
          <a:solidFill>
            <a:srgbClr val="99CCFF"/>
          </a:solidFill>
          <a:ln w="9525">
            <a:noFill/>
            <a:miter lim="800000"/>
            <a:headEnd/>
            <a:tailEnd/>
          </a:ln>
        </p:spPr>
        <p:txBody>
          <a:bodyPr wrap="none" anchor="ctr"/>
          <a:lstStyle/>
          <a:p>
            <a:endParaRPr lang="en-US">
              <a:latin typeface="Arial"/>
              <a:cs typeface="Arial"/>
            </a:endParaRPr>
          </a:p>
        </p:txBody>
      </p:sp>
      <p:sp>
        <p:nvSpPr>
          <p:cNvPr id="15367" name="Rectangle 3"/>
          <p:cNvSpPr>
            <a:spLocks noGrp="1" noChangeArrowheads="1"/>
          </p:cNvSpPr>
          <p:nvPr>
            <p:ph type="title"/>
          </p:nvPr>
        </p:nvSpPr>
        <p:spPr/>
        <p:txBody>
          <a:bodyPr/>
          <a:lstStyle/>
          <a:p>
            <a:pPr eaLnBrk="1" hangingPunct="1"/>
            <a:r>
              <a:rPr lang="en-US" sz="3600" smtClean="0"/>
              <a:t>Producer Surplus and the S Curve</a:t>
            </a:r>
          </a:p>
        </p:txBody>
      </p:sp>
      <p:sp>
        <p:nvSpPr>
          <p:cNvPr id="6" name="Text Placeholder 5"/>
          <p:cNvSpPr>
            <a:spLocks noGrp="1"/>
          </p:cNvSpPr>
          <p:nvPr>
            <p:ph type="body" sz="quarter" idx="12"/>
          </p:nvPr>
        </p:nvSpPr>
        <p:spPr>
          <a:xfrm>
            <a:off x="4648201" y="533400"/>
            <a:ext cx="4495800" cy="5867400"/>
          </a:xfrm>
        </p:spPr>
        <p:txBody>
          <a:bodyPr/>
          <a:lstStyle/>
          <a:p>
            <a:pPr lvl="2"/>
            <a:r>
              <a:rPr lang="en-US" sz="2900" dirty="0">
                <a:cs typeface="Arial"/>
              </a:rPr>
              <a:t>PS = </a:t>
            </a:r>
            <a:r>
              <a:rPr lang="en-US" sz="2900" b="1" i="1" dirty="0">
                <a:cs typeface="Arial"/>
              </a:rPr>
              <a:t>P</a:t>
            </a:r>
            <a:r>
              <a:rPr lang="en-US" sz="2900" dirty="0">
                <a:cs typeface="Arial"/>
              </a:rPr>
              <a:t> – </a:t>
            </a:r>
            <a:r>
              <a:rPr lang="en-US" sz="2900" dirty="0" smtClean="0">
                <a:cs typeface="Arial"/>
              </a:rPr>
              <a:t>cost</a:t>
            </a:r>
          </a:p>
          <a:p>
            <a:pPr lvl="2">
              <a:spcBef>
                <a:spcPct val="50000"/>
              </a:spcBef>
            </a:pPr>
            <a:r>
              <a:rPr lang="en-US" sz="2900" dirty="0">
                <a:solidFill>
                  <a:srgbClr val="005EA4"/>
                </a:solidFill>
                <a:cs typeface="Arial"/>
              </a:rPr>
              <a:t>Suppose </a:t>
            </a:r>
            <a:r>
              <a:rPr lang="en-US" sz="2900" b="1" i="1" dirty="0">
                <a:solidFill>
                  <a:srgbClr val="005EA4"/>
                </a:solidFill>
                <a:cs typeface="Arial"/>
              </a:rPr>
              <a:t>P</a:t>
            </a:r>
            <a:r>
              <a:rPr lang="en-US" sz="2900" dirty="0">
                <a:solidFill>
                  <a:srgbClr val="005EA4"/>
                </a:solidFill>
                <a:cs typeface="Arial"/>
              </a:rPr>
              <a:t> = $</a:t>
            </a:r>
            <a:r>
              <a:rPr lang="en-US" sz="2900" dirty="0" smtClean="0">
                <a:solidFill>
                  <a:srgbClr val="005EA4"/>
                </a:solidFill>
                <a:cs typeface="Arial"/>
              </a:rPr>
              <a:t>25.</a:t>
            </a:r>
          </a:p>
          <a:p>
            <a:pPr lvl="2">
              <a:spcBef>
                <a:spcPct val="50000"/>
              </a:spcBef>
            </a:pPr>
            <a:r>
              <a:rPr lang="en-US" sz="2900" dirty="0" smtClean="0">
                <a:cs typeface="Arial"/>
              </a:rPr>
              <a:t>Jack’s </a:t>
            </a:r>
            <a:r>
              <a:rPr lang="en-US" sz="2900" dirty="0">
                <a:cs typeface="Arial"/>
              </a:rPr>
              <a:t>PS = $15</a:t>
            </a:r>
          </a:p>
          <a:p>
            <a:pPr lvl="2">
              <a:spcBef>
                <a:spcPct val="50000"/>
              </a:spcBef>
            </a:pPr>
            <a:r>
              <a:rPr lang="en-US" sz="2900" dirty="0">
                <a:cs typeface="Arial"/>
              </a:rPr>
              <a:t>Janet’s PS = $5</a:t>
            </a:r>
          </a:p>
          <a:p>
            <a:pPr lvl="2">
              <a:spcBef>
                <a:spcPct val="50000"/>
              </a:spcBef>
            </a:pPr>
            <a:r>
              <a:rPr lang="en-US" sz="2900" dirty="0">
                <a:cs typeface="Arial"/>
              </a:rPr>
              <a:t>Chrissy’s PS = $0</a:t>
            </a:r>
          </a:p>
          <a:p>
            <a:pPr lvl="2">
              <a:spcBef>
                <a:spcPct val="50000"/>
              </a:spcBef>
            </a:pPr>
            <a:r>
              <a:rPr lang="en-US" sz="2900" dirty="0">
                <a:cs typeface="Arial"/>
              </a:rPr>
              <a:t>Total PS = $20</a:t>
            </a:r>
          </a:p>
          <a:p>
            <a:endParaRPr lang="en-US" sz="2700" dirty="0">
              <a:cs typeface="Arial"/>
            </a:endParaRPr>
          </a:p>
          <a:p>
            <a:r>
              <a:rPr lang="en-US" sz="2700" i="1" dirty="0">
                <a:solidFill>
                  <a:srgbClr val="FF0000"/>
                </a:solidFill>
                <a:cs typeface="Arial"/>
              </a:rPr>
              <a:t>Total PS equals the area above the supply curve under the price, from 0 to Q</a:t>
            </a:r>
            <a:r>
              <a:rPr lang="en-US" sz="2700" i="1" dirty="0">
                <a:cs typeface="Arial"/>
              </a:rPr>
              <a:t>.</a:t>
            </a:r>
          </a:p>
          <a:p>
            <a:endParaRPr lang="en-US" sz="2700" dirty="0"/>
          </a:p>
        </p:txBody>
      </p:sp>
      <p:sp>
        <p:nvSpPr>
          <p:cNvPr id="15368" name="Text Box 4"/>
          <p:cNvSpPr txBox="1">
            <a:spLocks noChangeArrowheads="1"/>
          </p:cNvSpPr>
          <p:nvPr/>
        </p:nvSpPr>
        <p:spPr bwMode="auto">
          <a:xfrm>
            <a:off x="914400" y="979488"/>
            <a:ext cx="403225" cy="519112"/>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P</a:t>
            </a:r>
          </a:p>
        </p:txBody>
      </p:sp>
      <p:sp>
        <p:nvSpPr>
          <p:cNvPr id="15369" name="Text Box 5"/>
          <p:cNvSpPr txBox="1">
            <a:spLocks noChangeArrowheads="1"/>
          </p:cNvSpPr>
          <p:nvPr/>
        </p:nvSpPr>
        <p:spPr bwMode="auto">
          <a:xfrm>
            <a:off x="4038600" y="5424487"/>
            <a:ext cx="474663"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Q</a:t>
            </a:r>
          </a:p>
        </p:txBody>
      </p:sp>
      <p:sp>
        <p:nvSpPr>
          <p:cNvPr id="15370" name="Line 6"/>
          <p:cNvSpPr>
            <a:spLocks noChangeShapeType="1"/>
          </p:cNvSpPr>
          <p:nvPr/>
        </p:nvSpPr>
        <p:spPr bwMode="auto">
          <a:xfrm flipV="1">
            <a:off x="2178050" y="3541713"/>
            <a:ext cx="0" cy="920750"/>
          </a:xfrm>
          <a:prstGeom prst="line">
            <a:avLst/>
          </a:prstGeom>
          <a:noFill/>
          <a:ln w="57150">
            <a:solidFill>
              <a:srgbClr val="339966"/>
            </a:solidFill>
            <a:round/>
            <a:headEnd/>
            <a:tailEnd/>
          </a:ln>
        </p:spPr>
        <p:txBody>
          <a:bodyPr/>
          <a:lstStyle/>
          <a:p>
            <a:endParaRPr lang="en-US">
              <a:latin typeface="Arial"/>
              <a:cs typeface="Arial"/>
            </a:endParaRPr>
          </a:p>
        </p:txBody>
      </p:sp>
      <p:sp>
        <p:nvSpPr>
          <p:cNvPr id="15371" name="Line 7"/>
          <p:cNvSpPr>
            <a:spLocks noChangeShapeType="1"/>
          </p:cNvSpPr>
          <p:nvPr/>
        </p:nvSpPr>
        <p:spPr bwMode="auto">
          <a:xfrm flipV="1">
            <a:off x="2989263" y="2195513"/>
            <a:ext cx="0" cy="1366837"/>
          </a:xfrm>
          <a:prstGeom prst="line">
            <a:avLst/>
          </a:prstGeom>
          <a:noFill/>
          <a:ln w="57150">
            <a:solidFill>
              <a:srgbClr val="339966"/>
            </a:solidFill>
            <a:round/>
            <a:headEnd/>
            <a:tailEnd/>
          </a:ln>
        </p:spPr>
        <p:txBody>
          <a:bodyPr/>
          <a:lstStyle/>
          <a:p>
            <a:endParaRPr lang="en-US">
              <a:latin typeface="Arial"/>
              <a:cs typeface="Arial"/>
            </a:endParaRPr>
          </a:p>
        </p:txBody>
      </p:sp>
      <p:sp>
        <p:nvSpPr>
          <p:cNvPr id="15372" name="Line 8"/>
          <p:cNvSpPr>
            <a:spLocks noChangeShapeType="1"/>
          </p:cNvSpPr>
          <p:nvPr/>
        </p:nvSpPr>
        <p:spPr bwMode="auto">
          <a:xfrm>
            <a:off x="1341438" y="4433888"/>
            <a:ext cx="842962" cy="0"/>
          </a:xfrm>
          <a:prstGeom prst="line">
            <a:avLst/>
          </a:prstGeom>
          <a:noFill/>
          <a:ln w="57150">
            <a:solidFill>
              <a:srgbClr val="339966"/>
            </a:solidFill>
            <a:round/>
            <a:headEnd/>
            <a:tailEnd/>
          </a:ln>
        </p:spPr>
        <p:txBody>
          <a:bodyPr/>
          <a:lstStyle/>
          <a:p>
            <a:endParaRPr lang="en-US">
              <a:latin typeface="Arial"/>
              <a:cs typeface="Arial"/>
            </a:endParaRPr>
          </a:p>
        </p:txBody>
      </p:sp>
      <p:sp>
        <p:nvSpPr>
          <p:cNvPr id="15373" name="Line 9"/>
          <p:cNvSpPr>
            <a:spLocks noChangeShapeType="1"/>
          </p:cNvSpPr>
          <p:nvPr/>
        </p:nvSpPr>
        <p:spPr bwMode="auto">
          <a:xfrm flipV="1">
            <a:off x="1368425" y="4445000"/>
            <a:ext cx="0" cy="884238"/>
          </a:xfrm>
          <a:prstGeom prst="line">
            <a:avLst/>
          </a:prstGeom>
          <a:noFill/>
          <a:ln w="57150">
            <a:solidFill>
              <a:srgbClr val="339966"/>
            </a:solidFill>
            <a:round/>
            <a:headEnd/>
            <a:tailEnd/>
          </a:ln>
        </p:spPr>
        <p:txBody>
          <a:bodyPr/>
          <a:lstStyle/>
          <a:p>
            <a:endParaRPr lang="en-US">
              <a:latin typeface="Arial"/>
              <a:cs typeface="Arial"/>
            </a:endParaRPr>
          </a:p>
        </p:txBody>
      </p:sp>
      <p:sp>
        <p:nvSpPr>
          <p:cNvPr id="15374" name="Line 10"/>
          <p:cNvSpPr>
            <a:spLocks noChangeShapeType="1"/>
          </p:cNvSpPr>
          <p:nvPr/>
        </p:nvSpPr>
        <p:spPr bwMode="auto">
          <a:xfrm>
            <a:off x="2151063" y="3533775"/>
            <a:ext cx="842962" cy="0"/>
          </a:xfrm>
          <a:prstGeom prst="line">
            <a:avLst/>
          </a:prstGeom>
          <a:noFill/>
          <a:ln w="57150">
            <a:solidFill>
              <a:srgbClr val="339966"/>
            </a:solidFill>
            <a:round/>
            <a:headEnd/>
            <a:tailEnd/>
          </a:ln>
        </p:spPr>
        <p:txBody>
          <a:bodyPr/>
          <a:lstStyle/>
          <a:p>
            <a:endParaRPr lang="en-US">
              <a:latin typeface="Arial"/>
              <a:cs typeface="Arial"/>
            </a:endParaRPr>
          </a:p>
        </p:txBody>
      </p:sp>
      <p:sp>
        <p:nvSpPr>
          <p:cNvPr id="15375" name="Line 11"/>
          <p:cNvSpPr>
            <a:spLocks noChangeShapeType="1"/>
          </p:cNvSpPr>
          <p:nvPr/>
        </p:nvSpPr>
        <p:spPr bwMode="auto">
          <a:xfrm>
            <a:off x="2962275" y="2200275"/>
            <a:ext cx="823913" cy="0"/>
          </a:xfrm>
          <a:prstGeom prst="line">
            <a:avLst/>
          </a:prstGeom>
          <a:noFill/>
          <a:ln w="57150">
            <a:solidFill>
              <a:srgbClr val="339966"/>
            </a:solidFill>
            <a:round/>
            <a:headEnd/>
            <a:tailEnd/>
          </a:ln>
        </p:spPr>
        <p:txBody>
          <a:bodyPr/>
          <a:lstStyle/>
          <a:p>
            <a:endParaRPr lang="en-US">
              <a:latin typeface="Arial"/>
              <a:cs typeface="Arial"/>
            </a:endParaRPr>
          </a:p>
        </p:txBody>
      </p:sp>
      <p:sp>
        <p:nvSpPr>
          <p:cNvPr id="15376" name="Line 12"/>
          <p:cNvSpPr>
            <a:spLocks noChangeShapeType="1"/>
          </p:cNvSpPr>
          <p:nvPr/>
        </p:nvSpPr>
        <p:spPr bwMode="auto">
          <a:xfrm flipV="1">
            <a:off x="3783013" y="1497013"/>
            <a:ext cx="0" cy="731837"/>
          </a:xfrm>
          <a:prstGeom prst="line">
            <a:avLst/>
          </a:prstGeom>
          <a:noFill/>
          <a:ln w="57150">
            <a:solidFill>
              <a:srgbClr val="339966"/>
            </a:solidFill>
            <a:round/>
            <a:headEnd/>
            <a:tailEnd/>
          </a:ln>
        </p:spPr>
        <p:txBody>
          <a:bodyPr/>
          <a:lstStyle/>
          <a:p>
            <a:endParaRPr lang="en-US">
              <a:latin typeface="Arial"/>
              <a:cs typeface="Arial"/>
            </a:endParaRPr>
          </a:p>
        </p:txBody>
      </p:sp>
      <p:grpSp>
        <p:nvGrpSpPr>
          <p:cNvPr id="2" name="Group 38"/>
          <p:cNvGrpSpPr>
            <a:grpSpLocks/>
          </p:cNvGrpSpPr>
          <p:nvPr/>
        </p:nvGrpSpPr>
        <p:grpSpPr bwMode="auto">
          <a:xfrm>
            <a:off x="509588" y="3094038"/>
            <a:ext cx="2454275" cy="0"/>
            <a:chOff x="321" y="1949"/>
            <a:chExt cx="1546" cy="0"/>
          </a:xfrm>
        </p:grpSpPr>
        <p:sp>
          <p:nvSpPr>
            <p:cNvPr id="15390" name="Line 29"/>
            <p:cNvSpPr>
              <a:spLocks noChangeShapeType="1"/>
            </p:cNvSpPr>
            <p:nvPr/>
          </p:nvSpPr>
          <p:spPr bwMode="auto">
            <a:xfrm>
              <a:off x="321" y="1949"/>
              <a:ext cx="520" cy="0"/>
            </a:xfrm>
            <a:prstGeom prst="line">
              <a:avLst/>
            </a:prstGeom>
            <a:noFill/>
            <a:ln w="38100">
              <a:solidFill>
                <a:srgbClr val="3333FF"/>
              </a:solidFill>
              <a:round/>
              <a:headEnd/>
              <a:tailEnd type="triangle" w="lg" len="med"/>
            </a:ln>
          </p:spPr>
          <p:txBody>
            <a:bodyPr/>
            <a:lstStyle/>
            <a:p>
              <a:endParaRPr lang="en-US">
                <a:latin typeface="Arial"/>
                <a:cs typeface="Arial"/>
              </a:endParaRPr>
            </a:p>
          </p:txBody>
        </p:sp>
        <p:sp>
          <p:nvSpPr>
            <p:cNvPr id="15391" name="Line 30"/>
            <p:cNvSpPr>
              <a:spLocks noChangeShapeType="1"/>
            </p:cNvSpPr>
            <p:nvPr/>
          </p:nvSpPr>
          <p:spPr bwMode="auto">
            <a:xfrm>
              <a:off x="859" y="1949"/>
              <a:ext cx="1008" cy="0"/>
            </a:xfrm>
            <a:prstGeom prst="line">
              <a:avLst/>
            </a:prstGeom>
            <a:noFill/>
            <a:ln w="12700">
              <a:solidFill>
                <a:srgbClr val="3333FF"/>
              </a:solidFill>
              <a:round/>
              <a:headEnd/>
              <a:tailEnd/>
            </a:ln>
          </p:spPr>
          <p:txBody>
            <a:bodyPr/>
            <a:lstStyle/>
            <a:p>
              <a:endParaRPr lang="en-US">
                <a:latin typeface="Arial"/>
                <a:cs typeface="Arial"/>
              </a:endParaRPr>
            </a:p>
          </p:txBody>
        </p:sp>
      </p:grpSp>
      <p:grpSp>
        <p:nvGrpSpPr>
          <p:cNvPr id="3" name="Group 35"/>
          <p:cNvGrpSpPr>
            <a:grpSpLocks/>
          </p:cNvGrpSpPr>
          <p:nvPr/>
        </p:nvGrpSpPr>
        <p:grpSpPr bwMode="auto">
          <a:xfrm>
            <a:off x="3073400" y="3009900"/>
            <a:ext cx="1819275" cy="863600"/>
            <a:chOff x="1936" y="1896"/>
            <a:chExt cx="1146" cy="544"/>
          </a:xfrm>
        </p:grpSpPr>
        <p:sp>
          <p:nvSpPr>
            <p:cNvPr id="15388" name="Line 20"/>
            <p:cNvSpPr>
              <a:spLocks noChangeShapeType="1"/>
            </p:cNvSpPr>
            <p:nvPr/>
          </p:nvSpPr>
          <p:spPr bwMode="auto">
            <a:xfrm flipH="1">
              <a:off x="1936" y="2225"/>
              <a:ext cx="337" cy="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15389" name="Text Box 19"/>
            <p:cNvSpPr txBox="1">
              <a:spLocks noChangeArrowheads="1"/>
            </p:cNvSpPr>
            <p:nvPr/>
          </p:nvSpPr>
          <p:spPr bwMode="auto">
            <a:xfrm>
              <a:off x="2205" y="1896"/>
              <a:ext cx="877" cy="544"/>
            </a:xfrm>
            <a:prstGeom prst="rect">
              <a:avLst/>
            </a:prstGeom>
            <a:solidFill>
              <a:srgbClr val="66FF66"/>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Janet’s cost</a:t>
              </a:r>
            </a:p>
          </p:txBody>
        </p:sp>
      </p:grpSp>
      <p:grpSp>
        <p:nvGrpSpPr>
          <p:cNvPr id="4" name="Group 36"/>
          <p:cNvGrpSpPr>
            <a:grpSpLocks/>
          </p:cNvGrpSpPr>
          <p:nvPr/>
        </p:nvGrpSpPr>
        <p:grpSpPr bwMode="auto">
          <a:xfrm>
            <a:off x="2263775" y="4197350"/>
            <a:ext cx="2578100" cy="482600"/>
            <a:chOff x="1426" y="2644"/>
            <a:chExt cx="1624" cy="304"/>
          </a:xfrm>
        </p:grpSpPr>
        <p:sp>
          <p:nvSpPr>
            <p:cNvPr id="15386" name="Line 17"/>
            <p:cNvSpPr>
              <a:spLocks noChangeShapeType="1"/>
            </p:cNvSpPr>
            <p:nvPr/>
          </p:nvSpPr>
          <p:spPr bwMode="auto">
            <a:xfrm flipH="1">
              <a:off x="1426" y="2796"/>
              <a:ext cx="337" cy="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15387" name="Text Box 16"/>
            <p:cNvSpPr txBox="1">
              <a:spLocks noChangeArrowheads="1"/>
            </p:cNvSpPr>
            <p:nvPr/>
          </p:nvSpPr>
          <p:spPr bwMode="auto">
            <a:xfrm>
              <a:off x="1702" y="2644"/>
              <a:ext cx="1348" cy="304"/>
            </a:xfrm>
            <a:prstGeom prst="rect">
              <a:avLst/>
            </a:prstGeom>
            <a:solidFill>
              <a:srgbClr val="66FF66"/>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Jack’s cost</a:t>
              </a:r>
            </a:p>
          </p:txBody>
        </p:sp>
      </p:grpSp>
      <p:grpSp>
        <p:nvGrpSpPr>
          <p:cNvPr id="5" name="Group 30"/>
          <p:cNvGrpSpPr>
            <a:grpSpLocks/>
          </p:cNvGrpSpPr>
          <p:nvPr/>
        </p:nvGrpSpPr>
        <p:grpSpPr bwMode="auto">
          <a:xfrm>
            <a:off x="3581400" y="1762125"/>
            <a:ext cx="1836738" cy="863600"/>
            <a:chOff x="2446" y="1110"/>
            <a:chExt cx="1157" cy="544"/>
          </a:xfrm>
        </p:grpSpPr>
        <p:sp>
          <p:nvSpPr>
            <p:cNvPr id="15384" name="Line 24"/>
            <p:cNvSpPr>
              <a:spLocks noChangeShapeType="1"/>
            </p:cNvSpPr>
            <p:nvPr/>
          </p:nvSpPr>
          <p:spPr bwMode="auto">
            <a:xfrm flipH="1">
              <a:off x="2446" y="1387"/>
              <a:ext cx="337" cy="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15385" name="Text Box 25"/>
            <p:cNvSpPr txBox="1">
              <a:spLocks noChangeArrowheads="1"/>
            </p:cNvSpPr>
            <p:nvPr/>
          </p:nvSpPr>
          <p:spPr bwMode="auto">
            <a:xfrm>
              <a:off x="2668" y="1110"/>
              <a:ext cx="935" cy="544"/>
            </a:xfrm>
            <a:prstGeom prst="rect">
              <a:avLst/>
            </a:prstGeom>
            <a:solidFill>
              <a:srgbClr val="66FF66"/>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Chrissy’s </a:t>
              </a:r>
              <a:br>
                <a:rPr lang="en-US" sz="2500" dirty="0">
                  <a:latin typeface="Arial"/>
                  <a:cs typeface="Arial"/>
                </a:rPr>
              </a:br>
              <a:r>
                <a:rPr lang="en-US" sz="2500" dirty="0">
                  <a:latin typeface="Arial"/>
                  <a:cs typeface="Arial"/>
                </a:rPr>
                <a:t>cost</a:t>
              </a:r>
            </a:p>
          </p:txBody>
        </p:sp>
      </p:gr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Tree>
    <p:extLst>
      <p:ext uri="{BB962C8B-B14F-4D97-AF65-F5344CB8AC3E}">
        <p14:creationId xmlns:p14="http://schemas.microsoft.com/office/powerpoint/2010/main" val="3467010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2368"/>
                                        </p:tgtEl>
                                        <p:attrNameLst>
                                          <p:attrName>style.visibility</p:attrName>
                                        </p:attrNameLst>
                                      </p:cBhvr>
                                      <p:to>
                                        <p:strVal val="visible"/>
                                      </p:to>
                                    </p:set>
                                    <p:animEffect transition="in" filter="fade">
                                      <p:cBhvr>
                                        <p:cTn id="19" dur="500"/>
                                        <p:tgtEl>
                                          <p:spTgt spid="14236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2368"/>
                                        </p:tgtEl>
                                      </p:cBhvr>
                                    </p:animEffect>
                                    <p:set>
                                      <p:cBhvr>
                                        <p:cTn id="28" dur="1" fill="hold">
                                          <p:stCondLst>
                                            <p:cond delay="499"/>
                                          </p:stCondLst>
                                        </p:cTn>
                                        <p:tgtEl>
                                          <p:spTgt spid="14236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2369"/>
                                        </p:tgtEl>
                                        <p:attrNameLst>
                                          <p:attrName>style.visibility</p:attrName>
                                        </p:attrNameLst>
                                      </p:cBhvr>
                                      <p:to>
                                        <p:strVal val="visible"/>
                                      </p:to>
                                    </p:set>
                                    <p:animEffect transition="in" filter="fade">
                                      <p:cBhvr>
                                        <p:cTn id="31" dur="500"/>
                                        <p:tgtEl>
                                          <p:spTgt spid="14236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left)">
                                      <p:cBhvr>
                                        <p:cTn id="35" dur="500"/>
                                        <p:tgtEl>
                                          <p:spTgt spid="6">
                                            <p:txEl>
                                              <p:pRg st="3" end="3"/>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left)">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142368"/>
                                        </p:tgtEl>
                                        <p:attrNameLst>
                                          <p:attrName>style.visibility</p:attrName>
                                        </p:attrNameLst>
                                      </p:cBhvr>
                                      <p:to>
                                        <p:strVal val="visible"/>
                                      </p:to>
                                    </p:set>
                                    <p:animEffect transition="in" filter="fade">
                                      <p:cBhvr>
                                        <p:cTn id="44" dur="500"/>
                                        <p:tgtEl>
                                          <p:spTgt spid="14236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wipe(left)">
                                      <p:cBhvr>
                                        <p:cTn id="48" dur="500"/>
                                        <p:tgtEl>
                                          <p:spTgt spid="6">
                                            <p:txEl>
                                              <p:pRg st="5" end="5"/>
                                            </p:txEl>
                                          </p:spTgt>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wipe(left)">
                                      <p:cBhvr>
                                        <p:cTn id="5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69" grpId="0" animBg="1"/>
      <p:bldP spid="142368" grpId="0" animBg="1"/>
      <p:bldP spid="142368" grpId="1" animBg="1"/>
      <p:bldP spid="142368" grpId="2" animBg="1"/>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16386" name="Object 3"/>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16402"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08"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16409"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sp>
        <p:nvSpPr>
          <p:cNvPr id="16390" name="Rectangle 6"/>
          <p:cNvSpPr>
            <a:spLocks noGrp="1" noChangeArrowheads="1"/>
          </p:cNvSpPr>
          <p:nvPr>
            <p:ph type="title"/>
          </p:nvPr>
        </p:nvSpPr>
        <p:spPr/>
        <p:txBody>
          <a:bodyPr>
            <a:normAutofit fontScale="90000"/>
          </a:bodyPr>
          <a:lstStyle/>
          <a:p>
            <a:pPr eaLnBrk="1" hangingPunct="1"/>
            <a:r>
              <a:rPr lang="en-US" sz="3300" smtClean="0"/>
              <a:t>PS with Lots of Sellers &amp; a Smooth S Curve</a:t>
            </a:r>
          </a:p>
        </p:txBody>
      </p:sp>
      <p:sp>
        <p:nvSpPr>
          <p:cNvPr id="150545" name="Rectangle 17"/>
          <p:cNvSpPr>
            <a:spLocks noGrp="1" noChangeArrowheads="1"/>
          </p:cNvSpPr>
          <p:nvPr>
            <p:ph type="body" sz="quarter" idx="12"/>
          </p:nvPr>
        </p:nvSpPr>
        <p:spPr>
          <a:xfrm>
            <a:off x="48283" y="2178050"/>
            <a:ext cx="3365500" cy="3762266"/>
          </a:xfrm>
          <a:noFill/>
        </p:spPr>
        <p:txBody>
          <a:bodyPr/>
          <a:lstStyle/>
          <a:p>
            <a:pPr marL="0" indent="0" eaLnBrk="1" hangingPunct="1">
              <a:buFont typeface="Wingdings" pitchFamily="2" charset="2"/>
              <a:buNone/>
            </a:pPr>
            <a:r>
              <a:rPr lang="en-US" sz="2600" dirty="0" smtClean="0"/>
              <a:t>Suppose </a:t>
            </a:r>
            <a:r>
              <a:rPr lang="en-US" sz="2600" b="1" i="1" dirty="0" smtClean="0"/>
              <a:t>P</a:t>
            </a:r>
            <a:r>
              <a:rPr lang="en-US" sz="2600" dirty="0" smtClean="0"/>
              <a:t> = $40. </a:t>
            </a:r>
          </a:p>
          <a:p>
            <a:pPr marL="0" indent="0" eaLnBrk="1" hangingPunct="1">
              <a:buFont typeface="Wingdings" pitchFamily="2" charset="2"/>
              <a:buNone/>
            </a:pPr>
            <a:endParaRPr lang="en-US" sz="2600" dirty="0" smtClean="0"/>
          </a:p>
          <a:p>
            <a:pPr marL="0" indent="0" eaLnBrk="1" hangingPunct="1">
              <a:buFont typeface="Wingdings" pitchFamily="2" charset="2"/>
              <a:buNone/>
            </a:pPr>
            <a:r>
              <a:rPr lang="en-US" sz="2600" dirty="0" smtClean="0"/>
              <a:t>At </a:t>
            </a:r>
            <a:r>
              <a:rPr lang="en-US" sz="2600" b="1" i="1" dirty="0" smtClean="0"/>
              <a:t>Q</a:t>
            </a:r>
            <a:r>
              <a:rPr lang="en-US" sz="2600" dirty="0" smtClean="0"/>
              <a:t> = 15(thousand), the marginal seller’s cost is $30, </a:t>
            </a:r>
          </a:p>
          <a:p>
            <a:pPr marL="0" indent="0" eaLnBrk="1" hangingPunct="1">
              <a:buFont typeface="Wingdings" pitchFamily="2" charset="2"/>
              <a:buNone/>
            </a:pPr>
            <a:r>
              <a:rPr lang="en-US" sz="2600" dirty="0" smtClean="0"/>
              <a:t>and her producer surplus is $10.  </a:t>
            </a:r>
          </a:p>
          <a:p>
            <a:pPr marL="0" indent="0" eaLnBrk="1" hangingPunct="1">
              <a:buFont typeface="Wingdings" pitchFamily="2" charset="2"/>
              <a:buNone/>
            </a:pPr>
            <a:endParaRPr lang="en-US" sz="2600" dirty="0" smtClean="0"/>
          </a:p>
        </p:txBody>
      </p:sp>
      <p:sp>
        <p:nvSpPr>
          <p:cNvPr id="16391" name="Text Box 7"/>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The supply of shoes</a:t>
            </a:r>
          </a:p>
        </p:txBody>
      </p:sp>
      <p:grpSp>
        <p:nvGrpSpPr>
          <p:cNvPr id="3" name="Group 33"/>
          <p:cNvGrpSpPr>
            <a:grpSpLocks/>
          </p:cNvGrpSpPr>
          <p:nvPr/>
        </p:nvGrpSpPr>
        <p:grpSpPr bwMode="auto">
          <a:xfrm>
            <a:off x="4586288" y="2178050"/>
            <a:ext cx="4219575" cy="2386013"/>
            <a:chOff x="2889" y="1372"/>
            <a:chExt cx="2658" cy="1503"/>
          </a:xfrm>
        </p:grpSpPr>
        <p:sp>
          <p:nvSpPr>
            <p:cNvPr id="16406" name="Line 9"/>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sp>
          <p:nvSpPr>
            <p:cNvPr id="16407" name="Rectangle 10"/>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latin typeface="Arial"/>
                  <a:cs typeface="Arial"/>
                </a:rPr>
                <a:t>S</a:t>
              </a:r>
            </a:p>
          </p:txBody>
        </p:sp>
      </p:grpSp>
      <p:grpSp>
        <p:nvGrpSpPr>
          <p:cNvPr id="4" name="Group 11"/>
          <p:cNvGrpSpPr>
            <a:grpSpLocks/>
          </p:cNvGrpSpPr>
          <p:nvPr/>
        </p:nvGrpSpPr>
        <p:grpSpPr bwMode="auto">
          <a:xfrm>
            <a:off x="6481763" y="3746500"/>
            <a:ext cx="2235200" cy="1547813"/>
            <a:chOff x="4083" y="2360"/>
            <a:chExt cx="1408" cy="975"/>
          </a:xfrm>
        </p:grpSpPr>
        <p:sp>
          <p:nvSpPr>
            <p:cNvPr id="16404" name="Text Box 12"/>
            <p:cNvSpPr txBox="1">
              <a:spLocks noChangeArrowheads="1"/>
            </p:cNvSpPr>
            <p:nvPr/>
          </p:nvSpPr>
          <p:spPr bwMode="auto">
            <a:xfrm>
              <a:off x="4083" y="2360"/>
              <a:ext cx="1408"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a:latin typeface="Arial"/>
                  <a:cs typeface="Arial"/>
                </a:rPr>
                <a:t>1000s of pairs of shoes</a:t>
              </a:r>
            </a:p>
          </p:txBody>
        </p:sp>
        <p:sp>
          <p:nvSpPr>
            <p:cNvPr id="16405" name="Line 13"/>
            <p:cNvSpPr>
              <a:spLocks noChangeShapeType="1"/>
            </p:cNvSpPr>
            <p:nvPr/>
          </p:nvSpPr>
          <p:spPr bwMode="auto">
            <a:xfrm>
              <a:off x="4989" y="2901"/>
              <a:ext cx="299" cy="434"/>
            </a:xfrm>
            <a:prstGeom prst="line">
              <a:avLst/>
            </a:prstGeom>
            <a:noFill/>
            <a:ln w="38100">
              <a:solidFill>
                <a:srgbClr val="FF6600"/>
              </a:solidFill>
              <a:round/>
              <a:headEnd/>
              <a:tailEnd type="triangle" w="lg" len="med"/>
            </a:ln>
          </p:spPr>
          <p:txBody>
            <a:bodyPr/>
            <a:lstStyle/>
            <a:p>
              <a:endParaRPr lang="en-US">
                <a:latin typeface="Arial"/>
                <a:cs typeface="Arial"/>
              </a:endParaRPr>
            </a:p>
          </p:txBody>
        </p:sp>
      </p:grpSp>
      <p:grpSp>
        <p:nvGrpSpPr>
          <p:cNvPr id="5" name="Group 14"/>
          <p:cNvGrpSpPr>
            <a:grpSpLocks/>
          </p:cNvGrpSpPr>
          <p:nvPr/>
        </p:nvGrpSpPr>
        <p:grpSpPr bwMode="auto">
          <a:xfrm>
            <a:off x="2298700" y="1098550"/>
            <a:ext cx="2006600" cy="863600"/>
            <a:chOff x="1448" y="692"/>
            <a:chExt cx="1264" cy="544"/>
          </a:xfrm>
        </p:grpSpPr>
        <p:sp>
          <p:nvSpPr>
            <p:cNvPr id="16402" name="Line 15"/>
            <p:cNvSpPr>
              <a:spLocks noChangeShapeType="1"/>
            </p:cNvSpPr>
            <p:nvPr/>
          </p:nvSpPr>
          <p:spPr bwMode="auto">
            <a:xfrm flipV="1">
              <a:off x="2159" y="896"/>
              <a:ext cx="553" cy="105"/>
            </a:xfrm>
            <a:prstGeom prst="line">
              <a:avLst/>
            </a:prstGeom>
            <a:noFill/>
            <a:ln w="38100">
              <a:solidFill>
                <a:srgbClr val="FF6600"/>
              </a:solidFill>
              <a:round/>
              <a:headEnd/>
              <a:tailEnd type="triangle" w="lg" len="med"/>
            </a:ln>
          </p:spPr>
          <p:txBody>
            <a:bodyPr/>
            <a:lstStyle/>
            <a:p>
              <a:endParaRPr lang="en-US">
                <a:latin typeface="Arial"/>
                <a:cs typeface="Arial"/>
              </a:endParaRPr>
            </a:p>
          </p:txBody>
        </p:sp>
        <p:sp>
          <p:nvSpPr>
            <p:cNvPr id="16403" name="Text Box 16"/>
            <p:cNvSpPr txBox="1">
              <a:spLocks noChangeArrowheads="1"/>
            </p:cNvSpPr>
            <p:nvPr/>
          </p:nvSpPr>
          <p:spPr bwMode="auto">
            <a:xfrm>
              <a:off x="1448" y="692"/>
              <a:ext cx="899"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a:latin typeface="Arial"/>
                  <a:cs typeface="Arial"/>
                </a:rPr>
                <a:t>Price </a:t>
              </a:r>
              <a:br>
                <a:rPr lang="en-US" sz="2500">
                  <a:latin typeface="Arial"/>
                  <a:cs typeface="Arial"/>
                </a:rPr>
              </a:br>
              <a:r>
                <a:rPr lang="en-US" sz="2500">
                  <a:latin typeface="Arial"/>
                  <a:cs typeface="Arial"/>
                </a:rPr>
                <a:t>per pair</a:t>
              </a:r>
            </a:p>
          </p:txBody>
        </p:sp>
      </p:grpSp>
      <p:grpSp>
        <p:nvGrpSpPr>
          <p:cNvPr id="6" name="Group 34"/>
          <p:cNvGrpSpPr>
            <a:grpSpLocks/>
          </p:cNvGrpSpPr>
          <p:nvPr/>
        </p:nvGrpSpPr>
        <p:grpSpPr bwMode="auto">
          <a:xfrm>
            <a:off x="3881438" y="2882900"/>
            <a:ext cx="3544887" cy="393700"/>
            <a:chOff x="2445" y="1816"/>
            <a:chExt cx="2233" cy="248"/>
          </a:xfrm>
        </p:grpSpPr>
        <p:sp>
          <p:nvSpPr>
            <p:cNvPr id="16400" name="Line 21"/>
            <p:cNvSpPr>
              <a:spLocks noChangeShapeType="1"/>
            </p:cNvSpPr>
            <p:nvPr/>
          </p:nvSpPr>
          <p:spPr bwMode="auto">
            <a:xfrm>
              <a:off x="2771" y="1938"/>
              <a:ext cx="1907" cy="0"/>
            </a:xfrm>
            <a:prstGeom prst="line">
              <a:avLst/>
            </a:prstGeom>
            <a:noFill/>
            <a:ln w="12700">
              <a:solidFill>
                <a:srgbClr val="0000FF"/>
              </a:solidFill>
              <a:round/>
              <a:headEnd/>
              <a:tailEnd/>
            </a:ln>
          </p:spPr>
          <p:txBody>
            <a:bodyPr/>
            <a:lstStyle/>
            <a:p>
              <a:endParaRPr lang="en-US">
                <a:latin typeface="Arial"/>
                <a:cs typeface="Arial"/>
              </a:endParaRPr>
            </a:p>
          </p:txBody>
        </p:sp>
        <p:sp>
          <p:nvSpPr>
            <p:cNvPr id="16401" name="Rectangle 22"/>
            <p:cNvSpPr>
              <a:spLocks noChangeArrowheads="1"/>
            </p:cNvSpPr>
            <p:nvPr/>
          </p:nvSpPr>
          <p:spPr bwMode="auto">
            <a:xfrm>
              <a:off x="2445" y="1816"/>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150547" name="Line 19"/>
          <p:cNvSpPr>
            <a:spLocks noChangeShapeType="1"/>
          </p:cNvSpPr>
          <p:nvPr/>
        </p:nvSpPr>
        <p:spPr bwMode="auto">
          <a:xfrm flipV="1">
            <a:off x="6281738" y="3073400"/>
            <a:ext cx="0" cy="592138"/>
          </a:xfrm>
          <a:prstGeom prst="line">
            <a:avLst/>
          </a:prstGeom>
          <a:noFill/>
          <a:ln w="38100">
            <a:solidFill>
              <a:srgbClr val="FF0000"/>
            </a:solidFill>
            <a:round/>
            <a:headEnd type="triangle" w="lg" len="med"/>
            <a:tailEnd type="triangle" w="lg" len="med"/>
          </a:ln>
        </p:spPr>
        <p:txBody>
          <a:bodyPr/>
          <a:lstStyle/>
          <a:p>
            <a:endParaRPr lang="en-US">
              <a:latin typeface="Arial"/>
              <a:cs typeface="Arial"/>
            </a:endParaRPr>
          </a:p>
        </p:txBody>
      </p:sp>
      <p:sp>
        <p:nvSpPr>
          <p:cNvPr id="150546" name="Line 18"/>
          <p:cNvSpPr>
            <a:spLocks noChangeShapeType="1"/>
          </p:cNvSpPr>
          <p:nvPr/>
        </p:nvSpPr>
        <p:spPr bwMode="auto">
          <a:xfrm flipH="1" flipV="1">
            <a:off x="6283325" y="3675063"/>
            <a:ext cx="7938" cy="1770062"/>
          </a:xfrm>
          <a:prstGeom prst="line">
            <a:avLst/>
          </a:prstGeom>
          <a:noFill/>
          <a:ln w="38100">
            <a:solidFill>
              <a:srgbClr val="00CC00"/>
            </a:solidFill>
            <a:round/>
            <a:headEnd/>
            <a:tailEnd type="triangle" w="lg" len="med"/>
          </a:ln>
        </p:spPr>
        <p:txBody>
          <a:bodyPr/>
          <a:lstStyle/>
          <a:p>
            <a:endParaRPr lang="en-US">
              <a:latin typeface="Arial"/>
              <a:cs typeface="Arial"/>
            </a:endParaRPr>
          </a:p>
        </p:txBody>
      </p:sp>
      <p:sp>
        <p:nvSpPr>
          <p:cNvPr id="150566" name="Line 38"/>
          <p:cNvSpPr>
            <a:spLocks noChangeShapeType="1"/>
          </p:cNvSpPr>
          <p:nvPr/>
        </p:nvSpPr>
        <p:spPr bwMode="auto">
          <a:xfrm>
            <a:off x="4586288" y="3670300"/>
            <a:ext cx="1697037" cy="0"/>
          </a:xfrm>
          <a:prstGeom prst="line">
            <a:avLst/>
          </a:prstGeom>
          <a:noFill/>
          <a:ln w="12700">
            <a:solidFill>
              <a:srgbClr val="3333FF"/>
            </a:solidFill>
            <a:prstDash val="lgDash"/>
            <a:round/>
            <a:headEnd/>
            <a:tailEnd/>
          </a:ln>
        </p:spPr>
        <p:txBody>
          <a:bodyPr/>
          <a:lstStyle/>
          <a:p>
            <a:endParaRPr lang="en-US">
              <a:latin typeface="Arial"/>
              <a:cs typeface="Arial"/>
            </a:endParaRPr>
          </a:p>
        </p:txBody>
      </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Tree>
    <p:extLst>
      <p:ext uri="{BB962C8B-B14F-4D97-AF65-F5344CB8AC3E}">
        <p14:creationId xmlns:p14="http://schemas.microsoft.com/office/powerpoint/2010/main" val="31819545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0545">
                                            <p:txEl>
                                              <p:pRg st="0" end="0"/>
                                            </p:txEl>
                                          </p:spTgt>
                                        </p:tgtEl>
                                        <p:attrNameLst>
                                          <p:attrName>style.visibility</p:attrName>
                                        </p:attrNameLst>
                                      </p:cBhvr>
                                      <p:to>
                                        <p:strVal val="visible"/>
                                      </p:to>
                                    </p:set>
                                    <p:animEffect transition="in" filter="wipe(left)">
                                      <p:cBhvr>
                                        <p:cTn id="14" dur="500"/>
                                        <p:tgtEl>
                                          <p:spTgt spid="150545">
                                            <p:txEl>
                                              <p:pRg st="0" end="0"/>
                                            </p:txEl>
                                          </p:spTgt>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0545">
                                            <p:txEl>
                                              <p:pRg st="2" end="2"/>
                                            </p:txEl>
                                          </p:spTgt>
                                        </p:tgtEl>
                                        <p:attrNameLst>
                                          <p:attrName>style.visibility</p:attrName>
                                        </p:attrNameLst>
                                      </p:cBhvr>
                                      <p:to>
                                        <p:strVal val="visible"/>
                                      </p:to>
                                    </p:set>
                                    <p:animEffect transition="in" filter="wipe(left)">
                                      <p:cBhvr>
                                        <p:cTn id="23" dur="500"/>
                                        <p:tgtEl>
                                          <p:spTgt spid="150545">
                                            <p:txEl>
                                              <p:pRg st="2" end="2"/>
                                            </p:tx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50546"/>
                                        </p:tgtEl>
                                        <p:attrNameLst>
                                          <p:attrName>style.visibility</p:attrName>
                                        </p:attrNameLst>
                                      </p:cBhvr>
                                      <p:to>
                                        <p:strVal val="visible"/>
                                      </p:to>
                                    </p:set>
                                    <p:animEffect transition="in" filter="wipe(down)">
                                      <p:cBhvr>
                                        <p:cTn id="27" dur="500"/>
                                        <p:tgtEl>
                                          <p:spTgt spid="150546"/>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50566"/>
                                        </p:tgtEl>
                                        <p:attrNameLst>
                                          <p:attrName>style.visibility</p:attrName>
                                        </p:attrNameLst>
                                      </p:cBhvr>
                                      <p:to>
                                        <p:strVal val="visible"/>
                                      </p:to>
                                    </p:set>
                                    <p:animEffect transition="in" filter="wipe(right)">
                                      <p:cBhvr>
                                        <p:cTn id="31" dur="500"/>
                                        <p:tgtEl>
                                          <p:spTgt spid="150566"/>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50545">
                                            <p:txEl>
                                              <p:pRg st="3" end="3"/>
                                            </p:txEl>
                                          </p:spTgt>
                                        </p:tgtEl>
                                        <p:attrNameLst>
                                          <p:attrName>style.visibility</p:attrName>
                                        </p:attrNameLst>
                                      </p:cBhvr>
                                      <p:to>
                                        <p:strVal val="visible"/>
                                      </p:to>
                                    </p:set>
                                    <p:animEffect transition="in" filter="wipe(left)">
                                      <p:cBhvr>
                                        <p:cTn id="35" dur="500"/>
                                        <p:tgtEl>
                                          <p:spTgt spid="150545">
                                            <p:txEl>
                                              <p:pRg st="3" end="3"/>
                                            </p:txEl>
                                          </p:spTgt>
                                        </p:tgtEl>
                                      </p:cBhvr>
                                    </p:animEffect>
                                  </p:childTnLst>
                                </p:cTn>
                              </p:par>
                            </p:childTnLst>
                          </p:cTn>
                        </p:par>
                        <p:par>
                          <p:cTn id="36" fill="hold">
                            <p:stCondLst>
                              <p:cond delay="2000"/>
                            </p:stCondLst>
                            <p:childTnLst>
                              <p:par>
                                <p:cTn id="37" presetID="4" presetClass="entr" presetSubtype="32" fill="hold" grpId="0" nodeType="afterEffect">
                                  <p:stCondLst>
                                    <p:cond delay="0"/>
                                  </p:stCondLst>
                                  <p:childTnLst>
                                    <p:set>
                                      <p:cBhvr>
                                        <p:cTn id="38" dur="1" fill="hold">
                                          <p:stCondLst>
                                            <p:cond delay="0"/>
                                          </p:stCondLst>
                                        </p:cTn>
                                        <p:tgtEl>
                                          <p:spTgt spid="150547"/>
                                        </p:tgtEl>
                                        <p:attrNameLst>
                                          <p:attrName>style.visibility</p:attrName>
                                        </p:attrNameLst>
                                      </p:cBhvr>
                                      <p:to>
                                        <p:strVal val="visible"/>
                                      </p:to>
                                    </p:set>
                                    <p:animEffect transition="in" filter="box(out)">
                                      <p:cBhvr>
                                        <p:cTn id="39" dur="500"/>
                                        <p:tgtEl>
                                          <p:spTgt spid="150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5" grpId="0" uiExpand="1" build="p" bldLvl="5"/>
      <p:bldP spid="150547" grpId="0" animBg="1"/>
      <p:bldP spid="150546" grpId="0" uiExpand="1" animBg="1"/>
      <p:bldP spid="150566" grpId="0" uiExpan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17410" name="Object 3"/>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17425"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9"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17430"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sp>
        <p:nvSpPr>
          <p:cNvPr id="164891" name="AutoShape 27"/>
          <p:cNvSpPr>
            <a:spLocks noChangeArrowheads="1"/>
          </p:cNvSpPr>
          <p:nvPr/>
        </p:nvSpPr>
        <p:spPr bwMode="auto">
          <a:xfrm flipV="1">
            <a:off x="4594225" y="3082925"/>
            <a:ext cx="2800350" cy="1455738"/>
          </a:xfrm>
          <a:prstGeom prst="rtTriangle">
            <a:avLst/>
          </a:prstGeom>
          <a:solidFill>
            <a:srgbClr val="FF99CC"/>
          </a:solidFill>
          <a:ln w="9525">
            <a:noFill/>
            <a:miter lim="800000"/>
            <a:headEnd/>
            <a:tailEnd/>
          </a:ln>
        </p:spPr>
        <p:txBody>
          <a:bodyPr wrap="none" anchor="ctr"/>
          <a:lstStyle/>
          <a:p>
            <a:endParaRPr lang="en-US">
              <a:latin typeface="Arial"/>
              <a:cs typeface="Arial"/>
            </a:endParaRPr>
          </a:p>
        </p:txBody>
      </p:sp>
      <p:sp>
        <p:nvSpPr>
          <p:cNvPr id="17415" name="Rectangle 6"/>
          <p:cNvSpPr>
            <a:spLocks noGrp="1" noChangeArrowheads="1"/>
          </p:cNvSpPr>
          <p:nvPr>
            <p:ph type="title"/>
          </p:nvPr>
        </p:nvSpPr>
        <p:spPr/>
        <p:txBody>
          <a:bodyPr>
            <a:normAutofit fontScale="90000"/>
          </a:bodyPr>
          <a:lstStyle/>
          <a:p>
            <a:pPr eaLnBrk="1" hangingPunct="1"/>
            <a:r>
              <a:rPr lang="en-US" sz="3300" smtClean="0"/>
              <a:t>PS with Lots of Sellers &amp; a Smooth S Curve</a:t>
            </a:r>
          </a:p>
        </p:txBody>
      </p:sp>
      <p:sp>
        <p:nvSpPr>
          <p:cNvPr id="164881" name="Rectangle 17"/>
          <p:cNvSpPr>
            <a:spLocks noGrp="1" noChangeArrowheads="1"/>
          </p:cNvSpPr>
          <p:nvPr>
            <p:ph type="body" sz="quarter" idx="12"/>
          </p:nvPr>
        </p:nvSpPr>
        <p:spPr>
          <a:xfrm>
            <a:off x="152400" y="1058426"/>
            <a:ext cx="3365500" cy="4826000"/>
          </a:xfrm>
          <a:noFill/>
        </p:spPr>
        <p:txBody>
          <a:bodyPr/>
          <a:lstStyle/>
          <a:p>
            <a:pPr marL="0" indent="0" eaLnBrk="1" hangingPunct="1">
              <a:lnSpc>
                <a:spcPct val="100000"/>
              </a:lnSpc>
              <a:spcBef>
                <a:spcPct val="0"/>
              </a:spcBef>
              <a:buClrTx/>
              <a:buSzTx/>
              <a:buFontTx/>
              <a:buNone/>
            </a:pPr>
            <a:r>
              <a:rPr lang="en-US" sz="2600" dirty="0" smtClean="0"/>
              <a:t>PS is the area between </a:t>
            </a:r>
            <a:r>
              <a:rPr lang="en-US" sz="2600" b="1" i="1" dirty="0" smtClean="0"/>
              <a:t>P</a:t>
            </a:r>
            <a:r>
              <a:rPr lang="en-US" sz="2600" dirty="0" smtClean="0"/>
              <a:t> and the </a:t>
            </a:r>
            <a:r>
              <a:rPr lang="en-US" sz="2600" b="1" i="1" dirty="0" smtClean="0"/>
              <a:t>S</a:t>
            </a:r>
            <a:r>
              <a:rPr lang="en-US" sz="2600" dirty="0" smtClean="0"/>
              <a:t> curve, from 0 to </a:t>
            </a:r>
            <a:r>
              <a:rPr lang="en-US" sz="2600" b="1" i="1" dirty="0" smtClean="0"/>
              <a:t>Q</a:t>
            </a:r>
            <a:r>
              <a:rPr lang="en-US" sz="2600" dirty="0" smtClean="0"/>
              <a:t>.</a:t>
            </a:r>
          </a:p>
          <a:p>
            <a:pPr marL="0" indent="0" eaLnBrk="1" hangingPunct="1">
              <a:spcBef>
                <a:spcPct val="50000"/>
              </a:spcBef>
              <a:buClrTx/>
              <a:buSzTx/>
              <a:buFontTx/>
              <a:buNone/>
            </a:pPr>
            <a:r>
              <a:rPr lang="en-US" sz="2600" dirty="0" smtClean="0"/>
              <a:t>The height of this triangle is </a:t>
            </a:r>
            <a:br>
              <a:rPr lang="en-US" sz="2600" dirty="0" smtClean="0"/>
            </a:br>
            <a:r>
              <a:rPr lang="en-US" sz="2600" dirty="0" smtClean="0"/>
              <a:t>$40 – 15 = $25.</a:t>
            </a:r>
          </a:p>
          <a:p>
            <a:pPr marL="0" indent="0" eaLnBrk="1" hangingPunct="1">
              <a:spcBef>
                <a:spcPct val="50000"/>
              </a:spcBef>
              <a:buClrTx/>
              <a:buSzTx/>
              <a:buFontTx/>
              <a:buNone/>
            </a:pPr>
            <a:r>
              <a:rPr lang="en-US" sz="2600" dirty="0" smtClean="0"/>
              <a:t>So, </a:t>
            </a:r>
            <a:br>
              <a:rPr lang="en-US" sz="2600" dirty="0" smtClean="0"/>
            </a:br>
            <a:r>
              <a:rPr lang="en-US" sz="2600" dirty="0" smtClean="0"/>
              <a:t>PS = ½ x </a:t>
            </a:r>
            <a:r>
              <a:rPr lang="en-US" sz="2600" i="1" dirty="0" smtClean="0"/>
              <a:t>b</a:t>
            </a:r>
            <a:r>
              <a:rPr lang="en-US" sz="2600" dirty="0" smtClean="0"/>
              <a:t> x </a:t>
            </a:r>
            <a:r>
              <a:rPr lang="en-US" sz="2600" i="1" dirty="0" smtClean="0"/>
              <a:t>h</a:t>
            </a:r>
            <a:r>
              <a:rPr lang="en-US" sz="2600" dirty="0" smtClean="0"/>
              <a:t/>
            </a:r>
            <a:br>
              <a:rPr lang="en-US" sz="2600" dirty="0" smtClean="0"/>
            </a:br>
            <a:r>
              <a:rPr lang="en-US" sz="2600" dirty="0" smtClean="0"/>
              <a:t>      = ½ x 25 x $25</a:t>
            </a:r>
            <a:br>
              <a:rPr lang="en-US" sz="2600" dirty="0" smtClean="0"/>
            </a:br>
            <a:r>
              <a:rPr lang="en-US" sz="2600" dirty="0" smtClean="0"/>
              <a:t>      = </a:t>
            </a:r>
            <a:r>
              <a:rPr lang="en-US" sz="2600" u="sng" dirty="0" smtClean="0"/>
              <a:t>$312.50</a:t>
            </a:r>
          </a:p>
          <a:p>
            <a:pPr marL="0" indent="0" eaLnBrk="1" hangingPunct="1">
              <a:lnSpc>
                <a:spcPct val="100000"/>
              </a:lnSpc>
              <a:spcBef>
                <a:spcPct val="0"/>
              </a:spcBef>
              <a:buClrTx/>
              <a:buSzTx/>
              <a:buFontTx/>
              <a:buNone/>
            </a:pPr>
            <a:endParaRPr lang="en-US" sz="2600" dirty="0" smtClean="0"/>
          </a:p>
        </p:txBody>
      </p:sp>
      <p:sp>
        <p:nvSpPr>
          <p:cNvPr id="17416" name="Text Box 7"/>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The supply of shoes</a:t>
            </a:r>
          </a:p>
        </p:txBody>
      </p:sp>
      <p:grpSp>
        <p:nvGrpSpPr>
          <p:cNvPr id="3" name="Group 8"/>
          <p:cNvGrpSpPr>
            <a:grpSpLocks/>
          </p:cNvGrpSpPr>
          <p:nvPr/>
        </p:nvGrpSpPr>
        <p:grpSpPr bwMode="auto">
          <a:xfrm>
            <a:off x="4586288" y="2178050"/>
            <a:ext cx="4219575" cy="2386013"/>
            <a:chOff x="2889" y="1372"/>
            <a:chExt cx="2658" cy="1503"/>
          </a:xfrm>
        </p:grpSpPr>
        <p:sp>
          <p:nvSpPr>
            <p:cNvPr id="17427" name="Line 9"/>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sp>
          <p:nvSpPr>
            <p:cNvPr id="17428" name="Rectangle 10"/>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latin typeface="Arial"/>
                  <a:cs typeface="Arial"/>
                </a:rPr>
                <a:t>S</a:t>
              </a:r>
            </a:p>
          </p:txBody>
        </p:sp>
      </p:grpSp>
      <p:grpSp>
        <p:nvGrpSpPr>
          <p:cNvPr id="4" name="Group 18"/>
          <p:cNvGrpSpPr>
            <a:grpSpLocks/>
          </p:cNvGrpSpPr>
          <p:nvPr/>
        </p:nvGrpSpPr>
        <p:grpSpPr bwMode="auto">
          <a:xfrm>
            <a:off x="3881438" y="2882900"/>
            <a:ext cx="3544887" cy="393700"/>
            <a:chOff x="2445" y="1816"/>
            <a:chExt cx="2233" cy="248"/>
          </a:xfrm>
        </p:grpSpPr>
        <p:sp>
          <p:nvSpPr>
            <p:cNvPr id="17425" name="Line 19"/>
            <p:cNvSpPr>
              <a:spLocks noChangeShapeType="1"/>
            </p:cNvSpPr>
            <p:nvPr/>
          </p:nvSpPr>
          <p:spPr bwMode="auto">
            <a:xfrm>
              <a:off x="2771" y="1938"/>
              <a:ext cx="1907" cy="0"/>
            </a:xfrm>
            <a:prstGeom prst="line">
              <a:avLst/>
            </a:prstGeom>
            <a:noFill/>
            <a:ln w="12700">
              <a:solidFill>
                <a:srgbClr val="0000FF"/>
              </a:solidFill>
              <a:round/>
              <a:headEnd/>
              <a:tailEnd/>
            </a:ln>
          </p:spPr>
          <p:txBody>
            <a:bodyPr/>
            <a:lstStyle/>
            <a:p>
              <a:endParaRPr lang="en-US">
                <a:latin typeface="Arial"/>
                <a:cs typeface="Arial"/>
              </a:endParaRPr>
            </a:p>
          </p:txBody>
        </p:sp>
        <p:sp>
          <p:nvSpPr>
            <p:cNvPr id="17426" name="Rectangle 20"/>
            <p:cNvSpPr>
              <a:spLocks noChangeArrowheads="1"/>
            </p:cNvSpPr>
            <p:nvPr/>
          </p:nvSpPr>
          <p:spPr bwMode="auto">
            <a:xfrm>
              <a:off x="2445" y="1816"/>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17420" name="Line 25"/>
          <p:cNvSpPr>
            <a:spLocks noChangeShapeType="1"/>
          </p:cNvSpPr>
          <p:nvPr/>
        </p:nvSpPr>
        <p:spPr bwMode="auto">
          <a:xfrm rot="5400000">
            <a:off x="6082506" y="4418807"/>
            <a:ext cx="2681287" cy="0"/>
          </a:xfrm>
          <a:prstGeom prst="line">
            <a:avLst/>
          </a:prstGeom>
          <a:noFill/>
          <a:ln w="12700">
            <a:solidFill>
              <a:srgbClr val="0000FF"/>
            </a:solidFill>
            <a:round/>
            <a:headEnd/>
            <a:tailEnd/>
          </a:ln>
        </p:spPr>
        <p:txBody>
          <a:bodyPr/>
          <a:lstStyle/>
          <a:p>
            <a:endParaRPr lang="en-US">
              <a:latin typeface="Arial"/>
              <a:cs typeface="Arial"/>
            </a:endParaRPr>
          </a:p>
        </p:txBody>
      </p:sp>
      <p:sp>
        <p:nvSpPr>
          <p:cNvPr id="17421" name="Rectangle 26"/>
          <p:cNvSpPr>
            <a:spLocks noChangeArrowheads="1"/>
          </p:cNvSpPr>
          <p:nvPr/>
        </p:nvSpPr>
        <p:spPr bwMode="auto">
          <a:xfrm>
            <a:off x="7161213" y="5764213"/>
            <a:ext cx="522287" cy="393700"/>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nvGrpSpPr>
          <p:cNvPr id="5" name="Group 30"/>
          <p:cNvGrpSpPr>
            <a:grpSpLocks/>
          </p:cNvGrpSpPr>
          <p:nvPr/>
        </p:nvGrpSpPr>
        <p:grpSpPr bwMode="auto">
          <a:xfrm>
            <a:off x="3803650" y="3086100"/>
            <a:ext cx="739775" cy="1477963"/>
            <a:chOff x="2396" y="1944"/>
            <a:chExt cx="466" cy="931"/>
          </a:xfrm>
        </p:grpSpPr>
        <p:sp>
          <p:nvSpPr>
            <p:cNvPr id="17423" name="AutoShape 28"/>
            <p:cNvSpPr>
              <a:spLocks/>
            </p:cNvSpPr>
            <p:nvPr/>
          </p:nvSpPr>
          <p:spPr bwMode="auto">
            <a:xfrm>
              <a:off x="2659" y="1944"/>
              <a:ext cx="203" cy="931"/>
            </a:xfrm>
            <a:prstGeom prst="leftBrace">
              <a:avLst>
                <a:gd name="adj1" fmla="val 62572"/>
                <a:gd name="adj2" fmla="val 58968"/>
              </a:avLst>
            </a:prstGeom>
            <a:noFill/>
            <a:ln w="19050">
              <a:solidFill>
                <a:srgbClr val="FF0000"/>
              </a:solidFill>
              <a:round/>
              <a:headEnd/>
              <a:tailEnd/>
            </a:ln>
          </p:spPr>
          <p:txBody>
            <a:bodyPr wrap="none" anchor="ctr"/>
            <a:lstStyle/>
            <a:p>
              <a:endParaRPr lang="en-US">
                <a:latin typeface="Arial"/>
                <a:cs typeface="Arial"/>
              </a:endParaRPr>
            </a:p>
          </p:txBody>
        </p:sp>
        <p:sp>
          <p:nvSpPr>
            <p:cNvPr id="17424" name="Text Box 29"/>
            <p:cNvSpPr txBox="1">
              <a:spLocks noChangeArrowheads="1"/>
            </p:cNvSpPr>
            <p:nvPr/>
          </p:nvSpPr>
          <p:spPr bwMode="auto">
            <a:xfrm>
              <a:off x="2396" y="2336"/>
              <a:ext cx="231" cy="308"/>
            </a:xfrm>
            <a:prstGeom prst="rect">
              <a:avLst/>
            </a:prstGeom>
            <a:noFill/>
            <a:ln w="9525">
              <a:noFill/>
              <a:miter lim="800000"/>
              <a:headEnd/>
              <a:tailEnd/>
            </a:ln>
          </p:spPr>
          <p:txBody>
            <a:bodyPr>
              <a:spAutoFit/>
            </a:bodyPr>
            <a:lstStyle/>
            <a:p>
              <a:pPr algn="ctr">
                <a:spcBef>
                  <a:spcPct val="50000"/>
                </a:spcBef>
              </a:pPr>
              <a:r>
                <a:rPr lang="en-US" sz="2600" i="1">
                  <a:solidFill>
                    <a:srgbClr val="FF0000"/>
                  </a:solidFill>
                  <a:latin typeface="Arial"/>
                  <a:cs typeface="Arial"/>
                </a:rPr>
                <a:t>h</a:t>
              </a:r>
            </a:p>
          </p:txBody>
        </p:sp>
      </p:gr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Tree>
    <p:extLst>
      <p:ext uri="{BB962C8B-B14F-4D97-AF65-F5344CB8AC3E}">
        <p14:creationId xmlns:p14="http://schemas.microsoft.com/office/powerpoint/2010/main" val="14329785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81">
                                            <p:txEl>
                                              <p:pRg st="0" end="0"/>
                                            </p:txEl>
                                          </p:spTgt>
                                        </p:tgtEl>
                                        <p:attrNameLst>
                                          <p:attrName>style.visibility</p:attrName>
                                        </p:attrNameLst>
                                      </p:cBhvr>
                                      <p:to>
                                        <p:strVal val="visible"/>
                                      </p:to>
                                    </p:set>
                                    <p:animEffect transition="in" filter="wipe(left)">
                                      <p:cBhvr>
                                        <p:cTn id="7" dur="500"/>
                                        <p:tgtEl>
                                          <p:spTgt spid="16488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891"/>
                                        </p:tgtEl>
                                        <p:attrNameLst>
                                          <p:attrName>style.visibility</p:attrName>
                                        </p:attrNameLst>
                                      </p:cBhvr>
                                      <p:to>
                                        <p:strVal val="visible"/>
                                      </p:to>
                                    </p:set>
                                    <p:animEffect transition="in" filter="fade">
                                      <p:cBhvr>
                                        <p:cTn id="11" dur="500"/>
                                        <p:tgtEl>
                                          <p:spTgt spid="16489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4881">
                                            <p:txEl>
                                              <p:pRg st="1" end="1"/>
                                            </p:txEl>
                                          </p:spTgt>
                                        </p:tgtEl>
                                        <p:attrNameLst>
                                          <p:attrName>style.visibility</p:attrName>
                                        </p:attrNameLst>
                                      </p:cBhvr>
                                      <p:to>
                                        <p:strVal val="visible"/>
                                      </p:to>
                                    </p:set>
                                    <p:animEffect transition="in" filter="wipe(left)">
                                      <p:cBhvr>
                                        <p:cTn id="16" dur="500"/>
                                        <p:tgtEl>
                                          <p:spTgt spid="164881">
                                            <p:txEl>
                                              <p:pRg st="1" end="1"/>
                                            </p:txEl>
                                          </p:spTgt>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4881">
                                            <p:txEl>
                                              <p:pRg st="2" end="2"/>
                                            </p:txEl>
                                          </p:spTgt>
                                        </p:tgtEl>
                                        <p:attrNameLst>
                                          <p:attrName>style.visibility</p:attrName>
                                        </p:attrNameLst>
                                      </p:cBhvr>
                                      <p:to>
                                        <p:strVal val="visible"/>
                                      </p:to>
                                    </p:set>
                                    <p:animEffect transition="in" filter="wipe(left)">
                                      <p:cBhvr>
                                        <p:cTn id="25" dur="500"/>
                                        <p:tgtEl>
                                          <p:spTgt spid="1648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1" grpId="0" uiExpand="1" animBg="1"/>
      <p:bldP spid="164881" grpId="0" uiExpand="1" build="p" bldLvl="5"/>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18434" name="Object 3"/>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18449"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1"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18462"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sp>
        <p:nvSpPr>
          <p:cNvPr id="18438" name="AutoShape 6"/>
          <p:cNvSpPr>
            <a:spLocks noChangeArrowheads="1"/>
          </p:cNvSpPr>
          <p:nvPr/>
        </p:nvSpPr>
        <p:spPr bwMode="auto">
          <a:xfrm flipV="1">
            <a:off x="4594225" y="3082925"/>
            <a:ext cx="2800350" cy="1455738"/>
          </a:xfrm>
          <a:prstGeom prst="rtTriangle">
            <a:avLst/>
          </a:prstGeom>
          <a:solidFill>
            <a:srgbClr val="FF99CC"/>
          </a:solidFill>
          <a:ln w="9525">
            <a:noFill/>
            <a:miter lim="800000"/>
            <a:headEnd/>
            <a:tailEnd/>
          </a:ln>
        </p:spPr>
        <p:txBody>
          <a:bodyPr wrap="none" anchor="ctr"/>
          <a:lstStyle/>
          <a:p>
            <a:endParaRPr lang="en-US">
              <a:latin typeface="Arial"/>
              <a:cs typeface="Arial"/>
            </a:endParaRPr>
          </a:p>
        </p:txBody>
      </p:sp>
      <p:sp>
        <p:nvSpPr>
          <p:cNvPr id="18439" name="Rectangle 7"/>
          <p:cNvSpPr>
            <a:spLocks noGrp="1" noChangeArrowheads="1"/>
          </p:cNvSpPr>
          <p:nvPr>
            <p:ph type="title"/>
          </p:nvPr>
        </p:nvSpPr>
        <p:spPr/>
        <p:txBody>
          <a:bodyPr/>
          <a:lstStyle/>
          <a:p>
            <a:pPr eaLnBrk="1" hangingPunct="1"/>
            <a:r>
              <a:rPr lang="en-US" dirty="0" smtClean="0"/>
              <a:t>How a Lower Price Reduces PS</a:t>
            </a:r>
          </a:p>
        </p:txBody>
      </p:sp>
      <p:sp>
        <p:nvSpPr>
          <p:cNvPr id="166924" name="Rectangle 12"/>
          <p:cNvSpPr>
            <a:spLocks noGrp="1" noChangeArrowheads="1"/>
          </p:cNvSpPr>
          <p:nvPr>
            <p:ph type="body" sz="quarter" idx="12"/>
          </p:nvPr>
        </p:nvSpPr>
        <p:spPr>
          <a:xfrm>
            <a:off x="386556" y="831852"/>
            <a:ext cx="3365500" cy="4826000"/>
          </a:xfrm>
          <a:noFill/>
        </p:spPr>
        <p:txBody>
          <a:bodyPr/>
          <a:lstStyle/>
          <a:p>
            <a:pPr marL="0" indent="0" eaLnBrk="1" hangingPunct="1">
              <a:lnSpc>
                <a:spcPct val="100000"/>
              </a:lnSpc>
              <a:spcBef>
                <a:spcPct val="0"/>
              </a:spcBef>
              <a:buClrTx/>
              <a:buSzTx/>
              <a:buFontTx/>
              <a:buNone/>
            </a:pPr>
            <a:r>
              <a:rPr lang="en-US" sz="3000" dirty="0" smtClean="0"/>
              <a:t>If </a:t>
            </a:r>
            <a:r>
              <a:rPr lang="en-US" sz="3000" b="1" i="1" dirty="0" smtClean="0"/>
              <a:t>P</a:t>
            </a:r>
            <a:r>
              <a:rPr lang="en-US" sz="3000" dirty="0" smtClean="0"/>
              <a:t>  falls to $30,</a:t>
            </a:r>
          </a:p>
          <a:p>
            <a:pPr marL="0" indent="0" eaLnBrk="1" hangingPunct="1">
              <a:spcBef>
                <a:spcPct val="30000"/>
              </a:spcBef>
              <a:buFont typeface="Wingdings" pitchFamily="2" charset="2"/>
              <a:buNone/>
            </a:pPr>
            <a:r>
              <a:rPr lang="en-US" sz="2900" dirty="0" smtClean="0"/>
              <a:t>PS = ½ x 15 x $15</a:t>
            </a:r>
            <a:br>
              <a:rPr lang="en-US" sz="2900" dirty="0" smtClean="0"/>
            </a:br>
            <a:r>
              <a:rPr lang="en-US" sz="2900" dirty="0" smtClean="0"/>
              <a:t>      = </a:t>
            </a:r>
            <a:r>
              <a:rPr lang="en-US" sz="2900" u="sng" dirty="0" smtClean="0"/>
              <a:t>$112.50</a:t>
            </a:r>
          </a:p>
          <a:p>
            <a:pPr marL="0" indent="0" eaLnBrk="1" hangingPunct="1">
              <a:spcBef>
                <a:spcPct val="40000"/>
              </a:spcBef>
              <a:buFont typeface="Wingdings" pitchFamily="2" charset="2"/>
              <a:buNone/>
            </a:pPr>
            <a:r>
              <a:rPr lang="en-US" sz="2900" dirty="0" smtClean="0"/>
              <a:t>Two reasons for the fall in PS.</a:t>
            </a:r>
          </a:p>
        </p:txBody>
      </p:sp>
      <p:sp>
        <p:nvSpPr>
          <p:cNvPr id="18441" name="Line 14"/>
          <p:cNvSpPr>
            <a:spLocks noChangeShapeType="1"/>
          </p:cNvSpPr>
          <p:nvPr/>
        </p:nvSpPr>
        <p:spPr bwMode="auto">
          <a:xfrm>
            <a:off x="4586288" y="3076575"/>
            <a:ext cx="2835275" cy="0"/>
          </a:xfrm>
          <a:prstGeom prst="line">
            <a:avLst/>
          </a:prstGeom>
          <a:noFill/>
          <a:ln w="12700">
            <a:solidFill>
              <a:srgbClr val="0000FF"/>
            </a:solidFill>
            <a:round/>
            <a:headEnd/>
            <a:tailEnd/>
          </a:ln>
        </p:spPr>
        <p:txBody>
          <a:bodyPr/>
          <a:lstStyle/>
          <a:p>
            <a:endParaRPr lang="en-US">
              <a:latin typeface="Arial"/>
              <a:cs typeface="Arial"/>
            </a:endParaRPr>
          </a:p>
        </p:txBody>
      </p:sp>
      <p:sp>
        <p:nvSpPr>
          <p:cNvPr id="166936" name="AutoShape 24"/>
          <p:cNvSpPr>
            <a:spLocks noChangeArrowheads="1"/>
          </p:cNvSpPr>
          <p:nvPr/>
        </p:nvSpPr>
        <p:spPr bwMode="auto">
          <a:xfrm flipV="1">
            <a:off x="4592638" y="3675063"/>
            <a:ext cx="1665287" cy="876300"/>
          </a:xfrm>
          <a:prstGeom prst="rtTriangle">
            <a:avLst/>
          </a:prstGeom>
          <a:solidFill>
            <a:srgbClr val="FFFF99"/>
          </a:solidFill>
          <a:ln w="9525">
            <a:noFill/>
            <a:miter lim="800000"/>
            <a:headEnd/>
            <a:tailEnd/>
          </a:ln>
        </p:spPr>
        <p:txBody>
          <a:bodyPr wrap="none" anchor="ctr"/>
          <a:lstStyle/>
          <a:p>
            <a:endParaRPr lang="en-US">
              <a:latin typeface="Arial"/>
              <a:cs typeface="Arial"/>
            </a:endParaRPr>
          </a:p>
        </p:txBody>
      </p:sp>
      <p:grpSp>
        <p:nvGrpSpPr>
          <p:cNvPr id="3" name="Group 9"/>
          <p:cNvGrpSpPr>
            <a:grpSpLocks/>
          </p:cNvGrpSpPr>
          <p:nvPr/>
        </p:nvGrpSpPr>
        <p:grpSpPr bwMode="auto">
          <a:xfrm>
            <a:off x="4586288" y="2178050"/>
            <a:ext cx="4219575" cy="2386013"/>
            <a:chOff x="2889" y="1372"/>
            <a:chExt cx="2658" cy="1503"/>
          </a:xfrm>
        </p:grpSpPr>
        <p:sp>
          <p:nvSpPr>
            <p:cNvPr id="18459" name="Line 10"/>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sp>
          <p:nvSpPr>
            <p:cNvPr id="18460" name="Rectangle 11"/>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latin typeface="Arial"/>
                  <a:cs typeface="Arial"/>
                </a:rPr>
                <a:t>S</a:t>
              </a:r>
            </a:p>
          </p:txBody>
        </p:sp>
      </p:grpSp>
      <p:grpSp>
        <p:nvGrpSpPr>
          <p:cNvPr id="4" name="Group 23"/>
          <p:cNvGrpSpPr>
            <a:grpSpLocks/>
          </p:cNvGrpSpPr>
          <p:nvPr/>
        </p:nvGrpSpPr>
        <p:grpSpPr bwMode="auto">
          <a:xfrm>
            <a:off x="3886200" y="3476625"/>
            <a:ext cx="2674938" cy="2676525"/>
            <a:chOff x="2448" y="2190"/>
            <a:chExt cx="1685" cy="1686"/>
          </a:xfrm>
        </p:grpSpPr>
        <p:grpSp>
          <p:nvGrpSpPr>
            <p:cNvPr id="5" name="Group 22"/>
            <p:cNvGrpSpPr>
              <a:grpSpLocks/>
            </p:cNvGrpSpPr>
            <p:nvPr/>
          </p:nvGrpSpPr>
          <p:grpSpPr bwMode="auto">
            <a:xfrm>
              <a:off x="3804" y="2302"/>
              <a:ext cx="329" cy="1574"/>
              <a:chOff x="3804" y="2302"/>
              <a:chExt cx="329" cy="1574"/>
            </a:xfrm>
          </p:grpSpPr>
          <p:sp>
            <p:nvSpPr>
              <p:cNvPr id="18457" name="Line 16"/>
              <p:cNvSpPr>
                <a:spLocks noChangeShapeType="1"/>
              </p:cNvSpPr>
              <p:nvPr/>
            </p:nvSpPr>
            <p:spPr bwMode="auto">
              <a:xfrm rot="5400000">
                <a:off x="3299" y="2965"/>
                <a:ext cx="1326" cy="0"/>
              </a:xfrm>
              <a:prstGeom prst="line">
                <a:avLst/>
              </a:prstGeom>
              <a:noFill/>
              <a:ln w="12700">
                <a:solidFill>
                  <a:srgbClr val="FF0000"/>
                </a:solidFill>
                <a:round/>
                <a:headEnd/>
                <a:tailEnd/>
              </a:ln>
            </p:spPr>
            <p:txBody>
              <a:bodyPr/>
              <a:lstStyle/>
              <a:p>
                <a:endParaRPr lang="en-US">
                  <a:latin typeface="Arial"/>
                  <a:cs typeface="Arial"/>
                </a:endParaRPr>
              </a:p>
            </p:txBody>
          </p:sp>
          <p:sp>
            <p:nvSpPr>
              <p:cNvPr id="18458" name="Rectangle 17"/>
              <p:cNvSpPr>
                <a:spLocks noChangeArrowheads="1"/>
              </p:cNvSpPr>
              <p:nvPr/>
            </p:nvSpPr>
            <p:spPr bwMode="auto">
              <a:xfrm>
                <a:off x="3804" y="3628"/>
                <a:ext cx="329" cy="248"/>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grpSp>
        <p:grpSp>
          <p:nvGrpSpPr>
            <p:cNvPr id="6" name="Group 21"/>
            <p:cNvGrpSpPr>
              <a:grpSpLocks/>
            </p:cNvGrpSpPr>
            <p:nvPr/>
          </p:nvGrpSpPr>
          <p:grpSpPr bwMode="auto">
            <a:xfrm>
              <a:off x="2448" y="2190"/>
              <a:ext cx="1517" cy="248"/>
              <a:chOff x="2448" y="2190"/>
              <a:chExt cx="1517" cy="248"/>
            </a:xfrm>
          </p:grpSpPr>
          <p:sp>
            <p:nvSpPr>
              <p:cNvPr id="18455" name="Line 19"/>
              <p:cNvSpPr>
                <a:spLocks noChangeShapeType="1"/>
              </p:cNvSpPr>
              <p:nvPr/>
            </p:nvSpPr>
            <p:spPr bwMode="auto">
              <a:xfrm>
                <a:off x="2774" y="2312"/>
                <a:ext cx="1191" cy="0"/>
              </a:xfrm>
              <a:prstGeom prst="line">
                <a:avLst/>
              </a:prstGeom>
              <a:noFill/>
              <a:ln w="12700">
                <a:solidFill>
                  <a:srgbClr val="FF0000"/>
                </a:solidFill>
                <a:round/>
                <a:headEnd/>
                <a:tailEnd/>
              </a:ln>
            </p:spPr>
            <p:txBody>
              <a:bodyPr/>
              <a:lstStyle/>
              <a:p>
                <a:endParaRPr lang="en-US">
                  <a:latin typeface="Arial"/>
                  <a:cs typeface="Arial"/>
                </a:endParaRPr>
              </a:p>
            </p:txBody>
          </p:sp>
          <p:sp>
            <p:nvSpPr>
              <p:cNvPr id="18456" name="Rectangle 20"/>
              <p:cNvSpPr>
                <a:spLocks noChangeArrowheads="1"/>
              </p:cNvSpPr>
              <p:nvPr/>
            </p:nvSpPr>
            <p:spPr bwMode="auto">
              <a:xfrm>
                <a:off x="2448" y="2190"/>
                <a:ext cx="329" cy="248"/>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grpSp>
      </p:grpSp>
      <p:sp>
        <p:nvSpPr>
          <p:cNvPr id="166937" name="AutoShape 25"/>
          <p:cNvSpPr>
            <a:spLocks noChangeArrowheads="1"/>
          </p:cNvSpPr>
          <p:nvPr/>
        </p:nvSpPr>
        <p:spPr bwMode="auto">
          <a:xfrm flipV="1">
            <a:off x="6292850" y="3086100"/>
            <a:ext cx="1068388" cy="552450"/>
          </a:xfrm>
          <a:prstGeom prst="rtTriangle">
            <a:avLst/>
          </a:prstGeom>
          <a:pattFill prst="wdUpDiag">
            <a:fgClr>
              <a:srgbClr val="33CCFF"/>
            </a:fgClr>
            <a:bgClr>
              <a:schemeClr val="bg1"/>
            </a:bgClr>
          </a:pattFill>
          <a:ln w="9525">
            <a:noFill/>
            <a:miter lim="800000"/>
            <a:headEnd/>
            <a:tailEnd/>
          </a:ln>
        </p:spPr>
        <p:txBody>
          <a:bodyPr wrap="none" anchor="ctr"/>
          <a:lstStyle/>
          <a:p>
            <a:endParaRPr lang="en-US">
              <a:latin typeface="Arial"/>
              <a:cs typeface="Arial"/>
            </a:endParaRPr>
          </a:p>
        </p:txBody>
      </p:sp>
      <p:sp>
        <p:nvSpPr>
          <p:cNvPr id="166938" name="Rectangle 26"/>
          <p:cNvSpPr>
            <a:spLocks noChangeArrowheads="1"/>
          </p:cNvSpPr>
          <p:nvPr/>
        </p:nvSpPr>
        <p:spPr bwMode="auto">
          <a:xfrm>
            <a:off x="4594225" y="3084513"/>
            <a:ext cx="1692275" cy="568325"/>
          </a:xfrm>
          <a:prstGeom prst="rect">
            <a:avLst/>
          </a:prstGeom>
          <a:pattFill prst="wdDnDiag">
            <a:fgClr>
              <a:srgbClr val="00CC99"/>
            </a:fgClr>
            <a:bgClr>
              <a:schemeClr val="bg1"/>
            </a:bgClr>
          </a:pattFill>
          <a:ln w="9525">
            <a:noFill/>
            <a:miter lim="800000"/>
            <a:headEnd/>
            <a:tailEnd/>
          </a:ln>
        </p:spPr>
        <p:txBody>
          <a:bodyPr wrap="none" anchor="ctr"/>
          <a:lstStyle/>
          <a:p>
            <a:endParaRPr lang="en-US">
              <a:latin typeface="Arial"/>
              <a:cs typeface="Arial"/>
            </a:endParaRPr>
          </a:p>
        </p:txBody>
      </p:sp>
      <p:grpSp>
        <p:nvGrpSpPr>
          <p:cNvPr id="7" name="Group 34"/>
          <p:cNvGrpSpPr>
            <a:grpSpLocks/>
          </p:cNvGrpSpPr>
          <p:nvPr/>
        </p:nvGrpSpPr>
        <p:grpSpPr bwMode="auto">
          <a:xfrm>
            <a:off x="5511800" y="1160464"/>
            <a:ext cx="2630488" cy="2084388"/>
            <a:chOff x="3472" y="731"/>
            <a:chExt cx="1657" cy="1313"/>
          </a:xfrm>
        </p:grpSpPr>
        <p:sp>
          <p:nvSpPr>
            <p:cNvPr id="18451" name="Line 28"/>
            <p:cNvSpPr>
              <a:spLocks noChangeShapeType="1"/>
            </p:cNvSpPr>
            <p:nvPr/>
          </p:nvSpPr>
          <p:spPr bwMode="auto">
            <a:xfrm flipV="1">
              <a:off x="4224" y="1485"/>
              <a:ext cx="77" cy="559"/>
            </a:xfrm>
            <a:prstGeom prst="line">
              <a:avLst/>
            </a:prstGeom>
            <a:noFill/>
            <a:ln w="12700">
              <a:solidFill>
                <a:srgbClr val="0000FF"/>
              </a:solidFill>
              <a:round/>
              <a:headEnd/>
              <a:tailEnd type="none" w="lg" len="med"/>
            </a:ln>
          </p:spPr>
          <p:txBody>
            <a:bodyPr/>
            <a:lstStyle/>
            <a:p>
              <a:endParaRPr lang="en-US">
                <a:latin typeface="Arial"/>
                <a:cs typeface="Arial"/>
              </a:endParaRPr>
            </a:p>
          </p:txBody>
        </p:sp>
        <p:sp>
          <p:nvSpPr>
            <p:cNvPr id="18452" name="Text Box 29"/>
            <p:cNvSpPr txBox="1">
              <a:spLocks noChangeArrowheads="1"/>
            </p:cNvSpPr>
            <p:nvPr/>
          </p:nvSpPr>
          <p:spPr bwMode="auto">
            <a:xfrm>
              <a:off x="3472" y="731"/>
              <a:ext cx="1657" cy="754"/>
            </a:xfrm>
            <a:prstGeom prst="rect">
              <a:avLst/>
            </a:prstGeom>
            <a:solidFill>
              <a:srgbClr val="FFFFCC"/>
            </a:solidFill>
            <a:ln w="9525">
              <a:solidFill>
                <a:srgbClr val="3333FF"/>
              </a:solidFill>
              <a:miter lim="800000"/>
              <a:headEnd/>
              <a:tailEnd/>
            </a:ln>
          </p:spPr>
          <p:txBody>
            <a:bodyPr>
              <a:spAutoFit/>
            </a:bodyPr>
            <a:lstStyle/>
            <a:p>
              <a:pPr marL="403225" indent="-403225">
                <a:spcBef>
                  <a:spcPct val="50000"/>
                </a:spcBef>
              </a:pPr>
              <a:r>
                <a:rPr lang="en-US" sz="2400" dirty="0">
                  <a:latin typeface="Arial"/>
                  <a:cs typeface="Arial"/>
                </a:rPr>
                <a:t>1. 	Fall in PS </a:t>
              </a:r>
              <a:br>
                <a:rPr lang="en-US" sz="2400" dirty="0">
                  <a:latin typeface="Arial"/>
                  <a:cs typeface="Arial"/>
                </a:rPr>
              </a:br>
              <a:r>
                <a:rPr lang="en-US" sz="2400" dirty="0">
                  <a:latin typeface="Arial"/>
                  <a:cs typeface="Arial"/>
                </a:rPr>
                <a:t>due to sellers leaving market</a:t>
              </a:r>
            </a:p>
          </p:txBody>
        </p:sp>
      </p:grpSp>
      <p:grpSp>
        <p:nvGrpSpPr>
          <p:cNvPr id="8" name="Group 33"/>
          <p:cNvGrpSpPr>
            <a:grpSpLocks/>
          </p:cNvGrpSpPr>
          <p:nvPr/>
        </p:nvGrpSpPr>
        <p:grpSpPr bwMode="auto">
          <a:xfrm>
            <a:off x="587375" y="3454400"/>
            <a:ext cx="4602163" cy="1882775"/>
            <a:chOff x="370" y="2176"/>
            <a:chExt cx="2899" cy="1186"/>
          </a:xfrm>
        </p:grpSpPr>
        <p:sp>
          <p:nvSpPr>
            <p:cNvPr id="18449" name="Line 31"/>
            <p:cNvSpPr>
              <a:spLocks noChangeShapeType="1"/>
            </p:cNvSpPr>
            <p:nvPr/>
          </p:nvSpPr>
          <p:spPr bwMode="auto">
            <a:xfrm flipV="1">
              <a:off x="2042" y="2176"/>
              <a:ext cx="1227" cy="688"/>
            </a:xfrm>
            <a:prstGeom prst="line">
              <a:avLst/>
            </a:prstGeom>
            <a:noFill/>
            <a:ln w="12700">
              <a:solidFill>
                <a:srgbClr val="00CC00"/>
              </a:solidFill>
              <a:round/>
              <a:headEnd/>
              <a:tailEnd/>
            </a:ln>
          </p:spPr>
          <p:txBody>
            <a:bodyPr/>
            <a:lstStyle/>
            <a:p>
              <a:endParaRPr lang="en-US">
                <a:latin typeface="Arial"/>
                <a:cs typeface="Arial"/>
              </a:endParaRPr>
            </a:p>
          </p:txBody>
        </p:sp>
        <p:sp>
          <p:nvSpPr>
            <p:cNvPr id="18450" name="Text Box 32"/>
            <p:cNvSpPr txBox="1">
              <a:spLocks noChangeArrowheads="1"/>
            </p:cNvSpPr>
            <p:nvPr/>
          </p:nvSpPr>
          <p:spPr bwMode="auto">
            <a:xfrm>
              <a:off x="370" y="2608"/>
              <a:ext cx="1867" cy="754"/>
            </a:xfrm>
            <a:prstGeom prst="rect">
              <a:avLst/>
            </a:prstGeom>
            <a:solidFill>
              <a:srgbClr val="FFFFCC"/>
            </a:solidFill>
            <a:ln w="9525">
              <a:solidFill>
                <a:srgbClr val="00CC00"/>
              </a:solidFill>
              <a:miter lim="800000"/>
              <a:headEnd/>
              <a:tailEnd/>
            </a:ln>
          </p:spPr>
          <p:txBody>
            <a:bodyPr>
              <a:spAutoFit/>
            </a:bodyPr>
            <a:lstStyle/>
            <a:p>
              <a:pPr marL="403225" indent="-403225">
                <a:spcBef>
                  <a:spcPct val="50000"/>
                </a:spcBef>
              </a:pPr>
              <a:r>
                <a:rPr lang="en-US" sz="2400">
                  <a:latin typeface="Arial"/>
                  <a:cs typeface="Arial"/>
                </a:rPr>
                <a:t>2. 	Fall in PS due to remaining sellers</a:t>
              </a:r>
              <a:br>
                <a:rPr lang="en-US" sz="2400">
                  <a:latin typeface="Arial"/>
                  <a:cs typeface="Arial"/>
                </a:rPr>
              </a:br>
              <a:r>
                <a:rPr lang="en-US" sz="2400">
                  <a:latin typeface="Arial"/>
                  <a:cs typeface="Arial"/>
                </a:rPr>
                <a:t>getting lower </a:t>
              </a:r>
              <a:r>
                <a:rPr lang="en-US" sz="2400" b="1" i="1">
                  <a:latin typeface="Arial"/>
                  <a:cs typeface="Arial"/>
                </a:rPr>
                <a:t>P</a:t>
              </a:r>
            </a:p>
          </p:txBody>
        </p:sp>
      </p:gr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Tree>
    <p:extLst>
      <p:ext uri="{BB962C8B-B14F-4D97-AF65-F5344CB8AC3E}">
        <p14:creationId xmlns:p14="http://schemas.microsoft.com/office/powerpoint/2010/main" val="3434177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24">
                                            <p:txEl>
                                              <p:pRg st="0" end="0"/>
                                            </p:txEl>
                                          </p:spTgt>
                                        </p:tgtEl>
                                        <p:attrNameLst>
                                          <p:attrName>style.visibility</p:attrName>
                                        </p:attrNameLst>
                                      </p:cBhvr>
                                      <p:to>
                                        <p:strVal val="visible"/>
                                      </p:to>
                                    </p:set>
                                    <p:animEffect transition="in" filter="wipe(left)">
                                      <p:cBhvr>
                                        <p:cTn id="7" dur="500"/>
                                        <p:tgtEl>
                                          <p:spTgt spid="166924">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6924">
                                            <p:txEl>
                                              <p:pRg st="1" end="1"/>
                                            </p:txEl>
                                          </p:spTgt>
                                        </p:tgtEl>
                                        <p:attrNameLst>
                                          <p:attrName>style.visibility</p:attrName>
                                        </p:attrNameLst>
                                      </p:cBhvr>
                                      <p:to>
                                        <p:strVal val="visible"/>
                                      </p:to>
                                    </p:set>
                                    <p:animEffect transition="in" filter="wipe(left)">
                                      <p:cBhvr>
                                        <p:cTn id="16" dur="500"/>
                                        <p:tgtEl>
                                          <p:spTgt spid="166924">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6936"/>
                                        </p:tgtEl>
                                        <p:attrNameLst>
                                          <p:attrName>style.visibility</p:attrName>
                                        </p:attrNameLst>
                                      </p:cBhvr>
                                      <p:to>
                                        <p:strVal val="visible"/>
                                      </p:to>
                                    </p:set>
                                    <p:animEffect transition="in" filter="fade">
                                      <p:cBhvr>
                                        <p:cTn id="20" dur="500"/>
                                        <p:tgtEl>
                                          <p:spTgt spid="1669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6924">
                                            <p:txEl>
                                              <p:pRg st="2" end="2"/>
                                            </p:txEl>
                                          </p:spTgt>
                                        </p:tgtEl>
                                        <p:attrNameLst>
                                          <p:attrName>style.visibility</p:attrName>
                                        </p:attrNameLst>
                                      </p:cBhvr>
                                      <p:to>
                                        <p:strVal val="visible"/>
                                      </p:to>
                                    </p:set>
                                    <p:animEffect transition="in" filter="wipe(left)">
                                      <p:cBhvr>
                                        <p:cTn id="25" dur="500"/>
                                        <p:tgtEl>
                                          <p:spTgt spid="16692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6937"/>
                                        </p:tgtEl>
                                        <p:attrNameLst>
                                          <p:attrName>style.visibility</p:attrName>
                                        </p:attrNameLst>
                                      </p:cBhvr>
                                      <p:to>
                                        <p:strVal val="visible"/>
                                      </p:to>
                                    </p:set>
                                    <p:animEffect transition="in" filter="fade">
                                      <p:cBhvr>
                                        <p:cTn id="33" dur="500"/>
                                        <p:tgtEl>
                                          <p:spTgt spid="1669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6938"/>
                                        </p:tgtEl>
                                        <p:attrNameLst>
                                          <p:attrName>style.visibility</p:attrName>
                                        </p:attrNameLst>
                                      </p:cBhvr>
                                      <p:to>
                                        <p:strVal val="visible"/>
                                      </p:to>
                                    </p:set>
                                    <p:animEffect transition="in" filter="fade">
                                      <p:cBhvr>
                                        <p:cTn id="41" dur="500"/>
                                        <p:tgtEl>
                                          <p:spTgt spid="166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4" grpId="0" build="p"/>
      <p:bldP spid="166936" grpId="0" animBg="1"/>
      <p:bldP spid="166937" grpId="0" animBg="1"/>
      <p:bldP spid="1669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rgbClr val="AE1221"/>
                </a:solidFill>
              </a:rPr>
              <a:t>Producer surplus</a:t>
            </a:r>
            <a:endParaRPr lang="en-US" dirty="0"/>
          </a:p>
        </p:txBody>
      </p:sp>
      <p:sp>
        <p:nvSpPr>
          <p:cNvPr id="3" name="Content Placeholder 2"/>
          <p:cNvSpPr>
            <a:spLocks noGrp="1"/>
          </p:cNvSpPr>
          <p:nvPr>
            <p:ph idx="1"/>
          </p:nvPr>
        </p:nvSpPr>
        <p:spPr>
          <a:xfrm>
            <a:off x="228600" y="685800"/>
            <a:ext cx="4146550" cy="5522912"/>
          </a:xfrm>
        </p:spPr>
        <p:txBody>
          <a:bodyPr>
            <a:noAutofit/>
          </a:bodyPr>
          <a:lstStyle/>
          <a:p>
            <a:pPr marL="514350" indent="-514350">
              <a:buClr>
                <a:srgbClr val="FF0000"/>
              </a:buClr>
              <a:buFont typeface="+mj-lt"/>
              <a:buAutoNum type="alphaUcPeriod"/>
            </a:pPr>
            <a:r>
              <a:rPr lang="en-US" sz="2800" dirty="0" smtClean="0">
                <a:solidFill>
                  <a:schemeClr val="accent6">
                    <a:lumMod val="50000"/>
                  </a:schemeClr>
                </a:solidFill>
              </a:rPr>
              <a:t>Find </a:t>
            </a:r>
            <a:r>
              <a:rPr lang="en-US" sz="2800" dirty="0">
                <a:solidFill>
                  <a:schemeClr val="accent6">
                    <a:lumMod val="50000"/>
                  </a:schemeClr>
                </a:solidFill>
              </a:rPr>
              <a:t>marginal </a:t>
            </a:r>
            <a:r>
              <a:rPr lang="en-US" sz="2800" dirty="0" smtClean="0">
                <a:solidFill>
                  <a:schemeClr val="accent6">
                    <a:lumMod val="50000"/>
                  </a:schemeClr>
                </a:solidFill>
              </a:rPr>
              <a:t>seller’s </a:t>
            </a:r>
            <a:r>
              <a:rPr lang="en-US" sz="2800" dirty="0">
                <a:solidFill>
                  <a:schemeClr val="accent6">
                    <a:lumMod val="50000"/>
                  </a:schemeClr>
                </a:solidFill>
              </a:rPr>
              <a:t>cost </a:t>
            </a:r>
            <a:r>
              <a:rPr lang="en-US" sz="2800" dirty="0" smtClean="0">
                <a:solidFill>
                  <a:schemeClr val="accent6">
                    <a:lumMod val="50000"/>
                  </a:schemeClr>
                </a:solidFill>
              </a:rPr>
              <a:t>at </a:t>
            </a:r>
            <a:r>
              <a:rPr lang="en-US" sz="2800" dirty="0">
                <a:solidFill>
                  <a:schemeClr val="accent6">
                    <a:lumMod val="50000"/>
                  </a:schemeClr>
                </a:solidFill>
              </a:rPr>
              <a:t>Q = 10. </a:t>
            </a:r>
          </a:p>
          <a:p>
            <a:pPr marL="514350" indent="-514350">
              <a:buClr>
                <a:srgbClr val="FF0000"/>
              </a:buClr>
              <a:buFont typeface="+mj-lt"/>
              <a:buAutoNum type="alphaUcPeriod"/>
            </a:pPr>
            <a:r>
              <a:rPr lang="en-US" sz="2800" dirty="0" smtClean="0">
                <a:solidFill>
                  <a:schemeClr val="accent6">
                    <a:lumMod val="50000"/>
                  </a:schemeClr>
                </a:solidFill>
              </a:rPr>
              <a:t>Find </a:t>
            </a:r>
            <a:r>
              <a:rPr lang="en-US" sz="2800" dirty="0">
                <a:solidFill>
                  <a:schemeClr val="accent6">
                    <a:lumMod val="50000"/>
                  </a:schemeClr>
                </a:solidFill>
              </a:rPr>
              <a:t>total PS for </a:t>
            </a:r>
            <a:r>
              <a:rPr lang="en-US" sz="2800" dirty="0" smtClean="0">
                <a:solidFill>
                  <a:schemeClr val="accent6">
                    <a:lumMod val="50000"/>
                  </a:schemeClr>
                </a:solidFill>
              </a:rPr>
              <a:t>P </a:t>
            </a:r>
            <a:r>
              <a:rPr lang="en-US" sz="2800" dirty="0">
                <a:solidFill>
                  <a:schemeClr val="accent6">
                    <a:lumMod val="50000"/>
                  </a:schemeClr>
                </a:solidFill>
              </a:rPr>
              <a:t>= $20.</a:t>
            </a:r>
          </a:p>
          <a:p>
            <a:pPr marL="0" indent="0">
              <a:buNone/>
            </a:pPr>
            <a:r>
              <a:rPr lang="en-US" sz="2800" dirty="0"/>
              <a:t>Suppose P rises to $30</a:t>
            </a:r>
            <a:r>
              <a:rPr lang="en-US" sz="2800" dirty="0" smtClean="0"/>
              <a:t>. Find </a:t>
            </a:r>
            <a:r>
              <a:rPr lang="en-US" sz="2800" dirty="0"/>
              <a:t>the increase </a:t>
            </a:r>
            <a:r>
              <a:rPr lang="en-US" sz="2800" dirty="0" smtClean="0"/>
              <a:t>in </a:t>
            </a:r>
            <a:r>
              <a:rPr lang="en-US" sz="2800" dirty="0"/>
              <a:t>PS due to: </a:t>
            </a:r>
            <a:endParaRPr lang="en-US" sz="2800" dirty="0" smtClean="0"/>
          </a:p>
          <a:p>
            <a:pPr marL="514350" indent="-514350">
              <a:buClr>
                <a:srgbClr val="FF0000"/>
              </a:buClr>
              <a:buFont typeface="+mj-lt"/>
              <a:buAutoNum type="alphaUcPeriod" startAt="3"/>
            </a:pPr>
            <a:r>
              <a:rPr lang="en-US" sz="2800" dirty="0" smtClean="0">
                <a:solidFill>
                  <a:schemeClr val="accent6">
                    <a:lumMod val="50000"/>
                  </a:schemeClr>
                </a:solidFill>
              </a:rPr>
              <a:t>selling </a:t>
            </a:r>
            <a:r>
              <a:rPr lang="en-US" sz="2800" dirty="0">
                <a:solidFill>
                  <a:schemeClr val="accent6">
                    <a:lumMod val="50000"/>
                  </a:schemeClr>
                </a:solidFill>
              </a:rPr>
              <a:t>5 </a:t>
            </a:r>
            <a:r>
              <a:rPr lang="en-US" sz="2800" dirty="0" smtClean="0">
                <a:solidFill>
                  <a:schemeClr val="accent6">
                    <a:lumMod val="50000"/>
                  </a:schemeClr>
                </a:solidFill>
              </a:rPr>
              <a:t>additional </a:t>
            </a:r>
            <a:r>
              <a:rPr lang="en-US" sz="2800" dirty="0">
                <a:solidFill>
                  <a:schemeClr val="accent6">
                    <a:lumMod val="50000"/>
                  </a:schemeClr>
                </a:solidFill>
              </a:rPr>
              <a:t>units</a:t>
            </a:r>
          </a:p>
          <a:p>
            <a:pPr marL="514350" indent="-514350">
              <a:buClr>
                <a:srgbClr val="FF0000"/>
              </a:buClr>
              <a:buFont typeface="+mj-lt"/>
              <a:buAutoNum type="alphaUcPeriod" startAt="3"/>
            </a:pPr>
            <a:r>
              <a:rPr lang="en-US" sz="2800" dirty="0" smtClean="0">
                <a:solidFill>
                  <a:schemeClr val="accent6">
                    <a:lumMod val="50000"/>
                  </a:schemeClr>
                </a:solidFill>
              </a:rPr>
              <a:t>getting </a:t>
            </a:r>
            <a:r>
              <a:rPr lang="en-US" sz="2800" dirty="0">
                <a:solidFill>
                  <a:schemeClr val="accent6">
                    <a:lumMod val="50000"/>
                  </a:schemeClr>
                </a:solidFill>
              </a:rPr>
              <a:t>a higher price on the initial 10 </a:t>
            </a:r>
            <a:r>
              <a:rPr lang="en-US" sz="2800" dirty="0" smtClean="0">
                <a:solidFill>
                  <a:schemeClr val="accent6">
                    <a:lumMod val="50000"/>
                  </a:schemeClr>
                </a:solidFill>
              </a:rPr>
              <a:t>units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4246562" y="533400"/>
            <a:ext cx="4821238" cy="5791200"/>
            <a:chOff x="4092575" y="917575"/>
            <a:chExt cx="4821238" cy="5791200"/>
          </a:xfrm>
        </p:grpSpPr>
        <p:graphicFrame>
          <p:nvGraphicFramePr>
            <p:cNvPr id="7" name="Object 8"/>
            <p:cNvGraphicFramePr>
              <a:graphicFrameLocks noChangeAspect="1"/>
            </p:cNvGraphicFramePr>
            <p:nvPr>
              <p:extLst>
                <p:ext uri="{D42A27DB-BD31-4B8C-83A1-F6EECF244321}">
                  <p14:modId xmlns:p14="http://schemas.microsoft.com/office/powerpoint/2010/main" val="3990704084"/>
                </p:ext>
              </p:extLst>
            </p:nvPr>
          </p:nvGraphicFramePr>
          <p:xfrm>
            <a:off x="4092575" y="917575"/>
            <a:ext cx="4821238" cy="5791200"/>
          </p:xfrm>
          <a:graphic>
            <a:graphicData uri="http://schemas.openxmlformats.org/presentationml/2006/ole">
              <mc:AlternateContent xmlns:mc="http://schemas.openxmlformats.org/markup-compatibility/2006">
                <mc:Choice xmlns:v="urn:schemas-microsoft-com:vml" Requires="v">
                  <p:oleObj spid="_x0000_s29710" name="Worksheet" r:id="rId4" imgW="3447931" imgH="3952994" progId="Excel.Sheet.8">
                    <p:embed/>
                  </p:oleObj>
                </mc:Choice>
                <mc:Fallback>
                  <p:oleObj name="Worksheet" r:id="rId4" imgW="3447931" imgH="395299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575" y="917575"/>
                          <a:ext cx="482123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8" name="Text Box 9" descr="Wide upward diagonal"/>
            <p:cNvSpPr txBox="1">
              <a:spLocks noChangeArrowheads="1"/>
            </p:cNvSpPr>
            <p:nvPr/>
          </p:nvSpPr>
          <p:spPr bwMode="auto">
            <a:xfrm>
              <a:off x="4221163" y="1065213"/>
              <a:ext cx="592137" cy="503237"/>
            </a:xfrm>
            <a:prstGeom prst="rect">
              <a:avLst/>
            </a:prstGeom>
            <a:ln w="9525">
              <a:noFill/>
              <a:miter lim="800000"/>
              <a:headEnd/>
              <a:tailEnd/>
            </a:ln>
          </p:spPr>
          <p:txBody>
            <a:bodyPr>
              <a:spAutoFit/>
            </a:bodyPr>
            <a:lstStyle/>
            <a:p>
              <a:pPr algn="ctr">
                <a:spcBef>
                  <a:spcPct val="50000"/>
                </a:spcBef>
              </a:pPr>
              <a:r>
                <a:rPr lang="en-US" sz="2700" b="1" i="1" dirty="0">
                  <a:latin typeface="Arial"/>
                  <a:cs typeface="Arial"/>
                </a:rPr>
                <a:t>P</a:t>
              </a:r>
            </a:p>
          </p:txBody>
        </p:sp>
        <p:sp>
          <p:nvSpPr>
            <p:cNvPr id="9" name="Text Box 10" descr="Wide upward diagonal"/>
            <p:cNvSpPr txBox="1">
              <a:spLocks noChangeArrowheads="1"/>
            </p:cNvSpPr>
            <p:nvPr/>
          </p:nvSpPr>
          <p:spPr bwMode="auto">
            <a:xfrm>
              <a:off x="8151813" y="6029325"/>
              <a:ext cx="592138" cy="503238"/>
            </a:xfrm>
            <a:prstGeom prst="rect">
              <a:avLst/>
            </a:prstGeom>
            <a:solidFill>
              <a:schemeClr val="bg1"/>
            </a:solidFill>
            <a:ln w="9525">
              <a:noFill/>
              <a:miter lim="800000"/>
              <a:headEnd/>
              <a:tailEnd/>
            </a:ln>
          </p:spPr>
          <p:txBody>
            <a:bodyPr>
              <a:spAutoFit/>
            </a:bodyPr>
            <a:lstStyle/>
            <a:p>
              <a:pPr algn="ctr">
                <a:spcBef>
                  <a:spcPct val="50000"/>
                </a:spcBef>
              </a:pPr>
              <a:r>
                <a:rPr lang="en-US" sz="2700" b="1" i="1" dirty="0">
                  <a:latin typeface="Arial"/>
                  <a:cs typeface="Arial"/>
                </a:rPr>
                <a:t>Q</a:t>
              </a:r>
            </a:p>
          </p:txBody>
        </p:sp>
        <p:sp>
          <p:nvSpPr>
            <p:cNvPr id="10" name="Text Box 11"/>
            <p:cNvSpPr txBox="1">
              <a:spLocks noChangeArrowheads="1"/>
            </p:cNvSpPr>
            <p:nvPr/>
          </p:nvSpPr>
          <p:spPr bwMode="auto">
            <a:xfrm>
              <a:off x="5273675" y="1309688"/>
              <a:ext cx="2909888" cy="488950"/>
            </a:xfrm>
            <a:prstGeom prst="rect">
              <a:avLst/>
            </a:prstGeom>
            <a:solidFill>
              <a:schemeClr val="bg1"/>
            </a:solidFill>
            <a:ln w="9525">
              <a:noFill/>
              <a:miter lim="800000"/>
              <a:headEnd/>
              <a:tailEnd/>
            </a:ln>
          </p:spPr>
          <p:txBody>
            <a:bodyPr>
              <a:spAutoFit/>
            </a:bodyPr>
            <a:lstStyle/>
            <a:p>
              <a:pPr algn="ctr">
                <a:spcBef>
                  <a:spcPct val="50000"/>
                </a:spcBef>
              </a:pPr>
              <a:r>
                <a:rPr lang="en-US" sz="2600" i="1" dirty="0">
                  <a:latin typeface="Arial"/>
                  <a:cs typeface="Arial"/>
                </a:rPr>
                <a:t>supply curve</a:t>
              </a:r>
            </a:p>
          </p:txBody>
        </p:sp>
      </p:grpSp>
    </p:spTree>
    <p:extLst>
      <p:ext uri="{BB962C8B-B14F-4D97-AF65-F5344CB8AC3E}">
        <p14:creationId xmlns:p14="http://schemas.microsoft.com/office/powerpoint/2010/main" val="36850547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smtClean="0">
                <a:solidFill>
                  <a:srgbClr val="AE1221"/>
                </a:solidFill>
              </a:rPr>
              <a:t>Producer surplus</a:t>
            </a:r>
            <a:endParaRPr lang="en-US" dirty="0"/>
          </a:p>
        </p:txBody>
      </p:sp>
      <p:sp>
        <p:nvSpPr>
          <p:cNvPr id="3" name="Content Placeholder 2"/>
          <p:cNvSpPr>
            <a:spLocks noGrp="1"/>
          </p:cNvSpPr>
          <p:nvPr>
            <p:ph idx="1"/>
          </p:nvPr>
        </p:nvSpPr>
        <p:spPr>
          <a:xfrm>
            <a:off x="347241" y="914400"/>
            <a:ext cx="3919959" cy="5534025"/>
          </a:xfrm>
        </p:spPr>
        <p:txBody>
          <a:bodyPr>
            <a:normAutofit/>
          </a:bodyPr>
          <a:lstStyle/>
          <a:p>
            <a:pPr marL="514350" indent="-514350">
              <a:buClr>
                <a:srgbClr val="FF0000"/>
              </a:buClr>
              <a:buFont typeface="+mj-lt"/>
              <a:buAutoNum type="alphaUcPeriod"/>
            </a:pPr>
            <a:r>
              <a:rPr lang="en-US" sz="2800" dirty="0">
                <a:solidFill>
                  <a:schemeClr val="accent6">
                    <a:lumMod val="50000"/>
                  </a:schemeClr>
                </a:solidFill>
              </a:rPr>
              <a:t>At Q = 10, </a:t>
            </a:r>
            <a:br>
              <a:rPr lang="en-US" sz="2800" dirty="0">
                <a:solidFill>
                  <a:schemeClr val="accent6">
                    <a:lumMod val="50000"/>
                  </a:schemeClr>
                </a:solidFill>
              </a:rPr>
            </a:br>
            <a:r>
              <a:rPr lang="en-US" sz="2800" dirty="0">
                <a:solidFill>
                  <a:schemeClr val="accent6">
                    <a:lumMod val="50000"/>
                  </a:schemeClr>
                </a:solidFill>
              </a:rPr>
              <a:t>marginal cost = $20 </a:t>
            </a:r>
            <a:endParaRPr lang="en-US" sz="2800" dirty="0" smtClean="0">
              <a:solidFill>
                <a:schemeClr val="accent6">
                  <a:lumMod val="50000"/>
                </a:schemeClr>
              </a:solidFill>
            </a:endParaRPr>
          </a:p>
          <a:p>
            <a:pPr marL="514350" indent="-514350">
              <a:buClr>
                <a:srgbClr val="FF0000"/>
              </a:buClr>
              <a:buFont typeface="+mj-lt"/>
              <a:buAutoNum type="alphaUcPeriod"/>
            </a:pPr>
            <a:r>
              <a:rPr lang="en-US" sz="2800" dirty="0">
                <a:solidFill>
                  <a:schemeClr val="accent6">
                    <a:lumMod val="50000"/>
                  </a:schemeClr>
                </a:solidFill>
              </a:rPr>
              <a:t>PS = ½ x 10 x $20 </a:t>
            </a:r>
            <a:br>
              <a:rPr lang="en-US" sz="2800" dirty="0">
                <a:solidFill>
                  <a:schemeClr val="accent6">
                    <a:lumMod val="50000"/>
                  </a:schemeClr>
                </a:solidFill>
              </a:rPr>
            </a:br>
            <a:r>
              <a:rPr lang="en-US" sz="2800" dirty="0">
                <a:solidFill>
                  <a:schemeClr val="accent6">
                    <a:lumMod val="50000"/>
                  </a:schemeClr>
                </a:solidFill>
              </a:rPr>
              <a:t>  = $</a:t>
            </a:r>
            <a:r>
              <a:rPr lang="en-US" sz="2800" dirty="0" smtClean="0">
                <a:solidFill>
                  <a:schemeClr val="accent6">
                    <a:lumMod val="50000"/>
                  </a:schemeClr>
                </a:solidFill>
              </a:rPr>
              <a:t>100</a:t>
            </a:r>
          </a:p>
          <a:p>
            <a:pPr marL="0" indent="0">
              <a:buNone/>
            </a:pPr>
            <a:r>
              <a:rPr lang="en-US" sz="2800" dirty="0" smtClean="0"/>
              <a:t>P </a:t>
            </a:r>
            <a:r>
              <a:rPr lang="en-US" sz="2800" dirty="0"/>
              <a:t>rises to $</a:t>
            </a:r>
            <a:r>
              <a:rPr lang="en-US" sz="2800" dirty="0" smtClean="0"/>
              <a:t>30. </a:t>
            </a:r>
          </a:p>
          <a:p>
            <a:pPr marL="514350" indent="-514350">
              <a:buClr>
                <a:srgbClr val="FF0000"/>
              </a:buClr>
              <a:buFont typeface="+mj-lt"/>
              <a:buAutoNum type="alphaUcPeriod" startAt="3"/>
            </a:pPr>
            <a:r>
              <a:rPr lang="en-US" sz="2800" dirty="0">
                <a:solidFill>
                  <a:schemeClr val="accent6">
                    <a:lumMod val="50000"/>
                  </a:schemeClr>
                </a:solidFill>
              </a:rPr>
              <a:t>PS on </a:t>
            </a:r>
            <a:br>
              <a:rPr lang="en-US" sz="2800" dirty="0">
                <a:solidFill>
                  <a:schemeClr val="accent6">
                    <a:lumMod val="50000"/>
                  </a:schemeClr>
                </a:solidFill>
              </a:rPr>
            </a:br>
            <a:r>
              <a:rPr lang="en-US" sz="2800" dirty="0">
                <a:solidFill>
                  <a:schemeClr val="accent6">
                    <a:lumMod val="50000"/>
                  </a:schemeClr>
                </a:solidFill>
              </a:rPr>
              <a:t>additional units</a:t>
            </a:r>
            <a:br>
              <a:rPr lang="en-US" sz="2800" dirty="0">
                <a:solidFill>
                  <a:schemeClr val="accent6">
                    <a:lumMod val="50000"/>
                  </a:schemeClr>
                </a:solidFill>
              </a:rPr>
            </a:br>
            <a:r>
              <a:rPr lang="en-US" sz="2800" dirty="0">
                <a:solidFill>
                  <a:schemeClr val="accent6">
                    <a:lumMod val="50000"/>
                  </a:schemeClr>
                </a:solidFill>
              </a:rPr>
              <a:t>= ½ x 5 x $10 = $</a:t>
            </a:r>
            <a:r>
              <a:rPr lang="en-US" sz="2800" dirty="0" smtClean="0">
                <a:solidFill>
                  <a:schemeClr val="accent6">
                    <a:lumMod val="50000"/>
                  </a:schemeClr>
                </a:solidFill>
              </a:rPr>
              <a:t>25</a:t>
            </a:r>
          </a:p>
          <a:p>
            <a:pPr marL="514350" indent="-514350">
              <a:buClr>
                <a:srgbClr val="FF0000"/>
              </a:buClr>
              <a:buFont typeface="+mj-lt"/>
              <a:buAutoNum type="alphaUcPeriod" startAt="3"/>
            </a:pPr>
            <a:r>
              <a:rPr lang="en-US" sz="2800" dirty="0">
                <a:solidFill>
                  <a:schemeClr val="accent6">
                    <a:lumMod val="50000"/>
                  </a:schemeClr>
                </a:solidFill>
              </a:rPr>
              <a:t>Increase in PS </a:t>
            </a:r>
            <a:br>
              <a:rPr lang="en-US" sz="2800" dirty="0">
                <a:solidFill>
                  <a:schemeClr val="accent6">
                    <a:lumMod val="50000"/>
                  </a:schemeClr>
                </a:solidFill>
              </a:rPr>
            </a:br>
            <a:r>
              <a:rPr lang="en-US" sz="2800" dirty="0">
                <a:solidFill>
                  <a:schemeClr val="accent6">
                    <a:lumMod val="50000"/>
                  </a:schemeClr>
                </a:solidFill>
              </a:rPr>
              <a:t>on initial 10 units</a:t>
            </a:r>
            <a:br>
              <a:rPr lang="en-US" sz="2800" dirty="0">
                <a:solidFill>
                  <a:schemeClr val="accent6">
                    <a:lumMod val="50000"/>
                  </a:schemeClr>
                </a:solidFill>
              </a:rPr>
            </a:br>
            <a:r>
              <a:rPr lang="en-US" sz="2800" dirty="0">
                <a:solidFill>
                  <a:schemeClr val="accent6">
                    <a:lumMod val="50000"/>
                  </a:schemeClr>
                </a:solidFill>
              </a:rPr>
              <a:t>= 10 x $10 = $100</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4246562" y="533400"/>
            <a:ext cx="4821238" cy="5791200"/>
            <a:chOff x="4092575" y="917575"/>
            <a:chExt cx="4821238" cy="5791200"/>
          </a:xfrm>
        </p:grpSpPr>
        <p:graphicFrame>
          <p:nvGraphicFramePr>
            <p:cNvPr id="7" name="Object 8"/>
            <p:cNvGraphicFramePr>
              <a:graphicFrameLocks noChangeAspect="1"/>
            </p:cNvGraphicFramePr>
            <p:nvPr>
              <p:extLst>
                <p:ext uri="{D42A27DB-BD31-4B8C-83A1-F6EECF244321}">
                  <p14:modId xmlns:p14="http://schemas.microsoft.com/office/powerpoint/2010/main" val="389674462"/>
                </p:ext>
              </p:extLst>
            </p:nvPr>
          </p:nvGraphicFramePr>
          <p:xfrm>
            <a:off x="4092575" y="917575"/>
            <a:ext cx="4821238" cy="5791200"/>
          </p:xfrm>
          <a:graphic>
            <a:graphicData uri="http://schemas.openxmlformats.org/presentationml/2006/ole">
              <mc:AlternateContent xmlns:mc="http://schemas.openxmlformats.org/markup-compatibility/2006">
                <mc:Choice xmlns:v="urn:schemas-microsoft-com:vml" Requires="v">
                  <p:oleObj spid="_x0000_s30733" name="Worksheet" r:id="rId4" imgW="3447931" imgH="3952994" progId="Excel.Sheet.8">
                    <p:embed/>
                  </p:oleObj>
                </mc:Choice>
                <mc:Fallback>
                  <p:oleObj name="Worksheet" r:id="rId4" imgW="3447931" imgH="395299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575" y="917575"/>
                          <a:ext cx="4821238"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8" name="Text Box 9" descr="Wide upward diagonal"/>
            <p:cNvSpPr txBox="1">
              <a:spLocks noChangeArrowheads="1"/>
            </p:cNvSpPr>
            <p:nvPr/>
          </p:nvSpPr>
          <p:spPr bwMode="auto">
            <a:xfrm>
              <a:off x="4221163" y="1065213"/>
              <a:ext cx="592137" cy="503237"/>
            </a:xfrm>
            <a:prstGeom prst="rect">
              <a:avLst/>
            </a:prstGeom>
            <a:ln w="9525">
              <a:noFill/>
              <a:miter lim="800000"/>
              <a:headEnd/>
              <a:tailEnd/>
            </a:ln>
          </p:spPr>
          <p:txBody>
            <a:bodyPr>
              <a:spAutoFit/>
            </a:bodyPr>
            <a:lstStyle/>
            <a:p>
              <a:pPr algn="ctr">
                <a:spcBef>
                  <a:spcPct val="50000"/>
                </a:spcBef>
              </a:pPr>
              <a:r>
                <a:rPr lang="en-US" sz="2700" b="1" i="1" dirty="0">
                  <a:latin typeface="Arial"/>
                  <a:cs typeface="Arial"/>
                </a:rPr>
                <a:t>P</a:t>
              </a:r>
            </a:p>
          </p:txBody>
        </p:sp>
        <p:sp>
          <p:nvSpPr>
            <p:cNvPr id="9" name="Text Box 10" descr="Wide upward diagonal"/>
            <p:cNvSpPr txBox="1">
              <a:spLocks noChangeArrowheads="1"/>
            </p:cNvSpPr>
            <p:nvPr/>
          </p:nvSpPr>
          <p:spPr bwMode="auto">
            <a:xfrm>
              <a:off x="8151813" y="6029325"/>
              <a:ext cx="592138" cy="503238"/>
            </a:xfrm>
            <a:prstGeom prst="rect">
              <a:avLst/>
            </a:prstGeom>
            <a:solidFill>
              <a:schemeClr val="bg1"/>
            </a:solidFill>
            <a:ln w="9525">
              <a:noFill/>
              <a:miter lim="800000"/>
              <a:headEnd/>
              <a:tailEnd/>
            </a:ln>
          </p:spPr>
          <p:txBody>
            <a:bodyPr>
              <a:spAutoFit/>
            </a:bodyPr>
            <a:lstStyle/>
            <a:p>
              <a:pPr algn="ctr">
                <a:spcBef>
                  <a:spcPct val="50000"/>
                </a:spcBef>
              </a:pPr>
              <a:r>
                <a:rPr lang="en-US" sz="2700" b="1" i="1" dirty="0">
                  <a:latin typeface="Arial"/>
                  <a:cs typeface="Arial"/>
                </a:rPr>
                <a:t>Q</a:t>
              </a:r>
            </a:p>
          </p:txBody>
        </p:sp>
        <p:sp>
          <p:nvSpPr>
            <p:cNvPr id="10" name="Text Box 11"/>
            <p:cNvSpPr txBox="1">
              <a:spLocks noChangeArrowheads="1"/>
            </p:cNvSpPr>
            <p:nvPr/>
          </p:nvSpPr>
          <p:spPr bwMode="auto">
            <a:xfrm>
              <a:off x="5273675" y="1309688"/>
              <a:ext cx="2909888" cy="488950"/>
            </a:xfrm>
            <a:prstGeom prst="rect">
              <a:avLst/>
            </a:prstGeom>
            <a:solidFill>
              <a:schemeClr val="bg1"/>
            </a:solidFill>
            <a:ln w="9525">
              <a:noFill/>
              <a:miter lim="800000"/>
              <a:headEnd/>
              <a:tailEnd/>
            </a:ln>
          </p:spPr>
          <p:txBody>
            <a:bodyPr>
              <a:spAutoFit/>
            </a:bodyPr>
            <a:lstStyle/>
            <a:p>
              <a:pPr algn="ctr">
                <a:spcBef>
                  <a:spcPct val="50000"/>
                </a:spcBef>
              </a:pPr>
              <a:r>
                <a:rPr lang="en-US" sz="2600" i="1" dirty="0">
                  <a:latin typeface="Arial"/>
                  <a:cs typeface="Arial"/>
                </a:rPr>
                <a:t>supply curve</a:t>
              </a:r>
            </a:p>
          </p:txBody>
        </p:sp>
      </p:grpSp>
      <p:grpSp>
        <p:nvGrpSpPr>
          <p:cNvPr id="11" name="Group 12"/>
          <p:cNvGrpSpPr>
            <a:grpSpLocks/>
          </p:cNvGrpSpPr>
          <p:nvPr/>
        </p:nvGrpSpPr>
        <p:grpSpPr bwMode="auto">
          <a:xfrm>
            <a:off x="4422775" y="2568575"/>
            <a:ext cx="3146425" cy="3602038"/>
            <a:chOff x="2648" y="1612"/>
            <a:chExt cx="1982" cy="2269"/>
          </a:xfrm>
        </p:grpSpPr>
        <p:grpSp>
          <p:nvGrpSpPr>
            <p:cNvPr id="12" name="Group 13"/>
            <p:cNvGrpSpPr>
              <a:grpSpLocks/>
            </p:cNvGrpSpPr>
            <p:nvPr/>
          </p:nvGrpSpPr>
          <p:grpSpPr bwMode="auto">
            <a:xfrm>
              <a:off x="2648" y="1612"/>
              <a:ext cx="1812" cy="248"/>
              <a:chOff x="2648" y="1612"/>
              <a:chExt cx="1812" cy="248"/>
            </a:xfrm>
          </p:grpSpPr>
          <p:sp>
            <p:nvSpPr>
              <p:cNvPr id="16" name="Line 14"/>
              <p:cNvSpPr>
                <a:spLocks noChangeShapeType="1"/>
              </p:cNvSpPr>
              <p:nvPr/>
            </p:nvSpPr>
            <p:spPr bwMode="auto">
              <a:xfrm>
                <a:off x="2974" y="1738"/>
                <a:ext cx="1486" cy="0"/>
              </a:xfrm>
              <a:prstGeom prst="line">
                <a:avLst/>
              </a:prstGeom>
              <a:noFill/>
              <a:ln w="19050">
                <a:solidFill>
                  <a:srgbClr val="FF0000"/>
                </a:solidFill>
                <a:round/>
                <a:headEnd/>
                <a:tailEnd/>
              </a:ln>
            </p:spPr>
            <p:txBody>
              <a:bodyPr/>
              <a:lstStyle/>
              <a:p>
                <a:endParaRPr lang="en-US">
                  <a:latin typeface="Arial"/>
                  <a:cs typeface="Arial"/>
                </a:endParaRPr>
              </a:p>
            </p:txBody>
          </p:sp>
          <p:sp>
            <p:nvSpPr>
              <p:cNvPr id="17" name="Rectangle 16"/>
              <p:cNvSpPr>
                <a:spLocks noChangeArrowheads="1"/>
              </p:cNvSpPr>
              <p:nvPr/>
            </p:nvSpPr>
            <p:spPr bwMode="auto">
              <a:xfrm>
                <a:off x="2648" y="1612"/>
                <a:ext cx="329" cy="248"/>
              </a:xfrm>
              <a:prstGeom prst="rect">
                <a:avLst/>
              </a:prstGeom>
              <a:noFill/>
              <a:ln w="19050">
                <a:solidFill>
                  <a:srgbClr val="FF0000"/>
                </a:solidFill>
                <a:miter lim="800000"/>
                <a:headEnd/>
                <a:tailEnd/>
              </a:ln>
            </p:spPr>
            <p:txBody>
              <a:bodyPr wrap="none" anchor="ctr"/>
              <a:lstStyle/>
              <a:p>
                <a:endParaRPr lang="en-US">
                  <a:latin typeface="Arial"/>
                  <a:cs typeface="Arial"/>
                </a:endParaRPr>
              </a:p>
            </p:txBody>
          </p:sp>
        </p:grpSp>
        <p:grpSp>
          <p:nvGrpSpPr>
            <p:cNvPr id="13" name="Group 16"/>
            <p:cNvGrpSpPr>
              <a:grpSpLocks/>
            </p:cNvGrpSpPr>
            <p:nvPr/>
          </p:nvGrpSpPr>
          <p:grpSpPr bwMode="auto">
            <a:xfrm>
              <a:off x="4301" y="1735"/>
              <a:ext cx="329" cy="2146"/>
              <a:chOff x="4301" y="1735"/>
              <a:chExt cx="329" cy="2146"/>
            </a:xfrm>
          </p:grpSpPr>
          <p:sp>
            <p:nvSpPr>
              <p:cNvPr id="14" name="Line 17"/>
              <p:cNvSpPr>
                <a:spLocks noChangeShapeType="1"/>
              </p:cNvSpPr>
              <p:nvPr/>
            </p:nvSpPr>
            <p:spPr bwMode="auto">
              <a:xfrm rot="16200000" flipH="1">
                <a:off x="3514" y="2684"/>
                <a:ext cx="1902" cy="3"/>
              </a:xfrm>
              <a:prstGeom prst="line">
                <a:avLst/>
              </a:prstGeom>
              <a:noFill/>
              <a:ln w="19050">
                <a:solidFill>
                  <a:srgbClr val="FF0000"/>
                </a:solidFill>
                <a:round/>
                <a:headEnd/>
                <a:tailEnd/>
              </a:ln>
            </p:spPr>
            <p:txBody>
              <a:bodyPr/>
              <a:lstStyle/>
              <a:p>
                <a:endParaRPr lang="en-US">
                  <a:latin typeface="Arial"/>
                  <a:cs typeface="Arial"/>
                </a:endParaRPr>
              </a:p>
            </p:txBody>
          </p:sp>
          <p:sp>
            <p:nvSpPr>
              <p:cNvPr id="15" name="Rectangle 18"/>
              <p:cNvSpPr>
                <a:spLocks noChangeArrowheads="1"/>
              </p:cNvSpPr>
              <p:nvPr/>
            </p:nvSpPr>
            <p:spPr bwMode="auto">
              <a:xfrm>
                <a:off x="4301" y="3633"/>
                <a:ext cx="329" cy="248"/>
              </a:xfrm>
              <a:prstGeom prst="rect">
                <a:avLst/>
              </a:prstGeom>
              <a:noFill/>
              <a:ln w="19050">
                <a:solidFill>
                  <a:srgbClr val="FF0000"/>
                </a:solidFill>
                <a:miter lim="800000"/>
                <a:headEnd/>
                <a:tailEnd/>
              </a:ln>
            </p:spPr>
            <p:txBody>
              <a:bodyPr wrap="none" anchor="ctr"/>
              <a:lstStyle/>
              <a:p>
                <a:endParaRPr lang="en-US">
                  <a:latin typeface="Arial"/>
                  <a:cs typeface="Arial"/>
                </a:endParaRPr>
              </a:p>
            </p:txBody>
          </p:sp>
        </p:grpSp>
      </p:grpSp>
      <p:grpSp>
        <p:nvGrpSpPr>
          <p:cNvPr id="18" name="Group 19"/>
          <p:cNvGrpSpPr>
            <a:grpSpLocks/>
          </p:cNvGrpSpPr>
          <p:nvPr/>
        </p:nvGrpSpPr>
        <p:grpSpPr bwMode="auto">
          <a:xfrm>
            <a:off x="4419600" y="3495675"/>
            <a:ext cx="2425700" cy="2676525"/>
            <a:chOff x="2646" y="2196"/>
            <a:chExt cx="1528" cy="1686"/>
          </a:xfrm>
        </p:grpSpPr>
        <p:sp>
          <p:nvSpPr>
            <p:cNvPr id="19" name="Rectangle 20"/>
            <p:cNvSpPr>
              <a:spLocks noChangeArrowheads="1"/>
            </p:cNvSpPr>
            <p:nvPr/>
          </p:nvSpPr>
          <p:spPr bwMode="auto">
            <a:xfrm>
              <a:off x="3845" y="3634"/>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nvGrpSpPr>
            <p:cNvPr id="20" name="Group 21"/>
            <p:cNvGrpSpPr>
              <a:grpSpLocks/>
            </p:cNvGrpSpPr>
            <p:nvPr/>
          </p:nvGrpSpPr>
          <p:grpSpPr bwMode="auto">
            <a:xfrm>
              <a:off x="2646" y="2196"/>
              <a:ext cx="1361" cy="248"/>
              <a:chOff x="2646" y="1615"/>
              <a:chExt cx="1361" cy="248"/>
            </a:xfrm>
          </p:grpSpPr>
          <p:sp>
            <p:nvSpPr>
              <p:cNvPr id="22" name="Line 22"/>
              <p:cNvSpPr>
                <a:spLocks noChangeShapeType="1"/>
              </p:cNvSpPr>
              <p:nvPr/>
            </p:nvSpPr>
            <p:spPr bwMode="auto">
              <a:xfrm flipV="1">
                <a:off x="2972" y="1737"/>
                <a:ext cx="1035"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3" name="Rectangle 23"/>
              <p:cNvSpPr>
                <a:spLocks noChangeArrowheads="1"/>
              </p:cNvSpPr>
              <p:nvPr/>
            </p:nvSpPr>
            <p:spPr bwMode="auto">
              <a:xfrm>
                <a:off x="2646" y="1615"/>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21" name="Line 24"/>
            <p:cNvSpPr>
              <a:spLocks noChangeShapeType="1"/>
            </p:cNvSpPr>
            <p:nvPr/>
          </p:nvSpPr>
          <p:spPr bwMode="auto">
            <a:xfrm flipV="1">
              <a:off x="4003" y="2317"/>
              <a:ext cx="0" cy="1320"/>
            </a:xfrm>
            <a:prstGeom prst="line">
              <a:avLst/>
            </a:prstGeom>
            <a:noFill/>
            <a:ln w="19050">
              <a:solidFill>
                <a:srgbClr val="0000FF"/>
              </a:solidFill>
              <a:round/>
              <a:headEnd/>
              <a:tailEnd/>
            </a:ln>
          </p:spPr>
          <p:txBody>
            <a:bodyPr/>
            <a:lstStyle/>
            <a:p>
              <a:endParaRPr lang="en-US">
                <a:latin typeface="Arial"/>
                <a:cs typeface="Arial"/>
              </a:endParaRPr>
            </a:p>
          </p:txBody>
        </p:sp>
      </p:grpSp>
      <p:sp>
        <p:nvSpPr>
          <p:cNvPr id="24" name="Rectangle 25"/>
          <p:cNvSpPr>
            <a:spLocks noChangeArrowheads="1"/>
          </p:cNvSpPr>
          <p:nvPr/>
        </p:nvSpPr>
        <p:spPr bwMode="auto">
          <a:xfrm>
            <a:off x="5110163" y="2779713"/>
            <a:ext cx="1447800" cy="896937"/>
          </a:xfrm>
          <a:prstGeom prst="rect">
            <a:avLst/>
          </a:prstGeom>
          <a:pattFill prst="wdDnDiag">
            <a:fgClr>
              <a:srgbClr val="00CC99"/>
            </a:fgClr>
            <a:bgClr>
              <a:schemeClr val="bg1"/>
            </a:bgClr>
          </a:pattFill>
          <a:ln w="9525">
            <a:noFill/>
            <a:miter lim="800000"/>
            <a:headEnd/>
            <a:tailEnd/>
          </a:ln>
        </p:spPr>
        <p:txBody>
          <a:bodyPr wrap="none" anchor="ctr"/>
          <a:lstStyle/>
          <a:p>
            <a:endParaRPr lang="en-US">
              <a:latin typeface="Arial"/>
              <a:cs typeface="Arial"/>
            </a:endParaRPr>
          </a:p>
        </p:txBody>
      </p:sp>
      <p:sp>
        <p:nvSpPr>
          <p:cNvPr id="25" name="AutoShape 26"/>
          <p:cNvSpPr>
            <a:spLocks noChangeArrowheads="1"/>
          </p:cNvSpPr>
          <p:nvPr/>
        </p:nvSpPr>
        <p:spPr bwMode="auto">
          <a:xfrm flipV="1">
            <a:off x="6580188" y="2782888"/>
            <a:ext cx="677862" cy="865187"/>
          </a:xfrm>
          <a:prstGeom prst="rtTriangle">
            <a:avLst/>
          </a:prstGeom>
          <a:pattFill prst="dkHorz">
            <a:fgClr>
              <a:srgbClr val="33CCFF"/>
            </a:fgClr>
            <a:bgClr>
              <a:schemeClr val="bg1"/>
            </a:bgClr>
          </a:pattFill>
          <a:ln w="9525">
            <a:noFill/>
            <a:miter lim="800000"/>
            <a:headEnd/>
            <a:tailEnd/>
          </a:ln>
        </p:spPr>
        <p:txBody>
          <a:bodyPr rot="10800000" wrap="none" anchor="ctr"/>
          <a:lstStyle/>
          <a:p>
            <a:endParaRPr lang="en-US">
              <a:latin typeface="Arial"/>
              <a:cs typeface="Arial"/>
            </a:endParaRPr>
          </a:p>
        </p:txBody>
      </p:sp>
      <p:sp>
        <p:nvSpPr>
          <p:cNvPr id="26" name="AutoShape 27"/>
          <p:cNvSpPr>
            <a:spLocks noChangeArrowheads="1"/>
          </p:cNvSpPr>
          <p:nvPr/>
        </p:nvSpPr>
        <p:spPr bwMode="auto">
          <a:xfrm flipV="1">
            <a:off x="5126038" y="3700463"/>
            <a:ext cx="1428750" cy="1762125"/>
          </a:xfrm>
          <a:prstGeom prst="rtTriangle">
            <a:avLst/>
          </a:prstGeom>
          <a:solidFill>
            <a:srgbClr val="FF6600">
              <a:alpha val="20000"/>
            </a:srgbClr>
          </a:solidFill>
          <a:ln w="9525">
            <a:noFill/>
            <a:miter lim="800000"/>
            <a:headEnd/>
            <a:tailEnd/>
          </a:ln>
        </p:spPr>
        <p:txBody>
          <a:bodyPr rot="10800000" wrap="none" anchor="ctr"/>
          <a:lstStyle/>
          <a:p>
            <a:endParaRPr lang="en-US">
              <a:latin typeface="Arial"/>
              <a:cs typeface="Arial"/>
            </a:endParaRPr>
          </a:p>
        </p:txBody>
      </p:sp>
    </p:spTree>
    <p:extLst>
      <p:ext uri="{BB962C8B-B14F-4D97-AF65-F5344CB8AC3E}">
        <p14:creationId xmlns:p14="http://schemas.microsoft.com/office/powerpoint/2010/main" val="2990617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Righ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left)">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49338" y="101600"/>
            <a:ext cx="8094662" cy="860425"/>
          </a:xfrm>
        </p:spPr>
        <p:txBody>
          <a:bodyPr wrap="square" anchor="t"/>
          <a:lstStyle/>
          <a:p>
            <a:r>
              <a:rPr lang="en-US" altLang="en-US" smtClean="0"/>
              <a:t>Market Efficiency</a:t>
            </a:r>
          </a:p>
        </p:txBody>
      </p:sp>
      <p:sp>
        <p:nvSpPr>
          <p:cNvPr id="29699" name="Content Placeholder 2"/>
          <p:cNvSpPr>
            <a:spLocks noGrp="1"/>
          </p:cNvSpPr>
          <p:nvPr>
            <p:ph idx="1"/>
          </p:nvPr>
        </p:nvSpPr>
        <p:spPr/>
        <p:txBody>
          <a:bodyPr/>
          <a:lstStyle/>
          <a:p>
            <a:r>
              <a:rPr lang="en-US" altLang="en-US" dirty="0" smtClean="0"/>
              <a:t>Total surplus = CS + PS</a:t>
            </a:r>
          </a:p>
          <a:p>
            <a:pPr lvl="1"/>
            <a:r>
              <a:rPr lang="en-US" altLang="en-US" dirty="0" smtClean="0"/>
              <a:t>Consumer surplus = Value to buyers – Amount paid by </a:t>
            </a:r>
            <a:r>
              <a:rPr lang="en-US" altLang="en-US" dirty="0"/>
              <a:t>buyers </a:t>
            </a:r>
            <a:endParaRPr lang="en-US" altLang="en-US" dirty="0" smtClean="0"/>
          </a:p>
          <a:p>
            <a:pPr lvl="2"/>
            <a:r>
              <a:rPr lang="en-US" altLang="en-US" dirty="0" smtClean="0"/>
              <a:t>Buyers</a:t>
            </a:r>
            <a:r>
              <a:rPr lang="en-US" altLang="en-US" dirty="0"/>
              <a:t>’ gains from participating in the market</a:t>
            </a:r>
            <a:endParaRPr lang="en-US" altLang="en-US" dirty="0" smtClean="0"/>
          </a:p>
          <a:p>
            <a:pPr lvl="1"/>
            <a:r>
              <a:rPr lang="en-US" altLang="en-US" dirty="0" smtClean="0"/>
              <a:t>Producer surplus = Amount received by sellers – Cost to sellers</a:t>
            </a:r>
          </a:p>
          <a:p>
            <a:pPr lvl="2"/>
            <a:r>
              <a:rPr lang="en-US" altLang="en-US" dirty="0" smtClean="0"/>
              <a:t>Sellers’ </a:t>
            </a:r>
            <a:r>
              <a:rPr lang="en-US" altLang="en-US" dirty="0"/>
              <a:t>gains from participating in the market</a:t>
            </a:r>
            <a:endParaRPr lang="en-US" altLang="en-US" dirty="0" smtClean="0"/>
          </a:p>
          <a:p>
            <a:pPr marL="0" indent="0">
              <a:buNone/>
            </a:pPr>
            <a:r>
              <a:rPr lang="en-US" altLang="en-US" sz="3100" dirty="0" smtClean="0"/>
              <a:t>Total surplus = Value to buyers – Cost to sellers</a:t>
            </a: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9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A873697-49A1-4F74-8149-D45F189870EE}" type="slidenum">
              <a:rPr lang="en-US" altLang="en-US" sz="1200" smtClean="0">
                <a:solidFill>
                  <a:srgbClr val="002060"/>
                </a:solidFill>
              </a:rPr>
              <a:pPr algn="ctr" eaLnBrk="1" hangingPunct="1"/>
              <a:t>29</a:t>
            </a:fld>
            <a:endParaRPr lang="en-US" altLang="en-US" sz="1200" smtClean="0">
              <a:solidFill>
                <a:srgbClr val="002060"/>
              </a:solidFill>
            </a:endParaRPr>
          </a:p>
        </p:txBody>
      </p:sp>
    </p:spTree>
    <p:extLst>
      <p:ext uri="{BB962C8B-B14F-4D97-AF65-F5344CB8AC3E}">
        <p14:creationId xmlns:p14="http://schemas.microsoft.com/office/powerpoint/2010/main" val="888267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Welfare </a:t>
            </a:r>
            <a:r>
              <a:rPr lang="en-US" dirty="0" smtClean="0"/>
              <a:t>Economics</a:t>
            </a:r>
            <a:endParaRPr lang="en-US" dirty="0"/>
          </a:p>
        </p:txBody>
      </p:sp>
      <p:sp>
        <p:nvSpPr>
          <p:cNvPr id="3" name="Content Placeholder 2"/>
          <p:cNvSpPr>
            <a:spLocks noGrp="1"/>
          </p:cNvSpPr>
          <p:nvPr>
            <p:ph idx="1"/>
          </p:nvPr>
        </p:nvSpPr>
        <p:spPr/>
        <p:txBody>
          <a:bodyPr/>
          <a:lstStyle/>
          <a:p>
            <a:r>
              <a:rPr lang="en-US" dirty="0" smtClean="0"/>
              <a:t>Allocation </a:t>
            </a:r>
            <a:r>
              <a:rPr lang="en-US" dirty="0"/>
              <a:t>of resources refers to:</a:t>
            </a:r>
          </a:p>
          <a:p>
            <a:pPr lvl="1"/>
            <a:r>
              <a:rPr lang="en-US" dirty="0" smtClean="0"/>
              <a:t>How much of each good is produced</a:t>
            </a:r>
          </a:p>
          <a:p>
            <a:pPr lvl="1"/>
            <a:r>
              <a:rPr lang="en-US" dirty="0" smtClean="0"/>
              <a:t>Which producers produce it</a:t>
            </a:r>
          </a:p>
          <a:p>
            <a:pPr lvl="1"/>
            <a:r>
              <a:rPr lang="en-US" dirty="0" smtClean="0"/>
              <a:t>Which consumers </a:t>
            </a:r>
            <a:r>
              <a:rPr lang="en-US" dirty="0"/>
              <a:t>consume it</a:t>
            </a:r>
          </a:p>
          <a:p>
            <a:r>
              <a:rPr lang="en-US" dirty="0"/>
              <a:t>Welfare economics </a:t>
            </a:r>
            <a:endParaRPr lang="en-US" dirty="0" smtClean="0"/>
          </a:p>
          <a:p>
            <a:pPr lvl="1"/>
            <a:r>
              <a:rPr lang="en-US" dirty="0" smtClean="0"/>
              <a:t>Studies </a:t>
            </a:r>
            <a:r>
              <a:rPr lang="en-US" dirty="0"/>
              <a:t>how the allocation of resources affects economic </a:t>
            </a:r>
            <a:r>
              <a:rPr lang="en-US" dirty="0" smtClean="0"/>
              <a:t>well-being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4278458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Allocation of Resources</a:t>
            </a:r>
          </a:p>
        </p:txBody>
      </p:sp>
      <p:sp>
        <p:nvSpPr>
          <p:cNvPr id="3" name="Content Placeholder 2"/>
          <p:cNvSpPr>
            <a:spLocks noGrp="1"/>
          </p:cNvSpPr>
          <p:nvPr>
            <p:ph idx="1"/>
          </p:nvPr>
        </p:nvSpPr>
        <p:spPr/>
        <p:txBody>
          <a:bodyPr/>
          <a:lstStyle/>
          <a:p>
            <a:r>
              <a:rPr lang="en-US" dirty="0" smtClean="0"/>
              <a:t>Allocation </a:t>
            </a:r>
            <a:r>
              <a:rPr lang="en-US" dirty="0"/>
              <a:t>of resources </a:t>
            </a:r>
            <a:r>
              <a:rPr lang="en-US" dirty="0" smtClean="0"/>
              <a:t>– desirable?</a:t>
            </a:r>
          </a:p>
          <a:p>
            <a:pPr lvl="1"/>
            <a:r>
              <a:rPr lang="en-US" dirty="0" smtClean="0"/>
              <a:t>Decentralized (in a market economy)</a:t>
            </a:r>
          </a:p>
          <a:p>
            <a:pPr lvl="2"/>
            <a:r>
              <a:rPr lang="en-US" dirty="0" smtClean="0"/>
              <a:t>Determined </a:t>
            </a:r>
            <a:r>
              <a:rPr lang="en-US" dirty="0"/>
              <a:t>by </a:t>
            </a:r>
            <a:r>
              <a:rPr lang="en-US" dirty="0" smtClean="0"/>
              <a:t>interactions of </a:t>
            </a:r>
            <a:r>
              <a:rPr lang="en-US" dirty="0"/>
              <a:t>many self-interested buyers and </a:t>
            </a:r>
            <a:r>
              <a:rPr lang="en-US" dirty="0" smtClean="0"/>
              <a:t>sellers</a:t>
            </a:r>
            <a:endParaRPr lang="en-US" dirty="0"/>
          </a:p>
          <a:p>
            <a:pPr lvl="1"/>
            <a:r>
              <a:rPr lang="en-US" dirty="0" smtClean="0"/>
              <a:t>Total surplus – measure of </a:t>
            </a:r>
            <a:r>
              <a:rPr lang="en-US" dirty="0"/>
              <a:t>society’s </a:t>
            </a:r>
            <a:r>
              <a:rPr lang="en-US" dirty="0" smtClean="0"/>
              <a:t>well-being</a:t>
            </a:r>
          </a:p>
          <a:p>
            <a:pPr lvl="2"/>
            <a:r>
              <a:rPr lang="en-US" dirty="0" smtClean="0"/>
              <a:t>To </a:t>
            </a:r>
            <a:r>
              <a:rPr lang="en-US" dirty="0"/>
              <a:t>consider whether the market’s allocation is </a:t>
            </a:r>
            <a:r>
              <a:rPr lang="en-US" dirty="0" smtClean="0"/>
              <a:t>efficient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383162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Allocation of Resources</a:t>
            </a:r>
          </a:p>
        </p:txBody>
      </p:sp>
      <p:sp>
        <p:nvSpPr>
          <p:cNvPr id="3" name="Content Placeholder 2"/>
          <p:cNvSpPr>
            <a:spLocks noGrp="1"/>
          </p:cNvSpPr>
          <p:nvPr>
            <p:ph idx="1"/>
          </p:nvPr>
        </p:nvSpPr>
        <p:spPr/>
        <p:txBody>
          <a:bodyPr/>
          <a:lstStyle/>
          <a:p>
            <a:r>
              <a:rPr lang="en-US" dirty="0" smtClean="0"/>
              <a:t>Efficient </a:t>
            </a:r>
            <a:r>
              <a:rPr lang="en-US" dirty="0"/>
              <a:t>allocation of </a:t>
            </a:r>
            <a:r>
              <a:rPr lang="en-US" dirty="0" smtClean="0"/>
              <a:t>resources maximizes </a:t>
            </a:r>
            <a:r>
              <a:rPr lang="en-US" dirty="0"/>
              <a:t>total </a:t>
            </a:r>
            <a:r>
              <a:rPr lang="en-US" dirty="0" smtClean="0"/>
              <a:t>surplus</a:t>
            </a:r>
          </a:p>
          <a:p>
            <a:pPr marL="971550" lvl="1" indent="-514350">
              <a:buFont typeface="+mj-lt"/>
              <a:buAutoNum type="arabicPeriod"/>
            </a:pPr>
            <a:r>
              <a:rPr lang="en-US" dirty="0" smtClean="0"/>
              <a:t>The </a:t>
            </a:r>
            <a:r>
              <a:rPr lang="en-US" dirty="0"/>
              <a:t>goods are consumed by the buyers who value them most </a:t>
            </a:r>
            <a:r>
              <a:rPr lang="en-US" dirty="0" smtClean="0"/>
              <a:t>highly </a:t>
            </a:r>
            <a:endParaRPr lang="en-US" dirty="0"/>
          </a:p>
          <a:p>
            <a:pPr marL="971550" lvl="1" indent="-514350">
              <a:buFont typeface="+mj-lt"/>
              <a:buAutoNum type="arabicPeriod"/>
            </a:pPr>
            <a:r>
              <a:rPr lang="en-US" dirty="0"/>
              <a:t>The goods are produced by the producers with the lowest </a:t>
            </a:r>
            <a:r>
              <a:rPr lang="en-US" dirty="0" smtClean="0"/>
              <a:t>costs</a:t>
            </a:r>
            <a:endParaRPr lang="en-US" dirty="0"/>
          </a:p>
          <a:p>
            <a:pPr marL="971550" lvl="1" indent="-514350">
              <a:buFont typeface="+mj-lt"/>
              <a:buAutoNum type="arabicPeriod"/>
            </a:pPr>
            <a:r>
              <a:rPr lang="en-US" dirty="0"/>
              <a:t>Raising or lowering the quantity of a good </a:t>
            </a:r>
            <a:r>
              <a:rPr lang="en-US" dirty="0" smtClean="0"/>
              <a:t>would </a:t>
            </a:r>
            <a:r>
              <a:rPr lang="en-US" dirty="0"/>
              <a:t>not increase total </a:t>
            </a:r>
            <a:r>
              <a:rPr lang="en-US" dirty="0" smtClean="0"/>
              <a:t>surplus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783590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normAutofit fontScale="90000"/>
          </a:bodyPr>
          <a:lstStyle/>
          <a:p>
            <a:pPr eaLnBrk="1" hangingPunct="1"/>
            <a:r>
              <a:rPr lang="en-US" sz="3300" dirty="0" smtClean="0"/>
              <a:t>Evaluating the Market Equilibrium</a:t>
            </a:r>
          </a:p>
        </p:txBody>
      </p:sp>
      <p:sp>
        <p:nvSpPr>
          <p:cNvPr id="188419" name="Rectangle 3"/>
          <p:cNvSpPr>
            <a:spLocks noGrp="1" noChangeArrowheads="1"/>
          </p:cNvSpPr>
          <p:nvPr>
            <p:ph type="body" sz="quarter" idx="12"/>
          </p:nvPr>
        </p:nvSpPr>
        <p:spPr>
          <a:xfrm>
            <a:off x="152400" y="1063625"/>
            <a:ext cx="3365500" cy="4826000"/>
          </a:xfrm>
        </p:spPr>
        <p:txBody>
          <a:bodyPr/>
          <a:lstStyle/>
          <a:p>
            <a:pPr marL="0" indent="0" eaLnBrk="1" hangingPunct="1">
              <a:buFont typeface="Wingdings" pitchFamily="2" charset="2"/>
              <a:buNone/>
            </a:pPr>
            <a:r>
              <a:rPr lang="en-US" sz="2600" dirty="0" smtClean="0"/>
              <a:t>Market equilibrium:</a:t>
            </a:r>
            <a:br>
              <a:rPr lang="en-US" sz="2600" dirty="0" smtClean="0"/>
            </a:br>
            <a:r>
              <a:rPr lang="en-US" sz="2600" dirty="0" smtClean="0"/>
              <a:t>  </a:t>
            </a:r>
            <a:r>
              <a:rPr lang="en-US" sz="2600" b="1" i="1" dirty="0" smtClean="0"/>
              <a:t>P</a:t>
            </a:r>
            <a:r>
              <a:rPr lang="en-US" sz="2600" dirty="0" smtClean="0"/>
              <a:t> = $30 </a:t>
            </a:r>
            <a:br>
              <a:rPr lang="en-US" sz="2600" dirty="0" smtClean="0"/>
            </a:br>
            <a:r>
              <a:rPr lang="en-US" sz="2600" dirty="0" smtClean="0"/>
              <a:t>  </a:t>
            </a:r>
            <a:r>
              <a:rPr lang="en-US" sz="2600" b="1" i="1" dirty="0" smtClean="0"/>
              <a:t>Q</a:t>
            </a:r>
            <a:r>
              <a:rPr lang="en-US" sz="2600" dirty="0" smtClean="0"/>
              <a:t> = 15 (thousand)</a:t>
            </a:r>
          </a:p>
          <a:p>
            <a:pPr marL="0" indent="0" eaLnBrk="1" hangingPunct="1">
              <a:buFont typeface="Wingdings" pitchFamily="2" charset="2"/>
              <a:buNone/>
            </a:pPr>
            <a:r>
              <a:rPr lang="en-US" sz="2600" dirty="0" smtClean="0"/>
              <a:t>Total surplus</a:t>
            </a:r>
            <a:br>
              <a:rPr lang="en-US" sz="2600" dirty="0" smtClean="0"/>
            </a:br>
            <a:r>
              <a:rPr lang="en-US" sz="2600" dirty="0" smtClean="0"/>
              <a:t>   =  CS + PS</a:t>
            </a:r>
          </a:p>
          <a:p>
            <a:pPr marL="0" indent="0" eaLnBrk="1" hangingPunct="1">
              <a:buFont typeface="Wingdings" pitchFamily="2" charset="2"/>
              <a:buNone/>
            </a:pPr>
            <a:endParaRPr lang="en-US" sz="2600" dirty="0" smtClean="0"/>
          </a:p>
          <a:p>
            <a:pPr marL="0" indent="0" eaLnBrk="1" hangingPunct="1">
              <a:buFont typeface="Wingdings" pitchFamily="2" charset="2"/>
              <a:buNone/>
            </a:pPr>
            <a:r>
              <a:rPr lang="en-US" sz="2600" dirty="0" smtClean="0"/>
              <a:t>Is the market equilibrium efficient?</a:t>
            </a:r>
          </a:p>
        </p:txBody>
      </p:sp>
      <p:grpSp>
        <p:nvGrpSpPr>
          <p:cNvPr id="2" name="Group 4"/>
          <p:cNvGrpSpPr>
            <a:grpSpLocks/>
          </p:cNvGrpSpPr>
          <p:nvPr/>
        </p:nvGrpSpPr>
        <p:grpSpPr bwMode="auto">
          <a:xfrm>
            <a:off x="3787775" y="1009650"/>
            <a:ext cx="4979988" cy="5295900"/>
            <a:chOff x="2386" y="636"/>
            <a:chExt cx="3137" cy="3336"/>
          </a:xfrm>
        </p:grpSpPr>
        <p:graphicFrame>
          <p:nvGraphicFramePr>
            <p:cNvPr id="21506" name="Object 5"/>
            <p:cNvGraphicFramePr>
              <a:graphicFrameLocks noChangeAspect="1"/>
            </p:cNvGraphicFramePr>
            <p:nvPr>
              <p:extLst>
                <p:ext uri="{D42A27DB-BD31-4B8C-83A1-F6EECF244321}">
                  <p14:modId xmlns:p14="http://schemas.microsoft.com/office/powerpoint/2010/main" val="1898497170"/>
                </p:ext>
              </p:extLst>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21521"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p:spPr>
                    </p:pic>
                  </p:oleObj>
                </mc:Fallback>
              </mc:AlternateContent>
            </a:graphicData>
          </a:graphic>
        </p:graphicFrame>
        <p:sp>
          <p:nvSpPr>
            <p:cNvPr id="21532" name="Rectangle 6"/>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21533" name="Rectangle 7"/>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dirty="0">
                  <a:latin typeface="Arial"/>
                  <a:cs typeface="Arial"/>
                </a:rPr>
                <a:t>Q</a:t>
              </a:r>
            </a:p>
          </p:txBody>
        </p:sp>
      </p:grpSp>
      <p:grpSp>
        <p:nvGrpSpPr>
          <p:cNvPr id="3" name="Group 9"/>
          <p:cNvGrpSpPr>
            <a:grpSpLocks/>
          </p:cNvGrpSpPr>
          <p:nvPr/>
        </p:nvGrpSpPr>
        <p:grpSpPr bwMode="auto">
          <a:xfrm>
            <a:off x="4586288" y="2178050"/>
            <a:ext cx="4219575" cy="2386013"/>
            <a:chOff x="2889" y="1372"/>
            <a:chExt cx="2658" cy="1503"/>
          </a:xfrm>
        </p:grpSpPr>
        <p:sp>
          <p:nvSpPr>
            <p:cNvPr id="21530" name="Line 10"/>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sp>
          <p:nvSpPr>
            <p:cNvPr id="21531" name="Rectangle 11"/>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latin typeface="Arial"/>
                  <a:cs typeface="Arial"/>
                </a:rPr>
                <a:t>S</a:t>
              </a:r>
            </a:p>
          </p:txBody>
        </p:sp>
      </p:grpSp>
      <p:grpSp>
        <p:nvGrpSpPr>
          <p:cNvPr id="4" name="Group 12"/>
          <p:cNvGrpSpPr>
            <a:grpSpLocks/>
          </p:cNvGrpSpPr>
          <p:nvPr/>
        </p:nvGrpSpPr>
        <p:grpSpPr bwMode="auto">
          <a:xfrm>
            <a:off x="4583113" y="1887538"/>
            <a:ext cx="3438525" cy="3495675"/>
            <a:chOff x="2887" y="1189"/>
            <a:chExt cx="2166" cy="2202"/>
          </a:xfrm>
        </p:grpSpPr>
        <p:sp>
          <p:nvSpPr>
            <p:cNvPr id="21528" name="Line 13"/>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21529" name="Rectangle 14"/>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latin typeface="Arial"/>
                  <a:cs typeface="Arial"/>
                </a:rPr>
                <a:t>D</a:t>
              </a:r>
            </a:p>
          </p:txBody>
        </p:sp>
      </p:grpSp>
      <p:grpSp>
        <p:nvGrpSpPr>
          <p:cNvPr id="5" name="Group 19"/>
          <p:cNvGrpSpPr>
            <a:grpSpLocks/>
          </p:cNvGrpSpPr>
          <p:nvPr/>
        </p:nvGrpSpPr>
        <p:grpSpPr bwMode="auto">
          <a:xfrm>
            <a:off x="3886200" y="3476625"/>
            <a:ext cx="2674938" cy="2676525"/>
            <a:chOff x="2448" y="2190"/>
            <a:chExt cx="1685" cy="1686"/>
          </a:xfrm>
        </p:grpSpPr>
        <p:grpSp>
          <p:nvGrpSpPr>
            <p:cNvPr id="6" name="Group 20"/>
            <p:cNvGrpSpPr>
              <a:grpSpLocks/>
            </p:cNvGrpSpPr>
            <p:nvPr/>
          </p:nvGrpSpPr>
          <p:grpSpPr bwMode="auto">
            <a:xfrm>
              <a:off x="3804" y="2302"/>
              <a:ext cx="329" cy="1574"/>
              <a:chOff x="3804" y="2302"/>
              <a:chExt cx="329" cy="1574"/>
            </a:xfrm>
          </p:grpSpPr>
          <p:sp>
            <p:nvSpPr>
              <p:cNvPr id="21526" name="Line 21"/>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1527" name="Rectangle 22"/>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grpSp>
          <p:nvGrpSpPr>
            <p:cNvPr id="7" name="Group 23"/>
            <p:cNvGrpSpPr>
              <a:grpSpLocks/>
            </p:cNvGrpSpPr>
            <p:nvPr/>
          </p:nvGrpSpPr>
          <p:grpSpPr bwMode="auto">
            <a:xfrm>
              <a:off x="2448" y="2190"/>
              <a:ext cx="1517" cy="248"/>
              <a:chOff x="2448" y="2190"/>
              <a:chExt cx="1517" cy="248"/>
            </a:xfrm>
          </p:grpSpPr>
          <p:sp>
            <p:nvSpPr>
              <p:cNvPr id="21524" name="Line 24"/>
              <p:cNvSpPr>
                <a:spLocks noChangeShapeType="1"/>
              </p:cNvSpPr>
              <p:nvPr/>
            </p:nvSpPr>
            <p:spPr bwMode="auto">
              <a:xfrm>
                <a:off x="2774" y="2312"/>
                <a:ext cx="1191"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1525" name="Rectangle 25"/>
              <p:cNvSpPr>
                <a:spLocks noChangeArrowheads="1"/>
              </p:cNvSpPr>
              <p:nvPr/>
            </p:nvSpPr>
            <p:spPr bwMode="auto">
              <a:xfrm>
                <a:off x="2448" y="2190"/>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grpSp>
      <p:grpSp>
        <p:nvGrpSpPr>
          <p:cNvPr id="8" name="Group 29"/>
          <p:cNvGrpSpPr>
            <a:grpSpLocks/>
          </p:cNvGrpSpPr>
          <p:nvPr/>
        </p:nvGrpSpPr>
        <p:grpSpPr bwMode="auto">
          <a:xfrm>
            <a:off x="4597400" y="1930400"/>
            <a:ext cx="1657350" cy="1733550"/>
            <a:chOff x="2896" y="1216"/>
            <a:chExt cx="1044" cy="1092"/>
          </a:xfrm>
        </p:grpSpPr>
        <p:sp>
          <p:nvSpPr>
            <p:cNvPr id="21520" name="AutoShape 15"/>
            <p:cNvSpPr>
              <a:spLocks noChangeArrowheads="1"/>
            </p:cNvSpPr>
            <p:nvPr/>
          </p:nvSpPr>
          <p:spPr bwMode="auto">
            <a:xfrm>
              <a:off x="2896" y="1216"/>
              <a:ext cx="1044" cy="1092"/>
            </a:xfrm>
            <a:prstGeom prst="rtTriangle">
              <a:avLst/>
            </a:prstGeom>
            <a:solidFill>
              <a:srgbClr val="66CCFF"/>
            </a:solidFill>
            <a:ln w="9525">
              <a:noFill/>
              <a:miter lim="800000"/>
              <a:headEnd/>
              <a:tailEnd/>
            </a:ln>
          </p:spPr>
          <p:txBody>
            <a:bodyPr wrap="none" anchor="ctr"/>
            <a:lstStyle/>
            <a:p>
              <a:endParaRPr lang="en-US">
                <a:latin typeface="Arial"/>
                <a:cs typeface="Arial"/>
              </a:endParaRPr>
            </a:p>
          </p:txBody>
        </p:sp>
        <p:sp>
          <p:nvSpPr>
            <p:cNvPr id="21521" name="Text Box 27"/>
            <p:cNvSpPr txBox="1">
              <a:spLocks noChangeArrowheads="1"/>
            </p:cNvSpPr>
            <p:nvPr/>
          </p:nvSpPr>
          <p:spPr bwMode="auto">
            <a:xfrm>
              <a:off x="3001" y="1876"/>
              <a:ext cx="442" cy="308"/>
            </a:xfrm>
            <a:prstGeom prst="rect">
              <a:avLst/>
            </a:prstGeom>
            <a:noFill/>
            <a:ln w="9525">
              <a:noFill/>
              <a:miter lim="800000"/>
              <a:headEnd/>
              <a:tailEnd/>
            </a:ln>
          </p:spPr>
          <p:txBody>
            <a:bodyPr>
              <a:spAutoFit/>
            </a:bodyPr>
            <a:lstStyle/>
            <a:p>
              <a:pPr>
                <a:spcBef>
                  <a:spcPct val="50000"/>
                </a:spcBef>
              </a:pPr>
              <a:r>
                <a:rPr lang="en-US" sz="2600" b="1">
                  <a:latin typeface="Arial"/>
                  <a:cs typeface="Arial"/>
                </a:rPr>
                <a:t>CS</a:t>
              </a:r>
            </a:p>
          </p:txBody>
        </p:sp>
      </p:grpSp>
      <p:grpSp>
        <p:nvGrpSpPr>
          <p:cNvPr id="9" name="Group 31"/>
          <p:cNvGrpSpPr>
            <a:grpSpLocks/>
          </p:cNvGrpSpPr>
          <p:nvPr/>
        </p:nvGrpSpPr>
        <p:grpSpPr bwMode="auto">
          <a:xfrm>
            <a:off x="4592638" y="3675063"/>
            <a:ext cx="1665287" cy="876300"/>
            <a:chOff x="2893" y="2315"/>
            <a:chExt cx="1049" cy="552"/>
          </a:xfrm>
        </p:grpSpPr>
        <p:sp>
          <p:nvSpPr>
            <p:cNvPr id="21518" name="AutoShape 26"/>
            <p:cNvSpPr>
              <a:spLocks noChangeArrowheads="1"/>
            </p:cNvSpPr>
            <p:nvPr/>
          </p:nvSpPr>
          <p:spPr bwMode="auto">
            <a:xfrm flipV="1">
              <a:off x="2893" y="2315"/>
              <a:ext cx="1049" cy="552"/>
            </a:xfrm>
            <a:prstGeom prst="rtTriangle">
              <a:avLst/>
            </a:prstGeom>
            <a:solidFill>
              <a:srgbClr val="FFFF99"/>
            </a:solidFill>
            <a:ln w="9525">
              <a:noFill/>
              <a:miter lim="800000"/>
              <a:headEnd/>
              <a:tailEnd/>
            </a:ln>
          </p:spPr>
          <p:txBody>
            <a:bodyPr wrap="none" anchor="ctr"/>
            <a:lstStyle/>
            <a:p>
              <a:endParaRPr lang="en-US">
                <a:latin typeface="Arial"/>
                <a:cs typeface="Arial"/>
              </a:endParaRPr>
            </a:p>
          </p:txBody>
        </p:sp>
        <p:sp>
          <p:nvSpPr>
            <p:cNvPr id="21519" name="Text Box 28"/>
            <p:cNvSpPr txBox="1">
              <a:spLocks noChangeArrowheads="1"/>
            </p:cNvSpPr>
            <p:nvPr/>
          </p:nvSpPr>
          <p:spPr bwMode="auto">
            <a:xfrm>
              <a:off x="2995" y="2345"/>
              <a:ext cx="398" cy="308"/>
            </a:xfrm>
            <a:prstGeom prst="rect">
              <a:avLst/>
            </a:prstGeom>
            <a:noFill/>
            <a:ln w="9525">
              <a:noFill/>
              <a:miter lim="800000"/>
              <a:headEnd/>
              <a:tailEnd/>
            </a:ln>
          </p:spPr>
          <p:txBody>
            <a:bodyPr>
              <a:spAutoFit/>
            </a:bodyPr>
            <a:lstStyle/>
            <a:p>
              <a:pPr>
                <a:spcBef>
                  <a:spcPct val="50000"/>
                </a:spcBef>
              </a:pPr>
              <a:r>
                <a:rPr lang="en-US" sz="2600" b="1">
                  <a:latin typeface="Arial"/>
                  <a:cs typeface="Arial"/>
                </a:rPr>
                <a:t>PS</a:t>
              </a:r>
            </a:p>
          </p:txBody>
        </p:sp>
      </p:grpSp>
      <p:sp>
        <p:nvSpPr>
          <p:cNvPr id="188448" name="AutoShape 32"/>
          <p:cNvSpPr>
            <a:spLocks noChangeArrowheads="1"/>
          </p:cNvSpPr>
          <p:nvPr/>
        </p:nvSpPr>
        <p:spPr bwMode="auto">
          <a:xfrm rot="5400000">
            <a:off x="4144962" y="2436813"/>
            <a:ext cx="2549525" cy="1619250"/>
          </a:xfrm>
          <a:prstGeom prst="triangle">
            <a:avLst>
              <a:gd name="adj" fmla="val 66435"/>
            </a:avLst>
          </a:prstGeom>
          <a:noFill/>
          <a:ln w="38100">
            <a:solidFill>
              <a:srgbClr val="FF0000"/>
            </a:solidFill>
            <a:miter lim="800000"/>
            <a:headEnd/>
            <a:tailEnd/>
          </a:ln>
        </p:spPr>
        <p:txBody>
          <a:bodyPr wrap="none" anchor="ctr"/>
          <a:lstStyle/>
          <a:p>
            <a:endParaRPr lang="en-US">
              <a:latin typeface="Arial"/>
              <a:cs typeface="Arial"/>
            </a:endParaRPr>
          </a:p>
        </p:txBody>
      </p:sp>
      <p:sp>
        <p:nvSpPr>
          <p:cNvPr id="10" name="Footer Placeholder 9"/>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1" name="Slide Number Placeholder 10"/>
          <p:cNvSpPr>
            <a:spLocks noGrp="1"/>
          </p:cNvSpPr>
          <p:nvPr>
            <p:ph type="sldNum" sz="quarter" idx="13"/>
          </p:nvPr>
        </p:nvSpPr>
        <p:spPr/>
        <p:txBody>
          <a:bodyPr/>
          <a:lstStyle/>
          <a:p>
            <a:pPr>
              <a:defRPr/>
            </a:pPr>
            <a:fld id="{2F37425F-5E17-4209-B948-B5CE2119E408}" type="slidenum">
              <a:rPr lang="en-US" smtClean="0"/>
              <a:pPr>
                <a:defRPr/>
              </a:pPr>
              <a:t>32</a:t>
            </a:fld>
            <a:endParaRPr lang="en-US" dirty="0"/>
          </a:p>
        </p:txBody>
      </p:sp>
    </p:spTree>
    <p:extLst>
      <p:ext uri="{BB962C8B-B14F-4D97-AF65-F5344CB8AC3E}">
        <p14:creationId xmlns:p14="http://schemas.microsoft.com/office/powerpoint/2010/main" val="2168311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wipe(left)">
                                      <p:cBhvr>
                                        <p:cTn id="7" dur="500"/>
                                        <p:tgtEl>
                                          <p:spTgt spid="188419">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8419">
                                            <p:txEl>
                                              <p:pRg st="1" end="1"/>
                                            </p:txEl>
                                          </p:spTgt>
                                        </p:tgtEl>
                                        <p:attrNameLst>
                                          <p:attrName>style.visibility</p:attrName>
                                        </p:attrNameLst>
                                      </p:cBhvr>
                                      <p:to>
                                        <p:strVal val="visible"/>
                                      </p:to>
                                    </p:set>
                                    <p:animEffect transition="in" filter="wipe(left)">
                                      <p:cBhvr>
                                        <p:cTn id="26" dur="500"/>
                                        <p:tgtEl>
                                          <p:spTgt spid="188419">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8448"/>
                                        </p:tgtEl>
                                        <p:attrNameLst>
                                          <p:attrName>style.visibility</p:attrName>
                                        </p:attrNameLst>
                                      </p:cBhvr>
                                      <p:to>
                                        <p:strVal val="visible"/>
                                      </p:to>
                                    </p:set>
                                    <p:animEffect transition="in" filter="fade">
                                      <p:cBhvr>
                                        <p:cTn id="29" dur="500"/>
                                        <p:tgtEl>
                                          <p:spTgt spid="1884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8419">
                                            <p:txEl>
                                              <p:pRg st="3" end="3"/>
                                            </p:txEl>
                                          </p:spTgt>
                                        </p:tgtEl>
                                        <p:attrNameLst>
                                          <p:attrName>style.visibility</p:attrName>
                                        </p:attrNameLst>
                                      </p:cBhvr>
                                      <p:to>
                                        <p:strVal val="visible"/>
                                      </p:to>
                                    </p:set>
                                    <p:animEffect transition="in" filter="wipe(left)">
                                      <p:cBhvr>
                                        <p:cTn id="34" dur="500"/>
                                        <p:tgtEl>
                                          <p:spTgt spid="188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5"/>
      <p:bldP spid="18844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normAutofit fontScale="90000"/>
          </a:bodyPr>
          <a:lstStyle/>
          <a:p>
            <a:pPr eaLnBrk="1" hangingPunct="1"/>
            <a:r>
              <a:rPr lang="en-US" sz="3300" dirty="0" smtClean="0"/>
              <a:t>Which Buyers Consume the Good?</a:t>
            </a:r>
          </a:p>
        </p:txBody>
      </p:sp>
      <p:sp>
        <p:nvSpPr>
          <p:cNvPr id="189469" name="Rectangle 29"/>
          <p:cNvSpPr>
            <a:spLocks noGrp="1" noChangeArrowheads="1"/>
          </p:cNvSpPr>
          <p:nvPr>
            <p:ph type="body" sz="quarter" idx="12"/>
          </p:nvPr>
        </p:nvSpPr>
        <p:spPr>
          <a:xfrm>
            <a:off x="228600" y="914400"/>
            <a:ext cx="3657600" cy="5283200"/>
          </a:xfrm>
        </p:spPr>
        <p:txBody>
          <a:bodyPr/>
          <a:lstStyle/>
          <a:p>
            <a:pPr marL="0" indent="0" eaLnBrk="1" hangingPunct="1">
              <a:spcBef>
                <a:spcPct val="60000"/>
              </a:spcBef>
              <a:buFont typeface="Wingdings" pitchFamily="2" charset="2"/>
              <a:buNone/>
            </a:pPr>
            <a:r>
              <a:rPr lang="en-US" sz="2800" dirty="0" smtClean="0"/>
              <a:t>Every buyer whose WTP is ≥ $30 will buy. </a:t>
            </a:r>
          </a:p>
          <a:p>
            <a:pPr marL="0" indent="0" eaLnBrk="1" hangingPunct="1">
              <a:spcBef>
                <a:spcPct val="60000"/>
              </a:spcBef>
              <a:buFont typeface="Wingdings" pitchFamily="2" charset="2"/>
              <a:buNone/>
            </a:pPr>
            <a:r>
              <a:rPr lang="en-US" sz="2800" dirty="0" smtClean="0"/>
              <a:t>Every buyer whose WTP is &lt; $30 will not.  </a:t>
            </a:r>
          </a:p>
          <a:p>
            <a:pPr marL="0" indent="0" eaLnBrk="1" hangingPunct="1">
              <a:spcBef>
                <a:spcPct val="60000"/>
              </a:spcBef>
              <a:buFont typeface="Wingdings" pitchFamily="2" charset="2"/>
              <a:buNone/>
            </a:pPr>
            <a:endParaRPr lang="en-US" sz="2800" b="1" i="1" dirty="0" smtClean="0">
              <a:solidFill>
                <a:srgbClr val="FF0000"/>
              </a:solidFill>
            </a:endParaRPr>
          </a:p>
          <a:p>
            <a:pPr marL="0" indent="0" eaLnBrk="1" hangingPunct="1">
              <a:spcBef>
                <a:spcPct val="60000"/>
              </a:spcBef>
              <a:buFont typeface="Wingdings" pitchFamily="2" charset="2"/>
              <a:buNone/>
            </a:pPr>
            <a:r>
              <a:rPr lang="en-US" sz="2800" b="1" i="1" dirty="0" smtClean="0">
                <a:solidFill>
                  <a:srgbClr val="FF0000"/>
                </a:solidFill>
              </a:rPr>
              <a:t>The buyers who value the good most highly are the ones who consume it.</a:t>
            </a:r>
            <a:r>
              <a:rPr lang="en-US" sz="2800" dirty="0" smtClean="0">
                <a:solidFill>
                  <a:srgbClr val="FF0000"/>
                </a:solidFill>
              </a:rPr>
              <a:t> </a:t>
            </a:r>
          </a:p>
        </p:txBody>
      </p:sp>
      <p:grpSp>
        <p:nvGrpSpPr>
          <p:cNvPr id="2" name="Group 4"/>
          <p:cNvGrpSpPr>
            <a:grpSpLocks/>
          </p:cNvGrpSpPr>
          <p:nvPr/>
        </p:nvGrpSpPr>
        <p:grpSpPr bwMode="auto">
          <a:xfrm>
            <a:off x="3787775" y="1009650"/>
            <a:ext cx="4953000" cy="5295900"/>
            <a:chOff x="2386" y="636"/>
            <a:chExt cx="3120" cy="3336"/>
          </a:xfrm>
        </p:grpSpPr>
        <p:graphicFrame>
          <p:nvGraphicFramePr>
            <p:cNvPr id="22530" name="Object 5"/>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22546"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1" name="Rectangle 6"/>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22552" name="Rectangle 7"/>
            <p:cNvSpPr>
              <a:spLocks noChangeArrowheads="1"/>
            </p:cNvSpPr>
            <p:nvPr/>
          </p:nvSpPr>
          <p:spPr bwMode="auto">
            <a:xfrm>
              <a:off x="5136" y="3312"/>
              <a:ext cx="305" cy="317"/>
            </a:xfrm>
            <a:prstGeom prst="rect">
              <a:avLst/>
            </a:prstGeom>
            <a:solidFill>
              <a:schemeClr val="bg1"/>
            </a:solidFill>
            <a:ln w="9525">
              <a:noFill/>
              <a:miter lim="800000"/>
              <a:headEnd/>
              <a:tailEnd/>
            </a:ln>
          </p:spPr>
          <p:txBody>
            <a:bodyPr>
              <a:spAutoFit/>
            </a:bodyPr>
            <a:lstStyle/>
            <a:p>
              <a:r>
                <a:rPr lang="en-US" sz="2700" b="1" i="1" dirty="0">
                  <a:latin typeface="Arial"/>
                  <a:cs typeface="Arial"/>
                </a:rPr>
                <a:t>Q</a:t>
              </a:r>
            </a:p>
          </p:txBody>
        </p:sp>
      </p:grpSp>
      <p:grpSp>
        <p:nvGrpSpPr>
          <p:cNvPr id="3" name="Group 8"/>
          <p:cNvGrpSpPr>
            <a:grpSpLocks/>
          </p:cNvGrpSpPr>
          <p:nvPr/>
        </p:nvGrpSpPr>
        <p:grpSpPr bwMode="auto">
          <a:xfrm>
            <a:off x="4586288" y="2178050"/>
            <a:ext cx="4219575" cy="2386013"/>
            <a:chOff x="2889" y="1372"/>
            <a:chExt cx="2658" cy="1503"/>
          </a:xfrm>
        </p:grpSpPr>
        <p:sp>
          <p:nvSpPr>
            <p:cNvPr id="22549" name="Line 9"/>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sp>
          <p:nvSpPr>
            <p:cNvPr id="22550" name="Rectangle 10"/>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dirty="0">
                  <a:latin typeface="Arial"/>
                  <a:cs typeface="Arial"/>
                </a:rPr>
                <a:t>S</a:t>
              </a:r>
            </a:p>
          </p:txBody>
        </p:sp>
      </p:grpSp>
      <p:grpSp>
        <p:nvGrpSpPr>
          <p:cNvPr id="4" name="Group 11"/>
          <p:cNvGrpSpPr>
            <a:grpSpLocks/>
          </p:cNvGrpSpPr>
          <p:nvPr/>
        </p:nvGrpSpPr>
        <p:grpSpPr bwMode="auto">
          <a:xfrm>
            <a:off x="4583113" y="1887538"/>
            <a:ext cx="3438525" cy="3495675"/>
            <a:chOff x="2887" y="1189"/>
            <a:chExt cx="2166" cy="2202"/>
          </a:xfrm>
        </p:grpSpPr>
        <p:sp>
          <p:nvSpPr>
            <p:cNvPr id="22547" name="Line 12"/>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22548" name="Rectangle 13"/>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latin typeface="Arial"/>
                  <a:cs typeface="Arial"/>
                </a:rPr>
                <a:t>D</a:t>
              </a:r>
            </a:p>
          </p:txBody>
        </p:sp>
      </p:grpSp>
      <p:grpSp>
        <p:nvGrpSpPr>
          <p:cNvPr id="5" name="Group 14"/>
          <p:cNvGrpSpPr>
            <a:grpSpLocks/>
          </p:cNvGrpSpPr>
          <p:nvPr/>
        </p:nvGrpSpPr>
        <p:grpSpPr bwMode="auto">
          <a:xfrm>
            <a:off x="3886200" y="3476625"/>
            <a:ext cx="2674938" cy="2676525"/>
            <a:chOff x="2448" y="2190"/>
            <a:chExt cx="1685" cy="1686"/>
          </a:xfrm>
        </p:grpSpPr>
        <p:grpSp>
          <p:nvGrpSpPr>
            <p:cNvPr id="6" name="Group 15"/>
            <p:cNvGrpSpPr>
              <a:grpSpLocks/>
            </p:cNvGrpSpPr>
            <p:nvPr/>
          </p:nvGrpSpPr>
          <p:grpSpPr bwMode="auto">
            <a:xfrm>
              <a:off x="3804" y="2302"/>
              <a:ext cx="329" cy="1574"/>
              <a:chOff x="3804" y="2302"/>
              <a:chExt cx="329" cy="1574"/>
            </a:xfrm>
          </p:grpSpPr>
          <p:sp>
            <p:nvSpPr>
              <p:cNvPr id="22545" name="Line 16"/>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2546" name="Rectangle 17"/>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grpSp>
          <p:nvGrpSpPr>
            <p:cNvPr id="7" name="Group 18"/>
            <p:cNvGrpSpPr>
              <a:grpSpLocks/>
            </p:cNvGrpSpPr>
            <p:nvPr/>
          </p:nvGrpSpPr>
          <p:grpSpPr bwMode="auto">
            <a:xfrm>
              <a:off x="2448" y="2190"/>
              <a:ext cx="1517" cy="248"/>
              <a:chOff x="2448" y="2190"/>
              <a:chExt cx="1517" cy="248"/>
            </a:xfrm>
          </p:grpSpPr>
          <p:sp>
            <p:nvSpPr>
              <p:cNvPr id="22543" name="Line 19"/>
              <p:cNvSpPr>
                <a:spLocks noChangeShapeType="1"/>
              </p:cNvSpPr>
              <p:nvPr/>
            </p:nvSpPr>
            <p:spPr bwMode="auto">
              <a:xfrm>
                <a:off x="2774" y="2312"/>
                <a:ext cx="1191"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2544" name="Rectangle 20"/>
              <p:cNvSpPr>
                <a:spLocks noChangeArrowheads="1"/>
              </p:cNvSpPr>
              <p:nvPr/>
            </p:nvSpPr>
            <p:spPr bwMode="auto">
              <a:xfrm>
                <a:off x="2448" y="2190"/>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grpSp>
      <p:sp>
        <p:nvSpPr>
          <p:cNvPr id="189470" name="AutoShape 30"/>
          <p:cNvSpPr>
            <a:spLocks/>
          </p:cNvSpPr>
          <p:nvPr/>
        </p:nvSpPr>
        <p:spPr bwMode="auto">
          <a:xfrm rot="-2625674">
            <a:off x="5422900" y="1408113"/>
            <a:ext cx="280988" cy="2478087"/>
          </a:xfrm>
          <a:prstGeom prst="rightBrace">
            <a:avLst>
              <a:gd name="adj1" fmla="val 73493"/>
              <a:gd name="adj2" fmla="val 50000"/>
            </a:avLst>
          </a:prstGeom>
          <a:noFill/>
          <a:ln w="19050">
            <a:solidFill>
              <a:srgbClr val="FF0000"/>
            </a:solidFill>
            <a:round/>
            <a:headEnd/>
            <a:tailEnd/>
          </a:ln>
        </p:spPr>
        <p:txBody>
          <a:bodyPr wrap="none" anchor="ctr"/>
          <a:lstStyle/>
          <a:p>
            <a:endParaRPr lang="en-US">
              <a:latin typeface="Arial"/>
              <a:cs typeface="Arial"/>
            </a:endParaRPr>
          </a:p>
        </p:txBody>
      </p:sp>
      <p:sp>
        <p:nvSpPr>
          <p:cNvPr id="189471" name="AutoShape 31"/>
          <p:cNvSpPr>
            <a:spLocks/>
          </p:cNvSpPr>
          <p:nvPr/>
        </p:nvSpPr>
        <p:spPr bwMode="auto">
          <a:xfrm rot="-2625674">
            <a:off x="6938963" y="3302000"/>
            <a:ext cx="280987" cy="1858963"/>
          </a:xfrm>
          <a:prstGeom prst="rightBrace">
            <a:avLst>
              <a:gd name="adj1" fmla="val 55132"/>
              <a:gd name="adj2" fmla="val 50000"/>
            </a:avLst>
          </a:prstGeom>
          <a:noFill/>
          <a:ln w="19050">
            <a:solidFill>
              <a:srgbClr val="FF0000"/>
            </a:solidFill>
            <a:round/>
            <a:headEnd/>
            <a:tailEnd/>
          </a:ln>
        </p:spPr>
        <p:txBody>
          <a:bodyPr wrap="none" anchor="ctr"/>
          <a:lstStyle/>
          <a:p>
            <a:endParaRPr lang="en-US">
              <a:latin typeface="Arial"/>
              <a:cs typeface="Arial"/>
            </a:endParaRP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33</a:t>
            </a:fld>
            <a:endParaRPr lang="en-US" dirty="0"/>
          </a:p>
        </p:txBody>
      </p:sp>
    </p:spTree>
    <p:extLst>
      <p:ext uri="{BB962C8B-B14F-4D97-AF65-F5344CB8AC3E}">
        <p14:creationId xmlns:p14="http://schemas.microsoft.com/office/powerpoint/2010/main" val="3765994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9469">
                                            <p:txEl>
                                              <p:pRg st="0" end="0"/>
                                            </p:txEl>
                                          </p:spTgt>
                                        </p:tgtEl>
                                        <p:attrNameLst>
                                          <p:attrName>style.visibility</p:attrName>
                                        </p:attrNameLst>
                                      </p:cBhvr>
                                      <p:to>
                                        <p:strVal val="visible"/>
                                      </p:to>
                                    </p:set>
                                    <p:animEffect transition="in" filter="wipe(left)">
                                      <p:cBhvr>
                                        <p:cTn id="7" dur="500"/>
                                        <p:tgtEl>
                                          <p:spTgt spid="18946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9470"/>
                                        </p:tgtEl>
                                        <p:attrNameLst>
                                          <p:attrName>style.visibility</p:attrName>
                                        </p:attrNameLst>
                                      </p:cBhvr>
                                      <p:to>
                                        <p:strVal val="visible"/>
                                      </p:to>
                                    </p:set>
                                    <p:animEffect transition="in" filter="strips(downRight)">
                                      <p:cBhvr>
                                        <p:cTn id="10" dur="500"/>
                                        <p:tgtEl>
                                          <p:spTgt spid="18947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9470"/>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189469">
                                            <p:txEl>
                                              <p:pRg st="1" end="1"/>
                                            </p:txEl>
                                          </p:spTgt>
                                        </p:tgtEl>
                                        <p:attrNameLst>
                                          <p:attrName>style.visibility</p:attrName>
                                        </p:attrNameLst>
                                      </p:cBhvr>
                                      <p:to>
                                        <p:strVal val="visible"/>
                                      </p:to>
                                    </p:set>
                                    <p:animEffect transition="in" filter="wipe(left)">
                                      <p:cBhvr>
                                        <p:cTn id="17" dur="500"/>
                                        <p:tgtEl>
                                          <p:spTgt spid="189469">
                                            <p:txEl>
                                              <p:pRg st="1" end="1"/>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89471"/>
                                        </p:tgtEl>
                                        <p:attrNameLst>
                                          <p:attrName>style.visibility</p:attrName>
                                        </p:attrNameLst>
                                      </p:cBhvr>
                                      <p:to>
                                        <p:strVal val="visible"/>
                                      </p:to>
                                    </p:set>
                                    <p:animEffect transition="in" filter="strips(downRight)">
                                      <p:cBhvr>
                                        <p:cTn id="20" dur="500"/>
                                        <p:tgtEl>
                                          <p:spTgt spid="18947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9471"/>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89469">
                                            <p:txEl>
                                              <p:pRg st="3" end="3"/>
                                            </p:txEl>
                                          </p:spTgt>
                                        </p:tgtEl>
                                        <p:attrNameLst>
                                          <p:attrName>style.visibility</p:attrName>
                                        </p:attrNameLst>
                                      </p:cBhvr>
                                      <p:to>
                                        <p:strVal val="visible"/>
                                      </p:to>
                                    </p:set>
                                    <p:animEffect transition="in" filter="wipe(left)">
                                      <p:cBhvr>
                                        <p:cTn id="27" dur="500"/>
                                        <p:tgtEl>
                                          <p:spTgt spid="1894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9" grpId="0" build="p" bldLvl="5"/>
      <p:bldP spid="189470" grpId="0" animBg="1"/>
      <p:bldP spid="189470" grpId="1" animBg="1"/>
      <p:bldP spid="189471" grpId="0" animBg="1"/>
      <p:bldP spid="189471"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normAutofit fontScale="90000"/>
          </a:bodyPr>
          <a:lstStyle/>
          <a:p>
            <a:pPr eaLnBrk="1" hangingPunct="1"/>
            <a:r>
              <a:rPr lang="en-US" sz="3300" dirty="0" smtClean="0"/>
              <a:t>Which Sellers Produce the Good?</a:t>
            </a:r>
          </a:p>
        </p:txBody>
      </p:sp>
      <p:sp>
        <p:nvSpPr>
          <p:cNvPr id="200724" name="Rectangle 20"/>
          <p:cNvSpPr>
            <a:spLocks noGrp="1" noChangeArrowheads="1"/>
          </p:cNvSpPr>
          <p:nvPr>
            <p:ph type="body" sz="quarter" idx="12"/>
          </p:nvPr>
        </p:nvSpPr>
        <p:spPr>
          <a:xfrm>
            <a:off x="104884" y="1130300"/>
            <a:ext cx="3365500" cy="4826000"/>
          </a:xfrm>
        </p:spPr>
        <p:txBody>
          <a:bodyPr/>
          <a:lstStyle/>
          <a:p>
            <a:pPr marL="0" indent="0" eaLnBrk="1" hangingPunct="1">
              <a:buFont typeface="Wingdings" pitchFamily="2" charset="2"/>
              <a:buNone/>
            </a:pPr>
            <a:r>
              <a:rPr lang="en-US" sz="2800" dirty="0" smtClean="0"/>
              <a:t>Every seller whose cost is ≤ $30 will produce the good. </a:t>
            </a:r>
          </a:p>
          <a:p>
            <a:pPr marL="0" indent="0" eaLnBrk="1" hangingPunct="1">
              <a:buFont typeface="Wingdings" pitchFamily="2" charset="2"/>
              <a:buNone/>
            </a:pPr>
            <a:endParaRPr lang="en-US" sz="2800" dirty="0" smtClean="0"/>
          </a:p>
          <a:p>
            <a:pPr marL="0" indent="0" eaLnBrk="1" hangingPunct="1">
              <a:buFont typeface="Wingdings" pitchFamily="2" charset="2"/>
              <a:buNone/>
            </a:pPr>
            <a:r>
              <a:rPr lang="en-US" sz="2800" dirty="0" smtClean="0"/>
              <a:t>Every seller whose cost is &gt; $30 will not.  </a:t>
            </a:r>
          </a:p>
          <a:p>
            <a:pPr marL="0" indent="0" eaLnBrk="1" hangingPunct="1">
              <a:buFont typeface="Wingdings" pitchFamily="2" charset="2"/>
              <a:buNone/>
            </a:pPr>
            <a:endParaRPr lang="en-US" sz="2800" dirty="0"/>
          </a:p>
          <a:p>
            <a:pPr marL="0" indent="0" eaLnBrk="1" hangingPunct="1">
              <a:buFont typeface="Wingdings" pitchFamily="2" charset="2"/>
              <a:buNone/>
            </a:pPr>
            <a:r>
              <a:rPr lang="en-US" sz="2800" b="1" i="1" dirty="0" smtClean="0">
                <a:solidFill>
                  <a:srgbClr val="FF0000"/>
                </a:solidFill>
              </a:rPr>
              <a:t>The sellers with the lowest cost produce the good.</a:t>
            </a:r>
          </a:p>
        </p:txBody>
      </p:sp>
      <p:grpSp>
        <p:nvGrpSpPr>
          <p:cNvPr id="2" name="Group 3"/>
          <p:cNvGrpSpPr>
            <a:grpSpLocks/>
          </p:cNvGrpSpPr>
          <p:nvPr/>
        </p:nvGrpSpPr>
        <p:grpSpPr bwMode="auto">
          <a:xfrm>
            <a:off x="3787775" y="1009650"/>
            <a:ext cx="4979988" cy="5295900"/>
            <a:chOff x="2386" y="636"/>
            <a:chExt cx="3137" cy="3336"/>
          </a:xfrm>
        </p:grpSpPr>
        <p:graphicFrame>
          <p:nvGraphicFramePr>
            <p:cNvPr id="23554" name="Object 4"/>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23569"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75" name="Rectangle 5"/>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23576" name="Rectangle 6"/>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grpSp>
        <p:nvGrpSpPr>
          <p:cNvPr id="3" name="Group 7"/>
          <p:cNvGrpSpPr>
            <a:grpSpLocks/>
          </p:cNvGrpSpPr>
          <p:nvPr/>
        </p:nvGrpSpPr>
        <p:grpSpPr bwMode="auto">
          <a:xfrm>
            <a:off x="4586288" y="2178050"/>
            <a:ext cx="4219575" cy="2386013"/>
            <a:chOff x="2889" y="1372"/>
            <a:chExt cx="2658" cy="1503"/>
          </a:xfrm>
        </p:grpSpPr>
        <p:sp>
          <p:nvSpPr>
            <p:cNvPr id="23574" name="Rectangle 9"/>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latin typeface="Arial"/>
                  <a:cs typeface="Arial"/>
                </a:rPr>
                <a:t>S</a:t>
              </a:r>
            </a:p>
          </p:txBody>
        </p:sp>
        <p:sp>
          <p:nvSpPr>
            <p:cNvPr id="23573" name="Line 8"/>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grpSp>
      <p:grpSp>
        <p:nvGrpSpPr>
          <p:cNvPr id="4" name="Group 10"/>
          <p:cNvGrpSpPr>
            <a:grpSpLocks/>
          </p:cNvGrpSpPr>
          <p:nvPr/>
        </p:nvGrpSpPr>
        <p:grpSpPr bwMode="auto">
          <a:xfrm>
            <a:off x="4583113" y="1887538"/>
            <a:ext cx="3438525" cy="3495675"/>
            <a:chOff x="2887" y="1189"/>
            <a:chExt cx="2166" cy="2202"/>
          </a:xfrm>
        </p:grpSpPr>
        <p:sp>
          <p:nvSpPr>
            <p:cNvPr id="23571" name="Line 11"/>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23572" name="Rectangle 12"/>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dirty="0">
                  <a:latin typeface="Arial"/>
                  <a:cs typeface="Arial"/>
                </a:rPr>
                <a:t>D</a:t>
              </a:r>
            </a:p>
          </p:txBody>
        </p:sp>
      </p:grpSp>
      <p:grpSp>
        <p:nvGrpSpPr>
          <p:cNvPr id="5" name="Group 13"/>
          <p:cNvGrpSpPr>
            <a:grpSpLocks/>
          </p:cNvGrpSpPr>
          <p:nvPr/>
        </p:nvGrpSpPr>
        <p:grpSpPr bwMode="auto">
          <a:xfrm>
            <a:off x="3886200" y="3476625"/>
            <a:ext cx="2674938" cy="2676525"/>
            <a:chOff x="2448" y="2190"/>
            <a:chExt cx="1685" cy="1686"/>
          </a:xfrm>
        </p:grpSpPr>
        <p:grpSp>
          <p:nvGrpSpPr>
            <p:cNvPr id="6" name="Group 14"/>
            <p:cNvGrpSpPr>
              <a:grpSpLocks/>
            </p:cNvGrpSpPr>
            <p:nvPr/>
          </p:nvGrpSpPr>
          <p:grpSpPr bwMode="auto">
            <a:xfrm>
              <a:off x="3804" y="2302"/>
              <a:ext cx="329" cy="1574"/>
              <a:chOff x="3804" y="2302"/>
              <a:chExt cx="329" cy="1574"/>
            </a:xfrm>
          </p:grpSpPr>
          <p:sp>
            <p:nvSpPr>
              <p:cNvPr id="23569" name="Line 15"/>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3570" name="Rectangle 16"/>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grpSp>
          <p:nvGrpSpPr>
            <p:cNvPr id="7" name="Group 17"/>
            <p:cNvGrpSpPr>
              <a:grpSpLocks/>
            </p:cNvGrpSpPr>
            <p:nvPr/>
          </p:nvGrpSpPr>
          <p:grpSpPr bwMode="auto">
            <a:xfrm>
              <a:off x="2448" y="2190"/>
              <a:ext cx="1517" cy="248"/>
              <a:chOff x="2448" y="2190"/>
              <a:chExt cx="1517" cy="248"/>
            </a:xfrm>
          </p:grpSpPr>
          <p:sp>
            <p:nvSpPr>
              <p:cNvPr id="23567" name="Line 18"/>
              <p:cNvSpPr>
                <a:spLocks noChangeShapeType="1"/>
              </p:cNvSpPr>
              <p:nvPr/>
            </p:nvSpPr>
            <p:spPr bwMode="auto">
              <a:xfrm>
                <a:off x="2774" y="2312"/>
                <a:ext cx="1191"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3568" name="Rectangle 19"/>
              <p:cNvSpPr>
                <a:spLocks noChangeArrowheads="1"/>
              </p:cNvSpPr>
              <p:nvPr/>
            </p:nvSpPr>
            <p:spPr bwMode="auto">
              <a:xfrm>
                <a:off x="2448" y="2190"/>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grpSp>
      <p:sp>
        <p:nvSpPr>
          <p:cNvPr id="200725" name="AutoShape 21"/>
          <p:cNvSpPr>
            <a:spLocks/>
          </p:cNvSpPr>
          <p:nvPr/>
        </p:nvSpPr>
        <p:spPr bwMode="auto">
          <a:xfrm rot="3720000">
            <a:off x="7295356" y="2093119"/>
            <a:ext cx="280988" cy="2355850"/>
          </a:xfrm>
          <a:prstGeom prst="rightBrace">
            <a:avLst>
              <a:gd name="adj1" fmla="val 69868"/>
              <a:gd name="adj2" fmla="val 50000"/>
            </a:avLst>
          </a:prstGeom>
          <a:noFill/>
          <a:ln w="19050">
            <a:solidFill>
              <a:srgbClr val="FF0000"/>
            </a:solidFill>
            <a:round/>
            <a:headEnd/>
            <a:tailEnd/>
          </a:ln>
        </p:spPr>
        <p:txBody>
          <a:bodyPr wrap="none" anchor="ctr"/>
          <a:lstStyle/>
          <a:p>
            <a:endParaRPr lang="en-US">
              <a:latin typeface="Arial"/>
              <a:cs typeface="Arial"/>
            </a:endParaRPr>
          </a:p>
        </p:txBody>
      </p:sp>
      <p:sp>
        <p:nvSpPr>
          <p:cNvPr id="200726" name="AutoShape 22"/>
          <p:cNvSpPr>
            <a:spLocks/>
          </p:cNvSpPr>
          <p:nvPr/>
        </p:nvSpPr>
        <p:spPr bwMode="auto">
          <a:xfrm rot="3720000">
            <a:off x="5375275" y="3348038"/>
            <a:ext cx="280987" cy="1893888"/>
          </a:xfrm>
          <a:prstGeom prst="rightBrace">
            <a:avLst>
              <a:gd name="adj1" fmla="val 56168"/>
              <a:gd name="adj2" fmla="val 50000"/>
            </a:avLst>
          </a:prstGeom>
          <a:noFill/>
          <a:ln w="19050">
            <a:solidFill>
              <a:srgbClr val="FF0000"/>
            </a:solidFill>
            <a:round/>
            <a:headEnd/>
            <a:tailEnd/>
          </a:ln>
        </p:spPr>
        <p:txBody>
          <a:bodyPr wrap="none" anchor="ctr"/>
          <a:lstStyle/>
          <a:p>
            <a:endParaRPr lang="en-US">
              <a:latin typeface="Arial"/>
              <a:cs typeface="Arial"/>
            </a:endParaRP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34</a:t>
            </a:fld>
            <a:endParaRPr lang="en-US" dirty="0"/>
          </a:p>
        </p:txBody>
      </p:sp>
    </p:spTree>
    <p:extLst>
      <p:ext uri="{BB962C8B-B14F-4D97-AF65-F5344CB8AC3E}">
        <p14:creationId xmlns:p14="http://schemas.microsoft.com/office/powerpoint/2010/main" val="1494132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24">
                                            <p:txEl>
                                              <p:pRg st="0" end="0"/>
                                            </p:txEl>
                                          </p:spTgt>
                                        </p:tgtEl>
                                        <p:attrNameLst>
                                          <p:attrName>style.visibility</p:attrName>
                                        </p:attrNameLst>
                                      </p:cBhvr>
                                      <p:to>
                                        <p:strVal val="visible"/>
                                      </p:to>
                                    </p:set>
                                    <p:animEffect transition="in" filter="wipe(left)">
                                      <p:cBhvr>
                                        <p:cTn id="7" dur="500"/>
                                        <p:tgtEl>
                                          <p:spTgt spid="200724">
                                            <p:txEl>
                                              <p:pRg st="0" end="0"/>
                                            </p:txEl>
                                          </p:spTgt>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00726"/>
                                        </p:tgtEl>
                                        <p:attrNameLst>
                                          <p:attrName>style.visibility</p:attrName>
                                        </p:attrNameLst>
                                      </p:cBhvr>
                                      <p:to>
                                        <p:strVal val="visible"/>
                                      </p:to>
                                    </p:set>
                                    <p:animEffect transition="in" filter="strips(upRight)">
                                      <p:cBhvr>
                                        <p:cTn id="10" dur="500"/>
                                        <p:tgtEl>
                                          <p:spTgt spid="2007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0726"/>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200724">
                                            <p:txEl>
                                              <p:pRg st="2" end="2"/>
                                            </p:txEl>
                                          </p:spTgt>
                                        </p:tgtEl>
                                        <p:attrNameLst>
                                          <p:attrName>style.visibility</p:attrName>
                                        </p:attrNameLst>
                                      </p:cBhvr>
                                      <p:to>
                                        <p:strVal val="visible"/>
                                      </p:to>
                                    </p:set>
                                    <p:animEffect transition="in" filter="wipe(left)">
                                      <p:cBhvr>
                                        <p:cTn id="17" dur="500"/>
                                        <p:tgtEl>
                                          <p:spTgt spid="200724">
                                            <p:txEl>
                                              <p:pRg st="2" end="2"/>
                                            </p:txEl>
                                          </p:spTgt>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0725"/>
                                        </p:tgtEl>
                                        <p:attrNameLst>
                                          <p:attrName>style.visibility</p:attrName>
                                        </p:attrNameLst>
                                      </p:cBhvr>
                                      <p:to>
                                        <p:strVal val="visible"/>
                                      </p:to>
                                    </p:set>
                                    <p:animEffect transition="in" filter="strips(upRight)">
                                      <p:cBhvr>
                                        <p:cTn id="20" dur="500"/>
                                        <p:tgtEl>
                                          <p:spTgt spid="2007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0725"/>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200724">
                                            <p:txEl>
                                              <p:pRg st="4" end="4"/>
                                            </p:txEl>
                                          </p:spTgt>
                                        </p:tgtEl>
                                        <p:attrNameLst>
                                          <p:attrName>style.visibility</p:attrName>
                                        </p:attrNameLst>
                                      </p:cBhvr>
                                      <p:to>
                                        <p:strVal val="visible"/>
                                      </p:to>
                                    </p:set>
                                    <p:animEffect transition="in" filter="wipe(left)">
                                      <p:cBhvr>
                                        <p:cTn id="27" dur="500"/>
                                        <p:tgtEl>
                                          <p:spTgt spid="2007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4" grpId="0" build="p" bldLvl="5"/>
      <p:bldP spid="200725" grpId="0" animBg="1"/>
      <p:bldP spid="200725" grpId="1" animBg="1"/>
      <p:bldP spid="200726" grpId="0" animBg="1"/>
      <p:bldP spid="200726"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normAutofit fontScale="90000"/>
          </a:bodyPr>
          <a:lstStyle/>
          <a:p>
            <a:pPr eaLnBrk="1" hangingPunct="1"/>
            <a:r>
              <a:rPr lang="en-US" sz="3700" dirty="0" smtClean="0"/>
              <a:t>Does Equilibrium </a:t>
            </a:r>
            <a:r>
              <a:rPr lang="en-US" sz="3700" i="1" dirty="0" smtClean="0"/>
              <a:t>Q</a:t>
            </a:r>
            <a:r>
              <a:rPr lang="en-US" sz="3700" dirty="0" smtClean="0"/>
              <a:t>  Maximize Total Surplus?</a:t>
            </a:r>
          </a:p>
        </p:txBody>
      </p:sp>
      <p:sp>
        <p:nvSpPr>
          <p:cNvPr id="201748" name="Rectangle 20"/>
          <p:cNvSpPr>
            <a:spLocks noGrp="1" noChangeArrowheads="1"/>
          </p:cNvSpPr>
          <p:nvPr>
            <p:ph type="body" sz="quarter" idx="12"/>
          </p:nvPr>
        </p:nvSpPr>
        <p:spPr>
          <a:xfrm>
            <a:off x="228600" y="914400"/>
            <a:ext cx="3581400" cy="5943600"/>
          </a:xfrm>
        </p:spPr>
        <p:txBody>
          <a:bodyPr/>
          <a:lstStyle/>
          <a:p>
            <a:pPr marL="0" indent="0" eaLnBrk="1" hangingPunct="1">
              <a:spcBef>
                <a:spcPct val="25000"/>
              </a:spcBef>
              <a:buFont typeface="Wingdings" pitchFamily="2" charset="2"/>
              <a:buNone/>
            </a:pPr>
            <a:r>
              <a:rPr lang="en-US" sz="2800" dirty="0" smtClean="0"/>
              <a:t>At </a:t>
            </a:r>
            <a:r>
              <a:rPr lang="en-US" sz="2800" b="1" i="1" dirty="0" smtClean="0"/>
              <a:t>Q</a:t>
            </a:r>
            <a:r>
              <a:rPr lang="en-US" sz="2800" dirty="0" smtClean="0"/>
              <a:t> = 20, cost of producing the marginal unit is $35 </a:t>
            </a:r>
          </a:p>
          <a:p>
            <a:pPr marL="0" indent="0" eaLnBrk="1" hangingPunct="1">
              <a:spcBef>
                <a:spcPct val="25000"/>
              </a:spcBef>
              <a:buFont typeface="Wingdings" pitchFamily="2" charset="2"/>
              <a:buNone/>
            </a:pPr>
            <a:r>
              <a:rPr lang="en-US" sz="2800" dirty="0" smtClean="0"/>
              <a:t>value to consumers of the marginal unit is only $20</a:t>
            </a:r>
          </a:p>
          <a:p>
            <a:pPr marL="0" indent="0" eaLnBrk="1" hangingPunct="1">
              <a:spcBef>
                <a:spcPct val="25000"/>
              </a:spcBef>
              <a:buFont typeface="Wingdings" pitchFamily="2" charset="2"/>
              <a:buNone/>
            </a:pPr>
            <a:r>
              <a:rPr lang="en-US" sz="2800" dirty="0" smtClean="0"/>
              <a:t>Hence, can increase total surplus by reducing </a:t>
            </a:r>
            <a:r>
              <a:rPr lang="en-US" sz="2800" b="1" i="1" dirty="0" smtClean="0"/>
              <a:t>Q</a:t>
            </a:r>
            <a:r>
              <a:rPr lang="en-US" sz="2800" dirty="0" smtClean="0"/>
              <a:t>.  </a:t>
            </a:r>
          </a:p>
          <a:p>
            <a:pPr marL="0" indent="0" eaLnBrk="1" hangingPunct="1">
              <a:spcBef>
                <a:spcPct val="35000"/>
              </a:spcBef>
              <a:buFont typeface="Wingdings" pitchFamily="2" charset="2"/>
              <a:buNone/>
            </a:pPr>
            <a:r>
              <a:rPr lang="en-US" sz="2800" i="1" dirty="0" smtClean="0">
                <a:solidFill>
                  <a:srgbClr val="FF0000"/>
                </a:solidFill>
              </a:rPr>
              <a:t>This is true at any </a:t>
            </a:r>
            <a:r>
              <a:rPr lang="en-US" sz="2800" b="1" i="1" dirty="0" smtClean="0">
                <a:solidFill>
                  <a:srgbClr val="FF0000"/>
                </a:solidFill>
              </a:rPr>
              <a:t>Q</a:t>
            </a:r>
            <a:r>
              <a:rPr lang="en-US" sz="2800" i="1" dirty="0" smtClean="0">
                <a:solidFill>
                  <a:srgbClr val="FF0000"/>
                </a:solidFill>
              </a:rPr>
              <a:t> greater than 15. </a:t>
            </a:r>
          </a:p>
        </p:txBody>
      </p:sp>
      <p:grpSp>
        <p:nvGrpSpPr>
          <p:cNvPr id="2" name="Group 3"/>
          <p:cNvGrpSpPr>
            <a:grpSpLocks/>
          </p:cNvGrpSpPr>
          <p:nvPr/>
        </p:nvGrpSpPr>
        <p:grpSpPr bwMode="auto">
          <a:xfrm>
            <a:off x="3787775" y="1009650"/>
            <a:ext cx="4979988" cy="5295900"/>
            <a:chOff x="2386" y="636"/>
            <a:chExt cx="3137" cy="3336"/>
          </a:xfrm>
        </p:grpSpPr>
        <p:graphicFrame>
          <p:nvGraphicFramePr>
            <p:cNvPr id="24578" name="Object 4"/>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24594"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98" name="Rectangle 5"/>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24599" name="Rectangle 6"/>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grpSp>
        <p:nvGrpSpPr>
          <p:cNvPr id="3" name="Group 7"/>
          <p:cNvGrpSpPr>
            <a:grpSpLocks/>
          </p:cNvGrpSpPr>
          <p:nvPr/>
        </p:nvGrpSpPr>
        <p:grpSpPr bwMode="auto">
          <a:xfrm>
            <a:off x="4586288" y="2178050"/>
            <a:ext cx="4219575" cy="2386013"/>
            <a:chOff x="2889" y="1372"/>
            <a:chExt cx="2658" cy="1503"/>
          </a:xfrm>
        </p:grpSpPr>
        <p:sp>
          <p:nvSpPr>
            <p:cNvPr id="24596" name="Line 8"/>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sp>
          <p:nvSpPr>
            <p:cNvPr id="24597" name="Rectangle 9"/>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latin typeface="Arial"/>
                  <a:cs typeface="Arial"/>
                </a:rPr>
                <a:t>S</a:t>
              </a:r>
            </a:p>
          </p:txBody>
        </p:sp>
      </p:grpSp>
      <p:grpSp>
        <p:nvGrpSpPr>
          <p:cNvPr id="4" name="Group 10"/>
          <p:cNvGrpSpPr>
            <a:grpSpLocks/>
          </p:cNvGrpSpPr>
          <p:nvPr/>
        </p:nvGrpSpPr>
        <p:grpSpPr bwMode="auto">
          <a:xfrm>
            <a:off x="4583113" y="1887538"/>
            <a:ext cx="3438525" cy="3495675"/>
            <a:chOff x="2887" y="1189"/>
            <a:chExt cx="2166" cy="2202"/>
          </a:xfrm>
        </p:grpSpPr>
        <p:sp>
          <p:nvSpPr>
            <p:cNvPr id="24594" name="Line 11"/>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24595" name="Rectangle 12"/>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latin typeface="Arial"/>
                  <a:cs typeface="Arial"/>
                </a:rPr>
                <a:t>D</a:t>
              </a:r>
            </a:p>
          </p:txBody>
        </p:sp>
      </p:grpSp>
      <p:grpSp>
        <p:nvGrpSpPr>
          <p:cNvPr id="5" name="Group 14"/>
          <p:cNvGrpSpPr>
            <a:grpSpLocks/>
          </p:cNvGrpSpPr>
          <p:nvPr/>
        </p:nvGrpSpPr>
        <p:grpSpPr bwMode="auto">
          <a:xfrm>
            <a:off x="6038850" y="3654425"/>
            <a:ext cx="522288" cy="2498725"/>
            <a:chOff x="3804" y="2302"/>
            <a:chExt cx="329" cy="1574"/>
          </a:xfrm>
        </p:grpSpPr>
        <p:sp>
          <p:nvSpPr>
            <p:cNvPr id="24592" name="Line 15"/>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4593" name="Rectangle 16"/>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201749" name="Line 21"/>
          <p:cNvSpPr>
            <a:spLocks noChangeShapeType="1"/>
          </p:cNvSpPr>
          <p:nvPr/>
        </p:nvSpPr>
        <p:spPr bwMode="auto">
          <a:xfrm flipH="1" flipV="1">
            <a:off x="6851650" y="3351213"/>
            <a:ext cx="12700" cy="2098675"/>
          </a:xfrm>
          <a:prstGeom prst="line">
            <a:avLst/>
          </a:prstGeom>
          <a:noFill/>
          <a:ln w="38100">
            <a:solidFill>
              <a:srgbClr val="CC0000"/>
            </a:solidFill>
            <a:round/>
            <a:headEnd/>
            <a:tailEnd type="triangle" w="lg" len="med"/>
          </a:ln>
        </p:spPr>
        <p:txBody>
          <a:bodyPr/>
          <a:lstStyle/>
          <a:p>
            <a:endParaRPr lang="en-US">
              <a:latin typeface="Arial"/>
              <a:cs typeface="Arial"/>
            </a:endParaRPr>
          </a:p>
        </p:txBody>
      </p:sp>
      <p:sp>
        <p:nvSpPr>
          <p:cNvPr id="201750" name="Line 22"/>
          <p:cNvSpPr>
            <a:spLocks noChangeShapeType="1"/>
          </p:cNvSpPr>
          <p:nvPr/>
        </p:nvSpPr>
        <p:spPr bwMode="auto">
          <a:xfrm flipH="1" flipV="1">
            <a:off x="6878638" y="4279900"/>
            <a:ext cx="7937" cy="1169988"/>
          </a:xfrm>
          <a:prstGeom prst="line">
            <a:avLst/>
          </a:prstGeom>
          <a:noFill/>
          <a:ln w="38100">
            <a:solidFill>
              <a:srgbClr val="00CC00"/>
            </a:solidFill>
            <a:round/>
            <a:headEnd/>
            <a:tailEnd type="triangle" w="lg" len="med"/>
          </a:ln>
        </p:spPr>
        <p:txBody>
          <a:bodyPr/>
          <a:lstStyle/>
          <a:p>
            <a:endParaRPr lang="en-US">
              <a:latin typeface="Arial"/>
              <a:cs typeface="Arial"/>
            </a:endParaRPr>
          </a:p>
        </p:txBody>
      </p:sp>
      <p:sp>
        <p:nvSpPr>
          <p:cNvPr id="201751" name="Line 23"/>
          <p:cNvSpPr>
            <a:spLocks noChangeShapeType="1"/>
          </p:cNvSpPr>
          <p:nvPr/>
        </p:nvSpPr>
        <p:spPr bwMode="auto">
          <a:xfrm>
            <a:off x="4586288" y="3357563"/>
            <a:ext cx="2257425" cy="0"/>
          </a:xfrm>
          <a:prstGeom prst="line">
            <a:avLst/>
          </a:prstGeom>
          <a:noFill/>
          <a:ln w="12700">
            <a:solidFill>
              <a:srgbClr val="CC0000"/>
            </a:solidFill>
            <a:prstDash val="lgDash"/>
            <a:round/>
            <a:headEnd/>
            <a:tailEnd/>
          </a:ln>
        </p:spPr>
        <p:txBody>
          <a:bodyPr/>
          <a:lstStyle/>
          <a:p>
            <a:endParaRPr lang="en-US">
              <a:latin typeface="Arial"/>
              <a:cs typeface="Arial"/>
            </a:endParaRPr>
          </a:p>
        </p:txBody>
      </p:sp>
      <p:sp>
        <p:nvSpPr>
          <p:cNvPr id="201752" name="Line 24"/>
          <p:cNvSpPr>
            <a:spLocks noChangeShapeType="1"/>
          </p:cNvSpPr>
          <p:nvPr/>
        </p:nvSpPr>
        <p:spPr bwMode="auto">
          <a:xfrm>
            <a:off x="4587875" y="4270375"/>
            <a:ext cx="2286000" cy="0"/>
          </a:xfrm>
          <a:prstGeom prst="line">
            <a:avLst/>
          </a:prstGeom>
          <a:noFill/>
          <a:ln w="12700">
            <a:solidFill>
              <a:srgbClr val="00CC00"/>
            </a:solidFill>
            <a:prstDash val="lgDash"/>
            <a:round/>
            <a:headEnd/>
            <a:tailEnd/>
          </a:ln>
        </p:spPr>
        <p:txBody>
          <a:bodyPr/>
          <a:lstStyle/>
          <a:p>
            <a:endParaRPr lang="en-US">
              <a:latin typeface="Arial"/>
              <a:cs typeface="Arial"/>
            </a:endParaRPr>
          </a:p>
        </p:txBody>
      </p:sp>
      <p:sp>
        <p:nvSpPr>
          <p:cNvPr id="201753" name="Line 25"/>
          <p:cNvSpPr>
            <a:spLocks noChangeShapeType="1"/>
          </p:cNvSpPr>
          <p:nvPr/>
        </p:nvSpPr>
        <p:spPr bwMode="auto">
          <a:xfrm flipH="1">
            <a:off x="6457950" y="5448300"/>
            <a:ext cx="400050" cy="0"/>
          </a:xfrm>
          <a:prstGeom prst="line">
            <a:avLst/>
          </a:prstGeom>
          <a:noFill/>
          <a:ln w="38100">
            <a:solidFill>
              <a:srgbClr val="0000FF"/>
            </a:solidFill>
            <a:round/>
            <a:headEnd/>
            <a:tailEnd type="triangle" w="lg" len="med"/>
          </a:ln>
        </p:spPr>
        <p:txBody>
          <a:bodyPr/>
          <a:lstStyle/>
          <a:p>
            <a:endParaRPr lang="en-US">
              <a:latin typeface="Arial"/>
              <a:cs typeface="Arial"/>
            </a:endParaRP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35</a:t>
            </a:fld>
            <a:endParaRPr lang="en-US" dirty="0"/>
          </a:p>
        </p:txBody>
      </p:sp>
    </p:spTree>
    <p:extLst>
      <p:ext uri="{BB962C8B-B14F-4D97-AF65-F5344CB8AC3E}">
        <p14:creationId xmlns:p14="http://schemas.microsoft.com/office/powerpoint/2010/main" val="2899352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1748">
                                            <p:txEl>
                                              <p:pRg st="0" end="0"/>
                                            </p:txEl>
                                          </p:spTgt>
                                        </p:tgtEl>
                                        <p:attrNameLst>
                                          <p:attrName>style.visibility</p:attrName>
                                        </p:attrNameLst>
                                      </p:cBhvr>
                                      <p:to>
                                        <p:strVal val="visible"/>
                                      </p:to>
                                    </p:set>
                                    <p:animEffect transition="in" filter="wipe(left)">
                                      <p:cBhvr>
                                        <p:cTn id="7" dur="500"/>
                                        <p:tgtEl>
                                          <p:spTgt spid="201748">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1749"/>
                                        </p:tgtEl>
                                        <p:attrNameLst>
                                          <p:attrName>style.visibility</p:attrName>
                                        </p:attrNameLst>
                                      </p:cBhvr>
                                      <p:to>
                                        <p:strVal val="visible"/>
                                      </p:to>
                                    </p:set>
                                    <p:animEffect transition="in" filter="wipe(down)">
                                      <p:cBhvr>
                                        <p:cTn id="11" dur="500"/>
                                        <p:tgtEl>
                                          <p:spTgt spid="20174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01751"/>
                                        </p:tgtEl>
                                        <p:attrNameLst>
                                          <p:attrName>style.visibility</p:attrName>
                                        </p:attrNameLst>
                                      </p:cBhvr>
                                      <p:to>
                                        <p:strVal val="visible"/>
                                      </p:to>
                                    </p:set>
                                    <p:animEffect transition="in" filter="wipe(right)">
                                      <p:cBhvr>
                                        <p:cTn id="15" dur="500"/>
                                        <p:tgtEl>
                                          <p:spTgt spid="2017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1748">
                                            <p:txEl>
                                              <p:pRg st="1" end="1"/>
                                            </p:txEl>
                                          </p:spTgt>
                                        </p:tgtEl>
                                        <p:attrNameLst>
                                          <p:attrName>style.visibility</p:attrName>
                                        </p:attrNameLst>
                                      </p:cBhvr>
                                      <p:to>
                                        <p:strVal val="visible"/>
                                      </p:to>
                                    </p:set>
                                    <p:animEffect transition="in" filter="wipe(left)">
                                      <p:cBhvr>
                                        <p:cTn id="20" dur="500"/>
                                        <p:tgtEl>
                                          <p:spTgt spid="201748">
                                            <p:txEl>
                                              <p:pRg st="1" end="1"/>
                                            </p:tx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01750"/>
                                        </p:tgtEl>
                                        <p:attrNameLst>
                                          <p:attrName>style.visibility</p:attrName>
                                        </p:attrNameLst>
                                      </p:cBhvr>
                                      <p:to>
                                        <p:strVal val="visible"/>
                                      </p:to>
                                    </p:set>
                                    <p:animEffect transition="in" filter="wipe(down)">
                                      <p:cBhvr>
                                        <p:cTn id="24" dur="500"/>
                                        <p:tgtEl>
                                          <p:spTgt spid="201750"/>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201752"/>
                                        </p:tgtEl>
                                        <p:attrNameLst>
                                          <p:attrName>style.visibility</p:attrName>
                                        </p:attrNameLst>
                                      </p:cBhvr>
                                      <p:to>
                                        <p:strVal val="visible"/>
                                      </p:to>
                                    </p:set>
                                    <p:animEffect transition="in" filter="wipe(right)">
                                      <p:cBhvr>
                                        <p:cTn id="28" dur="500"/>
                                        <p:tgtEl>
                                          <p:spTgt spid="2017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1748">
                                            <p:txEl>
                                              <p:pRg st="2" end="2"/>
                                            </p:txEl>
                                          </p:spTgt>
                                        </p:tgtEl>
                                        <p:attrNameLst>
                                          <p:attrName>style.visibility</p:attrName>
                                        </p:attrNameLst>
                                      </p:cBhvr>
                                      <p:to>
                                        <p:strVal val="visible"/>
                                      </p:to>
                                    </p:set>
                                    <p:animEffect transition="in" filter="wipe(left)">
                                      <p:cBhvr>
                                        <p:cTn id="33" dur="500"/>
                                        <p:tgtEl>
                                          <p:spTgt spid="201748">
                                            <p:txEl>
                                              <p:pRg st="2" end="2"/>
                                            </p:txEl>
                                          </p:spTgt>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01753"/>
                                        </p:tgtEl>
                                        <p:attrNameLst>
                                          <p:attrName>style.visibility</p:attrName>
                                        </p:attrNameLst>
                                      </p:cBhvr>
                                      <p:to>
                                        <p:strVal val="visible"/>
                                      </p:to>
                                    </p:set>
                                    <p:animEffect transition="in" filter="wipe(right)">
                                      <p:cBhvr>
                                        <p:cTn id="37" dur="500"/>
                                        <p:tgtEl>
                                          <p:spTgt spid="2017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1748">
                                            <p:txEl>
                                              <p:pRg st="3" end="3"/>
                                            </p:txEl>
                                          </p:spTgt>
                                        </p:tgtEl>
                                        <p:attrNameLst>
                                          <p:attrName>style.visibility</p:attrName>
                                        </p:attrNameLst>
                                      </p:cBhvr>
                                      <p:to>
                                        <p:strVal val="visible"/>
                                      </p:to>
                                    </p:set>
                                    <p:animEffect transition="in" filter="wipe(left)">
                                      <p:cBhvr>
                                        <p:cTn id="42" dur="500"/>
                                        <p:tgtEl>
                                          <p:spTgt spid="20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8" grpId="0" build="p" bldLvl="5"/>
      <p:bldP spid="201749" grpId="0" animBg="1"/>
      <p:bldP spid="201750" grpId="0" animBg="1"/>
      <p:bldP spid="201751" grpId="0" animBg="1"/>
      <p:bldP spid="201752" grpId="0" animBg="1"/>
      <p:bldP spid="20175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normAutofit fontScale="90000"/>
          </a:bodyPr>
          <a:lstStyle/>
          <a:p>
            <a:pPr eaLnBrk="1" hangingPunct="1"/>
            <a:r>
              <a:rPr lang="en-US" sz="3700" dirty="0" smtClean="0"/>
              <a:t>Does Equilibrium </a:t>
            </a:r>
            <a:r>
              <a:rPr lang="en-US" sz="3700" i="1" dirty="0" smtClean="0"/>
              <a:t>Q</a:t>
            </a:r>
            <a:r>
              <a:rPr lang="en-US" sz="3700" dirty="0" smtClean="0"/>
              <a:t>  Maximize Total Surplus?</a:t>
            </a:r>
          </a:p>
        </p:txBody>
      </p:sp>
      <p:sp>
        <p:nvSpPr>
          <p:cNvPr id="202772" name="Rectangle 20"/>
          <p:cNvSpPr>
            <a:spLocks noGrp="1" noChangeArrowheads="1"/>
          </p:cNvSpPr>
          <p:nvPr>
            <p:ph type="body" sz="quarter" idx="12"/>
          </p:nvPr>
        </p:nvSpPr>
        <p:spPr>
          <a:xfrm>
            <a:off x="228600" y="901700"/>
            <a:ext cx="3657600" cy="5575300"/>
          </a:xfrm>
        </p:spPr>
        <p:txBody>
          <a:bodyPr/>
          <a:lstStyle/>
          <a:p>
            <a:pPr marL="0" indent="0" eaLnBrk="1" hangingPunct="1">
              <a:spcBef>
                <a:spcPct val="25000"/>
              </a:spcBef>
              <a:buFont typeface="Wingdings" pitchFamily="2" charset="2"/>
              <a:buNone/>
            </a:pPr>
            <a:r>
              <a:rPr lang="en-US" sz="2800" dirty="0" smtClean="0"/>
              <a:t>At </a:t>
            </a:r>
            <a:r>
              <a:rPr lang="en-US" sz="2800" b="1" i="1" dirty="0" smtClean="0"/>
              <a:t>Q</a:t>
            </a:r>
            <a:r>
              <a:rPr lang="en-US" sz="2800" dirty="0" smtClean="0"/>
              <a:t> = 10, cost of producing the marginal unit is $25 </a:t>
            </a:r>
          </a:p>
          <a:p>
            <a:pPr marL="0" indent="0" eaLnBrk="1" hangingPunct="1">
              <a:spcBef>
                <a:spcPct val="25000"/>
              </a:spcBef>
              <a:buFont typeface="Wingdings" pitchFamily="2" charset="2"/>
              <a:buNone/>
            </a:pPr>
            <a:r>
              <a:rPr lang="en-US" sz="2800" dirty="0" smtClean="0"/>
              <a:t>value to consumers of the marginal unit is $40</a:t>
            </a:r>
          </a:p>
          <a:p>
            <a:pPr marL="0" indent="0" eaLnBrk="1" hangingPunct="1">
              <a:spcBef>
                <a:spcPct val="25000"/>
              </a:spcBef>
              <a:buFont typeface="Wingdings" pitchFamily="2" charset="2"/>
              <a:buNone/>
            </a:pPr>
            <a:r>
              <a:rPr lang="en-US" sz="2800" dirty="0" smtClean="0"/>
              <a:t>Hence, can increase total surplus by increasing </a:t>
            </a:r>
            <a:r>
              <a:rPr lang="en-US" sz="2800" b="1" i="1" dirty="0" smtClean="0"/>
              <a:t>Q</a:t>
            </a:r>
            <a:r>
              <a:rPr lang="en-US" sz="2800" dirty="0" smtClean="0"/>
              <a:t>.  </a:t>
            </a:r>
          </a:p>
          <a:p>
            <a:pPr marL="0" indent="0" eaLnBrk="1" hangingPunct="1">
              <a:spcBef>
                <a:spcPct val="35000"/>
              </a:spcBef>
              <a:buFont typeface="Wingdings" pitchFamily="2" charset="2"/>
              <a:buNone/>
            </a:pPr>
            <a:r>
              <a:rPr lang="en-US" sz="2800" i="1" dirty="0" smtClean="0">
                <a:solidFill>
                  <a:srgbClr val="FF0000"/>
                </a:solidFill>
              </a:rPr>
              <a:t>This is true at any </a:t>
            </a:r>
            <a:r>
              <a:rPr lang="en-US" sz="2800" b="1" i="1" dirty="0" smtClean="0">
                <a:solidFill>
                  <a:srgbClr val="FF0000"/>
                </a:solidFill>
              </a:rPr>
              <a:t>Q</a:t>
            </a:r>
            <a:r>
              <a:rPr lang="en-US" sz="2800" i="1" dirty="0" smtClean="0">
                <a:solidFill>
                  <a:srgbClr val="FF0000"/>
                </a:solidFill>
              </a:rPr>
              <a:t> less than 15. </a:t>
            </a:r>
          </a:p>
        </p:txBody>
      </p:sp>
      <p:grpSp>
        <p:nvGrpSpPr>
          <p:cNvPr id="2" name="Group 3"/>
          <p:cNvGrpSpPr>
            <a:grpSpLocks/>
          </p:cNvGrpSpPr>
          <p:nvPr/>
        </p:nvGrpSpPr>
        <p:grpSpPr bwMode="auto">
          <a:xfrm>
            <a:off x="3787775" y="1009650"/>
            <a:ext cx="4979988" cy="5295900"/>
            <a:chOff x="2386" y="636"/>
            <a:chExt cx="3137" cy="3336"/>
          </a:xfrm>
        </p:grpSpPr>
        <p:graphicFrame>
          <p:nvGraphicFramePr>
            <p:cNvPr id="25602" name="Object 4"/>
            <p:cNvGraphicFramePr>
              <a:graphicFrameLocks noChangeAspect="1"/>
            </p:cNvGraphicFramePr>
            <p:nvPr/>
          </p:nvGraphicFramePr>
          <p:xfrm>
            <a:off x="2386" y="636"/>
            <a:ext cx="3120" cy="3336"/>
          </p:xfrm>
          <a:graphic>
            <a:graphicData uri="http://schemas.openxmlformats.org/presentationml/2006/ole">
              <mc:AlternateContent xmlns:mc="http://schemas.openxmlformats.org/markup-compatibility/2006">
                <mc:Choice xmlns:v="urn:schemas-microsoft-com:vml" Requires="v">
                  <p:oleObj spid="_x0000_s25617" name="Worksheet" r:id="rId4" imgW="3543360" imgH="3790890" progId="Excel.Sheet.8">
                    <p:embed/>
                  </p:oleObj>
                </mc:Choice>
                <mc:Fallback>
                  <p:oleObj name="Worksheet" r:id="rId4" imgW="3543360" imgH="37908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 y="636"/>
                          <a:ext cx="3120"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2" name="Rectangle 5"/>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latin typeface="Arial"/>
                  <a:cs typeface="Arial"/>
                </a:rPr>
                <a:t>P</a:t>
              </a:r>
            </a:p>
          </p:txBody>
        </p:sp>
        <p:sp>
          <p:nvSpPr>
            <p:cNvPr id="25623" name="Rectangle 6"/>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latin typeface="Arial"/>
                  <a:cs typeface="Arial"/>
                </a:rPr>
                <a:t>Q</a:t>
              </a:r>
            </a:p>
          </p:txBody>
        </p:sp>
      </p:grpSp>
      <p:grpSp>
        <p:nvGrpSpPr>
          <p:cNvPr id="3" name="Group 7"/>
          <p:cNvGrpSpPr>
            <a:grpSpLocks/>
          </p:cNvGrpSpPr>
          <p:nvPr/>
        </p:nvGrpSpPr>
        <p:grpSpPr bwMode="auto">
          <a:xfrm>
            <a:off x="4586288" y="2178050"/>
            <a:ext cx="4219575" cy="2386013"/>
            <a:chOff x="2889" y="1372"/>
            <a:chExt cx="2658" cy="1503"/>
          </a:xfrm>
        </p:grpSpPr>
        <p:sp>
          <p:nvSpPr>
            <p:cNvPr id="25620" name="Line 8"/>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latin typeface="Arial"/>
                <a:cs typeface="Arial"/>
              </a:endParaRPr>
            </a:p>
          </p:txBody>
        </p:sp>
        <p:sp>
          <p:nvSpPr>
            <p:cNvPr id="25621" name="Rectangle 9"/>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latin typeface="Arial"/>
                  <a:cs typeface="Arial"/>
                </a:rPr>
                <a:t>S</a:t>
              </a:r>
            </a:p>
          </p:txBody>
        </p:sp>
      </p:grpSp>
      <p:grpSp>
        <p:nvGrpSpPr>
          <p:cNvPr id="4" name="Group 10"/>
          <p:cNvGrpSpPr>
            <a:grpSpLocks/>
          </p:cNvGrpSpPr>
          <p:nvPr/>
        </p:nvGrpSpPr>
        <p:grpSpPr bwMode="auto">
          <a:xfrm>
            <a:off x="4583113" y="1887538"/>
            <a:ext cx="3438525" cy="3495675"/>
            <a:chOff x="2887" y="1189"/>
            <a:chExt cx="2166" cy="2202"/>
          </a:xfrm>
        </p:grpSpPr>
        <p:sp>
          <p:nvSpPr>
            <p:cNvPr id="25618" name="Line 11"/>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latin typeface="Arial"/>
                <a:cs typeface="Arial"/>
              </a:endParaRPr>
            </a:p>
          </p:txBody>
        </p:sp>
        <p:sp>
          <p:nvSpPr>
            <p:cNvPr id="25619" name="Rectangle 12"/>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latin typeface="Arial"/>
                  <a:cs typeface="Arial"/>
                </a:rPr>
                <a:t>D</a:t>
              </a:r>
            </a:p>
          </p:txBody>
        </p:sp>
      </p:grpSp>
      <p:grpSp>
        <p:nvGrpSpPr>
          <p:cNvPr id="5" name="Group 14"/>
          <p:cNvGrpSpPr>
            <a:grpSpLocks/>
          </p:cNvGrpSpPr>
          <p:nvPr/>
        </p:nvGrpSpPr>
        <p:grpSpPr bwMode="auto">
          <a:xfrm>
            <a:off x="6038850" y="3654425"/>
            <a:ext cx="522288" cy="2498725"/>
            <a:chOff x="3804" y="2302"/>
            <a:chExt cx="329" cy="1574"/>
          </a:xfrm>
        </p:grpSpPr>
        <p:sp>
          <p:nvSpPr>
            <p:cNvPr id="25616" name="Line 15"/>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latin typeface="Arial"/>
                <a:cs typeface="Arial"/>
              </a:endParaRPr>
            </a:p>
          </p:txBody>
        </p:sp>
        <p:sp>
          <p:nvSpPr>
            <p:cNvPr id="25617" name="Rectangle 16"/>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latin typeface="Arial"/>
                <a:cs typeface="Arial"/>
              </a:endParaRPr>
            </a:p>
          </p:txBody>
        </p:sp>
      </p:grpSp>
      <p:sp>
        <p:nvSpPr>
          <p:cNvPr id="202773" name="Line 21"/>
          <p:cNvSpPr>
            <a:spLocks noChangeShapeType="1"/>
          </p:cNvSpPr>
          <p:nvPr/>
        </p:nvSpPr>
        <p:spPr bwMode="auto">
          <a:xfrm flipH="1" flipV="1">
            <a:off x="5702300" y="3970338"/>
            <a:ext cx="12700" cy="1479550"/>
          </a:xfrm>
          <a:prstGeom prst="line">
            <a:avLst/>
          </a:prstGeom>
          <a:noFill/>
          <a:ln w="38100">
            <a:solidFill>
              <a:srgbClr val="CC0000"/>
            </a:solidFill>
            <a:round/>
            <a:headEnd/>
            <a:tailEnd type="triangle" w="lg" len="med"/>
          </a:ln>
        </p:spPr>
        <p:txBody>
          <a:bodyPr/>
          <a:lstStyle/>
          <a:p>
            <a:endParaRPr lang="en-US">
              <a:latin typeface="Arial"/>
              <a:cs typeface="Arial"/>
            </a:endParaRPr>
          </a:p>
        </p:txBody>
      </p:sp>
      <p:sp>
        <p:nvSpPr>
          <p:cNvPr id="202774" name="Line 22"/>
          <p:cNvSpPr>
            <a:spLocks noChangeShapeType="1"/>
          </p:cNvSpPr>
          <p:nvPr/>
        </p:nvSpPr>
        <p:spPr bwMode="auto">
          <a:xfrm flipH="1" flipV="1">
            <a:off x="5715000" y="3065463"/>
            <a:ext cx="22225" cy="2384425"/>
          </a:xfrm>
          <a:prstGeom prst="line">
            <a:avLst/>
          </a:prstGeom>
          <a:noFill/>
          <a:ln w="38100">
            <a:solidFill>
              <a:srgbClr val="00CC00"/>
            </a:solidFill>
            <a:round/>
            <a:headEnd/>
            <a:tailEnd type="triangle" w="lg" len="med"/>
          </a:ln>
        </p:spPr>
        <p:txBody>
          <a:bodyPr/>
          <a:lstStyle/>
          <a:p>
            <a:endParaRPr lang="en-US">
              <a:latin typeface="Arial"/>
              <a:cs typeface="Arial"/>
            </a:endParaRPr>
          </a:p>
        </p:txBody>
      </p:sp>
      <p:sp>
        <p:nvSpPr>
          <p:cNvPr id="202777" name="Line 25"/>
          <p:cNvSpPr>
            <a:spLocks noChangeShapeType="1"/>
          </p:cNvSpPr>
          <p:nvPr/>
        </p:nvSpPr>
        <p:spPr bwMode="auto">
          <a:xfrm rot="10800000" flipH="1">
            <a:off x="5713413" y="5448300"/>
            <a:ext cx="400050" cy="0"/>
          </a:xfrm>
          <a:prstGeom prst="line">
            <a:avLst/>
          </a:prstGeom>
          <a:noFill/>
          <a:ln w="38100">
            <a:solidFill>
              <a:srgbClr val="0000FF"/>
            </a:solidFill>
            <a:round/>
            <a:headEnd/>
            <a:tailEnd type="triangle" w="lg" len="med"/>
          </a:ln>
        </p:spPr>
        <p:txBody>
          <a:bodyPr/>
          <a:lstStyle/>
          <a:p>
            <a:endParaRPr lang="en-US">
              <a:latin typeface="Arial"/>
              <a:cs typeface="Arial"/>
            </a:endParaRPr>
          </a:p>
        </p:txBody>
      </p:sp>
      <p:sp>
        <p:nvSpPr>
          <p:cNvPr id="202778" name="Line 26"/>
          <p:cNvSpPr>
            <a:spLocks noChangeShapeType="1"/>
          </p:cNvSpPr>
          <p:nvPr/>
        </p:nvSpPr>
        <p:spPr bwMode="auto">
          <a:xfrm>
            <a:off x="4586288" y="3071813"/>
            <a:ext cx="1128712" cy="0"/>
          </a:xfrm>
          <a:prstGeom prst="line">
            <a:avLst/>
          </a:prstGeom>
          <a:noFill/>
          <a:ln w="12700">
            <a:solidFill>
              <a:srgbClr val="00CC00"/>
            </a:solidFill>
            <a:prstDash val="lgDash"/>
            <a:round/>
            <a:headEnd/>
            <a:tailEnd/>
          </a:ln>
        </p:spPr>
        <p:txBody>
          <a:bodyPr/>
          <a:lstStyle/>
          <a:p>
            <a:endParaRPr lang="en-US">
              <a:latin typeface="Arial"/>
              <a:cs typeface="Arial"/>
            </a:endParaRPr>
          </a:p>
        </p:txBody>
      </p:sp>
      <p:sp>
        <p:nvSpPr>
          <p:cNvPr id="202779" name="Line 27"/>
          <p:cNvSpPr>
            <a:spLocks noChangeShapeType="1"/>
          </p:cNvSpPr>
          <p:nvPr/>
        </p:nvSpPr>
        <p:spPr bwMode="auto">
          <a:xfrm>
            <a:off x="4587875" y="3973513"/>
            <a:ext cx="1128713" cy="0"/>
          </a:xfrm>
          <a:prstGeom prst="line">
            <a:avLst/>
          </a:prstGeom>
          <a:noFill/>
          <a:ln w="12700">
            <a:solidFill>
              <a:srgbClr val="CC0000"/>
            </a:solidFill>
            <a:prstDash val="lgDash"/>
            <a:round/>
            <a:headEnd/>
            <a:tailEnd/>
          </a:ln>
        </p:spPr>
        <p:txBody>
          <a:bodyPr/>
          <a:lstStyle/>
          <a:p>
            <a:endParaRPr lang="en-US">
              <a:latin typeface="Arial"/>
              <a:cs typeface="Arial"/>
            </a:endParaRP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36</a:t>
            </a:fld>
            <a:endParaRPr lang="en-US" dirty="0"/>
          </a:p>
        </p:txBody>
      </p:sp>
    </p:spTree>
    <p:extLst>
      <p:ext uri="{BB962C8B-B14F-4D97-AF65-F5344CB8AC3E}">
        <p14:creationId xmlns:p14="http://schemas.microsoft.com/office/powerpoint/2010/main" val="2967848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72">
                                            <p:txEl>
                                              <p:pRg st="0" end="0"/>
                                            </p:txEl>
                                          </p:spTgt>
                                        </p:tgtEl>
                                        <p:attrNameLst>
                                          <p:attrName>style.visibility</p:attrName>
                                        </p:attrNameLst>
                                      </p:cBhvr>
                                      <p:to>
                                        <p:strVal val="visible"/>
                                      </p:to>
                                    </p:set>
                                    <p:animEffect transition="in" filter="wipe(left)">
                                      <p:cBhvr>
                                        <p:cTn id="7" dur="500"/>
                                        <p:tgtEl>
                                          <p:spTgt spid="202772">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2773"/>
                                        </p:tgtEl>
                                        <p:attrNameLst>
                                          <p:attrName>style.visibility</p:attrName>
                                        </p:attrNameLst>
                                      </p:cBhvr>
                                      <p:to>
                                        <p:strVal val="visible"/>
                                      </p:to>
                                    </p:set>
                                    <p:animEffect transition="in" filter="wipe(down)">
                                      <p:cBhvr>
                                        <p:cTn id="11" dur="500"/>
                                        <p:tgtEl>
                                          <p:spTgt spid="20277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02779"/>
                                        </p:tgtEl>
                                        <p:attrNameLst>
                                          <p:attrName>style.visibility</p:attrName>
                                        </p:attrNameLst>
                                      </p:cBhvr>
                                      <p:to>
                                        <p:strVal val="visible"/>
                                      </p:to>
                                    </p:set>
                                    <p:animEffect transition="in" filter="wipe(right)">
                                      <p:cBhvr>
                                        <p:cTn id="15" dur="500"/>
                                        <p:tgtEl>
                                          <p:spTgt spid="2027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2772">
                                            <p:txEl>
                                              <p:pRg st="1" end="1"/>
                                            </p:txEl>
                                          </p:spTgt>
                                        </p:tgtEl>
                                        <p:attrNameLst>
                                          <p:attrName>style.visibility</p:attrName>
                                        </p:attrNameLst>
                                      </p:cBhvr>
                                      <p:to>
                                        <p:strVal val="visible"/>
                                      </p:to>
                                    </p:set>
                                    <p:animEffect transition="in" filter="wipe(left)">
                                      <p:cBhvr>
                                        <p:cTn id="20" dur="500"/>
                                        <p:tgtEl>
                                          <p:spTgt spid="202772">
                                            <p:txEl>
                                              <p:pRg st="1" end="1"/>
                                            </p:tx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02774"/>
                                        </p:tgtEl>
                                        <p:attrNameLst>
                                          <p:attrName>style.visibility</p:attrName>
                                        </p:attrNameLst>
                                      </p:cBhvr>
                                      <p:to>
                                        <p:strVal val="visible"/>
                                      </p:to>
                                    </p:set>
                                    <p:animEffect transition="in" filter="wipe(down)">
                                      <p:cBhvr>
                                        <p:cTn id="24" dur="500"/>
                                        <p:tgtEl>
                                          <p:spTgt spid="202774"/>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202778"/>
                                        </p:tgtEl>
                                        <p:attrNameLst>
                                          <p:attrName>style.visibility</p:attrName>
                                        </p:attrNameLst>
                                      </p:cBhvr>
                                      <p:to>
                                        <p:strVal val="visible"/>
                                      </p:to>
                                    </p:set>
                                    <p:animEffect transition="in" filter="wipe(right)">
                                      <p:cBhvr>
                                        <p:cTn id="28" dur="500"/>
                                        <p:tgtEl>
                                          <p:spTgt spid="20277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2772">
                                            <p:txEl>
                                              <p:pRg st="2" end="2"/>
                                            </p:txEl>
                                          </p:spTgt>
                                        </p:tgtEl>
                                        <p:attrNameLst>
                                          <p:attrName>style.visibility</p:attrName>
                                        </p:attrNameLst>
                                      </p:cBhvr>
                                      <p:to>
                                        <p:strVal val="visible"/>
                                      </p:to>
                                    </p:set>
                                    <p:animEffect transition="in" filter="wipe(left)">
                                      <p:cBhvr>
                                        <p:cTn id="33" dur="500"/>
                                        <p:tgtEl>
                                          <p:spTgt spid="202772">
                                            <p:txEl>
                                              <p:pRg st="2" end="2"/>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02777"/>
                                        </p:tgtEl>
                                        <p:attrNameLst>
                                          <p:attrName>style.visibility</p:attrName>
                                        </p:attrNameLst>
                                      </p:cBhvr>
                                      <p:to>
                                        <p:strVal val="visible"/>
                                      </p:to>
                                    </p:set>
                                    <p:animEffect transition="in" filter="wipe(left)">
                                      <p:cBhvr>
                                        <p:cTn id="37" dur="500"/>
                                        <p:tgtEl>
                                          <p:spTgt spid="2027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2772">
                                            <p:txEl>
                                              <p:pRg st="3" end="3"/>
                                            </p:txEl>
                                          </p:spTgt>
                                        </p:tgtEl>
                                        <p:attrNameLst>
                                          <p:attrName>style.visibility</p:attrName>
                                        </p:attrNameLst>
                                      </p:cBhvr>
                                      <p:to>
                                        <p:strVal val="visible"/>
                                      </p:to>
                                    </p:set>
                                    <p:animEffect transition="in" filter="wipe(left)">
                                      <p:cBhvr>
                                        <p:cTn id="42" dur="500"/>
                                        <p:tgtEl>
                                          <p:spTgt spid="2027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2" grpId="0" build="p" bldLvl="5"/>
      <p:bldP spid="202773" grpId="0" animBg="1"/>
      <p:bldP spid="202774" grpId="0" animBg="1"/>
      <p:bldP spid="202777" grpId="0" animBg="1"/>
      <p:bldP spid="202778" grpId="0" animBg="1"/>
      <p:bldP spid="20277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Adam Smith and the Invisible Hand</a:t>
            </a:r>
            <a:r>
              <a:rPr lang="en-US" sz="3000" dirty="0"/>
              <a:t/>
            </a:r>
            <a:br>
              <a:rPr lang="en-US" sz="3000" dirty="0"/>
            </a:br>
            <a:r>
              <a:rPr lang="en-US" sz="3000" dirty="0"/>
              <a:t>Passages from The Wealth of Nations, </a:t>
            </a:r>
            <a:r>
              <a:rPr lang="en-US" sz="3000" dirty="0" smtClean="0"/>
              <a:t>1776</a:t>
            </a:r>
            <a:endParaRPr lang="en-US" sz="3000" dirty="0"/>
          </a:p>
        </p:txBody>
      </p:sp>
      <p:sp>
        <p:nvSpPr>
          <p:cNvPr id="3" name="Content Placeholder 2"/>
          <p:cNvSpPr>
            <a:spLocks noGrp="1"/>
          </p:cNvSpPr>
          <p:nvPr>
            <p:ph idx="1"/>
          </p:nvPr>
        </p:nvSpPr>
        <p:spPr>
          <a:xfrm>
            <a:off x="277813" y="1025525"/>
            <a:ext cx="6916267" cy="5422900"/>
          </a:xfrm>
        </p:spPr>
        <p:txBody>
          <a:bodyPr/>
          <a:lstStyle/>
          <a:p>
            <a:pPr marL="0" indent="0">
              <a:buNone/>
            </a:pPr>
            <a:r>
              <a:rPr lang="en-US" sz="2800" dirty="0">
                <a:solidFill>
                  <a:schemeClr val="tx1"/>
                </a:solidFill>
              </a:rPr>
              <a:t>“Man has almost constant occasion for the help of his brethren, and it is vain for him to expect it from their benevolence only. </a:t>
            </a:r>
            <a:endParaRPr lang="en-US" sz="2800" dirty="0" smtClean="0">
              <a:solidFill>
                <a:schemeClr val="tx1"/>
              </a:solidFill>
            </a:endParaRPr>
          </a:p>
          <a:p>
            <a:pPr marL="0" indent="0">
              <a:buNone/>
            </a:pPr>
            <a:r>
              <a:rPr lang="en-US" sz="2800" dirty="0">
                <a:solidFill>
                  <a:schemeClr val="tx1"/>
                </a:solidFill>
              </a:rPr>
              <a:t>He will be more likely to prevail if he can interest their self-love in his favor, and show them that it is for their </a:t>
            </a:r>
            <a:r>
              <a:rPr lang="en-US" sz="2800" dirty="0" smtClean="0">
                <a:solidFill>
                  <a:schemeClr val="tx1"/>
                </a:solidFill>
              </a:rPr>
              <a:t>own advantage </a:t>
            </a:r>
            <a:r>
              <a:rPr lang="en-US" sz="2800" dirty="0">
                <a:solidFill>
                  <a:schemeClr val="tx1"/>
                </a:solidFill>
              </a:rPr>
              <a:t>to do for him what he requires of them</a:t>
            </a:r>
            <a:r>
              <a:rPr lang="en-US" sz="2800" dirty="0" smtClean="0">
                <a:solidFill>
                  <a:schemeClr val="tx1"/>
                </a:solidFill>
              </a:rPr>
              <a:t>…</a:t>
            </a:r>
          </a:p>
          <a:p>
            <a:pPr marL="0" indent="0">
              <a:buNone/>
            </a:pPr>
            <a:r>
              <a:rPr lang="en-US" sz="2800" dirty="0">
                <a:solidFill>
                  <a:schemeClr val="accent6">
                    <a:lumMod val="50000"/>
                  </a:schemeClr>
                </a:solidFill>
              </a:rPr>
              <a:t>It is not from the benevolence of the butcher, the brewer, or the baker that we expect our dinner, but from their regard to their own interest</a:t>
            </a:r>
            <a:r>
              <a:rPr lang="en-US" sz="2800" dirty="0" smtClean="0">
                <a:solidFill>
                  <a:schemeClr val="accent6">
                    <a:lumMod val="50000"/>
                  </a:schemeClr>
                </a:solidFill>
              </a:rPr>
              <a:t>….</a:t>
            </a:r>
            <a:endParaRPr lang="en-US" sz="28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7194081" y="3962400"/>
            <a:ext cx="1909711" cy="990600"/>
          </a:xfrm>
        </p:spPr>
        <p:txBody>
          <a:bodyPr/>
          <a:lstStyle/>
          <a:p>
            <a:r>
              <a:rPr lang="en-US" dirty="0"/>
              <a:t>Adam Smith, </a:t>
            </a:r>
            <a:br>
              <a:rPr lang="en-US" dirty="0"/>
            </a:br>
            <a:r>
              <a:rPr lang="en-US" dirty="0" smtClean="0"/>
              <a:t>1723-1790</a:t>
            </a:r>
            <a:endParaRPr lang="en-US"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94081" y="1219200"/>
            <a:ext cx="1909711" cy="2514600"/>
          </a:xfrm>
          <a:prstGeom prst="rect">
            <a:avLst/>
          </a:prstGeom>
          <a:noFill/>
          <a:ln w="9525">
            <a:solidFill>
              <a:srgbClr val="000000"/>
            </a:solidFill>
            <a:miter lim="800000"/>
            <a:headEnd/>
            <a:tailEnd/>
          </a:ln>
        </p:spPr>
      </p:pic>
      <p:sp>
        <p:nvSpPr>
          <p:cNvPr id="8" name="Rectangle 7"/>
          <p:cNvSpPr/>
          <p:nvPr/>
        </p:nvSpPr>
        <p:spPr>
          <a:xfrm>
            <a:off x="7383582" y="3733800"/>
            <a:ext cx="1760418" cy="215444"/>
          </a:xfrm>
          <a:prstGeom prst="rect">
            <a:avLst/>
          </a:prstGeom>
        </p:spPr>
        <p:txBody>
          <a:bodyPr wrap="none">
            <a:spAutoFit/>
          </a:bodyPr>
          <a:lstStyle/>
          <a:p>
            <a:r>
              <a:rPr lang="en-US" sz="800" dirty="0">
                <a:solidFill>
                  <a:schemeClr val="bg1">
                    <a:lumMod val="50000"/>
                  </a:schemeClr>
                </a:solidFill>
              </a:rPr>
              <a:t>©Georgios Kollidas/Shutterstock.com</a:t>
            </a:r>
          </a:p>
        </p:txBody>
      </p:sp>
    </p:spTree>
    <p:extLst>
      <p:ext uri="{BB962C8B-B14F-4D97-AF65-F5344CB8AC3E}">
        <p14:creationId xmlns:p14="http://schemas.microsoft.com/office/powerpoint/2010/main" val="3894965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Adam Smith and the Invisible Hand</a:t>
            </a:r>
            <a:r>
              <a:rPr lang="en-US" sz="3000" dirty="0"/>
              <a:t/>
            </a:r>
            <a:br>
              <a:rPr lang="en-US" sz="3000" dirty="0"/>
            </a:br>
            <a:r>
              <a:rPr lang="en-US" sz="3000" dirty="0"/>
              <a:t>Passages from The Wealth of Nations, </a:t>
            </a:r>
            <a:r>
              <a:rPr lang="en-US" sz="3000" dirty="0" smtClean="0"/>
              <a:t>1776</a:t>
            </a:r>
            <a:endParaRPr lang="en-US" sz="3000" dirty="0"/>
          </a:p>
        </p:txBody>
      </p:sp>
      <p:sp>
        <p:nvSpPr>
          <p:cNvPr id="3" name="Content Placeholder 2"/>
          <p:cNvSpPr>
            <a:spLocks noGrp="1"/>
          </p:cNvSpPr>
          <p:nvPr>
            <p:ph idx="1"/>
          </p:nvPr>
        </p:nvSpPr>
        <p:spPr>
          <a:xfrm>
            <a:off x="277813" y="1025525"/>
            <a:ext cx="6916267" cy="5422900"/>
          </a:xfrm>
        </p:spPr>
        <p:txBody>
          <a:bodyPr/>
          <a:lstStyle/>
          <a:p>
            <a:pPr marL="0" indent="0">
              <a:buNone/>
            </a:pPr>
            <a:r>
              <a:rPr lang="en-US" sz="2800" dirty="0">
                <a:solidFill>
                  <a:schemeClr val="accent6">
                    <a:lumMod val="50000"/>
                  </a:schemeClr>
                </a:solidFill>
              </a:rPr>
              <a:t>“Every individual…neither intends to promote the public interest, nor knows how much he is promoting it…. </a:t>
            </a:r>
            <a:endParaRPr lang="en-US" sz="2800" dirty="0" smtClean="0">
              <a:solidFill>
                <a:schemeClr val="accent6">
                  <a:lumMod val="50000"/>
                </a:schemeClr>
              </a:solidFill>
            </a:endParaRPr>
          </a:p>
          <a:p>
            <a:pPr marL="0" indent="0">
              <a:buNone/>
            </a:pPr>
            <a:r>
              <a:rPr lang="en-US" sz="2800" dirty="0">
                <a:solidFill>
                  <a:schemeClr val="accent6">
                    <a:lumMod val="50000"/>
                  </a:schemeClr>
                </a:solidFill>
              </a:rPr>
              <a:t>He intends only his own gain, and he is in this, as in many other cases, led by an </a:t>
            </a:r>
            <a:r>
              <a:rPr lang="en-US" sz="2800" dirty="0">
                <a:solidFill>
                  <a:srgbClr val="FF0000"/>
                </a:solidFill>
              </a:rPr>
              <a:t>invisible hand </a:t>
            </a:r>
            <a:r>
              <a:rPr lang="en-US" sz="2800" dirty="0">
                <a:solidFill>
                  <a:schemeClr val="accent6">
                    <a:lumMod val="50000"/>
                  </a:schemeClr>
                </a:solidFill>
              </a:rPr>
              <a:t>to promote an end which was no part of his intention</a:t>
            </a:r>
            <a:r>
              <a:rPr lang="en-US" sz="2800" dirty="0" smtClean="0">
                <a:solidFill>
                  <a:schemeClr val="accent6">
                    <a:lumMod val="50000"/>
                  </a:schemeClr>
                </a:solidFill>
              </a:rPr>
              <a:t>.</a:t>
            </a:r>
          </a:p>
          <a:p>
            <a:pPr marL="0" indent="0">
              <a:buNone/>
            </a:pPr>
            <a:r>
              <a:rPr lang="en-US" sz="2800" dirty="0" smtClean="0">
                <a:solidFill>
                  <a:schemeClr val="accent6">
                    <a:lumMod val="50000"/>
                  </a:schemeClr>
                </a:solidFill>
              </a:rPr>
              <a:t>Nor </a:t>
            </a:r>
            <a:r>
              <a:rPr lang="en-US" sz="2800" dirty="0">
                <a:solidFill>
                  <a:schemeClr val="accent6">
                    <a:lumMod val="50000"/>
                  </a:schemeClr>
                </a:solidFill>
              </a:rPr>
              <a:t>is it always the worse for the society that it was no part of it.  By pursuing his own interest he frequently promotes </a:t>
            </a:r>
            <a:br>
              <a:rPr lang="en-US" sz="2800" dirty="0">
                <a:solidFill>
                  <a:schemeClr val="accent6">
                    <a:lumMod val="50000"/>
                  </a:schemeClr>
                </a:solidFill>
              </a:rPr>
            </a:br>
            <a:r>
              <a:rPr lang="en-US" sz="2800" dirty="0">
                <a:solidFill>
                  <a:schemeClr val="accent6">
                    <a:lumMod val="50000"/>
                  </a:schemeClr>
                </a:solidFill>
              </a:rPr>
              <a:t>that of the society more effectually than when he really intends to promote </a:t>
            </a:r>
            <a:r>
              <a:rPr lang="en-US" sz="2800" dirty="0" smtClean="0">
                <a:solidFill>
                  <a:schemeClr val="accent6">
                    <a:lumMod val="50000"/>
                  </a:schemeClr>
                </a:solidFill>
              </a:rPr>
              <a:t>it.”</a:t>
            </a:r>
            <a:endParaRPr lang="en-US" sz="28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7194081" y="3886200"/>
            <a:ext cx="1909711" cy="990600"/>
          </a:xfrm>
        </p:spPr>
        <p:txBody>
          <a:bodyPr/>
          <a:lstStyle/>
          <a:p>
            <a:r>
              <a:rPr lang="en-US" dirty="0"/>
              <a:t>Adam Smith, </a:t>
            </a:r>
            <a:br>
              <a:rPr lang="en-US" dirty="0"/>
            </a:br>
            <a:r>
              <a:rPr lang="en-US" dirty="0" smtClean="0"/>
              <a:t>1723-1790</a:t>
            </a:r>
            <a:endParaRPr lang="en-US"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94081" y="1219200"/>
            <a:ext cx="1909711" cy="2514600"/>
          </a:xfrm>
          <a:prstGeom prst="rect">
            <a:avLst/>
          </a:prstGeom>
          <a:noFill/>
          <a:ln w="9525">
            <a:solidFill>
              <a:srgbClr val="000000"/>
            </a:solidFill>
            <a:miter lim="800000"/>
            <a:headEnd/>
            <a:tailEnd/>
          </a:ln>
        </p:spPr>
      </p:pic>
      <p:sp>
        <p:nvSpPr>
          <p:cNvPr id="8" name="Rectangle 7"/>
          <p:cNvSpPr/>
          <p:nvPr/>
        </p:nvSpPr>
        <p:spPr>
          <a:xfrm>
            <a:off x="7383582" y="3733800"/>
            <a:ext cx="1760418" cy="215444"/>
          </a:xfrm>
          <a:prstGeom prst="rect">
            <a:avLst/>
          </a:prstGeom>
        </p:spPr>
        <p:txBody>
          <a:bodyPr wrap="none">
            <a:spAutoFit/>
          </a:bodyPr>
          <a:lstStyle/>
          <a:p>
            <a:r>
              <a:rPr lang="en-US" sz="800" dirty="0">
                <a:solidFill>
                  <a:schemeClr val="bg1">
                    <a:lumMod val="50000"/>
                  </a:schemeClr>
                </a:solidFill>
              </a:rPr>
              <a:t>©Georgios Kollidas/Shutterstock.com</a:t>
            </a:r>
          </a:p>
        </p:txBody>
      </p:sp>
    </p:spTree>
    <p:extLst>
      <p:ext uri="{BB962C8B-B14F-4D97-AF65-F5344CB8AC3E}">
        <p14:creationId xmlns:p14="http://schemas.microsoft.com/office/powerpoint/2010/main" val="428238221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49338" y="101600"/>
            <a:ext cx="8094662" cy="860425"/>
          </a:xfrm>
        </p:spPr>
        <p:txBody>
          <a:bodyPr wrap="square" anchor="t"/>
          <a:lstStyle/>
          <a:p>
            <a:r>
              <a:rPr lang="en-US" altLang="en-US" smtClean="0"/>
              <a:t>Market Efficiency</a:t>
            </a:r>
          </a:p>
        </p:txBody>
      </p:sp>
      <p:sp>
        <p:nvSpPr>
          <p:cNvPr id="37891" name="Content Placeholder 2"/>
          <p:cNvSpPr>
            <a:spLocks noGrp="1"/>
          </p:cNvSpPr>
          <p:nvPr>
            <p:ph idx="1"/>
          </p:nvPr>
        </p:nvSpPr>
        <p:spPr/>
        <p:txBody>
          <a:bodyPr/>
          <a:lstStyle/>
          <a:p>
            <a:r>
              <a:rPr lang="en-US" altLang="en-US" smtClean="0"/>
              <a:t>Adam Smith’s invisible hand</a:t>
            </a:r>
          </a:p>
          <a:p>
            <a:pPr lvl="1"/>
            <a:r>
              <a:rPr lang="en-US" altLang="en-US" smtClean="0"/>
              <a:t>Takes all the information about buyers and sellers into account</a:t>
            </a:r>
          </a:p>
          <a:p>
            <a:pPr lvl="1"/>
            <a:r>
              <a:rPr lang="en-US" altLang="en-US" smtClean="0"/>
              <a:t>Guides everyone in the market to the best outcome</a:t>
            </a:r>
          </a:p>
          <a:p>
            <a:pPr lvl="1"/>
            <a:r>
              <a:rPr lang="en-US" altLang="en-US" smtClean="0"/>
              <a:t>Economic efficiency</a:t>
            </a:r>
          </a:p>
          <a:p>
            <a:r>
              <a:rPr lang="en-US" altLang="en-US" smtClean="0"/>
              <a:t>Free markets </a:t>
            </a:r>
          </a:p>
          <a:p>
            <a:pPr lvl="1"/>
            <a:r>
              <a:rPr lang="en-US" altLang="en-US" smtClean="0"/>
              <a:t>Best way to organize economic activity</a:t>
            </a: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78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4DFFA89-3573-423E-BAD6-FC380E7256C0}" type="slidenum">
              <a:rPr lang="en-US" altLang="en-US" sz="1200" smtClean="0">
                <a:solidFill>
                  <a:srgbClr val="002060"/>
                </a:solidFill>
              </a:rPr>
              <a:pPr algn="ctr" eaLnBrk="1" hangingPunct="1"/>
              <a:t>39</a:t>
            </a:fld>
            <a:endParaRPr lang="en-US" altLang="en-US" sz="1200" smtClean="0">
              <a:solidFill>
                <a:srgbClr val="002060"/>
              </a:solidFill>
            </a:endParaRPr>
          </a:p>
        </p:txBody>
      </p:sp>
    </p:spTree>
    <p:extLst>
      <p:ext uri="{BB962C8B-B14F-4D97-AF65-F5344CB8AC3E}">
        <p14:creationId xmlns:p14="http://schemas.microsoft.com/office/powerpoint/2010/main" val="26942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Willingness to Pay (WTP)</a:t>
            </a:r>
          </a:p>
        </p:txBody>
      </p:sp>
      <p:sp>
        <p:nvSpPr>
          <p:cNvPr id="3" name="Content Placeholder 2"/>
          <p:cNvSpPr>
            <a:spLocks noGrp="1"/>
          </p:cNvSpPr>
          <p:nvPr>
            <p:ph idx="1"/>
          </p:nvPr>
        </p:nvSpPr>
        <p:spPr>
          <a:xfrm>
            <a:off x="277813" y="1025525"/>
            <a:ext cx="8637587" cy="2632075"/>
          </a:xfrm>
        </p:spPr>
        <p:txBody>
          <a:bodyPr/>
          <a:lstStyle/>
          <a:p>
            <a:r>
              <a:rPr lang="en-US" dirty="0"/>
              <a:t>A buyer’s willingness to pay for a </a:t>
            </a:r>
            <a:r>
              <a:rPr lang="en-US" dirty="0" smtClean="0"/>
              <a:t>good</a:t>
            </a:r>
          </a:p>
          <a:p>
            <a:pPr lvl="1"/>
            <a:r>
              <a:rPr lang="en-US" dirty="0" smtClean="0"/>
              <a:t>Maximum </a:t>
            </a:r>
            <a:r>
              <a:rPr lang="en-US" dirty="0"/>
              <a:t>amount the buyer will pay for that </a:t>
            </a:r>
            <a:r>
              <a:rPr lang="en-US" dirty="0" smtClean="0"/>
              <a:t>good</a:t>
            </a:r>
            <a:endParaRPr lang="en-US" dirty="0"/>
          </a:p>
          <a:p>
            <a:pPr lvl="1"/>
            <a:r>
              <a:rPr lang="en-US" dirty="0" smtClean="0"/>
              <a:t>How </a:t>
            </a:r>
            <a:r>
              <a:rPr lang="en-US" dirty="0"/>
              <a:t>much the buyer values the </a:t>
            </a:r>
            <a:r>
              <a:rPr lang="en-US" dirty="0" smtClean="0"/>
              <a:t>good</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352800" y="3581400"/>
            <a:ext cx="2895600" cy="1295400"/>
          </a:xfrm>
        </p:spPr>
        <p:txBody>
          <a:bodyPr/>
          <a:lstStyle/>
          <a:p>
            <a:r>
              <a:rPr lang="en-US" sz="2800" dirty="0"/>
              <a:t>Example:  </a:t>
            </a:r>
            <a:br>
              <a:rPr lang="en-US" sz="2800" dirty="0"/>
            </a:br>
            <a:r>
              <a:rPr lang="en-US" sz="2800" dirty="0"/>
              <a:t>4 buyers’ WTP </a:t>
            </a:r>
            <a:br>
              <a:rPr lang="en-US" sz="2800" dirty="0"/>
            </a:br>
            <a:r>
              <a:rPr lang="en-US" sz="2800" dirty="0"/>
              <a:t>for an iPod</a:t>
            </a:r>
          </a:p>
          <a:p>
            <a:endParaRPr lang="en-US" sz="2800" dirty="0"/>
          </a:p>
        </p:txBody>
      </p:sp>
      <p:graphicFrame>
        <p:nvGraphicFramePr>
          <p:cNvPr id="7" name="Group 91"/>
          <p:cNvGraphicFramePr>
            <a:graphicFrameLocks noGrp="1"/>
          </p:cNvGraphicFramePr>
          <p:nvPr>
            <p:extLst>
              <p:ext uri="{D42A27DB-BD31-4B8C-83A1-F6EECF244321}">
                <p14:modId xmlns:p14="http://schemas.microsoft.com/office/powerpoint/2010/main" val="213605903"/>
              </p:ext>
            </p:extLst>
          </p:nvPr>
        </p:nvGraphicFramePr>
        <p:xfrm>
          <a:off x="762000" y="3352800"/>
          <a:ext cx="2538412" cy="2932114"/>
        </p:xfrm>
        <a:graphic>
          <a:graphicData uri="http://schemas.openxmlformats.org/drawingml/2006/table">
            <a:tbl>
              <a:tblPr>
                <a:tableStyleId>{2D5ABB26-0587-4C30-8999-92F81FD0307C}</a:tableStyleId>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name</a:t>
                      </a:r>
                      <a:endParaRPr kumimoji="0" lang="en-US" sz="2600" b="0" i="1" u="none" strike="noStrike" cap="none" normalizeH="0" baseline="0" dirty="0" smtClean="0">
                        <a:ln>
                          <a:noFill/>
                        </a:ln>
                        <a:solidFill>
                          <a:schemeClr val="tx1"/>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WTP</a:t>
                      </a:r>
                      <a:endParaRPr kumimoji="0" lang="en-US" sz="26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Anthony</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$250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Chad</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175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Flea</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300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John</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125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bl>
          </a:graphicData>
        </a:graphic>
      </p:graphicFrame>
    </p:spTree>
    <p:extLst>
      <p:ext uri="{BB962C8B-B14F-4D97-AF65-F5344CB8AC3E}">
        <p14:creationId xmlns:p14="http://schemas.microsoft.com/office/powerpoint/2010/main" val="3749508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40</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Supplying Kidneys</a:t>
            </a:r>
          </a:p>
        </p:txBody>
      </p:sp>
      <p:sp>
        <p:nvSpPr>
          <p:cNvPr id="6" name="Text Placeholder 5"/>
          <p:cNvSpPr>
            <a:spLocks noGrp="1"/>
          </p:cNvSpPr>
          <p:nvPr>
            <p:ph type="body" sz="quarter" idx="14"/>
          </p:nvPr>
        </p:nvSpPr>
        <p:spPr/>
        <p:txBody>
          <a:bodyPr/>
          <a:lstStyle/>
          <a:p>
            <a:r>
              <a:rPr lang="en-US" dirty="0" smtClean="0"/>
              <a:t>“A market that allows payment for human kidneys should be established on a trial basis to help extend the lives of patients with kidney disease.”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399430"/>
            <a:ext cx="52578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6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049338" y="101600"/>
            <a:ext cx="8094662" cy="860425"/>
          </a:xfrm>
        </p:spPr>
        <p:txBody>
          <a:bodyPr wrap="square" anchor="t"/>
          <a:lstStyle/>
          <a:p>
            <a:r>
              <a:rPr lang="en-US" altLang="en-US" sz="3800" dirty="0" smtClean="0"/>
              <a:t>Market Efficiency &amp; Market Failure</a:t>
            </a:r>
          </a:p>
        </p:txBody>
      </p:sp>
      <p:sp>
        <p:nvSpPr>
          <p:cNvPr id="3" name="Content Placeholder 2"/>
          <p:cNvSpPr>
            <a:spLocks noGrp="1"/>
          </p:cNvSpPr>
          <p:nvPr>
            <p:ph idx="1"/>
          </p:nvPr>
        </p:nvSpPr>
        <p:spPr/>
        <p:txBody>
          <a:bodyPr/>
          <a:lstStyle/>
          <a:p>
            <a:pPr>
              <a:defRPr/>
            </a:pPr>
            <a:r>
              <a:rPr lang="en-US" dirty="0" smtClean="0"/>
              <a:t>Forces of supply and demand</a:t>
            </a:r>
          </a:p>
          <a:p>
            <a:pPr lvl="1">
              <a:buFont typeface="Arial" pitchFamily="34" charset="0"/>
              <a:buChar char="–"/>
              <a:defRPr/>
            </a:pPr>
            <a:r>
              <a:rPr lang="en-US" dirty="0" smtClean="0"/>
              <a:t>Allocate resources efficiently </a:t>
            </a:r>
          </a:p>
          <a:p>
            <a:pPr>
              <a:defRPr/>
            </a:pPr>
            <a:r>
              <a:rPr lang="en-US" dirty="0" smtClean="0"/>
              <a:t>Assumptions about how markets work</a:t>
            </a:r>
          </a:p>
          <a:p>
            <a:pPr marL="1028700" lvl="1" indent="-514350">
              <a:buFontTx/>
              <a:buAutoNum type="arabicPeriod"/>
              <a:defRPr/>
            </a:pPr>
            <a:r>
              <a:rPr lang="en-US" dirty="0" smtClean="0"/>
              <a:t>Markets are perfectly competitive</a:t>
            </a:r>
          </a:p>
          <a:p>
            <a:pPr marL="1028700" lvl="1" indent="-514350">
              <a:buFontTx/>
              <a:buAutoNum type="arabicPeriod"/>
              <a:defRPr/>
            </a:pPr>
            <a:r>
              <a:rPr lang="en-US" dirty="0" smtClean="0"/>
              <a:t>Outcome in a market matters only to the buyers and sellers in that market</a:t>
            </a:r>
          </a:p>
          <a:p>
            <a:pPr marL="628650" indent="-514350">
              <a:defRPr/>
            </a:pPr>
            <a:r>
              <a:rPr lang="en-US" dirty="0"/>
              <a:t>When these assumptions do not hold</a:t>
            </a:r>
          </a:p>
          <a:p>
            <a:pPr marL="1028700" lvl="1" indent="-514350">
              <a:defRPr/>
            </a:pPr>
            <a:r>
              <a:rPr lang="en-US" dirty="0"/>
              <a:t>“Market equilibrium is efficient” may no longer be </a:t>
            </a:r>
            <a:r>
              <a:rPr lang="en-US" dirty="0" smtClean="0"/>
              <a:t>true</a:t>
            </a:r>
            <a:endParaRPr lang="en-US" dirty="0"/>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450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59003838-33D7-4D54-BDE6-3A76CC839FBD}" type="slidenum">
              <a:rPr lang="en-US" altLang="en-US" sz="1200" smtClean="0">
                <a:solidFill>
                  <a:srgbClr val="002060"/>
                </a:solidFill>
              </a:rPr>
              <a:pPr algn="ctr" eaLnBrk="1" hangingPunct="1"/>
              <a:t>41</a:t>
            </a:fld>
            <a:endParaRPr lang="en-US" altLang="en-US" sz="1200" smtClean="0">
              <a:solidFill>
                <a:srgbClr val="002060"/>
              </a:solidFill>
            </a:endParaRPr>
          </a:p>
        </p:txBody>
      </p:sp>
    </p:spTree>
    <p:extLst>
      <p:ext uri="{BB962C8B-B14F-4D97-AF65-F5344CB8AC3E}">
        <p14:creationId xmlns:p14="http://schemas.microsoft.com/office/powerpoint/2010/main" val="3817434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049338" y="101600"/>
            <a:ext cx="8094662" cy="860425"/>
          </a:xfrm>
        </p:spPr>
        <p:txBody>
          <a:bodyPr wrap="square" anchor="t"/>
          <a:lstStyle/>
          <a:p>
            <a:r>
              <a:rPr lang="en-US" altLang="en-US" sz="3800" dirty="0"/>
              <a:t>Market Efficiency &amp; Market Failure</a:t>
            </a:r>
            <a:endParaRPr lang="en-US" altLang="en-US" sz="3800" dirty="0" smtClean="0"/>
          </a:p>
        </p:txBody>
      </p:sp>
      <p:sp>
        <p:nvSpPr>
          <p:cNvPr id="45059" name="Content Placeholder 2"/>
          <p:cNvSpPr>
            <a:spLocks noGrp="1"/>
          </p:cNvSpPr>
          <p:nvPr>
            <p:ph idx="1"/>
          </p:nvPr>
        </p:nvSpPr>
        <p:spPr/>
        <p:txBody>
          <a:bodyPr/>
          <a:lstStyle/>
          <a:p>
            <a:pPr>
              <a:defRPr/>
            </a:pPr>
            <a:r>
              <a:rPr lang="en-US" dirty="0" smtClean="0"/>
              <a:t>Market failures</a:t>
            </a:r>
          </a:p>
          <a:p>
            <a:pPr lvl="1">
              <a:buFont typeface="Arial" pitchFamily="34" charset="0"/>
              <a:buChar char="–"/>
              <a:defRPr/>
            </a:pPr>
            <a:r>
              <a:rPr lang="en-US" dirty="0" smtClean="0"/>
              <a:t>Market power: a single buyer or seller (small group) control market prices</a:t>
            </a:r>
          </a:p>
          <a:p>
            <a:pPr lvl="2">
              <a:defRPr/>
            </a:pPr>
            <a:r>
              <a:rPr lang="en-US" dirty="0" smtClean="0"/>
              <a:t>Markets are inefficient</a:t>
            </a:r>
          </a:p>
          <a:p>
            <a:pPr lvl="1">
              <a:defRPr/>
            </a:pPr>
            <a:r>
              <a:rPr lang="en-US" dirty="0" smtClean="0"/>
              <a:t>Externalities: decisions </a:t>
            </a:r>
            <a:r>
              <a:rPr lang="en-US" dirty="0"/>
              <a:t>of buyers and </a:t>
            </a:r>
            <a:r>
              <a:rPr lang="en-US" dirty="0" smtClean="0"/>
              <a:t>sellers affect </a:t>
            </a:r>
            <a:r>
              <a:rPr lang="en-US" dirty="0"/>
              <a:t>people who are not participants in the market at all</a:t>
            </a:r>
          </a:p>
          <a:p>
            <a:pPr lvl="2">
              <a:defRPr/>
            </a:pPr>
            <a:r>
              <a:rPr lang="en-US" dirty="0" smtClean="0"/>
              <a:t>Inefficient </a:t>
            </a:r>
            <a:r>
              <a:rPr lang="en-US" dirty="0"/>
              <a:t>equilibrium - from the standpoint of society as a </a:t>
            </a:r>
            <a:r>
              <a:rPr lang="en-US" dirty="0" smtClean="0"/>
              <a:t>whole</a:t>
            </a: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37ECA69-D900-4C71-8186-2598BA8E0056}" type="slidenum">
              <a:rPr lang="en-US" altLang="en-US" sz="1200" smtClean="0">
                <a:solidFill>
                  <a:srgbClr val="002060"/>
                </a:solidFill>
              </a:rPr>
              <a:pPr algn="ctr" eaLnBrk="1" hangingPunct="1"/>
              <a:t>42</a:t>
            </a:fld>
            <a:endParaRPr lang="en-US" altLang="en-US" sz="1200" smtClean="0">
              <a:solidFill>
                <a:srgbClr val="002060"/>
              </a:solidFill>
            </a:endParaRPr>
          </a:p>
        </p:txBody>
      </p:sp>
    </p:spTree>
    <p:extLst>
      <p:ext uri="{BB962C8B-B14F-4D97-AF65-F5344CB8AC3E}">
        <p14:creationId xmlns:p14="http://schemas.microsoft.com/office/powerpoint/2010/main" val="3791158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a:t>Consumer </a:t>
            </a:r>
            <a:r>
              <a:rPr lang="en-US" sz="2800" dirty="0" smtClean="0"/>
              <a:t>surplus: </a:t>
            </a:r>
            <a:r>
              <a:rPr lang="en-US" sz="2800" dirty="0"/>
              <a:t>buyers’ willingness to </a:t>
            </a:r>
            <a:r>
              <a:rPr lang="en-US" sz="2800" dirty="0" smtClean="0"/>
              <a:t>pay for </a:t>
            </a:r>
            <a:r>
              <a:rPr lang="en-US" sz="2800" dirty="0"/>
              <a:t>a good minus the amount they actually </a:t>
            </a:r>
            <a:r>
              <a:rPr lang="en-US" sz="2800" dirty="0" smtClean="0"/>
              <a:t>pay</a:t>
            </a:r>
          </a:p>
          <a:p>
            <a:pPr lvl="1"/>
            <a:r>
              <a:rPr lang="en-US" sz="2800" dirty="0" smtClean="0"/>
              <a:t>Measures </a:t>
            </a:r>
            <a:r>
              <a:rPr lang="en-US" sz="2800" dirty="0"/>
              <a:t>the benefit buyers get from </a:t>
            </a:r>
            <a:r>
              <a:rPr lang="en-US" sz="2800" dirty="0" smtClean="0"/>
              <a:t>participating in </a:t>
            </a:r>
            <a:r>
              <a:rPr lang="en-US" sz="2800" dirty="0"/>
              <a:t>a </a:t>
            </a:r>
            <a:r>
              <a:rPr lang="en-US" sz="2800" dirty="0" smtClean="0"/>
              <a:t>market</a:t>
            </a:r>
          </a:p>
          <a:p>
            <a:pPr lvl="1"/>
            <a:r>
              <a:rPr lang="en-US" sz="2800" dirty="0" smtClean="0"/>
              <a:t>Area </a:t>
            </a:r>
            <a:r>
              <a:rPr lang="en-US" sz="2800" dirty="0"/>
              <a:t>below the </a:t>
            </a:r>
            <a:r>
              <a:rPr lang="en-US" sz="2800" b="1" i="1" dirty="0" smtClean="0"/>
              <a:t>D</a:t>
            </a:r>
            <a:r>
              <a:rPr lang="en-US" sz="2800" dirty="0" smtClean="0"/>
              <a:t> </a:t>
            </a:r>
            <a:r>
              <a:rPr lang="en-US" sz="2800" dirty="0"/>
              <a:t>curve and </a:t>
            </a:r>
            <a:r>
              <a:rPr lang="en-US" sz="2800" dirty="0" smtClean="0"/>
              <a:t>above </a:t>
            </a:r>
            <a:r>
              <a:rPr lang="en-US" sz="2800" b="1" i="1" dirty="0" smtClean="0"/>
              <a:t>P</a:t>
            </a:r>
            <a:endParaRPr lang="en-US" sz="2800" b="1" i="1" dirty="0"/>
          </a:p>
          <a:p>
            <a:r>
              <a:rPr lang="en-US" sz="2800" dirty="0" smtClean="0"/>
              <a:t>Producer surplus: </a:t>
            </a:r>
            <a:r>
              <a:rPr lang="en-US" sz="2800" dirty="0"/>
              <a:t>amount sellers </a:t>
            </a:r>
            <a:r>
              <a:rPr lang="en-US" sz="2800" dirty="0" smtClean="0"/>
              <a:t>receive for </a:t>
            </a:r>
            <a:r>
              <a:rPr lang="en-US" sz="2800" dirty="0"/>
              <a:t>their goods minus their costs of </a:t>
            </a:r>
            <a:r>
              <a:rPr lang="en-US" sz="2800" dirty="0" smtClean="0"/>
              <a:t>production</a:t>
            </a:r>
          </a:p>
          <a:p>
            <a:pPr lvl="1"/>
            <a:r>
              <a:rPr lang="en-US" sz="2800" dirty="0" smtClean="0"/>
              <a:t>Measures </a:t>
            </a:r>
            <a:r>
              <a:rPr lang="en-US" sz="2800" dirty="0"/>
              <a:t>the benefit sellers get from </a:t>
            </a:r>
            <a:r>
              <a:rPr lang="en-US" sz="2800" dirty="0" smtClean="0"/>
              <a:t>participating in </a:t>
            </a:r>
            <a:r>
              <a:rPr lang="en-US" sz="2800" dirty="0"/>
              <a:t>a </a:t>
            </a:r>
            <a:r>
              <a:rPr lang="en-US" sz="2800" dirty="0" smtClean="0"/>
              <a:t>market</a:t>
            </a:r>
          </a:p>
          <a:p>
            <a:pPr lvl="1"/>
            <a:r>
              <a:rPr lang="en-US" sz="2800" dirty="0" smtClean="0"/>
              <a:t>Area </a:t>
            </a:r>
            <a:r>
              <a:rPr lang="en-US" sz="2800" dirty="0"/>
              <a:t>below </a:t>
            </a:r>
            <a:r>
              <a:rPr lang="en-US" sz="2800" b="1" i="1" dirty="0" smtClean="0"/>
              <a:t>P</a:t>
            </a:r>
            <a:r>
              <a:rPr lang="en-US" sz="2800" dirty="0" smtClean="0"/>
              <a:t> and </a:t>
            </a:r>
            <a:r>
              <a:rPr lang="en-US" sz="2800" dirty="0"/>
              <a:t>above </a:t>
            </a:r>
            <a:r>
              <a:rPr lang="en-US" sz="2800" dirty="0" smtClean="0"/>
              <a:t>the </a:t>
            </a:r>
            <a:r>
              <a:rPr lang="en-US" sz="2800" b="1" i="1" dirty="0" smtClean="0"/>
              <a:t>S</a:t>
            </a:r>
            <a:r>
              <a:rPr lang="en-US" sz="2800" dirty="0" smtClean="0"/>
              <a:t> curve</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0038050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smtClean="0"/>
              <a:t>An </a:t>
            </a:r>
            <a:r>
              <a:rPr lang="en-US" sz="2800" dirty="0"/>
              <a:t>allocation of resources that maximizes total </a:t>
            </a:r>
            <a:r>
              <a:rPr lang="en-US" sz="2800" dirty="0" smtClean="0"/>
              <a:t>surplus is said </a:t>
            </a:r>
            <a:r>
              <a:rPr lang="en-US" sz="2800" dirty="0"/>
              <a:t>to be </a:t>
            </a:r>
            <a:r>
              <a:rPr lang="en-US" sz="2800" dirty="0" smtClean="0"/>
              <a:t>efficient</a:t>
            </a:r>
          </a:p>
          <a:p>
            <a:pPr lvl="1"/>
            <a:r>
              <a:rPr lang="en-US" sz="2800" dirty="0" smtClean="0"/>
              <a:t>Policymakers </a:t>
            </a:r>
            <a:r>
              <a:rPr lang="en-US" sz="2800" dirty="0"/>
              <a:t>are </a:t>
            </a:r>
            <a:r>
              <a:rPr lang="en-US" sz="2800" dirty="0" smtClean="0"/>
              <a:t>concerned with the efficiency, as well as the equality, of economic outcomes</a:t>
            </a:r>
            <a:r>
              <a:rPr lang="en-US" sz="2800" dirty="0"/>
              <a:t>.</a:t>
            </a:r>
          </a:p>
          <a:p>
            <a:r>
              <a:rPr lang="en-US" sz="2800" dirty="0" smtClean="0"/>
              <a:t>Equilibrium </a:t>
            </a:r>
            <a:r>
              <a:rPr lang="en-US" sz="2800" dirty="0"/>
              <a:t>of </a:t>
            </a:r>
            <a:r>
              <a:rPr lang="en-US" sz="2800" b="1" i="1" dirty="0" smtClean="0"/>
              <a:t>S</a:t>
            </a:r>
            <a:r>
              <a:rPr lang="en-US" sz="2800" dirty="0" smtClean="0"/>
              <a:t> and </a:t>
            </a:r>
            <a:r>
              <a:rPr lang="en-US" sz="2800" b="1" i="1" dirty="0" smtClean="0"/>
              <a:t>D</a:t>
            </a:r>
            <a:r>
              <a:rPr lang="en-US" sz="2800" dirty="0" smtClean="0"/>
              <a:t> maximizes total surplus</a:t>
            </a:r>
          </a:p>
          <a:p>
            <a:pPr lvl="1"/>
            <a:r>
              <a:rPr lang="en-US" sz="2800" dirty="0" smtClean="0"/>
              <a:t>The </a:t>
            </a:r>
            <a:r>
              <a:rPr lang="en-US" sz="2800" dirty="0"/>
              <a:t>invisible hand of the </a:t>
            </a:r>
            <a:r>
              <a:rPr lang="en-US" sz="2800" dirty="0" smtClean="0"/>
              <a:t>marketplace leads </a:t>
            </a:r>
            <a:r>
              <a:rPr lang="en-US" sz="2800" dirty="0"/>
              <a:t>buyers and sellers to allocate </a:t>
            </a:r>
            <a:r>
              <a:rPr lang="en-US" sz="2800" dirty="0" smtClean="0"/>
              <a:t>resources efficiently</a:t>
            </a:r>
            <a:r>
              <a:rPr lang="en-US" sz="2800" dirty="0"/>
              <a:t>.</a:t>
            </a:r>
          </a:p>
          <a:p>
            <a:r>
              <a:rPr lang="en-US" sz="2800" dirty="0" smtClean="0"/>
              <a:t>Markets </a:t>
            </a:r>
            <a:r>
              <a:rPr lang="en-US" sz="2800" dirty="0"/>
              <a:t>do not allocate resources efficiently in </a:t>
            </a:r>
            <a:r>
              <a:rPr lang="en-US" sz="2800" dirty="0" smtClean="0"/>
              <a:t>the presence </a:t>
            </a:r>
            <a:r>
              <a:rPr lang="en-US" sz="2800" dirty="0"/>
              <a:t>of market </a:t>
            </a:r>
            <a:r>
              <a:rPr lang="en-US" sz="2800" dirty="0" smtClean="0"/>
              <a:t>failures (market </a:t>
            </a:r>
            <a:r>
              <a:rPr lang="en-US" sz="2800" dirty="0"/>
              <a:t>power </a:t>
            </a:r>
            <a:r>
              <a:rPr lang="en-US" sz="2800" dirty="0" smtClean="0"/>
              <a:t>or externalities)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907437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WTP and the Demand Curve</a:t>
            </a:r>
          </a:p>
        </p:txBody>
      </p:sp>
      <p:sp>
        <p:nvSpPr>
          <p:cNvPr id="3" name="Content Placeholder 2"/>
          <p:cNvSpPr>
            <a:spLocks noGrp="1"/>
          </p:cNvSpPr>
          <p:nvPr>
            <p:ph idx="1"/>
          </p:nvPr>
        </p:nvSpPr>
        <p:spPr>
          <a:xfrm>
            <a:off x="277813" y="1447800"/>
            <a:ext cx="8637587" cy="2209800"/>
          </a:xfrm>
        </p:spPr>
        <p:txBody>
          <a:bodyPr/>
          <a:lstStyle/>
          <a:p>
            <a:pPr marL="0" indent="0">
              <a:buNone/>
            </a:pPr>
            <a:r>
              <a:rPr lang="en-US" dirty="0"/>
              <a:t>Q:	If price of iPod is $200, who will buy an iPod, and what is quantity demanded?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352800" y="3200400"/>
            <a:ext cx="5257800" cy="1981200"/>
          </a:xfrm>
        </p:spPr>
        <p:txBody>
          <a:bodyPr/>
          <a:lstStyle/>
          <a:p>
            <a:r>
              <a:rPr lang="en-US" sz="2800" dirty="0"/>
              <a:t>A:	Anthony &amp; Flea will buy an iPod, Chad &amp; John will not. </a:t>
            </a:r>
          </a:p>
          <a:p>
            <a:r>
              <a:rPr lang="en-US" sz="2800" dirty="0"/>
              <a:t>	Hence, </a:t>
            </a:r>
            <a:r>
              <a:rPr lang="en-US" sz="2800" dirty="0" err="1"/>
              <a:t>Q</a:t>
            </a:r>
            <a:r>
              <a:rPr lang="en-US" sz="2800" baseline="30000" dirty="0" err="1"/>
              <a:t>d</a:t>
            </a:r>
            <a:r>
              <a:rPr lang="en-US" sz="2800" dirty="0"/>
              <a:t> = 2 </a:t>
            </a:r>
            <a:br>
              <a:rPr lang="en-US" sz="2800" dirty="0"/>
            </a:br>
            <a:r>
              <a:rPr lang="en-US" sz="2800" dirty="0" smtClean="0"/>
              <a:t>	when </a:t>
            </a:r>
            <a:r>
              <a:rPr lang="en-US" sz="2800" dirty="0"/>
              <a:t>P = $200.</a:t>
            </a:r>
          </a:p>
          <a:p>
            <a:endParaRPr lang="en-US" sz="2800" dirty="0"/>
          </a:p>
        </p:txBody>
      </p:sp>
      <p:graphicFrame>
        <p:nvGraphicFramePr>
          <p:cNvPr id="7" name="Group 91"/>
          <p:cNvGraphicFramePr>
            <a:graphicFrameLocks noGrp="1"/>
          </p:cNvGraphicFramePr>
          <p:nvPr>
            <p:extLst>
              <p:ext uri="{D42A27DB-BD31-4B8C-83A1-F6EECF244321}">
                <p14:modId xmlns:p14="http://schemas.microsoft.com/office/powerpoint/2010/main" val="2272985408"/>
              </p:ext>
            </p:extLst>
          </p:nvPr>
        </p:nvGraphicFramePr>
        <p:xfrm>
          <a:off x="762000" y="3352800"/>
          <a:ext cx="2538412" cy="2932114"/>
        </p:xfrm>
        <a:graphic>
          <a:graphicData uri="http://schemas.openxmlformats.org/drawingml/2006/table">
            <a:tbl>
              <a:tblPr>
                <a:tableStyleId>{2D5ABB26-0587-4C30-8999-92F81FD0307C}</a:tableStyleId>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name</a:t>
                      </a:r>
                      <a:endParaRPr kumimoji="0" lang="en-US" sz="2600" b="0" i="1" u="none" strike="noStrike" cap="none" normalizeH="0" baseline="0" dirty="0" smtClean="0">
                        <a:ln>
                          <a:noFill/>
                        </a:ln>
                        <a:solidFill>
                          <a:schemeClr val="tx1"/>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WTP</a:t>
                      </a:r>
                      <a:endParaRPr kumimoji="0" lang="en-US" sz="26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Anthony</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$250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Chad</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175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Flea</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300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John</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125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bl>
          </a:graphicData>
        </a:graphic>
      </p:graphicFrame>
    </p:spTree>
    <p:extLst>
      <p:ext uri="{BB962C8B-B14F-4D97-AF65-F5344CB8AC3E}">
        <p14:creationId xmlns:p14="http://schemas.microsoft.com/office/powerpoint/2010/main" val="34505110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WTP and the Demand Curve</a:t>
            </a:r>
          </a:p>
        </p:txBody>
      </p:sp>
      <p:sp>
        <p:nvSpPr>
          <p:cNvPr id="3" name="Content Placeholder 2"/>
          <p:cNvSpPr>
            <a:spLocks noGrp="1"/>
          </p:cNvSpPr>
          <p:nvPr>
            <p:ph idx="1"/>
          </p:nvPr>
        </p:nvSpPr>
        <p:spPr>
          <a:xfrm>
            <a:off x="277814" y="1025525"/>
            <a:ext cx="3135312" cy="1984375"/>
          </a:xfrm>
        </p:spPr>
        <p:txBody>
          <a:bodyPr/>
          <a:lstStyle/>
          <a:p>
            <a:r>
              <a:rPr lang="en-US" dirty="0" smtClean="0"/>
              <a:t>Derive the demand schedule: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7" name="Group 91"/>
          <p:cNvGraphicFramePr>
            <a:graphicFrameLocks noGrp="1"/>
          </p:cNvGraphicFramePr>
          <p:nvPr>
            <p:extLst>
              <p:ext uri="{D42A27DB-BD31-4B8C-83A1-F6EECF244321}">
                <p14:modId xmlns:p14="http://schemas.microsoft.com/office/powerpoint/2010/main" val="294221803"/>
              </p:ext>
            </p:extLst>
          </p:nvPr>
        </p:nvGraphicFramePr>
        <p:xfrm>
          <a:off x="762000" y="3352800"/>
          <a:ext cx="2538412" cy="2932114"/>
        </p:xfrm>
        <a:graphic>
          <a:graphicData uri="http://schemas.openxmlformats.org/drawingml/2006/table">
            <a:tbl>
              <a:tblPr>
                <a:tableStyleId>{2D5ABB26-0587-4C30-8999-92F81FD0307C}</a:tableStyleId>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name</a:t>
                      </a:r>
                      <a:endParaRPr kumimoji="0" lang="en-US" sz="2600" b="0" i="1" u="none" strike="noStrike" cap="none" normalizeH="0" baseline="0" dirty="0" smtClean="0">
                        <a:ln>
                          <a:noFill/>
                        </a:ln>
                        <a:solidFill>
                          <a:schemeClr val="tx1"/>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effectLst/>
                        </a:rPr>
                        <a:t>WTP</a:t>
                      </a:r>
                      <a:endParaRPr kumimoji="0" lang="en-US" sz="26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Anthony</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$250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Chad</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175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Flea</a:t>
                      </a:r>
                      <a:endParaRPr kumimoji="0" lang="en-US" sz="2600" b="0" i="0" u="none" strike="noStrike" cap="none" normalizeH="0" baseline="0" dirty="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300</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smtClean="0">
                          <a:ln>
                            <a:noFill/>
                          </a:ln>
                          <a:solidFill>
                            <a:schemeClr val="accent6">
                              <a:lumMod val="50000"/>
                            </a:schemeClr>
                          </a:solidFill>
                          <a:effectLst/>
                        </a:rPr>
                        <a:t>John</a:t>
                      </a:r>
                      <a:endParaRPr kumimoji="0" lang="en-US" sz="2600" b="0" i="0" u="none" strike="noStrike" cap="none" normalizeH="0" baseline="0" smtClean="0">
                        <a:ln>
                          <a:noFill/>
                        </a:ln>
                        <a:solidFill>
                          <a:schemeClr val="accent6">
                            <a:lumMod val="50000"/>
                          </a:schemeClr>
                        </a:solidFill>
                        <a:effectLst/>
                        <a:latin typeface="Arial" charset="0"/>
                      </a:endParaRP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u="none" strike="noStrike" cap="none" normalizeH="0" baseline="0" dirty="0" smtClean="0">
                          <a:ln>
                            <a:noFill/>
                          </a:ln>
                          <a:solidFill>
                            <a:schemeClr val="accent6">
                              <a:lumMod val="50000"/>
                            </a:schemeClr>
                          </a:solidFill>
                          <a:effectLst/>
                        </a:rPr>
                        <a:t>125</a:t>
                      </a:r>
                      <a:endParaRPr kumimoji="0" lang="en-US" sz="2600" b="0" i="0" u="none" strike="noStrike" cap="none" normalizeH="0" baseline="0" dirty="0" smtClean="0">
                        <a:ln>
                          <a:noFill/>
                        </a:ln>
                        <a:solidFill>
                          <a:schemeClr val="accent6">
                            <a:lumMod val="50000"/>
                          </a:schemeClr>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bl>
          </a:graphicData>
        </a:graphic>
      </p:graphicFrame>
      <p:sp>
        <p:nvSpPr>
          <p:cNvPr id="9" name="Rectangle 144"/>
          <p:cNvSpPr>
            <a:spLocks noChangeArrowheads="1"/>
          </p:cNvSpPr>
          <p:nvPr/>
        </p:nvSpPr>
        <p:spPr bwMode="auto">
          <a:xfrm>
            <a:off x="7874000" y="5281612"/>
            <a:ext cx="795338" cy="890588"/>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dirty="0">
                <a:latin typeface="Arial"/>
                <a:cs typeface="Arial"/>
              </a:rPr>
              <a:t>4</a:t>
            </a:r>
          </a:p>
        </p:txBody>
      </p:sp>
      <p:sp>
        <p:nvSpPr>
          <p:cNvPr id="10" name="Rectangle 142"/>
          <p:cNvSpPr>
            <a:spLocks noChangeArrowheads="1"/>
          </p:cNvSpPr>
          <p:nvPr/>
        </p:nvSpPr>
        <p:spPr bwMode="auto">
          <a:xfrm>
            <a:off x="5148263" y="5281612"/>
            <a:ext cx="2725737" cy="890588"/>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latin typeface="Arial"/>
                <a:cs typeface="Arial"/>
              </a:rPr>
              <a:t>John, Chad, </a:t>
            </a:r>
            <a:br>
              <a:rPr lang="en-US" sz="2500">
                <a:latin typeface="Arial"/>
                <a:cs typeface="Arial"/>
              </a:rPr>
            </a:br>
            <a:r>
              <a:rPr lang="en-US" sz="2500">
                <a:latin typeface="Arial"/>
                <a:cs typeface="Arial"/>
              </a:rPr>
              <a:t>Anthony, Flea</a:t>
            </a:r>
          </a:p>
        </p:txBody>
      </p:sp>
      <p:sp>
        <p:nvSpPr>
          <p:cNvPr id="11" name="Rectangle 140"/>
          <p:cNvSpPr>
            <a:spLocks noChangeArrowheads="1"/>
          </p:cNvSpPr>
          <p:nvPr/>
        </p:nvSpPr>
        <p:spPr bwMode="auto">
          <a:xfrm>
            <a:off x="3413125" y="5281612"/>
            <a:ext cx="1735138" cy="890588"/>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   0 – 125</a:t>
            </a:r>
          </a:p>
        </p:txBody>
      </p:sp>
      <p:sp>
        <p:nvSpPr>
          <p:cNvPr id="12" name="Rectangle 136"/>
          <p:cNvSpPr>
            <a:spLocks noChangeArrowheads="1"/>
          </p:cNvSpPr>
          <p:nvPr/>
        </p:nvSpPr>
        <p:spPr bwMode="auto">
          <a:xfrm>
            <a:off x="7874000" y="4391025"/>
            <a:ext cx="795338"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dirty="0">
                <a:latin typeface="Arial"/>
                <a:cs typeface="Arial"/>
              </a:rPr>
              <a:t>3</a:t>
            </a:r>
          </a:p>
        </p:txBody>
      </p:sp>
      <p:sp>
        <p:nvSpPr>
          <p:cNvPr id="13" name="Rectangle 134"/>
          <p:cNvSpPr>
            <a:spLocks noChangeArrowheads="1"/>
          </p:cNvSpPr>
          <p:nvPr/>
        </p:nvSpPr>
        <p:spPr bwMode="auto">
          <a:xfrm>
            <a:off x="5148263" y="4391025"/>
            <a:ext cx="2725737" cy="890587"/>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latin typeface="Arial"/>
                <a:cs typeface="Arial"/>
              </a:rPr>
              <a:t>Chad, Anthony, </a:t>
            </a:r>
            <a:br>
              <a:rPr lang="en-US" sz="2500">
                <a:latin typeface="Arial"/>
                <a:cs typeface="Arial"/>
              </a:rPr>
            </a:br>
            <a:r>
              <a:rPr lang="en-US" sz="2500">
                <a:latin typeface="Arial"/>
                <a:cs typeface="Arial"/>
              </a:rPr>
              <a:t>Flea</a:t>
            </a:r>
          </a:p>
        </p:txBody>
      </p:sp>
      <p:sp>
        <p:nvSpPr>
          <p:cNvPr id="14" name="Rectangle 132"/>
          <p:cNvSpPr>
            <a:spLocks noChangeArrowheads="1"/>
          </p:cNvSpPr>
          <p:nvPr/>
        </p:nvSpPr>
        <p:spPr bwMode="auto">
          <a:xfrm>
            <a:off x="3413125" y="4391025"/>
            <a:ext cx="1735138" cy="890587"/>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126 – 175</a:t>
            </a:r>
          </a:p>
        </p:txBody>
      </p:sp>
      <p:sp>
        <p:nvSpPr>
          <p:cNvPr id="15" name="Rectangle 128"/>
          <p:cNvSpPr>
            <a:spLocks noChangeArrowheads="1"/>
          </p:cNvSpPr>
          <p:nvPr/>
        </p:nvSpPr>
        <p:spPr bwMode="auto">
          <a:xfrm>
            <a:off x="7874000" y="3700462"/>
            <a:ext cx="795338"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dirty="0">
                <a:latin typeface="Arial"/>
                <a:cs typeface="Arial"/>
              </a:rPr>
              <a:t>2</a:t>
            </a:r>
          </a:p>
        </p:txBody>
      </p:sp>
      <p:sp>
        <p:nvSpPr>
          <p:cNvPr id="16" name="Rectangle 126"/>
          <p:cNvSpPr>
            <a:spLocks noChangeArrowheads="1"/>
          </p:cNvSpPr>
          <p:nvPr/>
        </p:nvSpPr>
        <p:spPr bwMode="auto">
          <a:xfrm>
            <a:off x="5148263" y="3700462"/>
            <a:ext cx="2725737" cy="690563"/>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latin typeface="Arial"/>
                <a:cs typeface="Arial"/>
              </a:rPr>
              <a:t>Anthony, Flea</a:t>
            </a:r>
          </a:p>
        </p:txBody>
      </p:sp>
      <p:sp>
        <p:nvSpPr>
          <p:cNvPr id="17" name="Rectangle 124"/>
          <p:cNvSpPr>
            <a:spLocks noChangeArrowheads="1"/>
          </p:cNvSpPr>
          <p:nvPr/>
        </p:nvSpPr>
        <p:spPr bwMode="auto">
          <a:xfrm>
            <a:off x="3413125" y="3700462"/>
            <a:ext cx="173513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dirty="0">
                <a:latin typeface="Arial"/>
                <a:cs typeface="Arial"/>
              </a:rPr>
              <a:t>176 – 250</a:t>
            </a:r>
          </a:p>
        </p:txBody>
      </p:sp>
      <p:sp>
        <p:nvSpPr>
          <p:cNvPr id="18" name="Rectangle 120"/>
          <p:cNvSpPr>
            <a:spLocks noChangeArrowheads="1"/>
          </p:cNvSpPr>
          <p:nvPr/>
        </p:nvSpPr>
        <p:spPr bwMode="auto">
          <a:xfrm>
            <a:off x="7874000" y="3009900"/>
            <a:ext cx="795338" cy="6905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dirty="0">
                <a:latin typeface="Arial"/>
                <a:cs typeface="Arial"/>
              </a:rPr>
              <a:t>1</a:t>
            </a:r>
          </a:p>
        </p:txBody>
      </p:sp>
      <p:sp>
        <p:nvSpPr>
          <p:cNvPr id="19" name="Rectangle 118"/>
          <p:cNvSpPr>
            <a:spLocks noChangeArrowheads="1"/>
          </p:cNvSpPr>
          <p:nvPr/>
        </p:nvSpPr>
        <p:spPr bwMode="auto">
          <a:xfrm>
            <a:off x="5148263" y="3009900"/>
            <a:ext cx="2725737" cy="690562"/>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latin typeface="Arial"/>
                <a:cs typeface="Arial"/>
              </a:rPr>
              <a:t>Flea</a:t>
            </a:r>
          </a:p>
        </p:txBody>
      </p:sp>
      <p:sp>
        <p:nvSpPr>
          <p:cNvPr id="20" name="Rectangle 116"/>
          <p:cNvSpPr>
            <a:spLocks noChangeArrowheads="1"/>
          </p:cNvSpPr>
          <p:nvPr/>
        </p:nvSpPr>
        <p:spPr bwMode="auto">
          <a:xfrm>
            <a:off x="3413125" y="3009900"/>
            <a:ext cx="1735138" cy="690562"/>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251 – 300</a:t>
            </a:r>
          </a:p>
        </p:txBody>
      </p:sp>
      <p:sp>
        <p:nvSpPr>
          <p:cNvPr id="21" name="Rectangle 112"/>
          <p:cNvSpPr>
            <a:spLocks noChangeArrowheads="1"/>
          </p:cNvSpPr>
          <p:nvPr/>
        </p:nvSpPr>
        <p:spPr bwMode="auto">
          <a:xfrm>
            <a:off x="7874000" y="2319337"/>
            <a:ext cx="795338"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dirty="0">
                <a:latin typeface="Arial"/>
                <a:cs typeface="Arial"/>
              </a:rPr>
              <a:t>0</a:t>
            </a:r>
          </a:p>
        </p:txBody>
      </p:sp>
      <p:sp>
        <p:nvSpPr>
          <p:cNvPr id="22" name="Rectangle 110"/>
          <p:cNvSpPr>
            <a:spLocks noChangeArrowheads="1"/>
          </p:cNvSpPr>
          <p:nvPr/>
        </p:nvSpPr>
        <p:spPr bwMode="auto">
          <a:xfrm>
            <a:off x="5148263" y="2319337"/>
            <a:ext cx="2725737" cy="690563"/>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dirty="0">
                <a:latin typeface="Arial"/>
                <a:cs typeface="Arial"/>
              </a:rPr>
              <a:t>nobody</a:t>
            </a:r>
          </a:p>
        </p:txBody>
      </p:sp>
      <p:sp>
        <p:nvSpPr>
          <p:cNvPr id="23" name="Rectangle 108"/>
          <p:cNvSpPr>
            <a:spLocks noChangeArrowheads="1"/>
          </p:cNvSpPr>
          <p:nvPr/>
        </p:nvSpPr>
        <p:spPr bwMode="auto">
          <a:xfrm>
            <a:off x="3413125" y="2319337"/>
            <a:ext cx="173513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latin typeface="Arial"/>
                <a:cs typeface="Arial"/>
              </a:rPr>
              <a:t>$301 &amp; up</a:t>
            </a:r>
          </a:p>
        </p:txBody>
      </p:sp>
      <p:sp>
        <p:nvSpPr>
          <p:cNvPr id="24" name="Rectangle 27"/>
          <p:cNvSpPr>
            <a:spLocks noChangeArrowheads="1"/>
          </p:cNvSpPr>
          <p:nvPr/>
        </p:nvSpPr>
        <p:spPr bwMode="auto">
          <a:xfrm>
            <a:off x="7874000" y="1428750"/>
            <a:ext cx="795338"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a:latin typeface="Arial"/>
                <a:cs typeface="Arial"/>
              </a:rPr>
              <a:t>Q</a:t>
            </a:r>
            <a:r>
              <a:rPr lang="en-US" sz="2500" b="1" i="1" baseline="30000">
                <a:latin typeface="Arial"/>
                <a:cs typeface="Arial"/>
              </a:rPr>
              <a:t>d</a:t>
            </a:r>
          </a:p>
        </p:txBody>
      </p:sp>
      <p:sp>
        <p:nvSpPr>
          <p:cNvPr id="25" name="Rectangle 26"/>
          <p:cNvSpPr>
            <a:spLocks noChangeArrowheads="1"/>
          </p:cNvSpPr>
          <p:nvPr/>
        </p:nvSpPr>
        <p:spPr bwMode="auto">
          <a:xfrm>
            <a:off x="5148263" y="1428750"/>
            <a:ext cx="2725737"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who buys</a:t>
            </a:r>
          </a:p>
        </p:txBody>
      </p:sp>
      <p:sp>
        <p:nvSpPr>
          <p:cNvPr id="26" name="Rectangle 25"/>
          <p:cNvSpPr>
            <a:spLocks noChangeArrowheads="1"/>
          </p:cNvSpPr>
          <p:nvPr/>
        </p:nvSpPr>
        <p:spPr bwMode="auto">
          <a:xfrm>
            <a:off x="3413125" y="1428750"/>
            <a:ext cx="1735138"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dirty="0">
                <a:latin typeface="Arial"/>
                <a:cs typeface="Arial"/>
              </a:rPr>
              <a:t>P</a:t>
            </a:r>
            <a:r>
              <a:rPr lang="en-US" sz="2500" dirty="0">
                <a:latin typeface="Arial"/>
                <a:cs typeface="Arial"/>
              </a:rPr>
              <a:t> (price </a:t>
            </a:r>
            <a:br>
              <a:rPr lang="en-US" sz="2500" dirty="0">
                <a:latin typeface="Arial"/>
                <a:cs typeface="Arial"/>
              </a:rPr>
            </a:br>
            <a:r>
              <a:rPr lang="en-US" sz="2500" dirty="0">
                <a:latin typeface="Arial"/>
                <a:cs typeface="Arial"/>
              </a:rPr>
              <a:t>of iPod)</a:t>
            </a:r>
          </a:p>
        </p:txBody>
      </p:sp>
      <p:sp>
        <p:nvSpPr>
          <p:cNvPr id="27" name="Line 37"/>
          <p:cNvSpPr>
            <a:spLocks noChangeShapeType="1"/>
          </p:cNvSpPr>
          <p:nvPr/>
        </p:nvSpPr>
        <p:spPr bwMode="auto">
          <a:xfrm>
            <a:off x="3413125" y="1428750"/>
            <a:ext cx="5256213" cy="0"/>
          </a:xfrm>
          <a:prstGeom prst="line">
            <a:avLst/>
          </a:prstGeom>
          <a:noFill/>
          <a:ln w="12700" cap="sq">
            <a:solidFill>
              <a:schemeClr val="tx1"/>
            </a:solidFill>
            <a:round/>
            <a:headEnd/>
            <a:tailEnd/>
          </a:ln>
        </p:spPr>
        <p:txBody>
          <a:bodyPr rIns="0" anchor="ctr"/>
          <a:lstStyle/>
          <a:p>
            <a:endParaRPr lang="en-US"/>
          </a:p>
        </p:txBody>
      </p:sp>
      <p:sp>
        <p:nvSpPr>
          <p:cNvPr id="28" name="Line 38"/>
          <p:cNvSpPr>
            <a:spLocks noChangeShapeType="1"/>
          </p:cNvSpPr>
          <p:nvPr/>
        </p:nvSpPr>
        <p:spPr bwMode="auto">
          <a:xfrm>
            <a:off x="3413125" y="2319337"/>
            <a:ext cx="5256213" cy="0"/>
          </a:xfrm>
          <a:prstGeom prst="line">
            <a:avLst/>
          </a:prstGeom>
          <a:noFill/>
          <a:ln w="12700">
            <a:solidFill>
              <a:schemeClr val="tx1"/>
            </a:solidFill>
            <a:round/>
            <a:headEnd/>
            <a:tailEnd/>
          </a:ln>
        </p:spPr>
        <p:txBody>
          <a:bodyPr rIns="0" anchor="ctr"/>
          <a:lstStyle/>
          <a:p>
            <a:endParaRPr lang="en-US"/>
          </a:p>
        </p:txBody>
      </p:sp>
      <p:sp>
        <p:nvSpPr>
          <p:cNvPr id="29" name="Line 41"/>
          <p:cNvSpPr>
            <a:spLocks noChangeShapeType="1"/>
          </p:cNvSpPr>
          <p:nvPr/>
        </p:nvSpPr>
        <p:spPr bwMode="auto">
          <a:xfrm>
            <a:off x="3413125" y="6172200"/>
            <a:ext cx="5256213" cy="0"/>
          </a:xfrm>
          <a:prstGeom prst="line">
            <a:avLst/>
          </a:prstGeom>
          <a:noFill/>
          <a:ln w="12700" cap="sq">
            <a:solidFill>
              <a:schemeClr val="tx1"/>
            </a:solidFill>
            <a:round/>
            <a:headEnd/>
            <a:tailEnd/>
          </a:ln>
        </p:spPr>
        <p:txBody>
          <a:bodyPr rIns="0" anchor="ctr"/>
          <a:lstStyle/>
          <a:p>
            <a:endParaRPr lang="en-US"/>
          </a:p>
        </p:txBody>
      </p:sp>
      <p:sp>
        <p:nvSpPr>
          <p:cNvPr id="30" name="Line 42"/>
          <p:cNvSpPr>
            <a:spLocks noChangeShapeType="1"/>
          </p:cNvSpPr>
          <p:nvPr/>
        </p:nvSpPr>
        <p:spPr bwMode="auto">
          <a:xfrm>
            <a:off x="3413125" y="1428750"/>
            <a:ext cx="0" cy="4743450"/>
          </a:xfrm>
          <a:prstGeom prst="line">
            <a:avLst/>
          </a:prstGeom>
          <a:noFill/>
          <a:ln w="12700" cap="sq">
            <a:solidFill>
              <a:schemeClr val="tx1"/>
            </a:solidFill>
            <a:round/>
            <a:headEnd/>
            <a:tailEnd/>
          </a:ln>
        </p:spPr>
        <p:txBody>
          <a:bodyPr rIns="0" anchor="ctr"/>
          <a:lstStyle/>
          <a:p>
            <a:endParaRPr lang="en-US"/>
          </a:p>
        </p:txBody>
      </p:sp>
      <p:sp>
        <p:nvSpPr>
          <p:cNvPr id="31" name="Line 43"/>
          <p:cNvSpPr>
            <a:spLocks noChangeShapeType="1"/>
          </p:cNvSpPr>
          <p:nvPr/>
        </p:nvSpPr>
        <p:spPr bwMode="auto">
          <a:xfrm>
            <a:off x="5148263" y="1428750"/>
            <a:ext cx="0" cy="4743450"/>
          </a:xfrm>
          <a:prstGeom prst="line">
            <a:avLst/>
          </a:prstGeom>
          <a:noFill/>
          <a:ln w="12700">
            <a:solidFill>
              <a:schemeClr val="tx1"/>
            </a:solidFill>
            <a:round/>
            <a:headEnd/>
            <a:tailEnd/>
          </a:ln>
        </p:spPr>
        <p:txBody>
          <a:bodyPr rIns="0" anchor="ctr"/>
          <a:lstStyle/>
          <a:p>
            <a:endParaRPr lang="en-US"/>
          </a:p>
        </p:txBody>
      </p:sp>
      <p:sp>
        <p:nvSpPr>
          <p:cNvPr id="32" name="Line 44"/>
          <p:cNvSpPr>
            <a:spLocks noChangeShapeType="1"/>
          </p:cNvSpPr>
          <p:nvPr/>
        </p:nvSpPr>
        <p:spPr bwMode="auto">
          <a:xfrm>
            <a:off x="7874000" y="1428750"/>
            <a:ext cx="0" cy="4743450"/>
          </a:xfrm>
          <a:prstGeom prst="line">
            <a:avLst/>
          </a:prstGeom>
          <a:noFill/>
          <a:ln w="12700">
            <a:solidFill>
              <a:schemeClr val="tx1"/>
            </a:solidFill>
            <a:round/>
            <a:headEnd/>
            <a:tailEnd/>
          </a:ln>
        </p:spPr>
        <p:txBody>
          <a:bodyPr rIns="0" anchor="ctr"/>
          <a:lstStyle/>
          <a:p>
            <a:endParaRPr lang="en-US"/>
          </a:p>
        </p:txBody>
      </p:sp>
      <p:sp>
        <p:nvSpPr>
          <p:cNvPr id="33" name="Line 45"/>
          <p:cNvSpPr>
            <a:spLocks noChangeShapeType="1"/>
          </p:cNvSpPr>
          <p:nvPr/>
        </p:nvSpPr>
        <p:spPr bwMode="auto">
          <a:xfrm>
            <a:off x="8669338" y="1428750"/>
            <a:ext cx="0" cy="4743450"/>
          </a:xfrm>
          <a:prstGeom prst="line">
            <a:avLst/>
          </a:prstGeom>
          <a:noFill/>
          <a:ln w="12700" cap="sq">
            <a:solidFill>
              <a:schemeClr val="tx1"/>
            </a:solidFill>
            <a:round/>
            <a:headEnd/>
            <a:tailEnd/>
          </a:ln>
        </p:spPr>
        <p:txBody>
          <a:bodyPr rIns="0" anchor="ctr"/>
          <a:lstStyle/>
          <a:p>
            <a:endParaRPr lang="en-US"/>
          </a:p>
        </p:txBody>
      </p:sp>
      <p:sp>
        <p:nvSpPr>
          <p:cNvPr id="34" name="Line 109"/>
          <p:cNvSpPr>
            <a:spLocks noChangeShapeType="1"/>
          </p:cNvSpPr>
          <p:nvPr/>
        </p:nvSpPr>
        <p:spPr bwMode="auto">
          <a:xfrm>
            <a:off x="3413125" y="3009900"/>
            <a:ext cx="5256213" cy="0"/>
          </a:xfrm>
          <a:prstGeom prst="line">
            <a:avLst/>
          </a:prstGeom>
          <a:noFill/>
          <a:ln w="12700">
            <a:solidFill>
              <a:schemeClr val="tx1"/>
            </a:solidFill>
            <a:round/>
            <a:headEnd/>
            <a:tailEnd/>
          </a:ln>
        </p:spPr>
        <p:txBody>
          <a:bodyPr rIns="0" anchor="ctr"/>
          <a:lstStyle/>
          <a:p>
            <a:endParaRPr lang="en-US"/>
          </a:p>
        </p:txBody>
      </p:sp>
      <p:sp>
        <p:nvSpPr>
          <p:cNvPr id="35" name="Line 117"/>
          <p:cNvSpPr>
            <a:spLocks noChangeShapeType="1"/>
          </p:cNvSpPr>
          <p:nvPr/>
        </p:nvSpPr>
        <p:spPr bwMode="auto">
          <a:xfrm>
            <a:off x="3413125" y="3700462"/>
            <a:ext cx="5256213" cy="0"/>
          </a:xfrm>
          <a:prstGeom prst="line">
            <a:avLst/>
          </a:prstGeom>
          <a:noFill/>
          <a:ln w="12700">
            <a:solidFill>
              <a:schemeClr val="tx1"/>
            </a:solidFill>
            <a:round/>
            <a:headEnd/>
            <a:tailEnd/>
          </a:ln>
        </p:spPr>
        <p:txBody>
          <a:bodyPr rIns="0" anchor="ctr"/>
          <a:lstStyle/>
          <a:p>
            <a:endParaRPr lang="en-US"/>
          </a:p>
        </p:txBody>
      </p:sp>
      <p:sp>
        <p:nvSpPr>
          <p:cNvPr id="36" name="Line 125"/>
          <p:cNvSpPr>
            <a:spLocks noChangeShapeType="1"/>
          </p:cNvSpPr>
          <p:nvPr/>
        </p:nvSpPr>
        <p:spPr bwMode="auto">
          <a:xfrm>
            <a:off x="3413125" y="4391025"/>
            <a:ext cx="5256213" cy="0"/>
          </a:xfrm>
          <a:prstGeom prst="line">
            <a:avLst/>
          </a:prstGeom>
          <a:noFill/>
          <a:ln w="12700">
            <a:solidFill>
              <a:schemeClr val="tx1"/>
            </a:solidFill>
            <a:round/>
            <a:headEnd/>
            <a:tailEnd/>
          </a:ln>
        </p:spPr>
        <p:txBody>
          <a:bodyPr rIns="0" anchor="ctr"/>
          <a:lstStyle/>
          <a:p>
            <a:endParaRPr lang="en-US"/>
          </a:p>
        </p:txBody>
      </p:sp>
      <p:sp>
        <p:nvSpPr>
          <p:cNvPr id="37" name="Line 133"/>
          <p:cNvSpPr>
            <a:spLocks noChangeShapeType="1"/>
          </p:cNvSpPr>
          <p:nvPr/>
        </p:nvSpPr>
        <p:spPr bwMode="auto">
          <a:xfrm>
            <a:off x="3413125" y="5281612"/>
            <a:ext cx="5256213" cy="0"/>
          </a:xfrm>
          <a:prstGeom prst="line">
            <a:avLst/>
          </a:prstGeom>
          <a:noFill/>
          <a:ln w="12700">
            <a:solidFill>
              <a:schemeClr val="tx1"/>
            </a:solidFill>
            <a:round/>
            <a:headEnd/>
            <a:tailEnd/>
          </a:ln>
        </p:spPr>
        <p:txBody>
          <a:bodyPr rIns="0" anchor="ctr"/>
          <a:lstStyle/>
          <a:p>
            <a:endParaRPr lang="en-US"/>
          </a:p>
        </p:txBody>
      </p:sp>
    </p:spTree>
    <p:extLst>
      <p:ext uri="{BB962C8B-B14F-4D97-AF65-F5344CB8AC3E}">
        <p14:creationId xmlns:p14="http://schemas.microsoft.com/office/powerpoint/2010/main" val="1655837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P spid="18" grpId="0"/>
      <p:bldP spid="1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6"/>
          <p:cNvGraphicFramePr>
            <a:graphicFrameLocks noChangeAspect="1"/>
          </p:cNvGraphicFramePr>
          <p:nvPr/>
        </p:nvGraphicFramePr>
        <p:xfrm>
          <a:off x="214313" y="804863"/>
          <a:ext cx="5900737" cy="5711825"/>
        </p:xfrm>
        <a:graphic>
          <a:graphicData uri="http://schemas.openxmlformats.org/presentationml/2006/ole">
            <mc:AlternateContent xmlns:mc="http://schemas.openxmlformats.org/markup-compatibility/2006">
              <mc:Choice xmlns:v="urn:schemas-microsoft-com:vml" Requires="v">
                <p:oleObj spid="_x0000_s1042" name="Worksheet" r:id="rId4" imgW="3667125" imgH="3552944" progId="Excel.Sheet.8">
                  <p:embed/>
                </p:oleObj>
              </mc:Choice>
              <mc:Fallback>
                <p:oleObj name="Worksheet" r:id="rId4" imgW="3667125" imgH="35529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804863"/>
                        <a:ext cx="5900737" cy="571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9" name="Line 69"/>
          <p:cNvSpPr>
            <a:spLocks noChangeShapeType="1"/>
          </p:cNvSpPr>
          <p:nvPr/>
        </p:nvSpPr>
        <p:spPr bwMode="auto">
          <a:xfrm flipV="1">
            <a:off x="1643063" y="1270000"/>
            <a:ext cx="0" cy="815975"/>
          </a:xfrm>
          <a:prstGeom prst="line">
            <a:avLst/>
          </a:prstGeom>
          <a:noFill/>
          <a:ln w="57150">
            <a:solidFill>
              <a:srgbClr val="FF0000"/>
            </a:solidFill>
            <a:round/>
            <a:headEnd/>
            <a:tailEnd/>
          </a:ln>
        </p:spPr>
        <p:txBody>
          <a:bodyPr/>
          <a:lstStyle/>
          <a:p>
            <a:endParaRPr lang="en-US"/>
          </a:p>
        </p:txBody>
      </p:sp>
      <p:sp>
        <p:nvSpPr>
          <p:cNvPr id="71750" name="Line 70"/>
          <p:cNvSpPr>
            <a:spLocks noChangeShapeType="1"/>
          </p:cNvSpPr>
          <p:nvPr/>
        </p:nvSpPr>
        <p:spPr bwMode="auto">
          <a:xfrm>
            <a:off x="1614488" y="2078038"/>
            <a:ext cx="855662" cy="0"/>
          </a:xfrm>
          <a:prstGeom prst="line">
            <a:avLst/>
          </a:prstGeom>
          <a:noFill/>
          <a:ln w="57150">
            <a:solidFill>
              <a:srgbClr val="FF0000"/>
            </a:solidFill>
            <a:round/>
            <a:headEnd/>
            <a:tailEnd/>
          </a:ln>
        </p:spPr>
        <p:txBody>
          <a:bodyPr/>
          <a:lstStyle/>
          <a:p>
            <a:endParaRPr lang="en-US"/>
          </a:p>
        </p:txBody>
      </p:sp>
      <p:sp>
        <p:nvSpPr>
          <p:cNvPr id="1031" name="Rectangle 2"/>
          <p:cNvSpPr>
            <a:spLocks noGrp="1" noChangeArrowheads="1"/>
          </p:cNvSpPr>
          <p:nvPr>
            <p:ph type="title"/>
          </p:nvPr>
        </p:nvSpPr>
        <p:spPr/>
        <p:txBody>
          <a:bodyPr/>
          <a:lstStyle/>
          <a:p>
            <a:pPr eaLnBrk="1" hangingPunct="1"/>
            <a:r>
              <a:rPr lang="en-US" sz="3600" dirty="0" smtClean="0"/>
              <a:t>WTP and the Demand Curve</a:t>
            </a:r>
          </a:p>
        </p:txBody>
      </p:sp>
      <p:graphicFrame>
        <p:nvGraphicFramePr>
          <p:cNvPr id="71745" name="Group 65"/>
          <p:cNvGraphicFramePr>
            <a:graphicFrameLocks noGrp="1"/>
          </p:cNvGraphicFramePr>
          <p:nvPr/>
        </p:nvGraphicFramePr>
        <p:xfrm>
          <a:off x="6146800" y="1370013"/>
          <a:ext cx="2530475" cy="4335465"/>
        </p:xfrm>
        <a:graphic>
          <a:graphicData uri="http://schemas.openxmlformats.org/drawingml/2006/table">
            <a:tbl>
              <a:tblPr/>
              <a:tblGrid>
                <a:gridCol w="1735138"/>
                <a:gridCol w="795337"/>
              </a:tblGrid>
              <a:tr h="8826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dirty="0" smtClean="0">
                          <a:ln>
                            <a:noFill/>
                          </a:ln>
                          <a:solidFill>
                            <a:schemeClr val="tx1"/>
                          </a:solidFill>
                          <a:effectLst/>
                          <a:latin typeface="Arial" charset="0"/>
                        </a:rPr>
                        <a:t>P</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dirty="0" err="1" smtClean="0">
                          <a:ln>
                            <a:noFill/>
                          </a:ln>
                          <a:solidFill>
                            <a:schemeClr val="tx1"/>
                          </a:solidFill>
                          <a:effectLst/>
                          <a:latin typeface="Arial" charset="0"/>
                        </a:rPr>
                        <a:t>Q</a:t>
                      </a:r>
                      <a:r>
                        <a:rPr kumimoji="0" lang="en-US" sz="2500" b="1" i="1" u="none" strike="noStrike" cap="none" normalizeH="0" baseline="30000" dirty="0" err="1" smtClean="0">
                          <a:ln>
                            <a:noFill/>
                          </a:ln>
                          <a:solidFill>
                            <a:schemeClr val="tx1"/>
                          </a:solidFill>
                          <a:effectLst/>
                          <a:latin typeface="Arial" charset="0"/>
                        </a:rPr>
                        <a:t>d</a:t>
                      </a:r>
                      <a:endParaRPr kumimoji="0" lang="en-US" sz="2500" b="1" i="1" u="none" strike="noStrike" cap="none" normalizeH="0" baseline="30000" dirty="0" smtClean="0">
                        <a:ln>
                          <a:noFill/>
                        </a:ln>
                        <a:solidFill>
                          <a:schemeClr val="tx1"/>
                        </a:solidFill>
                        <a:effectLst/>
                        <a:latin typeface="Arial" charset="0"/>
                      </a:endParaRP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$301 &amp; up</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0</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251 – 300</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176 – 250</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126 – 175</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3</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   0 – 125</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dirty="0" smtClean="0">
                          <a:ln>
                            <a:noFill/>
                          </a:ln>
                          <a:solidFill>
                            <a:schemeClr val="tx1"/>
                          </a:solidFill>
                          <a:effectLst/>
                          <a:latin typeface="Arial" charset="0"/>
                        </a:rPr>
                        <a:t>4</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5" name="Text Box 67"/>
          <p:cNvSpPr txBox="1">
            <a:spLocks noChangeArrowheads="1"/>
          </p:cNvSpPr>
          <p:nvPr/>
        </p:nvSpPr>
        <p:spPr bwMode="auto">
          <a:xfrm>
            <a:off x="1393825" y="838200"/>
            <a:ext cx="403225"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P</a:t>
            </a:r>
          </a:p>
        </p:txBody>
      </p:sp>
      <p:sp>
        <p:nvSpPr>
          <p:cNvPr id="1056" name="Text Box 68"/>
          <p:cNvSpPr txBox="1">
            <a:spLocks noChangeArrowheads="1"/>
          </p:cNvSpPr>
          <p:nvPr/>
        </p:nvSpPr>
        <p:spPr bwMode="auto">
          <a:xfrm>
            <a:off x="5334000" y="5653088"/>
            <a:ext cx="474663" cy="519112"/>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Q</a:t>
            </a:r>
          </a:p>
        </p:txBody>
      </p:sp>
      <p:sp>
        <p:nvSpPr>
          <p:cNvPr id="71764" name="Line 84"/>
          <p:cNvSpPr>
            <a:spLocks noChangeShapeType="1"/>
          </p:cNvSpPr>
          <p:nvPr/>
        </p:nvSpPr>
        <p:spPr bwMode="auto">
          <a:xfrm flipV="1">
            <a:off x="4983163" y="4081463"/>
            <a:ext cx="0" cy="1481137"/>
          </a:xfrm>
          <a:prstGeom prst="line">
            <a:avLst/>
          </a:prstGeom>
          <a:noFill/>
          <a:ln w="57150">
            <a:solidFill>
              <a:srgbClr val="FF0000"/>
            </a:solidFill>
            <a:round/>
            <a:headEnd/>
            <a:tailEnd/>
          </a:ln>
        </p:spPr>
        <p:txBody>
          <a:bodyPr/>
          <a:lstStyle/>
          <a:p>
            <a:endParaRPr lang="en-US"/>
          </a:p>
        </p:txBody>
      </p:sp>
      <p:sp>
        <p:nvSpPr>
          <p:cNvPr id="71767" name="Line 87"/>
          <p:cNvSpPr>
            <a:spLocks noChangeShapeType="1"/>
          </p:cNvSpPr>
          <p:nvPr/>
        </p:nvSpPr>
        <p:spPr bwMode="auto">
          <a:xfrm flipV="1">
            <a:off x="4135438" y="3486150"/>
            <a:ext cx="0" cy="630238"/>
          </a:xfrm>
          <a:prstGeom prst="line">
            <a:avLst/>
          </a:prstGeom>
          <a:noFill/>
          <a:ln w="57150">
            <a:solidFill>
              <a:srgbClr val="FF0000"/>
            </a:solidFill>
            <a:round/>
            <a:headEnd/>
            <a:tailEnd/>
          </a:ln>
        </p:spPr>
        <p:txBody>
          <a:bodyPr/>
          <a:lstStyle/>
          <a:p>
            <a:endParaRPr lang="en-US"/>
          </a:p>
        </p:txBody>
      </p:sp>
      <p:sp>
        <p:nvSpPr>
          <p:cNvPr id="71768" name="Line 88"/>
          <p:cNvSpPr>
            <a:spLocks noChangeShapeType="1"/>
          </p:cNvSpPr>
          <p:nvPr/>
        </p:nvSpPr>
        <p:spPr bwMode="auto">
          <a:xfrm>
            <a:off x="4106863" y="4110038"/>
            <a:ext cx="876300" cy="0"/>
          </a:xfrm>
          <a:prstGeom prst="line">
            <a:avLst/>
          </a:prstGeom>
          <a:noFill/>
          <a:ln w="57150">
            <a:solidFill>
              <a:srgbClr val="FF0000"/>
            </a:solidFill>
            <a:round/>
            <a:headEnd/>
            <a:tailEnd/>
          </a:ln>
        </p:spPr>
        <p:txBody>
          <a:bodyPr/>
          <a:lstStyle/>
          <a:p>
            <a:endParaRPr lang="en-US"/>
          </a:p>
        </p:txBody>
      </p:sp>
      <p:sp>
        <p:nvSpPr>
          <p:cNvPr id="71770" name="Line 90"/>
          <p:cNvSpPr>
            <a:spLocks noChangeShapeType="1"/>
          </p:cNvSpPr>
          <p:nvPr/>
        </p:nvSpPr>
        <p:spPr bwMode="auto">
          <a:xfrm flipV="1">
            <a:off x="3306763" y="2636838"/>
            <a:ext cx="0" cy="884237"/>
          </a:xfrm>
          <a:prstGeom prst="line">
            <a:avLst/>
          </a:prstGeom>
          <a:noFill/>
          <a:ln w="57150">
            <a:solidFill>
              <a:srgbClr val="FF0000"/>
            </a:solidFill>
            <a:round/>
            <a:headEnd/>
            <a:tailEnd/>
          </a:ln>
        </p:spPr>
        <p:txBody>
          <a:bodyPr/>
          <a:lstStyle/>
          <a:p>
            <a:endParaRPr lang="en-US"/>
          </a:p>
        </p:txBody>
      </p:sp>
      <p:sp>
        <p:nvSpPr>
          <p:cNvPr id="71771" name="Line 91"/>
          <p:cNvSpPr>
            <a:spLocks noChangeShapeType="1"/>
          </p:cNvSpPr>
          <p:nvPr/>
        </p:nvSpPr>
        <p:spPr bwMode="auto">
          <a:xfrm>
            <a:off x="3278188" y="3513138"/>
            <a:ext cx="855662" cy="0"/>
          </a:xfrm>
          <a:prstGeom prst="line">
            <a:avLst/>
          </a:prstGeom>
          <a:noFill/>
          <a:ln w="57150">
            <a:solidFill>
              <a:srgbClr val="FF0000"/>
            </a:solidFill>
            <a:round/>
            <a:headEnd/>
            <a:tailEnd/>
          </a:ln>
        </p:spPr>
        <p:txBody>
          <a:bodyPr/>
          <a:lstStyle/>
          <a:p>
            <a:endParaRPr lang="en-US"/>
          </a:p>
        </p:txBody>
      </p:sp>
      <p:sp>
        <p:nvSpPr>
          <p:cNvPr id="71773" name="Line 93"/>
          <p:cNvSpPr>
            <a:spLocks noChangeShapeType="1"/>
          </p:cNvSpPr>
          <p:nvPr/>
        </p:nvSpPr>
        <p:spPr bwMode="auto">
          <a:xfrm flipV="1">
            <a:off x="2466975" y="2049463"/>
            <a:ext cx="0" cy="620712"/>
          </a:xfrm>
          <a:prstGeom prst="line">
            <a:avLst/>
          </a:prstGeom>
          <a:noFill/>
          <a:ln w="57150">
            <a:solidFill>
              <a:srgbClr val="FF0000"/>
            </a:solidFill>
            <a:round/>
            <a:headEnd/>
            <a:tailEnd/>
          </a:ln>
        </p:spPr>
        <p:txBody>
          <a:bodyPr/>
          <a:lstStyle/>
          <a:p>
            <a:endParaRPr lang="en-US"/>
          </a:p>
        </p:txBody>
      </p:sp>
      <p:sp>
        <p:nvSpPr>
          <p:cNvPr id="71774" name="Line 94"/>
          <p:cNvSpPr>
            <a:spLocks noChangeShapeType="1"/>
          </p:cNvSpPr>
          <p:nvPr/>
        </p:nvSpPr>
        <p:spPr bwMode="auto">
          <a:xfrm>
            <a:off x="2438400" y="2663825"/>
            <a:ext cx="868363" cy="0"/>
          </a:xfrm>
          <a:prstGeom prst="line">
            <a:avLst/>
          </a:prstGeom>
          <a:noFill/>
          <a:ln w="57150">
            <a:solidFill>
              <a:srgbClr val="FF0000"/>
            </a:solidFill>
            <a:round/>
            <a:headEnd/>
            <a:tailEnd/>
          </a:ln>
        </p:spPr>
        <p:txBody>
          <a:bodyPr/>
          <a:lstStyle/>
          <a:p>
            <a:endParaRPr lang="en-US"/>
          </a:p>
        </p:txBody>
      </p:sp>
      <p:grpSp>
        <p:nvGrpSpPr>
          <p:cNvPr id="2" name="Group 105"/>
          <p:cNvGrpSpPr>
            <a:grpSpLocks/>
          </p:cNvGrpSpPr>
          <p:nvPr/>
        </p:nvGrpSpPr>
        <p:grpSpPr bwMode="auto">
          <a:xfrm>
            <a:off x="6183313" y="2300288"/>
            <a:ext cx="2462212" cy="604837"/>
            <a:chOff x="2965" y="1248"/>
            <a:chExt cx="1050" cy="381"/>
          </a:xfrm>
        </p:grpSpPr>
        <p:sp>
          <p:nvSpPr>
            <p:cNvPr id="1089" name="Rectangle 104"/>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90" name="Rectangle 103"/>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3" name="Group 106"/>
          <p:cNvGrpSpPr>
            <a:grpSpLocks/>
          </p:cNvGrpSpPr>
          <p:nvPr/>
        </p:nvGrpSpPr>
        <p:grpSpPr bwMode="auto">
          <a:xfrm>
            <a:off x="6183313" y="2990850"/>
            <a:ext cx="2462212" cy="604838"/>
            <a:chOff x="2965" y="1248"/>
            <a:chExt cx="1050" cy="381"/>
          </a:xfrm>
        </p:grpSpPr>
        <p:sp>
          <p:nvSpPr>
            <p:cNvPr id="1087" name="Rectangle 107"/>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8" name="Rectangle 108"/>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4" name="Group 112"/>
          <p:cNvGrpSpPr>
            <a:grpSpLocks/>
          </p:cNvGrpSpPr>
          <p:nvPr/>
        </p:nvGrpSpPr>
        <p:grpSpPr bwMode="auto">
          <a:xfrm>
            <a:off x="6178550" y="3676650"/>
            <a:ext cx="2462213" cy="604838"/>
            <a:chOff x="2965" y="1248"/>
            <a:chExt cx="1050" cy="381"/>
          </a:xfrm>
        </p:grpSpPr>
        <p:sp>
          <p:nvSpPr>
            <p:cNvPr id="1085" name="Rectangle 113"/>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6" name="Rectangle 114"/>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5" name="Group 115"/>
          <p:cNvGrpSpPr>
            <a:grpSpLocks/>
          </p:cNvGrpSpPr>
          <p:nvPr/>
        </p:nvGrpSpPr>
        <p:grpSpPr bwMode="auto">
          <a:xfrm>
            <a:off x="6183313" y="4371975"/>
            <a:ext cx="2462212" cy="604838"/>
            <a:chOff x="2965" y="1248"/>
            <a:chExt cx="1050" cy="381"/>
          </a:xfrm>
        </p:grpSpPr>
        <p:sp>
          <p:nvSpPr>
            <p:cNvPr id="1083" name="Rectangle 116"/>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4" name="Rectangle 117"/>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6" name="Group 118"/>
          <p:cNvGrpSpPr>
            <a:grpSpLocks/>
          </p:cNvGrpSpPr>
          <p:nvPr/>
        </p:nvGrpSpPr>
        <p:grpSpPr bwMode="auto">
          <a:xfrm>
            <a:off x="6183313" y="5057775"/>
            <a:ext cx="2462212" cy="604838"/>
            <a:chOff x="2965" y="1248"/>
            <a:chExt cx="1050" cy="381"/>
          </a:xfrm>
        </p:grpSpPr>
        <p:sp>
          <p:nvSpPr>
            <p:cNvPr id="1081" name="Rectangle 119"/>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2" name="Rectangle 120"/>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7" name="Group 121"/>
          <p:cNvGrpSpPr>
            <a:grpSpLocks/>
          </p:cNvGrpSpPr>
          <p:nvPr/>
        </p:nvGrpSpPr>
        <p:grpSpPr bwMode="auto">
          <a:xfrm>
            <a:off x="7169150" y="5057775"/>
            <a:ext cx="1476375" cy="604838"/>
            <a:chOff x="2965" y="1248"/>
            <a:chExt cx="1050" cy="381"/>
          </a:xfrm>
        </p:grpSpPr>
        <p:sp>
          <p:nvSpPr>
            <p:cNvPr id="1079" name="Rectangle 122"/>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0" name="Rectangle 123"/>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8" name="Group 124"/>
          <p:cNvGrpSpPr>
            <a:grpSpLocks/>
          </p:cNvGrpSpPr>
          <p:nvPr/>
        </p:nvGrpSpPr>
        <p:grpSpPr bwMode="auto">
          <a:xfrm>
            <a:off x="7164388" y="4376738"/>
            <a:ext cx="1476375" cy="604837"/>
            <a:chOff x="2965" y="1248"/>
            <a:chExt cx="1050" cy="381"/>
          </a:xfrm>
        </p:grpSpPr>
        <p:sp>
          <p:nvSpPr>
            <p:cNvPr id="1077" name="Rectangle 125"/>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78" name="Rectangle 126"/>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9" name="Group 127"/>
          <p:cNvGrpSpPr>
            <a:grpSpLocks/>
          </p:cNvGrpSpPr>
          <p:nvPr/>
        </p:nvGrpSpPr>
        <p:grpSpPr bwMode="auto">
          <a:xfrm>
            <a:off x="7164388" y="3676650"/>
            <a:ext cx="1476375" cy="604838"/>
            <a:chOff x="2965" y="1248"/>
            <a:chExt cx="1050" cy="381"/>
          </a:xfrm>
        </p:grpSpPr>
        <p:sp>
          <p:nvSpPr>
            <p:cNvPr id="1075" name="Rectangle 128"/>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76" name="Rectangle 129"/>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10" name="Group 130"/>
          <p:cNvGrpSpPr>
            <a:grpSpLocks/>
          </p:cNvGrpSpPr>
          <p:nvPr/>
        </p:nvGrpSpPr>
        <p:grpSpPr bwMode="auto">
          <a:xfrm>
            <a:off x="7169150" y="2990850"/>
            <a:ext cx="1476375" cy="604838"/>
            <a:chOff x="2965" y="1248"/>
            <a:chExt cx="1050" cy="381"/>
          </a:xfrm>
        </p:grpSpPr>
        <p:sp>
          <p:nvSpPr>
            <p:cNvPr id="1073" name="Rectangle 131"/>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74" name="Rectangle 132"/>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3" name="Slide Number Placeholder 12"/>
          <p:cNvSpPr>
            <a:spLocks noGrp="1"/>
          </p:cNvSpPr>
          <p:nvPr>
            <p:ph type="sldNum" sz="quarter" idx="13"/>
          </p:nvPr>
        </p:nvSpPr>
        <p:spPr/>
        <p:txBody>
          <a:bodyPr/>
          <a:lstStyle/>
          <a:p>
            <a:pPr>
              <a:defRPr/>
            </a:pPr>
            <a:fld id="{2F37425F-5E17-4209-B948-B5CE2119E408}" type="slidenum">
              <a:rPr lang="en-US" smtClean="0"/>
              <a:pPr>
                <a:defRPr/>
              </a:pPr>
              <a:t>7</a:t>
            </a:fld>
            <a:endParaRPr lang="en-US" dirty="0"/>
          </a:p>
        </p:txBody>
      </p:sp>
    </p:spTree>
    <p:extLst>
      <p:ext uri="{BB962C8B-B14F-4D97-AF65-F5344CB8AC3E}">
        <p14:creationId xmlns:p14="http://schemas.microsoft.com/office/powerpoint/2010/main" val="39765348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1749"/>
                                        </p:tgtEl>
                                        <p:attrNameLst>
                                          <p:attrName>style.visibility</p:attrName>
                                        </p:attrNameLst>
                                      </p:cBhvr>
                                      <p:to>
                                        <p:strVal val="visible"/>
                                      </p:to>
                                    </p:set>
                                    <p:animEffect transition="in" filter="wipe(up)">
                                      <p:cBhvr>
                                        <p:cTn id="10" dur="500"/>
                                        <p:tgtEl>
                                          <p:spTgt spid="717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750"/>
                                        </p:tgtEl>
                                        <p:attrNameLst>
                                          <p:attrName>style.visibility</p:attrName>
                                        </p:attrNameLst>
                                      </p:cBhvr>
                                      <p:to>
                                        <p:strVal val="visible"/>
                                      </p:to>
                                    </p:set>
                                    <p:animEffect transition="in" filter="wipe(left)">
                                      <p:cBhvr>
                                        <p:cTn id="23" dur="500"/>
                                        <p:tgtEl>
                                          <p:spTgt spid="717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1773"/>
                                        </p:tgtEl>
                                        <p:attrNameLst>
                                          <p:attrName>style.visibility</p:attrName>
                                        </p:attrNameLst>
                                      </p:cBhvr>
                                      <p:to>
                                        <p:strVal val="visible"/>
                                      </p:to>
                                    </p:set>
                                    <p:animEffect transition="in" filter="wipe(up)">
                                      <p:cBhvr>
                                        <p:cTn id="36" dur="500"/>
                                        <p:tgtEl>
                                          <p:spTgt spid="7177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1774"/>
                                        </p:tgtEl>
                                        <p:attrNameLst>
                                          <p:attrName>style.visibility</p:attrName>
                                        </p:attrNameLst>
                                      </p:cBhvr>
                                      <p:to>
                                        <p:strVal val="visible"/>
                                      </p:to>
                                    </p:set>
                                    <p:animEffect transition="in" filter="wipe(left)">
                                      <p:cBhvr>
                                        <p:cTn id="49" dur="500"/>
                                        <p:tgtEl>
                                          <p:spTgt spid="7177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71770"/>
                                        </p:tgtEl>
                                        <p:attrNameLst>
                                          <p:attrName>style.visibility</p:attrName>
                                        </p:attrNameLst>
                                      </p:cBhvr>
                                      <p:to>
                                        <p:strVal val="visible"/>
                                      </p:to>
                                    </p:set>
                                    <p:animEffect transition="in" filter="wipe(up)">
                                      <p:cBhvr>
                                        <p:cTn id="62" dur="500"/>
                                        <p:tgtEl>
                                          <p:spTgt spid="7177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1771"/>
                                        </p:tgtEl>
                                        <p:attrNameLst>
                                          <p:attrName>style.visibility</p:attrName>
                                        </p:attrNameLst>
                                      </p:cBhvr>
                                      <p:to>
                                        <p:strVal val="visible"/>
                                      </p:to>
                                    </p:set>
                                    <p:animEffect transition="in" filter="wipe(left)">
                                      <p:cBhvr>
                                        <p:cTn id="75" dur="500"/>
                                        <p:tgtEl>
                                          <p:spTgt spid="7177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71767"/>
                                        </p:tgtEl>
                                        <p:attrNameLst>
                                          <p:attrName>style.visibility</p:attrName>
                                        </p:attrNameLst>
                                      </p:cBhvr>
                                      <p:to>
                                        <p:strVal val="visible"/>
                                      </p:to>
                                    </p:set>
                                    <p:animEffect transition="in" filter="wipe(up)">
                                      <p:cBhvr>
                                        <p:cTn id="88" dur="500"/>
                                        <p:tgtEl>
                                          <p:spTgt spid="7176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5"/>
                                        </p:tgtEl>
                                      </p:cBhvr>
                                    </p:animEffect>
                                    <p:set>
                                      <p:cBhvr>
                                        <p:cTn id="93" dur="1" fill="hold">
                                          <p:stCondLst>
                                            <p:cond delay="499"/>
                                          </p:stCondLst>
                                        </p:cTn>
                                        <p:tgtEl>
                                          <p:spTgt spid="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500"/>
                                        <p:tgtEl>
                                          <p:spTgt spid="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1768"/>
                                        </p:tgtEl>
                                        <p:attrNameLst>
                                          <p:attrName>style.visibility</p:attrName>
                                        </p:attrNameLst>
                                      </p:cBhvr>
                                      <p:to>
                                        <p:strVal val="visible"/>
                                      </p:to>
                                    </p:set>
                                    <p:animEffect transition="in" filter="wipe(left)">
                                      <p:cBhvr>
                                        <p:cTn id="101" dur="500"/>
                                        <p:tgtEl>
                                          <p:spTgt spid="7176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7"/>
                                        </p:tgtEl>
                                      </p:cBhvr>
                                    </p:animEffect>
                                    <p:set>
                                      <p:cBhvr>
                                        <p:cTn id="106" dur="1" fill="hold">
                                          <p:stCondLst>
                                            <p:cond delay="499"/>
                                          </p:stCondLst>
                                        </p:cTn>
                                        <p:tgtEl>
                                          <p:spTgt spid="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500"/>
                                        <p:tgtEl>
                                          <p:spTgt spid="6"/>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71764"/>
                                        </p:tgtEl>
                                        <p:attrNameLst>
                                          <p:attrName>style.visibility</p:attrName>
                                        </p:attrNameLst>
                                      </p:cBhvr>
                                      <p:to>
                                        <p:strVal val="visible"/>
                                      </p:to>
                                    </p:set>
                                    <p:animEffect transition="in" filter="wipe(up)">
                                      <p:cBhvr>
                                        <p:cTn id="114" dur="500"/>
                                        <p:tgtEl>
                                          <p:spTgt spid="7176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6"/>
                                        </p:tgtEl>
                                      </p:cBhvr>
                                    </p:animEffect>
                                    <p:set>
                                      <p:cBhvr>
                                        <p:cTn id="1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9" grpId="0" animBg="1"/>
      <p:bldP spid="71750" grpId="0" animBg="1"/>
      <p:bldP spid="71764" grpId="0" animBg="1"/>
      <p:bldP spid="71767" grpId="0" animBg="1"/>
      <p:bldP spid="71768" grpId="0" animBg="1"/>
      <p:bldP spid="71770" grpId="0" animBg="1"/>
      <p:bldP spid="71771" grpId="0" animBg="1"/>
      <p:bldP spid="71773" grpId="0" animBg="1"/>
      <p:bldP spid="7177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1982545816"/>
              </p:ext>
            </p:extLst>
          </p:nvPr>
        </p:nvGraphicFramePr>
        <p:xfrm>
          <a:off x="214313" y="804863"/>
          <a:ext cx="5900737" cy="5711825"/>
        </p:xfrm>
        <a:graphic>
          <a:graphicData uri="http://schemas.openxmlformats.org/presentationml/2006/ole">
            <mc:AlternateContent xmlns:mc="http://schemas.openxmlformats.org/markup-compatibility/2006">
              <mc:Choice xmlns:v="urn:schemas-microsoft-com:vml" Requires="v">
                <p:oleObj spid="_x0000_s2067" name="Worksheet" r:id="rId4" imgW="3667125" imgH="3552944" progId="Excel.Sheet.8">
                  <p:embed/>
                </p:oleObj>
              </mc:Choice>
              <mc:Fallback>
                <p:oleObj name="Worksheet" r:id="rId4" imgW="3667125" imgH="35529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804863"/>
                        <a:ext cx="5900737" cy="571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5"/>
          <p:cNvSpPr>
            <a:spLocks noGrp="1" noChangeArrowheads="1"/>
          </p:cNvSpPr>
          <p:nvPr>
            <p:ph type="title"/>
          </p:nvPr>
        </p:nvSpPr>
        <p:spPr/>
        <p:txBody>
          <a:bodyPr/>
          <a:lstStyle/>
          <a:p>
            <a:pPr eaLnBrk="1" hangingPunct="1"/>
            <a:r>
              <a:rPr lang="en-US" sz="3600" smtClean="0"/>
              <a:t>About the Staircase Shape…</a:t>
            </a:r>
          </a:p>
        </p:txBody>
      </p:sp>
      <p:sp>
        <p:nvSpPr>
          <p:cNvPr id="83974" name="Rectangle 6"/>
          <p:cNvSpPr>
            <a:spLocks noGrp="1" noChangeArrowheads="1"/>
          </p:cNvSpPr>
          <p:nvPr>
            <p:ph type="body" sz="quarter" idx="12"/>
          </p:nvPr>
        </p:nvSpPr>
        <p:spPr>
          <a:xfrm>
            <a:off x="4983163" y="609600"/>
            <a:ext cx="3817937" cy="5118100"/>
          </a:xfrm>
        </p:spPr>
        <p:txBody>
          <a:bodyPr/>
          <a:lstStyle/>
          <a:p>
            <a:pPr marL="0" indent="0" eaLnBrk="1" hangingPunct="1">
              <a:lnSpc>
                <a:spcPct val="100000"/>
              </a:lnSpc>
              <a:buFont typeface="Wingdings" pitchFamily="2" charset="2"/>
              <a:buNone/>
            </a:pPr>
            <a:r>
              <a:rPr lang="en-US" sz="2500" dirty="0" smtClean="0"/>
              <a:t>This </a:t>
            </a:r>
            <a:r>
              <a:rPr lang="en-US" sz="2500" b="1" i="1" dirty="0" smtClean="0"/>
              <a:t>D</a:t>
            </a:r>
            <a:r>
              <a:rPr lang="en-US" sz="2500" dirty="0" smtClean="0"/>
              <a:t> curve looks like a staircase with 4 steps – one per buyer. </a:t>
            </a:r>
          </a:p>
          <a:p>
            <a:pPr eaLnBrk="1" hangingPunct="1"/>
            <a:endParaRPr lang="en-US" sz="2500" dirty="0" smtClean="0">
              <a:cs typeface="Arial"/>
            </a:endParaRPr>
          </a:p>
          <a:p>
            <a:pPr eaLnBrk="1" hangingPunct="1"/>
            <a:r>
              <a:rPr lang="en-US" sz="2500" dirty="0" smtClean="0">
                <a:cs typeface="Arial"/>
              </a:rPr>
              <a:t>If </a:t>
            </a:r>
            <a:r>
              <a:rPr lang="en-US" sz="2500" dirty="0">
                <a:cs typeface="Arial"/>
              </a:rPr>
              <a:t>there were a huge # of buyers,  as in a </a:t>
            </a:r>
            <a:r>
              <a:rPr lang="en-US" sz="2500" dirty="0" smtClean="0">
                <a:cs typeface="Arial"/>
              </a:rPr>
              <a:t>competitive </a:t>
            </a:r>
            <a:r>
              <a:rPr lang="en-US" sz="2500" dirty="0">
                <a:cs typeface="Arial"/>
              </a:rPr>
              <a:t>market</a:t>
            </a:r>
            <a:r>
              <a:rPr lang="en-US" sz="2500" dirty="0" smtClean="0">
                <a:cs typeface="Arial"/>
              </a:rPr>
              <a:t>, </a:t>
            </a:r>
            <a:r>
              <a:rPr lang="en-US" sz="2500" dirty="0">
                <a:cs typeface="Arial"/>
              </a:rPr>
              <a:t>there would be a huge # </a:t>
            </a:r>
            <a:r>
              <a:rPr lang="en-US" sz="2500" dirty="0" smtClean="0">
                <a:cs typeface="Arial"/>
              </a:rPr>
              <a:t>of </a:t>
            </a:r>
            <a:r>
              <a:rPr lang="en-US" sz="2500" dirty="0">
                <a:cs typeface="Arial"/>
              </a:rPr>
              <a:t>very tiny steps</a:t>
            </a:r>
            <a:r>
              <a:rPr lang="en-US" sz="2500" dirty="0" smtClean="0">
                <a:cs typeface="Arial"/>
              </a:rPr>
              <a:t>, and </a:t>
            </a:r>
            <a:r>
              <a:rPr lang="en-US" sz="2500" dirty="0">
                <a:cs typeface="Arial"/>
              </a:rPr>
              <a:t>it would look more like a smooth curve</a:t>
            </a:r>
            <a:r>
              <a:rPr lang="en-US" sz="2500" dirty="0" smtClean="0">
                <a:cs typeface="Arial"/>
              </a:rPr>
              <a:t>.</a:t>
            </a:r>
            <a:endParaRPr lang="en-US" sz="2500" dirty="0">
              <a:cs typeface="Arial"/>
            </a:endParaRPr>
          </a:p>
          <a:p>
            <a:pPr eaLnBrk="1" hangingPunct="1"/>
            <a:endParaRPr lang="en-US" sz="2500" dirty="0">
              <a:cs typeface="Arial"/>
            </a:endParaRPr>
          </a:p>
          <a:p>
            <a:pPr marL="0" indent="0" eaLnBrk="1" hangingPunct="1">
              <a:lnSpc>
                <a:spcPct val="100000"/>
              </a:lnSpc>
              <a:buFont typeface="Wingdings" pitchFamily="2" charset="2"/>
              <a:buNone/>
            </a:pPr>
            <a:r>
              <a:rPr lang="en-US" sz="2500" dirty="0" smtClean="0"/>
              <a:t> </a:t>
            </a:r>
          </a:p>
        </p:txBody>
      </p:sp>
      <p:sp>
        <p:nvSpPr>
          <p:cNvPr id="2055" name="Text Box 30"/>
          <p:cNvSpPr txBox="1">
            <a:spLocks noChangeArrowheads="1"/>
          </p:cNvSpPr>
          <p:nvPr/>
        </p:nvSpPr>
        <p:spPr bwMode="auto">
          <a:xfrm>
            <a:off x="1066800" y="838200"/>
            <a:ext cx="403225"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P</a:t>
            </a:r>
          </a:p>
        </p:txBody>
      </p:sp>
      <p:sp>
        <p:nvSpPr>
          <p:cNvPr id="2056" name="Text Box 31"/>
          <p:cNvSpPr txBox="1">
            <a:spLocks noChangeArrowheads="1"/>
          </p:cNvSpPr>
          <p:nvPr/>
        </p:nvSpPr>
        <p:spPr bwMode="auto">
          <a:xfrm>
            <a:off x="5489575" y="5576888"/>
            <a:ext cx="474663" cy="519112"/>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Q</a:t>
            </a:r>
          </a:p>
        </p:txBody>
      </p:sp>
      <p:grpSp>
        <p:nvGrpSpPr>
          <p:cNvPr id="2" name="Group 66"/>
          <p:cNvGrpSpPr>
            <a:grpSpLocks/>
          </p:cNvGrpSpPr>
          <p:nvPr/>
        </p:nvGrpSpPr>
        <p:grpSpPr bwMode="auto">
          <a:xfrm>
            <a:off x="1614488" y="1270000"/>
            <a:ext cx="3368675" cy="4292600"/>
            <a:chOff x="1017" y="800"/>
            <a:chExt cx="2122" cy="2704"/>
          </a:xfrm>
        </p:grpSpPr>
        <p:sp>
          <p:nvSpPr>
            <p:cNvPr id="2061" name="Line 3"/>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latin typeface="Arial"/>
                <a:cs typeface="Arial"/>
              </a:endParaRPr>
            </a:p>
          </p:txBody>
        </p:sp>
        <p:sp>
          <p:nvSpPr>
            <p:cNvPr id="2062" name="Line 4"/>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latin typeface="Arial"/>
                <a:cs typeface="Arial"/>
              </a:endParaRPr>
            </a:p>
          </p:txBody>
        </p:sp>
        <p:sp>
          <p:nvSpPr>
            <p:cNvPr id="2063" name="Line 32"/>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latin typeface="Arial"/>
                <a:cs typeface="Arial"/>
              </a:endParaRPr>
            </a:p>
          </p:txBody>
        </p:sp>
        <p:sp>
          <p:nvSpPr>
            <p:cNvPr id="2064" name="Line 33"/>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latin typeface="Arial"/>
                <a:cs typeface="Arial"/>
              </a:endParaRPr>
            </a:p>
          </p:txBody>
        </p:sp>
        <p:sp>
          <p:nvSpPr>
            <p:cNvPr id="2065" name="Line 34"/>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latin typeface="Arial"/>
                <a:cs typeface="Arial"/>
              </a:endParaRPr>
            </a:p>
          </p:txBody>
        </p:sp>
        <p:sp>
          <p:nvSpPr>
            <p:cNvPr id="2066" name="Line 35"/>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latin typeface="Arial"/>
                <a:cs typeface="Arial"/>
              </a:endParaRPr>
            </a:p>
          </p:txBody>
        </p:sp>
        <p:sp>
          <p:nvSpPr>
            <p:cNvPr id="2067" name="Line 36"/>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latin typeface="Arial"/>
                <a:cs typeface="Arial"/>
              </a:endParaRPr>
            </a:p>
          </p:txBody>
        </p:sp>
        <p:sp>
          <p:nvSpPr>
            <p:cNvPr id="2068" name="Line 37"/>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latin typeface="Arial"/>
                <a:cs typeface="Arial"/>
              </a:endParaRPr>
            </a:p>
          </p:txBody>
        </p:sp>
        <p:sp>
          <p:nvSpPr>
            <p:cNvPr id="2069" name="Line 38"/>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latin typeface="Arial"/>
                <a:cs typeface="Arial"/>
              </a:endParaRPr>
            </a:p>
          </p:txBody>
        </p:sp>
      </p:gr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8</a:t>
            </a:fld>
            <a:endParaRPr lang="en-US" dirty="0"/>
          </a:p>
        </p:txBody>
      </p:sp>
    </p:spTree>
    <p:extLst>
      <p:ext uri="{BB962C8B-B14F-4D97-AF65-F5344CB8AC3E}">
        <p14:creationId xmlns:p14="http://schemas.microsoft.com/office/powerpoint/2010/main" val="9847813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wipe(left)">
                                      <p:cBhvr>
                                        <p:cTn id="7" dur="500"/>
                                        <p:tgtEl>
                                          <p:spTgt spid="83974">
                                            <p:txEl>
                                              <p:pRg st="0" end="0"/>
                                            </p:txEl>
                                          </p:spTgt>
                                        </p:tgtEl>
                                      </p:cBhvr>
                                    </p:animEffect>
                                  </p:childTnLst>
                                  <p:subTnLst>
                                    <p:animClr clrSpc="rgb" dir="cw">
                                      <p:cBhvr override="childStyle">
                                        <p:cTn dur="1" fill="hold" display="0" masterRel="nextClick" afterEffect="1"/>
                                        <p:tgtEl>
                                          <p:spTgt spid="83974">
                                            <p:txEl>
                                              <p:pRg st="0" end="0"/>
                                            </p:txEl>
                                          </p:spTgt>
                                        </p:tgtEl>
                                        <p:attrNameLst>
                                          <p:attrName>ppt_c</p:attrName>
                                        </p:attrNameLst>
                                      </p:cBhvr>
                                      <p:to>
                                        <a:srgbClr val="3366CC"/>
                                      </p:to>
                                    </p:animClr>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3974">
                                            <p:txEl>
                                              <p:pRg st="2" end="2"/>
                                            </p:txEl>
                                          </p:spTgt>
                                        </p:tgtEl>
                                        <p:attrNameLst>
                                          <p:attrName>style.visibility</p:attrName>
                                        </p:attrNameLst>
                                      </p:cBhvr>
                                      <p:to>
                                        <p:strVal val="visible"/>
                                      </p:to>
                                    </p:set>
                                    <p:animEffect transition="in" filter="wipe(left)">
                                      <p:cBhvr>
                                        <p:cTn id="11" dur="500"/>
                                        <p:tgtEl>
                                          <p:spTgt spid="83974">
                                            <p:txEl>
                                              <p:pRg st="2" end="2"/>
                                            </p:txEl>
                                          </p:spTgt>
                                        </p:tgtEl>
                                      </p:cBhvr>
                                    </p:animEffect>
                                  </p:childTnLst>
                                  <p:subTnLst>
                                    <p:animClr clrSpc="rgb" dir="cw">
                                      <p:cBhvr override="childStyle">
                                        <p:cTn dur="1" fill="hold" display="0" masterRel="nextClick" afterEffect="1"/>
                                        <p:tgtEl>
                                          <p:spTgt spid="83974">
                                            <p:txEl>
                                              <p:pRg st="2" end="2"/>
                                            </p:txEl>
                                          </p:spTgt>
                                        </p:tgtEl>
                                        <p:attrNameLst>
                                          <p:attrName>ppt_c</p:attrName>
                                        </p:attrNameLst>
                                      </p:cBhvr>
                                      <p:to>
                                        <a:srgbClr val="3366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14313" y="804863"/>
          <a:ext cx="5900737" cy="5711825"/>
        </p:xfrm>
        <a:graphic>
          <a:graphicData uri="http://schemas.openxmlformats.org/presentationml/2006/ole">
            <mc:AlternateContent xmlns:mc="http://schemas.openxmlformats.org/markup-compatibility/2006">
              <mc:Choice xmlns:v="urn:schemas-microsoft-com:vml" Requires="v">
                <p:oleObj spid="_x0000_s3091" name="Worksheet" r:id="rId4" imgW="3667125" imgH="3552944" progId="Excel.Sheet.8">
                  <p:embed/>
                </p:oleObj>
              </mc:Choice>
              <mc:Fallback>
                <p:oleObj name="Worksheet" r:id="rId4" imgW="3667125" imgH="35529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804863"/>
                        <a:ext cx="5900737" cy="571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Rectangle 6"/>
          <p:cNvSpPr>
            <a:spLocks noGrp="1" noChangeArrowheads="1"/>
          </p:cNvSpPr>
          <p:nvPr>
            <p:ph type="title"/>
          </p:nvPr>
        </p:nvSpPr>
        <p:spPr/>
        <p:txBody>
          <a:bodyPr/>
          <a:lstStyle/>
          <a:p>
            <a:pPr eaLnBrk="1" hangingPunct="1"/>
            <a:r>
              <a:rPr lang="en-US" sz="3600" smtClean="0"/>
              <a:t>WTP and the Demand Curve</a:t>
            </a:r>
          </a:p>
        </p:txBody>
      </p:sp>
      <p:sp>
        <p:nvSpPr>
          <p:cNvPr id="3078" name="Rectangle 7"/>
          <p:cNvSpPr>
            <a:spLocks noGrp="1" noChangeArrowheads="1"/>
          </p:cNvSpPr>
          <p:nvPr>
            <p:ph type="body" sz="quarter" idx="12"/>
          </p:nvPr>
        </p:nvSpPr>
        <p:spPr>
          <a:xfrm>
            <a:off x="5964238" y="889000"/>
            <a:ext cx="3125540" cy="4826000"/>
          </a:xfrm>
        </p:spPr>
        <p:txBody>
          <a:bodyPr>
            <a:normAutofit/>
          </a:bodyPr>
          <a:lstStyle/>
          <a:p>
            <a:pPr marL="0" indent="0" eaLnBrk="1" hangingPunct="1">
              <a:lnSpc>
                <a:spcPct val="125000"/>
              </a:lnSpc>
              <a:buFont typeface="Wingdings" pitchFamily="2" charset="2"/>
              <a:buNone/>
            </a:pPr>
            <a:r>
              <a:rPr lang="en-US" sz="2600" dirty="0" smtClean="0"/>
              <a:t>At any </a:t>
            </a:r>
            <a:r>
              <a:rPr lang="en-US" sz="2600" b="1" i="1" dirty="0" smtClean="0"/>
              <a:t>Q</a:t>
            </a:r>
            <a:r>
              <a:rPr lang="en-US" sz="2600" dirty="0" smtClean="0"/>
              <a:t>, the height of the </a:t>
            </a:r>
            <a:r>
              <a:rPr lang="en-US" sz="2600" b="1" i="1" dirty="0" smtClean="0"/>
              <a:t>D</a:t>
            </a:r>
            <a:r>
              <a:rPr lang="en-US" sz="2600" dirty="0" smtClean="0"/>
              <a:t> curve is the WTP of the </a:t>
            </a:r>
            <a:r>
              <a:rPr lang="en-US" sz="2600" b="1" i="1" dirty="0" smtClean="0">
                <a:solidFill>
                  <a:schemeClr val="accent6">
                    <a:lumMod val="50000"/>
                  </a:schemeClr>
                </a:solidFill>
              </a:rPr>
              <a:t>marginal buyer</a:t>
            </a:r>
            <a:r>
              <a:rPr lang="en-US" sz="2600" dirty="0" smtClean="0"/>
              <a:t>, the buyer who would leave the market if </a:t>
            </a:r>
            <a:r>
              <a:rPr lang="en-US" sz="2600" b="1" i="1" dirty="0" smtClean="0"/>
              <a:t>P</a:t>
            </a:r>
            <a:r>
              <a:rPr lang="en-US" sz="2600" dirty="0" smtClean="0"/>
              <a:t> were any higher.</a:t>
            </a:r>
          </a:p>
        </p:txBody>
      </p:sp>
      <p:sp>
        <p:nvSpPr>
          <p:cNvPr id="3079" name="Text Box 8"/>
          <p:cNvSpPr txBox="1">
            <a:spLocks noChangeArrowheads="1"/>
          </p:cNvSpPr>
          <p:nvPr/>
        </p:nvSpPr>
        <p:spPr bwMode="auto">
          <a:xfrm>
            <a:off x="1143000" y="838200"/>
            <a:ext cx="403225" cy="519113"/>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P</a:t>
            </a:r>
          </a:p>
        </p:txBody>
      </p:sp>
      <p:sp>
        <p:nvSpPr>
          <p:cNvPr id="3080" name="Text Box 9"/>
          <p:cNvSpPr txBox="1">
            <a:spLocks noChangeArrowheads="1"/>
          </p:cNvSpPr>
          <p:nvPr/>
        </p:nvSpPr>
        <p:spPr bwMode="auto">
          <a:xfrm>
            <a:off x="5489575" y="5653088"/>
            <a:ext cx="474663" cy="519112"/>
          </a:xfrm>
          <a:prstGeom prst="rect">
            <a:avLst/>
          </a:prstGeom>
          <a:noFill/>
          <a:ln w="9525">
            <a:noFill/>
            <a:miter lim="800000"/>
            <a:headEnd/>
            <a:tailEnd/>
          </a:ln>
        </p:spPr>
        <p:txBody>
          <a:bodyPr>
            <a:spAutoFit/>
          </a:bodyPr>
          <a:lstStyle/>
          <a:p>
            <a:pPr>
              <a:spcBef>
                <a:spcPct val="50000"/>
              </a:spcBef>
            </a:pPr>
            <a:r>
              <a:rPr lang="en-US" sz="2800" b="1" i="1" dirty="0">
                <a:latin typeface="Arial"/>
                <a:cs typeface="Arial"/>
              </a:rPr>
              <a:t>Q</a:t>
            </a:r>
          </a:p>
        </p:txBody>
      </p:sp>
      <p:grpSp>
        <p:nvGrpSpPr>
          <p:cNvPr id="2" name="Group 10"/>
          <p:cNvGrpSpPr>
            <a:grpSpLocks/>
          </p:cNvGrpSpPr>
          <p:nvPr/>
        </p:nvGrpSpPr>
        <p:grpSpPr bwMode="auto">
          <a:xfrm>
            <a:off x="1614488" y="1270000"/>
            <a:ext cx="3368675" cy="4292600"/>
            <a:chOff x="1017" y="800"/>
            <a:chExt cx="2122" cy="2704"/>
          </a:xfrm>
        </p:grpSpPr>
        <p:sp>
          <p:nvSpPr>
            <p:cNvPr id="3094" name="Line 11"/>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p>
          </p:txBody>
        </p:sp>
        <p:sp>
          <p:nvSpPr>
            <p:cNvPr id="3095" name="Line 12"/>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p>
          </p:txBody>
        </p:sp>
        <p:sp>
          <p:nvSpPr>
            <p:cNvPr id="3096" name="Line 13"/>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p>
          </p:txBody>
        </p:sp>
        <p:sp>
          <p:nvSpPr>
            <p:cNvPr id="3097" name="Line 14"/>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p>
          </p:txBody>
        </p:sp>
        <p:sp>
          <p:nvSpPr>
            <p:cNvPr id="3098" name="Line 15"/>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p>
          </p:txBody>
        </p:sp>
        <p:sp>
          <p:nvSpPr>
            <p:cNvPr id="3099" name="Line 16"/>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p>
          </p:txBody>
        </p:sp>
        <p:sp>
          <p:nvSpPr>
            <p:cNvPr id="3100" name="Line 17"/>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p>
          </p:txBody>
        </p:sp>
        <p:sp>
          <p:nvSpPr>
            <p:cNvPr id="3101" name="Line 18"/>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p>
          </p:txBody>
        </p:sp>
        <p:sp>
          <p:nvSpPr>
            <p:cNvPr id="3102" name="Line 19"/>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p>
          </p:txBody>
        </p:sp>
      </p:grpSp>
      <p:grpSp>
        <p:nvGrpSpPr>
          <p:cNvPr id="3" name="Group 20"/>
          <p:cNvGrpSpPr>
            <a:grpSpLocks/>
          </p:cNvGrpSpPr>
          <p:nvPr/>
        </p:nvGrpSpPr>
        <p:grpSpPr bwMode="auto">
          <a:xfrm>
            <a:off x="1676401" y="714374"/>
            <a:ext cx="1849437" cy="1343026"/>
            <a:chOff x="1056" y="712"/>
            <a:chExt cx="1165" cy="846"/>
          </a:xfrm>
        </p:grpSpPr>
        <p:sp>
          <p:nvSpPr>
            <p:cNvPr id="3092" name="Arc 21"/>
            <p:cNvSpPr>
              <a:spLocks/>
            </p:cNvSpPr>
            <p:nvPr/>
          </p:nvSpPr>
          <p:spPr bwMode="auto">
            <a:xfrm flipV="1">
              <a:off x="1488" y="938"/>
              <a:ext cx="632" cy="620"/>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latin typeface="Arial"/>
                <a:cs typeface="Arial"/>
              </a:endParaRPr>
            </a:p>
          </p:txBody>
        </p:sp>
        <p:sp>
          <p:nvSpPr>
            <p:cNvPr id="3093" name="Text Box 22"/>
            <p:cNvSpPr txBox="1">
              <a:spLocks noChangeArrowheads="1"/>
            </p:cNvSpPr>
            <p:nvPr/>
          </p:nvSpPr>
          <p:spPr bwMode="auto">
            <a:xfrm>
              <a:off x="1056" y="712"/>
              <a:ext cx="1165"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Flea’s WTP</a:t>
              </a:r>
            </a:p>
          </p:txBody>
        </p:sp>
      </p:grpSp>
      <p:grpSp>
        <p:nvGrpSpPr>
          <p:cNvPr id="4" name="Group 23"/>
          <p:cNvGrpSpPr>
            <a:grpSpLocks/>
          </p:cNvGrpSpPr>
          <p:nvPr/>
        </p:nvGrpSpPr>
        <p:grpSpPr bwMode="auto">
          <a:xfrm>
            <a:off x="2895600" y="1785937"/>
            <a:ext cx="2441575" cy="881063"/>
            <a:chOff x="1914" y="1126"/>
            <a:chExt cx="1538" cy="555"/>
          </a:xfrm>
        </p:grpSpPr>
        <p:sp>
          <p:nvSpPr>
            <p:cNvPr id="3090" name="Arc 24"/>
            <p:cNvSpPr>
              <a:spLocks/>
            </p:cNvSpPr>
            <p:nvPr/>
          </p:nvSpPr>
          <p:spPr bwMode="auto">
            <a:xfrm flipV="1">
              <a:off x="2149" y="1292"/>
              <a:ext cx="601" cy="389"/>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latin typeface="Arial"/>
                <a:cs typeface="Arial"/>
              </a:endParaRPr>
            </a:p>
          </p:txBody>
        </p:sp>
        <p:sp>
          <p:nvSpPr>
            <p:cNvPr id="3091" name="Text Box 25"/>
            <p:cNvSpPr txBox="1">
              <a:spLocks noChangeArrowheads="1"/>
            </p:cNvSpPr>
            <p:nvPr/>
          </p:nvSpPr>
          <p:spPr bwMode="auto">
            <a:xfrm>
              <a:off x="1914" y="1126"/>
              <a:ext cx="1538"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Anthony’s WTP</a:t>
              </a:r>
            </a:p>
          </p:txBody>
        </p:sp>
      </p:grpSp>
      <p:grpSp>
        <p:nvGrpSpPr>
          <p:cNvPr id="5" name="Group 26"/>
          <p:cNvGrpSpPr>
            <a:grpSpLocks/>
          </p:cNvGrpSpPr>
          <p:nvPr/>
        </p:nvGrpSpPr>
        <p:grpSpPr bwMode="auto">
          <a:xfrm>
            <a:off x="3581400" y="2554287"/>
            <a:ext cx="2078038" cy="950913"/>
            <a:chOff x="2374" y="1628"/>
            <a:chExt cx="1309" cy="599"/>
          </a:xfrm>
        </p:grpSpPr>
        <p:sp>
          <p:nvSpPr>
            <p:cNvPr id="3088" name="Arc 27"/>
            <p:cNvSpPr>
              <a:spLocks/>
            </p:cNvSpPr>
            <p:nvPr/>
          </p:nvSpPr>
          <p:spPr bwMode="auto">
            <a:xfrm flipV="1">
              <a:off x="2683" y="1826"/>
              <a:ext cx="361" cy="401"/>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latin typeface="Arial"/>
                <a:cs typeface="Arial"/>
              </a:endParaRPr>
            </a:p>
          </p:txBody>
        </p:sp>
        <p:sp>
          <p:nvSpPr>
            <p:cNvPr id="3089" name="Text Box 28"/>
            <p:cNvSpPr txBox="1">
              <a:spLocks noChangeArrowheads="1"/>
            </p:cNvSpPr>
            <p:nvPr/>
          </p:nvSpPr>
          <p:spPr bwMode="auto">
            <a:xfrm>
              <a:off x="2374" y="1628"/>
              <a:ext cx="1309"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Chad’s WTP</a:t>
              </a:r>
            </a:p>
          </p:txBody>
        </p:sp>
      </p:grpSp>
      <p:grpSp>
        <p:nvGrpSpPr>
          <p:cNvPr id="6" name="Group 3"/>
          <p:cNvGrpSpPr>
            <a:grpSpLocks/>
          </p:cNvGrpSpPr>
          <p:nvPr/>
        </p:nvGrpSpPr>
        <p:grpSpPr bwMode="auto">
          <a:xfrm>
            <a:off x="4724400" y="3124200"/>
            <a:ext cx="1258888" cy="1017588"/>
            <a:chOff x="3004" y="1808"/>
            <a:chExt cx="793" cy="641"/>
          </a:xfrm>
        </p:grpSpPr>
        <p:sp>
          <p:nvSpPr>
            <p:cNvPr id="3086" name="Arc 4"/>
            <p:cNvSpPr>
              <a:spLocks/>
            </p:cNvSpPr>
            <p:nvPr/>
          </p:nvSpPr>
          <p:spPr bwMode="auto">
            <a:xfrm flipV="1">
              <a:off x="3168" y="2251"/>
              <a:ext cx="271" cy="198"/>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latin typeface="Arial"/>
                <a:cs typeface="Arial"/>
              </a:endParaRPr>
            </a:p>
          </p:txBody>
        </p:sp>
        <p:sp>
          <p:nvSpPr>
            <p:cNvPr id="3087" name="Text Box 5"/>
            <p:cNvSpPr txBox="1">
              <a:spLocks noChangeArrowheads="1"/>
            </p:cNvSpPr>
            <p:nvPr/>
          </p:nvSpPr>
          <p:spPr bwMode="auto">
            <a:xfrm>
              <a:off x="3004" y="1808"/>
              <a:ext cx="793" cy="54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dirty="0">
                  <a:latin typeface="Arial"/>
                  <a:cs typeface="Arial"/>
                </a:rPr>
                <a:t>John’s </a:t>
              </a:r>
              <a:br>
                <a:rPr lang="en-US" sz="2500" dirty="0">
                  <a:latin typeface="Arial"/>
                  <a:cs typeface="Arial"/>
                </a:rPr>
              </a:br>
              <a:r>
                <a:rPr lang="en-US" sz="2500" dirty="0">
                  <a:latin typeface="Arial"/>
                  <a:cs typeface="Arial"/>
                </a:rPr>
                <a:t>WTP</a:t>
              </a:r>
            </a:p>
          </p:txBody>
        </p:sp>
      </p:gr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Tree>
    <p:extLst>
      <p:ext uri="{BB962C8B-B14F-4D97-AF65-F5344CB8AC3E}">
        <p14:creationId xmlns:p14="http://schemas.microsoft.com/office/powerpoint/2010/main" val="975631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bldLvl="4"/>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8688</TotalTime>
  <Words>7160</Words>
  <Application>Microsoft Office PowerPoint</Application>
  <PresentationFormat>On-screen Show (4:3)</PresentationFormat>
  <Paragraphs>684</Paragraphs>
  <Slides>44</Slides>
  <Notes>44</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44</vt:i4>
      </vt:variant>
    </vt:vector>
  </HeadingPairs>
  <TitlesOfParts>
    <vt:vector size="54" baseType="lpstr">
      <vt:lpstr>Chapter title</vt:lpstr>
      <vt:lpstr>Intro / Summary</vt:lpstr>
      <vt:lpstr>Chapter content</vt:lpstr>
      <vt:lpstr>Figure</vt:lpstr>
      <vt:lpstr>Table</vt:lpstr>
      <vt:lpstr>ActiveLearning</vt:lpstr>
      <vt:lpstr>Case study</vt:lpstr>
      <vt:lpstr>Ask Experts</vt:lpstr>
      <vt:lpstr>Appendix</vt:lpstr>
      <vt:lpstr>Worksheet</vt:lpstr>
      <vt:lpstr>PowerPoint Presentation</vt:lpstr>
      <vt:lpstr>Look for the answers to these questions:</vt:lpstr>
      <vt:lpstr>Welfare Economics</vt:lpstr>
      <vt:lpstr>Willingness to Pay (WTP)</vt:lpstr>
      <vt:lpstr>WTP and the Demand Curve</vt:lpstr>
      <vt:lpstr>WTP and the Demand Curve</vt:lpstr>
      <vt:lpstr>WTP and the Demand Curve</vt:lpstr>
      <vt:lpstr>About the Staircase Shape…</vt:lpstr>
      <vt:lpstr>WTP and the Demand Curve</vt:lpstr>
      <vt:lpstr>Consumer Surplus (CS)</vt:lpstr>
      <vt:lpstr>CS and the Demand Curve</vt:lpstr>
      <vt:lpstr>CS and the Demand Curve</vt:lpstr>
      <vt:lpstr>CS with Lots of Buyers &amp; a Smooth D Curve</vt:lpstr>
      <vt:lpstr>CS with Lots of Buyers &amp; a Smooth D Curve</vt:lpstr>
      <vt:lpstr>How a Higher Price Reduces CS</vt:lpstr>
      <vt:lpstr>Active Learning 1    Consumer surplus</vt:lpstr>
      <vt:lpstr>Active Learning 1     Answers</vt:lpstr>
      <vt:lpstr>Producer Surplus</vt:lpstr>
      <vt:lpstr>Producer Surplus</vt:lpstr>
      <vt:lpstr>Cost and the Supply Curve</vt:lpstr>
      <vt:lpstr>Cost and the Supply Curve</vt:lpstr>
      <vt:lpstr>Producer Surplus</vt:lpstr>
      <vt:lpstr>Producer Surplus and the S Curve</vt:lpstr>
      <vt:lpstr>PS with Lots of Sellers &amp; a Smooth S Curve</vt:lpstr>
      <vt:lpstr>PS with Lots of Sellers &amp; a Smooth S Curve</vt:lpstr>
      <vt:lpstr>How a Lower Price Reduces PS</vt:lpstr>
      <vt:lpstr>Active Learning 1    Producer surplus</vt:lpstr>
      <vt:lpstr>Active Learning 1    Producer surplus</vt:lpstr>
      <vt:lpstr>Market Efficiency</vt:lpstr>
      <vt:lpstr>Market’s Allocation of Resources</vt:lpstr>
      <vt:lpstr>Market’s Allocation of Resources</vt:lpstr>
      <vt:lpstr>Evaluating the Market Equilibrium</vt:lpstr>
      <vt:lpstr>Which Buyers Consume the Good?</vt:lpstr>
      <vt:lpstr>Which Sellers Produce the Good?</vt:lpstr>
      <vt:lpstr>Does Equilibrium Q  Maximize Total Surplus?</vt:lpstr>
      <vt:lpstr>Does Equilibrium Q  Maximize Total Surplus?</vt:lpstr>
      <vt:lpstr>Adam Smith and the Invisible Hand Passages from The Wealth of Nations, 1776</vt:lpstr>
      <vt:lpstr>Adam Smith and the Invisible Hand Passages from The Wealth of Nations, 1776</vt:lpstr>
      <vt:lpstr>Market Efficiency</vt:lpstr>
      <vt:lpstr>ASK THE EXPERTS</vt:lpstr>
      <vt:lpstr>Market Efficiency &amp; Market Failure</vt:lpstr>
      <vt:lpstr>Market Efficiency &amp; Market Failure</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290</cp:revision>
  <dcterms:created xsi:type="dcterms:W3CDTF">2016-03-16T19:41:09Z</dcterms:created>
  <dcterms:modified xsi:type="dcterms:W3CDTF">2016-06-01T20:00:42Z</dcterms:modified>
</cp:coreProperties>
</file>