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63" r:id="rId3"/>
    <p:sldMasterId id="2147483665" r:id="rId4"/>
    <p:sldMasterId id="2147483668" r:id="rId5"/>
    <p:sldMasterId id="2147483678" r:id="rId6"/>
    <p:sldMasterId id="2147483670" r:id="rId7"/>
    <p:sldMasterId id="2147483675" r:id="rId8"/>
    <p:sldMasterId id="2147483672" r:id="rId9"/>
  </p:sldMasterIdLst>
  <p:notesMasterIdLst>
    <p:notesMasterId r:id="rId43"/>
  </p:notesMasterIdLst>
  <p:handoutMasterIdLst>
    <p:handoutMasterId r:id="rId44"/>
  </p:handoutMasterIdLst>
  <p:sldIdLst>
    <p:sldId id="256" r:id="rId10"/>
    <p:sldId id="374" r:id="rId11"/>
    <p:sldId id="348" r:id="rId12"/>
    <p:sldId id="435" r:id="rId13"/>
    <p:sldId id="436" r:id="rId14"/>
    <p:sldId id="437" r:id="rId15"/>
    <p:sldId id="439" r:id="rId16"/>
    <p:sldId id="440" r:id="rId17"/>
    <p:sldId id="442" r:id="rId18"/>
    <p:sldId id="443" r:id="rId19"/>
    <p:sldId id="444" r:id="rId20"/>
    <p:sldId id="446" r:id="rId21"/>
    <p:sldId id="409" r:id="rId22"/>
    <p:sldId id="425" r:id="rId23"/>
    <p:sldId id="450" r:id="rId24"/>
    <p:sldId id="421" r:id="rId25"/>
    <p:sldId id="452" r:id="rId26"/>
    <p:sldId id="453" r:id="rId27"/>
    <p:sldId id="454" r:id="rId28"/>
    <p:sldId id="447" r:id="rId29"/>
    <p:sldId id="427" r:id="rId30"/>
    <p:sldId id="456" r:id="rId31"/>
    <p:sldId id="455" r:id="rId32"/>
    <p:sldId id="428" r:id="rId33"/>
    <p:sldId id="429" r:id="rId34"/>
    <p:sldId id="457" r:id="rId35"/>
    <p:sldId id="430" r:id="rId36"/>
    <p:sldId id="431" r:id="rId37"/>
    <p:sldId id="432" r:id="rId38"/>
    <p:sldId id="433" r:id="rId39"/>
    <p:sldId id="434" r:id="rId40"/>
    <p:sldId id="406" r:id="rId41"/>
    <p:sldId id="45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1221"/>
    <a:srgbClr val="660066"/>
    <a:srgbClr val="005EA4"/>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81564" autoAdjust="0"/>
  </p:normalViewPr>
  <p:slideViewPr>
    <p:cSldViewPr>
      <p:cViewPr>
        <p:scale>
          <a:sx n="60" d="100"/>
          <a:sy n="60" d="100"/>
        </p:scale>
        <p:origin x="-1098" y="84"/>
      </p:cViewPr>
      <p:guideLst>
        <p:guide orient="horz" pos="2160"/>
        <p:guide pos="2880"/>
      </p:guideLst>
    </p:cSldViewPr>
  </p:slideViewPr>
  <p:outlineViewPr>
    <p:cViewPr>
      <p:scale>
        <a:sx n="33" d="100"/>
        <a:sy n="33" d="100"/>
      </p:scale>
      <p:origin x="0" y="40626"/>
    </p:cViewPr>
  </p:outlineViewPr>
  <p:notesTextViewPr>
    <p:cViewPr>
      <p:scale>
        <a:sx n="1" d="1"/>
        <a:sy n="1" d="1"/>
      </p:scale>
      <p:origin x="0" y="0"/>
    </p:cViewPr>
  </p:notesTextViewPr>
  <p:sorterViewPr>
    <p:cViewPr>
      <p:scale>
        <a:sx n="80" d="100"/>
        <a:sy n="80" d="100"/>
      </p:scale>
      <p:origin x="0" y="1086"/>
    </p:cViewPr>
  </p:sorterViewPr>
  <p:notesViewPr>
    <p:cSldViewPr>
      <p:cViewPr>
        <p:scale>
          <a:sx n="70" d="100"/>
          <a:sy n="70" d="100"/>
        </p:scale>
        <p:origin x="-2544" y="3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ndreea\Desktop\Cengage\Mankiw%208e\fred2\imports%20unempl%20rate%20ch%209.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893339120011567E-2"/>
          <c:y val="3.0603130567228323E-2"/>
          <c:w val="0.87635870516185477"/>
          <c:h val="0.8326195683872849"/>
        </c:manualLayout>
      </c:layout>
      <c:lineChart>
        <c:grouping val="standard"/>
        <c:varyColors val="0"/>
        <c:ser>
          <c:idx val="0"/>
          <c:order val="0"/>
          <c:tx>
            <c:strRef>
              <c:f>'FRED Graph'!$E$12</c:f>
              <c:strCache>
                <c:ptCount val="1"/>
                <c:pt idx="0">
                  <c:v>Imports as % of GDP</c:v>
                </c:pt>
              </c:strCache>
            </c:strRef>
          </c:tx>
          <c:spPr>
            <a:ln w="57150">
              <a:solidFill>
                <a:srgbClr val="FF0000"/>
              </a:solidFill>
            </a:ln>
          </c:spPr>
          <c:marker>
            <c:spPr>
              <a:ln w="57150">
                <a:solidFill>
                  <a:srgbClr val="FF0000"/>
                </a:solidFill>
              </a:ln>
            </c:spPr>
          </c:marker>
          <c:cat>
            <c:strRef>
              <c:f>'FRED Graph'!$D$13:$D$18</c:f>
              <c:strCache>
                <c:ptCount val="6"/>
                <c:pt idx="0">
                  <c:v>1955-1964</c:v>
                </c:pt>
                <c:pt idx="1">
                  <c:v>1965-1974</c:v>
                </c:pt>
                <c:pt idx="2">
                  <c:v>1975-1984</c:v>
                </c:pt>
                <c:pt idx="3">
                  <c:v>1985-1994</c:v>
                </c:pt>
                <c:pt idx="4">
                  <c:v>1995-2004</c:v>
                </c:pt>
                <c:pt idx="5">
                  <c:v>2005-2014</c:v>
                </c:pt>
              </c:strCache>
            </c:strRef>
          </c:cat>
          <c:val>
            <c:numRef>
              <c:f>'FRED Graph'!$E$13:$E$18</c:f>
              <c:numCache>
                <c:formatCode>0.0</c:formatCode>
                <c:ptCount val="6"/>
                <c:pt idx="0">
                  <c:v>4.1399999999999988</c:v>
                </c:pt>
                <c:pt idx="1">
                  <c:v>5.4275000000000002</c:v>
                </c:pt>
                <c:pt idx="2">
                  <c:v>9.0974999999999984</c:v>
                </c:pt>
                <c:pt idx="3">
                  <c:v>10.33</c:v>
                </c:pt>
                <c:pt idx="4">
                  <c:v>12.967500000000005</c:v>
                </c:pt>
                <c:pt idx="5">
                  <c:v>16.272499999999997</c:v>
                </c:pt>
              </c:numCache>
            </c:numRef>
          </c:val>
          <c:smooth val="0"/>
        </c:ser>
        <c:ser>
          <c:idx val="1"/>
          <c:order val="1"/>
          <c:tx>
            <c:strRef>
              <c:f>'FRED Graph'!$F$12</c:f>
              <c:strCache>
                <c:ptCount val="1"/>
                <c:pt idx="0">
                  <c:v>Unemployment rate</c:v>
                </c:pt>
              </c:strCache>
            </c:strRef>
          </c:tx>
          <c:spPr>
            <a:ln w="57150"/>
          </c:spPr>
          <c:marker>
            <c:spPr>
              <a:ln w="57150"/>
            </c:spPr>
          </c:marker>
          <c:cat>
            <c:strRef>
              <c:f>'FRED Graph'!$D$13:$D$18</c:f>
              <c:strCache>
                <c:ptCount val="6"/>
                <c:pt idx="0">
                  <c:v>1955-1964</c:v>
                </c:pt>
                <c:pt idx="1">
                  <c:v>1965-1974</c:v>
                </c:pt>
                <c:pt idx="2">
                  <c:v>1975-1984</c:v>
                </c:pt>
                <c:pt idx="3">
                  <c:v>1985-1994</c:v>
                </c:pt>
                <c:pt idx="4">
                  <c:v>1995-2004</c:v>
                </c:pt>
                <c:pt idx="5">
                  <c:v>2005-2014</c:v>
                </c:pt>
              </c:strCache>
            </c:strRef>
          </c:cat>
          <c:val>
            <c:numRef>
              <c:f>'FRED Graph'!$F$13:$F$18</c:f>
              <c:numCache>
                <c:formatCode>0.0</c:formatCode>
                <c:ptCount val="6"/>
                <c:pt idx="0">
                  <c:v>5.4359668751175558</c:v>
                </c:pt>
                <c:pt idx="1">
                  <c:v>4.6835920505016224</c:v>
                </c:pt>
                <c:pt idx="2">
                  <c:v>7.7814296039105386</c:v>
                </c:pt>
                <c:pt idx="3">
                  <c:v>6.5029646823205427</c:v>
                </c:pt>
                <c:pt idx="4">
                  <c:v>5.1219674098199572</c:v>
                </c:pt>
                <c:pt idx="5">
                  <c:v>7.0473969713918034</c:v>
                </c:pt>
              </c:numCache>
            </c:numRef>
          </c:val>
          <c:smooth val="0"/>
        </c:ser>
        <c:dLbls>
          <c:showLegendKey val="0"/>
          <c:showVal val="0"/>
          <c:showCatName val="0"/>
          <c:showSerName val="0"/>
          <c:showPercent val="0"/>
          <c:showBubbleSize val="0"/>
        </c:dLbls>
        <c:marker val="1"/>
        <c:smooth val="0"/>
        <c:axId val="34700672"/>
        <c:axId val="35067776"/>
      </c:lineChart>
      <c:catAx>
        <c:axId val="34700672"/>
        <c:scaling>
          <c:orientation val="minMax"/>
        </c:scaling>
        <c:delete val="0"/>
        <c:axPos val="b"/>
        <c:majorTickMark val="out"/>
        <c:minorTickMark val="none"/>
        <c:tickLblPos val="nextTo"/>
        <c:txPr>
          <a:bodyPr/>
          <a:lstStyle/>
          <a:p>
            <a:pPr>
              <a:defRPr sz="1600"/>
            </a:pPr>
            <a:endParaRPr lang="en-US"/>
          </a:p>
        </c:txPr>
        <c:crossAx val="35067776"/>
        <c:crosses val="autoZero"/>
        <c:auto val="1"/>
        <c:lblAlgn val="ctr"/>
        <c:lblOffset val="100"/>
        <c:noMultiLvlLbl val="0"/>
      </c:catAx>
      <c:valAx>
        <c:axId val="35067776"/>
        <c:scaling>
          <c:orientation val="minMax"/>
        </c:scaling>
        <c:delete val="0"/>
        <c:axPos val="l"/>
        <c:majorGridlines/>
        <c:numFmt formatCode="0.0" sourceLinked="1"/>
        <c:majorTickMark val="out"/>
        <c:minorTickMark val="none"/>
        <c:tickLblPos val="nextTo"/>
        <c:txPr>
          <a:bodyPr/>
          <a:lstStyle/>
          <a:p>
            <a:pPr>
              <a:defRPr sz="1600"/>
            </a:pPr>
            <a:endParaRPr lang="en-US"/>
          </a:p>
        </c:txPr>
        <c:crossAx val="34700672"/>
        <c:crosses val="autoZero"/>
        <c:crossBetween val="between"/>
      </c:valAx>
    </c:plotArea>
    <c:legend>
      <c:legendPos val="t"/>
      <c:layout>
        <c:manualLayout>
          <c:xMode val="edge"/>
          <c:yMode val="edge"/>
          <c:x val="0.164502862339058"/>
          <c:y val="2.072538860103627E-2"/>
          <c:w val="0.42262801708609959"/>
          <c:h val="0.22319535058117734"/>
        </c:manualLayout>
      </c:layout>
      <c:overlay val="1"/>
      <c:spPr>
        <a:effectLst>
          <a:glow rad="127000">
            <a:srgbClr val="FF0000"/>
          </a:glow>
        </a:effectLst>
      </c:spPr>
      <c:txPr>
        <a:bodyPr/>
        <a:lstStyle/>
        <a:p>
          <a:pPr>
            <a:defRPr sz="200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BA0846-EC1A-40DB-8F81-96AE9A64BBB3}" type="datetimeFigureOut">
              <a:rPr lang="en-US" smtClean="0"/>
              <a:t>6/9/2016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CE0DA8-8A21-4DAB-8D09-F8325147C991}" type="slidenum">
              <a:rPr lang="en-US" smtClean="0"/>
              <a:t>‹#›</a:t>
            </a:fld>
            <a:endParaRPr lang="en-US"/>
          </a:p>
        </p:txBody>
      </p:sp>
    </p:spTree>
    <p:extLst>
      <p:ext uri="{BB962C8B-B14F-4D97-AF65-F5344CB8AC3E}">
        <p14:creationId xmlns:p14="http://schemas.microsoft.com/office/powerpoint/2010/main" val="4026689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DD168-A957-4784-9C8A-5438585B9AF9}" type="datetimeFigureOut">
              <a:rPr lang="en-US" smtClean="0"/>
              <a:t>6/9/2016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to.org/english/forums_e/students_e/students_e.ht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soystats.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This relatively short chapter has a few main objectives:  </a:t>
            </a:r>
          </a:p>
          <a:p>
            <a:pPr marL="233363" lvl="1" indent="-119063" eaLnBrk="1" hangingPunct="1">
              <a:buFontTx/>
              <a:buChar char="•"/>
            </a:pPr>
            <a:r>
              <a:rPr lang="en-US" dirty="0" smtClean="0"/>
              <a:t>Welfare analysis of free trade in a good that a country exports, relative to no trade.  </a:t>
            </a:r>
          </a:p>
          <a:p>
            <a:pPr marL="233363" lvl="1" indent="-119063" eaLnBrk="1" hangingPunct="1">
              <a:buFontTx/>
              <a:buChar char="•"/>
            </a:pPr>
            <a:r>
              <a:rPr lang="en-US" dirty="0" smtClean="0"/>
              <a:t>Welfare analysis of free trade in a good that the country imports, relative to no trade. </a:t>
            </a:r>
          </a:p>
          <a:p>
            <a:pPr marL="233363" lvl="1" indent="-119063" eaLnBrk="1" hangingPunct="1">
              <a:buFontTx/>
              <a:buChar char="•"/>
            </a:pPr>
            <a:r>
              <a:rPr lang="en-US" dirty="0" smtClean="0"/>
              <a:t>Welfare analysis of a tariff, relative to free trade in a good the country imports.  </a:t>
            </a:r>
          </a:p>
          <a:p>
            <a:pPr marL="233363" lvl="1" indent="-119063" eaLnBrk="1" hangingPunct="1">
              <a:buFontTx/>
              <a:buChar char="•"/>
            </a:pPr>
            <a:r>
              <a:rPr lang="en-US" dirty="0" smtClean="0"/>
              <a:t>The most common arguments for restricting imports, and the economist’s response to each.  </a:t>
            </a:r>
          </a:p>
        </p:txBody>
      </p:sp>
      <p:sp>
        <p:nvSpPr>
          <p:cNvPr id="4" name="Slide Number Placeholder 3"/>
          <p:cNvSpPr>
            <a:spLocks noGrp="1"/>
          </p:cNvSpPr>
          <p:nvPr>
            <p:ph type="sldNum" sz="quarter" idx="10"/>
          </p:nvPr>
        </p:nvSpPr>
        <p:spPr/>
        <p:txBody>
          <a:bodyPr/>
          <a:lstStyle/>
          <a:p>
            <a:fld id="{2CAF6792-DBE1-4461-97FA-F85A7B48814E}" type="slidenum">
              <a:rPr lang="en-US" smtClean="0"/>
              <a:t>1</a:t>
            </a:fld>
            <a:endParaRPr lang="en-US"/>
          </a:p>
        </p:txBody>
      </p:sp>
    </p:spTree>
    <p:extLst>
      <p:ext uri="{BB962C8B-B14F-4D97-AF65-F5344CB8AC3E}">
        <p14:creationId xmlns:p14="http://schemas.microsoft.com/office/powerpoint/2010/main" val="40886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fld id="{67A3F6BA-F70D-469C-A304-42B3B2F7B24F}" type="slidenum">
              <a:rPr lang="en-US" smtClean="0">
                <a:solidFill>
                  <a:prstClr val="black"/>
                </a:solidFill>
                <a:latin typeface="Calibri"/>
              </a:rPr>
              <a:pPr/>
              <a:t>11</a:t>
            </a:fld>
            <a:endParaRPr lang="en-US">
              <a:solidFill>
                <a:prstClr val="black"/>
              </a:solidFill>
              <a:latin typeface="Calibri"/>
            </a:endParaRPr>
          </a:p>
        </p:txBody>
      </p:sp>
      <p:sp>
        <p:nvSpPr>
          <p:cNvPr id="87044" name="Rectangle 3"/>
          <p:cNvSpPr>
            <a:spLocks noGrp="1" noChangeArrowheads="1"/>
          </p:cNvSpPr>
          <p:nvPr>
            <p:ph type="body" idx="1"/>
          </p:nvPr>
        </p:nvSpPr>
        <p:spPr>
          <a:xfrm>
            <a:off x="533400" y="3962400"/>
            <a:ext cx="6019800" cy="4876800"/>
          </a:xfrm>
        </p:spPr>
        <p:txBody>
          <a:bodyPr>
            <a:noAutofit/>
          </a:bodyPr>
          <a:lstStyle/>
          <a:p>
            <a:pPr eaLnBrk="1" hangingPunct="1"/>
            <a:r>
              <a:rPr lang="en-US" sz="1100" dirty="0" smtClean="0"/>
              <a:t>Trade benefits consumers in this case because it allows them to buy plasma TVs at lower prices, so more consumers can afford plasma TVs if imports are allowed.  The gains to consumers appear on the graph as the area (B+D), which represents the increase in consumer surplus when the country allows trade.  </a:t>
            </a:r>
          </a:p>
          <a:p>
            <a:pPr eaLnBrk="1" hangingPunct="1"/>
            <a:endParaRPr lang="en-US" sz="1100" dirty="0" smtClean="0"/>
          </a:p>
          <a:p>
            <a:pPr eaLnBrk="1" hangingPunct="1"/>
            <a:r>
              <a:rPr lang="en-US" sz="1100" dirty="0" smtClean="0"/>
              <a:t>In this example, trade harms domestic producers because they now must sell their plasma TVs at a lower price.  As a result, they produce a smaller quantity, earn less revenue, and likely let go of some of their workers.  These losses are represented on the graph by the area B , which represents the fall in producer surplus resulting from trade.  </a:t>
            </a:r>
          </a:p>
          <a:p>
            <a:pPr eaLnBrk="1" hangingPunct="1"/>
            <a:endParaRPr lang="en-US" sz="1100" dirty="0" smtClean="0"/>
          </a:p>
          <a:p>
            <a:pPr eaLnBrk="1" hangingPunct="1"/>
            <a:r>
              <a:rPr lang="en-US" sz="1100" dirty="0" smtClean="0"/>
              <a:t>As the graph shows, the gains to consumers outweigh the losses to producers:  total surplus increases by the amount D, which represents the gains from trade in plasma TV sets.</a:t>
            </a:r>
          </a:p>
          <a:p>
            <a:endParaRPr lang="en-US" sz="1100" b="0" i="0" dirty="0" smtClean="0"/>
          </a:p>
        </p:txBody>
      </p:sp>
      <p:sp>
        <p:nvSpPr>
          <p:cNvPr id="7" name="Slide Image Placeholder 6"/>
          <p:cNvSpPr>
            <a:spLocks noGrp="1" noRot="1" noChangeAspect="1"/>
          </p:cNvSpPr>
          <p:nvPr>
            <p:ph type="sldImg"/>
          </p:nvPr>
        </p:nvSpPr>
        <p:spPr>
          <a:xfrm>
            <a:off x="1295400" y="609600"/>
            <a:ext cx="4191000" cy="3143250"/>
          </a:xfr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84816A63-9EBF-459C-A4D1-F3695C0663AE}" type="slidenum">
              <a:rPr lang="en-US" smtClean="0"/>
              <a:pPr/>
              <a:t>12</a:t>
            </a:fld>
            <a:endParaRPr lang="en-US" smtClean="0"/>
          </a:p>
        </p:txBody>
      </p:sp>
      <p:sp>
        <p:nvSpPr>
          <p:cNvPr id="5222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10D67AE-0E5E-490B-A09A-6C079525EDAB}" type="slidenum">
              <a:rPr lang="en-US" sz="1200">
                <a:cs typeface="Arial" charset="0"/>
              </a:rPr>
              <a:pPr algn="r"/>
              <a:t>12</a:t>
            </a:fld>
            <a:endParaRPr lang="en-US" sz="1200">
              <a:cs typeface="Arial" charset="0"/>
            </a:endParaRPr>
          </a:p>
        </p:txBody>
      </p:sp>
      <p:sp>
        <p:nvSpPr>
          <p:cNvPr id="52228" name="Rectangle 2"/>
          <p:cNvSpPr>
            <a:spLocks noGrp="1" noRot="1" noChangeAspect="1" noChangeArrowheads="1" noTextEdit="1"/>
          </p:cNvSpPr>
          <p:nvPr>
            <p:ph type="sldImg"/>
          </p:nvPr>
        </p:nvSpPr>
        <p:spPr>
          <a:xfrm>
            <a:off x="1143000" y="534988"/>
            <a:ext cx="4572000" cy="3429000"/>
          </a:xfrm>
          <a:ln/>
        </p:spPr>
      </p:sp>
      <p:sp>
        <p:nvSpPr>
          <p:cNvPr id="52229" name="Rectangle 3"/>
          <p:cNvSpPr>
            <a:spLocks noGrp="1" noChangeArrowheads="1"/>
          </p:cNvSpPr>
          <p:nvPr>
            <p:ph type="body" idx="1"/>
          </p:nvPr>
        </p:nvSpPr>
        <p:spPr>
          <a:xfrm>
            <a:off x="685800" y="4248150"/>
            <a:ext cx="5486400" cy="4210050"/>
          </a:xfrm>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‘Ask the experts’ feature provides the opportunity for class discussion.  </a:t>
            </a:r>
          </a:p>
          <a:p>
            <a:r>
              <a:rPr lang="en-US" dirty="0" smtClean="0"/>
              <a:t>After showing the statement, you can ask your students to choose one of the options: agree, disagree, or uncertain. You can collect their answers in a variety of ways: show of hands, ballot, clicker system, etc. If time permits, you can allow students to group and discuss some of the reasons they chose their answer. </a:t>
            </a:r>
          </a:p>
          <a:p>
            <a:r>
              <a:rPr lang="en-US" dirty="0" smtClean="0"/>
              <a:t>Ask the students to share with the class their reasons. Their answers will vary. </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13</a:t>
            </a:fld>
            <a:endParaRPr lang="en-US"/>
          </a:p>
        </p:txBody>
      </p:sp>
    </p:spTree>
    <p:extLst>
      <p:ext uri="{BB962C8B-B14F-4D97-AF65-F5344CB8AC3E}">
        <p14:creationId xmlns:p14="http://schemas.microsoft.com/office/powerpoint/2010/main" val="250711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December 2005, thousands of protestors gathered outside the meeting place of the World Trade Organization talks in Hong Kong.  Some protests turned violent, and police made 900 arrests.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15</a:t>
            </a:fld>
            <a:endParaRPr lang="en-US"/>
          </a:p>
        </p:txBody>
      </p:sp>
    </p:spTree>
    <p:extLst>
      <p:ext uri="{BB962C8B-B14F-4D97-AF65-F5344CB8AC3E}">
        <p14:creationId xmlns:p14="http://schemas.microsoft.com/office/powerpoint/2010/main" val="3033712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Cotton shirts</a:t>
            </a:r>
          </a:p>
          <a:p>
            <a:r>
              <a:rPr lang="en-US" dirty="0" smtClean="0"/>
              <a:t>P</a:t>
            </a:r>
            <a:r>
              <a:rPr lang="en-US" baseline="-25000" dirty="0" smtClean="0"/>
              <a:t>W</a:t>
            </a:r>
            <a:r>
              <a:rPr lang="en-US" dirty="0" smtClean="0"/>
              <a:t> = $20</a:t>
            </a:r>
          </a:p>
          <a:p>
            <a:r>
              <a:rPr lang="en-US" dirty="0" smtClean="0"/>
              <a:t>Tariff:  T = $10/shirt</a:t>
            </a:r>
          </a:p>
          <a:p>
            <a:r>
              <a:rPr lang="en-US" dirty="0" smtClean="0"/>
              <a:t>Consumers must pay $30 for an imported shirt. </a:t>
            </a:r>
          </a:p>
          <a:p>
            <a:r>
              <a:rPr lang="en-US" dirty="0" smtClean="0"/>
              <a:t>So, domestic producers can charge $30 per shirt. </a:t>
            </a:r>
          </a:p>
          <a:p>
            <a:r>
              <a:rPr lang="en-US" dirty="0" smtClean="0"/>
              <a:t>In general, the price facing domestic buyers &amp; sellers equals (P</a:t>
            </a:r>
            <a:r>
              <a:rPr lang="en-US" baseline="-25000" dirty="0" smtClean="0"/>
              <a:t>W</a:t>
            </a:r>
            <a:r>
              <a:rPr lang="en-US" dirty="0" smtClean="0"/>
              <a:t> + T ).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16</a:t>
            </a:fld>
            <a:endParaRPr lang="en-US"/>
          </a:p>
        </p:txBody>
      </p:sp>
    </p:spTree>
    <p:extLst>
      <p:ext uri="{BB962C8B-B14F-4D97-AF65-F5344CB8AC3E}">
        <p14:creationId xmlns:p14="http://schemas.microsoft.com/office/powerpoint/2010/main" val="3545776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6E2A397-1AA5-403A-82AD-20403397FEB7}" type="slidenum">
              <a:rPr lang="en-US" smtClean="0"/>
              <a:pPr/>
              <a:t>17</a:t>
            </a:fld>
            <a:endParaRPr lang="en-US" smtClean="0"/>
          </a:p>
        </p:txBody>
      </p:sp>
      <p:sp>
        <p:nvSpPr>
          <p:cNvPr id="563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718886A-0C50-4BDE-8D39-AF5499984ACC}" type="slidenum">
              <a:rPr lang="en-US" sz="1200">
                <a:cs typeface="Arial" charset="0"/>
              </a:rPr>
              <a:pPr algn="r"/>
              <a:t>17</a:t>
            </a:fld>
            <a:endParaRPr lang="en-US" sz="1200">
              <a:cs typeface="Arial" charset="0"/>
            </a:endParaRPr>
          </a:p>
        </p:txBody>
      </p:sp>
      <p:sp>
        <p:nvSpPr>
          <p:cNvPr id="56324" name="Rectangle 2"/>
          <p:cNvSpPr>
            <a:spLocks noGrp="1" noRot="1" noChangeAspect="1" noChangeArrowheads="1" noTextEdit="1"/>
          </p:cNvSpPr>
          <p:nvPr>
            <p:ph type="sldImg"/>
          </p:nvPr>
        </p:nvSpPr>
        <p:spPr>
          <a:xfrm>
            <a:off x="1143000" y="534988"/>
            <a:ext cx="4572000" cy="3429000"/>
          </a:xfrm>
          <a:ln/>
        </p:spPr>
      </p:sp>
      <p:sp>
        <p:nvSpPr>
          <p:cNvPr id="56325"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538D752-8FD3-4563-BD6F-BC8B69503FFB}" type="slidenum">
              <a:rPr lang="en-US" smtClean="0"/>
              <a:pPr/>
              <a:t>18</a:t>
            </a:fld>
            <a:endParaRPr lang="en-US" smtClean="0"/>
          </a:p>
        </p:txBody>
      </p:sp>
      <p:sp>
        <p:nvSpPr>
          <p:cNvPr id="573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8592A03-E3BB-4628-90C3-5C4E7C4A4880}" type="slidenum">
              <a:rPr lang="en-US" sz="1200">
                <a:cs typeface="Arial" charset="0"/>
              </a:rPr>
              <a:pPr algn="r"/>
              <a:t>18</a:t>
            </a:fld>
            <a:endParaRPr lang="en-US" sz="1200">
              <a:cs typeface="Arial" charset="0"/>
            </a:endParaRPr>
          </a:p>
        </p:txBody>
      </p:sp>
      <p:sp>
        <p:nvSpPr>
          <p:cNvPr id="57348" name="Rectangle 2"/>
          <p:cNvSpPr>
            <a:spLocks noGrp="1" noRot="1" noChangeAspect="1" noChangeArrowheads="1" noTextEdit="1"/>
          </p:cNvSpPr>
          <p:nvPr>
            <p:ph type="sldImg"/>
          </p:nvPr>
        </p:nvSpPr>
        <p:spPr>
          <a:xfrm>
            <a:off x="1143000" y="534988"/>
            <a:ext cx="4572000" cy="3429000"/>
          </a:xfrm>
          <a:ln/>
        </p:spPr>
      </p:sp>
      <p:sp>
        <p:nvSpPr>
          <p:cNvPr id="57349"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The tariff benefits domestic producers by allowing them to sell for a higher price.  Producer surplus increases by C.  </a:t>
            </a:r>
          </a:p>
          <a:p>
            <a:pPr eaLnBrk="1" hangingPunct="1"/>
            <a:endParaRPr lang="en-US" dirty="0" smtClean="0"/>
          </a:p>
          <a:p>
            <a:pPr eaLnBrk="1" hangingPunct="1"/>
            <a:r>
              <a:rPr lang="en-US" dirty="0" smtClean="0"/>
              <a:t>The tariff makes consumers worse off because they have to pay a higher price.  Consumer surplus falls by C + D + E + F.  </a:t>
            </a:r>
          </a:p>
          <a:p>
            <a:pPr eaLnBrk="1" hangingPunct="1"/>
            <a:endParaRPr lang="en-US" dirty="0" smtClean="0"/>
          </a:p>
          <a:p>
            <a:pPr eaLnBrk="1" hangingPunct="1"/>
            <a:r>
              <a:rPr lang="en-US" dirty="0" smtClean="0"/>
              <a:t>The tariff generates revenue for the government equal to E.  </a:t>
            </a:r>
          </a:p>
          <a:p>
            <a:pPr eaLnBrk="1" hangingPunct="1"/>
            <a:endParaRPr lang="en-US" dirty="0" smtClean="0"/>
          </a:p>
          <a:p>
            <a:pPr eaLnBrk="1" hangingPunct="1"/>
            <a:r>
              <a:rPr lang="en-US" dirty="0" smtClean="0"/>
              <a:t>The losses from the tariff exceed the gains, so total welfare falls.  The tariff reduces total </a:t>
            </a:r>
            <a:r>
              <a:rPr lang="en-US" dirty="0" smtClean="0"/>
              <a:t>surplus by (D + F).  </a:t>
            </a:r>
          </a:p>
          <a:p>
            <a:pPr eaLnBrk="1" hangingPunct="1"/>
            <a:endParaRPr lang="en-US" dirty="0" smtClean="0"/>
          </a:p>
          <a:p>
            <a:r>
              <a:rPr lang="en-US" altLang="en-US" dirty="0" smtClean="0"/>
              <a:t>The effects of a tariff</a:t>
            </a:r>
          </a:p>
          <a:p>
            <a:pPr lvl="1"/>
            <a:r>
              <a:rPr lang="en-US" altLang="en-US" dirty="0" smtClean="0"/>
              <a:t>Price rises by the amount of the tariff</a:t>
            </a:r>
          </a:p>
          <a:p>
            <a:pPr lvl="1"/>
            <a:r>
              <a:rPr lang="en-US" altLang="en-US" dirty="0" smtClean="0"/>
              <a:t>Domestic quantity demanded decreases</a:t>
            </a:r>
          </a:p>
          <a:p>
            <a:pPr lvl="1"/>
            <a:r>
              <a:rPr lang="en-US" altLang="en-US" dirty="0" smtClean="0"/>
              <a:t>Domestic quantity supplied increases </a:t>
            </a:r>
          </a:p>
          <a:p>
            <a:pPr lvl="1"/>
            <a:r>
              <a:rPr lang="en-US" altLang="en-US" dirty="0" smtClean="0"/>
              <a:t>Reduces the quantity of imports</a:t>
            </a:r>
          </a:p>
          <a:p>
            <a:pPr lvl="1"/>
            <a:r>
              <a:rPr lang="en-US" altLang="en-US" dirty="0" smtClean="0"/>
              <a:t>Moves the domestic market closer to its equilibrium without trade</a:t>
            </a:r>
          </a:p>
          <a:p>
            <a:pPr lvl="1"/>
            <a:r>
              <a:rPr lang="en-US" altLang="en-US" dirty="0" smtClean="0"/>
              <a:t>Domestic sellers are better off</a:t>
            </a:r>
          </a:p>
          <a:p>
            <a:pPr lvl="1"/>
            <a:r>
              <a:rPr lang="en-US" altLang="en-US" dirty="0" smtClean="0"/>
              <a:t>Domestic buyers are worse off</a:t>
            </a:r>
          </a:p>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907E6211-B1C5-4466-B8C9-78ABB886AF5E}" type="slidenum">
              <a:rPr lang="en-US" smtClean="0"/>
              <a:pPr/>
              <a:t>19</a:t>
            </a:fld>
            <a:endParaRPr lang="en-US" smtClean="0"/>
          </a:p>
        </p:txBody>
      </p:sp>
      <p:sp>
        <p:nvSpPr>
          <p:cNvPr id="583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B5A39AC-EB70-4A32-B30C-F919F28AE193}" type="slidenum">
              <a:rPr lang="en-US" sz="1200">
                <a:cs typeface="Arial" charset="0"/>
              </a:rPr>
              <a:pPr algn="r"/>
              <a:t>19</a:t>
            </a:fld>
            <a:endParaRPr lang="en-US" sz="1200">
              <a:cs typeface="Arial" charset="0"/>
            </a:endParaRPr>
          </a:p>
        </p:txBody>
      </p:sp>
      <p:sp>
        <p:nvSpPr>
          <p:cNvPr id="58372" name="Rectangle 2"/>
          <p:cNvSpPr>
            <a:spLocks noGrp="1" noRot="1" noChangeAspect="1" noChangeArrowheads="1" noTextEdit="1"/>
          </p:cNvSpPr>
          <p:nvPr>
            <p:ph type="sldImg"/>
          </p:nvPr>
        </p:nvSpPr>
        <p:spPr>
          <a:xfrm>
            <a:off x="1143000" y="534988"/>
            <a:ext cx="4572000" cy="3429000"/>
          </a:xfrm>
          <a:ln/>
        </p:spPr>
      </p:sp>
      <p:sp>
        <p:nvSpPr>
          <p:cNvPr id="58373"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A tariff is a tax.  Like the taxes we studied in the preceding chapter, the tariff causes a deadweight loss because it distorts incentives.  </a:t>
            </a:r>
          </a:p>
          <a:p>
            <a:pPr eaLnBrk="1" hangingPunct="1"/>
            <a:endParaRPr lang="en-US" dirty="0" smtClean="0"/>
          </a:p>
          <a:p>
            <a:pPr eaLnBrk="1" hangingPunct="1"/>
            <a:r>
              <a:rPr lang="en-US" dirty="0" smtClean="0"/>
              <a:t>Here, the tariff causes the economy to devote more resources to a good that could be produced at lower opportunity cost in other countries.  This causes a deadweight loss, represented on the graph by the area D.  </a:t>
            </a:r>
          </a:p>
          <a:p>
            <a:pPr eaLnBrk="1" hangingPunct="1"/>
            <a:endParaRPr lang="en-US" dirty="0" smtClean="0"/>
          </a:p>
          <a:p>
            <a:pPr eaLnBrk="1" hangingPunct="1"/>
            <a:r>
              <a:rPr lang="en-US" dirty="0" smtClean="0"/>
              <a:t>Also, the tariff gives consumers an incentive to purchase a smaller quantity.  The result is a deadweight loss (area F on graph).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In the textbook, the import quota as another way to restrict trade is</a:t>
            </a:r>
            <a:r>
              <a:rPr lang="en-US" baseline="0" dirty="0" smtClean="0"/>
              <a:t> in an FYI box. </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 tariff creates revenue for the government;</a:t>
            </a:r>
            <a:r>
              <a:rPr lang="en-US" baseline="0" dirty="0" smtClean="0"/>
              <a:t> a quota creates profits for the foreign producers. G</a:t>
            </a:r>
            <a:r>
              <a:rPr lang="en-US" dirty="0" smtClean="0"/>
              <a:t>overnment could auction licenses to import to capture this profit as revenue.  Usually it does not.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20</a:t>
            </a:fld>
            <a:endParaRPr lang="en-US"/>
          </a:p>
        </p:txBody>
      </p:sp>
    </p:spTree>
    <p:extLst>
      <p:ext uri="{BB962C8B-B14F-4D97-AF65-F5344CB8AC3E}">
        <p14:creationId xmlns:p14="http://schemas.microsoft.com/office/powerpoint/2010/main" val="3947569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the arguments slides, the information in quotation marks (following the type of argument) is the argument brought to support trade restriction. The information not in quotation marks is the economists’ response to that argument.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21</a:t>
            </a:fld>
            <a:endParaRPr lang="en-US"/>
          </a:p>
        </p:txBody>
      </p:sp>
    </p:spTree>
    <p:extLst>
      <p:ext uri="{BB962C8B-B14F-4D97-AF65-F5344CB8AC3E}">
        <p14:creationId xmlns:p14="http://schemas.microsoft.com/office/powerpoint/2010/main" val="1683196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a:t>
            </a:fld>
            <a:endParaRPr lang="en-US"/>
          </a:p>
        </p:txBody>
      </p:sp>
    </p:spTree>
    <p:extLst>
      <p:ext uri="{BB962C8B-B14F-4D97-AF65-F5344CB8AC3E}">
        <p14:creationId xmlns:p14="http://schemas.microsoft.com/office/powerpoint/2010/main" val="1362360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By using decade averages, the short-term noise and fluctuations average out, which makes the long-term trends easier to see.  </a:t>
            </a:r>
          </a:p>
          <a:p>
            <a:pPr eaLnBrk="1" hangingPunct="1"/>
            <a:endParaRPr lang="en-US" dirty="0" smtClean="0"/>
          </a:p>
          <a:p>
            <a:pPr eaLnBrk="1" hangingPunct="1"/>
            <a:r>
              <a:rPr lang="en-US" dirty="0" smtClean="0"/>
              <a:t>Unemployment hovers around 6%, while imports keep trending up. Indeed, the period from 1975-2004 sees unemployment fall while imports rise. </a:t>
            </a:r>
          </a:p>
          <a:p>
            <a:pPr eaLnBrk="1" hangingPunct="1"/>
            <a:endParaRPr lang="en-US" dirty="0" smtClean="0"/>
          </a:p>
          <a:p>
            <a:pPr eaLnBrk="1" hangingPunct="1"/>
            <a:r>
              <a:rPr lang="en-US" dirty="0" smtClean="0"/>
              <a:t>Note:  This data does not appear in the textbook.  I include it here because I think it is effective. But it is not supported in the Test Bank or Study Guide, so please feel free to omit this and the preceding slide if you wish. </a:t>
            </a:r>
          </a:p>
          <a:p>
            <a:pPr eaLnBrk="1" hangingPunct="1"/>
            <a:endParaRPr lang="en-US" dirty="0" smtClean="0"/>
          </a:p>
          <a:p>
            <a:pPr eaLnBrk="1" hangingPunct="1"/>
            <a:r>
              <a:rPr lang="en-US" dirty="0" smtClean="0"/>
              <a:t>Data source:  FRED database, St Louis Federal Reserve,  </a:t>
            </a:r>
          </a:p>
          <a:p>
            <a:pPr eaLnBrk="1" hangingPunct="1"/>
            <a:r>
              <a:rPr lang="en-US" dirty="0" smtClean="0"/>
              <a:t>http://research.stlouisfed.org/fred2/  </a:t>
            </a:r>
          </a:p>
          <a:p>
            <a:pPr eaLnBrk="1" hangingPunct="1"/>
            <a:r>
              <a:rPr lang="en-US" dirty="0" smtClean="0"/>
              <a:t>and my calculations.  (using quarterly data </a:t>
            </a:r>
            <a:r>
              <a:rPr lang="en-US" sz="1200" b="0" i="0" u="none" strike="noStrike" kern="1200" dirty="0" smtClean="0">
                <a:solidFill>
                  <a:schemeClr val="tx1"/>
                </a:solidFill>
                <a:effectLst/>
                <a:latin typeface="+mn-lt"/>
                <a:ea typeface="+mn-ea"/>
                <a:cs typeface="+mn-cs"/>
              </a:rPr>
              <a:t>B021RE1Q156NBEA</a:t>
            </a:r>
            <a:r>
              <a:rPr lang="en-US" dirty="0" smtClean="0"/>
              <a:t>  and </a:t>
            </a:r>
            <a:r>
              <a:rPr lang="en-US" sz="1200" b="0" i="0" u="none" strike="noStrike" kern="1200" dirty="0" smtClean="0">
                <a:solidFill>
                  <a:schemeClr val="tx1"/>
                </a:solidFill>
                <a:effectLst/>
                <a:latin typeface="+mn-lt"/>
                <a:ea typeface="+mn-ea"/>
                <a:cs typeface="+mn-cs"/>
              </a:rPr>
              <a:t>LRUN64TTUSQ156N</a:t>
            </a:r>
            <a:r>
              <a:rPr lang="en-US" dirty="0" smtClean="0"/>
              <a:t> </a:t>
            </a:r>
            <a:r>
              <a:rPr lang="en-US" dirty="0" smtClean="0"/>
              <a:t>, I computed simple averages of the two series over each of the decades shown in the graph.) </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22</a:t>
            </a:fld>
            <a:endParaRPr lang="en-US"/>
          </a:p>
        </p:txBody>
      </p:sp>
    </p:spTree>
    <p:extLst>
      <p:ext uri="{BB962C8B-B14F-4D97-AF65-F5344CB8AC3E}">
        <p14:creationId xmlns:p14="http://schemas.microsoft.com/office/powerpoint/2010/main" val="1208891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23</a:t>
            </a:fld>
            <a:endParaRPr lang="en-US"/>
          </a:p>
        </p:txBody>
      </p:sp>
    </p:spTree>
    <p:extLst>
      <p:ext uri="{BB962C8B-B14F-4D97-AF65-F5344CB8AC3E}">
        <p14:creationId xmlns:p14="http://schemas.microsoft.com/office/powerpoint/2010/main" val="1683196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57150" eaLnBrk="1" hangingPunct="1">
              <a:lnSpc>
                <a:spcPct val="105000"/>
              </a:lnSpc>
              <a:spcBef>
                <a:spcPct val="10000"/>
              </a:spcBef>
              <a:buFont typeface="Wingdings" pitchFamily="2" charset="2"/>
              <a:buNone/>
            </a:pPr>
            <a:r>
              <a:rPr lang="en-US" dirty="0" smtClean="0"/>
              <a:t>Example:  The U.S. can threaten to limit imports of French wine unless France lifts their quotas on American beef.  </a:t>
            </a:r>
          </a:p>
          <a:p>
            <a:pPr marL="0" indent="0" eaLnBrk="1" hangingPunct="1">
              <a:spcBef>
                <a:spcPct val="30000"/>
              </a:spcBef>
              <a:buFont typeface="Wingdings" pitchFamily="2" charset="2"/>
              <a:buNone/>
            </a:pPr>
            <a:r>
              <a:rPr lang="en-US" b="1" i="1" dirty="0" smtClean="0">
                <a:solidFill>
                  <a:srgbClr val="339966"/>
                </a:solidFill>
              </a:rPr>
              <a:t>Economists’ response:</a:t>
            </a:r>
            <a:r>
              <a:rPr lang="en-US" dirty="0" smtClean="0"/>
              <a:t>	Suppose France refuses.  Then the U.S. must choose between two bad options:  </a:t>
            </a:r>
          </a:p>
          <a:p>
            <a:pPr marL="920750" lvl="2" indent="-406400" eaLnBrk="1" hangingPunct="1">
              <a:lnSpc>
                <a:spcPct val="105000"/>
              </a:lnSpc>
              <a:spcBef>
                <a:spcPct val="10000"/>
              </a:spcBef>
              <a:buFont typeface="Wingdings" pitchFamily="2" charset="2"/>
              <a:buNone/>
            </a:pPr>
            <a:r>
              <a:rPr lang="en-US" dirty="0" smtClean="0"/>
              <a:t>A) </a:t>
            </a:r>
            <a:r>
              <a:rPr lang="en-US" sz="2600" dirty="0" smtClean="0"/>
              <a:t>Restrict imports from France, which reduces welfare in the U.S.</a:t>
            </a:r>
          </a:p>
          <a:p>
            <a:pPr marL="920750" lvl="2" indent="-406400" eaLnBrk="1" hangingPunct="1">
              <a:lnSpc>
                <a:spcPct val="105000"/>
              </a:lnSpc>
              <a:spcBef>
                <a:spcPct val="10000"/>
              </a:spcBef>
              <a:buFont typeface="Wingdings" pitchFamily="2" charset="2"/>
              <a:buNone/>
            </a:pPr>
            <a:r>
              <a:rPr lang="en-US" dirty="0" smtClean="0"/>
              <a:t>B) </a:t>
            </a:r>
            <a:r>
              <a:rPr lang="en-US" sz="2600" dirty="0" smtClean="0"/>
              <a:t>Don’t restrict imports, which reduces U.S. credibility.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26</a:t>
            </a:fld>
            <a:endParaRPr lang="en-US"/>
          </a:p>
        </p:txBody>
      </p:sp>
    </p:spTree>
    <p:extLst>
      <p:ext uri="{BB962C8B-B14F-4D97-AF65-F5344CB8AC3E}">
        <p14:creationId xmlns:p14="http://schemas.microsoft.com/office/powerpoint/2010/main" val="3286957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‘Ask the experts’ feature provides the opportunity for class discussion.  </a:t>
            </a:r>
          </a:p>
          <a:p>
            <a:r>
              <a:rPr lang="en-US" dirty="0" smtClean="0"/>
              <a:t>After showing the statement, you can ask your students to choose one of the options: agree, disagree, or uncertain. You can collect their answers in a variety of ways: show of hands, ballot, clicker system, etc. If time permits, you can allow students to group and discuss some of the reasons they chose their answer. </a:t>
            </a:r>
          </a:p>
          <a:p>
            <a:r>
              <a:rPr lang="en-US" dirty="0" smtClean="0"/>
              <a:t>Ask the students to share with the class their reasons. Their answers will vary.</a:t>
            </a:r>
          </a:p>
        </p:txBody>
      </p:sp>
      <p:sp>
        <p:nvSpPr>
          <p:cNvPr id="4" name="Slide Number Placeholder 3"/>
          <p:cNvSpPr>
            <a:spLocks noGrp="1"/>
          </p:cNvSpPr>
          <p:nvPr>
            <p:ph type="sldNum" sz="quarter" idx="10"/>
          </p:nvPr>
        </p:nvSpPr>
        <p:spPr/>
        <p:txBody>
          <a:bodyPr/>
          <a:lstStyle/>
          <a:p>
            <a:fld id="{2CAF6792-DBE1-4461-97FA-F85A7B48814E}" type="slidenum">
              <a:rPr lang="en-US" smtClean="0"/>
              <a:t>27</a:t>
            </a:fld>
            <a:endParaRPr lang="en-US"/>
          </a:p>
        </p:txBody>
      </p:sp>
    </p:spTree>
    <p:extLst>
      <p:ext uri="{BB962C8B-B14F-4D97-AF65-F5344CB8AC3E}">
        <p14:creationId xmlns:p14="http://schemas.microsoft.com/office/powerpoint/2010/main" val="196847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This and the</a:t>
            </a:r>
            <a:r>
              <a:rPr lang="en-US" baseline="0" dirty="0" smtClean="0"/>
              <a:t> next few slides are based on the case study from the textbook.</a:t>
            </a:r>
          </a:p>
          <a:p>
            <a:pPr eaLnBrk="1" hangingPunct="1"/>
            <a:r>
              <a:rPr lang="en-US" dirty="0" smtClean="0"/>
              <a:t>The WTO website (http://www.wto.org) has useful information, especially the section for students:</a:t>
            </a:r>
          </a:p>
          <a:p>
            <a:pPr eaLnBrk="1" hangingPunct="1"/>
            <a:endParaRPr lang="en-US" dirty="0" smtClean="0"/>
          </a:p>
          <a:p>
            <a:r>
              <a:rPr lang="en-US" dirty="0" smtClean="0">
                <a:hlinkClick r:id="rId3"/>
              </a:rPr>
              <a:t>http://wto.org/english/forums_e/students_e/students_e.htm</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28</a:t>
            </a:fld>
            <a:endParaRPr lang="en-US"/>
          </a:p>
        </p:txBody>
      </p:sp>
    </p:spTree>
    <p:extLst>
      <p:ext uri="{BB962C8B-B14F-4D97-AF65-F5344CB8AC3E}">
        <p14:creationId xmlns:p14="http://schemas.microsoft.com/office/powerpoint/2010/main" val="622541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32</a:t>
            </a:fld>
            <a:endParaRPr lang="en-US"/>
          </a:p>
        </p:txBody>
      </p:sp>
    </p:spTree>
    <p:extLst>
      <p:ext uri="{BB962C8B-B14F-4D97-AF65-F5344CB8AC3E}">
        <p14:creationId xmlns:p14="http://schemas.microsoft.com/office/powerpoint/2010/main" val="23229720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33</a:t>
            </a:fld>
            <a:endParaRPr lang="en-US"/>
          </a:p>
        </p:txBody>
      </p:sp>
    </p:spTree>
    <p:extLst>
      <p:ext uri="{BB962C8B-B14F-4D97-AF65-F5344CB8AC3E}">
        <p14:creationId xmlns:p14="http://schemas.microsoft.com/office/powerpoint/2010/main" val="2322972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apply the tools of welfare economics to see where these gains come from and who gets them.</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a:t>
            </a:fld>
            <a:endParaRPr lang="en-US"/>
          </a:p>
        </p:txBody>
      </p:sp>
    </p:spTree>
    <p:extLst>
      <p:ext uri="{BB962C8B-B14F-4D97-AF65-F5344CB8AC3E}">
        <p14:creationId xmlns:p14="http://schemas.microsoft.com/office/powerpoint/2010/main" val="3065065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notation P</a:t>
            </a:r>
            <a:r>
              <a:rPr lang="en-US" baseline="-25000" dirty="0" smtClean="0"/>
              <a:t>W</a:t>
            </a:r>
            <a:r>
              <a:rPr lang="en-US" dirty="0" smtClean="0"/>
              <a:t> and P</a:t>
            </a:r>
            <a:r>
              <a:rPr lang="en-US" baseline="-25000" dirty="0" smtClean="0"/>
              <a:t>D</a:t>
            </a:r>
            <a:r>
              <a:rPr lang="en-US" dirty="0" smtClean="0"/>
              <a:t> introduced here are not in the textbook.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a:t>
            </a:fld>
            <a:endParaRPr lang="en-US"/>
          </a:p>
        </p:txBody>
      </p:sp>
    </p:spTree>
    <p:extLst>
      <p:ext uri="{BB962C8B-B14F-4D97-AF65-F5344CB8AC3E}">
        <p14:creationId xmlns:p14="http://schemas.microsoft.com/office/powerpoint/2010/main" val="2578309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small economy assumption is no</a:t>
            </a:r>
            <a:r>
              <a:rPr lang="en-US" dirty="0" smtClean="0"/>
              <a:t>t always true—especially for the U.S.—but simplifies the analysis without changing its lessons</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6</a:t>
            </a:fld>
            <a:endParaRPr lang="en-US"/>
          </a:p>
        </p:txBody>
      </p:sp>
    </p:spTree>
    <p:extLst>
      <p:ext uri="{BB962C8B-B14F-4D97-AF65-F5344CB8AC3E}">
        <p14:creationId xmlns:p14="http://schemas.microsoft.com/office/powerpoint/2010/main" val="1089406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63CBBB8C-1C13-4AB9-B72E-E2C32A4E98E3}" type="slidenum">
              <a:rPr lang="en-US" smtClean="0"/>
              <a:pPr/>
              <a:t>7</a:t>
            </a:fld>
            <a:endParaRPr lang="en-US" smtClean="0"/>
          </a:p>
        </p:txBody>
      </p:sp>
      <p:sp>
        <p:nvSpPr>
          <p:cNvPr id="471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A824096-9F06-4782-9066-FFB2574C70CE}" type="slidenum">
              <a:rPr lang="en-US" sz="1200">
                <a:cs typeface="Arial" charset="0"/>
              </a:rPr>
              <a:pPr algn="r"/>
              <a:t>7</a:t>
            </a:fld>
            <a:endParaRPr lang="en-US" sz="1200">
              <a:cs typeface="Arial" charset="0"/>
            </a:endParaRPr>
          </a:p>
        </p:txBody>
      </p:sp>
      <p:sp>
        <p:nvSpPr>
          <p:cNvPr id="47108" name="Rectangle 2"/>
          <p:cNvSpPr>
            <a:spLocks noGrp="1" noRot="1" noChangeAspect="1" noChangeArrowheads="1" noTextEdit="1"/>
          </p:cNvSpPr>
          <p:nvPr>
            <p:ph type="sldImg"/>
          </p:nvPr>
        </p:nvSpPr>
        <p:spPr>
          <a:xfrm>
            <a:off x="1143000" y="534988"/>
            <a:ext cx="4572000" cy="3429000"/>
          </a:xfrm>
          <a:ln/>
        </p:spPr>
      </p:sp>
      <p:sp>
        <p:nvSpPr>
          <p:cNvPr id="47109" name="Rectangle 3"/>
          <p:cNvSpPr>
            <a:spLocks noGrp="1" noChangeArrowheads="1"/>
          </p:cNvSpPr>
          <p:nvPr>
            <p:ph type="body" idx="1"/>
          </p:nvPr>
        </p:nvSpPr>
        <p:spPr>
          <a:xfrm>
            <a:off x="685800" y="4248150"/>
            <a:ext cx="5610225" cy="4210050"/>
          </a:xfrm>
          <a:noFill/>
          <a:ln/>
        </p:spPr>
        <p:txBody>
          <a:bodyPr/>
          <a:lstStyle/>
          <a:p>
            <a:pPr eaLnBrk="1" hangingPunct="1"/>
            <a:r>
              <a:rPr lang="en-US" dirty="0" smtClean="0"/>
              <a:t>Students may not be aware of the economic importance of soybeans.  In fact, soybeans are big business in the U.S.  In </a:t>
            </a:r>
            <a:r>
              <a:rPr lang="en-US" dirty="0" smtClean="0"/>
              <a:t>2015,</a:t>
            </a:r>
            <a:endParaRPr lang="en-US" dirty="0" smtClean="0"/>
          </a:p>
          <a:p>
            <a:pPr marL="228600" lvl="1" indent="-114300" eaLnBrk="1" hangingPunct="1">
              <a:buFontTx/>
              <a:buChar char="•"/>
            </a:pPr>
            <a:r>
              <a:rPr lang="en-US" dirty="0" smtClean="0"/>
              <a:t>Soybeans were grown in more than 30 states. </a:t>
            </a:r>
          </a:p>
          <a:p>
            <a:pPr marL="228600" lvl="1" indent="-114300" eaLnBrk="1" hangingPunct="1">
              <a:buFontTx/>
              <a:buChar char="•"/>
            </a:pPr>
            <a:r>
              <a:rPr lang="en-US" dirty="0" smtClean="0"/>
              <a:t>Farmers produced </a:t>
            </a:r>
            <a:r>
              <a:rPr lang="en-US" dirty="0" smtClean="0"/>
              <a:t>3.93 </a:t>
            </a:r>
            <a:r>
              <a:rPr lang="en-US" dirty="0" smtClean="0"/>
              <a:t>billion bushels of soybeans, worth </a:t>
            </a:r>
            <a:r>
              <a:rPr lang="en-US" dirty="0" smtClean="0"/>
              <a:t>$34.5 </a:t>
            </a:r>
            <a:r>
              <a:rPr lang="en-US" dirty="0" smtClean="0"/>
              <a:t>billion.    </a:t>
            </a:r>
          </a:p>
          <a:p>
            <a:pPr marL="228600" lvl="1" indent="-114300" eaLnBrk="1" hangingPunct="1">
              <a:buFontTx/>
              <a:buChar char="•"/>
            </a:pPr>
            <a:r>
              <a:rPr lang="en-US" dirty="0" smtClean="0"/>
              <a:t>The U.S. </a:t>
            </a:r>
            <a:r>
              <a:rPr lang="en-US" dirty="0" smtClean="0"/>
              <a:t>exported 1.69 billion bushels of soybeans (exported 43% of total production). </a:t>
            </a:r>
            <a:endParaRPr lang="en-US" dirty="0" smtClean="0"/>
          </a:p>
          <a:p>
            <a:pPr eaLnBrk="1" hangingPunct="1"/>
            <a:r>
              <a:rPr lang="en-US" dirty="0" smtClean="0"/>
              <a:t>Source:  American Soybean Association, </a:t>
            </a:r>
            <a:r>
              <a:rPr lang="en-US" dirty="0" smtClean="0">
                <a:hlinkClick r:id="rId3"/>
              </a:rPr>
              <a:t>http://www.soystats.com/</a:t>
            </a:r>
            <a:endParaRPr lang="en-US" dirty="0" smtClean="0"/>
          </a:p>
          <a:p>
            <a:pPr eaLnBrk="1" hangingPunct="1"/>
            <a:endParaRPr lang="en-US" dirty="0" smtClean="0"/>
          </a:p>
          <a:p>
            <a:pPr eaLnBrk="1" hangingPunct="1"/>
            <a:r>
              <a:rPr lang="en-US" dirty="0" smtClean="0"/>
              <a:t>Before covering this slide, alert your students that, in just a moment, they will be asked to do some analysis very similar to the analysis shown on this and the following slide.  </a:t>
            </a:r>
          </a:p>
          <a:p>
            <a:pPr eaLnBrk="1" hangingPunct="1"/>
            <a:endParaRPr lang="en-US" dirty="0" smtClean="0"/>
          </a:p>
          <a:p>
            <a:pPr eaLnBrk="1" hangingPunct="1"/>
            <a:r>
              <a:rPr lang="en-US" dirty="0" smtClean="0"/>
              <a:t>In this case, P</a:t>
            </a:r>
            <a:r>
              <a:rPr lang="en-US" baseline="-25000" dirty="0" smtClean="0"/>
              <a:t>D</a:t>
            </a:r>
            <a:r>
              <a:rPr lang="en-US" dirty="0" smtClean="0"/>
              <a:t> &lt; P</a:t>
            </a:r>
            <a:r>
              <a:rPr lang="en-US" baseline="-25000" dirty="0" smtClean="0"/>
              <a:t>W</a:t>
            </a:r>
            <a:r>
              <a:rPr lang="en-US" dirty="0" smtClean="0"/>
              <a:t>, so this country will export soybeans.  </a:t>
            </a:r>
          </a:p>
          <a:p>
            <a:pPr eaLnBrk="1" hangingPunct="1"/>
            <a:endParaRPr lang="en-US" dirty="0" smtClean="0"/>
          </a:p>
          <a:p>
            <a:pPr eaLnBrk="1" hangingPunct="1"/>
            <a:r>
              <a:rPr lang="en-US" dirty="0" smtClean="0"/>
              <a:t>The quantity of exports is simply the difference between the domestic quantity supplied and the domestic quantity demanded at the world price.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73C670D-5C2C-4C09-B6E7-E4872777CDA6}" type="slidenum">
              <a:rPr lang="en-US" smtClean="0"/>
              <a:pPr/>
              <a:t>8</a:t>
            </a:fld>
            <a:endParaRPr lang="en-US" smtClean="0"/>
          </a:p>
        </p:txBody>
      </p:sp>
      <p:sp>
        <p:nvSpPr>
          <p:cNvPr id="4813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7D2CDC1-592B-4D39-ABCD-B5A7171005FA}" type="slidenum">
              <a:rPr lang="en-US" sz="1200">
                <a:cs typeface="Arial" charset="0"/>
              </a:rPr>
              <a:pPr algn="r"/>
              <a:t>8</a:t>
            </a:fld>
            <a:endParaRPr lang="en-US" sz="1200">
              <a:cs typeface="Arial" charset="0"/>
            </a:endParaRPr>
          </a:p>
        </p:txBody>
      </p:sp>
      <p:sp>
        <p:nvSpPr>
          <p:cNvPr id="48132" name="Rectangle 2"/>
          <p:cNvSpPr>
            <a:spLocks noGrp="1" noRot="1" noChangeAspect="1" noChangeArrowheads="1" noTextEdit="1"/>
          </p:cNvSpPr>
          <p:nvPr>
            <p:ph type="sldImg"/>
          </p:nvPr>
        </p:nvSpPr>
        <p:spPr>
          <a:xfrm>
            <a:off x="1143000" y="534988"/>
            <a:ext cx="4572000" cy="3429000"/>
          </a:xfrm>
          <a:ln/>
        </p:spPr>
      </p:sp>
      <p:sp>
        <p:nvSpPr>
          <p:cNvPr id="48133" name="Rectangle 3"/>
          <p:cNvSpPr>
            <a:spLocks noGrp="1" noChangeArrowheads="1"/>
          </p:cNvSpPr>
          <p:nvPr>
            <p:ph type="body" idx="1"/>
          </p:nvPr>
        </p:nvSpPr>
        <p:spPr>
          <a:xfrm>
            <a:off x="685800" y="4248150"/>
            <a:ext cx="5486400" cy="4210050"/>
          </a:xfrm>
          <a:noFill/>
          <a:ln/>
        </p:spPr>
        <p:txBody>
          <a:bodyPr/>
          <a:lstStyle/>
          <a:p>
            <a:pPr eaLnBrk="1" hangingPunct="1"/>
            <a:r>
              <a:rPr lang="en-US" smtClean="0"/>
              <a:t>Trade benefits soybean producers because they can sell at a higher price.  Producer surplus rises by the area B + D.  </a:t>
            </a:r>
          </a:p>
          <a:p>
            <a:pPr eaLnBrk="1" hangingPunct="1"/>
            <a:endParaRPr lang="en-US" smtClean="0"/>
          </a:p>
          <a:p>
            <a:pPr eaLnBrk="1" hangingPunct="1"/>
            <a:r>
              <a:rPr lang="en-US" smtClean="0"/>
              <a:t>Trade makes domestic buyers worse off because they have to pay a higher price.  Consumer surplus falls by the area B.  </a:t>
            </a:r>
          </a:p>
          <a:p>
            <a:pPr eaLnBrk="1" hangingPunct="1"/>
            <a:endParaRPr lang="en-US" smtClean="0"/>
          </a:p>
          <a:p>
            <a:pPr eaLnBrk="1" hangingPunct="1"/>
            <a:r>
              <a:rPr lang="en-US" smtClean="0"/>
              <a:t>The gains to producers are greater than the losses to consumers, so trade increases total welfare:  total surplus rises by the amount D.  </a:t>
            </a:r>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fld id="{67A3F6BA-F70D-469C-A304-42B3B2F7B24F}" type="slidenum">
              <a:rPr lang="en-US" smtClean="0">
                <a:solidFill>
                  <a:prstClr val="black"/>
                </a:solidFill>
                <a:latin typeface="Calibri"/>
              </a:rPr>
              <a:pPr/>
              <a:t>9</a:t>
            </a:fld>
            <a:endParaRPr lang="en-US">
              <a:solidFill>
                <a:prstClr val="black"/>
              </a:solidFill>
              <a:latin typeface="Calibri"/>
            </a:endParaRPr>
          </a:p>
        </p:txBody>
      </p:sp>
      <p:sp>
        <p:nvSpPr>
          <p:cNvPr id="87044" name="Rectangle 3"/>
          <p:cNvSpPr>
            <a:spLocks noGrp="1" noChangeArrowheads="1"/>
          </p:cNvSpPr>
          <p:nvPr>
            <p:ph type="body" idx="1"/>
          </p:nvPr>
        </p:nvSpPr>
        <p:spPr>
          <a:xfrm>
            <a:off x="533400" y="3962400"/>
            <a:ext cx="6019800" cy="4876800"/>
          </a:xfrm>
        </p:spPr>
        <p:txBody>
          <a:bodyPr>
            <a:noAutofit/>
          </a:bodyPr>
          <a:lstStyle/>
          <a:p>
            <a:pPr eaLnBrk="1" hangingPunct="1"/>
            <a:r>
              <a:rPr lang="en-US" sz="1100" dirty="0" smtClean="0"/>
              <a:t>The two preceding slides show students the analysis of trade when the country exports.  The next step is to cover the analysis of trade when the country imports the good.   </a:t>
            </a:r>
          </a:p>
          <a:p>
            <a:pPr eaLnBrk="1" hangingPunct="1"/>
            <a:endParaRPr lang="en-US" sz="1100" dirty="0" smtClean="0"/>
          </a:p>
          <a:p>
            <a:pPr eaLnBrk="1" hangingPunct="1"/>
            <a:r>
              <a:rPr lang="en-US" sz="1100" dirty="0" smtClean="0"/>
              <a:t>Instead of lecturing on this material, I suggest you have students work on this exercise, which asks students to do this analysis themselves.  It’s an activity that breaks up the lecture and gives students a chance to apply the techniques you’ve just presented.  </a:t>
            </a:r>
          </a:p>
          <a:p>
            <a:pPr eaLnBrk="1" hangingPunct="1"/>
            <a:endParaRPr lang="en-US" sz="1100" dirty="0" smtClean="0"/>
          </a:p>
          <a:p>
            <a:pPr eaLnBrk="1" hangingPunct="1"/>
            <a:r>
              <a:rPr lang="en-US" sz="1100" dirty="0" smtClean="0"/>
              <a:t>I suggest you have students work on it in pairs.  Give them about 5 minutes, then go over the answers on the following two slides. </a:t>
            </a:r>
          </a:p>
          <a:p>
            <a:pPr eaLnBrk="1" hangingPunct="1"/>
            <a:endParaRPr lang="en-US" sz="1100" dirty="0" smtClean="0"/>
          </a:p>
          <a:p>
            <a:pPr eaLnBrk="1" hangingPunct="1"/>
            <a:r>
              <a:rPr lang="en-US" sz="1100" dirty="0" smtClean="0"/>
              <a:t>While students are working, circulate around the room and offer to assist any students who ask for help.  This will also give you a sense of how well students are understanding the material.  </a:t>
            </a:r>
          </a:p>
        </p:txBody>
      </p:sp>
      <p:sp>
        <p:nvSpPr>
          <p:cNvPr id="7" name="Slide Image Placeholder 6"/>
          <p:cNvSpPr>
            <a:spLocks noGrp="1" noRot="1" noChangeAspect="1"/>
          </p:cNvSpPr>
          <p:nvPr>
            <p:ph type="sldImg"/>
          </p:nvPr>
        </p:nvSpPr>
        <p:spPr>
          <a:xfrm>
            <a:off x="1295400" y="609600"/>
            <a:ext cx="4191000" cy="3143250"/>
          </a:xfr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fld id="{67A3F6BA-F70D-469C-A304-42B3B2F7B24F}" type="slidenum">
              <a:rPr lang="en-US" smtClean="0">
                <a:solidFill>
                  <a:prstClr val="black"/>
                </a:solidFill>
                <a:latin typeface="Calibri"/>
              </a:rPr>
              <a:pPr/>
              <a:t>10</a:t>
            </a:fld>
            <a:endParaRPr lang="en-US">
              <a:solidFill>
                <a:prstClr val="black"/>
              </a:solidFill>
              <a:latin typeface="Calibri"/>
            </a:endParaRPr>
          </a:p>
        </p:txBody>
      </p:sp>
      <p:sp>
        <p:nvSpPr>
          <p:cNvPr id="87044" name="Rectangle 3"/>
          <p:cNvSpPr>
            <a:spLocks noGrp="1" noChangeArrowheads="1"/>
          </p:cNvSpPr>
          <p:nvPr>
            <p:ph type="body" idx="1"/>
          </p:nvPr>
        </p:nvSpPr>
        <p:spPr>
          <a:xfrm>
            <a:off x="533400" y="3962400"/>
            <a:ext cx="6019800" cy="4876800"/>
          </a:xfrm>
        </p:spPr>
        <p:txBody>
          <a:bodyPr>
            <a:noAutofit/>
          </a:bodyPr>
          <a:lstStyle/>
          <a:p>
            <a:pPr eaLnBrk="1" hangingPunct="1"/>
            <a:r>
              <a:rPr lang="en-US" sz="1100" dirty="0" smtClean="0"/>
              <a:t>P</a:t>
            </a:r>
            <a:r>
              <a:rPr lang="en-US" sz="1100" baseline="-25000" dirty="0" smtClean="0"/>
              <a:t>D</a:t>
            </a:r>
            <a:r>
              <a:rPr lang="en-US" sz="1100" dirty="0" smtClean="0"/>
              <a:t> &gt; P</a:t>
            </a:r>
            <a:r>
              <a:rPr lang="en-US" sz="1100" baseline="-25000" dirty="0" smtClean="0"/>
              <a:t>W</a:t>
            </a:r>
            <a:r>
              <a:rPr lang="en-US" sz="1100" dirty="0" smtClean="0"/>
              <a:t>, so this country will import plasma TV sets from abroad.  </a:t>
            </a:r>
          </a:p>
          <a:p>
            <a:pPr eaLnBrk="1" hangingPunct="1"/>
            <a:endParaRPr lang="en-US" sz="1100" dirty="0" smtClean="0"/>
          </a:p>
          <a:p>
            <a:pPr eaLnBrk="1" hangingPunct="1"/>
            <a:r>
              <a:rPr lang="en-US" sz="1100" dirty="0" smtClean="0"/>
              <a:t>The quantity of imports is simply the difference between the quantity demanded by domestic consumers and the quantity supplied by domestic firms at the world price.</a:t>
            </a:r>
          </a:p>
          <a:p>
            <a:endParaRPr lang="en-US" sz="1100" b="0" i="0" dirty="0" smtClean="0"/>
          </a:p>
        </p:txBody>
      </p:sp>
      <p:sp>
        <p:nvSpPr>
          <p:cNvPr id="7" name="Slide Image Placeholder 6"/>
          <p:cNvSpPr>
            <a:spLocks noGrp="1" noRot="1" noChangeAspect="1"/>
          </p:cNvSpPr>
          <p:nvPr>
            <p:ph type="sldImg"/>
          </p:nvPr>
        </p:nvSpPr>
        <p:spPr>
          <a:xfrm>
            <a:off x="1295400" y="609600"/>
            <a:ext cx="4191000" cy="3143250"/>
          </a:xfr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6054725" y="5707063"/>
            <a:ext cx="3089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smtClean="0">
                <a:solidFill>
                  <a:srgbClr val="000000"/>
                </a:solidFill>
              </a:rPr>
              <a:t>Premium PowerPoint Slides by: </a:t>
            </a:r>
          </a:p>
          <a:p>
            <a:pPr algn="ctr" eaLnBrk="1" fontAlgn="base" hangingPunct="1">
              <a:lnSpc>
                <a:spcPct val="80000"/>
              </a:lnSpc>
              <a:spcBef>
                <a:spcPct val="20000"/>
              </a:spcBef>
              <a:spcAft>
                <a:spcPct val="0"/>
              </a:spcAft>
              <a:defRPr/>
            </a:pPr>
            <a:r>
              <a:rPr lang="en-US" altLang="en-US" sz="1400" dirty="0" smtClean="0">
                <a:solidFill>
                  <a:srgbClr val="000000"/>
                </a:solidFill>
              </a:rPr>
              <a:t>V.  </a:t>
            </a:r>
            <a:r>
              <a:rPr lang="en-US" altLang="en-US" sz="1400" dirty="0" err="1" smtClean="0">
                <a:solidFill>
                  <a:srgbClr val="000000"/>
                </a:solidFill>
              </a:rPr>
              <a:t>Andreea</a:t>
            </a:r>
            <a:r>
              <a:rPr lang="en-US" altLang="en-US" sz="1400" dirty="0" smtClean="0">
                <a:solidFill>
                  <a:srgbClr val="000000"/>
                </a:solidFill>
              </a:rPr>
              <a:t>  CHIRITESCU</a:t>
            </a:r>
          </a:p>
          <a:p>
            <a:pPr algn="ctr" eaLnBrk="1" fontAlgn="base" hangingPunct="1">
              <a:lnSpc>
                <a:spcPct val="80000"/>
              </a:lnSpc>
              <a:spcBef>
                <a:spcPct val="20000"/>
              </a:spcBef>
              <a:spcAft>
                <a:spcPct val="0"/>
              </a:spcAft>
              <a:defRPr/>
            </a:pPr>
            <a:r>
              <a:rPr lang="en-US" altLang="en-US" sz="1400" dirty="0" smtClean="0">
                <a:solidFill>
                  <a:srgbClr val="000000"/>
                </a:solidFill>
              </a:rPr>
              <a:t>Eastern Illinois University</a:t>
            </a:r>
          </a:p>
        </p:txBody>
      </p:sp>
      <p:sp>
        <p:nvSpPr>
          <p:cNvPr id="10" name="Text Placeholder 9"/>
          <p:cNvSpPr>
            <a:spLocks noGrp="1"/>
          </p:cNvSpPr>
          <p:nvPr>
            <p:ph type="body" sz="quarter" idx="12" hasCustomPrompt="1"/>
          </p:nvPr>
        </p:nvSpPr>
        <p:spPr>
          <a:xfrm>
            <a:off x="2207172" y="3276600"/>
            <a:ext cx="6936827" cy="1812925"/>
          </a:xfrm>
          <a:prstGeom prst="rect">
            <a:avLst/>
          </a:prstGeom>
        </p:spPr>
        <p:txBody>
          <a:bodyPr/>
          <a:lstStyle>
            <a:lvl1pPr marL="0" indent="0" algn="ctr">
              <a:buNone/>
              <a:defRPr sz="6000">
                <a:solidFill>
                  <a:srgbClr val="AE12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lvl="0"/>
            <a:r>
              <a:rPr lang="en-US" dirty="0" smtClean="0"/>
              <a:t>Chapter title</a:t>
            </a:r>
          </a:p>
        </p:txBody>
      </p:sp>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7" name="Footer Placeholder 4"/>
          <p:cNvSpPr>
            <a:spLocks noGrp="1"/>
          </p:cNvSpPr>
          <p:nvPr>
            <p:ph type="ftr" sz="quarter" idx="15"/>
          </p:nvPr>
        </p:nvSpPr>
        <p:spPr/>
        <p:txBody>
          <a:bodyPr/>
          <a:lstStyle>
            <a:lvl1pPr>
              <a:defRPr/>
            </a:lvl1p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3" name="Text Placeholder 2"/>
          <p:cNvSpPr>
            <a:spLocks noGrp="1"/>
          </p:cNvSpPr>
          <p:nvPr>
            <p:ph type="body" sz="quarter" idx="16" hasCustomPrompt="1"/>
          </p:nvPr>
        </p:nvSpPr>
        <p:spPr>
          <a:xfrm>
            <a:off x="0" y="3505200"/>
            <a:ext cx="1981200" cy="1828800"/>
          </a:xfrm>
          <a:prstGeom prst="rect">
            <a:avLst/>
          </a:prstGeom>
        </p:spPr>
        <p:txBody>
          <a:bodyPr/>
          <a:lstStyle>
            <a:lvl1pPr marL="0" indent="0" algn="ctr">
              <a:buNone/>
              <a:defRPr>
                <a:solidFill>
                  <a:srgbClr val="005EA4"/>
                </a:solidFill>
                <a:effectLst>
                  <a:outerShdw blurRad="38100" dist="38100" dir="2700000" algn="tl">
                    <a:srgbClr val="000000">
                      <a:alpha val="43137"/>
                    </a:srgbClr>
                  </a:outerShdw>
                </a:effectLst>
                <a:latin typeface="Arial Narrow" panose="020B0606020202030204" pitchFamily="34" charset="0"/>
              </a:defRPr>
            </a:lvl1pPr>
          </a:lstStyle>
          <a:p>
            <a:pPr lvl="0"/>
            <a:r>
              <a:rPr lang="en-US" dirty="0" smtClean="0"/>
              <a:t>CHAPTER</a:t>
            </a:r>
          </a:p>
          <a:p>
            <a:pPr lvl="0"/>
            <a:r>
              <a:rPr lang="en-US" dirty="0" smtClean="0"/>
              <a:t>#</a:t>
            </a:r>
          </a:p>
        </p:txBody>
      </p:sp>
      <p:sp>
        <p:nvSpPr>
          <p:cNvPr id="2" name="TextBox 1"/>
          <p:cNvSpPr txBox="1"/>
          <p:nvPr userDrawn="1"/>
        </p:nvSpPr>
        <p:spPr>
          <a:xfrm>
            <a:off x="0" y="0"/>
            <a:ext cx="4572000" cy="2585323"/>
          </a:xfrm>
          <a:prstGeom prst="rect">
            <a:avLst/>
          </a:prstGeom>
          <a:noFill/>
        </p:spPr>
        <p:txBody>
          <a:bodyPr wrap="square" rtlCol="0">
            <a:spAutoFit/>
          </a:bodyPr>
          <a:lstStyle/>
          <a:p>
            <a:pPr algn="ctr"/>
            <a:r>
              <a:rPr lang="en-US" sz="3200" dirty="0" smtClean="0">
                <a:solidFill>
                  <a:schemeClr val="bg1"/>
                </a:solidFill>
                <a:latin typeface="+mj-lt"/>
                <a:cs typeface="Times New Roman" panose="02020603050405020304" pitchFamily="18" charset="0"/>
              </a:rPr>
              <a:t>N. GREGORY MANKIW</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dirty="0" smtClean="0">
                <a:solidFill>
                  <a:schemeClr val="tx1">
                    <a:lumMod val="50000"/>
                    <a:lumOff val="50000"/>
                  </a:schemeClr>
                </a:solidFill>
                <a:latin typeface="Times New Roman" panose="02020603050405020304" pitchFamily="18" charset="0"/>
                <a:cs typeface="Times New Roman" panose="02020603050405020304" pitchFamily="18" charset="0"/>
              </a:rPr>
              <a:t>PRINCIPLES OF</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5400" dirty="0" smtClean="0">
                <a:latin typeface="+mj-lt"/>
              </a:rPr>
              <a:t>ECONOMICS</a:t>
            </a:r>
            <a:r>
              <a:rPr lang="en-US" dirty="0" smtClean="0"/>
              <a:t/>
            </a:r>
            <a:br>
              <a:rPr lang="en-US" dirty="0" smtClean="0"/>
            </a:b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Eight Edition </a:t>
            </a:r>
            <a:endParaRPr lang="en-US" dirty="0"/>
          </a:p>
        </p:txBody>
      </p:sp>
    </p:spTree>
    <p:extLst>
      <p:ext uri="{BB962C8B-B14F-4D97-AF65-F5344CB8AC3E}">
        <p14:creationId xmlns:p14="http://schemas.microsoft.com/office/powerpoint/2010/main" val="8682376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57883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4246463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457200" y="533400"/>
            <a:ext cx="8458200" cy="533400"/>
          </a:xfrm>
        </p:spPr>
        <p:txBody>
          <a:bodyPr/>
          <a:lstStyle>
            <a:lvl1pPr marL="0" indent="0">
              <a:buNone/>
              <a:defRPr sz="320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1"/>
            <a:r>
              <a:rPr lang="en-US" dirty="0" smtClean="0"/>
              <a:t>Click to edit Master text styles</a:t>
            </a:r>
          </a:p>
        </p:txBody>
      </p:sp>
      <p:sp>
        <p:nvSpPr>
          <p:cNvPr id="9" name="Text Placeholder 5"/>
          <p:cNvSpPr>
            <a:spLocks noGrp="1"/>
          </p:cNvSpPr>
          <p:nvPr>
            <p:ph type="body" sz="quarter" idx="14"/>
          </p:nvPr>
        </p:nvSpPr>
        <p:spPr>
          <a:xfrm>
            <a:off x="533400" y="1295400"/>
            <a:ext cx="8077200" cy="2209800"/>
          </a:xfrm>
        </p:spPr>
        <p:txBody>
          <a:bodyPr/>
          <a:lstStyle>
            <a:lvl1pPr marL="0" indent="0">
              <a:buNone/>
              <a:defRPr sz="3200" i="1">
                <a:solidFill>
                  <a:schemeClr val="accent6">
                    <a:lumMod val="50000"/>
                  </a:schemeClr>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6954494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605119"/>
            <a:ext cx="8492836" cy="583662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037197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00939"/>
            <a:ext cx="8686800" cy="860961"/>
          </a:xfrm>
        </p:spPr>
        <p:txBody>
          <a:bodyPr/>
          <a:lstStyle>
            <a:lvl1pPr>
              <a:defRPr sz="36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18641172"/>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46727519"/>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a:p>
            <a:pPr lvl="0"/>
            <a:r>
              <a:rPr lang="en-US" dirty="0" smtClean="0"/>
              <a:t>Picture comment </a:t>
            </a:r>
            <a:endParaRPr lang="en-US" dirty="0"/>
          </a:p>
        </p:txBody>
      </p:sp>
    </p:spTree>
    <p:extLst>
      <p:ext uri="{BB962C8B-B14F-4D97-AF65-F5344CB8AC3E}">
        <p14:creationId xmlns:p14="http://schemas.microsoft.com/office/powerpoint/2010/main" val="2600461"/>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97577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TextBox 4"/>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372942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88849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TextBox 4"/>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31043898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0"/>
            <a:ext cx="8518947"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75696269"/>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16.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7.xml"/><Relationship Id="rId1" Type="http://schemas.openxmlformats.org/officeDocument/2006/relationships/slideLayout" Target="../slideLayouts/slideLayout10.xml"/><Relationship Id="rId5" Type="http://schemas.openxmlformats.org/officeDocument/2006/relationships/image" Target="../media/image19.png"/><Relationship Id="rId4" Type="http://schemas.openxmlformats.org/officeDocument/2006/relationships/image" Target="../media/image18.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8.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2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theme" Target="../theme/theme9.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84188"/>
            <a:ext cx="9144000" cy="6326187"/>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7"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8521700" y="6484938"/>
            <a:ext cx="622300"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pic>
        <p:nvPicPr>
          <p:cNvPr id="1030"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32" name="Picture 1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0" y="150813"/>
            <a:ext cx="45720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Footer Placeholder 2"/>
          <p:cNvSpPr>
            <a:spLocks noGrp="1"/>
          </p:cNvSpPr>
          <p:nvPr>
            <p:ph type="ftr" sz="quarter" idx="3"/>
          </p:nvPr>
        </p:nvSpPr>
        <p:spPr>
          <a:xfrm>
            <a:off x="0" y="6400800"/>
            <a:ext cx="8540750" cy="457200"/>
          </a:xfrm>
          <a:prstGeom prst="rect">
            <a:avLst/>
          </a:prstGeom>
          <a:noFill/>
        </p:spPr>
        <p:txBody>
          <a:bodyPr vert="horz" lIns="91440" tIns="45720" rIns="91440" bIns="45720" rtlCol="0" anchor="ctr"/>
          <a:lstStyle>
            <a:lvl1pPr algn="l">
              <a:buNone/>
              <a:defRPr sz="1000">
                <a:solidFill>
                  <a:schemeClr val="bg1"/>
                </a:solidFill>
                <a:cs typeface="Arial" pitchFamily="34" charset="0"/>
              </a:defRPr>
            </a:lvl1pPr>
          </a:lstStyle>
          <a:p>
            <a:pPr fontAlgn="base">
              <a:spcAft>
                <a:spcPct val="0"/>
              </a:spcAft>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Tree>
    <p:extLst>
      <p:ext uri="{BB962C8B-B14F-4D97-AF65-F5344CB8AC3E}">
        <p14:creationId xmlns:p14="http://schemas.microsoft.com/office/powerpoint/2010/main" val="313077606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400799"/>
            <a:chOff x="0" y="1"/>
            <a:chExt cx="9144000" cy="6477001"/>
          </a:xfrm>
        </p:grpSpPr>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8858250" y="1"/>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3" name="Rectangle 3"/>
          <p:cNvSpPr>
            <a:spLocks noGrp="1" noChangeAspect="1" noChangeArrowheads="1"/>
          </p:cNvSpPr>
          <p:nvPr>
            <p:ph type="title"/>
          </p:nvPr>
        </p:nvSpPr>
        <p:spPr bwMode="auto">
          <a:xfrm>
            <a:off x="258456" y="101600"/>
            <a:ext cx="8599794"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078" name="Rectangle 8"/>
          <p:cNvSpPr>
            <a:spLocks noGrp="1" noChangeArrowheads="1"/>
          </p:cNvSpPr>
          <p:nvPr>
            <p:ph type="body" idx="1"/>
          </p:nvPr>
        </p:nvSpPr>
        <p:spPr bwMode="auto">
          <a:xfrm>
            <a:off x="292912" y="1054100"/>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05838" cy="4572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3600">
          <a:solidFill>
            <a:srgbClr val="005EA4"/>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75484" cy="1037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324303"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smtClean="0"/>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59857"/>
            <a:ext cx="8605838" cy="498143"/>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74" r:id="rId2"/>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542704"/>
            <a:chOff x="0" y="1"/>
            <a:chExt cx="9144000" cy="6542704"/>
          </a:xfrm>
        </p:grpSpPr>
        <p:pic>
          <p:nvPicPr>
            <p:cNvPr id="3074" name="Picture 1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0"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0"/>
            <a:ext cx="8615363" cy="516114"/>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 id="2147483682" r:id="rId2"/>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915400" y="418246"/>
              <a:ext cx="2286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3785" y="6213232"/>
                <a:ext cx="9014960" cy="2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pic>
          <p:nvPicPr>
            <p:cNvPr id="23554"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17" name="Group 16"/>
          <p:cNvGrpSpPr/>
          <p:nvPr userDrawn="1"/>
        </p:nvGrpSpPr>
        <p:grpSpPr>
          <a:xfrm>
            <a:off x="124529" y="47182"/>
            <a:ext cx="8918525" cy="6330053"/>
            <a:chOff x="124529" y="47182"/>
            <a:chExt cx="8918525" cy="6330053"/>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210060" y="6013935"/>
              <a:ext cx="832994" cy="363300"/>
              <a:chOff x="8210060" y="6013935"/>
              <a:chExt cx="832994" cy="363300"/>
            </a:xfrm>
          </p:grpSpPr>
          <p:cxnSp>
            <p:nvCxnSpPr>
              <p:cNvPr id="22" name="Straight Connector 21"/>
              <p:cNvCxnSpPr/>
              <p:nvPr userDrawn="1"/>
            </p:nvCxnSpPr>
            <p:spPr bwMode="auto">
              <a:xfrm>
                <a:off x="8210060" y="6295173"/>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64900" y="6013935"/>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userDrawn="1">
            <p:ph type="ftr" sz="quarter" idx="3"/>
          </p:nvPr>
        </p:nvSpPr>
        <p:spPr>
          <a:xfrm>
            <a:off x="0" y="6400800"/>
            <a:ext cx="8615363" cy="505303"/>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 id="2147483683" r:id="rId2"/>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76201"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8605838" cy="5334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9"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Master case-study #2</a:t>
            </a:r>
          </a:p>
        </p:txBody>
      </p:sp>
      <p:sp>
        <p:nvSpPr>
          <p:cNvPr id="6150" name="Rectangle 3"/>
          <p:cNvSpPr>
            <a:spLocks noGrp="1" noChangeAspect="1" noChangeArrowheads="1"/>
          </p:cNvSpPr>
          <p:nvPr>
            <p:ph type="body" idx="1"/>
          </p:nvPr>
        </p:nvSpPr>
        <p:spPr bwMode="auto">
          <a:xfrm>
            <a:off x="457200" y="700088"/>
            <a:ext cx="84582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51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9525"/>
            <a:ext cx="79533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127" name="Group 2"/>
          <p:cNvGrpSpPr>
            <a:grpSpLocks/>
          </p:cNvGrpSpPr>
          <p:nvPr userDrawn="1"/>
        </p:nvGrpSpPr>
        <p:grpSpPr bwMode="auto">
          <a:xfrm>
            <a:off x="8561388" y="0"/>
            <a:ext cx="582612" cy="609600"/>
            <a:chOff x="8513384" y="0"/>
            <a:chExt cx="582991" cy="609600"/>
          </a:xfrm>
        </p:grpSpPr>
        <p:pic>
          <p:nvPicPr>
            <p:cNvPr id="5128" name="Picture 1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13384" y="138345"/>
              <a:ext cx="3619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129" name="Picture 1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15400" y="0"/>
              <a:ext cx="180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53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Rectangle 3"/>
          <p:cNvSpPr>
            <a:spLocks noGrp="1" noChangeAspect="1" noChangeArrowheads="1"/>
          </p:cNvSpPr>
          <p:nvPr>
            <p:ph type="body" idx="1"/>
          </p:nvPr>
        </p:nvSpPr>
        <p:spPr bwMode="auto">
          <a:xfrm>
            <a:off x="457200" y="1524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ASK THE EXPERTS</a:t>
            </a:r>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008332" y="0"/>
            <a:ext cx="713566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Appendix master title</a:t>
            </a:r>
          </a:p>
        </p:txBody>
      </p:sp>
      <p:sp>
        <p:nvSpPr>
          <p:cNvPr id="206855" name="Rectangle 7"/>
          <p:cNvSpPr>
            <a:spLocks noGrp="1" noChangeArrowheads="1"/>
          </p:cNvSpPr>
          <p:nvPr>
            <p:ph type="sldNum" sz="quarter" idx="4"/>
          </p:nvPr>
        </p:nvSpPr>
        <p:spPr bwMode="auto">
          <a:xfrm>
            <a:off x="8658225" y="6488113"/>
            <a:ext cx="485775"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FCD5D5FD-C24C-4EC1-877A-4A06FFD43F54}" type="slidenum">
              <a:rPr lang="en-US"/>
              <a:pPr fontAlgn="base">
                <a:spcAft>
                  <a:spcPct val="0"/>
                </a:spcAft>
                <a:defRPr/>
              </a:pPr>
              <a:t>‹#›</a:t>
            </a:fld>
            <a:endParaRPr lang="en-US" dirty="0"/>
          </a:p>
        </p:txBody>
      </p:sp>
      <p:sp>
        <p:nvSpPr>
          <p:cNvPr id="10" name="Text Placeholder 9"/>
          <p:cNvSpPr>
            <a:spLocks noGrp="1"/>
          </p:cNvSpPr>
          <p:nvPr>
            <p:ph type="body" idx="1"/>
          </p:nvPr>
        </p:nvSpPr>
        <p:spPr bwMode="auto">
          <a:xfrm>
            <a:off x="457200" y="592138"/>
            <a:ext cx="8482013"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 name="Group 2"/>
          <p:cNvGrpSpPr/>
          <p:nvPr userDrawn="1"/>
        </p:nvGrpSpPr>
        <p:grpSpPr>
          <a:xfrm>
            <a:off x="32017" y="72581"/>
            <a:ext cx="1976315"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userDrawn="1"/>
        </p:nvGrpSpPr>
        <p:grpSpPr>
          <a:xfrm>
            <a:off x="8218204" y="750888"/>
            <a:ext cx="893380"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5" name="Footer Placeholder 4"/>
          <p:cNvSpPr>
            <a:spLocks noGrp="1"/>
          </p:cNvSpPr>
          <p:nvPr>
            <p:ph type="ftr" sz="quarter" idx="3"/>
          </p:nvPr>
        </p:nvSpPr>
        <p:spPr>
          <a:xfrm>
            <a:off x="0" y="6324600"/>
            <a:ext cx="8637588" cy="533401"/>
          </a:xfrm>
          <a:prstGeom prst="rect">
            <a:avLst/>
          </a:prstGeom>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133600" y="3276600"/>
            <a:ext cx="7010399" cy="1981200"/>
          </a:xfrm>
        </p:spPr>
        <p:txBody>
          <a:bodyPr/>
          <a:lstStyle/>
          <a:p>
            <a:pPr>
              <a:defRPr/>
            </a:pPr>
            <a:r>
              <a:rPr lang="en-US" sz="5400" dirty="0"/>
              <a:t>Application: </a:t>
            </a:r>
          </a:p>
          <a:p>
            <a:pPr>
              <a:defRPr/>
            </a:pPr>
            <a:r>
              <a:rPr lang="en-US" sz="5400" dirty="0" smtClean="0"/>
              <a:t>International Trade</a:t>
            </a:r>
            <a:endParaRPr lang="en-US" sz="5400" dirty="0"/>
          </a:p>
        </p:txBody>
      </p:sp>
      <p:sp>
        <p:nvSpPr>
          <p:cNvPr id="11" name="Text Placeholder 10"/>
          <p:cNvSpPr>
            <a:spLocks noGrp="1"/>
          </p:cNvSpPr>
          <p:nvPr>
            <p:ph type="body" sz="quarter" idx="16"/>
          </p:nvPr>
        </p:nvSpPr>
        <p:spPr/>
        <p:txBody>
          <a:bodyPr/>
          <a:lstStyle/>
          <a:p>
            <a:r>
              <a:rPr lang="en-US" dirty="0" smtClean="0"/>
              <a:t>CHAPTER</a:t>
            </a:r>
          </a:p>
          <a:p>
            <a:r>
              <a:rPr lang="en-US" sz="6600" dirty="0">
                <a:solidFill>
                  <a:schemeClr val="tx2"/>
                </a:solidFill>
                <a:latin typeface="Cambria Math" panose="02040503050406030204" pitchFamily="18" charset="0"/>
                <a:ea typeface="Cambria Math" panose="02040503050406030204" pitchFamily="18" charset="0"/>
              </a:rPr>
              <a:t>9</a:t>
            </a:r>
            <a:endParaRPr lang="en-US" sz="6600" dirty="0">
              <a:solidFill>
                <a:schemeClr val="tx2"/>
              </a:solidFill>
              <a:latin typeface="Cambria Math" panose="02040503050406030204" pitchFamily="18" charset="0"/>
              <a:ea typeface="Cambria Math" panose="02040503050406030204" pitchFamily="18" charset="0"/>
            </a:endParaRPr>
          </a:p>
        </p:txBody>
      </p:sp>
      <p:sp>
        <p:nvSpPr>
          <p:cNvPr id="5" name="Footer Placeholder 4"/>
          <p:cNvSpPr>
            <a:spLocks noGrp="1"/>
          </p:cNvSpPr>
          <p:nvPr>
            <p:ph type="ftr" sz="quarter" idx="15"/>
          </p:nvPr>
        </p:nvSpPr>
        <p:spPr/>
        <p:txBody>
          <a:body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6" name="Slide Number Placeholder 5"/>
          <p:cNvSpPr>
            <a:spLocks noGrp="1"/>
          </p:cNvSpPr>
          <p:nvPr>
            <p:ph type="sldNum" sz="quarter" idx="14"/>
          </p:nvPr>
        </p:nvSpPr>
        <p:spPr/>
        <p:txBody>
          <a:bodyPr/>
          <a:lstStyle/>
          <a:p>
            <a:pPr>
              <a:defRPr/>
            </a:pPr>
            <a:fld id="{CABCAE2A-3771-4BE5-9C85-74C66AABFB75}" type="slidenum">
              <a:rPr lang="en-US" smtClean="0">
                <a:solidFill>
                  <a:srgbClr val="FFFFFF"/>
                </a:solidFill>
              </a:rPr>
              <a:pPr>
                <a:defRPr/>
              </a:pPr>
              <a:t>1</a:t>
            </a:fld>
            <a:endParaRPr lang="en-US" dirty="0">
              <a:solidFill>
                <a:srgbClr val="FFFFFF"/>
              </a:solidFill>
            </a:endParaRPr>
          </a:p>
        </p:txBody>
      </p:sp>
    </p:spTree>
    <p:extLst>
      <p:ext uri="{BB962C8B-B14F-4D97-AF65-F5344CB8AC3E}">
        <p14:creationId xmlns:p14="http://schemas.microsoft.com/office/powerpoint/2010/main" val="296230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idx="4294967295"/>
          </p:nvPr>
        </p:nvSpPr>
        <p:spPr>
          <a:xfrm>
            <a:off x="373063" y="0"/>
            <a:ext cx="8770937" cy="444500"/>
          </a:xfrm>
        </p:spPr>
        <p:txBody>
          <a:bodyPr>
            <a:noAutofit/>
          </a:bodyPr>
          <a:lstStyle/>
          <a:p>
            <a:pPr algn="l" eaLnBrk="1" hangingPunct="1">
              <a:defRPr/>
            </a:pPr>
            <a:r>
              <a:rPr lang="en-US" sz="3200" dirty="0">
                <a:solidFill>
                  <a:schemeClr val="accent6">
                    <a:lumMod val="50000"/>
                  </a:schemeClr>
                </a:solidFill>
              </a:rPr>
              <a:t>Active Learning 1 			</a:t>
            </a:r>
            <a:r>
              <a:rPr lang="en-US" sz="3200" dirty="0" smtClean="0">
                <a:solidFill>
                  <a:srgbClr val="AE1221"/>
                </a:solidFill>
              </a:rPr>
              <a:t>Answers</a:t>
            </a:r>
            <a:endParaRPr lang="en-US" sz="5400" dirty="0" smtClean="0">
              <a:solidFill>
                <a:srgbClr val="CC9900"/>
              </a:solidFill>
              <a:cs typeface="Arial" charset="0"/>
            </a:endParaRPr>
          </a:p>
        </p:txBody>
      </p:sp>
      <p:sp>
        <p:nvSpPr>
          <p:cNvPr id="4" name="Slide Number Placeholder 3"/>
          <p:cNvSpPr>
            <a:spLocks noGrp="1"/>
          </p:cNvSpPr>
          <p:nvPr>
            <p:ph type="sldNum" sz="quarter" idx="4294967295"/>
          </p:nvPr>
        </p:nvSpPr>
        <p:spPr>
          <a:xfrm>
            <a:off x="8623300" y="6473825"/>
            <a:ext cx="520700" cy="379413"/>
          </a:xfrm>
        </p:spPr>
        <p:txBody>
          <a:bodyPr/>
          <a:lstStyle/>
          <a:p>
            <a:pPr>
              <a:defRPr/>
            </a:pPr>
            <a:fld id="{073C29DC-2178-4274-9150-45F8EBD31C2D}" type="slidenum">
              <a:rPr lang="en-US" smtClean="0"/>
              <a:pPr>
                <a:defRPr/>
              </a:pPr>
              <a:t>10</a:t>
            </a:fld>
            <a:endParaRPr lang="en-US"/>
          </a:p>
        </p:txBody>
      </p:sp>
      <p:sp>
        <p:nvSpPr>
          <p:cNvPr id="3" name="Footer Placeholder 2"/>
          <p:cNvSpPr>
            <a:spLocks noGrp="1"/>
          </p:cNvSpPr>
          <p:nvPr>
            <p:ph type="ftr" sz="quarter" idx="4294967295"/>
          </p:nvPr>
        </p:nvSpPr>
        <p:spPr>
          <a:xfrm>
            <a:off x="0" y="6400800"/>
            <a:ext cx="8615363" cy="515938"/>
          </a:xfrm>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Rectangle 43"/>
          <p:cNvSpPr>
            <a:spLocks noChangeArrowheads="1"/>
          </p:cNvSpPr>
          <p:nvPr/>
        </p:nvSpPr>
        <p:spPr bwMode="auto">
          <a:xfrm>
            <a:off x="601663" y="1143000"/>
            <a:ext cx="2935287" cy="4059238"/>
          </a:xfrm>
          <a:prstGeom prst="rect">
            <a:avLst/>
          </a:prstGeom>
          <a:noFill/>
          <a:ln w="9525">
            <a:noFill/>
            <a:miter lim="800000"/>
            <a:headEnd/>
            <a:tailEnd/>
          </a:ln>
        </p:spPr>
        <p:txBody>
          <a:bodyPr/>
          <a:lstStyle/>
          <a:p>
            <a:pPr>
              <a:lnSpc>
                <a:spcPct val="105000"/>
              </a:lnSpc>
              <a:spcBef>
                <a:spcPct val="45000"/>
              </a:spcBef>
              <a:buClr>
                <a:srgbClr val="339966"/>
              </a:buClr>
              <a:buSzPct val="120000"/>
              <a:buFont typeface="Wingdings" pitchFamily="2" charset="2"/>
              <a:buNone/>
            </a:pPr>
            <a:r>
              <a:rPr lang="en-US" sz="2800" dirty="0">
                <a:latin typeface="Arial"/>
                <a:cs typeface="Arial"/>
              </a:rPr>
              <a:t>Under free trade, </a:t>
            </a:r>
          </a:p>
          <a:p>
            <a:pPr marL="400050" lvl="1" indent="-285750">
              <a:lnSpc>
                <a:spcPct val="105000"/>
              </a:lnSpc>
              <a:spcBef>
                <a:spcPct val="15000"/>
              </a:spcBef>
              <a:buClr>
                <a:schemeClr val="tx1"/>
              </a:buClr>
              <a:buSzPct val="100000"/>
              <a:buFont typeface="Wingdings" pitchFamily="2" charset="2"/>
              <a:buChar char="§"/>
            </a:pPr>
            <a:r>
              <a:rPr lang="en-US" sz="2800" dirty="0">
                <a:latin typeface="Arial"/>
                <a:cs typeface="Arial"/>
              </a:rPr>
              <a:t>domestic </a:t>
            </a:r>
            <a:br>
              <a:rPr lang="en-US" sz="2800" dirty="0">
                <a:latin typeface="Arial"/>
                <a:cs typeface="Arial"/>
              </a:rPr>
            </a:br>
            <a:r>
              <a:rPr lang="en-US" sz="2800" dirty="0">
                <a:latin typeface="Arial"/>
                <a:cs typeface="Arial"/>
              </a:rPr>
              <a:t>consumers </a:t>
            </a:r>
            <a:br>
              <a:rPr lang="en-US" sz="2800" dirty="0">
                <a:latin typeface="Arial"/>
                <a:cs typeface="Arial"/>
              </a:rPr>
            </a:br>
            <a:r>
              <a:rPr lang="en-US" sz="2800" dirty="0">
                <a:latin typeface="Arial"/>
                <a:cs typeface="Arial"/>
              </a:rPr>
              <a:t>demand </a:t>
            </a:r>
            <a:r>
              <a:rPr lang="en-US" sz="2800" dirty="0" smtClean="0">
                <a:latin typeface="Arial"/>
                <a:cs typeface="Arial"/>
              </a:rPr>
              <a:t>600</a:t>
            </a:r>
          </a:p>
          <a:p>
            <a:pPr marL="400050" lvl="1" indent="-285750">
              <a:lnSpc>
                <a:spcPct val="105000"/>
              </a:lnSpc>
              <a:spcBef>
                <a:spcPct val="15000"/>
              </a:spcBef>
              <a:buClr>
                <a:schemeClr val="tx1"/>
              </a:buClr>
              <a:buSzPct val="100000"/>
              <a:buFont typeface="Wingdings" pitchFamily="2" charset="2"/>
              <a:buChar char="§"/>
            </a:pPr>
            <a:r>
              <a:rPr lang="en-US" sz="2800" dirty="0" smtClean="0">
                <a:latin typeface="Arial"/>
                <a:cs typeface="Arial"/>
              </a:rPr>
              <a:t>domestic </a:t>
            </a:r>
            <a:r>
              <a:rPr lang="en-US" sz="2800" dirty="0">
                <a:latin typeface="Arial"/>
                <a:cs typeface="Arial"/>
              </a:rPr>
              <a:t/>
            </a:r>
            <a:br>
              <a:rPr lang="en-US" sz="2800" dirty="0">
                <a:latin typeface="Arial"/>
                <a:cs typeface="Arial"/>
              </a:rPr>
            </a:br>
            <a:r>
              <a:rPr lang="en-US" sz="2800" dirty="0">
                <a:latin typeface="Arial"/>
                <a:cs typeface="Arial"/>
              </a:rPr>
              <a:t>producers </a:t>
            </a:r>
            <a:br>
              <a:rPr lang="en-US" sz="2800" dirty="0">
                <a:latin typeface="Arial"/>
                <a:cs typeface="Arial"/>
              </a:rPr>
            </a:br>
            <a:r>
              <a:rPr lang="en-US" sz="2800" dirty="0">
                <a:latin typeface="Arial"/>
                <a:cs typeface="Arial"/>
              </a:rPr>
              <a:t>supply </a:t>
            </a:r>
            <a:r>
              <a:rPr lang="en-US" sz="2800" dirty="0" smtClean="0">
                <a:latin typeface="Arial"/>
                <a:cs typeface="Arial"/>
              </a:rPr>
              <a:t>200</a:t>
            </a:r>
          </a:p>
          <a:p>
            <a:pPr marL="400050" lvl="1" indent="-285750">
              <a:lnSpc>
                <a:spcPct val="105000"/>
              </a:lnSpc>
              <a:spcBef>
                <a:spcPct val="15000"/>
              </a:spcBef>
              <a:buClr>
                <a:schemeClr val="tx1"/>
              </a:buClr>
              <a:buSzPct val="100000"/>
              <a:buFont typeface="Wingdings" pitchFamily="2" charset="2"/>
              <a:buChar char="§"/>
            </a:pPr>
            <a:r>
              <a:rPr lang="en-US" sz="2800" dirty="0" smtClean="0">
                <a:latin typeface="Arial"/>
                <a:cs typeface="Arial"/>
              </a:rPr>
              <a:t>imports </a:t>
            </a:r>
            <a:r>
              <a:rPr lang="en-US" sz="2800" dirty="0">
                <a:latin typeface="Arial"/>
                <a:cs typeface="Arial"/>
              </a:rPr>
              <a:t>= 400</a:t>
            </a:r>
          </a:p>
        </p:txBody>
      </p:sp>
      <p:grpSp>
        <p:nvGrpSpPr>
          <p:cNvPr id="7" name="Group 44"/>
          <p:cNvGrpSpPr>
            <a:grpSpLocks/>
          </p:cNvGrpSpPr>
          <p:nvPr/>
        </p:nvGrpSpPr>
        <p:grpSpPr bwMode="auto">
          <a:xfrm>
            <a:off x="4391025" y="1520825"/>
            <a:ext cx="4298950" cy="4086225"/>
            <a:chOff x="2563" y="1070"/>
            <a:chExt cx="2708" cy="2574"/>
          </a:xfrm>
        </p:grpSpPr>
        <p:grpSp>
          <p:nvGrpSpPr>
            <p:cNvPr id="8" name="Group 45"/>
            <p:cNvGrpSpPr>
              <a:grpSpLocks/>
            </p:cNvGrpSpPr>
            <p:nvPr/>
          </p:nvGrpSpPr>
          <p:grpSpPr bwMode="auto">
            <a:xfrm>
              <a:off x="2682" y="1303"/>
              <a:ext cx="2382" cy="2202"/>
              <a:chOff x="2424" y="1167"/>
              <a:chExt cx="2400" cy="2079"/>
            </a:xfrm>
          </p:grpSpPr>
          <p:sp>
            <p:nvSpPr>
              <p:cNvPr id="11" name="Line 46"/>
              <p:cNvSpPr>
                <a:spLocks noChangeShapeType="1"/>
              </p:cNvSpPr>
              <p:nvPr/>
            </p:nvSpPr>
            <p:spPr bwMode="auto">
              <a:xfrm>
                <a:off x="2424" y="1167"/>
                <a:ext cx="0" cy="2079"/>
              </a:xfrm>
              <a:prstGeom prst="line">
                <a:avLst/>
              </a:prstGeom>
              <a:noFill/>
              <a:ln w="9525">
                <a:solidFill>
                  <a:schemeClr val="tx1"/>
                </a:solidFill>
                <a:round/>
                <a:headEnd/>
                <a:tailEnd/>
              </a:ln>
            </p:spPr>
            <p:txBody>
              <a:bodyPr/>
              <a:lstStyle/>
              <a:p>
                <a:endParaRPr lang="en-US">
                  <a:latin typeface="Arial"/>
                  <a:cs typeface="Arial"/>
                </a:endParaRPr>
              </a:p>
            </p:txBody>
          </p:sp>
          <p:sp>
            <p:nvSpPr>
              <p:cNvPr id="12" name="Line 47"/>
              <p:cNvSpPr>
                <a:spLocks noChangeShapeType="1"/>
              </p:cNvSpPr>
              <p:nvPr/>
            </p:nvSpPr>
            <p:spPr bwMode="auto">
              <a:xfrm>
                <a:off x="2424" y="3246"/>
                <a:ext cx="240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9" name="Text Box 48"/>
            <p:cNvSpPr txBox="1">
              <a:spLocks noChangeArrowheads="1"/>
            </p:cNvSpPr>
            <p:nvPr/>
          </p:nvSpPr>
          <p:spPr bwMode="auto">
            <a:xfrm>
              <a:off x="2563" y="1070"/>
              <a:ext cx="233" cy="279"/>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P</a:t>
              </a:r>
            </a:p>
          </p:txBody>
        </p:sp>
        <p:sp>
          <p:nvSpPr>
            <p:cNvPr id="10" name="Text Box 49"/>
            <p:cNvSpPr txBox="1">
              <a:spLocks noChangeArrowheads="1"/>
            </p:cNvSpPr>
            <p:nvPr/>
          </p:nvSpPr>
          <p:spPr bwMode="auto">
            <a:xfrm>
              <a:off x="5038" y="3365"/>
              <a:ext cx="233" cy="279"/>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Q</a:t>
              </a:r>
            </a:p>
          </p:txBody>
        </p:sp>
      </p:grpSp>
      <p:grpSp>
        <p:nvGrpSpPr>
          <p:cNvPr id="13" name="Group 50"/>
          <p:cNvGrpSpPr>
            <a:grpSpLocks/>
          </p:cNvGrpSpPr>
          <p:nvPr/>
        </p:nvGrpSpPr>
        <p:grpSpPr bwMode="auto">
          <a:xfrm>
            <a:off x="4583113" y="2149475"/>
            <a:ext cx="3821112" cy="2962275"/>
            <a:chOff x="2680" y="1462"/>
            <a:chExt cx="2407" cy="1866"/>
          </a:xfrm>
        </p:grpSpPr>
        <p:sp>
          <p:nvSpPr>
            <p:cNvPr id="14" name="Text Box 51"/>
            <p:cNvSpPr txBox="1">
              <a:spLocks noChangeArrowheads="1"/>
            </p:cNvSpPr>
            <p:nvPr/>
          </p:nvSpPr>
          <p:spPr bwMode="auto">
            <a:xfrm>
              <a:off x="4854" y="3049"/>
              <a:ext cx="233" cy="279"/>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D</a:t>
              </a:r>
            </a:p>
          </p:txBody>
        </p:sp>
        <p:sp>
          <p:nvSpPr>
            <p:cNvPr id="15" name="Line 52"/>
            <p:cNvSpPr>
              <a:spLocks noChangeShapeType="1"/>
            </p:cNvSpPr>
            <p:nvPr/>
          </p:nvSpPr>
          <p:spPr bwMode="auto">
            <a:xfrm>
              <a:off x="2680" y="1462"/>
              <a:ext cx="2213" cy="1715"/>
            </a:xfrm>
            <a:prstGeom prst="line">
              <a:avLst/>
            </a:prstGeom>
            <a:noFill/>
            <a:ln w="38100">
              <a:solidFill>
                <a:schemeClr val="tx2"/>
              </a:solidFill>
              <a:round/>
              <a:headEnd/>
              <a:tailEnd/>
            </a:ln>
          </p:spPr>
          <p:txBody>
            <a:bodyPr/>
            <a:lstStyle/>
            <a:p>
              <a:endParaRPr lang="en-US">
                <a:latin typeface="Arial"/>
                <a:cs typeface="Arial"/>
              </a:endParaRPr>
            </a:p>
          </p:txBody>
        </p:sp>
      </p:grpSp>
      <p:grpSp>
        <p:nvGrpSpPr>
          <p:cNvPr id="16" name="Group 53"/>
          <p:cNvGrpSpPr>
            <a:grpSpLocks/>
          </p:cNvGrpSpPr>
          <p:nvPr/>
        </p:nvGrpSpPr>
        <p:grpSpPr bwMode="auto">
          <a:xfrm>
            <a:off x="4584700" y="2232025"/>
            <a:ext cx="3879850" cy="3148013"/>
            <a:chOff x="2685" y="1518"/>
            <a:chExt cx="2444" cy="1983"/>
          </a:xfrm>
        </p:grpSpPr>
        <p:sp>
          <p:nvSpPr>
            <p:cNvPr id="17" name="Text Box 54"/>
            <p:cNvSpPr txBox="1">
              <a:spLocks noChangeArrowheads="1"/>
            </p:cNvSpPr>
            <p:nvPr/>
          </p:nvSpPr>
          <p:spPr bwMode="auto">
            <a:xfrm>
              <a:off x="4896" y="1518"/>
              <a:ext cx="233" cy="279"/>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S</a:t>
              </a:r>
            </a:p>
          </p:txBody>
        </p:sp>
        <p:sp>
          <p:nvSpPr>
            <p:cNvPr id="18" name="Line 55"/>
            <p:cNvSpPr>
              <a:spLocks noChangeShapeType="1"/>
            </p:cNvSpPr>
            <p:nvPr/>
          </p:nvSpPr>
          <p:spPr bwMode="auto">
            <a:xfrm flipV="1">
              <a:off x="2685" y="1740"/>
              <a:ext cx="2280" cy="1761"/>
            </a:xfrm>
            <a:prstGeom prst="line">
              <a:avLst/>
            </a:prstGeom>
            <a:noFill/>
            <a:ln w="38100">
              <a:solidFill>
                <a:schemeClr val="tx2"/>
              </a:solidFill>
              <a:round/>
              <a:headEnd/>
              <a:tailEnd/>
            </a:ln>
          </p:spPr>
          <p:txBody>
            <a:bodyPr/>
            <a:lstStyle/>
            <a:p>
              <a:endParaRPr lang="en-US">
                <a:latin typeface="Arial"/>
                <a:cs typeface="Arial"/>
              </a:endParaRPr>
            </a:p>
          </p:txBody>
        </p:sp>
      </p:grpSp>
      <p:grpSp>
        <p:nvGrpSpPr>
          <p:cNvPr id="19" name="Group 56"/>
          <p:cNvGrpSpPr>
            <a:grpSpLocks/>
          </p:cNvGrpSpPr>
          <p:nvPr/>
        </p:nvGrpSpPr>
        <p:grpSpPr bwMode="auto">
          <a:xfrm>
            <a:off x="3503613" y="4391025"/>
            <a:ext cx="4716462" cy="381000"/>
            <a:chOff x="2207" y="2731"/>
            <a:chExt cx="2971" cy="240"/>
          </a:xfrm>
        </p:grpSpPr>
        <p:sp>
          <p:nvSpPr>
            <p:cNvPr id="20" name="Line 57"/>
            <p:cNvSpPr>
              <a:spLocks noChangeShapeType="1"/>
            </p:cNvSpPr>
            <p:nvPr/>
          </p:nvSpPr>
          <p:spPr bwMode="auto">
            <a:xfrm>
              <a:off x="2884" y="2854"/>
              <a:ext cx="2294" cy="0"/>
            </a:xfrm>
            <a:prstGeom prst="line">
              <a:avLst/>
            </a:prstGeom>
            <a:noFill/>
            <a:ln w="28575">
              <a:solidFill>
                <a:srgbClr val="CC0000"/>
              </a:solidFill>
              <a:round/>
              <a:headEnd/>
              <a:tailEnd/>
            </a:ln>
          </p:spPr>
          <p:txBody>
            <a:bodyPr/>
            <a:lstStyle/>
            <a:p>
              <a:endParaRPr lang="en-US">
                <a:latin typeface="Arial"/>
                <a:cs typeface="Arial"/>
              </a:endParaRPr>
            </a:p>
          </p:txBody>
        </p:sp>
        <p:sp>
          <p:nvSpPr>
            <p:cNvPr id="21" name="Text Box 58"/>
            <p:cNvSpPr txBox="1">
              <a:spLocks noChangeArrowheads="1"/>
            </p:cNvSpPr>
            <p:nvPr/>
          </p:nvSpPr>
          <p:spPr bwMode="auto">
            <a:xfrm>
              <a:off x="2207" y="2731"/>
              <a:ext cx="669" cy="240"/>
            </a:xfrm>
            <a:prstGeom prst="rect">
              <a:avLst/>
            </a:prstGeom>
            <a:noFill/>
            <a:ln w="9525">
              <a:noFill/>
              <a:miter lim="800000"/>
              <a:headEnd/>
              <a:tailEnd/>
            </a:ln>
          </p:spPr>
          <p:txBody>
            <a:bodyPr lIns="0" tIns="0" bIns="0" anchor="ctr">
              <a:spAutoFit/>
            </a:bodyPr>
            <a:lstStyle/>
            <a:p>
              <a:pPr algn="r">
                <a:spcBef>
                  <a:spcPct val="50000"/>
                </a:spcBef>
              </a:pPr>
              <a:r>
                <a:rPr lang="en-US" sz="2500">
                  <a:latin typeface="Arial"/>
                  <a:cs typeface="Arial"/>
                </a:rPr>
                <a:t>$1500</a:t>
              </a:r>
            </a:p>
          </p:txBody>
        </p:sp>
      </p:grpSp>
      <p:grpSp>
        <p:nvGrpSpPr>
          <p:cNvPr id="22" name="Group 59"/>
          <p:cNvGrpSpPr>
            <a:grpSpLocks/>
          </p:cNvGrpSpPr>
          <p:nvPr/>
        </p:nvGrpSpPr>
        <p:grpSpPr bwMode="auto">
          <a:xfrm>
            <a:off x="5251450" y="4524375"/>
            <a:ext cx="731838" cy="1258888"/>
            <a:chOff x="3308" y="2815"/>
            <a:chExt cx="461" cy="793"/>
          </a:xfrm>
        </p:grpSpPr>
        <p:sp>
          <p:nvSpPr>
            <p:cNvPr id="23" name="Line 60"/>
            <p:cNvSpPr>
              <a:spLocks noChangeShapeType="1"/>
            </p:cNvSpPr>
            <p:nvPr/>
          </p:nvSpPr>
          <p:spPr bwMode="auto">
            <a:xfrm>
              <a:off x="3537" y="2852"/>
              <a:ext cx="0" cy="505"/>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4" name="Oval 61"/>
            <p:cNvSpPr>
              <a:spLocks noChangeAspect="1" noChangeArrowheads="1"/>
            </p:cNvSpPr>
            <p:nvPr/>
          </p:nvSpPr>
          <p:spPr bwMode="auto">
            <a:xfrm>
              <a:off x="3496" y="2815"/>
              <a:ext cx="81" cy="8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5" name="Text Box 62"/>
            <p:cNvSpPr txBox="1">
              <a:spLocks noChangeArrowheads="1"/>
            </p:cNvSpPr>
            <p:nvPr/>
          </p:nvSpPr>
          <p:spPr bwMode="auto">
            <a:xfrm>
              <a:off x="3308" y="3368"/>
              <a:ext cx="461" cy="240"/>
            </a:xfrm>
            <a:prstGeom prst="rect">
              <a:avLst/>
            </a:prstGeom>
            <a:noFill/>
            <a:ln w="9525">
              <a:noFill/>
              <a:miter lim="800000"/>
              <a:headEnd/>
              <a:tailEnd/>
            </a:ln>
          </p:spPr>
          <p:txBody>
            <a:bodyPr tIns="0" bIns="0" anchor="ctr">
              <a:spAutoFit/>
            </a:bodyPr>
            <a:lstStyle/>
            <a:p>
              <a:pPr algn="ctr">
                <a:spcBef>
                  <a:spcPct val="50000"/>
                </a:spcBef>
              </a:pPr>
              <a:r>
                <a:rPr lang="en-US" sz="2500">
                  <a:latin typeface="Arial"/>
                  <a:cs typeface="Arial"/>
                </a:rPr>
                <a:t>200</a:t>
              </a:r>
            </a:p>
          </p:txBody>
        </p:sp>
      </p:grpSp>
      <p:grpSp>
        <p:nvGrpSpPr>
          <p:cNvPr id="26" name="Group 83"/>
          <p:cNvGrpSpPr>
            <a:grpSpLocks/>
          </p:cNvGrpSpPr>
          <p:nvPr/>
        </p:nvGrpSpPr>
        <p:grpSpPr bwMode="auto">
          <a:xfrm>
            <a:off x="3536950" y="3584575"/>
            <a:ext cx="3136900" cy="381000"/>
            <a:chOff x="2228" y="2188"/>
            <a:chExt cx="1976" cy="240"/>
          </a:xfrm>
        </p:grpSpPr>
        <p:sp>
          <p:nvSpPr>
            <p:cNvPr id="27" name="Line 65"/>
            <p:cNvSpPr>
              <a:spLocks noChangeShapeType="1"/>
            </p:cNvSpPr>
            <p:nvPr/>
          </p:nvSpPr>
          <p:spPr bwMode="auto">
            <a:xfrm>
              <a:off x="2883" y="2308"/>
              <a:ext cx="1321"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8" name="Text Box 68"/>
            <p:cNvSpPr txBox="1">
              <a:spLocks noChangeArrowheads="1"/>
            </p:cNvSpPr>
            <p:nvPr/>
          </p:nvSpPr>
          <p:spPr bwMode="auto">
            <a:xfrm>
              <a:off x="2228" y="2188"/>
              <a:ext cx="646" cy="240"/>
            </a:xfrm>
            <a:prstGeom prst="rect">
              <a:avLst/>
            </a:prstGeom>
            <a:noFill/>
            <a:ln w="9525">
              <a:noFill/>
              <a:miter lim="800000"/>
              <a:headEnd/>
              <a:tailEnd/>
            </a:ln>
          </p:spPr>
          <p:txBody>
            <a:bodyPr lIns="0" tIns="0" bIns="0" anchor="ctr">
              <a:spAutoFit/>
            </a:bodyPr>
            <a:lstStyle/>
            <a:p>
              <a:pPr algn="r">
                <a:spcBef>
                  <a:spcPct val="50000"/>
                </a:spcBef>
              </a:pPr>
              <a:r>
                <a:rPr lang="en-US" sz="2500" dirty="0">
                  <a:solidFill>
                    <a:srgbClr val="777777"/>
                  </a:solidFill>
                  <a:latin typeface="Arial"/>
                  <a:cs typeface="Arial"/>
                </a:rPr>
                <a:t>$3000</a:t>
              </a:r>
            </a:p>
          </p:txBody>
        </p:sp>
      </p:grpSp>
      <p:sp>
        <p:nvSpPr>
          <p:cNvPr id="29" name="Oval 67"/>
          <p:cNvSpPr>
            <a:spLocks noChangeAspect="1" noChangeArrowheads="1"/>
          </p:cNvSpPr>
          <p:nvPr/>
        </p:nvSpPr>
        <p:spPr bwMode="auto">
          <a:xfrm>
            <a:off x="6605588" y="3713163"/>
            <a:ext cx="128587" cy="12700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nvGrpSpPr>
          <p:cNvPr id="30" name="Group 70"/>
          <p:cNvGrpSpPr>
            <a:grpSpLocks/>
          </p:cNvGrpSpPr>
          <p:nvPr/>
        </p:nvGrpSpPr>
        <p:grpSpPr bwMode="auto">
          <a:xfrm>
            <a:off x="7353300" y="4519613"/>
            <a:ext cx="757238" cy="1263650"/>
            <a:chOff x="4632" y="2812"/>
            <a:chExt cx="477" cy="796"/>
          </a:xfrm>
        </p:grpSpPr>
        <p:sp>
          <p:nvSpPr>
            <p:cNvPr id="31" name="Line 71"/>
            <p:cNvSpPr>
              <a:spLocks noChangeShapeType="1"/>
            </p:cNvSpPr>
            <p:nvPr/>
          </p:nvSpPr>
          <p:spPr bwMode="auto">
            <a:xfrm>
              <a:off x="4870" y="2853"/>
              <a:ext cx="0" cy="505"/>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32" name="Oval 72"/>
            <p:cNvSpPr>
              <a:spLocks noChangeAspect="1" noChangeArrowheads="1"/>
            </p:cNvSpPr>
            <p:nvPr/>
          </p:nvSpPr>
          <p:spPr bwMode="auto">
            <a:xfrm>
              <a:off x="4828" y="2812"/>
              <a:ext cx="81" cy="8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33" name="Text Box 73"/>
            <p:cNvSpPr txBox="1">
              <a:spLocks noChangeArrowheads="1"/>
            </p:cNvSpPr>
            <p:nvPr/>
          </p:nvSpPr>
          <p:spPr bwMode="auto">
            <a:xfrm>
              <a:off x="4632" y="3368"/>
              <a:ext cx="477" cy="240"/>
            </a:xfrm>
            <a:prstGeom prst="rect">
              <a:avLst/>
            </a:prstGeom>
            <a:noFill/>
            <a:ln w="9525">
              <a:noFill/>
              <a:miter lim="800000"/>
              <a:headEnd/>
              <a:tailEnd/>
            </a:ln>
          </p:spPr>
          <p:txBody>
            <a:bodyPr tIns="0" bIns="0" anchor="ctr">
              <a:spAutoFit/>
            </a:bodyPr>
            <a:lstStyle/>
            <a:p>
              <a:pPr algn="ctr">
                <a:spcBef>
                  <a:spcPct val="50000"/>
                </a:spcBef>
              </a:pPr>
              <a:r>
                <a:rPr lang="en-US" sz="2500">
                  <a:latin typeface="Arial"/>
                  <a:cs typeface="Arial"/>
                </a:rPr>
                <a:t>600</a:t>
              </a:r>
            </a:p>
          </p:txBody>
        </p:sp>
      </p:grpSp>
      <p:sp>
        <p:nvSpPr>
          <p:cNvPr id="34" name="Text Box 74"/>
          <p:cNvSpPr txBox="1">
            <a:spLocks noChangeArrowheads="1"/>
          </p:cNvSpPr>
          <p:nvPr/>
        </p:nvSpPr>
        <p:spPr bwMode="auto">
          <a:xfrm>
            <a:off x="5646738" y="1600200"/>
            <a:ext cx="190817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u="sng">
                <a:latin typeface="Arial"/>
                <a:cs typeface="Arial"/>
              </a:rPr>
              <a:t>Plasma TVs</a:t>
            </a:r>
          </a:p>
        </p:txBody>
      </p:sp>
      <p:grpSp>
        <p:nvGrpSpPr>
          <p:cNvPr id="35" name="Group 75"/>
          <p:cNvGrpSpPr>
            <a:grpSpLocks/>
          </p:cNvGrpSpPr>
          <p:nvPr/>
        </p:nvGrpSpPr>
        <p:grpSpPr bwMode="auto">
          <a:xfrm>
            <a:off x="5621338" y="4651375"/>
            <a:ext cx="2101850" cy="581025"/>
            <a:chOff x="3541" y="2860"/>
            <a:chExt cx="1324" cy="366"/>
          </a:xfrm>
        </p:grpSpPr>
        <p:sp>
          <p:nvSpPr>
            <p:cNvPr id="36" name="AutoShape 76"/>
            <p:cNvSpPr>
              <a:spLocks/>
            </p:cNvSpPr>
            <p:nvPr/>
          </p:nvSpPr>
          <p:spPr bwMode="auto">
            <a:xfrm rot="-5400000">
              <a:off x="4128" y="2273"/>
              <a:ext cx="149" cy="1324"/>
            </a:xfrm>
            <a:prstGeom prst="leftBrace">
              <a:avLst>
                <a:gd name="adj1" fmla="val 94742"/>
                <a:gd name="adj2" fmla="val 50000"/>
              </a:avLst>
            </a:prstGeom>
            <a:noFill/>
            <a:ln w="19050">
              <a:solidFill>
                <a:srgbClr val="996633"/>
              </a:solidFill>
              <a:round/>
              <a:headEnd/>
              <a:tailEnd/>
            </a:ln>
          </p:spPr>
          <p:txBody>
            <a:bodyPr vert="eaVert" wrap="none" anchor="ctr"/>
            <a:lstStyle/>
            <a:p>
              <a:endParaRPr lang="en-US">
                <a:latin typeface="Arial"/>
                <a:cs typeface="Arial"/>
              </a:endParaRPr>
            </a:p>
          </p:txBody>
        </p:sp>
        <p:sp>
          <p:nvSpPr>
            <p:cNvPr id="37" name="Text Box 77"/>
            <p:cNvSpPr txBox="1">
              <a:spLocks noChangeArrowheads="1"/>
            </p:cNvSpPr>
            <p:nvPr/>
          </p:nvSpPr>
          <p:spPr bwMode="auto">
            <a:xfrm>
              <a:off x="3807" y="2928"/>
              <a:ext cx="795" cy="298"/>
            </a:xfrm>
            <a:prstGeom prst="rect">
              <a:avLst/>
            </a:prstGeom>
            <a:noFill/>
            <a:ln w="9525">
              <a:noFill/>
              <a:miter lim="800000"/>
              <a:headEnd/>
              <a:tailEnd/>
            </a:ln>
          </p:spPr>
          <p:txBody>
            <a:bodyPr>
              <a:spAutoFit/>
            </a:bodyPr>
            <a:lstStyle/>
            <a:p>
              <a:pPr algn="ctr">
                <a:spcBef>
                  <a:spcPct val="50000"/>
                </a:spcBef>
              </a:pPr>
              <a:r>
                <a:rPr lang="en-US" sz="2500">
                  <a:latin typeface="Arial"/>
                  <a:cs typeface="Arial"/>
                </a:rPr>
                <a:t>imports</a:t>
              </a:r>
            </a:p>
          </p:txBody>
        </p:sp>
      </p:grpSp>
      <p:sp>
        <p:nvSpPr>
          <p:cNvPr id="38" name="Rectangle 81"/>
          <p:cNvSpPr>
            <a:spLocks noChangeArrowheads="1"/>
          </p:cNvSpPr>
          <p:nvPr/>
        </p:nvSpPr>
        <p:spPr bwMode="auto">
          <a:xfrm>
            <a:off x="7404100" y="5416550"/>
            <a:ext cx="630238" cy="377825"/>
          </a:xfrm>
          <a:prstGeom prst="rect">
            <a:avLst/>
          </a:prstGeom>
          <a:noFill/>
          <a:ln w="12700">
            <a:solidFill>
              <a:srgbClr val="FF6600"/>
            </a:solidFill>
            <a:miter lim="800000"/>
            <a:headEnd/>
            <a:tailEnd/>
          </a:ln>
        </p:spPr>
        <p:txBody>
          <a:bodyPr wrap="none" anchor="ctr"/>
          <a:lstStyle/>
          <a:p>
            <a:endParaRPr lang="en-US">
              <a:latin typeface="Arial"/>
              <a:cs typeface="Arial"/>
            </a:endParaRPr>
          </a:p>
        </p:txBody>
      </p:sp>
      <p:sp>
        <p:nvSpPr>
          <p:cNvPr id="39" name="Rectangle 82"/>
          <p:cNvSpPr>
            <a:spLocks noChangeArrowheads="1"/>
          </p:cNvSpPr>
          <p:nvPr/>
        </p:nvSpPr>
        <p:spPr bwMode="auto">
          <a:xfrm>
            <a:off x="5292725" y="5408613"/>
            <a:ext cx="630238" cy="377825"/>
          </a:xfrm>
          <a:prstGeom prst="rect">
            <a:avLst/>
          </a:prstGeom>
          <a:noFill/>
          <a:ln w="12700">
            <a:solidFill>
              <a:srgbClr val="FF6600"/>
            </a:solidFill>
            <a:miter lim="800000"/>
            <a:headEnd/>
            <a:tailEnd/>
          </a:ln>
        </p:spPr>
        <p:txBody>
          <a:bodyPr wrap="none" anchor="ctr"/>
          <a:lstStyle/>
          <a:p>
            <a:endParaRPr lang="en-US">
              <a:latin typeface="Arial"/>
              <a:cs typeface="Arial"/>
            </a:endParaRPr>
          </a:p>
        </p:txBody>
      </p:sp>
    </p:spTree>
    <p:extLst>
      <p:ext uri="{BB962C8B-B14F-4D97-AF65-F5344CB8AC3E}">
        <p14:creationId xmlns:p14="http://schemas.microsoft.com/office/powerpoint/2010/main" val="41226834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500"/>
                                        <p:tgtEl>
                                          <p:spTgt spid="6">
                                            <p:txEl>
                                              <p:pRg st="3" end="3"/>
                                            </p:txEl>
                                          </p:spTgt>
                                        </p:tgtEl>
                                      </p:cBhvr>
                                    </p:animEffect>
                                  </p:childTnLst>
                                </p:cTn>
                              </p:par>
                            </p:childTnLst>
                          </p:cTn>
                        </p:par>
                        <p:par>
                          <p:cTn id="20" fill="hold">
                            <p:stCondLst>
                              <p:cond delay="2000"/>
                            </p:stCondLst>
                            <p:childTnLst>
                              <p:par>
                                <p:cTn id="21" presetID="23" presetClass="entr" presetSubtype="288"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strVal val="4/3*#ppt_w"/>
                                          </p:val>
                                        </p:tav>
                                        <p:tav tm="100000">
                                          <p:val>
                                            <p:strVal val="#ppt_w"/>
                                          </p:val>
                                        </p:tav>
                                      </p:tavLst>
                                    </p:anim>
                                    <p:anim calcmode="lin" valueType="num">
                                      <p:cBhvr>
                                        <p:cTn id="24" dur="500" fill="hold"/>
                                        <p:tgtEl>
                                          <p:spTgt spid="38"/>
                                        </p:tgtEl>
                                        <p:attrNameLst>
                                          <p:attrName>ppt_h</p:attrName>
                                        </p:attrNameLst>
                                      </p:cBhvr>
                                      <p:tavLst>
                                        <p:tav tm="0">
                                          <p:val>
                                            <p:strVal val="4/3*#ppt_h"/>
                                          </p:val>
                                        </p:tav>
                                        <p:tav tm="100000">
                                          <p:val>
                                            <p:strVal val="#ppt_h"/>
                                          </p:val>
                                        </p:tav>
                                      </p:tavLst>
                                    </p:anim>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par>
                          <p:cTn id="25" fill="hold">
                            <p:stCondLst>
                              <p:cond delay="2500"/>
                            </p:stCondLst>
                            <p:childTnLst>
                              <p:par>
                                <p:cTn id="26" presetID="23" presetClass="entr" presetSubtype="288"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strVal val="4/3*#ppt_w"/>
                                          </p:val>
                                        </p:tav>
                                        <p:tav tm="100000">
                                          <p:val>
                                            <p:strVal val="#ppt_w"/>
                                          </p:val>
                                        </p:tav>
                                      </p:tavLst>
                                    </p:anim>
                                    <p:anim calcmode="lin" valueType="num">
                                      <p:cBhvr>
                                        <p:cTn id="29" dur="500" fill="hold"/>
                                        <p:tgtEl>
                                          <p:spTgt spid="39"/>
                                        </p:tgtEl>
                                        <p:attrNameLst>
                                          <p:attrName>ppt_h</p:attrName>
                                        </p:attrNameLst>
                                      </p:cBhvr>
                                      <p:tavLst>
                                        <p:tav tm="0">
                                          <p:val>
                                            <p:strVal val="4/3*#ppt_h"/>
                                          </p:val>
                                        </p:tav>
                                        <p:tav tm="100000">
                                          <p:val>
                                            <p:strVal val="#ppt_h"/>
                                          </p:val>
                                        </p:tav>
                                      </p:tavLst>
                                    </p:anim>
                                  </p:childTnLst>
                                  <p:subTnLst>
                                    <p:set>
                                      <p:cBhvr override="childStyle">
                                        <p:cTn dur="1" fill="hold" display="0" masterRel="nextClick" afterEffect="1"/>
                                        <p:tgtEl>
                                          <p:spTgt spid="39"/>
                                        </p:tgtEl>
                                        <p:attrNameLst>
                                          <p:attrName>style.visibility</p:attrName>
                                        </p:attrNameLst>
                                      </p:cBhvr>
                                      <p:to>
                                        <p:strVal val="hidden"/>
                                      </p:to>
                                    </p:set>
                                  </p:subTnLst>
                                </p:cTn>
                              </p:par>
                              <p:par>
                                <p:cTn id="30" presetID="18" presetClass="entr" presetSubtype="6"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strips(downRight)">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5"/>
      <p:bldP spid="38" grpId="0" animBg="1"/>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idx="4294967295"/>
          </p:nvPr>
        </p:nvSpPr>
        <p:spPr>
          <a:xfrm>
            <a:off x="373063" y="0"/>
            <a:ext cx="8770937" cy="444500"/>
          </a:xfrm>
        </p:spPr>
        <p:txBody>
          <a:bodyPr>
            <a:noAutofit/>
          </a:bodyPr>
          <a:lstStyle/>
          <a:p>
            <a:pPr algn="l" eaLnBrk="1" hangingPunct="1">
              <a:defRPr/>
            </a:pPr>
            <a:r>
              <a:rPr lang="en-US" sz="3200" dirty="0">
                <a:solidFill>
                  <a:schemeClr val="accent6">
                    <a:lumMod val="50000"/>
                  </a:schemeClr>
                </a:solidFill>
              </a:rPr>
              <a:t>Active Learning 1 			</a:t>
            </a:r>
            <a:r>
              <a:rPr lang="en-US" sz="3200" dirty="0">
                <a:solidFill>
                  <a:srgbClr val="AE1221"/>
                </a:solidFill>
              </a:rPr>
              <a:t>Answers</a:t>
            </a:r>
            <a:endParaRPr lang="en-US" sz="4800" dirty="0" smtClean="0">
              <a:solidFill>
                <a:srgbClr val="CC9900"/>
              </a:solidFill>
              <a:cs typeface="Arial" charset="0"/>
            </a:endParaRPr>
          </a:p>
        </p:txBody>
      </p:sp>
      <p:sp>
        <p:nvSpPr>
          <p:cNvPr id="4" name="Slide Number Placeholder 3"/>
          <p:cNvSpPr>
            <a:spLocks noGrp="1"/>
          </p:cNvSpPr>
          <p:nvPr>
            <p:ph type="sldNum" sz="quarter" idx="4294967295"/>
          </p:nvPr>
        </p:nvSpPr>
        <p:spPr>
          <a:xfrm>
            <a:off x="8623300" y="6473825"/>
            <a:ext cx="520700" cy="379413"/>
          </a:xfrm>
        </p:spPr>
        <p:txBody>
          <a:bodyPr/>
          <a:lstStyle/>
          <a:p>
            <a:pPr>
              <a:defRPr/>
            </a:pPr>
            <a:fld id="{073C29DC-2178-4274-9150-45F8EBD31C2D}" type="slidenum">
              <a:rPr lang="en-US" smtClean="0"/>
              <a:pPr>
                <a:defRPr/>
              </a:pPr>
              <a:t>11</a:t>
            </a:fld>
            <a:endParaRPr lang="en-US"/>
          </a:p>
        </p:txBody>
      </p:sp>
      <p:sp>
        <p:nvSpPr>
          <p:cNvPr id="3" name="Footer Placeholder 2"/>
          <p:cNvSpPr>
            <a:spLocks noGrp="1"/>
          </p:cNvSpPr>
          <p:nvPr>
            <p:ph type="ftr" sz="quarter" idx="4294967295"/>
          </p:nvPr>
        </p:nvSpPr>
        <p:spPr>
          <a:xfrm>
            <a:off x="0" y="6400800"/>
            <a:ext cx="8615363" cy="515938"/>
          </a:xfrm>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AutoShape 46"/>
          <p:cNvSpPr>
            <a:spLocks noChangeArrowheads="1"/>
          </p:cNvSpPr>
          <p:nvPr/>
        </p:nvSpPr>
        <p:spPr bwMode="auto">
          <a:xfrm flipV="1">
            <a:off x="4589463" y="3771900"/>
            <a:ext cx="2051050" cy="1581150"/>
          </a:xfrm>
          <a:prstGeom prst="rtTriangle">
            <a:avLst/>
          </a:prstGeom>
          <a:solidFill>
            <a:srgbClr val="FFF68E"/>
          </a:solidFill>
          <a:ln w="28575">
            <a:noFill/>
            <a:miter lim="800000"/>
            <a:headEnd/>
            <a:tailEnd/>
          </a:ln>
        </p:spPr>
        <p:txBody>
          <a:bodyPr rot="10800000" wrap="none" anchor="ctr"/>
          <a:lstStyle/>
          <a:p>
            <a:endParaRPr lang="en-US">
              <a:latin typeface="Arial"/>
              <a:cs typeface="Arial"/>
            </a:endParaRPr>
          </a:p>
        </p:txBody>
      </p:sp>
      <p:sp>
        <p:nvSpPr>
          <p:cNvPr id="7" name="AutoShape 47"/>
          <p:cNvSpPr>
            <a:spLocks noChangeArrowheads="1"/>
          </p:cNvSpPr>
          <p:nvPr/>
        </p:nvSpPr>
        <p:spPr bwMode="auto">
          <a:xfrm>
            <a:off x="4592638" y="2170113"/>
            <a:ext cx="2041525" cy="1597025"/>
          </a:xfrm>
          <a:prstGeom prst="rtTriangle">
            <a:avLst/>
          </a:prstGeom>
          <a:solidFill>
            <a:srgbClr val="FFF68E"/>
          </a:solidFill>
          <a:ln w="28575">
            <a:noFill/>
            <a:miter lim="800000"/>
            <a:headEnd/>
            <a:tailEnd/>
          </a:ln>
        </p:spPr>
        <p:txBody>
          <a:bodyPr wrap="none" anchor="ctr"/>
          <a:lstStyle/>
          <a:p>
            <a:endParaRPr lang="en-US">
              <a:latin typeface="Arial"/>
              <a:cs typeface="Arial"/>
            </a:endParaRPr>
          </a:p>
        </p:txBody>
      </p:sp>
      <p:sp>
        <p:nvSpPr>
          <p:cNvPr id="8" name="AutoShape 48"/>
          <p:cNvSpPr>
            <a:spLocks noChangeArrowheads="1"/>
          </p:cNvSpPr>
          <p:nvPr/>
        </p:nvSpPr>
        <p:spPr bwMode="auto">
          <a:xfrm>
            <a:off x="4587875" y="2168525"/>
            <a:ext cx="3086100" cy="2403475"/>
          </a:xfrm>
          <a:prstGeom prst="rtTriangle">
            <a:avLst/>
          </a:prstGeom>
          <a:solidFill>
            <a:srgbClr val="92D050"/>
          </a:solidFill>
          <a:ln w="28575">
            <a:noFill/>
            <a:miter lim="800000"/>
            <a:headEnd/>
            <a:tailEnd/>
          </a:ln>
        </p:spPr>
        <p:txBody>
          <a:bodyPr wrap="none" anchor="ctr"/>
          <a:lstStyle/>
          <a:p>
            <a:endParaRPr lang="en-US">
              <a:latin typeface="Arial"/>
              <a:cs typeface="Arial"/>
            </a:endParaRPr>
          </a:p>
        </p:txBody>
      </p:sp>
      <p:sp>
        <p:nvSpPr>
          <p:cNvPr id="9" name="AutoShape 49"/>
          <p:cNvSpPr>
            <a:spLocks noChangeArrowheads="1"/>
          </p:cNvSpPr>
          <p:nvPr/>
        </p:nvSpPr>
        <p:spPr bwMode="auto">
          <a:xfrm>
            <a:off x="5622925" y="3770313"/>
            <a:ext cx="2085975" cy="811212"/>
          </a:xfrm>
          <a:prstGeom prst="triangle">
            <a:avLst>
              <a:gd name="adj" fmla="val 50000"/>
            </a:avLst>
          </a:prstGeom>
          <a:solidFill>
            <a:srgbClr val="FFCC99"/>
          </a:solidFill>
          <a:ln w="9525">
            <a:noFill/>
            <a:miter lim="800000"/>
            <a:headEnd/>
            <a:tailEnd/>
          </a:ln>
        </p:spPr>
        <p:txBody>
          <a:bodyPr wrap="none" anchor="ctr"/>
          <a:lstStyle/>
          <a:p>
            <a:pPr algn="ctr"/>
            <a:endParaRPr lang="en-US">
              <a:latin typeface="Arial"/>
              <a:cs typeface="Arial"/>
            </a:endParaRPr>
          </a:p>
        </p:txBody>
      </p:sp>
      <p:sp>
        <p:nvSpPr>
          <p:cNvPr id="10" name="AutoShape 50"/>
          <p:cNvSpPr>
            <a:spLocks noChangeArrowheads="1"/>
          </p:cNvSpPr>
          <p:nvPr/>
        </p:nvSpPr>
        <p:spPr bwMode="auto">
          <a:xfrm flipV="1">
            <a:off x="4583113" y="4591050"/>
            <a:ext cx="1000125" cy="781050"/>
          </a:xfrm>
          <a:prstGeom prst="rtTriangle">
            <a:avLst/>
          </a:prstGeom>
          <a:solidFill>
            <a:srgbClr val="92D050"/>
          </a:solidFill>
          <a:ln w="28575">
            <a:noFill/>
            <a:miter lim="800000"/>
            <a:headEnd/>
            <a:tailEnd/>
          </a:ln>
        </p:spPr>
        <p:txBody>
          <a:bodyPr rot="10800000" wrap="none" anchor="ctr"/>
          <a:lstStyle/>
          <a:p>
            <a:endParaRPr lang="en-US">
              <a:latin typeface="Arial"/>
              <a:cs typeface="Arial"/>
            </a:endParaRPr>
          </a:p>
        </p:txBody>
      </p:sp>
      <p:sp>
        <p:nvSpPr>
          <p:cNvPr id="11" name="Rectangle 51"/>
          <p:cNvSpPr>
            <a:spLocks noChangeArrowheads="1"/>
          </p:cNvSpPr>
          <p:nvPr/>
        </p:nvSpPr>
        <p:spPr bwMode="auto">
          <a:xfrm>
            <a:off x="381001" y="838201"/>
            <a:ext cx="3811588" cy="5943600"/>
          </a:xfrm>
          <a:prstGeom prst="rect">
            <a:avLst/>
          </a:prstGeom>
          <a:noFill/>
          <a:ln w="9525">
            <a:noFill/>
            <a:miter lim="800000"/>
            <a:headEnd/>
            <a:tailEnd/>
          </a:ln>
        </p:spPr>
        <p:txBody>
          <a:bodyPr/>
          <a:lstStyle/>
          <a:p>
            <a:pPr>
              <a:lnSpc>
                <a:spcPct val="110000"/>
              </a:lnSpc>
              <a:spcBef>
                <a:spcPct val="45000"/>
              </a:spcBef>
              <a:buClr>
                <a:srgbClr val="339966"/>
              </a:buClr>
              <a:buSzPct val="120000"/>
              <a:buFont typeface="Wingdings" pitchFamily="2" charset="2"/>
              <a:buNone/>
            </a:pPr>
            <a:r>
              <a:rPr lang="en-US" sz="2800" dirty="0">
                <a:latin typeface="Arial"/>
                <a:cs typeface="Arial"/>
              </a:rPr>
              <a:t>Without trade, </a:t>
            </a:r>
          </a:p>
          <a:p>
            <a:pPr marL="690563" lvl="1" indent="-576263">
              <a:lnSpc>
                <a:spcPct val="110000"/>
              </a:lnSpc>
              <a:spcBef>
                <a:spcPct val="10000"/>
              </a:spcBef>
              <a:buClr>
                <a:srgbClr val="996633"/>
              </a:buClr>
              <a:buSzPct val="120000"/>
              <a:buFont typeface="Wingdings" pitchFamily="2" charset="2"/>
              <a:buNone/>
            </a:pPr>
            <a:r>
              <a:rPr lang="en-US" sz="2800" dirty="0">
                <a:latin typeface="Arial"/>
                <a:cs typeface="Arial"/>
              </a:rPr>
              <a:t>CS = A</a:t>
            </a:r>
          </a:p>
          <a:p>
            <a:pPr marL="690563" lvl="1" indent="-576263">
              <a:lnSpc>
                <a:spcPct val="110000"/>
              </a:lnSpc>
              <a:spcBef>
                <a:spcPct val="10000"/>
              </a:spcBef>
              <a:buClr>
                <a:srgbClr val="996633"/>
              </a:buClr>
              <a:buSzPct val="120000"/>
              <a:buFont typeface="Wingdings" pitchFamily="2" charset="2"/>
              <a:buNone/>
            </a:pPr>
            <a:r>
              <a:rPr lang="en-US" sz="2800" dirty="0">
                <a:latin typeface="Arial"/>
                <a:cs typeface="Arial"/>
              </a:rPr>
              <a:t>PS = B + C</a:t>
            </a:r>
          </a:p>
          <a:p>
            <a:pPr marL="690563" lvl="1" indent="-576263">
              <a:lnSpc>
                <a:spcPct val="110000"/>
              </a:lnSpc>
              <a:spcBef>
                <a:spcPct val="10000"/>
              </a:spcBef>
              <a:buClr>
                <a:srgbClr val="996633"/>
              </a:buClr>
              <a:buSzPct val="120000"/>
              <a:buFont typeface="Wingdings" pitchFamily="2" charset="2"/>
              <a:buNone/>
            </a:pPr>
            <a:r>
              <a:rPr lang="en-US" sz="2800" dirty="0">
                <a:latin typeface="Arial"/>
                <a:cs typeface="Arial"/>
              </a:rPr>
              <a:t>Total surplus </a:t>
            </a:r>
            <a:br>
              <a:rPr lang="en-US" sz="2800" dirty="0">
                <a:latin typeface="Arial"/>
                <a:cs typeface="Arial"/>
              </a:rPr>
            </a:br>
            <a:r>
              <a:rPr lang="en-US" sz="2800" dirty="0">
                <a:latin typeface="Arial"/>
                <a:cs typeface="Arial"/>
              </a:rPr>
              <a:t>= A + B + C</a:t>
            </a:r>
          </a:p>
          <a:p>
            <a:pPr>
              <a:lnSpc>
                <a:spcPct val="110000"/>
              </a:lnSpc>
              <a:spcBef>
                <a:spcPct val="45000"/>
              </a:spcBef>
              <a:buClr>
                <a:srgbClr val="339966"/>
              </a:buClr>
              <a:buSzPct val="120000"/>
              <a:buFont typeface="Wingdings" pitchFamily="2" charset="2"/>
              <a:buNone/>
            </a:pPr>
            <a:r>
              <a:rPr lang="en-US" sz="2800" u="sng" dirty="0">
                <a:latin typeface="Arial"/>
                <a:cs typeface="Arial"/>
              </a:rPr>
              <a:t>With trade</a:t>
            </a:r>
            <a:r>
              <a:rPr lang="en-US" sz="2800" dirty="0">
                <a:latin typeface="Arial"/>
                <a:cs typeface="Arial"/>
              </a:rPr>
              <a:t>, </a:t>
            </a:r>
          </a:p>
          <a:p>
            <a:pPr marL="690563" lvl="1" indent="-576263">
              <a:lnSpc>
                <a:spcPct val="110000"/>
              </a:lnSpc>
              <a:spcBef>
                <a:spcPct val="10000"/>
              </a:spcBef>
              <a:buClr>
                <a:srgbClr val="996633"/>
              </a:buClr>
              <a:buSzPct val="120000"/>
              <a:buFont typeface="Wingdings" pitchFamily="2" charset="2"/>
              <a:buNone/>
            </a:pPr>
            <a:r>
              <a:rPr lang="en-US" sz="2800" dirty="0">
                <a:latin typeface="Arial"/>
                <a:cs typeface="Arial"/>
              </a:rPr>
              <a:t>CS = A + B + D</a:t>
            </a:r>
          </a:p>
          <a:p>
            <a:pPr marL="690563" lvl="1" indent="-576263">
              <a:lnSpc>
                <a:spcPct val="110000"/>
              </a:lnSpc>
              <a:spcBef>
                <a:spcPct val="10000"/>
              </a:spcBef>
              <a:buClr>
                <a:srgbClr val="996633"/>
              </a:buClr>
              <a:buSzPct val="120000"/>
              <a:buFont typeface="Wingdings" pitchFamily="2" charset="2"/>
              <a:buNone/>
            </a:pPr>
            <a:r>
              <a:rPr lang="en-US" sz="2800" dirty="0">
                <a:latin typeface="Arial"/>
                <a:cs typeface="Arial"/>
              </a:rPr>
              <a:t>PS = C</a:t>
            </a:r>
          </a:p>
          <a:p>
            <a:pPr marL="690563" lvl="1" indent="-576263">
              <a:lnSpc>
                <a:spcPct val="110000"/>
              </a:lnSpc>
              <a:spcBef>
                <a:spcPct val="10000"/>
              </a:spcBef>
              <a:buClr>
                <a:srgbClr val="996633"/>
              </a:buClr>
              <a:buSzPct val="120000"/>
              <a:buFont typeface="Wingdings" pitchFamily="2" charset="2"/>
              <a:buNone/>
            </a:pPr>
            <a:r>
              <a:rPr lang="en-US" sz="2800" dirty="0">
                <a:latin typeface="Arial"/>
                <a:cs typeface="Arial"/>
              </a:rPr>
              <a:t>Total surplus </a:t>
            </a:r>
            <a:br>
              <a:rPr lang="en-US" sz="2800" dirty="0">
                <a:latin typeface="Arial"/>
                <a:cs typeface="Arial"/>
              </a:rPr>
            </a:br>
            <a:r>
              <a:rPr lang="en-US" sz="2800" dirty="0">
                <a:latin typeface="Arial"/>
                <a:cs typeface="Arial"/>
              </a:rPr>
              <a:t>= A + B + C + D</a:t>
            </a:r>
          </a:p>
        </p:txBody>
      </p:sp>
      <p:grpSp>
        <p:nvGrpSpPr>
          <p:cNvPr id="12" name="Group 52"/>
          <p:cNvGrpSpPr>
            <a:grpSpLocks/>
          </p:cNvGrpSpPr>
          <p:nvPr/>
        </p:nvGrpSpPr>
        <p:grpSpPr bwMode="auto">
          <a:xfrm>
            <a:off x="4391025" y="1520825"/>
            <a:ext cx="4298950" cy="4086225"/>
            <a:chOff x="2563" y="1070"/>
            <a:chExt cx="2708" cy="2574"/>
          </a:xfrm>
        </p:grpSpPr>
        <p:grpSp>
          <p:nvGrpSpPr>
            <p:cNvPr id="13" name="Group 53"/>
            <p:cNvGrpSpPr>
              <a:grpSpLocks/>
            </p:cNvGrpSpPr>
            <p:nvPr/>
          </p:nvGrpSpPr>
          <p:grpSpPr bwMode="auto">
            <a:xfrm>
              <a:off x="2682" y="1303"/>
              <a:ext cx="2382" cy="2202"/>
              <a:chOff x="2424" y="1167"/>
              <a:chExt cx="2400" cy="2079"/>
            </a:xfrm>
          </p:grpSpPr>
          <p:sp>
            <p:nvSpPr>
              <p:cNvPr id="16" name="Line 54"/>
              <p:cNvSpPr>
                <a:spLocks noChangeShapeType="1"/>
              </p:cNvSpPr>
              <p:nvPr/>
            </p:nvSpPr>
            <p:spPr bwMode="auto">
              <a:xfrm>
                <a:off x="2424" y="1167"/>
                <a:ext cx="0" cy="2079"/>
              </a:xfrm>
              <a:prstGeom prst="line">
                <a:avLst/>
              </a:prstGeom>
              <a:noFill/>
              <a:ln w="9525">
                <a:solidFill>
                  <a:schemeClr val="tx1"/>
                </a:solidFill>
                <a:round/>
                <a:headEnd/>
                <a:tailEnd/>
              </a:ln>
            </p:spPr>
            <p:txBody>
              <a:bodyPr/>
              <a:lstStyle/>
              <a:p>
                <a:endParaRPr lang="en-US">
                  <a:latin typeface="Arial"/>
                  <a:cs typeface="Arial"/>
                </a:endParaRPr>
              </a:p>
            </p:txBody>
          </p:sp>
          <p:sp>
            <p:nvSpPr>
              <p:cNvPr id="17" name="Line 55"/>
              <p:cNvSpPr>
                <a:spLocks noChangeShapeType="1"/>
              </p:cNvSpPr>
              <p:nvPr/>
            </p:nvSpPr>
            <p:spPr bwMode="auto">
              <a:xfrm>
                <a:off x="2424" y="3246"/>
                <a:ext cx="240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14" name="Text Box 56"/>
            <p:cNvSpPr txBox="1">
              <a:spLocks noChangeArrowheads="1"/>
            </p:cNvSpPr>
            <p:nvPr/>
          </p:nvSpPr>
          <p:spPr bwMode="auto">
            <a:xfrm>
              <a:off x="2563" y="1070"/>
              <a:ext cx="233" cy="279"/>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P</a:t>
              </a:r>
            </a:p>
          </p:txBody>
        </p:sp>
        <p:sp>
          <p:nvSpPr>
            <p:cNvPr id="15" name="Text Box 57"/>
            <p:cNvSpPr txBox="1">
              <a:spLocks noChangeArrowheads="1"/>
            </p:cNvSpPr>
            <p:nvPr/>
          </p:nvSpPr>
          <p:spPr bwMode="auto">
            <a:xfrm>
              <a:off x="5038" y="3365"/>
              <a:ext cx="233" cy="279"/>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Q</a:t>
              </a:r>
            </a:p>
          </p:txBody>
        </p:sp>
      </p:grpSp>
      <p:grpSp>
        <p:nvGrpSpPr>
          <p:cNvPr id="18" name="Group 58"/>
          <p:cNvGrpSpPr>
            <a:grpSpLocks/>
          </p:cNvGrpSpPr>
          <p:nvPr/>
        </p:nvGrpSpPr>
        <p:grpSpPr bwMode="auto">
          <a:xfrm>
            <a:off x="4583113" y="2149475"/>
            <a:ext cx="3821112" cy="2962275"/>
            <a:chOff x="2680" y="1462"/>
            <a:chExt cx="2407" cy="1866"/>
          </a:xfrm>
        </p:grpSpPr>
        <p:sp>
          <p:nvSpPr>
            <p:cNvPr id="19" name="Text Box 59"/>
            <p:cNvSpPr txBox="1">
              <a:spLocks noChangeArrowheads="1"/>
            </p:cNvSpPr>
            <p:nvPr/>
          </p:nvSpPr>
          <p:spPr bwMode="auto">
            <a:xfrm>
              <a:off x="4854" y="3049"/>
              <a:ext cx="233" cy="279"/>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D</a:t>
              </a:r>
            </a:p>
          </p:txBody>
        </p:sp>
        <p:sp>
          <p:nvSpPr>
            <p:cNvPr id="20" name="Line 60"/>
            <p:cNvSpPr>
              <a:spLocks noChangeShapeType="1"/>
            </p:cNvSpPr>
            <p:nvPr/>
          </p:nvSpPr>
          <p:spPr bwMode="auto">
            <a:xfrm>
              <a:off x="2680" y="1462"/>
              <a:ext cx="2213" cy="1715"/>
            </a:xfrm>
            <a:prstGeom prst="line">
              <a:avLst/>
            </a:prstGeom>
            <a:noFill/>
            <a:ln w="38100">
              <a:solidFill>
                <a:schemeClr val="tx2"/>
              </a:solidFill>
              <a:round/>
              <a:headEnd/>
              <a:tailEnd/>
            </a:ln>
          </p:spPr>
          <p:txBody>
            <a:bodyPr/>
            <a:lstStyle/>
            <a:p>
              <a:endParaRPr lang="en-US">
                <a:latin typeface="Arial"/>
                <a:cs typeface="Arial"/>
              </a:endParaRPr>
            </a:p>
          </p:txBody>
        </p:sp>
      </p:grpSp>
      <p:grpSp>
        <p:nvGrpSpPr>
          <p:cNvPr id="21" name="Group 61"/>
          <p:cNvGrpSpPr>
            <a:grpSpLocks/>
          </p:cNvGrpSpPr>
          <p:nvPr/>
        </p:nvGrpSpPr>
        <p:grpSpPr bwMode="auto">
          <a:xfrm>
            <a:off x="4584700" y="2232025"/>
            <a:ext cx="3879850" cy="3148013"/>
            <a:chOff x="2685" y="1518"/>
            <a:chExt cx="2444" cy="1983"/>
          </a:xfrm>
        </p:grpSpPr>
        <p:sp>
          <p:nvSpPr>
            <p:cNvPr id="22" name="Text Box 62"/>
            <p:cNvSpPr txBox="1">
              <a:spLocks noChangeArrowheads="1"/>
            </p:cNvSpPr>
            <p:nvPr/>
          </p:nvSpPr>
          <p:spPr bwMode="auto">
            <a:xfrm>
              <a:off x="4896" y="1518"/>
              <a:ext cx="233" cy="279"/>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S</a:t>
              </a:r>
            </a:p>
          </p:txBody>
        </p:sp>
        <p:sp>
          <p:nvSpPr>
            <p:cNvPr id="23" name="Line 63"/>
            <p:cNvSpPr>
              <a:spLocks noChangeShapeType="1"/>
            </p:cNvSpPr>
            <p:nvPr/>
          </p:nvSpPr>
          <p:spPr bwMode="auto">
            <a:xfrm flipV="1">
              <a:off x="2685" y="1740"/>
              <a:ext cx="2280" cy="1761"/>
            </a:xfrm>
            <a:prstGeom prst="line">
              <a:avLst/>
            </a:prstGeom>
            <a:noFill/>
            <a:ln w="38100">
              <a:solidFill>
                <a:schemeClr val="tx2"/>
              </a:solidFill>
              <a:round/>
              <a:headEnd/>
              <a:tailEnd/>
            </a:ln>
          </p:spPr>
          <p:txBody>
            <a:bodyPr/>
            <a:lstStyle/>
            <a:p>
              <a:endParaRPr lang="en-US">
                <a:latin typeface="Arial"/>
                <a:cs typeface="Arial"/>
              </a:endParaRPr>
            </a:p>
          </p:txBody>
        </p:sp>
      </p:grpSp>
      <p:grpSp>
        <p:nvGrpSpPr>
          <p:cNvPr id="24" name="Group 64"/>
          <p:cNvGrpSpPr>
            <a:grpSpLocks/>
          </p:cNvGrpSpPr>
          <p:nvPr/>
        </p:nvGrpSpPr>
        <p:grpSpPr bwMode="auto">
          <a:xfrm>
            <a:off x="3503613" y="4391025"/>
            <a:ext cx="4716462" cy="381000"/>
            <a:chOff x="2207" y="2731"/>
            <a:chExt cx="2971" cy="240"/>
          </a:xfrm>
        </p:grpSpPr>
        <p:sp>
          <p:nvSpPr>
            <p:cNvPr id="25" name="Line 65"/>
            <p:cNvSpPr>
              <a:spLocks noChangeShapeType="1"/>
            </p:cNvSpPr>
            <p:nvPr/>
          </p:nvSpPr>
          <p:spPr bwMode="auto">
            <a:xfrm>
              <a:off x="2884" y="2854"/>
              <a:ext cx="2294" cy="0"/>
            </a:xfrm>
            <a:prstGeom prst="line">
              <a:avLst/>
            </a:prstGeom>
            <a:noFill/>
            <a:ln w="28575">
              <a:solidFill>
                <a:srgbClr val="CC0000"/>
              </a:solidFill>
              <a:round/>
              <a:headEnd/>
              <a:tailEnd/>
            </a:ln>
          </p:spPr>
          <p:txBody>
            <a:bodyPr/>
            <a:lstStyle/>
            <a:p>
              <a:endParaRPr lang="en-US">
                <a:latin typeface="Arial"/>
                <a:cs typeface="Arial"/>
              </a:endParaRPr>
            </a:p>
          </p:txBody>
        </p:sp>
        <p:sp>
          <p:nvSpPr>
            <p:cNvPr id="26" name="Text Box 66"/>
            <p:cNvSpPr txBox="1">
              <a:spLocks noChangeArrowheads="1"/>
            </p:cNvSpPr>
            <p:nvPr/>
          </p:nvSpPr>
          <p:spPr bwMode="auto">
            <a:xfrm>
              <a:off x="2207" y="2731"/>
              <a:ext cx="669" cy="240"/>
            </a:xfrm>
            <a:prstGeom prst="rect">
              <a:avLst/>
            </a:prstGeom>
            <a:noFill/>
            <a:ln w="9525">
              <a:noFill/>
              <a:miter lim="800000"/>
              <a:headEnd/>
              <a:tailEnd/>
            </a:ln>
          </p:spPr>
          <p:txBody>
            <a:bodyPr lIns="0" tIns="0" bIns="0" anchor="ctr">
              <a:spAutoFit/>
            </a:bodyPr>
            <a:lstStyle/>
            <a:p>
              <a:pPr algn="r">
                <a:spcBef>
                  <a:spcPct val="50000"/>
                </a:spcBef>
              </a:pPr>
              <a:r>
                <a:rPr lang="en-US" sz="2500">
                  <a:latin typeface="Arial"/>
                  <a:cs typeface="Arial"/>
                </a:rPr>
                <a:t>$1500</a:t>
              </a:r>
            </a:p>
          </p:txBody>
        </p:sp>
      </p:grpSp>
      <p:sp>
        <p:nvSpPr>
          <p:cNvPr id="27" name="Oval 67"/>
          <p:cNvSpPr>
            <a:spLocks noChangeAspect="1" noChangeArrowheads="1"/>
          </p:cNvSpPr>
          <p:nvPr/>
        </p:nvSpPr>
        <p:spPr bwMode="auto">
          <a:xfrm>
            <a:off x="5549900" y="4524375"/>
            <a:ext cx="128588" cy="12700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8" name="Line 68"/>
          <p:cNvSpPr>
            <a:spLocks noChangeShapeType="1"/>
          </p:cNvSpPr>
          <p:nvPr/>
        </p:nvSpPr>
        <p:spPr bwMode="auto">
          <a:xfrm>
            <a:off x="4576763" y="3775075"/>
            <a:ext cx="2097087"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9" name="Oval 69"/>
          <p:cNvSpPr>
            <a:spLocks noChangeAspect="1" noChangeArrowheads="1"/>
          </p:cNvSpPr>
          <p:nvPr/>
        </p:nvSpPr>
        <p:spPr bwMode="auto">
          <a:xfrm>
            <a:off x="6605588" y="3713163"/>
            <a:ext cx="128587" cy="12700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30" name="Text Box 70"/>
          <p:cNvSpPr txBox="1">
            <a:spLocks noChangeArrowheads="1"/>
          </p:cNvSpPr>
          <p:nvPr/>
        </p:nvSpPr>
        <p:spPr bwMode="auto">
          <a:xfrm>
            <a:off x="3536950" y="3584575"/>
            <a:ext cx="1025525" cy="381000"/>
          </a:xfrm>
          <a:prstGeom prst="rect">
            <a:avLst/>
          </a:prstGeom>
          <a:noFill/>
          <a:ln w="9525">
            <a:noFill/>
            <a:miter lim="800000"/>
            <a:headEnd/>
            <a:tailEnd/>
          </a:ln>
        </p:spPr>
        <p:txBody>
          <a:bodyPr lIns="0" tIns="0" bIns="0" anchor="ctr">
            <a:spAutoFit/>
          </a:bodyPr>
          <a:lstStyle/>
          <a:p>
            <a:pPr algn="r">
              <a:spcBef>
                <a:spcPct val="50000"/>
              </a:spcBef>
            </a:pPr>
            <a:r>
              <a:rPr lang="en-US" sz="2500" dirty="0">
                <a:solidFill>
                  <a:srgbClr val="777777"/>
                </a:solidFill>
                <a:latin typeface="Arial"/>
                <a:cs typeface="Arial"/>
              </a:rPr>
              <a:t>$3000</a:t>
            </a:r>
          </a:p>
        </p:txBody>
      </p:sp>
      <p:sp>
        <p:nvSpPr>
          <p:cNvPr id="31" name="Oval 71"/>
          <p:cNvSpPr>
            <a:spLocks noChangeAspect="1" noChangeArrowheads="1"/>
          </p:cNvSpPr>
          <p:nvPr/>
        </p:nvSpPr>
        <p:spPr bwMode="auto">
          <a:xfrm>
            <a:off x="7664450" y="4519613"/>
            <a:ext cx="128588" cy="12700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32" name="Text Box 72"/>
          <p:cNvSpPr txBox="1">
            <a:spLocks noChangeArrowheads="1"/>
          </p:cNvSpPr>
          <p:nvPr/>
        </p:nvSpPr>
        <p:spPr bwMode="auto">
          <a:xfrm>
            <a:off x="5646738" y="1600200"/>
            <a:ext cx="190817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u="sng">
                <a:latin typeface="Arial"/>
                <a:cs typeface="Arial"/>
              </a:rPr>
              <a:t>Plasma TVs</a:t>
            </a:r>
          </a:p>
        </p:txBody>
      </p:sp>
      <p:sp>
        <p:nvSpPr>
          <p:cNvPr id="33" name="Text Box 73"/>
          <p:cNvSpPr txBox="1">
            <a:spLocks noChangeArrowheads="1"/>
          </p:cNvSpPr>
          <p:nvPr/>
        </p:nvSpPr>
        <p:spPr bwMode="auto">
          <a:xfrm>
            <a:off x="5010150" y="3092450"/>
            <a:ext cx="42862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latin typeface="Arial"/>
                <a:cs typeface="Arial"/>
              </a:rPr>
              <a:t>A</a:t>
            </a:r>
          </a:p>
        </p:txBody>
      </p:sp>
      <p:sp>
        <p:nvSpPr>
          <p:cNvPr id="34" name="Text Box 74"/>
          <p:cNvSpPr txBox="1">
            <a:spLocks noChangeArrowheads="1"/>
          </p:cNvSpPr>
          <p:nvPr/>
        </p:nvSpPr>
        <p:spPr bwMode="auto">
          <a:xfrm>
            <a:off x="5149850" y="3967163"/>
            <a:ext cx="42862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latin typeface="Arial"/>
                <a:cs typeface="Arial"/>
              </a:rPr>
              <a:t>B</a:t>
            </a:r>
          </a:p>
        </p:txBody>
      </p:sp>
      <p:sp>
        <p:nvSpPr>
          <p:cNvPr id="35" name="Text Box 75"/>
          <p:cNvSpPr txBox="1">
            <a:spLocks noChangeArrowheads="1"/>
          </p:cNvSpPr>
          <p:nvPr/>
        </p:nvSpPr>
        <p:spPr bwMode="auto">
          <a:xfrm>
            <a:off x="6494463" y="4051300"/>
            <a:ext cx="344487"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latin typeface="Arial"/>
                <a:cs typeface="Arial"/>
              </a:rPr>
              <a:t>D</a:t>
            </a:r>
          </a:p>
        </p:txBody>
      </p:sp>
      <p:sp>
        <p:nvSpPr>
          <p:cNvPr id="36" name="Text Box 76"/>
          <p:cNvSpPr txBox="1">
            <a:spLocks noChangeArrowheads="1"/>
          </p:cNvSpPr>
          <p:nvPr/>
        </p:nvSpPr>
        <p:spPr bwMode="auto">
          <a:xfrm>
            <a:off x="4657725" y="4659313"/>
            <a:ext cx="42862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latin typeface="Arial"/>
                <a:cs typeface="Arial"/>
              </a:rPr>
              <a:t>C</a:t>
            </a:r>
          </a:p>
        </p:txBody>
      </p:sp>
      <p:grpSp>
        <p:nvGrpSpPr>
          <p:cNvPr id="37" name="Group 78"/>
          <p:cNvGrpSpPr>
            <a:grpSpLocks/>
          </p:cNvGrpSpPr>
          <p:nvPr/>
        </p:nvGrpSpPr>
        <p:grpSpPr bwMode="auto">
          <a:xfrm>
            <a:off x="6910388" y="2854325"/>
            <a:ext cx="1717675" cy="1300163"/>
            <a:chOff x="4353" y="1728"/>
            <a:chExt cx="1082" cy="819"/>
          </a:xfrm>
        </p:grpSpPr>
        <p:sp>
          <p:nvSpPr>
            <p:cNvPr id="38" name="Arc 79"/>
            <p:cNvSpPr>
              <a:spLocks/>
            </p:cNvSpPr>
            <p:nvPr/>
          </p:nvSpPr>
          <p:spPr bwMode="auto">
            <a:xfrm flipV="1">
              <a:off x="4353" y="2150"/>
              <a:ext cx="563" cy="397"/>
            </a:xfrm>
            <a:custGeom>
              <a:avLst/>
              <a:gdLst>
                <a:gd name="T0" fmla="*/ 0 w 21600"/>
                <a:gd name="T1" fmla="*/ 0 h 19406"/>
                <a:gd name="T2" fmla="*/ 0 w 21600"/>
                <a:gd name="T3" fmla="*/ 0 h 19406"/>
                <a:gd name="T4" fmla="*/ 0 w 21600"/>
                <a:gd name="T5" fmla="*/ 0 h 19406"/>
                <a:gd name="T6" fmla="*/ 0 60000 65536"/>
                <a:gd name="T7" fmla="*/ 0 60000 65536"/>
                <a:gd name="T8" fmla="*/ 0 60000 65536"/>
                <a:gd name="T9" fmla="*/ 0 w 21600"/>
                <a:gd name="T10" fmla="*/ 0 h 19406"/>
                <a:gd name="T11" fmla="*/ 21600 w 21600"/>
                <a:gd name="T12" fmla="*/ 19406 h 19406"/>
              </a:gdLst>
              <a:ahLst/>
              <a:cxnLst>
                <a:cxn ang="T6">
                  <a:pos x="T0" y="T1"/>
                </a:cxn>
                <a:cxn ang="T7">
                  <a:pos x="T2" y="T3"/>
                </a:cxn>
                <a:cxn ang="T8">
                  <a:pos x="T4" y="T5"/>
                </a:cxn>
              </a:cxnLst>
              <a:rect l="T9" t="T10" r="T11" b="T12"/>
              <a:pathLst>
                <a:path w="21600" h="19406" fill="none" extrusionOk="0">
                  <a:moveTo>
                    <a:pt x="9484" y="-1"/>
                  </a:moveTo>
                  <a:cubicBezTo>
                    <a:pt x="16898" y="3622"/>
                    <a:pt x="21600" y="11153"/>
                    <a:pt x="21600" y="19406"/>
                  </a:cubicBezTo>
                </a:path>
                <a:path w="21600" h="19406" stroke="0" extrusionOk="0">
                  <a:moveTo>
                    <a:pt x="9484" y="-1"/>
                  </a:moveTo>
                  <a:cubicBezTo>
                    <a:pt x="16898" y="3622"/>
                    <a:pt x="21600" y="11153"/>
                    <a:pt x="21600" y="19406"/>
                  </a:cubicBezTo>
                  <a:lnTo>
                    <a:pt x="0" y="19406"/>
                  </a:lnTo>
                  <a:close/>
                </a:path>
              </a:pathLst>
            </a:custGeom>
            <a:noFill/>
            <a:ln w="38100">
              <a:solidFill>
                <a:srgbClr val="FF6600"/>
              </a:solidFill>
              <a:round/>
              <a:headEnd type="triangle" w="lg" len="med"/>
              <a:tailEnd/>
            </a:ln>
          </p:spPr>
          <p:txBody>
            <a:bodyPr rot="10800000" wrap="none" anchor="ctr"/>
            <a:lstStyle/>
            <a:p>
              <a:endParaRPr lang="en-US">
                <a:latin typeface="Arial"/>
                <a:cs typeface="Arial"/>
              </a:endParaRPr>
            </a:p>
          </p:txBody>
        </p:sp>
        <p:sp>
          <p:nvSpPr>
            <p:cNvPr id="39" name="Text Box 80"/>
            <p:cNvSpPr txBox="1">
              <a:spLocks noChangeArrowheads="1"/>
            </p:cNvSpPr>
            <p:nvPr/>
          </p:nvSpPr>
          <p:spPr bwMode="auto">
            <a:xfrm>
              <a:off x="4396" y="1728"/>
              <a:ext cx="1039" cy="544"/>
            </a:xfrm>
            <a:prstGeom prst="rect">
              <a:avLst/>
            </a:prstGeom>
            <a:solidFill>
              <a:schemeClr val="bg1"/>
            </a:solidFill>
            <a:ln w="9525">
              <a:solidFill>
                <a:srgbClr val="FF6600"/>
              </a:solidFill>
              <a:miter lim="800000"/>
              <a:headEnd/>
              <a:tailEnd/>
            </a:ln>
          </p:spPr>
          <p:txBody>
            <a:bodyPr anchor="ctr">
              <a:spAutoFit/>
            </a:bodyPr>
            <a:lstStyle/>
            <a:p>
              <a:pPr algn="ctr">
                <a:spcBef>
                  <a:spcPct val="50000"/>
                </a:spcBef>
              </a:pPr>
              <a:r>
                <a:rPr lang="en-US" sz="2500">
                  <a:latin typeface="Arial"/>
                  <a:cs typeface="Arial"/>
                </a:rPr>
                <a:t>gains from trade</a:t>
              </a:r>
            </a:p>
          </p:txBody>
        </p:sp>
      </p:grpSp>
      <p:grpSp>
        <p:nvGrpSpPr>
          <p:cNvPr id="40" name="Group 81"/>
          <p:cNvGrpSpPr>
            <a:grpSpLocks/>
          </p:cNvGrpSpPr>
          <p:nvPr/>
        </p:nvGrpSpPr>
        <p:grpSpPr bwMode="auto">
          <a:xfrm>
            <a:off x="5621338" y="4651375"/>
            <a:ext cx="2101850" cy="581025"/>
            <a:chOff x="3541" y="2860"/>
            <a:chExt cx="1324" cy="366"/>
          </a:xfrm>
        </p:grpSpPr>
        <p:sp>
          <p:nvSpPr>
            <p:cNvPr id="41" name="AutoShape 82"/>
            <p:cNvSpPr>
              <a:spLocks/>
            </p:cNvSpPr>
            <p:nvPr/>
          </p:nvSpPr>
          <p:spPr bwMode="auto">
            <a:xfrm rot="-5400000">
              <a:off x="4128" y="2273"/>
              <a:ext cx="149" cy="1324"/>
            </a:xfrm>
            <a:prstGeom prst="leftBrace">
              <a:avLst>
                <a:gd name="adj1" fmla="val 94742"/>
                <a:gd name="adj2" fmla="val 50000"/>
              </a:avLst>
            </a:prstGeom>
            <a:noFill/>
            <a:ln w="19050">
              <a:solidFill>
                <a:srgbClr val="996633"/>
              </a:solidFill>
              <a:round/>
              <a:headEnd/>
              <a:tailEnd/>
            </a:ln>
          </p:spPr>
          <p:txBody>
            <a:bodyPr vert="eaVert" wrap="none" anchor="ctr"/>
            <a:lstStyle/>
            <a:p>
              <a:endParaRPr lang="en-US">
                <a:latin typeface="Arial"/>
                <a:cs typeface="Arial"/>
              </a:endParaRPr>
            </a:p>
          </p:txBody>
        </p:sp>
        <p:sp>
          <p:nvSpPr>
            <p:cNvPr id="42" name="Text Box 83"/>
            <p:cNvSpPr txBox="1">
              <a:spLocks noChangeArrowheads="1"/>
            </p:cNvSpPr>
            <p:nvPr/>
          </p:nvSpPr>
          <p:spPr bwMode="auto">
            <a:xfrm>
              <a:off x="3807" y="2928"/>
              <a:ext cx="795" cy="298"/>
            </a:xfrm>
            <a:prstGeom prst="rect">
              <a:avLst/>
            </a:prstGeom>
            <a:noFill/>
            <a:ln w="9525">
              <a:noFill/>
              <a:miter lim="800000"/>
              <a:headEnd/>
              <a:tailEnd/>
            </a:ln>
          </p:spPr>
          <p:txBody>
            <a:bodyPr>
              <a:spAutoFit/>
            </a:bodyPr>
            <a:lstStyle/>
            <a:p>
              <a:pPr algn="ctr">
                <a:spcBef>
                  <a:spcPct val="50000"/>
                </a:spcBef>
              </a:pPr>
              <a:r>
                <a:rPr lang="en-US" sz="2500">
                  <a:latin typeface="Arial"/>
                  <a:cs typeface="Arial"/>
                </a:rPr>
                <a:t>imports</a:t>
              </a:r>
            </a:p>
          </p:txBody>
        </p:sp>
      </p:grpSp>
    </p:spTree>
    <p:extLst>
      <p:ext uri="{BB962C8B-B14F-4D97-AF65-F5344CB8AC3E}">
        <p14:creationId xmlns:p14="http://schemas.microsoft.com/office/powerpoint/2010/main" val="33081775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strips(downRight)">
                                      <p:cBhvr>
                                        <p:cTn id="7" dur="500"/>
                                        <p:tgtEl>
                                          <p:spTgt spid="33"/>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strips(downRight)">
                                      <p:cBhvr>
                                        <p:cTn id="11" dur="500"/>
                                        <p:tgtEl>
                                          <p:spTgt spid="34"/>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strips(downRight)">
                                      <p:cBhvr>
                                        <p:cTn id="15" dur="500"/>
                                        <p:tgtEl>
                                          <p:spTgt spid="36"/>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strips(downRight)">
                                      <p:cBhvr>
                                        <p:cTn id="19" dur="500"/>
                                        <p:tgtEl>
                                          <p:spTgt spid="3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left)">
                                      <p:cBhvr>
                                        <p:cTn id="23" dur="500"/>
                                        <p:tgtEl>
                                          <p:spTgt spid="11">
                                            <p:txEl>
                                              <p:pRg st="0" end="0"/>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wipe(left)">
                                      <p:cBhvr>
                                        <p:cTn id="27" dur="500"/>
                                        <p:tgtEl>
                                          <p:spTgt spid="11">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animEffect transition="in" filter="wipe(left)">
                                      <p:cBhvr>
                                        <p:cTn id="35" dur="500"/>
                                        <p:tgtEl>
                                          <p:spTgt spid="11">
                                            <p:txEl>
                                              <p:pRg st="2" end="2"/>
                                            </p:txEl>
                                          </p:spTgt>
                                        </p:tgtEl>
                                      </p:cBhvr>
                                    </p:animEffect>
                                  </p:childTnLst>
                                </p:cTn>
                              </p:par>
                              <p:par>
                                <p:cTn id="36" presetID="10" presetClass="exit" presetSubtype="0" fill="hold" grpId="1" nodeType="withEffect">
                                  <p:stCondLst>
                                    <p:cond delay="0"/>
                                  </p:stCondLst>
                                  <p:childTnLst>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xEl>
                                              <p:pRg st="3" end="3"/>
                                            </p:txEl>
                                          </p:spTgt>
                                        </p:tgtEl>
                                        <p:attrNameLst>
                                          <p:attrName>style.visibility</p:attrName>
                                        </p:attrNameLst>
                                      </p:cBhvr>
                                      <p:to>
                                        <p:strVal val="visible"/>
                                      </p:to>
                                    </p:set>
                                    <p:animEffect transition="in" filter="wipe(left)">
                                      <p:cBhvr>
                                        <p:cTn id="46" dur="500"/>
                                        <p:tgtEl>
                                          <p:spTgt spid="11">
                                            <p:txEl>
                                              <p:pRg st="3" end="3"/>
                                            </p:txEl>
                                          </p:spTgt>
                                        </p:tgtEl>
                                      </p:cBhvr>
                                    </p:animEffect>
                                  </p:childTnLst>
                                </p:cTn>
                              </p:par>
                            </p:childTnLst>
                          </p:cTn>
                        </p:par>
                        <p:par>
                          <p:cTn id="47" fill="hold">
                            <p:stCondLst>
                              <p:cond delay="500"/>
                            </p:stCondLst>
                            <p:childTnLst>
                              <p:par>
                                <p:cTn id="48" presetID="10" presetClass="entr" presetSubtype="0" fill="hold" grpId="2"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1">
                                            <p:txEl>
                                              <p:pRg st="4" end="4"/>
                                            </p:txEl>
                                          </p:spTgt>
                                        </p:tgtEl>
                                        <p:attrNameLst>
                                          <p:attrName>style.visibility</p:attrName>
                                        </p:attrNameLst>
                                      </p:cBhvr>
                                      <p:to>
                                        <p:strVal val="visible"/>
                                      </p:to>
                                    </p:set>
                                    <p:animEffect transition="in" filter="wipe(left)">
                                      <p:cBhvr>
                                        <p:cTn id="55" dur="500"/>
                                        <p:tgtEl>
                                          <p:spTgt spid="11">
                                            <p:txEl>
                                              <p:pRg st="4" end="4"/>
                                            </p:txEl>
                                          </p:spTgt>
                                        </p:tgtEl>
                                      </p:cBhvr>
                                    </p:animEffect>
                                  </p:childTnLst>
                                </p:cTn>
                              </p:par>
                              <p:par>
                                <p:cTn id="56" presetID="10" presetClass="exit" presetSubtype="0" fill="hold" grpId="3" nodeType="withEffect">
                                  <p:stCondLst>
                                    <p:cond delay="0"/>
                                  </p:stCondLst>
                                  <p:childTnLst>
                                    <p:animEffect transition="out" filter="fade">
                                      <p:cBhvr>
                                        <p:cTn id="57" dur="500"/>
                                        <p:tgtEl>
                                          <p:spTgt spid="7"/>
                                        </p:tgtEl>
                                      </p:cBhvr>
                                    </p:animEffect>
                                    <p:set>
                                      <p:cBhvr>
                                        <p:cTn id="58" dur="1" fill="hold">
                                          <p:stCondLst>
                                            <p:cond delay="499"/>
                                          </p:stCondLst>
                                        </p:cTn>
                                        <p:tgtEl>
                                          <p:spTgt spid="7"/>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6"/>
                                        </p:tgtEl>
                                      </p:cBhvr>
                                    </p:animEffect>
                                    <p:set>
                                      <p:cBhvr>
                                        <p:cTn id="61" dur="1" fill="hold">
                                          <p:stCondLst>
                                            <p:cond delay="499"/>
                                          </p:stCondLst>
                                        </p:cTn>
                                        <p:tgtEl>
                                          <p:spTgt spid="6"/>
                                        </p:tgtEl>
                                        <p:attrNameLst>
                                          <p:attrName>style.visibility</p:attrName>
                                        </p:attrNameLst>
                                      </p:cBhvr>
                                      <p:to>
                                        <p:strVal val="hidden"/>
                                      </p:to>
                                    </p:se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11">
                                            <p:txEl>
                                              <p:pRg st="5" end="5"/>
                                            </p:txEl>
                                          </p:spTgt>
                                        </p:tgtEl>
                                        <p:attrNameLst>
                                          <p:attrName>style.visibility</p:attrName>
                                        </p:attrNameLst>
                                      </p:cBhvr>
                                      <p:to>
                                        <p:strVal val="visible"/>
                                      </p:to>
                                    </p:set>
                                    <p:animEffect transition="in" filter="wipe(left)">
                                      <p:cBhvr>
                                        <p:cTn id="65" dur="500"/>
                                        <p:tgtEl>
                                          <p:spTgt spid="11">
                                            <p:txEl>
                                              <p:pRg st="5" end="5"/>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500"/>
                                        <p:tgtEl>
                                          <p:spTgt spid="8"/>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1">
                                            <p:txEl>
                                              <p:pRg st="6" end="6"/>
                                            </p:txEl>
                                          </p:spTgt>
                                        </p:tgtEl>
                                        <p:attrNameLst>
                                          <p:attrName>style.visibility</p:attrName>
                                        </p:attrNameLst>
                                      </p:cBhvr>
                                      <p:to>
                                        <p:strVal val="visible"/>
                                      </p:to>
                                    </p:set>
                                    <p:animEffect transition="in" filter="wipe(left)">
                                      <p:cBhvr>
                                        <p:cTn id="73" dur="500"/>
                                        <p:tgtEl>
                                          <p:spTgt spid="11">
                                            <p:txEl>
                                              <p:pRg st="6" end="6"/>
                                            </p:txEl>
                                          </p:spTgt>
                                        </p:tgtEl>
                                      </p:cBhvr>
                                    </p:animEffect>
                                  </p:childTnLst>
                                </p:cTn>
                              </p:par>
                              <p:par>
                                <p:cTn id="74" presetID="10" presetClass="exit" presetSubtype="0" fill="hold" grpId="1" nodeType="withEffect">
                                  <p:stCondLst>
                                    <p:cond delay="0"/>
                                  </p:stCondLst>
                                  <p:childTnLst>
                                    <p:animEffect transition="out" filter="fade">
                                      <p:cBhvr>
                                        <p:cTn id="75" dur="500"/>
                                        <p:tgtEl>
                                          <p:spTgt spid="8"/>
                                        </p:tgtEl>
                                      </p:cBhvr>
                                    </p:animEffect>
                                    <p:set>
                                      <p:cBhvr>
                                        <p:cTn id="76" dur="1" fill="hold">
                                          <p:stCondLst>
                                            <p:cond delay="499"/>
                                          </p:stCondLst>
                                        </p:cTn>
                                        <p:tgtEl>
                                          <p:spTgt spid="8"/>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fade">
                                      <p:cBhvr>
                                        <p:cTn id="79" dur="500"/>
                                        <p:tgtEl>
                                          <p:spTgt spid="10"/>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11">
                                            <p:txEl>
                                              <p:pRg st="7" end="7"/>
                                            </p:txEl>
                                          </p:spTgt>
                                        </p:tgtEl>
                                        <p:attrNameLst>
                                          <p:attrName>style.visibility</p:attrName>
                                        </p:attrNameLst>
                                      </p:cBhvr>
                                      <p:to>
                                        <p:strVal val="visible"/>
                                      </p:to>
                                    </p:set>
                                    <p:animEffect transition="in" filter="wipe(left)">
                                      <p:cBhvr>
                                        <p:cTn id="84" dur="500"/>
                                        <p:tgtEl>
                                          <p:spTgt spid="11">
                                            <p:txEl>
                                              <p:pRg st="7" end="7"/>
                                            </p:txEl>
                                          </p:spTgt>
                                        </p:tgtEl>
                                      </p:cBhvr>
                                    </p:animEffect>
                                  </p:childTnLst>
                                </p:cTn>
                              </p:par>
                              <p:par>
                                <p:cTn id="85" presetID="10" presetClass="entr" presetSubtype="0" fill="hold" grpId="2" nodeType="with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500"/>
                                        <p:tgtEl>
                                          <p:spTgt spid="8"/>
                                        </p:tgtEl>
                                      </p:cBhvr>
                                    </p:animEffect>
                                  </p:childTnLst>
                                </p:cTn>
                              </p:par>
                            </p:childTnLst>
                          </p:cTn>
                        </p:par>
                      </p:childTnLst>
                    </p:cTn>
                  </p:par>
                  <p:par>
                    <p:cTn id="88" fill="hold">
                      <p:stCondLst>
                        <p:cond delay="indefinite"/>
                      </p:stCondLst>
                      <p:childTnLst>
                        <p:par>
                          <p:cTn id="89" fill="hold">
                            <p:stCondLst>
                              <p:cond delay="0"/>
                            </p:stCondLst>
                            <p:childTnLst>
                              <p:par>
                                <p:cTn id="90" presetID="18" presetClass="entr" presetSubtype="12" fill="hold" nodeType="click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strips(downLeft)">
                                      <p:cBhvr>
                                        <p:cTn id="92" dur="500"/>
                                        <p:tgtEl>
                                          <p:spTgt spid="3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fade">
                                      <p:cBhvr>
                                        <p:cTn id="9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animBg="1"/>
      <p:bldP spid="6" grpId="1" uiExpand="1" animBg="1"/>
      <p:bldP spid="7" grpId="0" uiExpand="1" animBg="1"/>
      <p:bldP spid="7" grpId="1" uiExpand="1" animBg="1"/>
      <p:bldP spid="7" grpId="2" uiExpand="1" animBg="1"/>
      <p:bldP spid="7" grpId="3" uiExpand="1" animBg="1"/>
      <p:bldP spid="8" grpId="0" uiExpand="1" animBg="1"/>
      <p:bldP spid="8" grpId="1" uiExpand="1" animBg="1"/>
      <p:bldP spid="8" grpId="2" animBg="1"/>
      <p:bldP spid="9" grpId="0" animBg="1"/>
      <p:bldP spid="10" grpId="0" uiExpand="1" animBg="1"/>
      <p:bldP spid="11" grpId="0" uiExpand="1" build="p" bldLvl="2"/>
      <p:bldP spid="33" grpId="0"/>
      <p:bldP spid="34" grpId="0"/>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ChangeArrowheads="1"/>
          </p:cNvSpPr>
          <p:nvPr/>
        </p:nvSpPr>
        <p:spPr bwMode="auto">
          <a:xfrm>
            <a:off x="1404938" y="1143000"/>
            <a:ext cx="6329362" cy="3343275"/>
          </a:xfrm>
          <a:prstGeom prst="rect">
            <a:avLst/>
          </a:prstGeom>
          <a:solidFill>
            <a:srgbClr val="FFFFCC"/>
          </a:solidFill>
          <a:ln w="9525">
            <a:noFill/>
            <a:miter lim="800000"/>
            <a:headEnd/>
            <a:tailEnd/>
          </a:ln>
        </p:spPr>
        <p:txBody>
          <a:bodyPr wrap="none" anchor="ctr"/>
          <a:lstStyle/>
          <a:p>
            <a:endParaRPr lang="en-US">
              <a:latin typeface="Arial"/>
              <a:cs typeface="Arial"/>
            </a:endParaRPr>
          </a:p>
        </p:txBody>
      </p:sp>
      <p:sp>
        <p:nvSpPr>
          <p:cNvPr id="16389" name="Rectangle 3"/>
          <p:cNvSpPr>
            <a:spLocks noChangeArrowheads="1"/>
          </p:cNvSpPr>
          <p:nvPr/>
        </p:nvSpPr>
        <p:spPr bwMode="auto">
          <a:xfrm>
            <a:off x="1397000" y="3819525"/>
            <a:ext cx="2951163" cy="669925"/>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500">
                <a:latin typeface="Arial"/>
                <a:cs typeface="Arial"/>
              </a:rPr>
              <a:t>total surplus</a:t>
            </a:r>
          </a:p>
        </p:txBody>
      </p:sp>
      <p:sp>
        <p:nvSpPr>
          <p:cNvPr id="16390" name="Rectangle 4"/>
          <p:cNvSpPr>
            <a:spLocks noChangeArrowheads="1"/>
          </p:cNvSpPr>
          <p:nvPr/>
        </p:nvSpPr>
        <p:spPr bwMode="auto">
          <a:xfrm>
            <a:off x="1397000" y="3149600"/>
            <a:ext cx="2951163" cy="669925"/>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500">
                <a:latin typeface="Arial"/>
                <a:cs typeface="Arial"/>
              </a:rPr>
              <a:t>producer surplus</a:t>
            </a:r>
          </a:p>
        </p:txBody>
      </p:sp>
      <p:sp>
        <p:nvSpPr>
          <p:cNvPr id="16391" name="Rectangle 5"/>
          <p:cNvSpPr>
            <a:spLocks noChangeArrowheads="1"/>
          </p:cNvSpPr>
          <p:nvPr/>
        </p:nvSpPr>
        <p:spPr bwMode="auto">
          <a:xfrm>
            <a:off x="1397000" y="2474913"/>
            <a:ext cx="2951163" cy="674687"/>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500">
                <a:latin typeface="Arial"/>
                <a:cs typeface="Arial"/>
              </a:rPr>
              <a:t>consumer surplus</a:t>
            </a:r>
          </a:p>
        </p:txBody>
      </p:sp>
      <p:sp>
        <p:nvSpPr>
          <p:cNvPr id="16392" name="Rectangle 6"/>
          <p:cNvSpPr>
            <a:spLocks noChangeArrowheads="1"/>
          </p:cNvSpPr>
          <p:nvPr/>
        </p:nvSpPr>
        <p:spPr bwMode="auto">
          <a:xfrm>
            <a:off x="1397000" y="1808163"/>
            <a:ext cx="2951163" cy="666750"/>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500">
                <a:latin typeface="Arial"/>
                <a:cs typeface="Arial"/>
              </a:rPr>
              <a:t>direction of trade</a:t>
            </a:r>
          </a:p>
        </p:txBody>
      </p:sp>
      <p:grpSp>
        <p:nvGrpSpPr>
          <p:cNvPr id="2" name="Group 7"/>
          <p:cNvGrpSpPr>
            <a:grpSpLocks/>
          </p:cNvGrpSpPr>
          <p:nvPr/>
        </p:nvGrpSpPr>
        <p:grpSpPr bwMode="auto">
          <a:xfrm>
            <a:off x="6053138" y="1135063"/>
            <a:ext cx="1690687" cy="3354387"/>
            <a:chOff x="3813" y="715"/>
            <a:chExt cx="1065" cy="2113"/>
          </a:xfrm>
        </p:grpSpPr>
        <p:sp>
          <p:nvSpPr>
            <p:cNvPr id="16416" name="Rectangle 8"/>
            <p:cNvSpPr>
              <a:spLocks noChangeArrowheads="1"/>
            </p:cNvSpPr>
            <p:nvPr/>
          </p:nvSpPr>
          <p:spPr bwMode="auto">
            <a:xfrm>
              <a:off x="3813" y="2406"/>
              <a:ext cx="1065" cy="422"/>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500">
                  <a:solidFill>
                    <a:srgbClr val="0000FF"/>
                  </a:solidFill>
                  <a:latin typeface="Arial"/>
                  <a:cs typeface="Arial"/>
                </a:rPr>
                <a:t>rises</a:t>
              </a:r>
            </a:p>
          </p:txBody>
        </p:sp>
        <p:sp>
          <p:nvSpPr>
            <p:cNvPr id="16417" name="Rectangle 9"/>
            <p:cNvSpPr>
              <a:spLocks noChangeArrowheads="1"/>
            </p:cNvSpPr>
            <p:nvPr/>
          </p:nvSpPr>
          <p:spPr bwMode="auto">
            <a:xfrm>
              <a:off x="3813" y="1984"/>
              <a:ext cx="1065" cy="422"/>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500">
                  <a:solidFill>
                    <a:srgbClr val="0000FF"/>
                  </a:solidFill>
                  <a:latin typeface="Arial"/>
                  <a:cs typeface="Arial"/>
                </a:rPr>
                <a:t>falls</a:t>
              </a:r>
            </a:p>
          </p:txBody>
        </p:sp>
        <p:sp>
          <p:nvSpPr>
            <p:cNvPr id="16418" name="Rectangle 10"/>
            <p:cNvSpPr>
              <a:spLocks noChangeArrowheads="1"/>
            </p:cNvSpPr>
            <p:nvPr/>
          </p:nvSpPr>
          <p:spPr bwMode="auto">
            <a:xfrm>
              <a:off x="3813" y="1559"/>
              <a:ext cx="1065" cy="425"/>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500">
                  <a:solidFill>
                    <a:srgbClr val="0000FF"/>
                  </a:solidFill>
                  <a:latin typeface="Arial"/>
                  <a:cs typeface="Arial"/>
                </a:rPr>
                <a:t>rises</a:t>
              </a:r>
            </a:p>
          </p:txBody>
        </p:sp>
        <p:sp>
          <p:nvSpPr>
            <p:cNvPr id="16419" name="Rectangle 11"/>
            <p:cNvSpPr>
              <a:spLocks noChangeArrowheads="1"/>
            </p:cNvSpPr>
            <p:nvPr/>
          </p:nvSpPr>
          <p:spPr bwMode="auto">
            <a:xfrm>
              <a:off x="3813" y="1139"/>
              <a:ext cx="1065" cy="420"/>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500">
                  <a:solidFill>
                    <a:srgbClr val="0000FF"/>
                  </a:solidFill>
                  <a:latin typeface="Arial"/>
                  <a:cs typeface="Arial"/>
                </a:rPr>
                <a:t>imports</a:t>
              </a:r>
            </a:p>
          </p:txBody>
        </p:sp>
        <p:sp>
          <p:nvSpPr>
            <p:cNvPr id="16420" name="Rectangle 12"/>
            <p:cNvSpPr>
              <a:spLocks noChangeArrowheads="1"/>
            </p:cNvSpPr>
            <p:nvPr/>
          </p:nvSpPr>
          <p:spPr bwMode="auto">
            <a:xfrm>
              <a:off x="3813" y="715"/>
              <a:ext cx="1065" cy="424"/>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500" b="1" i="1">
                  <a:solidFill>
                    <a:srgbClr val="0000FF"/>
                  </a:solidFill>
                  <a:latin typeface="Arial"/>
                  <a:cs typeface="Arial"/>
                </a:rPr>
                <a:t>P</a:t>
              </a:r>
              <a:r>
                <a:rPr lang="en-US" sz="2500" b="1" baseline="-25000">
                  <a:solidFill>
                    <a:srgbClr val="0000FF"/>
                  </a:solidFill>
                  <a:latin typeface="Arial"/>
                  <a:cs typeface="Arial"/>
                </a:rPr>
                <a:t>D</a:t>
              </a:r>
              <a:r>
                <a:rPr lang="en-US" sz="2500">
                  <a:solidFill>
                    <a:srgbClr val="0000FF"/>
                  </a:solidFill>
                  <a:latin typeface="Arial"/>
                  <a:cs typeface="Arial"/>
                </a:rPr>
                <a:t> &gt; </a:t>
              </a:r>
              <a:r>
                <a:rPr lang="en-US" sz="2500" b="1" i="1">
                  <a:solidFill>
                    <a:srgbClr val="0000FF"/>
                  </a:solidFill>
                  <a:latin typeface="Arial"/>
                  <a:cs typeface="Arial"/>
                </a:rPr>
                <a:t>P</a:t>
              </a:r>
              <a:r>
                <a:rPr lang="en-US" sz="2500" b="1" baseline="-25000">
                  <a:solidFill>
                    <a:srgbClr val="0000FF"/>
                  </a:solidFill>
                  <a:latin typeface="Arial"/>
                  <a:cs typeface="Arial"/>
                </a:rPr>
                <a:t>W</a:t>
              </a:r>
            </a:p>
          </p:txBody>
        </p:sp>
      </p:grpSp>
      <p:grpSp>
        <p:nvGrpSpPr>
          <p:cNvPr id="3" name="Group 13"/>
          <p:cNvGrpSpPr>
            <a:grpSpLocks/>
          </p:cNvGrpSpPr>
          <p:nvPr/>
        </p:nvGrpSpPr>
        <p:grpSpPr bwMode="auto">
          <a:xfrm>
            <a:off x="4348163" y="1135063"/>
            <a:ext cx="1704975" cy="3354387"/>
            <a:chOff x="2739" y="715"/>
            <a:chExt cx="1074" cy="2113"/>
          </a:xfrm>
        </p:grpSpPr>
        <p:sp>
          <p:nvSpPr>
            <p:cNvPr id="16411" name="Rectangle 14"/>
            <p:cNvSpPr>
              <a:spLocks noChangeArrowheads="1"/>
            </p:cNvSpPr>
            <p:nvPr/>
          </p:nvSpPr>
          <p:spPr bwMode="auto">
            <a:xfrm>
              <a:off x="2739" y="2406"/>
              <a:ext cx="1074" cy="422"/>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500">
                  <a:solidFill>
                    <a:srgbClr val="0000FF"/>
                  </a:solidFill>
                  <a:latin typeface="Arial"/>
                  <a:cs typeface="Arial"/>
                </a:rPr>
                <a:t>rises</a:t>
              </a:r>
            </a:p>
          </p:txBody>
        </p:sp>
        <p:sp>
          <p:nvSpPr>
            <p:cNvPr id="16412" name="Rectangle 15"/>
            <p:cNvSpPr>
              <a:spLocks noChangeArrowheads="1"/>
            </p:cNvSpPr>
            <p:nvPr/>
          </p:nvSpPr>
          <p:spPr bwMode="auto">
            <a:xfrm>
              <a:off x="2739" y="1984"/>
              <a:ext cx="1074" cy="422"/>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500">
                  <a:solidFill>
                    <a:srgbClr val="0000FF"/>
                  </a:solidFill>
                  <a:latin typeface="Arial"/>
                  <a:cs typeface="Arial"/>
                </a:rPr>
                <a:t>rises</a:t>
              </a:r>
            </a:p>
          </p:txBody>
        </p:sp>
        <p:sp>
          <p:nvSpPr>
            <p:cNvPr id="16413" name="Rectangle 16"/>
            <p:cNvSpPr>
              <a:spLocks noChangeArrowheads="1"/>
            </p:cNvSpPr>
            <p:nvPr/>
          </p:nvSpPr>
          <p:spPr bwMode="auto">
            <a:xfrm>
              <a:off x="2739" y="1559"/>
              <a:ext cx="1074" cy="425"/>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500">
                  <a:solidFill>
                    <a:srgbClr val="0000FF"/>
                  </a:solidFill>
                  <a:latin typeface="Arial"/>
                  <a:cs typeface="Arial"/>
                </a:rPr>
                <a:t>falls</a:t>
              </a:r>
            </a:p>
          </p:txBody>
        </p:sp>
        <p:sp>
          <p:nvSpPr>
            <p:cNvPr id="16414" name="Rectangle 17"/>
            <p:cNvSpPr>
              <a:spLocks noChangeArrowheads="1"/>
            </p:cNvSpPr>
            <p:nvPr/>
          </p:nvSpPr>
          <p:spPr bwMode="auto">
            <a:xfrm>
              <a:off x="2739" y="1139"/>
              <a:ext cx="1074" cy="420"/>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500">
                  <a:solidFill>
                    <a:srgbClr val="0000FF"/>
                  </a:solidFill>
                  <a:latin typeface="Arial"/>
                  <a:cs typeface="Arial"/>
                </a:rPr>
                <a:t>exports</a:t>
              </a:r>
            </a:p>
          </p:txBody>
        </p:sp>
        <p:sp>
          <p:nvSpPr>
            <p:cNvPr id="16415" name="Rectangle 18"/>
            <p:cNvSpPr>
              <a:spLocks noChangeArrowheads="1"/>
            </p:cNvSpPr>
            <p:nvPr/>
          </p:nvSpPr>
          <p:spPr bwMode="auto">
            <a:xfrm>
              <a:off x="2739" y="715"/>
              <a:ext cx="1074" cy="424"/>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500" b="1" i="1">
                  <a:solidFill>
                    <a:srgbClr val="0000FF"/>
                  </a:solidFill>
                  <a:latin typeface="Arial"/>
                  <a:cs typeface="Arial"/>
                </a:rPr>
                <a:t>P</a:t>
              </a:r>
              <a:r>
                <a:rPr lang="en-US" sz="2500" b="1" baseline="-25000">
                  <a:solidFill>
                    <a:srgbClr val="0000FF"/>
                  </a:solidFill>
                  <a:latin typeface="Arial"/>
                  <a:cs typeface="Arial"/>
                </a:rPr>
                <a:t>D</a:t>
              </a:r>
              <a:r>
                <a:rPr lang="en-US" sz="2500">
                  <a:solidFill>
                    <a:srgbClr val="0000FF"/>
                  </a:solidFill>
                  <a:latin typeface="Arial"/>
                  <a:cs typeface="Arial"/>
                </a:rPr>
                <a:t> &lt; </a:t>
              </a:r>
              <a:r>
                <a:rPr lang="en-US" sz="2500" b="1" i="1">
                  <a:solidFill>
                    <a:srgbClr val="0000FF"/>
                  </a:solidFill>
                  <a:latin typeface="Arial"/>
                  <a:cs typeface="Arial"/>
                </a:rPr>
                <a:t>P</a:t>
              </a:r>
              <a:r>
                <a:rPr lang="en-US" sz="2500" b="1" baseline="-25000">
                  <a:solidFill>
                    <a:srgbClr val="0000FF"/>
                  </a:solidFill>
                  <a:latin typeface="Arial"/>
                  <a:cs typeface="Arial"/>
                </a:rPr>
                <a:t>W</a:t>
              </a:r>
              <a:endParaRPr lang="en-US" sz="2500">
                <a:solidFill>
                  <a:srgbClr val="0000FF"/>
                </a:solidFill>
                <a:latin typeface="Arial"/>
                <a:cs typeface="Arial"/>
              </a:endParaRPr>
            </a:p>
          </p:txBody>
        </p:sp>
      </p:grpSp>
      <p:sp>
        <p:nvSpPr>
          <p:cNvPr id="16395" name="Rectangle 19"/>
          <p:cNvSpPr>
            <a:spLocks noChangeArrowheads="1"/>
          </p:cNvSpPr>
          <p:nvPr/>
        </p:nvSpPr>
        <p:spPr bwMode="auto">
          <a:xfrm>
            <a:off x="1397000" y="1135063"/>
            <a:ext cx="2951163" cy="673100"/>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endParaRPr lang="en-US" sz="2500">
              <a:latin typeface="Arial"/>
              <a:cs typeface="Arial"/>
            </a:endParaRPr>
          </a:p>
        </p:txBody>
      </p:sp>
      <p:sp>
        <p:nvSpPr>
          <p:cNvPr id="16396" name="Line 20"/>
          <p:cNvSpPr>
            <a:spLocks noChangeShapeType="1"/>
          </p:cNvSpPr>
          <p:nvPr/>
        </p:nvSpPr>
        <p:spPr bwMode="auto">
          <a:xfrm>
            <a:off x="1397000" y="1135063"/>
            <a:ext cx="6346825" cy="0"/>
          </a:xfrm>
          <a:prstGeom prst="line">
            <a:avLst/>
          </a:prstGeom>
          <a:noFill/>
          <a:ln w="28575">
            <a:solidFill>
              <a:schemeClr val="tx1"/>
            </a:solidFill>
            <a:round/>
            <a:headEnd/>
            <a:tailEnd/>
          </a:ln>
        </p:spPr>
        <p:txBody>
          <a:bodyPr/>
          <a:lstStyle/>
          <a:p>
            <a:endParaRPr lang="en-US">
              <a:latin typeface="Arial"/>
              <a:cs typeface="Arial"/>
            </a:endParaRPr>
          </a:p>
        </p:txBody>
      </p:sp>
      <p:sp>
        <p:nvSpPr>
          <p:cNvPr id="16397" name="Line 21"/>
          <p:cNvSpPr>
            <a:spLocks noChangeShapeType="1"/>
          </p:cNvSpPr>
          <p:nvPr/>
        </p:nvSpPr>
        <p:spPr bwMode="auto">
          <a:xfrm>
            <a:off x="1397000" y="1808163"/>
            <a:ext cx="6346825" cy="0"/>
          </a:xfrm>
          <a:prstGeom prst="line">
            <a:avLst/>
          </a:prstGeom>
          <a:noFill/>
          <a:ln w="19050">
            <a:solidFill>
              <a:schemeClr val="tx1"/>
            </a:solidFill>
            <a:round/>
            <a:headEnd/>
            <a:tailEnd/>
          </a:ln>
        </p:spPr>
        <p:txBody>
          <a:bodyPr/>
          <a:lstStyle/>
          <a:p>
            <a:endParaRPr lang="en-US">
              <a:latin typeface="Arial"/>
              <a:cs typeface="Arial"/>
            </a:endParaRPr>
          </a:p>
        </p:txBody>
      </p:sp>
      <p:sp>
        <p:nvSpPr>
          <p:cNvPr id="16398" name="Line 22"/>
          <p:cNvSpPr>
            <a:spLocks noChangeShapeType="1"/>
          </p:cNvSpPr>
          <p:nvPr/>
        </p:nvSpPr>
        <p:spPr bwMode="auto">
          <a:xfrm>
            <a:off x="1397000" y="2474913"/>
            <a:ext cx="6346825" cy="0"/>
          </a:xfrm>
          <a:prstGeom prst="line">
            <a:avLst/>
          </a:prstGeom>
          <a:noFill/>
          <a:ln w="12700">
            <a:solidFill>
              <a:schemeClr val="tx1"/>
            </a:solidFill>
            <a:round/>
            <a:headEnd/>
            <a:tailEnd/>
          </a:ln>
        </p:spPr>
        <p:txBody>
          <a:bodyPr/>
          <a:lstStyle/>
          <a:p>
            <a:endParaRPr lang="en-US">
              <a:latin typeface="Arial"/>
              <a:cs typeface="Arial"/>
            </a:endParaRPr>
          </a:p>
        </p:txBody>
      </p:sp>
      <p:sp>
        <p:nvSpPr>
          <p:cNvPr id="16399" name="Line 23"/>
          <p:cNvSpPr>
            <a:spLocks noChangeShapeType="1"/>
          </p:cNvSpPr>
          <p:nvPr/>
        </p:nvSpPr>
        <p:spPr bwMode="auto">
          <a:xfrm>
            <a:off x="1397000" y="3149600"/>
            <a:ext cx="6346825" cy="0"/>
          </a:xfrm>
          <a:prstGeom prst="line">
            <a:avLst/>
          </a:prstGeom>
          <a:noFill/>
          <a:ln w="12700">
            <a:solidFill>
              <a:schemeClr val="tx1"/>
            </a:solidFill>
            <a:round/>
            <a:headEnd/>
            <a:tailEnd/>
          </a:ln>
        </p:spPr>
        <p:txBody>
          <a:bodyPr/>
          <a:lstStyle/>
          <a:p>
            <a:endParaRPr lang="en-US">
              <a:latin typeface="Arial"/>
              <a:cs typeface="Arial"/>
            </a:endParaRPr>
          </a:p>
        </p:txBody>
      </p:sp>
      <p:sp>
        <p:nvSpPr>
          <p:cNvPr id="16400" name="Line 24"/>
          <p:cNvSpPr>
            <a:spLocks noChangeShapeType="1"/>
          </p:cNvSpPr>
          <p:nvPr/>
        </p:nvSpPr>
        <p:spPr bwMode="auto">
          <a:xfrm>
            <a:off x="1397000" y="3819525"/>
            <a:ext cx="6346825" cy="0"/>
          </a:xfrm>
          <a:prstGeom prst="line">
            <a:avLst/>
          </a:prstGeom>
          <a:noFill/>
          <a:ln w="12700">
            <a:solidFill>
              <a:schemeClr val="tx1"/>
            </a:solidFill>
            <a:round/>
            <a:headEnd/>
            <a:tailEnd/>
          </a:ln>
        </p:spPr>
        <p:txBody>
          <a:bodyPr/>
          <a:lstStyle/>
          <a:p>
            <a:endParaRPr lang="en-US">
              <a:latin typeface="Arial"/>
              <a:cs typeface="Arial"/>
            </a:endParaRPr>
          </a:p>
        </p:txBody>
      </p:sp>
      <p:sp>
        <p:nvSpPr>
          <p:cNvPr id="16401" name="Line 25"/>
          <p:cNvSpPr>
            <a:spLocks noChangeShapeType="1"/>
          </p:cNvSpPr>
          <p:nvPr/>
        </p:nvSpPr>
        <p:spPr bwMode="auto">
          <a:xfrm>
            <a:off x="1397000" y="4489450"/>
            <a:ext cx="2951163" cy="0"/>
          </a:xfrm>
          <a:prstGeom prst="line">
            <a:avLst/>
          </a:prstGeom>
          <a:noFill/>
          <a:ln w="28575">
            <a:solidFill>
              <a:schemeClr val="tx1"/>
            </a:solidFill>
            <a:round/>
            <a:headEnd/>
            <a:tailEnd/>
          </a:ln>
        </p:spPr>
        <p:txBody>
          <a:bodyPr/>
          <a:lstStyle/>
          <a:p>
            <a:endParaRPr lang="en-US">
              <a:latin typeface="Arial"/>
              <a:cs typeface="Arial"/>
            </a:endParaRPr>
          </a:p>
        </p:txBody>
      </p:sp>
      <p:sp>
        <p:nvSpPr>
          <p:cNvPr id="16402" name="Line 26"/>
          <p:cNvSpPr>
            <a:spLocks noChangeShapeType="1"/>
          </p:cNvSpPr>
          <p:nvPr/>
        </p:nvSpPr>
        <p:spPr bwMode="auto">
          <a:xfrm>
            <a:off x="1397000" y="1135063"/>
            <a:ext cx="0" cy="3354387"/>
          </a:xfrm>
          <a:prstGeom prst="line">
            <a:avLst/>
          </a:prstGeom>
          <a:noFill/>
          <a:ln w="28575">
            <a:solidFill>
              <a:schemeClr val="tx1"/>
            </a:solidFill>
            <a:round/>
            <a:headEnd/>
            <a:tailEnd/>
          </a:ln>
        </p:spPr>
        <p:txBody>
          <a:bodyPr/>
          <a:lstStyle/>
          <a:p>
            <a:endParaRPr lang="en-US">
              <a:latin typeface="Arial"/>
              <a:cs typeface="Arial"/>
            </a:endParaRPr>
          </a:p>
        </p:txBody>
      </p:sp>
      <p:sp>
        <p:nvSpPr>
          <p:cNvPr id="16403" name="Line 27"/>
          <p:cNvSpPr>
            <a:spLocks noChangeShapeType="1"/>
          </p:cNvSpPr>
          <p:nvPr/>
        </p:nvSpPr>
        <p:spPr bwMode="auto">
          <a:xfrm>
            <a:off x="4348163" y="1135063"/>
            <a:ext cx="0" cy="3354387"/>
          </a:xfrm>
          <a:prstGeom prst="line">
            <a:avLst/>
          </a:prstGeom>
          <a:noFill/>
          <a:ln w="19050">
            <a:solidFill>
              <a:schemeClr val="tx1"/>
            </a:solidFill>
            <a:round/>
            <a:headEnd/>
            <a:tailEnd/>
          </a:ln>
        </p:spPr>
        <p:txBody>
          <a:bodyPr/>
          <a:lstStyle/>
          <a:p>
            <a:endParaRPr lang="en-US">
              <a:latin typeface="Arial"/>
              <a:cs typeface="Arial"/>
            </a:endParaRPr>
          </a:p>
        </p:txBody>
      </p:sp>
      <p:sp>
        <p:nvSpPr>
          <p:cNvPr id="16404" name="Line 28"/>
          <p:cNvSpPr>
            <a:spLocks noChangeShapeType="1"/>
          </p:cNvSpPr>
          <p:nvPr/>
        </p:nvSpPr>
        <p:spPr bwMode="auto">
          <a:xfrm>
            <a:off x="6053138" y="1135063"/>
            <a:ext cx="0" cy="3354387"/>
          </a:xfrm>
          <a:prstGeom prst="line">
            <a:avLst/>
          </a:prstGeom>
          <a:noFill/>
          <a:ln w="12700">
            <a:solidFill>
              <a:schemeClr val="tx1"/>
            </a:solidFill>
            <a:round/>
            <a:headEnd/>
            <a:tailEnd/>
          </a:ln>
        </p:spPr>
        <p:txBody>
          <a:bodyPr/>
          <a:lstStyle/>
          <a:p>
            <a:endParaRPr lang="en-US">
              <a:latin typeface="Arial"/>
              <a:cs typeface="Arial"/>
            </a:endParaRPr>
          </a:p>
        </p:txBody>
      </p:sp>
      <p:sp>
        <p:nvSpPr>
          <p:cNvPr id="16405" name="Line 29"/>
          <p:cNvSpPr>
            <a:spLocks noChangeShapeType="1"/>
          </p:cNvSpPr>
          <p:nvPr/>
        </p:nvSpPr>
        <p:spPr bwMode="auto">
          <a:xfrm>
            <a:off x="7743825" y="1135063"/>
            <a:ext cx="0" cy="673100"/>
          </a:xfrm>
          <a:prstGeom prst="line">
            <a:avLst/>
          </a:prstGeom>
          <a:noFill/>
          <a:ln w="28575">
            <a:solidFill>
              <a:schemeClr val="tx1"/>
            </a:solidFill>
            <a:round/>
            <a:headEnd/>
            <a:tailEnd/>
          </a:ln>
        </p:spPr>
        <p:txBody>
          <a:bodyPr/>
          <a:lstStyle/>
          <a:p>
            <a:endParaRPr lang="en-US">
              <a:latin typeface="Arial"/>
              <a:cs typeface="Arial"/>
            </a:endParaRPr>
          </a:p>
        </p:txBody>
      </p:sp>
      <p:sp>
        <p:nvSpPr>
          <p:cNvPr id="16406" name="Line 30"/>
          <p:cNvSpPr>
            <a:spLocks noChangeShapeType="1"/>
          </p:cNvSpPr>
          <p:nvPr/>
        </p:nvSpPr>
        <p:spPr bwMode="auto">
          <a:xfrm>
            <a:off x="7743825" y="1808163"/>
            <a:ext cx="0" cy="2681287"/>
          </a:xfrm>
          <a:prstGeom prst="line">
            <a:avLst/>
          </a:prstGeom>
          <a:noFill/>
          <a:ln w="28575" cap="sq">
            <a:solidFill>
              <a:schemeClr val="tx1"/>
            </a:solidFill>
            <a:round/>
            <a:headEnd/>
            <a:tailEnd/>
          </a:ln>
        </p:spPr>
        <p:txBody>
          <a:bodyPr/>
          <a:lstStyle/>
          <a:p>
            <a:endParaRPr lang="en-US">
              <a:latin typeface="Arial"/>
              <a:cs typeface="Arial"/>
            </a:endParaRPr>
          </a:p>
        </p:txBody>
      </p:sp>
      <p:sp>
        <p:nvSpPr>
          <p:cNvPr id="16407" name="Line 31"/>
          <p:cNvSpPr>
            <a:spLocks noChangeShapeType="1"/>
          </p:cNvSpPr>
          <p:nvPr/>
        </p:nvSpPr>
        <p:spPr bwMode="auto">
          <a:xfrm>
            <a:off x="4348163" y="4489450"/>
            <a:ext cx="3395662" cy="0"/>
          </a:xfrm>
          <a:prstGeom prst="line">
            <a:avLst/>
          </a:prstGeom>
          <a:noFill/>
          <a:ln w="28575" cap="sq">
            <a:solidFill>
              <a:schemeClr val="tx1"/>
            </a:solidFill>
            <a:round/>
            <a:headEnd/>
            <a:tailEnd/>
          </a:ln>
        </p:spPr>
        <p:txBody>
          <a:bodyPr/>
          <a:lstStyle/>
          <a:p>
            <a:endParaRPr lang="en-US">
              <a:latin typeface="Arial"/>
              <a:cs typeface="Arial"/>
            </a:endParaRPr>
          </a:p>
        </p:txBody>
      </p:sp>
      <p:sp>
        <p:nvSpPr>
          <p:cNvPr id="16408" name="Rectangle 32"/>
          <p:cNvSpPr>
            <a:spLocks noGrp="1" noChangeArrowheads="1"/>
          </p:cNvSpPr>
          <p:nvPr>
            <p:ph type="title" idx="4294967295"/>
          </p:nvPr>
        </p:nvSpPr>
        <p:spPr>
          <a:xfrm>
            <a:off x="373063" y="0"/>
            <a:ext cx="8770937" cy="444500"/>
          </a:xfrm>
        </p:spPr>
        <p:txBody>
          <a:bodyPr>
            <a:normAutofit fontScale="90000"/>
          </a:bodyPr>
          <a:lstStyle/>
          <a:p>
            <a:pPr algn="ctr" eaLnBrk="1" hangingPunct="1"/>
            <a:r>
              <a:rPr lang="en-US" sz="3600" dirty="0" smtClean="0"/>
              <a:t>Summary:  The Welfare Effects of Trade</a:t>
            </a:r>
          </a:p>
        </p:txBody>
      </p:sp>
      <p:sp>
        <p:nvSpPr>
          <p:cNvPr id="6" name="Footer Placeholder 5"/>
          <p:cNvSpPr>
            <a:spLocks noGrp="1"/>
          </p:cNvSpPr>
          <p:nvPr>
            <p:ph type="ftr" sz="quarter" idx="4294967295"/>
          </p:nvPr>
        </p:nvSpPr>
        <p:spPr>
          <a:xfrm>
            <a:off x="0" y="6400800"/>
            <a:ext cx="8615363" cy="504825"/>
          </a:xfrm>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Slide Number Placeholder 6"/>
          <p:cNvSpPr>
            <a:spLocks noGrp="1"/>
          </p:cNvSpPr>
          <p:nvPr>
            <p:ph type="sldNum" sz="quarter" idx="4294967295"/>
          </p:nvPr>
        </p:nvSpPr>
        <p:spPr>
          <a:xfrm>
            <a:off x="8623300" y="6473825"/>
            <a:ext cx="520700" cy="379413"/>
          </a:xfrm>
        </p:spPr>
        <p:txBody>
          <a:bodyPr/>
          <a:lstStyle/>
          <a:p>
            <a:pPr>
              <a:defRPr/>
            </a:pPr>
            <a:fld id="{2F37425F-5E17-4209-B948-B5CE2119E408}" type="slidenum">
              <a:rPr lang="en-US" smtClean="0"/>
              <a:pPr>
                <a:defRPr/>
              </a:pPr>
              <a:t>12</a:t>
            </a:fld>
            <a:endParaRPr lang="en-US" dirty="0"/>
          </a:p>
        </p:txBody>
      </p:sp>
      <p:sp>
        <p:nvSpPr>
          <p:cNvPr id="143393" name="Text Box 33"/>
          <p:cNvSpPr txBox="1">
            <a:spLocks noChangeArrowheads="1"/>
          </p:cNvSpPr>
          <p:nvPr/>
        </p:nvSpPr>
        <p:spPr bwMode="auto">
          <a:xfrm>
            <a:off x="839788" y="4764088"/>
            <a:ext cx="7624762" cy="1461362"/>
          </a:xfrm>
          <a:prstGeom prst="rect">
            <a:avLst/>
          </a:prstGeom>
          <a:noFill/>
          <a:ln w="9525">
            <a:noFill/>
            <a:miter lim="800000"/>
            <a:headEnd/>
            <a:tailEnd/>
          </a:ln>
        </p:spPr>
        <p:txBody>
          <a:bodyPr>
            <a:spAutoFit/>
          </a:bodyPr>
          <a:lstStyle/>
          <a:p>
            <a:pPr algn="ctr">
              <a:lnSpc>
                <a:spcPct val="105000"/>
              </a:lnSpc>
              <a:spcBef>
                <a:spcPct val="10000"/>
              </a:spcBef>
            </a:pPr>
            <a:r>
              <a:rPr lang="en-US" sz="2800" i="1" dirty="0">
                <a:solidFill>
                  <a:schemeClr val="accent6">
                    <a:lumMod val="50000"/>
                  </a:schemeClr>
                </a:solidFill>
                <a:latin typeface="Arial"/>
                <a:cs typeface="Arial"/>
              </a:rPr>
              <a:t>Whether a good is imported or exported, </a:t>
            </a:r>
            <a:br>
              <a:rPr lang="en-US" sz="2800" i="1" dirty="0">
                <a:solidFill>
                  <a:schemeClr val="accent6">
                    <a:lumMod val="50000"/>
                  </a:schemeClr>
                </a:solidFill>
                <a:latin typeface="Arial"/>
                <a:cs typeface="Arial"/>
              </a:rPr>
            </a:br>
            <a:r>
              <a:rPr lang="en-US" sz="2800" i="1" dirty="0">
                <a:solidFill>
                  <a:schemeClr val="accent6">
                    <a:lumMod val="50000"/>
                  </a:schemeClr>
                </a:solidFill>
                <a:latin typeface="Arial"/>
                <a:cs typeface="Arial"/>
              </a:rPr>
              <a:t>trade creates winners and losers.  </a:t>
            </a:r>
          </a:p>
          <a:p>
            <a:pPr algn="ctr">
              <a:lnSpc>
                <a:spcPct val="105000"/>
              </a:lnSpc>
              <a:spcBef>
                <a:spcPct val="10000"/>
              </a:spcBef>
            </a:pPr>
            <a:r>
              <a:rPr lang="en-US" sz="2800" i="1" dirty="0">
                <a:solidFill>
                  <a:schemeClr val="accent6">
                    <a:lumMod val="50000"/>
                  </a:schemeClr>
                </a:solidFill>
                <a:latin typeface="Arial"/>
                <a:cs typeface="Arial"/>
              </a:rPr>
              <a:t>But the gains exceed the losses.  </a:t>
            </a:r>
          </a:p>
        </p:txBody>
      </p:sp>
      <p:sp>
        <p:nvSpPr>
          <p:cNvPr id="1641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2091721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subTnLst>
                                    <p:animClr clrSpc="rgb" dir="cw">
                                      <p:cBhvr override="childStyle">
                                        <p:cTn dur="1" fill="hold" display="0" masterRel="nextClick" afterEffect="1"/>
                                        <p:tgtEl>
                                          <p:spTgt spid="3"/>
                                        </p:tgtEl>
                                        <p:attrNameLst>
                                          <p:attrName>ppt_c</p:attrName>
                                        </p:attrNameLst>
                                      </p:cBhvr>
                                      <p:to>
                                        <a:srgbClr val="000000"/>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subTnLst>
                                    <p:animClr clrSpc="rgb" dir="cw">
                                      <p:cBhvr override="childStyle">
                                        <p:cTn dur="1" fill="hold" display="0" masterRel="nextClick" afterEffect="1"/>
                                        <p:tgtEl>
                                          <p:spTgt spid="2"/>
                                        </p:tgtEl>
                                        <p:attrNameLst>
                                          <p:attrName>ppt_c</p:attrName>
                                        </p:attrNameLst>
                                      </p:cBhvr>
                                      <p:to>
                                        <a:srgbClr val="00000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3">
                                            <p:txEl>
                                              <p:pRg st="0" end="0"/>
                                            </p:txEl>
                                          </p:spTgt>
                                        </p:tgtEl>
                                        <p:attrNameLst>
                                          <p:attrName>style.visibility</p:attrName>
                                        </p:attrNameLst>
                                      </p:cBhvr>
                                      <p:to>
                                        <p:strVal val="visible"/>
                                      </p:to>
                                    </p:set>
                                    <p:animEffect transition="in" filter="fade">
                                      <p:cBhvr>
                                        <p:cTn id="17" dur="500"/>
                                        <p:tgtEl>
                                          <p:spTgt spid="143393">
                                            <p:txEl>
                                              <p:pRg st="0" end="0"/>
                                            </p:txEl>
                                          </p:spTgt>
                                        </p:tgtEl>
                                      </p:cBhvr>
                                    </p:animEffect>
                                  </p:childTnLst>
                                  <p:subTnLst>
                                    <p:animClr clrSpc="rgb" dir="cw">
                                      <p:cBhvr override="childStyle">
                                        <p:cTn dur="1" fill="hold" display="0" masterRel="nextClick" afterEffect="1"/>
                                        <p:tgtEl>
                                          <p:spTgt spid="143393">
                                            <p:txEl>
                                              <p:pRg st="0" end="0"/>
                                            </p:txEl>
                                          </p:spTgt>
                                        </p:tgtEl>
                                        <p:attrNameLst>
                                          <p:attrName>ppt_c</p:attrName>
                                        </p:attrNameLst>
                                      </p:cBhvr>
                                      <p:to>
                                        <a:srgbClr val="00000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93">
                                            <p:txEl>
                                              <p:pRg st="1" end="1"/>
                                            </p:txEl>
                                          </p:spTgt>
                                        </p:tgtEl>
                                        <p:attrNameLst>
                                          <p:attrName>style.visibility</p:attrName>
                                        </p:attrNameLst>
                                      </p:cBhvr>
                                      <p:to>
                                        <p:strVal val="visible"/>
                                      </p:to>
                                    </p:set>
                                    <p:animEffect transition="in" filter="fade">
                                      <p:cBhvr>
                                        <p:cTn id="22" dur="500"/>
                                        <p:tgtEl>
                                          <p:spTgt spid="14339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THE EXPERTS</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13</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Text Placeholder 4"/>
          <p:cNvSpPr>
            <a:spLocks noGrp="1"/>
          </p:cNvSpPr>
          <p:nvPr>
            <p:ph type="body" sz="quarter" idx="12"/>
          </p:nvPr>
        </p:nvSpPr>
        <p:spPr/>
        <p:txBody>
          <a:bodyPr/>
          <a:lstStyle/>
          <a:p>
            <a:r>
              <a:rPr lang="en-US" dirty="0"/>
              <a:t>Trade Deals</a:t>
            </a:r>
          </a:p>
        </p:txBody>
      </p:sp>
      <p:sp>
        <p:nvSpPr>
          <p:cNvPr id="6" name="Text Placeholder 5"/>
          <p:cNvSpPr>
            <a:spLocks noGrp="1"/>
          </p:cNvSpPr>
          <p:nvPr>
            <p:ph type="body" sz="quarter" idx="14"/>
          </p:nvPr>
        </p:nvSpPr>
        <p:spPr/>
        <p:txBody>
          <a:bodyPr/>
          <a:lstStyle/>
          <a:p>
            <a:r>
              <a:rPr lang="en-US" dirty="0"/>
              <a:t>“Past major trade deals have benefited most Americans.”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2819400"/>
            <a:ext cx="5143500"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818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left)">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049338" y="101600"/>
            <a:ext cx="8094662" cy="860425"/>
          </a:xfrm>
        </p:spPr>
        <p:txBody>
          <a:bodyPr wrap="square" anchor="t"/>
          <a:lstStyle/>
          <a:p>
            <a:r>
              <a:rPr lang="en-US" altLang="en-US" sz="3900" smtClean="0"/>
              <a:t>Winners and Losers From Trade</a:t>
            </a:r>
          </a:p>
        </p:txBody>
      </p:sp>
      <p:sp>
        <p:nvSpPr>
          <p:cNvPr id="27651" name="Content Placeholder 2"/>
          <p:cNvSpPr>
            <a:spLocks noGrp="1"/>
          </p:cNvSpPr>
          <p:nvPr>
            <p:ph idx="1"/>
          </p:nvPr>
        </p:nvSpPr>
        <p:spPr>
          <a:xfrm>
            <a:off x="277813" y="1025525"/>
            <a:ext cx="8866187" cy="5422900"/>
          </a:xfrm>
        </p:spPr>
        <p:txBody>
          <a:bodyPr/>
          <a:lstStyle/>
          <a:p>
            <a:r>
              <a:rPr lang="en-US" altLang="en-US" sz="3200" dirty="0" smtClean="0"/>
              <a:t>Other benefits of international trade</a:t>
            </a:r>
          </a:p>
          <a:p>
            <a:pPr lvl="1"/>
            <a:r>
              <a:rPr lang="en-US" altLang="en-US" dirty="0" smtClean="0"/>
              <a:t>Consumers: increased </a:t>
            </a:r>
            <a:r>
              <a:rPr lang="en-US" altLang="en-US" dirty="0" smtClean="0"/>
              <a:t>variety of goods</a:t>
            </a:r>
          </a:p>
          <a:p>
            <a:pPr lvl="1"/>
            <a:r>
              <a:rPr lang="en-US" altLang="en-US" dirty="0" smtClean="0"/>
              <a:t>Producers: lower costs - economies </a:t>
            </a:r>
            <a:r>
              <a:rPr lang="en-US" altLang="en-US" dirty="0" smtClean="0"/>
              <a:t>of </a:t>
            </a:r>
            <a:r>
              <a:rPr lang="en-US" altLang="en-US" dirty="0" smtClean="0"/>
              <a:t>scale</a:t>
            </a:r>
            <a:endParaRPr lang="en-US" altLang="en-US" dirty="0" smtClean="0"/>
          </a:p>
          <a:p>
            <a:pPr lvl="1"/>
            <a:r>
              <a:rPr lang="en-US" altLang="en-US" dirty="0" smtClean="0"/>
              <a:t>Increased </a:t>
            </a:r>
            <a:r>
              <a:rPr lang="en-US" altLang="en-US" dirty="0" smtClean="0"/>
              <a:t>competition: </a:t>
            </a:r>
            <a:r>
              <a:rPr lang="en-US" altLang="en-US" dirty="0"/>
              <a:t>reduce market power of domestic </a:t>
            </a:r>
            <a:r>
              <a:rPr lang="en-US" altLang="en-US" dirty="0" smtClean="0"/>
              <a:t>firms (increase total welfare)</a:t>
            </a:r>
            <a:endParaRPr lang="en-US" altLang="en-US" dirty="0" smtClean="0"/>
          </a:p>
          <a:p>
            <a:pPr lvl="1"/>
            <a:r>
              <a:rPr lang="en-US" altLang="en-US" dirty="0" smtClean="0"/>
              <a:t>Enhanced flow of </a:t>
            </a:r>
            <a:r>
              <a:rPr lang="en-US" altLang="en-US" dirty="0" smtClean="0"/>
              <a:t>ideas, facilitates the spread of </a:t>
            </a:r>
            <a:r>
              <a:rPr lang="en-US" altLang="en-US" dirty="0" smtClean="0"/>
              <a:t>technological advances around the world</a:t>
            </a:r>
          </a:p>
        </p:txBody>
      </p:sp>
      <p:sp>
        <p:nvSpPr>
          <p:cNvPr id="2765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2765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2E603CAE-33C3-45A2-AEA8-1A32951B2C26}" type="slidenum">
              <a:rPr lang="en-US" altLang="en-US" sz="1200" smtClean="0">
                <a:solidFill>
                  <a:srgbClr val="002060"/>
                </a:solidFill>
              </a:rPr>
              <a:pPr algn="ctr" eaLnBrk="1" hangingPunct="1"/>
              <a:t>14</a:t>
            </a:fld>
            <a:endParaRPr lang="en-US" altLang="en-US" sz="1200" smtClean="0">
              <a:solidFill>
                <a:srgbClr val="002060"/>
              </a:solidFill>
            </a:endParaRPr>
          </a:p>
        </p:txBody>
      </p:sp>
    </p:spTree>
    <p:extLst>
      <p:ext uri="{BB962C8B-B14F-4D97-AF65-F5344CB8AC3E}">
        <p14:creationId xmlns:p14="http://schemas.microsoft.com/office/powerpoint/2010/main" val="3993573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049338" y="101600"/>
            <a:ext cx="8094662" cy="860425"/>
          </a:xfrm>
        </p:spPr>
        <p:txBody>
          <a:bodyPr wrap="square" anchor="t"/>
          <a:lstStyle/>
          <a:p>
            <a:r>
              <a:rPr lang="en-US" altLang="en-US" sz="3900" smtClean="0"/>
              <a:t>Winners and Losers From Trade</a:t>
            </a:r>
          </a:p>
        </p:txBody>
      </p:sp>
      <p:sp>
        <p:nvSpPr>
          <p:cNvPr id="27651" name="Content Placeholder 2"/>
          <p:cNvSpPr>
            <a:spLocks noGrp="1"/>
          </p:cNvSpPr>
          <p:nvPr>
            <p:ph idx="1"/>
          </p:nvPr>
        </p:nvSpPr>
        <p:spPr>
          <a:xfrm>
            <a:off x="277813" y="1025525"/>
            <a:ext cx="8637587" cy="5422900"/>
          </a:xfrm>
        </p:spPr>
        <p:txBody>
          <a:bodyPr/>
          <a:lstStyle/>
          <a:p>
            <a:r>
              <a:rPr lang="en-US" altLang="en-US" sz="3200" dirty="0" smtClean="0"/>
              <a:t>Then why all the opposition to trade?</a:t>
            </a:r>
          </a:p>
          <a:p>
            <a:pPr lvl="1"/>
            <a:r>
              <a:rPr lang="en-US" altLang="en-US" sz="3000" dirty="0" smtClean="0"/>
              <a:t>The </a:t>
            </a:r>
            <a:r>
              <a:rPr lang="en-US" altLang="en-US" sz="3000" dirty="0"/>
              <a:t>losers have more incentive to organize and lobby for restrictions on </a:t>
            </a:r>
            <a:r>
              <a:rPr lang="en-US" altLang="en-US" sz="3000" dirty="0" smtClean="0"/>
              <a:t>trade: </a:t>
            </a:r>
            <a:endParaRPr lang="en-US" altLang="en-US" sz="3000" dirty="0"/>
          </a:p>
          <a:p>
            <a:pPr lvl="2"/>
            <a:r>
              <a:rPr lang="en-US" altLang="en-US" dirty="0" smtClean="0"/>
              <a:t>Losses: </a:t>
            </a:r>
            <a:r>
              <a:rPr lang="en-US" altLang="en-US" dirty="0"/>
              <a:t>concentrated among </a:t>
            </a:r>
            <a:r>
              <a:rPr lang="en-US" altLang="en-US" dirty="0" smtClean="0"/>
              <a:t>a </a:t>
            </a:r>
            <a:r>
              <a:rPr lang="en-US" altLang="en-US" dirty="0"/>
              <a:t>small group of people, who feel them </a:t>
            </a:r>
            <a:r>
              <a:rPr lang="en-US" altLang="en-US" dirty="0" smtClean="0"/>
              <a:t>acutely  </a:t>
            </a:r>
            <a:endParaRPr lang="en-US" altLang="en-US" dirty="0"/>
          </a:p>
          <a:p>
            <a:pPr lvl="2"/>
            <a:r>
              <a:rPr lang="en-US" altLang="en-US" dirty="0" smtClean="0"/>
              <a:t>Gains: spread </a:t>
            </a:r>
            <a:r>
              <a:rPr lang="en-US" altLang="en-US" dirty="0"/>
              <a:t>thinly over many people, who may not see how trade benefits </a:t>
            </a:r>
            <a:r>
              <a:rPr lang="en-US" altLang="en-US" dirty="0" smtClean="0"/>
              <a:t>them</a:t>
            </a:r>
          </a:p>
          <a:p>
            <a:pPr lvl="2"/>
            <a:r>
              <a:rPr lang="en-US" altLang="en-US" dirty="0"/>
              <a:t>The winners from trade could compensate the losers and still be better off (such compensation rarely occurs</a:t>
            </a:r>
            <a:r>
              <a:rPr lang="en-US" altLang="en-US" dirty="0" smtClean="0"/>
              <a:t>)</a:t>
            </a:r>
            <a:endParaRPr lang="en-US" altLang="en-US" dirty="0"/>
          </a:p>
        </p:txBody>
      </p:sp>
      <p:sp>
        <p:nvSpPr>
          <p:cNvPr id="2765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2765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2E603CAE-33C3-45A2-AEA8-1A32951B2C26}" type="slidenum">
              <a:rPr lang="en-US" altLang="en-US" sz="1200" smtClean="0">
                <a:solidFill>
                  <a:srgbClr val="002060"/>
                </a:solidFill>
              </a:rPr>
              <a:pPr algn="ctr" eaLnBrk="1" hangingPunct="1"/>
              <a:t>15</a:t>
            </a:fld>
            <a:endParaRPr lang="en-US" altLang="en-US" sz="1200" smtClean="0">
              <a:solidFill>
                <a:srgbClr val="002060"/>
              </a:solidFill>
            </a:endParaRPr>
          </a:p>
        </p:txBody>
      </p:sp>
    </p:spTree>
    <p:extLst>
      <p:ext uri="{BB962C8B-B14F-4D97-AF65-F5344CB8AC3E}">
        <p14:creationId xmlns:p14="http://schemas.microsoft.com/office/powerpoint/2010/main" val="3315601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049338" y="101600"/>
            <a:ext cx="8094662" cy="860425"/>
          </a:xfrm>
        </p:spPr>
        <p:txBody>
          <a:bodyPr wrap="square" anchor="t"/>
          <a:lstStyle/>
          <a:p>
            <a:r>
              <a:rPr lang="en-US" altLang="en-US" sz="3900" smtClean="0"/>
              <a:t>Winners and Losers From Trade</a:t>
            </a:r>
          </a:p>
        </p:txBody>
      </p:sp>
      <p:sp>
        <p:nvSpPr>
          <p:cNvPr id="23555" name="Content Placeholder 2"/>
          <p:cNvSpPr>
            <a:spLocks noGrp="1"/>
          </p:cNvSpPr>
          <p:nvPr>
            <p:ph idx="1"/>
          </p:nvPr>
        </p:nvSpPr>
        <p:spPr/>
        <p:txBody>
          <a:bodyPr/>
          <a:lstStyle/>
          <a:p>
            <a:r>
              <a:rPr lang="en-US" altLang="en-US" smtClean="0"/>
              <a:t>Tariff</a:t>
            </a:r>
          </a:p>
          <a:p>
            <a:pPr lvl="1"/>
            <a:r>
              <a:rPr lang="en-US" altLang="en-US" smtClean="0"/>
              <a:t>Tax on goods produced abroad and sold domestically</a:t>
            </a:r>
          </a:p>
          <a:p>
            <a:r>
              <a:rPr lang="en-US" altLang="en-US" smtClean="0"/>
              <a:t>Free trade</a:t>
            </a:r>
          </a:p>
          <a:p>
            <a:pPr lvl="1"/>
            <a:r>
              <a:rPr lang="en-US" altLang="en-US" smtClean="0"/>
              <a:t>Domestic price = World price</a:t>
            </a:r>
          </a:p>
          <a:p>
            <a:r>
              <a:rPr lang="en-US" altLang="en-US" smtClean="0"/>
              <a:t>Tariff on imports</a:t>
            </a:r>
          </a:p>
          <a:p>
            <a:pPr lvl="1"/>
            <a:r>
              <a:rPr lang="en-US" altLang="en-US" smtClean="0"/>
              <a:t>Raises domestic price above world price</a:t>
            </a:r>
          </a:p>
          <a:p>
            <a:pPr lvl="2"/>
            <a:r>
              <a:rPr lang="en-US" altLang="en-US" smtClean="0"/>
              <a:t>By the amount of the tariff</a:t>
            </a:r>
          </a:p>
        </p:txBody>
      </p:sp>
      <p:sp>
        <p:nvSpPr>
          <p:cNvPr id="2355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2355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AB0F2DC1-9E96-48E2-9B64-D3E932B82F0D}" type="slidenum">
              <a:rPr lang="en-US" altLang="en-US" sz="1200" smtClean="0">
                <a:solidFill>
                  <a:srgbClr val="002060"/>
                </a:solidFill>
              </a:rPr>
              <a:pPr algn="ctr" eaLnBrk="1" hangingPunct="1"/>
              <a:t>16</a:t>
            </a:fld>
            <a:endParaRPr lang="en-US" altLang="en-US" sz="1200" smtClean="0">
              <a:solidFill>
                <a:srgbClr val="002060"/>
              </a:solidFill>
            </a:endParaRPr>
          </a:p>
        </p:txBody>
      </p:sp>
    </p:spTree>
    <p:extLst>
      <p:ext uri="{BB962C8B-B14F-4D97-AF65-F5344CB8AC3E}">
        <p14:creationId xmlns:p14="http://schemas.microsoft.com/office/powerpoint/2010/main" val="26992527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748088" y="4140200"/>
            <a:ext cx="4735512" cy="381000"/>
            <a:chOff x="2361" y="2962"/>
            <a:chExt cx="2983" cy="240"/>
          </a:xfrm>
        </p:grpSpPr>
        <p:sp>
          <p:nvSpPr>
            <p:cNvPr id="20526" name="Line 3"/>
            <p:cNvSpPr>
              <a:spLocks noChangeShapeType="1"/>
            </p:cNvSpPr>
            <p:nvPr/>
          </p:nvSpPr>
          <p:spPr bwMode="auto">
            <a:xfrm>
              <a:off x="2834" y="3085"/>
              <a:ext cx="2510" cy="0"/>
            </a:xfrm>
            <a:prstGeom prst="line">
              <a:avLst/>
            </a:prstGeom>
            <a:noFill/>
            <a:ln w="28575">
              <a:solidFill>
                <a:srgbClr val="00CC00"/>
              </a:solidFill>
              <a:round/>
              <a:headEnd/>
              <a:tailEnd/>
            </a:ln>
          </p:spPr>
          <p:txBody>
            <a:bodyPr/>
            <a:lstStyle/>
            <a:p>
              <a:endParaRPr lang="en-US">
                <a:latin typeface="Arial"/>
                <a:cs typeface="Arial"/>
              </a:endParaRPr>
            </a:p>
          </p:txBody>
        </p:sp>
        <p:sp>
          <p:nvSpPr>
            <p:cNvPr id="20527" name="Text Box 4"/>
            <p:cNvSpPr txBox="1">
              <a:spLocks noChangeArrowheads="1"/>
            </p:cNvSpPr>
            <p:nvPr/>
          </p:nvSpPr>
          <p:spPr bwMode="auto">
            <a:xfrm>
              <a:off x="2361" y="2962"/>
              <a:ext cx="461" cy="240"/>
            </a:xfrm>
            <a:prstGeom prst="rect">
              <a:avLst/>
            </a:prstGeom>
            <a:noFill/>
            <a:ln w="9525">
              <a:noFill/>
              <a:miter lim="800000"/>
              <a:headEnd/>
              <a:tailEnd/>
            </a:ln>
          </p:spPr>
          <p:txBody>
            <a:bodyPr lIns="0" tIns="0" bIns="0" anchor="ctr">
              <a:spAutoFit/>
            </a:bodyPr>
            <a:lstStyle/>
            <a:p>
              <a:pPr algn="r">
                <a:spcBef>
                  <a:spcPct val="50000"/>
                </a:spcBef>
              </a:pPr>
              <a:r>
                <a:rPr lang="en-US" sz="2500">
                  <a:latin typeface="Arial"/>
                  <a:cs typeface="Arial"/>
                </a:rPr>
                <a:t>$30</a:t>
              </a:r>
            </a:p>
          </p:txBody>
        </p:sp>
      </p:grpSp>
      <p:sp>
        <p:nvSpPr>
          <p:cNvPr id="20485" name="Rectangle 5"/>
          <p:cNvSpPr>
            <a:spLocks noGrp="1" noChangeArrowheads="1"/>
          </p:cNvSpPr>
          <p:nvPr>
            <p:ph type="title"/>
          </p:nvPr>
        </p:nvSpPr>
        <p:spPr/>
        <p:txBody>
          <a:bodyPr/>
          <a:lstStyle/>
          <a:p>
            <a:pPr eaLnBrk="1" hangingPunct="1"/>
            <a:r>
              <a:rPr lang="en-US" sz="3400" dirty="0" smtClean="0"/>
              <a:t>Analysis of a Tariff on Cotton Shirts</a:t>
            </a:r>
          </a:p>
        </p:txBody>
      </p:sp>
      <p:sp>
        <p:nvSpPr>
          <p:cNvPr id="135174" name="Rectangle 6"/>
          <p:cNvSpPr>
            <a:spLocks noGrp="1" noChangeArrowheads="1"/>
          </p:cNvSpPr>
          <p:nvPr>
            <p:ph type="body" sz="quarter" idx="12"/>
          </p:nvPr>
        </p:nvSpPr>
        <p:spPr>
          <a:xfrm>
            <a:off x="304800" y="901700"/>
            <a:ext cx="3365500" cy="4826000"/>
          </a:xfrm>
          <a:noFill/>
        </p:spPr>
        <p:txBody>
          <a:bodyPr/>
          <a:lstStyle/>
          <a:p>
            <a:pPr marL="0" indent="0" eaLnBrk="1" hangingPunct="1">
              <a:buFont typeface="Wingdings" pitchFamily="2" charset="2"/>
              <a:buNone/>
            </a:pPr>
            <a:r>
              <a:rPr lang="en-US" sz="2800" b="1" i="1" dirty="0" smtClean="0"/>
              <a:t>P</a:t>
            </a:r>
            <a:r>
              <a:rPr lang="en-US" sz="2800" b="1" baseline="-25000" dirty="0" smtClean="0"/>
              <a:t>W</a:t>
            </a:r>
            <a:r>
              <a:rPr lang="en-US" sz="2800" dirty="0" smtClean="0"/>
              <a:t> = $20</a:t>
            </a:r>
          </a:p>
          <a:p>
            <a:pPr marL="0" indent="0" eaLnBrk="1" hangingPunct="1">
              <a:buFont typeface="Wingdings" pitchFamily="2" charset="2"/>
              <a:buNone/>
            </a:pPr>
            <a:r>
              <a:rPr lang="en-US" sz="2800" u="sng" dirty="0" smtClean="0"/>
              <a:t>Free trade:</a:t>
            </a:r>
          </a:p>
          <a:p>
            <a:pPr marL="400050" lvl="1" eaLnBrk="1" hangingPunct="1">
              <a:lnSpc>
                <a:spcPct val="105000"/>
              </a:lnSpc>
              <a:spcBef>
                <a:spcPct val="10000"/>
              </a:spcBef>
              <a:buFont typeface="Wingdings" pitchFamily="2" charset="2"/>
              <a:buNone/>
            </a:pPr>
            <a:r>
              <a:rPr lang="en-US" sz="2800" dirty="0" smtClean="0"/>
              <a:t>buyers demand 80</a:t>
            </a:r>
          </a:p>
          <a:p>
            <a:pPr marL="400050" lvl="1" eaLnBrk="1" hangingPunct="1">
              <a:lnSpc>
                <a:spcPct val="105000"/>
              </a:lnSpc>
              <a:spcBef>
                <a:spcPct val="10000"/>
              </a:spcBef>
              <a:buFont typeface="Wingdings" pitchFamily="2" charset="2"/>
              <a:buNone/>
            </a:pPr>
            <a:r>
              <a:rPr lang="en-US" sz="2800" dirty="0" smtClean="0"/>
              <a:t>sellers supply 25</a:t>
            </a:r>
          </a:p>
          <a:p>
            <a:pPr marL="400050" lvl="1" eaLnBrk="1" hangingPunct="1">
              <a:lnSpc>
                <a:spcPct val="105000"/>
              </a:lnSpc>
              <a:spcBef>
                <a:spcPct val="10000"/>
              </a:spcBef>
              <a:buFont typeface="Wingdings" pitchFamily="2" charset="2"/>
              <a:buNone/>
            </a:pPr>
            <a:r>
              <a:rPr lang="en-US" sz="2800" dirty="0" smtClean="0"/>
              <a:t>imports = 55</a:t>
            </a:r>
          </a:p>
          <a:p>
            <a:pPr marL="0" indent="0" eaLnBrk="1" hangingPunct="1">
              <a:buFont typeface="Wingdings" pitchFamily="2" charset="2"/>
              <a:buNone/>
            </a:pPr>
            <a:r>
              <a:rPr lang="en-US" sz="2800" b="1" i="1" u="sng" dirty="0" smtClean="0"/>
              <a:t>T</a:t>
            </a:r>
            <a:r>
              <a:rPr lang="en-US" sz="2800" u="sng" dirty="0" smtClean="0"/>
              <a:t> = $10/shirt</a:t>
            </a:r>
          </a:p>
          <a:p>
            <a:pPr marL="400050" lvl="1" eaLnBrk="1" hangingPunct="1">
              <a:lnSpc>
                <a:spcPct val="105000"/>
              </a:lnSpc>
              <a:spcBef>
                <a:spcPct val="10000"/>
              </a:spcBef>
              <a:buFont typeface="Wingdings" pitchFamily="2" charset="2"/>
              <a:buNone/>
            </a:pPr>
            <a:r>
              <a:rPr lang="en-US" sz="2800" dirty="0" smtClean="0"/>
              <a:t>price rises to $30</a:t>
            </a:r>
          </a:p>
          <a:p>
            <a:pPr marL="400050" lvl="1" eaLnBrk="1" hangingPunct="1">
              <a:lnSpc>
                <a:spcPct val="105000"/>
              </a:lnSpc>
              <a:spcBef>
                <a:spcPct val="10000"/>
              </a:spcBef>
              <a:buFont typeface="Wingdings" pitchFamily="2" charset="2"/>
              <a:buNone/>
            </a:pPr>
            <a:r>
              <a:rPr lang="en-US" sz="2800" dirty="0" smtClean="0"/>
              <a:t>buyers demand 70</a:t>
            </a:r>
          </a:p>
          <a:p>
            <a:pPr marL="400050" lvl="1" eaLnBrk="1" hangingPunct="1">
              <a:lnSpc>
                <a:spcPct val="105000"/>
              </a:lnSpc>
              <a:spcBef>
                <a:spcPct val="10000"/>
              </a:spcBef>
              <a:buFont typeface="Wingdings" pitchFamily="2" charset="2"/>
              <a:buNone/>
            </a:pPr>
            <a:r>
              <a:rPr lang="en-US" sz="2800" dirty="0" smtClean="0"/>
              <a:t>sellers supply 40</a:t>
            </a:r>
          </a:p>
          <a:p>
            <a:pPr marL="400050" lvl="1" eaLnBrk="1" hangingPunct="1">
              <a:lnSpc>
                <a:spcPct val="105000"/>
              </a:lnSpc>
              <a:spcBef>
                <a:spcPct val="10000"/>
              </a:spcBef>
              <a:buFont typeface="Wingdings" pitchFamily="2" charset="2"/>
              <a:buNone/>
            </a:pPr>
            <a:r>
              <a:rPr lang="en-US" sz="2800" dirty="0" smtClean="0"/>
              <a:t>imports = 30</a:t>
            </a:r>
          </a:p>
        </p:txBody>
      </p:sp>
      <p:grpSp>
        <p:nvGrpSpPr>
          <p:cNvPr id="3" name="Group 7"/>
          <p:cNvGrpSpPr>
            <a:grpSpLocks/>
          </p:cNvGrpSpPr>
          <p:nvPr/>
        </p:nvGrpSpPr>
        <p:grpSpPr bwMode="auto">
          <a:xfrm>
            <a:off x="4324350" y="952500"/>
            <a:ext cx="4371975" cy="5008563"/>
            <a:chOff x="2724" y="600"/>
            <a:chExt cx="2754" cy="3155"/>
          </a:xfrm>
        </p:grpSpPr>
        <p:grpSp>
          <p:nvGrpSpPr>
            <p:cNvPr id="4" name="Group 8"/>
            <p:cNvGrpSpPr>
              <a:grpSpLocks/>
            </p:cNvGrpSpPr>
            <p:nvPr/>
          </p:nvGrpSpPr>
          <p:grpSpPr bwMode="auto">
            <a:xfrm>
              <a:off x="2836" y="866"/>
              <a:ext cx="2453" cy="2720"/>
              <a:chOff x="2424" y="1167"/>
              <a:chExt cx="2400" cy="2079"/>
            </a:xfrm>
          </p:grpSpPr>
          <p:sp>
            <p:nvSpPr>
              <p:cNvPr id="20524" name="Line 9"/>
              <p:cNvSpPr>
                <a:spLocks noChangeShapeType="1"/>
              </p:cNvSpPr>
              <p:nvPr/>
            </p:nvSpPr>
            <p:spPr bwMode="auto">
              <a:xfrm>
                <a:off x="2424" y="1167"/>
                <a:ext cx="0" cy="2079"/>
              </a:xfrm>
              <a:prstGeom prst="line">
                <a:avLst/>
              </a:prstGeom>
              <a:noFill/>
              <a:ln w="9525">
                <a:solidFill>
                  <a:schemeClr val="tx1"/>
                </a:solidFill>
                <a:round/>
                <a:headEnd/>
                <a:tailEnd/>
              </a:ln>
            </p:spPr>
            <p:txBody>
              <a:bodyPr/>
              <a:lstStyle/>
              <a:p>
                <a:endParaRPr lang="en-US">
                  <a:latin typeface="Arial"/>
                  <a:cs typeface="Arial"/>
                </a:endParaRPr>
              </a:p>
            </p:txBody>
          </p:sp>
          <p:sp>
            <p:nvSpPr>
              <p:cNvPr id="20525" name="Line 10"/>
              <p:cNvSpPr>
                <a:spLocks noChangeShapeType="1"/>
              </p:cNvSpPr>
              <p:nvPr/>
            </p:nvSpPr>
            <p:spPr bwMode="auto">
              <a:xfrm>
                <a:off x="2424" y="3246"/>
                <a:ext cx="240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20522" name="Text Box 11"/>
            <p:cNvSpPr txBox="1">
              <a:spLocks noChangeArrowheads="1"/>
            </p:cNvSpPr>
            <p:nvPr/>
          </p:nvSpPr>
          <p:spPr bwMode="auto">
            <a:xfrm>
              <a:off x="2724" y="600"/>
              <a:ext cx="220" cy="279"/>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P</a:t>
              </a:r>
            </a:p>
          </p:txBody>
        </p:sp>
        <p:sp>
          <p:nvSpPr>
            <p:cNvPr id="20523" name="Text Box 12"/>
            <p:cNvSpPr txBox="1">
              <a:spLocks noChangeArrowheads="1"/>
            </p:cNvSpPr>
            <p:nvPr/>
          </p:nvSpPr>
          <p:spPr bwMode="auto">
            <a:xfrm>
              <a:off x="5258" y="3474"/>
              <a:ext cx="220" cy="281"/>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Q</a:t>
              </a:r>
            </a:p>
          </p:txBody>
        </p:sp>
      </p:grpSp>
      <p:grpSp>
        <p:nvGrpSpPr>
          <p:cNvPr id="5" name="Group 13"/>
          <p:cNvGrpSpPr>
            <a:grpSpLocks/>
          </p:cNvGrpSpPr>
          <p:nvPr/>
        </p:nvGrpSpPr>
        <p:grpSpPr bwMode="auto">
          <a:xfrm>
            <a:off x="4503738" y="1754188"/>
            <a:ext cx="4244975" cy="3795712"/>
            <a:chOff x="2837" y="1105"/>
            <a:chExt cx="2674" cy="2391"/>
          </a:xfrm>
        </p:grpSpPr>
        <p:sp>
          <p:nvSpPr>
            <p:cNvPr id="20519" name="Text Box 14"/>
            <p:cNvSpPr txBox="1">
              <a:spLocks noChangeArrowheads="1"/>
            </p:cNvSpPr>
            <p:nvPr/>
          </p:nvSpPr>
          <p:spPr bwMode="auto">
            <a:xfrm>
              <a:off x="5235" y="3217"/>
              <a:ext cx="276" cy="279"/>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D</a:t>
              </a:r>
            </a:p>
          </p:txBody>
        </p:sp>
        <p:sp>
          <p:nvSpPr>
            <p:cNvPr id="20520" name="Line 15"/>
            <p:cNvSpPr>
              <a:spLocks noChangeShapeType="1"/>
            </p:cNvSpPr>
            <p:nvPr/>
          </p:nvSpPr>
          <p:spPr bwMode="auto">
            <a:xfrm>
              <a:off x="2837" y="1105"/>
              <a:ext cx="2458" cy="2224"/>
            </a:xfrm>
            <a:prstGeom prst="line">
              <a:avLst/>
            </a:prstGeom>
            <a:noFill/>
            <a:ln w="38100">
              <a:solidFill>
                <a:schemeClr val="tx2"/>
              </a:solidFill>
              <a:round/>
              <a:headEnd/>
              <a:tailEnd/>
            </a:ln>
          </p:spPr>
          <p:txBody>
            <a:bodyPr/>
            <a:lstStyle/>
            <a:p>
              <a:endParaRPr lang="en-US">
                <a:latin typeface="Arial"/>
                <a:cs typeface="Arial"/>
              </a:endParaRPr>
            </a:p>
          </p:txBody>
        </p:sp>
      </p:grpSp>
      <p:grpSp>
        <p:nvGrpSpPr>
          <p:cNvPr id="6" name="Group 16"/>
          <p:cNvGrpSpPr>
            <a:grpSpLocks/>
          </p:cNvGrpSpPr>
          <p:nvPr/>
        </p:nvGrpSpPr>
        <p:grpSpPr bwMode="auto">
          <a:xfrm>
            <a:off x="4500563" y="2432050"/>
            <a:ext cx="3832225" cy="3076575"/>
            <a:chOff x="2842" y="1525"/>
            <a:chExt cx="2414" cy="1938"/>
          </a:xfrm>
        </p:grpSpPr>
        <p:sp>
          <p:nvSpPr>
            <p:cNvPr id="20517" name="Text Box 17"/>
            <p:cNvSpPr txBox="1">
              <a:spLocks noChangeArrowheads="1"/>
            </p:cNvSpPr>
            <p:nvPr/>
          </p:nvSpPr>
          <p:spPr bwMode="auto">
            <a:xfrm>
              <a:off x="5023" y="1525"/>
              <a:ext cx="233" cy="279"/>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S</a:t>
              </a:r>
            </a:p>
          </p:txBody>
        </p:sp>
        <p:sp>
          <p:nvSpPr>
            <p:cNvPr id="20518" name="Line 18"/>
            <p:cNvSpPr>
              <a:spLocks noChangeShapeType="1"/>
            </p:cNvSpPr>
            <p:nvPr/>
          </p:nvSpPr>
          <p:spPr bwMode="auto">
            <a:xfrm flipV="1">
              <a:off x="2842" y="1735"/>
              <a:ext cx="2238" cy="1728"/>
            </a:xfrm>
            <a:prstGeom prst="line">
              <a:avLst/>
            </a:prstGeom>
            <a:noFill/>
            <a:ln w="38100">
              <a:solidFill>
                <a:schemeClr val="tx2"/>
              </a:solidFill>
              <a:round/>
              <a:headEnd/>
              <a:tailEnd/>
            </a:ln>
          </p:spPr>
          <p:txBody>
            <a:bodyPr/>
            <a:lstStyle/>
            <a:p>
              <a:endParaRPr lang="en-US">
                <a:latin typeface="Arial"/>
                <a:cs typeface="Arial"/>
              </a:endParaRPr>
            </a:p>
          </p:txBody>
        </p:sp>
      </p:grpSp>
      <p:grpSp>
        <p:nvGrpSpPr>
          <p:cNvPr id="7" name="Group 19"/>
          <p:cNvGrpSpPr>
            <a:grpSpLocks/>
          </p:cNvGrpSpPr>
          <p:nvPr/>
        </p:nvGrpSpPr>
        <p:grpSpPr bwMode="auto">
          <a:xfrm>
            <a:off x="3748088" y="4702175"/>
            <a:ext cx="4735512" cy="381000"/>
            <a:chOff x="2361" y="2962"/>
            <a:chExt cx="2983" cy="240"/>
          </a:xfrm>
        </p:grpSpPr>
        <p:sp>
          <p:nvSpPr>
            <p:cNvPr id="20515" name="Line 20"/>
            <p:cNvSpPr>
              <a:spLocks noChangeShapeType="1"/>
            </p:cNvSpPr>
            <p:nvPr/>
          </p:nvSpPr>
          <p:spPr bwMode="auto">
            <a:xfrm>
              <a:off x="2834" y="3085"/>
              <a:ext cx="2510" cy="0"/>
            </a:xfrm>
            <a:prstGeom prst="line">
              <a:avLst/>
            </a:prstGeom>
            <a:noFill/>
            <a:ln w="28575">
              <a:solidFill>
                <a:srgbClr val="CC0000"/>
              </a:solidFill>
              <a:round/>
              <a:headEnd/>
              <a:tailEnd/>
            </a:ln>
          </p:spPr>
          <p:txBody>
            <a:bodyPr/>
            <a:lstStyle/>
            <a:p>
              <a:endParaRPr lang="en-US">
                <a:latin typeface="Arial"/>
                <a:cs typeface="Arial"/>
              </a:endParaRPr>
            </a:p>
          </p:txBody>
        </p:sp>
        <p:sp>
          <p:nvSpPr>
            <p:cNvPr id="20516" name="Text Box 21"/>
            <p:cNvSpPr txBox="1">
              <a:spLocks noChangeArrowheads="1"/>
            </p:cNvSpPr>
            <p:nvPr/>
          </p:nvSpPr>
          <p:spPr bwMode="auto">
            <a:xfrm>
              <a:off x="2361" y="2962"/>
              <a:ext cx="461" cy="240"/>
            </a:xfrm>
            <a:prstGeom prst="rect">
              <a:avLst/>
            </a:prstGeom>
            <a:noFill/>
            <a:ln w="9525">
              <a:noFill/>
              <a:miter lim="800000"/>
              <a:headEnd/>
              <a:tailEnd/>
            </a:ln>
          </p:spPr>
          <p:txBody>
            <a:bodyPr lIns="0" tIns="0" bIns="0" anchor="ctr">
              <a:spAutoFit/>
            </a:bodyPr>
            <a:lstStyle/>
            <a:p>
              <a:pPr algn="r">
                <a:spcBef>
                  <a:spcPct val="50000"/>
                </a:spcBef>
              </a:pPr>
              <a:r>
                <a:rPr lang="en-US" sz="2500">
                  <a:latin typeface="Arial"/>
                  <a:cs typeface="Arial"/>
                </a:rPr>
                <a:t>$20</a:t>
              </a:r>
            </a:p>
          </p:txBody>
        </p:sp>
      </p:grpSp>
      <p:grpSp>
        <p:nvGrpSpPr>
          <p:cNvPr id="8" name="Group 22"/>
          <p:cNvGrpSpPr>
            <a:grpSpLocks/>
          </p:cNvGrpSpPr>
          <p:nvPr/>
        </p:nvGrpSpPr>
        <p:grpSpPr bwMode="auto">
          <a:xfrm>
            <a:off x="4973638" y="4830763"/>
            <a:ext cx="603250" cy="1258887"/>
            <a:chOff x="3133" y="3043"/>
            <a:chExt cx="380" cy="793"/>
          </a:xfrm>
        </p:grpSpPr>
        <p:sp>
          <p:nvSpPr>
            <p:cNvPr id="20512" name="Line 23"/>
            <p:cNvSpPr>
              <a:spLocks noChangeShapeType="1"/>
            </p:cNvSpPr>
            <p:nvPr/>
          </p:nvSpPr>
          <p:spPr bwMode="auto">
            <a:xfrm>
              <a:off x="3327" y="3080"/>
              <a:ext cx="0" cy="505"/>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0513" name="Oval 24"/>
            <p:cNvSpPr>
              <a:spLocks noChangeAspect="1" noChangeArrowheads="1"/>
            </p:cNvSpPr>
            <p:nvPr/>
          </p:nvSpPr>
          <p:spPr bwMode="auto">
            <a:xfrm>
              <a:off x="3286" y="3043"/>
              <a:ext cx="81" cy="8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0514" name="Text Box 25"/>
            <p:cNvSpPr txBox="1">
              <a:spLocks noChangeArrowheads="1"/>
            </p:cNvSpPr>
            <p:nvPr/>
          </p:nvSpPr>
          <p:spPr bwMode="auto">
            <a:xfrm>
              <a:off x="3133" y="3596"/>
              <a:ext cx="380" cy="240"/>
            </a:xfrm>
            <a:prstGeom prst="rect">
              <a:avLst/>
            </a:prstGeom>
            <a:noFill/>
            <a:ln w="9525">
              <a:noFill/>
              <a:miter lim="800000"/>
              <a:headEnd/>
              <a:tailEnd/>
            </a:ln>
          </p:spPr>
          <p:txBody>
            <a:bodyPr tIns="0" bIns="0" anchor="ctr">
              <a:spAutoFit/>
            </a:bodyPr>
            <a:lstStyle/>
            <a:p>
              <a:pPr algn="ctr">
                <a:spcBef>
                  <a:spcPct val="50000"/>
                </a:spcBef>
              </a:pPr>
              <a:r>
                <a:rPr lang="en-US" sz="2500">
                  <a:latin typeface="Arial"/>
                  <a:cs typeface="Arial"/>
                </a:rPr>
                <a:t>25</a:t>
              </a:r>
            </a:p>
          </p:txBody>
        </p:sp>
      </p:grpSp>
      <p:sp>
        <p:nvSpPr>
          <p:cNvPr id="20492" name="Text Box 26"/>
          <p:cNvSpPr txBox="1">
            <a:spLocks noChangeArrowheads="1"/>
          </p:cNvSpPr>
          <p:nvPr/>
        </p:nvSpPr>
        <p:spPr bwMode="auto">
          <a:xfrm>
            <a:off x="5665788" y="1219200"/>
            <a:ext cx="190817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u="sng">
                <a:latin typeface="Arial"/>
                <a:cs typeface="Arial"/>
              </a:rPr>
              <a:t>Cotton shirts</a:t>
            </a:r>
          </a:p>
        </p:txBody>
      </p:sp>
      <p:grpSp>
        <p:nvGrpSpPr>
          <p:cNvPr id="9" name="Group 27"/>
          <p:cNvGrpSpPr>
            <a:grpSpLocks/>
          </p:cNvGrpSpPr>
          <p:nvPr/>
        </p:nvGrpSpPr>
        <p:grpSpPr bwMode="auto">
          <a:xfrm>
            <a:off x="5732463" y="4273550"/>
            <a:ext cx="550862" cy="1814513"/>
            <a:chOff x="3611" y="2692"/>
            <a:chExt cx="347" cy="1143"/>
          </a:xfrm>
        </p:grpSpPr>
        <p:sp>
          <p:nvSpPr>
            <p:cNvPr id="20509" name="Text Box 28"/>
            <p:cNvSpPr txBox="1">
              <a:spLocks noChangeArrowheads="1"/>
            </p:cNvSpPr>
            <p:nvPr/>
          </p:nvSpPr>
          <p:spPr bwMode="auto">
            <a:xfrm>
              <a:off x="3611" y="3595"/>
              <a:ext cx="347" cy="240"/>
            </a:xfrm>
            <a:prstGeom prst="rect">
              <a:avLst/>
            </a:prstGeom>
            <a:noFill/>
            <a:ln w="9525">
              <a:noFill/>
              <a:miter lim="800000"/>
              <a:headEnd/>
              <a:tailEnd/>
            </a:ln>
          </p:spPr>
          <p:txBody>
            <a:bodyPr tIns="0" bIns="0" anchor="ctr">
              <a:spAutoFit/>
            </a:bodyPr>
            <a:lstStyle/>
            <a:p>
              <a:pPr algn="ctr">
                <a:spcBef>
                  <a:spcPct val="50000"/>
                </a:spcBef>
              </a:pPr>
              <a:r>
                <a:rPr lang="en-US" sz="2500">
                  <a:latin typeface="Arial"/>
                  <a:cs typeface="Arial"/>
                </a:rPr>
                <a:t>40</a:t>
              </a:r>
            </a:p>
          </p:txBody>
        </p:sp>
        <p:sp>
          <p:nvSpPr>
            <p:cNvPr id="20510" name="Oval 29"/>
            <p:cNvSpPr>
              <a:spLocks noChangeAspect="1" noChangeArrowheads="1"/>
            </p:cNvSpPr>
            <p:nvPr/>
          </p:nvSpPr>
          <p:spPr bwMode="auto">
            <a:xfrm>
              <a:off x="3746" y="2692"/>
              <a:ext cx="81" cy="8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0511" name="Line 30"/>
            <p:cNvSpPr>
              <a:spLocks noChangeShapeType="1"/>
            </p:cNvSpPr>
            <p:nvPr/>
          </p:nvSpPr>
          <p:spPr bwMode="auto">
            <a:xfrm>
              <a:off x="3789" y="2730"/>
              <a:ext cx="0" cy="855"/>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grpSp>
        <p:nvGrpSpPr>
          <p:cNvPr id="10" name="Group 31"/>
          <p:cNvGrpSpPr>
            <a:grpSpLocks/>
          </p:cNvGrpSpPr>
          <p:nvPr/>
        </p:nvGrpSpPr>
        <p:grpSpPr bwMode="auto">
          <a:xfrm>
            <a:off x="7096125" y="4271963"/>
            <a:ext cx="550863" cy="1824037"/>
            <a:chOff x="4470" y="2691"/>
            <a:chExt cx="347" cy="1149"/>
          </a:xfrm>
        </p:grpSpPr>
        <p:sp>
          <p:nvSpPr>
            <p:cNvPr id="20506" name="Line 32"/>
            <p:cNvSpPr>
              <a:spLocks noChangeShapeType="1"/>
            </p:cNvSpPr>
            <p:nvPr/>
          </p:nvSpPr>
          <p:spPr bwMode="auto">
            <a:xfrm>
              <a:off x="4644" y="2733"/>
              <a:ext cx="0" cy="855"/>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0507" name="Oval 33"/>
            <p:cNvSpPr>
              <a:spLocks noChangeAspect="1" noChangeArrowheads="1"/>
            </p:cNvSpPr>
            <p:nvPr/>
          </p:nvSpPr>
          <p:spPr bwMode="auto">
            <a:xfrm>
              <a:off x="4601" y="2691"/>
              <a:ext cx="81" cy="8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0508" name="Text Box 34"/>
            <p:cNvSpPr txBox="1">
              <a:spLocks noChangeArrowheads="1"/>
            </p:cNvSpPr>
            <p:nvPr/>
          </p:nvSpPr>
          <p:spPr bwMode="auto">
            <a:xfrm>
              <a:off x="4470" y="3600"/>
              <a:ext cx="347" cy="240"/>
            </a:xfrm>
            <a:prstGeom prst="rect">
              <a:avLst/>
            </a:prstGeom>
            <a:noFill/>
            <a:ln w="9525">
              <a:noFill/>
              <a:miter lim="800000"/>
              <a:headEnd/>
              <a:tailEnd/>
            </a:ln>
          </p:spPr>
          <p:txBody>
            <a:bodyPr tIns="0" bIns="0" anchor="ctr">
              <a:spAutoFit/>
            </a:bodyPr>
            <a:lstStyle/>
            <a:p>
              <a:pPr algn="ctr">
                <a:spcBef>
                  <a:spcPct val="50000"/>
                </a:spcBef>
              </a:pPr>
              <a:r>
                <a:rPr lang="en-US" sz="2500">
                  <a:latin typeface="Arial"/>
                  <a:cs typeface="Arial"/>
                </a:rPr>
                <a:t>70</a:t>
              </a:r>
            </a:p>
          </p:txBody>
        </p:sp>
      </p:grpSp>
      <p:grpSp>
        <p:nvGrpSpPr>
          <p:cNvPr id="11" name="Group 35"/>
          <p:cNvGrpSpPr>
            <a:grpSpLocks/>
          </p:cNvGrpSpPr>
          <p:nvPr/>
        </p:nvGrpSpPr>
        <p:grpSpPr bwMode="auto">
          <a:xfrm>
            <a:off x="7693025" y="4830763"/>
            <a:ext cx="550863" cy="1262062"/>
            <a:chOff x="4846" y="3043"/>
            <a:chExt cx="347" cy="795"/>
          </a:xfrm>
        </p:grpSpPr>
        <p:sp>
          <p:nvSpPr>
            <p:cNvPr id="20503" name="Line 36"/>
            <p:cNvSpPr>
              <a:spLocks noChangeShapeType="1"/>
            </p:cNvSpPr>
            <p:nvPr/>
          </p:nvSpPr>
          <p:spPr bwMode="auto">
            <a:xfrm>
              <a:off x="5025" y="3080"/>
              <a:ext cx="0" cy="505"/>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0504" name="Oval 37"/>
            <p:cNvSpPr>
              <a:spLocks noChangeAspect="1" noChangeArrowheads="1"/>
            </p:cNvSpPr>
            <p:nvPr/>
          </p:nvSpPr>
          <p:spPr bwMode="auto">
            <a:xfrm>
              <a:off x="4984" y="3043"/>
              <a:ext cx="81" cy="8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0505" name="Text Box 38"/>
            <p:cNvSpPr txBox="1">
              <a:spLocks noChangeArrowheads="1"/>
            </p:cNvSpPr>
            <p:nvPr/>
          </p:nvSpPr>
          <p:spPr bwMode="auto">
            <a:xfrm>
              <a:off x="4846" y="3598"/>
              <a:ext cx="347" cy="240"/>
            </a:xfrm>
            <a:prstGeom prst="rect">
              <a:avLst/>
            </a:prstGeom>
            <a:noFill/>
            <a:ln w="9525">
              <a:noFill/>
              <a:miter lim="800000"/>
              <a:headEnd/>
              <a:tailEnd/>
            </a:ln>
          </p:spPr>
          <p:txBody>
            <a:bodyPr tIns="0" bIns="0" anchor="ctr">
              <a:spAutoFit/>
            </a:bodyPr>
            <a:lstStyle/>
            <a:p>
              <a:pPr algn="ctr">
                <a:spcBef>
                  <a:spcPct val="50000"/>
                </a:spcBef>
              </a:pPr>
              <a:r>
                <a:rPr lang="en-US" sz="2500">
                  <a:latin typeface="Arial"/>
                  <a:cs typeface="Arial"/>
                </a:rPr>
                <a:t>80</a:t>
              </a:r>
            </a:p>
          </p:txBody>
        </p:sp>
      </p:grpSp>
      <p:grpSp>
        <p:nvGrpSpPr>
          <p:cNvPr id="12" name="Group 39"/>
          <p:cNvGrpSpPr>
            <a:grpSpLocks/>
          </p:cNvGrpSpPr>
          <p:nvPr/>
        </p:nvGrpSpPr>
        <p:grpSpPr bwMode="auto">
          <a:xfrm>
            <a:off x="5284788" y="5089527"/>
            <a:ext cx="2681287" cy="596900"/>
            <a:chOff x="3523" y="1500"/>
            <a:chExt cx="985" cy="376"/>
          </a:xfrm>
        </p:grpSpPr>
        <p:sp>
          <p:nvSpPr>
            <p:cNvPr id="20501" name="AutoShape 40"/>
            <p:cNvSpPr>
              <a:spLocks/>
            </p:cNvSpPr>
            <p:nvPr/>
          </p:nvSpPr>
          <p:spPr bwMode="auto">
            <a:xfrm rot="5400000" flipV="1">
              <a:off x="3938" y="1306"/>
              <a:ext cx="155" cy="985"/>
            </a:xfrm>
            <a:prstGeom prst="leftBrace">
              <a:avLst>
                <a:gd name="adj1" fmla="val 67756"/>
                <a:gd name="adj2" fmla="val 50000"/>
              </a:avLst>
            </a:prstGeom>
            <a:noFill/>
            <a:ln w="19050">
              <a:solidFill>
                <a:srgbClr val="996633"/>
              </a:solidFill>
              <a:round/>
              <a:headEnd/>
              <a:tailEnd/>
            </a:ln>
          </p:spPr>
          <p:txBody>
            <a:bodyPr wrap="none" anchor="ctr"/>
            <a:lstStyle/>
            <a:p>
              <a:endParaRPr lang="en-US">
                <a:latin typeface="Arial"/>
                <a:cs typeface="Arial"/>
              </a:endParaRPr>
            </a:p>
          </p:txBody>
        </p:sp>
        <p:sp>
          <p:nvSpPr>
            <p:cNvPr id="20502" name="Text Box 41"/>
            <p:cNvSpPr txBox="1">
              <a:spLocks noChangeArrowheads="1"/>
            </p:cNvSpPr>
            <p:nvPr/>
          </p:nvSpPr>
          <p:spPr bwMode="auto">
            <a:xfrm>
              <a:off x="3619" y="1500"/>
              <a:ext cx="795" cy="298"/>
            </a:xfrm>
            <a:prstGeom prst="rect">
              <a:avLst/>
            </a:prstGeom>
            <a:noFill/>
            <a:ln w="9525">
              <a:noFill/>
              <a:miter lim="800000"/>
              <a:headEnd/>
              <a:tailEnd/>
            </a:ln>
          </p:spPr>
          <p:txBody>
            <a:bodyPr>
              <a:spAutoFit/>
            </a:bodyPr>
            <a:lstStyle/>
            <a:p>
              <a:pPr algn="ctr">
                <a:spcBef>
                  <a:spcPct val="50000"/>
                </a:spcBef>
              </a:pPr>
              <a:r>
                <a:rPr lang="en-US" sz="2500" dirty="0">
                  <a:latin typeface="Arial"/>
                  <a:cs typeface="Arial"/>
                </a:rPr>
                <a:t>imports</a:t>
              </a:r>
            </a:p>
          </p:txBody>
        </p:sp>
      </p:grpSp>
      <p:grpSp>
        <p:nvGrpSpPr>
          <p:cNvPr id="13" name="Group 42"/>
          <p:cNvGrpSpPr>
            <a:grpSpLocks/>
          </p:cNvGrpSpPr>
          <p:nvPr/>
        </p:nvGrpSpPr>
        <p:grpSpPr bwMode="auto">
          <a:xfrm>
            <a:off x="5978523" y="5089521"/>
            <a:ext cx="1387474" cy="596899"/>
            <a:chOff x="3766" y="3206"/>
            <a:chExt cx="874" cy="376"/>
          </a:xfrm>
        </p:grpSpPr>
        <p:sp>
          <p:nvSpPr>
            <p:cNvPr id="20499" name="AutoShape 43"/>
            <p:cNvSpPr>
              <a:spLocks/>
            </p:cNvSpPr>
            <p:nvPr/>
          </p:nvSpPr>
          <p:spPr bwMode="auto">
            <a:xfrm rot="5400000" flipV="1">
              <a:off x="4138" y="3080"/>
              <a:ext cx="155" cy="849"/>
            </a:xfrm>
            <a:prstGeom prst="leftBrace">
              <a:avLst>
                <a:gd name="adj1" fmla="val 58400"/>
                <a:gd name="adj2" fmla="val 50000"/>
              </a:avLst>
            </a:prstGeom>
            <a:noFill/>
            <a:ln w="19050">
              <a:solidFill>
                <a:srgbClr val="339933"/>
              </a:solidFill>
              <a:round/>
              <a:headEnd/>
              <a:tailEnd/>
            </a:ln>
          </p:spPr>
          <p:txBody>
            <a:bodyPr wrap="none" anchor="ctr"/>
            <a:lstStyle/>
            <a:p>
              <a:endParaRPr lang="en-US">
                <a:latin typeface="Arial"/>
                <a:cs typeface="Arial"/>
              </a:endParaRPr>
            </a:p>
          </p:txBody>
        </p:sp>
        <p:sp>
          <p:nvSpPr>
            <p:cNvPr id="20500" name="Text Box 44"/>
            <p:cNvSpPr txBox="1">
              <a:spLocks noChangeArrowheads="1"/>
            </p:cNvSpPr>
            <p:nvPr/>
          </p:nvSpPr>
          <p:spPr bwMode="auto">
            <a:xfrm>
              <a:off x="3766" y="3206"/>
              <a:ext cx="818" cy="298"/>
            </a:xfrm>
            <a:prstGeom prst="rect">
              <a:avLst/>
            </a:prstGeom>
            <a:noFill/>
            <a:ln w="9525">
              <a:noFill/>
              <a:miter lim="800000"/>
              <a:headEnd/>
              <a:tailEnd/>
            </a:ln>
          </p:spPr>
          <p:txBody>
            <a:bodyPr>
              <a:spAutoFit/>
            </a:bodyPr>
            <a:lstStyle/>
            <a:p>
              <a:pPr algn="ctr">
                <a:spcBef>
                  <a:spcPct val="50000"/>
                </a:spcBef>
              </a:pPr>
              <a:r>
                <a:rPr lang="en-US" sz="2500" dirty="0">
                  <a:latin typeface="Arial"/>
                  <a:cs typeface="Arial"/>
                </a:rPr>
                <a:t>imports</a:t>
              </a:r>
            </a:p>
          </p:txBody>
        </p:sp>
      </p:grpSp>
      <p:sp>
        <p:nvSpPr>
          <p:cNvPr id="20498"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14" name="Footer Placeholder 13"/>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5" name="Slide Number Placeholder 14"/>
          <p:cNvSpPr>
            <a:spLocks noGrp="1"/>
          </p:cNvSpPr>
          <p:nvPr>
            <p:ph type="sldNum" sz="quarter" idx="13"/>
          </p:nvPr>
        </p:nvSpPr>
        <p:spPr/>
        <p:txBody>
          <a:bodyPr/>
          <a:lstStyle/>
          <a:p>
            <a:pPr>
              <a:defRPr/>
            </a:pPr>
            <a:fld id="{2F37425F-5E17-4209-B948-B5CE2119E408}" type="slidenum">
              <a:rPr lang="en-US" smtClean="0"/>
              <a:pPr>
                <a:defRPr/>
              </a:pPr>
              <a:t>17</a:t>
            </a:fld>
            <a:endParaRPr lang="en-US" dirty="0"/>
          </a:p>
        </p:txBody>
      </p:sp>
    </p:spTree>
    <p:extLst>
      <p:ext uri="{BB962C8B-B14F-4D97-AF65-F5344CB8AC3E}">
        <p14:creationId xmlns:p14="http://schemas.microsoft.com/office/powerpoint/2010/main" val="14263215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5174">
                                            <p:txEl>
                                              <p:pRg st="0" end="0"/>
                                            </p:txEl>
                                          </p:spTgt>
                                        </p:tgtEl>
                                        <p:attrNameLst>
                                          <p:attrName>style.visibility</p:attrName>
                                        </p:attrNameLst>
                                      </p:cBhvr>
                                      <p:to>
                                        <p:strVal val="visible"/>
                                      </p:to>
                                    </p:set>
                                    <p:animEffect transition="in" filter="wipe(left)">
                                      <p:cBhvr>
                                        <p:cTn id="7" dur="500"/>
                                        <p:tgtEl>
                                          <p:spTgt spid="13517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5174">
                                            <p:txEl>
                                              <p:pRg st="1" end="1"/>
                                            </p:txEl>
                                          </p:spTgt>
                                        </p:tgtEl>
                                        <p:attrNameLst>
                                          <p:attrName>style.visibility</p:attrName>
                                        </p:attrNameLst>
                                      </p:cBhvr>
                                      <p:to>
                                        <p:strVal val="visible"/>
                                      </p:to>
                                    </p:set>
                                    <p:animEffect transition="in" filter="wipe(left)">
                                      <p:cBhvr>
                                        <p:cTn id="15" dur="500"/>
                                        <p:tgtEl>
                                          <p:spTgt spid="135174">
                                            <p:txEl>
                                              <p:pRg st="1" end="1"/>
                                            </p:txEl>
                                          </p:spTgt>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35174">
                                            <p:txEl>
                                              <p:pRg st="2" end="2"/>
                                            </p:txEl>
                                          </p:spTgt>
                                        </p:tgtEl>
                                        <p:attrNameLst>
                                          <p:attrName>style.visibility</p:attrName>
                                        </p:attrNameLst>
                                      </p:cBhvr>
                                      <p:to>
                                        <p:strVal val="visible"/>
                                      </p:to>
                                    </p:set>
                                    <p:animEffect transition="in" filter="wipe(left)">
                                      <p:cBhvr>
                                        <p:cTn id="19" dur="500"/>
                                        <p:tgtEl>
                                          <p:spTgt spid="135174">
                                            <p:txEl>
                                              <p:pRg st="2" end="2"/>
                                            </p:txEl>
                                          </p:spTgt>
                                        </p:tgtEl>
                                      </p:cBhvr>
                                    </p:animEffect>
                                  </p:childTnLst>
                                </p:cTn>
                              </p:par>
                              <p:par>
                                <p:cTn id="20" presetID="22" presetClass="entr" presetSubtype="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5174">
                                            <p:txEl>
                                              <p:pRg st="3" end="3"/>
                                            </p:txEl>
                                          </p:spTgt>
                                        </p:tgtEl>
                                        <p:attrNameLst>
                                          <p:attrName>style.visibility</p:attrName>
                                        </p:attrNameLst>
                                      </p:cBhvr>
                                      <p:to>
                                        <p:strVal val="visible"/>
                                      </p:to>
                                    </p:set>
                                    <p:animEffect transition="in" filter="wipe(left)">
                                      <p:cBhvr>
                                        <p:cTn id="27" dur="500"/>
                                        <p:tgtEl>
                                          <p:spTgt spid="135174">
                                            <p:txEl>
                                              <p:pRg st="3" end="3"/>
                                            </p:txEl>
                                          </p:spTgt>
                                        </p:tgtEl>
                                      </p:cBhvr>
                                    </p:animEffect>
                                  </p:childTnLst>
                                </p:cTn>
                              </p:par>
                              <p:par>
                                <p:cTn id="28" presetID="22" presetClass="entr" presetSubtype="1"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35174">
                                            <p:txEl>
                                              <p:pRg st="4" end="4"/>
                                            </p:txEl>
                                          </p:spTgt>
                                        </p:tgtEl>
                                        <p:attrNameLst>
                                          <p:attrName>style.visibility</p:attrName>
                                        </p:attrNameLst>
                                      </p:cBhvr>
                                      <p:to>
                                        <p:strVal val="visible"/>
                                      </p:to>
                                    </p:set>
                                    <p:animEffect transition="in" filter="wipe(left)">
                                      <p:cBhvr>
                                        <p:cTn id="35" dur="500"/>
                                        <p:tgtEl>
                                          <p:spTgt spid="135174">
                                            <p:txEl>
                                              <p:pRg st="4" end="4"/>
                                            </p:txEl>
                                          </p:spTgt>
                                        </p:tgtEl>
                                      </p:cBhvr>
                                    </p:animEffect>
                                  </p:childTnLst>
                                </p:cTn>
                              </p:par>
                              <p:par>
                                <p:cTn id="36" presetID="18" presetClass="entr" presetSubtype="3"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strips(upRigh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5174">
                                            <p:txEl>
                                              <p:pRg st="5" end="5"/>
                                            </p:txEl>
                                          </p:spTgt>
                                        </p:tgtEl>
                                        <p:attrNameLst>
                                          <p:attrName>style.visibility</p:attrName>
                                        </p:attrNameLst>
                                      </p:cBhvr>
                                      <p:to>
                                        <p:strVal val="visible"/>
                                      </p:to>
                                    </p:set>
                                    <p:animEffect transition="in" filter="wipe(left)">
                                      <p:cBhvr>
                                        <p:cTn id="43" dur="500"/>
                                        <p:tgtEl>
                                          <p:spTgt spid="135174">
                                            <p:txEl>
                                              <p:pRg st="5" end="5"/>
                                            </p:txEl>
                                          </p:spTgt>
                                        </p:tgtEl>
                                      </p:cBhvr>
                                    </p:animEffect>
                                  </p:childTnLst>
                                </p:cTn>
                              </p:par>
                              <p:par>
                                <p:cTn id="44" presetID="9" presetClass="exit" presetSubtype="0" fill="hold" nodeType="withEffect">
                                  <p:stCondLst>
                                    <p:cond delay="0"/>
                                  </p:stCondLst>
                                  <p:childTnLst>
                                    <p:animEffect transition="out" filter="dissolve">
                                      <p:cBhvr>
                                        <p:cTn id="45" dur="500"/>
                                        <p:tgtEl>
                                          <p:spTgt spid="12"/>
                                        </p:tgtEl>
                                      </p:cBhvr>
                                    </p:animEffect>
                                    <p:set>
                                      <p:cBhvr>
                                        <p:cTn id="46" dur="1" fill="hold">
                                          <p:stCondLst>
                                            <p:cond delay="499"/>
                                          </p:stCondLst>
                                        </p:cTn>
                                        <p:tgtEl>
                                          <p:spTgt spid="12"/>
                                        </p:tgtEl>
                                        <p:attrNameLst>
                                          <p:attrName>style.visibility</p:attrName>
                                        </p:attrNameLst>
                                      </p:cBhvr>
                                      <p:to>
                                        <p:strVal val="hidden"/>
                                      </p:to>
                                    </p:se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35174">
                                            <p:txEl>
                                              <p:pRg st="6" end="6"/>
                                            </p:txEl>
                                          </p:spTgt>
                                        </p:tgtEl>
                                        <p:attrNameLst>
                                          <p:attrName>style.visibility</p:attrName>
                                        </p:attrNameLst>
                                      </p:cBhvr>
                                      <p:to>
                                        <p:strVal val="visible"/>
                                      </p:to>
                                    </p:set>
                                    <p:animEffect transition="in" filter="wipe(left)">
                                      <p:cBhvr>
                                        <p:cTn id="50" dur="500"/>
                                        <p:tgtEl>
                                          <p:spTgt spid="135174">
                                            <p:txEl>
                                              <p:pRg st="6" end="6"/>
                                            </p:txEl>
                                          </p:spTgt>
                                        </p:tgtEl>
                                      </p:cBhvr>
                                    </p:animEffect>
                                  </p:childTnLst>
                                </p:cTn>
                              </p:par>
                            </p:childTnLst>
                          </p:cTn>
                        </p:par>
                        <p:par>
                          <p:cTn id="51" fill="hold">
                            <p:stCondLst>
                              <p:cond delay="1000"/>
                            </p:stCondLst>
                            <p:childTnLst>
                              <p:par>
                                <p:cTn id="52" presetID="22" presetClass="entr" presetSubtype="8" fill="hold" nodeType="after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wipe(left)">
                                      <p:cBhvr>
                                        <p:cTn id="54" dur="500"/>
                                        <p:tgtEl>
                                          <p:spTgt spid="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35174">
                                            <p:txEl>
                                              <p:pRg st="7" end="7"/>
                                            </p:txEl>
                                          </p:spTgt>
                                        </p:tgtEl>
                                        <p:attrNameLst>
                                          <p:attrName>style.visibility</p:attrName>
                                        </p:attrNameLst>
                                      </p:cBhvr>
                                      <p:to>
                                        <p:strVal val="visible"/>
                                      </p:to>
                                    </p:set>
                                    <p:animEffect transition="in" filter="wipe(left)">
                                      <p:cBhvr>
                                        <p:cTn id="59" dur="500"/>
                                        <p:tgtEl>
                                          <p:spTgt spid="135174">
                                            <p:txEl>
                                              <p:pRg st="7" end="7"/>
                                            </p:txEl>
                                          </p:spTgt>
                                        </p:tgtEl>
                                      </p:cBhvr>
                                    </p:animEffect>
                                  </p:childTnLst>
                                </p:cTn>
                              </p:par>
                              <p:par>
                                <p:cTn id="60" presetID="22" presetClass="entr" presetSubtype="1"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up)">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35174">
                                            <p:txEl>
                                              <p:pRg st="8" end="8"/>
                                            </p:txEl>
                                          </p:spTgt>
                                        </p:tgtEl>
                                        <p:attrNameLst>
                                          <p:attrName>style.visibility</p:attrName>
                                        </p:attrNameLst>
                                      </p:cBhvr>
                                      <p:to>
                                        <p:strVal val="visible"/>
                                      </p:to>
                                    </p:set>
                                    <p:animEffect transition="in" filter="wipe(left)">
                                      <p:cBhvr>
                                        <p:cTn id="67" dur="500"/>
                                        <p:tgtEl>
                                          <p:spTgt spid="135174">
                                            <p:txEl>
                                              <p:pRg st="8" end="8"/>
                                            </p:txEl>
                                          </p:spTgt>
                                        </p:tgtEl>
                                      </p:cBhvr>
                                    </p:animEffect>
                                  </p:childTnLst>
                                </p:cTn>
                              </p:par>
                              <p:par>
                                <p:cTn id="68" presetID="22" presetClass="entr" presetSubtype="1" fill="hold" nodeType="with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wipe(up)">
                                      <p:cBhvr>
                                        <p:cTn id="70" dur="500"/>
                                        <p:tgtEl>
                                          <p:spTgt spid="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35174">
                                            <p:txEl>
                                              <p:pRg st="9" end="9"/>
                                            </p:txEl>
                                          </p:spTgt>
                                        </p:tgtEl>
                                        <p:attrNameLst>
                                          <p:attrName>style.visibility</p:attrName>
                                        </p:attrNameLst>
                                      </p:cBhvr>
                                      <p:to>
                                        <p:strVal val="visible"/>
                                      </p:to>
                                    </p:set>
                                    <p:animEffect transition="in" filter="wipe(left)">
                                      <p:cBhvr>
                                        <p:cTn id="75" dur="500"/>
                                        <p:tgtEl>
                                          <p:spTgt spid="135174">
                                            <p:txEl>
                                              <p:pRg st="9" end="9"/>
                                            </p:txEl>
                                          </p:spTgt>
                                        </p:tgtEl>
                                      </p:cBhvr>
                                    </p:animEffect>
                                  </p:childTnLst>
                                </p:cTn>
                              </p:par>
                              <p:par>
                                <p:cTn id="76" presetID="18" presetClass="entr" presetSubtype="3" fill="hold" nodeType="with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strips(upRight)">
                                      <p:cBhvr>
                                        <p:cTn id="7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4" grpId="0" build="p" bldLvl="5"/>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33" name="AutoShape 53"/>
          <p:cNvSpPr>
            <a:spLocks noChangeArrowheads="1"/>
          </p:cNvSpPr>
          <p:nvPr/>
        </p:nvSpPr>
        <p:spPr bwMode="auto">
          <a:xfrm>
            <a:off x="4511675" y="1768475"/>
            <a:ext cx="3430588" cy="3121025"/>
          </a:xfrm>
          <a:prstGeom prst="rtTriangle">
            <a:avLst/>
          </a:prstGeom>
          <a:solidFill>
            <a:srgbClr val="FFFFCC"/>
          </a:solidFill>
          <a:ln w="28575">
            <a:noFill/>
            <a:miter lim="800000"/>
            <a:headEnd/>
            <a:tailEnd/>
          </a:ln>
        </p:spPr>
        <p:txBody>
          <a:bodyPr wrap="none" anchor="ctr"/>
          <a:lstStyle/>
          <a:p>
            <a:endParaRPr lang="en-US">
              <a:latin typeface="Arial"/>
              <a:cs typeface="Arial"/>
            </a:endParaRPr>
          </a:p>
        </p:txBody>
      </p:sp>
      <p:sp>
        <p:nvSpPr>
          <p:cNvPr id="122941" name="AutoShape 61"/>
          <p:cNvSpPr>
            <a:spLocks noChangeArrowheads="1"/>
          </p:cNvSpPr>
          <p:nvPr/>
        </p:nvSpPr>
        <p:spPr bwMode="auto">
          <a:xfrm flipH="1">
            <a:off x="5302250" y="4349750"/>
            <a:ext cx="711200" cy="539750"/>
          </a:xfrm>
          <a:prstGeom prst="rtTriangle">
            <a:avLst/>
          </a:prstGeom>
          <a:solidFill>
            <a:srgbClr val="FF99CC"/>
          </a:solidFill>
          <a:ln w="9525">
            <a:noFill/>
            <a:miter lim="800000"/>
            <a:headEnd/>
            <a:tailEnd/>
          </a:ln>
        </p:spPr>
        <p:txBody>
          <a:bodyPr wrap="none" anchor="ctr"/>
          <a:lstStyle/>
          <a:p>
            <a:endParaRPr lang="en-US">
              <a:latin typeface="Arial"/>
              <a:cs typeface="Arial"/>
            </a:endParaRPr>
          </a:p>
        </p:txBody>
      </p:sp>
      <p:sp>
        <p:nvSpPr>
          <p:cNvPr id="122940" name="AutoShape 60"/>
          <p:cNvSpPr>
            <a:spLocks noChangeArrowheads="1"/>
          </p:cNvSpPr>
          <p:nvPr/>
        </p:nvSpPr>
        <p:spPr bwMode="auto">
          <a:xfrm>
            <a:off x="7370763" y="4354513"/>
            <a:ext cx="588962" cy="539750"/>
          </a:xfrm>
          <a:prstGeom prst="rtTriangle">
            <a:avLst/>
          </a:prstGeom>
          <a:solidFill>
            <a:srgbClr val="FF99CC"/>
          </a:solidFill>
          <a:ln w="9525">
            <a:noFill/>
            <a:miter lim="800000"/>
            <a:headEnd/>
            <a:tailEnd/>
          </a:ln>
        </p:spPr>
        <p:txBody>
          <a:bodyPr wrap="none" anchor="ctr"/>
          <a:lstStyle/>
          <a:p>
            <a:endParaRPr lang="en-US">
              <a:latin typeface="Arial"/>
              <a:cs typeface="Arial"/>
            </a:endParaRPr>
          </a:p>
        </p:txBody>
      </p:sp>
      <p:sp>
        <p:nvSpPr>
          <p:cNvPr id="122936" name="AutoShape 56"/>
          <p:cNvSpPr>
            <a:spLocks noChangeArrowheads="1"/>
          </p:cNvSpPr>
          <p:nvPr/>
        </p:nvSpPr>
        <p:spPr bwMode="auto">
          <a:xfrm flipV="1">
            <a:off x="4503738" y="4899025"/>
            <a:ext cx="763587" cy="595313"/>
          </a:xfrm>
          <a:prstGeom prst="rtTriangle">
            <a:avLst/>
          </a:prstGeom>
          <a:solidFill>
            <a:srgbClr val="FFFFCC"/>
          </a:solidFill>
          <a:ln w="28575">
            <a:noFill/>
            <a:miter lim="800000"/>
            <a:headEnd/>
            <a:tailEnd/>
          </a:ln>
        </p:spPr>
        <p:txBody>
          <a:bodyPr wrap="none" anchor="ctr"/>
          <a:lstStyle/>
          <a:p>
            <a:endParaRPr lang="en-US">
              <a:latin typeface="Arial"/>
              <a:cs typeface="Arial"/>
            </a:endParaRPr>
          </a:p>
        </p:txBody>
      </p:sp>
      <p:sp>
        <p:nvSpPr>
          <p:cNvPr id="122935" name="AutoShape 55"/>
          <p:cNvSpPr>
            <a:spLocks noChangeArrowheads="1"/>
          </p:cNvSpPr>
          <p:nvPr/>
        </p:nvSpPr>
        <p:spPr bwMode="auto">
          <a:xfrm flipV="1">
            <a:off x="4508500" y="4337050"/>
            <a:ext cx="1481138" cy="1150938"/>
          </a:xfrm>
          <a:prstGeom prst="rtTriangle">
            <a:avLst/>
          </a:prstGeom>
          <a:solidFill>
            <a:srgbClr val="92D050"/>
          </a:solidFill>
          <a:ln w="28575">
            <a:noFill/>
            <a:miter lim="800000"/>
            <a:headEnd/>
            <a:tailEnd/>
          </a:ln>
        </p:spPr>
        <p:txBody>
          <a:bodyPr wrap="none" anchor="ctr"/>
          <a:lstStyle/>
          <a:p>
            <a:endParaRPr lang="en-US">
              <a:latin typeface="Arial"/>
              <a:cs typeface="Arial"/>
            </a:endParaRPr>
          </a:p>
        </p:txBody>
      </p:sp>
      <p:sp>
        <p:nvSpPr>
          <p:cNvPr id="122934" name="AutoShape 54"/>
          <p:cNvSpPr>
            <a:spLocks noChangeArrowheads="1"/>
          </p:cNvSpPr>
          <p:nvPr/>
        </p:nvSpPr>
        <p:spPr bwMode="auto">
          <a:xfrm>
            <a:off x="4506913" y="1763713"/>
            <a:ext cx="2832100" cy="2565400"/>
          </a:xfrm>
          <a:prstGeom prst="rtTriangle">
            <a:avLst/>
          </a:prstGeom>
          <a:solidFill>
            <a:srgbClr val="92D050"/>
          </a:solidFill>
          <a:ln w="28575">
            <a:noFill/>
            <a:miter lim="800000"/>
            <a:headEnd/>
            <a:tailEnd/>
          </a:ln>
        </p:spPr>
        <p:txBody>
          <a:bodyPr wrap="none" anchor="ctr"/>
          <a:lstStyle/>
          <a:p>
            <a:endParaRPr lang="en-US">
              <a:latin typeface="Arial"/>
              <a:cs typeface="Arial"/>
            </a:endParaRPr>
          </a:p>
        </p:txBody>
      </p:sp>
      <p:sp>
        <p:nvSpPr>
          <p:cNvPr id="122932" name="Rectangle 52"/>
          <p:cNvSpPr>
            <a:spLocks noChangeArrowheads="1"/>
          </p:cNvSpPr>
          <p:nvPr/>
        </p:nvSpPr>
        <p:spPr bwMode="auto">
          <a:xfrm>
            <a:off x="6019800" y="4338638"/>
            <a:ext cx="1347788" cy="557212"/>
          </a:xfrm>
          <a:prstGeom prst="rect">
            <a:avLst/>
          </a:prstGeom>
          <a:solidFill>
            <a:srgbClr val="92D050"/>
          </a:solidFill>
          <a:ln w="9525">
            <a:noFill/>
            <a:miter lim="800000"/>
            <a:headEnd/>
            <a:tailEnd/>
          </a:ln>
        </p:spPr>
        <p:txBody>
          <a:bodyPr wrap="none" anchor="ctr"/>
          <a:lstStyle/>
          <a:p>
            <a:endParaRPr lang="en-US">
              <a:latin typeface="Arial"/>
              <a:cs typeface="Arial"/>
            </a:endParaRPr>
          </a:p>
        </p:txBody>
      </p:sp>
      <p:grpSp>
        <p:nvGrpSpPr>
          <p:cNvPr id="2" name="Group 2"/>
          <p:cNvGrpSpPr>
            <a:grpSpLocks/>
          </p:cNvGrpSpPr>
          <p:nvPr/>
        </p:nvGrpSpPr>
        <p:grpSpPr bwMode="auto">
          <a:xfrm>
            <a:off x="3748088" y="4140200"/>
            <a:ext cx="4735512" cy="381000"/>
            <a:chOff x="2361" y="2962"/>
            <a:chExt cx="2983" cy="240"/>
          </a:xfrm>
        </p:grpSpPr>
        <p:sp>
          <p:nvSpPr>
            <p:cNvPr id="21559" name="Line 3"/>
            <p:cNvSpPr>
              <a:spLocks noChangeShapeType="1"/>
            </p:cNvSpPr>
            <p:nvPr/>
          </p:nvSpPr>
          <p:spPr bwMode="auto">
            <a:xfrm>
              <a:off x="2834" y="3085"/>
              <a:ext cx="2510" cy="0"/>
            </a:xfrm>
            <a:prstGeom prst="line">
              <a:avLst/>
            </a:prstGeom>
            <a:noFill/>
            <a:ln w="28575">
              <a:solidFill>
                <a:srgbClr val="00CC00"/>
              </a:solidFill>
              <a:round/>
              <a:headEnd/>
              <a:tailEnd/>
            </a:ln>
          </p:spPr>
          <p:txBody>
            <a:bodyPr/>
            <a:lstStyle/>
            <a:p>
              <a:endParaRPr lang="en-US">
                <a:latin typeface="Arial"/>
                <a:cs typeface="Arial"/>
              </a:endParaRPr>
            </a:p>
          </p:txBody>
        </p:sp>
        <p:sp>
          <p:nvSpPr>
            <p:cNvPr id="21560" name="Text Box 4"/>
            <p:cNvSpPr txBox="1">
              <a:spLocks noChangeArrowheads="1"/>
            </p:cNvSpPr>
            <p:nvPr/>
          </p:nvSpPr>
          <p:spPr bwMode="auto">
            <a:xfrm>
              <a:off x="2361" y="2962"/>
              <a:ext cx="461" cy="240"/>
            </a:xfrm>
            <a:prstGeom prst="rect">
              <a:avLst/>
            </a:prstGeom>
            <a:noFill/>
            <a:ln w="9525">
              <a:noFill/>
              <a:miter lim="800000"/>
              <a:headEnd/>
              <a:tailEnd/>
            </a:ln>
          </p:spPr>
          <p:txBody>
            <a:bodyPr lIns="0" tIns="0" bIns="0" anchor="ctr">
              <a:spAutoFit/>
            </a:bodyPr>
            <a:lstStyle/>
            <a:p>
              <a:pPr algn="r">
                <a:spcBef>
                  <a:spcPct val="50000"/>
                </a:spcBef>
              </a:pPr>
              <a:r>
                <a:rPr lang="en-US" sz="2500">
                  <a:latin typeface="Arial"/>
                  <a:cs typeface="Arial"/>
                </a:rPr>
                <a:t>$30</a:t>
              </a:r>
            </a:p>
          </p:txBody>
        </p:sp>
      </p:grpSp>
      <p:sp>
        <p:nvSpPr>
          <p:cNvPr id="21516" name="Rectangle 5"/>
          <p:cNvSpPr>
            <a:spLocks noGrp="1" noChangeArrowheads="1"/>
          </p:cNvSpPr>
          <p:nvPr>
            <p:ph type="title"/>
          </p:nvPr>
        </p:nvSpPr>
        <p:spPr/>
        <p:txBody>
          <a:bodyPr/>
          <a:lstStyle/>
          <a:p>
            <a:pPr eaLnBrk="1" hangingPunct="1"/>
            <a:r>
              <a:rPr lang="en-US" sz="3400" smtClean="0"/>
              <a:t>Analysis of a Tariff on Cotton Shirts</a:t>
            </a:r>
          </a:p>
        </p:txBody>
      </p:sp>
      <p:sp>
        <p:nvSpPr>
          <p:cNvPr id="122886" name="Rectangle 6"/>
          <p:cNvSpPr>
            <a:spLocks noGrp="1" noChangeArrowheads="1"/>
          </p:cNvSpPr>
          <p:nvPr>
            <p:ph type="body" sz="quarter" idx="12"/>
          </p:nvPr>
        </p:nvSpPr>
        <p:spPr>
          <a:xfrm>
            <a:off x="330857" y="609600"/>
            <a:ext cx="3898106" cy="5943600"/>
          </a:xfrm>
          <a:noFill/>
        </p:spPr>
        <p:txBody>
          <a:bodyPr/>
          <a:lstStyle/>
          <a:p>
            <a:pPr marL="0" indent="0" eaLnBrk="1" hangingPunct="1">
              <a:buFont typeface="Wingdings" pitchFamily="2" charset="2"/>
              <a:buNone/>
            </a:pPr>
            <a:r>
              <a:rPr lang="en-US" sz="2800" u="sng" dirty="0" smtClean="0"/>
              <a:t>Free trade</a:t>
            </a:r>
          </a:p>
          <a:p>
            <a:pPr marL="400050" lvl="1" eaLnBrk="1" hangingPunct="1">
              <a:lnSpc>
                <a:spcPct val="105000"/>
              </a:lnSpc>
              <a:spcBef>
                <a:spcPct val="10000"/>
              </a:spcBef>
              <a:buFont typeface="Wingdings" pitchFamily="2" charset="2"/>
              <a:buNone/>
            </a:pPr>
            <a:r>
              <a:rPr lang="en-US" sz="2800" dirty="0" smtClean="0"/>
              <a:t>CS = A + B + C </a:t>
            </a:r>
            <a:br>
              <a:rPr lang="en-US" sz="2800" dirty="0" smtClean="0"/>
            </a:br>
            <a:r>
              <a:rPr lang="en-US" sz="2800" dirty="0" smtClean="0"/>
              <a:t>     + D + E + F</a:t>
            </a:r>
          </a:p>
          <a:p>
            <a:pPr marL="400050" lvl="1" eaLnBrk="1" hangingPunct="1">
              <a:lnSpc>
                <a:spcPct val="105000"/>
              </a:lnSpc>
              <a:spcBef>
                <a:spcPct val="10000"/>
              </a:spcBef>
              <a:buFont typeface="Wingdings" pitchFamily="2" charset="2"/>
              <a:buNone/>
            </a:pPr>
            <a:r>
              <a:rPr lang="en-US" sz="2800" dirty="0" smtClean="0"/>
              <a:t>PS = G</a:t>
            </a:r>
          </a:p>
          <a:p>
            <a:pPr marL="400050" lvl="1" eaLnBrk="1" hangingPunct="1">
              <a:lnSpc>
                <a:spcPct val="105000"/>
              </a:lnSpc>
              <a:spcBef>
                <a:spcPct val="10000"/>
              </a:spcBef>
              <a:buFont typeface="Wingdings" pitchFamily="2" charset="2"/>
              <a:buNone/>
            </a:pPr>
            <a:r>
              <a:rPr lang="en-US" sz="2800" dirty="0" smtClean="0"/>
              <a:t>Total surplus = A + B </a:t>
            </a:r>
            <a:br>
              <a:rPr lang="en-US" sz="2800" dirty="0" smtClean="0"/>
            </a:br>
            <a:r>
              <a:rPr lang="en-US" sz="2800" dirty="0" smtClean="0"/>
              <a:t>+ C + D + E + F + G</a:t>
            </a:r>
          </a:p>
          <a:p>
            <a:pPr marL="0" indent="0" eaLnBrk="1" hangingPunct="1">
              <a:spcBef>
                <a:spcPct val="35000"/>
              </a:spcBef>
              <a:buFont typeface="Wingdings" pitchFamily="2" charset="2"/>
              <a:buNone/>
            </a:pPr>
            <a:r>
              <a:rPr lang="en-US" sz="2800" u="sng" dirty="0" smtClean="0"/>
              <a:t>With tariff</a:t>
            </a:r>
            <a:endParaRPr lang="en-US" sz="2800" u="sng" dirty="0" smtClean="0"/>
          </a:p>
          <a:p>
            <a:pPr marL="400050" lvl="1" eaLnBrk="1" hangingPunct="1">
              <a:lnSpc>
                <a:spcPct val="105000"/>
              </a:lnSpc>
              <a:spcBef>
                <a:spcPct val="10000"/>
              </a:spcBef>
              <a:buFont typeface="Wingdings" pitchFamily="2" charset="2"/>
              <a:buNone/>
            </a:pPr>
            <a:r>
              <a:rPr lang="en-US" sz="2800" dirty="0" smtClean="0"/>
              <a:t>CS = A + B</a:t>
            </a:r>
          </a:p>
          <a:p>
            <a:pPr marL="400050" lvl="1" eaLnBrk="1" hangingPunct="1">
              <a:lnSpc>
                <a:spcPct val="105000"/>
              </a:lnSpc>
              <a:spcBef>
                <a:spcPct val="10000"/>
              </a:spcBef>
              <a:buFont typeface="Wingdings" pitchFamily="2" charset="2"/>
              <a:buNone/>
            </a:pPr>
            <a:r>
              <a:rPr lang="en-US" sz="2800" dirty="0" smtClean="0"/>
              <a:t>PS = C + G</a:t>
            </a:r>
          </a:p>
          <a:p>
            <a:pPr marL="400050" lvl="1" eaLnBrk="1" hangingPunct="1">
              <a:lnSpc>
                <a:spcPct val="105000"/>
              </a:lnSpc>
              <a:spcBef>
                <a:spcPct val="10000"/>
              </a:spcBef>
              <a:buFont typeface="Wingdings" pitchFamily="2" charset="2"/>
              <a:buNone/>
            </a:pPr>
            <a:r>
              <a:rPr lang="en-US" sz="2800" dirty="0" smtClean="0"/>
              <a:t>Revenue = E</a:t>
            </a:r>
          </a:p>
          <a:p>
            <a:pPr marL="400050" lvl="1" eaLnBrk="1" hangingPunct="1">
              <a:lnSpc>
                <a:spcPct val="105000"/>
              </a:lnSpc>
              <a:spcBef>
                <a:spcPct val="10000"/>
              </a:spcBef>
              <a:buFont typeface="Wingdings" pitchFamily="2" charset="2"/>
              <a:buNone/>
            </a:pPr>
            <a:r>
              <a:rPr lang="en-US" sz="2800" dirty="0" smtClean="0"/>
              <a:t>Total surplus = A + B </a:t>
            </a:r>
            <a:br>
              <a:rPr lang="en-US" sz="2800" dirty="0" smtClean="0"/>
            </a:br>
            <a:r>
              <a:rPr lang="en-US" sz="2800" dirty="0" smtClean="0"/>
              <a:t>+ C + E + G</a:t>
            </a:r>
          </a:p>
        </p:txBody>
      </p:sp>
      <p:grpSp>
        <p:nvGrpSpPr>
          <p:cNvPr id="3" name="Group 7"/>
          <p:cNvGrpSpPr>
            <a:grpSpLocks/>
          </p:cNvGrpSpPr>
          <p:nvPr/>
        </p:nvGrpSpPr>
        <p:grpSpPr bwMode="auto">
          <a:xfrm>
            <a:off x="4324350" y="952500"/>
            <a:ext cx="4371975" cy="5008563"/>
            <a:chOff x="2724" y="600"/>
            <a:chExt cx="2754" cy="3155"/>
          </a:xfrm>
        </p:grpSpPr>
        <p:grpSp>
          <p:nvGrpSpPr>
            <p:cNvPr id="4" name="Group 8"/>
            <p:cNvGrpSpPr>
              <a:grpSpLocks/>
            </p:cNvGrpSpPr>
            <p:nvPr/>
          </p:nvGrpSpPr>
          <p:grpSpPr bwMode="auto">
            <a:xfrm>
              <a:off x="2836" y="866"/>
              <a:ext cx="2453" cy="2720"/>
              <a:chOff x="2424" y="1167"/>
              <a:chExt cx="2400" cy="2079"/>
            </a:xfrm>
          </p:grpSpPr>
          <p:sp>
            <p:nvSpPr>
              <p:cNvPr id="21557" name="Line 9"/>
              <p:cNvSpPr>
                <a:spLocks noChangeShapeType="1"/>
              </p:cNvSpPr>
              <p:nvPr/>
            </p:nvSpPr>
            <p:spPr bwMode="auto">
              <a:xfrm>
                <a:off x="2424" y="1167"/>
                <a:ext cx="0" cy="2079"/>
              </a:xfrm>
              <a:prstGeom prst="line">
                <a:avLst/>
              </a:prstGeom>
              <a:noFill/>
              <a:ln w="9525">
                <a:solidFill>
                  <a:schemeClr val="tx1"/>
                </a:solidFill>
                <a:round/>
                <a:headEnd/>
                <a:tailEnd/>
              </a:ln>
            </p:spPr>
            <p:txBody>
              <a:bodyPr/>
              <a:lstStyle/>
              <a:p>
                <a:endParaRPr lang="en-US">
                  <a:latin typeface="Arial"/>
                  <a:cs typeface="Arial"/>
                </a:endParaRPr>
              </a:p>
            </p:txBody>
          </p:sp>
          <p:sp>
            <p:nvSpPr>
              <p:cNvPr id="21558" name="Line 10"/>
              <p:cNvSpPr>
                <a:spLocks noChangeShapeType="1"/>
              </p:cNvSpPr>
              <p:nvPr/>
            </p:nvSpPr>
            <p:spPr bwMode="auto">
              <a:xfrm>
                <a:off x="2424" y="3246"/>
                <a:ext cx="240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21555" name="Text Box 11"/>
            <p:cNvSpPr txBox="1">
              <a:spLocks noChangeArrowheads="1"/>
            </p:cNvSpPr>
            <p:nvPr/>
          </p:nvSpPr>
          <p:spPr bwMode="auto">
            <a:xfrm>
              <a:off x="2724" y="600"/>
              <a:ext cx="220" cy="279"/>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P</a:t>
              </a:r>
            </a:p>
          </p:txBody>
        </p:sp>
        <p:sp>
          <p:nvSpPr>
            <p:cNvPr id="21556" name="Text Box 12"/>
            <p:cNvSpPr txBox="1">
              <a:spLocks noChangeArrowheads="1"/>
            </p:cNvSpPr>
            <p:nvPr/>
          </p:nvSpPr>
          <p:spPr bwMode="auto">
            <a:xfrm>
              <a:off x="5258" y="3474"/>
              <a:ext cx="220" cy="281"/>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Q</a:t>
              </a:r>
            </a:p>
          </p:txBody>
        </p:sp>
      </p:grpSp>
      <p:grpSp>
        <p:nvGrpSpPr>
          <p:cNvPr id="5" name="Group 13"/>
          <p:cNvGrpSpPr>
            <a:grpSpLocks/>
          </p:cNvGrpSpPr>
          <p:nvPr/>
        </p:nvGrpSpPr>
        <p:grpSpPr bwMode="auto">
          <a:xfrm>
            <a:off x="4503738" y="1754188"/>
            <a:ext cx="4244975" cy="3795712"/>
            <a:chOff x="2837" y="1105"/>
            <a:chExt cx="2674" cy="2391"/>
          </a:xfrm>
        </p:grpSpPr>
        <p:sp>
          <p:nvSpPr>
            <p:cNvPr id="21552" name="Text Box 14"/>
            <p:cNvSpPr txBox="1">
              <a:spLocks noChangeArrowheads="1"/>
            </p:cNvSpPr>
            <p:nvPr/>
          </p:nvSpPr>
          <p:spPr bwMode="auto">
            <a:xfrm>
              <a:off x="5235" y="3217"/>
              <a:ext cx="276" cy="279"/>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D</a:t>
              </a:r>
            </a:p>
          </p:txBody>
        </p:sp>
        <p:sp>
          <p:nvSpPr>
            <p:cNvPr id="21553" name="Line 15"/>
            <p:cNvSpPr>
              <a:spLocks noChangeShapeType="1"/>
            </p:cNvSpPr>
            <p:nvPr/>
          </p:nvSpPr>
          <p:spPr bwMode="auto">
            <a:xfrm>
              <a:off x="2837" y="1105"/>
              <a:ext cx="2458" cy="2224"/>
            </a:xfrm>
            <a:prstGeom prst="line">
              <a:avLst/>
            </a:prstGeom>
            <a:noFill/>
            <a:ln w="38100">
              <a:solidFill>
                <a:schemeClr val="tx2"/>
              </a:solidFill>
              <a:round/>
              <a:headEnd/>
              <a:tailEnd/>
            </a:ln>
          </p:spPr>
          <p:txBody>
            <a:bodyPr/>
            <a:lstStyle/>
            <a:p>
              <a:endParaRPr lang="en-US">
                <a:latin typeface="Arial"/>
                <a:cs typeface="Arial"/>
              </a:endParaRPr>
            </a:p>
          </p:txBody>
        </p:sp>
      </p:grpSp>
      <p:grpSp>
        <p:nvGrpSpPr>
          <p:cNvPr id="6" name="Group 16"/>
          <p:cNvGrpSpPr>
            <a:grpSpLocks/>
          </p:cNvGrpSpPr>
          <p:nvPr/>
        </p:nvGrpSpPr>
        <p:grpSpPr bwMode="auto">
          <a:xfrm>
            <a:off x="4500563" y="2432050"/>
            <a:ext cx="3832225" cy="3076575"/>
            <a:chOff x="2842" y="1525"/>
            <a:chExt cx="2414" cy="1938"/>
          </a:xfrm>
        </p:grpSpPr>
        <p:sp>
          <p:nvSpPr>
            <p:cNvPr id="21550" name="Text Box 17"/>
            <p:cNvSpPr txBox="1">
              <a:spLocks noChangeArrowheads="1"/>
            </p:cNvSpPr>
            <p:nvPr/>
          </p:nvSpPr>
          <p:spPr bwMode="auto">
            <a:xfrm>
              <a:off x="5023" y="1525"/>
              <a:ext cx="233" cy="279"/>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S</a:t>
              </a:r>
            </a:p>
          </p:txBody>
        </p:sp>
        <p:sp>
          <p:nvSpPr>
            <p:cNvPr id="21551" name="Line 18"/>
            <p:cNvSpPr>
              <a:spLocks noChangeShapeType="1"/>
            </p:cNvSpPr>
            <p:nvPr/>
          </p:nvSpPr>
          <p:spPr bwMode="auto">
            <a:xfrm flipV="1">
              <a:off x="2842" y="1735"/>
              <a:ext cx="2238" cy="1728"/>
            </a:xfrm>
            <a:prstGeom prst="line">
              <a:avLst/>
            </a:prstGeom>
            <a:noFill/>
            <a:ln w="38100">
              <a:solidFill>
                <a:schemeClr val="tx2"/>
              </a:solidFill>
              <a:round/>
              <a:headEnd/>
              <a:tailEnd/>
            </a:ln>
          </p:spPr>
          <p:txBody>
            <a:bodyPr/>
            <a:lstStyle/>
            <a:p>
              <a:endParaRPr lang="en-US">
                <a:latin typeface="Arial"/>
                <a:cs typeface="Arial"/>
              </a:endParaRPr>
            </a:p>
          </p:txBody>
        </p:sp>
      </p:grpSp>
      <p:grpSp>
        <p:nvGrpSpPr>
          <p:cNvPr id="7" name="Group 19"/>
          <p:cNvGrpSpPr>
            <a:grpSpLocks/>
          </p:cNvGrpSpPr>
          <p:nvPr/>
        </p:nvGrpSpPr>
        <p:grpSpPr bwMode="auto">
          <a:xfrm>
            <a:off x="3748088" y="4702175"/>
            <a:ext cx="4735512" cy="381000"/>
            <a:chOff x="2361" y="2962"/>
            <a:chExt cx="2983" cy="240"/>
          </a:xfrm>
        </p:grpSpPr>
        <p:sp>
          <p:nvSpPr>
            <p:cNvPr id="21548" name="Line 20"/>
            <p:cNvSpPr>
              <a:spLocks noChangeShapeType="1"/>
            </p:cNvSpPr>
            <p:nvPr/>
          </p:nvSpPr>
          <p:spPr bwMode="auto">
            <a:xfrm>
              <a:off x="2834" y="3085"/>
              <a:ext cx="2510" cy="0"/>
            </a:xfrm>
            <a:prstGeom prst="line">
              <a:avLst/>
            </a:prstGeom>
            <a:noFill/>
            <a:ln w="28575">
              <a:solidFill>
                <a:srgbClr val="CC0000"/>
              </a:solidFill>
              <a:round/>
              <a:headEnd/>
              <a:tailEnd/>
            </a:ln>
          </p:spPr>
          <p:txBody>
            <a:bodyPr/>
            <a:lstStyle/>
            <a:p>
              <a:endParaRPr lang="en-US">
                <a:latin typeface="Arial"/>
                <a:cs typeface="Arial"/>
              </a:endParaRPr>
            </a:p>
          </p:txBody>
        </p:sp>
        <p:sp>
          <p:nvSpPr>
            <p:cNvPr id="21549" name="Text Box 21"/>
            <p:cNvSpPr txBox="1">
              <a:spLocks noChangeArrowheads="1"/>
            </p:cNvSpPr>
            <p:nvPr/>
          </p:nvSpPr>
          <p:spPr bwMode="auto">
            <a:xfrm>
              <a:off x="2361" y="2962"/>
              <a:ext cx="461" cy="240"/>
            </a:xfrm>
            <a:prstGeom prst="rect">
              <a:avLst/>
            </a:prstGeom>
            <a:noFill/>
            <a:ln w="9525">
              <a:noFill/>
              <a:miter lim="800000"/>
              <a:headEnd/>
              <a:tailEnd/>
            </a:ln>
          </p:spPr>
          <p:txBody>
            <a:bodyPr lIns="0" tIns="0" bIns="0" anchor="ctr">
              <a:spAutoFit/>
            </a:bodyPr>
            <a:lstStyle/>
            <a:p>
              <a:pPr algn="r">
                <a:spcBef>
                  <a:spcPct val="50000"/>
                </a:spcBef>
              </a:pPr>
              <a:r>
                <a:rPr lang="en-US" sz="2500">
                  <a:latin typeface="Arial"/>
                  <a:cs typeface="Arial"/>
                </a:rPr>
                <a:t>$20</a:t>
              </a:r>
            </a:p>
          </p:txBody>
        </p:sp>
      </p:grpSp>
      <p:grpSp>
        <p:nvGrpSpPr>
          <p:cNvPr id="8" name="Group 22"/>
          <p:cNvGrpSpPr>
            <a:grpSpLocks/>
          </p:cNvGrpSpPr>
          <p:nvPr/>
        </p:nvGrpSpPr>
        <p:grpSpPr bwMode="auto">
          <a:xfrm>
            <a:off x="4973638" y="4830763"/>
            <a:ext cx="603250" cy="1258887"/>
            <a:chOff x="3133" y="3043"/>
            <a:chExt cx="380" cy="793"/>
          </a:xfrm>
        </p:grpSpPr>
        <p:sp>
          <p:nvSpPr>
            <p:cNvPr id="21545" name="Line 23"/>
            <p:cNvSpPr>
              <a:spLocks noChangeShapeType="1"/>
            </p:cNvSpPr>
            <p:nvPr/>
          </p:nvSpPr>
          <p:spPr bwMode="auto">
            <a:xfrm>
              <a:off x="3327" y="3080"/>
              <a:ext cx="0" cy="505"/>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1546" name="Oval 24"/>
            <p:cNvSpPr>
              <a:spLocks noChangeAspect="1" noChangeArrowheads="1"/>
            </p:cNvSpPr>
            <p:nvPr/>
          </p:nvSpPr>
          <p:spPr bwMode="auto">
            <a:xfrm>
              <a:off x="3286" y="3043"/>
              <a:ext cx="81" cy="8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1547" name="Text Box 25"/>
            <p:cNvSpPr txBox="1">
              <a:spLocks noChangeArrowheads="1"/>
            </p:cNvSpPr>
            <p:nvPr/>
          </p:nvSpPr>
          <p:spPr bwMode="auto">
            <a:xfrm>
              <a:off x="3133" y="3596"/>
              <a:ext cx="380" cy="240"/>
            </a:xfrm>
            <a:prstGeom prst="rect">
              <a:avLst/>
            </a:prstGeom>
            <a:noFill/>
            <a:ln w="9525">
              <a:noFill/>
              <a:miter lim="800000"/>
              <a:headEnd/>
              <a:tailEnd/>
            </a:ln>
          </p:spPr>
          <p:txBody>
            <a:bodyPr tIns="0" bIns="0" anchor="ctr">
              <a:spAutoFit/>
            </a:bodyPr>
            <a:lstStyle/>
            <a:p>
              <a:pPr algn="ctr">
                <a:spcBef>
                  <a:spcPct val="50000"/>
                </a:spcBef>
              </a:pPr>
              <a:r>
                <a:rPr lang="en-US" sz="2500">
                  <a:latin typeface="Arial"/>
                  <a:cs typeface="Arial"/>
                </a:rPr>
                <a:t>25</a:t>
              </a:r>
            </a:p>
          </p:txBody>
        </p:sp>
      </p:grpSp>
      <p:sp>
        <p:nvSpPr>
          <p:cNvPr id="21523" name="Text Box 26"/>
          <p:cNvSpPr txBox="1">
            <a:spLocks noChangeArrowheads="1"/>
          </p:cNvSpPr>
          <p:nvPr/>
        </p:nvSpPr>
        <p:spPr bwMode="auto">
          <a:xfrm>
            <a:off x="5665788" y="1219200"/>
            <a:ext cx="190817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u="sng">
                <a:latin typeface="Arial"/>
                <a:cs typeface="Arial"/>
              </a:rPr>
              <a:t>Cotton shirts</a:t>
            </a:r>
          </a:p>
        </p:txBody>
      </p:sp>
      <p:grpSp>
        <p:nvGrpSpPr>
          <p:cNvPr id="9" name="Group 27"/>
          <p:cNvGrpSpPr>
            <a:grpSpLocks/>
          </p:cNvGrpSpPr>
          <p:nvPr/>
        </p:nvGrpSpPr>
        <p:grpSpPr bwMode="auto">
          <a:xfrm>
            <a:off x="5732463" y="4273550"/>
            <a:ext cx="550862" cy="1814513"/>
            <a:chOff x="3611" y="2692"/>
            <a:chExt cx="347" cy="1143"/>
          </a:xfrm>
        </p:grpSpPr>
        <p:sp>
          <p:nvSpPr>
            <p:cNvPr id="21542" name="Text Box 28"/>
            <p:cNvSpPr txBox="1">
              <a:spLocks noChangeArrowheads="1"/>
            </p:cNvSpPr>
            <p:nvPr/>
          </p:nvSpPr>
          <p:spPr bwMode="auto">
            <a:xfrm>
              <a:off x="3611" y="3595"/>
              <a:ext cx="347" cy="240"/>
            </a:xfrm>
            <a:prstGeom prst="rect">
              <a:avLst/>
            </a:prstGeom>
            <a:noFill/>
            <a:ln w="9525">
              <a:noFill/>
              <a:miter lim="800000"/>
              <a:headEnd/>
              <a:tailEnd/>
            </a:ln>
          </p:spPr>
          <p:txBody>
            <a:bodyPr tIns="0" bIns="0" anchor="ctr">
              <a:spAutoFit/>
            </a:bodyPr>
            <a:lstStyle/>
            <a:p>
              <a:pPr algn="ctr">
                <a:spcBef>
                  <a:spcPct val="50000"/>
                </a:spcBef>
              </a:pPr>
              <a:r>
                <a:rPr lang="en-US" sz="2500">
                  <a:latin typeface="Arial"/>
                  <a:cs typeface="Arial"/>
                </a:rPr>
                <a:t>40</a:t>
              </a:r>
            </a:p>
          </p:txBody>
        </p:sp>
        <p:sp>
          <p:nvSpPr>
            <p:cNvPr id="21543" name="Oval 29"/>
            <p:cNvSpPr>
              <a:spLocks noChangeAspect="1" noChangeArrowheads="1"/>
            </p:cNvSpPr>
            <p:nvPr/>
          </p:nvSpPr>
          <p:spPr bwMode="auto">
            <a:xfrm>
              <a:off x="3746" y="2692"/>
              <a:ext cx="81" cy="8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1544" name="Line 30"/>
            <p:cNvSpPr>
              <a:spLocks noChangeShapeType="1"/>
            </p:cNvSpPr>
            <p:nvPr/>
          </p:nvSpPr>
          <p:spPr bwMode="auto">
            <a:xfrm>
              <a:off x="3789" y="2730"/>
              <a:ext cx="0" cy="855"/>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
        <p:nvSpPr>
          <p:cNvPr id="122911" name="Text Box 31"/>
          <p:cNvSpPr txBox="1">
            <a:spLocks noChangeArrowheads="1"/>
          </p:cNvSpPr>
          <p:nvPr/>
        </p:nvSpPr>
        <p:spPr bwMode="auto">
          <a:xfrm>
            <a:off x="5218113" y="3422650"/>
            <a:ext cx="42862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latin typeface="Arial"/>
                <a:cs typeface="Arial"/>
              </a:rPr>
              <a:t>A</a:t>
            </a:r>
          </a:p>
        </p:txBody>
      </p:sp>
      <p:sp>
        <p:nvSpPr>
          <p:cNvPr id="122912" name="Text Box 32"/>
          <p:cNvSpPr txBox="1">
            <a:spLocks noChangeArrowheads="1"/>
          </p:cNvSpPr>
          <p:nvPr/>
        </p:nvSpPr>
        <p:spPr bwMode="auto">
          <a:xfrm>
            <a:off x="6526213" y="3919538"/>
            <a:ext cx="42862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latin typeface="Arial"/>
                <a:cs typeface="Arial"/>
              </a:rPr>
              <a:t>B</a:t>
            </a:r>
          </a:p>
        </p:txBody>
      </p:sp>
      <p:sp>
        <p:nvSpPr>
          <p:cNvPr id="122913" name="Text Box 33"/>
          <p:cNvSpPr txBox="1">
            <a:spLocks noChangeArrowheads="1"/>
          </p:cNvSpPr>
          <p:nvPr/>
        </p:nvSpPr>
        <p:spPr bwMode="auto">
          <a:xfrm>
            <a:off x="5675313" y="4521200"/>
            <a:ext cx="344487"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latin typeface="Arial"/>
                <a:cs typeface="Arial"/>
              </a:rPr>
              <a:t>D</a:t>
            </a:r>
          </a:p>
        </p:txBody>
      </p:sp>
      <p:sp>
        <p:nvSpPr>
          <p:cNvPr id="122914" name="Text Box 34"/>
          <p:cNvSpPr txBox="1">
            <a:spLocks noChangeArrowheads="1"/>
          </p:cNvSpPr>
          <p:nvPr/>
        </p:nvSpPr>
        <p:spPr bwMode="auto">
          <a:xfrm>
            <a:off x="6484938" y="4427538"/>
            <a:ext cx="42862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dirty="0">
                <a:latin typeface="Arial"/>
                <a:cs typeface="Arial"/>
              </a:rPr>
              <a:t>E</a:t>
            </a:r>
          </a:p>
        </p:txBody>
      </p:sp>
      <p:sp>
        <p:nvSpPr>
          <p:cNvPr id="122915" name="Text Box 35"/>
          <p:cNvSpPr txBox="1">
            <a:spLocks noChangeArrowheads="1"/>
          </p:cNvSpPr>
          <p:nvPr/>
        </p:nvSpPr>
        <p:spPr bwMode="auto">
          <a:xfrm>
            <a:off x="4511675" y="4902200"/>
            <a:ext cx="42862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latin typeface="Arial"/>
                <a:cs typeface="Arial"/>
              </a:rPr>
              <a:t>G</a:t>
            </a:r>
          </a:p>
        </p:txBody>
      </p:sp>
      <p:sp>
        <p:nvSpPr>
          <p:cNvPr id="122916" name="Text Box 36"/>
          <p:cNvSpPr txBox="1">
            <a:spLocks noChangeArrowheads="1"/>
          </p:cNvSpPr>
          <p:nvPr/>
        </p:nvSpPr>
        <p:spPr bwMode="auto">
          <a:xfrm>
            <a:off x="7346950" y="4522788"/>
            <a:ext cx="344488"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latin typeface="Arial"/>
                <a:cs typeface="Arial"/>
              </a:rPr>
              <a:t>F</a:t>
            </a:r>
          </a:p>
        </p:txBody>
      </p:sp>
      <p:sp>
        <p:nvSpPr>
          <p:cNvPr id="122917" name="Text Box 37"/>
          <p:cNvSpPr txBox="1">
            <a:spLocks noChangeArrowheads="1"/>
          </p:cNvSpPr>
          <p:nvPr/>
        </p:nvSpPr>
        <p:spPr bwMode="auto">
          <a:xfrm>
            <a:off x="4862513" y="4413250"/>
            <a:ext cx="42862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latin typeface="Arial"/>
                <a:cs typeface="Arial"/>
              </a:rPr>
              <a:t>C</a:t>
            </a:r>
          </a:p>
        </p:txBody>
      </p:sp>
      <p:grpSp>
        <p:nvGrpSpPr>
          <p:cNvPr id="10" name="Group 38"/>
          <p:cNvGrpSpPr>
            <a:grpSpLocks/>
          </p:cNvGrpSpPr>
          <p:nvPr/>
        </p:nvGrpSpPr>
        <p:grpSpPr bwMode="auto">
          <a:xfrm>
            <a:off x="7096125" y="4271963"/>
            <a:ext cx="550863" cy="1824037"/>
            <a:chOff x="4470" y="2691"/>
            <a:chExt cx="347" cy="1149"/>
          </a:xfrm>
        </p:grpSpPr>
        <p:sp>
          <p:nvSpPr>
            <p:cNvPr id="21539" name="Line 39"/>
            <p:cNvSpPr>
              <a:spLocks noChangeShapeType="1"/>
            </p:cNvSpPr>
            <p:nvPr/>
          </p:nvSpPr>
          <p:spPr bwMode="auto">
            <a:xfrm>
              <a:off x="4644" y="2733"/>
              <a:ext cx="0" cy="855"/>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1540" name="Oval 40"/>
            <p:cNvSpPr>
              <a:spLocks noChangeAspect="1" noChangeArrowheads="1"/>
            </p:cNvSpPr>
            <p:nvPr/>
          </p:nvSpPr>
          <p:spPr bwMode="auto">
            <a:xfrm>
              <a:off x="4601" y="2691"/>
              <a:ext cx="81" cy="8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1541" name="Text Box 41"/>
            <p:cNvSpPr txBox="1">
              <a:spLocks noChangeArrowheads="1"/>
            </p:cNvSpPr>
            <p:nvPr/>
          </p:nvSpPr>
          <p:spPr bwMode="auto">
            <a:xfrm>
              <a:off x="4470" y="3600"/>
              <a:ext cx="347" cy="240"/>
            </a:xfrm>
            <a:prstGeom prst="rect">
              <a:avLst/>
            </a:prstGeom>
            <a:noFill/>
            <a:ln w="9525">
              <a:noFill/>
              <a:miter lim="800000"/>
              <a:headEnd/>
              <a:tailEnd/>
            </a:ln>
          </p:spPr>
          <p:txBody>
            <a:bodyPr tIns="0" bIns="0" anchor="ctr">
              <a:spAutoFit/>
            </a:bodyPr>
            <a:lstStyle/>
            <a:p>
              <a:pPr algn="ctr">
                <a:spcBef>
                  <a:spcPct val="50000"/>
                </a:spcBef>
              </a:pPr>
              <a:r>
                <a:rPr lang="en-US" sz="2500">
                  <a:latin typeface="Arial"/>
                  <a:cs typeface="Arial"/>
                </a:rPr>
                <a:t>70</a:t>
              </a:r>
            </a:p>
          </p:txBody>
        </p:sp>
      </p:grpSp>
      <p:grpSp>
        <p:nvGrpSpPr>
          <p:cNvPr id="11" name="Group 42"/>
          <p:cNvGrpSpPr>
            <a:grpSpLocks/>
          </p:cNvGrpSpPr>
          <p:nvPr/>
        </p:nvGrpSpPr>
        <p:grpSpPr bwMode="auto">
          <a:xfrm>
            <a:off x="7693025" y="4830763"/>
            <a:ext cx="550863" cy="1262062"/>
            <a:chOff x="4846" y="3043"/>
            <a:chExt cx="347" cy="795"/>
          </a:xfrm>
        </p:grpSpPr>
        <p:sp>
          <p:nvSpPr>
            <p:cNvPr id="21536" name="Line 43"/>
            <p:cNvSpPr>
              <a:spLocks noChangeShapeType="1"/>
            </p:cNvSpPr>
            <p:nvPr/>
          </p:nvSpPr>
          <p:spPr bwMode="auto">
            <a:xfrm>
              <a:off x="5025" y="3080"/>
              <a:ext cx="0" cy="505"/>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1537" name="Oval 44"/>
            <p:cNvSpPr>
              <a:spLocks noChangeAspect="1" noChangeArrowheads="1"/>
            </p:cNvSpPr>
            <p:nvPr/>
          </p:nvSpPr>
          <p:spPr bwMode="auto">
            <a:xfrm>
              <a:off x="4984" y="3043"/>
              <a:ext cx="81" cy="8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1538" name="Text Box 45"/>
            <p:cNvSpPr txBox="1">
              <a:spLocks noChangeArrowheads="1"/>
            </p:cNvSpPr>
            <p:nvPr/>
          </p:nvSpPr>
          <p:spPr bwMode="auto">
            <a:xfrm>
              <a:off x="4846" y="3598"/>
              <a:ext cx="347" cy="240"/>
            </a:xfrm>
            <a:prstGeom prst="rect">
              <a:avLst/>
            </a:prstGeom>
            <a:noFill/>
            <a:ln w="9525">
              <a:noFill/>
              <a:miter lim="800000"/>
              <a:headEnd/>
              <a:tailEnd/>
            </a:ln>
          </p:spPr>
          <p:txBody>
            <a:bodyPr tIns="0" bIns="0" anchor="ctr">
              <a:spAutoFit/>
            </a:bodyPr>
            <a:lstStyle/>
            <a:p>
              <a:pPr algn="ctr">
                <a:spcBef>
                  <a:spcPct val="50000"/>
                </a:spcBef>
              </a:pPr>
              <a:r>
                <a:rPr lang="en-US" sz="2500">
                  <a:latin typeface="Arial"/>
                  <a:cs typeface="Arial"/>
                </a:rPr>
                <a:t>80</a:t>
              </a:r>
            </a:p>
          </p:txBody>
        </p:sp>
      </p:grpSp>
      <p:sp>
        <p:nvSpPr>
          <p:cNvPr id="122939" name="Text Box 59"/>
          <p:cNvSpPr txBox="1">
            <a:spLocks noChangeArrowheads="1"/>
          </p:cNvSpPr>
          <p:nvPr/>
        </p:nvSpPr>
        <p:spPr bwMode="auto">
          <a:xfrm>
            <a:off x="5594350" y="1274763"/>
            <a:ext cx="2182813" cy="863600"/>
          </a:xfrm>
          <a:prstGeom prst="rect">
            <a:avLst/>
          </a:prstGeom>
          <a:solidFill>
            <a:schemeClr val="bg1"/>
          </a:solidFill>
          <a:ln w="9525">
            <a:solidFill>
              <a:srgbClr val="FF0066"/>
            </a:solidFill>
            <a:miter lim="800000"/>
            <a:headEnd/>
            <a:tailEnd/>
          </a:ln>
        </p:spPr>
        <p:txBody>
          <a:bodyPr anchor="ctr">
            <a:spAutoFit/>
          </a:bodyPr>
          <a:lstStyle/>
          <a:p>
            <a:pPr algn="ctr">
              <a:spcBef>
                <a:spcPct val="50000"/>
              </a:spcBef>
            </a:pPr>
            <a:r>
              <a:rPr lang="en-US" sz="2500">
                <a:latin typeface="Arial"/>
                <a:cs typeface="Arial"/>
              </a:rPr>
              <a:t>deadweight loss = D + F</a:t>
            </a:r>
          </a:p>
        </p:txBody>
      </p:sp>
      <p:sp>
        <p:nvSpPr>
          <p:cNvPr id="21535"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12" name="Footer Placeholder 11"/>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3" name="Slide Number Placeholder 12"/>
          <p:cNvSpPr>
            <a:spLocks noGrp="1"/>
          </p:cNvSpPr>
          <p:nvPr>
            <p:ph type="sldNum" sz="quarter" idx="13"/>
          </p:nvPr>
        </p:nvSpPr>
        <p:spPr/>
        <p:txBody>
          <a:bodyPr/>
          <a:lstStyle/>
          <a:p>
            <a:pPr>
              <a:defRPr/>
            </a:pPr>
            <a:fld id="{2F37425F-5E17-4209-B948-B5CE2119E408}" type="slidenum">
              <a:rPr lang="en-US" smtClean="0"/>
              <a:pPr>
                <a:defRPr/>
              </a:pPr>
              <a:t>18</a:t>
            </a:fld>
            <a:endParaRPr lang="en-US" dirty="0"/>
          </a:p>
        </p:txBody>
      </p:sp>
    </p:spTree>
    <p:extLst>
      <p:ext uri="{BB962C8B-B14F-4D97-AF65-F5344CB8AC3E}">
        <p14:creationId xmlns:p14="http://schemas.microsoft.com/office/powerpoint/2010/main" val="35746297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22911"/>
                                        </p:tgtEl>
                                        <p:attrNameLst>
                                          <p:attrName>style.visibility</p:attrName>
                                        </p:attrNameLst>
                                      </p:cBhvr>
                                      <p:to>
                                        <p:strVal val="visible"/>
                                      </p:to>
                                    </p:set>
                                    <p:animEffect transition="in" filter="strips(downRight)">
                                      <p:cBhvr>
                                        <p:cTn id="7" dur="500"/>
                                        <p:tgtEl>
                                          <p:spTgt spid="122911"/>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22912"/>
                                        </p:tgtEl>
                                        <p:attrNameLst>
                                          <p:attrName>style.visibility</p:attrName>
                                        </p:attrNameLst>
                                      </p:cBhvr>
                                      <p:to>
                                        <p:strVal val="visible"/>
                                      </p:to>
                                    </p:set>
                                    <p:animEffect transition="in" filter="strips(downRight)">
                                      <p:cBhvr>
                                        <p:cTn id="11" dur="500"/>
                                        <p:tgtEl>
                                          <p:spTgt spid="122912"/>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22917"/>
                                        </p:tgtEl>
                                        <p:attrNameLst>
                                          <p:attrName>style.visibility</p:attrName>
                                        </p:attrNameLst>
                                      </p:cBhvr>
                                      <p:to>
                                        <p:strVal val="visible"/>
                                      </p:to>
                                    </p:set>
                                    <p:animEffect transition="in" filter="strips(downRight)">
                                      <p:cBhvr>
                                        <p:cTn id="15" dur="500"/>
                                        <p:tgtEl>
                                          <p:spTgt spid="122917"/>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122913"/>
                                        </p:tgtEl>
                                        <p:attrNameLst>
                                          <p:attrName>style.visibility</p:attrName>
                                        </p:attrNameLst>
                                      </p:cBhvr>
                                      <p:to>
                                        <p:strVal val="visible"/>
                                      </p:to>
                                    </p:set>
                                    <p:animEffect transition="in" filter="strips(downRight)">
                                      <p:cBhvr>
                                        <p:cTn id="19" dur="500"/>
                                        <p:tgtEl>
                                          <p:spTgt spid="122913"/>
                                        </p:tgtEl>
                                      </p:cBhvr>
                                    </p:animEffect>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122914"/>
                                        </p:tgtEl>
                                        <p:attrNameLst>
                                          <p:attrName>style.visibility</p:attrName>
                                        </p:attrNameLst>
                                      </p:cBhvr>
                                      <p:to>
                                        <p:strVal val="visible"/>
                                      </p:to>
                                    </p:set>
                                    <p:animEffect transition="in" filter="strips(downRight)">
                                      <p:cBhvr>
                                        <p:cTn id="23" dur="500"/>
                                        <p:tgtEl>
                                          <p:spTgt spid="122914"/>
                                        </p:tgtEl>
                                      </p:cBhvr>
                                    </p:animEffect>
                                  </p:childTnLst>
                                </p:cTn>
                              </p:par>
                            </p:childTnLst>
                          </p:cTn>
                        </p:par>
                        <p:par>
                          <p:cTn id="24" fill="hold">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122916"/>
                                        </p:tgtEl>
                                        <p:attrNameLst>
                                          <p:attrName>style.visibility</p:attrName>
                                        </p:attrNameLst>
                                      </p:cBhvr>
                                      <p:to>
                                        <p:strVal val="visible"/>
                                      </p:to>
                                    </p:set>
                                    <p:animEffect transition="in" filter="strips(downRight)">
                                      <p:cBhvr>
                                        <p:cTn id="27" dur="500"/>
                                        <p:tgtEl>
                                          <p:spTgt spid="122916"/>
                                        </p:tgtEl>
                                      </p:cBhvr>
                                    </p:animEffect>
                                  </p:childTnLst>
                                </p:cTn>
                              </p:par>
                            </p:childTnLst>
                          </p:cTn>
                        </p:par>
                        <p:par>
                          <p:cTn id="28" fill="hold">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122915"/>
                                        </p:tgtEl>
                                        <p:attrNameLst>
                                          <p:attrName>style.visibility</p:attrName>
                                        </p:attrNameLst>
                                      </p:cBhvr>
                                      <p:to>
                                        <p:strVal val="visible"/>
                                      </p:to>
                                    </p:set>
                                    <p:animEffect transition="in" filter="strips(downRight)">
                                      <p:cBhvr>
                                        <p:cTn id="31" dur="500"/>
                                        <p:tgtEl>
                                          <p:spTgt spid="1229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2886">
                                            <p:txEl>
                                              <p:pRg st="0" end="0"/>
                                            </p:txEl>
                                          </p:spTgt>
                                        </p:tgtEl>
                                        <p:attrNameLst>
                                          <p:attrName>style.visibility</p:attrName>
                                        </p:attrNameLst>
                                      </p:cBhvr>
                                      <p:to>
                                        <p:strVal val="visible"/>
                                      </p:to>
                                    </p:set>
                                    <p:animEffect transition="in" filter="wipe(left)">
                                      <p:cBhvr>
                                        <p:cTn id="36" dur="500"/>
                                        <p:tgtEl>
                                          <p:spTgt spid="12288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22886">
                                            <p:txEl>
                                              <p:pRg st="1" end="1"/>
                                            </p:txEl>
                                          </p:spTgt>
                                        </p:tgtEl>
                                        <p:attrNameLst>
                                          <p:attrName>style.visibility</p:attrName>
                                        </p:attrNameLst>
                                      </p:cBhvr>
                                      <p:to>
                                        <p:strVal val="visible"/>
                                      </p:to>
                                    </p:set>
                                    <p:animEffect transition="in" filter="wipe(left)">
                                      <p:cBhvr>
                                        <p:cTn id="41" dur="500"/>
                                        <p:tgtEl>
                                          <p:spTgt spid="122886">
                                            <p:txEl>
                                              <p:pRg st="1" end="1"/>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2933"/>
                                        </p:tgtEl>
                                        <p:attrNameLst>
                                          <p:attrName>style.visibility</p:attrName>
                                        </p:attrNameLst>
                                      </p:cBhvr>
                                      <p:to>
                                        <p:strVal val="visible"/>
                                      </p:to>
                                    </p:set>
                                    <p:animEffect transition="in" filter="fade">
                                      <p:cBhvr>
                                        <p:cTn id="44" dur="500"/>
                                        <p:tgtEl>
                                          <p:spTgt spid="12293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22886">
                                            <p:txEl>
                                              <p:pRg st="2" end="2"/>
                                            </p:txEl>
                                          </p:spTgt>
                                        </p:tgtEl>
                                        <p:attrNameLst>
                                          <p:attrName>style.visibility</p:attrName>
                                        </p:attrNameLst>
                                      </p:cBhvr>
                                      <p:to>
                                        <p:strVal val="visible"/>
                                      </p:to>
                                    </p:set>
                                    <p:animEffect transition="in" filter="wipe(left)">
                                      <p:cBhvr>
                                        <p:cTn id="49" dur="500"/>
                                        <p:tgtEl>
                                          <p:spTgt spid="122886">
                                            <p:txEl>
                                              <p:pRg st="2" end="2"/>
                                            </p:txEl>
                                          </p:spTgt>
                                        </p:tgtEl>
                                      </p:cBhvr>
                                    </p:animEffect>
                                  </p:childTnLst>
                                </p:cTn>
                              </p:par>
                              <p:par>
                                <p:cTn id="50" presetID="10" presetClass="exit" presetSubtype="0" fill="hold" grpId="1" nodeType="withEffect">
                                  <p:stCondLst>
                                    <p:cond delay="0"/>
                                  </p:stCondLst>
                                  <p:childTnLst>
                                    <p:animEffect transition="out" filter="fade">
                                      <p:cBhvr>
                                        <p:cTn id="51" dur="500"/>
                                        <p:tgtEl>
                                          <p:spTgt spid="122933"/>
                                        </p:tgtEl>
                                      </p:cBhvr>
                                    </p:animEffect>
                                    <p:set>
                                      <p:cBhvr>
                                        <p:cTn id="52" dur="1" fill="hold">
                                          <p:stCondLst>
                                            <p:cond delay="499"/>
                                          </p:stCondLst>
                                        </p:cTn>
                                        <p:tgtEl>
                                          <p:spTgt spid="122933"/>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122936"/>
                                        </p:tgtEl>
                                        <p:attrNameLst>
                                          <p:attrName>style.visibility</p:attrName>
                                        </p:attrNameLst>
                                      </p:cBhvr>
                                      <p:to>
                                        <p:strVal val="visible"/>
                                      </p:to>
                                    </p:set>
                                    <p:animEffect transition="in" filter="fade">
                                      <p:cBhvr>
                                        <p:cTn id="55" dur="500"/>
                                        <p:tgtEl>
                                          <p:spTgt spid="12293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22886">
                                            <p:txEl>
                                              <p:pRg st="3" end="3"/>
                                            </p:txEl>
                                          </p:spTgt>
                                        </p:tgtEl>
                                        <p:attrNameLst>
                                          <p:attrName>style.visibility</p:attrName>
                                        </p:attrNameLst>
                                      </p:cBhvr>
                                      <p:to>
                                        <p:strVal val="visible"/>
                                      </p:to>
                                    </p:set>
                                    <p:animEffect transition="in" filter="wipe(left)">
                                      <p:cBhvr>
                                        <p:cTn id="60" dur="500"/>
                                        <p:tgtEl>
                                          <p:spTgt spid="122886">
                                            <p:txEl>
                                              <p:pRg st="3" end="3"/>
                                            </p:txEl>
                                          </p:spTgt>
                                        </p:tgtEl>
                                      </p:cBhvr>
                                    </p:animEffect>
                                  </p:childTnLst>
                                </p:cTn>
                              </p:par>
                              <p:par>
                                <p:cTn id="61" presetID="10" presetClass="entr" presetSubtype="0" fill="hold" grpId="2" nodeType="withEffect">
                                  <p:stCondLst>
                                    <p:cond delay="0"/>
                                  </p:stCondLst>
                                  <p:childTnLst>
                                    <p:set>
                                      <p:cBhvr>
                                        <p:cTn id="62" dur="1" fill="hold">
                                          <p:stCondLst>
                                            <p:cond delay="0"/>
                                          </p:stCondLst>
                                        </p:cTn>
                                        <p:tgtEl>
                                          <p:spTgt spid="122933"/>
                                        </p:tgtEl>
                                        <p:attrNameLst>
                                          <p:attrName>style.visibility</p:attrName>
                                        </p:attrNameLst>
                                      </p:cBhvr>
                                      <p:to>
                                        <p:strVal val="visible"/>
                                      </p:to>
                                    </p:set>
                                    <p:animEffect transition="in" filter="fade">
                                      <p:cBhvr>
                                        <p:cTn id="63" dur="500"/>
                                        <p:tgtEl>
                                          <p:spTgt spid="12293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22886">
                                            <p:txEl>
                                              <p:pRg st="4" end="4"/>
                                            </p:txEl>
                                          </p:spTgt>
                                        </p:tgtEl>
                                        <p:attrNameLst>
                                          <p:attrName>style.visibility</p:attrName>
                                        </p:attrNameLst>
                                      </p:cBhvr>
                                      <p:to>
                                        <p:strVal val="visible"/>
                                      </p:to>
                                    </p:set>
                                    <p:animEffect transition="in" filter="wipe(left)">
                                      <p:cBhvr>
                                        <p:cTn id="68" dur="500"/>
                                        <p:tgtEl>
                                          <p:spTgt spid="122886">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22886">
                                            <p:txEl>
                                              <p:pRg st="5" end="5"/>
                                            </p:txEl>
                                          </p:spTgt>
                                        </p:tgtEl>
                                        <p:attrNameLst>
                                          <p:attrName>style.visibility</p:attrName>
                                        </p:attrNameLst>
                                      </p:cBhvr>
                                      <p:to>
                                        <p:strVal val="visible"/>
                                      </p:to>
                                    </p:set>
                                    <p:animEffect transition="in" filter="wipe(left)">
                                      <p:cBhvr>
                                        <p:cTn id="73" dur="500"/>
                                        <p:tgtEl>
                                          <p:spTgt spid="122886">
                                            <p:txEl>
                                              <p:pRg st="5" end="5"/>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22934"/>
                                        </p:tgtEl>
                                        <p:attrNameLst>
                                          <p:attrName>style.visibility</p:attrName>
                                        </p:attrNameLst>
                                      </p:cBhvr>
                                      <p:to>
                                        <p:strVal val="visible"/>
                                      </p:to>
                                    </p:set>
                                    <p:animEffect transition="in" filter="fade">
                                      <p:cBhvr>
                                        <p:cTn id="76" dur="500"/>
                                        <p:tgtEl>
                                          <p:spTgt spid="122934"/>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22886">
                                            <p:txEl>
                                              <p:pRg st="6" end="6"/>
                                            </p:txEl>
                                          </p:spTgt>
                                        </p:tgtEl>
                                        <p:attrNameLst>
                                          <p:attrName>style.visibility</p:attrName>
                                        </p:attrNameLst>
                                      </p:cBhvr>
                                      <p:to>
                                        <p:strVal val="visible"/>
                                      </p:to>
                                    </p:set>
                                    <p:animEffect transition="in" filter="wipe(left)">
                                      <p:cBhvr>
                                        <p:cTn id="81" dur="500"/>
                                        <p:tgtEl>
                                          <p:spTgt spid="122886">
                                            <p:txEl>
                                              <p:pRg st="6" end="6"/>
                                            </p:txEl>
                                          </p:spTgt>
                                        </p:tgtEl>
                                      </p:cBhvr>
                                    </p:animEffect>
                                  </p:childTnLst>
                                </p:cTn>
                              </p:par>
                              <p:par>
                                <p:cTn id="82" presetID="10" presetClass="exit" presetSubtype="0" fill="hold" grpId="1" nodeType="withEffect">
                                  <p:stCondLst>
                                    <p:cond delay="0"/>
                                  </p:stCondLst>
                                  <p:childTnLst>
                                    <p:animEffect transition="out" filter="fade">
                                      <p:cBhvr>
                                        <p:cTn id="83" dur="500"/>
                                        <p:tgtEl>
                                          <p:spTgt spid="122934"/>
                                        </p:tgtEl>
                                      </p:cBhvr>
                                    </p:animEffect>
                                    <p:set>
                                      <p:cBhvr>
                                        <p:cTn id="84" dur="1" fill="hold">
                                          <p:stCondLst>
                                            <p:cond delay="499"/>
                                          </p:stCondLst>
                                        </p:cTn>
                                        <p:tgtEl>
                                          <p:spTgt spid="122934"/>
                                        </p:tgtEl>
                                        <p:attrNameLst>
                                          <p:attrName>style.visibility</p:attrName>
                                        </p:attrNameLst>
                                      </p:cBhvr>
                                      <p:to>
                                        <p:strVal val="hidden"/>
                                      </p:to>
                                    </p:set>
                                  </p:childTnLst>
                                </p:cTn>
                              </p:par>
                              <p:par>
                                <p:cTn id="85" presetID="10" presetClass="entr" presetSubtype="0" fill="hold" grpId="0" nodeType="withEffect">
                                  <p:stCondLst>
                                    <p:cond delay="0"/>
                                  </p:stCondLst>
                                  <p:childTnLst>
                                    <p:set>
                                      <p:cBhvr>
                                        <p:cTn id="86" dur="1" fill="hold">
                                          <p:stCondLst>
                                            <p:cond delay="0"/>
                                          </p:stCondLst>
                                        </p:cTn>
                                        <p:tgtEl>
                                          <p:spTgt spid="122935"/>
                                        </p:tgtEl>
                                        <p:attrNameLst>
                                          <p:attrName>style.visibility</p:attrName>
                                        </p:attrNameLst>
                                      </p:cBhvr>
                                      <p:to>
                                        <p:strVal val="visible"/>
                                      </p:to>
                                    </p:set>
                                    <p:animEffect transition="in" filter="fade">
                                      <p:cBhvr>
                                        <p:cTn id="87" dur="500"/>
                                        <p:tgtEl>
                                          <p:spTgt spid="12293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22886">
                                            <p:txEl>
                                              <p:pRg st="7" end="7"/>
                                            </p:txEl>
                                          </p:spTgt>
                                        </p:tgtEl>
                                        <p:attrNameLst>
                                          <p:attrName>style.visibility</p:attrName>
                                        </p:attrNameLst>
                                      </p:cBhvr>
                                      <p:to>
                                        <p:strVal val="visible"/>
                                      </p:to>
                                    </p:set>
                                    <p:animEffect transition="in" filter="wipe(left)">
                                      <p:cBhvr>
                                        <p:cTn id="92" dur="500"/>
                                        <p:tgtEl>
                                          <p:spTgt spid="122886">
                                            <p:txEl>
                                              <p:pRg st="7" end="7"/>
                                            </p:txEl>
                                          </p:spTgt>
                                        </p:tgtEl>
                                      </p:cBhvr>
                                    </p:animEffect>
                                  </p:childTnLst>
                                </p:cTn>
                              </p:par>
                              <p:par>
                                <p:cTn id="93" presetID="10" presetClass="exit" presetSubtype="0" fill="hold" grpId="1" nodeType="withEffect">
                                  <p:stCondLst>
                                    <p:cond delay="0"/>
                                  </p:stCondLst>
                                  <p:childTnLst>
                                    <p:animEffect transition="out" filter="fade">
                                      <p:cBhvr>
                                        <p:cTn id="94" dur="500"/>
                                        <p:tgtEl>
                                          <p:spTgt spid="122935"/>
                                        </p:tgtEl>
                                      </p:cBhvr>
                                    </p:animEffect>
                                    <p:set>
                                      <p:cBhvr>
                                        <p:cTn id="95" dur="1" fill="hold">
                                          <p:stCondLst>
                                            <p:cond delay="499"/>
                                          </p:stCondLst>
                                        </p:cTn>
                                        <p:tgtEl>
                                          <p:spTgt spid="122935"/>
                                        </p:tgtEl>
                                        <p:attrNameLst>
                                          <p:attrName>style.visibility</p:attrName>
                                        </p:attrNameLst>
                                      </p:cBhvr>
                                      <p:to>
                                        <p:strVal val="hidden"/>
                                      </p:to>
                                    </p:set>
                                  </p:childTnLst>
                                </p:cTn>
                              </p:par>
                              <p:par>
                                <p:cTn id="96" presetID="10" presetClass="entr" presetSubtype="0" fill="hold" grpId="0" nodeType="withEffect">
                                  <p:stCondLst>
                                    <p:cond delay="0"/>
                                  </p:stCondLst>
                                  <p:childTnLst>
                                    <p:set>
                                      <p:cBhvr>
                                        <p:cTn id="97" dur="1" fill="hold">
                                          <p:stCondLst>
                                            <p:cond delay="0"/>
                                          </p:stCondLst>
                                        </p:cTn>
                                        <p:tgtEl>
                                          <p:spTgt spid="122932"/>
                                        </p:tgtEl>
                                        <p:attrNameLst>
                                          <p:attrName>style.visibility</p:attrName>
                                        </p:attrNameLst>
                                      </p:cBhvr>
                                      <p:to>
                                        <p:strVal val="visible"/>
                                      </p:to>
                                    </p:set>
                                    <p:animEffect transition="in" filter="fade">
                                      <p:cBhvr>
                                        <p:cTn id="98" dur="500"/>
                                        <p:tgtEl>
                                          <p:spTgt spid="12293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122886">
                                            <p:txEl>
                                              <p:pRg st="8" end="8"/>
                                            </p:txEl>
                                          </p:spTgt>
                                        </p:tgtEl>
                                        <p:attrNameLst>
                                          <p:attrName>style.visibility</p:attrName>
                                        </p:attrNameLst>
                                      </p:cBhvr>
                                      <p:to>
                                        <p:strVal val="visible"/>
                                      </p:to>
                                    </p:set>
                                    <p:animEffect transition="in" filter="wipe(left)">
                                      <p:cBhvr>
                                        <p:cTn id="103" dur="500"/>
                                        <p:tgtEl>
                                          <p:spTgt spid="122886">
                                            <p:txEl>
                                              <p:pRg st="8" end="8"/>
                                            </p:txEl>
                                          </p:spTgt>
                                        </p:tgtEl>
                                      </p:cBhvr>
                                    </p:animEffect>
                                  </p:childTnLst>
                                </p:cTn>
                              </p:par>
                              <p:par>
                                <p:cTn id="104" presetID="10" presetClass="entr" presetSubtype="0" fill="hold" grpId="2" nodeType="withEffect">
                                  <p:stCondLst>
                                    <p:cond delay="0"/>
                                  </p:stCondLst>
                                  <p:childTnLst>
                                    <p:set>
                                      <p:cBhvr>
                                        <p:cTn id="105" dur="1" fill="hold">
                                          <p:stCondLst>
                                            <p:cond delay="0"/>
                                          </p:stCondLst>
                                        </p:cTn>
                                        <p:tgtEl>
                                          <p:spTgt spid="122934"/>
                                        </p:tgtEl>
                                        <p:attrNameLst>
                                          <p:attrName>style.visibility</p:attrName>
                                        </p:attrNameLst>
                                      </p:cBhvr>
                                      <p:to>
                                        <p:strVal val="visible"/>
                                      </p:to>
                                    </p:set>
                                    <p:animEffect transition="in" filter="fade">
                                      <p:cBhvr>
                                        <p:cTn id="106" dur="500"/>
                                        <p:tgtEl>
                                          <p:spTgt spid="122934"/>
                                        </p:tgtEl>
                                      </p:cBhvr>
                                    </p:animEffect>
                                  </p:childTnLst>
                                </p:cTn>
                              </p:par>
                              <p:par>
                                <p:cTn id="107" presetID="9" presetClass="entr" presetSubtype="0" fill="hold" grpId="2" nodeType="withEffect">
                                  <p:stCondLst>
                                    <p:cond delay="0"/>
                                  </p:stCondLst>
                                  <p:childTnLst>
                                    <p:set>
                                      <p:cBhvr>
                                        <p:cTn id="108" dur="1" fill="hold">
                                          <p:stCondLst>
                                            <p:cond delay="0"/>
                                          </p:stCondLst>
                                        </p:cTn>
                                        <p:tgtEl>
                                          <p:spTgt spid="122935"/>
                                        </p:tgtEl>
                                        <p:attrNameLst>
                                          <p:attrName>style.visibility</p:attrName>
                                        </p:attrNameLst>
                                      </p:cBhvr>
                                      <p:to>
                                        <p:strVal val="visible"/>
                                      </p:to>
                                    </p:set>
                                    <p:animEffect transition="in" filter="dissolve">
                                      <p:cBhvr>
                                        <p:cTn id="109" dur="500"/>
                                        <p:tgtEl>
                                          <p:spTgt spid="122935"/>
                                        </p:tgtEl>
                                      </p:cBhvr>
                                    </p:animEffect>
                                  </p:childTnLst>
                                </p:cTn>
                              </p:par>
                            </p:childTnLst>
                          </p:cTn>
                        </p:par>
                      </p:childTnLst>
                    </p:cTn>
                  </p:par>
                  <p:par>
                    <p:cTn id="110" fill="hold">
                      <p:stCondLst>
                        <p:cond delay="indefinite"/>
                      </p:stCondLst>
                      <p:childTnLst>
                        <p:par>
                          <p:cTn id="111" fill="hold">
                            <p:stCondLst>
                              <p:cond delay="0"/>
                            </p:stCondLst>
                            <p:childTnLst>
                              <p:par>
                                <p:cTn id="112" presetID="9" presetClass="entr" presetSubtype="0" fill="hold" grpId="0" nodeType="clickEffect">
                                  <p:stCondLst>
                                    <p:cond delay="0"/>
                                  </p:stCondLst>
                                  <p:childTnLst>
                                    <p:set>
                                      <p:cBhvr>
                                        <p:cTn id="113" dur="1" fill="hold">
                                          <p:stCondLst>
                                            <p:cond delay="0"/>
                                          </p:stCondLst>
                                        </p:cTn>
                                        <p:tgtEl>
                                          <p:spTgt spid="122939"/>
                                        </p:tgtEl>
                                        <p:attrNameLst>
                                          <p:attrName>style.visibility</p:attrName>
                                        </p:attrNameLst>
                                      </p:cBhvr>
                                      <p:to>
                                        <p:strVal val="visible"/>
                                      </p:to>
                                    </p:set>
                                    <p:animEffect transition="in" filter="dissolve">
                                      <p:cBhvr>
                                        <p:cTn id="114" dur="500"/>
                                        <p:tgtEl>
                                          <p:spTgt spid="122939"/>
                                        </p:tgtEl>
                                      </p:cBhvr>
                                    </p:animEffect>
                                  </p:childTnLst>
                                </p:cTn>
                              </p:par>
                              <p:par>
                                <p:cTn id="115" presetID="9" presetClass="entr" presetSubtype="0" fill="hold" grpId="0" nodeType="withEffect">
                                  <p:stCondLst>
                                    <p:cond delay="0"/>
                                  </p:stCondLst>
                                  <p:childTnLst>
                                    <p:set>
                                      <p:cBhvr>
                                        <p:cTn id="116" dur="1" fill="hold">
                                          <p:stCondLst>
                                            <p:cond delay="0"/>
                                          </p:stCondLst>
                                        </p:cTn>
                                        <p:tgtEl>
                                          <p:spTgt spid="122940"/>
                                        </p:tgtEl>
                                        <p:attrNameLst>
                                          <p:attrName>style.visibility</p:attrName>
                                        </p:attrNameLst>
                                      </p:cBhvr>
                                      <p:to>
                                        <p:strVal val="visible"/>
                                      </p:to>
                                    </p:set>
                                    <p:animEffect transition="in" filter="dissolve">
                                      <p:cBhvr>
                                        <p:cTn id="117" dur="500"/>
                                        <p:tgtEl>
                                          <p:spTgt spid="122940"/>
                                        </p:tgtEl>
                                      </p:cBhvr>
                                    </p:animEffect>
                                  </p:childTnLst>
                                </p:cTn>
                              </p:par>
                              <p:par>
                                <p:cTn id="118" presetID="9" presetClass="entr" presetSubtype="0" fill="hold" grpId="0" nodeType="withEffect">
                                  <p:stCondLst>
                                    <p:cond delay="0"/>
                                  </p:stCondLst>
                                  <p:childTnLst>
                                    <p:set>
                                      <p:cBhvr>
                                        <p:cTn id="119" dur="1" fill="hold">
                                          <p:stCondLst>
                                            <p:cond delay="0"/>
                                          </p:stCondLst>
                                        </p:cTn>
                                        <p:tgtEl>
                                          <p:spTgt spid="122941"/>
                                        </p:tgtEl>
                                        <p:attrNameLst>
                                          <p:attrName>style.visibility</p:attrName>
                                        </p:attrNameLst>
                                      </p:cBhvr>
                                      <p:to>
                                        <p:strVal val="visible"/>
                                      </p:to>
                                    </p:set>
                                    <p:animEffect transition="in" filter="dissolve">
                                      <p:cBhvr>
                                        <p:cTn id="120" dur="500"/>
                                        <p:tgtEl>
                                          <p:spTgt spid="122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3" grpId="0" animBg="1"/>
      <p:bldP spid="122933" grpId="1" animBg="1"/>
      <p:bldP spid="122933" grpId="2" animBg="1"/>
      <p:bldP spid="122941" grpId="0" animBg="1"/>
      <p:bldP spid="122940" grpId="0" animBg="1"/>
      <p:bldP spid="122936" grpId="0" animBg="1"/>
      <p:bldP spid="122935" grpId="0" animBg="1"/>
      <p:bldP spid="122935" grpId="1" animBg="1"/>
      <p:bldP spid="122935" grpId="2" animBg="1"/>
      <p:bldP spid="122934" grpId="0" animBg="1"/>
      <p:bldP spid="122934" grpId="1" animBg="1"/>
      <p:bldP spid="122934" grpId="2" animBg="1"/>
      <p:bldP spid="122932" grpId="0" animBg="1"/>
      <p:bldP spid="122886" grpId="0" build="p" bldLvl="5"/>
      <p:bldP spid="122911" grpId="0"/>
      <p:bldP spid="122912" grpId="0"/>
      <p:bldP spid="122913" grpId="0"/>
      <p:bldP spid="122914" grpId="0"/>
      <p:bldP spid="122915" grpId="0"/>
      <p:bldP spid="122916" grpId="0"/>
      <p:bldP spid="122917" grpId="0"/>
      <p:bldP spid="122939"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2" name="AutoShape 2"/>
          <p:cNvSpPr>
            <a:spLocks noChangeArrowheads="1"/>
          </p:cNvSpPr>
          <p:nvPr/>
        </p:nvSpPr>
        <p:spPr bwMode="auto">
          <a:xfrm>
            <a:off x="4511675" y="1768475"/>
            <a:ext cx="3430588" cy="3121025"/>
          </a:xfrm>
          <a:prstGeom prst="rtTriangle">
            <a:avLst/>
          </a:prstGeom>
          <a:solidFill>
            <a:srgbClr val="FFFFCC"/>
          </a:solidFill>
          <a:ln w="28575">
            <a:noFill/>
            <a:miter lim="800000"/>
            <a:headEnd/>
            <a:tailEnd/>
          </a:ln>
        </p:spPr>
        <p:txBody>
          <a:bodyPr wrap="none" anchor="ctr"/>
          <a:lstStyle/>
          <a:p>
            <a:endParaRPr lang="en-US">
              <a:latin typeface="Arial"/>
              <a:cs typeface="Arial"/>
            </a:endParaRPr>
          </a:p>
        </p:txBody>
      </p:sp>
      <p:sp>
        <p:nvSpPr>
          <p:cNvPr id="22533" name="AutoShape 3"/>
          <p:cNvSpPr>
            <a:spLocks noChangeArrowheads="1"/>
          </p:cNvSpPr>
          <p:nvPr/>
        </p:nvSpPr>
        <p:spPr bwMode="auto">
          <a:xfrm flipH="1">
            <a:off x="5302250" y="4349750"/>
            <a:ext cx="711200" cy="539750"/>
          </a:xfrm>
          <a:prstGeom prst="rtTriangle">
            <a:avLst/>
          </a:prstGeom>
          <a:solidFill>
            <a:srgbClr val="FF99CC"/>
          </a:solidFill>
          <a:ln w="9525">
            <a:noFill/>
            <a:miter lim="800000"/>
            <a:headEnd/>
            <a:tailEnd/>
          </a:ln>
        </p:spPr>
        <p:txBody>
          <a:bodyPr wrap="none" anchor="ctr"/>
          <a:lstStyle/>
          <a:p>
            <a:endParaRPr lang="en-US">
              <a:latin typeface="Arial"/>
              <a:cs typeface="Arial"/>
            </a:endParaRPr>
          </a:p>
        </p:txBody>
      </p:sp>
      <p:sp>
        <p:nvSpPr>
          <p:cNvPr id="22534" name="AutoShape 4"/>
          <p:cNvSpPr>
            <a:spLocks noChangeArrowheads="1"/>
          </p:cNvSpPr>
          <p:nvPr/>
        </p:nvSpPr>
        <p:spPr bwMode="auto">
          <a:xfrm>
            <a:off x="7370763" y="4354513"/>
            <a:ext cx="588962" cy="539750"/>
          </a:xfrm>
          <a:prstGeom prst="rtTriangle">
            <a:avLst/>
          </a:prstGeom>
          <a:solidFill>
            <a:srgbClr val="FF99CC"/>
          </a:solidFill>
          <a:ln w="9525">
            <a:noFill/>
            <a:miter lim="800000"/>
            <a:headEnd/>
            <a:tailEnd/>
          </a:ln>
        </p:spPr>
        <p:txBody>
          <a:bodyPr wrap="none" anchor="ctr"/>
          <a:lstStyle/>
          <a:p>
            <a:endParaRPr lang="en-US">
              <a:latin typeface="Arial"/>
              <a:cs typeface="Arial"/>
            </a:endParaRPr>
          </a:p>
        </p:txBody>
      </p:sp>
      <p:sp>
        <p:nvSpPr>
          <p:cNvPr id="22535" name="AutoShape 5"/>
          <p:cNvSpPr>
            <a:spLocks noChangeArrowheads="1"/>
          </p:cNvSpPr>
          <p:nvPr/>
        </p:nvSpPr>
        <p:spPr bwMode="auto">
          <a:xfrm flipV="1">
            <a:off x="4503738" y="4899025"/>
            <a:ext cx="763587" cy="595313"/>
          </a:xfrm>
          <a:prstGeom prst="rtTriangle">
            <a:avLst/>
          </a:prstGeom>
          <a:solidFill>
            <a:srgbClr val="FFFFCC"/>
          </a:solidFill>
          <a:ln w="28575">
            <a:noFill/>
            <a:miter lim="800000"/>
            <a:headEnd/>
            <a:tailEnd/>
          </a:ln>
        </p:spPr>
        <p:txBody>
          <a:bodyPr wrap="none" anchor="ctr"/>
          <a:lstStyle/>
          <a:p>
            <a:endParaRPr lang="en-US">
              <a:latin typeface="Arial"/>
              <a:cs typeface="Arial"/>
            </a:endParaRPr>
          </a:p>
        </p:txBody>
      </p:sp>
      <p:sp>
        <p:nvSpPr>
          <p:cNvPr id="22536" name="AutoShape 6"/>
          <p:cNvSpPr>
            <a:spLocks noChangeArrowheads="1"/>
          </p:cNvSpPr>
          <p:nvPr/>
        </p:nvSpPr>
        <p:spPr bwMode="auto">
          <a:xfrm flipV="1">
            <a:off x="4508500" y="4337050"/>
            <a:ext cx="1481138" cy="1150938"/>
          </a:xfrm>
          <a:prstGeom prst="rtTriangle">
            <a:avLst/>
          </a:prstGeom>
          <a:solidFill>
            <a:srgbClr val="92D050"/>
          </a:solidFill>
          <a:ln w="28575">
            <a:noFill/>
            <a:miter lim="800000"/>
            <a:headEnd/>
            <a:tailEnd/>
          </a:ln>
        </p:spPr>
        <p:txBody>
          <a:bodyPr wrap="none" anchor="ctr"/>
          <a:lstStyle/>
          <a:p>
            <a:endParaRPr lang="en-US">
              <a:latin typeface="Arial"/>
              <a:cs typeface="Arial"/>
            </a:endParaRPr>
          </a:p>
        </p:txBody>
      </p:sp>
      <p:sp>
        <p:nvSpPr>
          <p:cNvPr id="22537" name="AutoShape 7"/>
          <p:cNvSpPr>
            <a:spLocks noChangeArrowheads="1"/>
          </p:cNvSpPr>
          <p:nvPr/>
        </p:nvSpPr>
        <p:spPr bwMode="auto">
          <a:xfrm>
            <a:off x="4506913" y="1763713"/>
            <a:ext cx="2832100" cy="2565400"/>
          </a:xfrm>
          <a:prstGeom prst="rtTriangle">
            <a:avLst/>
          </a:prstGeom>
          <a:solidFill>
            <a:srgbClr val="92D050"/>
          </a:solidFill>
          <a:ln w="28575">
            <a:noFill/>
            <a:miter lim="800000"/>
            <a:headEnd/>
            <a:tailEnd/>
          </a:ln>
        </p:spPr>
        <p:txBody>
          <a:bodyPr wrap="none" anchor="ctr"/>
          <a:lstStyle/>
          <a:p>
            <a:endParaRPr lang="en-US">
              <a:latin typeface="Arial"/>
              <a:cs typeface="Arial"/>
            </a:endParaRPr>
          </a:p>
        </p:txBody>
      </p:sp>
      <p:sp>
        <p:nvSpPr>
          <p:cNvPr id="22538" name="Rectangle 8"/>
          <p:cNvSpPr>
            <a:spLocks noChangeArrowheads="1"/>
          </p:cNvSpPr>
          <p:nvPr/>
        </p:nvSpPr>
        <p:spPr bwMode="auto">
          <a:xfrm>
            <a:off x="6019800" y="4338638"/>
            <a:ext cx="1347788" cy="557212"/>
          </a:xfrm>
          <a:prstGeom prst="rect">
            <a:avLst/>
          </a:prstGeom>
          <a:solidFill>
            <a:srgbClr val="92D050"/>
          </a:solidFill>
          <a:ln w="9525">
            <a:noFill/>
            <a:miter lim="800000"/>
            <a:headEnd/>
            <a:tailEnd/>
          </a:ln>
        </p:spPr>
        <p:txBody>
          <a:bodyPr wrap="none" anchor="ctr"/>
          <a:lstStyle/>
          <a:p>
            <a:endParaRPr lang="en-US">
              <a:latin typeface="Arial"/>
              <a:cs typeface="Arial"/>
            </a:endParaRPr>
          </a:p>
        </p:txBody>
      </p:sp>
      <p:grpSp>
        <p:nvGrpSpPr>
          <p:cNvPr id="2" name="Group 9"/>
          <p:cNvGrpSpPr>
            <a:grpSpLocks/>
          </p:cNvGrpSpPr>
          <p:nvPr/>
        </p:nvGrpSpPr>
        <p:grpSpPr bwMode="auto">
          <a:xfrm>
            <a:off x="3748088" y="4140200"/>
            <a:ext cx="4735512" cy="381000"/>
            <a:chOff x="2361" y="2962"/>
            <a:chExt cx="2983" cy="240"/>
          </a:xfrm>
        </p:grpSpPr>
        <p:sp>
          <p:nvSpPr>
            <p:cNvPr id="22583" name="Line 10"/>
            <p:cNvSpPr>
              <a:spLocks noChangeShapeType="1"/>
            </p:cNvSpPr>
            <p:nvPr/>
          </p:nvSpPr>
          <p:spPr bwMode="auto">
            <a:xfrm>
              <a:off x="2834" y="3085"/>
              <a:ext cx="2510" cy="0"/>
            </a:xfrm>
            <a:prstGeom prst="line">
              <a:avLst/>
            </a:prstGeom>
            <a:noFill/>
            <a:ln w="28575">
              <a:solidFill>
                <a:srgbClr val="00CC00"/>
              </a:solidFill>
              <a:round/>
              <a:headEnd/>
              <a:tailEnd/>
            </a:ln>
          </p:spPr>
          <p:txBody>
            <a:bodyPr/>
            <a:lstStyle/>
            <a:p>
              <a:endParaRPr lang="en-US">
                <a:latin typeface="Arial"/>
                <a:cs typeface="Arial"/>
              </a:endParaRPr>
            </a:p>
          </p:txBody>
        </p:sp>
        <p:sp>
          <p:nvSpPr>
            <p:cNvPr id="22584" name="Text Box 11"/>
            <p:cNvSpPr txBox="1">
              <a:spLocks noChangeArrowheads="1"/>
            </p:cNvSpPr>
            <p:nvPr/>
          </p:nvSpPr>
          <p:spPr bwMode="auto">
            <a:xfrm>
              <a:off x="2361" y="2962"/>
              <a:ext cx="461" cy="240"/>
            </a:xfrm>
            <a:prstGeom prst="rect">
              <a:avLst/>
            </a:prstGeom>
            <a:noFill/>
            <a:ln w="9525">
              <a:noFill/>
              <a:miter lim="800000"/>
              <a:headEnd/>
              <a:tailEnd/>
            </a:ln>
          </p:spPr>
          <p:txBody>
            <a:bodyPr lIns="0" tIns="0" bIns="0" anchor="ctr">
              <a:spAutoFit/>
            </a:bodyPr>
            <a:lstStyle/>
            <a:p>
              <a:pPr algn="r">
                <a:spcBef>
                  <a:spcPct val="50000"/>
                </a:spcBef>
              </a:pPr>
              <a:r>
                <a:rPr lang="en-US" sz="2500">
                  <a:latin typeface="Arial"/>
                  <a:cs typeface="Arial"/>
                </a:rPr>
                <a:t>$30</a:t>
              </a:r>
            </a:p>
          </p:txBody>
        </p:sp>
      </p:grpSp>
      <p:sp>
        <p:nvSpPr>
          <p:cNvPr id="22540" name="Rectangle 12"/>
          <p:cNvSpPr>
            <a:spLocks noGrp="1" noChangeArrowheads="1"/>
          </p:cNvSpPr>
          <p:nvPr>
            <p:ph type="title"/>
          </p:nvPr>
        </p:nvSpPr>
        <p:spPr/>
        <p:txBody>
          <a:bodyPr/>
          <a:lstStyle/>
          <a:p>
            <a:pPr eaLnBrk="1" hangingPunct="1"/>
            <a:r>
              <a:rPr lang="en-US" sz="3400" smtClean="0"/>
              <a:t>Analysis of a Tariff on Cotton Shirts</a:t>
            </a:r>
          </a:p>
        </p:txBody>
      </p:sp>
      <p:sp>
        <p:nvSpPr>
          <p:cNvPr id="139277" name="Rectangle 13"/>
          <p:cNvSpPr>
            <a:spLocks noGrp="1" noChangeArrowheads="1"/>
          </p:cNvSpPr>
          <p:nvPr>
            <p:ph type="body" sz="quarter" idx="12"/>
          </p:nvPr>
        </p:nvSpPr>
        <p:spPr>
          <a:xfrm>
            <a:off x="152400" y="901700"/>
            <a:ext cx="3595688" cy="4826000"/>
          </a:xfrm>
          <a:noFill/>
        </p:spPr>
        <p:txBody>
          <a:bodyPr/>
          <a:lstStyle/>
          <a:p>
            <a:pPr marL="627063" indent="-627063" eaLnBrk="1" hangingPunct="1">
              <a:buFont typeface="Wingdings" pitchFamily="2" charset="2"/>
              <a:buNone/>
            </a:pPr>
            <a:r>
              <a:rPr lang="en-US" sz="2800" dirty="0" smtClean="0"/>
              <a:t>D = deadweight loss from the </a:t>
            </a:r>
            <a:br>
              <a:rPr lang="en-US" sz="2800" dirty="0" smtClean="0"/>
            </a:br>
            <a:r>
              <a:rPr lang="en-US" sz="2800" dirty="0" smtClean="0"/>
              <a:t>overproduction </a:t>
            </a:r>
            <a:br>
              <a:rPr lang="en-US" sz="2800" dirty="0" smtClean="0"/>
            </a:br>
            <a:r>
              <a:rPr lang="en-US" sz="2800" dirty="0" smtClean="0"/>
              <a:t>of </a:t>
            </a:r>
            <a:r>
              <a:rPr lang="en-US" sz="2800" dirty="0" smtClean="0"/>
              <a:t>shirts</a:t>
            </a:r>
          </a:p>
          <a:p>
            <a:pPr marL="627063" indent="-627063" eaLnBrk="1" hangingPunct="1">
              <a:buFont typeface="Wingdings" pitchFamily="2" charset="2"/>
              <a:buNone/>
            </a:pPr>
            <a:endParaRPr lang="en-US" sz="2800" dirty="0" smtClean="0"/>
          </a:p>
          <a:p>
            <a:pPr marL="627063" indent="-627063" eaLnBrk="1" hangingPunct="1">
              <a:buFont typeface="Wingdings" pitchFamily="2" charset="2"/>
              <a:buNone/>
            </a:pPr>
            <a:r>
              <a:rPr lang="en-US" sz="2800" dirty="0" smtClean="0"/>
              <a:t>F = deadweight loss from the under-consumption </a:t>
            </a:r>
            <a:br>
              <a:rPr lang="en-US" sz="2800" dirty="0" smtClean="0"/>
            </a:br>
            <a:r>
              <a:rPr lang="en-US" sz="2800" dirty="0" smtClean="0"/>
              <a:t>of shirts</a:t>
            </a:r>
          </a:p>
        </p:txBody>
      </p:sp>
      <p:grpSp>
        <p:nvGrpSpPr>
          <p:cNvPr id="3" name="Group 14"/>
          <p:cNvGrpSpPr>
            <a:grpSpLocks/>
          </p:cNvGrpSpPr>
          <p:nvPr/>
        </p:nvGrpSpPr>
        <p:grpSpPr bwMode="auto">
          <a:xfrm>
            <a:off x="4324350" y="952500"/>
            <a:ext cx="4371975" cy="5008563"/>
            <a:chOff x="2724" y="600"/>
            <a:chExt cx="2754" cy="3155"/>
          </a:xfrm>
        </p:grpSpPr>
        <p:grpSp>
          <p:nvGrpSpPr>
            <p:cNvPr id="4" name="Group 15"/>
            <p:cNvGrpSpPr>
              <a:grpSpLocks/>
            </p:cNvGrpSpPr>
            <p:nvPr/>
          </p:nvGrpSpPr>
          <p:grpSpPr bwMode="auto">
            <a:xfrm>
              <a:off x="2836" y="866"/>
              <a:ext cx="2453" cy="2720"/>
              <a:chOff x="2424" y="1167"/>
              <a:chExt cx="2400" cy="2079"/>
            </a:xfrm>
          </p:grpSpPr>
          <p:sp>
            <p:nvSpPr>
              <p:cNvPr id="22581" name="Line 16"/>
              <p:cNvSpPr>
                <a:spLocks noChangeShapeType="1"/>
              </p:cNvSpPr>
              <p:nvPr/>
            </p:nvSpPr>
            <p:spPr bwMode="auto">
              <a:xfrm>
                <a:off x="2424" y="1167"/>
                <a:ext cx="0" cy="2079"/>
              </a:xfrm>
              <a:prstGeom prst="line">
                <a:avLst/>
              </a:prstGeom>
              <a:noFill/>
              <a:ln w="9525">
                <a:solidFill>
                  <a:schemeClr val="tx1"/>
                </a:solidFill>
                <a:round/>
                <a:headEnd/>
                <a:tailEnd/>
              </a:ln>
            </p:spPr>
            <p:txBody>
              <a:bodyPr/>
              <a:lstStyle/>
              <a:p>
                <a:endParaRPr lang="en-US">
                  <a:latin typeface="Arial"/>
                  <a:cs typeface="Arial"/>
                </a:endParaRPr>
              </a:p>
            </p:txBody>
          </p:sp>
          <p:sp>
            <p:nvSpPr>
              <p:cNvPr id="22582" name="Line 17"/>
              <p:cNvSpPr>
                <a:spLocks noChangeShapeType="1"/>
              </p:cNvSpPr>
              <p:nvPr/>
            </p:nvSpPr>
            <p:spPr bwMode="auto">
              <a:xfrm>
                <a:off x="2424" y="3246"/>
                <a:ext cx="240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22579" name="Text Box 18"/>
            <p:cNvSpPr txBox="1">
              <a:spLocks noChangeArrowheads="1"/>
            </p:cNvSpPr>
            <p:nvPr/>
          </p:nvSpPr>
          <p:spPr bwMode="auto">
            <a:xfrm>
              <a:off x="2724" y="600"/>
              <a:ext cx="220" cy="279"/>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P</a:t>
              </a:r>
            </a:p>
          </p:txBody>
        </p:sp>
        <p:sp>
          <p:nvSpPr>
            <p:cNvPr id="22580" name="Text Box 19"/>
            <p:cNvSpPr txBox="1">
              <a:spLocks noChangeArrowheads="1"/>
            </p:cNvSpPr>
            <p:nvPr/>
          </p:nvSpPr>
          <p:spPr bwMode="auto">
            <a:xfrm>
              <a:off x="5258" y="3474"/>
              <a:ext cx="220" cy="281"/>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Q</a:t>
              </a:r>
            </a:p>
          </p:txBody>
        </p:sp>
      </p:grpSp>
      <p:grpSp>
        <p:nvGrpSpPr>
          <p:cNvPr id="5" name="Group 20"/>
          <p:cNvGrpSpPr>
            <a:grpSpLocks/>
          </p:cNvGrpSpPr>
          <p:nvPr/>
        </p:nvGrpSpPr>
        <p:grpSpPr bwMode="auto">
          <a:xfrm>
            <a:off x="4503738" y="1754188"/>
            <a:ext cx="4244975" cy="3795712"/>
            <a:chOff x="2837" y="1105"/>
            <a:chExt cx="2674" cy="2391"/>
          </a:xfrm>
        </p:grpSpPr>
        <p:sp>
          <p:nvSpPr>
            <p:cNvPr id="22576" name="Text Box 21"/>
            <p:cNvSpPr txBox="1">
              <a:spLocks noChangeArrowheads="1"/>
            </p:cNvSpPr>
            <p:nvPr/>
          </p:nvSpPr>
          <p:spPr bwMode="auto">
            <a:xfrm>
              <a:off x="5235" y="3217"/>
              <a:ext cx="276" cy="279"/>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D</a:t>
              </a:r>
            </a:p>
          </p:txBody>
        </p:sp>
        <p:sp>
          <p:nvSpPr>
            <p:cNvPr id="22577" name="Line 22"/>
            <p:cNvSpPr>
              <a:spLocks noChangeShapeType="1"/>
            </p:cNvSpPr>
            <p:nvPr/>
          </p:nvSpPr>
          <p:spPr bwMode="auto">
            <a:xfrm>
              <a:off x="2837" y="1105"/>
              <a:ext cx="2458" cy="2224"/>
            </a:xfrm>
            <a:prstGeom prst="line">
              <a:avLst/>
            </a:prstGeom>
            <a:noFill/>
            <a:ln w="38100">
              <a:solidFill>
                <a:schemeClr val="tx2"/>
              </a:solidFill>
              <a:round/>
              <a:headEnd/>
              <a:tailEnd/>
            </a:ln>
          </p:spPr>
          <p:txBody>
            <a:bodyPr/>
            <a:lstStyle/>
            <a:p>
              <a:endParaRPr lang="en-US">
                <a:latin typeface="Arial"/>
                <a:cs typeface="Arial"/>
              </a:endParaRPr>
            </a:p>
          </p:txBody>
        </p:sp>
      </p:grpSp>
      <p:grpSp>
        <p:nvGrpSpPr>
          <p:cNvPr id="6" name="Group 23"/>
          <p:cNvGrpSpPr>
            <a:grpSpLocks/>
          </p:cNvGrpSpPr>
          <p:nvPr/>
        </p:nvGrpSpPr>
        <p:grpSpPr bwMode="auto">
          <a:xfrm>
            <a:off x="4500563" y="2432050"/>
            <a:ext cx="3832225" cy="3076575"/>
            <a:chOff x="2842" y="1525"/>
            <a:chExt cx="2414" cy="1938"/>
          </a:xfrm>
        </p:grpSpPr>
        <p:sp>
          <p:nvSpPr>
            <p:cNvPr id="22574" name="Text Box 24"/>
            <p:cNvSpPr txBox="1">
              <a:spLocks noChangeArrowheads="1"/>
            </p:cNvSpPr>
            <p:nvPr/>
          </p:nvSpPr>
          <p:spPr bwMode="auto">
            <a:xfrm>
              <a:off x="5023" y="1525"/>
              <a:ext cx="233" cy="279"/>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S</a:t>
              </a:r>
            </a:p>
          </p:txBody>
        </p:sp>
        <p:sp>
          <p:nvSpPr>
            <p:cNvPr id="22575" name="Line 25"/>
            <p:cNvSpPr>
              <a:spLocks noChangeShapeType="1"/>
            </p:cNvSpPr>
            <p:nvPr/>
          </p:nvSpPr>
          <p:spPr bwMode="auto">
            <a:xfrm flipV="1">
              <a:off x="2842" y="1735"/>
              <a:ext cx="2238" cy="1728"/>
            </a:xfrm>
            <a:prstGeom prst="line">
              <a:avLst/>
            </a:prstGeom>
            <a:noFill/>
            <a:ln w="38100">
              <a:solidFill>
                <a:schemeClr val="tx2"/>
              </a:solidFill>
              <a:round/>
              <a:headEnd/>
              <a:tailEnd/>
            </a:ln>
          </p:spPr>
          <p:txBody>
            <a:bodyPr/>
            <a:lstStyle/>
            <a:p>
              <a:endParaRPr lang="en-US">
                <a:latin typeface="Arial"/>
                <a:cs typeface="Arial"/>
              </a:endParaRPr>
            </a:p>
          </p:txBody>
        </p:sp>
      </p:grpSp>
      <p:grpSp>
        <p:nvGrpSpPr>
          <p:cNvPr id="7" name="Group 26"/>
          <p:cNvGrpSpPr>
            <a:grpSpLocks/>
          </p:cNvGrpSpPr>
          <p:nvPr/>
        </p:nvGrpSpPr>
        <p:grpSpPr bwMode="auto">
          <a:xfrm>
            <a:off x="3748088" y="4702175"/>
            <a:ext cx="4735512" cy="381000"/>
            <a:chOff x="2361" y="2962"/>
            <a:chExt cx="2983" cy="240"/>
          </a:xfrm>
        </p:grpSpPr>
        <p:sp>
          <p:nvSpPr>
            <p:cNvPr id="22572" name="Line 27"/>
            <p:cNvSpPr>
              <a:spLocks noChangeShapeType="1"/>
            </p:cNvSpPr>
            <p:nvPr/>
          </p:nvSpPr>
          <p:spPr bwMode="auto">
            <a:xfrm>
              <a:off x="2834" y="3085"/>
              <a:ext cx="2510" cy="0"/>
            </a:xfrm>
            <a:prstGeom prst="line">
              <a:avLst/>
            </a:prstGeom>
            <a:noFill/>
            <a:ln w="28575">
              <a:solidFill>
                <a:srgbClr val="CC0000"/>
              </a:solidFill>
              <a:round/>
              <a:headEnd/>
              <a:tailEnd/>
            </a:ln>
          </p:spPr>
          <p:txBody>
            <a:bodyPr/>
            <a:lstStyle/>
            <a:p>
              <a:endParaRPr lang="en-US">
                <a:latin typeface="Arial"/>
                <a:cs typeface="Arial"/>
              </a:endParaRPr>
            </a:p>
          </p:txBody>
        </p:sp>
        <p:sp>
          <p:nvSpPr>
            <p:cNvPr id="22573" name="Text Box 28"/>
            <p:cNvSpPr txBox="1">
              <a:spLocks noChangeArrowheads="1"/>
            </p:cNvSpPr>
            <p:nvPr/>
          </p:nvSpPr>
          <p:spPr bwMode="auto">
            <a:xfrm>
              <a:off x="2361" y="2962"/>
              <a:ext cx="461" cy="240"/>
            </a:xfrm>
            <a:prstGeom prst="rect">
              <a:avLst/>
            </a:prstGeom>
            <a:noFill/>
            <a:ln w="9525">
              <a:noFill/>
              <a:miter lim="800000"/>
              <a:headEnd/>
              <a:tailEnd/>
            </a:ln>
          </p:spPr>
          <p:txBody>
            <a:bodyPr lIns="0" tIns="0" bIns="0" anchor="ctr">
              <a:spAutoFit/>
            </a:bodyPr>
            <a:lstStyle/>
            <a:p>
              <a:pPr algn="r">
                <a:spcBef>
                  <a:spcPct val="50000"/>
                </a:spcBef>
              </a:pPr>
              <a:r>
                <a:rPr lang="en-US" sz="2500">
                  <a:latin typeface="Arial"/>
                  <a:cs typeface="Arial"/>
                </a:rPr>
                <a:t>$20</a:t>
              </a:r>
            </a:p>
          </p:txBody>
        </p:sp>
      </p:grpSp>
      <p:grpSp>
        <p:nvGrpSpPr>
          <p:cNvPr id="8" name="Group 29"/>
          <p:cNvGrpSpPr>
            <a:grpSpLocks/>
          </p:cNvGrpSpPr>
          <p:nvPr/>
        </p:nvGrpSpPr>
        <p:grpSpPr bwMode="auto">
          <a:xfrm>
            <a:off x="4973638" y="4830763"/>
            <a:ext cx="603250" cy="1258887"/>
            <a:chOff x="3133" y="3043"/>
            <a:chExt cx="380" cy="793"/>
          </a:xfrm>
        </p:grpSpPr>
        <p:sp>
          <p:nvSpPr>
            <p:cNvPr id="22569" name="Line 30"/>
            <p:cNvSpPr>
              <a:spLocks noChangeShapeType="1"/>
            </p:cNvSpPr>
            <p:nvPr/>
          </p:nvSpPr>
          <p:spPr bwMode="auto">
            <a:xfrm>
              <a:off x="3327" y="3080"/>
              <a:ext cx="0" cy="505"/>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2570" name="Oval 31"/>
            <p:cNvSpPr>
              <a:spLocks noChangeAspect="1" noChangeArrowheads="1"/>
            </p:cNvSpPr>
            <p:nvPr/>
          </p:nvSpPr>
          <p:spPr bwMode="auto">
            <a:xfrm>
              <a:off x="3286" y="3043"/>
              <a:ext cx="81" cy="8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2571" name="Text Box 32"/>
            <p:cNvSpPr txBox="1">
              <a:spLocks noChangeArrowheads="1"/>
            </p:cNvSpPr>
            <p:nvPr/>
          </p:nvSpPr>
          <p:spPr bwMode="auto">
            <a:xfrm>
              <a:off x="3133" y="3596"/>
              <a:ext cx="380" cy="240"/>
            </a:xfrm>
            <a:prstGeom prst="rect">
              <a:avLst/>
            </a:prstGeom>
            <a:noFill/>
            <a:ln w="9525">
              <a:noFill/>
              <a:miter lim="800000"/>
              <a:headEnd/>
              <a:tailEnd/>
            </a:ln>
          </p:spPr>
          <p:txBody>
            <a:bodyPr tIns="0" bIns="0" anchor="ctr">
              <a:spAutoFit/>
            </a:bodyPr>
            <a:lstStyle/>
            <a:p>
              <a:pPr algn="ctr">
                <a:spcBef>
                  <a:spcPct val="50000"/>
                </a:spcBef>
              </a:pPr>
              <a:r>
                <a:rPr lang="en-US" sz="2500">
                  <a:latin typeface="Arial"/>
                  <a:cs typeface="Arial"/>
                </a:rPr>
                <a:t>25</a:t>
              </a:r>
            </a:p>
          </p:txBody>
        </p:sp>
      </p:grpSp>
      <p:sp>
        <p:nvSpPr>
          <p:cNvPr id="22547" name="Text Box 33"/>
          <p:cNvSpPr txBox="1">
            <a:spLocks noChangeArrowheads="1"/>
          </p:cNvSpPr>
          <p:nvPr/>
        </p:nvSpPr>
        <p:spPr bwMode="auto">
          <a:xfrm>
            <a:off x="5665788" y="1219200"/>
            <a:ext cx="190817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u="sng">
                <a:latin typeface="Arial"/>
                <a:cs typeface="Arial"/>
              </a:rPr>
              <a:t>Cotton shirts</a:t>
            </a:r>
          </a:p>
        </p:txBody>
      </p:sp>
      <p:grpSp>
        <p:nvGrpSpPr>
          <p:cNvPr id="9" name="Group 34"/>
          <p:cNvGrpSpPr>
            <a:grpSpLocks/>
          </p:cNvGrpSpPr>
          <p:nvPr/>
        </p:nvGrpSpPr>
        <p:grpSpPr bwMode="auto">
          <a:xfrm>
            <a:off x="5732463" y="4273550"/>
            <a:ext cx="550862" cy="1814513"/>
            <a:chOff x="3611" y="2692"/>
            <a:chExt cx="347" cy="1143"/>
          </a:xfrm>
        </p:grpSpPr>
        <p:sp>
          <p:nvSpPr>
            <p:cNvPr id="22566" name="Text Box 35"/>
            <p:cNvSpPr txBox="1">
              <a:spLocks noChangeArrowheads="1"/>
            </p:cNvSpPr>
            <p:nvPr/>
          </p:nvSpPr>
          <p:spPr bwMode="auto">
            <a:xfrm>
              <a:off x="3611" y="3595"/>
              <a:ext cx="347" cy="240"/>
            </a:xfrm>
            <a:prstGeom prst="rect">
              <a:avLst/>
            </a:prstGeom>
            <a:noFill/>
            <a:ln w="9525">
              <a:noFill/>
              <a:miter lim="800000"/>
              <a:headEnd/>
              <a:tailEnd/>
            </a:ln>
          </p:spPr>
          <p:txBody>
            <a:bodyPr tIns="0" bIns="0" anchor="ctr">
              <a:spAutoFit/>
            </a:bodyPr>
            <a:lstStyle/>
            <a:p>
              <a:pPr algn="ctr">
                <a:spcBef>
                  <a:spcPct val="50000"/>
                </a:spcBef>
              </a:pPr>
              <a:r>
                <a:rPr lang="en-US" sz="2500">
                  <a:latin typeface="Arial"/>
                  <a:cs typeface="Arial"/>
                </a:rPr>
                <a:t>40</a:t>
              </a:r>
            </a:p>
          </p:txBody>
        </p:sp>
        <p:sp>
          <p:nvSpPr>
            <p:cNvPr id="22567" name="Oval 36"/>
            <p:cNvSpPr>
              <a:spLocks noChangeAspect="1" noChangeArrowheads="1"/>
            </p:cNvSpPr>
            <p:nvPr/>
          </p:nvSpPr>
          <p:spPr bwMode="auto">
            <a:xfrm>
              <a:off x="3746" y="2692"/>
              <a:ext cx="81" cy="8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2568" name="Line 37"/>
            <p:cNvSpPr>
              <a:spLocks noChangeShapeType="1"/>
            </p:cNvSpPr>
            <p:nvPr/>
          </p:nvSpPr>
          <p:spPr bwMode="auto">
            <a:xfrm>
              <a:off x="3789" y="2730"/>
              <a:ext cx="0" cy="855"/>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
        <p:nvSpPr>
          <p:cNvPr id="22549" name="Text Box 38"/>
          <p:cNvSpPr txBox="1">
            <a:spLocks noChangeArrowheads="1"/>
          </p:cNvSpPr>
          <p:nvPr/>
        </p:nvSpPr>
        <p:spPr bwMode="auto">
          <a:xfrm>
            <a:off x="5218113" y="3422650"/>
            <a:ext cx="42862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latin typeface="Arial"/>
                <a:cs typeface="Arial"/>
              </a:rPr>
              <a:t>A</a:t>
            </a:r>
          </a:p>
        </p:txBody>
      </p:sp>
      <p:sp>
        <p:nvSpPr>
          <p:cNvPr id="22550" name="Text Box 39"/>
          <p:cNvSpPr txBox="1">
            <a:spLocks noChangeArrowheads="1"/>
          </p:cNvSpPr>
          <p:nvPr/>
        </p:nvSpPr>
        <p:spPr bwMode="auto">
          <a:xfrm>
            <a:off x="6526213" y="3919538"/>
            <a:ext cx="42862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latin typeface="Arial"/>
                <a:cs typeface="Arial"/>
              </a:rPr>
              <a:t>B</a:t>
            </a:r>
          </a:p>
        </p:txBody>
      </p:sp>
      <p:sp>
        <p:nvSpPr>
          <p:cNvPr id="22551" name="Text Box 40"/>
          <p:cNvSpPr txBox="1">
            <a:spLocks noChangeArrowheads="1"/>
          </p:cNvSpPr>
          <p:nvPr/>
        </p:nvSpPr>
        <p:spPr bwMode="auto">
          <a:xfrm>
            <a:off x="5675313" y="4521200"/>
            <a:ext cx="344487"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latin typeface="Arial"/>
                <a:cs typeface="Arial"/>
              </a:rPr>
              <a:t>D</a:t>
            </a:r>
          </a:p>
        </p:txBody>
      </p:sp>
      <p:sp>
        <p:nvSpPr>
          <p:cNvPr id="22552" name="Text Box 41"/>
          <p:cNvSpPr txBox="1">
            <a:spLocks noChangeArrowheads="1"/>
          </p:cNvSpPr>
          <p:nvPr/>
        </p:nvSpPr>
        <p:spPr bwMode="auto">
          <a:xfrm>
            <a:off x="6484938" y="4427538"/>
            <a:ext cx="42862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latin typeface="Arial"/>
                <a:cs typeface="Arial"/>
              </a:rPr>
              <a:t>E</a:t>
            </a:r>
          </a:p>
        </p:txBody>
      </p:sp>
      <p:sp>
        <p:nvSpPr>
          <p:cNvPr id="22553" name="Text Box 42"/>
          <p:cNvSpPr txBox="1">
            <a:spLocks noChangeArrowheads="1"/>
          </p:cNvSpPr>
          <p:nvPr/>
        </p:nvSpPr>
        <p:spPr bwMode="auto">
          <a:xfrm>
            <a:off x="4511675" y="4902200"/>
            <a:ext cx="42862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latin typeface="Arial"/>
                <a:cs typeface="Arial"/>
              </a:rPr>
              <a:t>G</a:t>
            </a:r>
          </a:p>
        </p:txBody>
      </p:sp>
      <p:sp>
        <p:nvSpPr>
          <p:cNvPr id="22554" name="Text Box 43"/>
          <p:cNvSpPr txBox="1">
            <a:spLocks noChangeArrowheads="1"/>
          </p:cNvSpPr>
          <p:nvPr/>
        </p:nvSpPr>
        <p:spPr bwMode="auto">
          <a:xfrm>
            <a:off x="7346950" y="4522788"/>
            <a:ext cx="344488"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latin typeface="Arial"/>
                <a:cs typeface="Arial"/>
              </a:rPr>
              <a:t>F</a:t>
            </a:r>
          </a:p>
        </p:txBody>
      </p:sp>
      <p:sp>
        <p:nvSpPr>
          <p:cNvPr id="22555" name="Text Box 44"/>
          <p:cNvSpPr txBox="1">
            <a:spLocks noChangeArrowheads="1"/>
          </p:cNvSpPr>
          <p:nvPr/>
        </p:nvSpPr>
        <p:spPr bwMode="auto">
          <a:xfrm>
            <a:off x="4862513" y="4413250"/>
            <a:ext cx="42862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latin typeface="Arial"/>
                <a:cs typeface="Arial"/>
              </a:rPr>
              <a:t>C</a:t>
            </a:r>
          </a:p>
        </p:txBody>
      </p:sp>
      <p:grpSp>
        <p:nvGrpSpPr>
          <p:cNvPr id="10" name="Group 45"/>
          <p:cNvGrpSpPr>
            <a:grpSpLocks/>
          </p:cNvGrpSpPr>
          <p:nvPr/>
        </p:nvGrpSpPr>
        <p:grpSpPr bwMode="auto">
          <a:xfrm>
            <a:off x="7096125" y="4271963"/>
            <a:ext cx="550863" cy="1824037"/>
            <a:chOff x="4470" y="2691"/>
            <a:chExt cx="347" cy="1149"/>
          </a:xfrm>
        </p:grpSpPr>
        <p:sp>
          <p:nvSpPr>
            <p:cNvPr id="22563" name="Line 46"/>
            <p:cNvSpPr>
              <a:spLocks noChangeShapeType="1"/>
            </p:cNvSpPr>
            <p:nvPr/>
          </p:nvSpPr>
          <p:spPr bwMode="auto">
            <a:xfrm>
              <a:off x="4644" y="2733"/>
              <a:ext cx="0" cy="855"/>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2564" name="Oval 47"/>
            <p:cNvSpPr>
              <a:spLocks noChangeAspect="1" noChangeArrowheads="1"/>
            </p:cNvSpPr>
            <p:nvPr/>
          </p:nvSpPr>
          <p:spPr bwMode="auto">
            <a:xfrm>
              <a:off x="4601" y="2691"/>
              <a:ext cx="81" cy="8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2565" name="Text Box 48"/>
            <p:cNvSpPr txBox="1">
              <a:spLocks noChangeArrowheads="1"/>
            </p:cNvSpPr>
            <p:nvPr/>
          </p:nvSpPr>
          <p:spPr bwMode="auto">
            <a:xfrm>
              <a:off x="4470" y="3600"/>
              <a:ext cx="347" cy="240"/>
            </a:xfrm>
            <a:prstGeom prst="rect">
              <a:avLst/>
            </a:prstGeom>
            <a:noFill/>
            <a:ln w="9525">
              <a:noFill/>
              <a:miter lim="800000"/>
              <a:headEnd/>
              <a:tailEnd/>
            </a:ln>
          </p:spPr>
          <p:txBody>
            <a:bodyPr tIns="0" bIns="0" anchor="ctr">
              <a:spAutoFit/>
            </a:bodyPr>
            <a:lstStyle/>
            <a:p>
              <a:pPr algn="ctr">
                <a:spcBef>
                  <a:spcPct val="50000"/>
                </a:spcBef>
              </a:pPr>
              <a:r>
                <a:rPr lang="en-US" sz="2500">
                  <a:latin typeface="Arial"/>
                  <a:cs typeface="Arial"/>
                </a:rPr>
                <a:t>70</a:t>
              </a:r>
            </a:p>
          </p:txBody>
        </p:sp>
      </p:grpSp>
      <p:grpSp>
        <p:nvGrpSpPr>
          <p:cNvPr id="11" name="Group 49"/>
          <p:cNvGrpSpPr>
            <a:grpSpLocks/>
          </p:cNvGrpSpPr>
          <p:nvPr/>
        </p:nvGrpSpPr>
        <p:grpSpPr bwMode="auto">
          <a:xfrm>
            <a:off x="7693025" y="4830763"/>
            <a:ext cx="550863" cy="1262062"/>
            <a:chOff x="4846" y="3043"/>
            <a:chExt cx="347" cy="795"/>
          </a:xfrm>
        </p:grpSpPr>
        <p:sp>
          <p:nvSpPr>
            <p:cNvPr id="22560" name="Line 50"/>
            <p:cNvSpPr>
              <a:spLocks noChangeShapeType="1"/>
            </p:cNvSpPr>
            <p:nvPr/>
          </p:nvSpPr>
          <p:spPr bwMode="auto">
            <a:xfrm>
              <a:off x="5025" y="3080"/>
              <a:ext cx="0" cy="505"/>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2561" name="Oval 51"/>
            <p:cNvSpPr>
              <a:spLocks noChangeAspect="1" noChangeArrowheads="1"/>
            </p:cNvSpPr>
            <p:nvPr/>
          </p:nvSpPr>
          <p:spPr bwMode="auto">
            <a:xfrm>
              <a:off x="4984" y="3043"/>
              <a:ext cx="81" cy="8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2562" name="Text Box 52"/>
            <p:cNvSpPr txBox="1">
              <a:spLocks noChangeArrowheads="1"/>
            </p:cNvSpPr>
            <p:nvPr/>
          </p:nvSpPr>
          <p:spPr bwMode="auto">
            <a:xfrm>
              <a:off x="4846" y="3598"/>
              <a:ext cx="347" cy="240"/>
            </a:xfrm>
            <a:prstGeom prst="rect">
              <a:avLst/>
            </a:prstGeom>
            <a:noFill/>
            <a:ln w="9525">
              <a:noFill/>
              <a:miter lim="800000"/>
              <a:headEnd/>
              <a:tailEnd/>
            </a:ln>
          </p:spPr>
          <p:txBody>
            <a:bodyPr tIns="0" bIns="0" anchor="ctr">
              <a:spAutoFit/>
            </a:bodyPr>
            <a:lstStyle/>
            <a:p>
              <a:pPr algn="ctr">
                <a:spcBef>
                  <a:spcPct val="50000"/>
                </a:spcBef>
              </a:pPr>
              <a:r>
                <a:rPr lang="en-US" sz="2500">
                  <a:latin typeface="Arial"/>
                  <a:cs typeface="Arial"/>
                </a:rPr>
                <a:t>80</a:t>
              </a:r>
            </a:p>
          </p:txBody>
        </p:sp>
      </p:grpSp>
      <p:sp>
        <p:nvSpPr>
          <p:cNvPr id="22558" name="Text Box 53"/>
          <p:cNvSpPr txBox="1">
            <a:spLocks noChangeArrowheads="1"/>
          </p:cNvSpPr>
          <p:nvPr/>
        </p:nvSpPr>
        <p:spPr bwMode="auto">
          <a:xfrm>
            <a:off x="5594350" y="1274763"/>
            <a:ext cx="2182813" cy="863600"/>
          </a:xfrm>
          <a:prstGeom prst="rect">
            <a:avLst/>
          </a:prstGeom>
          <a:solidFill>
            <a:schemeClr val="bg1"/>
          </a:solidFill>
          <a:ln w="9525">
            <a:solidFill>
              <a:srgbClr val="FF0066"/>
            </a:solidFill>
            <a:miter lim="800000"/>
            <a:headEnd/>
            <a:tailEnd/>
          </a:ln>
        </p:spPr>
        <p:txBody>
          <a:bodyPr anchor="ctr">
            <a:spAutoFit/>
          </a:bodyPr>
          <a:lstStyle/>
          <a:p>
            <a:pPr algn="ctr">
              <a:spcBef>
                <a:spcPct val="50000"/>
              </a:spcBef>
            </a:pPr>
            <a:r>
              <a:rPr lang="en-US" sz="2500">
                <a:latin typeface="Arial"/>
                <a:cs typeface="Arial"/>
              </a:rPr>
              <a:t>deadweight loss = D + F</a:t>
            </a:r>
          </a:p>
        </p:txBody>
      </p:sp>
      <p:sp>
        <p:nvSpPr>
          <p:cNvPr id="22559"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12" name="Footer Placeholder 11"/>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3" name="Slide Number Placeholder 12"/>
          <p:cNvSpPr>
            <a:spLocks noGrp="1"/>
          </p:cNvSpPr>
          <p:nvPr>
            <p:ph type="sldNum" sz="quarter" idx="13"/>
          </p:nvPr>
        </p:nvSpPr>
        <p:spPr/>
        <p:txBody>
          <a:bodyPr/>
          <a:lstStyle/>
          <a:p>
            <a:pPr>
              <a:defRPr/>
            </a:pPr>
            <a:fld id="{2F37425F-5E17-4209-B948-B5CE2119E408}" type="slidenum">
              <a:rPr lang="en-US" smtClean="0"/>
              <a:pPr>
                <a:defRPr/>
              </a:pPr>
              <a:t>19</a:t>
            </a:fld>
            <a:endParaRPr lang="en-US" dirty="0"/>
          </a:p>
        </p:txBody>
      </p:sp>
    </p:spTree>
    <p:extLst>
      <p:ext uri="{BB962C8B-B14F-4D97-AF65-F5344CB8AC3E}">
        <p14:creationId xmlns:p14="http://schemas.microsoft.com/office/powerpoint/2010/main" val="33088635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9277">
                                            <p:txEl>
                                              <p:pRg st="0" end="0"/>
                                            </p:txEl>
                                          </p:spTgt>
                                        </p:tgtEl>
                                        <p:attrNameLst>
                                          <p:attrName>style.visibility</p:attrName>
                                        </p:attrNameLst>
                                      </p:cBhvr>
                                      <p:to>
                                        <p:strVal val="visible"/>
                                      </p:to>
                                    </p:set>
                                    <p:animEffect transition="in" filter="wipe(left)">
                                      <p:cBhvr>
                                        <p:cTn id="7" dur="500"/>
                                        <p:tgtEl>
                                          <p:spTgt spid="1392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9277">
                                            <p:txEl>
                                              <p:pRg st="2" end="2"/>
                                            </p:txEl>
                                          </p:spTgt>
                                        </p:tgtEl>
                                        <p:attrNameLst>
                                          <p:attrName>style.visibility</p:attrName>
                                        </p:attrNameLst>
                                      </p:cBhvr>
                                      <p:to>
                                        <p:strVal val="visible"/>
                                      </p:to>
                                    </p:set>
                                    <p:animEffect transition="in" filter="wipe(left)">
                                      <p:cBhvr>
                                        <p:cTn id="12" dur="500"/>
                                        <p:tgtEl>
                                          <p:spTgt spid="13927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7" grpId="0" build="p" bldLvl="5"/>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for </a:t>
            </a:r>
            <a:r>
              <a:rPr lang="en-US" dirty="0"/>
              <a:t>the answers to these </a:t>
            </a:r>
            <a:r>
              <a:rPr lang="en-US" dirty="0" smtClean="0"/>
              <a:t>questions:</a:t>
            </a:r>
            <a:endParaRPr lang="en-US" dirty="0"/>
          </a:p>
        </p:txBody>
      </p:sp>
      <p:sp>
        <p:nvSpPr>
          <p:cNvPr id="3" name="Content Placeholder 2"/>
          <p:cNvSpPr>
            <a:spLocks noGrp="1"/>
          </p:cNvSpPr>
          <p:nvPr>
            <p:ph idx="1"/>
          </p:nvPr>
        </p:nvSpPr>
        <p:spPr/>
        <p:txBody>
          <a:bodyPr/>
          <a:lstStyle/>
          <a:p>
            <a:r>
              <a:rPr lang="en-US" sz="3200" dirty="0"/>
              <a:t>What determines how much of a good a country will import or export?  </a:t>
            </a:r>
          </a:p>
          <a:p>
            <a:r>
              <a:rPr lang="en-US" sz="3200" dirty="0"/>
              <a:t>Who benefits from trade?  Who does trade harm?  Do the gains outweigh the losses? </a:t>
            </a:r>
          </a:p>
          <a:p>
            <a:r>
              <a:rPr lang="en-US" sz="3200" dirty="0"/>
              <a:t>If policymakers restrict imports, who benefits?  </a:t>
            </a:r>
            <a:r>
              <a:rPr lang="en-US" sz="3200" dirty="0" smtClean="0"/>
              <a:t>Who </a:t>
            </a:r>
            <a:r>
              <a:rPr lang="en-US" sz="3200" dirty="0"/>
              <a:t>is harmed?  Do the gains from restricting imports outweigh the losses?  </a:t>
            </a:r>
          </a:p>
          <a:p>
            <a:r>
              <a:rPr lang="en-US" sz="3200" dirty="0"/>
              <a:t>What are some common arguments for restricting trade?  Do they have </a:t>
            </a:r>
            <a:r>
              <a:rPr lang="en-US" sz="3200" dirty="0" smtClean="0"/>
              <a:t>merit?</a:t>
            </a:r>
            <a:endParaRPr lang="en-US" sz="32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73833117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 </a:t>
            </a:r>
            <a:r>
              <a:rPr lang="en-US" dirty="0" smtClean="0"/>
              <a:t>Quotas</a:t>
            </a:r>
            <a:endParaRPr lang="en-US" dirty="0"/>
          </a:p>
        </p:txBody>
      </p:sp>
      <p:sp>
        <p:nvSpPr>
          <p:cNvPr id="3" name="Content Placeholder 2"/>
          <p:cNvSpPr>
            <a:spLocks noGrp="1"/>
          </p:cNvSpPr>
          <p:nvPr>
            <p:ph idx="1"/>
          </p:nvPr>
        </p:nvSpPr>
        <p:spPr/>
        <p:txBody>
          <a:bodyPr/>
          <a:lstStyle/>
          <a:p>
            <a:r>
              <a:rPr lang="en-US" dirty="0"/>
              <a:t>Import </a:t>
            </a:r>
            <a:r>
              <a:rPr lang="en-US" dirty="0" smtClean="0"/>
              <a:t>quota</a:t>
            </a:r>
          </a:p>
          <a:p>
            <a:pPr lvl="1"/>
            <a:r>
              <a:rPr lang="en-US" dirty="0" smtClean="0"/>
              <a:t>Quantitative </a:t>
            </a:r>
            <a:r>
              <a:rPr lang="en-US" dirty="0"/>
              <a:t>limit on imports of a </a:t>
            </a:r>
            <a:r>
              <a:rPr lang="en-US" dirty="0" smtClean="0"/>
              <a:t>good </a:t>
            </a:r>
            <a:endParaRPr lang="en-US" dirty="0"/>
          </a:p>
          <a:p>
            <a:pPr lvl="1"/>
            <a:r>
              <a:rPr lang="en-US" dirty="0"/>
              <a:t>Mostly has the same effects as a tariff:</a:t>
            </a:r>
          </a:p>
          <a:p>
            <a:pPr lvl="2"/>
            <a:r>
              <a:rPr lang="en-US" dirty="0"/>
              <a:t>Raises price, reduces quantity of </a:t>
            </a:r>
            <a:r>
              <a:rPr lang="en-US" dirty="0" smtClean="0"/>
              <a:t>imports</a:t>
            </a:r>
            <a:endParaRPr lang="en-US" dirty="0"/>
          </a:p>
          <a:p>
            <a:pPr lvl="2"/>
            <a:r>
              <a:rPr lang="en-US" dirty="0"/>
              <a:t>Reduces buyers’ </a:t>
            </a:r>
            <a:r>
              <a:rPr lang="en-US" dirty="0" smtClean="0"/>
              <a:t>welfare</a:t>
            </a:r>
            <a:endParaRPr lang="en-US" dirty="0"/>
          </a:p>
          <a:p>
            <a:pPr lvl="2"/>
            <a:r>
              <a:rPr lang="en-US" dirty="0"/>
              <a:t>Increases sellers’ </a:t>
            </a:r>
            <a:r>
              <a:rPr lang="en-US" dirty="0" smtClean="0"/>
              <a:t>welfare</a:t>
            </a:r>
            <a:endParaRPr lang="en-US" dirty="0"/>
          </a:p>
          <a:p>
            <a:pPr lvl="1"/>
            <a:r>
              <a:rPr lang="en-US" dirty="0" smtClean="0"/>
              <a:t>Creates </a:t>
            </a:r>
            <a:r>
              <a:rPr lang="en-US" dirty="0"/>
              <a:t>profits for the foreign producers of the imported goods, who can sell them at higher </a:t>
            </a:r>
            <a:r>
              <a:rPr lang="en-US" dirty="0" smtClean="0"/>
              <a:t>price</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2656258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wrap="square" anchor="t"/>
          <a:lstStyle/>
          <a:p>
            <a:r>
              <a:rPr lang="en-US" altLang="en-US" sz="3900" smtClean="0"/>
              <a:t>Arguments For Restricting Trade</a:t>
            </a:r>
          </a:p>
        </p:txBody>
      </p:sp>
      <p:sp>
        <p:nvSpPr>
          <p:cNvPr id="29699" name="Content Placeholder 2"/>
          <p:cNvSpPr>
            <a:spLocks noGrp="1"/>
          </p:cNvSpPr>
          <p:nvPr>
            <p:ph idx="1"/>
          </p:nvPr>
        </p:nvSpPr>
        <p:spPr/>
        <p:txBody>
          <a:bodyPr/>
          <a:lstStyle/>
          <a:p>
            <a:r>
              <a:rPr lang="en-US" altLang="en-US" dirty="0" smtClean="0"/>
              <a:t>The jobs argument</a:t>
            </a:r>
          </a:p>
          <a:p>
            <a:pPr lvl="1"/>
            <a:r>
              <a:rPr lang="en-US" altLang="en-US" dirty="0" smtClean="0"/>
              <a:t>“Trade with other countries destroys domestic jobs”</a:t>
            </a:r>
          </a:p>
          <a:p>
            <a:pPr lvl="1"/>
            <a:r>
              <a:rPr lang="en-US" altLang="en-US" dirty="0" smtClean="0"/>
              <a:t>Free trade creates jobs at the same time that it destroys </a:t>
            </a:r>
            <a:r>
              <a:rPr lang="en-US" altLang="en-US" dirty="0" smtClean="0"/>
              <a:t>them</a:t>
            </a:r>
          </a:p>
          <a:p>
            <a:pPr lvl="1"/>
            <a:r>
              <a:rPr lang="en-US" altLang="en-US" dirty="0"/>
              <a:t>Total unemployment does not rise as imports rise, because job losses from imports are offset by </a:t>
            </a:r>
            <a:r>
              <a:rPr lang="en-US" altLang="en-US" dirty="0" smtClean="0"/>
              <a:t>job </a:t>
            </a:r>
            <a:r>
              <a:rPr lang="en-US" altLang="en-US" dirty="0"/>
              <a:t>gains in export industries….</a:t>
            </a:r>
            <a:endParaRPr lang="en-US" altLang="en-US" dirty="0" smtClean="0"/>
          </a:p>
        </p:txBody>
      </p:sp>
      <p:sp>
        <p:nvSpPr>
          <p:cNvPr id="2970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B60958AB-9302-4A68-A19F-C9B4A5E7CEEC}" type="slidenum">
              <a:rPr lang="en-US" altLang="en-US" sz="1200" smtClean="0">
                <a:solidFill>
                  <a:srgbClr val="002060"/>
                </a:solidFill>
              </a:rPr>
              <a:pPr algn="ctr" eaLnBrk="1" hangingPunct="1"/>
              <a:t>21</a:t>
            </a:fld>
            <a:endParaRPr lang="en-US" altLang="en-US" sz="1200" smtClean="0">
              <a:solidFill>
                <a:srgbClr val="002060"/>
              </a:solidFill>
            </a:endParaRPr>
          </a:p>
        </p:txBody>
      </p:sp>
      <p:sp>
        <p:nvSpPr>
          <p:cNvPr id="2970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186529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0"/>
            <a:ext cx="8934450" cy="838200"/>
          </a:xfrm>
        </p:spPr>
        <p:txBody>
          <a:bodyPr/>
          <a:lstStyle/>
          <a:p>
            <a:r>
              <a:rPr lang="en-US" sz="2800" dirty="0"/>
              <a:t>U.S. Imports &amp; Unemployment, </a:t>
            </a:r>
            <a:r>
              <a:rPr lang="en-US" sz="2800" dirty="0" smtClean="0"/>
              <a:t>decade </a:t>
            </a:r>
            <a:r>
              <a:rPr lang="en-US" sz="2800" dirty="0"/>
              <a:t>averages, </a:t>
            </a:r>
            <a:r>
              <a:rPr lang="en-US" sz="2800" dirty="0" smtClean="0"/>
              <a:t/>
            </a:r>
            <a:br>
              <a:rPr lang="en-US" sz="2800" dirty="0" smtClean="0"/>
            </a:br>
            <a:r>
              <a:rPr lang="en-US" sz="2800" dirty="0"/>
              <a:t>	</a:t>
            </a:r>
            <a:r>
              <a:rPr lang="en-US" sz="2800" dirty="0" smtClean="0"/>
              <a:t>	1955–2014</a:t>
            </a:r>
            <a:endParaRPr lang="en-US" sz="28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22</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Chart 5"/>
          <p:cNvGraphicFramePr>
            <a:graphicFrameLocks/>
          </p:cNvGraphicFramePr>
          <p:nvPr>
            <p:extLst>
              <p:ext uri="{D42A27DB-BD31-4B8C-83A1-F6EECF244321}">
                <p14:modId xmlns:p14="http://schemas.microsoft.com/office/powerpoint/2010/main" val="3320765294"/>
              </p:ext>
            </p:extLst>
          </p:nvPr>
        </p:nvGraphicFramePr>
        <p:xfrm>
          <a:off x="533400" y="762000"/>
          <a:ext cx="8229600"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63297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wrap="square" anchor="t"/>
          <a:lstStyle/>
          <a:p>
            <a:r>
              <a:rPr lang="en-US" altLang="en-US" sz="3900" smtClean="0"/>
              <a:t>Arguments For Restricting Trade</a:t>
            </a:r>
          </a:p>
        </p:txBody>
      </p:sp>
      <p:sp>
        <p:nvSpPr>
          <p:cNvPr id="29699" name="Content Placeholder 2"/>
          <p:cNvSpPr>
            <a:spLocks noGrp="1"/>
          </p:cNvSpPr>
          <p:nvPr>
            <p:ph idx="1"/>
          </p:nvPr>
        </p:nvSpPr>
        <p:spPr>
          <a:xfrm>
            <a:off x="277813" y="1025525"/>
            <a:ext cx="8713787" cy="5422900"/>
          </a:xfrm>
        </p:spPr>
        <p:txBody>
          <a:bodyPr/>
          <a:lstStyle/>
          <a:p>
            <a:r>
              <a:rPr lang="en-US" altLang="en-US" dirty="0" smtClean="0"/>
              <a:t>The </a:t>
            </a:r>
            <a:r>
              <a:rPr lang="en-US" altLang="en-US" dirty="0" smtClean="0"/>
              <a:t>national-security argument</a:t>
            </a:r>
          </a:p>
          <a:p>
            <a:pPr lvl="1"/>
            <a:r>
              <a:rPr lang="en-US" altLang="en-US" sz="3000" dirty="0" smtClean="0"/>
              <a:t>“The industry is vital for national </a:t>
            </a:r>
            <a:r>
              <a:rPr lang="en-US" altLang="en-US" sz="3000" dirty="0" smtClean="0"/>
              <a:t>security and it should </a:t>
            </a:r>
            <a:r>
              <a:rPr lang="en-US" altLang="en-US" sz="3000" dirty="0"/>
              <a:t>be protected from foreign competition, to prevent dependence on imports that could be disrupted during wartime”</a:t>
            </a:r>
            <a:endParaRPr lang="en-US" altLang="en-US" sz="3000" dirty="0" smtClean="0"/>
          </a:p>
          <a:p>
            <a:pPr lvl="1"/>
            <a:r>
              <a:rPr lang="en-US" altLang="en-US" sz="2800" dirty="0" smtClean="0"/>
              <a:t>When there are legitimate concerns over national </a:t>
            </a:r>
            <a:r>
              <a:rPr lang="en-US" altLang="en-US" sz="2800" dirty="0" smtClean="0"/>
              <a:t>security</a:t>
            </a:r>
          </a:p>
          <a:p>
            <a:pPr lvl="2"/>
            <a:r>
              <a:rPr lang="en-US" altLang="en-US" dirty="0"/>
              <a:t>But producers may exaggerate their own importance to national security to obtain protection from foreign competition</a:t>
            </a:r>
            <a:endParaRPr lang="en-US" altLang="en-US" dirty="0" smtClean="0"/>
          </a:p>
        </p:txBody>
      </p:sp>
      <p:sp>
        <p:nvSpPr>
          <p:cNvPr id="2970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B60958AB-9302-4A68-A19F-C9B4A5E7CEEC}" type="slidenum">
              <a:rPr lang="en-US" altLang="en-US" sz="1200" smtClean="0">
                <a:solidFill>
                  <a:srgbClr val="002060"/>
                </a:solidFill>
              </a:rPr>
              <a:pPr algn="ctr" eaLnBrk="1" hangingPunct="1"/>
              <a:t>23</a:t>
            </a:fld>
            <a:endParaRPr lang="en-US" altLang="en-US" sz="1200" smtClean="0">
              <a:solidFill>
                <a:srgbClr val="002060"/>
              </a:solidFill>
            </a:endParaRPr>
          </a:p>
        </p:txBody>
      </p:sp>
      <p:sp>
        <p:nvSpPr>
          <p:cNvPr id="2970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5649824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wrap="square" anchor="t"/>
          <a:lstStyle/>
          <a:p>
            <a:r>
              <a:rPr lang="en-US" altLang="en-US" sz="3900" smtClean="0"/>
              <a:t>Arguments For Restricting Trade</a:t>
            </a:r>
          </a:p>
        </p:txBody>
      </p:sp>
      <p:sp>
        <p:nvSpPr>
          <p:cNvPr id="30723" name="Content Placeholder 2"/>
          <p:cNvSpPr>
            <a:spLocks noGrp="1"/>
          </p:cNvSpPr>
          <p:nvPr>
            <p:ph idx="1"/>
          </p:nvPr>
        </p:nvSpPr>
        <p:spPr/>
        <p:txBody>
          <a:bodyPr/>
          <a:lstStyle/>
          <a:p>
            <a:r>
              <a:rPr lang="en-US" altLang="en-US" dirty="0" smtClean="0"/>
              <a:t>The infant-industry argument</a:t>
            </a:r>
          </a:p>
          <a:p>
            <a:pPr lvl="1"/>
            <a:r>
              <a:rPr lang="en-US" altLang="en-US" dirty="0" smtClean="0"/>
              <a:t>“New industries need temporary trade restriction to help them get started” </a:t>
            </a:r>
          </a:p>
          <a:p>
            <a:pPr lvl="1"/>
            <a:r>
              <a:rPr lang="en-US" altLang="en-US" dirty="0" smtClean="0"/>
              <a:t>Difficult to implement in practice</a:t>
            </a:r>
          </a:p>
          <a:p>
            <a:pPr lvl="1"/>
            <a:r>
              <a:rPr lang="en-US" altLang="en-US" dirty="0" smtClean="0"/>
              <a:t>The </a:t>
            </a:r>
            <a:r>
              <a:rPr lang="en-US" altLang="en-US" dirty="0" smtClean="0"/>
              <a:t>temporary </a:t>
            </a:r>
            <a:r>
              <a:rPr lang="en-US" altLang="en-US" dirty="0" smtClean="0"/>
              <a:t>policy is hard to remove</a:t>
            </a:r>
          </a:p>
          <a:p>
            <a:pPr lvl="1"/>
            <a:r>
              <a:rPr lang="en-US" altLang="en-US" dirty="0" smtClean="0"/>
              <a:t>Protection is not necessary for an infant industry to grow</a:t>
            </a:r>
          </a:p>
        </p:txBody>
      </p:sp>
      <p:sp>
        <p:nvSpPr>
          <p:cNvPr id="3072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0E344748-8C84-439E-BF86-CA4AE9C96F61}" type="slidenum">
              <a:rPr lang="en-US" altLang="en-US" sz="1200" smtClean="0">
                <a:solidFill>
                  <a:srgbClr val="002060"/>
                </a:solidFill>
              </a:rPr>
              <a:pPr algn="ctr" eaLnBrk="1" hangingPunct="1"/>
              <a:t>24</a:t>
            </a:fld>
            <a:endParaRPr lang="en-US" altLang="en-US" sz="1200" smtClean="0">
              <a:solidFill>
                <a:srgbClr val="002060"/>
              </a:solidFill>
            </a:endParaRPr>
          </a:p>
        </p:txBody>
      </p:sp>
      <p:sp>
        <p:nvSpPr>
          <p:cNvPr id="3072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6939252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wrap="square" anchor="t"/>
          <a:lstStyle/>
          <a:p>
            <a:r>
              <a:rPr lang="en-US" altLang="en-US" sz="3900" smtClean="0"/>
              <a:t>Arguments For Restricting Trade</a:t>
            </a:r>
          </a:p>
        </p:txBody>
      </p:sp>
      <p:sp>
        <p:nvSpPr>
          <p:cNvPr id="31747" name="Content Placeholder 2"/>
          <p:cNvSpPr>
            <a:spLocks noGrp="1"/>
          </p:cNvSpPr>
          <p:nvPr>
            <p:ph idx="1"/>
          </p:nvPr>
        </p:nvSpPr>
        <p:spPr/>
        <p:txBody>
          <a:bodyPr/>
          <a:lstStyle/>
          <a:p>
            <a:r>
              <a:rPr lang="en-US" altLang="en-US" dirty="0" smtClean="0"/>
              <a:t>The unfair-competition argument</a:t>
            </a:r>
          </a:p>
          <a:p>
            <a:pPr lvl="1"/>
            <a:r>
              <a:rPr lang="en-US" altLang="en-US" dirty="0" smtClean="0"/>
              <a:t>“</a:t>
            </a:r>
            <a:r>
              <a:rPr lang="en-US" altLang="en-US" dirty="0" smtClean="0"/>
              <a:t>Producers </a:t>
            </a:r>
            <a:r>
              <a:rPr lang="en-US" altLang="en-US" dirty="0"/>
              <a:t>argue their competitors in another country have an unfair advantage, </a:t>
            </a:r>
            <a:r>
              <a:rPr lang="en-US" altLang="en-US" dirty="0" smtClean="0"/>
              <a:t>e.g</a:t>
            </a:r>
            <a:r>
              <a:rPr lang="en-US" altLang="en-US" dirty="0"/>
              <a:t>. due to </a:t>
            </a:r>
            <a:r>
              <a:rPr lang="en-US" altLang="en-US" dirty="0" smtClean="0"/>
              <a:t>government </a:t>
            </a:r>
            <a:r>
              <a:rPr lang="en-US" altLang="en-US" dirty="0"/>
              <a:t>subsidies”</a:t>
            </a:r>
            <a:endParaRPr lang="en-US" altLang="en-US" dirty="0" smtClean="0"/>
          </a:p>
          <a:p>
            <a:pPr lvl="1"/>
            <a:r>
              <a:rPr lang="en-US" altLang="en-US" dirty="0" smtClean="0"/>
              <a:t>Increase in total surplus for the </a:t>
            </a:r>
            <a:r>
              <a:rPr lang="en-US" altLang="en-US" dirty="0" smtClean="0"/>
              <a:t>country</a:t>
            </a:r>
          </a:p>
          <a:p>
            <a:pPr lvl="2"/>
            <a:r>
              <a:rPr lang="en-US" altLang="en-US" dirty="0"/>
              <a:t>We should welcome imports of low-cost products subsidized by the other country’s </a:t>
            </a:r>
            <a:r>
              <a:rPr lang="en-US" altLang="en-US" dirty="0" smtClean="0"/>
              <a:t>taxpayers</a:t>
            </a:r>
          </a:p>
          <a:p>
            <a:pPr lvl="2"/>
            <a:r>
              <a:rPr lang="en-US" altLang="en-US" dirty="0" smtClean="0"/>
              <a:t>The </a:t>
            </a:r>
            <a:r>
              <a:rPr lang="en-US" altLang="en-US" dirty="0"/>
              <a:t>gains to our consumers will exceed the losses to our producers</a:t>
            </a:r>
            <a:endParaRPr lang="en-US" altLang="en-US" dirty="0" smtClean="0"/>
          </a:p>
        </p:txBody>
      </p:sp>
      <p:sp>
        <p:nvSpPr>
          <p:cNvPr id="3174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5039E4EE-5B28-41D7-8F85-A17AE551E815}" type="slidenum">
              <a:rPr lang="en-US" altLang="en-US" sz="1200" smtClean="0">
                <a:solidFill>
                  <a:srgbClr val="002060"/>
                </a:solidFill>
              </a:rPr>
              <a:pPr algn="ctr" eaLnBrk="1" hangingPunct="1"/>
              <a:t>25</a:t>
            </a:fld>
            <a:endParaRPr lang="en-US" altLang="en-US" sz="1200" smtClean="0">
              <a:solidFill>
                <a:srgbClr val="002060"/>
              </a:solidFill>
            </a:endParaRPr>
          </a:p>
        </p:txBody>
      </p:sp>
      <p:sp>
        <p:nvSpPr>
          <p:cNvPr id="3174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1601164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wrap="square" anchor="t"/>
          <a:lstStyle/>
          <a:p>
            <a:r>
              <a:rPr lang="en-US" altLang="en-US" sz="3900" smtClean="0"/>
              <a:t>Arguments For Restricting Trade</a:t>
            </a:r>
          </a:p>
        </p:txBody>
      </p:sp>
      <p:sp>
        <p:nvSpPr>
          <p:cNvPr id="31747" name="Content Placeholder 2"/>
          <p:cNvSpPr>
            <a:spLocks noGrp="1"/>
          </p:cNvSpPr>
          <p:nvPr>
            <p:ph idx="1"/>
          </p:nvPr>
        </p:nvSpPr>
        <p:spPr/>
        <p:txBody>
          <a:bodyPr/>
          <a:lstStyle/>
          <a:p>
            <a:r>
              <a:rPr lang="en-US" altLang="en-US" dirty="0" smtClean="0"/>
              <a:t>The </a:t>
            </a:r>
            <a:r>
              <a:rPr lang="en-US" altLang="en-US" dirty="0" smtClean="0"/>
              <a:t>protection-as-a-bargaining-chip argument</a:t>
            </a:r>
          </a:p>
          <a:p>
            <a:pPr lvl="1"/>
            <a:r>
              <a:rPr lang="en-US" altLang="en-US" dirty="0" smtClean="0"/>
              <a:t>“Trade restrictions can be useful when we bargain with our trading partners”</a:t>
            </a:r>
          </a:p>
          <a:p>
            <a:pPr lvl="1"/>
            <a:r>
              <a:rPr lang="en-US" altLang="en-US" dirty="0" smtClean="0"/>
              <a:t>The threat may not work</a:t>
            </a:r>
          </a:p>
        </p:txBody>
      </p:sp>
      <p:sp>
        <p:nvSpPr>
          <p:cNvPr id="3174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5039E4EE-5B28-41D7-8F85-A17AE551E815}" type="slidenum">
              <a:rPr lang="en-US" altLang="en-US" sz="1200" smtClean="0">
                <a:solidFill>
                  <a:srgbClr val="002060"/>
                </a:solidFill>
              </a:rPr>
              <a:pPr algn="ctr" eaLnBrk="1" hangingPunct="1"/>
              <a:t>26</a:t>
            </a:fld>
            <a:endParaRPr lang="en-US" altLang="en-US" sz="1200" smtClean="0">
              <a:solidFill>
                <a:srgbClr val="002060"/>
              </a:solidFill>
            </a:endParaRPr>
          </a:p>
        </p:txBody>
      </p:sp>
      <p:sp>
        <p:nvSpPr>
          <p:cNvPr id="3174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1682596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015974"/>
            <a:ext cx="5334000" cy="2384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ASK THE EXPERTS</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27</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Text Placeholder 4"/>
          <p:cNvSpPr>
            <a:spLocks noGrp="1"/>
          </p:cNvSpPr>
          <p:nvPr>
            <p:ph type="body" sz="quarter" idx="12"/>
          </p:nvPr>
        </p:nvSpPr>
        <p:spPr/>
        <p:txBody>
          <a:bodyPr/>
          <a:lstStyle/>
          <a:p>
            <a:r>
              <a:rPr lang="en-US" dirty="0"/>
              <a:t>Trade Deals</a:t>
            </a:r>
          </a:p>
        </p:txBody>
      </p:sp>
      <p:sp>
        <p:nvSpPr>
          <p:cNvPr id="6" name="Text Placeholder 5"/>
          <p:cNvSpPr>
            <a:spLocks noGrp="1"/>
          </p:cNvSpPr>
          <p:nvPr>
            <p:ph type="body" sz="quarter" idx="14"/>
          </p:nvPr>
        </p:nvSpPr>
        <p:spPr>
          <a:xfrm>
            <a:off x="533400" y="1295400"/>
            <a:ext cx="8077200" cy="2819400"/>
          </a:xfrm>
        </p:spPr>
        <p:txBody>
          <a:bodyPr/>
          <a:lstStyle/>
          <a:p>
            <a:r>
              <a:rPr lang="en-US" sz="3000" dirty="0"/>
              <a:t>“Refusing to liberalize trade unless partner countries adopt new </a:t>
            </a:r>
            <a:r>
              <a:rPr lang="en-US" sz="3000" dirty="0" smtClean="0"/>
              <a:t>labor or </a:t>
            </a:r>
            <a:r>
              <a:rPr lang="en-US" sz="3000" dirty="0"/>
              <a:t>environmental rules is a bad policy, because even if the </a:t>
            </a:r>
            <a:r>
              <a:rPr lang="en-US" sz="3000" dirty="0" smtClean="0"/>
              <a:t>new standards </a:t>
            </a:r>
            <a:r>
              <a:rPr lang="en-US" sz="3000" dirty="0"/>
              <a:t>would reduce distortions on some dimensions, such </a:t>
            </a:r>
            <a:r>
              <a:rPr lang="en-US" sz="3000" dirty="0" smtClean="0"/>
              <a:t>a policy </a:t>
            </a:r>
            <a:r>
              <a:rPr lang="en-US" sz="3000" dirty="0"/>
              <a:t>involves threatening to maintain large distortions in the </a:t>
            </a:r>
            <a:r>
              <a:rPr lang="en-US" sz="3000" dirty="0" smtClean="0"/>
              <a:t>form of </a:t>
            </a:r>
            <a:r>
              <a:rPr lang="en-US" sz="3000" dirty="0"/>
              <a:t>restricted trade.”</a:t>
            </a:r>
          </a:p>
        </p:txBody>
      </p:sp>
    </p:spTree>
    <p:extLst>
      <p:ext uri="{BB962C8B-B14F-4D97-AF65-F5344CB8AC3E}">
        <p14:creationId xmlns:p14="http://schemas.microsoft.com/office/powerpoint/2010/main" val="427601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left)">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title"/>
          </p:nvPr>
        </p:nvSpPr>
        <p:spPr/>
        <p:txBody>
          <a:bodyPr anchor="t"/>
          <a:lstStyle/>
          <a:p>
            <a:r>
              <a:rPr lang="en-US" altLang="en-US" smtClean="0"/>
              <a:t>Trade agreements and the WTO</a:t>
            </a:r>
          </a:p>
        </p:txBody>
      </p:sp>
      <p:sp>
        <p:nvSpPr>
          <p:cNvPr id="32771" name="Content Placeholder 1"/>
          <p:cNvSpPr>
            <a:spLocks noGrp="1"/>
          </p:cNvSpPr>
          <p:nvPr>
            <p:ph idx="1"/>
          </p:nvPr>
        </p:nvSpPr>
        <p:spPr/>
        <p:txBody>
          <a:bodyPr/>
          <a:lstStyle/>
          <a:p>
            <a:r>
              <a:rPr lang="en-US" altLang="en-US" smtClean="0"/>
              <a:t>World Trade Organization, WTO</a:t>
            </a:r>
          </a:p>
          <a:p>
            <a:r>
              <a:rPr lang="en-US" altLang="en-US" smtClean="0"/>
              <a:t>Unilateral approach to achieve free trade</a:t>
            </a:r>
          </a:p>
          <a:p>
            <a:pPr lvl="1"/>
            <a:r>
              <a:rPr lang="en-US" altLang="en-US" smtClean="0"/>
              <a:t>Remove its trade restrictions on its own</a:t>
            </a:r>
          </a:p>
          <a:p>
            <a:pPr lvl="1"/>
            <a:r>
              <a:rPr lang="en-US" altLang="en-US" smtClean="0"/>
              <a:t>Great Britain, 19</a:t>
            </a:r>
            <a:r>
              <a:rPr lang="en-US" altLang="en-US" baseline="30000" smtClean="0"/>
              <a:t>th</a:t>
            </a:r>
            <a:r>
              <a:rPr lang="en-US" altLang="en-US" smtClean="0"/>
              <a:t> century</a:t>
            </a:r>
          </a:p>
          <a:p>
            <a:pPr lvl="1"/>
            <a:r>
              <a:rPr lang="en-US" altLang="en-US" smtClean="0"/>
              <a:t>Chile and South Korea, recent years</a:t>
            </a:r>
          </a:p>
          <a:p>
            <a:r>
              <a:rPr lang="en-US" altLang="en-US" smtClean="0"/>
              <a:t>Multilateral approach to free trade</a:t>
            </a:r>
          </a:p>
          <a:p>
            <a:pPr lvl="1"/>
            <a:r>
              <a:rPr lang="en-US" altLang="en-US" smtClean="0"/>
              <a:t>Reduce its trade restrictions while other countries do the same</a:t>
            </a:r>
          </a:p>
          <a:p>
            <a:pPr lvl="1"/>
            <a:r>
              <a:rPr lang="en-US" altLang="en-US" smtClean="0"/>
              <a:t>NAFTA, GATT</a:t>
            </a:r>
          </a:p>
          <a:p>
            <a:endParaRPr lang="en-US" altLang="en-US" smtClean="0"/>
          </a:p>
        </p:txBody>
      </p:sp>
      <p:sp>
        <p:nvSpPr>
          <p:cNvPr id="32773"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fld id="{EAAB2E6E-E942-489D-8486-627A9CD9C9C9}" type="slidenum">
              <a:rPr lang="en-US" altLang="en-US" sz="1200" smtClean="0">
                <a:solidFill>
                  <a:srgbClr val="002060"/>
                </a:solidFill>
              </a:rPr>
              <a:pPr algn="ctr" eaLnBrk="1" hangingPunct="1"/>
              <a:t>28</a:t>
            </a:fld>
            <a:endParaRPr lang="en-US" altLang="en-US" sz="1200" smtClean="0">
              <a:solidFill>
                <a:srgbClr val="002060"/>
              </a:solidFill>
            </a:endParaRPr>
          </a:p>
        </p:txBody>
      </p:sp>
      <p:sp>
        <p:nvSpPr>
          <p:cNvPr id="3277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687401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p:cNvSpPr>
          <p:nvPr>
            <p:ph type="title"/>
          </p:nvPr>
        </p:nvSpPr>
        <p:spPr/>
        <p:txBody>
          <a:bodyPr anchor="t"/>
          <a:lstStyle/>
          <a:p>
            <a:r>
              <a:rPr lang="en-US" altLang="en-US" smtClean="0"/>
              <a:t>Trade agreements and the WTO</a:t>
            </a:r>
          </a:p>
        </p:txBody>
      </p:sp>
      <p:sp>
        <p:nvSpPr>
          <p:cNvPr id="33795" name="Content Placeholder 1"/>
          <p:cNvSpPr>
            <a:spLocks noGrp="1"/>
          </p:cNvSpPr>
          <p:nvPr>
            <p:ph idx="1"/>
          </p:nvPr>
        </p:nvSpPr>
        <p:spPr/>
        <p:txBody>
          <a:bodyPr/>
          <a:lstStyle/>
          <a:p>
            <a:r>
              <a:rPr lang="en-US" altLang="en-US" smtClean="0"/>
              <a:t>North American Free Trade Agreement (NAFTA)</a:t>
            </a:r>
          </a:p>
          <a:p>
            <a:pPr lvl="1"/>
            <a:r>
              <a:rPr lang="en-US" altLang="en-US" smtClean="0"/>
              <a:t>1993, lowered trade barriers among the United States, Mexico, and Canada</a:t>
            </a:r>
          </a:p>
          <a:p>
            <a:r>
              <a:rPr lang="en-US" altLang="en-US" smtClean="0"/>
              <a:t>General Agreement on Tariffs and Trade (GATT)</a:t>
            </a:r>
          </a:p>
          <a:p>
            <a:pPr lvl="1"/>
            <a:r>
              <a:rPr lang="en-US" altLang="en-US" smtClean="0"/>
              <a:t>Continuing series of negotiations among many of the world’s countries with the goal of promoting free trade</a:t>
            </a:r>
          </a:p>
        </p:txBody>
      </p:sp>
      <p:sp>
        <p:nvSpPr>
          <p:cNvPr id="33797"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fld id="{C03BB440-7380-43BA-BACF-440E189EB10F}" type="slidenum">
              <a:rPr lang="en-US" altLang="en-US" sz="1200" smtClean="0">
                <a:solidFill>
                  <a:srgbClr val="002060"/>
                </a:solidFill>
              </a:rPr>
              <a:pPr algn="ctr" eaLnBrk="1" hangingPunct="1"/>
              <a:t>29</a:t>
            </a:fld>
            <a:endParaRPr lang="en-US" altLang="en-US" sz="1200" smtClean="0">
              <a:solidFill>
                <a:srgbClr val="002060"/>
              </a:solidFill>
            </a:endParaRPr>
          </a:p>
        </p:txBody>
      </p:sp>
      <p:sp>
        <p:nvSpPr>
          <p:cNvPr id="3379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685870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wrap="square" anchor="t"/>
          <a:lstStyle/>
          <a:p>
            <a:r>
              <a:rPr lang="en-US" altLang="en-US" dirty="0" smtClean="0"/>
              <a:t>Review from Chapter 3</a:t>
            </a:r>
            <a:endParaRPr lang="en-US" altLang="en-US" dirty="0" smtClean="0"/>
          </a:p>
        </p:txBody>
      </p:sp>
      <p:sp>
        <p:nvSpPr>
          <p:cNvPr id="10243" name="Content Placeholder 2"/>
          <p:cNvSpPr>
            <a:spLocks noGrp="1"/>
          </p:cNvSpPr>
          <p:nvPr>
            <p:ph idx="1"/>
          </p:nvPr>
        </p:nvSpPr>
        <p:spPr/>
        <p:txBody>
          <a:bodyPr/>
          <a:lstStyle/>
          <a:p>
            <a:r>
              <a:rPr lang="en-US" altLang="en-US" dirty="0"/>
              <a:t>A country has a comparative advantage in a good </a:t>
            </a:r>
            <a:endParaRPr lang="en-US" altLang="en-US" dirty="0" smtClean="0"/>
          </a:p>
          <a:p>
            <a:pPr lvl="1"/>
            <a:r>
              <a:rPr lang="en-US" altLang="en-US" dirty="0" smtClean="0"/>
              <a:t>If </a:t>
            </a:r>
            <a:r>
              <a:rPr lang="en-US" altLang="en-US" dirty="0"/>
              <a:t>it produces the good at </a:t>
            </a:r>
            <a:r>
              <a:rPr lang="en-US" altLang="en-US" dirty="0" smtClean="0"/>
              <a:t>lower opportunity </a:t>
            </a:r>
            <a:r>
              <a:rPr lang="en-US" altLang="en-US" dirty="0"/>
              <a:t>cost than other </a:t>
            </a:r>
            <a:r>
              <a:rPr lang="en-US" altLang="en-US" dirty="0" smtClean="0"/>
              <a:t>countries</a:t>
            </a:r>
            <a:endParaRPr lang="en-US" altLang="en-US" dirty="0"/>
          </a:p>
          <a:p>
            <a:r>
              <a:rPr lang="en-US" altLang="en-US" dirty="0" smtClean="0"/>
              <a:t>Countries </a:t>
            </a:r>
            <a:r>
              <a:rPr lang="en-US" altLang="en-US" dirty="0"/>
              <a:t>can gain from trade </a:t>
            </a:r>
            <a:endParaRPr lang="en-US" altLang="en-US" dirty="0" smtClean="0"/>
          </a:p>
          <a:p>
            <a:pPr lvl="1"/>
            <a:r>
              <a:rPr lang="en-US" altLang="en-US" dirty="0" smtClean="0"/>
              <a:t>If </a:t>
            </a:r>
            <a:r>
              <a:rPr lang="en-US" altLang="en-US" dirty="0"/>
              <a:t>each exports the goods in which it has a comparative </a:t>
            </a:r>
            <a:r>
              <a:rPr lang="en-US" altLang="en-US" dirty="0" smtClean="0"/>
              <a:t>advantage  </a:t>
            </a:r>
            <a:endParaRPr lang="en-US" altLang="en-US" dirty="0" smtClean="0"/>
          </a:p>
        </p:txBody>
      </p:sp>
      <p:sp>
        <p:nvSpPr>
          <p:cNvPr id="1024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259799E4-073D-4DEE-ABB2-1331C6D87829}" type="slidenum">
              <a:rPr lang="en-US" altLang="en-US" sz="1200" smtClean="0">
                <a:solidFill>
                  <a:srgbClr val="002060"/>
                </a:solidFill>
              </a:rPr>
              <a:pPr algn="ctr" eaLnBrk="1" hangingPunct="1"/>
              <a:t>3</a:t>
            </a:fld>
            <a:endParaRPr lang="en-US" altLang="en-US" sz="1200" smtClean="0">
              <a:solidFill>
                <a:srgbClr val="002060"/>
              </a:solidFill>
            </a:endParaRPr>
          </a:p>
        </p:txBody>
      </p:sp>
      <p:sp>
        <p:nvSpPr>
          <p:cNvPr id="102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3791198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p:cNvSpPr>
            <a:spLocks noGrp="1"/>
          </p:cNvSpPr>
          <p:nvPr>
            <p:ph type="title"/>
          </p:nvPr>
        </p:nvSpPr>
        <p:spPr/>
        <p:txBody>
          <a:bodyPr anchor="t"/>
          <a:lstStyle/>
          <a:p>
            <a:r>
              <a:rPr lang="en-US" altLang="en-US" smtClean="0"/>
              <a:t>Trade agreements and the WTO</a:t>
            </a:r>
          </a:p>
        </p:txBody>
      </p:sp>
      <p:sp>
        <p:nvSpPr>
          <p:cNvPr id="34819" name="Content Placeholder 1"/>
          <p:cNvSpPr>
            <a:spLocks noGrp="1"/>
          </p:cNvSpPr>
          <p:nvPr>
            <p:ph idx="1"/>
          </p:nvPr>
        </p:nvSpPr>
        <p:spPr/>
        <p:txBody>
          <a:bodyPr/>
          <a:lstStyle/>
          <a:p>
            <a:r>
              <a:rPr lang="en-US" altLang="en-US" dirty="0" smtClean="0"/>
              <a:t>GATT</a:t>
            </a:r>
          </a:p>
          <a:p>
            <a:pPr lvl="1"/>
            <a:r>
              <a:rPr lang="en-US" altLang="en-US" sz="3000" dirty="0" smtClean="0"/>
              <a:t>United States helped to found GATT</a:t>
            </a:r>
          </a:p>
          <a:p>
            <a:pPr lvl="2"/>
            <a:r>
              <a:rPr lang="en-US" altLang="en-US" dirty="0" smtClean="0"/>
              <a:t>After World War II</a:t>
            </a:r>
          </a:p>
          <a:p>
            <a:pPr lvl="2"/>
            <a:r>
              <a:rPr lang="en-US" altLang="en-US" dirty="0" smtClean="0"/>
              <a:t>In response to the high tariffs imposed during the Great Depression</a:t>
            </a:r>
          </a:p>
          <a:p>
            <a:pPr lvl="1"/>
            <a:r>
              <a:rPr lang="en-US" altLang="en-US" sz="3000" dirty="0" smtClean="0"/>
              <a:t>Successfully reduced the average tariff among member countries from about 40% to 5%</a:t>
            </a:r>
          </a:p>
          <a:p>
            <a:pPr lvl="1"/>
            <a:r>
              <a:rPr lang="en-US" altLang="en-US" sz="3000" dirty="0" smtClean="0"/>
              <a:t>Enforced by the WTO</a:t>
            </a:r>
          </a:p>
          <a:p>
            <a:pPr lvl="1"/>
            <a:r>
              <a:rPr lang="en-US" altLang="en-US" sz="3000" dirty="0" smtClean="0"/>
              <a:t>2015: 162 countries; more than 97 % of world trade</a:t>
            </a:r>
          </a:p>
        </p:txBody>
      </p:sp>
      <p:sp>
        <p:nvSpPr>
          <p:cNvPr id="34821"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fld id="{248B7B13-DF4C-423B-80AC-607E16E8FB16}" type="slidenum">
              <a:rPr lang="en-US" altLang="en-US" sz="1200" smtClean="0">
                <a:solidFill>
                  <a:srgbClr val="002060"/>
                </a:solidFill>
              </a:rPr>
              <a:pPr algn="ctr" eaLnBrk="1" hangingPunct="1"/>
              <a:t>30</a:t>
            </a:fld>
            <a:endParaRPr lang="en-US" altLang="en-US" sz="1200" smtClean="0">
              <a:solidFill>
                <a:srgbClr val="002060"/>
              </a:solidFill>
            </a:endParaRPr>
          </a:p>
        </p:txBody>
      </p:sp>
      <p:sp>
        <p:nvSpPr>
          <p:cNvPr id="3482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470495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title"/>
          </p:nvPr>
        </p:nvSpPr>
        <p:spPr/>
        <p:txBody>
          <a:bodyPr anchor="t"/>
          <a:lstStyle/>
          <a:p>
            <a:r>
              <a:rPr lang="en-US" altLang="en-US" smtClean="0"/>
              <a:t>Trade agreements and the WTO</a:t>
            </a:r>
          </a:p>
        </p:txBody>
      </p:sp>
      <p:sp>
        <p:nvSpPr>
          <p:cNvPr id="35843" name="Content Placeholder 1"/>
          <p:cNvSpPr>
            <a:spLocks noGrp="1"/>
          </p:cNvSpPr>
          <p:nvPr>
            <p:ph idx="1"/>
          </p:nvPr>
        </p:nvSpPr>
        <p:spPr/>
        <p:txBody>
          <a:bodyPr/>
          <a:lstStyle/>
          <a:p>
            <a:r>
              <a:rPr lang="en-US" altLang="en-US" smtClean="0"/>
              <a:t>Advantages of the multilateral approach</a:t>
            </a:r>
          </a:p>
          <a:p>
            <a:pPr lvl="1"/>
            <a:r>
              <a:rPr lang="en-US" altLang="en-US" smtClean="0"/>
              <a:t>Potential to result in freer trade than unilateral approach</a:t>
            </a:r>
          </a:p>
          <a:p>
            <a:pPr lvl="2"/>
            <a:r>
              <a:rPr lang="en-US" altLang="en-US" smtClean="0"/>
              <a:t>Reduce trade restrictions abroad and at home</a:t>
            </a:r>
          </a:p>
          <a:p>
            <a:pPr lvl="1"/>
            <a:r>
              <a:rPr lang="en-US" altLang="en-US" smtClean="0"/>
              <a:t>Political advantage</a:t>
            </a:r>
          </a:p>
          <a:p>
            <a:pPr lvl="2"/>
            <a:r>
              <a:rPr lang="en-US" altLang="en-US" smtClean="0"/>
              <a:t>Producers are fewer and better organized than consumers</a:t>
            </a:r>
          </a:p>
          <a:p>
            <a:pPr lvl="2"/>
            <a:r>
              <a:rPr lang="en-US" altLang="en-US" smtClean="0"/>
              <a:t>Greater political influence</a:t>
            </a:r>
          </a:p>
        </p:txBody>
      </p:sp>
      <p:sp>
        <p:nvSpPr>
          <p:cNvPr id="35845"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fld id="{F11B3B6D-98B5-4B2F-9A89-AF14ADA8B9D0}" type="slidenum">
              <a:rPr lang="en-US" altLang="en-US" sz="1200" smtClean="0">
                <a:solidFill>
                  <a:srgbClr val="002060"/>
                </a:solidFill>
              </a:rPr>
              <a:pPr algn="ctr" eaLnBrk="1" hangingPunct="1"/>
              <a:t>31</a:t>
            </a:fld>
            <a:endParaRPr lang="en-US" altLang="en-US" sz="1200" smtClean="0">
              <a:solidFill>
                <a:srgbClr val="002060"/>
              </a:solidFill>
            </a:endParaRPr>
          </a:p>
        </p:txBody>
      </p:sp>
      <p:sp>
        <p:nvSpPr>
          <p:cNvPr id="358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162474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sz="2800" dirty="0"/>
              <a:t>A country will export a good if the world price of the good is higher than the domestic price without trade.  Trade raises producer surplus, reduces consumer surplus, and raises total surplus. </a:t>
            </a:r>
          </a:p>
          <a:p>
            <a:r>
              <a:rPr lang="en-US" sz="2800" dirty="0"/>
              <a:t>A country will import a good if the world price </a:t>
            </a:r>
            <a:br>
              <a:rPr lang="en-US" sz="2800" dirty="0"/>
            </a:br>
            <a:r>
              <a:rPr lang="en-US" sz="2800" dirty="0"/>
              <a:t>is lower than the domestic price without trade.  </a:t>
            </a:r>
            <a:br>
              <a:rPr lang="en-US" sz="2800" dirty="0"/>
            </a:br>
            <a:r>
              <a:rPr lang="en-US" sz="2800" dirty="0"/>
              <a:t>Trade lowers producer surplus but raises consumer and total surplus. </a:t>
            </a:r>
          </a:p>
          <a:p>
            <a:r>
              <a:rPr lang="en-US" sz="2800" dirty="0"/>
              <a:t>A tariff benefits producers and generates revenue for the </a:t>
            </a:r>
            <a:r>
              <a:rPr lang="en-US" sz="2800" dirty="0" smtClean="0"/>
              <a:t>government</a:t>
            </a:r>
            <a:r>
              <a:rPr lang="en-US" sz="2800" dirty="0"/>
              <a:t>, but the losses to consumers exceed these gains.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2036199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sz="3000" dirty="0"/>
              <a:t>Common arguments for restricting trade include:  protecting jobs, defending national security, helping infant industries, preventing unfair competition, and responding to foreign trade restrictions. </a:t>
            </a:r>
          </a:p>
          <a:p>
            <a:r>
              <a:rPr lang="en-US" sz="3000" dirty="0"/>
              <a:t>Some of these arguments have merit in some cases, but economists believe free trade is usually the better policy.</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7678683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wrap="square" anchor="t"/>
          <a:lstStyle/>
          <a:p>
            <a:r>
              <a:rPr lang="en-US" altLang="en-US" smtClean="0"/>
              <a:t>The Determinants of Trade</a:t>
            </a:r>
          </a:p>
        </p:txBody>
      </p:sp>
      <p:sp>
        <p:nvSpPr>
          <p:cNvPr id="10243" name="Content Placeholder 2"/>
          <p:cNvSpPr>
            <a:spLocks noGrp="1"/>
          </p:cNvSpPr>
          <p:nvPr>
            <p:ph idx="1"/>
          </p:nvPr>
        </p:nvSpPr>
        <p:spPr/>
        <p:txBody>
          <a:bodyPr/>
          <a:lstStyle/>
          <a:p>
            <a:r>
              <a:rPr lang="en-US" altLang="en-US" smtClean="0"/>
              <a:t>The equilibrium without trade</a:t>
            </a:r>
          </a:p>
          <a:p>
            <a:pPr lvl="1"/>
            <a:r>
              <a:rPr lang="en-US" altLang="en-US" smtClean="0"/>
              <a:t>Only domestic buyers and sellers</a:t>
            </a:r>
          </a:p>
          <a:p>
            <a:pPr lvl="1"/>
            <a:r>
              <a:rPr lang="en-US" altLang="en-US" smtClean="0"/>
              <a:t>Equilibrium price and quantity</a:t>
            </a:r>
          </a:p>
          <a:p>
            <a:pPr lvl="2"/>
            <a:r>
              <a:rPr lang="en-US" altLang="en-US" smtClean="0"/>
              <a:t>Determined on the domestic market</a:t>
            </a:r>
          </a:p>
          <a:p>
            <a:pPr lvl="1"/>
            <a:r>
              <a:rPr lang="en-US" altLang="en-US" smtClean="0"/>
              <a:t>Total benefits</a:t>
            </a:r>
          </a:p>
          <a:p>
            <a:pPr lvl="2"/>
            <a:r>
              <a:rPr lang="en-US" altLang="en-US" smtClean="0"/>
              <a:t>Consumer surplus</a:t>
            </a:r>
          </a:p>
          <a:p>
            <a:pPr lvl="2"/>
            <a:r>
              <a:rPr lang="en-US" altLang="en-US" smtClean="0"/>
              <a:t>Producer surplus</a:t>
            </a:r>
          </a:p>
        </p:txBody>
      </p:sp>
      <p:sp>
        <p:nvSpPr>
          <p:cNvPr id="1024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FC99A658-D100-490C-A3D2-DCF03A73E450}" type="slidenum">
              <a:rPr lang="en-US" altLang="en-US" sz="1200" smtClean="0">
                <a:solidFill>
                  <a:srgbClr val="002060"/>
                </a:solidFill>
              </a:rPr>
              <a:pPr algn="ctr" eaLnBrk="1" hangingPunct="1"/>
              <a:t>4</a:t>
            </a:fld>
            <a:endParaRPr lang="en-US" altLang="en-US" sz="1200" smtClean="0">
              <a:solidFill>
                <a:srgbClr val="002060"/>
              </a:solidFill>
            </a:endParaRPr>
          </a:p>
        </p:txBody>
      </p:sp>
      <p:sp>
        <p:nvSpPr>
          <p:cNvPr id="102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150206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World </a:t>
            </a:r>
            <a:r>
              <a:rPr lang="en-US" sz="3200" dirty="0"/>
              <a:t>Price and </a:t>
            </a:r>
            <a:r>
              <a:rPr lang="en-US" sz="3200" dirty="0" smtClean="0"/>
              <a:t>Comparative </a:t>
            </a:r>
            <a:r>
              <a:rPr lang="en-US" sz="3200" dirty="0"/>
              <a:t>Advantage</a:t>
            </a:r>
          </a:p>
        </p:txBody>
      </p:sp>
      <p:sp>
        <p:nvSpPr>
          <p:cNvPr id="3" name="Content Placeholder 2"/>
          <p:cNvSpPr>
            <a:spLocks noGrp="1"/>
          </p:cNvSpPr>
          <p:nvPr>
            <p:ph idx="1"/>
          </p:nvPr>
        </p:nvSpPr>
        <p:spPr/>
        <p:txBody>
          <a:bodyPr/>
          <a:lstStyle/>
          <a:p>
            <a:pPr lvl="1">
              <a:buFont typeface="Wingdings" panose="05000000000000000000" pitchFamily="2" charset="2"/>
              <a:buChar char="Ø"/>
            </a:pPr>
            <a:r>
              <a:rPr lang="en-US" sz="2800" dirty="0"/>
              <a:t>P</a:t>
            </a:r>
            <a:r>
              <a:rPr lang="en-US" sz="2800" baseline="-25000" dirty="0"/>
              <a:t>W</a:t>
            </a:r>
            <a:r>
              <a:rPr lang="en-US" sz="2800" dirty="0"/>
              <a:t> = the world price of a good, </a:t>
            </a:r>
            <a:r>
              <a:rPr lang="en-US" sz="2800" dirty="0" smtClean="0"/>
              <a:t>the </a:t>
            </a:r>
            <a:r>
              <a:rPr lang="en-US" sz="2800" dirty="0"/>
              <a:t>price that prevails in world markets </a:t>
            </a:r>
            <a:endParaRPr lang="en-US" sz="2800" dirty="0" smtClean="0"/>
          </a:p>
          <a:p>
            <a:pPr lvl="1">
              <a:buFont typeface="Wingdings" panose="05000000000000000000" pitchFamily="2" charset="2"/>
              <a:buChar char="Ø"/>
            </a:pPr>
            <a:r>
              <a:rPr lang="en-US" sz="2800" dirty="0" smtClean="0"/>
              <a:t>P</a:t>
            </a:r>
            <a:r>
              <a:rPr lang="en-US" sz="2800" baseline="-25000" dirty="0" smtClean="0"/>
              <a:t>D</a:t>
            </a:r>
            <a:r>
              <a:rPr lang="en-US" sz="2800" dirty="0" smtClean="0"/>
              <a:t> </a:t>
            </a:r>
            <a:r>
              <a:rPr lang="en-US" sz="2800" dirty="0"/>
              <a:t>= domestic price without trade </a:t>
            </a:r>
          </a:p>
          <a:p>
            <a:r>
              <a:rPr lang="en-US" dirty="0"/>
              <a:t>If  P</a:t>
            </a:r>
            <a:r>
              <a:rPr lang="en-US" baseline="-25000" dirty="0"/>
              <a:t>D</a:t>
            </a:r>
            <a:r>
              <a:rPr lang="en-US" dirty="0"/>
              <a:t> &lt; P</a:t>
            </a:r>
            <a:r>
              <a:rPr lang="en-US" baseline="-25000" dirty="0"/>
              <a:t>W</a:t>
            </a:r>
            <a:r>
              <a:rPr lang="en-US" dirty="0"/>
              <a:t>, </a:t>
            </a:r>
          </a:p>
          <a:p>
            <a:pPr lvl="1"/>
            <a:r>
              <a:rPr lang="en-US" dirty="0" smtClean="0"/>
              <a:t>Domestic country </a:t>
            </a:r>
            <a:r>
              <a:rPr lang="en-US" dirty="0"/>
              <a:t>has comparative </a:t>
            </a:r>
            <a:r>
              <a:rPr lang="en-US" dirty="0" smtClean="0"/>
              <a:t>advantage, </a:t>
            </a:r>
            <a:r>
              <a:rPr lang="en-US" dirty="0"/>
              <a:t>country exports the good</a:t>
            </a:r>
          </a:p>
          <a:p>
            <a:r>
              <a:rPr lang="en-US" dirty="0"/>
              <a:t>If  P</a:t>
            </a:r>
            <a:r>
              <a:rPr lang="en-US" baseline="-25000" dirty="0"/>
              <a:t>D</a:t>
            </a:r>
            <a:r>
              <a:rPr lang="en-US" dirty="0"/>
              <a:t> &gt; P</a:t>
            </a:r>
            <a:r>
              <a:rPr lang="en-US" baseline="-25000" dirty="0"/>
              <a:t>W</a:t>
            </a:r>
            <a:r>
              <a:rPr lang="en-US" dirty="0"/>
              <a:t>, </a:t>
            </a:r>
          </a:p>
          <a:p>
            <a:pPr lvl="1"/>
            <a:r>
              <a:rPr lang="en-US" dirty="0" smtClean="0"/>
              <a:t>Domestic country </a:t>
            </a:r>
            <a:r>
              <a:rPr lang="en-US" dirty="0"/>
              <a:t>does not have comparative </a:t>
            </a:r>
            <a:r>
              <a:rPr lang="en-US" dirty="0" smtClean="0"/>
              <a:t>advantage, </a:t>
            </a:r>
            <a:r>
              <a:rPr lang="en-US" dirty="0"/>
              <a:t>country imports the good</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0610004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Small Economy Assumption</a:t>
            </a:r>
          </a:p>
        </p:txBody>
      </p:sp>
      <p:sp>
        <p:nvSpPr>
          <p:cNvPr id="3" name="Content Placeholder 2"/>
          <p:cNvSpPr>
            <a:spLocks noGrp="1"/>
          </p:cNvSpPr>
          <p:nvPr>
            <p:ph idx="1"/>
          </p:nvPr>
        </p:nvSpPr>
        <p:spPr/>
        <p:txBody>
          <a:bodyPr/>
          <a:lstStyle/>
          <a:p>
            <a:r>
              <a:rPr lang="en-US" dirty="0" smtClean="0"/>
              <a:t>A small </a:t>
            </a:r>
            <a:r>
              <a:rPr lang="en-US" dirty="0"/>
              <a:t>economy is a price taker in world markets:  </a:t>
            </a:r>
            <a:endParaRPr lang="en-US" dirty="0" smtClean="0"/>
          </a:p>
          <a:p>
            <a:pPr lvl="1"/>
            <a:r>
              <a:rPr lang="en-US" dirty="0" smtClean="0"/>
              <a:t>Its </a:t>
            </a:r>
            <a:r>
              <a:rPr lang="en-US" dirty="0"/>
              <a:t>actions have no effect on  </a:t>
            </a:r>
            <a:r>
              <a:rPr lang="en-US" dirty="0" smtClean="0"/>
              <a:t>P</a:t>
            </a:r>
            <a:r>
              <a:rPr lang="en-US" baseline="-25000" dirty="0" smtClean="0"/>
              <a:t>W</a:t>
            </a:r>
            <a:r>
              <a:rPr lang="en-US" dirty="0" smtClean="0"/>
              <a:t>  </a:t>
            </a:r>
            <a:endParaRPr lang="en-US" dirty="0"/>
          </a:p>
          <a:p>
            <a:pPr lvl="1"/>
            <a:r>
              <a:rPr lang="en-US" dirty="0"/>
              <a:t>When a small economy engages in free trade</a:t>
            </a:r>
            <a:r>
              <a:rPr lang="en-US" dirty="0" smtClean="0"/>
              <a:t>, P</a:t>
            </a:r>
            <a:r>
              <a:rPr lang="en-US" baseline="-25000" dirty="0" smtClean="0"/>
              <a:t>W</a:t>
            </a:r>
            <a:r>
              <a:rPr lang="en-US" dirty="0" smtClean="0"/>
              <a:t> </a:t>
            </a:r>
            <a:r>
              <a:rPr lang="en-US" dirty="0"/>
              <a:t>is the only relevant price:  </a:t>
            </a:r>
          </a:p>
          <a:p>
            <a:pPr lvl="2"/>
            <a:r>
              <a:rPr lang="en-US" dirty="0"/>
              <a:t>No seller would accept less than </a:t>
            </a:r>
            <a:r>
              <a:rPr lang="en-US" dirty="0" smtClean="0"/>
              <a:t>P</a:t>
            </a:r>
            <a:r>
              <a:rPr lang="en-US" baseline="-25000" dirty="0" smtClean="0"/>
              <a:t>W </a:t>
            </a:r>
            <a:r>
              <a:rPr lang="en-US" dirty="0" smtClean="0"/>
              <a:t>(can </a:t>
            </a:r>
            <a:r>
              <a:rPr lang="en-US" dirty="0"/>
              <a:t>sell the good for P</a:t>
            </a:r>
            <a:r>
              <a:rPr lang="en-US" baseline="-25000" dirty="0"/>
              <a:t>W</a:t>
            </a:r>
            <a:r>
              <a:rPr lang="en-US" dirty="0"/>
              <a:t> in world </a:t>
            </a:r>
            <a:r>
              <a:rPr lang="en-US" dirty="0" smtClean="0"/>
              <a:t>markets) </a:t>
            </a:r>
            <a:endParaRPr lang="en-US" dirty="0"/>
          </a:p>
          <a:p>
            <a:pPr lvl="2"/>
            <a:r>
              <a:rPr lang="en-US" dirty="0"/>
              <a:t>No buyer would pay more than </a:t>
            </a:r>
            <a:r>
              <a:rPr lang="en-US" dirty="0" smtClean="0"/>
              <a:t>P</a:t>
            </a:r>
            <a:r>
              <a:rPr lang="en-US" baseline="-25000" dirty="0" smtClean="0"/>
              <a:t>W</a:t>
            </a:r>
            <a:r>
              <a:rPr lang="en-US" dirty="0" smtClean="0"/>
              <a:t> (can </a:t>
            </a:r>
            <a:r>
              <a:rPr lang="en-US" dirty="0"/>
              <a:t>buy the good for P</a:t>
            </a:r>
            <a:r>
              <a:rPr lang="en-US" baseline="-25000" dirty="0"/>
              <a:t>W</a:t>
            </a:r>
            <a:r>
              <a:rPr lang="en-US" dirty="0"/>
              <a:t> in world </a:t>
            </a:r>
            <a:r>
              <a:rPr lang="en-US" dirty="0" smtClean="0"/>
              <a:t>markets)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12454633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pPr eaLnBrk="1" hangingPunct="1"/>
            <a:r>
              <a:rPr lang="en-US" sz="3600" dirty="0" smtClean="0"/>
              <a:t>A Country That Exports Soybeans</a:t>
            </a:r>
          </a:p>
        </p:txBody>
      </p:sp>
      <p:sp>
        <p:nvSpPr>
          <p:cNvPr id="106499" name="Rectangle 3"/>
          <p:cNvSpPr>
            <a:spLocks noGrp="1" noChangeArrowheads="1"/>
          </p:cNvSpPr>
          <p:nvPr>
            <p:ph type="body" sz="quarter" idx="12"/>
          </p:nvPr>
        </p:nvSpPr>
        <p:spPr>
          <a:xfrm>
            <a:off x="381000" y="1166018"/>
            <a:ext cx="3365500" cy="5158581"/>
          </a:xfrm>
          <a:noFill/>
        </p:spPr>
        <p:txBody>
          <a:bodyPr/>
          <a:lstStyle/>
          <a:p>
            <a:pPr marL="0" indent="0" eaLnBrk="1" hangingPunct="1">
              <a:lnSpc>
                <a:spcPct val="110000"/>
              </a:lnSpc>
              <a:buFont typeface="Wingdings" pitchFamily="2" charset="2"/>
              <a:buNone/>
            </a:pPr>
            <a:r>
              <a:rPr lang="en-US" sz="2600" dirty="0" smtClean="0"/>
              <a:t>Without trade,</a:t>
            </a:r>
            <a:br>
              <a:rPr lang="en-US" sz="2600" dirty="0" smtClean="0"/>
            </a:br>
            <a:r>
              <a:rPr lang="en-US" sz="2600" dirty="0" smtClean="0"/>
              <a:t>  </a:t>
            </a:r>
            <a:r>
              <a:rPr lang="en-US" sz="2600" b="1" i="1" dirty="0" smtClean="0"/>
              <a:t>P</a:t>
            </a:r>
            <a:r>
              <a:rPr lang="en-US" sz="2600" b="1" baseline="-25000" dirty="0" smtClean="0"/>
              <a:t>D</a:t>
            </a:r>
            <a:r>
              <a:rPr lang="en-US" sz="2600" dirty="0" smtClean="0"/>
              <a:t> = $4</a:t>
            </a:r>
            <a:br>
              <a:rPr lang="en-US" sz="2600" dirty="0" smtClean="0"/>
            </a:br>
            <a:r>
              <a:rPr lang="en-US" sz="2600" dirty="0" smtClean="0"/>
              <a:t>  </a:t>
            </a:r>
            <a:r>
              <a:rPr lang="en-US" sz="2600" b="1" i="1" dirty="0" smtClean="0"/>
              <a:t>Q</a:t>
            </a:r>
            <a:r>
              <a:rPr lang="en-US" sz="2600" dirty="0" smtClean="0"/>
              <a:t>  = 500</a:t>
            </a:r>
          </a:p>
          <a:p>
            <a:pPr marL="0" indent="0" eaLnBrk="1" hangingPunct="1">
              <a:buFont typeface="Wingdings" pitchFamily="2" charset="2"/>
              <a:buNone/>
            </a:pPr>
            <a:r>
              <a:rPr lang="en-US" sz="2600" b="1" i="1" dirty="0" smtClean="0"/>
              <a:t>P</a:t>
            </a:r>
            <a:r>
              <a:rPr lang="en-US" sz="2600" b="1" baseline="-25000" dirty="0" smtClean="0"/>
              <a:t>W</a:t>
            </a:r>
            <a:r>
              <a:rPr lang="en-US" sz="2600" dirty="0" smtClean="0"/>
              <a:t> = $6 </a:t>
            </a:r>
          </a:p>
          <a:p>
            <a:pPr marL="0" indent="0" eaLnBrk="1" hangingPunct="1">
              <a:spcBef>
                <a:spcPct val="35000"/>
              </a:spcBef>
              <a:buFont typeface="Wingdings" pitchFamily="2" charset="2"/>
              <a:buNone/>
            </a:pPr>
            <a:r>
              <a:rPr lang="en-US" sz="2600" dirty="0" smtClean="0"/>
              <a:t>Under free trade, </a:t>
            </a:r>
          </a:p>
          <a:p>
            <a:pPr marL="400050" lvl="1" eaLnBrk="1" hangingPunct="1">
              <a:lnSpc>
                <a:spcPct val="105000"/>
              </a:lnSpc>
            </a:pPr>
            <a:r>
              <a:rPr lang="en-US" sz="2600" dirty="0" smtClean="0"/>
              <a:t>domestic </a:t>
            </a:r>
            <a:br>
              <a:rPr lang="en-US" sz="2600" dirty="0" smtClean="0"/>
            </a:br>
            <a:r>
              <a:rPr lang="en-US" sz="2600" dirty="0" smtClean="0"/>
              <a:t>consumers </a:t>
            </a:r>
            <a:br>
              <a:rPr lang="en-US" sz="2600" dirty="0" smtClean="0"/>
            </a:br>
            <a:r>
              <a:rPr lang="en-US" sz="2600" dirty="0" smtClean="0"/>
              <a:t>demand 300 </a:t>
            </a:r>
          </a:p>
          <a:p>
            <a:pPr marL="400050" lvl="1" eaLnBrk="1" hangingPunct="1">
              <a:lnSpc>
                <a:spcPct val="105000"/>
              </a:lnSpc>
            </a:pPr>
            <a:r>
              <a:rPr lang="en-US" sz="2600" dirty="0" smtClean="0"/>
              <a:t>domestic producers </a:t>
            </a:r>
            <a:br>
              <a:rPr lang="en-US" sz="2600" dirty="0" smtClean="0"/>
            </a:br>
            <a:r>
              <a:rPr lang="en-US" sz="2600" dirty="0" smtClean="0"/>
              <a:t>supply 750</a:t>
            </a:r>
          </a:p>
          <a:p>
            <a:pPr marL="400050" lvl="1" eaLnBrk="1" hangingPunct="1">
              <a:lnSpc>
                <a:spcPct val="105000"/>
              </a:lnSpc>
            </a:pPr>
            <a:r>
              <a:rPr lang="en-US" sz="2600" dirty="0" smtClean="0"/>
              <a:t>exports = 450</a:t>
            </a:r>
          </a:p>
        </p:txBody>
      </p:sp>
      <p:grpSp>
        <p:nvGrpSpPr>
          <p:cNvPr id="2" name="Group 52"/>
          <p:cNvGrpSpPr>
            <a:grpSpLocks/>
          </p:cNvGrpSpPr>
          <p:nvPr/>
        </p:nvGrpSpPr>
        <p:grpSpPr bwMode="auto">
          <a:xfrm>
            <a:off x="4468813" y="1454150"/>
            <a:ext cx="3998912" cy="4064000"/>
            <a:chOff x="2766" y="902"/>
            <a:chExt cx="2519" cy="2560"/>
          </a:xfrm>
        </p:grpSpPr>
        <p:grpSp>
          <p:nvGrpSpPr>
            <p:cNvPr id="3" name="Group 5"/>
            <p:cNvGrpSpPr>
              <a:grpSpLocks/>
            </p:cNvGrpSpPr>
            <p:nvPr/>
          </p:nvGrpSpPr>
          <p:grpSpPr bwMode="auto">
            <a:xfrm>
              <a:off x="2885" y="1158"/>
              <a:ext cx="2208" cy="2165"/>
              <a:chOff x="2424" y="1167"/>
              <a:chExt cx="2400" cy="2079"/>
            </a:xfrm>
          </p:grpSpPr>
          <p:sp>
            <p:nvSpPr>
              <p:cNvPr id="11303" name="Line 6"/>
              <p:cNvSpPr>
                <a:spLocks noChangeShapeType="1"/>
              </p:cNvSpPr>
              <p:nvPr/>
            </p:nvSpPr>
            <p:spPr bwMode="auto">
              <a:xfrm>
                <a:off x="2424" y="1167"/>
                <a:ext cx="0" cy="2079"/>
              </a:xfrm>
              <a:prstGeom prst="line">
                <a:avLst/>
              </a:prstGeom>
              <a:noFill/>
              <a:ln w="9525">
                <a:solidFill>
                  <a:schemeClr val="tx1"/>
                </a:solidFill>
                <a:round/>
                <a:headEnd/>
                <a:tailEnd/>
              </a:ln>
            </p:spPr>
            <p:txBody>
              <a:bodyPr/>
              <a:lstStyle/>
              <a:p>
                <a:endParaRPr lang="en-US">
                  <a:latin typeface="Arial"/>
                  <a:cs typeface="Arial"/>
                </a:endParaRPr>
              </a:p>
            </p:txBody>
          </p:sp>
          <p:sp>
            <p:nvSpPr>
              <p:cNvPr id="11304" name="Line 7"/>
              <p:cNvSpPr>
                <a:spLocks noChangeShapeType="1"/>
              </p:cNvSpPr>
              <p:nvPr/>
            </p:nvSpPr>
            <p:spPr bwMode="auto">
              <a:xfrm>
                <a:off x="2424" y="3246"/>
                <a:ext cx="240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11301" name="Text Box 8"/>
            <p:cNvSpPr txBox="1">
              <a:spLocks noChangeArrowheads="1"/>
            </p:cNvSpPr>
            <p:nvPr/>
          </p:nvSpPr>
          <p:spPr bwMode="auto">
            <a:xfrm>
              <a:off x="2766" y="902"/>
              <a:ext cx="233" cy="279"/>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P</a:t>
              </a:r>
            </a:p>
          </p:txBody>
        </p:sp>
        <p:sp>
          <p:nvSpPr>
            <p:cNvPr id="11302" name="Text Box 9"/>
            <p:cNvSpPr txBox="1">
              <a:spLocks noChangeArrowheads="1"/>
            </p:cNvSpPr>
            <p:nvPr/>
          </p:nvSpPr>
          <p:spPr bwMode="auto">
            <a:xfrm>
              <a:off x="5052" y="3183"/>
              <a:ext cx="233" cy="279"/>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Q</a:t>
              </a:r>
            </a:p>
          </p:txBody>
        </p:sp>
      </p:grpSp>
      <p:grpSp>
        <p:nvGrpSpPr>
          <p:cNvPr id="4" name="Group 39"/>
          <p:cNvGrpSpPr>
            <a:grpSpLocks/>
          </p:cNvGrpSpPr>
          <p:nvPr/>
        </p:nvGrpSpPr>
        <p:grpSpPr bwMode="auto">
          <a:xfrm>
            <a:off x="4660900" y="2082800"/>
            <a:ext cx="3176588" cy="3046413"/>
            <a:chOff x="2887" y="1298"/>
            <a:chExt cx="2001" cy="1919"/>
          </a:xfrm>
        </p:grpSpPr>
        <p:sp>
          <p:nvSpPr>
            <p:cNvPr id="11298" name="Text Box 11"/>
            <p:cNvSpPr txBox="1">
              <a:spLocks noChangeArrowheads="1"/>
            </p:cNvSpPr>
            <p:nvPr/>
          </p:nvSpPr>
          <p:spPr bwMode="auto">
            <a:xfrm>
              <a:off x="4655" y="2938"/>
              <a:ext cx="233" cy="279"/>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D</a:t>
              </a:r>
            </a:p>
          </p:txBody>
        </p:sp>
        <p:sp>
          <p:nvSpPr>
            <p:cNvPr id="11299" name="Line 12"/>
            <p:cNvSpPr>
              <a:spLocks noChangeShapeType="1"/>
            </p:cNvSpPr>
            <p:nvPr/>
          </p:nvSpPr>
          <p:spPr bwMode="auto">
            <a:xfrm>
              <a:off x="2887" y="1298"/>
              <a:ext cx="1805" cy="1766"/>
            </a:xfrm>
            <a:prstGeom prst="line">
              <a:avLst/>
            </a:prstGeom>
            <a:noFill/>
            <a:ln w="38100">
              <a:solidFill>
                <a:schemeClr val="tx2"/>
              </a:solidFill>
              <a:round/>
              <a:headEnd/>
              <a:tailEnd/>
            </a:ln>
          </p:spPr>
          <p:txBody>
            <a:bodyPr/>
            <a:lstStyle/>
            <a:p>
              <a:endParaRPr lang="en-US">
                <a:latin typeface="Arial"/>
                <a:cs typeface="Arial"/>
              </a:endParaRPr>
            </a:p>
          </p:txBody>
        </p:sp>
      </p:grpSp>
      <p:grpSp>
        <p:nvGrpSpPr>
          <p:cNvPr id="5" name="Group 38"/>
          <p:cNvGrpSpPr>
            <a:grpSpLocks/>
          </p:cNvGrpSpPr>
          <p:nvPr/>
        </p:nvGrpSpPr>
        <p:grpSpPr bwMode="auto">
          <a:xfrm>
            <a:off x="4662488" y="2220913"/>
            <a:ext cx="3486150" cy="3070225"/>
            <a:chOff x="2888" y="1385"/>
            <a:chExt cx="2196" cy="1934"/>
          </a:xfrm>
        </p:grpSpPr>
        <p:sp>
          <p:nvSpPr>
            <p:cNvPr id="11296" name="Text Box 14"/>
            <p:cNvSpPr txBox="1">
              <a:spLocks noChangeArrowheads="1"/>
            </p:cNvSpPr>
            <p:nvPr/>
          </p:nvSpPr>
          <p:spPr bwMode="auto">
            <a:xfrm>
              <a:off x="4851" y="1385"/>
              <a:ext cx="233" cy="279"/>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S</a:t>
              </a:r>
            </a:p>
          </p:txBody>
        </p:sp>
        <p:sp>
          <p:nvSpPr>
            <p:cNvPr id="11297" name="Line 15"/>
            <p:cNvSpPr>
              <a:spLocks noChangeShapeType="1"/>
            </p:cNvSpPr>
            <p:nvPr/>
          </p:nvSpPr>
          <p:spPr bwMode="auto">
            <a:xfrm flipV="1">
              <a:off x="2888" y="1594"/>
              <a:ext cx="2002" cy="1725"/>
            </a:xfrm>
            <a:prstGeom prst="line">
              <a:avLst/>
            </a:prstGeom>
            <a:noFill/>
            <a:ln w="38100">
              <a:solidFill>
                <a:schemeClr val="tx2"/>
              </a:solidFill>
              <a:round/>
              <a:headEnd/>
              <a:tailEnd/>
            </a:ln>
          </p:spPr>
          <p:txBody>
            <a:bodyPr/>
            <a:lstStyle/>
            <a:p>
              <a:endParaRPr lang="en-US">
                <a:latin typeface="Arial"/>
                <a:cs typeface="Arial"/>
              </a:endParaRPr>
            </a:p>
          </p:txBody>
        </p:sp>
      </p:grpSp>
      <p:grpSp>
        <p:nvGrpSpPr>
          <p:cNvPr id="6" name="Group 40"/>
          <p:cNvGrpSpPr>
            <a:grpSpLocks/>
          </p:cNvGrpSpPr>
          <p:nvPr/>
        </p:nvGrpSpPr>
        <p:grpSpPr bwMode="auto">
          <a:xfrm>
            <a:off x="4108450" y="2870200"/>
            <a:ext cx="4189413" cy="381000"/>
            <a:chOff x="2539" y="1842"/>
            <a:chExt cx="2639" cy="240"/>
          </a:xfrm>
        </p:grpSpPr>
        <p:sp>
          <p:nvSpPr>
            <p:cNvPr id="11294" name="Line 17"/>
            <p:cNvSpPr>
              <a:spLocks noChangeShapeType="1"/>
            </p:cNvSpPr>
            <p:nvPr/>
          </p:nvSpPr>
          <p:spPr bwMode="auto">
            <a:xfrm>
              <a:off x="2884" y="1965"/>
              <a:ext cx="2294" cy="0"/>
            </a:xfrm>
            <a:prstGeom prst="line">
              <a:avLst/>
            </a:prstGeom>
            <a:noFill/>
            <a:ln w="28575">
              <a:solidFill>
                <a:srgbClr val="CC0000"/>
              </a:solidFill>
              <a:round/>
              <a:headEnd/>
              <a:tailEnd/>
            </a:ln>
          </p:spPr>
          <p:txBody>
            <a:bodyPr/>
            <a:lstStyle/>
            <a:p>
              <a:endParaRPr lang="en-US">
                <a:latin typeface="Arial"/>
                <a:cs typeface="Arial"/>
              </a:endParaRPr>
            </a:p>
          </p:txBody>
        </p:sp>
        <p:sp>
          <p:nvSpPr>
            <p:cNvPr id="11295" name="Text Box 18"/>
            <p:cNvSpPr txBox="1">
              <a:spLocks noChangeArrowheads="1"/>
            </p:cNvSpPr>
            <p:nvPr/>
          </p:nvSpPr>
          <p:spPr bwMode="auto">
            <a:xfrm>
              <a:off x="2539" y="1842"/>
              <a:ext cx="334" cy="240"/>
            </a:xfrm>
            <a:prstGeom prst="rect">
              <a:avLst/>
            </a:prstGeom>
            <a:noFill/>
            <a:ln w="9525">
              <a:noFill/>
              <a:miter lim="800000"/>
              <a:headEnd/>
              <a:tailEnd/>
            </a:ln>
          </p:spPr>
          <p:txBody>
            <a:bodyPr lIns="0" tIns="0" bIns="0" anchor="ctr">
              <a:spAutoFit/>
            </a:bodyPr>
            <a:lstStyle/>
            <a:p>
              <a:pPr algn="r">
                <a:spcBef>
                  <a:spcPct val="50000"/>
                </a:spcBef>
              </a:pPr>
              <a:r>
                <a:rPr lang="en-US" sz="2500">
                  <a:latin typeface="Arial"/>
                  <a:cs typeface="Arial"/>
                </a:rPr>
                <a:t>$6</a:t>
              </a:r>
            </a:p>
          </p:txBody>
        </p:sp>
      </p:grpSp>
      <p:grpSp>
        <p:nvGrpSpPr>
          <p:cNvPr id="7" name="Group 51"/>
          <p:cNvGrpSpPr>
            <a:grpSpLocks/>
          </p:cNvGrpSpPr>
          <p:nvPr/>
        </p:nvGrpSpPr>
        <p:grpSpPr bwMode="auto">
          <a:xfrm>
            <a:off x="4105275" y="3595688"/>
            <a:ext cx="2673350" cy="2098675"/>
            <a:chOff x="2537" y="2251"/>
            <a:chExt cx="1684" cy="1322"/>
          </a:xfrm>
        </p:grpSpPr>
        <p:grpSp>
          <p:nvGrpSpPr>
            <p:cNvPr id="8" name="Group 24"/>
            <p:cNvGrpSpPr>
              <a:grpSpLocks/>
            </p:cNvGrpSpPr>
            <p:nvPr/>
          </p:nvGrpSpPr>
          <p:grpSpPr bwMode="auto">
            <a:xfrm>
              <a:off x="2882" y="2373"/>
              <a:ext cx="1103" cy="948"/>
              <a:chOff x="3034" y="2356"/>
              <a:chExt cx="552" cy="560"/>
            </a:xfrm>
          </p:grpSpPr>
          <p:sp>
            <p:nvSpPr>
              <p:cNvPr id="11292" name="Line 25"/>
              <p:cNvSpPr>
                <a:spLocks noChangeShapeType="1"/>
              </p:cNvSpPr>
              <p:nvPr/>
            </p:nvSpPr>
            <p:spPr bwMode="auto">
              <a:xfrm>
                <a:off x="3034" y="2356"/>
                <a:ext cx="552"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11293" name="Line 26"/>
              <p:cNvSpPr>
                <a:spLocks noChangeShapeType="1"/>
              </p:cNvSpPr>
              <p:nvPr/>
            </p:nvSpPr>
            <p:spPr bwMode="auto">
              <a:xfrm>
                <a:off x="3586" y="2356"/>
                <a:ext cx="0" cy="560"/>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
          <p:nvSpPr>
            <p:cNvPr id="11289" name="Oval 27"/>
            <p:cNvSpPr>
              <a:spLocks noChangeAspect="1" noChangeArrowheads="1"/>
            </p:cNvSpPr>
            <p:nvPr/>
          </p:nvSpPr>
          <p:spPr bwMode="auto">
            <a:xfrm>
              <a:off x="3942" y="2335"/>
              <a:ext cx="81" cy="8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11290" name="Text Box 28"/>
            <p:cNvSpPr txBox="1">
              <a:spLocks noChangeArrowheads="1"/>
            </p:cNvSpPr>
            <p:nvPr/>
          </p:nvSpPr>
          <p:spPr bwMode="auto">
            <a:xfrm>
              <a:off x="2537" y="2251"/>
              <a:ext cx="338" cy="240"/>
            </a:xfrm>
            <a:prstGeom prst="rect">
              <a:avLst/>
            </a:prstGeom>
            <a:noFill/>
            <a:ln w="9525">
              <a:noFill/>
              <a:miter lim="800000"/>
              <a:headEnd/>
              <a:tailEnd/>
            </a:ln>
          </p:spPr>
          <p:txBody>
            <a:bodyPr lIns="0" tIns="0" bIns="0" anchor="ctr">
              <a:spAutoFit/>
            </a:bodyPr>
            <a:lstStyle/>
            <a:p>
              <a:pPr algn="r">
                <a:spcBef>
                  <a:spcPct val="50000"/>
                </a:spcBef>
              </a:pPr>
              <a:r>
                <a:rPr lang="en-US" sz="2500">
                  <a:latin typeface="Arial"/>
                  <a:cs typeface="Arial"/>
                </a:rPr>
                <a:t>$4</a:t>
              </a:r>
            </a:p>
          </p:txBody>
        </p:sp>
        <p:sp>
          <p:nvSpPr>
            <p:cNvPr id="11291" name="Text Box 29"/>
            <p:cNvSpPr txBox="1">
              <a:spLocks noChangeArrowheads="1"/>
            </p:cNvSpPr>
            <p:nvPr/>
          </p:nvSpPr>
          <p:spPr bwMode="auto">
            <a:xfrm>
              <a:off x="3750" y="3333"/>
              <a:ext cx="471" cy="240"/>
            </a:xfrm>
            <a:prstGeom prst="rect">
              <a:avLst/>
            </a:prstGeom>
            <a:noFill/>
            <a:ln w="9525">
              <a:noFill/>
              <a:miter lim="800000"/>
              <a:headEnd/>
              <a:tailEnd/>
            </a:ln>
          </p:spPr>
          <p:txBody>
            <a:bodyPr tIns="0" bIns="0" anchor="ctr">
              <a:spAutoFit/>
            </a:bodyPr>
            <a:lstStyle/>
            <a:p>
              <a:pPr algn="ctr">
                <a:spcBef>
                  <a:spcPct val="50000"/>
                </a:spcBef>
              </a:pPr>
              <a:r>
                <a:rPr lang="en-US" sz="2500">
                  <a:latin typeface="Arial"/>
                  <a:cs typeface="Arial"/>
                </a:rPr>
                <a:t>500</a:t>
              </a:r>
            </a:p>
          </p:txBody>
        </p:sp>
      </p:grpSp>
      <p:grpSp>
        <p:nvGrpSpPr>
          <p:cNvPr id="9" name="Group 45"/>
          <p:cNvGrpSpPr>
            <a:grpSpLocks/>
          </p:cNvGrpSpPr>
          <p:nvPr/>
        </p:nvGrpSpPr>
        <p:grpSpPr bwMode="auto">
          <a:xfrm>
            <a:off x="5278438" y="2997200"/>
            <a:ext cx="757237" cy="2695575"/>
            <a:chOff x="3276" y="1874"/>
            <a:chExt cx="477" cy="1698"/>
          </a:xfrm>
        </p:grpSpPr>
        <p:sp>
          <p:nvSpPr>
            <p:cNvPr id="11285" name="Line 31"/>
            <p:cNvSpPr>
              <a:spLocks noChangeShapeType="1"/>
            </p:cNvSpPr>
            <p:nvPr/>
          </p:nvSpPr>
          <p:spPr bwMode="auto">
            <a:xfrm>
              <a:off x="3518" y="1922"/>
              <a:ext cx="0" cy="1395"/>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11286" name="Oval 32"/>
            <p:cNvSpPr>
              <a:spLocks noChangeAspect="1" noChangeArrowheads="1"/>
            </p:cNvSpPr>
            <p:nvPr/>
          </p:nvSpPr>
          <p:spPr bwMode="auto">
            <a:xfrm>
              <a:off x="3477" y="1874"/>
              <a:ext cx="81" cy="8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11287" name="Text Box 33"/>
            <p:cNvSpPr txBox="1">
              <a:spLocks noChangeArrowheads="1"/>
            </p:cNvSpPr>
            <p:nvPr/>
          </p:nvSpPr>
          <p:spPr bwMode="auto">
            <a:xfrm>
              <a:off x="3276" y="3332"/>
              <a:ext cx="477" cy="240"/>
            </a:xfrm>
            <a:prstGeom prst="rect">
              <a:avLst/>
            </a:prstGeom>
            <a:noFill/>
            <a:ln w="9525">
              <a:noFill/>
              <a:miter lim="800000"/>
              <a:headEnd/>
              <a:tailEnd/>
            </a:ln>
          </p:spPr>
          <p:txBody>
            <a:bodyPr tIns="0" bIns="0" anchor="ctr">
              <a:spAutoFit/>
            </a:bodyPr>
            <a:lstStyle/>
            <a:p>
              <a:pPr algn="ctr">
                <a:spcBef>
                  <a:spcPct val="50000"/>
                </a:spcBef>
              </a:pPr>
              <a:r>
                <a:rPr lang="en-US" sz="2500">
                  <a:latin typeface="Arial"/>
                  <a:cs typeface="Arial"/>
                </a:rPr>
                <a:t>300</a:t>
              </a:r>
            </a:p>
          </p:txBody>
        </p:sp>
      </p:grpSp>
      <p:sp>
        <p:nvSpPr>
          <p:cNvPr id="11276" name="Text Box 34"/>
          <p:cNvSpPr txBox="1">
            <a:spLocks noChangeArrowheads="1"/>
          </p:cNvSpPr>
          <p:nvPr/>
        </p:nvSpPr>
        <p:spPr bwMode="auto">
          <a:xfrm>
            <a:off x="5602288" y="1422400"/>
            <a:ext cx="190817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u="sng">
                <a:latin typeface="Arial"/>
                <a:cs typeface="Arial"/>
              </a:rPr>
              <a:t>Soybeans</a:t>
            </a:r>
          </a:p>
        </p:txBody>
      </p:sp>
      <p:grpSp>
        <p:nvGrpSpPr>
          <p:cNvPr id="10" name="Group 50"/>
          <p:cNvGrpSpPr>
            <a:grpSpLocks/>
          </p:cNvGrpSpPr>
          <p:nvPr/>
        </p:nvGrpSpPr>
        <p:grpSpPr bwMode="auto">
          <a:xfrm>
            <a:off x="5670550" y="2335213"/>
            <a:ext cx="1563688" cy="665162"/>
            <a:chOff x="3523" y="1457"/>
            <a:chExt cx="985" cy="419"/>
          </a:xfrm>
        </p:grpSpPr>
        <p:sp>
          <p:nvSpPr>
            <p:cNvPr id="11283" name="AutoShape 36"/>
            <p:cNvSpPr>
              <a:spLocks/>
            </p:cNvSpPr>
            <p:nvPr/>
          </p:nvSpPr>
          <p:spPr bwMode="auto">
            <a:xfrm rot="5400000" flipV="1">
              <a:off x="3938" y="1306"/>
              <a:ext cx="155" cy="985"/>
            </a:xfrm>
            <a:prstGeom prst="leftBrace">
              <a:avLst>
                <a:gd name="adj1" fmla="val 67756"/>
                <a:gd name="adj2" fmla="val 50000"/>
              </a:avLst>
            </a:prstGeom>
            <a:noFill/>
            <a:ln w="19050">
              <a:solidFill>
                <a:srgbClr val="996633"/>
              </a:solidFill>
              <a:round/>
              <a:headEnd/>
              <a:tailEnd/>
            </a:ln>
          </p:spPr>
          <p:txBody>
            <a:bodyPr wrap="none" anchor="ctr"/>
            <a:lstStyle/>
            <a:p>
              <a:endParaRPr lang="en-US">
                <a:latin typeface="Arial"/>
                <a:cs typeface="Arial"/>
              </a:endParaRPr>
            </a:p>
          </p:txBody>
        </p:sp>
        <p:sp>
          <p:nvSpPr>
            <p:cNvPr id="11284" name="Text Box 37"/>
            <p:cNvSpPr txBox="1">
              <a:spLocks noChangeArrowheads="1"/>
            </p:cNvSpPr>
            <p:nvPr/>
          </p:nvSpPr>
          <p:spPr bwMode="auto">
            <a:xfrm>
              <a:off x="3619" y="1457"/>
              <a:ext cx="795" cy="298"/>
            </a:xfrm>
            <a:prstGeom prst="rect">
              <a:avLst/>
            </a:prstGeom>
            <a:noFill/>
            <a:ln w="9525">
              <a:noFill/>
              <a:miter lim="800000"/>
              <a:headEnd/>
              <a:tailEnd/>
            </a:ln>
          </p:spPr>
          <p:txBody>
            <a:bodyPr>
              <a:spAutoFit/>
            </a:bodyPr>
            <a:lstStyle/>
            <a:p>
              <a:pPr algn="ctr">
                <a:spcBef>
                  <a:spcPct val="50000"/>
                </a:spcBef>
              </a:pPr>
              <a:r>
                <a:rPr lang="en-US" sz="2500">
                  <a:latin typeface="Arial"/>
                  <a:cs typeface="Arial"/>
                </a:rPr>
                <a:t>exports</a:t>
              </a:r>
            </a:p>
          </p:txBody>
        </p:sp>
      </p:grpSp>
      <p:grpSp>
        <p:nvGrpSpPr>
          <p:cNvPr id="11" name="Group 46"/>
          <p:cNvGrpSpPr>
            <a:grpSpLocks/>
          </p:cNvGrpSpPr>
          <p:nvPr/>
        </p:nvGrpSpPr>
        <p:grpSpPr bwMode="auto">
          <a:xfrm>
            <a:off x="6854825" y="3001963"/>
            <a:ext cx="757238" cy="2695575"/>
            <a:chOff x="3276" y="1874"/>
            <a:chExt cx="477" cy="1698"/>
          </a:xfrm>
        </p:grpSpPr>
        <p:sp>
          <p:nvSpPr>
            <p:cNvPr id="11280" name="Line 47"/>
            <p:cNvSpPr>
              <a:spLocks noChangeShapeType="1"/>
            </p:cNvSpPr>
            <p:nvPr/>
          </p:nvSpPr>
          <p:spPr bwMode="auto">
            <a:xfrm>
              <a:off x="3518" y="1922"/>
              <a:ext cx="0" cy="1395"/>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11281" name="Oval 48"/>
            <p:cNvSpPr>
              <a:spLocks noChangeAspect="1" noChangeArrowheads="1"/>
            </p:cNvSpPr>
            <p:nvPr/>
          </p:nvSpPr>
          <p:spPr bwMode="auto">
            <a:xfrm>
              <a:off x="3477" y="1874"/>
              <a:ext cx="81" cy="8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11282" name="Text Box 49"/>
            <p:cNvSpPr txBox="1">
              <a:spLocks noChangeArrowheads="1"/>
            </p:cNvSpPr>
            <p:nvPr/>
          </p:nvSpPr>
          <p:spPr bwMode="auto">
            <a:xfrm>
              <a:off x="3276" y="3332"/>
              <a:ext cx="477" cy="240"/>
            </a:xfrm>
            <a:prstGeom prst="rect">
              <a:avLst/>
            </a:prstGeom>
            <a:noFill/>
            <a:ln w="9525">
              <a:noFill/>
              <a:miter lim="800000"/>
              <a:headEnd/>
              <a:tailEnd/>
            </a:ln>
          </p:spPr>
          <p:txBody>
            <a:bodyPr tIns="0" bIns="0" anchor="ctr">
              <a:spAutoFit/>
            </a:bodyPr>
            <a:lstStyle/>
            <a:p>
              <a:pPr algn="ctr">
                <a:spcBef>
                  <a:spcPct val="50000"/>
                </a:spcBef>
              </a:pPr>
              <a:r>
                <a:rPr lang="en-US" sz="2500">
                  <a:latin typeface="Arial"/>
                  <a:cs typeface="Arial"/>
                </a:rPr>
                <a:t>750</a:t>
              </a:r>
            </a:p>
          </p:txBody>
        </p:sp>
      </p:grpSp>
      <p:sp>
        <p:nvSpPr>
          <p:cNvPr id="11279"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12" name="Footer Placeholder 11"/>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3" name="Slide Number Placeholder 12"/>
          <p:cNvSpPr>
            <a:spLocks noGrp="1"/>
          </p:cNvSpPr>
          <p:nvPr>
            <p:ph type="sldNum" sz="quarter" idx="13"/>
          </p:nvPr>
        </p:nvSpPr>
        <p:spPr/>
        <p:txBody>
          <a:bodyPr/>
          <a:lstStyle/>
          <a:p>
            <a:pPr>
              <a:defRPr/>
            </a:pPr>
            <a:fld id="{2F37425F-5E17-4209-B948-B5CE2119E408}" type="slidenum">
              <a:rPr lang="en-US" smtClean="0"/>
              <a:pPr>
                <a:defRPr/>
              </a:pPr>
              <a:t>7</a:t>
            </a:fld>
            <a:endParaRPr lang="en-US" dirty="0"/>
          </a:p>
        </p:txBody>
      </p:sp>
    </p:spTree>
    <p:extLst>
      <p:ext uri="{BB962C8B-B14F-4D97-AF65-F5344CB8AC3E}">
        <p14:creationId xmlns:p14="http://schemas.microsoft.com/office/powerpoint/2010/main" val="35025485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wipe(left)">
                                      <p:cBhvr>
                                        <p:cTn id="7" dur="500"/>
                                        <p:tgtEl>
                                          <p:spTgt spid="106499">
                                            <p:txEl>
                                              <p:pRg st="0" end="0"/>
                                            </p:txEl>
                                          </p:spTgt>
                                        </p:tgtEl>
                                      </p:cBhvr>
                                    </p:animEffect>
                                  </p:childTnLst>
                                  <p:subTnLst>
                                    <p:animClr clrSpc="rgb" dir="cw">
                                      <p:cBhvr override="childStyle">
                                        <p:cTn dur="1" fill="hold" display="0" masterRel="nextClick" afterEffect="1"/>
                                        <p:tgtEl>
                                          <p:spTgt spid="106499">
                                            <p:txEl>
                                              <p:pRg st="0" end="0"/>
                                            </p:txEl>
                                          </p:spTgt>
                                        </p:tgtEl>
                                        <p:attrNameLst>
                                          <p:attrName>ppt_c</p:attrName>
                                        </p:attrNameLst>
                                      </p:cBhvr>
                                      <p:to>
                                        <a:srgbClr val="808080"/>
                                      </p:to>
                                    </p:animClr>
                                  </p:subTnLst>
                                </p:cTn>
                              </p:par>
                              <p:par>
                                <p:cTn id="8" presetID="18"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downLeft)">
                                      <p:cBhvr>
                                        <p:cTn id="10" dur="1000"/>
                                        <p:tgtEl>
                                          <p:spTgt spid="7"/>
                                        </p:tgtEl>
                                      </p:cBhvr>
                                    </p:animEffect>
                                  </p:childTnLst>
                                  <p:subTnLst>
                                    <p:animClr clrSpc="rgb" dir="cw">
                                      <p:cBhvr override="childStyle">
                                        <p:cTn dur="1" fill="hold" display="0" masterRel="nextClick" afterEffect="1"/>
                                        <p:tgtEl>
                                          <p:spTgt spid="7"/>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6499">
                                            <p:txEl>
                                              <p:pRg st="1" end="1"/>
                                            </p:txEl>
                                          </p:spTgt>
                                        </p:tgtEl>
                                        <p:attrNameLst>
                                          <p:attrName>style.visibility</p:attrName>
                                        </p:attrNameLst>
                                      </p:cBhvr>
                                      <p:to>
                                        <p:strVal val="visible"/>
                                      </p:to>
                                    </p:set>
                                    <p:animEffect transition="in" filter="wipe(left)">
                                      <p:cBhvr>
                                        <p:cTn id="15" dur="500"/>
                                        <p:tgtEl>
                                          <p:spTgt spid="106499">
                                            <p:txEl>
                                              <p:pRg st="1" end="1"/>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6499">
                                            <p:txEl>
                                              <p:pRg st="2" end="2"/>
                                            </p:txEl>
                                          </p:spTgt>
                                        </p:tgtEl>
                                        <p:attrNameLst>
                                          <p:attrName>style.visibility</p:attrName>
                                        </p:attrNameLst>
                                      </p:cBhvr>
                                      <p:to>
                                        <p:strVal val="visible"/>
                                      </p:to>
                                    </p:set>
                                    <p:animEffect transition="in" filter="wipe(left)">
                                      <p:cBhvr>
                                        <p:cTn id="23" dur="500"/>
                                        <p:tgtEl>
                                          <p:spTgt spid="106499">
                                            <p:txEl>
                                              <p:pRg st="2" end="2"/>
                                            </p:txEl>
                                          </p:spTgt>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06499">
                                            <p:txEl>
                                              <p:pRg st="3" end="3"/>
                                            </p:txEl>
                                          </p:spTgt>
                                        </p:tgtEl>
                                        <p:attrNameLst>
                                          <p:attrName>style.visibility</p:attrName>
                                        </p:attrNameLst>
                                      </p:cBhvr>
                                      <p:to>
                                        <p:strVal val="visible"/>
                                      </p:to>
                                    </p:set>
                                    <p:animEffect transition="in" filter="wipe(left)">
                                      <p:cBhvr>
                                        <p:cTn id="27" dur="500"/>
                                        <p:tgtEl>
                                          <p:spTgt spid="106499">
                                            <p:txEl>
                                              <p:pRg st="3" end="3"/>
                                            </p:txEl>
                                          </p:spTgt>
                                        </p:tgtEl>
                                      </p:cBhvr>
                                    </p:animEffect>
                                  </p:childTnLst>
                                </p:cTn>
                              </p:par>
                              <p:par>
                                <p:cTn id="28" presetID="22" presetClass="entr" presetSubtype="1"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6499">
                                            <p:txEl>
                                              <p:pRg st="4" end="4"/>
                                            </p:txEl>
                                          </p:spTgt>
                                        </p:tgtEl>
                                        <p:attrNameLst>
                                          <p:attrName>style.visibility</p:attrName>
                                        </p:attrNameLst>
                                      </p:cBhvr>
                                      <p:to>
                                        <p:strVal val="visible"/>
                                      </p:to>
                                    </p:set>
                                    <p:animEffect transition="in" filter="wipe(left)">
                                      <p:cBhvr>
                                        <p:cTn id="35" dur="500"/>
                                        <p:tgtEl>
                                          <p:spTgt spid="106499">
                                            <p:txEl>
                                              <p:pRg st="4" end="4"/>
                                            </p:txEl>
                                          </p:spTgt>
                                        </p:tgtEl>
                                      </p:cBhvr>
                                    </p:animEffect>
                                  </p:childTnLst>
                                </p:cTn>
                              </p:par>
                              <p:par>
                                <p:cTn id="36" presetID="22" presetClass="entr" presetSubtype="1"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up)">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6499">
                                            <p:txEl>
                                              <p:pRg st="5" end="5"/>
                                            </p:txEl>
                                          </p:spTgt>
                                        </p:tgtEl>
                                        <p:attrNameLst>
                                          <p:attrName>style.visibility</p:attrName>
                                        </p:attrNameLst>
                                      </p:cBhvr>
                                      <p:to>
                                        <p:strVal val="visible"/>
                                      </p:to>
                                    </p:set>
                                    <p:animEffect transition="in" filter="wipe(left)">
                                      <p:cBhvr>
                                        <p:cTn id="43" dur="500"/>
                                        <p:tgtEl>
                                          <p:spTgt spid="106499">
                                            <p:txEl>
                                              <p:pRg st="5" end="5"/>
                                            </p:txEl>
                                          </p:spTgt>
                                        </p:tgtEl>
                                      </p:cBhvr>
                                    </p:animEffect>
                                  </p:childTnLst>
                                </p:cTn>
                              </p:par>
                              <p:par>
                                <p:cTn id="44" presetID="18" presetClass="entr" presetSubtype="3"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strips(upRight)">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uiExpand="1" build="p" bldLvl="5"/>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94" name="AutoShape 50"/>
          <p:cNvSpPr>
            <a:spLocks noChangeArrowheads="1"/>
          </p:cNvSpPr>
          <p:nvPr/>
        </p:nvSpPr>
        <p:spPr bwMode="auto">
          <a:xfrm flipV="1">
            <a:off x="4660900" y="3794125"/>
            <a:ext cx="1727200" cy="1476375"/>
          </a:xfrm>
          <a:prstGeom prst="rtTriangle">
            <a:avLst/>
          </a:prstGeom>
          <a:solidFill>
            <a:srgbClr val="FFFFCC"/>
          </a:solidFill>
          <a:ln w="28575">
            <a:noFill/>
            <a:miter lim="800000"/>
            <a:headEnd/>
            <a:tailEnd/>
          </a:ln>
        </p:spPr>
        <p:txBody>
          <a:bodyPr wrap="none" anchor="ctr"/>
          <a:lstStyle/>
          <a:p>
            <a:endParaRPr lang="en-US">
              <a:latin typeface="Arial"/>
              <a:cs typeface="Arial"/>
            </a:endParaRPr>
          </a:p>
        </p:txBody>
      </p:sp>
      <p:sp>
        <p:nvSpPr>
          <p:cNvPr id="108593" name="AutoShape 49"/>
          <p:cNvSpPr>
            <a:spLocks noChangeArrowheads="1"/>
          </p:cNvSpPr>
          <p:nvPr/>
        </p:nvSpPr>
        <p:spPr bwMode="auto">
          <a:xfrm>
            <a:off x="4664075" y="2111375"/>
            <a:ext cx="1722438" cy="1673225"/>
          </a:xfrm>
          <a:prstGeom prst="rtTriangle">
            <a:avLst/>
          </a:prstGeom>
          <a:solidFill>
            <a:srgbClr val="FFFFCC"/>
          </a:solidFill>
          <a:ln w="28575">
            <a:noFill/>
            <a:miter lim="800000"/>
            <a:headEnd/>
            <a:tailEnd/>
          </a:ln>
        </p:spPr>
        <p:txBody>
          <a:bodyPr wrap="none" anchor="ctr"/>
          <a:lstStyle/>
          <a:p>
            <a:endParaRPr lang="en-US">
              <a:latin typeface="Arial"/>
              <a:cs typeface="Arial"/>
            </a:endParaRPr>
          </a:p>
        </p:txBody>
      </p:sp>
      <p:sp>
        <p:nvSpPr>
          <p:cNvPr id="108591" name="AutoShape 47"/>
          <p:cNvSpPr>
            <a:spLocks noChangeArrowheads="1"/>
          </p:cNvSpPr>
          <p:nvPr/>
        </p:nvSpPr>
        <p:spPr bwMode="auto">
          <a:xfrm flipV="1">
            <a:off x="4664075" y="3074988"/>
            <a:ext cx="2541588" cy="2212975"/>
          </a:xfrm>
          <a:prstGeom prst="rtTriangle">
            <a:avLst/>
          </a:prstGeom>
          <a:solidFill>
            <a:srgbClr val="92D050"/>
          </a:solidFill>
          <a:ln w="28575">
            <a:noFill/>
            <a:miter lim="800000"/>
            <a:headEnd/>
            <a:tailEnd/>
          </a:ln>
        </p:spPr>
        <p:txBody>
          <a:bodyPr wrap="none" anchor="ctr"/>
          <a:lstStyle/>
          <a:p>
            <a:endParaRPr lang="en-US">
              <a:latin typeface="Arial"/>
              <a:cs typeface="Arial"/>
            </a:endParaRPr>
          </a:p>
        </p:txBody>
      </p:sp>
      <p:sp>
        <p:nvSpPr>
          <p:cNvPr id="108592" name="AutoShape 48"/>
          <p:cNvSpPr>
            <a:spLocks noChangeArrowheads="1"/>
          </p:cNvSpPr>
          <p:nvPr/>
        </p:nvSpPr>
        <p:spPr bwMode="auto">
          <a:xfrm>
            <a:off x="4659313" y="2090738"/>
            <a:ext cx="985837" cy="969962"/>
          </a:xfrm>
          <a:prstGeom prst="rtTriangle">
            <a:avLst/>
          </a:prstGeom>
          <a:solidFill>
            <a:srgbClr val="92D050"/>
          </a:solidFill>
          <a:ln w="28575">
            <a:noFill/>
            <a:miter lim="800000"/>
            <a:headEnd/>
            <a:tailEnd/>
          </a:ln>
        </p:spPr>
        <p:txBody>
          <a:bodyPr wrap="none" anchor="ctr"/>
          <a:lstStyle/>
          <a:p>
            <a:endParaRPr lang="en-US">
              <a:latin typeface="Arial"/>
              <a:cs typeface="Arial"/>
            </a:endParaRPr>
          </a:p>
        </p:txBody>
      </p:sp>
      <p:sp>
        <p:nvSpPr>
          <p:cNvPr id="108586" name="AutoShape 42"/>
          <p:cNvSpPr>
            <a:spLocks noChangeArrowheads="1"/>
          </p:cNvSpPr>
          <p:nvPr/>
        </p:nvSpPr>
        <p:spPr bwMode="auto">
          <a:xfrm flipV="1">
            <a:off x="5678488" y="3070225"/>
            <a:ext cx="1536700" cy="698500"/>
          </a:xfrm>
          <a:prstGeom prst="triangle">
            <a:avLst>
              <a:gd name="adj" fmla="val 47620"/>
            </a:avLst>
          </a:prstGeom>
          <a:solidFill>
            <a:srgbClr val="FF99CC"/>
          </a:solidFill>
          <a:ln w="9525">
            <a:noFill/>
            <a:miter lim="800000"/>
            <a:headEnd/>
            <a:tailEnd/>
          </a:ln>
        </p:spPr>
        <p:txBody>
          <a:bodyPr wrap="none" anchor="ctr"/>
          <a:lstStyle/>
          <a:p>
            <a:endParaRPr lang="en-US">
              <a:latin typeface="Arial"/>
              <a:cs typeface="Arial"/>
            </a:endParaRPr>
          </a:p>
        </p:txBody>
      </p:sp>
      <p:sp>
        <p:nvSpPr>
          <p:cNvPr id="12297" name="Rectangle 2"/>
          <p:cNvSpPr>
            <a:spLocks noGrp="1" noChangeArrowheads="1"/>
          </p:cNvSpPr>
          <p:nvPr>
            <p:ph type="title"/>
          </p:nvPr>
        </p:nvSpPr>
        <p:spPr/>
        <p:txBody>
          <a:bodyPr/>
          <a:lstStyle/>
          <a:p>
            <a:pPr eaLnBrk="1" hangingPunct="1"/>
            <a:r>
              <a:rPr lang="en-US" sz="3600" smtClean="0"/>
              <a:t>A Country That Exports Soybeans</a:t>
            </a:r>
          </a:p>
        </p:txBody>
      </p:sp>
      <p:sp>
        <p:nvSpPr>
          <p:cNvPr id="108547" name="Rectangle 3"/>
          <p:cNvSpPr>
            <a:spLocks noGrp="1" noChangeArrowheads="1"/>
          </p:cNvSpPr>
          <p:nvPr>
            <p:ph type="body" sz="quarter" idx="12"/>
          </p:nvPr>
        </p:nvSpPr>
        <p:spPr>
          <a:xfrm>
            <a:off x="457200" y="1144588"/>
            <a:ext cx="3365500" cy="4826000"/>
          </a:xfrm>
          <a:noFill/>
        </p:spPr>
        <p:txBody>
          <a:bodyPr/>
          <a:lstStyle/>
          <a:p>
            <a:pPr marL="0" indent="0" eaLnBrk="1" hangingPunct="1">
              <a:lnSpc>
                <a:spcPct val="110000"/>
              </a:lnSpc>
              <a:buFont typeface="Wingdings" pitchFamily="2" charset="2"/>
              <a:buNone/>
            </a:pPr>
            <a:r>
              <a:rPr lang="en-US" sz="2600" dirty="0" smtClean="0"/>
              <a:t>Without trade,</a:t>
            </a:r>
          </a:p>
          <a:p>
            <a:pPr marL="400050" lvl="1" eaLnBrk="1" hangingPunct="1">
              <a:lnSpc>
                <a:spcPct val="110000"/>
              </a:lnSpc>
              <a:buFont typeface="Wingdings" pitchFamily="2" charset="2"/>
              <a:buNone/>
            </a:pPr>
            <a:r>
              <a:rPr lang="en-US" sz="2600" dirty="0" smtClean="0"/>
              <a:t>CS = A + B</a:t>
            </a:r>
          </a:p>
          <a:p>
            <a:pPr marL="400050" lvl="1" eaLnBrk="1" hangingPunct="1">
              <a:lnSpc>
                <a:spcPct val="110000"/>
              </a:lnSpc>
              <a:spcBef>
                <a:spcPct val="10000"/>
              </a:spcBef>
              <a:buFont typeface="Wingdings" pitchFamily="2" charset="2"/>
              <a:buNone/>
            </a:pPr>
            <a:r>
              <a:rPr lang="en-US" sz="2600" dirty="0" smtClean="0"/>
              <a:t>PS = C</a:t>
            </a:r>
          </a:p>
          <a:p>
            <a:pPr marL="400050" lvl="1" eaLnBrk="1" hangingPunct="1">
              <a:lnSpc>
                <a:spcPct val="110000"/>
              </a:lnSpc>
              <a:spcBef>
                <a:spcPct val="10000"/>
              </a:spcBef>
              <a:buFont typeface="Wingdings" pitchFamily="2" charset="2"/>
              <a:buNone/>
            </a:pPr>
            <a:r>
              <a:rPr lang="en-US" sz="2600" dirty="0" smtClean="0"/>
              <a:t>Total surplus </a:t>
            </a:r>
            <a:br>
              <a:rPr lang="en-US" sz="2600" dirty="0" smtClean="0"/>
            </a:br>
            <a:r>
              <a:rPr lang="en-US" sz="2600" dirty="0" smtClean="0"/>
              <a:t>= A + B + C</a:t>
            </a:r>
          </a:p>
          <a:p>
            <a:pPr marL="0" indent="0" eaLnBrk="1" hangingPunct="1">
              <a:lnSpc>
                <a:spcPct val="110000"/>
              </a:lnSpc>
              <a:buFont typeface="Wingdings" pitchFamily="2" charset="2"/>
              <a:buNone/>
            </a:pPr>
            <a:r>
              <a:rPr lang="en-US" sz="2600" u="sng" dirty="0" smtClean="0"/>
              <a:t>With trade</a:t>
            </a:r>
            <a:r>
              <a:rPr lang="en-US" sz="2600" dirty="0" smtClean="0"/>
              <a:t>, </a:t>
            </a:r>
          </a:p>
          <a:p>
            <a:pPr marL="400050" lvl="1" eaLnBrk="1" hangingPunct="1">
              <a:lnSpc>
                <a:spcPct val="110000"/>
              </a:lnSpc>
              <a:spcBef>
                <a:spcPct val="10000"/>
              </a:spcBef>
              <a:buFont typeface="Wingdings" pitchFamily="2" charset="2"/>
              <a:buNone/>
            </a:pPr>
            <a:r>
              <a:rPr lang="en-US" sz="2600" dirty="0" smtClean="0"/>
              <a:t>CS = A</a:t>
            </a:r>
          </a:p>
          <a:p>
            <a:pPr marL="400050" lvl="1" eaLnBrk="1" hangingPunct="1">
              <a:lnSpc>
                <a:spcPct val="110000"/>
              </a:lnSpc>
              <a:spcBef>
                <a:spcPct val="10000"/>
              </a:spcBef>
              <a:buFont typeface="Wingdings" pitchFamily="2" charset="2"/>
              <a:buNone/>
            </a:pPr>
            <a:r>
              <a:rPr lang="en-US" sz="2600" dirty="0" smtClean="0"/>
              <a:t>PS = B + C + D</a:t>
            </a:r>
          </a:p>
          <a:p>
            <a:pPr marL="400050" lvl="1" eaLnBrk="1" hangingPunct="1">
              <a:lnSpc>
                <a:spcPct val="110000"/>
              </a:lnSpc>
              <a:spcBef>
                <a:spcPct val="10000"/>
              </a:spcBef>
              <a:buFont typeface="Wingdings" pitchFamily="2" charset="2"/>
              <a:buNone/>
            </a:pPr>
            <a:r>
              <a:rPr lang="en-US" sz="2600" dirty="0" smtClean="0"/>
              <a:t>Total surplus </a:t>
            </a:r>
            <a:br>
              <a:rPr lang="en-US" sz="2600" dirty="0" smtClean="0"/>
            </a:br>
            <a:r>
              <a:rPr lang="en-US" sz="2600" dirty="0" smtClean="0"/>
              <a:t>= A + B + C + D</a:t>
            </a:r>
          </a:p>
          <a:p>
            <a:pPr marL="400050" lvl="1" eaLnBrk="1" hangingPunct="1">
              <a:lnSpc>
                <a:spcPct val="110000"/>
              </a:lnSpc>
              <a:spcBef>
                <a:spcPct val="10000"/>
              </a:spcBef>
              <a:buFont typeface="Wingdings" pitchFamily="2" charset="2"/>
              <a:buNone/>
            </a:pPr>
            <a:endParaRPr lang="en-US" sz="2600" dirty="0" smtClean="0"/>
          </a:p>
        </p:txBody>
      </p:sp>
      <p:grpSp>
        <p:nvGrpSpPr>
          <p:cNvPr id="2" name="Group 4"/>
          <p:cNvGrpSpPr>
            <a:grpSpLocks/>
          </p:cNvGrpSpPr>
          <p:nvPr/>
        </p:nvGrpSpPr>
        <p:grpSpPr bwMode="auto">
          <a:xfrm>
            <a:off x="4468813" y="1454150"/>
            <a:ext cx="3998912" cy="4064000"/>
            <a:chOff x="2766" y="902"/>
            <a:chExt cx="2519" cy="2560"/>
          </a:xfrm>
        </p:grpSpPr>
        <p:grpSp>
          <p:nvGrpSpPr>
            <p:cNvPr id="3" name="Group 5"/>
            <p:cNvGrpSpPr>
              <a:grpSpLocks/>
            </p:cNvGrpSpPr>
            <p:nvPr/>
          </p:nvGrpSpPr>
          <p:grpSpPr bwMode="auto">
            <a:xfrm>
              <a:off x="2885" y="1158"/>
              <a:ext cx="2208" cy="2165"/>
              <a:chOff x="2424" y="1167"/>
              <a:chExt cx="2400" cy="2079"/>
            </a:xfrm>
          </p:grpSpPr>
          <p:sp>
            <p:nvSpPr>
              <p:cNvPr id="12329" name="Line 6"/>
              <p:cNvSpPr>
                <a:spLocks noChangeShapeType="1"/>
              </p:cNvSpPr>
              <p:nvPr/>
            </p:nvSpPr>
            <p:spPr bwMode="auto">
              <a:xfrm>
                <a:off x="2424" y="1167"/>
                <a:ext cx="0" cy="2079"/>
              </a:xfrm>
              <a:prstGeom prst="line">
                <a:avLst/>
              </a:prstGeom>
              <a:noFill/>
              <a:ln w="9525">
                <a:solidFill>
                  <a:schemeClr val="tx1"/>
                </a:solidFill>
                <a:round/>
                <a:headEnd/>
                <a:tailEnd/>
              </a:ln>
            </p:spPr>
            <p:txBody>
              <a:bodyPr/>
              <a:lstStyle/>
              <a:p>
                <a:endParaRPr lang="en-US">
                  <a:latin typeface="Arial"/>
                  <a:cs typeface="Arial"/>
                </a:endParaRPr>
              </a:p>
            </p:txBody>
          </p:sp>
          <p:sp>
            <p:nvSpPr>
              <p:cNvPr id="12330" name="Line 7"/>
              <p:cNvSpPr>
                <a:spLocks noChangeShapeType="1"/>
              </p:cNvSpPr>
              <p:nvPr/>
            </p:nvSpPr>
            <p:spPr bwMode="auto">
              <a:xfrm>
                <a:off x="2424" y="3246"/>
                <a:ext cx="240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12327" name="Text Box 8"/>
            <p:cNvSpPr txBox="1">
              <a:spLocks noChangeArrowheads="1"/>
            </p:cNvSpPr>
            <p:nvPr/>
          </p:nvSpPr>
          <p:spPr bwMode="auto">
            <a:xfrm>
              <a:off x="2766" y="902"/>
              <a:ext cx="233" cy="279"/>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P</a:t>
              </a:r>
            </a:p>
          </p:txBody>
        </p:sp>
        <p:sp>
          <p:nvSpPr>
            <p:cNvPr id="12328" name="Text Box 9"/>
            <p:cNvSpPr txBox="1">
              <a:spLocks noChangeArrowheads="1"/>
            </p:cNvSpPr>
            <p:nvPr/>
          </p:nvSpPr>
          <p:spPr bwMode="auto">
            <a:xfrm>
              <a:off x="5052" y="3183"/>
              <a:ext cx="233" cy="279"/>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Q</a:t>
              </a:r>
            </a:p>
          </p:txBody>
        </p:sp>
      </p:grpSp>
      <p:grpSp>
        <p:nvGrpSpPr>
          <p:cNvPr id="4" name="Group 10"/>
          <p:cNvGrpSpPr>
            <a:grpSpLocks/>
          </p:cNvGrpSpPr>
          <p:nvPr/>
        </p:nvGrpSpPr>
        <p:grpSpPr bwMode="auto">
          <a:xfrm>
            <a:off x="4660900" y="2082800"/>
            <a:ext cx="3176588" cy="3046413"/>
            <a:chOff x="2887" y="1298"/>
            <a:chExt cx="2001" cy="1919"/>
          </a:xfrm>
        </p:grpSpPr>
        <p:sp>
          <p:nvSpPr>
            <p:cNvPr id="12324" name="Text Box 11"/>
            <p:cNvSpPr txBox="1">
              <a:spLocks noChangeArrowheads="1"/>
            </p:cNvSpPr>
            <p:nvPr/>
          </p:nvSpPr>
          <p:spPr bwMode="auto">
            <a:xfrm>
              <a:off x="4655" y="2938"/>
              <a:ext cx="233" cy="279"/>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D</a:t>
              </a:r>
            </a:p>
          </p:txBody>
        </p:sp>
        <p:sp>
          <p:nvSpPr>
            <p:cNvPr id="12325" name="Line 12"/>
            <p:cNvSpPr>
              <a:spLocks noChangeShapeType="1"/>
            </p:cNvSpPr>
            <p:nvPr/>
          </p:nvSpPr>
          <p:spPr bwMode="auto">
            <a:xfrm>
              <a:off x="2887" y="1298"/>
              <a:ext cx="1805" cy="1766"/>
            </a:xfrm>
            <a:prstGeom prst="line">
              <a:avLst/>
            </a:prstGeom>
            <a:noFill/>
            <a:ln w="38100">
              <a:solidFill>
                <a:schemeClr val="tx2"/>
              </a:solidFill>
              <a:round/>
              <a:headEnd/>
              <a:tailEnd/>
            </a:ln>
          </p:spPr>
          <p:txBody>
            <a:bodyPr/>
            <a:lstStyle/>
            <a:p>
              <a:endParaRPr lang="en-US">
                <a:latin typeface="Arial"/>
                <a:cs typeface="Arial"/>
              </a:endParaRPr>
            </a:p>
          </p:txBody>
        </p:sp>
      </p:grpSp>
      <p:grpSp>
        <p:nvGrpSpPr>
          <p:cNvPr id="5" name="Group 13"/>
          <p:cNvGrpSpPr>
            <a:grpSpLocks/>
          </p:cNvGrpSpPr>
          <p:nvPr/>
        </p:nvGrpSpPr>
        <p:grpSpPr bwMode="auto">
          <a:xfrm>
            <a:off x="4662488" y="2220913"/>
            <a:ext cx="3486150" cy="3070225"/>
            <a:chOff x="2888" y="1385"/>
            <a:chExt cx="2196" cy="1934"/>
          </a:xfrm>
        </p:grpSpPr>
        <p:sp>
          <p:nvSpPr>
            <p:cNvPr id="12322" name="Text Box 14"/>
            <p:cNvSpPr txBox="1">
              <a:spLocks noChangeArrowheads="1"/>
            </p:cNvSpPr>
            <p:nvPr/>
          </p:nvSpPr>
          <p:spPr bwMode="auto">
            <a:xfrm>
              <a:off x="4851" y="1385"/>
              <a:ext cx="233" cy="279"/>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S</a:t>
              </a:r>
            </a:p>
          </p:txBody>
        </p:sp>
        <p:sp>
          <p:nvSpPr>
            <p:cNvPr id="12323" name="Line 15"/>
            <p:cNvSpPr>
              <a:spLocks noChangeShapeType="1"/>
            </p:cNvSpPr>
            <p:nvPr/>
          </p:nvSpPr>
          <p:spPr bwMode="auto">
            <a:xfrm flipV="1">
              <a:off x="2888" y="1594"/>
              <a:ext cx="2002" cy="1725"/>
            </a:xfrm>
            <a:prstGeom prst="line">
              <a:avLst/>
            </a:prstGeom>
            <a:noFill/>
            <a:ln w="38100">
              <a:solidFill>
                <a:schemeClr val="tx2"/>
              </a:solidFill>
              <a:round/>
              <a:headEnd/>
              <a:tailEnd/>
            </a:ln>
          </p:spPr>
          <p:txBody>
            <a:bodyPr/>
            <a:lstStyle/>
            <a:p>
              <a:endParaRPr lang="en-US">
                <a:latin typeface="Arial"/>
                <a:cs typeface="Arial"/>
              </a:endParaRPr>
            </a:p>
          </p:txBody>
        </p:sp>
      </p:grpSp>
      <p:grpSp>
        <p:nvGrpSpPr>
          <p:cNvPr id="6" name="Group 16"/>
          <p:cNvGrpSpPr>
            <a:grpSpLocks/>
          </p:cNvGrpSpPr>
          <p:nvPr/>
        </p:nvGrpSpPr>
        <p:grpSpPr bwMode="auto">
          <a:xfrm>
            <a:off x="4108450" y="2870200"/>
            <a:ext cx="4189413" cy="381000"/>
            <a:chOff x="2539" y="1842"/>
            <a:chExt cx="2639" cy="240"/>
          </a:xfrm>
        </p:grpSpPr>
        <p:sp>
          <p:nvSpPr>
            <p:cNvPr id="12320" name="Line 17"/>
            <p:cNvSpPr>
              <a:spLocks noChangeShapeType="1"/>
            </p:cNvSpPr>
            <p:nvPr/>
          </p:nvSpPr>
          <p:spPr bwMode="auto">
            <a:xfrm>
              <a:off x="2884" y="1965"/>
              <a:ext cx="2294" cy="0"/>
            </a:xfrm>
            <a:prstGeom prst="line">
              <a:avLst/>
            </a:prstGeom>
            <a:noFill/>
            <a:ln w="28575">
              <a:solidFill>
                <a:srgbClr val="CC0000"/>
              </a:solidFill>
              <a:round/>
              <a:headEnd/>
              <a:tailEnd/>
            </a:ln>
          </p:spPr>
          <p:txBody>
            <a:bodyPr/>
            <a:lstStyle/>
            <a:p>
              <a:endParaRPr lang="en-US">
                <a:latin typeface="Arial"/>
                <a:cs typeface="Arial"/>
              </a:endParaRPr>
            </a:p>
          </p:txBody>
        </p:sp>
        <p:sp>
          <p:nvSpPr>
            <p:cNvPr id="12321" name="Text Box 18"/>
            <p:cNvSpPr txBox="1">
              <a:spLocks noChangeArrowheads="1"/>
            </p:cNvSpPr>
            <p:nvPr/>
          </p:nvSpPr>
          <p:spPr bwMode="auto">
            <a:xfrm>
              <a:off x="2539" y="1842"/>
              <a:ext cx="334" cy="240"/>
            </a:xfrm>
            <a:prstGeom prst="rect">
              <a:avLst/>
            </a:prstGeom>
            <a:noFill/>
            <a:ln w="9525">
              <a:noFill/>
              <a:miter lim="800000"/>
              <a:headEnd/>
              <a:tailEnd/>
            </a:ln>
          </p:spPr>
          <p:txBody>
            <a:bodyPr lIns="0" tIns="0" bIns="0" anchor="ctr">
              <a:spAutoFit/>
            </a:bodyPr>
            <a:lstStyle/>
            <a:p>
              <a:pPr algn="r">
                <a:spcBef>
                  <a:spcPct val="50000"/>
                </a:spcBef>
              </a:pPr>
              <a:r>
                <a:rPr lang="en-US" sz="2500">
                  <a:latin typeface="Arial"/>
                  <a:cs typeface="Arial"/>
                </a:rPr>
                <a:t>$6</a:t>
              </a:r>
            </a:p>
          </p:txBody>
        </p:sp>
      </p:grpSp>
      <p:sp>
        <p:nvSpPr>
          <p:cNvPr id="12303" name="Line 21"/>
          <p:cNvSpPr>
            <a:spLocks noChangeShapeType="1"/>
          </p:cNvSpPr>
          <p:nvPr/>
        </p:nvSpPr>
        <p:spPr bwMode="auto">
          <a:xfrm>
            <a:off x="4652963" y="3789363"/>
            <a:ext cx="1751012"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12304" name="Oval 23"/>
          <p:cNvSpPr>
            <a:spLocks noChangeAspect="1" noChangeArrowheads="1"/>
          </p:cNvSpPr>
          <p:nvPr/>
        </p:nvSpPr>
        <p:spPr bwMode="auto">
          <a:xfrm>
            <a:off x="6335713" y="3729038"/>
            <a:ext cx="128587" cy="12700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12305" name="Text Box 24"/>
          <p:cNvSpPr txBox="1">
            <a:spLocks noChangeArrowheads="1"/>
          </p:cNvSpPr>
          <p:nvPr/>
        </p:nvSpPr>
        <p:spPr bwMode="auto">
          <a:xfrm>
            <a:off x="4105275" y="3595688"/>
            <a:ext cx="536575" cy="381000"/>
          </a:xfrm>
          <a:prstGeom prst="rect">
            <a:avLst/>
          </a:prstGeom>
          <a:noFill/>
          <a:ln w="9525">
            <a:noFill/>
            <a:miter lim="800000"/>
            <a:headEnd/>
            <a:tailEnd/>
          </a:ln>
        </p:spPr>
        <p:txBody>
          <a:bodyPr lIns="0" tIns="0" bIns="0" anchor="ctr">
            <a:spAutoFit/>
          </a:bodyPr>
          <a:lstStyle/>
          <a:p>
            <a:pPr algn="r">
              <a:spcBef>
                <a:spcPct val="50000"/>
              </a:spcBef>
            </a:pPr>
            <a:r>
              <a:rPr lang="en-US" sz="2500">
                <a:latin typeface="Arial"/>
                <a:cs typeface="Arial"/>
              </a:rPr>
              <a:t>$4</a:t>
            </a:r>
          </a:p>
        </p:txBody>
      </p:sp>
      <p:sp>
        <p:nvSpPr>
          <p:cNvPr id="12306" name="Oval 28"/>
          <p:cNvSpPr>
            <a:spLocks noChangeAspect="1" noChangeArrowheads="1"/>
          </p:cNvSpPr>
          <p:nvPr/>
        </p:nvSpPr>
        <p:spPr bwMode="auto">
          <a:xfrm>
            <a:off x="5597525" y="2997200"/>
            <a:ext cx="128588" cy="12700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12307" name="Text Box 30"/>
          <p:cNvSpPr txBox="1">
            <a:spLocks noChangeArrowheads="1"/>
          </p:cNvSpPr>
          <p:nvPr/>
        </p:nvSpPr>
        <p:spPr bwMode="auto">
          <a:xfrm>
            <a:off x="5602288" y="1422400"/>
            <a:ext cx="190817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u="sng" dirty="0">
                <a:latin typeface="Arial"/>
                <a:cs typeface="Arial"/>
              </a:rPr>
              <a:t>Soybeans</a:t>
            </a:r>
          </a:p>
        </p:txBody>
      </p:sp>
      <p:grpSp>
        <p:nvGrpSpPr>
          <p:cNvPr id="7" name="Group 31"/>
          <p:cNvGrpSpPr>
            <a:grpSpLocks/>
          </p:cNvGrpSpPr>
          <p:nvPr/>
        </p:nvGrpSpPr>
        <p:grpSpPr bwMode="auto">
          <a:xfrm>
            <a:off x="5670550" y="2335213"/>
            <a:ext cx="1563688" cy="665162"/>
            <a:chOff x="3523" y="1457"/>
            <a:chExt cx="985" cy="419"/>
          </a:xfrm>
        </p:grpSpPr>
        <p:sp>
          <p:nvSpPr>
            <p:cNvPr id="12318" name="AutoShape 32"/>
            <p:cNvSpPr>
              <a:spLocks/>
            </p:cNvSpPr>
            <p:nvPr/>
          </p:nvSpPr>
          <p:spPr bwMode="auto">
            <a:xfrm rot="5400000" flipV="1">
              <a:off x="3938" y="1306"/>
              <a:ext cx="155" cy="985"/>
            </a:xfrm>
            <a:prstGeom prst="leftBrace">
              <a:avLst>
                <a:gd name="adj1" fmla="val 67756"/>
                <a:gd name="adj2" fmla="val 50000"/>
              </a:avLst>
            </a:prstGeom>
            <a:noFill/>
            <a:ln w="19050">
              <a:solidFill>
                <a:srgbClr val="996633"/>
              </a:solidFill>
              <a:round/>
              <a:headEnd/>
              <a:tailEnd/>
            </a:ln>
          </p:spPr>
          <p:txBody>
            <a:bodyPr wrap="none" anchor="ctr"/>
            <a:lstStyle/>
            <a:p>
              <a:endParaRPr lang="en-US">
                <a:latin typeface="Arial"/>
                <a:cs typeface="Arial"/>
              </a:endParaRPr>
            </a:p>
          </p:txBody>
        </p:sp>
        <p:sp>
          <p:nvSpPr>
            <p:cNvPr id="12319" name="Text Box 33"/>
            <p:cNvSpPr txBox="1">
              <a:spLocks noChangeArrowheads="1"/>
            </p:cNvSpPr>
            <p:nvPr/>
          </p:nvSpPr>
          <p:spPr bwMode="auto">
            <a:xfrm>
              <a:off x="3619" y="1457"/>
              <a:ext cx="795" cy="298"/>
            </a:xfrm>
            <a:prstGeom prst="rect">
              <a:avLst/>
            </a:prstGeom>
            <a:noFill/>
            <a:ln w="9525">
              <a:noFill/>
              <a:miter lim="800000"/>
              <a:headEnd/>
              <a:tailEnd/>
            </a:ln>
          </p:spPr>
          <p:txBody>
            <a:bodyPr>
              <a:spAutoFit/>
            </a:bodyPr>
            <a:lstStyle/>
            <a:p>
              <a:pPr algn="ctr">
                <a:spcBef>
                  <a:spcPct val="50000"/>
                </a:spcBef>
              </a:pPr>
              <a:r>
                <a:rPr lang="en-US" sz="2500">
                  <a:latin typeface="Arial"/>
                  <a:cs typeface="Arial"/>
                </a:rPr>
                <a:t>exports</a:t>
              </a:r>
            </a:p>
          </p:txBody>
        </p:sp>
      </p:grpSp>
      <p:sp>
        <p:nvSpPr>
          <p:cNvPr id="12309" name="Oval 36"/>
          <p:cNvSpPr>
            <a:spLocks noChangeAspect="1" noChangeArrowheads="1"/>
          </p:cNvSpPr>
          <p:nvPr/>
        </p:nvSpPr>
        <p:spPr bwMode="auto">
          <a:xfrm>
            <a:off x="7173913" y="3001963"/>
            <a:ext cx="128587" cy="12700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108582" name="Text Box 38"/>
          <p:cNvSpPr txBox="1">
            <a:spLocks noChangeArrowheads="1"/>
          </p:cNvSpPr>
          <p:nvPr/>
        </p:nvSpPr>
        <p:spPr bwMode="auto">
          <a:xfrm>
            <a:off x="4738688" y="2568575"/>
            <a:ext cx="42862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latin typeface="Arial"/>
                <a:cs typeface="Arial"/>
              </a:rPr>
              <a:t>A</a:t>
            </a:r>
          </a:p>
        </p:txBody>
      </p:sp>
      <p:sp>
        <p:nvSpPr>
          <p:cNvPr id="108583" name="Text Box 39"/>
          <p:cNvSpPr txBox="1">
            <a:spLocks noChangeArrowheads="1"/>
          </p:cNvSpPr>
          <p:nvPr/>
        </p:nvSpPr>
        <p:spPr bwMode="auto">
          <a:xfrm>
            <a:off x="5126038" y="3249613"/>
            <a:ext cx="42862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latin typeface="Arial"/>
                <a:cs typeface="Arial"/>
              </a:rPr>
              <a:t>B</a:t>
            </a:r>
          </a:p>
        </p:txBody>
      </p:sp>
      <p:sp>
        <p:nvSpPr>
          <p:cNvPr id="108584" name="Text Box 40"/>
          <p:cNvSpPr txBox="1">
            <a:spLocks noChangeArrowheads="1"/>
          </p:cNvSpPr>
          <p:nvPr/>
        </p:nvSpPr>
        <p:spPr bwMode="auto">
          <a:xfrm>
            <a:off x="6245225" y="3176588"/>
            <a:ext cx="344488"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latin typeface="Arial"/>
                <a:cs typeface="Arial"/>
              </a:rPr>
              <a:t>D</a:t>
            </a:r>
          </a:p>
        </p:txBody>
      </p:sp>
      <p:sp>
        <p:nvSpPr>
          <p:cNvPr id="108585" name="Text Box 41"/>
          <p:cNvSpPr txBox="1">
            <a:spLocks noChangeArrowheads="1"/>
          </p:cNvSpPr>
          <p:nvPr/>
        </p:nvSpPr>
        <p:spPr bwMode="auto">
          <a:xfrm>
            <a:off x="5013325" y="4029075"/>
            <a:ext cx="42862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latin typeface="Arial"/>
                <a:cs typeface="Arial"/>
              </a:rPr>
              <a:t>C</a:t>
            </a:r>
          </a:p>
        </p:txBody>
      </p:sp>
      <p:grpSp>
        <p:nvGrpSpPr>
          <p:cNvPr id="8" name="Group 46"/>
          <p:cNvGrpSpPr>
            <a:grpSpLocks/>
          </p:cNvGrpSpPr>
          <p:nvPr/>
        </p:nvGrpSpPr>
        <p:grpSpPr bwMode="auto">
          <a:xfrm>
            <a:off x="6426200" y="3370263"/>
            <a:ext cx="2055813" cy="1131887"/>
            <a:chOff x="4048" y="2123"/>
            <a:chExt cx="1295" cy="713"/>
          </a:xfrm>
        </p:grpSpPr>
        <p:sp>
          <p:nvSpPr>
            <p:cNvPr id="12316" name="Arc 44"/>
            <p:cNvSpPr>
              <a:spLocks/>
            </p:cNvSpPr>
            <p:nvPr/>
          </p:nvSpPr>
          <p:spPr bwMode="auto">
            <a:xfrm>
              <a:off x="4048" y="2123"/>
              <a:ext cx="563" cy="278"/>
            </a:xfrm>
            <a:custGeom>
              <a:avLst/>
              <a:gdLst>
                <a:gd name="T0" fmla="*/ 0 w 21600"/>
                <a:gd name="T1" fmla="*/ 0 h 21174"/>
                <a:gd name="T2" fmla="*/ 0 w 21600"/>
                <a:gd name="T3" fmla="*/ 0 h 21174"/>
                <a:gd name="T4" fmla="*/ 0 w 21600"/>
                <a:gd name="T5" fmla="*/ 0 h 21174"/>
                <a:gd name="T6" fmla="*/ 0 60000 65536"/>
                <a:gd name="T7" fmla="*/ 0 60000 65536"/>
                <a:gd name="T8" fmla="*/ 0 60000 65536"/>
                <a:gd name="T9" fmla="*/ 0 w 21600"/>
                <a:gd name="T10" fmla="*/ 0 h 21174"/>
                <a:gd name="T11" fmla="*/ 21600 w 21600"/>
                <a:gd name="T12" fmla="*/ 21174 h 21174"/>
              </a:gdLst>
              <a:ahLst/>
              <a:cxnLst>
                <a:cxn ang="T6">
                  <a:pos x="T0" y="T1"/>
                </a:cxn>
                <a:cxn ang="T7">
                  <a:pos x="T2" y="T3"/>
                </a:cxn>
                <a:cxn ang="T8">
                  <a:pos x="T4" y="T5"/>
                </a:cxn>
              </a:cxnLst>
              <a:rect l="T9" t="T10" r="T11" b="T12"/>
              <a:pathLst>
                <a:path w="21600" h="21174" fill="none" extrusionOk="0">
                  <a:moveTo>
                    <a:pt x="4266" y="-1"/>
                  </a:moveTo>
                  <a:cubicBezTo>
                    <a:pt x="14348" y="2030"/>
                    <a:pt x="21600" y="10889"/>
                    <a:pt x="21600" y="21174"/>
                  </a:cubicBezTo>
                </a:path>
                <a:path w="21600" h="21174" stroke="0" extrusionOk="0">
                  <a:moveTo>
                    <a:pt x="4266" y="-1"/>
                  </a:moveTo>
                  <a:cubicBezTo>
                    <a:pt x="14348" y="2030"/>
                    <a:pt x="21600" y="10889"/>
                    <a:pt x="21600" y="21174"/>
                  </a:cubicBezTo>
                  <a:lnTo>
                    <a:pt x="0" y="21174"/>
                  </a:lnTo>
                  <a:close/>
                </a:path>
              </a:pathLst>
            </a:custGeom>
            <a:noFill/>
            <a:ln w="38100">
              <a:solidFill>
                <a:srgbClr val="FF0066"/>
              </a:solidFill>
              <a:round/>
              <a:headEnd type="triangle" w="lg" len="med"/>
              <a:tailEnd/>
            </a:ln>
          </p:spPr>
          <p:txBody>
            <a:bodyPr wrap="none" anchor="ctr"/>
            <a:lstStyle/>
            <a:p>
              <a:endParaRPr lang="en-US">
                <a:latin typeface="Arial"/>
                <a:cs typeface="Arial"/>
              </a:endParaRPr>
            </a:p>
          </p:txBody>
        </p:sp>
        <p:sp>
          <p:nvSpPr>
            <p:cNvPr id="12317" name="Text Box 45"/>
            <p:cNvSpPr txBox="1">
              <a:spLocks noChangeArrowheads="1"/>
            </p:cNvSpPr>
            <p:nvPr/>
          </p:nvSpPr>
          <p:spPr bwMode="auto">
            <a:xfrm>
              <a:off x="4304" y="2292"/>
              <a:ext cx="1039" cy="544"/>
            </a:xfrm>
            <a:prstGeom prst="rect">
              <a:avLst/>
            </a:prstGeom>
            <a:solidFill>
              <a:schemeClr val="bg1"/>
            </a:solidFill>
            <a:ln w="9525">
              <a:solidFill>
                <a:srgbClr val="FF0066"/>
              </a:solidFill>
              <a:miter lim="800000"/>
              <a:headEnd/>
              <a:tailEnd/>
            </a:ln>
          </p:spPr>
          <p:txBody>
            <a:bodyPr anchor="ctr">
              <a:spAutoFit/>
            </a:bodyPr>
            <a:lstStyle/>
            <a:p>
              <a:pPr algn="ctr">
                <a:spcBef>
                  <a:spcPct val="50000"/>
                </a:spcBef>
              </a:pPr>
              <a:r>
                <a:rPr lang="en-US" sz="2500">
                  <a:latin typeface="Arial"/>
                  <a:cs typeface="Arial"/>
                </a:rPr>
                <a:t>gains from trade</a:t>
              </a:r>
            </a:p>
          </p:txBody>
        </p:sp>
      </p:grpSp>
      <p:sp>
        <p:nvSpPr>
          <p:cNvPr id="12315"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9" name="Footer Placeholder 8"/>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0" name="Slide Number Placeholder 9"/>
          <p:cNvSpPr>
            <a:spLocks noGrp="1"/>
          </p:cNvSpPr>
          <p:nvPr>
            <p:ph type="sldNum" sz="quarter" idx="13"/>
          </p:nvPr>
        </p:nvSpPr>
        <p:spPr/>
        <p:txBody>
          <a:bodyPr/>
          <a:lstStyle/>
          <a:p>
            <a:pPr>
              <a:defRPr/>
            </a:pPr>
            <a:fld id="{2F37425F-5E17-4209-B948-B5CE2119E408}" type="slidenum">
              <a:rPr lang="en-US" smtClean="0"/>
              <a:pPr>
                <a:defRPr/>
              </a:pPr>
              <a:t>8</a:t>
            </a:fld>
            <a:endParaRPr lang="en-US" dirty="0"/>
          </a:p>
        </p:txBody>
      </p:sp>
    </p:spTree>
    <p:extLst>
      <p:ext uri="{BB962C8B-B14F-4D97-AF65-F5344CB8AC3E}">
        <p14:creationId xmlns:p14="http://schemas.microsoft.com/office/powerpoint/2010/main" val="34148520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08582"/>
                                        </p:tgtEl>
                                        <p:attrNameLst>
                                          <p:attrName>style.visibility</p:attrName>
                                        </p:attrNameLst>
                                      </p:cBhvr>
                                      <p:to>
                                        <p:strVal val="visible"/>
                                      </p:to>
                                    </p:set>
                                    <p:animEffect transition="in" filter="strips(downRight)">
                                      <p:cBhvr>
                                        <p:cTn id="7" dur="500"/>
                                        <p:tgtEl>
                                          <p:spTgt spid="108582"/>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08583"/>
                                        </p:tgtEl>
                                        <p:attrNameLst>
                                          <p:attrName>style.visibility</p:attrName>
                                        </p:attrNameLst>
                                      </p:cBhvr>
                                      <p:to>
                                        <p:strVal val="visible"/>
                                      </p:to>
                                    </p:set>
                                    <p:animEffect transition="in" filter="strips(downRight)">
                                      <p:cBhvr>
                                        <p:cTn id="11" dur="500"/>
                                        <p:tgtEl>
                                          <p:spTgt spid="108583"/>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08585"/>
                                        </p:tgtEl>
                                        <p:attrNameLst>
                                          <p:attrName>style.visibility</p:attrName>
                                        </p:attrNameLst>
                                      </p:cBhvr>
                                      <p:to>
                                        <p:strVal val="visible"/>
                                      </p:to>
                                    </p:set>
                                    <p:animEffect transition="in" filter="strips(downRight)">
                                      <p:cBhvr>
                                        <p:cTn id="15" dur="500"/>
                                        <p:tgtEl>
                                          <p:spTgt spid="108585"/>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108584"/>
                                        </p:tgtEl>
                                        <p:attrNameLst>
                                          <p:attrName>style.visibility</p:attrName>
                                        </p:attrNameLst>
                                      </p:cBhvr>
                                      <p:to>
                                        <p:strVal val="visible"/>
                                      </p:to>
                                    </p:set>
                                    <p:animEffect transition="in" filter="strips(downRight)">
                                      <p:cBhvr>
                                        <p:cTn id="19" dur="500"/>
                                        <p:tgtEl>
                                          <p:spTgt spid="10858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8547">
                                            <p:txEl>
                                              <p:pRg st="0" end="0"/>
                                            </p:txEl>
                                          </p:spTgt>
                                        </p:tgtEl>
                                        <p:attrNameLst>
                                          <p:attrName>style.visibility</p:attrName>
                                        </p:attrNameLst>
                                      </p:cBhvr>
                                      <p:to>
                                        <p:strVal val="visible"/>
                                      </p:to>
                                    </p:set>
                                    <p:animEffect transition="in" filter="wipe(left)">
                                      <p:cBhvr>
                                        <p:cTn id="24" dur="500"/>
                                        <p:tgtEl>
                                          <p:spTgt spid="108547">
                                            <p:txEl>
                                              <p:pRg st="0" end="0"/>
                                            </p:txEl>
                                          </p:spTgt>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08547">
                                            <p:txEl>
                                              <p:pRg st="1" end="1"/>
                                            </p:txEl>
                                          </p:spTgt>
                                        </p:tgtEl>
                                        <p:attrNameLst>
                                          <p:attrName>style.visibility</p:attrName>
                                        </p:attrNameLst>
                                      </p:cBhvr>
                                      <p:to>
                                        <p:strVal val="visible"/>
                                      </p:to>
                                    </p:set>
                                    <p:animEffect transition="in" filter="wipe(left)">
                                      <p:cBhvr>
                                        <p:cTn id="28" dur="500"/>
                                        <p:tgtEl>
                                          <p:spTgt spid="108547">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8593"/>
                                        </p:tgtEl>
                                        <p:attrNameLst>
                                          <p:attrName>style.visibility</p:attrName>
                                        </p:attrNameLst>
                                      </p:cBhvr>
                                      <p:to>
                                        <p:strVal val="visible"/>
                                      </p:to>
                                    </p:set>
                                    <p:animEffect transition="in" filter="fade">
                                      <p:cBhvr>
                                        <p:cTn id="31" dur="500"/>
                                        <p:tgtEl>
                                          <p:spTgt spid="10859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8547">
                                            <p:txEl>
                                              <p:pRg st="2" end="2"/>
                                            </p:txEl>
                                          </p:spTgt>
                                        </p:tgtEl>
                                        <p:attrNameLst>
                                          <p:attrName>style.visibility</p:attrName>
                                        </p:attrNameLst>
                                      </p:cBhvr>
                                      <p:to>
                                        <p:strVal val="visible"/>
                                      </p:to>
                                    </p:set>
                                    <p:animEffect transition="in" filter="wipe(left)">
                                      <p:cBhvr>
                                        <p:cTn id="36" dur="500"/>
                                        <p:tgtEl>
                                          <p:spTgt spid="108547">
                                            <p:txEl>
                                              <p:pRg st="2" end="2"/>
                                            </p:txEl>
                                          </p:spTgt>
                                        </p:tgtEl>
                                      </p:cBhvr>
                                    </p:animEffect>
                                  </p:childTnLst>
                                </p:cTn>
                              </p:par>
                              <p:par>
                                <p:cTn id="37" presetID="10" presetClass="exit" presetSubtype="0" fill="hold" grpId="1" nodeType="withEffect">
                                  <p:stCondLst>
                                    <p:cond delay="0"/>
                                  </p:stCondLst>
                                  <p:childTnLst>
                                    <p:animEffect transition="out" filter="fade">
                                      <p:cBhvr>
                                        <p:cTn id="38" dur="500"/>
                                        <p:tgtEl>
                                          <p:spTgt spid="108593"/>
                                        </p:tgtEl>
                                      </p:cBhvr>
                                    </p:animEffect>
                                    <p:set>
                                      <p:cBhvr>
                                        <p:cTn id="39" dur="1" fill="hold">
                                          <p:stCondLst>
                                            <p:cond delay="499"/>
                                          </p:stCondLst>
                                        </p:cTn>
                                        <p:tgtEl>
                                          <p:spTgt spid="108593"/>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108594"/>
                                        </p:tgtEl>
                                        <p:attrNameLst>
                                          <p:attrName>style.visibility</p:attrName>
                                        </p:attrNameLst>
                                      </p:cBhvr>
                                      <p:to>
                                        <p:strVal val="visible"/>
                                      </p:to>
                                    </p:set>
                                    <p:animEffect transition="in" filter="fade">
                                      <p:cBhvr>
                                        <p:cTn id="42" dur="500"/>
                                        <p:tgtEl>
                                          <p:spTgt spid="10859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8547">
                                            <p:txEl>
                                              <p:pRg st="3" end="3"/>
                                            </p:txEl>
                                          </p:spTgt>
                                        </p:tgtEl>
                                        <p:attrNameLst>
                                          <p:attrName>style.visibility</p:attrName>
                                        </p:attrNameLst>
                                      </p:cBhvr>
                                      <p:to>
                                        <p:strVal val="visible"/>
                                      </p:to>
                                    </p:set>
                                    <p:animEffect transition="in" filter="wipe(left)">
                                      <p:cBhvr>
                                        <p:cTn id="47" dur="500"/>
                                        <p:tgtEl>
                                          <p:spTgt spid="108547">
                                            <p:txEl>
                                              <p:pRg st="3" end="3"/>
                                            </p:txEl>
                                          </p:spTgt>
                                        </p:tgtEl>
                                      </p:cBhvr>
                                    </p:animEffect>
                                  </p:childTnLst>
                                </p:cTn>
                              </p:par>
                            </p:childTnLst>
                          </p:cTn>
                        </p:par>
                        <p:par>
                          <p:cTn id="48" fill="hold">
                            <p:stCondLst>
                              <p:cond delay="500"/>
                            </p:stCondLst>
                            <p:childTnLst>
                              <p:par>
                                <p:cTn id="49" presetID="10" presetClass="entr" presetSubtype="0" fill="hold" grpId="2" nodeType="afterEffect">
                                  <p:stCondLst>
                                    <p:cond delay="0"/>
                                  </p:stCondLst>
                                  <p:childTnLst>
                                    <p:set>
                                      <p:cBhvr>
                                        <p:cTn id="50" dur="1" fill="hold">
                                          <p:stCondLst>
                                            <p:cond delay="0"/>
                                          </p:stCondLst>
                                        </p:cTn>
                                        <p:tgtEl>
                                          <p:spTgt spid="108593"/>
                                        </p:tgtEl>
                                        <p:attrNameLst>
                                          <p:attrName>style.visibility</p:attrName>
                                        </p:attrNameLst>
                                      </p:cBhvr>
                                      <p:to>
                                        <p:strVal val="visible"/>
                                      </p:to>
                                    </p:set>
                                    <p:animEffect transition="in" filter="fade">
                                      <p:cBhvr>
                                        <p:cTn id="51" dur="500"/>
                                        <p:tgtEl>
                                          <p:spTgt spid="10859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08547">
                                            <p:txEl>
                                              <p:pRg st="4" end="4"/>
                                            </p:txEl>
                                          </p:spTgt>
                                        </p:tgtEl>
                                        <p:attrNameLst>
                                          <p:attrName>style.visibility</p:attrName>
                                        </p:attrNameLst>
                                      </p:cBhvr>
                                      <p:to>
                                        <p:strVal val="visible"/>
                                      </p:to>
                                    </p:set>
                                    <p:animEffect transition="in" filter="wipe(left)">
                                      <p:cBhvr>
                                        <p:cTn id="56" dur="500"/>
                                        <p:tgtEl>
                                          <p:spTgt spid="108547">
                                            <p:txEl>
                                              <p:pRg st="4" end="4"/>
                                            </p:txEl>
                                          </p:spTgt>
                                        </p:tgtEl>
                                      </p:cBhvr>
                                    </p:animEffect>
                                  </p:childTnLst>
                                </p:cTn>
                              </p:par>
                              <p:par>
                                <p:cTn id="57" presetID="10" presetClass="exit" presetSubtype="0" fill="hold" grpId="3" nodeType="withEffect">
                                  <p:stCondLst>
                                    <p:cond delay="0"/>
                                  </p:stCondLst>
                                  <p:childTnLst>
                                    <p:animEffect transition="out" filter="fade">
                                      <p:cBhvr>
                                        <p:cTn id="58" dur="500"/>
                                        <p:tgtEl>
                                          <p:spTgt spid="108593"/>
                                        </p:tgtEl>
                                      </p:cBhvr>
                                    </p:animEffect>
                                    <p:set>
                                      <p:cBhvr>
                                        <p:cTn id="59" dur="1" fill="hold">
                                          <p:stCondLst>
                                            <p:cond delay="499"/>
                                          </p:stCondLst>
                                        </p:cTn>
                                        <p:tgtEl>
                                          <p:spTgt spid="108593"/>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108594"/>
                                        </p:tgtEl>
                                      </p:cBhvr>
                                    </p:animEffect>
                                    <p:set>
                                      <p:cBhvr>
                                        <p:cTn id="62" dur="1" fill="hold">
                                          <p:stCondLst>
                                            <p:cond delay="499"/>
                                          </p:stCondLst>
                                        </p:cTn>
                                        <p:tgtEl>
                                          <p:spTgt spid="10859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08547">
                                            <p:txEl>
                                              <p:pRg st="5" end="5"/>
                                            </p:txEl>
                                          </p:spTgt>
                                        </p:tgtEl>
                                        <p:attrNameLst>
                                          <p:attrName>style.visibility</p:attrName>
                                        </p:attrNameLst>
                                      </p:cBhvr>
                                      <p:to>
                                        <p:strVal val="visible"/>
                                      </p:to>
                                    </p:set>
                                    <p:animEffect transition="in" filter="wipe(left)">
                                      <p:cBhvr>
                                        <p:cTn id="67" dur="500"/>
                                        <p:tgtEl>
                                          <p:spTgt spid="108547">
                                            <p:txEl>
                                              <p:pRg st="5" end="5"/>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8592"/>
                                        </p:tgtEl>
                                        <p:attrNameLst>
                                          <p:attrName>style.visibility</p:attrName>
                                        </p:attrNameLst>
                                      </p:cBhvr>
                                      <p:to>
                                        <p:strVal val="visible"/>
                                      </p:to>
                                    </p:set>
                                    <p:animEffect transition="in" filter="fade">
                                      <p:cBhvr>
                                        <p:cTn id="70" dur="500"/>
                                        <p:tgtEl>
                                          <p:spTgt spid="108592"/>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08547">
                                            <p:txEl>
                                              <p:pRg st="6" end="6"/>
                                            </p:txEl>
                                          </p:spTgt>
                                        </p:tgtEl>
                                        <p:attrNameLst>
                                          <p:attrName>style.visibility</p:attrName>
                                        </p:attrNameLst>
                                      </p:cBhvr>
                                      <p:to>
                                        <p:strVal val="visible"/>
                                      </p:to>
                                    </p:set>
                                    <p:animEffect transition="in" filter="wipe(left)">
                                      <p:cBhvr>
                                        <p:cTn id="75" dur="500"/>
                                        <p:tgtEl>
                                          <p:spTgt spid="108547">
                                            <p:txEl>
                                              <p:pRg st="6" end="6"/>
                                            </p:txEl>
                                          </p:spTgt>
                                        </p:tgtEl>
                                      </p:cBhvr>
                                    </p:animEffect>
                                  </p:childTnLst>
                                </p:cTn>
                              </p:par>
                              <p:par>
                                <p:cTn id="76" presetID="10" presetClass="exit" presetSubtype="0" fill="hold" grpId="1" nodeType="withEffect">
                                  <p:stCondLst>
                                    <p:cond delay="0"/>
                                  </p:stCondLst>
                                  <p:childTnLst>
                                    <p:animEffect transition="out" filter="fade">
                                      <p:cBhvr>
                                        <p:cTn id="77" dur="500"/>
                                        <p:tgtEl>
                                          <p:spTgt spid="108592"/>
                                        </p:tgtEl>
                                      </p:cBhvr>
                                    </p:animEffect>
                                    <p:set>
                                      <p:cBhvr>
                                        <p:cTn id="78" dur="1" fill="hold">
                                          <p:stCondLst>
                                            <p:cond delay="499"/>
                                          </p:stCondLst>
                                        </p:cTn>
                                        <p:tgtEl>
                                          <p:spTgt spid="108592"/>
                                        </p:tgtEl>
                                        <p:attrNameLst>
                                          <p:attrName>style.visibility</p:attrName>
                                        </p:attrNameLst>
                                      </p:cBhvr>
                                      <p:to>
                                        <p:strVal val="hidden"/>
                                      </p:to>
                                    </p:set>
                                  </p:childTnLst>
                                </p:cTn>
                              </p:par>
                              <p:par>
                                <p:cTn id="79" presetID="10" presetClass="entr" presetSubtype="0" fill="hold" grpId="0" nodeType="withEffect">
                                  <p:stCondLst>
                                    <p:cond delay="0"/>
                                  </p:stCondLst>
                                  <p:childTnLst>
                                    <p:set>
                                      <p:cBhvr>
                                        <p:cTn id="80" dur="1" fill="hold">
                                          <p:stCondLst>
                                            <p:cond delay="0"/>
                                          </p:stCondLst>
                                        </p:cTn>
                                        <p:tgtEl>
                                          <p:spTgt spid="108591"/>
                                        </p:tgtEl>
                                        <p:attrNameLst>
                                          <p:attrName>style.visibility</p:attrName>
                                        </p:attrNameLst>
                                      </p:cBhvr>
                                      <p:to>
                                        <p:strVal val="visible"/>
                                      </p:to>
                                    </p:set>
                                    <p:animEffect transition="in" filter="fade">
                                      <p:cBhvr>
                                        <p:cTn id="81" dur="500"/>
                                        <p:tgtEl>
                                          <p:spTgt spid="108591"/>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108547">
                                            <p:txEl>
                                              <p:pRg st="7" end="7"/>
                                            </p:txEl>
                                          </p:spTgt>
                                        </p:tgtEl>
                                        <p:attrNameLst>
                                          <p:attrName>style.visibility</p:attrName>
                                        </p:attrNameLst>
                                      </p:cBhvr>
                                      <p:to>
                                        <p:strVal val="visible"/>
                                      </p:to>
                                    </p:set>
                                    <p:animEffect transition="in" filter="wipe(left)">
                                      <p:cBhvr>
                                        <p:cTn id="86" dur="500"/>
                                        <p:tgtEl>
                                          <p:spTgt spid="108547">
                                            <p:txEl>
                                              <p:pRg st="7" end="7"/>
                                            </p:txEl>
                                          </p:spTgt>
                                        </p:tgtEl>
                                      </p:cBhvr>
                                    </p:animEffect>
                                  </p:childTnLst>
                                </p:cTn>
                              </p:par>
                              <p:par>
                                <p:cTn id="87" presetID="10" presetClass="entr" presetSubtype="0" fill="hold" grpId="2" nodeType="withEffect">
                                  <p:stCondLst>
                                    <p:cond delay="0"/>
                                  </p:stCondLst>
                                  <p:childTnLst>
                                    <p:set>
                                      <p:cBhvr>
                                        <p:cTn id="88" dur="1" fill="hold">
                                          <p:stCondLst>
                                            <p:cond delay="0"/>
                                          </p:stCondLst>
                                        </p:cTn>
                                        <p:tgtEl>
                                          <p:spTgt spid="108592"/>
                                        </p:tgtEl>
                                        <p:attrNameLst>
                                          <p:attrName>style.visibility</p:attrName>
                                        </p:attrNameLst>
                                      </p:cBhvr>
                                      <p:to>
                                        <p:strVal val="visible"/>
                                      </p:to>
                                    </p:set>
                                    <p:animEffect transition="in" filter="fade">
                                      <p:cBhvr>
                                        <p:cTn id="89" dur="500"/>
                                        <p:tgtEl>
                                          <p:spTgt spid="108592"/>
                                        </p:tgtEl>
                                      </p:cBhvr>
                                    </p:animEffect>
                                  </p:childTnLst>
                                </p:cTn>
                              </p:par>
                            </p:childTnLst>
                          </p:cTn>
                        </p:par>
                      </p:childTnLst>
                    </p:cTn>
                  </p:par>
                  <p:par>
                    <p:cTn id="90" fill="hold">
                      <p:stCondLst>
                        <p:cond delay="indefinite"/>
                      </p:stCondLst>
                      <p:childTnLst>
                        <p:par>
                          <p:cTn id="91" fill="hold">
                            <p:stCondLst>
                              <p:cond delay="0"/>
                            </p:stCondLst>
                            <p:childTnLst>
                              <p:par>
                                <p:cTn id="92" presetID="18" presetClass="entr" presetSubtype="9" fill="hold" nodeType="click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strips(upLeft)">
                                      <p:cBhvr>
                                        <p:cTn id="94" dur="500"/>
                                        <p:tgtEl>
                                          <p:spTgt spid="8"/>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08586"/>
                                        </p:tgtEl>
                                        <p:attrNameLst>
                                          <p:attrName>style.visibility</p:attrName>
                                        </p:attrNameLst>
                                      </p:cBhvr>
                                      <p:to>
                                        <p:strVal val="visible"/>
                                      </p:to>
                                    </p:set>
                                    <p:animEffect transition="in" filter="fade">
                                      <p:cBhvr>
                                        <p:cTn id="97" dur="500"/>
                                        <p:tgtEl>
                                          <p:spTgt spid="108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94" grpId="0" animBg="1"/>
      <p:bldP spid="108594" grpId="1" animBg="1"/>
      <p:bldP spid="108593" grpId="0" uiExpand="1" animBg="1"/>
      <p:bldP spid="108593" grpId="1" animBg="1"/>
      <p:bldP spid="108593" grpId="2" animBg="1"/>
      <p:bldP spid="108593" grpId="3" animBg="1"/>
      <p:bldP spid="108591" grpId="0" animBg="1"/>
      <p:bldP spid="108592" grpId="0" animBg="1"/>
      <p:bldP spid="108592" grpId="1" animBg="1"/>
      <p:bldP spid="108592" grpId="2" animBg="1"/>
      <p:bldP spid="108586" grpId="0" animBg="1"/>
      <p:bldP spid="108547" grpId="0" uiExpand="1" build="p" bldLvl="5"/>
      <p:bldP spid="108582" grpId="0"/>
      <p:bldP spid="108583" grpId="0"/>
      <p:bldP spid="108584" grpId="0"/>
      <p:bldP spid="10858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74723" y="34159"/>
            <a:ext cx="9069277" cy="661061"/>
          </a:xfrm>
        </p:spPr>
        <p:txBody>
          <a:bodyPr>
            <a:normAutofit/>
          </a:bodyPr>
          <a:lstStyle/>
          <a:p>
            <a:pPr algn="l" eaLnBrk="1" hangingPunct="1">
              <a:defRPr/>
            </a:pPr>
            <a:r>
              <a:rPr lang="en-US" dirty="0">
                <a:solidFill>
                  <a:schemeClr val="accent6">
                    <a:lumMod val="50000"/>
                  </a:schemeClr>
                </a:solidFill>
              </a:rPr>
              <a:t>Active Learning 1 			</a:t>
            </a:r>
            <a:r>
              <a:rPr lang="en-US" dirty="0" smtClean="0">
                <a:solidFill>
                  <a:srgbClr val="AE1221"/>
                </a:solidFill>
              </a:rPr>
              <a:t>Analysis of Trade</a:t>
            </a:r>
            <a:endParaRPr lang="en-US" sz="4800" dirty="0" smtClean="0">
              <a:solidFill>
                <a:srgbClr val="CC9900"/>
              </a:solidFill>
              <a:cs typeface="Arial" charset="0"/>
            </a:endParaRPr>
          </a:p>
        </p:txBody>
      </p:sp>
      <p:sp>
        <p:nvSpPr>
          <p:cNvPr id="73728" name="Content Placeholder 73727"/>
          <p:cNvSpPr>
            <a:spLocks noGrp="1"/>
          </p:cNvSpPr>
          <p:nvPr>
            <p:ph idx="1"/>
          </p:nvPr>
        </p:nvSpPr>
        <p:spPr>
          <a:xfrm>
            <a:off x="347241" y="914400"/>
            <a:ext cx="4043784" cy="5534025"/>
          </a:xfrm>
        </p:spPr>
        <p:txBody>
          <a:bodyPr>
            <a:normAutofit/>
          </a:bodyPr>
          <a:lstStyle/>
          <a:p>
            <a:pPr marL="0" indent="0">
              <a:buNone/>
            </a:pPr>
            <a:r>
              <a:rPr lang="en-US" sz="2800" dirty="0">
                <a:solidFill>
                  <a:schemeClr val="accent6">
                    <a:lumMod val="50000"/>
                  </a:schemeClr>
                </a:solidFill>
              </a:rPr>
              <a:t>Without trade,</a:t>
            </a:r>
            <a:br>
              <a:rPr lang="en-US" sz="2800" dirty="0">
                <a:solidFill>
                  <a:schemeClr val="accent6">
                    <a:lumMod val="50000"/>
                  </a:schemeClr>
                </a:solidFill>
              </a:rPr>
            </a:br>
            <a:r>
              <a:rPr lang="en-US" sz="2800" dirty="0">
                <a:solidFill>
                  <a:schemeClr val="accent6">
                    <a:lumMod val="50000"/>
                  </a:schemeClr>
                </a:solidFill>
              </a:rPr>
              <a:t>P</a:t>
            </a:r>
            <a:r>
              <a:rPr lang="en-US" sz="2800" baseline="-25000" dirty="0">
                <a:solidFill>
                  <a:schemeClr val="accent6">
                    <a:lumMod val="50000"/>
                  </a:schemeClr>
                </a:solidFill>
              </a:rPr>
              <a:t>D</a:t>
            </a:r>
            <a:r>
              <a:rPr lang="en-US" sz="2800" dirty="0">
                <a:solidFill>
                  <a:schemeClr val="accent6">
                    <a:lumMod val="50000"/>
                  </a:schemeClr>
                </a:solidFill>
              </a:rPr>
              <a:t> = $3000, Q = 400</a:t>
            </a:r>
          </a:p>
          <a:p>
            <a:pPr marL="0" indent="0">
              <a:buNone/>
            </a:pPr>
            <a:r>
              <a:rPr lang="en-US" sz="2800" dirty="0">
                <a:solidFill>
                  <a:schemeClr val="accent6">
                    <a:lumMod val="50000"/>
                  </a:schemeClr>
                </a:solidFill>
              </a:rPr>
              <a:t>In world markets, </a:t>
            </a:r>
            <a:br>
              <a:rPr lang="en-US" sz="2800" dirty="0">
                <a:solidFill>
                  <a:schemeClr val="accent6">
                    <a:lumMod val="50000"/>
                  </a:schemeClr>
                </a:solidFill>
              </a:rPr>
            </a:br>
            <a:r>
              <a:rPr lang="en-US" sz="2800" dirty="0">
                <a:solidFill>
                  <a:schemeClr val="accent6">
                    <a:lumMod val="50000"/>
                  </a:schemeClr>
                </a:solidFill>
              </a:rPr>
              <a:t>P</a:t>
            </a:r>
            <a:r>
              <a:rPr lang="en-US" sz="2800" baseline="-25000" dirty="0">
                <a:solidFill>
                  <a:schemeClr val="accent6">
                    <a:lumMod val="50000"/>
                  </a:schemeClr>
                </a:solidFill>
              </a:rPr>
              <a:t>W</a:t>
            </a:r>
            <a:r>
              <a:rPr lang="en-US" sz="2800" dirty="0">
                <a:solidFill>
                  <a:schemeClr val="accent6">
                    <a:lumMod val="50000"/>
                  </a:schemeClr>
                </a:solidFill>
              </a:rPr>
              <a:t> = $1500 </a:t>
            </a:r>
          </a:p>
          <a:p>
            <a:r>
              <a:rPr lang="en-US" sz="2700" dirty="0"/>
              <a:t>Under free trade, </a:t>
            </a:r>
            <a:br>
              <a:rPr lang="en-US" sz="2700" dirty="0"/>
            </a:br>
            <a:r>
              <a:rPr lang="en-US" sz="2700" dirty="0"/>
              <a:t>how many TVs </a:t>
            </a:r>
            <a:br>
              <a:rPr lang="en-US" sz="2700" dirty="0"/>
            </a:br>
            <a:r>
              <a:rPr lang="en-US" sz="2700" dirty="0"/>
              <a:t>will the country </a:t>
            </a:r>
            <a:br>
              <a:rPr lang="en-US" sz="2700" dirty="0"/>
            </a:br>
            <a:r>
              <a:rPr lang="en-US" sz="2700" dirty="0"/>
              <a:t>import or export?</a:t>
            </a:r>
          </a:p>
          <a:p>
            <a:endParaRPr lang="en-US" sz="2700" dirty="0" smtClean="0"/>
          </a:p>
          <a:p>
            <a:r>
              <a:rPr lang="en-US" sz="2700" dirty="0" smtClean="0"/>
              <a:t>Identify </a:t>
            </a:r>
            <a:r>
              <a:rPr lang="en-US" sz="2700" dirty="0"/>
              <a:t>CS, PS, and </a:t>
            </a:r>
            <a:r>
              <a:rPr lang="en-US" sz="2700" dirty="0" smtClean="0"/>
              <a:t>total </a:t>
            </a:r>
            <a:r>
              <a:rPr lang="en-US" sz="2700" dirty="0"/>
              <a:t>surplus without trade, and with trade.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9</a:t>
            </a:fld>
            <a:endParaRPr lang="en-US"/>
          </a:p>
        </p:txBody>
      </p:sp>
      <p:sp>
        <p:nvSpPr>
          <p:cNvPr id="3" name="Footer Placeholder 2"/>
          <p:cNvSpPr>
            <a:spLocks noGrp="1"/>
          </p:cNvSpPr>
          <p:nvPr>
            <p:ph type="ftr" sz="quarter" idx="11"/>
          </p:nvPr>
        </p:nvSpPr>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7" name="Group 7"/>
          <p:cNvGrpSpPr>
            <a:grpSpLocks/>
          </p:cNvGrpSpPr>
          <p:nvPr/>
        </p:nvGrpSpPr>
        <p:grpSpPr bwMode="auto">
          <a:xfrm>
            <a:off x="4391025" y="1520825"/>
            <a:ext cx="4298950" cy="4086225"/>
            <a:chOff x="2563" y="1070"/>
            <a:chExt cx="2708" cy="2574"/>
          </a:xfrm>
        </p:grpSpPr>
        <p:grpSp>
          <p:nvGrpSpPr>
            <p:cNvPr id="8" name="Group 8"/>
            <p:cNvGrpSpPr>
              <a:grpSpLocks/>
            </p:cNvGrpSpPr>
            <p:nvPr/>
          </p:nvGrpSpPr>
          <p:grpSpPr bwMode="auto">
            <a:xfrm>
              <a:off x="2682" y="1303"/>
              <a:ext cx="2382" cy="2202"/>
              <a:chOff x="2424" y="1167"/>
              <a:chExt cx="2400" cy="2079"/>
            </a:xfrm>
          </p:grpSpPr>
          <p:sp>
            <p:nvSpPr>
              <p:cNvPr id="11" name="Line 9"/>
              <p:cNvSpPr>
                <a:spLocks noChangeShapeType="1"/>
              </p:cNvSpPr>
              <p:nvPr/>
            </p:nvSpPr>
            <p:spPr bwMode="auto">
              <a:xfrm>
                <a:off x="2424" y="1167"/>
                <a:ext cx="0" cy="2079"/>
              </a:xfrm>
              <a:prstGeom prst="line">
                <a:avLst/>
              </a:prstGeom>
              <a:noFill/>
              <a:ln w="9525">
                <a:solidFill>
                  <a:schemeClr val="tx1"/>
                </a:solidFill>
                <a:round/>
                <a:headEnd/>
                <a:tailEnd/>
              </a:ln>
            </p:spPr>
            <p:txBody>
              <a:bodyPr/>
              <a:lstStyle/>
              <a:p>
                <a:endParaRPr lang="en-US">
                  <a:latin typeface="Arial"/>
                  <a:cs typeface="Arial"/>
                </a:endParaRPr>
              </a:p>
            </p:txBody>
          </p:sp>
          <p:sp>
            <p:nvSpPr>
              <p:cNvPr id="12" name="Line 10"/>
              <p:cNvSpPr>
                <a:spLocks noChangeShapeType="1"/>
              </p:cNvSpPr>
              <p:nvPr/>
            </p:nvSpPr>
            <p:spPr bwMode="auto">
              <a:xfrm>
                <a:off x="2424" y="3246"/>
                <a:ext cx="240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9" name="Text Box 11"/>
            <p:cNvSpPr txBox="1">
              <a:spLocks noChangeArrowheads="1"/>
            </p:cNvSpPr>
            <p:nvPr/>
          </p:nvSpPr>
          <p:spPr bwMode="auto">
            <a:xfrm>
              <a:off x="2563" y="1070"/>
              <a:ext cx="233" cy="279"/>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P</a:t>
              </a:r>
            </a:p>
          </p:txBody>
        </p:sp>
        <p:sp>
          <p:nvSpPr>
            <p:cNvPr id="10" name="Text Box 12"/>
            <p:cNvSpPr txBox="1">
              <a:spLocks noChangeArrowheads="1"/>
            </p:cNvSpPr>
            <p:nvPr/>
          </p:nvSpPr>
          <p:spPr bwMode="auto">
            <a:xfrm>
              <a:off x="5038" y="3365"/>
              <a:ext cx="233" cy="279"/>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Q</a:t>
              </a:r>
            </a:p>
          </p:txBody>
        </p:sp>
      </p:grpSp>
      <p:grpSp>
        <p:nvGrpSpPr>
          <p:cNvPr id="13" name="Group 13"/>
          <p:cNvGrpSpPr>
            <a:grpSpLocks/>
          </p:cNvGrpSpPr>
          <p:nvPr/>
        </p:nvGrpSpPr>
        <p:grpSpPr bwMode="auto">
          <a:xfrm>
            <a:off x="4583113" y="2149475"/>
            <a:ext cx="3821112" cy="2962275"/>
            <a:chOff x="2680" y="1462"/>
            <a:chExt cx="2407" cy="1866"/>
          </a:xfrm>
        </p:grpSpPr>
        <p:sp>
          <p:nvSpPr>
            <p:cNvPr id="14" name="Text Box 14"/>
            <p:cNvSpPr txBox="1">
              <a:spLocks noChangeArrowheads="1"/>
            </p:cNvSpPr>
            <p:nvPr/>
          </p:nvSpPr>
          <p:spPr bwMode="auto">
            <a:xfrm>
              <a:off x="4854" y="3049"/>
              <a:ext cx="233" cy="279"/>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D</a:t>
              </a:r>
            </a:p>
          </p:txBody>
        </p:sp>
        <p:sp>
          <p:nvSpPr>
            <p:cNvPr id="15" name="Line 15"/>
            <p:cNvSpPr>
              <a:spLocks noChangeShapeType="1"/>
            </p:cNvSpPr>
            <p:nvPr/>
          </p:nvSpPr>
          <p:spPr bwMode="auto">
            <a:xfrm>
              <a:off x="2680" y="1462"/>
              <a:ext cx="2213" cy="1715"/>
            </a:xfrm>
            <a:prstGeom prst="line">
              <a:avLst/>
            </a:prstGeom>
            <a:noFill/>
            <a:ln w="38100">
              <a:solidFill>
                <a:schemeClr val="tx2"/>
              </a:solidFill>
              <a:round/>
              <a:headEnd/>
              <a:tailEnd/>
            </a:ln>
          </p:spPr>
          <p:txBody>
            <a:bodyPr/>
            <a:lstStyle/>
            <a:p>
              <a:endParaRPr lang="en-US">
                <a:latin typeface="Arial"/>
                <a:cs typeface="Arial"/>
              </a:endParaRPr>
            </a:p>
          </p:txBody>
        </p:sp>
      </p:grpSp>
      <p:grpSp>
        <p:nvGrpSpPr>
          <p:cNvPr id="16" name="Group 16"/>
          <p:cNvGrpSpPr>
            <a:grpSpLocks/>
          </p:cNvGrpSpPr>
          <p:nvPr/>
        </p:nvGrpSpPr>
        <p:grpSpPr bwMode="auto">
          <a:xfrm>
            <a:off x="4584700" y="2232025"/>
            <a:ext cx="3879850" cy="3148013"/>
            <a:chOff x="2685" y="1518"/>
            <a:chExt cx="2444" cy="1983"/>
          </a:xfrm>
        </p:grpSpPr>
        <p:sp>
          <p:nvSpPr>
            <p:cNvPr id="17" name="Text Box 17"/>
            <p:cNvSpPr txBox="1">
              <a:spLocks noChangeArrowheads="1"/>
            </p:cNvSpPr>
            <p:nvPr/>
          </p:nvSpPr>
          <p:spPr bwMode="auto">
            <a:xfrm>
              <a:off x="4896" y="1518"/>
              <a:ext cx="233" cy="279"/>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S</a:t>
              </a:r>
            </a:p>
          </p:txBody>
        </p:sp>
        <p:sp>
          <p:nvSpPr>
            <p:cNvPr id="18" name="Line 18"/>
            <p:cNvSpPr>
              <a:spLocks noChangeShapeType="1"/>
            </p:cNvSpPr>
            <p:nvPr/>
          </p:nvSpPr>
          <p:spPr bwMode="auto">
            <a:xfrm flipV="1">
              <a:off x="2685" y="1740"/>
              <a:ext cx="2280" cy="1761"/>
            </a:xfrm>
            <a:prstGeom prst="line">
              <a:avLst/>
            </a:prstGeom>
            <a:noFill/>
            <a:ln w="38100">
              <a:solidFill>
                <a:schemeClr val="tx2"/>
              </a:solidFill>
              <a:round/>
              <a:headEnd/>
              <a:tailEnd/>
            </a:ln>
          </p:spPr>
          <p:txBody>
            <a:bodyPr/>
            <a:lstStyle/>
            <a:p>
              <a:endParaRPr lang="en-US">
                <a:latin typeface="Arial"/>
                <a:cs typeface="Arial"/>
              </a:endParaRPr>
            </a:p>
          </p:txBody>
        </p:sp>
      </p:grpSp>
      <p:grpSp>
        <p:nvGrpSpPr>
          <p:cNvPr id="19" name="Group 19"/>
          <p:cNvGrpSpPr>
            <a:grpSpLocks/>
          </p:cNvGrpSpPr>
          <p:nvPr/>
        </p:nvGrpSpPr>
        <p:grpSpPr bwMode="auto">
          <a:xfrm>
            <a:off x="3503613" y="4391025"/>
            <a:ext cx="4716462" cy="381000"/>
            <a:chOff x="2207" y="2731"/>
            <a:chExt cx="2971" cy="240"/>
          </a:xfrm>
        </p:grpSpPr>
        <p:sp>
          <p:nvSpPr>
            <p:cNvPr id="20" name="Line 20"/>
            <p:cNvSpPr>
              <a:spLocks noChangeShapeType="1"/>
            </p:cNvSpPr>
            <p:nvPr/>
          </p:nvSpPr>
          <p:spPr bwMode="auto">
            <a:xfrm>
              <a:off x="2884" y="2854"/>
              <a:ext cx="2294" cy="0"/>
            </a:xfrm>
            <a:prstGeom prst="line">
              <a:avLst/>
            </a:prstGeom>
            <a:noFill/>
            <a:ln w="28575">
              <a:solidFill>
                <a:srgbClr val="CC0000"/>
              </a:solidFill>
              <a:round/>
              <a:headEnd/>
              <a:tailEnd/>
            </a:ln>
          </p:spPr>
          <p:txBody>
            <a:bodyPr/>
            <a:lstStyle/>
            <a:p>
              <a:endParaRPr lang="en-US">
                <a:latin typeface="Arial"/>
                <a:cs typeface="Arial"/>
              </a:endParaRPr>
            </a:p>
          </p:txBody>
        </p:sp>
        <p:sp>
          <p:nvSpPr>
            <p:cNvPr id="21" name="Text Box 21"/>
            <p:cNvSpPr txBox="1">
              <a:spLocks noChangeArrowheads="1"/>
            </p:cNvSpPr>
            <p:nvPr/>
          </p:nvSpPr>
          <p:spPr bwMode="auto">
            <a:xfrm>
              <a:off x="2207" y="2731"/>
              <a:ext cx="669" cy="240"/>
            </a:xfrm>
            <a:prstGeom prst="rect">
              <a:avLst/>
            </a:prstGeom>
            <a:noFill/>
            <a:ln w="9525">
              <a:noFill/>
              <a:miter lim="800000"/>
              <a:headEnd/>
              <a:tailEnd/>
            </a:ln>
          </p:spPr>
          <p:txBody>
            <a:bodyPr lIns="0" tIns="0" bIns="0" anchor="ctr">
              <a:spAutoFit/>
            </a:bodyPr>
            <a:lstStyle/>
            <a:p>
              <a:pPr algn="r">
                <a:spcBef>
                  <a:spcPct val="50000"/>
                </a:spcBef>
              </a:pPr>
              <a:r>
                <a:rPr lang="en-US" sz="2500">
                  <a:latin typeface="Arial"/>
                  <a:cs typeface="Arial"/>
                </a:rPr>
                <a:t>$1500</a:t>
              </a:r>
            </a:p>
          </p:txBody>
        </p:sp>
      </p:grpSp>
      <p:grpSp>
        <p:nvGrpSpPr>
          <p:cNvPr id="22" name="Group 22"/>
          <p:cNvGrpSpPr>
            <a:grpSpLocks/>
          </p:cNvGrpSpPr>
          <p:nvPr/>
        </p:nvGrpSpPr>
        <p:grpSpPr bwMode="auto">
          <a:xfrm>
            <a:off x="5251450" y="4524375"/>
            <a:ext cx="731838" cy="1258888"/>
            <a:chOff x="3308" y="2815"/>
            <a:chExt cx="461" cy="793"/>
          </a:xfrm>
        </p:grpSpPr>
        <p:sp>
          <p:nvSpPr>
            <p:cNvPr id="23" name="Line 23"/>
            <p:cNvSpPr>
              <a:spLocks noChangeShapeType="1"/>
            </p:cNvSpPr>
            <p:nvPr/>
          </p:nvSpPr>
          <p:spPr bwMode="auto">
            <a:xfrm>
              <a:off x="3537" y="2852"/>
              <a:ext cx="0" cy="505"/>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4" name="Oval 24"/>
            <p:cNvSpPr>
              <a:spLocks noChangeAspect="1" noChangeArrowheads="1"/>
            </p:cNvSpPr>
            <p:nvPr/>
          </p:nvSpPr>
          <p:spPr bwMode="auto">
            <a:xfrm>
              <a:off x="3496" y="2815"/>
              <a:ext cx="81" cy="8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5" name="Text Box 25"/>
            <p:cNvSpPr txBox="1">
              <a:spLocks noChangeArrowheads="1"/>
            </p:cNvSpPr>
            <p:nvPr/>
          </p:nvSpPr>
          <p:spPr bwMode="auto">
            <a:xfrm>
              <a:off x="3308" y="3368"/>
              <a:ext cx="461" cy="240"/>
            </a:xfrm>
            <a:prstGeom prst="rect">
              <a:avLst/>
            </a:prstGeom>
            <a:noFill/>
            <a:ln w="9525">
              <a:noFill/>
              <a:miter lim="800000"/>
              <a:headEnd/>
              <a:tailEnd/>
            </a:ln>
          </p:spPr>
          <p:txBody>
            <a:bodyPr tIns="0" bIns="0" anchor="ctr">
              <a:spAutoFit/>
            </a:bodyPr>
            <a:lstStyle/>
            <a:p>
              <a:pPr algn="ctr">
                <a:spcBef>
                  <a:spcPct val="50000"/>
                </a:spcBef>
              </a:pPr>
              <a:r>
                <a:rPr lang="en-US" sz="2500">
                  <a:latin typeface="Arial"/>
                  <a:cs typeface="Arial"/>
                </a:rPr>
                <a:t>200</a:t>
              </a:r>
            </a:p>
          </p:txBody>
        </p:sp>
      </p:grpSp>
      <p:grpSp>
        <p:nvGrpSpPr>
          <p:cNvPr id="26" name="Group 26"/>
          <p:cNvGrpSpPr>
            <a:grpSpLocks/>
          </p:cNvGrpSpPr>
          <p:nvPr/>
        </p:nvGrpSpPr>
        <p:grpSpPr bwMode="auto">
          <a:xfrm>
            <a:off x="3536950" y="3584575"/>
            <a:ext cx="3511550" cy="2200275"/>
            <a:chOff x="2228" y="2223"/>
            <a:chExt cx="2212" cy="1386"/>
          </a:xfrm>
        </p:grpSpPr>
        <p:grpSp>
          <p:nvGrpSpPr>
            <p:cNvPr id="27" name="Group 27"/>
            <p:cNvGrpSpPr>
              <a:grpSpLocks/>
            </p:cNvGrpSpPr>
            <p:nvPr/>
          </p:nvGrpSpPr>
          <p:grpSpPr bwMode="auto">
            <a:xfrm>
              <a:off x="2883" y="2343"/>
              <a:ext cx="1321" cy="1012"/>
              <a:chOff x="3034" y="2356"/>
              <a:chExt cx="552" cy="560"/>
            </a:xfrm>
          </p:grpSpPr>
          <p:sp>
            <p:nvSpPr>
              <p:cNvPr id="31" name="Line 28"/>
              <p:cNvSpPr>
                <a:spLocks noChangeShapeType="1"/>
              </p:cNvSpPr>
              <p:nvPr/>
            </p:nvSpPr>
            <p:spPr bwMode="auto">
              <a:xfrm>
                <a:off x="3034" y="2356"/>
                <a:ext cx="552"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32" name="Line 29"/>
              <p:cNvSpPr>
                <a:spLocks noChangeShapeType="1"/>
              </p:cNvSpPr>
              <p:nvPr/>
            </p:nvSpPr>
            <p:spPr bwMode="auto">
              <a:xfrm>
                <a:off x="3586" y="2356"/>
                <a:ext cx="0" cy="560"/>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
          <p:nvSpPr>
            <p:cNvPr id="28" name="Oval 30"/>
            <p:cNvSpPr>
              <a:spLocks noChangeAspect="1" noChangeArrowheads="1"/>
            </p:cNvSpPr>
            <p:nvPr/>
          </p:nvSpPr>
          <p:spPr bwMode="auto">
            <a:xfrm>
              <a:off x="4161" y="2304"/>
              <a:ext cx="81" cy="8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9" name="Text Box 31"/>
            <p:cNvSpPr txBox="1">
              <a:spLocks noChangeArrowheads="1"/>
            </p:cNvSpPr>
            <p:nvPr/>
          </p:nvSpPr>
          <p:spPr bwMode="auto">
            <a:xfrm>
              <a:off x="2228" y="2223"/>
              <a:ext cx="646" cy="240"/>
            </a:xfrm>
            <a:prstGeom prst="rect">
              <a:avLst/>
            </a:prstGeom>
            <a:noFill/>
            <a:ln w="9525">
              <a:noFill/>
              <a:miter lim="800000"/>
              <a:headEnd/>
              <a:tailEnd/>
            </a:ln>
          </p:spPr>
          <p:txBody>
            <a:bodyPr lIns="0" tIns="0" bIns="0" anchor="ctr">
              <a:spAutoFit/>
            </a:bodyPr>
            <a:lstStyle/>
            <a:p>
              <a:pPr algn="r">
                <a:spcBef>
                  <a:spcPct val="50000"/>
                </a:spcBef>
              </a:pPr>
              <a:r>
                <a:rPr lang="en-US" sz="2500">
                  <a:latin typeface="Arial"/>
                  <a:cs typeface="Arial"/>
                </a:rPr>
                <a:t>$3000</a:t>
              </a:r>
            </a:p>
          </p:txBody>
        </p:sp>
        <p:sp>
          <p:nvSpPr>
            <p:cNvPr id="30" name="Text Box 32"/>
            <p:cNvSpPr txBox="1">
              <a:spLocks noChangeArrowheads="1"/>
            </p:cNvSpPr>
            <p:nvPr/>
          </p:nvSpPr>
          <p:spPr bwMode="auto">
            <a:xfrm>
              <a:off x="3969" y="3369"/>
              <a:ext cx="471" cy="240"/>
            </a:xfrm>
            <a:prstGeom prst="rect">
              <a:avLst/>
            </a:prstGeom>
            <a:noFill/>
            <a:ln w="9525">
              <a:noFill/>
              <a:miter lim="800000"/>
              <a:headEnd/>
              <a:tailEnd/>
            </a:ln>
          </p:spPr>
          <p:txBody>
            <a:bodyPr tIns="0" bIns="0" anchor="ctr">
              <a:spAutoFit/>
            </a:bodyPr>
            <a:lstStyle/>
            <a:p>
              <a:pPr algn="ctr">
                <a:spcBef>
                  <a:spcPct val="50000"/>
                </a:spcBef>
              </a:pPr>
              <a:r>
                <a:rPr lang="en-US" sz="2500">
                  <a:latin typeface="Arial"/>
                  <a:cs typeface="Arial"/>
                </a:rPr>
                <a:t>400</a:t>
              </a:r>
            </a:p>
          </p:txBody>
        </p:sp>
      </p:grpSp>
      <p:grpSp>
        <p:nvGrpSpPr>
          <p:cNvPr id="33" name="Group 33"/>
          <p:cNvGrpSpPr>
            <a:grpSpLocks/>
          </p:cNvGrpSpPr>
          <p:nvPr/>
        </p:nvGrpSpPr>
        <p:grpSpPr bwMode="auto">
          <a:xfrm>
            <a:off x="7353300" y="4519613"/>
            <a:ext cx="757238" cy="1263650"/>
            <a:chOff x="4632" y="2812"/>
            <a:chExt cx="477" cy="796"/>
          </a:xfrm>
        </p:grpSpPr>
        <p:sp>
          <p:nvSpPr>
            <p:cNvPr id="34" name="Line 34"/>
            <p:cNvSpPr>
              <a:spLocks noChangeShapeType="1"/>
            </p:cNvSpPr>
            <p:nvPr/>
          </p:nvSpPr>
          <p:spPr bwMode="auto">
            <a:xfrm>
              <a:off x="4870" y="2853"/>
              <a:ext cx="0" cy="505"/>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35" name="Oval 35"/>
            <p:cNvSpPr>
              <a:spLocks noChangeAspect="1" noChangeArrowheads="1"/>
            </p:cNvSpPr>
            <p:nvPr/>
          </p:nvSpPr>
          <p:spPr bwMode="auto">
            <a:xfrm>
              <a:off x="4828" y="2812"/>
              <a:ext cx="81" cy="8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36" name="Text Box 36"/>
            <p:cNvSpPr txBox="1">
              <a:spLocks noChangeArrowheads="1"/>
            </p:cNvSpPr>
            <p:nvPr/>
          </p:nvSpPr>
          <p:spPr bwMode="auto">
            <a:xfrm>
              <a:off x="4632" y="3368"/>
              <a:ext cx="477" cy="240"/>
            </a:xfrm>
            <a:prstGeom prst="rect">
              <a:avLst/>
            </a:prstGeom>
            <a:noFill/>
            <a:ln w="9525">
              <a:noFill/>
              <a:miter lim="800000"/>
              <a:headEnd/>
              <a:tailEnd/>
            </a:ln>
          </p:spPr>
          <p:txBody>
            <a:bodyPr tIns="0" bIns="0" anchor="ctr">
              <a:spAutoFit/>
            </a:bodyPr>
            <a:lstStyle/>
            <a:p>
              <a:pPr algn="ctr">
                <a:spcBef>
                  <a:spcPct val="50000"/>
                </a:spcBef>
              </a:pPr>
              <a:r>
                <a:rPr lang="en-US" sz="2500">
                  <a:latin typeface="Arial"/>
                  <a:cs typeface="Arial"/>
                </a:rPr>
                <a:t>600</a:t>
              </a:r>
            </a:p>
          </p:txBody>
        </p:sp>
      </p:grpSp>
      <p:sp>
        <p:nvSpPr>
          <p:cNvPr id="37" name="Text Box 37"/>
          <p:cNvSpPr txBox="1">
            <a:spLocks noChangeArrowheads="1"/>
          </p:cNvSpPr>
          <p:nvPr/>
        </p:nvSpPr>
        <p:spPr bwMode="auto">
          <a:xfrm>
            <a:off x="5646738" y="1600200"/>
            <a:ext cx="190817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u="sng">
                <a:latin typeface="Arial"/>
                <a:cs typeface="Arial"/>
              </a:rPr>
              <a:t>Plasma TVs</a:t>
            </a:r>
          </a:p>
        </p:txBody>
      </p:sp>
      <p:sp>
        <p:nvSpPr>
          <p:cNvPr id="38" name="Rectangle 44"/>
          <p:cNvSpPr>
            <a:spLocks noChangeArrowheads="1"/>
          </p:cNvSpPr>
          <p:nvPr/>
        </p:nvSpPr>
        <p:spPr bwMode="auto">
          <a:xfrm>
            <a:off x="6351588" y="5416550"/>
            <a:ext cx="630237" cy="377825"/>
          </a:xfrm>
          <a:prstGeom prst="rect">
            <a:avLst/>
          </a:prstGeom>
          <a:noFill/>
          <a:ln w="12700">
            <a:solidFill>
              <a:srgbClr val="FF6600"/>
            </a:solidFill>
            <a:miter lim="800000"/>
            <a:headEnd/>
            <a:tailEnd/>
          </a:ln>
        </p:spPr>
        <p:txBody>
          <a:bodyPr wrap="none" anchor="ctr"/>
          <a:lstStyle/>
          <a:p>
            <a:endParaRPr lang="en-US">
              <a:latin typeface="Arial"/>
              <a:cs typeface="Arial"/>
            </a:endParaRPr>
          </a:p>
        </p:txBody>
      </p:sp>
      <p:sp>
        <p:nvSpPr>
          <p:cNvPr id="39" name="Rectangle 45"/>
          <p:cNvSpPr>
            <a:spLocks noChangeArrowheads="1"/>
          </p:cNvSpPr>
          <p:nvPr/>
        </p:nvSpPr>
        <p:spPr bwMode="auto">
          <a:xfrm>
            <a:off x="3532188" y="3587750"/>
            <a:ext cx="977900" cy="377825"/>
          </a:xfrm>
          <a:prstGeom prst="rect">
            <a:avLst/>
          </a:prstGeom>
          <a:noFill/>
          <a:ln w="12700">
            <a:solidFill>
              <a:srgbClr val="FF6600"/>
            </a:solidFill>
            <a:miter lim="800000"/>
            <a:headEnd/>
            <a:tailEnd/>
          </a:ln>
        </p:spPr>
        <p:txBody>
          <a:bodyPr wrap="none" anchor="ctr"/>
          <a:lstStyle/>
          <a:p>
            <a:endParaRPr lang="en-US">
              <a:latin typeface="Arial"/>
              <a:cs typeface="Arial"/>
            </a:endParaRPr>
          </a:p>
        </p:txBody>
      </p:sp>
      <p:sp>
        <p:nvSpPr>
          <p:cNvPr id="40" name="Rectangle 46"/>
          <p:cNvSpPr>
            <a:spLocks noChangeArrowheads="1"/>
          </p:cNvSpPr>
          <p:nvPr/>
        </p:nvSpPr>
        <p:spPr bwMode="auto">
          <a:xfrm>
            <a:off x="3541713" y="4397375"/>
            <a:ext cx="977900" cy="377825"/>
          </a:xfrm>
          <a:prstGeom prst="rect">
            <a:avLst/>
          </a:prstGeom>
          <a:noFill/>
          <a:ln w="12700">
            <a:solidFill>
              <a:srgbClr val="FF6600"/>
            </a:solidFill>
            <a:miter lim="800000"/>
            <a:headEnd/>
            <a:tailEnd/>
          </a:ln>
        </p:spPr>
        <p:txBody>
          <a:bodyPr wrap="none" anchor="ctr"/>
          <a:lstStyle/>
          <a:p>
            <a:endParaRPr lang="en-US">
              <a:latin typeface="Arial"/>
              <a:cs typeface="Arial"/>
            </a:endParaRPr>
          </a:p>
        </p:txBody>
      </p:sp>
    </p:spTree>
    <p:extLst>
      <p:ext uri="{BB962C8B-B14F-4D97-AF65-F5344CB8AC3E}">
        <p14:creationId xmlns:p14="http://schemas.microsoft.com/office/powerpoint/2010/main" val="414584236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13144</TotalTime>
  <Words>4907</Words>
  <Application>Microsoft Office PowerPoint</Application>
  <PresentationFormat>On-screen Show (4:3)</PresentationFormat>
  <Paragraphs>518</Paragraphs>
  <Slides>33</Slides>
  <Notes>26</Notes>
  <HiddenSlides>0</HiddenSlides>
  <MMClips>0</MMClips>
  <ScaleCrop>false</ScaleCrop>
  <HeadingPairs>
    <vt:vector size="4" baseType="variant">
      <vt:variant>
        <vt:lpstr>Theme</vt:lpstr>
      </vt:variant>
      <vt:variant>
        <vt:i4>9</vt:i4>
      </vt:variant>
      <vt:variant>
        <vt:lpstr>Slide Titles</vt:lpstr>
      </vt:variant>
      <vt:variant>
        <vt:i4>33</vt:i4>
      </vt:variant>
    </vt:vector>
  </HeadingPairs>
  <TitlesOfParts>
    <vt:vector size="42" baseType="lpstr">
      <vt:lpstr>Chapter title</vt:lpstr>
      <vt:lpstr>Intro / Summary</vt:lpstr>
      <vt:lpstr>Chapter content</vt:lpstr>
      <vt:lpstr>Figure</vt:lpstr>
      <vt:lpstr>Table</vt:lpstr>
      <vt:lpstr>ActiveLearning</vt:lpstr>
      <vt:lpstr>Case study</vt:lpstr>
      <vt:lpstr>Ask Experts</vt:lpstr>
      <vt:lpstr>Appendix</vt:lpstr>
      <vt:lpstr>PowerPoint Presentation</vt:lpstr>
      <vt:lpstr>Look for the answers to these questions:</vt:lpstr>
      <vt:lpstr>Review from Chapter 3</vt:lpstr>
      <vt:lpstr>The Determinants of Trade</vt:lpstr>
      <vt:lpstr>World Price and Comparative Advantage</vt:lpstr>
      <vt:lpstr>The Small Economy Assumption</vt:lpstr>
      <vt:lpstr>A Country That Exports Soybeans</vt:lpstr>
      <vt:lpstr>A Country That Exports Soybeans</vt:lpstr>
      <vt:lpstr>Active Learning 1    Analysis of Trade</vt:lpstr>
      <vt:lpstr>Active Learning 1    Answers</vt:lpstr>
      <vt:lpstr>Active Learning 1    Answers</vt:lpstr>
      <vt:lpstr>Summary:  The Welfare Effects of Trade</vt:lpstr>
      <vt:lpstr>ASK THE EXPERTS</vt:lpstr>
      <vt:lpstr>Winners and Losers From Trade</vt:lpstr>
      <vt:lpstr>Winners and Losers From Trade</vt:lpstr>
      <vt:lpstr>Winners and Losers From Trade</vt:lpstr>
      <vt:lpstr>Analysis of a Tariff on Cotton Shirts</vt:lpstr>
      <vt:lpstr>Analysis of a Tariff on Cotton Shirts</vt:lpstr>
      <vt:lpstr>Analysis of a Tariff on Cotton Shirts</vt:lpstr>
      <vt:lpstr>Import Quotas</vt:lpstr>
      <vt:lpstr>Arguments For Restricting Trade</vt:lpstr>
      <vt:lpstr>U.S. Imports &amp; Unemployment, decade averages,    1955–2014</vt:lpstr>
      <vt:lpstr>Arguments For Restricting Trade</vt:lpstr>
      <vt:lpstr>Arguments For Restricting Trade</vt:lpstr>
      <vt:lpstr>Arguments For Restricting Trade</vt:lpstr>
      <vt:lpstr>Arguments For Restricting Trade</vt:lpstr>
      <vt:lpstr>ASK THE EXPERTS</vt:lpstr>
      <vt:lpstr>Trade agreements and the WTO</vt:lpstr>
      <vt:lpstr>Trade agreements and the WTO</vt:lpstr>
      <vt:lpstr>Trade agreements and the WTO</vt:lpstr>
      <vt:lpstr>Trade agreements and the WTO</vt:lpstr>
      <vt:lpstr>Summary </vt:lpstr>
      <vt:lpstr>Summary </vt:lpstr>
    </vt:vector>
  </TitlesOfParts>
  <Company>Eastern Illinois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Andreea Chiritescu</cp:lastModifiedBy>
  <cp:revision>333</cp:revision>
  <dcterms:created xsi:type="dcterms:W3CDTF">2016-03-16T19:41:09Z</dcterms:created>
  <dcterms:modified xsi:type="dcterms:W3CDTF">2016-06-09T19:56:28Z</dcterms:modified>
</cp:coreProperties>
</file>