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4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57AEE-D5D6-469C-A9DA-D35EF94932B0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FCF8-0A8C-49FE-BC37-C42AEE41B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486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57AEE-D5D6-469C-A9DA-D35EF94932B0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FCF8-0A8C-49FE-BC37-C42AEE41B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665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57AEE-D5D6-469C-A9DA-D35EF94932B0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FCF8-0A8C-49FE-BC37-C42AEE41B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343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026"/>
          <p:cNvGrpSpPr>
            <a:grpSpLocks/>
          </p:cNvGrpSpPr>
          <p:nvPr/>
        </p:nvGrpSpPr>
        <p:grpSpPr bwMode="auto">
          <a:xfrm>
            <a:off x="0" y="2760663"/>
            <a:ext cx="12202584" cy="4113212"/>
            <a:chOff x="0" y="1739"/>
            <a:chExt cx="5765" cy="2591"/>
          </a:xfrm>
        </p:grpSpPr>
        <p:grpSp>
          <p:nvGrpSpPr>
            <p:cNvPr id="4099" name="Group 1027"/>
            <p:cNvGrpSpPr>
              <a:grpSpLocks/>
            </p:cNvGrpSpPr>
            <p:nvPr/>
          </p:nvGrpSpPr>
          <p:grpSpPr bwMode="auto">
            <a:xfrm>
              <a:off x="0" y="3652"/>
              <a:ext cx="5765" cy="678"/>
              <a:chOff x="0" y="3652"/>
              <a:chExt cx="5765" cy="678"/>
            </a:xfrm>
          </p:grpSpPr>
          <p:sp>
            <p:nvSpPr>
              <p:cNvPr id="4100" name="Rectangle 1028"/>
              <p:cNvSpPr>
                <a:spLocks noChangeArrowheads="1"/>
              </p:cNvSpPr>
              <p:nvPr/>
            </p:nvSpPr>
            <p:spPr bwMode="ltGray">
              <a:xfrm>
                <a:off x="0" y="3676"/>
                <a:ext cx="5764" cy="643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800" b="1">
                  <a:solidFill>
                    <a:srgbClr val="FFFF00"/>
                  </a:solidFill>
                </a:endParaRPr>
              </a:p>
            </p:txBody>
          </p:sp>
          <p:grpSp>
            <p:nvGrpSpPr>
              <p:cNvPr id="4101" name="Group 1029"/>
              <p:cNvGrpSpPr>
                <a:grpSpLocks/>
              </p:cNvGrpSpPr>
              <p:nvPr/>
            </p:nvGrpSpPr>
            <p:grpSpPr bwMode="auto">
              <a:xfrm>
                <a:off x="0" y="3652"/>
                <a:ext cx="5765" cy="678"/>
                <a:chOff x="0" y="3652"/>
                <a:chExt cx="5765" cy="678"/>
              </a:xfrm>
            </p:grpSpPr>
            <p:sp useBgFill="1">
              <p:nvSpPr>
                <p:cNvPr id="4102" name="Freeform 1030"/>
                <p:cNvSpPr>
                  <a:spLocks/>
                </p:cNvSpPr>
                <p:nvPr/>
              </p:nvSpPr>
              <p:spPr bwMode="white">
                <a:xfrm>
                  <a:off x="0" y="3652"/>
                  <a:ext cx="578" cy="678"/>
                </a:xfrm>
                <a:custGeom>
                  <a:avLst/>
                  <a:gdLst>
                    <a:gd name="T0" fmla="*/ 0 w 578"/>
                    <a:gd name="T1" fmla="*/ 677 h 678"/>
                    <a:gd name="T2" fmla="*/ 480 w 578"/>
                    <a:gd name="T3" fmla="*/ 0 h 678"/>
                    <a:gd name="T4" fmla="*/ 577 w 578"/>
                    <a:gd name="T5" fmla="*/ 0 h 678"/>
                    <a:gd name="T6" fmla="*/ 96 w 578"/>
                    <a:gd name="T7" fmla="*/ 677 h 678"/>
                    <a:gd name="T8" fmla="*/ 0 w 578"/>
                    <a:gd name="T9" fmla="*/ 677 h 6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78" h="678">
                      <a:moveTo>
                        <a:pt x="0" y="677"/>
                      </a:moveTo>
                      <a:lnTo>
                        <a:pt x="480" y="0"/>
                      </a:lnTo>
                      <a:lnTo>
                        <a:pt x="577" y="0"/>
                      </a:lnTo>
                      <a:lnTo>
                        <a:pt x="96" y="677"/>
                      </a:lnTo>
                      <a:lnTo>
                        <a:pt x="0" y="677"/>
                      </a:lnTo>
                    </a:path>
                  </a:pathLst>
                </a:custGeom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800" b="1">
                    <a:solidFill>
                      <a:srgbClr val="FFFF00"/>
                    </a:solidFill>
                  </a:endParaRPr>
                </a:p>
              </p:txBody>
            </p:sp>
            <p:sp useBgFill="1">
              <p:nvSpPr>
                <p:cNvPr id="4103" name="Freeform 1031"/>
                <p:cNvSpPr>
                  <a:spLocks/>
                </p:cNvSpPr>
                <p:nvPr/>
              </p:nvSpPr>
              <p:spPr bwMode="white">
                <a:xfrm>
                  <a:off x="433" y="3652"/>
                  <a:ext cx="578" cy="678"/>
                </a:xfrm>
                <a:custGeom>
                  <a:avLst/>
                  <a:gdLst>
                    <a:gd name="T0" fmla="*/ 0 w 578"/>
                    <a:gd name="T1" fmla="*/ 677 h 678"/>
                    <a:gd name="T2" fmla="*/ 480 w 578"/>
                    <a:gd name="T3" fmla="*/ 0 h 678"/>
                    <a:gd name="T4" fmla="*/ 577 w 578"/>
                    <a:gd name="T5" fmla="*/ 0 h 678"/>
                    <a:gd name="T6" fmla="*/ 96 w 578"/>
                    <a:gd name="T7" fmla="*/ 677 h 678"/>
                    <a:gd name="T8" fmla="*/ 0 w 578"/>
                    <a:gd name="T9" fmla="*/ 677 h 6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78" h="678">
                      <a:moveTo>
                        <a:pt x="0" y="677"/>
                      </a:moveTo>
                      <a:lnTo>
                        <a:pt x="480" y="0"/>
                      </a:lnTo>
                      <a:lnTo>
                        <a:pt x="577" y="0"/>
                      </a:lnTo>
                      <a:lnTo>
                        <a:pt x="96" y="677"/>
                      </a:lnTo>
                      <a:lnTo>
                        <a:pt x="0" y="677"/>
                      </a:lnTo>
                    </a:path>
                  </a:pathLst>
                </a:custGeom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800" b="1">
                    <a:solidFill>
                      <a:srgbClr val="FFFF00"/>
                    </a:solidFill>
                  </a:endParaRPr>
                </a:p>
              </p:txBody>
            </p:sp>
            <p:sp useBgFill="1">
              <p:nvSpPr>
                <p:cNvPr id="4104" name="Freeform 1032"/>
                <p:cNvSpPr>
                  <a:spLocks/>
                </p:cNvSpPr>
                <p:nvPr/>
              </p:nvSpPr>
              <p:spPr bwMode="white">
                <a:xfrm>
                  <a:off x="878" y="3652"/>
                  <a:ext cx="578" cy="678"/>
                </a:xfrm>
                <a:custGeom>
                  <a:avLst/>
                  <a:gdLst>
                    <a:gd name="T0" fmla="*/ 0 w 578"/>
                    <a:gd name="T1" fmla="*/ 677 h 678"/>
                    <a:gd name="T2" fmla="*/ 480 w 578"/>
                    <a:gd name="T3" fmla="*/ 0 h 678"/>
                    <a:gd name="T4" fmla="*/ 577 w 578"/>
                    <a:gd name="T5" fmla="*/ 0 h 678"/>
                    <a:gd name="T6" fmla="*/ 96 w 578"/>
                    <a:gd name="T7" fmla="*/ 677 h 678"/>
                    <a:gd name="T8" fmla="*/ 0 w 578"/>
                    <a:gd name="T9" fmla="*/ 677 h 6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78" h="678">
                      <a:moveTo>
                        <a:pt x="0" y="677"/>
                      </a:moveTo>
                      <a:lnTo>
                        <a:pt x="480" y="0"/>
                      </a:lnTo>
                      <a:lnTo>
                        <a:pt x="577" y="0"/>
                      </a:lnTo>
                      <a:lnTo>
                        <a:pt x="96" y="677"/>
                      </a:lnTo>
                      <a:lnTo>
                        <a:pt x="0" y="677"/>
                      </a:lnTo>
                    </a:path>
                  </a:pathLst>
                </a:custGeom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800" b="1">
                    <a:solidFill>
                      <a:srgbClr val="FFFF00"/>
                    </a:solidFill>
                  </a:endParaRPr>
                </a:p>
              </p:txBody>
            </p:sp>
            <p:sp useBgFill="1">
              <p:nvSpPr>
                <p:cNvPr id="4105" name="Freeform 1033"/>
                <p:cNvSpPr>
                  <a:spLocks/>
                </p:cNvSpPr>
                <p:nvPr/>
              </p:nvSpPr>
              <p:spPr bwMode="white">
                <a:xfrm>
                  <a:off x="1323" y="3652"/>
                  <a:ext cx="578" cy="678"/>
                </a:xfrm>
                <a:custGeom>
                  <a:avLst/>
                  <a:gdLst>
                    <a:gd name="T0" fmla="*/ 0 w 578"/>
                    <a:gd name="T1" fmla="*/ 677 h 678"/>
                    <a:gd name="T2" fmla="*/ 480 w 578"/>
                    <a:gd name="T3" fmla="*/ 0 h 678"/>
                    <a:gd name="T4" fmla="*/ 577 w 578"/>
                    <a:gd name="T5" fmla="*/ 0 h 678"/>
                    <a:gd name="T6" fmla="*/ 96 w 578"/>
                    <a:gd name="T7" fmla="*/ 677 h 678"/>
                    <a:gd name="T8" fmla="*/ 0 w 578"/>
                    <a:gd name="T9" fmla="*/ 677 h 6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78" h="678">
                      <a:moveTo>
                        <a:pt x="0" y="677"/>
                      </a:moveTo>
                      <a:lnTo>
                        <a:pt x="480" y="0"/>
                      </a:lnTo>
                      <a:lnTo>
                        <a:pt x="577" y="0"/>
                      </a:lnTo>
                      <a:lnTo>
                        <a:pt x="96" y="677"/>
                      </a:lnTo>
                      <a:lnTo>
                        <a:pt x="0" y="677"/>
                      </a:lnTo>
                    </a:path>
                  </a:pathLst>
                </a:custGeom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800" b="1">
                    <a:solidFill>
                      <a:srgbClr val="FFFF00"/>
                    </a:solidFill>
                  </a:endParaRPr>
                </a:p>
              </p:txBody>
            </p:sp>
            <p:sp useBgFill="1">
              <p:nvSpPr>
                <p:cNvPr id="4106" name="Freeform 1034"/>
                <p:cNvSpPr>
                  <a:spLocks/>
                </p:cNvSpPr>
                <p:nvPr/>
              </p:nvSpPr>
              <p:spPr bwMode="white">
                <a:xfrm>
                  <a:off x="1768" y="3652"/>
                  <a:ext cx="578" cy="678"/>
                </a:xfrm>
                <a:custGeom>
                  <a:avLst/>
                  <a:gdLst>
                    <a:gd name="T0" fmla="*/ 0 w 578"/>
                    <a:gd name="T1" fmla="*/ 677 h 678"/>
                    <a:gd name="T2" fmla="*/ 480 w 578"/>
                    <a:gd name="T3" fmla="*/ 0 h 678"/>
                    <a:gd name="T4" fmla="*/ 577 w 578"/>
                    <a:gd name="T5" fmla="*/ 0 h 678"/>
                    <a:gd name="T6" fmla="*/ 96 w 578"/>
                    <a:gd name="T7" fmla="*/ 677 h 678"/>
                    <a:gd name="T8" fmla="*/ 0 w 578"/>
                    <a:gd name="T9" fmla="*/ 677 h 6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78" h="678">
                      <a:moveTo>
                        <a:pt x="0" y="677"/>
                      </a:moveTo>
                      <a:lnTo>
                        <a:pt x="480" y="0"/>
                      </a:lnTo>
                      <a:lnTo>
                        <a:pt x="577" y="0"/>
                      </a:lnTo>
                      <a:lnTo>
                        <a:pt x="96" y="677"/>
                      </a:lnTo>
                      <a:lnTo>
                        <a:pt x="0" y="677"/>
                      </a:lnTo>
                    </a:path>
                  </a:pathLst>
                </a:custGeom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800" b="1">
                    <a:solidFill>
                      <a:srgbClr val="FFFF00"/>
                    </a:solidFill>
                  </a:endParaRPr>
                </a:p>
              </p:txBody>
            </p:sp>
            <p:sp useBgFill="1">
              <p:nvSpPr>
                <p:cNvPr id="4107" name="Freeform 1035"/>
                <p:cNvSpPr>
                  <a:spLocks/>
                </p:cNvSpPr>
                <p:nvPr/>
              </p:nvSpPr>
              <p:spPr bwMode="white">
                <a:xfrm>
                  <a:off x="2213" y="3652"/>
                  <a:ext cx="578" cy="678"/>
                </a:xfrm>
                <a:custGeom>
                  <a:avLst/>
                  <a:gdLst>
                    <a:gd name="T0" fmla="*/ 0 w 578"/>
                    <a:gd name="T1" fmla="*/ 677 h 678"/>
                    <a:gd name="T2" fmla="*/ 480 w 578"/>
                    <a:gd name="T3" fmla="*/ 0 h 678"/>
                    <a:gd name="T4" fmla="*/ 577 w 578"/>
                    <a:gd name="T5" fmla="*/ 0 h 678"/>
                    <a:gd name="T6" fmla="*/ 96 w 578"/>
                    <a:gd name="T7" fmla="*/ 677 h 678"/>
                    <a:gd name="T8" fmla="*/ 0 w 578"/>
                    <a:gd name="T9" fmla="*/ 677 h 6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78" h="678">
                      <a:moveTo>
                        <a:pt x="0" y="677"/>
                      </a:moveTo>
                      <a:lnTo>
                        <a:pt x="480" y="0"/>
                      </a:lnTo>
                      <a:lnTo>
                        <a:pt x="577" y="0"/>
                      </a:lnTo>
                      <a:lnTo>
                        <a:pt x="96" y="677"/>
                      </a:lnTo>
                      <a:lnTo>
                        <a:pt x="0" y="677"/>
                      </a:lnTo>
                    </a:path>
                  </a:pathLst>
                </a:custGeom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800" b="1">
                    <a:solidFill>
                      <a:srgbClr val="FFFF00"/>
                    </a:solidFill>
                  </a:endParaRPr>
                </a:p>
              </p:txBody>
            </p:sp>
            <p:sp useBgFill="1">
              <p:nvSpPr>
                <p:cNvPr id="4108" name="Freeform 1036"/>
                <p:cNvSpPr>
                  <a:spLocks/>
                </p:cNvSpPr>
                <p:nvPr/>
              </p:nvSpPr>
              <p:spPr bwMode="white">
                <a:xfrm>
                  <a:off x="2646" y="3652"/>
                  <a:ext cx="578" cy="678"/>
                </a:xfrm>
                <a:custGeom>
                  <a:avLst/>
                  <a:gdLst>
                    <a:gd name="T0" fmla="*/ 0 w 578"/>
                    <a:gd name="T1" fmla="*/ 677 h 678"/>
                    <a:gd name="T2" fmla="*/ 480 w 578"/>
                    <a:gd name="T3" fmla="*/ 0 h 678"/>
                    <a:gd name="T4" fmla="*/ 577 w 578"/>
                    <a:gd name="T5" fmla="*/ 0 h 678"/>
                    <a:gd name="T6" fmla="*/ 96 w 578"/>
                    <a:gd name="T7" fmla="*/ 677 h 678"/>
                    <a:gd name="T8" fmla="*/ 0 w 578"/>
                    <a:gd name="T9" fmla="*/ 677 h 6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78" h="678">
                      <a:moveTo>
                        <a:pt x="0" y="677"/>
                      </a:moveTo>
                      <a:lnTo>
                        <a:pt x="480" y="0"/>
                      </a:lnTo>
                      <a:lnTo>
                        <a:pt x="577" y="0"/>
                      </a:lnTo>
                      <a:lnTo>
                        <a:pt x="96" y="677"/>
                      </a:lnTo>
                      <a:lnTo>
                        <a:pt x="0" y="677"/>
                      </a:lnTo>
                    </a:path>
                  </a:pathLst>
                </a:custGeom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800" b="1">
                    <a:solidFill>
                      <a:srgbClr val="FFFF00"/>
                    </a:solidFill>
                  </a:endParaRPr>
                </a:p>
              </p:txBody>
            </p:sp>
            <p:sp useBgFill="1">
              <p:nvSpPr>
                <p:cNvPr id="4109" name="Freeform 1037"/>
                <p:cNvSpPr>
                  <a:spLocks/>
                </p:cNvSpPr>
                <p:nvPr/>
              </p:nvSpPr>
              <p:spPr bwMode="white">
                <a:xfrm>
                  <a:off x="3090" y="3652"/>
                  <a:ext cx="579" cy="678"/>
                </a:xfrm>
                <a:custGeom>
                  <a:avLst/>
                  <a:gdLst>
                    <a:gd name="T0" fmla="*/ 0 w 579"/>
                    <a:gd name="T1" fmla="*/ 677 h 678"/>
                    <a:gd name="T2" fmla="*/ 481 w 579"/>
                    <a:gd name="T3" fmla="*/ 0 h 678"/>
                    <a:gd name="T4" fmla="*/ 578 w 579"/>
                    <a:gd name="T5" fmla="*/ 0 h 678"/>
                    <a:gd name="T6" fmla="*/ 96 w 579"/>
                    <a:gd name="T7" fmla="*/ 677 h 678"/>
                    <a:gd name="T8" fmla="*/ 0 w 579"/>
                    <a:gd name="T9" fmla="*/ 677 h 6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79" h="678">
                      <a:moveTo>
                        <a:pt x="0" y="677"/>
                      </a:moveTo>
                      <a:lnTo>
                        <a:pt x="481" y="0"/>
                      </a:lnTo>
                      <a:lnTo>
                        <a:pt x="578" y="0"/>
                      </a:lnTo>
                      <a:lnTo>
                        <a:pt x="96" y="677"/>
                      </a:lnTo>
                      <a:lnTo>
                        <a:pt x="0" y="677"/>
                      </a:lnTo>
                    </a:path>
                  </a:pathLst>
                </a:custGeom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800" b="1">
                    <a:solidFill>
                      <a:srgbClr val="FFFF00"/>
                    </a:solidFill>
                  </a:endParaRPr>
                </a:p>
              </p:txBody>
            </p:sp>
            <p:sp useBgFill="1">
              <p:nvSpPr>
                <p:cNvPr id="4110" name="Freeform 1038"/>
                <p:cNvSpPr>
                  <a:spLocks/>
                </p:cNvSpPr>
                <p:nvPr/>
              </p:nvSpPr>
              <p:spPr bwMode="white">
                <a:xfrm>
                  <a:off x="3547" y="3652"/>
                  <a:ext cx="579" cy="678"/>
                </a:xfrm>
                <a:custGeom>
                  <a:avLst/>
                  <a:gdLst>
                    <a:gd name="T0" fmla="*/ 0 w 579"/>
                    <a:gd name="T1" fmla="*/ 677 h 678"/>
                    <a:gd name="T2" fmla="*/ 481 w 579"/>
                    <a:gd name="T3" fmla="*/ 0 h 678"/>
                    <a:gd name="T4" fmla="*/ 578 w 579"/>
                    <a:gd name="T5" fmla="*/ 0 h 678"/>
                    <a:gd name="T6" fmla="*/ 96 w 579"/>
                    <a:gd name="T7" fmla="*/ 677 h 678"/>
                    <a:gd name="T8" fmla="*/ 0 w 579"/>
                    <a:gd name="T9" fmla="*/ 677 h 6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79" h="678">
                      <a:moveTo>
                        <a:pt x="0" y="677"/>
                      </a:moveTo>
                      <a:lnTo>
                        <a:pt x="481" y="0"/>
                      </a:lnTo>
                      <a:lnTo>
                        <a:pt x="578" y="0"/>
                      </a:lnTo>
                      <a:lnTo>
                        <a:pt x="96" y="677"/>
                      </a:lnTo>
                      <a:lnTo>
                        <a:pt x="0" y="677"/>
                      </a:lnTo>
                    </a:path>
                  </a:pathLst>
                </a:custGeom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800" b="1">
                    <a:solidFill>
                      <a:srgbClr val="FFFF00"/>
                    </a:solidFill>
                  </a:endParaRPr>
                </a:p>
              </p:txBody>
            </p:sp>
            <p:sp useBgFill="1">
              <p:nvSpPr>
                <p:cNvPr id="4111" name="Freeform 1039"/>
                <p:cNvSpPr>
                  <a:spLocks/>
                </p:cNvSpPr>
                <p:nvPr/>
              </p:nvSpPr>
              <p:spPr bwMode="white">
                <a:xfrm>
                  <a:off x="4004" y="3652"/>
                  <a:ext cx="579" cy="678"/>
                </a:xfrm>
                <a:custGeom>
                  <a:avLst/>
                  <a:gdLst>
                    <a:gd name="T0" fmla="*/ 0 w 579"/>
                    <a:gd name="T1" fmla="*/ 677 h 678"/>
                    <a:gd name="T2" fmla="*/ 481 w 579"/>
                    <a:gd name="T3" fmla="*/ 0 h 678"/>
                    <a:gd name="T4" fmla="*/ 578 w 579"/>
                    <a:gd name="T5" fmla="*/ 0 h 678"/>
                    <a:gd name="T6" fmla="*/ 96 w 579"/>
                    <a:gd name="T7" fmla="*/ 677 h 678"/>
                    <a:gd name="T8" fmla="*/ 0 w 579"/>
                    <a:gd name="T9" fmla="*/ 677 h 6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79" h="678">
                      <a:moveTo>
                        <a:pt x="0" y="677"/>
                      </a:moveTo>
                      <a:lnTo>
                        <a:pt x="481" y="0"/>
                      </a:lnTo>
                      <a:lnTo>
                        <a:pt x="578" y="0"/>
                      </a:lnTo>
                      <a:lnTo>
                        <a:pt x="96" y="677"/>
                      </a:lnTo>
                      <a:lnTo>
                        <a:pt x="0" y="677"/>
                      </a:lnTo>
                    </a:path>
                  </a:pathLst>
                </a:custGeom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800" b="1">
                    <a:solidFill>
                      <a:srgbClr val="FFFF00"/>
                    </a:solidFill>
                  </a:endParaRPr>
                </a:p>
              </p:txBody>
            </p:sp>
            <p:sp useBgFill="1">
              <p:nvSpPr>
                <p:cNvPr id="4112" name="Freeform 1040"/>
                <p:cNvSpPr>
                  <a:spLocks/>
                </p:cNvSpPr>
                <p:nvPr/>
              </p:nvSpPr>
              <p:spPr bwMode="white">
                <a:xfrm>
                  <a:off x="4473" y="3652"/>
                  <a:ext cx="579" cy="678"/>
                </a:xfrm>
                <a:custGeom>
                  <a:avLst/>
                  <a:gdLst>
                    <a:gd name="T0" fmla="*/ 0 w 579"/>
                    <a:gd name="T1" fmla="*/ 677 h 678"/>
                    <a:gd name="T2" fmla="*/ 481 w 579"/>
                    <a:gd name="T3" fmla="*/ 0 h 678"/>
                    <a:gd name="T4" fmla="*/ 578 w 579"/>
                    <a:gd name="T5" fmla="*/ 0 h 678"/>
                    <a:gd name="T6" fmla="*/ 96 w 579"/>
                    <a:gd name="T7" fmla="*/ 677 h 678"/>
                    <a:gd name="T8" fmla="*/ 0 w 579"/>
                    <a:gd name="T9" fmla="*/ 677 h 6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79" h="678">
                      <a:moveTo>
                        <a:pt x="0" y="677"/>
                      </a:moveTo>
                      <a:lnTo>
                        <a:pt x="481" y="0"/>
                      </a:lnTo>
                      <a:lnTo>
                        <a:pt x="578" y="0"/>
                      </a:lnTo>
                      <a:lnTo>
                        <a:pt x="96" y="677"/>
                      </a:lnTo>
                      <a:lnTo>
                        <a:pt x="0" y="677"/>
                      </a:lnTo>
                    </a:path>
                  </a:pathLst>
                </a:custGeom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800" b="1">
                    <a:solidFill>
                      <a:srgbClr val="FFFF00"/>
                    </a:solidFill>
                  </a:endParaRPr>
                </a:p>
              </p:txBody>
            </p:sp>
            <p:sp useBgFill="1">
              <p:nvSpPr>
                <p:cNvPr id="4113" name="Freeform 1041"/>
                <p:cNvSpPr>
                  <a:spLocks/>
                </p:cNvSpPr>
                <p:nvPr/>
              </p:nvSpPr>
              <p:spPr bwMode="white">
                <a:xfrm>
                  <a:off x="4930" y="3652"/>
                  <a:ext cx="578" cy="678"/>
                </a:xfrm>
                <a:custGeom>
                  <a:avLst/>
                  <a:gdLst>
                    <a:gd name="T0" fmla="*/ 0 w 578"/>
                    <a:gd name="T1" fmla="*/ 677 h 678"/>
                    <a:gd name="T2" fmla="*/ 480 w 578"/>
                    <a:gd name="T3" fmla="*/ 0 h 678"/>
                    <a:gd name="T4" fmla="*/ 577 w 578"/>
                    <a:gd name="T5" fmla="*/ 0 h 678"/>
                    <a:gd name="T6" fmla="*/ 96 w 578"/>
                    <a:gd name="T7" fmla="*/ 677 h 678"/>
                    <a:gd name="T8" fmla="*/ 0 w 578"/>
                    <a:gd name="T9" fmla="*/ 677 h 6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78" h="678">
                      <a:moveTo>
                        <a:pt x="0" y="677"/>
                      </a:moveTo>
                      <a:lnTo>
                        <a:pt x="480" y="0"/>
                      </a:lnTo>
                      <a:lnTo>
                        <a:pt x="577" y="0"/>
                      </a:lnTo>
                      <a:lnTo>
                        <a:pt x="96" y="677"/>
                      </a:lnTo>
                      <a:lnTo>
                        <a:pt x="0" y="677"/>
                      </a:lnTo>
                    </a:path>
                  </a:pathLst>
                </a:custGeom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800" b="1">
                    <a:solidFill>
                      <a:srgbClr val="FFFF00"/>
                    </a:solidFill>
                  </a:endParaRPr>
                </a:p>
              </p:txBody>
            </p:sp>
            <p:sp useBgFill="1">
              <p:nvSpPr>
                <p:cNvPr id="4114" name="Freeform 1042"/>
                <p:cNvSpPr>
                  <a:spLocks/>
                </p:cNvSpPr>
                <p:nvPr/>
              </p:nvSpPr>
              <p:spPr bwMode="white">
                <a:xfrm>
                  <a:off x="5403" y="3825"/>
                  <a:ext cx="362" cy="505"/>
                </a:xfrm>
                <a:custGeom>
                  <a:avLst/>
                  <a:gdLst>
                    <a:gd name="T0" fmla="*/ 0 w 362"/>
                    <a:gd name="T1" fmla="*/ 504 h 505"/>
                    <a:gd name="T2" fmla="*/ 361 w 362"/>
                    <a:gd name="T3" fmla="*/ 0 h 505"/>
                    <a:gd name="T4" fmla="*/ 361 w 362"/>
                    <a:gd name="T5" fmla="*/ 122 h 505"/>
                    <a:gd name="T6" fmla="*/ 96 w 362"/>
                    <a:gd name="T7" fmla="*/ 504 h 505"/>
                    <a:gd name="T8" fmla="*/ 0 w 362"/>
                    <a:gd name="T9" fmla="*/ 504 h 5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2" h="505">
                      <a:moveTo>
                        <a:pt x="0" y="504"/>
                      </a:moveTo>
                      <a:lnTo>
                        <a:pt x="361" y="0"/>
                      </a:lnTo>
                      <a:lnTo>
                        <a:pt x="361" y="122"/>
                      </a:lnTo>
                      <a:lnTo>
                        <a:pt x="96" y="504"/>
                      </a:lnTo>
                      <a:lnTo>
                        <a:pt x="0" y="504"/>
                      </a:lnTo>
                    </a:path>
                  </a:pathLst>
                </a:custGeom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800" b="1">
                    <a:solidFill>
                      <a:srgbClr val="FFFF00"/>
                    </a:solidFill>
                  </a:endParaRPr>
                </a:p>
              </p:txBody>
            </p:sp>
          </p:grpSp>
        </p:grpSp>
        <p:sp>
          <p:nvSpPr>
            <p:cNvPr id="4115" name="Freeform 1043"/>
            <p:cNvSpPr>
              <a:spLocks/>
            </p:cNvSpPr>
            <p:nvPr/>
          </p:nvSpPr>
          <p:spPr bwMode="ltGray">
            <a:xfrm>
              <a:off x="0" y="1739"/>
              <a:ext cx="516" cy="913"/>
            </a:xfrm>
            <a:custGeom>
              <a:avLst/>
              <a:gdLst>
                <a:gd name="T0" fmla="*/ 0 w 516"/>
                <a:gd name="T1" fmla="*/ 0 h 913"/>
                <a:gd name="T2" fmla="*/ 515 w 516"/>
                <a:gd name="T3" fmla="*/ 0 h 913"/>
                <a:gd name="T4" fmla="*/ 0 w 516"/>
                <a:gd name="T5" fmla="*/ 912 h 913"/>
                <a:gd name="T6" fmla="*/ 0 w 516"/>
                <a:gd name="T7" fmla="*/ 0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913">
                  <a:moveTo>
                    <a:pt x="0" y="0"/>
                  </a:moveTo>
                  <a:lnTo>
                    <a:pt x="515" y="0"/>
                  </a:lnTo>
                  <a:lnTo>
                    <a:pt x="0" y="912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800" b="1">
                <a:solidFill>
                  <a:srgbClr val="FFFF00"/>
                </a:solidFill>
              </a:endParaRPr>
            </a:p>
          </p:txBody>
        </p:sp>
      </p:grpSp>
      <p:sp>
        <p:nvSpPr>
          <p:cNvPr id="4116" name="Rectangle 1044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2860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en-US" noProof="0" smtClean="0"/>
              <a:t>Click to edit Master title style</a:t>
            </a:r>
          </a:p>
        </p:txBody>
      </p:sp>
      <p:sp>
        <p:nvSpPr>
          <p:cNvPr id="4117" name="Rectangle 104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GB" altLang="en-US" noProof="0" smtClean="0"/>
              <a:t>Click to edit Master subtitle style</a:t>
            </a:r>
          </a:p>
        </p:txBody>
      </p:sp>
      <p:sp>
        <p:nvSpPr>
          <p:cNvPr id="4118" name="Rectangle 104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119" name="Rectangle 104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120" name="Rectangle 104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D12BB6A-800E-4926-B81E-46522DFBCFD3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143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8A9CE-C3A8-4800-B6B3-3836C7ADA806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178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6E183D-C161-44B5-A2DD-9EFD29768B2D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588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14500"/>
            <a:ext cx="5080000" cy="415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4500"/>
            <a:ext cx="5080000" cy="415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65068-57E7-4797-A322-8D6E664F55AD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4273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BCF2F1-6B2B-4F77-8919-4FB8AB53FD9C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909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32E3D8-6F1A-452D-B486-F32B6A73F6A2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8728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5AE260-C96F-4D78-BB8D-316A3E02AF9F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9906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00641-59B6-4DFE-AA6A-23E262227C12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281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57AEE-D5D6-469C-A9DA-D35EF94932B0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FCF8-0A8C-49FE-BC37-C42AEE41B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6705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75AF8B-28ED-4643-A30C-8BCC212E3B4E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5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126E09-CABC-459E-AF35-B7B692B412E0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5244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228600"/>
            <a:ext cx="25908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28600"/>
            <a:ext cx="75692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48B2DD-72D9-4194-B6F0-7C5366C22F58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21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57AEE-D5D6-469C-A9DA-D35EF94932B0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FCF8-0A8C-49FE-BC37-C42AEE41B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66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57AEE-D5D6-469C-A9DA-D35EF94932B0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FCF8-0A8C-49FE-BC37-C42AEE41B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337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57AEE-D5D6-469C-A9DA-D35EF94932B0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FCF8-0A8C-49FE-BC37-C42AEE41B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141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57AEE-D5D6-469C-A9DA-D35EF94932B0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FCF8-0A8C-49FE-BC37-C42AEE41B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333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57AEE-D5D6-469C-A9DA-D35EF94932B0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FCF8-0A8C-49FE-BC37-C42AEE41B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394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57AEE-D5D6-469C-A9DA-D35EF94932B0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FCF8-0A8C-49FE-BC37-C42AEE41B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454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57AEE-D5D6-469C-A9DA-D35EF94932B0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FCF8-0A8C-49FE-BC37-C42AEE41B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579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57AEE-D5D6-469C-A9DA-D35EF94932B0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9FCF8-0A8C-49FE-BC37-C42AEE41B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191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1" y="5797551"/>
            <a:ext cx="12223751" cy="1076325"/>
            <a:chOff x="0" y="3652"/>
            <a:chExt cx="5775" cy="678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ltGray">
            <a:xfrm>
              <a:off x="0" y="3676"/>
              <a:ext cx="5774" cy="64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800" b="1">
                <a:solidFill>
                  <a:srgbClr val="FFFF00"/>
                </a:solidFill>
              </a:endParaRPr>
            </a:p>
          </p:txBody>
        </p:sp>
        <p:grpSp>
          <p:nvGrpSpPr>
            <p:cNvPr id="3076" name="Group 4"/>
            <p:cNvGrpSpPr>
              <a:grpSpLocks/>
            </p:cNvGrpSpPr>
            <p:nvPr/>
          </p:nvGrpSpPr>
          <p:grpSpPr bwMode="auto">
            <a:xfrm>
              <a:off x="0" y="3652"/>
              <a:ext cx="5775" cy="678"/>
              <a:chOff x="0" y="3652"/>
              <a:chExt cx="5775" cy="678"/>
            </a:xfrm>
          </p:grpSpPr>
          <p:sp useBgFill="1">
            <p:nvSpPr>
              <p:cNvPr id="3077" name="Freeform 5"/>
              <p:cNvSpPr>
                <a:spLocks/>
              </p:cNvSpPr>
              <p:nvPr/>
            </p:nvSpPr>
            <p:spPr bwMode="white">
              <a:xfrm>
                <a:off x="0" y="3652"/>
                <a:ext cx="579" cy="678"/>
              </a:xfrm>
              <a:custGeom>
                <a:avLst/>
                <a:gdLst>
                  <a:gd name="T0" fmla="*/ 0 w 579"/>
                  <a:gd name="T1" fmla="*/ 677 h 678"/>
                  <a:gd name="T2" fmla="*/ 481 w 579"/>
                  <a:gd name="T3" fmla="*/ 0 h 678"/>
                  <a:gd name="T4" fmla="*/ 578 w 579"/>
                  <a:gd name="T5" fmla="*/ 0 h 678"/>
                  <a:gd name="T6" fmla="*/ 96 w 579"/>
                  <a:gd name="T7" fmla="*/ 677 h 678"/>
                  <a:gd name="T8" fmla="*/ 0 w 579"/>
                  <a:gd name="T9" fmla="*/ 677 h 6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9" h="678">
                    <a:moveTo>
                      <a:pt x="0" y="677"/>
                    </a:moveTo>
                    <a:lnTo>
                      <a:pt x="481" y="0"/>
                    </a:lnTo>
                    <a:lnTo>
                      <a:pt x="578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800" b="1">
                  <a:solidFill>
                    <a:srgbClr val="FFFF00"/>
                  </a:solidFill>
                </a:endParaRPr>
              </a:p>
            </p:txBody>
          </p:sp>
          <p:sp useBgFill="1">
            <p:nvSpPr>
              <p:cNvPr id="3078" name="Freeform 6"/>
              <p:cNvSpPr>
                <a:spLocks/>
              </p:cNvSpPr>
              <p:nvPr/>
            </p:nvSpPr>
            <p:spPr bwMode="white">
              <a:xfrm>
                <a:off x="434" y="3652"/>
                <a:ext cx="579" cy="678"/>
              </a:xfrm>
              <a:custGeom>
                <a:avLst/>
                <a:gdLst>
                  <a:gd name="T0" fmla="*/ 0 w 579"/>
                  <a:gd name="T1" fmla="*/ 677 h 678"/>
                  <a:gd name="T2" fmla="*/ 481 w 579"/>
                  <a:gd name="T3" fmla="*/ 0 h 678"/>
                  <a:gd name="T4" fmla="*/ 578 w 579"/>
                  <a:gd name="T5" fmla="*/ 0 h 678"/>
                  <a:gd name="T6" fmla="*/ 96 w 579"/>
                  <a:gd name="T7" fmla="*/ 677 h 678"/>
                  <a:gd name="T8" fmla="*/ 0 w 579"/>
                  <a:gd name="T9" fmla="*/ 677 h 6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9" h="678">
                    <a:moveTo>
                      <a:pt x="0" y="677"/>
                    </a:moveTo>
                    <a:lnTo>
                      <a:pt x="481" y="0"/>
                    </a:lnTo>
                    <a:lnTo>
                      <a:pt x="578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800" b="1">
                  <a:solidFill>
                    <a:srgbClr val="FFFF00"/>
                  </a:solidFill>
                </a:endParaRPr>
              </a:p>
            </p:txBody>
          </p:sp>
          <p:sp useBgFill="1">
            <p:nvSpPr>
              <p:cNvPr id="3079" name="Freeform 7"/>
              <p:cNvSpPr>
                <a:spLocks/>
              </p:cNvSpPr>
              <p:nvPr/>
            </p:nvSpPr>
            <p:spPr bwMode="white">
              <a:xfrm>
                <a:off x="879" y="3652"/>
                <a:ext cx="580" cy="678"/>
              </a:xfrm>
              <a:custGeom>
                <a:avLst/>
                <a:gdLst>
                  <a:gd name="T0" fmla="*/ 0 w 580"/>
                  <a:gd name="T1" fmla="*/ 677 h 678"/>
                  <a:gd name="T2" fmla="*/ 482 w 580"/>
                  <a:gd name="T3" fmla="*/ 0 h 678"/>
                  <a:gd name="T4" fmla="*/ 579 w 580"/>
                  <a:gd name="T5" fmla="*/ 0 h 678"/>
                  <a:gd name="T6" fmla="*/ 96 w 580"/>
                  <a:gd name="T7" fmla="*/ 677 h 678"/>
                  <a:gd name="T8" fmla="*/ 0 w 580"/>
                  <a:gd name="T9" fmla="*/ 677 h 6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0" h="678">
                    <a:moveTo>
                      <a:pt x="0" y="677"/>
                    </a:moveTo>
                    <a:lnTo>
                      <a:pt x="482" y="0"/>
                    </a:lnTo>
                    <a:lnTo>
                      <a:pt x="579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800" b="1">
                  <a:solidFill>
                    <a:srgbClr val="FFFF00"/>
                  </a:solidFill>
                </a:endParaRPr>
              </a:p>
            </p:txBody>
          </p:sp>
          <p:sp useBgFill="1">
            <p:nvSpPr>
              <p:cNvPr id="3080" name="Freeform 8"/>
              <p:cNvSpPr>
                <a:spLocks/>
              </p:cNvSpPr>
              <p:nvPr/>
            </p:nvSpPr>
            <p:spPr bwMode="white">
              <a:xfrm>
                <a:off x="1325" y="3652"/>
                <a:ext cx="579" cy="678"/>
              </a:xfrm>
              <a:custGeom>
                <a:avLst/>
                <a:gdLst>
                  <a:gd name="T0" fmla="*/ 0 w 579"/>
                  <a:gd name="T1" fmla="*/ 677 h 678"/>
                  <a:gd name="T2" fmla="*/ 481 w 579"/>
                  <a:gd name="T3" fmla="*/ 0 h 678"/>
                  <a:gd name="T4" fmla="*/ 578 w 579"/>
                  <a:gd name="T5" fmla="*/ 0 h 678"/>
                  <a:gd name="T6" fmla="*/ 96 w 579"/>
                  <a:gd name="T7" fmla="*/ 677 h 678"/>
                  <a:gd name="T8" fmla="*/ 0 w 579"/>
                  <a:gd name="T9" fmla="*/ 677 h 6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9" h="678">
                    <a:moveTo>
                      <a:pt x="0" y="677"/>
                    </a:moveTo>
                    <a:lnTo>
                      <a:pt x="481" y="0"/>
                    </a:lnTo>
                    <a:lnTo>
                      <a:pt x="578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800" b="1">
                  <a:solidFill>
                    <a:srgbClr val="FFFF00"/>
                  </a:solidFill>
                </a:endParaRPr>
              </a:p>
            </p:txBody>
          </p:sp>
          <p:sp useBgFill="1">
            <p:nvSpPr>
              <p:cNvPr id="3081" name="Freeform 9"/>
              <p:cNvSpPr>
                <a:spLocks/>
              </p:cNvSpPr>
              <p:nvPr/>
            </p:nvSpPr>
            <p:spPr bwMode="white">
              <a:xfrm>
                <a:off x="1771" y="3652"/>
                <a:ext cx="579" cy="678"/>
              </a:xfrm>
              <a:custGeom>
                <a:avLst/>
                <a:gdLst>
                  <a:gd name="T0" fmla="*/ 0 w 579"/>
                  <a:gd name="T1" fmla="*/ 677 h 678"/>
                  <a:gd name="T2" fmla="*/ 481 w 579"/>
                  <a:gd name="T3" fmla="*/ 0 h 678"/>
                  <a:gd name="T4" fmla="*/ 578 w 579"/>
                  <a:gd name="T5" fmla="*/ 0 h 678"/>
                  <a:gd name="T6" fmla="*/ 96 w 579"/>
                  <a:gd name="T7" fmla="*/ 677 h 678"/>
                  <a:gd name="T8" fmla="*/ 0 w 579"/>
                  <a:gd name="T9" fmla="*/ 677 h 6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9" h="678">
                    <a:moveTo>
                      <a:pt x="0" y="677"/>
                    </a:moveTo>
                    <a:lnTo>
                      <a:pt x="481" y="0"/>
                    </a:lnTo>
                    <a:lnTo>
                      <a:pt x="578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800" b="1">
                  <a:solidFill>
                    <a:srgbClr val="FFFF00"/>
                  </a:solidFill>
                </a:endParaRPr>
              </a:p>
            </p:txBody>
          </p:sp>
          <p:sp useBgFill="1">
            <p:nvSpPr>
              <p:cNvPr id="3082" name="Freeform 10"/>
              <p:cNvSpPr>
                <a:spLocks/>
              </p:cNvSpPr>
              <p:nvPr/>
            </p:nvSpPr>
            <p:spPr bwMode="white">
              <a:xfrm>
                <a:off x="2216" y="3652"/>
                <a:ext cx="580" cy="678"/>
              </a:xfrm>
              <a:custGeom>
                <a:avLst/>
                <a:gdLst>
                  <a:gd name="T0" fmla="*/ 0 w 580"/>
                  <a:gd name="T1" fmla="*/ 677 h 678"/>
                  <a:gd name="T2" fmla="*/ 482 w 580"/>
                  <a:gd name="T3" fmla="*/ 0 h 678"/>
                  <a:gd name="T4" fmla="*/ 579 w 580"/>
                  <a:gd name="T5" fmla="*/ 0 h 678"/>
                  <a:gd name="T6" fmla="*/ 96 w 580"/>
                  <a:gd name="T7" fmla="*/ 677 h 678"/>
                  <a:gd name="T8" fmla="*/ 0 w 580"/>
                  <a:gd name="T9" fmla="*/ 677 h 6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0" h="678">
                    <a:moveTo>
                      <a:pt x="0" y="677"/>
                    </a:moveTo>
                    <a:lnTo>
                      <a:pt x="482" y="0"/>
                    </a:lnTo>
                    <a:lnTo>
                      <a:pt x="579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800" b="1">
                  <a:solidFill>
                    <a:srgbClr val="FFFF00"/>
                  </a:solidFill>
                </a:endParaRPr>
              </a:p>
            </p:txBody>
          </p:sp>
          <p:sp useBgFill="1">
            <p:nvSpPr>
              <p:cNvPr id="3083" name="Freeform 11"/>
              <p:cNvSpPr>
                <a:spLocks/>
              </p:cNvSpPr>
              <p:nvPr/>
            </p:nvSpPr>
            <p:spPr bwMode="white">
              <a:xfrm>
                <a:off x="2650" y="3652"/>
                <a:ext cx="579" cy="678"/>
              </a:xfrm>
              <a:custGeom>
                <a:avLst/>
                <a:gdLst>
                  <a:gd name="T0" fmla="*/ 0 w 579"/>
                  <a:gd name="T1" fmla="*/ 677 h 678"/>
                  <a:gd name="T2" fmla="*/ 481 w 579"/>
                  <a:gd name="T3" fmla="*/ 0 h 678"/>
                  <a:gd name="T4" fmla="*/ 578 w 579"/>
                  <a:gd name="T5" fmla="*/ 0 h 678"/>
                  <a:gd name="T6" fmla="*/ 96 w 579"/>
                  <a:gd name="T7" fmla="*/ 677 h 678"/>
                  <a:gd name="T8" fmla="*/ 0 w 579"/>
                  <a:gd name="T9" fmla="*/ 677 h 6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9" h="678">
                    <a:moveTo>
                      <a:pt x="0" y="677"/>
                    </a:moveTo>
                    <a:lnTo>
                      <a:pt x="481" y="0"/>
                    </a:lnTo>
                    <a:lnTo>
                      <a:pt x="578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800" b="1">
                  <a:solidFill>
                    <a:srgbClr val="FFFF00"/>
                  </a:solidFill>
                </a:endParaRPr>
              </a:p>
            </p:txBody>
          </p:sp>
          <p:sp useBgFill="1">
            <p:nvSpPr>
              <p:cNvPr id="3084" name="Freeform 12"/>
              <p:cNvSpPr>
                <a:spLocks/>
              </p:cNvSpPr>
              <p:nvPr/>
            </p:nvSpPr>
            <p:spPr bwMode="white">
              <a:xfrm>
                <a:off x="3096" y="3652"/>
                <a:ext cx="579" cy="678"/>
              </a:xfrm>
              <a:custGeom>
                <a:avLst/>
                <a:gdLst>
                  <a:gd name="T0" fmla="*/ 0 w 579"/>
                  <a:gd name="T1" fmla="*/ 677 h 678"/>
                  <a:gd name="T2" fmla="*/ 481 w 579"/>
                  <a:gd name="T3" fmla="*/ 0 h 678"/>
                  <a:gd name="T4" fmla="*/ 578 w 579"/>
                  <a:gd name="T5" fmla="*/ 0 h 678"/>
                  <a:gd name="T6" fmla="*/ 96 w 579"/>
                  <a:gd name="T7" fmla="*/ 677 h 678"/>
                  <a:gd name="T8" fmla="*/ 0 w 579"/>
                  <a:gd name="T9" fmla="*/ 677 h 6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9" h="678">
                    <a:moveTo>
                      <a:pt x="0" y="677"/>
                    </a:moveTo>
                    <a:lnTo>
                      <a:pt x="481" y="0"/>
                    </a:lnTo>
                    <a:lnTo>
                      <a:pt x="578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800" b="1">
                  <a:solidFill>
                    <a:srgbClr val="FFFF00"/>
                  </a:solidFill>
                </a:endParaRPr>
              </a:p>
            </p:txBody>
          </p:sp>
          <p:sp useBgFill="1">
            <p:nvSpPr>
              <p:cNvPr id="3085" name="Freeform 13"/>
              <p:cNvSpPr>
                <a:spLocks/>
              </p:cNvSpPr>
              <p:nvPr/>
            </p:nvSpPr>
            <p:spPr bwMode="white">
              <a:xfrm>
                <a:off x="3554" y="3652"/>
                <a:ext cx="579" cy="678"/>
              </a:xfrm>
              <a:custGeom>
                <a:avLst/>
                <a:gdLst>
                  <a:gd name="T0" fmla="*/ 0 w 579"/>
                  <a:gd name="T1" fmla="*/ 677 h 678"/>
                  <a:gd name="T2" fmla="*/ 481 w 579"/>
                  <a:gd name="T3" fmla="*/ 0 h 678"/>
                  <a:gd name="T4" fmla="*/ 578 w 579"/>
                  <a:gd name="T5" fmla="*/ 0 h 678"/>
                  <a:gd name="T6" fmla="*/ 96 w 579"/>
                  <a:gd name="T7" fmla="*/ 677 h 678"/>
                  <a:gd name="T8" fmla="*/ 0 w 579"/>
                  <a:gd name="T9" fmla="*/ 677 h 6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9" h="678">
                    <a:moveTo>
                      <a:pt x="0" y="677"/>
                    </a:moveTo>
                    <a:lnTo>
                      <a:pt x="481" y="0"/>
                    </a:lnTo>
                    <a:lnTo>
                      <a:pt x="578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800" b="1">
                  <a:solidFill>
                    <a:srgbClr val="FFFF00"/>
                  </a:solidFill>
                </a:endParaRPr>
              </a:p>
            </p:txBody>
          </p:sp>
          <p:sp useBgFill="1">
            <p:nvSpPr>
              <p:cNvPr id="3086" name="Freeform 14"/>
              <p:cNvSpPr>
                <a:spLocks/>
              </p:cNvSpPr>
              <p:nvPr/>
            </p:nvSpPr>
            <p:spPr bwMode="white">
              <a:xfrm>
                <a:off x="4011" y="3652"/>
                <a:ext cx="579" cy="678"/>
              </a:xfrm>
              <a:custGeom>
                <a:avLst/>
                <a:gdLst>
                  <a:gd name="T0" fmla="*/ 0 w 579"/>
                  <a:gd name="T1" fmla="*/ 677 h 678"/>
                  <a:gd name="T2" fmla="*/ 481 w 579"/>
                  <a:gd name="T3" fmla="*/ 0 h 678"/>
                  <a:gd name="T4" fmla="*/ 578 w 579"/>
                  <a:gd name="T5" fmla="*/ 0 h 678"/>
                  <a:gd name="T6" fmla="*/ 96 w 579"/>
                  <a:gd name="T7" fmla="*/ 677 h 678"/>
                  <a:gd name="T8" fmla="*/ 0 w 579"/>
                  <a:gd name="T9" fmla="*/ 677 h 6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9" h="678">
                    <a:moveTo>
                      <a:pt x="0" y="677"/>
                    </a:moveTo>
                    <a:lnTo>
                      <a:pt x="481" y="0"/>
                    </a:lnTo>
                    <a:lnTo>
                      <a:pt x="578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800" b="1">
                  <a:solidFill>
                    <a:srgbClr val="FFFF00"/>
                  </a:solidFill>
                </a:endParaRPr>
              </a:p>
            </p:txBody>
          </p:sp>
          <p:sp useBgFill="1">
            <p:nvSpPr>
              <p:cNvPr id="3087" name="Freeform 15"/>
              <p:cNvSpPr>
                <a:spLocks/>
              </p:cNvSpPr>
              <p:nvPr/>
            </p:nvSpPr>
            <p:spPr bwMode="white">
              <a:xfrm>
                <a:off x="4481" y="3652"/>
                <a:ext cx="579" cy="678"/>
              </a:xfrm>
              <a:custGeom>
                <a:avLst/>
                <a:gdLst>
                  <a:gd name="T0" fmla="*/ 0 w 579"/>
                  <a:gd name="T1" fmla="*/ 677 h 678"/>
                  <a:gd name="T2" fmla="*/ 481 w 579"/>
                  <a:gd name="T3" fmla="*/ 0 h 678"/>
                  <a:gd name="T4" fmla="*/ 578 w 579"/>
                  <a:gd name="T5" fmla="*/ 0 h 678"/>
                  <a:gd name="T6" fmla="*/ 96 w 579"/>
                  <a:gd name="T7" fmla="*/ 677 h 678"/>
                  <a:gd name="T8" fmla="*/ 0 w 579"/>
                  <a:gd name="T9" fmla="*/ 677 h 6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9" h="678">
                    <a:moveTo>
                      <a:pt x="0" y="677"/>
                    </a:moveTo>
                    <a:lnTo>
                      <a:pt x="481" y="0"/>
                    </a:lnTo>
                    <a:lnTo>
                      <a:pt x="578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800" b="1">
                  <a:solidFill>
                    <a:srgbClr val="FFFF00"/>
                  </a:solidFill>
                </a:endParaRPr>
              </a:p>
            </p:txBody>
          </p:sp>
          <p:sp useBgFill="1">
            <p:nvSpPr>
              <p:cNvPr id="3088" name="Freeform 16"/>
              <p:cNvSpPr>
                <a:spLocks/>
              </p:cNvSpPr>
              <p:nvPr/>
            </p:nvSpPr>
            <p:spPr bwMode="white">
              <a:xfrm>
                <a:off x="4939" y="3652"/>
                <a:ext cx="579" cy="678"/>
              </a:xfrm>
              <a:custGeom>
                <a:avLst/>
                <a:gdLst>
                  <a:gd name="T0" fmla="*/ 0 w 579"/>
                  <a:gd name="T1" fmla="*/ 677 h 678"/>
                  <a:gd name="T2" fmla="*/ 481 w 579"/>
                  <a:gd name="T3" fmla="*/ 0 h 678"/>
                  <a:gd name="T4" fmla="*/ 578 w 579"/>
                  <a:gd name="T5" fmla="*/ 0 h 678"/>
                  <a:gd name="T6" fmla="*/ 96 w 579"/>
                  <a:gd name="T7" fmla="*/ 677 h 678"/>
                  <a:gd name="T8" fmla="*/ 0 w 579"/>
                  <a:gd name="T9" fmla="*/ 677 h 6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9" h="678">
                    <a:moveTo>
                      <a:pt x="0" y="677"/>
                    </a:moveTo>
                    <a:lnTo>
                      <a:pt x="481" y="0"/>
                    </a:lnTo>
                    <a:lnTo>
                      <a:pt x="578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800" b="1">
                  <a:solidFill>
                    <a:srgbClr val="FFFF00"/>
                  </a:solidFill>
                </a:endParaRPr>
              </a:p>
            </p:txBody>
          </p:sp>
          <p:sp useBgFill="1">
            <p:nvSpPr>
              <p:cNvPr id="3089" name="Freeform 17"/>
              <p:cNvSpPr>
                <a:spLocks/>
              </p:cNvSpPr>
              <p:nvPr/>
            </p:nvSpPr>
            <p:spPr bwMode="white">
              <a:xfrm>
                <a:off x="5413" y="3825"/>
                <a:ext cx="362" cy="505"/>
              </a:xfrm>
              <a:custGeom>
                <a:avLst/>
                <a:gdLst>
                  <a:gd name="T0" fmla="*/ 0 w 362"/>
                  <a:gd name="T1" fmla="*/ 504 h 505"/>
                  <a:gd name="T2" fmla="*/ 361 w 362"/>
                  <a:gd name="T3" fmla="*/ 0 h 505"/>
                  <a:gd name="T4" fmla="*/ 361 w 362"/>
                  <a:gd name="T5" fmla="*/ 122 h 505"/>
                  <a:gd name="T6" fmla="*/ 96 w 362"/>
                  <a:gd name="T7" fmla="*/ 504 h 505"/>
                  <a:gd name="T8" fmla="*/ 0 w 362"/>
                  <a:gd name="T9" fmla="*/ 504 h 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2" h="505">
                    <a:moveTo>
                      <a:pt x="0" y="504"/>
                    </a:moveTo>
                    <a:lnTo>
                      <a:pt x="361" y="0"/>
                    </a:lnTo>
                    <a:lnTo>
                      <a:pt x="361" y="122"/>
                    </a:lnTo>
                    <a:lnTo>
                      <a:pt x="96" y="504"/>
                    </a:lnTo>
                    <a:lnTo>
                      <a:pt x="0" y="504"/>
                    </a:lnTo>
                  </a:path>
                </a:pathLst>
              </a:cu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800" b="1">
                  <a:solidFill>
                    <a:srgbClr val="FFFF00"/>
                  </a:solidFill>
                </a:endParaRPr>
              </a:p>
            </p:txBody>
          </p:sp>
        </p:grpSp>
      </p:grpSp>
      <p:sp>
        <p:nvSpPr>
          <p:cNvPr id="309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28600"/>
            <a:ext cx="103632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14500"/>
            <a:ext cx="10363200" cy="415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092" name="Rectangle 2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3094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6D91B1E6-FEB5-4A3F-ABC9-CE0BE7511AE7}" type="slidenum">
              <a:rPr lang="en-GB" alt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553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v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7000">
              <a:schemeClr val="accent4">
                <a:lumMod val="20000"/>
                <a:lumOff val="80000"/>
              </a:schemeClr>
            </a:gs>
            <a:gs pos="73000">
              <a:schemeClr val="accent4">
                <a:lumMod val="40000"/>
                <a:lumOff val="60000"/>
              </a:schemeClr>
            </a:gs>
            <a:gs pos="83000">
              <a:schemeClr val="accent4">
                <a:lumMod val="40000"/>
                <a:lumOff val="60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Labor-Leisure Model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 Alternative View</a:t>
            </a:r>
          </a:p>
          <a:p>
            <a:r>
              <a:rPr lang="en-US" dirty="0" smtClean="0"/>
              <a:t>Fall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020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609600"/>
          </a:xfrm>
        </p:spPr>
        <p:txBody>
          <a:bodyPr/>
          <a:lstStyle/>
          <a:p>
            <a:r>
              <a:rPr lang="en-GB" altLang="en-US"/>
              <a:t>LABOUR and LEISURE</a:t>
            </a: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2133600" y="990601"/>
            <a:ext cx="624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More labour or more leisure…….?</a:t>
            </a:r>
          </a:p>
        </p:txBody>
      </p:sp>
      <p:sp>
        <p:nvSpPr>
          <p:cNvPr id="65540" name="Line 4"/>
          <p:cNvSpPr>
            <a:spLocks noChangeShapeType="1"/>
          </p:cNvSpPr>
          <p:nvPr/>
        </p:nvSpPr>
        <p:spPr bwMode="auto">
          <a:xfrm>
            <a:off x="3276600" y="2514600"/>
            <a:ext cx="0" cy="365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3276600" y="61722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2438400" y="2286001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 C</a:t>
            </a:r>
            <a:endParaRPr lang="en-GB" altLang="en-US" sz="2800" b="1" baseline="-10000">
              <a:solidFill>
                <a:srgbClr val="000000"/>
              </a:solidFill>
            </a:endParaRPr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7772400" y="6096001"/>
            <a:ext cx="1676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Leisure</a:t>
            </a:r>
            <a:endParaRPr lang="en-GB" altLang="en-US" sz="2800" b="1" baseline="-10000">
              <a:solidFill>
                <a:srgbClr val="000000"/>
              </a:solidFill>
            </a:endParaRPr>
          </a:p>
        </p:txBody>
      </p:sp>
      <p:sp>
        <p:nvSpPr>
          <p:cNvPr id="65544" name="Line 8"/>
          <p:cNvSpPr>
            <a:spLocks noChangeShapeType="1"/>
          </p:cNvSpPr>
          <p:nvPr/>
        </p:nvSpPr>
        <p:spPr bwMode="auto">
          <a:xfrm>
            <a:off x="3276600" y="4419600"/>
            <a:ext cx="3429000" cy="1752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 flipH="1" flipV="1">
            <a:off x="3276600" y="2743200"/>
            <a:ext cx="3352800" cy="33528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5546" name="Text Box 10"/>
          <p:cNvSpPr txBox="1">
            <a:spLocks noChangeArrowheads="1"/>
          </p:cNvSpPr>
          <p:nvPr/>
        </p:nvSpPr>
        <p:spPr bwMode="auto">
          <a:xfrm>
            <a:off x="6400800" y="6096001"/>
            <a:ext cx="99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24h</a:t>
            </a:r>
            <a:endParaRPr lang="en-GB" altLang="en-US" sz="2400" b="1" baseline="-10000">
              <a:solidFill>
                <a:srgbClr val="000000"/>
              </a:solidFill>
            </a:endParaRPr>
          </a:p>
        </p:txBody>
      </p:sp>
      <p:sp>
        <p:nvSpPr>
          <p:cNvPr id="65547" name="Text Box 11"/>
          <p:cNvSpPr txBox="1">
            <a:spLocks noChangeArrowheads="1"/>
          </p:cNvSpPr>
          <p:nvPr/>
        </p:nvSpPr>
        <p:spPr bwMode="auto">
          <a:xfrm>
            <a:off x="1752600" y="4267201"/>
            <a:ext cx="144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 24w</a:t>
            </a:r>
            <a:r>
              <a:rPr lang="en-GB" altLang="en-US" sz="2800" b="1" baseline="-10000">
                <a:solidFill>
                  <a:srgbClr val="000000"/>
                </a:solidFill>
              </a:rPr>
              <a:t>1</a:t>
            </a:r>
            <a:r>
              <a:rPr lang="en-GB" altLang="en-US" sz="2800" b="1">
                <a:solidFill>
                  <a:srgbClr val="000000"/>
                </a:solidFill>
              </a:rPr>
              <a:t>/p</a:t>
            </a:r>
            <a:endParaRPr lang="en-GB" altLang="en-US" sz="2800" b="1" baseline="-10000">
              <a:solidFill>
                <a:srgbClr val="000000"/>
              </a:solidFill>
            </a:endParaRPr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 flipV="1">
            <a:off x="3048000" y="3048000"/>
            <a:ext cx="0" cy="9906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5549" name="Text Box 13"/>
          <p:cNvSpPr txBox="1">
            <a:spLocks noChangeArrowheads="1"/>
          </p:cNvSpPr>
          <p:nvPr/>
        </p:nvSpPr>
        <p:spPr bwMode="auto">
          <a:xfrm>
            <a:off x="1981200" y="3352801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altLang="en-US" sz="2800" b="1">
              <a:solidFill>
                <a:srgbClr val="FFFF00"/>
              </a:solidFill>
            </a:endParaRPr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2133600" y="3276601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FF3300"/>
                </a:solidFill>
                <a:sym typeface="Symbol" panose="05050102010706020507" pitchFamily="18" charset="2"/>
              </a:rPr>
              <a:t></a:t>
            </a:r>
            <a:r>
              <a:rPr lang="en-GB" altLang="en-US" sz="2800" b="1">
                <a:solidFill>
                  <a:srgbClr val="FF3300"/>
                </a:solidFill>
              </a:rPr>
              <a:t>w </a:t>
            </a:r>
          </a:p>
        </p:txBody>
      </p:sp>
      <p:sp>
        <p:nvSpPr>
          <p:cNvPr id="65551" name="Oval 15"/>
          <p:cNvSpPr>
            <a:spLocks noChangeArrowheads="1"/>
          </p:cNvSpPr>
          <p:nvPr/>
        </p:nvSpPr>
        <p:spPr bwMode="auto">
          <a:xfrm>
            <a:off x="6553200" y="6019800"/>
            <a:ext cx="228600" cy="152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5552" name="Line 16"/>
          <p:cNvSpPr>
            <a:spLocks noChangeShapeType="1"/>
          </p:cNvSpPr>
          <p:nvPr/>
        </p:nvSpPr>
        <p:spPr bwMode="auto">
          <a:xfrm flipH="1">
            <a:off x="6781800" y="4953000"/>
            <a:ext cx="533400" cy="990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5553" name="Line 17"/>
          <p:cNvSpPr>
            <a:spLocks noChangeShapeType="1"/>
          </p:cNvSpPr>
          <p:nvPr/>
        </p:nvSpPr>
        <p:spPr bwMode="auto">
          <a:xfrm flipH="1" flipV="1">
            <a:off x="3276600" y="3657600"/>
            <a:ext cx="2514600" cy="2514600"/>
          </a:xfrm>
          <a:prstGeom prst="line">
            <a:avLst/>
          </a:prstGeom>
          <a:noFill/>
          <a:ln w="57150">
            <a:solidFill>
              <a:schemeClr val="accent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5555" name="Arc 19"/>
          <p:cNvSpPr>
            <a:spLocks/>
          </p:cNvSpPr>
          <p:nvPr/>
        </p:nvSpPr>
        <p:spPr bwMode="auto">
          <a:xfrm rot="10492245">
            <a:off x="4191000" y="4332288"/>
            <a:ext cx="1676400" cy="990600"/>
          </a:xfrm>
          <a:custGeom>
            <a:avLst/>
            <a:gdLst>
              <a:gd name="G0" fmla="+- 0 0 0"/>
              <a:gd name="G1" fmla="+- 21148 0 0"/>
              <a:gd name="G2" fmla="+- 21600 0 0"/>
              <a:gd name="T0" fmla="*/ 4394 w 20054"/>
              <a:gd name="T1" fmla="*/ 0 h 21148"/>
              <a:gd name="T2" fmla="*/ 20054 w 20054"/>
              <a:gd name="T3" fmla="*/ 13123 h 21148"/>
              <a:gd name="T4" fmla="*/ 0 w 20054"/>
              <a:gd name="T5" fmla="*/ 21148 h 21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054" h="21148" fill="none" extrusionOk="0">
                <a:moveTo>
                  <a:pt x="4394" y="-1"/>
                </a:moveTo>
                <a:cubicBezTo>
                  <a:pt x="11483" y="1472"/>
                  <a:pt x="17363" y="6400"/>
                  <a:pt x="20053" y="13123"/>
                </a:cubicBezTo>
              </a:path>
              <a:path w="20054" h="21148" stroke="0" extrusionOk="0">
                <a:moveTo>
                  <a:pt x="4394" y="-1"/>
                </a:moveTo>
                <a:cubicBezTo>
                  <a:pt x="11483" y="1472"/>
                  <a:pt x="17363" y="6400"/>
                  <a:pt x="20053" y="13123"/>
                </a:cubicBezTo>
                <a:lnTo>
                  <a:pt x="0" y="21148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5556" name="Line 20"/>
          <p:cNvSpPr>
            <a:spLocks noChangeShapeType="1"/>
          </p:cNvSpPr>
          <p:nvPr/>
        </p:nvSpPr>
        <p:spPr bwMode="auto">
          <a:xfrm>
            <a:off x="4724400" y="51816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5557" name="Arc 21"/>
          <p:cNvSpPr>
            <a:spLocks/>
          </p:cNvSpPr>
          <p:nvPr/>
        </p:nvSpPr>
        <p:spPr bwMode="auto">
          <a:xfrm rot="10492245">
            <a:off x="3733801" y="3733800"/>
            <a:ext cx="1495425" cy="1060450"/>
          </a:xfrm>
          <a:custGeom>
            <a:avLst/>
            <a:gdLst>
              <a:gd name="G0" fmla="+- 0 0 0"/>
              <a:gd name="G1" fmla="+- 21148 0 0"/>
              <a:gd name="G2" fmla="+- 21600 0 0"/>
              <a:gd name="T0" fmla="*/ 4394 w 21525"/>
              <a:gd name="T1" fmla="*/ 0 h 21148"/>
              <a:gd name="T2" fmla="*/ 21525 w 21525"/>
              <a:gd name="T3" fmla="*/ 19349 h 21148"/>
              <a:gd name="T4" fmla="*/ 0 w 21525"/>
              <a:gd name="T5" fmla="*/ 21148 h 21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25" h="21148" fill="none" extrusionOk="0">
                <a:moveTo>
                  <a:pt x="4394" y="-1"/>
                </a:moveTo>
                <a:cubicBezTo>
                  <a:pt x="13758" y="1945"/>
                  <a:pt x="20728" y="9817"/>
                  <a:pt x="21524" y="19349"/>
                </a:cubicBezTo>
              </a:path>
              <a:path w="21525" h="21148" stroke="0" extrusionOk="0">
                <a:moveTo>
                  <a:pt x="4394" y="-1"/>
                </a:moveTo>
                <a:cubicBezTo>
                  <a:pt x="13758" y="1945"/>
                  <a:pt x="20728" y="9817"/>
                  <a:pt x="21524" y="19349"/>
                </a:cubicBezTo>
                <a:lnTo>
                  <a:pt x="0" y="21148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5558" name="Line 22"/>
          <p:cNvSpPr>
            <a:spLocks noChangeShapeType="1"/>
          </p:cNvSpPr>
          <p:nvPr/>
        </p:nvSpPr>
        <p:spPr bwMode="auto">
          <a:xfrm>
            <a:off x="3962400" y="4419600"/>
            <a:ext cx="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5559" name="Text Box 23"/>
          <p:cNvSpPr txBox="1">
            <a:spLocks noChangeArrowheads="1"/>
          </p:cNvSpPr>
          <p:nvPr/>
        </p:nvSpPr>
        <p:spPr bwMode="auto">
          <a:xfrm>
            <a:off x="6172200" y="1828801"/>
            <a:ext cx="381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SE: A to B</a:t>
            </a:r>
          </a:p>
        </p:txBody>
      </p:sp>
      <p:sp>
        <p:nvSpPr>
          <p:cNvPr id="65560" name="Text Box 24"/>
          <p:cNvSpPr txBox="1">
            <a:spLocks noChangeArrowheads="1"/>
          </p:cNvSpPr>
          <p:nvPr/>
        </p:nvSpPr>
        <p:spPr bwMode="auto">
          <a:xfrm>
            <a:off x="4495800" y="6248401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65561" name="Text Box 25"/>
          <p:cNvSpPr txBox="1">
            <a:spLocks noChangeArrowheads="1"/>
          </p:cNvSpPr>
          <p:nvPr/>
        </p:nvSpPr>
        <p:spPr bwMode="auto">
          <a:xfrm>
            <a:off x="3733800" y="6248401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65562" name="Text Box 26"/>
          <p:cNvSpPr txBox="1">
            <a:spLocks noChangeArrowheads="1"/>
          </p:cNvSpPr>
          <p:nvPr/>
        </p:nvSpPr>
        <p:spPr bwMode="auto">
          <a:xfrm>
            <a:off x="6248400" y="2743201"/>
            <a:ext cx="3962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IE: Depends on  whether Leisure is assumed to be normal or inferior</a:t>
            </a:r>
          </a:p>
        </p:txBody>
      </p:sp>
    </p:spTree>
    <p:extLst>
      <p:ext uri="{BB962C8B-B14F-4D97-AF65-F5344CB8AC3E}">
        <p14:creationId xmlns:p14="http://schemas.microsoft.com/office/powerpoint/2010/main" val="2725403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609600"/>
          </a:xfrm>
        </p:spPr>
        <p:txBody>
          <a:bodyPr/>
          <a:lstStyle/>
          <a:p>
            <a:r>
              <a:rPr lang="en-GB" altLang="en-US"/>
              <a:t>LABOUR and LEISURE</a:t>
            </a: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2133600" y="990601"/>
            <a:ext cx="624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More labour or more leisure…….?</a:t>
            </a:r>
          </a:p>
        </p:txBody>
      </p:sp>
      <p:sp>
        <p:nvSpPr>
          <p:cNvPr id="66564" name="Line 4"/>
          <p:cNvSpPr>
            <a:spLocks noChangeShapeType="1"/>
          </p:cNvSpPr>
          <p:nvPr/>
        </p:nvSpPr>
        <p:spPr bwMode="auto">
          <a:xfrm>
            <a:off x="3276600" y="2514600"/>
            <a:ext cx="0" cy="365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6565" name="Line 5"/>
          <p:cNvSpPr>
            <a:spLocks noChangeShapeType="1"/>
          </p:cNvSpPr>
          <p:nvPr/>
        </p:nvSpPr>
        <p:spPr bwMode="auto">
          <a:xfrm>
            <a:off x="3276600" y="61722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2438400" y="2286001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 C</a:t>
            </a:r>
            <a:endParaRPr lang="en-GB" altLang="en-US" sz="2800" b="1" baseline="-10000">
              <a:solidFill>
                <a:srgbClr val="000000"/>
              </a:solidFill>
            </a:endParaRP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7772400" y="6096001"/>
            <a:ext cx="1676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Leisure</a:t>
            </a:r>
            <a:endParaRPr lang="en-GB" altLang="en-US" sz="2800" b="1" baseline="-10000">
              <a:solidFill>
                <a:srgbClr val="000000"/>
              </a:solidFill>
            </a:endParaRPr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3276600" y="4419600"/>
            <a:ext cx="3429000" cy="1752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6569" name="Line 9"/>
          <p:cNvSpPr>
            <a:spLocks noChangeShapeType="1"/>
          </p:cNvSpPr>
          <p:nvPr/>
        </p:nvSpPr>
        <p:spPr bwMode="auto">
          <a:xfrm flipH="1" flipV="1">
            <a:off x="3276600" y="2743200"/>
            <a:ext cx="3352800" cy="33528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6400800" y="6096001"/>
            <a:ext cx="99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24h</a:t>
            </a:r>
            <a:endParaRPr lang="en-GB" altLang="en-US" sz="2400" b="1" baseline="-10000">
              <a:solidFill>
                <a:srgbClr val="000000"/>
              </a:solidFill>
            </a:endParaRPr>
          </a:p>
        </p:txBody>
      </p:sp>
      <p:sp>
        <p:nvSpPr>
          <p:cNvPr id="66571" name="Text Box 11"/>
          <p:cNvSpPr txBox="1">
            <a:spLocks noChangeArrowheads="1"/>
          </p:cNvSpPr>
          <p:nvPr/>
        </p:nvSpPr>
        <p:spPr bwMode="auto">
          <a:xfrm>
            <a:off x="1752600" y="4267201"/>
            <a:ext cx="144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 24w</a:t>
            </a:r>
            <a:r>
              <a:rPr lang="en-GB" altLang="en-US" sz="2800" b="1" baseline="-10000">
                <a:solidFill>
                  <a:srgbClr val="000000"/>
                </a:solidFill>
              </a:rPr>
              <a:t>1</a:t>
            </a:r>
            <a:r>
              <a:rPr lang="en-GB" altLang="en-US" sz="2800" b="1">
                <a:solidFill>
                  <a:srgbClr val="000000"/>
                </a:solidFill>
              </a:rPr>
              <a:t>/p</a:t>
            </a:r>
            <a:endParaRPr lang="en-GB" altLang="en-US" sz="2800" b="1" baseline="-10000">
              <a:solidFill>
                <a:srgbClr val="000000"/>
              </a:solidFill>
            </a:endParaRPr>
          </a:p>
        </p:txBody>
      </p:sp>
      <p:sp>
        <p:nvSpPr>
          <p:cNvPr id="66572" name="Line 12"/>
          <p:cNvSpPr>
            <a:spLocks noChangeShapeType="1"/>
          </p:cNvSpPr>
          <p:nvPr/>
        </p:nvSpPr>
        <p:spPr bwMode="auto">
          <a:xfrm flipV="1">
            <a:off x="3048000" y="3048000"/>
            <a:ext cx="0" cy="9906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6573" name="Text Box 13"/>
          <p:cNvSpPr txBox="1">
            <a:spLocks noChangeArrowheads="1"/>
          </p:cNvSpPr>
          <p:nvPr/>
        </p:nvSpPr>
        <p:spPr bwMode="auto">
          <a:xfrm>
            <a:off x="1981200" y="3352801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altLang="en-US" sz="2800" b="1">
              <a:solidFill>
                <a:srgbClr val="FFFF00"/>
              </a:solidFill>
            </a:endParaRPr>
          </a:p>
        </p:txBody>
      </p:sp>
      <p:sp>
        <p:nvSpPr>
          <p:cNvPr id="66574" name="Text Box 14"/>
          <p:cNvSpPr txBox="1">
            <a:spLocks noChangeArrowheads="1"/>
          </p:cNvSpPr>
          <p:nvPr/>
        </p:nvSpPr>
        <p:spPr bwMode="auto">
          <a:xfrm>
            <a:off x="2133600" y="3276601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FF3300"/>
                </a:solidFill>
                <a:sym typeface="Symbol" panose="05050102010706020507" pitchFamily="18" charset="2"/>
              </a:rPr>
              <a:t></a:t>
            </a:r>
            <a:r>
              <a:rPr lang="en-GB" altLang="en-US" sz="2800" b="1">
                <a:solidFill>
                  <a:srgbClr val="FF3300"/>
                </a:solidFill>
              </a:rPr>
              <a:t>w </a:t>
            </a:r>
          </a:p>
        </p:txBody>
      </p:sp>
      <p:sp>
        <p:nvSpPr>
          <p:cNvPr id="66575" name="Oval 15"/>
          <p:cNvSpPr>
            <a:spLocks noChangeArrowheads="1"/>
          </p:cNvSpPr>
          <p:nvPr/>
        </p:nvSpPr>
        <p:spPr bwMode="auto">
          <a:xfrm>
            <a:off x="6553200" y="6019800"/>
            <a:ext cx="228600" cy="152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6576" name="Line 16"/>
          <p:cNvSpPr>
            <a:spLocks noChangeShapeType="1"/>
          </p:cNvSpPr>
          <p:nvPr/>
        </p:nvSpPr>
        <p:spPr bwMode="auto">
          <a:xfrm flipH="1">
            <a:off x="6781800" y="4953000"/>
            <a:ext cx="533400" cy="990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6577" name="Line 17"/>
          <p:cNvSpPr>
            <a:spLocks noChangeShapeType="1"/>
          </p:cNvSpPr>
          <p:nvPr/>
        </p:nvSpPr>
        <p:spPr bwMode="auto">
          <a:xfrm flipH="1" flipV="1">
            <a:off x="3276600" y="3657600"/>
            <a:ext cx="2514600" cy="2514600"/>
          </a:xfrm>
          <a:prstGeom prst="line">
            <a:avLst/>
          </a:prstGeom>
          <a:noFill/>
          <a:ln w="57150">
            <a:solidFill>
              <a:schemeClr val="accent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6578" name="Arc 18"/>
          <p:cNvSpPr>
            <a:spLocks/>
          </p:cNvSpPr>
          <p:nvPr/>
        </p:nvSpPr>
        <p:spPr bwMode="auto">
          <a:xfrm rot="10492245">
            <a:off x="4876800" y="3657600"/>
            <a:ext cx="1841500" cy="1570038"/>
          </a:xfrm>
          <a:custGeom>
            <a:avLst/>
            <a:gdLst>
              <a:gd name="G0" fmla="+- 0 0 0"/>
              <a:gd name="G1" fmla="+- 21148 0 0"/>
              <a:gd name="G2" fmla="+- 21600 0 0"/>
              <a:gd name="T0" fmla="*/ 4394 w 21291"/>
              <a:gd name="T1" fmla="*/ 0 h 21148"/>
              <a:gd name="T2" fmla="*/ 21291 w 21291"/>
              <a:gd name="T3" fmla="*/ 17510 h 21148"/>
              <a:gd name="T4" fmla="*/ 0 w 21291"/>
              <a:gd name="T5" fmla="*/ 21148 h 21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291" h="21148" fill="none" extrusionOk="0">
                <a:moveTo>
                  <a:pt x="4394" y="-1"/>
                </a:moveTo>
                <a:cubicBezTo>
                  <a:pt x="13091" y="1806"/>
                  <a:pt x="19795" y="8753"/>
                  <a:pt x="21291" y="17509"/>
                </a:cubicBezTo>
              </a:path>
              <a:path w="21291" h="21148" stroke="0" extrusionOk="0">
                <a:moveTo>
                  <a:pt x="4394" y="-1"/>
                </a:moveTo>
                <a:cubicBezTo>
                  <a:pt x="13091" y="1806"/>
                  <a:pt x="19795" y="8753"/>
                  <a:pt x="21291" y="17509"/>
                </a:cubicBezTo>
                <a:lnTo>
                  <a:pt x="0" y="21148"/>
                </a:lnTo>
                <a:close/>
              </a:path>
            </a:pathLst>
          </a:custGeom>
          <a:noFill/>
          <a:ln w="762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6579" name="Arc 19"/>
          <p:cNvSpPr>
            <a:spLocks/>
          </p:cNvSpPr>
          <p:nvPr/>
        </p:nvSpPr>
        <p:spPr bwMode="auto">
          <a:xfrm rot="10492245">
            <a:off x="4191000" y="4332288"/>
            <a:ext cx="1676400" cy="990600"/>
          </a:xfrm>
          <a:custGeom>
            <a:avLst/>
            <a:gdLst>
              <a:gd name="G0" fmla="+- 0 0 0"/>
              <a:gd name="G1" fmla="+- 21148 0 0"/>
              <a:gd name="G2" fmla="+- 21600 0 0"/>
              <a:gd name="T0" fmla="*/ 4394 w 20054"/>
              <a:gd name="T1" fmla="*/ 0 h 21148"/>
              <a:gd name="T2" fmla="*/ 20054 w 20054"/>
              <a:gd name="T3" fmla="*/ 13123 h 21148"/>
              <a:gd name="T4" fmla="*/ 0 w 20054"/>
              <a:gd name="T5" fmla="*/ 21148 h 21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054" h="21148" fill="none" extrusionOk="0">
                <a:moveTo>
                  <a:pt x="4394" y="-1"/>
                </a:moveTo>
                <a:cubicBezTo>
                  <a:pt x="11483" y="1472"/>
                  <a:pt x="17363" y="6400"/>
                  <a:pt x="20053" y="13123"/>
                </a:cubicBezTo>
              </a:path>
              <a:path w="20054" h="21148" stroke="0" extrusionOk="0">
                <a:moveTo>
                  <a:pt x="4394" y="-1"/>
                </a:moveTo>
                <a:cubicBezTo>
                  <a:pt x="11483" y="1472"/>
                  <a:pt x="17363" y="6400"/>
                  <a:pt x="20053" y="13123"/>
                </a:cubicBezTo>
                <a:lnTo>
                  <a:pt x="0" y="21148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6580" name="Line 20"/>
          <p:cNvSpPr>
            <a:spLocks noChangeShapeType="1"/>
          </p:cNvSpPr>
          <p:nvPr/>
        </p:nvSpPr>
        <p:spPr bwMode="auto">
          <a:xfrm>
            <a:off x="4724400" y="51816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6581" name="Arc 21"/>
          <p:cNvSpPr>
            <a:spLocks/>
          </p:cNvSpPr>
          <p:nvPr/>
        </p:nvSpPr>
        <p:spPr bwMode="auto">
          <a:xfrm rot="10492245">
            <a:off x="3732214" y="3732213"/>
            <a:ext cx="1495425" cy="1027112"/>
          </a:xfrm>
          <a:custGeom>
            <a:avLst/>
            <a:gdLst>
              <a:gd name="G0" fmla="+- 0 0 0"/>
              <a:gd name="G1" fmla="+- 20497 0 0"/>
              <a:gd name="G2" fmla="+- 21600 0 0"/>
              <a:gd name="T0" fmla="*/ 6815 w 21525"/>
              <a:gd name="T1" fmla="*/ 0 h 20497"/>
              <a:gd name="T2" fmla="*/ 21525 w 21525"/>
              <a:gd name="T3" fmla="*/ 18698 h 20497"/>
              <a:gd name="T4" fmla="*/ 0 w 21525"/>
              <a:gd name="T5" fmla="*/ 20497 h 20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25" h="20497" fill="none" extrusionOk="0">
                <a:moveTo>
                  <a:pt x="6814" y="0"/>
                </a:moveTo>
                <a:cubicBezTo>
                  <a:pt x="15018" y="2727"/>
                  <a:pt x="20804" y="10083"/>
                  <a:pt x="21524" y="18698"/>
                </a:cubicBezTo>
              </a:path>
              <a:path w="21525" h="20497" stroke="0" extrusionOk="0">
                <a:moveTo>
                  <a:pt x="6814" y="0"/>
                </a:moveTo>
                <a:cubicBezTo>
                  <a:pt x="15018" y="2727"/>
                  <a:pt x="20804" y="10083"/>
                  <a:pt x="21524" y="18698"/>
                </a:cubicBezTo>
                <a:lnTo>
                  <a:pt x="0" y="20497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6582" name="Line 22"/>
          <p:cNvSpPr>
            <a:spLocks noChangeShapeType="1"/>
          </p:cNvSpPr>
          <p:nvPr/>
        </p:nvSpPr>
        <p:spPr bwMode="auto">
          <a:xfrm>
            <a:off x="3962400" y="4419600"/>
            <a:ext cx="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6584" name="Text Box 24"/>
          <p:cNvSpPr txBox="1">
            <a:spLocks noChangeArrowheads="1"/>
          </p:cNvSpPr>
          <p:nvPr/>
        </p:nvSpPr>
        <p:spPr bwMode="auto">
          <a:xfrm>
            <a:off x="4495800" y="6248401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66585" name="Text Box 25"/>
          <p:cNvSpPr txBox="1">
            <a:spLocks noChangeArrowheads="1"/>
          </p:cNvSpPr>
          <p:nvPr/>
        </p:nvSpPr>
        <p:spPr bwMode="auto">
          <a:xfrm>
            <a:off x="3733800" y="6248401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66586" name="Text Box 26"/>
          <p:cNvSpPr txBox="1">
            <a:spLocks noChangeArrowheads="1"/>
          </p:cNvSpPr>
          <p:nvPr/>
        </p:nvSpPr>
        <p:spPr bwMode="auto">
          <a:xfrm>
            <a:off x="6096000" y="1600200"/>
            <a:ext cx="3962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Overall we could end up here if leisure is “very normal”</a:t>
            </a:r>
          </a:p>
        </p:txBody>
      </p:sp>
      <p:sp>
        <p:nvSpPr>
          <p:cNvPr id="66587" name="Line 27"/>
          <p:cNvSpPr>
            <a:spLocks noChangeShapeType="1"/>
          </p:cNvSpPr>
          <p:nvPr/>
        </p:nvSpPr>
        <p:spPr bwMode="auto">
          <a:xfrm>
            <a:off x="5410200" y="4800600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6588" name="Text Box 28"/>
          <p:cNvSpPr txBox="1">
            <a:spLocks noChangeArrowheads="1"/>
          </p:cNvSpPr>
          <p:nvPr/>
        </p:nvSpPr>
        <p:spPr bwMode="auto">
          <a:xfrm>
            <a:off x="5257800" y="6248401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66589" name="Line 29"/>
          <p:cNvSpPr>
            <a:spLocks noChangeShapeType="1"/>
          </p:cNvSpPr>
          <p:nvPr/>
        </p:nvSpPr>
        <p:spPr bwMode="auto">
          <a:xfrm flipH="1">
            <a:off x="5486400" y="2895600"/>
            <a:ext cx="838200" cy="1828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741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609600"/>
          </a:xfrm>
        </p:spPr>
        <p:txBody>
          <a:bodyPr/>
          <a:lstStyle/>
          <a:p>
            <a:r>
              <a:rPr lang="en-GB" altLang="en-US"/>
              <a:t>LABOUR and LEISURE</a:t>
            </a:r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2133600" y="990601"/>
            <a:ext cx="624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More labour or more leisure…….?</a:t>
            </a:r>
          </a:p>
        </p:txBody>
      </p:sp>
      <p:sp>
        <p:nvSpPr>
          <p:cNvPr id="67588" name="Line 4"/>
          <p:cNvSpPr>
            <a:spLocks noChangeShapeType="1"/>
          </p:cNvSpPr>
          <p:nvPr/>
        </p:nvSpPr>
        <p:spPr bwMode="auto">
          <a:xfrm>
            <a:off x="3276600" y="2514600"/>
            <a:ext cx="0" cy="365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7589" name="Line 5"/>
          <p:cNvSpPr>
            <a:spLocks noChangeShapeType="1"/>
          </p:cNvSpPr>
          <p:nvPr/>
        </p:nvSpPr>
        <p:spPr bwMode="auto">
          <a:xfrm>
            <a:off x="3276600" y="61722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2438400" y="2286001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 C</a:t>
            </a:r>
            <a:endParaRPr lang="en-GB" altLang="en-US" sz="2800" b="1" baseline="-10000">
              <a:solidFill>
                <a:srgbClr val="000000"/>
              </a:solidFill>
            </a:endParaRPr>
          </a:p>
        </p:txBody>
      </p:sp>
      <p:sp>
        <p:nvSpPr>
          <p:cNvPr id="67591" name="Text Box 7"/>
          <p:cNvSpPr txBox="1">
            <a:spLocks noChangeArrowheads="1"/>
          </p:cNvSpPr>
          <p:nvPr/>
        </p:nvSpPr>
        <p:spPr bwMode="auto">
          <a:xfrm>
            <a:off x="7772400" y="6096001"/>
            <a:ext cx="1676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Leisure</a:t>
            </a:r>
            <a:endParaRPr lang="en-GB" altLang="en-US" sz="2800" b="1" baseline="-10000">
              <a:solidFill>
                <a:srgbClr val="000000"/>
              </a:solidFill>
            </a:endParaRPr>
          </a:p>
        </p:txBody>
      </p:sp>
      <p:sp>
        <p:nvSpPr>
          <p:cNvPr id="67592" name="Line 8"/>
          <p:cNvSpPr>
            <a:spLocks noChangeShapeType="1"/>
          </p:cNvSpPr>
          <p:nvPr/>
        </p:nvSpPr>
        <p:spPr bwMode="auto">
          <a:xfrm>
            <a:off x="3276600" y="4419600"/>
            <a:ext cx="3429000" cy="1752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 flipH="1" flipV="1">
            <a:off x="3276600" y="2743200"/>
            <a:ext cx="3352800" cy="33528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6400800" y="6096001"/>
            <a:ext cx="99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24h</a:t>
            </a:r>
            <a:endParaRPr lang="en-GB" altLang="en-US" sz="2400" b="1" baseline="-10000">
              <a:solidFill>
                <a:srgbClr val="000000"/>
              </a:solidFill>
            </a:endParaRPr>
          </a:p>
        </p:txBody>
      </p:sp>
      <p:sp>
        <p:nvSpPr>
          <p:cNvPr id="67595" name="Text Box 11"/>
          <p:cNvSpPr txBox="1">
            <a:spLocks noChangeArrowheads="1"/>
          </p:cNvSpPr>
          <p:nvPr/>
        </p:nvSpPr>
        <p:spPr bwMode="auto">
          <a:xfrm>
            <a:off x="1752600" y="4267201"/>
            <a:ext cx="144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 24w</a:t>
            </a:r>
            <a:r>
              <a:rPr lang="en-GB" altLang="en-US" sz="2800" b="1" baseline="-10000">
                <a:solidFill>
                  <a:srgbClr val="000000"/>
                </a:solidFill>
              </a:rPr>
              <a:t>1</a:t>
            </a:r>
            <a:r>
              <a:rPr lang="en-GB" altLang="en-US" sz="2800" b="1">
                <a:solidFill>
                  <a:srgbClr val="000000"/>
                </a:solidFill>
              </a:rPr>
              <a:t>/p</a:t>
            </a:r>
            <a:endParaRPr lang="en-GB" altLang="en-US" sz="2800" b="1" baseline="-10000">
              <a:solidFill>
                <a:srgbClr val="000000"/>
              </a:solidFill>
            </a:endParaRPr>
          </a:p>
        </p:txBody>
      </p:sp>
      <p:sp>
        <p:nvSpPr>
          <p:cNvPr id="67596" name="Line 12"/>
          <p:cNvSpPr>
            <a:spLocks noChangeShapeType="1"/>
          </p:cNvSpPr>
          <p:nvPr/>
        </p:nvSpPr>
        <p:spPr bwMode="auto">
          <a:xfrm flipV="1">
            <a:off x="3048000" y="3048000"/>
            <a:ext cx="0" cy="9906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7597" name="Text Box 13"/>
          <p:cNvSpPr txBox="1">
            <a:spLocks noChangeArrowheads="1"/>
          </p:cNvSpPr>
          <p:nvPr/>
        </p:nvSpPr>
        <p:spPr bwMode="auto">
          <a:xfrm>
            <a:off x="1981200" y="3352801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altLang="en-US" sz="2800" b="1">
              <a:solidFill>
                <a:srgbClr val="FFFF00"/>
              </a:solidFill>
            </a:endParaRPr>
          </a:p>
        </p:txBody>
      </p:sp>
      <p:sp>
        <p:nvSpPr>
          <p:cNvPr id="67598" name="Text Box 14"/>
          <p:cNvSpPr txBox="1">
            <a:spLocks noChangeArrowheads="1"/>
          </p:cNvSpPr>
          <p:nvPr/>
        </p:nvSpPr>
        <p:spPr bwMode="auto">
          <a:xfrm>
            <a:off x="2133600" y="3276601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FF3300"/>
                </a:solidFill>
                <a:sym typeface="Symbol" panose="05050102010706020507" pitchFamily="18" charset="2"/>
              </a:rPr>
              <a:t></a:t>
            </a:r>
            <a:r>
              <a:rPr lang="en-GB" altLang="en-US" sz="2800" b="1">
                <a:solidFill>
                  <a:srgbClr val="FF3300"/>
                </a:solidFill>
              </a:rPr>
              <a:t>w </a:t>
            </a:r>
          </a:p>
        </p:txBody>
      </p:sp>
      <p:sp>
        <p:nvSpPr>
          <p:cNvPr id="67599" name="Oval 15"/>
          <p:cNvSpPr>
            <a:spLocks noChangeArrowheads="1"/>
          </p:cNvSpPr>
          <p:nvPr/>
        </p:nvSpPr>
        <p:spPr bwMode="auto">
          <a:xfrm>
            <a:off x="6553200" y="6019800"/>
            <a:ext cx="228600" cy="152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7601" name="Line 17"/>
          <p:cNvSpPr>
            <a:spLocks noChangeShapeType="1"/>
          </p:cNvSpPr>
          <p:nvPr/>
        </p:nvSpPr>
        <p:spPr bwMode="auto">
          <a:xfrm flipH="1" flipV="1">
            <a:off x="3276600" y="3657600"/>
            <a:ext cx="2514600" cy="2514600"/>
          </a:xfrm>
          <a:prstGeom prst="line">
            <a:avLst/>
          </a:prstGeom>
          <a:noFill/>
          <a:ln w="57150">
            <a:solidFill>
              <a:schemeClr val="accent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7602" name="Arc 18"/>
          <p:cNvSpPr>
            <a:spLocks/>
          </p:cNvSpPr>
          <p:nvPr/>
        </p:nvSpPr>
        <p:spPr bwMode="auto">
          <a:xfrm rot="10492245">
            <a:off x="4876800" y="3657600"/>
            <a:ext cx="1841500" cy="1570038"/>
          </a:xfrm>
          <a:custGeom>
            <a:avLst/>
            <a:gdLst>
              <a:gd name="G0" fmla="+- 0 0 0"/>
              <a:gd name="G1" fmla="+- 21148 0 0"/>
              <a:gd name="G2" fmla="+- 21600 0 0"/>
              <a:gd name="T0" fmla="*/ 4394 w 21291"/>
              <a:gd name="T1" fmla="*/ 0 h 21148"/>
              <a:gd name="T2" fmla="*/ 21291 w 21291"/>
              <a:gd name="T3" fmla="*/ 17510 h 21148"/>
              <a:gd name="T4" fmla="*/ 0 w 21291"/>
              <a:gd name="T5" fmla="*/ 21148 h 21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291" h="21148" fill="none" extrusionOk="0">
                <a:moveTo>
                  <a:pt x="4394" y="-1"/>
                </a:moveTo>
                <a:cubicBezTo>
                  <a:pt x="13091" y="1806"/>
                  <a:pt x="19795" y="8753"/>
                  <a:pt x="21291" y="17509"/>
                </a:cubicBezTo>
              </a:path>
              <a:path w="21291" h="21148" stroke="0" extrusionOk="0">
                <a:moveTo>
                  <a:pt x="4394" y="-1"/>
                </a:moveTo>
                <a:cubicBezTo>
                  <a:pt x="13091" y="1806"/>
                  <a:pt x="19795" y="8753"/>
                  <a:pt x="21291" y="17509"/>
                </a:cubicBezTo>
                <a:lnTo>
                  <a:pt x="0" y="21148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7603" name="Arc 19"/>
          <p:cNvSpPr>
            <a:spLocks/>
          </p:cNvSpPr>
          <p:nvPr/>
        </p:nvSpPr>
        <p:spPr bwMode="auto">
          <a:xfrm rot="10492245">
            <a:off x="4191000" y="4332288"/>
            <a:ext cx="1676400" cy="990600"/>
          </a:xfrm>
          <a:custGeom>
            <a:avLst/>
            <a:gdLst>
              <a:gd name="G0" fmla="+- 0 0 0"/>
              <a:gd name="G1" fmla="+- 21148 0 0"/>
              <a:gd name="G2" fmla="+- 21600 0 0"/>
              <a:gd name="T0" fmla="*/ 4394 w 20054"/>
              <a:gd name="T1" fmla="*/ 0 h 21148"/>
              <a:gd name="T2" fmla="*/ 20054 w 20054"/>
              <a:gd name="T3" fmla="*/ 13123 h 21148"/>
              <a:gd name="T4" fmla="*/ 0 w 20054"/>
              <a:gd name="T5" fmla="*/ 21148 h 21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054" h="21148" fill="none" extrusionOk="0">
                <a:moveTo>
                  <a:pt x="4394" y="-1"/>
                </a:moveTo>
                <a:cubicBezTo>
                  <a:pt x="11483" y="1472"/>
                  <a:pt x="17363" y="6400"/>
                  <a:pt x="20053" y="13123"/>
                </a:cubicBezTo>
              </a:path>
              <a:path w="20054" h="21148" stroke="0" extrusionOk="0">
                <a:moveTo>
                  <a:pt x="4394" y="-1"/>
                </a:moveTo>
                <a:cubicBezTo>
                  <a:pt x="11483" y="1472"/>
                  <a:pt x="17363" y="6400"/>
                  <a:pt x="20053" y="13123"/>
                </a:cubicBezTo>
                <a:lnTo>
                  <a:pt x="0" y="21148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7604" name="Line 20"/>
          <p:cNvSpPr>
            <a:spLocks noChangeShapeType="1"/>
          </p:cNvSpPr>
          <p:nvPr/>
        </p:nvSpPr>
        <p:spPr bwMode="auto">
          <a:xfrm>
            <a:off x="4724400" y="51816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7605" name="Arc 21"/>
          <p:cNvSpPr>
            <a:spLocks/>
          </p:cNvSpPr>
          <p:nvPr/>
        </p:nvSpPr>
        <p:spPr bwMode="auto">
          <a:xfrm rot="10492245">
            <a:off x="3732214" y="3733801"/>
            <a:ext cx="1495425" cy="1025525"/>
          </a:xfrm>
          <a:custGeom>
            <a:avLst/>
            <a:gdLst>
              <a:gd name="G0" fmla="+- 0 0 0"/>
              <a:gd name="G1" fmla="+- 20450 0 0"/>
              <a:gd name="G2" fmla="+- 21600 0 0"/>
              <a:gd name="T0" fmla="*/ 6953 w 21525"/>
              <a:gd name="T1" fmla="*/ 0 h 20450"/>
              <a:gd name="T2" fmla="*/ 21525 w 21525"/>
              <a:gd name="T3" fmla="*/ 18651 h 20450"/>
              <a:gd name="T4" fmla="*/ 0 w 21525"/>
              <a:gd name="T5" fmla="*/ 20450 h 20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25" h="20450" fill="none" extrusionOk="0">
                <a:moveTo>
                  <a:pt x="6953" y="-1"/>
                </a:moveTo>
                <a:cubicBezTo>
                  <a:pt x="15087" y="2765"/>
                  <a:pt x="20809" y="10089"/>
                  <a:pt x="21524" y="18651"/>
                </a:cubicBezTo>
              </a:path>
              <a:path w="21525" h="20450" stroke="0" extrusionOk="0">
                <a:moveTo>
                  <a:pt x="6953" y="-1"/>
                </a:moveTo>
                <a:cubicBezTo>
                  <a:pt x="15087" y="2765"/>
                  <a:pt x="20809" y="10089"/>
                  <a:pt x="21524" y="18651"/>
                </a:cubicBezTo>
                <a:lnTo>
                  <a:pt x="0" y="2045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7606" name="Line 22"/>
          <p:cNvSpPr>
            <a:spLocks noChangeShapeType="1"/>
          </p:cNvSpPr>
          <p:nvPr/>
        </p:nvSpPr>
        <p:spPr bwMode="auto">
          <a:xfrm>
            <a:off x="3962400" y="4419600"/>
            <a:ext cx="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7607" name="Text Box 23"/>
          <p:cNvSpPr txBox="1">
            <a:spLocks noChangeArrowheads="1"/>
          </p:cNvSpPr>
          <p:nvPr/>
        </p:nvSpPr>
        <p:spPr bwMode="auto">
          <a:xfrm>
            <a:off x="6172200" y="1828801"/>
            <a:ext cx="381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SE: A to B</a:t>
            </a:r>
          </a:p>
        </p:txBody>
      </p:sp>
      <p:sp>
        <p:nvSpPr>
          <p:cNvPr id="67608" name="Text Box 24"/>
          <p:cNvSpPr txBox="1">
            <a:spLocks noChangeArrowheads="1"/>
          </p:cNvSpPr>
          <p:nvPr/>
        </p:nvSpPr>
        <p:spPr bwMode="auto">
          <a:xfrm>
            <a:off x="4495800" y="6248401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67609" name="Text Box 25"/>
          <p:cNvSpPr txBox="1">
            <a:spLocks noChangeArrowheads="1"/>
          </p:cNvSpPr>
          <p:nvPr/>
        </p:nvSpPr>
        <p:spPr bwMode="auto">
          <a:xfrm>
            <a:off x="3733800" y="6248401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67610" name="Text Box 26"/>
          <p:cNvSpPr txBox="1">
            <a:spLocks noChangeArrowheads="1"/>
          </p:cNvSpPr>
          <p:nvPr/>
        </p:nvSpPr>
        <p:spPr bwMode="auto">
          <a:xfrm>
            <a:off x="6248400" y="2743200"/>
            <a:ext cx="396240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IE: B to C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Depends on  whether Leisure is assumed to be normal or inferior</a:t>
            </a:r>
          </a:p>
        </p:txBody>
      </p:sp>
      <p:sp>
        <p:nvSpPr>
          <p:cNvPr id="67611" name="Line 27"/>
          <p:cNvSpPr>
            <a:spLocks noChangeShapeType="1"/>
          </p:cNvSpPr>
          <p:nvPr/>
        </p:nvSpPr>
        <p:spPr bwMode="auto">
          <a:xfrm>
            <a:off x="5410200" y="4800600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7612" name="Text Box 28"/>
          <p:cNvSpPr txBox="1">
            <a:spLocks noChangeArrowheads="1"/>
          </p:cNvSpPr>
          <p:nvPr/>
        </p:nvSpPr>
        <p:spPr bwMode="auto">
          <a:xfrm>
            <a:off x="5257800" y="6248401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707255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914400"/>
          </a:xfrm>
        </p:spPr>
        <p:txBody>
          <a:bodyPr/>
          <a:lstStyle/>
          <a:p>
            <a:r>
              <a:rPr lang="en-GB" altLang="en-US"/>
              <a:t>LABOUR and LEISURE</a:t>
            </a: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1981200" y="1295401"/>
            <a:ext cx="807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FF3300"/>
                </a:solidFill>
              </a:rPr>
              <a:t>Increase in wage rate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2133600" y="2209800"/>
            <a:ext cx="8077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 dirty="0">
                <a:solidFill>
                  <a:srgbClr val="68710F"/>
                </a:solidFill>
              </a:rPr>
              <a:t>Substitution effect: </a:t>
            </a:r>
            <a:r>
              <a:rPr lang="en-GB" altLang="en-US" sz="2800" b="1" dirty="0">
                <a:solidFill>
                  <a:srgbClr val="68710F"/>
                </a:solidFill>
                <a:sym typeface="Symbol" panose="05050102010706020507" pitchFamily="18" charset="2"/>
              </a:rPr>
              <a:t>w   price of leisure  		       leisure and  labour supply</a:t>
            </a: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2133600" y="3429000"/>
            <a:ext cx="807720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 dirty="0">
                <a:solidFill>
                  <a:srgbClr val="68710F"/>
                </a:solidFill>
              </a:rPr>
              <a:t>Income effect:	</a:t>
            </a:r>
            <a:r>
              <a:rPr lang="en-GB" altLang="en-US" sz="2800" b="1" dirty="0">
                <a:solidFill>
                  <a:srgbClr val="68710F"/>
                </a:solidFill>
                <a:sym typeface="Symbol" panose="05050102010706020507" pitchFamily="18" charset="2"/>
              </a:rPr>
              <a:t>w   income (value of 				the initial endowment)  				 leisure and  labour supply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 dirty="0">
                <a:solidFill>
                  <a:srgbClr val="FF3300"/>
                </a:solidFill>
                <a:sym typeface="Symbol" panose="05050102010706020507" pitchFamily="18" charset="2"/>
              </a:rPr>
              <a:t>IF LEISURE IS A NORMAL GOOD</a:t>
            </a: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2133600" y="5791201"/>
            <a:ext cx="822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Overall effect: Leisure?? Labour Supply??</a:t>
            </a:r>
          </a:p>
        </p:txBody>
      </p:sp>
    </p:spTree>
    <p:extLst>
      <p:ext uri="{BB962C8B-B14F-4D97-AF65-F5344CB8AC3E}">
        <p14:creationId xmlns:p14="http://schemas.microsoft.com/office/powerpoint/2010/main" val="212694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LABOUR and LEISURE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371600"/>
            <a:ext cx="7772400" cy="47244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GB" altLang="en-US" sz="2800"/>
              <a:t>Framework</a:t>
            </a:r>
          </a:p>
          <a:p>
            <a:pPr>
              <a:lnSpc>
                <a:spcPct val="90000"/>
              </a:lnSpc>
            </a:pPr>
            <a:r>
              <a:rPr lang="en-GB" altLang="en-US" sz="2800"/>
              <a:t>24 hours a day</a:t>
            </a:r>
          </a:p>
          <a:p>
            <a:pPr>
              <a:lnSpc>
                <a:spcPct val="90000"/>
              </a:lnSpc>
            </a:pPr>
            <a:r>
              <a:rPr lang="en-GB" altLang="en-US" sz="2800"/>
              <a:t>There is only two things you can do with your time</a:t>
            </a:r>
          </a:p>
          <a:p>
            <a:pPr lvl="1">
              <a:lnSpc>
                <a:spcPct val="90000"/>
              </a:lnSpc>
            </a:pPr>
            <a:r>
              <a:rPr lang="en-GB" altLang="en-US" sz="2800"/>
              <a:t>Work </a:t>
            </a:r>
            <a:r>
              <a:rPr lang="en-IE" altLang="en-US" sz="2800"/>
              <a:t>(paid labour market)</a:t>
            </a:r>
            <a:endParaRPr lang="en-GB" altLang="en-US" sz="2800"/>
          </a:p>
          <a:p>
            <a:pPr lvl="1">
              <a:lnSpc>
                <a:spcPct val="90000"/>
              </a:lnSpc>
            </a:pPr>
            <a:r>
              <a:rPr lang="en-GB" altLang="en-US" sz="2800"/>
              <a:t>Leisure</a:t>
            </a:r>
            <a:endParaRPr lang="en-IE" altLang="en-US" sz="2800"/>
          </a:p>
          <a:p>
            <a:pPr lvl="1">
              <a:lnSpc>
                <a:spcPct val="90000"/>
              </a:lnSpc>
            </a:pPr>
            <a:r>
              <a:rPr lang="en-IE" altLang="en-US" sz="2800"/>
              <a:t>Ignores housework (extension possible) </a:t>
            </a:r>
            <a:endParaRPr lang="en-GB" altLang="en-US" sz="2800"/>
          </a:p>
          <a:p>
            <a:pPr>
              <a:lnSpc>
                <a:spcPct val="90000"/>
              </a:lnSpc>
            </a:pPr>
            <a:r>
              <a:rPr lang="en-GB" altLang="en-US" sz="2800"/>
              <a:t>You divide all you time between these two activities.</a:t>
            </a:r>
          </a:p>
          <a:p>
            <a:pPr>
              <a:lnSpc>
                <a:spcPct val="90000"/>
              </a:lnSpc>
            </a:pPr>
            <a:r>
              <a:rPr lang="en-GB" altLang="en-US" sz="2800"/>
              <a:t>When you work in the paid labour market, you are paid a market wage. </a:t>
            </a:r>
          </a:p>
        </p:txBody>
      </p:sp>
    </p:spTree>
    <p:extLst>
      <p:ext uri="{BB962C8B-B14F-4D97-AF65-F5344CB8AC3E}">
        <p14:creationId xmlns:p14="http://schemas.microsoft.com/office/powerpoint/2010/main" val="2145769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914400"/>
          </a:xfrm>
        </p:spPr>
        <p:txBody>
          <a:bodyPr/>
          <a:lstStyle/>
          <a:p>
            <a:r>
              <a:rPr lang="en-GB" altLang="en-US"/>
              <a:t>LABOUR and LEISURE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981200" y="1295401"/>
            <a:ext cx="800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 dirty="0" smtClean="0">
                <a:solidFill>
                  <a:srgbClr val="000000"/>
                </a:solidFill>
              </a:rPr>
              <a:t>24*w  </a:t>
            </a:r>
            <a:r>
              <a:rPr lang="en-GB" altLang="en-US" sz="2800" b="1" dirty="0">
                <a:solidFill>
                  <a:srgbClr val="000000"/>
                </a:solidFill>
              </a:rPr>
              <a:t>=   </a:t>
            </a:r>
            <a:r>
              <a:rPr lang="en-GB" altLang="en-US" sz="2800" b="1" dirty="0" smtClean="0">
                <a:solidFill>
                  <a:srgbClr val="000000"/>
                </a:solidFill>
              </a:rPr>
              <a:t>w*Leisure </a:t>
            </a:r>
            <a:r>
              <a:rPr lang="en-GB" altLang="en-US" sz="2800" b="1" dirty="0">
                <a:solidFill>
                  <a:srgbClr val="000000"/>
                </a:solidFill>
              </a:rPr>
              <a:t>+ </a:t>
            </a:r>
            <a:r>
              <a:rPr lang="en-GB" altLang="en-US" sz="2800" b="1" dirty="0" smtClean="0">
                <a:solidFill>
                  <a:srgbClr val="000000"/>
                </a:solidFill>
              </a:rPr>
              <a:t>p*Consumption </a:t>
            </a:r>
            <a:endParaRPr lang="en-GB" altLang="en-US" sz="2800" b="1" dirty="0">
              <a:solidFill>
                <a:srgbClr val="000000"/>
              </a:solidFill>
            </a:endParaRP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2209800" y="4038601"/>
            <a:ext cx="2819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FF3300"/>
                </a:solidFill>
              </a:rPr>
              <a:t>Rearranging: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2133600" y="2057401"/>
            <a:ext cx="80772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 dirty="0">
                <a:solidFill>
                  <a:srgbClr val="FF3300"/>
                </a:solidFill>
              </a:rPr>
              <a:t>Where </a:t>
            </a:r>
            <a:r>
              <a:rPr lang="en-GB" altLang="en-US" sz="2800" b="1" dirty="0" smtClean="0">
                <a:solidFill>
                  <a:srgbClr val="FF3300"/>
                </a:solidFill>
              </a:rPr>
              <a:t>24*w </a:t>
            </a:r>
            <a:r>
              <a:rPr lang="en-GB" altLang="en-US" sz="2800" b="1" dirty="0">
                <a:solidFill>
                  <a:srgbClr val="FF3300"/>
                </a:solidFill>
              </a:rPr>
              <a:t>is the value of initial endowment, </a:t>
            </a:r>
            <a:r>
              <a:rPr lang="en-GB" altLang="en-US" sz="2800" b="1" dirty="0" smtClean="0">
                <a:solidFill>
                  <a:srgbClr val="FF3300"/>
                </a:solidFill>
              </a:rPr>
              <a:t>w*Leisure </a:t>
            </a:r>
            <a:r>
              <a:rPr lang="en-GB" altLang="en-US" sz="2800" b="1" dirty="0">
                <a:solidFill>
                  <a:srgbClr val="FF3300"/>
                </a:solidFill>
              </a:rPr>
              <a:t>is the amount of the endowment spent on leisure and </a:t>
            </a:r>
            <a:r>
              <a:rPr lang="en-GB" altLang="en-US" sz="2800" b="1" dirty="0" smtClean="0">
                <a:solidFill>
                  <a:srgbClr val="FF3300"/>
                </a:solidFill>
              </a:rPr>
              <a:t>p*Consumption </a:t>
            </a:r>
            <a:r>
              <a:rPr lang="en-GB" altLang="en-US" sz="2800" b="1" dirty="0">
                <a:solidFill>
                  <a:srgbClr val="FF3300"/>
                </a:solidFill>
              </a:rPr>
              <a:t>is the amount of endowment spent on consumption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1981200" y="5029201"/>
            <a:ext cx="800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C=  24w/p – (w/p)Leisure </a:t>
            </a:r>
          </a:p>
        </p:txBody>
      </p:sp>
    </p:spTree>
    <p:extLst>
      <p:ext uri="{BB962C8B-B14F-4D97-AF65-F5344CB8AC3E}">
        <p14:creationId xmlns:p14="http://schemas.microsoft.com/office/powerpoint/2010/main" val="4039075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utoUpdateAnimBg="0"/>
      <p:bldP spid="49157" grpId="0" autoUpdateAnimBg="0"/>
      <p:bldP spid="49158" grpId="0" autoUpdateAnimBg="0"/>
      <p:bldP spid="4915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609600"/>
          </a:xfrm>
        </p:spPr>
        <p:txBody>
          <a:bodyPr/>
          <a:lstStyle/>
          <a:p>
            <a:r>
              <a:rPr lang="en-GB" altLang="en-US"/>
              <a:t>LABOUR and LEISURE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2057400" y="1219201"/>
            <a:ext cx="784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What happens if the wage rate increases?</a:t>
            </a:r>
          </a:p>
        </p:txBody>
      </p:sp>
      <p:sp>
        <p:nvSpPr>
          <p:cNvPr id="52230" name="Line 6"/>
          <p:cNvSpPr>
            <a:spLocks noChangeShapeType="1"/>
          </p:cNvSpPr>
          <p:nvPr/>
        </p:nvSpPr>
        <p:spPr bwMode="auto">
          <a:xfrm>
            <a:off x="3276600" y="2514600"/>
            <a:ext cx="0" cy="365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52231" name="Line 7"/>
          <p:cNvSpPr>
            <a:spLocks noChangeShapeType="1"/>
          </p:cNvSpPr>
          <p:nvPr/>
        </p:nvSpPr>
        <p:spPr bwMode="auto">
          <a:xfrm>
            <a:off x="3276600" y="61722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2438400" y="2286001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 C</a:t>
            </a:r>
            <a:endParaRPr lang="en-GB" altLang="en-US" sz="2800" b="1" baseline="-10000">
              <a:solidFill>
                <a:srgbClr val="000000"/>
              </a:solidFill>
            </a:endParaRP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7772400" y="6096001"/>
            <a:ext cx="1752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 Leisure</a:t>
            </a:r>
            <a:endParaRPr lang="en-GB" altLang="en-US" sz="2800" b="1" baseline="-10000">
              <a:solidFill>
                <a:srgbClr val="000000"/>
              </a:solidFill>
            </a:endParaRPr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3276600" y="4419600"/>
            <a:ext cx="3429000" cy="1752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6400800" y="6096001"/>
            <a:ext cx="106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 </a:t>
            </a:r>
            <a:r>
              <a:rPr lang="en-GB" altLang="en-US" sz="2400" b="1">
                <a:solidFill>
                  <a:srgbClr val="000000"/>
                </a:solidFill>
              </a:rPr>
              <a:t>24h</a:t>
            </a:r>
            <a:endParaRPr lang="en-GB" altLang="en-US" sz="2400" b="1" baseline="-10000">
              <a:solidFill>
                <a:srgbClr val="000000"/>
              </a:solidFill>
            </a:endParaRP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1981200" y="3352801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altLang="en-US" sz="2800" b="1">
              <a:solidFill>
                <a:srgbClr val="FFFF00"/>
              </a:solidFill>
            </a:endParaRPr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1905000" y="4191001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24w/p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5029200" y="3505201"/>
            <a:ext cx="3581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FF3300"/>
                </a:solidFill>
              </a:rPr>
              <a:t>Slope = -w/p</a:t>
            </a:r>
          </a:p>
        </p:txBody>
      </p:sp>
    </p:spTree>
    <p:extLst>
      <p:ext uri="{BB962C8B-B14F-4D97-AF65-F5344CB8AC3E}">
        <p14:creationId xmlns:p14="http://schemas.microsoft.com/office/powerpoint/2010/main" val="4081010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609600"/>
          </a:xfrm>
        </p:spPr>
        <p:txBody>
          <a:bodyPr/>
          <a:lstStyle/>
          <a:p>
            <a:r>
              <a:rPr lang="en-GB" altLang="en-US"/>
              <a:t>LABOUR and LEISURE</a:t>
            </a:r>
          </a:p>
        </p:txBody>
      </p:sp>
      <p:sp>
        <p:nvSpPr>
          <p:cNvPr id="53254" name="Line 6"/>
          <p:cNvSpPr>
            <a:spLocks noChangeShapeType="1"/>
          </p:cNvSpPr>
          <p:nvPr/>
        </p:nvSpPr>
        <p:spPr bwMode="auto">
          <a:xfrm>
            <a:off x="3276600" y="2514600"/>
            <a:ext cx="0" cy="365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53255" name="Line 7"/>
          <p:cNvSpPr>
            <a:spLocks noChangeShapeType="1"/>
          </p:cNvSpPr>
          <p:nvPr/>
        </p:nvSpPr>
        <p:spPr bwMode="auto">
          <a:xfrm>
            <a:off x="3276600" y="61722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2438400" y="2286001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 C</a:t>
            </a:r>
            <a:endParaRPr lang="en-GB" altLang="en-US" sz="2800" b="1" baseline="-10000">
              <a:solidFill>
                <a:srgbClr val="000000"/>
              </a:solidFill>
            </a:endParaRP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7772400" y="6096001"/>
            <a:ext cx="1676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Leisure</a:t>
            </a:r>
            <a:endParaRPr lang="en-GB" altLang="en-US" sz="2800" b="1" baseline="-10000">
              <a:solidFill>
                <a:srgbClr val="000000"/>
              </a:solidFill>
            </a:endParaRPr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3276600" y="4419600"/>
            <a:ext cx="3429000" cy="1752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 flipV="1">
            <a:off x="3276600" y="2743200"/>
            <a:ext cx="3352800" cy="33528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6400800" y="6096001"/>
            <a:ext cx="99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24h</a:t>
            </a:r>
            <a:endParaRPr lang="en-GB" altLang="en-US" sz="2400" b="1" baseline="-10000">
              <a:solidFill>
                <a:srgbClr val="000000"/>
              </a:solidFill>
            </a:endParaRPr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1752600" y="4267201"/>
            <a:ext cx="144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 24w</a:t>
            </a:r>
            <a:r>
              <a:rPr lang="en-GB" altLang="en-US" sz="2800" b="1" baseline="-10000">
                <a:solidFill>
                  <a:srgbClr val="000000"/>
                </a:solidFill>
              </a:rPr>
              <a:t>1</a:t>
            </a:r>
            <a:r>
              <a:rPr lang="en-GB" altLang="en-US" sz="2800" b="1">
                <a:solidFill>
                  <a:srgbClr val="000000"/>
                </a:solidFill>
              </a:rPr>
              <a:t>/p</a:t>
            </a:r>
            <a:endParaRPr lang="en-GB" altLang="en-US" sz="2800" b="1" baseline="-10000">
              <a:solidFill>
                <a:srgbClr val="000000"/>
              </a:solidFill>
            </a:endParaRP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V="1">
            <a:off x="3048000" y="3048000"/>
            <a:ext cx="0" cy="9906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53263" name="Text Box 15"/>
          <p:cNvSpPr txBox="1">
            <a:spLocks noChangeArrowheads="1"/>
          </p:cNvSpPr>
          <p:nvPr/>
        </p:nvSpPr>
        <p:spPr bwMode="auto">
          <a:xfrm>
            <a:off x="1981200" y="3352801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altLang="en-US" sz="2800" b="1">
              <a:solidFill>
                <a:srgbClr val="FFFF00"/>
              </a:solidFill>
            </a:endParaRPr>
          </a:p>
        </p:txBody>
      </p:sp>
      <p:sp>
        <p:nvSpPr>
          <p:cNvPr id="53264" name="Text Box 16"/>
          <p:cNvSpPr txBox="1">
            <a:spLocks noChangeArrowheads="1"/>
          </p:cNvSpPr>
          <p:nvPr/>
        </p:nvSpPr>
        <p:spPr bwMode="auto">
          <a:xfrm>
            <a:off x="2133600" y="3276601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FF3300"/>
                </a:solidFill>
                <a:sym typeface="Symbol" panose="05050102010706020507" pitchFamily="18" charset="2"/>
              </a:rPr>
              <a:t></a:t>
            </a:r>
            <a:r>
              <a:rPr lang="en-GB" altLang="en-US" sz="2800" b="1">
                <a:solidFill>
                  <a:srgbClr val="FF3300"/>
                </a:solidFill>
              </a:rPr>
              <a:t>w </a:t>
            </a:r>
          </a:p>
        </p:txBody>
      </p:sp>
      <p:sp>
        <p:nvSpPr>
          <p:cNvPr id="53265" name="Oval 17"/>
          <p:cNvSpPr>
            <a:spLocks noChangeArrowheads="1"/>
          </p:cNvSpPr>
          <p:nvPr/>
        </p:nvSpPr>
        <p:spPr bwMode="auto">
          <a:xfrm>
            <a:off x="6553200" y="6019800"/>
            <a:ext cx="228600" cy="152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6553200" y="3581400"/>
            <a:ext cx="2743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FF3300"/>
                </a:solidFill>
              </a:rPr>
              <a:t>The budget line pivots out from here </a:t>
            </a:r>
          </a:p>
        </p:txBody>
      </p:sp>
      <p:sp>
        <p:nvSpPr>
          <p:cNvPr id="53267" name="Line 19"/>
          <p:cNvSpPr>
            <a:spLocks noChangeShapeType="1"/>
          </p:cNvSpPr>
          <p:nvPr/>
        </p:nvSpPr>
        <p:spPr bwMode="auto">
          <a:xfrm flipH="1">
            <a:off x="6781800" y="4953000"/>
            <a:ext cx="533400" cy="990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53268" name="Text Box 20"/>
          <p:cNvSpPr txBox="1">
            <a:spLocks noChangeArrowheads="1"/>
          </p:cNvSpPr>
          <p:nvPr/>
        </p:nvSpPr>
        <p:spPr bwMode="auto">
          <a:xfrm>
            <a:off x="3200400" y="2438401"/>
            <a:ext cx="144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 24w</a:t>
            </a:r>
            <a:r>
              <a:rPr lang="en-GB" altLang="en-US" sz="2800" b="1" baseline="-10000">
                <a:solidFill>
                  <a:srgbClr val="000000"/>
                </a:solidFill>
              </a:rPr>
              <a:t>2</a:t>
            </a:r>
            <a:r>
              <a:rPr lang="en-GB" altLang="en-US" sz="2800" b="1">
                <a:solidFill>
                  <a:srgbClr val="000000"/>
                </a:solidFill>
              </a:rPr>
              <a:t>/p</a:t>
            </a:r>
            <a:endParaRPr lang="en-GB" altLang="en-US" sz="2800" b="1" baseline="-10000">
              <a:solidFill>
                <a:srgbClr val="000000"/>
              </a:solidFill>
            </a:endParaRPr>
          </a:p>
        </p:txBody>
      </p:sp>
      <p:sp>
        <p:nvSpPr>
          <p:cNvPr id="53269" name="Text Box 21"/>
          <p:cNvSpPr txBox="1">
            <a:spLocks noChangeArrowheads="1"/>
          </p:cNvSpPr>
          <p:nvPr/>
        </p:nvSpPr>
        <p:spPr bwMode="auto">
          <a:xfrm>
            <a:off x="2057400" y="1219201"/>
            <a:ext cx="784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What happens if the wage rate increases?</a:t>
            </a:r>
          </a:p>
        </p:txBody>
      </p:sp>
      <p:sp>
        <p:nvSpPr>
          <p:cNvPr id="53270" name="Text Box 22"/>
          <p:cNvSpPr txBox="1">
            <a:spLocks noChangeArrowheads="1"/>
          </p:cNvSpPr>
          <p:nvPr/>
        </p:nvSpPr>
        <p:spPr bwMode="auto">
          <a:xfrm>
            <a:off x="6629400" y="2286001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3399"/>
                </a:solidFill>
              </a:rPr>
              <a:t>W</a:t>
            </a:r>
            <a:r>
              <a:rPr lang="en-GB" altLang="en-US" sz="2800" b="1" baseline="-25000">
                <a:solidFill>
                  <a:srgbClr val="003399"/>
                </a:solidFill>
              </a:rPr>
              <a:t>2</a:t>
            </a:r>
            <a:r>
              <a:rPr lang="en-GB" altLang="en-US" sz="2800" b="1">
                <a:solidFill>
                  <a:srgbClr val="003399"/>
                </a:solidFill>
              </a:rPr>
              <a:t> &gt; W</a:t>
            </a:r>
            <a:r>
              <a:rPr lang="en-GB" altLang="en-US" sz="2800" b="1" baseline="-25000">
                <a:solidFill>
                  <a:srgbClr val="003399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498717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609600"/>
          </a:xfrm>
        </p:spPr>
        <p:txBody>
          <a:bodyPr/>
          <a:lstStyle/>
          <a:p>
            <a:r>
              <a:rPr lang="en-GB" altLang="en-US"/>
              <a:t>LABOUR and LEISURE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2133600" y="990601"/>
            <a:ext cx="624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More labour or more leisure…….?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2133600" y="1524001"/>
            <a:ext cx="830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Use income and substitution effects</a:t>
            </a:r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>
            <a:off x="3276600" y="2514600"/>
            <a:ext cx="0" cy="365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54278" name="Line 6"/>
          <p:cNvSpPr>
            <a:spLocks noChangeShapeType="1"/>
          </p:cNvSpPr>
          <p:nvPr/>
        </p:nvSpPr>
        <p:spPr bwMode="auto">
          <a:xfrm>
            <a:off x="3276600" y="61722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2438400" y="2286001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 C</a:t>
            </a:r>
            <a:endParaRPr lang="en-GB" altLang="en-US" sz="2800" b="1" baseline="-10000">
              <a:solidFill>
                <a:srgbClr val="000000"/>
              </a:solidFill>
            </a:endParaRP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7772400" y="6096001"/>
            <a:ext cx="1676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Leisure</a:t>
            </a:r>
            <a:endParaRPr lang="en-GB" altLang="en-US" sz="2800" b="1" baseline="-10000">
              <a:solidFill>
                <a:srgbClr val="000000"/>
              </a:solidFill>
            </a:endParaRP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3276600" y="4419600"/>
            <a:ext cx="3429000" cy="1752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 flipH="1" flipV="1">
            <a:off x="3276600" y="2743200"/>
            <a:ext cx="3352800" cy="33528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6400800" y="6096001"/>
            <a:ext cx="99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24h</a:t>
            </a:r>
            <a:endParaRPr lang="en-GB" altLang="en-US" sz="2400" b="1" baseline="-10000">
              <a:solidFill>
                <a:srgbClr val="000000"/>
              </a:solidFill>
            </a:endParaRPr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1752600" y="4267201"/>
            <a:ext cx="144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 24w</a:t>
            </a:r>
            <a:r>
              <a:rPr lang="en-GB" altLang="en-US" sz="2800" b="1" baseline="-10000">
                <a:solidFill>
                  <a:srgbClr val="000000"/>
                </a:solidFill>
              </a:rPr>
              <a:t>1</a:t>
            </a:r>
            <a:r>
              <a:rPr lang="en-GB" altLang="en-US" sz="2800" b="1">
                <a:solidFill>
                  <a:srgbClr val="000000"/>
                </a:solidFill>
              </a:rPr>
              <a:t>/p</a:t>
            </a:r>
            <a:endParaRPr lang="en-GB" altLang="en-US" sz="2800" b="1" baseline="-10000">
              <a:solidFill>
                <a:srgbClr val="000000"/>
              </a:solidFill>
            </a:endParaRPr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 flipV="1">
            <a:off x="3048000" y="3048000"/>
            <a:ext cx="0" cy="9906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54286" name="Text Box 14"/>
          <p:cNvSpPr txBox="1">
            <a:spLocks noChangeArrowheads="1"/>
          </p:cNvSpPr>
          <p:nvPr/>
        </p:nvSpPr>
        <p:spPr bwMode="auto">
          <a:xfrm>
            <a:off x="1981200" y="3352801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altLang="en-US" sz="2800" b="1">
              <a:solidFill>
                <a:srgbClr val="FFFF00"/>
              </a:solidFill>
            </a:endParaRPr>
          </a:p>
        </p:txBody>
      </p:sp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2133600" y="3276601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FF3300"/>
                </a:solidFill>
                <a:sym typeface="Symbol" panose="05050102010706020507" pitchFamily="18" charset="2"/>
              </a:rPr>
              <a:t></a:t>
            </a:r>
            <a:r>
              <a:rPr lang="en-GB" altLang="en-US" sz="2800" b="1">
                <a:solidFill>
                  <a:srgbClr val="FF3300"/>
                </a:solidFill>
              </a:rPr>
              <a:t>w </a:t>
            </a:r>
          </a:p>
        </p:txBody>
      </p:sp>
      <p:sp>
        <p:nvSpPr>
          <p:cNvPr id="54288" name="Oval 16"/>
          <p:cNvSpPr>
            <a:spLocks noChangeArrowheads="1"/>
          </p:cNvSpPr>
          <p:nvPr/>
        </p:nvSpPr>
        <p:spPr bwMode="auto">
          <a:xfrm>
            <a:off x="6553200" y="6019800"/>
            <a:ext cx="228600" cy="152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5181600" y="2362200"/>
            <a:ext cx="4191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FF3300"/>
                </a:solidFill>
              </a:rPr>
              <a:t>NB: Is leisure a normal or an inferior good?</a:t>
            </a:r>
          </a:p>
        </p:txBody>
      </p:sp>
    </p:spTree>
    <p:extLst>
      <p:ext uri="{BB962C8B-B14F-4D97-AF65-F5344CB8AC3E}">
        <p14:creationId xmlns:p14="http://schemas.microsoft.com/office/powerpoint/2010/main" val="1978342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609600"/>
          </a:xfrm>
        </p:spPr>
        <p:txBody>
          <a:bodyPr/>
          <a:lstStyle/>
          <a:p>
            <a:r>
              <a:rPr lang="en-GB" altLang="en-US"/>
              <a:t>LABOUR and LEISURE</a:t>
            </a:r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2133600" y="990601"/>
            <a:ext cx="624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More labour or more leisure…….?</a:t>
            </a:r>
          </a:p>
        </p:txBody>
      </p:sp>
      <p:sp>
        <p:nvSpPr>
          <p:cNvPr id="62469" name="Line 5"/>
          <p:cNvSpPr>
            <a:spLocks noChangeShapeType="1"/>
          </p:cNvSpPr>
          <p:nvPr/>
        </p:nvSpPr>
        <p:spPr bwMode="auto">
          <a:xfrm>
            <a:off x="3276600" y="2514600"/>
            <a:ext cx="0" cy="365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2470" name="Line 6"/>
          <p:cNvSpPr>
            <a:spLocks noChangeShapeType="1"/>
          </p:cNvSpPr>
          <p:nvPr/>
        </p:nvSpPr>
        <p:spPr bwMode="auto">
          <a:xfrm>
            <a:off x="3276600" y="61722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2438400" y="2286001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 C</a:t>
            </a:r>
            <a:endParaRPr lang="en-GB" altLang="en-US" sz="2800" b="1" baseline="-10000">
              <a:solidFill>
                <a:srgbClr val="000000"/>
              </a:solidFill>
            </a:endParaRPr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7772400" y="6096001"/>
            <a:ext cx="1676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Leisure</a:t>
            </a:r>
            <a:endParaRPr lang="en-GB" altLang="en-US" sz="2800" b="1" baseline="-10000">
              <a:solidFill>
                <a:srgbClr val="000000"/>
              </a:solidFill>
            </a:endParaRPr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>
            <a:off x="3276600" y="4419600"/>
            <a:ext cx="3429000" cy="1752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2475" name="Text Box 11"/>
          <p:cNvSpPr txBox="1">
            <a:spLocks noChangeArrowheads="1"/>
          </p:cNvSpPr>
          <p:nvPr/>
        </p:nvSpPr>
        <p:spPr bwMode="auto">
          <a:xfrm>
            <a:off x="6400800" y="6096001"/>
            <a:ext cx="99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24h</a:t>
            </a:r>
            <a:endParaRPr lang="en-GB" altLang="en-US" sz="2400" b="1" baseline="-10000">
              <a:solidFill>
                <a:srgbClr val="000000"/>
              </a:solidFill>
            </a:endParaRPr>
          </a:p>
        </p:txBody>
      </p:sp>
      <p:sp>
        <p:nvSpPr>
          <p:cNvPr id="62476" name="Text Box 12"/>
          <p:cNvSpPr txBox="1">
            <a:spLocks noChangeArrowheads="1"/>
          </p:cNvSpPr>
          <p:nvPr/>
        </p:nvSpPr>
        <p:spPr bwMode="auto">
          <a:xfrm>
            <a:off x="1752600" y="4267201"/>
            <a:ext cx="144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 24w</a:t>
            </a:r>
            <a:r>
              <a:rPr lang="en-GB" altLang="en-US" sz="2800" b="1" baseline="-10000">
                <a:solidFill>
                  <a:srgbClr val="000000"/>
                </a:solidFill>
              </a:rPr>
              <a:t>1</a:t>
            </a:r>
            <a:r>
              <a:rPr lang="en-GB" altLang="en-US" sz="2800" b="1">
                <a:solidFill>
                  <a:srgbClr val="000000"/>
                </a:solidFill>
              </a:rPr>
              <a:t>/p</a:t>
            </a:r>
            <a:endParaRPr lang="en-GB" altLang="en-US" sz="2800" b="1" baseline="-10000">
              <a:solidFill>
                <a:srgbClr val="000000"/>
              </a:solidFill>
            </a:endParaRPr>
          </a:p>
        </p:txBody>
      </p:sp>
      <p:sp>
        <p:nvSpPr>
          <p:cNvPr id="62478" name="Text Box 14"/>
          <p:cNvSpPr txBox="1">
            <a:spLocks noChangeArrowheads="1"/>
          </p:cNvSpPr>
          <p:nvPr/>
        </p:nvSpPr>
        <p:spPr bwMode="auto">
          <a:xfrm>
            <a:off x="1981200" y="3352801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altLang="en-US" sz="2800" b="1">
              <a:solidFill>
                <a:srgbClr val="FFFF00"/>
              </a:solidFill>
            </a:endParaRPr>
          </a:p>
        </p:txBody>
      </p:sp>
      <p:sp>
        <p:nvSpPr>
          <p:cNvPr id="62480" name="Oval 16"/>
          <p:cNvSpPr>
            <a:spLocks noChangeArrowheads="1"/>
          </p:cNvSpPr>
          <p:nvPr/>
        </p:nvSpPr>
        <p:spPr bwMode="auto">
          <a:xfrm>
            <a:off x="6553200" y="6019800"/>
            <a:ext cx="228600" cy="152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2491" name="Arc 27"/>
          <p:cNvSpPr>
            <a:spLocks/>
          </p:cNvSpPr>
          <p:nvPr/>
        </p:nvSpPr>
        <p:spPr bwMode="auto">
          <a:xfrm rot="10492245">
            <a:off x="4079876" y="4337051"/>
            <a:ext cx="1787525" cy="995363"/>
          </a:xfrm>
          <a:custGeom>
            <a:avLst/>
            <a:gdLst>
              <a:gd name="G0" fmla="+- 0 0 0"/>
              <a:gd name="G1" fmla="+- 21260 0 0"/>
              <a:gd name="G2" fmla="+- 21600 0 0"/>
              <a:gd name="T0" fmla="*/ 3815 w 21378"/>
              <a:gd name="T1" fmla="*/ 0 h 21260"/>
              <a:gd name="T2" fmla="*/ 21378 w 21378"/>
              <a:gd name="T3" fmla="*/ 18170 h 21260"/>
              <a:gd name="T4" fmla="*/ 0 w 21378"/>
              <a:gd name="T5" fmla="*/ 21260 h 21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78" h="21260" fill="none" extrusionOk="0">
                <a:moveTo>
                  <a:pt x="3815" y="-1"/>
                </a:moveTo>
                <a:cubicBezTo>
                  <a:pt x="12971" y="1642"/>
                  <a:pt x="20047" y="8963"/>
                  <a:pt x="21377" y="18170"/>
                </a:cubicBezTo>
              </a:path>
              <a:path w="21378" h="21260" stroke="0" extrusionOk="0">
                <a:moveTo>
                  <a:pt x="3815" y="-1"/>
                </a:moveTo>
                <a:cubicBezTo>
                  <a:pt x="12971" y="1642"/>
                  <a:pt x="20047" y="8963"/>
                  <a:pt x="21377" y="18170"/>
                </a:cubicBezTo>
                <a:lnTo>
                  <a:pt x="0" y="2126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2493" name="Line 29"/>
          <p:cNvSpPr>
            <a:spLocks noChangeShapeType="1"/>
          </p:cNvSpPr>
          <p:nvPr/>
        </p:nvSpPr>
        <p:spPr bwMode="auto">
          <a:xfrm>
            <a:off x="4724400" y="51816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2499" name="Text Box 35"/>
          <p:cNvSpPr txBox="1">
            <a:spLocks noChangeArrowheads="1"/>
          </p:cNvSpPr>
          <p:nvPr/>
        </p:nvSpPr>
        <p:spPr bwMode="auto">
          <a:xfrm>
            <a:off x="4495800" y="6248401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180800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609600"/>
          </a:xfrm>
        </p:spPr>
        <p:txBody>
          <a:bodyPr/>
          <a:lstStyle/>
          <a:p>
            <a:r>
              <a:rPr lang="en-GB" altLang="en-US"/>
              <a:t>LABOUR and LEISURE</a:t>
            </a:r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2133600" y="990601"/>
            <a:ext cx="624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More labour or more leisure…….?</a:t>
            </a:r>
          </a:p>
        </p:txBody>
      </p:sp>
      <p:sp>
        <p:nvSpPr>
          <p:cNvPr id="68612" name="Line 4"/>
          <p:cNvSpPr>
            <a:spLocks noChangeShapeType="1"/>
          </p:cNvSpPr>
          <p:nvPr/>
        </p:nvSpPr>
        <p:spPr bwMode="auto">
          <a:xfrm>
            <a:off x="3276600" y="2514600"/>
            <a:ext cx="0" cy="365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8613" name="Line 5"/>
          <p:cNvSpPr>
            <a:spLocks noChangeShapeType="1"/>
          </p:cNvSpPr>
          <p:nvPr/>
        </p:nvSpPr>
        <p:spPr bwMode="auto">
          <a:xfrm>
            <a:off x="3276600" y="61722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2438400" y="2286001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 C</a:t>
            </a:r>
            <a:endParaRPr lang="en-GB" altLang="en-US" sz="2800" b="1" baseline="-10000">
              <a:solidFill>
                <a:srgbClr val="000000"/>
              </a:solidFill>
            </a:endParaRP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7772400" y="6096001"/>
            <a:ext cx="1676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Leisure</a:t>
            </a:r>
            <a:endParaRPr lang="en-GB" altLang="en-US" sz="2800" b="1" baseline="-10000">
              <a:solidFill>
                <a:srgbClr val="000000"/>
              </a:solidFill>
            </a:endParaRPr>
          </a:p>
        </p:txBody>
      </p:sp>
      <p:sp>
        <p:nvSpPr>
          <p:cNvPr id="68616" name="Line 8"/>
          <p:cNvSpPr>
            <a:spLocks noChangeShapeType="1"/>
          </p:cNvSpPr>
          <p:nvPr/>
        </p:nvSpPr>
        <p:spPr bwMode="auto">
          <a:xfrm>
            <a:off x="3276600" y="4419600"/>
            <a:ext cx="3429000" cy="1752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8617" name="Line 9"/>
          <p:cNvSpPr>
            <a:spLocks noChangeShapeType="1"/>
          </p:cNvSpPr>
          <p:nvPr/>
        </p:nvSpPr>
        <p:spPr bwMode="auto">
          <a:xfrm flipH="1" flipV="1">
            <a:off x="3276600" y="2743200"/>
            <a:ext cx="3352800" cy="33528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8618" name="Text Box 10"/>
          <p:cNvSpPr txBox="1">
            <a:spLocks noChangeArrowheads="1"/>
          </p:cNvSpPr>
          <p:nvPr/>
        </p:nvSpPr>
        <p:spPr bwMode="auto">
          <a:xfrm>
            <a:off x="6400800" y="6096001"/>
            <a:ext cx="99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24h</a:t>
            </a:r>
            <a:endParaRPr lang="en-GB" altLang="en-US" sz="2400" b="1" baseline="-10000">
              <a:solidFill>
                <a:srgbClr val="000000"/>
              </a:solidFill>
            </a:endParaRPr>
          </a:p>
        </p:txBody>
      </p:sp>
      <p:sp>
        <p:nvSpPr>
          <p:cNvPr id="68619" name="Text Box 11"/>
          <p:cNvSpPr txBox="1">
            <a:spLocks noChangeArrowheads="1"/>
          </p:cNvSpPr>
          <p:nvPr/>
        </p:nvSpPr>
        <p:spPr bwMode="auto">
          <a:xfrm>
            <a:off x="1752600" y="4267201"/>
            <a:ext cx="144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 24w</a:t>
            </a:r>
            <a:r>
              <a:rPr lang="en-GB" altLang="en-US" sz="2800" b="1" baseline="-10000">
                <a:solidFill>
                  <a:srgbClr val="000000"/>
                </a:solidFill>
              </a:rPr>
              <a:t>1</a:t>
            </a:r>
            <a:r>
              <a:rPr lang="en-GB" altLang="en-US" sz="2800" b="1">
                <a:solidFill>
                  <a:srgbClr val="000000"/>
                </a:solidFill>
              </a:rPr>
              <a:t>/p</a:t>
            </a:r>
            <a:endParaRPr lang="en-GB" altLang="en-US" sz="2800" b="1" baseline="-10000">
              <a:solidFill>
                <a:srgbClr val="000000"/>
              </a:solidFill>
            </a:endParaRPr>
          </a:p>
        </p:txBody>
      </p:sp>
      <p:sp>
        <p:nvSpPr>
          <p:cNvPr id="68620" name="Line 12"/>
          <p:cNvSpPr>
            <a:spLocks noChangeShapeType="1"/>
          </p:cNvSpPr>
          <p:nvPr/>
        </p:nvSpPr>
        <p:spPr bwMode="auto">
          <a:xfrm flipV="1">
            <a:off x="3048000" y="3048000"/>
            <a:ext cx="0" cy="9906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8621" name="Text Box 13"/>
          <p:cNvSpPr txBox="1">
            <a:spLocks noChangeArrowheads="1"/>
          </p:cNvSpPr>
          <p:nvPr/>
        </p:nvSpPr>
        <p:spPr bwMode="auto">
          <a:xfrm>
            <a:off x="1981200" y="3352801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altLang="en-US" sz="2800" b="1">
              <a:solidFill>
                <a:srgbClr val="FFFF00"/>
              </a:solidFill>
            </a:endParaRPr>
          </a:p>
        </p:txBody>
      </p:sp>
      <p:sp>
        <p:nvSpPr>
          <p:cNvPr id="68622" name="Text Box 14"/>
          <p:cNvSpPr txBox="1">
            <a:spLocks noChangeArrowheads="1"/>
          </p:cNvSpPr>
          <p:nvPr/>
        </p:nvSpPr>
        <p:spPr bwMode="auto">
          <a:xfrm>
            <a:off x="2133600" y="3276601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FF3300"/>
                </a:solidFill>
                <a:sym typeface="Symbol" panose="05050102010706020507" pitchFamily="18" charset="2"/>
              </a:rPr>
              <a:t></a:t>
            </a:r>
            <a:r>
              <a:rPr lang="en-GB" altLang="en-US" sz="2800" b="1">
                <a:solidFill>
                  <a:srgbClr val="FF3300"/>
                </a:solidFill>
              </a:rPr>
              <a:t>w </a:t>
            </a:r>
          </a:p>
        </p:txBody>
      </p:sp>
      <p:sp>
        <p:nvSpPr>
          <p:cNvPr id="68623" name="Oval 15"/>
          <p:cNvSpPr>
            <a:spLocks noChangeArrowheads="1"/>
          </p:cNvSpPr>
          <p:nvPr/>
        </p:nvSpPr>
        <p:spPr bwMode="auto">
          <a:xfrm>
            <a:off x="6553200" y="6019800"/>
            <a:ext cx="228600" cy="152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8626" name="Arc 18"/>
          <p:cNvSpPr>
            <a:spLocks/>
          </p:cNvSpPr>
          <p:nvPr/>
        </p:nvSpPr>
        <p:spPr bwMode="auto">
          <a:xfrm rot="10492245">
            <a:off x="4191000" y="4332288"/>
            <a:ext cx="1676400" cy="990600"/>
          </a:xfrm>
          <a:custGeom>
            <a:avLst/>
            <a:gdLst>
              <a:gd name="G0" fmla="+- 0 0 0"/>
              <a:gd name="G1" fmla="+- 21148 0 0"/>
              <a:gd name="G2" fmla="+- 21600 0 0"/>
              <a:gd name="T0" fmla="*/ 4394 w 20054"/>
              <a:gd name="T1" fmla="*/ 0 h 21148"/>
              <a:gd name="T2" fmla="*/ 20054 w 20054"/>
              <a:gd name="T3" fmla="*/ 13123 h 21148"/>
              <a:gd name="T4" fmla="*/ 0 w 20054"/>
              <a:gd name="T5" fmla="*/ 21148 h 21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054" h="21148" fill="none" extrusionOk="0">
                <a:moveTo>
                  <a:pt x="4394" y="-1"/>
                </a:moveTo>
                <a:cubicBezTo>
                  <a:pt x="11483" y="1472"/>
                  <a:pt x="17363" y="6400"/>
                  <a:pt x="20053" y="13123"/>
                </a:cubicBezTo>
              </a:path>
              <a:path w="20054" h="21148" stroke="0" extrusionOk="0">
                <a:moveTo>
                  <a:pt x="4394" y="-1"/>
                </a:moveTo>
                <a:cubicBezTo>
                  <a:pt x="11483" y="1472"/>
                  <a:pt x="17363" y="6400"/>
                  <a:pt x="20053" y="13123"/>
                </a:cubicBezTo>
                <a:lnTo>
                  <a:pt x="0" y="21148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8627" name="Line 19"/>
          <p:cNvSpPr>
            <a:spLocks noChangeShapeType="1"/>
          </p:cNvSpPr>
          <p:nvPr/>
        </p:nvSpPr>
        <p:spPr bwMode="auto">
          <a:xfrm>
            <a:off x="4724400" y="51816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8628" name="Text Box 20"/>
          <p:cNvSpPr txBox="1">
            <a:spLocks noChangeArrowheads="1"/>
          </p:cNvSpPr>
          <p:nvPr/>
        </p:nvSpPr>
        <p:spPr bwMode="auto">
          <a:xfrm>
            <a:off x="6172200" y="1828801"/>
            <a:ext cx="381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Total Effect ?</a:t>
            </a:r>
          </a:p>
        </p:txBody>
      </p:sp>
      <p:sp>
        <p:nvSpPr>
          <p:cNvPr id="68629" name="Text Box 21"/>
          <p:cNvSpPr txBox="1">
            <a:spLocks noChangeArrowheads="1"/>
          </p:cNvSpPr>
          <p:nvPr/>
        </p:nvSpPr>
        <p:spPr bwMode="auto">
          <a:xfrm>
            <a:off x="4495800" y="6248401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68630" name="Text Box 22"/>
          <p:cNvSpPr txBox="1">
            <a:spLocks noChangeArrowheads="1"/>
          </p:cNvSpPr>
          <p:nvPr/>
        </p:nvSpPr>
        <p:spPr bwMode="auto">
          <a:xfrm>
            <a:off x="6248400" y="2743201"/>
            <a:ext cx="3962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Depends (to some extent) on whether </a:t>
            </a:r>
            <a:r>
              <a:rPr lang="en-GB" altLang="en-US" sz="2800" b="1">
                <a:solidFill>
                  <a:srgbClr val="FF3300"/>
                </a:solidFill>
              </a:rPr>
              <a:t>Leisure </a:t>
            </a:r>
            <a:r>
              <a:rPr lang="en-GB" altLang="en-US" sz="2800" b="1">
                <a:solidFill>
                  <a:srgbClr val="000000"/>
                </a:solidFill>
              </a:rPr>
              <a:t>is assumed to be normal or inferior</a:t>
            </a:r>
          </a:p>
        </p:txBody>
      </p:sp>
    </p:spTree>
    <p:extLst>
      <p:ext uri="{BB962C8B-B14F-4D97-AF65-F5344CB8AC3E}">
        <p14:creationId xmlns:p14="http://schemas.microsoft.com/office/powerpoint/2010/main" val="2350618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609600"/>
          </a:xfrm>
        </p:spPr>
        <p:txBody>
          <a:bodyPr/>
          <a:lstStyle/>
          <a:p>
            <a:r>
              <a:rPr lang="en-GB" altLang="en-US"/>
              <a:t>LABOUR and LEISURE</a:t>
            </a: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2133600" y="990601"/>
            <a:ext cx="624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More labour or more leisure…….?</a:t>
            </a:r>
          </a:p>
        </p:txBody>
      </p:sp>
      <p:sp>
        <p:nvSpPr>
          <p:cNvPr id="69636" name="Line 4"/>
          <p:cNvSpPr>
            <a:spLocks noChangeShapeType="1"/>
          </p:cNvSpPr>
          <p:nvPr/>
        </p:nvSpPr>
        <p:spPr bwMode="auto">
          <a:xfrm>
            <a:off x="3276600" y="2514600"/>
            <a:ext cx="0" cy="365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9637" name="Line 5"/>
          <p:cNvSpPr>
            <a:spLocks noChangeShapeType="1"/>
          </p:cNvSpPr>
          <p:nvPr/>
        </p:nvSpPr>
        <p:spPr bwMode="auto">
          <a:xfrm>
            <a:off x="3276600" y="61722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2438400" y="2286001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 C</a:t>
            </a:r>
            <a:endParaRPr lang="en-GB" altLang="en-US" sz="2800" b="1" baseline="-10000">
              <a:solidFill>
                <a:srgbClr val="000000"/>
              </a:solidFill>
            </a:endParaRPr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7772400" y="6096001"/>
            <a:ext cx="1676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Leisure</a:t>
            </a:r>
            <a:endParaRPr lang="en-GB" altLang="en-US" sz="2800" b="1" baseline="-10000">
              <a:solidFill>
                <a:srgbClr val="000000"/>
              </a:solidFill>
            </a:endParaRPr>
          </a:p>
        </p:txBody>
      </p:sp>
      <p:sp>
        <p:nvSpPr>
          <p:cNvPr id="69640" name="Line 8"/>
          <p:cNvSpPr>
            <a:spLocks noChangeShapeType="1"/>
          </p:cNvSpPr>
          <p:nvPr/>
        </p:nvSpPr>
        <p:spPr bwMode="auto">
          <a:xfrm>
            <a:off x="3276600" y="4419600"/>
            <a:ext cx="3429000" cy="1752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9641" name="Line 9"/>
          <p:cNvSpPr>
            <a:spLocks noChangeShapeType="1"/>
          </p:cNvSpPr>
          <p:nvPr/>
        </p:nvSpPr>
        <p:spPr bwMode="auto">
          <a:xfrm flipH="1" flipV="1">
            <a:off x="3276600" y="2743200"/>
            <a:ext cx="3352800" cy="33528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6400800" y="6096001"/>
            <a:ext cx="99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24h</a:t>
            </a:r>
            <a:endParaRPr lang="en-GB" altLang="en-US" sz="2400" b="1" baseline="-10000">
              <a:solidFill>
                <a:srgbClr val="000000"/>
              </a:solidFill>
            </a:endParaRPr>
          </a:p>
        </p:txBody>
      </p:sp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1752600" y="4267201"/>
            <a:ext cx="144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 24w</a:t>
            </a:r>
            <a:r>
              <a:rPr lang="en-GB" altLang="en-US" sz="2800" b="1" baseline="-10000">
                <a:solidFill>
                  <a:srgbClr val="000000"/>
                </a:solidFill>
              </a:rPr>
              <a:t>1</a:t>
            </a:r>
            <a:r>
              <a:rPr lang="en-GB" altLang="en-US" sz="2800" b="1">
                <a:solidFill>
                  <a:srgbClr val="000000"/>
                </a:solidFill>
              </a:rPr>
              <a:t>/p</a:t>
            </a:r>
            <a:endParaRPr lang="en-GB" altLang="en-US" sz="2800" b="1" baseline="-10000">
              <a:solidFill>
                <a:srgbClr val="000000"/>
              </a:solidFill>
            </a:endParaRPr>
          </a:p>
        </p:txBody>
      </p:sp>
      <p:sp>
        <p:nvSpPr>
          <p:cNvPr id="69644" name="Line 12"/>
          <p:cNvSpPr>
            <a:spLocks noChangeShapeType="1"/>
          </p:cNvSpPr>
          <p:nvPr/>
        </p:nvSpPr>
        <p:spPr bwMode="auto">
          <a:xfrm flipV="1">
            <a:off x="3048000" y="3048000"/>
            <a:ext cx="0" cy="9906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9645" name="Text Box 13"/>
          <p:cNvSpPr txBox="1">
            <a:spLocks noChangeArrowheads="1"/>
          </p:cNvSpPr>
          <p:nvPr/>
        </p:nvSpPr>
        <p:spPr bwMode="auto">
          <a:xfrm>
            <a:off x="1981200" y="3352801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altLang="en-US" sz="2800" b="1">
              <a:solidFill>
                <a:srgbClr val="FFFF00"/>
              </a:solidFill>
            </a:endParaRPr>
          </a:p>
        </p:txBody>
      </p:sp>
      <p:sp>
        <p:nvSpPr>
          <p:cNvPr id="69646" name="Text Box 14"/>
          <p:cNvSpPr txBox="1">
            <a:spLocks noChangeArrowheads="1"/>
          </p:cNvSpPr>
          <p:nvPr/>
        </p:nvSpPr>
        <p:spPr bwMode="auto">
          <a:xfrm>
            <a:off x="2133600" y="3276601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FF3300"/>
                </a:solidFill>
                <a:sym typeface="Symbol" panose="05050102010706020507" pitchFamily="18" charset="2"/>
              </a:rPr>
              <a:t></a:t>
            </a:r>
            <a:r>
              <a:rPr lang="en-GB" altLang="en-US" sz="2800" b="1">
                <a:solidFill>
                  <a:srgbClr val="FF3300"/>
                </a:solidFill>
              </a:rPr>
              <a:t>w </a:t>
            </a:r>
          </a:p>
        </p:txBody>
      </p:sp>
      <p:sp>
        <p:nvSpPr>
          <p:cNvPr id="69647" name="Oval 15"/>
          <p:cNvSpPr>
            <a:spLocks noChangeArrowheads="1"/>
          </p:cNvSpPr>
          <p:nvPr/>
        </p:nvSpPr>
        <p:spPr bwMode="auto">
          <a:xfrm>
            <a:off x="6553200" y="6019800"/>
            <a:ext cx="228600" cy="152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9648" name="Line 16"/>
          <p:cNvSpPr>
            <a:spLocks noChangeShapeType="1"/>
          </p:cNvSpPr>
          <p:nvPr/>
        </p:nvSpPr>
        <p:spPr bwMode="auto">
          <a:xfrm flipH="1">
            <a:off x="6781800" y="4953000"/>
            <a:ext cx="533400" cy="990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9649" name="Line 17"/>
          <p:cNvSpPr>
            <a:spLocks noChangeShapeType="1"/>
          </p:cNvSpPr>
          <p:nvPr/>
        </p:nvSpPr>
        <p:spPr bwMode="auto">
          <a:xfrm flipH="1" flipV="1">
            <a:off x="3276600" y="3657600"/>
            <a:ext cx="2514600" cy="2514600"/>
          </a:xfrm>
          <a:prstGeom prst="line">
            <a:avLst/>
          </a:prstGeom>
          <a:noFill/>
          <a:ln w="57150">
            <a:solidFill>
              <a:schemeClr val="accent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9650" name="Arc 18"/>
          <p:cNvSpPr>
            <a:spLocks/>
          </p:cNvSpPr>
          <p:nvPr/>
        </p:nvSpPr>
        <p:spPr bwMode="auto">
          <a:xfrm rot="10492245">
            <a:off x="4191000" y="4332288"/>
            <a:ext cx="1676400" cy="990600"/>
          </a:xfrm>
          <a:custGeom>
            <a:avLst/>
            <a:gdLst>
              <a:gd name="G0" fmla="+- 0 0 0"/>
              <a:gd name="G1" fmla="+- 21148 0 0"/>
              <a:gd name="G2" fmla="+- 21600 0 0"/>
              <a:gd name="T0" fmla="*/ 4394 w 20054"/>
              <a:gd name="T1" fmla="*/ 0 h 21148"/>
              <a:gd name="T2" fmla="*/ 20054 w 20054"/>
              <a:gd name="T3" fmla="*/ 13123 h 21148"/>
              <a:gd name="T4" fmla="*/ 0 w 20054"/>
              <a:gd name="T5" fmla="*/ 21148 h 21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054" h="21148" fill="none" extrusionOk="0">
                <a:moveTo>
                  <a:pt x="4394" y="-1"/>
                </a:moveTo>
                <a:cubicBezTo>
                  <a:pt x="11483" y="1472"/>
                  <a:pt x="17363" y="6400"/>
                  <a:pt x="20053" y="13123"/>
                </a:cubicBezTo>
              </a:path>
              <a:path w="20054" h="21148" stroke="0" extrusionOk="0">
                <a:moveTo>
                  <a:pt x="4394" y="-1"/>
                </a:moveTo>
                <a:cubicBezTo>
                  <a:pt x="11483" y="1472"/>
                  <a:pt x="17363" y="6400"/>
                  <a:pt x="20053" y="13123"/>
                </a:cubicBezTo>
                <a:lnTo>
                  <a:pt x="0" y="21148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9651" name="Line 19"/>
          <p:cNvSpPr>
            <a:spLocks noChangeShapeType="1"/>
          </p:cNvSpPr>
          <p:nvPr/>
        </p:nvSpPr>
        <p:spPr bwMode="auto">
          <a:xfrm>
            <a:off x="4724400" y="51816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69652" name="Text Box 20"/>
          <p:cNvSpPr txBox="1">
            <a:spLocks noChangeArrowheads="1"/>
          </p:cNvSpPr>
          <p:nvPr/>
        </p:nvSpPr>
        <p:spPr bwMode="auto">
          <a:xfrm>
            <a:off x="6172200" y="1828801"/>
            <a:ext cx="381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SE: A to B</a:t>
            </a:r>
          </a:p>
        </p:txBody>
      </p:sp>
      <p:sp>
        <p:nvSpPr>
          <p:cNvPr id="69653" name="Text Box 21"/>
          <p:cNvSpPr txBox="1">
            <a:spLocks noChangeArrowheads="1"/>
          </p:cNvSpPr>
          <p:nvPr/>
        </p:nvSpPr>
        <p:spPr bwMode="auto">
          <a:xfrm>
            <a:off x="4495800" y="6248401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69654" name="Text Box 22"/>
          <p:cNvSpPr txBox="1">
            <a:spLocks noChangeArrowheads="1"/>
          </p:cNvSpPr>
          <p:nvPr/>
        </p:nvSpPr>
        <p:spPr bwMode="auto">
          <a:xfrm>
            <a:off x="6248400" y="2743201"/>
            <a:ext cx="3962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GB" altLang="en-US" sz="2800" b="1">
                <a:solidFill>
                  <a:srgbClr val="000000"/>
                </a:solidFill>
              </a:rPr>
              <a:t>IE: Depends on  whether Leisure is assumed to be normal or inferior</a:t>
            </a:r>
          </a:p>
        </p:txBody>
      </p:sp>
    </p:spTree>
    <p:extLst>
      <p:ext uri="{BB962C8B-B14F-4D97-AF65-F5344CB8AC3E}">
        <p14:creationId xmlns:p14="http://schemas.microsoft.com/office/powerpoint/2010/main" val="3121521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E">
  <a:themeElements>
    <a:clrScheme name="">
      <a:dk1>
        <a:srgbClr val="000000"/>
      </a:dk1>
      <a:lt1>
        <a:srgbClr val="FFFFFF"/>
      </a:lt1>
      <a:dk2>
        <a:srgbClr val="003399"/>
      </a:dk2>
      <a:lt2>
        <a:srgbClr val="000000"/>
      </a:lt2>
      <a:accent1>
        <a:srgbClr val="FF3300"/>
      </a:accent1>
      <a:accent2>
        <a:srgbClr val="66FF33"/>
      </a:accent2>
      <a:accent3>
        <a:srgbClr val="FFFFFF"/>
      </a:accent3>
      <a:accent4>
        <a:srgbClr val="000000"/>
      </a:accent4>
      <a:accent5>
        <a:srgbClr val="FFADAA"/>
      </a:accent5>
      <a:accent6>
        <a:srgbClr val="5CE72D"/>
      </a:accent6>
      <a:hlink>
        <a:srgbClr val="FFFF00"/>
      </a:hlink>
      <a:folHlink>
        <a:srgbClr val="68710F"/>
      </a:folHlink>
    </a:clrScheme>
    <a:fontScheme name="I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800" b="1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800" b="1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IE 1">
        <a:dk1>
          <a:srgbClr val="000000"/>
        </a:dk1>
        <a:lt1>
          <a:srgbClr val="FFFFFF"/>
        </a:lt1>
        <a:dk2>
          <a:srgbClr val="000000"/>
        </a:dk2>
        <a:lt2>
          <a:srgbClr val="FFFF00"/>
        </a:lt2>
        <a:accent1>
          <a:srgbClr val="FF9933"/>
        </a:accent1>
        <a:accent2>
          <a:srgbClr val="0000FF"/>
        </a:accent2>
        <a:accent3>
          <a:srgbClr val="AAAAAA"/>
        </a:accent3>
        <a:accent4>
          <a:srgbClr val="DADADA"/>
        </a:accent4>
        <a:accent5>
          <a:srgbClr val="FFCAAD"/>
        </a:accent5>
        <a:accent6>
          <a:srgbClr val="0000E7"/>
        </a:accent6>
        <a:hlink>
          <a:srgbClr val="FF33CC"/>
        </a:hlink>
        <a:folHlink>
          <a:srgbClr val="000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 2">
        <a:dk1>
          <a:srgbClr val="000000"/>
        </a:dk1>
        <a:lt1>
          <a:srgbClr val="CCCCFF"/>
        </a:lt1>
        <a:dk2>
          <a:srgbClr val="660066"/>
        </a:dk2>
        <a:lt2>
          <a:srgbClr val="99CCFF"/>
        </a:lt2>
        <a:accent1>
          <a:srgbClr val="33CCFF"/>
        </a:accent1>
        <a:accent2>
          <a:srgbClr val="6699FF"/>
        </a:accent2>
        <a:accent3>
          <a:srgbClr val="E2E2FF"/>
        </a:accent3>
        <a:accent4>
          <a:srgbClr val="000000"/>
        </a:accent4>
        <a:accent5>
          <a:srgbClr val="ADE2FF"/>
        </a:accent5>
        <a:accent6>
          <a:srgbClr val="5C8AE7"/>
        </a:accent6>
        <a:hlink>
          <a:srgbClr val="6666FF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 4">
        <a:dk1>
          <a:srgbClr val="000066"/>
        </a:dk1>
        <a:lt1>
          <a:srgbClr val="EAEAEA"/>
        </a:lt1>
        <a:dk2>
          <a:srgbClr val="660066"/>
        </a:dk2>
        <a:lt2>
          <a:srgbClr val="CBCBCB"/>
        </a:lt2>
        <a:accent1>
          <a:srgbClr val="330099"/>
        </a:accent1>
        <a:accent2>
          <a:srgbClr val="FF7C80"/>
        </a:accent2>
        <a:accent3>
          <a:srgbClr val="B8AAB8"/>
        </a:accent3>
        <a:accent4>
          <a:srgbClr val="C8C8C8"/>
        </a:accent4>
        <a:accent5>
          <a:srgbClr val="ADAACA"/>
        </a:accent5>
        <a:accent6>
          <a:srgbClr val="E77073"/>
        </a:accent6>
        <a:hlink>
          <a:srgbClr val="6666FF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 5">
        <a:dk1>
          <a:srgbClr val="000080"/>
        </a:dk1>
        <a:lt1>
          <a:srgbClr val="EAEAEA"/>
        </a:lt1>
        <a:dk2>
          <a:srgbClr val="9933FF"/>
        </a:dk2>
        <a:lt2>
          <a:srgbClr val="CBCBCB"/>
        </a:lt2>
        <a:accent1>
          <a:srgbClr val="00CC99"/>
        </a:accent1>
        <a:accent2>
          <a:srgbClr val="00CCFF"/>
        </a:accent2>
        <a:accent3>
          <a:srgbClr val="CAADFF"/>
        </a:accent3>
        <a:accent4>
          <a:srgbClr val="C8C8C8"/>
        </a:accent4>
        <a:accent5>
          <a:srgbClr val="AAE2CA"/>
        </a:accent5>
        <a:accent6>
          <a:srgbClr val="00B9E7"/>
        </a:accent6>
        <a:hlink>
          <a:srgbClr val="6666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 6">
        <a:dk1>
          <a:srgbClr val="000000"/>
        </a:dk1>
        <a:lt1>
          <a:srgbClr val="FFFFCC"/>
        </a:lt1>
        <a:dk2>
          <a:srgbClr val="660066"/>
        </a:dk2>
        <a:lt2>
          <a:srgbClr val="FFFFFF"/>
        </a:lt2>
        <a:accent1>
          <a:srgbClr val="99CCFF"/>
        </a:accent1>
        <a:accent2>
          <a:srgbClr val="FFCC99"/>
        </a:accent2>
        <a:accent3>
          <a:srgbClr val="FFFFE2"/>
        </a:accent3>
        <a:accent4>
          <a:srgbClr val="000000"/>
        </a:accent4>
        <a:accent5>
          <a:srgbClr val="CAE2FF"/>
        </a:accent5>
        <a:accent6>
          <a:srgbClr val="E7B98A"/>
        </a:accent6>
        <a:hlink>
          <a:srgbClr val="CC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426</Words>
  <Application>Microsoft Office PowerPoint</Application>
  <PresentationFormat>Widescreen</PresentationFormat>
  <Paragraphs>111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Monotype Sorts</vt:lpstr>
      <vt:lpstr>Symbol</vt:lpstr>
      <vt:lpstr>Times New Roman</vt:lpstr>
      <vt:lpstr>Office Theme</vt:lpstr>
      <vt:lpstr>IE</vt:lpstr>
      <vt:lpstr>The Labor-Leisure Model </vt:lpstr>
      <vt:lpstr>LABOUR and LEISURE</vt:lpstr>
      <vt:lpstr>LABOUR and LEISURE</vt:lpstr>
      <vt:lpstr>LABOUR and LEISURE</vt:lpstr>
      <vt:lpstr>LABOUR and LEISURE</vt:lpstr>
      <vt:lpstr>LABOUR and LEISURE</vt:lpstr>
      <vt:lpstr>LABOUR and LEISURE</vt:lpstr>
      <vt:lpstr>LABOUR and LEISURE</vt:lpstr>
      <vt:lpstr>LABOUR and LEISURE</vt:lpstr>
      <vt:lpstr>LABOUR and LEISURE</vt:lpstr>
      <vt:lpstr>LABOUR and LEISURE</vt:lpstr>
      <vt:lpstr>LABOUR and LEISURE</vt:lpstr>
      <vt:lpstr>LABOUR and LEISURE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Labor-Leisure Model </dc:title>
  <dc:creator>Andrew Parkes</dc:creator>
  <cp:lastModifiedBy>Andrew Parkes</cp:lastModifiedBy>
  <cp:revision>2</cp:revision>
  <dcterms:created xsi:type="dcterms:W3CDTF">2018-11-28T14:28:20Z</dcterms:created>
  <dcterms:modified xsi:type="dcterms:W3CDTF">2018-11-28T14:35:17Z</dcterms:modified>
</cp:coreProperties>
</file>