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19"/>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5pPr>
    <a:lvl6pPr marL="2286000" algn="l" defTabSz="457200" rtl="0" eaLnBrk="1" latinLnBrk="0" hangingPunct="1">
      <a:defRPr kern="1200">
        <a:solidFill>
          <a:schemeClr val="tx1"/>
        </a:solidFill>
        <a:latin typeface="Adobe Jenson Italic" charset="0"/>
        <a:ea typeface="ＭＳ Ｐゴシック" charset="0"/>
        <a:cs typeface="ＭＳ Ｐゴシック" charset="0"/>
      </a:defRPr>
    </a:lvl6pPr>
    <a:lvl7pPr marL="2743200" algn="l" defTabSz="457200" rtl="0" eaLnBrk="1" latinLnBrk="0" hangingPunct="1">
      <a:defRPr kern="1200">
        <a:solidFill>
          <a:schemeClr val="tx1"/>
        </a:solidFill>
        <a:latin typeface="Adobe Jenson Italic" charset="0"/>
        <a:ea typeface="ＭＳ Ｐゴシック" charset="0"/>
        <a:cs typeface="ＭＳ Ｐゴシック" charset="0"/>
      </a:defRPr>
    </a:lvl7pPr>
    <a:lvl8pPr marL="3200400" algn="l" defTabSz="457200" rtl="0" eaLnBrk="1" latinLnBrk="0" hangingPunct="1">
      <a:defRPr kern="1200">
        <a:solidFill>
          <a:schemeClr val="tx1"/>
        </a:solidFill>
        <a:latin typeface="Adobe Jenson Italic" charset="0"/>
        <a:ea typeface="ＭＳ Ｐゴシック" charset="0"/>
        <a:cs typeface="ＭＳ Ｐゴシック" charset="0"/>
      </a:defRPr>
    </a:lvl8pPr>
    <a:lvl9pPr marL="3657600" algn="l" defTabSz="457200" rtl="0" eaLnBrk="1" latinLnBrk="0" hangingPunct="1">
      <a:defRPr kern="1200">
        <a:solidFill>
          <a:schemeClr val="tx1"/>
        </a:solidFill>
        <a:latin typeface="Adobe Jenson Italic"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1F22"/>
    <a:srgbClr val="B1BA77"/>
    <a:srgbClr val="004B2C"/>
    <a:srgbClr val="0B74D2"/>
    <a:srgbClr val="97BCD9"/>
    <a:srgbClr val="CEF2F2"/>
    <a:srgbClr val="CDD9A3"/>
    <a:srgbClr val="DEE3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53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Arial" charset="0"/>
              </a:defRPr>
            </a:lvl1pPr>
          </a:lstStyle>
          <a:p>
            <a:pPr>
              <a:defRPr/>
            </a:pPr>
            <a:fld id="{4D086963-EEB2-F34F-B245-DEB3C5D670BF}" type="datetime1">
              <a:rPr lang="en-US"/>
              <a:pPr>
                <a:defRPr/>
              </a:pPr>
              <a:t>12/10/2018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Arial" charset="0"/>
              </a:defRPr>
            </a:lvl1pPr>
          </a:lstStyle>
          <a:p>
            <a:pPr>
              <a:defRPr/>
            </a:pPr>
            <a:fld id="{F355ADB7-077D-184B-B6AB-EC5F4A69F355}" type="slidenum">
              <a:rPr lang="en-US"/>
              <a:pPr>
                <a:defRPr/>
              </a:pPr>
              <a:t>‹#›</a:t>
            </a:fld>
            <a:endParaRPr lang="en-US"/>
          </a:p>
        </p:txBody>
      </p:sp>
    </p:spTree>
    <p:extLst>
      <p:ext uri="{BB962C8B-B14F-4D97-AF65-F5344CB8AC3E}">
        <p14:creationId xmlns:p14="http://schemas.microsoft.com/office/powerpoint/2010/main" val="12656491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pitchFamily="-1" charset="-128"/>
      </a:defRPr>
    </a:lvl1pPr>
    <a:lvl2pPr marL="4572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2pPr>
    <a:lvl3pPr marL="9144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3pPr>
    <a:lvl4pPr marL="13716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4pPr>
    <a:lvl5pPr marL="18288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Rot="1" noChangeAspect="1" noChangeArrowheads="1" noTextEdit="1"/>
          </p:cNvSpPr>
          <p:nvPr>
            <p:ph type="sldImg"/>
          </p:nvPr>
        </p:nvSpPr>
        <p:spPr>
          <a:ln/>
        </p:spPr>
      </p:sp>
      <p:sp>
        <p:nvSpPr>
          <p:cNvPr id="512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4092553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0014656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7235900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ln/>
        </p:spPr>
      </p:sp>
      <p:sp>
        <p:nvSpPr>
          <p:cNvPr id="2765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2841307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ln/>
        </p:spPr>
      </p:sp>
      <p:sp>
        <p:nvSpPr>
          <p:cNvPr id="2969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128367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ln/>
        </p:spPr>
      </p:sp>
      <p:sp>
        <p:nvSpPr>
          <p:cNvPr id="3174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907423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ln/>
        </p:spPr>
      </p:sp>
      <p:sp>
        <p:nvSpPr>
          <p:cNvPr id="3379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1203917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ln/>
        </p:spPr>
      </p:sp>
      <p:sp>
        <p:nvSpPr>
          <p:cNvPr id="3584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7892407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ln/>
        </p:spPr>
      </p:sp>
      <p:sp>
        <p:nvSpPr>
          <p:cNvPr id="3789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017267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Rot="1" noChangeAspect="1" noChangeArrowheads="1" noTextEdit="1"/>
          </p:cNvSpPr>
          <p:nvPr>
            <p:ph type="sldImg"/>
          </p:nvPr>
        </p:nvSpPr>
        <p:spPr>
          <a:ln/>
        </p:spPr>
      </p:sp>
      <p:sp>
        <p:nvSpPr>
          <p:cNvPr id="717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606393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Grp="1" noRot="1" noChangeAspect="1" noChangeArrowheads="1" noTextEdit="1"/>
          </p:cNvSpPr>
          <p:nvPr>
            <p:ph type="sldImg"/>
          </p:nvPr>
        </p:nvSpPr>
        <p:spPr>
          <a:ln/>
        </p:spPr>
      </p:sp>
      <p:sp>
        <p:nvSpPr>
          <p:cNvPr id="921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925130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38961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Rot="1" noChangeAspect="1" noChangeArrowheads="1" noTextEdit="1"/>
          </p:cNvSpPr>
          <p:nvPr>
            <p:ph type="sldImg"/>
          </p:nvPr>
        </p:nvSpPr>
        <p:spPr>
          <a:ln/>
        </p:spPr>
      </p:sp>
      <p:sp>
        <p:nvSpPr>
          <p:cNvPr id="1331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574340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ChangeArrowheads="1" noTextEdit="1"/>
          </p:cNvSpPr>
          <p:nvPr>
            <p:ph type="sldImg"/>
          </p:nvPr>
        </p:nvSpPr>
        <p:spPr>
          <a:ln/>
        </p:spPr>
      </p:sp>
      <p:sp>
        <p:nvSpPr>
          <p:cNvPr id="1536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465544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8815568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801062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606125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B1BA77"/>
        </a:solid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gray">
          <a:xfrm>
            <a:off x="0" y="6400800"/>
            <a:ext cx="9144000" cy="457200"/>
          </a:xfrm>
          <a:prstGeom prst="rect">
            <a:avLst/>
          </a:prstGeom>
          <a:solidFill>
            <a:srgbClr val="F11F2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lstStyle/>
          <a:p>
            <a:r>
              <a:rPr lang="en-US">
                <a:cs typeface="Arial" charset="0"/>
              </a:rPr>
              <a:t> </a:t>
            </a:r>
          </a:p>
        </p:txBody>
      </p:sp>
      <p:pic>
        <p:nvPicPr>
          <p:cNvPr id="3" name="Picture 3" descr="Pearson_Bound_White"/>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88238" y="6356350"/>
            <a:ext cx="1655762" cy="493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Pearson_Strap_Bound_White"/>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356350"/>
            <a:ext cx="1908175" cy="493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10" descr="todaro_mechanicals_v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26988"/>
            <a:ext cx="4927600" cy="642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5276414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57782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0"/>
            <a:ext cx="21145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0"/>
            <a:ext cx="61912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0804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15418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8625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98438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97851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46469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4514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90035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10432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body" idx="1"/>
          </p:nvPr>
        </p:nvSpPr>
        <p:spPr bwMode="auto">
          <a:xfrm>
            <a:off x="381000" y="1447800"/>
            <a:ext cx="8382000" cy="464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7" name="Rectangle 5"/>
          <p:cNvSpPr>
            <a:spLocks noGrp="1" noChangeArrowheads="1"/>
          </p:cNvSpPr>
          <p:nvPr>
            <p:ph type="title"/>
          </p:nvPr>
        </p:nvSpPr>
        <p:spPr bwMode="auto">
          <a:xfrm>
            <a:off x="1371600" y="0"/>
            <a:ext cx="7543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ctr" anchorCtr="0" compatLnSpc="1">
            <a:prstTxWarp prst="textNoShape">
              <a:avLst/>
            </a:prstTxWarp>
          </a:bodyPr>
          <a:lstStyle/>
          <a:p>
            <a:pPr lvl="0"/>
            <a:r>
              <a:rPr lang="en-US" smtClean="0"/>
              <a:t>Click to edit Master title style</a:t>
            </a:r>
            <a:endParaRPr lang="en-US"/>
          </a:p>
        </p:txBody>
      </p:sp>
      <p:sp>
        <p:nvSpPr>
          <p:cNvPr id="1028" name="Rectangle 2"/>
          <p:cNvSpPr>
            <a:spLocks noChangeArrowheads="1"/>
          </p:cNvSpPr>
          <p:nvPr/>
        </p:nvSpPr>
        <p:spPr bwMode="gray">
          <a:xfrm>
            <a:off x="0" y="6397625"/>
            <a:ext cx="9144000" cy="457200"/>
          </a:xfrm>
          <a:prstGeom prst="rect">
            <a:avLst/>
          </a:prstGeom>
          <a:solidFill>
            <a:srgbClr val="F11F2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lstStyle/>
          <a:p>
            <a:endParaRPr lang="en-US">
              <a:cs typeface="Arial" charset="0"/>
            </a:endParaRPr>
          </a:p>
        </p:txBody>
      </p:sp>
      <p:sp>
        <p:nvSpPr>
          <p:cNvPr id="1029" name="Rectangle 6"/>
          <p:cNvSpPr>
            <a:spLocks noChangeArrowheads="1"/>
          </p:cNvSpPr>
          <p:nvPr/>
        </p:nvSpPr>
        <p:spPr bwMode="gray">
          <a:xfrm>
            <a:off x="392113" y="6553200"/>
            <a:ext cx="5399087" cy="179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p>
            <a:r>
              <a:rPr lang="en-US" sz="900">
                <a:solidFill>
                  <a:schemeClr val="bg1"/>
                </a:solidFill>
                <a:latin typeface="Verdana" charset="0"/>
                <a:cs typeface="Verdana" charset="0"/>
              </a:rPr>
              <a:t>Copyright ©2015 Pearson Education, Inc. All rights reserved.</a:t>
            </a:r>
            <a:endParaRPr lang="en-GB" sz="900">
              <a:solidFill>
                <a:schemeClr val="bg1"/>
              </a:solidFill>
              <a:latin typeface="Verdana" charset="0"/>
              <a:cs typeface="Verdana" charset="0"/>
            </a:endParaRPr>
          </a:p>
        </p:txBody>
      </p:sp>
      <p:sp>
        <p:nvSpPr>
          <p:cNvPr id="1030" name="Rectangle 7"/>
          <p:cNvSpPr>
            <a:spLocks noChangeArrowheads="1"/>
          </p:cNvSpPr>
          <p:nvPr/>
        </p:nvSpPr>
        <p:spPr bwMode="gray">
          <a:xfrm>
            <a:off x="8382000" y="6553200"/>
            <a:ext cx="360363" cy="179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p>
            <a:pPr algn="r"/>
            <a:r>
              <a:rPr lang="en-GB" sz="900">
                <a:solidFill>
                  <a:schemeClr val="bg1"/>
                </a:solidFill>
                <a:latin typeface="Verdana" charset="0"/>
              </a:rPr>
              <a:t>1-</a:t>
            </a:r>
            <a:fld id="{87317CC5-2FEE-B24E-9701-078B2558BD2F}" type="slidenum">
              <a:rPr lang="en-GB" sz="900">
                <a:solidFill>
                  <a:schemeClr val="bg1"/>
                </a:solidFill>
                <a:latin typeface="Verdana" charset="0"/>
              </a:rPr>
              <a:pPr algn="r"/>
              <a:t>‹#›</a:t>
            </a:fld>
            <a:r>
              <a:rPr lang="en-GB" sz="900">
                <a:solidFill>
                  <a:schemeClr val="bg1"/>
                </a:solidFill>
                <a:latin typeface="Verdana" charset="0"/>
              </a:rPr>
              <a:t> </a:t>
            </a:r>
          </a:p>
        </p:txBody>
      </p:sp>
      <p:pic>
        <p:nvPicPr>
          <p:cNvPr id="3" name="Picture 2" descr="corner.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67609" cy="1066800"/>
          </a:xfrm>
          <a:prstGeom prst="rect">
            <a:avLst/>
          </a:prstGeom>
        </p:spPr>
      </p:pic>
    </p:spTree>
  </p:cSld>
  <p:clrMap bg1="lt1" tx1="dk1" bg2="lt2" tx2="dk2" accent1="accent1" accent2="accent2" accent3="accent3" accent4="accent4" accent5="accent5" accent6="accent6" hlink="hlink" folHlink="folHlink"/>
  <p:sldLayoutIdLst>
    <p:sldLayoutId id="2147483856"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Lst>
  <p:timing>
    <p:tnLst>
      <p:par>
        <p:cTn id="1" dur="indefinite" restart="never" nodeType="tmRoot"/>
      </p:par>
    </p:tnLst>
  </p:timing>
  <p:txStyles>
    <p:titleStyle>
      <a:lvl1pPr algn="l" rtl="0" eaLnBrk="1" fontAlgn="base" hangingPunct="1">
        <a:spcBef>
          <a:spcPct val="0"/>
        </a:spcBef>
        <a:spcAft>
          <a:spcPct val="0"/>
        </a:spcAft>
        <a:defRPr sz="3200" b="1">
          <a:solidFill>
            <a:schemeClr val="tx1"/>
          </a:solidFill>
          <a:latin typeface="+mj-lt"/>
          <a:ea typeface="ヒラギノ角ゴ Pro W3" pitchFamily="-1" charset="-128"/>
          <a:cs typeface="ヒラギノ角ゴ Pro W3" pitchFamily="-1" charset="-128"/>
        </a:defRPr>
      </a:lvl1pPr>
      <a:lvl2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2pPr>
      <a:lvl3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3pPr>
      <a:lvl4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4pPr>
      <a:lvl5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5pPr>
      <a:lvl6pPr marL="457200" algn="l" rtl="0" eaLnBrk="1" fontAlgn="base" hangingPunct="1">
        <a:spcBef>
          <a:spcPct val="0"/>
        </a:spcBef>
        <a:spcAft>
          <a:spcPct val="0"/>
        </a:spcAft>
        <a:defRPr sz="3200" b="1">
          <a:solidFill>
            <a:schemeClr val="tx1"/>
          </a:solidFill>
          <a:latin typeface="Verdana" pitchFamily="-1" charset="0"/>
        </a:defRPr>
      </a:lvl6pPr>
      <a:lvl7pPr marL="914400" algn="l" rtl="0" eaLnBrk="1" fontAlgn="base" hangingPunct="1">
        <a:spcBef>
          <a:spcPct val="0"/>
        </a:spcBef>
        <a:spcAft>
          <a:spcPct val="0"/>
        </a:spcAft>
        <a:defRPr sz="3200" b="1">
          <a:solidFill>
            <a:schemeClr val="tx1"/>
          </a:solidFill>
          <a:latin typeface="Verdana" pitchFamily="-1" charset="0"/>
        </a:defRPr>
      </a:lvl7pPr>
      <a:lvl8pPr marL="1371600" algn="l" rtl="0" eaLnBrk="1" fontAlgn="base" hangingPunct="1">
        <a:spcBef>
          <a:spcPct val="0"/>
        </a:spcBef>
        <a:spcAft>
          <a:spcPct val="0"/>
        </a:spcAft>
        <a:defRPr sz="3200" b="1">
          <a:solidFill>
            <a:schemeClr val="tx1"/>
          </a:solidFill>
          <a:latin typeface="Verdana" pitchFamily="-1" charset="0"/>
        </a:defRPr>
      </a:lvl8pPr>
      <a:lvl9pPr marL="1828800" algn="l" rtl="0" eaLnBrk="1" fontAlgn="base" hangingPunct="1">
        <a:spcBef>
          <a:spcPct val="0"/>
        </a:spcBef>
        <a:spcAft>
          <a:spcPct val="0"/>
        </a:spcAft>
        <a:defRPr sz="3200" b="1">
          <a:solidFill>
            <a:schemeClr val="tx1"/>
          </a:solidFill>
          <a:latin typeface="Verdana" pitchFamily="-1"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ヒラギノ角ゴ Pro W3" pitchFamily="-1" charset="-128"/>
          <a:cs typeface="ヒラギノ角ゴ Pro W3" pitchFamily="-1" charset="-128"/>
        </a:defRPr>
      </a:lvl1pPr>
      <a:lvl2pPr marL="742950" indent="-285750" algn="l" rtl="0" eaLnBrk="1" fontAlgn="base" hangingPunct="1">
        <a:spcBef>
          <a:spcPct val="20000"/>
        </a:spcBef>
        <a:spcAft>
          <a:spcPct val="0"/>
        </a:spcAft>
        <a:buChar char="–"/>
        <a:defRPr sz="2400">
          <a:solidFill>
            <a:schemeClr val="tx1"/>
          </a:solidFill>
          <a:latin typeface="+mn-lt"/>
          <a:ea typeface="ヒラギノ角ゴ Pro W3" pitchFamily="-1" charset="-128"/>
          <a:cs typeface="ヒラギノ角ゴ Pro W3" charset="0"/>
        </a:defRPr>
      </a:lvl2pPr>
      <a:lvl3pPr marL="1143000" indent="-228600" algn="l" rtl="0" eaLnBrk="1" fontAlgn="base" hangingPunct="1">
        <a:spcBef>
          <a:spcPct val="20000"/>
        </a:spcBef>
        <a:spcAft>
          <a:spcPct val="0"/>
        </a:spcAft>
        <a:buChar char="•"/>
        <a:defRPr sz="2000">
          <a:solidFill>
            <a:schemeClr val="tx1"/>
          </a:solidFill>
          <a:latin typeface="+mn-lt"/>
          <a:ea typeface="ヒラギノ角ゴ Pro W3" pitchFamily="-1" charset="-128"/>
          <a:cs typeface="ヒラギノ角ゴ Pro W3" charset="0"/>
        </a:defRPr>
      </a:lvl3pPr>
      <a:lvl4pPr marL="16002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4pPr>
      <a:lvl5pPr marL="20574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5pPr>
      <a:lvl6pPr marL="25146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6pPr>
      <a:lvl7pPr marL="29718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7pPr>
      <a:lvl8pPr marL="34290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8pPr>
      <a:lvl9pPr marL="38862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1BA77"/>
        </a:solidFill>
        <a:effectLst/>
      </p:bgPr>
    </p:bg>
    <p:spTree>
      <p:nvGrpSpPr>
        <p:cNvPr id="1" name=""/>
        <p:cNvGrpSpPr/>
        <p:nvPr/>
      </p:nvGrpSpPr>
      <p:grpSpPr>
        <a:xfrm>
          <a:off x="0" y="0"/>
          <a:ext cx="0" cy="0"/>
          <a:chOff x="0" y="0"/>
          <a:chExt cx="0" cy="0"/>
        </a:xfrm>
      </p:grpSpPr>
      <p:sp>
        <p:nvSpPr>
          <p:cNvPr id="4099" name="Rectangle 3"/>
          <p:cNvSpPr>
            <a:spLocks noChangeArrowheads="1"/>
          </p:cNvSpPr>
          <p:nvPr/>
        </p:nvSpPr>
        <p:spPr bwMode="auto">
          <a:xfrm>
            <a:off x="5257800" y="2057400"/>
            <a:ext cx="3657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Ins="0"/>
          <a:lstStyle/>
          <a:p>
            <a:pPr algn="ctr">
              <a:spcBef>
                <a:spcPct val="20000"/>
              </a:spcBef>
            </a:pPr>
            <a:r>
              <a:rPr lang="en-US" sz="2800" b="1" dirty="0">
                <a:latin typeface="Verdana" charset="0"/>
              </a:rPr>
              <a:t>Chapter </a:t>
            </a:r>
            <a:r>
              <a:rPr lang="en-US" sz="2800" b="1" dirty="0" smtClean="0">
                <a:latin typeface="Verdana" charset="0"/>
              </a:rPr>
              <a:t>1</a:t>
            </a:r>
          </a:p>
          <a:p>
            <a:pPr algn="ctr">
              <a:spcBef>
                <a:spcPct val="20000"/>
              </a:spcBef>
            </a:pPr>
            <a:endParaRPr lang="en-US" sz="2800" b="1" dirty="0">
              <a:latin typeface="Verdana" charset="0"/>
            </a:endParaRPr>
          </a:p>
          <a:p>
            <a:pPr algn="ctr">
              <a:spcBef>
                <a:spcPct val="20000"/>
              </a:spcBef>
            </a:pPr>
            <a:r>
              <a:rPr lang="en-US" sz="2800" b="1" dirty="0" smtClean="0">
                <a:latin typeface="Verdana" charset="0"/>
              </a:rPr>
              <a:t>Introducing </a:t>
            </a:r>
            <a:r>
              <a:rPr lang="en-US" sz="2800" b="1" dirty="0">
                <a:latin typeface="Verdana" charset="0"/>
              </a:rPr>
              <a:t>Economic Development: </a:t>
            </a:r>
            <a:br>
              <a:rPr lang="en-US" sz="2800" b="1" dirty="0">
                <a:latin typeface="Verdana" charset="0"/>
              </a:rPr>
            </a:br>
            <a:r>
              <a:rPr lang="en-US" sz="2800" b="1" dirty="0">
                <a:latin typeface="Verdana" charset="0"/>
              </a:rPr>
              <a:t>A Global Perspective</a:t>
            </a:r>
          </a:p>
        </p:txBody>
      </p:sp>
    </p:spTree>
  </p:cSld>
  <p:clrMapOvr>
    <a:masterClrMapping/>
  </p:clrMapOvr>
  <p:transition spd="med">
    <p:pull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Figure 1.2  </a:t>
            </a:r>
            <a:r>
              <a:rPr lang="en-US" sz="2800" b="0">
                <a:latin typeface="Verdana" charset="0"/>
                <a:ea typeface="ＭＳ Ｐゴシック" charset="0"/>
                <a:cs typeface="ＭＳ Ｐゴシック" charset="0"/>
              </a:rPr>
              <a:t>Income and Happiness: Comparing Countries</a:t>
            </a:r>
            <a:endParaRPr lang="en-GB" sz="2800">
              <a:latin typeface="Verdana" charset="0"/>
              <a:ea typeface="ＭＳ Ｐゴシック" charset="0"/>
              <a:cs typeface="ＭＳ Ｐゴシック" charset="0"/>
            </a:endParaRPr>
          </a:p>
        </p:txBody>
      </p:sp>
      <p:pic>
        <p:nvPicPr>
          <p:cNvPr id="22530" name="Picture 1" descr="fig01_02.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981200" y="1447800"/>
            <a:ext cx="5718175" cy="4852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1.3 What Do We Mean by Development? (cont</a:t>
            </a:r>
            <a:r>
              <a:rPr lang="ja-JP" altLang="en-US" sz="2800">
                <a:latin typeface="Verdana" charset="0"/>
                <a:ea typeface="ＭＳ Ｐゴシック" charset="0"/>
                <a:cs typeface="ＭＳ Ｐゴシック" charset="0"/>
              </a:rPr>
              <a:t>’</a:t>
            </a:r>
            <a:r>
              <a:rPr lang="en-US" altLang="ja-JP" sz="2800">
                <a:latin typeface="Verdana" charset="0"/>
                <a:ea typeface="ＭＳ Ｐゴシック" charset="0"/>
                <a:cs typeface="ＭＳ Ｐゴシック" charset="0"/>
              </a:rPr>
              <a:t>d)</a:t>
            </a:r>
            <a:endParaRPr lang="en-GB" sz="2800">
              <a:latin typeface="Verdana" charset="0"/>
              <a:ea typeface="ＭＳ Ｐゴシック" charset="0"/>
              <a:cs typeface="ＭＳ Ｐゴシック" charset="0"/>
            </a:endParaRPr>
          </a:p>
        </p:txBody>
      </p:sp>
      <p:sp>
        <p:nvSpPr>
          <p:cNvPr id="24578" name="Rectangle 3"/>
          <p:cNvSpPr>
            <a:spLocks noGrp="1" noChangeArrowheads="1"/>
          </p:cNvSpPr>
          <p:nvPr>
            <p:ph type="body" idx="4294967295"/>
          </p:nvPr>
        </p:nvSpPr>
        <p:spPr/>
        <p:txBody>
          <a:bodyPr rIns="91440"/>
          <a:lstStyle/>
          <a:p>
            <a:pPr eaLnBrk="1" hangingPunct="1"/>
            <a:r>
              <a:rPr lang="en-US" b="1">
                <a:latin typeface="Verdana" charset="0"/>
                <a:ea typeface="ＭＳ Ｐゴシック" charset="0"/>
                <a:cs typeface="ＭＳ Ｐゴシック" charset="0"/>
              </a:rPr>
              <a:t>The Central Role of Women</a:t>
            </a:r>
          </a:p>
          <a:p>
            <a:pPr lvl="1" eaLnBrk="1" hangingPunct="1"/>
            <a:r>
              <a:rPr lang="en-US">
                <a:latin typeface="Verdana" charset="0"/>
                <a:ea typeface="ＭＳ Ｐゴシック" charset="0"/>
              </a:rPr>
              <a:t>To make the biggest impact on development, societies must empower and invest in women</a:t>
            </a:r>
          </a:p>
          <a:p>
            <a:pPr eaLnBrk="1" hangingPunct="1"/>
            <a:r>
              <a:rPr lang="en-US" b="1">
                <a:latin typeface="Verdana" charset="0"/>
                <a:ea typeface="ＭＳ Ｐゴシック" charset="0"/>
                <a:cs typeface="ＭＳ Ｐゴシック" charset="0"/>
              </a:rPr>
              <a:t>The Three Objectives of Development</a:t>
            </a:r>
          </a:p>
          <a:p>
            <a:pPr lvl="1" eaLnBrk="1" hangingPunct="1"/>
            <a:r>
              <a:rPr lang="en-US">
                <a:latin typeface="Verdana" charset="0"/>
                <a:ea typeface="ＭＳ Ｐゴシック" charset="0"/>
              </a:rPr>
              <a:t>Increase availability of life-sustaining goods</a:t>
            </a:r>
          </a:p>
          <a:p>
            <a:pPr lvl="1" eaLnBrk="1" hangingPunct="1"/>
            <a:r>
              <a:rPr lang="en-US">
                <a:latin typeface="Verdana" charset="0"/>
                <a:ea typeface="ＭＳ Ｐゴシック" charset="0"/>
              </a:rPr>
              <a:t>Raise levels of living</a:t>
            </a:r>
          </a:p>
          <a:p>
            <a:pPr lvl="1" eaLnBrk="1" hangingPunct="1"/>
            <a:r>
              <a:rPr lang="en-US">
                <a:latin typeface="Verdana" charset="0"/>
                <a:ea typeface="ＭＳ Ｐゴシック" charset="0"/>
              </a:rPr>
              <a:t>Expand range of economic and social choices</a:t>
            </a:r>
            <a:endParaRPr lang="en-GB">
              <a:latin typeface="Verdana" charset="0"/>
              <a:ea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nchor="ctr"/>
          <a:lstStyle/>
          <a:p>
            <a:r>
              <a:rPr lang="en-US" sz="2800">
                <a:latin typeface="Verdana" charset="0"/>
                <a:ea typeface="ＭＳ Ｐゴシック" charset="0"/>
                <a:cs typeface="ＭＳ Ｐゴシック" charset="0"/>
              </a:rPr>
              <a:t>1.4 The Millennium Development Goals</a:t>
            </a:r>
          </a:p>
        </p:txBody>
      </p:sp>
      <p:sp>
        <p:nvSpPr>
          <p:cNvPr id="26626" name="Rectangle 3"/>
          <p:cNvSpPr>
            <a:spLocks noGrp="1" noChangeArrowheads="1"/>
          </p:cNvSpPr>
          <p:nvPr>
            <p:ph type="body" idx="1"/>
          </p:nvPr>
        </p:nvSpPr>
        <p:spPr/>
        <p:txBody>
          <a:bodyPr/>
          <a:lstStyle/>
          <a:p>
            <a:pPr>
              <a:lnSpc>
                <a:spcPct val="90000"/>
              </a:lnSpc>
            </a:pPr>
            <a:r>
              <a:rPr lang="en-US">
                <a:latin typeface="Verdana" charset="0"/>
                <a:ea typeface="ＭＳ Ｐゴシック" charset="0"/>
                <a:cs typeface="ＭＳ Ｐゴシック" charset="0"/>
              </a:rPr>
              <a:t>Millennium Development goals (MDGs)</a:t>
            </a:r>
          </a:p>
          <a:p>
            <a:pPr lvl="1">
              <a:lnSpc>
                <a:spcPct val="90000"/>
              </a:lnSpc>
            </a:pPr>
            <a:r>
              <a:rPr lang="en-US">
                <a:latin typeface="Verdana" charset="0"/>
                <a:ea typeface="ＭＳ Ｐゴシック" charset="0"/>
              </a:rPr>
              <a:t>Eight goals adopted by the United Nations in 2000</a:t>
            </a:r>
          </a:p>
          <a:p>
            <a:pPr lvl="2">
              <a:lnSpc>
                <a:spcPct val="90000"/>
              </a:lnSpc>
            </a:pPr>
            <a:r>
              <a:rPr lang="en-US">
                <a:latin typeface="Verdana" charset="0"/>
                <a:ea typeface="ＭＳ Ｐゴシック" charset="0"/>
              </a:rPr>
              <a:t>Eradicate extreme poverty and hunger</a:t>
            </a:r>
          </a:p>
          <a:p>
            <a:pPr lvl="2">
              <a:lnSpc>
                <a:spcPct val="90000"/>
              </a:lnSpc>
            </a:pPr>
            <a:r>
              <a:rPr lang="en-US">
                <a:latin typeface="Verdana" charset="0"/>
                <a:ea typeface="ＭＳ Ｐゴシック" charset="0"/>
              </a:rPr>
              <a:t>Achieve universal primary education</a:t>
            </a:r>
          </a:p>
          <a:p>
            <a:pPr lvl="2">
              <a:lnSpc>
                <a:spcPct val="90000"/>
              </a:lnSpc>
            </a:pPr>
            <a:r>
              <a:rPr lang="en-US">
                <a:latin typeface="Verdana" charset="0"/>
                <a:ea typeface="ＭＳ Ｐゴシック" charset="0"/>
              </a:rPr>
              <a:t>Promote gender equality and empower women</a:t>
            </a:r>
          </a:p>
          <a:p>
            <a:pPr lvl="2">
              <a:lnSpc>
                <a:spcPct val="90000"/>
              </a:lnSpc>
            </a:pPr>
            <a:r>
              <a:rPr lang="en-US">
                <a:latin typeface="Verdana" charset="0"/>
                <a:ea typeface="ＭＳ Ｐゴシック" charset="0"/>
              </a:rPr>
              <a:t>Reduce child mortality</a:t>
            </a:r>
          </a:p>
          <a:p>
            <a:pPr lvl="2">
              <a:lnSpc>
                <a:spcPct val="90000"/>
              </a:lnSpc>
            </a:pPr>
            <a:r>
              <a:rPr lang="en-US">
                <a:latin typeface="Verdana" charset="0"/>
                <a:ea typeface="ＭＳ Ｐゴシック" charset="0"/>
              </a:rPr>
              <a:t>Improve maternal health</a:t>
            </a:r>
          </a:p>
          <a:p>
            <a:pPr lvl="2">
              <a:lnSpc>
                <a:spcPct val="90000"/>
              </a:lnSpc>
            </a:pPr>
            <a:r>
              <a:rPr lang="en-US">
                <a:latin typeface="Verdana" charset="0"/>
                <a:ea typeface="ＭＳ Ｐゴシック" charset="0"/>
              </a:rPr>
              <a:t>Combat HIV/AIDS, malaria, and other diseases</a:t>
            </a:r>
          </a:p>
          <a:p>
            <a:pPr lvl="2">
              <a:lnSpc>
                <a:spcPct val="90000"/>
              </a:lnSpc>
            </a:pPr>
            <a:r>
              <a:rPr lang="en-US">
                <a:latin typeface="Verdana" charset="0"/>
                <a:ea typeface="ＭＳ Ｐゴシック" charset="0"/>
              </a:rPr>
              <a:t>Ensure environmental sustainability</a:t>
            </a:r>
          </a:p>
          <a:p>
            <a:pPr lvl="2">
              <a:lnSpc>
                <a:spcPct val="90000"/>
              </a:lnSpc>
            </a:pPr>
            <a:r>
              <a:rPr lang="en-US">
                <a:latin typeface="Verdana" charset="0"/>
                <a:ea typeface="ＭＳ Ｐゴシック" charset="0"/>
              </a:rPr>
              <a:t>Develop a global partnership for development</a:t>
            </a:r>
          </a:p>
          <a:p>
            <a:pPr lvl="1">
              <a:lnSpc>
                <a:spcPct val="90000"/>
              </a:lnSpc>
              <a:buFontTx/>
              <a:buNone/>
            </a:pPr>
            <a:endParaRPr lang="en-US">
              <a:latin typeface="Verdana" charset="0"/>
              <a:ea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Table 1.1  </a:t>
            </a:r>
            <a:r>
              <a:rPr lang="en-US" sz="2800" b="0">
                <a:latin typeface="Verdana" charset="0"/>
                <a:ea typeface="ＭＳ Ｐゴシック" charset="0"/>
                <a:cs typeface="ＭＳ Ｐゴシック" charset="0"/>
              </a:rPr>
              <a:t>Millennium Development Goals and Targets for 2015</a:t>
            </a:r>
            <a:endParaRPr lang="en-GB" sz="2800">
              <a:latin typeface="Verdana" charset="0"/>
              <a:ea typeface="ＭＳ Ｐゴシック" charset="0"/>
              <a:cs typeface="ＭＳ Ｐゴシック" charset="0"/>
            </a:endParaRPr>
          </a:p>
        </p:txBody>
      </p:sp>
      <p:pic>
        <p:nvPicPr>
          <p:cNvPr id="28674" name="Picture 3" descr="tbl01_01a.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04800" y="2209800"/>
            <a:ext cx="8458200" cy="3092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p:txBody>
          <a:bodyPr anchor="ctr"/>
          <a:lstStyle/>
          <a:p>
            <a:pPr eaLnBrk="1" hangingPunct="1"/>
            <a:r>
              <a:rPr lang="en-US" sz="2400">
                <a:latin typeface="Verdana" charset="0"/>
                <a:ea typeface="ＭＳ Ｐゴシック" charset="0"/>
                <a:cs typeface="ＭＳ Ｐゴシック" charset="0"/>
              </a:rPr>
              <a:t>Table 1.1  </a:t>
            </a:r>
            <a:r>
              <a:rPr lang="en-US" sz="2400" b="0">
                <a:latin typeface="Verdana" charset="0"/>
                <a:ea typeface="ＭＳ Ｐゴシック" charset="0"/>
                <a:cs typeface="ＭＳ Ｐゴシック" charset="0"/>
              </a:rPr>
              <a:t>Millennium Development Goals and Targets for 2015 (cont</a:t>
            </a:r>
            <a:r>
              <a:rPr lang="ja-JP" altLang="en-US" sz="2400" b="0">
                <a:latin typeface="Verdana" charset="0"/>
                <a:ea typeface="ＭＳ Ｐゴシック" charset="0"/>
                <a:cs typeface="ＭＳ Ｐゴシック" charset="0"/>
              </a:rPr>
              <a:t>’</a:t>
            </a:r>
            <a:r>
              <a:rPr lang="en-US" altLang="ja-JP" sz="2400" b="0">
                <a:latin typeface="Verdana" charset="0"/>
                <a:ea typeface="ＭＳ Ｐゴシック" charset="0"/>
                <a:cs typeface="ＭＳ Ｐゴシック" charset="0"/>
              </a:rPr>
              <a:t>d)</a:t>
            </a:r>
            <a:endParaRPr lang="en-GB" sz="2400">
              <a:latin typeface="Verdana" charset="0"/>
              <a:ea typeface="ＭＳ Ｐゴシック" charset="0"/>
              <a:cs typeface="ＭＳ Ｐゴシック" charset="0"/>
            </a:endParaRPr>
          </a:p>
        </p:txBody>
      </p:sp>
      <p:pic>
        <p:nvPicPr>
          <p:cNvPr id="30722" name="Picture 2" descr="tbl01_01b.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81000" y="1981200"/>
            <a:ext cx="8229600" cy="3492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idx="4294967295"/>
          </p:nvPr>
        </p:nvSpPr>
        <p:spPr/>
        <p:txBody>
          <a:bodyPr anchor="ctr"/>
          <a:lstStyle/>
          <a:p>
            <a:pPr eaLnBrk="1" hangingPunct="1"/>
            <a:r>
              <a:rPr lang="en-US">
                <a:latin typeface="Verdana" charset="0"/>
                <a:ea typeface="ＭＳ Ｐゴシック" charset="0"/>
                <a:cs typeface="ＭＳ Ｐゴシック" charset="0"/>
              </a:rPr>
              <a:t>1.5 Conclusions</a:t>
            </a:r>
            <a:endParaRPr lang="en-GB">
              <a:latin typeface="Verdana" charset="0"/>
              <a:ea typeface="ＭＳ Ｐゴシック" charset="0"/>
              <a:cs typeface="ＭＳ Ｐゴシック" charset="0"/>
            </a:endParaRPr>
          </a:p>
        </p:txBody>
      </p:sp>
      <p:sp>
        <p:nvSpPr>
          <p:cNvPr id="32770" name="Rectangle 3"/>
          <p:cNvSpPr>
            <a:spLocks noGrp="1" noChangeArrowheads="1"/>
          </p:cNvSpPr>
          <p:nvPr>
            <p:ph type="body" idx="4294967295"/>
          </p:nvPr>
        </p:nvSpPr>
        <p:spPr/>
        <p:txBody>
          <a:bodyPr rIns="91440"/>
          <a:lstStyle/>
          <a:p>
            <a:pPr eaLnBrk="1" hangingPunct="1"/>
            <a:r>
              <a:rPr lang="en-US">
                <a:latin typeface="Verdana" charset="0"/>
                <a:ea typeface="ＭＳ Ｐゴシック" charset="0"/>
                <a:cs typeface="ＭＳ Ｐゴシック" charset="0"/>
              </a:rPr>
              <a:t>The importance of Development Economics</a:t>
            </a:r>
          </a:p>
          <a:p>
            <a:pPr eaLnBrk="1" hangingPunct="1"/>
            <a:r>
              <a:rPr lang="en-US">
                <a:latin typeface="Verdana" charset="0"/>
                <a:ea typeface="ＭＳ Ｐゴシック" charset="0"/>
                <a:cs typeface="ＭＳ Ｐゴシック" charset="0"/>
              </a:rPr>
              <a:t>Inclusion of non-economic variables in designing development strategies</a:t>
            </a:r>
          </a:p>
          <a:p>
            <a:pPr eaLnBrk="1" hangingPunct="1"/>
            <a:r>
              <a:rPr lang="en-US">
                <a:latin typeface="Verdana" charset="0"/>
                <a:ea typeface="ＭＳ Ｐゴシック" charset="0"/>
                <a:cs typeface="ＭＳ Ｐゴシック" charset="0"/>
              </a:rPr>
              <a:t>Achieving the Millennium Development Goals</a:t>
            </a:r>
          </a:p>
          <a:p>
            <a:pPr eaLnBrk="1" hangingPunct="1"/>
            <a:r>
              <a:rPr lang="ja-JP" altLang="en-US">
                <a:latin typeface="Verdana" charset="0"/>
                <a:ea typeface="ＭＳ Ｐゴシック" charset="0"/>
                <a:cs typeface="ＭＳ Ｐゴシック" charset="0"/>
              </a:rPr>
              <a:t>“</a:t>
            </a:r>
            <a:r>
              <a:rPr lang="en-US" altLang="ja-JP">
                <a:latin typeface="Verdana" charset="0"/>
                <a:ea typeface="ＭＳ Ｐゴシック" charset="0"/>
                <a:cs typeface="ＭＳ Ｐゴシック" charset="0"/>
              </a:rPr>
              <a:t>…One future-or none at all</a:t>
            </a:r>
            <a:r>
              <a:rPr lang="ja-JP" altLang="en-US">
                <a:latin typeface="Verdana" charset="0"/>
                <a:ea typeface="ＭＳ Ｐゴシック" charset="0"/>
                <a:cs typeface="ＭＳ Ｐゴシック" charset="0"/>
              </a:rPr>
              <a:t>”</a:t>
            </a:r>
            <a:endParaRPr lang="en-GB">
              <a:latin typeface="Verdana" charset="0"/>
              <a:ea typeface="ＭＳ Ｐゴシック" charset="0"/>
              <a:cs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idx="4294967295"/>
          </p:nvPr>
        </p:nvSpPr>
        <p:spPr/>
        <p:txBody>
          <a:bodyPr anchor="ctr"/>
          <a:lstStyle/>
          <a:p>
            <a:pPr eaLnBrk="1" hangingPunct="1"/>
            <a:r>
              <a:rPr lang="en-US">
                <a:latin typeface="Verdana" charset="0"/>
                <a:ea typeface="ＭＳ Ｐゴシック" charset="0"/>
                <a:cs typeface="ＭＳ Ｐゴシック" charset="0"/>
              </a:rPr>
              <a:t>Concepts for Review</a:t>
            </a:r>
          </a:p>
        </p:txBody>
      </p:sp>
      <p:sp>
        <p:nvSpPr>
          <p:cNvPr id="34818" name="Rectangle 3"/>
          <p:cNvSpPr>
            <a:spLocks noGrp="1" noChangeArrowheads="1"/>
          </p:cNvSpPr>
          <p:nvPr>
            <p:ph type="body" sz="half" idx="4294967295"/>
          </p:nvPr>
        </p:nvSpPr>
        <p:spPr>
          <a:xfrm>
            <a:off x="304800" y="1600200"/>
            <a:ext cx="4073525" cy="4572000"/>
          </a:xfrm>
        </p:spPr>
        <p:txBody>
          <a:bodyPr rIns="91440"/>
          <a:lstStyle/>
          <a:p>
            <a:pPr eaLnBrk="1" hangingPunct="1">
              <a:lnSpc>
                <a:spcPct val="80000"/>
              </a:lnSpc>
            </a:pPr>
            <a:r>
              <a:rPr lang="en-US" sz="2000">
                <a:latin typeface="Verdana" charset="0"/>
                <a:ea typeface="ＭＳ Ｐゴシック" charset="0"/>
                <a:cs typeface="ＭＳ Ｐゴシック" charset="0"/>
              </a:rPr>
              <a:t>Absolute Poverty</a:t>
            </a:r>
          </a:p>
          <a:p>
            <a:pPr eaLnBrk="1" hangingPunct="1">
              <a:lnSpc>
                <a:spcPct val="80000"/>
              </a:lnSpc>
            </a:pPr>
            <a:r>
              <a:rPr lang="en-US" sz="2000">
                <a:latin typeface="Verdana" charset="0"/>
                <a:ea typeface="ＭＳ Ｐゴシック" charset="0"/>
                <a:cs typeface="ＭＳ Ｐゴシック" charset="0"/>
              </a:rPr>
              <a:t>Attitudes </a:t>
            </a:r>
          </a:p>
          <a:p>
            <a:pPr eaLnBrk="1" hangingPunct="1">
              <a:lnSpc>
                <a:spcPct val="80000"/>
              </a:lnSpc>
            </a:pPr>
            <a:r>
              <a:rPr lang="en-US" sz="2000">
                <a:latin typeface="Verdana" charset="0"/>
                <a:ea typeface="ＭＳ Ｐゴシック" charset="0"/>
                <a:cs typeface="ＭＳ Ｐゴシック" charset="0"/>
              </a:rPr>
              <a:t>Capabilities</a:t>
            </a:r>
          </a:p>
          <a:p>
            <a:pPr eaLnBrk="1" hangingPunct="1">
              <a:lnSpc>
                <a:spcPct val="80000"/>
              </a:lnSpc>
            </a:pPr>
            <a:r>
              <a:rPr lang="en-US" sz="2000">
                <a:latin typeface="Verdana" charset="0"/>
                <a:ea typeface="ＭＳ Ｐゴシック" charset="0"/>
                <a:cs typeface="ＭＳ Ｐゴシック" charset="0"/>
              </a:rPr>
              <a:t>Developing countries</a:t>
            </a:r>
          </a:p>
          <a:p>
            <a:pPr eaLnBrk="1" hangingPunct="1">
              <a:lnSpc>
                <a:spcPct val="80000"/>
              </a:lnSpc>
            </a:pPr>
            <a:r>
              <a:rPr lang="en-US" sz="2000">
                <a:latin typeface="Verdana" charset="0"/>
                <a:ea typeface="ＭＳ Ｐゴシック" charset="0"/>
                <a:cs typeface="ＭＳ Ｐゴシック" charset="0"/>
              </a:rPr>
              <a:t>Development</a:t>
            </a:r>
          </a:p>
          <a:p>
            <a:pPr eaLnBrk="1" hangingPunct="1">
              <a:lnSpc>
                <a:spcPct val="80000"/>
              </a:lnSpc>
            </a:pPr>
            <a:r>
              <a:rPr lang="en-US" sz="2000">
                <a:latin typeface="Verdana" charset="0"/>
                <a:ea typeface="ＭＳ Ｐゴシック" charset="0"/>
                <a:cs typeface="ＭＳ Ｐゴシック" charset="0"/>
              </a:rPr>
              <a:t>Development economics</a:t>
            </a:r>
          </a:p>
          <a:p>
            <a:pPr eaLnBrk="1" hangingPunct="1">
              <a:lnSpc>
                <a:spcPct val="80000"/>
              </a:lnSpc>
            </a:pPr>
            <a:r>
              <a:rPr lang="en-US" sz="2000">
                <a:latin typeface="Verdana" charset="0"/>
                <a:ea typeface="ＭＳ Ｐゴシック" charset="0"/>
                <a:cs typeface="ＭＳ Ｐゴシック" charset="0"/>
              </a:rPr>
              <a:t>Freedom</a:t>
            </a:r>
          </a:p>
          <a:p>
            <a:pPr eaLnBrk="1" hangingPunct="1">
              <a:lnSpc>
                <a:spcPct val="80000"/>
              </a:lnSpc>
            </a:pPr>
            <a:r>
              <a:rPr lang="en-US" sz="2000">
                <a:latin typeface="Verdana" charset="0"/>
                <a:ea typeface="ＭＳ Ｐゴシック" charset="0"/>
                <a:cs typeface="ＭＳ Ｐゴシック" charset="0"/>
              </a:rPr>
              <a:t>Functionings </a:t>
            </a:r>
          </a:p>
          <a:p>
            <a:pPr eaLnBrk="1" hangingPunct="1">
              <a:lnSpc>
                <a:spcPct val="80000"/>
              </a:lnSpc>
            </a:pPr>
            <a:r>
              <a:rPr lang="en-US" sz="2000">
                <a:latin typeface="Verdana" charset="0"/>
                <a:ea typeface="ＭＳ Ｐゴシック" charset="0"/>
                <a:cs typeface="ＭＳ Ｐゴシック" charset="0"/>
              </a:rPr>
              <a:t>Globalization </a:t>
            </a:r>
          </a:p>
          <a:p>
            <a:pPr eaLnBrk="1" hangingPunct="1">
              <a:lnSpc>
                <a:spcPct val="80000"/>
              </a:lnSpc>
            </a:pPr>
            <a:r>
              <a:rPr lang="en-US" sz="2000">
                <a:latin typeface="Verdana" charset="0"/>
                <a:ea typeface="ＭＳ Ｐゴシック" charset="0"/>
                <a:cs typeface="ＭＳ Ｐゴシック" charset="0"/>
              </a:rPr>
              <a:t>Gross domestic product</a:t>
            </a:r>
          </a:p>
        </p:txBody>
      </p:sp>
      <p:sp>
        <p:nvSpPr>
          <p:cNvPr id="34819" name="Rectangle 4"/>
          <p:cNvSpPr>
            <a:spLocks noGrp="1" noChangeArrowheads="1"/>
          </p:cNvSpPr>
          <p:nvPr>
            <p:ph type="body" sz="half" idx="4294967295"/>
          </p:nvPr>
        </p:nvSpPr>
        <p:spPr>
          <a:xfrm>
            <a:off x="4525963" y="1600200"/>
            <a:ext cx="4073525" cy="4572000"/>
          </a:xfrm>
        </p:spPr>
        <p:txBody>
          <a:bodyPr rIns="91440"/>
          <a:lstStyle/>
          <a:p>
            <a:pPr eaLnBrk="1" hangingPunct="1">
              <a:lnSpc>
                <a:spcPct val="80000"/>
              </a:lnSpc>
            </a:pPr>
            <a:r>
              <a:rPr lang="en-US" sz="2000">
                <a:latin typeface="Verdana" charset="0"/>
                <a:ea typeface="ＭＳ Ｐゴシック" charset="0"/>
                <a:cs typeface="ＭＳ Ｐゴシック" charset="0"/>
              </a:rPr>
              <a:t>Gross national income  (GNI)</a:t>
            </a:r>
          </a:p>
          <a:p>
            <a:pPr eaLnBrk="1" hangingPunct="1">
              <a:lnSpc>
                <a:spcPct val="80000"/>
              </a:lnSpc>
            </a:pPr>
            <a:r>
              <a:rPr lang="en-US" sz="2000">
                <a:latin typeface="Verdana" charset="0"/>
                <a:ea typeface="ＭＳ Ｐゴシック" charset="0"/>
                <a:cs typeface="ＭＳ Ｐゴシック" charset="0"/>
              </a:rPr>
              <a:t>Income per capita</a:t>
            </a:r>
          </a:p>
          <a:p>
            <a:pPr eaLnBrk="1" hangingPunct="1">
              <a:lnSpc>
                <a:spcPct val="80000"/>
              </a:lnSpc>
            </a:pPr>
            <a:r>
              <a:rPr lang="en-US" sz="2000">
                <a:latin typeface="Verdana" charset="0"/>
                <a:ea typeface="ＭＳ Ｐゴシック" charset="0"/>
                <a:cs typeface="ＭＳ Ｐゴシック" charset="0"/>
              </a:rPr>
              <a:t>Institutions</a:t>
            </a:r>
          </a:p>
          <a:p>
            <a:pPr eaLnBrk="1" hangingPunct="1">
              <a:lnSpc>
                <a:spcPct val="80000"/>
              </a:lnSpc>
            </a:pPr>
            <a:r>
              <a:rPr lang="en-US" sz="2000">
                <a:latin typeface="Verdana" charset="0"/>
                <a:ea typeface="ＭＳ Ｐゴシック" charset="0"/>
                <a:cs typeface="ＭＳ Ｐゴシック" charset="0"/>
              </a:rPr>
              <a:t>Less developed countries (LDCs)</a:t>
            </a:r>
          </a:p>
          <a:p>
            <a:pPr eaLnBrk="1" hangingPunct="1">
              <a:lnSpc>
                <a:spcPct val="80000"/>
              </a:lnSpc>
            </a:pPr>
            <a:r>
              <a:rPr lang="en-US" sz="2000">
                <a:latin typeface="Verdana" charset="0"/>
                <a:ea typeface="ＭＳ Ｐゴシック" charset="0"/>
                <a:cs typeface="ＭＳ Ｐゴシック" charset="0"/>
              </a:rPr>
              <a:t>Millennium Development Goals (MDGs)</a:t>
            </a:r>
          </a:p>
          <a:p>
            <a:pPr eaLnBrk="1" hangingPunct="1">
              <a:lnSpc>
                <a:spcPct val="80000"/>
              </a:lnSpc>
            </a:pPr>
            <a:r>
              <a:rPr lang="en-US" sz="2000">
                <a:latin typeface="Verdana" charset="0"/>
                <a:ea typeface="ＭＳ Ｐゴシック" charset="0"/>
                <a:cs typeface="ＭＳ Ｐゴシック" charset="0"/>
              </a:rPr>
              <a:t>More developed countries (MDCs) </a:t>
            </a:r>
          </a:p>
          <a:p>
            <a:pPr eaLnBrk="1" hangingPunct="1">
              <a:lnSpc>
                <a:spcPct val="80000"/>
              </a:lnSpc>
            </a:pPr>
            <a:r>
              <a:rPr lang="en-US" sz="2000">
                <a:latin typeface="Verdana" charset="0"/>
                <a:ea typeface="ＭＳ Ｐゴシック" charset="0"/>
                <a:cs typeface="ＭＳ Ｐゴシック" charset="0"/>
              </a:rPr>
              <a:t>Political economy</a:t>
            </a:r>
          </a:p>
          <a:p>
            <a:pPr eaLnBrk="1" hangingPunct="1">
              <a:lnSpc>
                <a:spcPct val="80000"/>
              </a:lnSpc>
              <a:buFontTx/>
              <a:buNone/>
            </a:pPr>
            <a:endParaRPr lang="en-US" sz="2000">
              <a:latin typeface="Verdana" charset="0"/>
              <a:ea typeface="ＭＳ Ｐゴシック" charset="0"/>
              <a:cs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idx="4294967295"/>
          </p:nvPr>
        </p:nvSpPr>
        <p:spPr/>
        <p:txBody>
          <a:bodyPr anchor="ctr"/>
          <a:lstStyle/>
          <a:p>
            <a:pPr eaLnBrk="1" hangingPunct="1"/>
            <a:r>
              <a:rPr lang="en-US">
                <a:latin typeface="Verdana" charset="0"/>
                <a:ea typeface="ＭＳ Ｐゴシック" charset="0"/>
                <a:cs typeface="ＭＳ Ｐゴシック" charset="0"/>
              </a:rPr>
              <a:t>Concepts for Review (cont</a:t>
            </a:r>
            <a:r>
              <a:rPr lang="ja-JP" altLang="en-US">
                <a:latin typeface="Verdana" charset="0"/>
                <a:ea typeface="ＭＳ Ｐゴシック" charset="0"/>
                <a:cs typeface="ＭＳ Ｐゴシック" charset="0"/>
              </a:rPr>
              <a:t>’</a:t>
            </a:r>
            <a:r>
              <a:rPr lang="en-US" altLang="ja-JP">
                <a:latin typeface="Verdana" charset="0"/>
                <a:ea typeface="ＭＳ Ｐゴシック" charset="0"/>
                <a:cs typeface="ＭＳ Ｐゴシック" charset="0"/>
              </a:rPr>
              <a:t>d)</a:t>
            </a:r>
            <a:endParaRPr lang="en-US">
              <a:latin typeface="Verdana" charset="0"/>
              <a:ea typeface="ＭＳ Ｐゴシック" charset="0"/>
              <a:cs typeface="ＭＳ Ｐゴシック" charset="0"/>
            </a:endParaRPr>
          </a:p>
        </p:txBody>
      </p:sp>
      <p:sp>
        <p:nvSpPr>
          <p:cNvPr id="36866" name="Rectangle 3"/>
          <p:cNvSpPr>
            <a:spLocks noGrp="1" noChangeArrowheads="1"/>
          </p:cNvSpPr>
          <p:nvPr>
            <p:ph type="body" sz="half" idx="4294967295"/>
          </p:nvPr>
        </p:nvSpPr>
        <p:spPr>
          <a:xfrm>
            <a:off x="304800" y="1600200"/>
            <a:ext cx="4073525" cy="4572000"/>
          </a:xfrm>
        </p:spPr>
        <p:txBody>
          <a:bodyPr rIns="91440"/>
          <a:lstStyle/>
          <a:p>
            <a:pPr eaLnBrk="1" hangingPunct="1"/>
            <a:r>
              <a:rPr lang="en-US" sz="2000">
                <a:latin typeface="Verdana" charset="0"/>
                <a:ea typeface="ＭＳ Ｐゴシック" charset="0"/>
                <a:cs typeface="ＭＳ Ｐゴシック" charset="0"/>
              </a:rPr>
              <a:t>Self-esteem</a:t>
            </a:r>
          </a:p>
          <a:p>
            <a:pPr eaLnBrk="1" hangingPunct="1"/>
            <a:r>
              <a:rPr lang="en-US" sz="2000">
                <a:latin typeface="Verdana" charset="0"/>
                <a:ea typeface="ＭＳ Ｐゴシック" charset="0"/>
                <a:cs typeface="ＭＳ Ｐゴシック" charset="0"/>
              </a:rPr>
              <a:t>Social system</a:t>
            </a:r>
          </a:p>
          <a:p>
            <a:pPr eaLnBrk="1" hangingPunct="1"/>
            <a:r>
              <a:rPr lang="en-US" sz="2000">
                <a:latin typeface="Verdana" charset="0"/>
                <a:ea typeface="ＭＳ Ｐゴシック" charset="0"/>
                <a:cs typeface="ＭＳ Ｐゴシック" charset="0"/>
              </a:rPr>
              <a:t>Subsistence economy</a:t>
            </a:r>
          </a:p>
          <a:p>
            <a:pPr eaLnBrk="1" hangingPunct="1"/>
            <a:r>
              <a:rPr lang="en-US" sz="2000">
                <a:latin typeface="Verdana" charset="0"/>
                <a:ea typeface="ＭＳ Ｐゴシック" charset="0"/>
                <a:cs typeface="ＭＳ Ｐゴシック" charset="0"/>
              </a:rPr>
              <a:t>Sustenance </a:t>
            </a:r>
          </a:p>
          <a:p>
            <a:pPr eaLnBrk="1" hangingPunct="1"/>
            <a:r>
              <a:rPr lang="en-US" sz="2000">
                <a:latin typeface="Verdana" charset="0"/>
                <a:ea typeface="ＭＳ Ｐゴシック" charset="0"/>
                <a:cs typeface="ＭＳ Ｐゴシック" charset="0"/>
              </a:rPr>
              <a:t>Traditional economics</a:t>
            </a:r>
          </a:p>
          <a:p>
            <a:pPr eaLnBrk="1" hangingPunct="1"/>
            <a:r>
              <a:rPr lang="en-US" sz="2000">
                <a:latin typeface="Verdana" charset="0"/>
                <a:ea typeface="ＭＳ Ｐゴシック" charset="0"/>
                <a:cs typeface="ＭＳ Ｐゴシック" charset="0"/>
              </a:rPr>
              <a:t>Values</a:t>
            </a:r>
          </a:p>
          <a:p>
            <a:pPr eaLnBrk="1" hangingPunct="1"/>
            <a:endParaRPr lang="en-US" sz="2000">
              <a:latin typeface="Verdana" charset="0"/>
              <a:ea typeface="ＭＳ Ｐゴシック" charset="0"/>
              <a:cs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Grp="1" noChangeArrowheads="1"/>
          </p:cNvSpPr>
          <p:nvPr>
            <p:ph type="title" idx="4294967295"/>
          </p:nvPr>
        </p:nvSpPr>
        <p:spPr/>
        <p:txBody>
          <a:bodyPr anchor="ctr"/>
          <a:lstStyle/>
          <a:p>
            <a:pPr eaLnBrk="1" hangingPunct="1"/>
            <a:r>
              <a:rPr lang="en-US">
                <a:latin typeface="Verdana" charset="0"/>
                <a:ea typeface="ＭＳ Ｐゴシック" charset="0"/>
                <a:cs typeface="ＭＳ Ｐゴシック" charset="0"/>
              </a:rPr>
              <a:t>1.1 How the Other Half Live</a:t>
            </a:r>
            <a:endParaRPr lang="en-GB">
              <a:latin typeface="Verdana" charset="0"/>
              <a:ea typeface="ＭＳ Ｐゴシック" charset="0"/>
              <a:cs typeface="ＭＳ Ｐゴシック" charset="0"/>
            </a:endParaRPr>
          </a:p>
        </p:txBody>
      </p:sp>
      <p:sp>
        <p:nvSpPr>
          <p:cNvPr id="6146" name="Rectangle 3"/>
          <p:cNvSpPr>
            <a:spLocks noGrp="1" noChangeArrowheads="1"/>
          </p:cNvSpPr>
          <p:nvPr>
            <p:ph type="body" idx="4294967295"/>
          </p:nvPr>
        </p:nvSpPr>
        <p:spPr/>
        <p:txBody>
          <a:bodyPr rIns="91440"/>
          <a:lstStyle/>
          <a:p>
            <a:pPr marL="0" indent="0" eaLnBrk="1" hangingPunct="1">
              <a:lnSpc>
                <a:spcPct val="80000"/>
              </a:lnSpc>
              <a:buFontTx/>
              <a:buNone/>
            </a:pPr>
            <a:r>
              <a:rPr lang="en-US" sz="1800" i="1">
                <a:latin typeface="Verdana" charset="0"/>
                <a:ea typeface="ＭＳ Ｐゴシック" charset="0"/>
                <a:cs typeface="ＭＳ Ｐゴシック" charset="0"/>
              </a:rPr>
              <a:t>When one is poor, she has no say in public, she feels inferior. She has no food, so there is famine in her house; no clothing, and no progress in her family. </a:t>
            </a:r>
          </a:p>
          <a:p>
            <a:pPr marL="0" indent="0" algn="r" eaLnBrk="1" hangingPunct="1">
              <a:lnSpc>
                <a:spcPct val="80000"/>
              </a:lnSpc>
              <a:buFontTx/>
              <a:buNone/>
            </a:pPr>
            <a:r>
              <a:rPr lang="en-US" sz="1600" b="1">
                <a:latin typeface="Verdana" charset="0"/>
                <a:ea typeface="ＭＳ Ｐゴシック" charset="0"/>
                <a:cs typeface="ＭＳ Ｐゴシック" charset="0"/>
              </a:rPr>
              <a:t>—A poor woman from Uganda</a:t>
            </a:r>
            <a:r>
              <a:rPr lang="en-US" sz="1600">
                <a:latin typeface="Verdana" charset="0"/>
                <a:ea typeface="ＭＳ Ｐゴシック" charset="0"/>
                <a:cs typeface="ＭＳ Ｐゴシック" charset="0"/>
              </a:rPr>
              <a:t> </a:t>
            </a:r>
          </a:p>
          <a:p>
            <a:pPr marL="0" indent="0" eaLnBrk="1" hangingPunct="1">
              <a:lnSpc>
                <a:spcPct val="80000"/>
              </a:lnSpc>
              <a:buFontTx/>
              <a:buNone/>
            </a:pPr>
            <a:endParaRPr lang="en-US" sz="1600">
              <a:latin typeface="Verdana" charset="0"/>
              <a:ea typeface="ＭＳ Ｐゴシック" charset="0"/>
              <a:cs typeface="ＭＳ Ｐゴシック" charset="0"/>
            </a:endParaRPr>
          </a:p>
          <a:p>
            <a:pPr marL="0" indent="0" eaLnBrk="1" hangingPunct="1">
              <a:lnSpc>
                <a:spcPct val="80000"/>
              </a:lnSpc>
              <a:buFontTx/>
              <a:buNone/>
            </a:pPr>
            <a:r>
              <a:rPr lang="en-US" sz="1800" i="1">
                <a:latin typeface="Verdana" charset="0"/>
                <a:ea typeface="ＭＳ Ｐゴシック" charset="0"/>
                <a:cs typeface="ＭＳ Ｐゴシック" charset="0"/>
              </a:rPr>
              <a:t>For a poor person everything is terrible—illness, humiliation, shame. We are cripples; we are afraid of everything; we depend on everyone. No one needs us. We are like garbage that everyone wants to get rid of. </a:t>
            </a:r>
          </a:p>
          <a:p>
            <a:pPr marL="0" indent="0" algn="r" eaLnBrk="1" hangingPunct="1">
              <a:lnSpc>
                <a:spcPct val="80000"/>
              </a:lnSpc>
              <a:buFontTx/>
              <a:buNone/>
            </a:pPr>
            <a:r>
              <a:rPr lang="en-US" sz="1600" b="1">
                <a:latin typeface="Verdana" charset="0"/>
                <a:ea typeface="ＭＳ Ｐゴシック" charset="0"/>
                <a:cs typeface="ＭＳ Ｐゴシック" charset="0"/>
              </a:rPr>
              <a:t>—A blind woman from Tiraspol, Moldova</a:t>
            </a:r>
            <a:r>
              <a:rPr lang="en-US" sz="1800">
                <a:latin typeface="Verdana" charset="0"/>
                <a:ea typeface="ＭＳ Ｐゴシック" charset="0"/>
                <a:cs typeface="ＭＳ Ｐゴシック" charset="0"/>
              </a:rPr>
              <a:t> </a:t>
            </a:r>
          </a:p>
          <a:p>
            <a:pPr marL="0" indent="0" eaLnBrk="1" hangingPunct="1">
              <a:lnSpc>
                <a:spcPct val="80000"/>
              </a:lnSpc>
              <a:buFontTx/>
              <a:buNone/>
            </a:pPr>
            <a:endParaRPr lang="en-US" sz="1800">
              <a:latin typeface="Verdana" charset="0"/>
              <a:ea typeface="ＭＳ Ｐゴシック" charset="0"/>
              <a:cs typeface="ＭＳ Ｐゴシック" charset="0"/>
            </a:endParaRPr>
          </a:p>
          <a:p>
            <a:pPr marL="0" indent="0" eaLnBrk="1" hangingPunct="1">
              <a:lnSpc>
                <a:spcPct val="80000"/>
              </a:lnSpc>
              <a:buFontTx/>
              <a:buNone/>
            </a:pPr>
            <a:r>
              <a:rPr lang="en-US" sz="1800" i="1">
                <a:latin typeface="Verdana" charset="0"/>
                <a:ea typeface="ＭＳ Ｐゴシック" charset="0"/>
                <a:cs typeface="ＭＳ Ｐゴシック" charset="0"/>
              </a:rPr>
              <a:t>Life in the area is so precarious that the youth and every able person have to migrate to the towns or join the army at the war front in order to escape the hazards of hunger escalating over here. </a:t>
            </a:r>
          </a:p>
          <a:p>
            <a:pPr marL="0" indent="0" algn="r" eaLnBrk="1" hangingPunct="1">
              <a:lnSpc>
                <a:spcPct val="80000"/>
              </a:lnSpc>
              <a:buFontTx/>
              <a:buNone/>
            </a:pPr>
            <a:r>
              <a:rPr lang="en-US" sz="1600" b="1">
                <a:latin typeface="Verdana" charset="0"/>
                <a:ea typeface="ＭＳ Ｐゴシック" charset="0"/>
                <a:cs typeface="ＭＳ Ｐゴシック" charset="0"/>
              </a:rPr>
              <a:t>—Participant in a discussion group in rural Ethiopia </a:t>
            </a:r>
          </a:p>
        </p:txBody>
      </p:sp>
    </p:spTree>
  </p:cSld>
  <p:clrMapOvr>
    <a:masterClrMapping/>
  </p:clrMapOvr>
  <p:transition spd="med">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idx="4294967295"/>
          </p:nvPr>
        </p:nvSpPr>
        <p:spPr/>
        <p:txBody>
          <a:bodyPr anchor="ctr"/>
          <a:lstStyle/>
          <a:p>
            <a:r>
              <a:rPr lang="en-US">
                <a:latin typeface="Verdana" charset="0"/>
                <a:ea typeface="ＭＳ Ｐゴシック" charset="0"/>
                <a:cs typeface="ＭＳ Ｐゴシック" charset="0"/>
              </a:rPr>
              <a:t>1.1 How the Other Half Live</a:t>
            </a:r>
          </a:p>
        </p:txBody>
      </p:sp>
      <p:sp>
        <p:nvSpPr>
          <p:cNvPr id="8194" name="Content Placeholder 2"/>
          <p:cNvSpPr>
            <a:spLocks noGrp="1"/>
          </p:cNvSpPr>
          <p:nvPr>
            <p:ph idx="4294967295"/>
          </p:nvPr>
        </p:nvSpPr>
        <p:spPr/>
        <p:txBody>
          <a:bodyPr rIns="91440"/>
          <a:lstStyle/>
          <a:p>
            <a:r>
              <a:rPr lang="en-US" sz="1600" i="1">
                <a:latin typeface="Verdana" charset="0"/>
                <a:ea typeface="ＭＳ Ｐゴシック" charset="0"/>
                <a:cs typeface="ＭＳ Ｐゴシック" charset="0"/>
              </a:rPr>
              <a:t>When food was in abundance, relatives used to share it. These days of hunger, however not even relatives would help you by giving you some food.                    </a:t>
            </a:r>
            <a:r>
              <a:rPr lang="en-US" sz="1600" b="1">
                <a:latin typeface="Verdana" charset="0"/>
                <a:ea typeface="ＭＳ Ｐゴシック" charset="0"/>
                <a:cs typeface="ＭＳ Ｐゴシック" charset="0"/>
              </a:rPr>
              <a:t>—Young man in Nichimishi, Zambia</a:t>
            </a:r>
          </a:p>
          <a:p>
            <a:r>
              <a:rPr lang="en-US" sz="1600" i="1">
                <a:latin typeface="Verdana" charset="0"/>
                <a:ea typeface="ＭＳ Ｐゴシック" charset="0"/>
                <a:cs typeface="ＭＳ Ｐゴシック" charset="0"/>
              </a:rPr>
              <a:t>We have to line up for hours before it is our turn to draw water.                     			</a:t>
            </a:r>
            <a:r>
              <a:rPr lang="en-US" sz="1600" b="1">
                <a:latin typeface="Verdana" charset="0"/>
                <a:ea typeface="ＭＳ Ｐゴシック" charset="0"/>
                <a:cs typeface="ＭＳ Ｐゴシック" charset="0"/>
              </a:rPr>
              <a:t>—Mbwadzulu Village (Mangochi), Malawi</a:t>
            </a:r>
          </a:p>
          <a:p>
            <a:r>
              <a:rPr lang="en-US" sz="1600" i="1">
                <a:latin typeface="Verdana" charset="0"/>
                <a:ea typeface="ＭＳ Ｐゴシック" charset="0"/>
                <a:cs typeface="ＭＳ Ｐゴシック" charset="0"/>
              </a:rPr>
              <a:t>[Poverty is] . . . low salaries and lack of jobs. And it</a:t>
            </a:r>
            <a:r>
              <a:rPr lang="ja-JP" altLang="en-US" sz="1600" i="1">
                <a:latin typeface="Verdana" charset="0"/>
                <a:ea typeface="ＭＳ Ｐゴシック" charset="0"/>
                <a:cs typeface="ＭＳ Ｐゴシック" charset="0"/>
              </a:rPr>
              <a:t>’</a:t>
            </a:r>
            <a:r>
              <a:rPr lang="en-US" altLang="ja-JP" sz="1600" i="1">
                <a:latin typeface="Verdana" charset="0"/>
                <a:ea typeface="ＭＳ Ｐゴシック" charset="0"/>
                <a:cs typeface="ＭＳ Ｐゴシック" charset="0"/>
              </a:rPr>
              <a:t>s also not having medicine, food, and clothes.         --</a:t>
            </a:r>
            <a:r>
              <a:rPr lang="en-US" altLang="ja-JP" sz="1600" b="1">
                <a:latin typeface="Verdana" charset="0"/>
                <a:ea typeface="ＭＳ Ｐゴシック" charset="0"/>
                <a:cs typeface="ＭＳ Ｐゴシック" charset="0"/>
              </a:rPr>
              <a:t>Discussion group, Brazil</a:t>
            </a:r>
          </a:p>
          <a:p>
            <a:r>
              <a:rPr lang="en-US" sz="1600" i="1">
                <a:latin typeface="Verdana" charset="0"/>
                <a:ea typeface="ＭＳ Ｐゴシック" charset="0"/>
                <a:cs typeface="ＭＳ Ｐゴシック" charset="0"/>
              </a:rPr>
              <a:t>Don</a:t>
            </a:r>
            <a:r>
              <a:rPr lang="ja-JP" altLang="en-US" sz="1600" i="1">
                <a:latin typeface="Verdana" charset="0"/>
                <a:ea typeface="ＭＳ Ｐゴシック" charset="0"/>
                <a:cs typeface="ＭＳ Ｐゴシック" charset="0"/>
              </a:rPr>
              <a:t>’</a:t>
            </a:r>
            <a:r>
              <a:rPr lang="en-US" altLang="ja-JP" sz="1600" i="1">
                <a:latin typeface="Verdana" charset="0"/>
                <a:ea typeface="ＭＳ Ｐゴシック" charset="0"/>
                <a:cs typeface="ＭＳ Ｐゴシック" charset="0"/>
              </a:rPr>
              <a:t>t ask me what poverty is because you have met it outside my house. Look at the house and count the number of holes. Look at the utensils and the clothes I am wearing. Look at everything and write what you see. What you see is poverty. </a:t>
            </a:r>
            <a:r>
              <a:rPr lang="en-US" altLang="ja-JP" sz="1600" b="1">
                <a:latin typeface="Verdana" charset="0"/>
                <a:ea typeface="ＭＳ Ｐゴシック" charset="0"/>
                <a:cs typeface="ＭＳ Ｐゴシック" charset="0"/>
              </a:rPr>
              <a:t>—Poor man in Kenya</a:t>
            </a:r>
          </a:p>
          <a:p>
            <a:r>
              <a:rPr lang="en-US" sz="1800" b="1" i="1" u="sng">
                <a:latin typeface="Verdana" charset="0"/>
                <a:ea typeface="ＭＳ Ｐゴシック" charset="0"/>
                <a:cs typeface="ＭＳ Ｐゴシック" charset="0"/>
              </a:rPr>
              <a:t>A universal theme reflected in these seven quotes is that poverty is more than lack of income – it is inherently multidimensional, as is economic development</a:t>
            </a:r>
            <a:r>
              <a:rPr lang="en-US" sz="1800">
                <a:latin typeface="Verdana" charset="0"/>
                <a:ea typeface="ＭＳ Ｐゴシック" charset="0"/>
                <a:cs typeface="ＭＳ Ｐゴシック" charset="0"/>
              </a:rPr>
              <a:t>.</a:t>
            </a:r>
          </a:p>
        </p:txBody>
      </p:sp>
    </p:spTree>
  </p:cSld>
  <p:clrMapOvr>
    <a:masterClrMapping/>
  </p:clrMapOvr>
  <p:transition spd="med">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a:latin typeface="Verdana" charset="0"/>
                <a:ea typeface="ＭＳ Ｐゴシック" charset="0"/>
              </a:rPr>
              <a:t>The Nature of Development Economics</a:t>
            </a:r>
          </a:p>
          <a:p>
            <a:pPr lvl="2" eaLnBrk="1" hangingPunct="1"/>
            <a:r>
              <a:rPr lang="en-US" dirty="0">
                <a:latin typeface="Verdana" charset="0"/>
                <a:ea typeface="ＭＳ Ｐゴシック" charset="0"/>
              </a:rPr>
              <a:t>Greater scope than traditional neoclassical economics and political economy.</a:t>
            </a:r>
          </a:p>
          <a:p>
            <a:pPr lvl="1" eaLnBrk="1" hangingPunct="1"/>
            <a:r>
              <a:rPr lang="en-US" b="1" dirty="0">
                <a:latin typeface="Verdana" charset="0"/>
                <a:ea typeface="ＭＳ Ｐゴシック" charset="0"/>
              </a:rPr>
              <a:t>Why Study Development Economics? Some Critical Questions</a:t>
            </a:r>
          </a:p>
          <a:p>
            <a:pPr lvl="1" eaLnBrk="1" hangingPunct="1"/>
            <a:r>
              <a:rPr lang="en-US" b="1" dirty="0">
                <a:latin typeface="Verdana" charset="0"/>
                <a:ea typeface="ＭＳ Ｐゴシック" charset="0"/>
              </a:rPr>
              <a:t>The Important Role of Values in Development Economics</a:t>
            </a:r>
          </a:p>
        </p:txBody>
      </p:sp>
    </p:spTree>
  </p:cSld>
  <p:clrMapOvr>
    <a:masterClrMapping/>
  </p:clrMapOvr>
  <p:transition spd="med">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title" idx="4294967295"/>
          </p:nvPr>
        </p:nvSpPr>
        <p:spPr>
          <a:xfrm>
            <a:off x="1371600" y="152400"/>
            <a:ext cx="7620000" cy="992188"/>
          </a:xfrm>
        </p:spPr>
        <p:txBody>
          <a:bodyPr anchor="ctr"/>
          <a:lstStyle/>
          <a:p>
            <a:pPr eaLnBrk="1" hangingPunct="1"/>
            <a:r>
              <a:rPr lang="en-US" sz="2800" dirty="0">
                <a:latin typeface="Verdana" charset="0"/>
                <a:ea typeface="ＭＳ Ｐゴシック" charset="0"/>
                <a:cs typeface="ＭＳ Ｐゴシック" charset="0"/>
              </a:rPr>
              <a:t>Figure 1.1  </a:t>
            </a:r>
            <a:r>
              <a:rPr lang="en-US" sz="2800" b="0" dirty="0">
                <a:latin typeface="Verdana" charset="0"/>
                <a:ea typeface="ＭＳ Ｐゴシック" charset="0"/>
                <a:cs typeface="ＭＳ Ｐゴシック" charset="0"/>
              </a:rPr>
              <a:t>World Income Distribution</a:t>
            </a:r>
            <a:endParaRPr lang="en-GB" sz="2800" dirty="0">
              <a:latin typeface="Verdana" charset="0"/>
              <a:ea typeface="ＭＳ Ｐゴシック" charset="0"/>
              <a:cs typeface="ＭＳ Ｐゴシック" charset="0"/>
            </a:endParaRPr>
          </a:p>
        </p:txBody>
      </p:sp>
      <p:pic>
        <p:nvPicPr>
          <p:cNvPr id="12290" name="Picture 2" descr="fig01_01.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24000" y="1219200"/>
            <a:ext cx="5827713" cy="4954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idx="4294967295"/>
          </p:nvPr>
        </p:nvSpPr>
        <p:spPr/>
        <p:txBody>
          <a:bodyPr anchor="ctr"/>
          <a:lstStyle/>
          <a:p>
            <a:pPr eaLnBrk="1" hangingPunct="1"/>
            <a:r>
              <a:rPr lang="en-GB" sz="2800">
                <a:latin typeface="Verdana" charset="0"/>
                <a:ea typeface="ＭＳ Ｐゴシック" charset="0"/>
                <a:cs typeface="ＭＳ Ｐゴシック" charset="0"/>
              </a:rPr>
              <a:t>1.2 Economics and Development Studies</a:t>
            </a:r>
          </a:p>
        </p:txBody>
      </p:sp>
      <p:sp>
        <p:nvSpPr>
          <p:cNvPr id="14338" name="Rectangle 3"/>
          <p:cNvSpPr>
            <a:spLocks noGrp="1" noChangeArrowheads="1"/>
          </p:cNvSpPr>
          <p:nvPr>
            <p:ph type="body" idx="4294967295"/>
          </p:nvPr>
        </p:nvSpPr>
        <p:spPr/>
        <p:txBody>
          <a:bodyPr rIns="91440"/>
          <a:lstStyle/>
          <a:p>
            <a:pPr eaLnBrk="1" hangingPunct="1"/>
            <a:r>
              <a:rPr lang="en-US" sz="2400" b="1">
                <a:latin typeface="Verdana" charset="0"/>
                <a:ea typeface="ＭＳ Ｐゴシック" charset="0"/>
                <a:cs typeface="ＭＳ Ｐゴシック" charset="0"/>
              </a:rPr>
              <a:t>Economies as Social Systems: The Need to Go Beyond Simple Economics</a:t>
            </a:r>
            <a:endParaRPr lang="en-US" b="1">
              <a:latin typeface="Verdana" charset="0"/>
              <a:ea typeface="ＭＳ Ｐゴシック" charset="0"/>
              <a:cs typeface="ＭＳ Ｐゴシック" charset="0"/>
            </a:endParaRPr>
          </a:p>
          <a:p>
            <a:pPr eaLnBrk="1" hangingPunct="1"/>
            <a:r>
              <a:rPr lang="en-US" sz="2000">
                <a:latin typeface="Verdana" charset="0"/>
                <a:ea typeface="ＭＳ Ｐゴシック" charset="0"/>
                <a:cs typeface="ＭＳ Ｐゴシック" charset="0"/>
              </a:rPr>
              <a:t>Social Systems</a:t>
            </a:r>
          </a:p>
          <a:p>
            <a:pPr lvl="1" eaLnBrk="1" hangingPunct="1"/>
            <a:r>
              <a:rPr lang="en-US" sz="1800">
                <a:latin typeface="Verdana" charset="0"/>
                <a:ea typeface="ＭＳ Ｐゴシック" charset="0"/>
              </a:rPr>
              <a:t>Interdependent relationships between economic and non-economic factors</a:t>
            </a:r>
          </a:p>
          <a:p>
            <a:pPr eaLnBrk="1" hangingPunct="1"/>
            <a:r>
              <a:rPr lang="en-US" sz="2000">
                <a:latin typeface="Verdana" charset="0"/>
                <a:ea typeface="ＭＳ Ｐゴシック" charset="0"/>
                <a:cs typeface="ＭＳ Ｐゴシック" charset="0"/>
              </a:rPr>
              <a:t>Success or failure of development policy </a:t>
            </a:r>
          </a:p>
          <a:p>
            <a:pPr lvl="1" eaLnBrk="1" hangingPunct="1"/>
            <a:r>
              <a:rPr lang="en-US" sz="1800">
                <a:latin typeface="Verdana" charset="0"/>
                <a:ea typeface="ＭＳ Ｐゴシック" charset="0"/>
              </a:rPr>
              <a:t>Importance of taking account of institutional and structural variables along with more traditional economic variables</a:t>
            </a:r>
          </a:p>
          <a:p>
            <a:pPr lvl="1" eaLnBrk="1" hangingPunct="1"/>
            <a:endParaRPr lang="en-GB" sz="1800">
              <a:latin typeface="Verdana" charset="0"/>
              <a:ea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1.3 What Do We Mean by Development?</a:t>
            </a:r>
            <a:endParaRPr lang="en-GB" sz="2800">
              <a:latin typeface="Verdana" charset="0"/>
              <a:ea typeface="ＭＳ Ｐゴシック" charset="0"/>
              <a:cs typeface="ＭＳ Ｐゴシック" charset="0"/>
            </a:endParaRPr>
          </a:p>
        </p:txBody>
      </p:sp>
      <p:sp>
        <p:nvSpPr>
          <p:cNvPr id="16386" name="Rectangle 3"/>
          <p:cNvSpPr>
            <a:spLocks noGrp="1" noChangeArrowheads="1"/>
          </p:cNvSpPr>
          <p:nvPr>
            <p:ph type="body" idx="4294967295"/>
          </p:nvPr>
        </p:nvSpPr>
        <p:spPr>
          <a:xfrm>
            <a:off x="304800" y="1447800"/>
            <a:ext cx="8534400" cy="4419600"/>
          </a:xfrm>
        </p:spPr>
        <p:txBody>
          <a:bodyPr rIns="91440"/>
          <a:lstStyle/>
          <a:p>
            <a:pPr eaLnBrk="1" hangingPunct="1">
              <a:lnSpc>
                <a:spcPct val="80000"/>
              </a:lnSpc>
            </a:pPr>
            <a:r>
              <a:rPr lang="en-US" sz="2000" b="1" dirty="0">
                <a:latin typeface="Verdana" charset="0"/>
                <a:ea typeface="ＭＳ Ｐゴシック" charset="0"/>
                <a:cs typeface="ＭＳ Ｐゴシック" charset="0"/>
              </a:rPr>
              <a:t>Traditional Economic Measures</a:t>
            </a:r>
          </a:p>
          <a:p>
            <a:pPr lvl="1" eaLnBrk="1" hangingPunct="1">
              <a:lnSpc>
                <a:spcPct val="80000"/>
              </a:lnSpc>
            </a:pPr>
            <a:r>
              <a:rPr lang="en-US" sz="1600" dirty="0">
                <a:latin typeface="Verdana" charset="0"/>
                <a:ea typeface="ＭＳ Ｐゴシック" charset="0"/>
              </a:rPr>
              <a:t>Gross National Income (GNI)</a:t>
            </a:r>
          </a:p>
          <a:p>
            <a:pPr lvl="1" eaLnBrk="1" hangingPunct="1">
              <a:lnSpc>
                <a:spcPct val="80000"/>
              </a:lnSpc>
            </a:pPr>
            <a:r>
              <a:rPr lang="en-US" sz="1600" dirty="0">
                <a:latin typeface="Verdana" charset="0"/>
                <a:ea typeface="ＭＳ Ｐゴシック" charset="0"/>
              </a:rPr>
              <a:t>Income per capita</a:t>
            </a:r>
          </a:p>
          <a:p>
            <a:pPr lvl="1" eaLnBrk="1" hangingPunct="1">
              <a:lnSpc>
                <a:spcPct val="80000"/>
              </a:lnSpc>
            </a:pPr>
            <a:r>
              <a:rPr lang="en-US" sz="1600" dirty="0">
                <a:latin typeface="Verdana" charset="0"/>
                <a:ea typeface="ＭＳ Ｐゴシック" charset="0"/>
              </a:rPr>
              <a:t>Utility of that income?</a:t>
            </a:r>
          </a:p>
          <a:p>
            <a:pPr eaLnBrk="1" hangingPunct="1">
              <a:lnSpc>
                <a:spcPct val="80000"/>
              </a:lnSpc>
            </a:pPr>
            <a:r>
              <a:rPr lang="en-US" sz="2000" b="1" dirty="0">
                <a:latin typeface="Verdana" charset="0"/>
                <a:ea typeface="ＭＳ Ｐゴシック" charset="0"/>
                <a:cs typeface="ＭＳ Ｐゴシック" charset="0"/>
              </a:rPr>
              <a:t>The New Economic View of Development</a:t>
            </a:r>
          </a:p>
          <a:p>
            <a:pPr lvl="1" eaLnBrk="1" hangingPunct="1">
              <a:lnSpc>
                <a:spcPct val="80000"/>
              </a:lnSpc>
            </a:pPr>
            <a:r>
              <a:rPr lang="en-US" sz="1800" dirty="0">
                <a:latin typeface="Verdana" charset="0"/>
                <a:ea typeface="ＭＳ Ｐゴシック" charset="0"/>
              </a:rPr>
              <a:t>Leads to improvement in wellbeing, more broadly understood</a:t>
            </a:r>
          </a:p>
          <a:p>
            <a:pPr eaLnBrk="1" hangingPunct="1">
              <a:lnSpc>
                <a:spcPct val="80000"/>
              </a:lnSpc>
            </a:pPr>
            <a:r>
              <a:rPr lang="en-US" sz="2000" b="1" dirty="0" err="1">
                <a:latin typeface="Verdana" charset="0"/>
                <a:ea typeface="ＭＳ Ｐゴシック" charset="0"/>
                <a:cs typeface="ＭＳ Ｐゴシック" charset="0"/>
              </a:rPr>
              <a:t>Amartya</a:t>
            </a:r>
            <a:r>
              <a:rPr lang="en-US" sz="2000" b="1" dirty="0">
                <a:latin typeface="Verdana" charset="0"/>
                <a:ea typeface="ＭＳ Ｐゴシック" charset="0"/>
                <a:cs typeface="ＭＳ Ｐゴシック" charset="0"/>
              </a:rPr>
              <a:t> </a:t>
            </a:r>
            <a:r>
              <a:rPr lang="en-US" sz="2000" b="1" dirty="0" err="1">
                <a:latin typeface="Verdana" charset="0"/>
                <a:ea typeface="ＭＳ Ｐゴシック" charset="0"/>
                <a:cs typeface="ＭＳ Ｐゴシック" charset="0"/>
              </a:rPr>
              <a:t>Sen</a:t>
            </a:r>
            <a:r>
              <a:rPr lang="ja-JP" altLang="en-US" sz="2000" b="1" dirty="0">
                <a:latin typeface="Verdana" charset="0"/>
                <a:ea typeface="ＭＳ Ｐゴシック" charset="0"/>
                <a:cs typeface="ＭＳ Ｐゴシック" charset="0"/>
              </a:rPr>
              <a:t>’</a:t>
            </a:r>
            <a:r>
              <a:rPr lang="en-US" altLang="ja-JP" sz="2000" b="1" dirty="0">
                <a:latin typeface="Verdana" charset="0"/>
                <a:ea typeface="ＭＳ Ｐゴシック" charset="0"/>
                <a:cs typeface="ＭＳ Ｐゴシック" charset="0"/>
              </a:rPr>
              <a:t>s </a:t>
            </a:r>
            <a:r>
              <a:rPr lang="ja-JP" altLang="en-US" sz="2000" b="1" dirty="0">
                <a:latin typeface="Verdana" charset="0"/>
                <a:ea typeface="ＭＳ Ｐゴシック" charset="0"/>
                <a:cs typeface="ＭＳ Ｐゴシック" charset="0"/>
              </a:rPr>
              <a:t>“</a:t>
            </a:r>
            <a:r>
              <a:rPr lang="en-US" altLang="ja-JP" sz="2000" b="1" dirty="0">
                <a:latin typeface="Verdana" charset="0"/>
                <a:ea typeface="ＭＳ Ｐゴシック" charset="0"/>
                <a:cs typeface="ＭＳ Ｐゴシック" charset="0"/>
              </a:rPr>
              <a:t>Capability</a:t>
            </a:r>
            <a:r>
              <a:rPr lang="ja-JP" altLang="en-US" sz="2000" b="1" dirty="0">
                <a:latin typeface="Verdana" charset="0"/>
                <a:ea typeface="ＭＳ Ｐゴシック" charset="0"/>
                <a:cs typeface="ＭＳ Ｐゴシック" charset="0"/>
              </a:rPr>
              <a:t>”</a:t>
            </a:r>
            <a:r>
              <a:rPr lang="en-US" altLang="ja-JP" sz="2000" b="1" dirty="0">
                <a:latin typeface="Verdana" charset="0"/>
                <a:ea typeface="ＭＳ Ｐゴシック" charset="0"/>
                <a:cs typeface="ＭＳ Ｐゴシック" charset="0"/>
              </a:rPr>
              <a:t> Approach</a:t>
            </a:r>
          </a:p>
          <a:p>
            <a:pPr lvl="1" eaLnBrk="1" hangingPunct="1">
              <a:lnSpc>
                <a:spcPct val="80000"/>
              </a:lnSpc>
            </a:pPr>
            <a:r>
              <a:rPr lang="en-US" sz="1600" dirty="0" err="1">
                <a:latin typeface="Verdana" charset="0"/>
                <a:ea typeface="ＭＳ Ｐゴシック" charset="0"/>
              </a:rPr>
              <a:t>Functionings</a:t>
            </a:r>
            <a:r>
              <a:rPr lang="en-US" sz="1600" dirty="0">
                <a:latin typeface="Verdana" charset="0"/>
                <a:ea typeface="ＭＳ Ｐゴシック" charset="0"/>
              </a:rPr>
              <a:t> as an achievement</a:t>
            </a:r>
          </a:p>
          <a:p>
            <a:pPr lvl="1" eaLnBrk="1" hangingPunct="1">
              <a:lnSpc>
                <a:spcPct val="80000"/>
              </a:lnSpc>
            </a:pPr>
            <a:r>
              <a:rPr lang="en-US" sz="1600" dirty="0">
                <a:latin typeface="Verdana" charset="0"/>
                <a:ea typeface="ＭＳ Ｐゴシック" charset="0"/>
              </a:rPr>
              <a:t>Capabilities as freedoms enjoyed in terms of </a:t>
            </a:r>
            <a:r>
              <a:rPr lang="en-US" sz="1600" dirty="0" err="1">
                <a:latin typeface="Verdana" charset="0"/>
                <a:ea typeface="ＭＳ Ｐゴシック" charset="0"/>
              </a:rPr>
              <a:t>functionings</a:t>
            </a:r>
            <a:endParaRPr lang="en-US" sz="1600" dirty="0">
              <a:latin typeface="Verdana" charset="0"/>
              <a:ea typeface="ＭＳ Ｐゴシック" charset="0"/>
            </a:endParaRPr>
          </a:p>
          <a:p>
            <a:pPr lvl="1" eaLnBrk="1" hangingPunct="1">
              <a:lnSpc>
                <a:spcPct val="80000"/>
              </a:lnSpc>
            </a:pPr>
            <a:r>
              <a:rPr lang="en-US" sz="1600" dirty="0">
                <a:latin typeface="Verdana" charset="0"/>
                <a:ea typeface="ＭＳ Ｐゴシック" charset="0"/>
              </a:rPr>
              <a:t>Development and happiness</a:t>
            </a:r>
          </a:p>
          <a:p>
            <a:pPr lvl="1" eaLnBrk="1" hangingPunct="1">
              <a:lnSpc>
                <a:spcPct val="80000"/>
              </a:lnSpc>
            </a:pPr>
            <a:r>
              <a:rPr lang="en-US" sz="1600" dirty="0">
                <a:latin typeface="Verdana" charset="0"/>
                <a:ea typeface="ＭＳ Ｐゴシック" charset="0"/>
              </a:rPr>
              <a:t>Well being in terms of being well and having freedoms of choice </a:t>
            </a:r>
          </a:p>
          <a:p>
            <a:pPr lvl="1" eaLnBrk="1" hangingPunct="1">
              <a:lnSpc>
                <a:spcPct val="80000"/>
              </a:lnSpc>
            </a:pPr>
            <a:r>
              <a:rPr lang="ja-JP" altLang="en-US" sz="1600" dirty="0">
                <a:latin typeface="Verdana" charset="0"/>
                <a:ea typeface="ＭＳ Ｐゴシック" charset="0"/>
              </a:rPr>
              <a:t>“</a:t>
            </a:r>
            <a:r>
              <a:rPr lang="en-US" altLang="ja-JP" sz="1600" dirty="0">
                <a:latin typeface="Verdana" charset="0"/>
                <a:ea typeface="ＭＳ Ｐゴシック" charset="0"/>
              </a:rPr>
              <a:t>Beings and Doings</a:t>
            </a:r>
            <a:r>
              <a:rPr lang="ja-JP" altLang="en-US" sz="1600" dirty="0">
                <a:latin typeface="Verdana" charset="0"/>
                <a:ea typeface="ＭＳ Ｐゴシック" charset="0"/>
              </a:rPr>
              <a:t>”</a:t>
            </a:r>
            <a:r>
              <a:rPr lang="en-US" altLang="ja-JP" sz="1600" dirty="0">
                <a:latin typeface="Verdana" charset="0"/>
                <a:ea typeface="ＭＳ Ｐゴシック" charset="0"/>
              </a:rPr>
              <a:t>:</a:t>
            </a:r>
          </a:p>
          <a:p>
            <a:pPr lvl="1" eaLnBrk="1" hangingPunct="1">
              <a:lnSpc>
                <a:spcPct val="80000"/>
              </a:lnSpc>
            </a:pPr>
            <a:endParaRPr lang="en-US" sz="1800" dirty="0">
              <a:latin typeface="Verdana" charset="0"/>
              <a:ea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nchor="ctr"/>
          <a:lstStyle/>
          <a:p>
            <a:pPr eaLnBrk="1" hangingPunct="1"/>
            <a:r>
              <a:rPr lang="en-US">
                <a:latin typeface="Verdana" charset="0"/>
                <a:ea typeface="ＭＳ Ｐゴシック" charset="0"/>
                <a:cs typeface="ＭＳ Ｐゴシック" charset="0"/>
              </a:rPr>
              <a:t>Some Key </a:t>
            </a:r>
            <a:r>
              <a:rPr lang="ja-JP" altLang="en-US">
                <a:latin typeface="Verdana" charset="0"/>
                <a:ea typeface="ＭＳ Ｐゴシック" charset="0"/>
                <a:cs typeface="ＭＳ Ｐゴシック" charset="0"/>
              </a:rPr>
              <a:t>“</a:t>
            </a:r>
            <a:r>
              <a:rPr lang="en-US" altLang="ja-JP">
                <a:latin typeface="Verdana" charset="0"/>
                <a:ea typeface="ＭＳ Ｐゴシック" charset="0"/>
                <a:cs typeface="ＭＳ Ｐゴシック" charset="0"/>
              </a:rPr>
              <a:t>Capabilities</a:t>
            </a:r>
            <a:r>
              <a:rPr lang="ja-JP" altLang="en-US">
                <a:latin typeface="Verdana" charset="0"/>
                <a:ea typeface="ＭＳ Ｐゴシック" charset="0"/>
                <a:cs typeface="ＭＳ Ｐゴシック" charset="0"/>
              </a:rPr>
              <a:t>”</a:t>
            </a:r>
            <a:endParaRPr lang="en-US">
              <a:latin typeface="Verdana" charset="0"/>
              <a:ea typeface="ＭＳ Ｐゴシック" charset="0"/>
              <a:cs typeface="ＭＳ Ｐゴシック" charset="0"/>
            </a:endParaRPr>
          </a:p>
        </p:txBody>
      </p:sp>
      <p:sp>
        <p:nvSpPr>
          <p:cNvPr id="18434" name="Content Placeholder 2"/>
          <p:cNvSpPr>
            <a:spLocks noGrp="1"/>
          </p:cNvSpPr>
          <p:nvPr>
            <p:ph idx="4294967295"/>
          </p:nvPr>
        </p:nvSpPr>
        <p:spPr/>
        <p:txBody>
          <a:bodyPr rIns="91440"/>
          <a:lstStyle/>
          <a:p>
            <a:pPr eaLnBrk="1" hangingPunct="1">
              <a:lnSpc>
                <a:spcPct val="80000"/>
              </a:lnSpc>
            </a:pPr>
            <a:r>
              <a:rPr lang="en-US" sz="2000">
                <a:latin typeface="Verdana" charset="0"/>
                <a:ea typeface="ＭＳ Ｐゴシック" charset="0"/>
                <a:cs typeface="ＭＳ Ｐゴシック" charset="0"/>
              </a:rPr>
              <a:t>Some Important </a:t>
            </a:r>
            <a:r>
              <a:rPr lang="ja-JP" altLang="en-US" sz="2000">
                <a:latin typeface="Verdana" charset="0"/>
                <a:ea typeface="ＭＳ Ｐゴシック" charset="0"/>
                <a:cs typeface="ＭＳ Ｐゴシック" charset="0"/>
              </a:rPr>
              <a:t>“</a:t>
            </a:r>
            <a:r>
              <a:rPr lang="en-US" altLang="ja-JP" sz="2000">
                <a:latin typeface="Verdana" charset="0"/>
                <a:ea typeface="ＭＳ Ｐゴシック" charset="0"/>
                <a:cs typeface="ＭＳ Ｐゴシック" charset="0"/>
              </a:rPr>
              <a:t>Beings</a:t>
            </a:r>
            <a:r>
              <a:rPr lang="ja-JP" altLang="en-US" sz="2000">
                <a:latin typeface="Verdana" charset="0"/>
                <a:ea typeface="ＭＳ Ｐゴシック" charset="0"/>
                <a:cs typeface="ＭＳ Ｐゴシック" charset="0"/>
              </a:rPr>
              <a:t>”</a:t>
            </a:r>
            <a:r>
              <a:rPr lang="en-US" altLang="ja-JP" sz="2000">
                <a:latin typeface="Verdana" charset="0"/>
                <a:ea typeface="ＭＳ Ｐゴシック" charset="0"/>
                <a:cs typeface="ＭＳ Ｐゴシック" charset="0"/>
              </a:rPr>
              <a:t> and </a:t>
            </a:r>
            <a:r>
              <a:rPr lang="ja-JP" altLang="en-US" sz="2000">
                <a:latin typeface="Verdana" charset="0"/>
                <a:ea typeface="ＭＳ Ｐゴシック" charset="0"/>
                <a:cs typeface="ＭＳ Ｐゴシック" charset="0"/>
              </a:rPr>
              <a:t>“</a:t>
            </a:r>
            <a:r>
              <a:rPr lang="en-US" altLang="ja-JP" sz="2000">
                <a:latin typeface="Verdana" charset="0"/>
                <a:ea typeface="ＭＳ Ｐゴシック" charset="0"/>
                <a:cs typeface="ＭＳ Ｐゴシック" charset="0"/>
              </a:rPr>
              <a:t>Doings</a:t>
            </a:r>
            <a:r>
              <a:rPr lang="ja-JP" altLang="en-US" sz="2000">
                <a:latin typeface="Verdana" charset="0"/>
                <a:ea typeface="ＭＳ Ｐゴシック" charset="0"/>
                <a:cs typeface="ＭＳ Ｐゴシック" charset="0"/>
              </a:rPr>
              <a:t>”</a:t>
            </a:r>
            <a:r>
              <a:rPr lang="en-US" altLang="ja-JP" sz="2000">
                <a:latin typeface="Verdana" charset="0"/>
                <a:ea typeface="ＭＳ Ｐゴシック" charset="0"/>
                <a:cs typeface="ＭＳ Ｐゴシック" charset="0"/>
              </a:rPr>
              <a:t> in Capability to Function:</a:t>
            </a:r>
          </a:p>
          <a:p>
            <a:pPr lvl="1" eaLnBrk="1" hangingPunct="1">
              <a:lnSpc>
                <a:spcPct val="80000"/>
              </a:lnSpc>
            </a:pPr>
            <a:r>
              <a:rPr lang="en-US" sz="2000">
                <a:latin typeface="Verdana" charset="0"/>
                <a:ea typeface="ＭＳ Ｐゴシック" charset="0"/>
              </a:rPr>
              <a:t>Being able to live long</a:t>
            </a:r>
          </a:p>
          <a:p>
            <a:pPr lvl="1" eaLnBrk="1" hangingPunct="1">
              <a:lnSpc>
                <a:spcPct val="80000"/>
              </a:lnSpc>
            </a:pPr>
            <a:r>
              <a:rPr lang="en-US" sz="2000">
                <a:latin typeface="Verdana" charset="0"/>
                <a:ea typeface="ＭＳ Ｐゴシック" charset="0"/>
              </a:rPr>
              <a:t>Being well-nourished</a:t>
            </a:r>
          </a:p>
          <a:p>
            <a:pPr lvl="1" eaLnBrk="1" hangingPunct="1">
              <a:lnSpc>
                <a:spcPct val="80000"/>
              </a:lnSpc>
            </a:pPr>
            <a:r>
              <a:rPr lang="en-US" sz="2000">
                <a:latin typeface="Verdana" charset="0"/>
                <a:ea typeface="ＭＳ Ｐゴシック" charset="0"/>
              </a:rPr>
              <a:t>Being healthy</a:t>
            </a:r>
          </a:p>
          <a:p>
            <a:pPr lvl="1" eaLnBrk="1" hangingPunct="1">
              <a:lnSpc>
                <a:spcPct val="80000"/>
              </a:lnSpc>
            </a:pPr>
            <a:r>
              <a:rPr lang="en-US" sz="2000">
                <a:latin typeface="Verdana" charset="0"/>
                <a:ea typeface="ＭＳ Ｐゴシック" charset="0"/>
              </a:rPr>
              <a:t>Being literate</a:t>
            </a:r>
          </a:p>
          <a:p>
            <a:pPr lvl="1" eaLnBrk="1" hangingPunct="1">
              <a:lnSpc>
                <a:spcPct val="80000"/>
              </a:lnSpc>
            </a:pPr>
            <a:r>
              <a:rPr lang="en-US" sz="2000">
                <a:latin typeface="Verdana" charset="0"/>
                <a:ea typeface="ＭＳ Ｐゴシック" charset="0"/>
              </a:rPr>
              <a:t>Being well-clothed</a:t>
            </a:r>
          </a:p>
          <a:p>
            <a:pPr lvl="1" eaLnBrk="1" hangingPunct="1">
              <a:lnSpc>
                <a:spcPct val="80000"/>
              </a:lnSpc>
            </a:pPr>
            <a:r>
              <a:rPr lang="en-US" sz="2000">
                <a:latin typeface="Verdana" charset="0"/>
                <a:ea typeface="ＭＳ Ｐゴシック" charset="0"/>
              </a:rPr>
              <a:t>Being mobile</a:t>
            </a:r>
          </a:p>
          <a:p>
            <a:pPr lvl="1" eaLnBrk="1" hangingPunct="1">
              <a:lnSpc>
                <a:spcPct val="80000"/>
              </a:lnSpc>
            </a:pPr>
            <a:r>
              <a:rPr lang="en-US" sz="2000">
                <a:latin typeface="Verdana" charset="0"/>
                <a:ea typeface="ＭＳ Ｐゴシック" charset="0"/>
              </a:rPr>
              <a:t>Being able to take part in the life of the community</a:t>
            </a:r>
          </a:p>
          <a:p>
            <a:pPr lvl="1" eaLnBrk="1" hangingPunct="1">
              <a:lnSpc>
                <a:spcPct val="80000"/>
              </a:lnSpc>
            </a:pPr>
            <a:r>
              <a:rPr lang="en-US" sz="2000">
                <a:latin typeface="Verdana" charset="0"/>
                <a:ea typeface="ＭＳ Ｐゴシック" charset="0"/>
              </a:rPr>
              <a:t>Being happy – as a state of being - may be valued as a functioning</a:t>
            </a:r>
          </a:p>
        </p:txBody>
      </p:sp>
    </p:spTree>
  </p:cSld>
  <p:clrMapOvr>
    <a:masterClrMapping/>
  </p:clrMapOvr>
  <p:transition spd="med">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idx="4294967295"/>
          </p:nvPr>
        </p:nvSpPr>
        <p:spPr/>
        <p:txBody>
          <a:bodyPr anchor="ctr"/>
          <a:lstStyle/>
          <a:p>
            <a:r>
              <a:rPr lang="en-US" sz="2800">
                <a:latin typeface="Verdana" charset="0"/>
                <a:ea typeface="ＭＳ Ｐゴシック" charset="0"/>
                <a:cs typeface="ＭＳ Ｐゴシック" charset="0"/>
              </a:rPr>
              <a:t>1.3 What Do We Mean by Development? (cont</a:t>
            </a:r>
            <a:r>
              <a:rPr lang="ja-JP" altLang="en-US" sz="2800">
                <a:latin typeface="Verdana" charset="0"/>
                <a:ea typeface="ＭＳ Ｐゴシック" charset="0"/>
                <a:cs typeface="ＭＳ Ｐゴシック" charset="0"/>
              </a:rPr>
              <a:t>’</a:t>
            </a:r>
            <a:r>
              <a:rPr lang="en-US" altLang="ja-JP" sz="2800">
                <a:latin typeface="Verdana" charset="0"/>
                <a:ea typeface="ＭＳ Ｐゴシック" charset="0"/>
                <a:cs typeface="ＭＳ Ｐゴシック" charset="0"/>
              </a:rPr>
              <a:t>d)</a:t>
            </a:r>
            <a:endParaRPr lang="en-US" sz="2800">
              <a:latin typeface="Verdana" charset="0"/>
              <a:ea typeface="ＭＳ Ｐゴシック" charset="0"/>
              <a:cs typeface="ＭＳ Ｐゴシック" charset="0"/>
            </a:endParaRPr>
          </a:p>
        </p:txBody>
      </p:sp>
      <p:sp>
        <p:nvSpPr>
          <p:cNvPr id="20482" name="Rectangle 3"/>
          <p:cNvSpPr>
            <a:spLocks noGrp="1" noChangeArrowheads="1"/>
          </p:cNvSpPr>
          <p:nvPr>
            <p:ph type="body" idx="4294967295"/>
          </p:nvPr>
        </p:nvSpPr>
        <p:spPr/>
        <p:txBody>
          <a:bodyPr rIns="91440"/>
          <a:lstStyle/>
          <a:p>
            <a:pPr eaLnBrk="1" hangingPunct="1"/>
            <a:r>
              <a:rPr lang="en-US" b="1">
                <a:latin typeface="Verdana" charset="0"/>
                <a:ea typeface="ＭＳ Ｐゴシック" charset="0"/>
                <a:cs typeface="ＭＳ Ｐゴシック" charset="0"/>
              </a:rPr>
              <a:t>Three Core Values of Development</a:t>
            </a:r>
            <a:r>
              <a:rPr lang="en-US">
                <a:latin typeface="Verdana" charset="0"/>
                <a:ea typeface="ＭＳ Ｐゴシック" charset="0"/>
                <a:cs typeface="ＭＳ Ｐゴシック" charset="0"/>
              </a:rPr>
              <a:t> </a:t>
            </a:r>
          </a:p>
          <a:p>
            <a:pPr lvl="1" eaLnBrk="1" hangingPunct="1"/>
            <a:r>
              <a:rPr lang="en-US" sz="2800">
                <a:latin typeface="Verdana" charset="0"/>
                <a:ea typeface="ＭＳ Ｐゴシック" charset="0"/>
              </a:rPr>
              <a:t>Sustenance: The Ability to Meet Basic Needs </a:t>
            </a:r>
          </a:p>
          <a:p>
            <a:pPr lvl="1" eaLnBrk="1" hangingPunct="1"/>
            <a:r>
              <a:rPr lang="en-US" sz="2800">
                <a:latin typeface="Verdana" charset="0"/>
                <a:ea typeface="ＭＳ Ｐゴシック" charset="0"/>
              </a:rPr>
              <a:t>Self-Esteem: To Be a Person</a:t>
            </a:r>
          </a:p>
          <a:p>
            <a:pPr lvl="1" eaLnBrk="1" hangingPunct="1"/>
            <a:r>
              <a:rPr lang="en-US" sz="2800">
                <a:latin typeface="Verdana" charset="0"/>
                <a:ea typeface="ＭＳ Ｐゴシック" charset="0"/>
              </a:rPr>
              <a:t>Freedom from Servitude: To Be Able to Choose</a:t>
            </a:r>
          </a:p>
          <a:p>
            <a:endParaRPr lang="en-US">
              <a:latin typeface="Verdana" charset="0"/>
              <a:ea typeface="ＭＳ Ｐゴシック" charset="0"/>
              <a:cs typeface="ＭＳ Ｐゴシック" charset="0"/>
            </a:endParaRPr>
          </a:p>
        </p:txBody>
      </p:sp>
    </p:spTree>
  </p:cSld>
  <p:clrMapOvr>
    <a:masterClrMapping/>
  </p:clrMapOvr>
  <p:transition spd="med">
    <p:pull dir="rd"/>
  </p:transition>
  <p:timing>
    <p:tnLst>
      <p:par>
        <p:cTn id="1" dur="indefinite" restart="never" nodeType="tmRoot"/>
      </p:par>
    </p:tnLst>
  </p:timing>
</p:sld>
</file>

<file path=ppt/theme/theme1.xml><?xml version="1.0" encoding="utf-8"?>
<a:theme xmlns:a="http://schemas.openxmlformats.org/drawingml/2006/main" name="Template_Todaro_Smith">
  <a:themeElements>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earson_PowerPoint_Template_Bekaer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earson_PowerPoint_Template_Bekae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earson_PowerPoint_Template_Bekae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earson_PowerPoint_Template_Bekae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earson_PowerPoint_Template_Bekae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earson_PowerPoint_Template_Bekae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earson_PowerPoint_Template_Bekaer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earson_PowerPoint_Template_Bekae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earson_PowerPoint_Template_Bekae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earson_PowerPoint_Template_Bekae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earson_PowerPoint_Template_Bekae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earson_PowerPoint_Template_Bekae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Template_Todaro_Smith.pot</Template>
  <TotalTime>30</TotalTime>
  <Words>723</Words>
  <Application>Microsoft Office PowerPoint</Application>
  <PresentationFormat>On-screen Show (4:3)</PresentationFormat>
  <Paragraphs>109</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Adobe Jenson Italic</vt:lpstr>
      <vt:lpstr>Arial</vt:lpstr>
      <vt:lpstr>Calibri</vt:lpstr>
      <vt:lpstr>Verdana</vt:lpstr>
      <vt:lpstr>ヒラギノ角ゴ Pro W3</vt:lpstr>
      <vt:lpstr>Template_Todaro_Smith</vt:lpstr>
      <vt:lpstr>PowerPoint Presentation</vt:lpstr>
      <vt:lpstr>1.1 How the Other Half Live</vt:lpstr>
      <vt:lpstr>1.1 How the Other Half Live</vt:lpstr>
      <vt:lpstr>1.2 Economics and Development Studies</vt:lpstr>
      <vt:lpstr>Figure 1.1  World Income Distribution</vt:lpstr>
      <vt:lpstr>1.2 Economics and Development Studies</vt:lpstr>
      <vt:lpstr>1.3 What Do We Mean by Development?</vt:lpstr>
      <vt:lpstr>Some Key “Capabilities”</vt:lpstr>
      <vt:lpstr>1.3 What Do We Mean by Development? (cont’d)</vt:lpstr>
      <vt:lpstr>Figure 1.2  Income and Happiness: Comparing Countries</vt:lpstr>
      <vt:lpstr>1.3 What Do We Mean by Development? (cont’d)</vt:lpstr>
      <vt:lpstr>1.4 The Millennium Development Goals</vt:lpstr>
      <vt:lpstr>Table 1.1  Millennium Development Goals and Targets for 2015</vt:lpstr>
      <vt:lpstr>Table 1.1  Millennium Development Goals and Targets for 2015 (cont’d)</vt:lpstr>
      <vt:lpstr>1.5 Conclusions</vt:lpstr>
      <vt:lpstr>Concepts for Review</vt:lpstr>
      <vt:lpstr>Concepts for Review (cont’d)</vt:lpstr>
    </vt:vector>
  </TitlesOfParts>
  <Manager/>
  <Company>Copyright ©2015 Pearson Education, Inc. All rights reserved.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subject>Economic Development, 12e</dc:subject>
  <dc:creator>Todaro, Smith</dc:creator>
  <cp:keywords/>
  <dc:description/>
  <cp:lastModifiedBy>Andrew Parkes</cp:lastModifiedBy>
  <cp:revision>13</cp:revision>
  <dcterms:created xsi:type="dcterms:W3CDTF">2013-04-22T16:46:23Z</dcterms:created>
  <dcterms:modified xsi:type="dcterms:W3CDTF">2018-12-10T15:17:45Z</dcterms:modified>
  <cp:category/>
</cp:coreProperties>
</file>