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9"/>
  </p:notes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9" r:id="rId11"/>
    <p:sldId id="268" r:id="rId12"/>
    <p:sldId id="274" r:id="rId13"/>
    <p:sldId id="306" r:id="rId14"/>
    <p:sldId id="275" r:id="rId15"/>
    <p:sldId id="276" r:id="rId16"/>
    <p:sldId id="272" r:id="rId17"/>
    <p:sldId id="278" r:id="rId18"/>
    <p:sldId id="286" r:id="rId19"/>
    <p:sldId id="289" r:id="rId20"/>
    <p:sldId id="271" r:id="rId21"/>
    <p:sldId id="302" r:id="rId22"/>
    <p:sldId id="273" r:id="rId23"/>
    <p:sldId id="303" r:id="rId24"/>
    <p:sldId id="277" r:id="rId25"/>
    <p:sldId id="305" r:id="rId26"/>
    <p:sldId id="279" r:id="rId27"/>
    <p:sldId id="280" r:id="rId28"/>
    <p:sldId id="281" r:id="rId29"/>
    <p:sldId id="282" r:id="rId30"/>
    <p:sldId id="283" r:id="rId31"/>
    <p:sldId id="290" r:id="rId32"/>
    <p:sldId id="291" r:id="rId33"/>
    <p:sldId id="284" r:id="rId34"/>
    <p:sldId id="304" r:id="rId35"/>
    <p:sldId id="285" r:id="rId36"/>
    <p:sldId id="287" r:id="rId37"/>
    <p:sldId id="296" r:id="rId38"/>
    <p:sldId id="298" r:id="rId39"/>
    <p:sldId id="299" r:id="rId40"/>
    <p:sldId id="288" r:id="rId41"/>
    <p:sldId id="300" r:id="rId42"/>
    <p:sldId id="301" r:id="rId43"/>
    <p:sldId id="311" r:id="rId44"/>
    <p:sldId id="309" r:id="rId45"/>
    <p:sldId id="310" r:id="rId46"/>
    <p:sldId id="307" r:id="rId47"/>
    <p:sldId id="30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8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17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45ED55C-8A28-7C44-807E-542EFA91856C}" type="datetime1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7DC6771-8838-6945-B11B-1F43C626E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9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4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22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7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42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1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16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9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92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34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0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4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0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79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6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7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80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05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59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5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72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49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5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32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23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25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70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57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83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03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48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00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28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4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78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9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56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3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7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6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9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5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0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2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2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5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68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33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03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>
                <a:solidFill>
                  <a:schemeClr val="bg1"/>
                </a:solidFill>
                <a:latin typeface="Verdana" charset="0"/>
              </a:rPr>
              <a:t>2</a:t>
            </a:r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-</a:t>
            </a:r>
            <a:fld id="{CFE8A213-637E-024D-B670-FF495785260F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2" name="Picture 1" descr="corn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1134533" cy="1079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4341" name="Rectangle 10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410200" y="1981200"/>
            <a:ext cx="3352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Chapter </a:t>
            </a:r>
            <a:r>
              <a:rPr lang="en-US" b="1" dirty="0" smtClean="0"/>
              <a:t>2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Comparative  </a:t>
            </a:r>
            <a:r>
              <a:rPr lang="en-US" b="1" dirty="0"/>
              <a:t>Economic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3048000" cy="2590800"/>
          </a:xfrm>
        </p:spPr>
        <p:txBody>
          <a:bodyPr anchor="t"/>
          <a:lstStyle/>
          <a:p>
            <a:r>
              <a:rPr lang="en-US" sz="2400" dirty="0"/>
              <a:t>Table 2.3  </a:t>
            </a:r>
            <a:r>
              <a:rPr lang="en-US" sz="2400" b="0" dirty="0"/>
              <a:t>Commonality and Diversity: Some Basic Indicators</a:t>
            </a:r>
            <a:endParaRPr lang="en-GB" sz="1200" dirty="0"/>
          </a:p>
        </p:txBody>
      </p:sp>
      <p:pic>
        <p:nvPicPr>
          <p:cNvPr id="2" name="Picture 1" descr="tbl02_0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5562600" cy="602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2.3 Holistic Measures of Living Levels and Capabilities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/>
              <a:t>Health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/>
              <a:t>Life Expectancy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/>
              <a:t>Education 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/>
              <a:t>HDI as a holistic measure of living levels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Helvetica" charset="0"/>
              </a:rPr>
              <a:t>HDI can be calculated for groups and regions in a country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HDI varies among groups within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HDI varies across regions in a country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HDI varies between rural and urban areas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2" name="Picture 1" descr="Screen Shot 2014-05-28 at 1.34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0"/>
            <a:ext cx="439806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2.3 Holistic Measures of Living Levels and Capabilities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The New Human Development Index</a:t>
            </a:r>
          </a:p>
          <a:p>
            <a:pPr eaLnBrk="1" hangingPunct="1"/>
            <a:r>
              <a:rPr lang="en-US"/>
              <a:t>Introduced by UNDP in November 2010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lvl="1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8 at 1.37.4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464658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1" y="152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Box </a:t>
            </a:r>
            <a:r>
              <a:rPr lang="en-US" sz="2800" b="1" dirty="0">
                <a:latin typeface="+mj-lt"/>
              </a:rPr>
              <a:t>2.1 </a:t>
            </a:r>
            <a:r>
              <a:rPr lang="en-US" sz="2800" dirty="0">
                <a:latin typeface="+mj-lt"/>
              </a:rPr>
              <a:t>Computing the New HDI: Ghana</a:t>
            </a:r>
          </a:p>
        </p:txBody>
      </p:sp>
    </p:spTree>
    <p:extLst>
      <p:ext uri="{BB962C8B-B14F-4D97-AF65-F5344CB8AC3E}">
        <p14:creationId xmlns:p14="http://schemas.microsoft.com/office/powerpoint/2010/main" val="5665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What is new in the New HDI? </a:t>
            </a:r>
            <a:br>
              <a:rPr lang="en-US" sz="2800" dirty="0"/>
            </a:br>
            <a:r>
              <a:rPr lang="en-US" sz="2800" dirty="0"/>
              <a:t>1. Calculating with a geometric mean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382000" cy="4953000"/>
          </a:xfrm>
        </p:spPr>
        <p:txBody>
          <a:bodyPr rIns="91440"/>
          <a:lstStyle/>
          <a:p>
            <a:r>
              <a:rPr lang="en-US" sz="2000" dirty="0"/>
              <a:t>How does the New HDI compare with the better-known (but </a:t>
            </a:r>
            <a:r>
              <a:rPr lang="en-US" sz="2000" dirty="0" smtClean="0"/>
              <a:t>no longer </a:t>
            </a:r>
            <a:r>
              <a:rPr lang="en-US" sz="2000" dirty="0"/>
              <a:t>active) Traditional HDI? </a:t>
            </a:r>
            <a:endParaRPr lang="en-US" sz="2000" dirty="0" smtClean="0"/>
          </a:p>
          <a:p>
            <a:r>
              <a:rPr lang="en-US" sz="2000" dirty="0" smtClean="0"/>
              <a:t>Probably </a:t>
            </a:r>
            <a:r>
              <a:rPr lang="en-US" sz="2000" dirty="0"/>
              <a:t>most consequential: The index is now computed with a geometric mean, instead of an arithmetic mean</a:t>
            </a:r>
          </a:p>
          <a:p>
            <a:r>
              <a:rPr lang="en-US" sz="2000" dirty="0"/>
              <a:t>A geometric mean is also used to build up the overall education index from its two components</a:t>
            </a:r>
          </a:p>
          <a:p>
            <a:r>
              <a:rPr lang="en-US" sz="2000" dirty="0"/>
              <a:t>Traditional HDI added the three components and divided by 3</a:t>
            </a:r>
          </a:p>
          <a:p>
            <a:r>
              <a:rPr lang="en-US" sz="2000" dirty="0"/>
              <a:t>New HDI takes the cube root of the product of the three component indexes</a:t>
            </a:r>
          </a:p>
          <a:p>
            <a:r>
              <a:rPr lang="en-US" sz="2000" dirty="0"/>
              <a:t>The traditional HDI calculation assumed one component traded off against another as perfect substitutes, a strong assumption</a:t>
            </a:r>
          </a:p>
          <a:p>
            <a:r>
              <a:rPr lang="en-US" sz="2000" dirty="0"/>
              <a:t>The reformulation now allows for imperfect </a:t>
            </a:r>
            <a:r>
              <a:rPr lang="en-US" sz="2000" dirty="0" smtClean="0"/>
              <a:t>substitutability </a:t>
            </a:r>
            <a:r>
              <a:rPr lang="en-US" sz="2000" dirty="0"/>
              <a:t>which development </a:t>
            </a:r>
            <a:r>
              <a:rPr lang="en-US" sz="2000" dirty="0" smtClean="0"/>
              <a:t>specialists widely </a:t>
            </a:r>
            <a:r>
              <a:rPr lang="en-US" sz="2000" dirty="0"/>
              <a:t>consider a more plausible way to frame the tradeoffs.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What is new in the New HDI? </a:t>
            </a:r>
            <a:br>
              <a:rPr lang="en-US" sz="2800" dirty="0"/>
            </a:br>
            <a:r>
              <a:rPr lang="en-US" sz="2800" dirty="0"/>
              <a:t>2. Other key changes: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000"/>
              <a:t>Gross national income per capita replaces gross domestic product per capita</a:t>
            </a:r>
          </a:p>
          <a:p>
            <a:r>
              <a:rPr lang="en-US" sz="2000"/>
              <a:t>Revised education components: now using the average actual educational attainment of the whole population, and the expected attainment of today</a:t>
            </a:r>
            <a:r>
              <a:rPr lang="ja-JP" altLang="en-US" sz="2000"/>
              <a:t>’</a:t>
            </a:r>
            <a:r>
              <a:rPr lang="en-US" sz="2000"/>
              <a:t>s children</a:t>
            </a:r>
          </a:p>
          <a:p>
            <a:r>
              <a:rPr lang="en-US" sz="2000"/>
              <a:t>The maximum values in each dimension have been increased to the observed maximum rather than given a predefined cutoff</a:t>
            </a:r>
          </a:p>
          <a:p>
            <a:r>
              <a:rPr lang="en-US" sz="2000"/>
              <a:t>The lower goalpost for income has been reduced due to new evidence on lower possible income levels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76200"/>
            <a:ext cx="7620000" cy="992187"/>
          </a:xfrm>
        </p:spPr>
        <p:txBody>
          <a:bodyPr anchor="ctr"/>
          <a:lstStyle/>
          <a:p>
            <a:r>
              <a:rPr lang="en-US" sz="2400" dirty="0"/>
              <a:t>Table 2.4  </a:t>
            </a:r>
            <a:r>
              <a:rPr lang="en-US" sz="2400" b="0" dirty="0"/>
              <a:t>2013 New Human Development Index and its Components for Selected Countries</a:t>
            </a:r>
            <a:endParaRPr lang="en-GB" sz="1200" dirty="0"/>
          </a:p>
        </p:txBody>
      </p:sp>
      <p:pic>
        <p:nvPicPr>
          <p:cNvPr id="3" name="Picture 2" descr="tbl02_0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781800" cy="5224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2.4 Characteristics of the Developing World:  Diversity within Commonality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458200" cy="4953000"/>
          </a:xfrm>
        </p:spPr>
        <p:txBody>
          <a:bodyPr rIns="91440"/>
          <a:lstStyle/>
          <a:p>
            <a:pPr>
              <a:lnSpc>
                <a:spcPct val="90000"/>
              </a:lnSpc>
            </a:pPr>
            <a:r>
              <a:rPr lang="en-US" dirty="0"/>
              <a:t>These eight characteristics are common among developing countries </a:t>
            </a:r>
            <a:r>
              <a:rPr lang="en-US" dirty="0" smtClean="0"/>
              <a:t>– on average </a:t>
            </a:r>
            <a:r>
              <a:rPr lang="en-US" dirty="0"/>
              <a:t>and with great diversity - in </a:t>
            </a:r>
            <a:r>
              <a:rPr lang="en-US" dirty="0" smtClean="0"/>
              <a:t>comparison with developed countries: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</a:t>
            </a:r>
            <a:r>
              <a:rPr lang="en-US" sz="2400" dirty="0"/>
              <a:t> Lower levels of living and productivity</a:t>
            </a:r>
          </a:p>
          <a:p>
            <a:pPr marL="1262063" lvl="2" indent="-461963">
              <a:lnSpc>
                <a:spcPct val="90000"/>
              </a:lnSpc>
              <a:buFontTx/>
              <a:buNone/>
            </a:pPr>
            <a:r>
              <a:rPr lang="en-US" sz="2400" b="1" dirty="0"/>
              <a:t>2.</a:t>
            </a:r>
            <a:r>
              <a:rPr lang="en-US" sz="2400" dirty="0"/>
              <a:t> Lower levels of human capital (health, education, skills)</a:t>
            </a:r>
          </a:p>
          <a:p>
            <a:pPr marL="1262063" lvl="2" indent="-461963">
              <a:lnSpc>
                <a:spcPct val="90000"/>
              </a:lnSpc>
              <a:buFontTx/>
              <a:buNone/>
            </a:pPr>
            <a:r>
              <a:rPr lang="en-US" sz="2400" b="1" dirty="0"/>
              <a:t>3.</a:t>
            </a:r>
            <a:r>
              <a:rPr lang="en-US" sz="2400" dirty="0"/>
              <a:t> Higher Levels of Inequality and Absolute Poverty</a:t>
            </a:r>
          </a:p>
          <a:p>
            <a:pPr marL="1771650" lvl="3" indent="-220663">
              <a:lnSpc>
                <a:spcPct val="90000"/>
              </a:lnSpc>
            </a:pPr>
            <a:r>
              <a:rPr lang="en-US" sz="2000" dirty="0"/>
              <a:t>Absolute Poverty</a:t>
            </a:r>
          </a:p>
          <a:p>
            <a:pPr marL="1771650" lvl="3" indent="-220663">
              <a:lnSpc>
                <a:spcPct val="90000"/>
              </a:lnSpc>
            </a:pPr>
            <a:r>
              <a:rPr lang="en-US" sz="2000" dirty="0"/>
              <a:t>World Poverty</a:t>
            </a:r>
          </a:p>
          <a:p>
            <a:pPr marL="1262063" lvl="2" indent="-461963">
              <a:lnSpc>
                <a:spcPct val="90000"/>
              </a:lnSpc>
              <a:buFontTx/>
              <a:buNone/>
            </a:pPr>
            <a:r>
              <a:rPr lang="en-US" sz="2400" b="1" dirty="0"/>
              <a:t>4.</a:t>
            </a:r>
            <a:r>
              <a:rPr lang="en-US" sz="2400" dirty="0"/>
              <a:t> Higher Population Growth Rates</a:t>
            </a:r>
          </a:p>
          <a:p>
            <a:pPr marL="1771650" lvl="3" indent="-220663">
              <a:lnSpc>
                <a:spcPct val="90000"/>
              </a:lnSpc>
            </a:pPr>
            <a:r>
              <a:rPr lang="en-US" sz="2000" dirty="0"/>
              <a:t>Crude Birth rates</a:t>
            </a:r>
          </a:p>
          <a:p>
            <a:pPr marL="461963" indent="-461963"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2.4 Characteristics of the Developing World:  Diversity within Commonality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marL="1376363" lvl="2" indent="-576263">
              <a:buFontTx/>
              <a:buNone/>
            </a:pPr>
            <a:r>
              <a:rPr lang="en-US" sz="2800" b="1" dirty="0"/>
              <a:t>5.</a:t>
            </a:r>
            <a:r>
              <a:rPr lang="en-US" sz="2800" dirty="0"/>
              <a:t> Greater Social Fractionalization</a:t>
            </a:r>
          </a:p>
          <a:p>
            <a:pPr marL="1376363" lvl="2" indent="-576263">
              <a:buFontTx/>
              <a:buNone/>
            </a:pPr>
            <a:r>
              <a:rPr lang="en-US" sz="2800" b="1" dirty="0"/>
              <a:t>6.</a:t>
            </a:r>
            <a:r>
              <a:rPr lang="en-US" sz="2800" dirty="0"/>
              <a:t> Larger Rural Populations but Rapid Rural-to-Urban Migration</a:t>
            </a:r>
          </a:p>
          <a:p>
            <a:pPr marL="1376363" lvl="2" indent="-576263">
              <a:buFontTx/>
              <a:buNone/>
            </a:pPr>
            <a:r>
              <a:rPr lang="en-US" sz="2800" b="1" dirty="0"/>
              <a:t>7.</a:t>
            </a:r>
            <a:r>
              <a:rPr lang="en-US" sz="2800" dirty="0"/>
              <a:t> Lower Levels of Industrialization and Manufactured Exports</a:t>
            </a:r>
          </a:p>
          <a:p>
            <a:pPr marL="1376363" lvl="2" indent="-576263">
              <a:buFontTx/>
              <a:buNone/>
            </a:pPr>
            <a:r>
              <a:rPr lang="en-US" sz="2800" b="1" dirty="0"/>
              <a:t>8.</a:t>
            </a:r>
            <a:r>
              <a:rPr lang="en-US" sz="2800" dirty="0"/>
              <a:t> Adverse Geography</a:t>
            </a:r>
          </a:p>
          <a:p>
            <a:pPr marL="1889125" lvl="3" indent="-287338"/>
            <a:r>
              <a:rPr lang="en-US" sz="2400" dirty="0"/>
              <a:t>Resource endowments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2.4 Characteristics of the Developing World:  Diversity within Commonality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marL="744538" indent="-744538" eaLnBrk="1" hangingPunct="1">
              <a:buFontTx/>
              <a:buNone/>
            </a:pPr>
            <a:r>
              <a:rPr lang="en-US" b="1"/>
              <a:t>9.</a:t>
            </a:r>
            <a:r>
              <a:rPr lang="en-US"/>
              <a:t>	Underdeveloped Financial and Other markets</a:t>
            </a:r>
          </a:p>
          <a:p>
            <a:pPr marL="1422400" lvl="1" indent="-338138" eaLnBrk="1" hangingPunct="1"/>
            <a:r>
              <a:rPr lang="en-US"/>
              <a:t>Imperfect markets</a:t>
            </a:r>
          </a:p>
          <a:p>
            <a:pPr marL="1422400" lvl="1" indent="-338138" eaLnBrk="1" hangingPunct="1"/>
            <a:r>
              <a:rPr lang="en-US"/>
              <a:t>Incomplete information</a:t>
            </a:r>
          </a:p>
          <a:p>
            <a:pPr marL="744538" indent="-744538" eaLnBrk="1" hangingPunct="1">
              <a:buFontTx/>
              <a:buNone/>
            </a:pPr>
            <a:r>
              <a:rPr lang="en-US" b="1"/>
              <a:t>10.</a:t>
            </a:r>
            <a:r>
              <a:rPr lang="en-US"/>
              <a:t>	Colonial Legacy and External Dependence</a:t>
            </a:r>
          </a:p>
          <a:p>
            <a:pPr marL="1422400" lvl="1" indent="-338138" eaLnBrk="1" hangingPunct="1"/>
            <a:r>
              <a:rPr lang="en-US"/>
              <a:t>Institutions</a:t>
            </a:r>
          </a:p>
          <a:p>
            <a:pPr marL="1422400" lvl="1" indent="-338138" eaLnBrk="1" hangingPunct="1"/>
            <a:r>
              <a:rPr lang="en-US"/>
              <a:t>Private property</a:t>
            </a:r>
          </a:p>
          <a:p>
            <a:pPr marL="1422400" lvl="1" indent="-338138" eaLnBrk="1" hangingPunct="1"/>
            <a:r>
              <a:rPr lang="en-US"/>
              <a:t>Personal taxation</a:t>
            </a:r>
          </a:p>
          <a:p>
            <a:pPr marL="1422400" lvl="1" indent="-338138" eaLnBrk="1" hangingPunct="1"/>
            <a:r>
              <a:rPr lang="en-US"/>
              <a:t>Taxes in cash rather than in kind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2.1 Defining the Developing World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World Bank Scheme- ranks countries on GNP/capita</a:t>
            </a:r>
          </a:p>
          <a:p>
            <a:pPr lvl="1" eaLnBrk="1" hangingPunct="1"/>
            <a:r>
              <a:rPr lang="en-US"/>
              <a:t>LIC, LMC, UMC, OECD (see Table 2.1 and Figure 2.1)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000" dirty="0"/>
              <a:t>Figure </a:t>
            </a:r>
            <a:r>
              <a:rPr lang="en-US" sz="2000" dirty="0" smtClean="0"/>
              <a:t>2.3a </a:t>
            </a:r>
            <a:r>
              <a:rPr lang="en-US" sz="2000" b="0" dirty="0" smtClean="0"/>
              <a:t>Shares </a:t>
            </a:r>
            <a:r>
              <a:rPr lang="en-US" sz="2000" b="0" dirty="0"/>
              <a:t>of Global Income, 2008. (b) Developing regions lag far behind the developed</a:t>
            </a:r>
            <a:br>
              <a:rPr lang="en-US" sz="2000" b="0" dirty="0"/>
            </a:br>
            <a:r>
              <a:rPr lang="en-US" sz="2000" b="0" dirty="0"/>
              <a:t>world in productivity measured as output per worker.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8458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dirty="0"/>
              <a:t>Figure 2.3a, Data from World Bank, </a:t>
            </a:r>
            <a:r>
              <a:rPr lang="en-US" sz="1000" i="1" dirty="0"/>
              <a:t>World Development Indicators 2013 </a:t>
            </a:r>
            <a:r>
              <a:rPr lang="en-US" sz="1000" dirty="0"/>
              <a:t>(Washington, D. C.: World Bank, 2013), p.24</a:t>
            </a:r>
            <a:r>
              <a:rPr lang="en-US" sz="1000" dirty="0" smtClean="0"/>
              <a:t>. </a:t>
            </a:r>
            <a:endParaRPr lang="en-US" sz="1000" dirty="0"/>
          </a:p>
        </p:txBody>
      </p:sp>
      <p:pic>
        <p:nvPicPr>
          <p:cNvPr id="4" name="Picture 3" descr="fig02_03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486400" cy="4768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943600"/>
            <a:ext cx="8458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dirty="0" smtClean="0"/>
              <a:t>Figure </a:t>
            </a:r>
            <a:r>
              <a:rPr lang="en-US" sz="900" dirty="0"/>
              <a:t>2.3b, United Nations, </a:t>
            </a:r>
            <a:r>
              <a:rPr lang="en-US" sz="900" i="1" dirty="0" err="1"/>
              <a:t>Millenium</a:t>
            </a:r>
            <a:r>
              <a:rPr lang="en-US" sz="900" i="1" dirty="0"/>
              <a:t> Development Goals Report 2012</a:t>
            </a:r>
            <a:r>
              <a:rPr lang="en-US" sz="900" dirty="0"/>
              <a:t>, p.9.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1524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400" dirty="0" smtClean="0"/>
              <a:t>Figure 2.3b </a:t>
            </a:r>
            <a:r>
              <a:rPr lang="en-US" sz="2400" b="0" dirty="0" smtClean="0"/>
              <a:t>Developing regions lag far behind the developed world in productivity measured as output per worker.</a:t>
            </a:r>
            <a:endParaRPr lang="en-GB" sz="2400" dirty="0"/>
          </a:p>
        </p:txBody>
      </p:sp>
      <p:pic>
        <p:nvPicPr>
          <p:cNvPr id="3" name="Picture 2" descr="fig02_03b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1"/>
            <a:ext cx="2770161" cy="63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1"/>
            <a:ext cx="7543800" cy="1142999"/>
          </a:xfrm>
        </p:spPr>
        <p:txBody>
          <a:bodyPr anchor="ctr"/>
          <a:lstStyle/>
          <a:p>
            <a:r>
              <a:rPr lang="en-US" sz="2400" dirty="0"/>
              <a:t>Table 2.5  </a:t>
            </a:r>
            <a:r>
              <a:rPr lang="en-US" sz="2400" b="0" dirty="0"/>
              <a:t>The 12 Most and Least Populated Countries and Their Per Capita Income, 2008</a:t>
            </a:r>
            <a:endParaRPr lang="en-GB" sz="1600" dirty="0"/>
          </a:p>
        </p:txBody>
      </p:sp>
      <p:pic>
        <p:nvPicPr>
          <p:cNvPr id="2" name="Picture 1" descr="tbl02_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4" y="1905000"/>
            <a:ext cx="8594344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2.4 </a:t>
            </a:r>
            <a:r>
              <a:rPr lang="en-US" b="0" dirty="0" smtClean="0"/>
              <a:t>Under</a:t>
            </a:r>
            <a:r>
              <a:rPr lang="en-US" b="0" dirty="0"/>
              <a:t>-5 Mortality Rates, 1990 and 2012</a:t>
            </a:r>
            <a:endParaRPr lang="en-US" dirty="0"/>
          </a:p>
        </p:txBody>
      </p:sp>
      <p:pic>
        <p:nvPicPr>
          <p:cNvPr id="5" name="Picture 4" descr="fig02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8463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1014"/>
            <a:ext cx="7543800" cy="1131986"/>
          </a:xfrm>
        </p:spPr>
        <p:txBody>
          <a:bodyPr anchor="ctr"/>
          <a:lstStyle/>
          <a:p>
            <a:r>
              <a:rPr lang="en-US" sz="2600" dirty="0"/>
              <a:t>Table 2.6  </a:t>
            </a:r>
            <a:r>
              <a:rPr lang="en-US" sz="2600" b="0" dirty="0"/>
              <a:t>Primary School Enrollment and Pupil-Teacher Ratios, 2010</a:t>
            </a:r>
            <a:endParaRPr lang="en-US" sz="2600" dirty="0"/>
          </a:p>
        </p:txBody>
      </p:sp>
      <p:pic>
        <p:nvPicPr>
          <p:cNvPr id="2" name="Picture 1" descr="tbl02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447406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Figure 2.5 </a:t>
            </a:r>
            <a:r>
              <a:rPr lang="en-US" sz="2800" b="0" dirty="0"/>
              <a:t>Correlation between Under-5 Mortality and Mother’s Education</a:t>
            </a:r>
            <a:endParaRPr lang="en-US" sz="2800" dirty="0"/>
          </a:p>
        </p:txBody>
      </p:sp>
      <p:pic>
        <p:nvPicPr>
          <p:cNvPr id="4" name="Picture 3" descr="fig02_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382000" cy="40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</a:t>
            </a:r>
            <a:r>
              <a:rPr lang="en-US" sz="2800" dirty="0" smtClean="0"/>
              <a:t>2.6  </a:t>
            </a:r>
            <a:r>
              <a:rPr lang="en-US" sz="2800" b="0" dirty="0"/>
              <a:t>Number of People Living in Poverty by Region, 1981–2008</a:t>
            </a:r>
            <a:endParaRPr lang="en-GB" sz="1600" dirty="0"/>
          </a:p>
        </p:txBody>
      </p:sp>
      <p:pic>
        <p:nvPicPr>
          <p:cNvPr id="2" name="Picture 1" descr="fig02_0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6248400" cy="492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7543800" cy="990600"/>
          </a:xfrm>
        </p:spPr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2.7 </a:t>
            </a:r>
            <a:r>
              <a:rPr lang="en-US" sz="2400" b="0" dirty="0"/>
              <a:t>Crude </a:t>
            </a:r>
            <a:r>
              <a:rPr lang="en-US" sz="2400" b="0" dirty="0" smtClean="0"/>
              <a:t>Birth Rates </a:t>
            </a:r>
            <a:r>
              <a:rPr lang="en-US" sz="2400" b="0" dirty="0"/>
              <a:t>Around the World, 2012 </a:t>
            </a:r>
            <a:endParaRPr lang="en-GB" sz="1200" b="0" dirty="0"/>
          </a:p>
        </p:txBody>
      </p:sp>
      <p:pic>
        <p:nvPicPr>
          <p:cNvPr id="2" name="Picture 1" descr="tbl02_0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1" y="2590800"/>
            <a:ext cx="8584769" cy="1982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 smtClean="0"/>
              <a:t>Table 2.8  </a:t>
            </a:r>
            <a:r>
              <a:rPr lang="en-US" sz="2400" b="0" dirty="0"/>
              <a:t>The Urban Population in Developed Countries and Developing Regions</a:t>
            </a:r>
            <a:endParaRPr lang="en-US" sz="700" dirty="0"/>
          </a:p>
        </p:txBody>
      </p:sp>
      <p:pic>
        <p:nvPicPr>
          <p:cNvPr id="2" name="Picture 1" descr="tbl02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423564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000" dirty="0"/>
              <a:t>Table </a:t>
            </a:r>
            <a:r>
              <a:rPr lang="en-US" sz="2000" dirty="0" smtClean="0"/>
              <a:t>2.9  </a:t>
            </a:r>
            <a:r>
              <a:rPr lang="en-US" sz="2000" b="0" dirty="0"/>
              <a:t>Share of the Population Employed in the Agricultural, Industrial, and Service Sectors in </a:t>
            </a:r>
            <a:r>
              <a:rPr lang="en-US" sz="2000" b="0" dirty="0" smtClean="0"/>
              <a:t>Selected Countries</a:t>
            </a:r>
            <a:r>
              <a:rPr lang="en-US" sz="2000" b="0" dirty="0"/>
              <a:t>, 2004–2008 (%)</a:t>
            </a:r>
            <a:endParaRPr lang="en-GB" sz="1200" dirty="0"/>
          </a:p>
        </p:txBody>
      </p:sp>
      <p:pic>
        <p:nvPicPr>
          <p:cNvPr id="2" name="Picture 1" descr="tbl02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295399"/>
            <a:ext cx="7880116" cy="505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2.1  </a:t>
            </a:r>
            <a:r>
              <a:rPr lang="en-US" sz="2400" b="0" dirty="0"/>
              <a:t>Classification of Economies by Region and Income, 2013</a:t>
            </a:r>
            <a:endParaRPr lang="en-US" sz="1600" dirty="0"/>
          </a:p>
        </p:txBody>
      </p:sp>
      <p:pic>
        <p:nvPicPr>
          <p:cNvPr id="2" name="Picture 1" descr="tbl02_01a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01431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000" dirty="0"/>
              <a:t>Table 2.10 </a:t>
            </a:r>
            <a:r>
              <a:rPr lang="en-US" sz="2000" b="0" dirty="0"/>
              <a:t>Share of the Population Employed in the Agricultural, Industrial, and Service Sectors in Selected Countries, 1990–92 and 2008–2011 (%)</a:t>
            </a:r>
            <a:endParaRPr lang="en-GB" sz="2000" dirty="0"/>
          </a:p>
        </p:txBody>
      </p:sp>
      <p:pic>
        <p:nvPicPr>
          <p:cNvPr id="2" name="Picture 1" descr="tbl02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38466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2.5 How Low-Income Countries Today Differ from Developed Countries in Their Earlier Stages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/>
              <a:t>Eight differences </a:t>
            </a:r>
          </a:p>
          <a:p>
            <a:pPr lvl="1" eaLnBrk="1" hangingPunct="1"/>
            <a:r>
              <a:rPr lang="en-US" sz="2000"/>
              <a:t>Physical and human resource endowments</a:t>
            </a:r>
          </a:p>
          <a:p>
            <a:pPr lvl="1" eaLnBrk="1" hangingPunct="1"/>
            <a:r>
              <a:rPr lang="en-US" sz="2000"/>
              <a:t>Per capita incomes and levels of GDP in relation to the rest of the world</a:t>
            </a:r>
          </a:p>
          <a:p>
            <a:pPr lvl="1" eaLnBrk="1" hangingPunct="1"/>
            <a:r>
              <a:rPr lang="en-US" sz="2000"/>
              <a:t>Climate</a:t>
            </a:r>
          </a:p>
          <a:p>
            <a:pPr lvl="1" eaLnBrk="1" hangingPunct="1"/>
            <a:r>
              <a:rPr lang="en-US" sz="2000"/>
              <a:t>Population size, distribution, and growth</a:t>
            </a:r>
          </a:p>
          <a:p>
            <a:pPr lvl="1" eaLnBrk="1" hangingPunct="1"/>
            <a:r>
              <a:rPr lang="en-US" sz="2000"/>
              <a:t>Historic role of international migration</a:t>
            </a:r>
          </a:p>
          <a:p>
            <a:pPr lvl="1" eaLnBrk="1" hangingPunct="1"/>
            <a:r>
              <a:rPr lang="en-US" sz="2000"/>
              <a:t>International trade benefits</a:t>
            </a:r>
          </a:p>
          <a:p>
            <a:pPr lvl="1" eaLnBrk="1" hangingPunct="1"/>
            <a:r>
              <a:rPr lang="en-US" sz="2000"/>
              <a:t>Basic scientific/technological research and development capabilities</a:t>
            </a:r>
          </a:p>
          <a:p>
            <a:pPr lvl="1" eaLnBrk="1" hangingPunct="1"/>
            <a:r>
              <a:rPr lang="en-US" sz="2000"/>
              <a:t>Efficacy of domestic institutions</a:t>
            </a:r>
          </a:p>
          <a:p>
            <a:pPr lvl="1" eaLnBrk="1" hangingPunct="1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2.6 Are Living Standards of Developing and Devolved Nations Converging?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Evidence of unconditional convergence is hard to find</a:t>
            </a:r>
          </a:p>
          <a:p>
            <a:pPr eaLnBrk="1" hangingPunct="1"/>
            <a:r>
              <a:rPr lang="en-US" dirty="0"/>
              <a:t>But there is increasing evidence of </a:t>
            </a:r>
            <a:r>
              <a:rPr lang="ja-JP" altLang="en-US" dirty="0"/>
              <a:t>“</a:t>
            </a:r>
            <a:r>
              <a:rPr lang="en-US" dirty="0"/>
              <a:t>per capita income convergence,</a:t>
            </a:r>
            <a:r>
              <a:rPr lang="ja-JP" altLang="en-US" dirty="0"/>
              <a:t>”</a:t>
            </a:r>
            <a:r>
              <a:rPr lang="en-US" dirty="0"/>
              <a:t> weighting changes in per capita income by population </a:t>
            </a:r>
            <a:r>
              <a:rPr lang="en-US" dirty="0" smtClean="0"/>
              <a:t>size</a:t>
            </a:r>
          </a:p>
          <a:p>
            <a:r>
              <a:rPr lang="en-US" dirty="0"/>
              <a:t>(Also, in chapter 3, we return to </a:t>
            </a:r>
            <a:r>
              <a:rPr lang="en-US" dirty="0" smtClean="0"/>
              <a:t>examine the </a:t>
            </a:r>
            <a:r>
              <a:rPr lang="en-US" dirty="0"/>
              <a:t>concept of </a:t>
            </a:r>
            <a:r>
              <a:rPr lang="en-US" dirty="0" smtClean="0"/>
              <a:t>conditional convergence </a:t>
            </a:r>
            <a:r>
              <a:rPr lang="en-US" dirty="0"/>
              <a:t>when we study the Solow </a:t>
            </a:r>
            <a:r>
              <a:rPr lang="en-US" dirty="0" smtClean="0"/>
              <a:t>model)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696200" cy="914400"/>
          </a:xfrm>
        </p:spPr>
        <p:txBody>
          <a:bodyPr anchor="ctr"/>
          <a:lstStyle/>
          <a:p>
            <a:r>
              <a:rPr lang="en-US" sz="2400" dirty="0"/>
              <a:t>Figure 2.7  </a:t>
            </a:r>
            <a:r>
              <a:rPr lang="en-US" sz="2400" b="0" dirty="0"/>
              <a:t>Relative Country Convergence: World, Developing Countries, and </a:t>
            </a:r>
            <a:r>
              <a:rPr lang="en-US" sz="2400" b="0" dirty="0" smtClean="0"/>
              <a:t>OECD (continued)</a:t>
            </a:r>
            <a:endParaRPr lang="en-GB" sz="1050" b="0" dirty="0">
              <a:solidFill>
                <a:srgbClr val="FFFFFF"/>
              </a:solidFill>
            </a:endParaRPr>
          </a:p>
        </p:txBody>
      </p:sp>
      <p:pic>
        <p:nvPicPr>
          <p:cNvPr id="2" name="Picture 1" descr="fig02_07a_b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001000" cy="3096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696200" cy="914400"/>
          </a:xfrm>
        </p:spPr>
        <p:txBody>
          <a:bodyPr anchor="ctr"/>
          <a:lstStyle/>
          <a:p>
            <a:r>
              <a:rPr lang="en-US" sz="2400" dirty="0"/>
              <a:t>Figure 2.7  </a:t>
            </a:r>
            <a:r>
              <a:rPr lang="en-US" sz="2400" b="0" dirty="0"/>
              <a:t>Relative Country Convergence: World, Developing Countries, and OECD</a:t>
            </a:r>
            <a:endParaRPr lang="en-GB" sz="1050" b="0" dirty="0">
              <a:solidFill>
                <a:srgbClr val="FFFFFF"/>
              </a:solidFill>
            </a:endParaRPr>
          </a:p>
        </p:txBody>
      </p:sp>
      <p:pic>
        <p:nvPicPr>
          <p:cNvPr id="3" name="Picture 2" descr="fig02_07c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153400" cy="36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2.8 </a:t>
            </a:r>
            <a:r>
              <a:rPr lang="en-US" sz="2800" b="0" dirty="0"/>
              <a:t>Growth Convergence versus Absolute Income Convergence</a:t>
            </a:r>
            <a:endParaRPr lang="en-US" sz="2800" dirty="0"/>
          </a:p>
        </p:txBody>
      </p:sp>
      <p:pic>
        <p:nvPicPr>
          <p:cNvPr id="2" name="Picture 1" descr="fig02_08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199"/>
            <a:ext cx="6324600" cy="507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7086600" cy="1143000"/>
          </a:xfrm>
        </p:spPr>
        <p:txBody>
          <a:bodyPr anchor="ctr"/>
          <a:lstStyle/>
          <a:p>
            <a:r>
              <a:rPr lang="en-US" sz="2400" dirty="0"/>
              <a:t>Figure 2.9 </a:t>
            </a:r>
            <a:r>
              <a:rPr lang="en-US" sz="2400" b="0" dirty="0"/>
              <a:t>Country Size, Initial Income Level, and Economic Growth</a:t>
            </a:r>
            <a:endParaRPr lang="en-US" sz="2400" dirty="0"/>
          </a:p>
        </p:txBody>
      </p:sp>
      <p:pic>
        <p:nvPicPr>
          <p:cNvPr id="2" name="Picture 1" descr="fig02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6172200" cy="5175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2.7 Long-Run Causes of Comparative Development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Schematic Representation</a:t>
            </a:r>
          </a:p>
          <a:p>
            <a:pPr lvl="1" eaLnBrk="1" hangingPunct="1"/>
            <a:r>
              <a:rPr lang="en-US"/>
              <a:t>Geography</a:t>
            </a:r>
          </a:p>
          <a:p>
            <a:pPr lvl="1" eaLnBrk="1" hangingPunct="1"/>
            <a:r>
              <a:rPr lang="en-US"/>
              <a:t>Institutional quality- colonial and post-colonial</a:t>
            </a:r>
          </a:p>
          <a:p>
            <a:pPr lvl="1" eaLnBrk="1" hangingPunct="1"/>
            <a:r>
              <a:rPr lang="en-US"/>
              <a:t>Colonial legacy- pre colonial comparative advantage</a:t>
            </a:r>
          </a:p>
          <a:p>
            <a:pPr lvl="1" eaLnBrk="1" hangingPunct="1"/>
            <a:r>
              <a:rPr lang="en-US"/>
              <a:t>Evolution and timing of European development</a:t>
            </a:r>
          </a:p>
          <a:p>
            <a:pPr lvl="1" eaLnBrk="1" hangingPunct="1"/>
            <a:r>
              <a:rPr lang="en-US"/>
              <a:t>Inequality- human capital </a:t>
            </a:r>
          </a:p>
          <a:p>
            <a:pPr lvl="1" eaLnBrk="1" hangingPunct="1"/>
            <a:r>
              <a:rPr lang="en-US"/>
              <a:t>Type of colonial regime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Nature and Role of Economic Institutions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876800"/>
          </a:xfrm>
        </p:spPr>
        <p:txBody>
          <a:bodyPr rIns="91440"/>
          <a:lstStyle/>
          <a:p>
            <a:r>
              <a:rPr lang="en-US" sz="2100" dirty="0"/>
              <a:t>Institutions provide </a:t>
            </a:r>
            <a:r>
              <a:rPr lang="ja-JP" altLang="en-US" sz="2100" dirty="0"/>
              <a:t>“</a:t>
            </a:r>
            <a:r>
              <a:rPr lang="en-US" sz="2100" dirty="0"/>
              <a:t>rules of the game</a:t>
            </a:r>
            <a:r>
              <a:rPr lang="ja-JP" altLang="en-US" sz="2100" dirty="0"/>
              <a:t>”</a:t>
            </a:r>
            <a:r>
              <a:rPr lang="en-US" sz="2100" dirty="0"/>
              <a:t> of economic life </a:t>
            </a:r>
          </a:p>
          <a:p>
            <a:r>
              <a:rPr lang="en-US" sz="2100" dirty="0"/>
              <a:t>Provide underpinning of a market economy</a:t>
            </a:r>
          </a:p>
          <a:p>
            <a:r>
              <a:rPr lang="en-US" sz="2100" dirty="0"/>
              <a:t>Include property rights; contract enforcement</a:t>
            </a:r>
          </a:p>
          <a:p>
            <a:r>
              <a:rPr lang="en-US" sz="2100" dirty="0"/>
              <a:t>Can work for improving coordination, </a:t>
            </a:r>
          </a:p>
          <a:p>
            <a:r>
              <a:rPr lang="en-US" sz="2100" dirty="0"/>
              <a:t>Restricting coercive, fraudulent and anti-competitive behavior </a:t>
            </a:r>
          </a:p>
          <a:p>
            <a:r>
              <a:rPr lang="en-US" sz="2100" dirty="0"/>
              <a:t>Providing access to opportunities for the broad population-</a:t>
            </a:r>
          </a:p>
          <a:p>
            <a:r>
              <a:rPr lang="en-US" sz="2100" dirty="0"/>
              <a:t>Constraining the power of elites, and managing conflict </a:t>
            </a:r>
          </a:p>
          <a:p>
            <a:r>
              <a:rPr lang="en-US" sz="2100" dirty="0"/>
              <a:t>Provision of social insurance </a:t>
            </a:r>
          </a:p>
          <a:p>
            <a:r>
              <a:rPr lang="en-US" sz="2100" dirty="0"/>
              <a:t>Provision of predictable macroeconomic stability </a:t>
            </a:r>
            <a:endParaRPr lang="en-US" sz="2100" dirty="0" smtClean="0"/>
          </a:p>
          <a:p>
            <a:r>
              <a:rPr lang="en-US" sz="2100" dirty="0"/>
              <a:t>Note: These institutions are correlated and it is not clear which </a:t>
            </a:r>
            <a:r>
              <a:rPr lang="en-US" sz="2100" dirty="0" smtClean="0"/>
              <a:t>of</a:t>
            </a:r>
            <a:r>
              <a:rPr lang="en-US" sz="2100" dirty="0"/>
              <a:t> </a:t>
            </a:r>
            <a:r>
              <a:rPr lang="en-US" sz="2100" dirty="0" smtClean="0"/>
              <a:t>these </a:t>
            </a:r>
            <a:r>
              <a:rPr lang="en-US" sz="2100" dirty="0"/>
              <a:t>institutions matter most; and “transitional institutions” </a:t>
            </a:r>
            <a:r>
              <a:rPr lang="en-US" sz="2100" dirty="0" smtClean="0"/>
              <a:t>may help </a:t>
            </a:r>
            <a:r>
              <a:rPr lang="en-US" sz="2100" dirty="0"/>
              <a:t>in the development process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Role of Institutions 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Acemoglu, Johnson, and Robinson</a:t>
            </a:r>
            <a:r>
              <a:rPr lang="ja-JP" altLang="en-US"/>
              <a:t>’</a:t>
            </a:r>
            <a:r>
              <a:rPr lang="en-US"/>
              <a:t>s </a:t>
            </a:r>
            <a:r>
              <a:rPr lang="ja-JP" altLang="en-US"/>
              <a:t>“</a:t>
            </a:r>
            <a:r>
              <a:rPr lang="en-US"/>
              <a:t>reversal of fortune</a:t>
            </a:r>
            <a:r>
              <a:rPr lang="ja-JP" altLang="en-US"/>
              <a:t>”</a:t>
            </a:r>
            <a:r>
              <a:rPr lang="en-US"/>
              <a:t> and extractive institutions </a:t>
            </a:r>
          </a:p>
          <a:p>
            <a:pPr eaLnBrk="1" hangingPunct="1"/>
            <a:r>
              <a:rPr lang="en-US"/>
              <a:t>Bannerjee and Iyer, </a:t>
            </a:r>
            <a:r>
              <a:rPr lang="ja-JP" altLang="en-US"/>
              <a:t>“</a:t>
            </a:r>
            <a:r>
              <a:rPr lang="en-US"/>
              <a:t>property rights institutions.</a:t>
            </a:r>
            <a:r>
              <a:rPr lang="ja-JP" altLang="en-US"/>
              <a:t>”</a:t>
            </a:r>
            <a:r>
              <a:rPr lang="en-US"/>
              <a:t>  Landlords versus cultivators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000" dirty="0"/>
              <a:t>Table 2.1  </a:t>
            </a:r>
            <a:r>
              <a:rPr lang="en-US" sz="2000" b="0" dirty="0"/>
              <a:t>Classification of Economies by Region and Income, 2013 </a:t>
            </a:r>
            <a:r>
              <a:rPr lang="en-US" sz="2000" b="0" dirty="0" smtClean="0"/>
              <a:t>(</a:t>
            </a:r>
            <a:r>
              <a:rPr lang="en-US" sz="2000" b="0" dirty="0"/>
              <a:t>continued)</a:t>
            </a:r>
            <a:endParaRPr lang="en-US" sz="1600" dirty="0"/>
          </a:p>
        </p:txBody>
      </p:sp>
      <p:pic>
        <p:nvPicPr>
          <p:cNvPr id="2" name="Picture 1" descr="tbl02_01b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067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295400"/>
            <a:ext cx="3048000" cy="2514600"/>
          </a:xfrm>
        </p:spPr>
        <p:txBody>
          <a:bodyPr anchor="ctr"/>
          <a:lstStyle/>
          <a:p>
            <a:r>
              <a:rPr lang="en-US" sz="2400" dirty="0"/>
              <a:t>Figure 2.10 </a:t>
            </a:r>
            <a:r>
              <a:rPr lang="en-US" sz="2400" b="0" dirty="0"/>
              <a:t>Schematic Representation of Leading Theories of Comparative Development</a:t>
            </a:r>
            <a:endParaRPr lang="en-US" sz="2400" dirty="0"/>
          </a:p>
        </p:txBody>
      </p:sp>
      <p:pic>
        <p:nvPicPr>
          <p:cNvPr id="2" name="Picture 1" descr="fig02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5630612" cy="6067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</a:t>
            </a:r>
          </a:p>
        </p:txBody>
      </p:sp>
      <p:sp>
        <p:nvSpPr>
          <p:cNvPr id="6144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Absolute poverty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Brain drain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Capital stock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Convergence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Crude birth rate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Dependency burden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Depreciation (of the capital stock)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Diminishing Marginal Utility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Divergence</a:t>
            </a:r>
          </a:p>
        </p:txBody>
      </p:sp>
      <p:sp>
        <p:nvSpPr>
          <p:cNvPr id="6144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5240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Economic Institutions</a:t>
            </a:r>
          </a:p>
          <a:p>
            <a:pPr eaLnBrk="1" hangingPunct="1"/>
            <a:r>
              <a:rPr lang="en-US" sz="2000"/>
              <a:t>Fractionalization</a:t>
            </a:r>
          </a:p>
          <a:p>
            <a:pPr eaLnBrk="1" hangingPunct="1"/>
            <a:r>
              <a:rPr lang="en-US" sz="2000"/>
              <a:t>Free trade</a:t>
            </a:r>
          </a:p>
          <a:p>
            <a:pPr eaLnBrk="1" hangingPunct="1"/>
            <a:r>
              <a:rPr lang="en-US" sz="2000"/>
              <a:t>Gross domestic product (GDP)</a:t>
            </a:r>
          </a:p>
          <a:p>
            <a:pPr eaLnBrk="1" hangingPunct="1"/>
            <a:r>
              <a:rPr lang="en-US" sz="2000"/>
              <a:t>Gross national income (GNI)</a:t>
            </a:r>
          </a:p>
          <a:p>
            <a:pPr eaLnBrk="1" hangingPunct="1"/>
            <a:r>
              <a:rPr lang="en-US" sz="2000"/>
              <a:t>Human capital</a:t>
            </a:r>
          </a:p>
          <a:p>
            <a:pPr eaLnBrk="1" hangingPunct="1"/>
            <a:r>
              <a:rPr lang="en-US" sz="2000"/>
              <a:t>Human Development Index (HDI)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 (cont</a:t>
            </a:r>
            <a:r>
              <a:rPr lang="ja-JP" altLang="en-US"/>
              <a:t>’</a:t>
            </a:r>
            <a:r>
              <a:rPr lang="en-US"/>
              <a:t>d)</a:t>
            </a:r>
          </a:p>
        </p:txBody>
      </p:sp>
      <p:sp>
        <p:nvSpPr>
          <p:cNvPr id="6246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Imperfect market</a:t>
            </a:r>
          </a:p>
          <a:p>
            <a:pPr eaLnBrk="1" hangingPunct="1"/>
            <a:r>
              <a:rPr lang="en-US" sz="2000"/>
              <a:t>Incomplete information</a:t>
            </a:r>
          </a:p>
          <a:p>
            <a:pPr eaLnBrk="1" hangingPunct="1"/>
            <a:r>
              <a:rPr lang="en-US" sz="2000"/>
              <a:t>Infrastructure</a:t>
            </a:r>
          </a:p>
          <a:p>
            <a:pPr eaLnBrk="1" hangingPunct="1"/>
            <a:r>
              <a:rPr lang="en-US" sz="2000"/>
              <a:t>Least developed countries </a:t>
            </a:r>
          </a:p>
          <a:p>
            <a:pPr eaLnBrk="1" hangingPunct="1"/>
            <a:r>
              <a:rPr lang="en-US" sz="2000"/>
              <a:t>Low-income countries (LICs)</a:t>
            </a:r>
          </a:p>
          <a:p>
            <a:pPr eaLnBrk="1" hangingPunct="1"/>
            <a:r>
              <a:rPr lang="en-US" sz="2000"/>
              <a:t>Middle-income countries</a:t>
            </a:r>
          </a:p>
          <a:p>
            <a:pPr eaLnBrk="1" hangingPunct="1"/>
            <a:r>
              <a:rPr lang="en-US" sz="2000"/>
              <a:t>Newly industrializing countries (NICs)</a:t>
            </a:r>
          </a:p>
          <a:p>
            <a:pPr eaLnBrk="1" hangingPunct="1"/>
            <a:endParaRPr lang="en-US" sz="2000"/>
          </a:p>
        </p:txBody>
      </p:sp>
      <p:sp>
        <p:nvSpPr>
          <p:cNvPr id="6247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Purchasing power parity (PPP)</a:t>
            </a:r>
          </a:p>
          <a:p>
            <a:pPr eaLnBrk="1" hangingPunct="1"/>
            <a:r>
              <a:rPr lang="en-US" sz="2000"/>
              <a:t>Research and development (R&amp;D)</a:t>
            </a:r>
          </a:p>
          <a:p>
            <a:pPr eaLnBrk="1" hangingPunct="1"/>
            <a:r>
              <a:rPr lang="en-US" sz="2000"/>
              <a:t>Resource endowment</a:t>
            </a:r>
          </a:p>
          <a:p>
            <a:pPr eaLnBrk="1" hangingPunct="1"/>
            <a:r>
              <a:rPr lang="en-US" sz="2000"/>
              <a:t>Terms of trade</a:t>
            </a:r>
          </a:p>
          <a:p>
            <a:pPr eaLnBrk="1" hangingPunct="1"/>
            <a:r>
              <a:rPr lang="en-US" sz="2000"/>
              <a:t>Value added</a:t>
            </a:r>
          </a:p>
          <a:p>
            <a:pPr eaLnBrk="1" hangingPunct="1"/>
            <a:r>
              <a:rPr lang="en-US" sz="2000"/>
              <a:t>World Bank</a:t>
            </a:r>
          </a:p>
          <a:p>
            <a:pPr eaLnBrk="1" hangingPunct="1">
              <a:buFontTx/>
              <a:buNone/>
            </a:pPr>
            <a:endParaRPr lang="en-US" sz="2000"/>
          </a:p>
          <a:p>
            <a:pPr eaLnBrk="1" hangingPunct="1">
              <a:buFontTx/>
              <a:buNone/>
            </a:pP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Appendix 2.1  </a:t>
            </a:r>
            <a:r>
              <a:rPr lang="en-US" sz="2800" b="1" dirty="0">
                <a:latin typeface="+mj-lt"/>
              </a:rPr>
              <a:t>The Traditional Human </a:t>
            </a:r>
            <a:r>
              <a:rPr lang="en-US" sz="2800" b="1" dirty="0" smtClean="0">
                <a:latin typeface="+mj-lt"/>
              </a:rPr>
              <a:t>Development Index </a:t>
            </a:r>
            <a:r>
              <a:rPr lang="en-US" sz="2800" b="1" dirty="0">
                <a:latin typeface="+mj-lt"/>
              </a:rPr>
              <a:t>(HDI)</a:t>
            </a:r>
          </a:p>
        </p:txBody>
      </p:sp>
      <p:pic>
        <p:nvPicPr>
          <p:cNvPr id="3" name="Picture 2" descr="Screen Shot 2014-05-28 at 2.01.0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7315200" cy="694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Equation A2.6: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2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7668503" cy="990600"/>
          </a:xfrm>
        </p:spPr>
        <p:txBody>
          <a:bodyPr anchor="ctr"/>
          <a:lstStyle/>
          <a:p>
            <a:pPr eaLnBrk="1" hangingPunct="1"/>
            <a:r>
              <a:rPr lang="en-US" sz="2400" dirty="0" smtClean="0"/>
              <a:t>Table A2.1.1 </a:t>
            </a:r>
            <a:r>
              <a:rPr lang="en-US" sz="2400" b="0" dirty="0"/>
              <a:t>2009 </a:t>
            </a:r>
            <a:r>
              <a:rPr lang="en-US" sz="2400" b="0" dirty="0" smtClean="0"/>
              <a:t>Traditional Human </a:t>
            </a:r>
            <a:r>
              <a:rPr lang="en-US" sz="2400" b="0" dirty="0"/>
              <a:t>Development Index for 24 Selected </a:t>
            </a:r>
            <a:r>
              <a:rPr lang="en-US" sz="2400" b="0" dirty="0" smtClean="0"/>
              <a:t>Countries (</a:t>
            </a:r>
            <a:r>
              <a:rPr lang="en-US" sz="2400" b="0" dirty="0"/>
              <a:t>2007 Data) 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GB" sz="1400" dirty="0"/>
          </a:p>
        </p:txBody>
      </p:sp>
      <p:pic>
        <p:nvPicPr>
          <p:cNvPr id="28678" name="Picture 6" descr="tbl02_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97809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848600" cy="1143000"/>
          </a:xfrm>
        </p:spPr>
        <p:txBody>
          <a:bodyPr anchor="ctr"/>
          <a:lstStyle/>
          <a:p>
            <a:pPr eaLnBrk="1" hangingPunct="1"/>
            <a:r>
              <a:rPr lang="en-US" sz="2400" dirty="0" smtClean="0"/>
              <a:t>Table A2.1.2 </a:t>
            </a:r>
            <a:r>
              <a:rPr lang="en-US" sz="2400" b="0" dirty="0" smtClean="0"/>
              <a:t>2009 </a:t>
            </a:r>
            <a:r>
              <a:rPr lang="en-US" sz="2400" b="0" dirty="0"/>
              <a:t>Human Development Index Variations for Similar Incomes (2007 Data) </a:t>
            </a:r>
            <a:endParaRPr lang="en-GB" sz="1600" dirty="0"/>
          </a:p>
        </p:txBody>
      </p:sp>
      <p:pic>
        <p:nvPicPr>
          <p:cNvPr id="30726" name="Picture 6" descr="tbl02_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03116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 smtClean="0"/>
              <a:t>Figure A2.1.1 </a:t>
            </a:r>
            <a:r>
              <a:rPr lang="en-US" sz="2400" b="0" dirty="0" smtClean="0"/>
              <a:t>Human </a:t>
            </a:r>
            <a:r>
              <a:rPr lang="en-US" sz="2400" b="0" dirty="0"/>
              <a:t>Development Disparities within Selected Countries</a:t>
            </a:r>
            <a:endParaRPr lang="en-GB" sz="2400" dirty="0"/>
          </a:p>
        </p:txBody>
      </p:sp>
      <p:pic>
        <p:nvPicPr>
          <p:cNvPr id="26629" name="Picture 6" descr="fig02_0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1"/>
          <a:stretch>
            <a:fillRect/>
          </a:stretch>
        </p:blipFill>
        <p:spPr>
          <a:xfrm>
            <a:off x="527050" y="1600200"/>
            <a:ext cx="7924800" cy="4208463"/>
          </a:xfrm>
          <a:noFill/>
        </p:spPr>
      </p:pic>
    </p:spTree>
    <p:extLst>
      <p:ext uri="{BB962C8B-B14F-4D97-AF65-F5344CB8AC3E}">
        <p14:creationId xmlns:p14="http://schemas.microsoft.com/office/powerpoint/2010/main" val="29168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 smtClean="0"/>
              <a:t>Figure </a:t>
            </a:r>
            <a:r>
              <a:rPr lang="en-US" sz="2400" dirty="0"/>
              <a:t>A2.1.1 </a:t>
            </a:r>
            <a:r>
              <a:rPr lang="en-US" sz="2400" b="0" dirty="0" smtClean="0"/>
              <a:t>Human </a:t>
            </a:r>
            <a:r>
              <a:rPr lang="en-US" sz="2400" b="0" dirty="0"/>
              <a:t>Development Disparities within Selected Countries (continued)</a:t>
            </a:r>
            <a:endParaRPr lang="en-GB" sz="2000" dirty="0"/>
          </a:p>
        </p:txBody>
      </p:sp>
      <p:pic>
        <p:nvPicPr>
          <p:cNvPr id="27653" name="Picture 3" descr="fig02_0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9"/>
          <a:stretch>
            <a:fillRect/>
          </a:stretch>
        </p:blipFill>
        <p:spPr>
          <a:xfrm>
            <a:off x="1066800" y="1676400"/>
            <a:ext cx="6553200" cy="4602163"/>
          </a:xfrm>
          <a:noFill/>
        </p:spPr>
      </p:pic>
    </p:spTree>
    <p:extLst>
      <p:ext uri="{BB962C8B-B14F-4D97-AF65-F5344CB8AC3E}">
        <p14:creationId xmlns:p14="http://schemas.microsoft.com/office/powerpoint/2010/main" val="38099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"/>
            <a:ext cx="7543800" cy="1066800"/>
          </a:xfrm>
        </p:spPr>
        <p:txBody>
          <a:bodyPr anchor="ctr"/>
          <a:lstStyle/>
          <a:p>
            <a:r>
              <a:rPr lang="en-US" sz="2000" dirty="0"/>
              <a:t>Table 2.1  </a:t>
            </a:r>
            <a:r>
              <a:rPr lang="en-US" sz="2000" b="0" dirty="0"/>
              <a:t>Classification of Economies by Region and Income, 2013</a:t>
            </a:r>
            <a:r>
              <a:rPr lang="en-US" sz="2000" b="0" dirty="0" smtClean="0"/>
              <a:t> </a:t>
            </a:r>
            <a:r>
              <a:rPr lang="en-US" sz="2000" b="0" dirty="0"/>
              <a:t>(continued)</a:t>
            </a:r>
            <a:endParaRPr lang="en-US" sz="1600" dirty="0"/>
          </a:p>
        </p:txBody>
      </p:sp>
      <p:pic>
        <p:nvPicPr>
          <p:cNvPr id="2" name="Picture 1" descr="tbl02_01c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620000" cy="4676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2.2 Basic Indicators of Development: Real Income, Health, and Education</a:t>
            </a:r>
            <a:endParaRPr lang="en-GB" sz="24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/>
              <a:t>Gross National Income (GNI)</a:t>
            </a:r>
          </a:p>
          <a:p>
            <a:pPr eaLnBrk="1" hangingPunct="1"/>
            <a:r>
              <a:rPr lang="en-US"/>
              <a:t>Gross Domestic Product (GDP)</a:t>
            </a:r>
          </a:p>
          <a:p>
            <a:pPr eaLnBrk="1" hangingPunct="1"/>
            <a:r>
              <a:rPr lang="en-US"/>
              <a:t>PPP method instead of exchange rates as conversion factors (see Figure 2.2)</a:t>
            </a:r>
          </a:p>
          <a:p>
            <a:pPr eaLnBrk="1" hangingPunct="1">
              <a:buFontTx/>
              <a:buNone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2.1  </a:t>
            </a:r>
            <a:r>
              <a:rPr lang="en-US" sz="2800" b="0"/>
              <a:t>Nations of the World, Classified by GNI Per Capita</a:t>
            </a:r>
            <a:endParaRPr lang="en-US" sz="16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52400" y="5943600"/>
            <a:ext cx="868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Data from </a:t>
            </a:r>
            <a:r>
              <a:rPr lang="en-US" sz="800" i="1" dirty="0"/>
              <a:t>Atlas of Global Development</a:t>
            </a:r>
            <a:r>
              <a:rPr lang="en-US" sz="800" dirty="0"/>
              <a:t>, 4th ed., pp. 16-17: World Bank and Collins. 2013. </a:t>
            </a:r>
            <a:r>
              <a:rPr lang="en-US" sz="800" i="1" dirty="0"/>
              <a:t>ATLAS OF </a:t>
            </a:r>
            <a:r>
              <a:rPr lang="en-US" sz="800" i="1" dirty="0" smtClean="0"/>
              <a:t>GLOBAL DEVELOPMENT</a:t>
            </a:r>
            <a:r>
              <a:rPr lang="en-US" sz="800" i="1" dirty="0"/>
              <a:t>: A VISUAL GUIDE TO THE WORLD’S GREATEST CHALLENGES, FOURTH EDITION</a:t>
            </a:r>
            <a:r>
              <a:rPr lang="en-US" sz="800" dirty="0"/>
              <a:t>. Washington, </a:t>
            </a:r>
            <a:r>
              <a:rPr lang="en-US" sz="800" dirty="0" smtClean="0"/>
              <a:t>DC and </a:t>
            </a:r>
            <a:r>
              <a:rPr lang="en-US" sz="800" dirty="0"/>
              <a:t>Glasgow: World Bank and Collins. </a:t>
            </a:r>
            <a:r>
              <a:rPr lang="en-US" sz="800" dirty="0" err="1"/>
              <a:t>doi</a:t>
            </a:r>
            <a:r>
              <a:rPr lang="en-US" sz="800" dirty="0"/>
              <a:t>: 10.1596/978-0-8213-9757-2. License: Creative Commons Attribution CC BY 3.0</a:t>
            </a:r>
            <a:endParaRPr lang="en-US" sz="800" b="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" name="Picture 1" descr="fig02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4588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Figure 2.2  </a:t>
            </a:r>
            <a:r>
              <a:rPr lang="en-US" sz="2400" b="0" dirty="0"/>
              <a:t>Income Per Capita in Selected Countries, 2011</a:t>
            </a:r>
            <a:endParaRPr lang="en-US" sz="1400" dirty="0"/>
          </a:p>
        </p:txBody>
      </p:sp>
      <p:pic>
        <p:nvPicPr>
          <p:cNvPr id="3" name="Picture 2" descr="fig02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96465" cy="4499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295400"/>
            <a:ext cx="3276600" cy="2667000"/>
          </a:xfrm>
        </p:spPr>
        <p:txBody>
          <a:bodyPr anchor="t"/>
          <a:lstStyle/>
          <a:p>
            <a:r>
              <a:rPr lang="en-US" sz="1800" dirty="0"/>
              <a:t>Table 2.2  </a:t>
            </a:r>
            <a:r>
              <a:rPr lang="en-US" sz="1800" b="0" dirty="0"/>
              <a:t>A Comparison of Per Capita GNI in Selected Developing Countries, </a:t>
            </a:r>
            <a:r>
              <a:rPr lang="en-US" sz="1800" b="0" dirty="0" smtClean="0"/>
              <a:t>the</a:t>
            </a:r>
            <a:r>
              <a:rPr lang="en-US" sz="1800" b="0" dirty="0"/>
              <a:t> </a:t>
            </a:r>
            <a:r>
              <a:rPr lang="en-US" sz="1800" b="0" dirty="0" smtClean="0"/>
              <a:t>United </a:t>
            </a:r>
            <a:r>
              <a:rPr lang="en-US" sz="1800" b="0" dirty="0"/>
              <a:t>Kingdom, and the United States, Using Official Exchange-Rate </a:t>
            </a:r>
            <a:r>
              <a:rPr lang="en-US" sz="1800" b="0" dirty="0" smtClean="0"/>
              <a:t>and Purchasing </a:t>
            </a:r>
            <a:r>
              <a:rPr lang="en-US" sz="1800" b="0" dirty="0"/>
              <a:t>Power Parity Conversions, 2011</a:t>
            </a:r>
            <a:endParaRPr lang="en-US" sz="1100" dirty="0"/>
          </a:p>
        </p:txBody>
      </p:sp>
      <p:pic>
        <p:nvPicPr>
          <p:cNvPr id="2" name="Picture 1" descr="tbl02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5333999" cy="6184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Template_Todaro_Smith.pot</Template>
  <TotalTime>322</TotalTime>
  <Words>1341</Words>
  <Application>Microsoft Office PowerPoint</Application>
  <PresentationFormat>On-screen Show (4:3)</PresentationFormat>
  <Paragraphs>162</Paragraphs>
  <Slides>47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ＭＳ Ｐゴシック</vt:lpstr>
      <vt:lpstr>Adobe Jenson Italic</vt:lpstr>
      <vt:lpstr>Arial</vt:lpstr>
      <vt:lpstr>Calibri</vt:lpstr>
      <vt:lpstr>Helvetica</vt:lpstr>
      <vt:lpstr>Times</vt:lpstr>
      <vt:lpstr>Verdana</vt:lpstr>
      <vt:lpstr>ヒラギノ角ゴ Pro W3</vt:lpstr>
      <vt:lpstr>Template_Todaro_Smith</vt:lpstr>
      <vt:lpstr>PowerPoint Presentation</vt:lpstr>
      <vt:lpstr>2.1 Defining the Developing World</vt:lpstr>
      <vt:lpstr>Table 2.1  Classification of Economies by Region and Income, 2013</vt:lpstr>
      <vt:lpstr>Table 2.1  Classification of Economies by Region and Income, 2013 (continued)</vt:lpstr>
      <vt:lpstr>Table 2.1  Classification of Economies by Region and Income, 2013 (continued)</vt:lpstr>
      <vt:lpstr>2.2 Basic Indicators of Development: Real Income, Health, and Education</vt:lpstr>
      <vt:lpstr>Figure 2.1  Nations of the World, Classified by GNI Per Capita</vt:lpstr>
      <vt:lpstr>Figure 2.2  Income Per Capita in Selected Countries, 2011</vt:lpstr>
      <vt:lpstr>Table 2.2  A Comparison of Per Capita GNI in Selected Developing Countries, the United Kingdom, and the United States, Using Official Exchange-Rate and Purchasing Power Parity Conversions, 2011</vt:lpstr>
      <vt:lpstr>Table 2.3  Commonality and Diversity: Some Basic Indicators</vt:lpstr>
      <vt:lpstr>2.3 Holistic Measures of Living Levels and Capabilities</vt:lpstr>
      <vt:lpstr>2.3 Holistic Measures of Living Levels and Capabilities</vt:lpstr>
      <vt:lpstr>PowerPoint Presentation</vt:lpstr>
      <vt:lpstr>What is new in the New HDI?  1. Calculating with a geometric mean</vt:lpstr>
      <vt:lpstr>What is new in the New HDI?  2. Other key changes: </vt:lpstr>
      <vt:lpstr>Table 2.4  2013 New Human Development Index and its Components for Selected Countries</vt:lpstr>
      <vt:lpstr>2.4 Characteristics of the Developing World:  Diversity within Commonality</vt:lpstr>
      <vt:lpstr>2.4 Characteristics of the Developing World:  Diversity within Commonality</vt:lpstr>
      <vt:lpstr>2.4 Characteristics of the Developing World:  Diversity within Commonality</vt:lpstr>
      <vt:lpstr>Figure 2.3a Shares of Global Income, 2008. (b) Developing regions lag far behind the developed world in productivity measured as output per worker.</vt:lpstr>
      <vt:lpstr>PowerPoint Presentation</vt:lpstr>
      <vt:lpstr>Table 2.5  The 12 Most and Least Populated Countries and Their Per Capita Income, 2008</vt:lpstr>
      <vt:lpstr>Figure 2.4 Under-5 Mortality Rates, 1990 and 2012</vt:lpstr>
      <vt:lpstr>Table 2.6  Primary School Enrollment and Pupil-Teacher Ratios, 2010</vt:lpstr>
      <vt:lpstr>Figure 2.5 Correlation between Under-5 Mortality and Mother’s Education</vt:lpstr>
      <vt:lpstr>Figure 2.6  Number of People Living in Poverty by Region, 1981–2008</vt:lpstr>
      <vt:lpstr>Table 2.7 Crude Birth Rates Around the World, 2012 </vt:lpstr>
      <vt:lpstr>Table 2.8  The Urban Population in Developed Countries and Developing Regions</vt:lpstr>
      <vt:lpstr>Table 2.9  Share of the Population Employed in the Agricultural, Industrial, and Service Sectors in Selected Countries, 2004–2008 (%)</vt:lpstr>
      <vt:lpstr>Table 2.10 Share of the Population Employed in the Agricultural, Industrial, and Service Sectors in Selected Countries, 1990–92 and 2008–2011 (%)</vt:lpstr>
      <vt:lpstr>2.5 How Low-Income Countries Today Differ from Developed Countries in Their Earlier Stages</vt:lpstr>
      <vt:lpstr>2.6 Are Living Standards of Developing and Devolved Nations Converging?</vt:lpstr>
      <vt:lpstr>Figure 2.7  Relative Country Convergence: World, Developing Countries, and OECD (continued)</vt:lpstr>
      <vt:lpstr>Figure 2.7  Relative Country Convergence: World, Developing Countries, and OECD</vt:lpstr>
      <vt:lpstr>Figure 2.8 Growth Convergence versus Absolute Income Convergence</vt:lpstr>
      <vt:lpstr>Figure 2.9 Country Size, Initial Income Level, and Economic Growth</vt:lpstr>
      <vt:lpstr>2.7 Long-Run Causes of Comparative Development</vt:lpstr>
      <vt:lpstr>Nature and Role of Economic Institutions</vt:lpstr>
      <vt:lpstr>Role of Institutions </vt:lpstr>
      <vt:lpstr>Figure 2.10 Schematic Representation of Leading Theories of Comparative Development</vt:lpstr>
      <vt:lpstr>Concepts for Review</vt:lpstr>
      <vt:lpstr>Concepts for Review (cont’d)</vt:lpstr>
      <vt:lpstr>PowerPoint Presentation</vt:lpstr>
      <vt:lpstr>Table A2.1.1 2009 Traditional Human Development Index for 24 Selected Countries (2007 Data)  </vt:lpstr>
      <vt:lpstr>Table A2.1.2 2009 Human Development Index Variations for Similar Incomes (2007 Data) </vt:lpstr>
      <vt:lpstr>Figure A2.1.1 Human Development Disparities within Selected Countries</vt:lpstr>
      <vt:lpstr>Figure A2.1.1 Human Development Disparities within Selected Countries (continued)</vt:lpstr>
    </vt:vector>
  </TitlesOfParts>
  <Manager/>
  <Company>Copyright ©2015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Economic Development, 12e</dc:subject>
  <dc:creator>Todaro, Smith</dc:creator>
  <cp:keywords/>
  <dc:description/>
  <cp:lastModifiedBy>Andrew Parkes</cp:lastModifiedBy>
  <cp:revision>27</cp:revision>
  <dcterms:created xsi:type="dcterms:W3CDTF">2013-04-22T16:46:23Z</dcterms:created>
  <dcterms:modified xsi:type="dcterms:W3CDTF">2018-12-10T15:18:29Z</dcterms:modified>
  <cp:category/>
</cp:coreProperties>
</file>