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30"/>
  </p:notesMasterIdLst>
  <p:sldIdLst>
    <p:sldId id="256" r:id="rId2"/>
    <p:sldId id="259" r:id="rId3"/>
    <p:sldId id="260" r:id="rId4"/>
    <p:sldId id="261" r:id="rId5"/>
    <p:sldId id="262" r:id="rId6"/>
    <p:sldId id="285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1F22"/>
    <a:srgbClr val="B1BA77"/>
    <a:srgbClr val="004B2C"/>
    <a:srgbClr val="0B74D2"/>
    <a:srgbClr val="97BCD9"/>
    <a:srgbClr val="CEF2F2"/>
    <a:srgbClr val="CDD9A3"/>
    <a:srgbClr val="DEE3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71" autoAdjust="0"/>
    <p:restoredTop sz="94660"/>
  </p:normalViewPr>
  <p:slideViewPr>
    <p:cSldViewPr>
      <p:cViewPr varScale="1">
        <p:scale>
          <a:sx n="111" d="100"/>
          <a:sy n="111" d="100"/>
        </p:scale>
        <p:origin x="174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image" Target="../media/image15.emf"/><Relationship Id="rId6" Type="http://schemas.openxmlformats.org/officeDocument/2006/relationships/image" Target="../media/image20.emf"/><Relationship Id="rId5" Type="http://schemas.openxmlformats.org/officeDocument/2006/relationships/image" Target="../media/image19.emf"/><Relationship Id="rId4" Type="http://schemas.openxmlformats.org/officeDocument/2006/relationships/image" Target="../media/image1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image" Target="../media/image2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56EA619E-BCD0-AF4D-8D9C-83D039C42E8D}" type="datetime1">
              <a:rPr lang="en-US"/>
              <a:pPr>
                <a:defRPr/>
              </a:pPr>
              <a:t>12/10/2018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9125E2BA-EADD-B34A-B59A-839CDE68E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6082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304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2680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7958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4143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4076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6355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8343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9786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7762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3528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323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4424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4287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0038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26864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33759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0359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7390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009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486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6425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3730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9654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2125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0736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850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B1BA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gray">
          <a:xfrm>
            <a:off x="0" y="6400800"/>
            <a:ext cx="9144000" cy="457200"/>
          </a:xfrm>
          <a:prstGeom prst="rect">
            <a:avLst/>
          </a:prstGeom>
          <a:solidFill>
            <a:srgbClr val="F11F2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r>
              <a:rPr lang="en-US">
                <a:cs typeface="Arial" charset="0"/>
              </a:rPr>
              <a:t> </a:t>
            </a:r>
          </a:p>
        </p:txBody>
      </p:sp>
      <p:pic>
        <p:nvPicPr>
          <p:cNvPr id="3" name="Picture 3" descr="Pearson_Bound_White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238" y="6356350"/>
            <a:ext cx="1655762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 descr="Pearson_Strap_Bound_Whit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6350"/>
            <a:ext cx="190817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 descr="todaro_mechanicals_v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4927600" cy="642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2728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834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0"/>
            <a:ext cx="21145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0"/>
            <a:ext cx="61912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921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628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184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47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991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826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33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8361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791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17437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47800"/>
            <a:ext cx="8382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0"/>
            <a:ext cx="754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Rectangle 2"/>
          <p:cNvSpPr>
            <a:spLocks noChangeArrowheads="1"/>
          </p:cNvSpPr>
          <p:nvPr/>
        </p:nvSpPr>
        <p:spPr bwMode="gray">
          <a:xfrm>
            <a:off x="0" y="6397625"/>
            <a:ext cx="9144000" cy="457200"/>
          </a:xfrm>
          <a:prstGeom prst="rect">
            <a:avLst/>
          </a:prstGeom>
          <a:solidFill>
            <a:srgbClr val="F11F2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endParaRPr lang="en-US">
              <a:cs typeface="Arial" charset="0"/>
            </a:endParaRPr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gray">
          <a:xfrm>
            <a:off x="392113" y="6553200"/>
            <a:ext cx="5399087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900">
                <a:solidFill>
                  <a:schemeClr val="bg1"/>
                </a:solidFill>
                <a:latin typeface="Verdana" charset="0"/>
                <a:cs typeface="Verdana" charset="0"/>
              </a:rPr>
              <a:t>Copyright ©2015 Pearson Education, Inc. All rights reserved.</a:t>
            </a:r>
            <a:endParaRPr lang="en-GB" sz="900">
              <a:solidFill>
                <a:schemeClr val="bg1"/>
              </a:solidFill>
              <a:latin typeface="Verdana" charset="0"/>
              <a:cs typeface="Verdana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gray">
          <a:xfrm>
            <a:off x="8382000" y="6553200"/>
            <a:ext cx="360363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GB" sz="900" dirty="0" smtClean="0">
                <a:solidFill>
                  <a:schemeClr val="bg1"/>
                </a:solidFill>
                <a:latin typeface="Verdana" charset="0"/>
              </a:rPr>
              <a:t>3-</a:t>
            </a:r>
            <a:fld id="{7C9F9FE5-6476-364C-990F-4079468F6A91}" type="slidenum">
              <a:rPr lang="en-GB" sz="900">
                <a:solidFill>
                  <a:schemeClr val="bg1"/>
                </a:solidFill>
                <a:latin typeface="Verdana" charset="0"/>
              </a:rPr>
              <a:pPr algn="r"/>
              <a:t>‹#›</a:t>
            </a:fld>
            <a:r>
              <a:rPr lang="en-GB" sz="900" dirty="0">
                <a:solidFill>
                  <a:schemeClr val="bg1"/>
                </a:solidFill>
                <a:latin typeface="Verdana" charset="0"/>
              </a:rPr>
              <a:t> </a:t>
            </a:r>
          </a:p>
        </p:txBody>
      </p:sp>
      <p:pic>
        <p:nvPicPr>
          <p:cNvPr id="8" name="Picture 7" descr="corner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7" y="0"/>
            <a:ext cx="1134533" cy="1079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ヒラギノ角ゴ Pro W3" pitchFamily="-1" charset="-128"/>
          <a:cs typeface="ヒラギノ角ゴ Pro W3" pitchFamily="-1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ヒラギノ角ゴ Pro W3" pitchFamily="-1" charset="-128"/>
          <a:cs typeface="ヒラギノ角ゴ Pro W3" pitchFamily="-1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9.emf"/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16.e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8.emf"/><Relationship Id="rId5" Type="http://schemas.openxmlformats.org/officeDocument/2006/relationships/image" Target="../media/image15.emf"/><Relationship Id="rId15" Type="http://schemas.openxmlformats.org/officeDocument/2006/relationships/image" Target="../media/image20.e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17.emf"/><Relationship Id="rId14" Type="http://schemas.openxmlformats.org/officeDocument/2006/relationships/oleObject" Target="../embeddings/oleObject6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1.emf"/><Relationship Id="rId4" Type="http://schemas.openxmlformats.org/officeDocument/2006/relationships/oleObject" Target="../embeddings/oleObject7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2.emf"/><Relationship Id="rId4" Type="http://schemas.openxmlformats.org/officeDocument/2006/relationships/oleObject" Target="../embeddings/oleObject8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26.xml"/><Relationship Id="rId7" Type="http://schemas.openxmlformats.org/officeDocument/2006/relationships/image" Target="../media/image26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25.e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27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/>
          <p:cNvSpPr>
            <a:spLocks noGrp="1"/>
          </p:cNvSpPr>
          <p:nvPr>
            <p:ph type="title" idx="4294967295"/>
          </p:nvPr>
        </p:nvSpPr>
        <p:spPr>
          <a:xfrm>
            <a:off x="5295900" y="2667000"/>
            <a:ext cx="3543300" cy="2362200"/>
          </a:xfrm>
        </p:spPr>
        <p:txBody>
          <a:bodyPr/>
          <a:lstStyle/>
          <a:p>
            <a:pPr algn="ctr"/>
            <a: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  <a:t>Chapter </a:t>
            </a:r>
            <a:r>
              <a:rPr lang="en-AU" sz="2800" dirty="0" smtClean="0">
                <a:latin typeface="Verdana" charset="0"/>
                <a:ea typeface="ヒラギノ角ゴ Pro W3" charset="0"/>
                <a:cs typeface="ヒラギノ角ゴ Pro W3" charset="0"/>
              </a:rPr>
              <a:t>3</a:t>
            </a:r>
            <a: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  <a:t/>
            </a:r>
            <a:b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</a:br>
            <a: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  <a:t/>
            </a:r>
            <a:b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</a:br>
            <a:r>
              <a:rPr lang="en-US" sz="2800" dirty="0"/>
              <a:t>Classic Theories of Economic Growth and Development</a:t>
            </a:r>
            <a:br>
              <a:rPr lang="en-US" sz="2800" dirty="0"/>
            </a:br>
            <a:endParaRPr lang="en-US" sz="2800" dirty="0">
              <a:latin typeface="Verdana" charset="0"/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/>
              <a:t>Criticisms of the Lewis Model</a:t>
            </a:r>
            <a:endParaRPr lang="en-GB"/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>
              <a:lnSpc>
                <a:spcPct val="90000"/>
              </a:lnSpc>
            </a:pPr>
            <a:r>
              <a:rPr lang="en-US"/>
              <a:t>Rate of labor transfer and employment creation may not be proportional to rate of modern-sector capital accumulation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Surplus labor in rural areas and full employment in urban?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Institutional factors?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Assumption of diminishing returns in modern industrial sector</a:t>
            </a:r>
          </a:p>
          <a:p>
            <a:pPr eaLnBrk="1" hangingPunct="1">
              <a:lnSpc>
                <a:spcPct val="90000"/>
              </a:lnSpc>
            </a:pPr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/>
              <a:t>Figure 3.2  </a:t>
            </a:r>
            <a:r>
              <a:rPr lang="en-US" sz="2400" b="0"/>
              <a:t>The Lewis Model Modified by Laborsaving Capital Accumulation: Employment Implications</a:t>
            </a:r>
            <a:endParaRPr lang="en-GB" sz="2400"/>
          </a:p>
        </p:txBody>
      </p:sp>
      <p:pic>
        <p:nvPicPr>
          <p:cNvPr id="2" name="Picture 1" descr="fig03_02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447800"/>
            <a:ext cx="6248400" cy="473538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/>
              <a:t>Empirical Patterns of Development - Examples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4294967295"/>
          </p:nvPr>
        </p:nvSpPr>
        <p:spPr/>
        <p:txBody>
          <a:bodyPr rIns="91440"/>
          <a:lstStyle/>
          <a:p>
            <a:r>
              <a:rPr lang="en-US"/>
              <a:t>Switch from agriculture to industry (and services)</a:t>
            </a:r>
          </a:p>
          <a:p>
            <a:r>
              <a:rPr lang="en-US"/>
              <a:t>Rural-urban migration and urbanization</a:t>
            </a:r>
          </a:p>
          <a:p>
            <a:r>
              <a:rPr lang="en-US"/>
              <a:t>Steady accumulation of physical and human capital</a:t>
            </a:r>
          </a:p>
          <a:p>
            <a:r>
              <a:rPr lang="en-US"/>
              <a:t>Population growth first increasing and then decreasing with decline in family size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/>
              <a:t>3.4 The International-Dependence Revolution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sz="2000"/>
              <a:t>The neocolonial dependence model</a:t>
            </a:r>
          </a:p>
          <a:p>
            <a:pPr lvl="1" eaLnBrk="1" hangingPunct="1"/>
            <a:r>
              <a:rPr lang="en-US" sz="2000"/>
              <a:t>Legacy of colonialism, Unequal power, Core-periphery</a:t>
            </a:r>
          </a:p>
          <a:p>
            <a:pPr eaLnBrk="1" hangingPunct="1"/>
            <a:r>
              <a:rPr lang="en-US" sz="2000"/>
              <a:t>The false-paradigm model</a:t>
            </a:r>
          </a:p>
          <a:p>
            <a:pPr lvl="1" eaLnBrk="1" hangingPunct="1"/>
            <a:r>
              <a:rPr lang="en-US" sz="2000"/>
              <a:t>Pitfalls of using </a:t>
            </a:r>
            <a:r>
              <a:rPr lang="ja-JP" altLang="en-US" sz="2000"/>
              <a:t>“</a:t>
            </a:r>
            <a:r>
              <a:rPr lang="en-US" sz="2000"/>
              <a:t>expert</a:t>
            </a:r>
            <a:r>
              <a:rPr lang="ja-JP" altLang="en-US" sz="2000"/>
              <a:t>”</a:t>
            </a:r>
            <a:r>
              <a:rPr lang="en-US" sz="2000"/>
              <a:t> foreign advisors who misapply developed-country models</a:t>
            </a:r>
          </a:p>
          <a:p>
            <a:pPr eaLnBrk="1" hangingPunct="1"/>
            <a:r>
              <a:rPr lang="en-US" sz="2000"/>
              <a:t>The dualistic-development thesis</a:t>
            </a:r>
          </a:p>
          <a:p>
            <a:pPr lvl="1" eaLnBrk="1" hangingPunct="1"/>
            <a:r>
              <a:rPr lang="en-US" sz="2000"/>
              <a:t>Superior and inferior elements can coexist; Prebisch-Singer Hypothesis</a:t>
            </a:r>
          </a:p>
          <a:p>
            <a:pPr eaLnBrk="1" hangingPunct="1">
              <a:buFont typeface="Times" charset="0"/>
              <a:buChar char="•"/>
            </a:pPr>
            <a:r>
              <a:rPr lang="en-US" sz="2000"/>
              <a:t>Criticisms and limitations</a:t>
            </a:r>
          </a:p>
          <a:p>
            <a:pPr lvl="1" eaLnBrk="1" hangingPunct="1"/>
            <a:r>
              <a:rPr lang="en-US" sz="2000"/>
              <a:t>Does little to show how to achieve development in a positive sense; accumulating counterexamples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3.5 The Neoclassical Counterrevolution: Market Fundamentalism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752600"/>
            <a:ext cx="8534400" cy="4724400"/>
          </a:xfrm>
        </p:spPr>
        <p:txBody>
          <a:bodyPr rIns="91440"/>
          <a:lstStyle/>
          <a:p>
            <a:pPr eaLnBrk="1" hangingPunct="1">
              <a:lnSpc>
                <a:spcPct val="90000"/>
              </a:lnSpc>
            </a:pPr>
            <a:r>
              <a:rPr lang="en-US" sz="2400"/>
              <a:t>Challenging the Statist Model: Free Markets, Public Choice, and Market-Friendly Approaches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Free market approach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Public choice approach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Market-friendly approach</a:t>
            </a:r>
          </a:p>
          <a:p>
            <a:pPr eaLnBrk="1" hangingPunct="1"/>
            <a:r>
              <a:rPr lang="en-US" sz="2400"/>
              <a:t>Main Arguments </a:t>
            </a:r>
          </a:p>
          <a:p>
            <a:pPr lvl="1" eaLnBrk="1" hangingPunct="1"/>
            <a:r>
              <a:rPr lang="en-US" sz="2000"/>
              <a:t>Denies efficiency of intervention</a:t>
            </a:r>
          </a:p>
          <a:p>
            <a:pPr lvl="1" eaLnBrk="1" hangingPunct="1"/>
            <a:r>
              <a:rPr lang="en-US" sz="2000"/>
              <a:t>Points up state owned enterprise failures</a:t>
            </a:r>
          </a:p>
          <a:p>
            <a:pPr lvl="1" eaLnBrk="1" hangingPunct="1"/>
            <a:r>
              <a:rPr lang="en-US" sz="2000"/>
              <a:t>Stresses government failures</a:t>
            </a:r>
          </a:p>
          <a:p>
            <a:pPr lvl="1" eaLnBrk="1" hangingPunct="1"/>
            <a:r>
              <a:rPr lang="en-US" sz="2000"/>
              <a:t>Traditional neoclassical growth theory - with diminishing returns, cannot sustain growth by capital accumulation alone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/>
              <a:t>3.6 Classic Theories of Development: Reconciling the Differences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marL="342900" lvl="1" indent="-342900" eaLnBrk="1" hangingPunct="1">
              <a:buFont typeface="Times" charset="0"/>
              <a:buChar char="•"/>
            </a:pPr>
            <a:r>
              <a:rPr lang="en-US" sz="2100"/>
              <a:t>Governments do fail, but so do markets; a balance is needed</a:t>
            </a:r>
          </a:p>
          <a:p>
            <a:pPr marL="342900" lvl="1" indent="-342900" eaLnBrk="1" hangingPunct="1">
              <a:buFont typeface="Times" charset="0"/>
              <a:buChar char="•"/>
            </a:pPr>
            <a:r>
              <a:rPr lang="en-US" sz="2100"/>
              <a:t>Must attend to institutional and political realities in developing world</a:t>
            </a:r>
          </a:p>
          <a:p>
            <a:pPr eaLnBrk="1" hangingPunct="1"/>
            <a:r>
              <a:rPr lang="en-US" sz="2100"/>
              <a:t>Development economics has no universally accepted paradigm</a:t>
            </a:r>
          </a:p>
          <a:p>
            <a:pPr eaLnBrk="1" hangingPunct="1"/>
            <a:r>
              <a:rPr lang="en-US" sz="2100"/>
              <a:t>Insights and understandings are continually evolving</a:t>
            </a:r>
          </a:p>
          <a:p>
            <a:pPr marL="342900" lvl="1" indent="-342900" eaLnBrk="1" hangingPunct="1">
              <a:buFont typeface="Times" charset="0"/>
              <a:buChar char="•"/>
            </a:pPr>
            <a:r>
              <a:rPr lang="en-US" sz="2100"/>
              <a:t>Each theory has some strengths and some weaknesses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/>
              <a:t>Concepts for Review</a:t>
            </a:r>
          </a:p>
        </p:txBody>
      </p:sp>
      <p:sp>
        <p:nvSpPr>
          <p:cNvPr id="29701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0" y="1600200"/>
            <a:ext cx="4073525" cy="4572000"/>
          </a:xfrm>
        </p:spPr>
        <p:txBody>
          <a:bodyPr rIns="91440"/>
          <a:lstStyle/>
          <a:p>
            <a:pPr eaLnBrk="1" hangingPunct="1"/>
            <a:r>
              <a:rPr lang="en-US" sz="2000"/>
              <a:t>Autarky</a:t>
            </a:r>
          </a:p>
          <a:p>
            <a:pPr eaLnBrk="1" hangingPunct="1"/>
            <a:r>
              <a:rPr lang="en-US" sz="2000"/>
              <a:t>Average product</a:t>
            </a:r>
          </a:p>
          <a:p>
            <a:pPr eaLnBrk="1" hangingPunct="1"/>
            <a:r>
              <a:rPr lang="en-US" sz="2000"/>
              <a:t>Capital-labor ratio</a:t>
            </a:r>
          </a:p>
          <a:p>
            <a:pPr eaLnBrk="1" hangingPunct="1"/>
            <a:r>
              <a:rPr lang="en-US" sz="2000"/>
              <a:t>Capital-output ratio</a:t>
            </a:r>
          </a:p>
          <a:p>
            <a:pPr eaLnBrk="1" hangingPunct="1"/>
            <a:r>
              <a:rPr lang="en-US" sz="2000"/>
              <a:t>Center</a:t>
            </a:r>
          </a:p>
          <a:p>
            <a:pPr eaLnBrk="1" hangingPunct="1"/>
            <a:r>
              <a:rPr lang="en-US" sz="2000"/>
              <a:t>Closed economy</a:t>
            </a:r>
          </a:p>
          <a:p>
            <a:pPr eaLnBrk="1" hangingPunct="1"/>
            <a:r>
              <a:rPr lang="en-US" sz="2000" i="1"/>
              <a:t>Comprador</a:t>
            </a:r>
            <a:r>
              <a:rPr lang="en-US" sz="2000"/>
              <a:t> groups</a:t>
            </a:r>
          </a:p>
          <a:p>
            <a:pPr eaLnBrk="1" hangingPunct="1"/>
            <a:r>
              <a:rPr lang="en-US" sz="2000"/>
              <a:t>Dependence</a:t>
            </a:r>
          </a:p>
          <a:p>
            <a:pPr eaLnBrk="1" hangingPunct="1"/>
            <a:r>
              <a:rPr lang="en-US" sz="2000"/>
              <a:t>Dominance</a:t>
            </a:r>
          </a:p>
          <a:p>
            <a:pPr eaLnBrk="1" hangingPunct="1"/>
            <a:endParaRPr lang="en-US" sz="2000"/>
          </a:p>
          <a:p>
            <a:pPr eaLnBrk="1" hangingPunct="1"/>
            <a:endParaRPr lang="en-US" sz="2000"/>
          </a:p>
        </p:txBody>
      </p:sp>
      <p:sp>
        <p:nvSpPr>
          <p:cNvPr id="29702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25963" y="1600200"/>
            <a:ext cx="4073525" cy="4572000"/>
          </a:xfrm>
        </p:spPr>
        <p:txBody>
          <a:bodyPr rIns="91440"/>
          <a:lstStyle/>
          <a:p>
            <a:pPr eaLnBrk="1" hangingPunct="1"/>
            <a:r>
              <a:rPr lang="en-US" sz="2000"/>
              <a:t>Dualism</a:t>
            </a:r>
          </a:p>
          <a:p>
            <a:pPr eaLnBrk="1" hangingPunct="1"/>
            <a:r>
              <a:rPr lang="en-US" sz="2000"/>
              <a:t>False-paradigm model</a:t>
            </a:r>
          </a:p>
          <a:p>
            <a:pPr eaLnBrk="1" hangingPunct="1"/>
            <a:r>
              <a:rPr lang="en-US" sz="2000"/>
              <a:t>Free market</a:t>
            </a:r>
          </a:p>
          <a:p>
            <a:pPr eaLnBrk="1" hangingPunct="1"/>
            <a:r>
              <a:rPr lang="en-US" sz="2000"/>
              <a:t>Free-market analysis</a:t>
            </a:r>
          </a:p>
          <a:p>
            <a:pPr eaLnBrk="1" hangingPunct="1"/>
            <a:r>
              <a:rPr lang="en-US" sz="2000"/>
              <a:t>Harrod-Domar growth model</a:t>
            </a:r>
          </a:p>
          <a:p>
            <a:pPr eaLnBrk="1" hangingPunct="1"/>
            <a:r>
              <a:rPr lang="en-US" sz="2000"/>
              <a:t>Lewis two-sector model</a:t>
            </a:r>
          </a:p>
          <a:p>
            <a:pPr eaLnBrk="1" hangingPunct="1"/>
            <a:r>
              <a:rPr lang="en-US" sz="2000"/>
              <a:t>Marginal product</a:t>
            </a:r>
          </a:p>
          <a:p>
            <a:pPr eaLnBrk="1" hangingPunct="1"/>
            <a:r>
              <a:rPr lang="en-US" sz="2000"/>
              <a:t>Market failure </a:t>
            </a:r>
          </a:p>
          <a:p>
            <a:pPr eaLnBrk="1" hangingPunct="1"/>
            <a:endParaRPr lang="en-US" sz="2000"/>
          </a:p>
          <a:p>
            <a:pPr eaLnBrk="1" hangingPunct="1"/>
            <a:endParaRPr lang="en-US" sz="20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/>
              <a:t>Concepts for Review (cont</a:t>
            </a:r>
            <a:r>
              <a:rPr lang="ja-JP" altLang="en-US"/>
              <a:t>’</a:t>
            </a:r>
            <a:r>
              <a:rPr lang="en-US"/>
              <a:t>d)</a:t>
            </a:r>
          </a:p>
        </p:txBody>
      </p:sp>
      <p:sp>
        <p:nvSpPr>
          <p:cNvPr id="30725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0" y="1600200"/>
            <a:ext cx="4073525" cy="4572000"/>
          </a:xfrm>
        </p:spPr>
        <p:txBody>
          <a:bodyPr rIns="91440"/>
          <a:lstStyle/>
          <a:p>
            <a:pPr eaLnBrk="1" hangingPunct="1">
              <a:lnSpc>
                <a:spcPct val="90000"/>
              </a:lnSpc>
            </a:pPr>
            <a:r>
              <a:rPr lang="en-US" sz="2000"/>
              <a:t>Market-friendly approach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Necessary condition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Neoclassical counterrevolution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Neocolonial dependence model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Net savings ratio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New political economy approach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Open economy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Patterns-of-development analysis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Periphery</a:t>
            </a:r>
          </a:p>
          <a:p>
            <a:pPr eaLnBrk="1" hangingPunct="1">
              <a:lnSpc>
                <a:spcPct val="90000"/>
              </a:lnSpc>
            </a:pPr>
            <a:endParaRPr lang="en-US" sz="2000"/>
          </a:p>
          <a:p>
            <a:pPr eaLnBrk="1" hangingPunct="1">
              <a:lnSpc>
                <a:spcPct val="90000"/>
              </a:lnSpc>
            </a:pPr>
            <a:endParaRPr lang="en-US" sz="2000"/>
          </a:p>
        </p:txBody>
      </p:sp>
      <p:sp>
        <p:nvSpPr>
          <p:cNvPr id="30726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419600" y="1600200"/>
            <a:ext cx="4495800" cy="4419600"/>
          </a:xfrm>
        </p:spPr>
        <p:txBody>
          <a:bodyPr rIns="91440"/>
          <a:lstStyle/>
          <a:p>
            <a:pPr eaLnBrk="1" hangingPunct="1">
              <a:lnSpc>
                <a:spcPct val="90000"/>
              </a:lnSpc>
            </a:pPr>
            <a:r>
              <a:rPr lang="en-US" sz="2000"/>
              <a:t>Production function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Public-choice theory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Self-sustaining growth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Solow neoclassical growth model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Stages-of-growth model of development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Structural-change theory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Structural transformation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Sufficient condition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Surplus labor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Underdevelopment</a:t>
            </a:r>
          </a:p>
          <a:p>
            <a:pPr eaLnBrk="1" hangingPunct="1">
              <a:lnSpc>
                <a:spcPct val="90000"/>
              </a:lnSpc>
            </a:pPr>
            <a:endParaRPr lang="en-US" sz="2000"/>
          </a:p>
          <a:p>
            <a:pPr eaLnBrk="1" hangingPunct="1">
              <a:lnSpc>
                <a:spcPct val="90000"/>
              </a:lnSpc>
            </a:pPr>
            <a:endParaRPr lang="en-US" sz="20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/>
              <a:t>Appendix 3.1: Components of Economic Growth  </a:t>
            </a:r>
            <a:endParaRPr lang="en-GB" sz="2800"/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/>
              <a:t>Capital Accumulation, investments in physical and human capital</a:t>
            </a:r>
          </a:p>
          <a:p>
            <a:pPr lvl="1" eaLnBrk="1" hangingPunct="1"/>
            <a:r>
              <a:rPr lang="en-US"/>
              <a:t>Increase capital stock</a:t>
            </a:r>
          </a:p>
          <a:p>
            <a:pPr eaLnBrk="1" hangingPunct="1"/>
            <a:r>
              <a:rPr lang="en-US"/>
              <a:t>Growth in population and labor force</a:t>
            </a:r>
          </a:p>
          <a:p>
            <a:pPr eaLnBrk="1" hangingPunct="1"/>
            <a:r>
              <a:rPr lang="en-US"/>
              <a:t>Technological progress</a:t>
            </a:r>
          </a:p>
          <a:p>
            <a:pPr lvl="1" eaLnBrk="1" hangingPunct="1"/>
            <a:r>
              <a:rPr lang="en-US"/>
              <a:t>Neutral, labor/capital-saving, labor/capital augmenting</a:t>
            </a:r>
          </a:p>
          <a:p>
            <a:pPr lvl="1" eaLnBrk="1" hangingPunct="1"/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000"/>
              <a:t>Figure A3.1.1  </a:t>
            </a:r>
            <a:r>
              <a:rPr lang="en-US" sz="2000" b="0"/>
              <a:t>Effect of Increases in Physical and Human Resources on the Production Possibility Frontier</a:t>
            </a:r>
            <a:endParaRPr lang="en-GB" sz="2000"/>
          </a:p>
        </p:txBody>
      </p:sp>
      <p:pic>
        <p:nvPicPr>
          <p:cNvPr id="2" name="Picture 1" descr="figA3_1_1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600200"/>
            <a:ext cx="5791200" cy="41021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/>
              <a:t>3.1 Classic Theories of Economic Development: Four Approaches 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/>
              <a:t>Linear stages of growth model</a:t>
            </a:r>
          </a:p>
          <a:p>
            <a:pPr eaLnBrk="1" hangingPunct="1"/>
            <a:r>
              <a:rPr lang="en-US"/>
              <a:t>Theories and Patterns of structural change</a:t>
            </a:r>
          </a:p>
          <a:p>
            <a:pPr eaLnBrk="1" hangingPunct="1"/>
            <a:r>
              <a:rPr lang="en-US"/>
              <a:t>International-dependence revolution</a:t>
            </a:r>
          </a:p>
          <a:p>
            <a:pPr eaLnBrk="1" hangingPunct="1"/>
            <a:r>
              <a:rPr lang="en-US"/>
              <a:t>Neoclassical, free market counterrevolution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/>
              <a:t>Figure A3.1.2  </a:t>
            </a:r>
            <a:r>
              <a:rPr lang="en-US" sz="2400" b="0"/>
              <a:t>Effect of Growth of Capital Stock and Land on the Production Possibility Frontier</a:t>
            </a:r>
            <a:endParaRPr lang="en-GB" sz="2400"/>
          </a:p>
        </p:txBody>
      </p:sp>
      <p:pic>
        <p:nvPicPr>
          <p:cNvPr id="2" name="Picture 1" descr="figA3_1_2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905000"/>
            <a:ext cx="8229600" cy="385953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/>
              <a:t>Figure A3.1.3  </a:t>
            </a:r>
            <a:r>
              <a:rPr lang="en-US" sz="2400" b="0"/>
              <a:t>Effect of Technological Change in the Agricultural Sector on the Production Possibility Frontier</a:t>
            </a:r>
            <a:endParaRPr lang="en-GB" sz="2400"/>
          </a:p>
        </p:txBody>
      </p:sp>
      <p:pic>
        <p:nvPicPr>
          <p:cNvPr id="2" name="Picture 1" descr="figA3_1_3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752600"/>
            <a:ext cx="5892800" cy="43561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/>
              <a:t>Figure A3.1.4  </a:t>
            </a:r>
            <a:r>
              <a:rPr lang="en-US" sz="2400" b="0"/>
              <a:t>Effect of Technological Change in the Industrial Sector on the Production Possibility Frontier</a:t>
            </a:r>
            <a:endParaRPr lang="en-GB" sz="2400"/>
          </a:p>
        </p:txBody>
      </p:sp>
      <p:pic>
        <p:nvPicPr>
          <p:cNvPr id="2" name="Picture 1" descr="figA3_1_4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676400"/>
            <a:ext cx="5651500" cy="43688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dirty="0"/>
              <a:t>Appendix </a:t>
            </a:r>
            <a:r>
              <a:rPr lang="en-US" dirty="0" smtClean="0"/>
              <a:t>3.2 </a:t>
            </a:r>
            <a:r>
              <a:rPr lang="en-US" dirty="0"/>
              <a:t>The Solow Neoclassical Growth Model</a:t>
            </a:r>
            <a:endParaRPr lang="en-GB" dirty="0"/>
          </a:p>
        </p:txBody>
      </p:sp>
      <p:graphicFrame>
        <p:nvGraphicFramePr>
          <p:cNvPr id="37890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8351902"/>
              </p:ext>
            </p:extLst>
          </p:nvPr>
        </p:nvGraphicFramePr>
        <p:xfrm>
          <a:off x="2962275" y="2335213"/>
          <a:ext cx="3119437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83" name="Equation" r:id="rId4" imgW="1054497" imgH="254397" progId="Equation.DSMT4">
                  <p:embed/>
                </p:oleObj>
              </mc:Choice>
              <mc:Fallback>
                <p:oleObj name="Equation" r:id="rId4" imgW="1054497" imgH="25439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2275" y="2335213"/>
                        <a:ext cx="3119437" cy="750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1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1262157"/>
              </p:ext>
            </p:extLst>
          </p:nvPr>
        </p:nvGraphicFramePr>
        <p:xfrm>
          <a:off x="1816100" y="3181350"/>
          <a:ext cx="5411787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84" name="Equation" r:id="rId6" imgW="1829196" imgH="254397" progId="Equation.DSMT4">
                  <p:embed/>
                </p:oleObj>
              </mc:Choice>
              <mc:Fallback>
                <p:oleObj name="Equation" r:id="rId6" imgW="1829196" imgH="25439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6100" y="3181350"/>
                        <a:ext cx="5411787" cy="750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2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8829753"/>
              </p:ext>
            </p:extLst>
          </p:nvPr>
        </p:nvGraphicFramePr>
        <p:xfrm>
          <a:off x="3733800" y="4027488"/>
          <a:ext cx="1577975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85" name="Equation" r:id="rId8" imgW="533565" imgH="228898" progId="Equation.DSMT4">
                  <p:embed/>
                </p:oleObj>
              </mc:Choice>
              <mc:Fallback>
                <p:oleObj name="Equation" r:id="rId8" imgW="533565" imgH="228898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4027488"/>
                        <a:ext cx="1577975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3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6343506"/>
              </p:ext>
            </p:extLst>
          </p:nvPr>
        </p:nvGraphicFramePr>
        <p:xfrm>
          <a:off x="2868612" y="5495925"/>
          <a:ext cx="3306763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86" name="Equation" r:id="rId10" imgW="1117997" imgH="228997" progId="Equation.DSMT4">
                  <p:embed/>
                </p:oleObj>
              </mc:Choice>
              <mc:Fallback>
                <p:oleObj name="Equation" r:id="rId10" imgW="1117997" imgH="22899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8612" y="5495925"/>
                        <a:ext cx="3306763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4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0152591"/>
              </p:ext>
            </p:extLst>
          </p:nvPr>
        </p:nvGraphicFramePr>
        <p:xfrm>
          <a:off x="2549525" y="4799013"/>
          <a:ext cx="3944937" cy="60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87" name="Equation" r:id="rId12" imgW="1333896" imgH="203597" progId="Equation.DSMT4">
                  <p:embed/>
                </p:oleObj>
              </mc:Choice>
              <mc:Fallback>
                <p:oleObj name="Equation" r:id="rId12" imgW="1333896" imgH="20359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9525" y="4799013"/>
                        <a:ext cx="3944937" cy="601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5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9991580"/>
              </p:ext>
            </p:extLst>
          </p:nvPr>
        </p:nvGraphicFramePr>
        <p:xfrm>
          <a:off x="2286000" y="1447800"/>
          <a:ext cx="4473575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88" name="Equation" r:id="rId14" imgW="1575196" imgH="279797" progId="Equation.DSMT4">
                  <p:embed/>
                </p:oleObj>
              </mc:Choice>
              <mc:Fallback>
                <p:oleObj name="Equation" r:id="rId14" imgW="1575196" imgH="27979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1447800"/>
                        <a:ext cx="4473575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dirty="0"/>
              <a:t>Appendix </a:t>
            </a:r>
            <a:r>
              <a:rPr lang="en-US" dirty="0" smtClean="0"/>
              <a:t>3.2 </a:t>
            </a:r>
            <a:r>
              <a:rPr lang="en-US" dirty="0"/>
              <a:t>The Solow Neoclassical Growth Model</a:t>
            </a:r>
            <a:endParaRPr lang="en-GB" dirty="0"/>
          </a:p>
        </p:txBody>
      </p:sp>
      <p:graphicFrame>
        <p:nvGraphicFramePr>
          <p:cNvPr id="38914" name="Object 3"/>
          <p:cNvGraphicFramePr>
            <a:graphicFrameLocks noGrp="1" noChangeAspect="1"/>
          </p:cNvGraphicFramePr>
          <p:nvPr>
            <p:ph idx="4294967295"/>
          </p:nvPr>
        </p:nvGraphicFramePr>
        <p:xfrm>
          <a:off x="1119188" y="2625725"/>
          <a:ext cx="6113462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6" name="Equation" r:id="rId4" imgW="6312296" imgH="495697" progId="Equation.DSMT4">
                  <p:embed/>
                </p:oleObj>
              </mc:Choice>
              <mc:Fallback>
                <p:oleObj name="Equation" r:id="rId4" imgW="6312296" imgH="49569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9188" y="2625725"/>
                        <a:ext cx="6113462" cy="509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FAA26D3D-D897-4be2-8F04-BA451C77F1D7}">
                          <ma14:placeholderFlag xmlns:ma14="http://schemas.microsoft.com/office/mac/drawingml/2011/main" xmlns="" val="1"/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dirty="0"/>
              <a:t>Appendix </a:t>
            </a:r>
            <a:r>
              <a:rPr lang="en-US" dirty="0" smtClean="0"/>
              <a:t>3.2 </a:t>
            </a:r>
            <a:r>
              <a:rPr lang="en-US" dirty="0"/>
              <a:t>The Solow Neoclassical Growth Model</a:t>
            </a:r>
            <a:endParaRPr lang="en-GB" dirty="0"/>
          </a:p>
        </p:txBody>
      </p:sp>
      <p:graphicFrame>
        <p:nvGraphicFramePr>
          <p:cNvPr id="39938" name="Object 5"/>
          <p:cNvGraphicFramePr>
            <a:graphicFrameLocks noGrp="1" noChangeAspect="1"/>
          </p:cNvGraphicFramePr>
          <p:nvPr>
            <p:ph idx="4294967295"/>
          </p:nvPr>
        </p:nvGraphicFramePr>
        <p:xfrm>
          <a:off x="1352550" y="2625725"/>
          <a:ext cx="5646738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4" name="Equation" r:id="rId4" imgW="5829696" imgH="495697" progId="Equation.DSMT4">
                  <p:embed/>
                </p:oleObj>
              </mc:Choice>
              <mc:Fallback>
                <p:oleObj name="Equation" r:id="rId4" imgW="5829696" imgH="49569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2550" y="2625725"/>
                        <a:ext cx="5646738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/>
              <a:t>Figure A3.2.1  </a:t>
            </a:r>
            <a:r>
              <a:rPr lang="en-US" b="0"/>
              <a:t>Equilibrium in the Solow Growth Model</a:t>
            </a:r>
            <a:endParaRPr lang="en-GB"/>
          </a:p>
        </p:txBody>
      </p:sp>
      <p:pic>
        <p:nvPicPr>
          <p:cNvPr id="2" name="Picture 1" descr="figA3_2_1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600200"/>
            <a:ext cx="8077200" cy="46101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/>
              <a:t>Figure A3.2.2  </a:t>
            </a:r>
            <a:r>
              <a:rPr lang="en-US" sz="2400" b="0"/>
              <a:t>The Long-Run Effect of Changing the Saving Rate in the Solow Model</a:t>
            </a:r>
            <a:endParaRPr lang="en-GB" sz="2400"/>
          </a:p>
        </p:txBody>
      </p:sp>
      <p:pic>
        <p:nvPicPr>
          <p:cNvPr id="2" name="Picture 1" descr="figA3_2_2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371600"/>
            <a:ext cx="7823200" cy="45974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dirty="0"/>
              <a:t>Appendix </a:t>
            </a:r>
            <a:r>
              <a:rPr lang="en-US" dirty="0" smtClean="0"/>
              <a:t>3.3 </a:t>
            </a:r>
            <a:r>
              <a:rPr lang="en-US" dirty="0"/>
              <a:t>Endogenous Growth Theory</a:t>
            </a:r>
          </a:p>
        </p:txBody>
      </p:sp>
      <p:sp>
        <p:nvSpPr>
          <p:cNvPr id="4301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Motivation for the new growth theory</a:t>
            </a:r>
          </a:p>
          <a:p>
            <a:pPr eaLnBrk="1" hangingPunct="1"/>
            <a:r>
              <a:rPr lang="en-US" dirty="0"/>
              <a:t>The </a:t>
            </a:r>
            <a:r>
              <a:rPr lang="en-US" dirty="0" err="1"/>
              <a:t>Romer</a:t>
            </a:r>
            <a:r>
              <a:rPr lang="en-US" dirty="0"/>
              <a:t> model</a:t>
            </a:r>
          </a:p>
          <a:p>
            <a:pPr eaLnBrk="1" hangingPunct="1"/>
            <a:endParaRPr lang="en-US" dirty="0"/>
          </a:p>
        </p:txBody>
      </p:sp>
      <p:graphicFrame>
        <p:nvGraphicFramePr>
          <p:cNvPr id="43010" name="Object 4"/>
          <p:cNvGraphicFramePr>
            <a:graphicFrameLocks noChangeAspect="1"/>
          </p:cNvGraphicFramePr>
          <p:nvPr/>
        </p:nvGraphicFramePr>
        <p:xfrm>
          <a:off x="2057400" y="3314700"/>
          <a:ext cx="303530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6" name="Equation" r:id="rId4" imgW="1041345" imgH="228898" progId="Equation.2">
                  <p:embed/>
                </p:oleObj>
              </mc:Choice>
              <mc:Fallback>
                <p:oleObj name="Equation" r:id="rId4" imgW="1041345" imgH="228898" progId="Equation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314700"/>
                        <a:ext cx="3035300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1" name="Object 6"/>
          <p:cNvGraphicFramePr>
            <a:graphicFrameLocks noChangeAspect="1"/>
          </p:cNvGraphicFramePr>
          <p:nvPr/>
        </p:nvGraphicFramePr>
        <p:xfrm>
          <a:off x="2133600" y="4267200"/>
          <a:ext cx="2738438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7" name="Equation" r:id="rId6" imgW="939789" imgH="190814" progId="Equation.2">
                  <p:embed/>
                </p:oleObj>
              </mc:Choice>
              <mc:Fallback>
                <p:oleObj name="Equation" r:id="rId6" imgW="939789" imgH="190814" progId="Equation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267200"/>
                        <a:ext cx="2738438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2" name="Object 8"/>
          <p:cNvGraphicFramePr>
            <a:graphicFrameLocks noChangeAspect="1"/>
          </p:cNvGraphicFramePr>
          <p:nvPr/>
        </p:nvGraphicFramePr>
        <p:xfrm>
          <a:off x="2003425" y="4876800"/>
          <a:ext cx="3589338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8" name="Equation" r:id="rId8" imgW="1231762" imgH="444704" progId="Equation.DSMT4">
                  <p:embed/>
                </p:oleObj>
              </mc:Choice>
              <mc:Fallback>
                <p:oleObj name="Equation" r:id="rId8" imgW="1231762" imgH="44470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3425" y="4876800"/>
                        <a:ext cx="3589338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/>
              <a:t>3.2 Development as Growth and Linear-Stages Theories</a:t>
            </a:r>
            <a:endParaRPr lang="en-GB" sz="2800"/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/>
              <a:t>A Classic Statement: Rostow</a:t>
            </a:r>
            <a:r>
              <a:rPr lang="ja-JP" altLang="en-US"/>
              <a:t>’</a:t>
            </a:r>
            <a:r>
              <a:rPr lang="en-US"/>
              <a:t>s Stages of Growth</a:t>
            </a:r>
          </a:p>
          <a:p>
            <a:pPr eaLnBrk="1" hangingPunct="1"/>
            <a:r>
              <a:rPr lang="en-US"/>
              <a:t>Harrod-Domar Growth Model (sometimes referred to as the AK model) </a:t>
            </a:r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0" name="Rectangle 16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 dirty="0"/>
              <a:t>The </a:t>
            </a:r>
            <a:r>
              <a:rPr lang="en-US" dirty="0" err="1"/>
              <a:t>Harrod-Domar</a:t>
            </a:r>
            <a:r>
              <a:rPr lang="en-US" dirty="0"/>
              <a:t> </a:t>
            </a:r>
            <a:r>
              <a:rPr lang="en-US" dirty="0" smtClean="0"/>
              <a:t>Model </a:t>
            </a:r>
            <a:r>
              <a:rPr lang="en-US" dirty="0"/>
              <a:t>- Simplified Version </a:t>
            </a:r>
          </a:p>
        </p:txBody>
      </p:sp>
      <p:grpSp>
        <p:nvGrpSpPr>
          <p:cNvPr id="17424" name="Group 16"/>
          <p:cNvGrpSpPr>
            <a:grpSpLocks/>
          </p:cNvGrpSpPr>
          <p:nvPr/>
        </p:nvGrpSpPr>
        <p:grpSpPr bwMode="auto">
          <a:xfrm>
            <a:off x="1447800" y="1600200"/>
            <a:ext cx="4957763" cy="4373563"/>
            <a:chOff x="912" y="1008"/>
            <a:chExt cx="3123" cy="2755"/>
          </a:xfrm>
        </p:grpSpPr>
        <p:pic>
          <p:nvPicPr>
            <p:cNvPr id="17422" name="Picture 14" descr="eq03a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1008"/>
              <a:ext cx="2304" cy="21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423" name="Picture 15" descr="eq03_05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" y="3504"/>
              <a:ext cx="3123" cy="2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44" name="Picture 12" descr="eq03b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209800"/>
            <a:ext cx="3590925" cy="172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16"/>
          <p:cNvSpPr txBox="1">
            <a:spLocks noChangeArrowheads="1"/>
          </p:cNvSpPr>
          <p:nvPr/>
        </p:nvSpPr>
        <p:spPr bwMode="auto">
          <a:xfrm>
            <a:off x="1371600" y="0"/>
            <a:ext cx="754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ヒラギノ角ゴ Pro W3" pitchFamily="-1" charset="-128"/>
                <a:cs typeface="ヒラギノ角ゴ Pro W3" pitchFamily="-1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9pPr>
          </a:lstStyle>
          <a:p>
            <a:r>
              <a:rPr lang="en-US" dirty="0" smtClean="0"/>
              <a:t>The </a:t>
            </a:r>
            <a:r>
              <a:rPr lang="en-US" dirty="0" err="1" smtClean="0"/>
              <a:t>Harrod-Domar</a:t>
            </a:r>
            <a:r>
              <a:rPr lang="en-US" dirty="0" smtClean="0"/>
              <a:t> Model - Simplified Version 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458200" cy="4953000"/>
          </a:xfrm>
        </p:spPr>
        <p:txBody>
          <a:bodyPr/>
          <a:lstStyle/>
          <a:p>
            <a:r>
              <a:rPr lang="en-US" sz="2400" dirty="0"/>
              <a:t>Equation 3.7 is also often expressed in terms of gross savings, </a:t>
            </a:r>
            <a:r>
              <a:rPr lang="en-US" sz="2400" dirty="0" smtClean="0"/>
              <a:t>in which </a:t>
            </a:r>
            <a:r>
              <a:rPr lang="en-US" sz="2400" dirty="0"/>
              <a:t>case the growth rate is given by</a:t>
            </a:r>
            <a:br>
              <a:rPr lang="en-US" sz="2400" dirty="0"/>
            </a:br>
            <a:endParaRPr lang="en-US" sz="2400" dirty="0" smtClean="0"/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			     (3.7’)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where </a:t>
            </a:r>
            <a:r>
              <a:rPr lang="en-US" dirty="0" err="1"/>
              <a:t>δ</a:t>
            </a:r>
            <a:r>
              <a:rPr lang="en-US" dirty="0"/>
              <a:t>  is the rate of capital depreciation </a:t>
            </a:r>
            <a:endParaRPr lang="en-US" dirty="0" smtClean="0"/>
          </a:p>
          <a:p>
            <a:r>
              <a:rPr lang="en-US" sz="2400" dirty="0"/>
              <a:t>But there is now growing evidence of “per capita income convergence,</a:t>
            </a:r>
            <a:r>
              <a:rPr lang="en-US" sz="2400" dirty="0" smtClean="0"/>
              <a:t>” weighting </a:t>
            </a:r>
            <a:r>
              <a:rPr lang="en-US" sz="2400" dirty="0"/>
              <a:t>changes in per capita income by population </a:t>
            </a:r>
            <a:r>
              <a:rPr lang="en-US" sz="2400" dirty="0" smtClean="0"/>
              <a:t>size</a:t>
            </a:r>
          </a:p>
          <a:p>
            <a:r>
              <a:rPr lang="en-US" sz="2400" dirty="0" smtClean="0"/>
              <a:t>(</a:t>
            </a:r>
            <a:r>
              <a:rPr lang="en-US" sz="2400" dirty="0"/>
              <a:t>Also, in chapter 3, we return to examine the concept of </a:t>
            </a:r>
            <a:r>
              <a:rPr lang="en-US" sz="2400" dirty="0" smtClean="0"/>
              <a:t>conditional</a:t>
            </a:r>
            <a:r>
              <a:rPr lang="en-US" sz="2400" dirty="0"/>
              <a:t> </a:t>
            </a:r>
            <a:r>
              <a:rPr lang="en-US" sz="2400" dirty="0" smtClean="0"/>
              <a:t>convergence </a:t>
            </a:r>
            <a:r>
              <a:rPr lang="en-US" sz="2400" dirty="0"/>
              <a:t>when we study the Solow model) </a:t>
            </a:r>
          </a:p>
        </p:txBody>
      </p:sp>
      <p:sp>
        <p:nvSpPr>
          <p:cNvPr id="4" name="Rectangle 16"/>
          <p:cNvSpPr txBox="1">
            <a:spLocks noChangeArrowheads="1"/>
          </p:cNvSpPr>
          <p:nvPr/>
        </p:nvSpPr>
        <p:spPr bwMode="auto">
          <a:xfrm>
            <a:off x="1219200" y="0"/>
            <a:ext cx="7924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ヒラギノ角ゴ Pro W3" pitchFamily="-1" charset="-128"/>
                <a:cs typeface="ヒラギノ角ゴ Pro W3" pitchFamily="-1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9pPr>
          </a:lstStyle>
          <a:p>
            <a:r>
              <a:rPr lang="en-US" sz="2800" dirty="0" smtClean="0"/>
              <a:t>The </a:t>
            </a:r>
            <a:r>
              <a:rPr lang="en-US" sz="2800" dirty="0" err="1" smtClean="0"/>
              <a:t>Harrod-Domar</a:t>
            </a:r>
            <a:r>
              <a:rPr lang="en-US" sz="2800" dirty="0" smtClean="0"/>
              <a:t> Model – Incorporating Capital Depreciation </a:t>
            </a:r>
            <a:endParaRPr lang="en-US" sz="2800" dirty="0"/>
          </a:p>
        </p:txBody>
      </p:sp>
      <p:pic>
        <p:nvPicPr>
          <p:cNvPr id="5" name="Picture 4" descr="Screen Shot 2014-05-28 at 2.11.24 P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2286000"/>
            <a:ext cx="2362200" cy="1159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18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eaLnBrk="1" hangingPunct="1"/>
            <a:r>
              <a:rPr lang="en-US"/>
              <a:t>Criticisms of the Stages Model</a:t>
            </a:r>
            <a:endParaRPr lang="en-GB"/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/>
        <p:txBody>
          <a:bodyPr rIns="91440"/>
          <a:lstStyle/>
          <a:p>
            <a:pPr eaLnBrk="1" hangingPunct="1"/>
            <a:r>
              <a:rPr lang="en-US"/>
              <a:t>Necessary versus sufficient conditions</a:t>
            </a:r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/>
              <a:t>3.3 Structural-Change Models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/>
              <a:t>The Lewis two-sector model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1295400"/>
            <a:ext cx="2590800" cy="4495800"/>
          </a:xfrm>
        </p:spPr>
        <p:txBody>
          <a:bodyPr anchor="t"/>
          <a:lstStyle/>
          <a:p>
            <a:pPr eaLnBrk="1" hangingPunct="1"/>
            <a:r>
              <a:rPr lang="en-US" sz="2400" dirty="0"/>
              <a:t>Figure 3.1  </a:t>
            </a:r>
            <a:r>
              <a:rPr lang="en-US" sz="2400" b="0" dirty="0"/>
              <a:t>The Lewis Model of Modern-Sector Growth in a Two-Sector Surplus-Labor Economy</a:t>
            </a:r>
            <a:endParaRPr lang="en-GB" sz="2400" dirty="0"/>
          </a:p>
        </p:txBody>
      </p:sp>
      <p:pic>
        <p:nvPicPr>
          <p:cNvPr id="2" name="Picture 1" descr="fig03_01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226986"/>
            <a:ext cx="5768372" cy="579281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_Todaro_Smith">
  <a:themeElements>
    <a:clrScheme name="Pearson_PowerPoint_Template_Bekae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arson_PowerPoint_Template_Bekaer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Pearson_PowerPoint_Template_Bekae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Template_Todaro_Smith.pot</Template>
  <TotalTime>924</TotalTime>
  <Words>632</Words>
  <Application>Microsoft Office PowerPoint</Application>
  <PresentationFormat>On-screen Show (4:3)</PresentationFormat>
  <Paragraphs>115</Paragraphs>
  <Slides>28</Slides>
  <Notes>26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8" baseType="lpstr">
      <vt:lpstr>ＭＳ Ｐゴシック</vt:lpstr>
      <vt:lpstr>Adobe Jenson Italic</vt:lpstr>
      <vt:lpstr>Arial</vt:lpstr>
      <vt:lpstr>Calibri</vt:lpstr>
      <vt:lpstr>Times</vt:lpstr>
      <vt:lpstr>Times New Roman</vt:lpstr>
      <vt:lpstr>Verdana</vt:lpstr>
      <vt:lpstr>ヒラギノ角ゴ Pro W3</vt:lpstr>
      <vt:lpstr>Template_Todaro_Smith</vt:lpstr>
      <vt:lpstr>Equation</vt:lpstr>
      <vt:lpstr>Chapter 3  Classic Theories of Economic Growth and Development </vt:lpstr>
      <vt:lpstr>3.1 Classic Theories of Economic Development: Four Approaches </vt:lpstr>
      <vt:lpstr>3.2 Development as Growth and Linear-Stages Theories</vt:lpstr>
      <vt:lpstr>The Harrod-Domar Model - Simplified Version </vt:lpstr>
      <vt:lpstr>PowerPoint Presentation</vt:lpstr>
      <vt:lpstr>PowerPoint Presentation</vt:lpstr>
      <vt:lpstr>Criticisms of the Stages Model</vt:lpstr>
      <vt:lpstr>3.3 Structural-Change Models</vt:lpstr>
      <vt:lpstr>Figure 3.1  The Lewis Model of Modern-Sector Growth in a Two-Sector Surplus-Labor Economy</vt:lpstr>
      <vt:lpstr>Criticisms of the Lewis Model</vt:lpstr>
      <vt:lpstr>Figure 3.2  The Lewis Model Modified by Laborsaving Capital Accumulation: Employment Implications</vt:lpstr>
      <vt:lpstr>Empirical Patterns of Development - Examples</vt:lpstr>
      <vt:lpstr>3.4 The International-Dependence Revolution</vt:lpstr>
      <vt:lpstr>3.5 The Neoclassical Counterrevolution: Market Fundamentalism</vt:lpstr>
      <vt:lpstr>3.6 Classic Theories of Development: Reconciling the Differences</vt:lpstr>
      <vt:lpstr>Concepts for Review</vt:lpstr>
      <vt:lpstr>Concepts for Review (cont’d)</vt:lpstr>
      <vt:lpstr>Appendix 3.1: Components of Economic Growth  </vt:lpstr>
      <vt:lpstr>Figure A3.1.1  Effect of Increases in Physical and Human Resources on the Production Possibility Frontier</vt:lpstr>
      <vt:lpstr>Figure A3.1.2  Effect of Growth of Capital Stock and Land on the Production Possibility Frontier</vt:lpstr>
      <vt:lpstr>Figure A3.1.3  Effect of Technological Change in the Agricultural Sector on the Production Possibility Frontier</vt:lpstr>
      <vt:lpstr>Figure A3.1.4  Effect of Technological Change in the Industrial Sector on the Production Possibility Frontier</vt:lpstr>
      <vt:lpstr>Appendix 3.2 The Solow Neoclassical Growth Model</vt:lpstr>
      <vt:lpstr>Appendix 3.2 The Solow Neoclassical Growth Model</vt:lpstr>
      <vt:lpstr>Appendix 3.2 The Solow Neoclassical Growth Model</vt:lpstr>
      <vt:lpstr>Figure A3.2.1  Equilibrium in the Solow Growth Model</vt:lpstr>
      <vt:lpstr>Figure A3.2.2  The Long-Run Effect of Changing the Saving Rate in the Solow Model</vt:lpstr>
      <vt:lpstr>Appendix 3.3 Endogenous Growth Theory</vt:lpstr>
    </vt:vector>
  </TitlesOfParts>
  <Manager/>
  <Company>Copyright ©2015 Pearson Education, Inc. All rights reserved.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</dc:title>
  <dc:subject>Economic Development, 12e</dc:subject>
  <dc:creator>Todaro, Smith</dc:creator>
  <cp:keywords/>
  <dc:description/>
  <cp:lastModifiedBy>Andrew Parkes</cp:lastModifiedBy>
  <cp:revision>13</cp:revision>
  <dcterms:created xsi:type="dcterms:W3CDTF">2013-04-22T16:46:23Z</dcterms:created>
  <dcterms:modified xsi:type="dcterms:W3CDTF">2018-12-10T15:18:56Z</dcterms:modified>
  <cp:category/>
</cp:coreProperties>
</file>