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0" r:id="rId23"/>
    <p:sldId id="291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arson Inc." initials="" lastIdx="2" clrIdx="0"/>
  <p:cmAuthor id="1" name="Liz Napolitano" initials="" lastIdx="14" clrIdx="1"/>
  <p:cmAuthor id="2" name="Skaalrud, Andra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17" autoAdjust="0"/>
  </p:normalViewPr>
  <p:slideViewPr>
    <p:cSldViewPr>
      <p:cViewPr varScale="1">
        <p:scale>
          <a:sx n="111" d="100"/>
          <a:sy n="111" d="100"/>
        </p:scale>
        <p:origin x="153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2F1DFB-3895-FD44-A079-262CC2B57B04}" type="datetime1">
              <a:rPr lang="en-US"/>
              <a:pPr>
                <a:defRPr/>
              </a:pPr>
              <a:t>2/18/2019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859B02A-8098-0F4C-A381-85071823F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9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46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9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09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9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5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47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27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81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1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14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13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14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94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95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49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58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59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81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7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8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6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3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7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7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0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0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 dirty="0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16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75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8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3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39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22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 dirty="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6-</a:t>
            </a:r>
            <a:fld id="{851FA016-4B4C-8E42-9050-BA62C6CC3164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1031" name="Picture 7" descr="cor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4953000" y="1981200"/>
            <a:ext cx="4191000" cy="36576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</a:t>
            </a:r>
            <a: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  <a:t>6</a:t>
            </a: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Population Growth and Economic Development: Causes, Consequences, </a:t>
            </a:r>
            <a:br>
              <a:rPr lang="en-US" sz="2800" dirty="0"/>
            </a:br>
            <a:r>
              <a:rPr lang="en-US" sz="2800" dirty="0"/>
              <a:t>and Controversies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Figure 6.4  </a:t>
            </a:r>
            <a:r>
              <a:rPr lang="en-US" sz="2400" b="0" dirty="0"/>
              <a:t>Population Pyramids: All Developed and Developing Countries and Case of Ethiopia</a:t>
            </a:r>
            <a:endParaRPr lang="en-GB" sz="1600" dirty="0"/>
          </a:p>
        </p:txBody>
      </p:sp>
      <p:pic>
        <p:nvPicPr>
          <p:cNvPr id="2" name="Picture 1" descr="fig06_0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248400" cy="5211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6.3 The Demographic Transition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Stage I: High birthrates and death rates</a:t>
            </a:r>
          </a:p>
          <a:p>
            <a:pPr eaLnBrk="1" hangingPunct="1"/>
            <a:r>
              <a:rPr lang="en-US" dirty="0"/>
              <a:t>Stage II: Continued high birthrates, declining death rates</a:t>
            </a:r>
          </a:p>
          <a:p>
            <a:pPr eaLnBrk="1" hangingPunct="1"/>
            <a:r>
              <a:rPr lang="en-US" dirty="0"/>
              <a:t>Stage III: Falling birthrates and death rates, eventually stabilizing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Figure 6.5  </a:t>
            </a:r>
            <a:r>
              <a:rPr lang="en-US" sz="2800" b="0" dirty="0"/>
              <a:t>The Demographic Transition in Western Europe</a:t>
            </a:r>
            <a:endParaRPr lang="en-GB" sz="1400" dirty="0"/>
          </a:p>
        </p:txBody>
      </p:sp>
      <p:pic>
        <p:nvPicPr>
          <p:cNvPr id="3" name="Picture 2" descr="fig06_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229600" cy="4268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Figure 6.6  </a:t>
            </a:r>
            <a:r>
              <a:rPr lang="en-US" sz="2800" b="0" dirty="0"/>
              <a:t>The Demographic Transition in Developing Countries</a:t>
            </a:r>
            <a:endParaRPr lang="en-GB" sz="1400" dirty="0"/>
          </a:p>
        </p:txBody>
      </p:sp>
      <p:pic>
        <p:nvPicPr>
          <p:cNvPr id="2" name="Picture 1" descr="fig06_0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442088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6.4 The Causes of High Fertility in Developing Countries: The Malthusian and Household Models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The Malthusian Population Trap</a:t>
            </a:r>
          </a:p>
          <a:p>
            <a:pPr lvl="1" eaLnBrk="1" hangingPunct="1"/>
            <a:r>
              <a:rPr lang="en-US" dirty="0"/>
              <a:t>The idea that rising population and diminishing returns to fixed factors result in a low levels of living (population trap)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Figure 6.7  </a:t>
            </a:r>
            <a:r>
              <a:rPr lang="en-US" sz="2800" b="0" dirty="0"/>
              <a:t>The Malthusian Population Trap</a:t>
            </a:r>
            <a:endParaRPr lang="en-GB" sz="1400" dirty="0"/>
          </a:p>
        </p:txBody>
      </p:sp>
      <p:pic>
        <p:nvPicPr>
          <p:cNvPr id="2" name="Picture 1" descr="fig06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0200"/>
            <a:ext cx="7762215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6.4 The Causes of High Fertility in Developing Countries: The Malthusian and Household Models (cont</a:t>
            </a:r>
            <a:r>
              <a:rPr lang="ja-JP" altLang="en-US" sz="2400"/>
              <a:t>’</a:t>
            </a:r>
            <a:r>
              <a:rPr lang="en-US" sz="2400" dirty="0"/>
              <a:t>d)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Criticisms of the Malthusian Model</a:t>
            </a:r>
          </a:p>
          <a:p>
            <a:pPr lvl="1" eaLnBrk="1" hangingPunct="1"/>
            <a:r>
              <a:rPr lang="en-US" dirty="0"/>
              <a:t>Impact of technological progress</a:t>
            </a:r>
          </a:p>
          <a:p>
            <a:pPr lvl="1" eaLnBrk="1" hangingPunct="1"/>
            <a:r>
              <a:rPr lang="en-US" dirty="0"/>
              <a:t>Currently no positive correlation between population growth and levels of per capita income in the data</a:t>
            </a:r>
          </a:p>
          <a:p>
            <a:r>
              <a:rPr lang="en-US" dirty="0"/>
              <a:t>Microeconomics of family size; turns focus to individual rather than aggregate variables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Figure 6.8  </a:t>
            </a:r>
            <a:r>
              <a:rPr lang="en-US" sz="2400" b="0" dirty="0"/>
              <a:t>How Technological and Social Progress Allows Nations to Avoid the Population Trap</a:t>
            </a:r>
            <a:endParaRPr lang="en-GB" sz="1400" dirty="0"/>
          </a:p>
        </p:txBody>
      </p:sp>
      <p:pic>
        <p:nvPicPr>
          <p:cNvPr id="2" name="Picture 1" descr="fig06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752600"/>
            <a:ext cx="7262345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6.4 The Causes of High Fertility in Developing Countries: The Malthusian and Household Models (cont</a:t>
            </a:r>
            <a:r>
              <a:rPr lang="ja-JP" altLang="en-US" sz="2400"/>
              <a:t>’</a:t>
            </a:r>
            <a:r>
              <a:rPr lang="en-US" sz="2400" dirty="0"/>
              <a:t>d)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The Microeconomic Household Theory of Fertility</a:t>
            </a:r>
          </a:p>
          <a:p>
            <a:pPr eaLnBrk="1" hangingPunct="1"/>
            <a:r>
              <a:rPr lang="en-US" dirty="0"/>
              <a:t>The Demand for Children in Developing Countries</a:t>
            </a:r>
          </a:p>
          <a:p>
            <a:pPr lvl="1" eaLnBrk="1" hangingPunct="1"/>
            <a:r>
              <a:rPr lang="en-US" dirty="0"/>
              <a:t>First two or three as </a:t>
            </a:r>
            <a:r>
              <a:rPr lang="ja-JP" altLang="en-US" dirty="0"/>
              <a:t>“</a:t>
            </a:r>
            <a:r>
              <a:rPr lang="en-US" dirty="0"/>
              <a:t>consumer goods</a:t>
            </a:r>
            <a:r>
              <a:rPr lang="ja-JP" altLang="en-US" dirty="0"/>
              <a:t>”</a:t>
            </a:r>
            <a:endParaRPr lang="en-US" dirty="0"/>
          </a:p>
          <a:p>
            <a:pPr lvl="1" eaLnBrk="1" hangingPunct="1"/>
            <a:r>
              <a:rPr lang="en-US" dirty="0"/>
              <a:t>Additional children as </a:t>
            </a:r>
            <a:r>
              <a:rPr lang="ja-JP" altLang="en-US" dirty="0"/>
              <a:t>“</a:t>
            </a:r>
            <a:r>
              <a:rPr lang="en-US" dirty="0"/>
              <a:t>investment goods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Work on family farm, microenterprise</a:t>
            </a:r>
          </a:p>
          <a:p>
            <a:pPr lvl="1" eaLnBrk="1" hangingPunct="1"/>
            <a:r>
              <a:rPr lang="en-US" dirty="0"/>
              <a:t>Old age security motivation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Figure 6.9  </a:t>
            </a:r>
            <a:r>
              <a:rPr lang="en-US" sz="2400" b="0" dirty="0"/>
              <a:t>Microeconomic Theory of Fertility: An Illustration</a:t>
            </a:r>
            <a:endParaRPr lang="en-GB" sz="1400" dirty="0"/>
          </a:p>
        </p:txBody>
      </p:sp>
      <p:pic>
        <p:nvPicPr>
          <p:cNvPr id="2" name="Picture 1" descr="fig06_0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562600" cy="4882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6.2 Population Growth</a:t>
            </a:r>
            <a:r>
              <a:rPr lang="en-US" sz="2800" dirty="0">
                <a:cs typeface="Arial" charset="0"/>
              </a:rPr>
              <a:t>: </a:t>
            </a:r>
            <a:r>
              <a:rPr lang="en-US" sz="2800" dirty="0"/>
              <a:t>Past, Present, and Future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World population growth </a:t>
            </a:r>
            <a:r>
              <a:rPr lang="en-US" dirty="0" smtClean="0"/>
              <a:t>throughout </a:t>
            </a:r>
            <a:r>
              <a:rPr lang="en-US" dirty="0"/>
              <a:t>history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6.4 The Causes of High Fertility in Developing Countries: The Malthusian and Household Models (cont</a:t>
            </a:r>
            <a:r>
              <a:rPr lang="ja-JP" altLang="en-US" sz="2400"/>
              <a:t>’</a:t>
            </a:r>
            <a:r>
              <a:rPr lang="en-US" sz="2400" dirty="0"/>
              <a:t>d)</a:t>
            </a:r>
            <a:endParaRPr lang="en-US" sz="28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771196"/>
              </p:ext>
            </p:extLst>
          </p:nvPr>
        </p:nvGraphicFramePr>
        <p:xfrm>
          <a:off x="1238250" y="2133600"/>
          <a:ext cx="66659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Equation" r:id="rId4" imgW="1765300" imgH="203200" progId="Equation.3">
                  <p:embed/>
                </p:oleObj>
              </mc:Choice>
              <mc:Fallback>
                <p:oleObj name="Equation" r:id="rId4" imgW="1765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133600"/>
                        <a:ext cx="666591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944563" y="2971800"/>
            <a:ext cx="73617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Times New Roman" charset="0"/>
              </a:rPr>
              <a:t>Where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C</a:t>
            </a:r>
            <a:r>
              <a:rPr lang="en-US" sz="2800" i="1" baseline="-25000" dirty="0">
                <a:latin typeface="Times New Roman" charset="0"/>
              </a:rPr>
              <a:t>d</a:t>
            </a:r>
            <a:r>
              <a:rPr lang="en-US" sz="2800" dirty="0">
                <a:latin typeface="Times New Roman" charset="0"/>
              </a:rPr>
              <a:t> is the demand for surviving children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Y</a:t>
            </a:r>
            <a:r>
              <a:rPr lang="en-US" sz="2800" dirty="0">
                <a:latin typeface="Times New Roman" charset="0"/>
              </a:rPr>
              <a:t> is the level of household income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P</a:t>
            </a:r>
            <a:r>
              <a:rPr lang="en-US" sz="2800" i="1" baseline="-25000" dirty="0">
                <a:latin typeface="Times New Roman" charset="0"/>
              </a:rPr>
              <a:t>c</a:t>
            </a:r>
            <a:r>
              <a:rPr lang="en-US" sz="2800" dirty="0">
                <a:latin typeface="Times New Roman" charset="0"/>
              </a:rPr>
              <a:t> is the </a:t>
            </a:r>
            <a:r>
              <a:rPr lang="ja-JP" altLang="en-US" sz="2800" dirty="0">
                <a:latin typeface="Times New Roman" charset="0"/>
              </a:rPr>
              <a:t>“</a:t>
            </a:r>
            <a:r>
              <a:rPr lang="en-US" sz="2800" dirty="0">
                <a:latin typeface="Times New Roman" charset="0"/>
              </a:rPr>
              <a:t>net</a:t>
            </a:r>
            <a:r>
              <a:rPr lang="ja-JP" altLang="en-US" sz="2800" dirty="0">
                <a:latin typeface="Times New Roman" charset="0"/>
              </a:rPr>
              <a:t>”</a:t>
            </a:r>
            <a:r>
              <a:rPr lang="en-US" sz="2800" dirty="0">
                <a:latin typeface="Times New Roman" charset="0"/>
              </a:rPr>
              <a:t> price of children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P</a:t>
            </a:r>
            <a:r>
              <a:rPr lang="en-US" sz="2800" i="1" baseline="-25000" dirty="0">
                <a:latin typeface="Times New Roman" charset="0"/>
              </a:rPr>
              <a:t>x</a:t>
            </a:r>
            <a:r>
              <a:rPr lang="en-US" sz="2800" dirty="0">
                <a:latin typeface="Times New Roman" charset="0"/>
              </a:rPr>
              <a:t> is price of all other goods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t</a:t>
            </a:r>
            <a:r>
              <a:rPr lang="en-US" sz="2800" i="1" baseline="-25000" dirty="0">
                <a:latin typeface="Times New Roman" charset="0"/>
              </a:rPr>
              <a:t>x</a:t>
            </a:r>
            <a:r>
              <a:rPr lang="en-US" sz="2800" dirty="0">
                <a:latin typeface="Times New Roman" charset="0"/>
              </a:rPr>
              <a:t> is the tastes for goods relative to children</a:t>
            </a:r>
            <a:endParaRPr lang="en-US" dirty="0">
              <a:latin typeface="Times New Roman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819400" y="1600200"/>
            <a:ext cx="427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b="1" dirty="0">
                <a:solidFill>
                  <a:srgbClr val="882E32"/>
                </a:solidFill>
                <a:latin typeface="Times New Roman" charset="0"/>
              </a:rPr>
              <a:t>Demand for Children Equation</a:t>
            </a:r>
            <a:endParaRPr kumimoji="1" lang="en-GB" b="1" dirty="0">
              <a:solidFill>
                <a:srgbClr val="882E32"/>
              </a:solidFill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6.4 The Causes of High Fertility in Developing Countries: The Malthusian and Household Models</a:t>
            </a:r>
            <a:r>
              <a:rPr lang="en-US" sz="2800" dirty="0"/>
              <a:t> (cont</a:t>
            </a:r>
            <a:r>
              <a:rPr lang="ja-JP" altLang="en-US" sz="2800" dirty="0"/>
              <a:t>’</a:t>
            </a:r>
            <a:r>
              <a:rPr lang="en-US" sz="2800" dirty="0"/>
              <a:t>d)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95400" y="1998663"/>
          <a:ext cx="67056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" name="Equation" r:id="rId4" imgW="1816496" imgH="203597" progId="Equation.3">
                  <p:embed/>
                </p:oleObj>
              </mc:Choice>
              <mc:Fallback>
                <p:oleObj name="Equation" r:id="rId4" imgW="1816496" imgH="203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98663"/>
                        <a:ext cx="67056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2819400"/>
            <a:ext cx="8534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Verdana"/>
                <a:cs typeface="Verdana"/>
              </a:rPr>
              <a:t>The higher the household income, the greater the demand for children.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Verdana"/>
                <a:cs typeface="Verdana"/>
              </a:rPr>
              <a:t>The </a:t>
            </a:r>
            <a:r>
              <a:rPr lang="en-US" sz="2400" dirty="0">
                <a:latin typeface="Verdana"/>
                <a:cs typeface="Verdana"/>
              </a:rPr>
              <a:t>higher the net price of children, the lower the quantity </a:t>
            </a:r>
            <a:r>
              <a:rPr lang="en-US" sz="2400" dirty="0" smtClean="0">
                <a:latin typeface="Verdana"/>
                <a:cs typeface="Verdana"/>
              </a:rPr>
              <a:t>demanded.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Verdana"/>
                <a:cs typeface="Verdana"/>
              </a:rPr>
              <a:t>The </a:t>
            </a:r>
            <a:r>
              <a:rPr lang="en-US" sz="2400" dirty="0">
                <a:latin typeface="Verdana"/>
                <a:cs typeface="Verdana"/>
              </a:rPr>
              <a:t>higher the prices of all other goods relative to children, </a:t>
            </a:r>
            <a:r>
              <a:rPr lang="en-US" sz="2400" dirty="0" smtClean="0">
                <a:latin typeface="Verdana"/>
                <a:cs typeface="Verdana"/>
              </a:rPr>
              <a:t>the greater </a:t>
            </a:r>
            <a:r>
              <a:rPr lang="en-US" sz="2400" dirty="0">
                <a:latin typeface="Verdana"/>
                <a:cs typeface="Verdana"/>
              </a:rPr>
              <a:t>the quantity of children </a:t>
            </a:r>
            <a:r>
              <a:rPr lang="en-US" sz="2400" dirty="0" smtClean="0">
                <a:latin typeface="Verdana"/>
                <a:cs typeface="Verdana"/>
              </a:rPr>
              <a:t>demanded.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Verdana"/>
                <a:cs typeface="Verdana"/>
              </a:rPr>
              <a:t>The </a:t>
            </a:r>
            <a:r>
              <a:rPr lang="en-US" sz="2400" dirty="0">
                <a:latin typeface="Verdana"/>
                <a:cs typeface="Verdana"/>
              </a:rPr>
              <a:t>greater the strength of tastes for goods relative to children</a:t>
            </a:r>
            <a:r>
              <a:rPr lang="en-US" sz="2400" dirty="0" smtClean="0">
                <a:latin typeface="Verdana"/>
                <a:cs typeface="Verdana"/>
              </a:rPr>
              <a:t>, the </a:t>
            </a:r>
            <a:r>
              <a:rPr lang="en-US" sz="2400" dirty="0">
                <a:latin typeface="Verdana"/>
                <a:cs typeface="Verdana"/>
              </a:rPr>
              <a:t>fewer children demanded.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19400" y="1600200"/>
            <a:ext cx="427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b="1" dirty="0">
                <a:solidFill>
                  <a:srgbClr val="882E32"/>
                </a:solidFill>
                <a:latin typeface="Times New Roman" charset="0"/>
              </a:rPr>
              <a:t>Demand for Children Equation</a:t>
            </a:r>
            <a:endParaRPr kumimoji="1" lang="en-GB" b="1" dirty="0">
              <a:solidFill>
                <a:srgbClr val="882E32"/>
              </a:solidFill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65882"/>
              </p:ext>
            </p:extLst>
          </p:nvPr>
        </p:nvGraphicFramePr>
        <p:xfrm>
          <a:off x="3100388" y="3048000"/>
          <a:ext cx="12255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520700" imgH="393700" progId="Equation.3">
                  <p:embed/>
                </p:oleObj>
              </mc:Choice>
              <mc:Fallback>
                <p:oleObj name="Equation" r:id="rId3" imgW="520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3048000"/>
                        <a:ext cx="12255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543772"/>
              </p:ext>
            </p:extLst>
          </p:nvPr>
        </p:nvGraphicFramePr>
        <p:xfrm>
          <a:off x="3086100" y="4343400"/>
          <a:ext cx="1219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533565" imgH="393926" progId="Equation.3">
                  <p:embed/>
                </p:oleObj>
              </mc:Choice>
              <mc:Fallback>
                <p:oleObj name="Equation" r:id="rId5" imgW="533565" imgH="3939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343400"/>
                        <a:ext cx="12192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75905"/>
              </p:ext>
            </p:extLst>
          </p:nvPr>
        </p:nvGraphicFramePr>
        <p:xfrm>
          <a:off x="4800600" y="3048000"/>
          <a:ext cx="1295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533565" imgH="393926" progId="Equation.3">
                  <p:embed/>
                </p:oleObj>
              </mc:Choice>
              <mc:Fallback>
                <p:oleObj name="Equation" r:id="rId7" imgW="533565" imgH="3939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048000"/>
                        <a:ext cx="12954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48723"/>
              </p:ext>
            </p:extLst>
          </p:nvPr>
        </p:nvGraphicFramePr>
        <p:xfrm>
          <a:off x="4876800" y="4343400"/>
          <a:ext cx="11811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9" imgW="533565" imgH="393926" progId="Equation.3">
                  <p:embed/>
                </p:oleObj>
              </mc:Choice>
              <mc:Fallback>
                <p:oleObj name="Equation" r:id="rId9" imgW="533565" imgH="3939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43400"/>
                        <a:ext cx="11811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400" dirty="0" smtClean="0"/>
              <a:t>6.4 The Causes of High Fertility in Developing Countries: The Malthusian and Household Models</a:t>
            </a:r>
            <a:r>
              <a:rPr lang="en-US" sz="2800" dirty="0" smtClean="0"/>
              <a:t> (</a:t>
            </a:r>
            <a:r>
              <a:rPr lang="en-US" sz="2800" dirty="0" err="1" smtClean="0"/>
              <a:t>cont</a:t>
            </a:r>
            <a:r>
              <a:rPr lang="ja-JP" altLang="en-US" sz="2800" dirty="0" smtClean="0"/>
              <a:t>’</a:t>
            </a:r>
            <a:r>
              <a:rPr lang="en-US" sz="2800" dirty="0" smtClean="0"/>
              <a:t>d)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57200" y="14478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In symbols, these relationships may be written as:</a:t>
            </a:r>
          </a:p>
        </p:txBody>
      </p:sp>
    </p:spTree>
    <p:extLst>
      <p:ext uri="{BB962C8B-B14F-4D97-AF65-F5344CB8AC3E}">
        <p14:creationId xmlns:p14="http://schemas.microsoft.com/office/powerpoint/2010/main" val="2828919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19200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cs typeface="Verand"/>
              </a:rPr>
              <a:t>Causes of, </a:t>
            </a:r>
            <a:r>
              <a:rPr lang="en-US" sz="2400" dirty="0">
                <a:latin typeface="+mn-lt"/>
                <a:cs typeface="Verand"/>
              </a:rPr>
              <a:t>and Policy Responses to, High Fertility in Developing Countries: Lessons from Microeconomic Household Models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Fertility </a:t>
            </a:r>
            <a:r>
              <a:rPr lang="en-US" sz="2000" dirty="0">
                <a:latin typeface="+mn-lt"/>
                <a:cs typeface="Verand"/>
              </a:rPr>
              <a:t>may be lowered </a:t>
            </a:r>
            <a:r>
              <a:rPr lang="en-US" sz="2000" dirty="0" smtClean="0">
                <a:latin typeface="+mn-lt"/>
                <a:cs typeface="Verand"/>
              </a:rPr>
              <a:t>with:</a:t>
            </a:r>
            <a:endParaRPr lang="en-US" sz="2000" dirty="0">
              <a:latin typeface="+mn-lt"/>
              <a:cs typeface="Verand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Improved </a:t>
            </a:r>
            <a:r>
              <a:rPr lang="en-US" sz="2000" dirty="0">
                <a:latin typeface="+mn-lt"/>
                <a:cs typeface="Verand"/>
              </a:rPr>
              <a:t>women’s education, role, and </a:t>
            </a:r>
            <a:r>
              <a:rPr lang="en-US" sz="2000" dirty="0" smtClean="0">
                <a:latin typeface="+mn-lt"/>
                <a:cs typeface="Verand"/>
              </a:rPr>
              <a:t>status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Female </a:t>
            </a:r>
            <a:r>
              <a:rPr lang="en-US" sz="2000" dirty="0">
                <a:latin typeface="+mn-lt"/>
                <a:cs typeface="Verand"/>
              </a:rPr>
              <a:t>nonagricultural wage </a:t>
            </a:r>
            <a:r>
              <a:rPr lang="en-US" sz="2000" dirty="0" smtClean="0">
                <a:latin typeface="+mn-lt"/>
                <a:cs typeface="Verand"/>
              </a:rPr>
              <a:t>employment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Rise </a:t>
            </a:r>
            <a:r>
              <a:rPr lang="en-US" sz="2000" dirty="0">
                <a:latin typeface="+mn-lt"/>
                <a:cs typeface="Verand"/>
              </a:rPr>
              <a:t>in family </a:t>
            </a:r>
            <a:r>
              <a:rPr lang="en-US" sz="2000" dirty="0" smtClean="0">
                <a:latin typeface="+mn-lt"/>
                <a:cs typeface="Verand"/>
              </a:rPr>
              <a:t>income </a:t>
            </a:r>
            <a:r>
              <a:rPr lang="en-US" sz="2000" dirty="0">
                <a:latin typeface="+mn-lt"/>
                <a:cs typeface="Verand"/>
              </a:rPr>
              <a:t>levels through shared </a:t>
            </a:r>
            <a:r>
              <a:rPr lang="en-US" sz="2000" dirty="0" smtClean="0">
                <a:latin typeface="+mn-lt"/>
                <a:cs typeface="Verand"/>
              </a:rPr>
              <a:t>growth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Reduction </a:t>
            </a:r>
            <a:r>
              <a:rPr lang="en-US" sz="2000" dirty="0">
                <a:latin typeface="+mn-lt"/>
                <a:cs typeface="Verand"/>
              </a:rPr>
              <a:t>in infant mortality, better health </a:t>
            </a:r>
            <a:r>
              <a:rPr lang="en-US" sz="2000" dirty="0" smtClean="0">
                <a:latin typeface="+mn-lt"/>
                <a:cs typeface="Verand"/>
              </a:rPr>
              <a:t>care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Development </a:t>
            </a:r>
            <a:r>
              <a:rPr lang="en-US" sz="2000" dirty="0">
                <a:latin typeface="+mn-lt"/>
                <a:cs typeface="Verand"/>
              </a:rPr>
              <a:t>of old-age and social security </a:t>
            </a:r>
            <a:r>
              <a:rPr lang="en-US" sz="2000" dirty="0" smtClean="0">
                <a:latin typeface="+mn-lt"/>
                <a:cs typeface="Verand"/>
              </a:rPr>
              <a:t>plans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Expanded </a:t>
            </a:r>
            <a:r>
              <a:rPr lang="en-US" sz="2000" dirty="0">
                <a:latin typeface="+mn-lt"/>
                <a:cs typeface="Verand"/>
              </a:rPr>
              <a:t>schooling opportunities, lowered real </a:t>
            </a:r>
            <a:r>
              <a:rPr lang="en-US" sz="2000" dirty="0" smtClean="0">
                <a:latin typeface="+mn-lt"/>
                <a:cs typeface="Verand"/>
              </a:rPr>
              <a:t>costs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Lowered </a:t>
            </a:r>
            <a:r>
              <a:rPr lang="en-US" sz="2000" dirty="0">
                <a:latin typeface="+mn-lt"/>
                <a:cs typeface="Verand"/>
              </a:rPr>
              <a:t>prices and better information on </a:t>
            </a:r>
            <a:r>
              <a:rPr lang="en-US" sz="2000" dirty="0" smtClean="0">
                <a:latin typeface="+mn-lt"/>
                <a:cs typeface="Verand"/>
              </a:rPr>
              <a:t>contraceptives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Direct </a:t>
            </a:r>
            <a:r>
              <a:rPr lang="en-US" sz="2000" dirty="0">
                <a:latin typeface="+mn-lt"/>
                <a:cs typeface="Verand"/>
              </a:rPr>
              <a:t>incentives such as subsidy </a:t>
            </a:r>
            <a:r>
              <a:rPr lang="en-US" sz="2000" dirty="0" smtClean="0">
                <a:latin typeface="+mn-lt"/>
                <a:cs typeface="Verand"/>
              </a:rPr>
              <a:t>benefits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latin typeface="+mn-lt"/>
                <a:cs typeface="Verand"/>
              </a:rPr>
              <a:t>Policies </a:t>
            </a:r>
            <a:r>
              <a:rPr lang="en-US" sz="2000" dirty="0">
                <a:latin typeface="+mn-lt"/>
                <a:cs typeface="Verand"/>
              </a:rPr>
              <a:t>that have the effect of reducing boy </a:t>
            </a:r>
            <a:r>
              <a:rPr lang="en-US" sz="2000" dirty="0" smtClean="0">
                <a:latin typeface="+mn-lt"/>
                <a:cs typeface="Verand"/>
              </a:rPr>
              <a:t>preference</a:t>
            </a:r>
            <a:endParaRPr lang="en-US" sz="2800" dirty="0">
              <a:latin typeface="+mn-lt"/>
              <a:cs typeface="Verand"/>
            </a:endParaRPr>
          </a:p>
          <a:p>
            <a:r>
              <a:rPr lang="en-US" sz="2400" dirty="0">
                <a:latin typeface="+mn-lt"/>
                <a:cs typeface="Verand"/>
              </a:rPr>
              <a:t>The above list provides a framework for policy.</a:t>
            </a:r>
          </a:p>
          <a:p>
            <a:endParaRPr lang="en-US" sz="2800" dirty="0">
              <a:latin typeface="+mn-lt"/>
              <a:cs typeface="Verand"/>
            </a:endParaRPr>
          </a:p>
          <a:p>
            <a:endParaRPr lang="en-US" sz="2800" dirty="0">
              <a:latin typeface="+mn-lt"/>
              <a:cs typeface="Verand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400" dirty="0" smtClean="0"/>
              <a:t>6.4 The Causes of High Fertility in Developing Countries: The Malthusian and Household Models</a:t>
            </a:r>
            <a:r>
              <a:rPr lang="en-US" sz="2800" dirty="0" smtClean="0"/>
              <a:t> (</a:t>
            </a:r>
            <a:r>
              <a:rPr lang="en-US" sz="2800" dirty="0" err="1" smtClean="0"/>
              <a:t>cont</a:t>
            </a:r>
            <a:r>
              <a:rPr lang="ja-JP" altLang="en-US" sz="2800" dirty="0" smtClean="0"/>
              <a:t>’</a:t>
            </a:r>
            <a:r>
              <a:rPr lang="en-US" sz="2800" dirty="0" smtClean="0"/>
              <a:t>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4343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6.4 The Causes of High Fertility in Developing Countries: The Malthusian and Household Models (cont</a:t>
            </a:r>
            <a:r>
              <a:rPr lang="ja-JP" altLang="en-US" sz="2400" dirty="0"/>
              <a:t>’</a:t>
            </a:r>
            <a:r>
              <a:rPr lang="en-US" sz="2400" dirty="0"/>
              <a:t>d)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 smtClean="0"/>
              <a:t>Implications</a:t>
            </a:r>
            <a:r>
              <a:rPr lang="en-US" dirty="0"/>
              <a:t>. Fertility lower if</a:t>
            </a:r>
          </a:p>
          <a:p>
            <a:pPr lvl="1" eaLnBrk="1" hangingPunct="1"/>
            <a:r>
              <a:rPr lang="en-US" dirty="0"/>
              <a:t>Raise women</a:t>
            </a:r>
            <a:r>
              <a:rPr lang="ja-JP" altLang="en-US" dirty="0"/>
              <a:t>’</a:t>
            </a:r>
            <a:r>
              <a:rPr lang="en-US" dirty="0"/>
              <a:t>s education, role, and status</a:t>
            </a:r>
          </a:p>
          <a:p>
            <a:pPr lvl="1" eaLnBrk="1" hangingPunct="1"/>
            <a:r>
              <a:rPr lang="en-US" dirty="0"/>
              <a:t>More female nonagricultural wage employment</a:t>
            </a:r>
          </a:p>
          <a:p>
            <a:pPr lvl="1" eaLnBrk="1" hangingPunct="1"/>
            <a:r>
              <a:rPr lang="en-US" dirty="0"/>
              <a:t>Rise in family income levels</a:t>
            </a:r>
          </a:p>
          <a:p>
            <a:pPr lvl="1" eaLnBrk="1" hangingPunct="1"/>
            <a:r>
              <a:rPr lang="en-US" dirty="0"/>
              <a:t>Reduction in infant mortality</a:t>
            </a:r>
          </a:p>
          <a:p>
            <a:pPr lvl="1" eaLnBrk="1" hangingPunct="1"/>
            <a:r>
              <a:rPr lang="en-US" dirty="0"/>
              <a:t>Development of old-age and social security</a:t>
            </a:r>
          </a:p>
          <a:p>
            <a:pPr lvl="1" eaLnBrk="1" hangingPunct="1"/>
            <a:r>
              <a:rPr lang="en-US" dirty="0"/>
              <a:t>Expanded schooling opportunities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6.5 The Consequences of High Fertility: Some Conflicting Perspectives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2400" dirty="0"/>
              <a:t>Population growth: </a:t>
            </a:r>
            <a:r>
              <a:rPr lang="ja-JP" altLang="en-US" sz="2400" dirty="0"/>
              <a:t>“</a:t>
            </a:r>
            <a:r>
              <a:rPr lang="en-US" sz="2400" dirty="0"/>
              <a:t>It</a:t>
            </a:r>
            <a:r>
              <a:rPr lang="ja-JP" altLang="en-US" sz="2400" dirty="0"/>
              <a:t>’</a:t>
            </a:r>
            <a:r>
              <a:rPr lang="en-US" sz="2400" dirty="0"/>
              <a:t>s Not a Real Problem</a:t>
            </a:r>
            <a:r>
              <a:rPr lang="ja-JP" altLang="en-US" sz="2400" dirty="0"/>
              <a:t>”</a:t>
            </a:r>
            <a:r>
              <a:rPr lang="en-US" sz="2400" dirty="0"/>
              <a:t>:</a:t>
            </a:r>
          </a:p>
          <a:p>
            <a:pPr lvl="1" eaLnBrk="1" hangingPunct="1"/>
            <a:r>
              <a:rPr lang="en-US" sz="2000" dirty="0"/>
              <a:t>The real problem is not population growth but the following, </a:t>
            </a:r>
          </a:p>
          <a:p>
            <a:pPr lvl="2" eaLnBrk="1" hangingPunct="1"/>
            <a:r>
              <a:rPr lang="en-US" sz="1800" dirty="0"/>
              <a:t>Underdevelopment </a:t>
            </a:r>
          </a:p>
          <a:p>
            <a:pPr lvl="2" eaLnBrk="1" hangingPunct="1"/>
            <a:r>
              <a:rPr lang="en-US" sz="1800" dirty="0"/>
              <a:t>World resource depletion and environmental destruction</a:t>
            </a:r>
          </a:p>
          <a:p>
            <a:pPr lvl="2" eaLnBrk="1" hangingPunct="1"/>
            <a:r>
              <a:rPr lang="en-US" sz="1800" dirty="0"/>
              <a:t>Population Distribution</a:t>
            </a:r>
          </a:p>
          <a:p>
            <a:pPr lvl="2" eaLnBrk="1" hangingPunct="1"/>
            <a:r>
              <a:rPr lang="en-US" sz="1800" dirty="0"/>
              <a:t>Subordination of women</a:t>
            </a:r>
          </a:p>
          <a:p>
            <a:pPr eaLnBrk="1" hangingPunct="1"/>
            <a:r>
              <a:rPr lang="en-US" sz="2400" dirty="0" smtClean="0"/>
              <a:t>“Overpopulation </a:t>
            </a:r>
            <a:r>
              <a:rPr lang="en-US" sz="2400" dirty="0"/>
              <a:t>is a Deliberately Contrived False </a:t>
            </a:r>
            <a:r>
              <a:rPr lang="en-US" sz="2400" dirty="0" smtClean="0"/>
              <a:t>Issue”</a:t>
            </a:r>
            <a:endParaRPr lang="en-US" sz="2400" dirty="0"/>
          </a:p>
          <a:p>
            <a:pPr eaLnBrk="1" hangingPunct="1"/>
            <a:r>
              <a:rPr lang="en-US" sz="2400" dirty="0" smtClean="0"/>
              <a:t>“Population </a:t>
            </a:r>
            <a:r>
              <a:rPr lang="en-US" sz="2400" dirty="0"/>
              <a:t>Growth is a Desirable </a:t>
            </a:r>
            <a:r>
              <a:rPr lang="en-US" sz="2400" dirty="0" smtClean="0"/>
              <a:t>Phenomenon”</a:t>
            </a:r>
            <a:endParaRPr lang="en-US" sz="2400" dirty="0"/>
          </a:p>
          <a:p>
            <a:pPr lvl="1" eaLnBrk="1" hangingPunct="1"/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6.5 The Consequences of High Fertility: Some Conflicting Perspectives</a:t>
            </a:r>
            <a:endParaRPr lang="en-GB" sz="2400" dirty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ja-JP" altLang="en-US" sz="3200" dirty="0"/>
              <a:t>“</a:t>
            </a:r>
            <a:r>
              <a:rPr lang="en-US" sz="3200" dirty="0"/>
              <a:t>Population Growth </a:t>
            </a:r>
            <a:r>
              <a:rPr lang="en-US" sz="3200" i="1" dirty="0"/>
              <a:t>Is</a:t>
            </a:r>
            <a:r>
              <a:rPr lang="en-US" sz="3200" dirty="0"/>
              <a:t> a Real Problem</a:t>
            </a:r>
            <a:r>
              <a:rPr lang="ja-JP" altLang="en-US" sz="3200" dirty="0"/>
              <a:t>”</a:t>
            </a:r>
            <a:endParaRPr lang="en-US" sz="3200" dirty="0"/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Extremist arguments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Theoretical arguments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Empirical arguments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Lower economic growth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Poverty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Adverse impact on education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Adverse impact on health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Food </a:t>
            </a:r>
            <a:r>
              <a:rPr lang="en-US" sz="2400" dirty="0" smtClean="0"/>
              <a:t>constraints</a:t>
            </a:r>
            <a:endParaRPr lang="en-US" sz="2400" dirty="0"/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Impact on the environment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/>
              <a:t>Frictions over international migration</a:t>
            </a:r>
          </a:p>
          <a:p>
            <a:pPr lvl="2" eaLnBrk="1" hangingPunct="1">
              <a:lnSpc>
                <a:spcPct val="80000"/>
              </a:lnSpc>
            </a:pPr>
            <a:endParaRPr lang="en-GB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Goals and Objectives: </a:t>
            </a:r>
            <a:br>
              <a:rPr lang="en-US" dirty="0"/>
            </a:br>
            <a:r>
              <a:rPr lang="en-US" dirty="0"/>
              <a:t>Toward a Consensus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Despite the conflicting opinions, there is some common ground on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Population is not the primary cause of lower living levels, but may be one factor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Population growth is more a consequence than a cause of underdevelopment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It</a:t>
            </a:r>
            <a:r>
              <a:rPr lang="ja-JP" altLang="en-US" sz="2100"/>
              <a:t>’</a:t>
            </a:r>
            <a:r>
              <a:rPr lang="en-US" sz="2100" dirty="0"/>
              <a:t>s not numbers but quality of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Market failures: potential negative social externalities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/>
              <a:t>Voluntary decreases in fertility is generally desirable for most developing countries with still-expanding populations 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Some Policy Approaches </a:t>
            </a:r>
          </a:p>
          <a:p>
            <a:pPr lvl="1" eaLnBrk="1" hangingPunct="1"/>
            <a:r>
              <a:rPr lang="en-US" dirty="0"/>
              <a:t>Attend to underlying socioeconomic conditions that impact development</a:t>
            </a:r>
          </a:p>
          <a:p>
            <a:pPr lvl="1" eaLnBrk="1" hangingPunct="1"/>
            <a:r>
              <a:rPr lang="en-US" dirty="0"/>
              <a:t>Family planning programs should provide education and technological means to regulate fertility</a:t>
            </a:r>
          </a:p>
          <a:p>
            <a:pPr lvl="1" eaLnBrk="1" hangingPunct="1"/>
            <a:r>
              <a:rPr lang="en-US" dirty="0"/>
              <a:t>Developed countries have responsibilities </a:t>
            </a:r>
            <a:r>
              <a:rPr lang="en-US" dirty="0" smtClean="0"/>
              <a:t>too</a:t>
            </a:r>
          </a:p>
          <a:p>
            <a:pPr lvl="1"/>
            <a:r>
              <a:rPr lang="en-US" dirty="0"/>
              <a:t>Address gender bias, causes of boy preference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mtClean="0"/>
              <a:t>Goals and Objectives: </a:t>
            </a:r>
            <a:br>
              <a:rPr lang="en-US" smtClean="0"/>
            </a:br>
            <a:r>
              <a:rPr lang="en-US" smtClean="0"/>
              <a:t>Toward a Consensus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6.6 Some Policy Approaches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What Developing Countries Can Do</a:t>
            </a:r>
          </a:p>
          <a:p>
            <a:pPr lvl="1" eaLnBrk="1" hangingPunct="1"/>
            <a:r>
              <a:rPr lang="en-US" sz="2000" dirty="0"/>
              <a:t>Persuasion through education</a:t>
            </a:r>
          </a:p>
          <a:p>
            <a:pPr lvl="1" eaLnBrk="1" hangingPunct="1"/>
            <a:r>
              <a:rPr lang="en-US" sz="2000" dirty="0"/>
              <a:t>Family planning programs</a:t>
            </a:r>
          </a:p>
          <a:p>
            <a:pPr lvl="1" eaLnBrk="1" hangingPunct="1"/>
            <a:r>
              <a:rPr lang="en-US" sz="2000" dirty="0"/>
              <a:t>Address incentives and disincentives for having children through the principal variables influencing the demand for children</a:t>
            </a:r>
          </a:p>
          <a:p>
            <a:pPr lvl="1" eaLnBrk="1" hangingPunct="1"/>
            <a:r>
              <a:rPr lang="en-US" sz="2000" dirty="0"/>
              <a:t>Coercion is not a good option</a:t>
            </a:r>
          </a:p>
          <a:p>
            <a:pPr lvl="1" eaLnBrk="1" hangingPunct="1"/>
            <a:r>
              <a:rPr lang="en-US" sz="2000" dirty="0"/>
              <a:t>Raise the socioeconomic status of women </a:t>
            </a:r>
          </a:p>
          <a:p>
            <a:pPr lvl="1" eaLnBrk="1" hangingPunct="1"/>
            <a:r>
              <a:rPr lang="en-US" sz="2000" dirty="0"/>
              <a:t>Increase employment opportunities for women (increases opportunity cost of having more children, as in microeconomic household theory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Help facilitate genuine and faster development of developing countries that still have high fertility rates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Table 6.1  </a:t>
            </a:r>
            <a:r>
              <a:rPr lang="en-US" sz="2800" b="0" dirty="0"/>
              <a:t>Estimated World Population Growth</a:t>
            </a:r>
            <a:endParaRPr lang="en-GB" sz="2800" dirty="0"/>
          </a:p>
        </p:txBody>
      </p:sp>
      <p:pic>
        <p:nvPicPr>
          <p:cNvPr id="2" name="Picture 1" descr="tbl06_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086600" cy="488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6.6 Some Policy Approaches</a:t>
            </a:r>
            <a:endParaRPr lang="en-GB" dirty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 the Developed Countries Can Do Generally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 Address resources use inequities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More open migration policies </a:t>
            </a:r>
            <a:endParaRPr lang="en-US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How Developed Countries Can Help Developing Countries with Their Population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Research into technology of fertility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Financial assistance for family planning programs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Concepts for Review</a:t>
            </a:r>
          </a:p>
        </p:txBody>
      </p:sp>
      <p:sp>
        <p:nvSpPr>
          <p:cNvPr id="4710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Birth rate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Death rate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Demographic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Doubling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Family-planning 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Fertility rate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Hidden momentum of population growth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Life expectancy at birth</a:t>
            </a:r>
          </a:p>
        </p:txBody>
      </p:sp>
      <p:sp>
        <p:nvSpPr>
          <p:cNvPr id="4711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 dirty="0"/>
              <a:t>Malthusian population trap</a:t>
            </a:r>
          </a:p>
          <a:p>
            <a:pPr eaLnBrk="1" hangingPunct="1"/>
            <a:r>
              <a:rPr lang="en-US" sz="2000" dirty="0"/>
              <a:t>Microeconomic theory of fertility</a:t>
            </a:r>
          </a:p>
          <a:p>
            <a:pPr eaLnBrk="1" hangingPunct="1"/>
            <a:r>
              <a:rPr lang="en-US" sz="2000" dirty="0"/>
              <a:t>Mortality rate</a:t>
            </a:r>
          </a:p>
          <a:p>
            <a:pPr eaLnBrk="1" hangingPunct="1"/>
            <a:r>
              <a:rPr lang="en-US" sz="2000" dirty="0"/>
              <a:t>Natural increase</a:t>
            </a:r>
          </a:p>
          <a:p>
            <a:pPr eaLnBrk="1" hangingPunct="1"/>
            <a:r>
              <a:rPr lang="en-US" sz="2000" dirty="0"/>
              <a:t>Net international migration</a:t>
            </a:r>
          </a:p>
          <a:p>
            <a:pPr eaLnBrk="1" hangingPunct="1"/>
            <a:r>
              <a:rPr lang="en-US" sz="2000" dirty="0"/>
              <a:t>Population-poverty cycle</a:t>
            </a:r>
          </a:p>
          <a:p>
            <a:pPr eaLnBrk="1" hangingPunct="1"/>
            <a:r>
              <a:rPr lang="en-US" sz="2000" dirty="0"/>
              <a:t>Population pyramid</a:t>
            </a:r>
          </a:p>
          <a:p>
            <a:pPr eaLnBrk="1" hangingPunct="1"/>
            <a:r>
              <a:rPr lang="en-US" sz="2000" dirty="0"/>
              <a:t>Rate of population increase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Concepts for Review (cont</a:t>
            </a:r>
            <a:r>
              <a:rPr lang="ja-JP" altLang="en-US"/>
              <a:t>’</a:t>
            </a:r>
            <a:r>
              <a:rPr lang="en-US" dirty="0"/>
              <a:t>d)</a:t>
            </a:r>
          </a:p>
        </p:txBody>
      </p:sp>
      <p:sp>
        <p:nvSpPr>
          <p:cNvPr id="4813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 dirty="0"/>
              <a:t>Reproductive choice</a:t>
            </a:r>
          </a:p>
          <a:p>
            <a:pPr eaLnBrk="1" hangingPunct="1"/>
            <a:r>
              <a:rPr lang="en-US" sz="2000" dirty="0"/>
              <a:t>Total fertility rate (TFR)</a:t>
            </a:r>
          </a:p>
          <a:p>
            <a:pPr eaLnBrk="1" hangingPunct="1"/>
            <a:r>
              <a:rPr lang="en-US" sz="2000" dirty="0"/>
              <a:t>Under-5 mortality rate</a:t>
            </a:r>
          </a:p>
          <a:p>
            <a:pPr eaLnBrk="1" hangingPunct="1"/>
            <a:r>
              <a:rPr lang="en-US" sz="2000" dirty="0"/>
              <a:t>Youth dependency ratio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Figure 6.1  </a:t>
            </a:r>
            <a:r>
              <a:rPr lang="en-US" sz="2800" b="0" dirty="0"/>
              <a:t>World Population Growth, </a:t>
            </a:r>
            <a:r>
              <a:rPr lang="en-US" sz="2800" b="0" dirty="0" smtClean="0"/>
              <a:t>1950</a:t>
            </a:r>
            <a:r>
              <a:rPr lang="en-US" sz="2800" b="0" dirty="0"/>
              <a:t>-2050</a:t>
            </a:r>
            <a:endParaRPr lang="en-GB" sz="2800" dirty="0"/>
          </a:p>
        </p:txBody>
      </p:sp>
      <p:pic>
        <p:nvPicPr>
          <p:cNvPr id="2" name="Picture 1" descr="fig06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05000"/>
            <a:ext cx="8274011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Figure 6.2  </a:t>
            </a:r>
            <a:r>
              <a:rPr lang="en-US" sz="2400" b="0" dirty="0"/>
              <a:t>World Population Distribution by Region, 2010 and 2050</a:t>
            </a:r>
            <a:endParaRPr lang="en-GB" sz="1400" dirty="0"/>
          </a:p>
        </p:txBody>
      </p:sp>
      <p:pic>
        <p:nvPicPr>
          <p:cNvPr id="2" name="Picture 1" descr="fig06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610600" cy="4505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6.2 Population Growth</a:t>
            </a:r>
            <a:r>
              <a:rPr lang="en-US" sz="2800" dirty="0">
                <a:cs typeface="Arial" charset="0"/>
              </a:rPr>
              <a:t>: </a:t>
            </a:r>
            <a:r>
              <a:rPr lang="en-US" sz="2800" dirty="0"/>
              <a:t>Past, Present, and Future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Structure of the world</a:t>
            </a:r>
            <a:r>
              <a:rPr lang="ja-JP" altLang="en-US" dirty="0"/>
              <a:t>’</a:t>
            </a:r>
            <a:r>
              <a:rPr lang="en-US" dirty="0"/>
              <a:t>s population</a:t>
            </a:r>
          </a:p>
          <a:p>
            <a:pPr lvl="1" eaLnBrk="1" hangingPunct="1"/>
            <a:r>
              <a:rPr lang="en-US" dirty="0"/>
              <a:t>Geographic region</a:t>
            </a:r>
          </a:p>
          <a:p>
            <a:pPr lvl="1" eaLnBrk="1" hangingPunct="1"/>
            <a:r>
              <a:rPr lang="en-US" dirty="0"/>
              <a:t>Fertility and Mortality Trends</a:t>
            </a:r>
          </a:p>
          <a:p>
            <a:pPr lvl="1" eaLnBrk="1" hangingPunct="1"/>
            <a:r>
              <a:rPr lang="en-US" dirty="0"/>
              <a:t>Rate of population increase </a:t>
            </a:r>
          </a:p>
          <a:p>
            <a:pPr lvl="1" eaLnBrk="1" hangingPunct="1"/>
            <a:r>
              <a:rPr lang="en-US" dirty="0"/>
              <a:t>Birth rates, death </a:t>
            </a:r>
            <a:r>
              <a:rPr lang="en-US" dirty="0" smtClean="0"/>
              <a:t>rates</a:t>
            </a:r>
          </a:p>
          <a:p>
            <a:pPr lvl="1" eaLnBrk="1" hangingPunct="1"/>
            <a:r>
              <a:rPr lang="en-US" dirty="0" smtClean="0"/>
              <a:t>Total </a:t>
            </a:r>
            <a:r>
              <a:rPr lang="en-US" dirty="0"/>
              <a:t>fertility rates</a:t>
            </a:r>
          </a:p>
          <a:p>
            <a:pPr lvl="1" eaLnBrk="1" hangingPunct="1"/>
            <a:r>
              <a:rPr lang="en-US" dirty="0"/>
              <a:t>Age Structure and dependency burdens</a:t>
            </a:r>
          </a:p>
          <a:p>
            <a:pPr lvl="1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>
              <a:tabLst>
                <a:tab pos="3319463" algn="l"/>
              </a:tabLst>
            </a:pPr>
            <a:r>
              <a:rPr lang="en-US" sz="2400" dirty="0"/>
              <a:t>Figure 6.3  </a:t>
            </a:r>
            <a:r>
              <a:rPr lang="en-US" sz="2400" b="0" dirty="0"/>
              <a:t>Map with Country Sizes Proportional to Their Fraction </a:t>
            </a:r>
            <a:r>
              <a:rPr lang="en-US" sz="2400" b="0" dirty="0" smtClean="0"/>
              <a:t>of</a:t>
            </a:r>
            <a:r>
              <a:rPr lang="en-US" sz="2400" b="0" dirty="0"/>
              <a:t> </a:t>
            </a:r>
            <a:r>
              <a:rPr lang="en-US" sz="2400" b="0" dirty="0" smtClean="0"/>
              <a:t>World </a:t>
            </a:r>
            <a:r>
              <a:rPr lang="en-US" sz="2400" b="0" dirty="0"/>
              <a:t>Population</a:t>
            </a:r>
            <a:endParaRPr lang="en-GB" sz="2400" dirty="0"/>
          </a:p>
        </p:txBody>
      </p:sp>
      <p:pic>
        <p:nvPicPr>
          <p:cNvPr id="2" name="Picture 1" descr="fig06_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447800"/>
            <a:ext cx="7760483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6.2 </a:t>
            </a:r>
            <a:r>
              <a:rPr lang="en-US" sz="2400" b="0" dirty="0"/>
              <a:t>Fertility Rate for Selected Countries, 1970 and 2009</a:t>
            </a:r>
            <a:endParaRPr lang="en-GB" sz="2400" dirty="0"/>
          </a:p>
        </p:txBody>
      </p:sp>
      <p:pic>
        <p:nvPicPr>
          <p:cNvPr id="2" name="Picture 1" descr="tbl06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321042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6.2 Population Growth</a:t>
            </a:r>
            <a:r>
              <a:rPr lang="en-US" sz="2800" dirty="0">
                <a:cs typeface="Arial" charset="0"/>
              </a:rPr>
              <a:t>: </a:t>
            </a:r>
            <a:r>
              <a:rPr lang="en-US" sz="2800" dirty="0"/>
              <a:t>Past, Present, and Future</a:t>
            </a:r>
            <a:endParaRPr lang="en-GB" sz="2800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The Hidden Momentum of Population Growth</a:t>
            </a:r>
          </a:p>
          <a:p>
            <a:pPr lvl="1" eaLnBrk="1" hangingPunct="1"/>
            <a:r>
              <a:rPr lang="en-US" dirty="0"/>
              <a:t>High birth rates cannot be altered overnight</a:t>
            </a:r>
          </a:p>
          <a:p>
            <a:pPr lvl="1" eaLnBrk="1" hangingPunct="1"/>
            <a:r>
              <a:rPr lang="en-US" dirty="0"/>
              <a:t>Age structure of developing country populations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2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Template_Todaro_Smith2.pot</Template>
  <TotalTime>201</TotalTime>
  <Words>1117</Words>
  <Application>Microsoft Office PowerPoint</Application>
  <PresentationFormat>On-screen Show (4:3)</PresentationFormat>
  <Paragraphs>155</Paragraphs>
  <Slides>32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Adobe Jenson Italic</vt:lpstr>
      <vt:lpstr>Arial</vt:lpstr>
      <vt:lpstr>Calibri</vt:lpstr>
      <vt:lpstr>Times New Roman</vt:lpstr>
      <vt:lpstr>Verand</vt:lpstr>
      <vt:lpstr>Verdana</vt:lpstr>
      <vt:lpstr>ヒラギノ角ゴ Pro W3</vt:lpstr>
      <vt:lpstr>Template_Todaro_Smith2</vt:lpstr>
      <vt:lpstr>Equation</vt:lpstr>
      <vt:lpstr>Chapter 6  Population Growth and Economic Development: Causes, Consequences,  and Controversies</vt:lpstr>
      <vt:lpstr>6.2 Population Growth: Past, Present, and Future</vt:lpstr>
      <vt:lpstr>Table 6.1  Estimated World Population Growth</vt:lpstr>
      <vt:lpstr>Figure 6.1  World Population Growth, 1950-2050</vt:lpstr>
      <vt:lpstr>Figure 6.2  World Population Distribution by Region, 2010 and 2050</vt:lpstr>
      <vt:lpstr>6.2 Population Growth: Past, Present, and Future</vt:lpstr>
      <vt:lpstr>Figure 6.3  Map with Country Sizes Proportional to Their Fraction of World Population</vt:lpstr>
      <vt:lpstr>Table 6.2 Fertility Rate for Selected Countries, 1970 and 2009</vt:lpstr>
      <vt:lpstr>6.2 Population Growth: Past, Present, and Future</vt:lpstr>
      <vt:lpstr>Figure 6.4  Population Pyramids: All Developed and Developing Countries and Case of Ethiopia</vt:lpstr>
      <vt:lpstr>6.3 The Demographic Transition</vt:lpstr>
      <vt:lpstr>Figure 6.5  The Demographic Transition in Western Europe</vt:lpstr>
      <vt:lpstr>Figure 6.6  The Demographic Transition in Developing Countries</vt:lpstr>
      <vt:lpstr>6.4 The Causes of High Fertility in Developing Countries: The Malthusian and Household Models</vt:lpstr>
      <vt:lpstr>Figure 6.7  The Malthusian Population Trap</vt:lpstr>
      <vt:lpstr>6.4 The Causes of High Fertility in Developing Countries: The Malthusian and Household Models (cont’d)</vt:lpstr>
      <vt:lpstr>Figure 6.8  How Technological and Social Progress Allows Nations to Avoid the Population Trap</vt:lpstr>
      <vt:lpstr>6.4 The Causes of High Fertility in Developing Countries: The Malthusian and Household Models (cont’d)</vt:lpstr>
      <vt:lpstr>Figure 6.9  Microeconomic Theory of Fertility: An Illustration</vt:lpstr>
      <vt:lpstr>6.4 The Causes of High Fertility in Developing Countries: The Malthusian and Household Models (cont’d)</vt:lpstr>
      <vt:lpstr>6.4 The Causes of High Fertility in Developing Countries: The Malthusian and Household Models (cont’d)</vt:lpstr>
      <vt:lpstr>PowerPoint Presentation</vt:lpstr>
      <vt:lpstr>PowerPoint Presentation</vt:lpstr>
      <vt:lpstr>6.4 The Causes of High Fertility in Developing Countries: The Malthusian and Household Models (cont’d)</vt:lpstr>
      <vt:lpstr>6.5 The Consequences of High Fertility: Some Conflicting Perspectives</vt:lpstr>
      <vt:lpstr>6.5 The Consequences of High Fertility: Some Conflicting Perspectives</vt:lpstr>
      <vt:lpstr>Goals and Objectives:  Toward a Consensus</vt:lpstr>
      <vt:lpstr>PowerPoint Presentation</vt:lpstr>
      <vt:lpstr>6.6 Some Policy Approaches</vt:lpstr>
      <vt:lpstr>6.6 Some Policy Approaches</vt:lpstr>
      <vt:lpstr>Concepts for Review</vt:lpstr>
      <vt:lpstr>Concepts for Review (cont’d)</vt:lpstr>
    </vt:vector>
  </TitlesOfParts>
  <Manager/>
  <Company>Copyright ©2015 Pearson Education, Inc. All rights reserved.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subject>Economic Development, 12e</dc:subject>
  <dc:creator>Todaro, Smith</dc:creator>
  <cp:keywords/>
  <dc:description/>
  <cp:lastModifiedBy>Andrew Parkes</cp:lastModifiedBy>
  <cp:revision>30</cp:revision>
  <dcterms:created xsi:type="dcterms:W3CDTF">2013-04-22T16:46:23Z</dcterms:created>
  <dcterms:modified xsi:type="dcterms:W3CDTF">2019-02-18T17:51:36Z</dcterms:modified>
  <cp:category/>
</cp:coreProperties>
</file>