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7" r:id="rId28"/>
    <p:sldId id="288" r:id="rId29"/>
    <p:sldId id="289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Napolitano" initials="" lastIdx="6" clrIdx="0"/>
  <p:cmAuthor id="1" name="Skaalrud, Andr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C6BD1C7-BF85-C94C-A0C7-CE0750382A19}" type="datetime1">
              <a:rPr lang="en-US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F422796-A022-934D-8A1E-574BEA000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3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80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5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4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2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18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55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7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64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7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46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71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7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28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73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02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2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3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8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1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8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4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4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 dirty="0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1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5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6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 dirty="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7-</a:t>
            </a:r>
            <a:fld id="{1863504C-759A-3344-B502-09706178F0DB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2057400"/>
            <a:ext cx="3543300" cy="29718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7</a:t>
            </a:r>
            <a:b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Urbanization </a:t>
            </a:r>
            <a:br>
              <a:rPr lang="en-US" sz="2800" dirty="0"/>
            </a:br>
            <a:r>
              <a:rPr lang="en-US" sz="2800" dirty="0"/>
              <a:t>and Rural-Urban Migration: Theory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7.2 The Role of Cities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300" dirty="0"/>
              <a:t>Agglomeration economies: Urbanization (general) economies, localization (industry or sector) economies</a:t>
            </a:r>
          </a:p>
          <a:p>
            <a:pPr eaLnBrk="1" hangingPunct="1"/>
            <a:r>
              <a:rPr lang="en-US" sz="2300" dirty="0"/>
              <a:t>Saving on firm-to-firm, firm-to-consumer transportation</a:t>
            </a:r>
          </a:p>
          <a:p>
            <a:pPr eaLnBrk="1" hangingPunct="1"/>
            <a:r>
              <a:rPr lang="en-US" sz="2300" dirty="0"/>
              <a:t>Firms locating near workers with skills they need</a:t>
            </a:r>
          </a:p>
          <a:p>
            <a:pPr eaLnBrk="1" hangingPunct="1"/>
            <a:r>
              <a:rPr lang="en-US" sz="2300" dirty="0"/>
              <a:t>Workers locating near firms that need their skills</a:t>
            </a:r>
          </a:p>
          <a:p>
            <a:pPr eaLnBrk="1" hangingPunct="1"/>
            <a:r>
              <a:rPr lang="en-US" sz="2300" dirty="0"/>
              <a:t>Firms benefit from (perhaps specialized) infrastructure</a:t>
            </a:r>
          </a:p>
          <a:p>
            <a:pPr eaLnBrk="1" hangingPunct="1"/>
            <a:r>
              <a:rPr lang="en-US" sz="2300" dirty="0"/>
              <a:t>Firms benefit from knowledge spillovers in their and related industries</a:t>
            </a:r>
          </a:p>
          <a:p>
            <a:pPr eaLnBrk="1" hangingPunct="1"/>
            <a:r>
              <a:rPr lang="en-US" sz="2300" dirty="0"/>
              <a:t>(Also: consumers may benefit from urban amenities)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Industrial Districts and Clustering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Quality of clusters, or Industrial Districts, is a key to sectoral efficiency</a:t>
            </a:r>
          </a:p>
          <a:p>
            <a:pPr eaLnBrk="1" hangingPunct="1"/>
            <a:r>
              <a:rPr lang="en-US" dirty="0"/>
              <a:t>Unfortunately a majority of developing countries have made only limited progress</a:t>
            </a:r>
          </a:p>
          <a:p>
            <a:r>
              <a:rPr lang="en-US" dirty="0"/>
              <a:t>China: a country that has made huge strides in generating industrial districts over the last decade (Findings Box 7.1)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Urbanization Costs, and Efficient Urban Scale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600" dirty="0"/>
              <a:t>But, cities also entail </a:t>
            </a:r>
            <a:r>
              <a:rPr lang="ja-JP" altLang="en-US" sz="2600" dirty="0"/>
              <a:t>“</a:t>
            </a:r>
            <a:r>
              <a:rPr lang="en-US" sz="2600" dirty="0"/>
              <a:t>congestion costs</a:t>
            </a:r>
            <a:r>
              <a:rPr lang="ja-JP" altLang="en-US" sz="2600" dirty="0"/>
              <a:t>”</a:t>
            </a:r>
            <a:endParaRPr lang="en-US" sz="2600" dirty="0"/>
          </a:p>
          <a:p>
            <a:r>
              <a:rPr lang="en-US" sz="2600" dirty="0"/>
              <a:t>Economically efficient urban scale (from point of view of productive efficiency) found </a:t>
            </a:r>
            <a:r>
              <a:rPr lang="en-US" sz="2600" dirty="0" smtClean="0"/>
              <a:t>where </a:t>
            </a:r>
            <a:r>
              <a:rPr lang="en-US" sz="2600" dirty="0"/>
              <a:t>average costs for industries are lowest</a:t>
            </a:r>
          </a:p>
          <a:p>
            <a:r>
              <a:rPr lang="en-US" sz="2600" dirty="0"/>
              <a:t>Generally, differing efficient scales for different industrial specializations imply different city sizes</a:t>
            </a:r>
          </a:p>
          <a:p>
            <a:r>
              <a:rPr lang="en-US" sz="2600" dirty="0"/>
              <a:t>More extensive (expensive) capital, infrastructure required in urban areas</a:t>
            </a:r>
          </a:p>
          <a:p>
            <a:r>
              <a:rPr lang="en-US" sz="2600" dirty="0"/>
              <a:t>Smaller cities may be expected in labor-intensive developing countries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7.3 The Urban Giantism Problem</a:t>
            </a:r>
            <a:endParaRPr lang="en-GB" sz="2800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/>
              <a:t>There may be general urban bias</a:t>
            </a:r>
          </a:p>
          <a:p>
            <a:r>
              <a:rPr lang="en-US" sz="2400" dirty="0"/>
              <a:t>Cities are capital intensive, so may expect that large cities are commonly </a:t>
            </a:r>
            <a:r>
              <a:rPr lang="en-US" sz="2400" dirty="0" smtClean="0"/>
              <a:t>located in </a:t>
            </a:r>
            <a:r>
              <a:rPr lang="en-US" sz="2400" dirty="0"/>
              <a:t>developed countries</a:t>
            </a:r>
          </a:p>
          <a:p>
            <a:pPr eaLnBrk="1" hangingPunct="1"/>
            <a:r>
              <a:rPr lang="en-US" sz="2400" dirty="0"/>
              <a:t>But urbanization in developing countries has taken place at unexpectedly rapid pace</a:t>
            </a:r>
          </a:p>
          <a:p>
            <a:pPr eaLnBrk="1" hangingPunct="1"/>
            <a:r>
              <a:rPr lang="en-US" sz="2400" dirty="0"/>
              <a:t>Huge informal sectors in shantytowns, favelas</a:t>
            </a:r>
          </a:p>
          <a:p>
            <a:pPr eaLnBrk="1" hangingPunct="1"/>
            <a:r>
              <a:rPr lang="en-US" sz="2400" dirty="0"/>
              <a:t>Large fraction of workers outside formal sector</a:t>
            </a:r>
          </a:p>
          <a:p>
            <a:pPr eaLnBrk="1" hangingPunct="1"/>
            <a:r>
              <a:rPr lang="en-US" sz="2400" dirty="0"/>
              <a:t>Much urban growth is in mid-size cities, but urban bias remains a serious issue in many developing countries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7.3 The Urban Giantism Problem</a:t>
            </a:r>
            <a:endParaRPr lang="en-GB" sz="2800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There may be First-City Bias (favoring largest city)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Causes of Urban Giantism: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Import substitution industrialization: less trade, incentive to concentrate in a single city largely to avoid transportation costs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“</a:t>
            </a:r>
            <a:r>
              <a:rPr lang="en-US" dirty="0"/>
              <a:t>Bread and circuses</a:t>
            </a:r>
            <a:r>
              <a:rPr lang="ja-JP" altLang="en-US" dirty="0"/>
              <a:t>”</a:t>
            </a:r>
            <a:r>
              <a:rPr lang="en-US" dirty="0"/>
              <a:t> to prevent unrest (evidence: stable democracies </a:t>
            </a:r>
            <a:r>
              <a:rPr lang="en-US" dirty="0" smtClean="0"/>
              <a:t>vs. </a:t>
            </a:r>
            <a:r>
              <a:rPr lang="en-US" dirty="0"/>
              <a:t>unstable dictatorships)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Hub and spoke transportation system (rather than web) makes transport costs high for small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Compounding effect of locating the national capital in the largest city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Table 7.1  </a:t>
            </a:r>
            <a:r>
              <a:rPr lang="en-US" sz="2400" b="0" dirty="0"/>
              <a:t>Population of the Largest and Second-Largest Cities in Selected Countries (millions)</a:t>
            </a:r>
            <a:endParaRPr lang="en-GB" sz="1400" dirty="0"/>
          </a:p>
        </p:txBody>
      </p:sp>
      <p:pic>
        <p:nvPicPr>
          <p:cNvPr id="3" name="Picture 2" descr="tbl07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458200" cy="254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7.8 </a:t>
            </a:r>
            <a:r>
              <a:rPr lang="en-US" sz="2800" b="0" dirty="0"/>
              <a:t>Politics and Urban Concentration</a:t>
            </a:r>
          </a:p>
        </p:txBody>
      </p:sp>
      <p:pic>
        <p:nvPicPr>
          <p:cNvPr id="5" name="Picture 4" descr="fig07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467600" cy="476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7.4 The Urban Informal Sector</a:t>
            </a:r>
            <a:endParaRPr lang="en-GB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lnSpc>
                <a:spcPct val="90000"/>
              </a:lnSpc>
            </a:pPr>
            <a:r>
              <a:rPr lang="en-US" sz="3200" dirty="0"/>
              <a:t>Why promote the urban informal sector?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Generates surplus despite hostile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Creating jobs due to low capital intensivity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Access to (informal) training, and apprenticeships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Creates demand for less- or un- skilled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Uses appropriate technologies, local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Recycling of waste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benefits to poor, especially women who are concentrated in the informal sector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7.4 The Urban Informal Sector</a:t>
            </a:r>
            <a:endParaRPr lang="en-GB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Policies for the Urban Informal Sector</a:t>
            </a:r>
          </a:p>
          <a:p>
            <a:pPr eaLnBrk="1" hangingPunct="1"/>
            <a:r>
              <a:rPr lang="en-US" dirty="0"/>
              <a:t>Women in the Informal Sector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7.9 </a:t>
            </a:r>
            <a:r>
              <a:rPr lang="en-US" sz="2800" b="0" dirty="0"/>
              <a:t>Importance of Informal Employment in Selected Cities</a:t>
            </a:r>
            <a:endParaRPr lang="en-GB" sz="2800" dirty="0"/>
          </a:p>
        </p:txBody>
      </p:sp>
      <p:pic>
        <p:nvPicPr>
          <p:cNvPr id="2" name="Picture 1" descr="fig07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772400" cy="497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7.1 Urbanization: Trends and Living Conditions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3000" dirty="0"/>
              <a:t>As a pattern of development, the more developed the economy, the more urbanized</a:t>
            </a:r>
          </a:p>
          <a:p>
            <a:pPr eaLnBrk="1" hangingPunct="1"/>
            <a:r>
              <a:rPr lang="en-US" sz="3000" dirty="0"/>
              <a:t>But many argue developing countries are often excessively urbanized or too-rapidly urbanizing</a:t>
            </a:r>
          </a:p>
          <a:p>
            <a:pPr eaLnBrk="1" hangingPunct="1"/>
            <a:r>
              <a:rPr lang="en-US" sz="3000" dirty="0"/>
              <a:t>This combination suggests the migration and urbanization dilemma</a:t>
            </a:r>
          </a:p>
          <a:p>
            <a:pPr eaLnBrk="1" hangingPunct="1"/>
            <a:r>
              <a:rPr lang="en-US" sz="3000" dirty="0"/>
              <a:t>Urbanization: Trends and Projections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7.10 </a:t>
            </a:r>
            <a:r>
              <a:rPr lang="en-US" sz="2800" b="0" dirty="0"/>
              <a:t>Youth Unemployment Rates, 1995 and 2005</a:t>
            </a:r>
            <a:endParaRPr lang="en-GB" sz="2800" dirty="0"/>
          </a:p>
        </p:txBody>
      </p:sp>
      <p:pic>
        <p:nvPicPr>
          <p:cNvPr id="3" name="Picture 2" descr="fig07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800" cy="4503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7.5 Migration and Development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Rural-to-urban migration was viewed positively until recently</a:t>
            </a:r>
          </a:p>
          <a:p>
            <a:pPr eaLnBrk="1" hangingPunct="1"/>
            <a:r>
              <a:rPr lang="en-US" dirty="0"/>
              <a:t>The current view is that this migration is greater than the urban areas</a:t>
            </a:r>
            <a:r>
              <a:rPr lang="ja-JP" altLang="en-US"/>
              <a:t>’</a:t>
            </a:r>
            <a:r>
              <a:rPr lang="en-US" dirty="0"/>
              <a:t> abilities to</a:t>
            </a:r>
          </a:p>
          <a:p>
            <a:pPr lvl="1" eaLnBrk="1" hangingPunct="1"/>
            <a:r>
              <a:rPr lang="en-US" dirty="0"/>
              <a:t>Create jobs</a:t>
            </a:r>
          </a:p>
          <a:p>
            <a:pPr lvl="1" eaLnBrk="1" hangingPunct="1"/>
            <a:r>
              <a:rPr lang="en-US" dirty="0"/>
              <a:t>Provide social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7.11 </a:t>
            </a:r>
            <a:r>
              <a:rPr lang="en-US" sz="2800" b="0" dirty="0"/>
              <a:t>Components of Migration in Selected Countries</a:t>
            </a:r>
            <a:endParaRPr lang="en-GB" sz="2800" dirty="0"/>
          </a:p>
        </p:txBody>
      </p:sp>
      <p:pic>
        <p:nvPicPr>
          <p:cNvPr id="2" name="Picture 1" descr="fig07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82306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7.6 Toward an Economic Theory of Rural-Urban Migration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A Verbal Description of the Todaro Model</a:t>
            </a:r>
          </a:p>
          <a:p>
            <a:pPr lvl="1" eaLnBrk="1" hangingPunct="1"/>
            <a:r>
              <a:rPr lang="en-US" dirty="0"/>
              <a:t>Migration is a rational decision</a:t>
            </a:r>
          </a:p>
          <a:p>
            <a:pPr lvl="1" eaLnBrk="1" hangingPunct="1"/>
            <a:r>
              <a:rPr lang="en-US" dirty="0"/>
              <a:t>The decision depends on expected rather than actual wage differentials</a:t>
            </a:r>
          </a:p>
          <a:p>
            <a:pPr lvl="1" eaLnBrk="1" hangingPunct="1"/>
            <a:r>
              <a:rPr lang="en-US" dirty="0"/>
              <a:t>The probability of obtaining a city job is inversely related to the urban unemployment rate</a:t>
            </a:r>
          </a:p>
          <a:p>
            <a:pPr lvl="1" eaLnBrk="1" hangingPunct="1"/>
            <a:r>
              <a:rPr lang="en-US" dirty="0"/>
              <a:t>High rates of migration are outcomes of rural urban imbalances </a:t>
            </a:r>
          </a:p>
          <a:p>
            <a:pPr eaLnBrk="1" hangingPunct="1"/>
            <a:r>
              <a:rPr lang="en-US" dirty="0"/>
              <a:t>A Diagrammatic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7.12 </a:t>
            </a:r>
            <a:r>
              <a:rPr lang="en-US" sz="2800" b="0" dirty="0"/>
              <a:t>The Harris-Todaro Migration Model</a:t>
            </a:r>
            <a:endParaRPr lang="en-GB" sz="2800" dirty="0"/>
          </a:p>
        </p:txBody>
      </p:sp>
      <p:pic>
        <p:nvPicPr>
          <p:cNvPr id="5" name="Picture 4" descr="fig07_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827479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7.6 Toward an Economic Theory of Rural-Urban Migration (cont</a:t>
            </a:r>
            <a:r>
              <a:rPr lang="ja-JP" altLang="en-US" sz="2800"/>
              <a:t>’</a:t>
            </a:r>
            <a:r>
              <a:rPr lang="en-US" sz="2800" dirty="0"/>
              <a:t>d)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50200"/>
              </p:ext>
            </p:extLst>
          </p:nvPr>
        </p:nvGraphicFramePr>
        <p:xfrm>
          <a:off x="3051175" y="1981200"/>
          <a:ext cx="304006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4" imgW="914400" imgH="393700" progId="Equation.3">
                  <p:embed/>
                </p:oleObj>
              </mc:Choice>
              <mc:Fallback>
                <p:oleObj name="Equation" r:id="rId4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981200"/>
                        <a:ext cx="3040063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449388" y="3657600"/>
            <a:ext cx="62182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Times New Roman" charset="0"/>
              </a:rPr>
              <a:t>Where	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i="1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 is agricultural income, 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L</a:t>
            </a:r>
            <a:r>
              <a:rPr lang="en-US" sz="2800" i="1" baseline="-25000" dirty="0">
                <a:latin typeface="Times New Roman" charset="0"/>
              </a:rPr>
              <a:t>M</a:t>
            </a:r>
            <a:r>
              <a:rPr lang="en-US" sz="2800" dirty="0">
                <a:latin typeface="Times New Roman" charset="0"/>
              </a:rPr>
              <a:t> is employment in manufacturing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L</a:t>
            </a:r>
            <a:r>
              <a:rPr lang="en-US" sz="2800" i="1" baseline="-25000" dirty="0">
                <a:latin typeface="Times New Roman" charset="0"/>
              </a:rPr>
              <a:t>US</a:t>
            </a:r>
            <a:r>
              <a:rPr lang="en-US" sz="2800" dirty="0">
                <a:latin typeface="Times New Roman" charset="0"/>
              </a:rPr>
              <a:t> is total urban labor pool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i="1" baseline="-25000" dirty="0">
                <a:latin typeface="Times New Roman" charset="0"/>
              </a:rPr>
              <a:t>M</a:t>
            </a:r>
            <a:r>
              <a:rPr lang="en-US" sz="2800" dirty="0">
                <a:latin typeface="Times New Roman" charset="0"/>
              </a:rPr>
              <a:t> is the urban minimum wage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7.6 Toward an Economic Theory of Rural-Urban Migration (cont</a:t>
            </a:r>
            <a:r>
              <a:rPr lang="ja-JP" altLang="en-US" sz="2800" dirty="0"/>
              <a:t>’</a:t>
            </a:r>
            <a:r>
              <a:rPr lang="en-US" sz="2800" dirty="0"/>
              <a:t>d)</a:t>
            </a:r>
            <a:endParaRPr lang="en-GB" sz="2800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Five Policy Implications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Reduction of urban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Imbalances in expected income opportunities is crucial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Indiscriminate educational expansion fosters increased migration and unemployment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Wage subsidies and scarcity factor pricing can be counterproductive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Programs of integrated rural development should be encouraged</a:t>
            </a:r>
          </a:p>
          <a:p>
            <a:pPr lvl="1" eaLnBrk="1" hangingPunct="1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458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600" dirty="0"/>
              <a:t>If informal-sector income is greater than zero, we include it as a weighted component of expected urban income (on the right side of Equation 7.1), specifically we add (as in Endnote 30): </a:t>
            </a:r>
            <a:endParaRPr lang="en-US" sz="2600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sz="2600" dirty="0" smtClean="0"/>
              <a:t>The </a:t>
            </a:r>
            <a:r>
              <a:rPr lang="en-US" sz="2600" dirty="0"/>
              <a:t>informal-sector wage </a:t>
            </a:r>
            <a:r>
              <a:rPr lang="en-US" sz="2600" i="1" dirty="0"/>
              <a:t>WUI </a:t>
            </a:r>
            <a:r>
              <a:rPr lang="en-US" sz="2600" dirty="0"/>
              <a:t>times the probability of receiving </a:t>
            </a:r>
            <a:r>
              <a:rPr lang="en-US" sz="2600" dirty="0" smtClean="0"/>
              <a:t>it: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400" i="1" dirty="0" smtClean="0"/>
              <a:t>W</a:t>
            </a:r>
            <a:r>
              <a:rPr lang="en-US" sz="1600" i="1" dirty="0" smtClean="0"/>
              <a:t>UI</a:t>
            </a:r>
            <a:r>
              <a:rPr lang="en-US" sz="2400" dirty="0"/>
              <a:t>(1 - </a:t>
            </a:r>
            <a:r>
              <a:rPr lang="en-US" sz="2400" i="1" dirty="0"/>
              <a:t>L</a:t>
            </a:r>
            <a:r>
              <a:rPr lang="en-US" sz="1600" i="1" dirty="0"/>
              <a:t>M</a:t>
            </a:r>
            <a:r>
              <a:rPr lang="en-US" sz="2400" dirty="0"/>
              <a:t>/</a:t>
            </a:r>
            <a:r>
              <a:rPr lang="en-US" sz="2400" i="1" dirty="0"/>
              <a:t>L</a:t>
            </a:r>
            <a:r>
              <a:rPr lang="en-US" sz="1600" i="1" dirty="0"/>
              <a:t>US</a:t>
            </a:r>
            <a:r>
              <a:rPr lang="en-US" sz="2400" dirty="0" smtClean="0"/>
              <a:t>)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(1 - </a:t>
            </a:r>
            <a:r>
              <a:rPr lang="en-US" sz="2400" i="1" dirty="0"/>
              <a:t>L</a:t>
            </a:r>
            <a:r>
              <a:rPr lang="en-US" sz="1600" i="1" dirty="0"/>
              <a:t>M</a:t>
            </a:r>
            <a:r>
              <a:rPr lang="en-US" sz="2400" dirty="0"/>
              <a:t>/</a:t>
            </a:r>
            <a:r>
              <a:rPr lang="en-US" sz="2400" i="1" dirty="0"/>
              <a:t>L</a:t>
            </a:r>
            <a:r>
              <a:rPr lang="en-US" sz="1600" i="1" dirty="0"/>
              <a:t>US</a:t>
            </a:r>
            <a:r>
              <a:rPr lang="en-US" sz="2400" dirty="0"/>
              <a:t>) is the probability of </a:t>
            </a:r>
            <a:r>
              <a:rPr lang="en-US" sz="2400" u="sng" dirty="0"/>
              <a:t>not</a:t>
            </a:r>
            <a:r>
              <a:rPr lang="en-US" sz="2400" dirty="0"/>
              <a:t> receiving the preferred urban formal wage. </a:t>
            </a:r>
            <a:endParaRPr lang="en-US" sz="2800" dirty="0"/>
          </a:p>
          <a:p>
            <a:pPr marL="342900" lvl="1" indent="-342900">
              <a:buFontTx/>
              <a:buChar char="•"/>
              <a:defRPr/>
            </a:pPr>
            <a:r>
              <a:rPr lang="en-US" sz="2600" dirty="0"/>
              <a:t>We can further elaborate with other wages for different activities - and probabilities of receiving them - in this period; and, more generally, in future periods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775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Generalizing the Harris-</a:t>
            </a:r>
            <a:r>
              <a:rPr lang="en-US" sz="2800" b="1" dirty="0" err="1">
                <a:latin typeface="+mj-lt"/>
              </a:rPr>
              <a:t>Todaro</a:t>
            </a:r>
            <a:r>
              <a:rPr lang="en-US" sz="2800" b="1" dirty="0">
                <a:latin typeface="+mj-lt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53941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44604"/>
              </p:ext>
            </p:extLst>
          </p:nvPr>
        </p:nvGraphicFramePr>
        <p:xfrm>
          <a:off x="1447800" y="2362200"/>
          <a:ext cx="6373813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917700" imgH="584200" progId="Equation.3">
                  <p:embed/>
                </p:oleObj>
              </mc:Choice>
              <mc:Fallback>
                <p:oleObj name="Equation" r:id="rId3" imgW="191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6373813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52400"/>
            <a:ext cx="775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Generalizing the Harris-</a:t>
            </a:r>
            <a:r>
              <a:rPr lang="en-US" sz="2800" b="1" dirty="0" err="1">
                <a:latin typeface="+mj-lt"/>
              </a:rPr>
              <a:t>Todaro</a:t>
            </a:r>
            <a:r>
              <a:rPr lang="en-US" sz="2800" b="1" dirty="0">
                <a:latin typeface="+mj-lt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12690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76200"/>
            <a:ext cx="7620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In-Class Example of the Harris-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Todaro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Model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600" y="1066800"/>
            <a:ext cx="86106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Start with equation on the previous slide: 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Rural wage = $1.50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Urban modern wage = $3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Urban traditional income = $.25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Suppose there is a .5 probability of getting a modern job. Will there be migration?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Calculate expected urban income and compare to rural income. Important: you cannot work in two sectors at the same time!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E(Y</a:t>
            </a:r>
            <a:r>
              <a:rPr lang="en-US" sz="2300" baseline="30000" dirty="0" smtClean="0">
                <a:latin typeface="+mj-lt"/>
                <a:ea typeface="ＭＳ Ｐゴシック" charset="0"/>
                <a:cs typeface="ＭＳ Ｐゴシック" charset="0"/>
              </a:rPr>
              <a:t>URB</a:t>
            </a:r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) = (.5)(3) + (.5)(.25) 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= 1.50 + .125 = 1.625 &gt; 1.50 = Y</a:t>
            </a:r>
            <a:r>
              <a:rPr lang="en-US" sz="2300" baseline="30000" dirty="0" smtClean="0">
                <a:latin typeface="+mj-lt"/>
                <a:ea typeface="ＭＳ Ｐゴシック" charset="0"/>
                <a:cs typeface="ＭＳ Ｐゴシック" charset="0"/>
              </a:rPr>
              <a:t>RUR</a:t>
            </a:r>
            <a:endParaRPr lang="en-US" sz="23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So the individual migrates - even though half receives just a small fraction of the rural income.</a:t>
            </a:r>
            <a:endParaRPr lang="en-US" sz="23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7.1  </a:t>
            </a:r>
            <a:r>
              <a:rPr lang="en-US" sz="2400" b="0" dirty="0"/>
              <a:t>Changes in Urban and Rural Population by Major Areas between 2011 and</a:t>
            </a:r>
            <a:br>
              <a:rPr lang="en-US" sz="2400" b="0" dirty="0"/>
            </a:br>
            <a:r>
              <a:rPr lang="en-US" sz="2400" b="0" dirty="0"/>
              <a:t>2050 (in millions)</a:t>
            </a:r>
            <a:endParaRPr lang="en-GB" sz="1400" dirty="0"/>
          </a:p>
        </p:txBody>
      </p:sp>
      <p:pic>
        <p:nvPicPr>
          <p:cNvPr id="2" name="Picture 1" descr="fig07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2" y="1524000"/>
            <a:ext cx="8194328" cy="4721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7.7 Summary and Conclusions: A Comprehensive Migration and Employment Strategy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sz="2400" dirty="0"/>
              <a:t>Create a urban-rural balance</a:t>
            </a:r>
          </a:p>
          <a:p>
            <a:pPr eaLnBrk="1" hangingPunct="1"/>
            <a:r>
              <a:rPr lang="en-US" sz="2400" dirty="0"/>
              <a:t>Expand small-scale, labor intensive industries</a:t>
            </a:r>
          </a:p>
          <a:p>
            <a:pPr eaLnBrk="1" hangingPunct="1"/>
            <a:r>
              <a:rPr lang="en-US" sz="2400" dirty="0"/>
              <a:t>Eliminate factor price distortions</a:t>
            </a:r>
          </a:p>
          <a:p>
            <a:pPr eaLnBrk="1" hangingPunct="1"/>
            <a:r>
              <a:rPr lang="en-US" sz="2400" dirty="0"/>
              <a:t>Choose appropriate labor-intensive technologies of production</a:t>
            </a:r>
          </a:p>
          <a:p>
            <a:pPr eaLnBrk="1" hangingPunct="1"/>
            <a:r>
              <a:rPr lang="en-US" sz="2400" dirty="0"/>
              <a:t>Modify the linkage between education and employment</a:t>
            </a:r>
          </a:p>
          <a:p>
            <a:pPr eaLnBrk="1" hangingPunct="1"/>
            <a:r>
              <a:rPr lang="en-US" sz="2400" dirty="0"/>
              <a:t>Reduce population growth</a:t>
            </a:r>
          </a:p>
          <a:p>
            <a:pPr eaLnBrk="1" hangingPunct="1"/>
            <a:r>
              <a:rPr lang="en-US" sz="2400" dirty="0"/>
              <a:t>Decentralize authority to cities and neighborhoods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Concepts for Review</a:t>
            </a:r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Agglomeration economies</a:t>
            </a:r>
          </a:p>
          <a:p>
            <a:pPr eaLnBrk="1" hangingPunct="1"/>
            <a:r>
              <a:rPr lang="en-US" sz="2000" dirty="0"/>
              <a:t>Congestion</a:t>
            </a:r>
          </a:p>
          <a:p>
            <a:pPr eaLnBrk="1" hangingPunct="1"/>
            <a:r>
              <a:rPr lang="en-US" sz="2000" dirty="0"/>
              <a:t>Efficiency wage</a:t>
            </a:r>
          </a:p>
          <a:p>
            <a:pPr eaLnBrk="1" hangingPunct="1"/>
            <a:r>
              <a:rPr lang="en-US" sz="2000" dirty="0"/>
              <a:t>Harris-Todaro model</a:t>
            </a:r>
          </a:p>
          <a:p>
            <a:pPr eaLnBrk="1" hangingPunct="1"/>
            <a:r>
              <a:rPr lang="en-US" sz="2000" dirty="0"/>
              <a:t>Induced migration</a:t>
            </a:r>
          </a:p>
          <a:p>
            <a:pPr eaLnBrk="1" hangingPunct="1"/>
            <a:r>
              <a:rPr lang="en-US" sz="2000" dirty="0"/>
              <a:t>Informal sector</a:t>
            </a:r>
          </a:p>
          <a:p>
            <a:pPr eaLnBrk="1" hangingPunct="1"/>
            <a:r>
              <a:rPr lang="en-US" sz="2000" dirty="0"/>
              <a:t>Labor turnover</a:t>
            </a:r>
          </a:p>
          <a:p>
            <a:pPr eaLnBrk="1" hangingPunct="1"/>
            <a:r>
              <a:rPr lang="en-US" sz="2000" dirty="0"/>
              <a:t>Localization economies</a:t>
            </a:r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Present value</a:t>
            </a:r>
          </a:p>
          <a:p>
            <a:pPr eaLnBrk="1" hangingPunct="1"/>
            <a:r>
              <a:rPr lang="en-US" sz="2000" dirty="0"/>
              <a:t>Rural-urban migration</a:t>
            </a:r>
          </a:p>
          <a:p>
            <a:pPr eaLnBrk="1" hangingPunct="1"/>
            <a:r>
              <a:rPr lang="en-US" sz="2000" dirty="0"/>
              <a:t>Social capital</a:t>
            </a:r>
          </a:p>
          <a:p>
            <a:pPr eaLnBrk="1" hangingPunct="1"/>
            <a:r>
              <a:rPr lang="en-US" sz="2000" dirty="0"/>
              <a:t>Todaro migration model</a:t>
            </a:r>
          </a:p>
          <a:p>
            <a:pPr eaLnBrk="1" hangingPunct="1"/>
            <a:r>
              <a:rPr lang="en-US" sz="2000" dirty="0"/>
              <a:t>Urban bias</a:t>
            </a:r>
          </a:p>
          <a:p>
            <a:pPr eaLnBrk="1" hangingPunct="1"/>
            <a:r>
              <a:rPr lang="en-US" sz="2000" dirty="0"/>
              <a:t>Urbanization economies</a:t>
            </a:r>
          </a:p>
          <a:p>
            <a:pPr eaLnBrk="1" hangingPunct="1"/>
            <a:r>
              <a:rPr lang="en-US" sz="2000" dirty="0"/>
              <a:t>Wage subsidy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7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93" y="685800"/>
            <a:ext cx="6339007" cy="5257800"/>
          </a:xfrm>
          <a:prstGeom prst="rect">
            <a:avLst/>
          </a:prstGeom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71600"/>
            <a:ext cx="2819400" cy="3886200"/>
          </a:xfrm>
        </p:spPr>
        <p:txBody>
          <a:bodyPr anchor="t"/>
          <a:lstStyle/>
          <a:p>
            <a:r>
              <a:rPr lang="en-US" sz="2000" dirty="0"/>
              <a:t>Figure 7.2  </a:t>
            </a:r>
            <a:r>
              <a:rPr lang="en-US" sz="2000" b="0" dirty="0"/>
              <a:t>Relationship between Urbanization and Per </a:t>
            </a:r>
            <a:r>
              <a:rPr lang="en-US" sz="2000" b="0" dirty="0" smtClean="0"/>
              <a:t>Capita GDP</a:t>
            </a:r>
            <a:r>
              <a:rPr lang="en-US" sz="2000" b="0" dirty="0"/>
              <a:t>, 2010 with Comparison to Relationship in 1960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7.3  </a:t>
            </a:r>
            <a:r>
              <a:rPr lang="en-US" sz="2800" b="0" dirty="0"/>
              <a:t>Proportion of Urban Population by Region, 1970–1995</a:t>
            </a:r>
            <a:endParaRPr lang="en-GB" sz="2800" dirty="0"/>
          </a:p>
        </p:txBody>
      </p:sp>
      <p:pic>
        <p:nvPicPr>
          <p:cNvPr id="3" name="Picture 2" descr="fig07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60715" cy="397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7.4  </a:t>
            </a:r>
            <a:r>
              <a:rPr lang="en-US" sz="2800" b="0" dirty="0"/>
              <a:t>Megacities: Cities with 10 Million or More Inhabitants</a:t>
            </a:r>
            <a:endParaRPr lang="en-GB" sz="1400" dirty="0"/>
          </a:p>
        </p:txBody>
      </p:sp>
      <p:pic>
        <p:nvPicPr>
          <p:cNvPr id="2" name="Picture 1" descr="fig07_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990575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Figure 7.5  </a:t>
            </a:r>
            <a:r>
              <a:rPr lang="en-US" sz="2400" b="0" dirty="0"/>
              <a:t>Total Population in Millions by City Size Class</a:t>
            </a:r>
            <a:r>
              <a:rPr lang="en-US" sz="2400" b="0" dirty="0" smtClean="0"/>
              <a:t>, 1970</a:t>
            </a:r>
            <a:r>
              <a:rPr lang="en-US" sz="2400" b="0" dirty="0"/>
              <a:t>, 1990, 2011 and 2025</a:t>
            </a:r>
            <a:endParaRPr lang="en-GB" sz="2400" dirty="0"/>
          </a:p>
        </p:txBody>
      </p:sp>
      <p:pic>
        <p:nvPicPr>
          <p:cNvPr id="3" name="Picture 2" descr="fig07_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400800" cy="481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Figure 7.6  </a:t>
            </a:r>
            <a:r>
              <a:rPr lang="en-US" sz="2000" b="0" dirty="0" smtClean="0"/>
              <a:t>Estimated </a:t>
            </a:r>
            <a:r>
              <a:rPr lang="en-US" sz="2000" b="0" dirty="0"/>
              <a:t>and Projected Urban and Rural Population of the More and </a:t>
            </a:r>
            <a:r>
              <a:rPr lang="en-US" sz="2000" b="0" dirty="0" smtClean="0"/>
              <a:t>Less Developed </a:t>
            </a:r>
            <a:r>
              <a:rPr lang="en-US" sz="2000" b="0" dirty="0"/>
              <a:t>Regions, 1950–</a:t>
            </a:r>
            <a:r>
              <a:rPr lang="en-US" sz="2000" b="0" dirty="0" smtClean="0"/>
              <a:t>2050</a:t>
            </a:r>
            <a:endParaRPr lang="en-GB" sz="2000" dirty="0"/>
          </a:p>
        </p:txBody>
      </p:sp>
      <p:pic>
        <p:nvPicPr>
          <p:cNvPr id="2" name="Picture 1" descr="fig07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99074" cy="447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7.7 </a:t>
            </a:r>
            <a:r>
              <a:rPr lang="en-US" b="0" dirty="0"/>
              <a:t>Annual Growth of Urban and Slum Populations, 1990–2001</a:t>
            </a:r>
            <a:endParaRPr lang="en-US" dirty="0"/>
          </a:p>
        </p:txBody>
      </p:sp>
      <p:pic>
        <p:nvPicPr>
          <p:cNvPr id="6" name="Picture 5" descr="fig07_07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3625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655</TotalTime>
  <Words>1097</Words>
  <Application>Microsoft Office PowerPoint</Application>
  <PresentationFormat>On-screen Show (4:3)</PresentationFormat>
  <Paragraphs>129</Paragraphs>
  <Slides>31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Adobe Jenson Italic</vt:lpstr>
      <vt:lpstr>Arial</vt:lpstr>
      <vt:lpstr>Calibri</vt:lpstr>
      <vt:lpstr>Times New Roman</vt:lpstr>
      <vt:lpstr>Verdana</vt:lpstr>
      <vt:lpstr>ヒラギノ角ゴ Pro W3</vt:lpstr>
      <vt:lpstr>Template_Todaro_Smith2</vt:lpstr>
      <vt:lpstr>Equation</vt:lpstr>
      <vt:lpstr>Chapter 7  Urbanization  and Rural-Urban Migration: Theory and Policy</vt:lpstr>
      <vt:lpstr>7.1 Urbanization: Trends and Living Conditions</vt:lpstr>
      <vt:lpstr>Figure 7.1  Changes in Urban and Rural Population by Major Areas between 2011 and 2050 (in millions)</vt:lpstr>
      <vt:lpstr>Figure 7.2  Relationship between Urbanization and Per Capita GDP, 2010 with Comparison to Relationship in 1960</vt:lpstr>
      <vt:lpstr>Figure 7.3  Proportion of Urban Population by Region, 1970–1995</vt:lpstr>
      <vt:lpstr>Figure 7.4  Megacities: Cities with 10 Million or More Inhabitants</vt:lpstr>
      <vt:lpstr>Figure 7.5  Total Population in Millions by City Size Class, 1970, 1990, 2011 and 2025</vt:lpstr>
      <vt:lpstr>Figure 7.6  Estimated and Projected Urban and Rural Population of the More and Less Developed Regions, 1950–2050</vt:lpstr>
      <vt:lpstr>Figure 7.7 Annual Growth of Urban and Slum Populations, 1990–2001</vt:lpstr>
      <vt:lpstr>7.2 The Role of Cities</vt:lpstr>
      <vt:lpstr>Industrial Districts and Clustering</vt:lpstr>
      <vt:lpstr>Urbanization Costs, and Efficient Urban Scale</vt:lpstr>
      <vt:lpstr>7.3 The Urban Giantism Problem</vt:lpstr>
      <vt:lpstr>7.3 The Urban Giantism Problem</vt:lpstr>
      <vt:lpstr>Table 7.1  Population of the Largest and Second-Largest Cities in Selected Countries (millions)</vt:lpstr>
      <vt:lpstr>Figure 7.8 Politics and Urban Concentration</vt:lpstr>
      <vt:lpstr>7.4 The Urban Informal Sector</vt:lpstr>
      <vt:lpstr>7.4 The Urban Informal Sector</vt:lpstr>
      <vt:lpstr>Figure 7.9 Importance of Informal Employment in Selected Cities</vt:lpstr>
      <vt:lpstr>Figure 7.10 Youth Unemployment Rates, 1995 and 2005</vt:lpstr>
      <vt:lpstr>7.5 Migration and Development</vt:lpstr>
      <vt:lpstr>Figure 7.11 Components of Migration in Selected Countries</vt:lpstr>
      <vt:lpstr>7.6 Toward an Economic Theory of Rural-Urban Migration</vt:lpstr>
      <vt:lpstr>Figure 7.12 The Harris-Todaro Migration Model</vt:lpstr>
      <vt:lpstr>7.6 Toward an Economic Theory of Rural-Urban Migration (cont’d)</vt:lpstr>
      <vt:lpstr>7.6 Toward an Economic Theory of Rural-Urban Migration (cont’d)</vt:lpstr>
      <vt:lpstr>PowerPoint Presentation</vt:lpstr>
      <vt:lpstr>PowerPoint Presentation</vt:lpstr>
      <vt:lpstr>PowerPoint Presentation</vt:lpstr>
      <vt:lpstr>7.7 Summary and Conclusions: A Comprehensive Migration and Employment Strategy</vt:lpstr>
      <vt:lpstr>Concepts for Review</vt:lpstr>
    </vt:vector>
  </TitlesOfParts>
  <Manager/>
  <Company>Copyright ©2015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Economic Development, 12e</dc:subject>
  <dc:creator>Todaro, Smith</dc:creator>
  <cp:keywords/>
  <dc:description/>
  <cp:lastModifiedBy>Andrew Parkes</cp:lastModifiedBy>
  <cp:revision>18</cp:revision>
  <dcterms:created xsi:type="dcterms:W3CDTF">2013-04-22T16:46:23Z</dcterms:created>
  <dcterms:modified xsi:type="dcterms:W3CDTF">2019-02-21T13:39:48Z</dcterms:modified>
  <cp:category/>
</cp:coreProperties>
</file>