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2.xml" ContentType="application/vnd.openxmlformats-officedocument.presentationml.tag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29"/>
  </p:notesMasterIdLst>
  <p:sldIdLst>
    <p:sldId id="256" r:id="rId2"/>
    <p:sldId id="259" r:id="rId3"/>
    <p:sldId id="260" r:id="rId4"/>
    <p:sldId id="284" r:id="rId5"/>
    <p:sldId id="261" r:id="rId6"/>
    <p:sldId id="262" r:id="rId7"/>
    <p:sldId id="263" r:id="rId8"/>
    <p:sldId id="264" r:id="rId9"/>
    <p:sldId id="266" r:id="rId10"/>
    <p:sldId id="265" r:id="rId11"/>
    <p:sldId id="285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4" r:id="rId20"/>
    <p:sldId id="276" r:id="rId21"/>
    <p:sldId id="278" r:id="rId22"/>
    <p:sldId id="279" r:id="rId23"/>
    <p:sldId id="280" r:id="rId24"/>
    <p:sldId id="286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dobe Jenson Italic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iz Napolitano" initials="" lastIdx="15" clrIdx="0"/>
  <p:cmAuthor id="1" name="Skaalrud, Andra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F11F22"/>
    <a:srgbClr val="B1BA77"/>
    <a:srgbClr val="004B2C"/>
    <a:srgbClr val="0B74D2"/>
    <a:srgbClr val="97BCD9"/>
    <a:srgbClr val="CEF2F2"/>
    <a:srgbClr val="CDD9A3"/>
    <a:srgbClr val="DE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6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F4A2D574-5F9D-7F4A-9F89-1539A463FCFA}" type="datetime1">
              <a:rPr lang="en-US"/>
              <a:pPr>
                <a:defRPr/>
              </a:pPr>
              <a:t>3/12/2019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E97FF35E-C125-4E41-B78D-AAE067F881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522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pitchFamily="-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3020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820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69AF7AFE-4561-C540-BDEA-1B3186EE8CFB}" type="slidenum">
              <a:rPr lang="en-US" sz="1200">
                <a:latin typeface="Times New Roman" charset="0"/>
              </a:rPr>
              <a:pPr/>
              <a:t>14</a:t>
            </a:fld>
            <a:endParaRPr lang="en-US" sz="12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3452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429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195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705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4649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4403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1832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94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4635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0608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1100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6186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304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801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196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315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044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443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804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916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1BA7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r>
              <a:rPr lang="en-US" dirty="0">
                <a:cs typeface="Arial" charset="0"/>
              </a:rPr>
              <a:t> </a:t>
            </a: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0" descr="todaro_mechanicals_v1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4927600" cy="6427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349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5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28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53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328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7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1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188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967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112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226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F11F2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 dirty="0">
              <a:cs typeface="Arial" charset="0"/>
            </a:endParaRP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gray">
          <a:xfrm>
            <a:off x="392113" y="6553200"/>
            <a:ext cx="5399087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en-US" sz="900" dirty="0">
                <a:solidFill>
                  <a:schemeClr val="bg1"/>
                </a:solidFill>
                <a:latin typeface="Verdana" charset="0"/>
                <a:cs typeface="Verdana" charset="0"/>
              </a:rPr>
              <a:t>Copyright ©2015 Pearson Education, Inc. All rights reserved.</a:t>
            </a:r>
            <a:endParaRPr lang="en-GB" sz="900" dirty="0">
              <a:solidFill>
                <a:schemeClr val="bg1"/>
              </a:solidFill>
              <a:latin typeface="Verdana" charset="0"/>
              <a:cs typeface="Verdana" charset="0"/>
            </a:endParaRPr>
          </a:p>
        </p:txBody>
      </p:sp>
      <p:sp>
        <p:nvSpPr>
          <p:cNvPr id="1030" name="Rectangle 7"/>
          <p:cNvSpPr>
            <a:spLocks noChangeArrowheads="1"/>
          </p:cNvSpPr>
          <p:nvPr/>
        </p:nvSpPr>
        <p:spPr bwMode="gray">
          <a:xfrm>
            <a:off x="8382000" y="6553200"/>
            <a:ext cx="360363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r"/>
            <a:r>
              <a:rPr lang="en-GB" sz="900" dirty="0" smtClean="0">
                <a:solidFill>
                  <a:schemeClr val="bg1"/>
                </a:solidFill>
                <a:latin typeface="Verdana" charset="0"/>
              </a:rPr>
              <a:t>9-</a:t>
            </a:r>
            <a:fld id="{25760E49-B453-1948-9A51-70E63B899691}" type="slidenum">
              <a:rPr lang="en-GB" sz="900" smtClean="0">
                <a:solidFill>
                  <a:schemeClr val="bg1"/>
                </a:solidFill>
                <a:latin typeface="Verdana" charset="0"/>
              </a:rPr>
              <a:pPr algn="r"/>
              <a:t>‹#›</a:t>
            </a:fld>
            <a:r>
              <a:rPr lang="en-GB" sz="900" dirty="0">
                <a:solidFill>
                  <a:schemeClr val="bg1"/>
                </a:solidFill>
                <a:latin typeface="Verdana" charset="0"/>
              </a:rPr>
              <a:t> </a:t>
            </a:r>
          </a:p>
        </p:txBody>
      </p:sp>
      <p:pic>
        <p:nvPicPr>
          <p:cNvPr id="1031" name="Picture 7" descr="corner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1135062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  <a:cs typeface="ヒラギノ角ゴ Pro W3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>
            <p:ph type="title" idx="4294967295"/>
          </p:nvPr>
        </p:nvSpPr>
        <p:spPr>
          <a:xfrm>
            <a:off x="5295900" y="2057400"/>
            <a:ext cx="3543300" cy="2971800"/>
          </a:xfrm>
        </p:spPr>
        <p:txBody>
          <a:bodyPr anchor="t"/>
          <a:lstStyle/>
          <a:p>
            <a:pPr algn="ctr"/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>Chapter </a:t>
            </a:r>
            <a:r>
              <a:rPr lang="en-AU" sz="2800" dirty="0" smtClean="0">
                <a:latin typeface="Verdana" charset="0"/>
                <a:ea typeface="ヒラギノ角ゴ Pro W3" charset="0"/>
                <a:cs typeface="ヒラギノ角ゴ Pro W3" charset="0"/>
              </a:rPr>
              <a:t>9</a:t>
            </a: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  <a:t/>
            </a:r>
            <a:br>
              <a:rPr lang="en-AU" sz="2800" dirty="0">
                <a:latin typeface="Verdana" charset="0"/>
                <a:ea typeface="ヒラギノ角ゴ Pro W3" charset="0"/>
                <a:cs typeface="ヒラギノ角ゴ Pro W3" charset="0"/>
              </a:rPr>
            </a:br>
            <a:r>
              <a:rPr lang="en-US" sz="2800" dirty="0"/>
              <a:t>Agricultural Transformation and Rural Development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9.3 The Structure of Agrarian Systems in the Developing World</a:t>
            </a:r>
            <a:endParaRPr lang="en-GB" sz="2800" dirty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447800"/>
            <a:ext cx="8686800" cy="4572000"/>
          </a:xfrm>
        </p:spPr>
        <p:txBody>
          <a:bodyPr rIns="91440"/>
          <a:lstStyle/>
          <a:p>
            <a:pPr marL="0" indent="0" algn="ctr" eaLnBrk="1" hangingPunct="1">
              <a:buNone/>
            </a:pPr>
            <a:r>
              <a:rPr lang="en-US" sz="2400" b="1" dirty="0">
                <a:solidFill>
                  <a:srgbClr val="C00000"/>
                </a:solidFill>
              </a:rPr>
              <a:t>Three systems of agriculture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b="1" dirty="0">
                <a:solidFill>
                  <a:srgbClr val="800000"/>
                </a:solidFill>
              </a:rPr>
              <a:t>Agriculture based countries</a:t>
            </a:r>
            <a:r>
              <a:rPr lang="en-US" sz="2400" dirty="0"/>
              <a:t>, often subsistence, but agriculture makes up large part of growth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b="1" dirty="0">
                <a:solidFill>
                  <a:srgbClr val="800000"/>
                </a:solidFill>
              </a:rPr>
              <a:t>Transforming countries</a:t>
            </a:r>
            <a:r>
              <a:rPr lang="en-US" sz="2400" dirty="0"/>
              <a:t>, most of world</a:t>
            </a:r>
            <a:r>
              <a:rPr lang="ja-JP" altLang="en-US" sz="2400" dirty="0"/>
              <a:t>’</a:t>
            </a:r>
            <a:r>
              <a:rPr lang="en-US" sz="2400" dirty="0"/>
              <a:t>s rural people, large </a:t>
            </a:r>
            <a:r>
              <a:rPr lang="en-US" sz="2400" dirty="0" smtClean="0"/>
              <a:t>proportion </a:t>
            </a:r>
            <a:r>
              <a:rPr lang="en-US" sz="2400" dirty="0"/>
              <a:t>of poverty incidence found there, low contribution of agriculture to growth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b="1" dirty="0">
                <a:solidFill>
                  <a:srgbClr val="800000"/>
                </a:solidFill>
              </a:rPr>
              <a:t>Urbanized countries</a:t>
            </a:r>
            <a:r>
              <a:rPr lang="en-US" sz="2400" dirty="0"/>
              <a:t>, half or </a:t>
            </a:r>
            <a:r>
              <a:rPr lang="en-US" sz="2400" dirty="0" smtClean="0"/>
              <a:t>even more of </a:t>
            </a:r>
            <a:r>
              <a:rPr lang="en-US" sz="2400" dirty="0"/>
              <a:t>the poor found in urban areas</a:t>
            </a:r>
          </a:p>
          <a:p>
            <a:pPr eaLnBrk="1" hangingPunct="1">
              <a:buFont typeface="Times" charset="0"/>
              <a:buChar char="•"/>
            </a:pPr>
            <a:r>
              <a:rPr lang="en-US" sz="2400" dirty="0"/>
              <a:t>The trend is from agriculture-based, to transforming, to urbanized economies as illustrated with the cases of India, China, Indonesia, and Brazil in Fig. </a:t>
            </a:r>
            <a:r>
              <a:rPr lang="en-US" sz="2400" dirty="0" smtClean="0"/>
              <a:t>9.4</a:t>
            </a:r>
            <a:endParaRPr lang="en-US" sz="2400" dirty="0"/>
          </a:p>
          <a:p>
            <a:pPr lvl="1" eaLnBrk="1" hangingPunct="1">
              <a:buFont typeface="Times" charset="0"/>
              <a:buChar char="•"/>
            </a:pPr>
            <a:endParaRPr lang="en-GB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Figure 9.4 </a:t>
            </a:r>
            <a:r>
              <a:rPr lang="en-US" sz="2400" b="0" dirty="0"/>
              <a:t>Agriculture’s Contribution to Growth and the Rural Share in Poverty </a:t>
            </a:r>
            <a:r>
              <a:rPr lang="en-US" sz="2400" b="0" dirty="0" smtClean="0"/>
              <a:t>in Three </a:t>
            </a:r>
            <a:r>
              <a:rPr lang="en-US" sz="2400" b="0" dirty="0"/>
              <a:t>Types of Countries</a:t>
            </a:r>
            <a:endParaRPr lang="en-US" sz="2400" dirty="0"/>
          </a:p>
        </p:txBody>
      </p:sp>
      <p:pic>
        <p:nvPicPr>
          <p:cNvPr id="4" name="Picture 3" descr="fig09_04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524000"/>
            <a:ext cx="6857624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72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Peasant Agriculture in Latin America, Asia, and Africa</a:t>
            </a:r>
          </a:p>
          <a:p>
            <a:pPr lvl="1" eaLnBrk="1" hangingPunct="1"/>
            <a:r>
              <a:rPr lang="en-US" dirty="0"/>
              <a:t>Latin America and Asia: similarities and differences</a:t>
            </a:r>
          </a:p>
          <a:p>
            <a:pPr lvl="1" eaLnBrk="1" hangingPunct="1"/>
            <a:r>
              <a:rPr lang="en-US" dirty="0"/>
              <a:t>The </a:t>
            </a:r>
            <a:r>
              <a:rPr lang="en-US" i="1" dirty="0"/>
              <a:t>Latifundio</a:t>
            </a:r>
            <a:r>
              <a:rPr lang="en-US" i="1" dirty="0">
                <a:cs typeface="Arial" charset="0"/>
              </a:rPr>
              <a:t>–</a:t>
            </a:r>
            <a:r>
              <a:rPr lang="en-US" i="1" dirty="0"/>
              <a:t>Minifundio</a:t>
            </a:r>
            <a:r>
              <a:rPr lang="en-US" dirty="0"/>
              <a:t> dualistic pattern in Latin America</a:t>
            </a:r>
          </a:p>
          <a:p>
            <a:pPr lvl="1" eaLnBrk="1" hangingPunct="1"/>
            <a:r>
              <a:rPr lang="en-US" dirty="0"/>
              <a:t>The fragmented and heavily congested dwarf land holdings in Asia</a:t>
            </a:r>
          </a:p>
          <a:p>
            <a:pPr lvl="1" eaLnBrk="1" hangingPunct="1"/>
            <a:r>
              <a:rPr lang="en-US" dirty="0"/>
              <a:t>Africa: extensive cultivation patterns</a:t>
            </a:r>
          </a:p>
          <a:p>
            <a:pPr lvl="1" eaLnBrk="1" hangingPunct="1"/>
            <a:endParaRPr lang="en-US" dirty="0"/>
          </a:p>
          <a:p>
            <a:pPr eaLnBrk="1" hangingPunct="1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800" dirty="0"/>
              <a:t>Table 9.2 </a:t>
            </a:r>
            <a:r>
              <a:rPr lang="en-US" sz="2800" b="0" dirty="0"/>
              <a:t>Labor and Land Productivity in Developed and Developing Countries</a:t>
            </a:r>
            <a:endParaRPr lang="en-US" sz="2800" dirty="0"/>
          </a:p>
        </p:txBody>
      </p:sp>
      <p:pic>
        <p:nvPicPr>
          <p:cNvPr id="2" name="Picture 1" descr="tbl09_02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066800"/>
            <a:ext cx="5938628" cy="51816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800" dirty="0"/>
              <a:t>Table 9.3 </a:t>
            </a:r>
            <a:r>
              <a:rPr lang="en-US" sz="2800" b="0" dirty="0"/>
              <a:t>Changes in Farm Size and Land Distribution</a:t>
            </a:r>
            <a:endParaRPr lang="en-GB" sz="2800" dirty="0"/>
          </a:p>
        </p:txBody>
      </p:sp>
      <p:pic>
        <p:nvPicPr>
          <p:cNvPr id="2" name="Picture 1" descr="tbl09_0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179513"/>
            <a:ext cx="6781800" cy="515699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b="1" dirty="0">
                <a:solidFill>
                  <a:srgbClr val="800000"/>
                </a:solidFill>
              </a:rPr>
              <a:t>Transforming </a:t>
            </a:r>
            <a:r>
              <a:rPr lang="en-US" b="1" dirty="0" smtClean="0">
                <a:solidFill>
                  <a:srgbClr val="800000"/>
                </a:solidFill>
              </a:rPr>
              <a:t>Economies</a:t>
            </a:r>
            <a:r>
              <a:rPr lang="en-US" dirty="0" smtClean="0"/>
              <a:t>: Problems </a:t>
            </a:r>
            <a:r>
              <a:rPr lang="en-US" dirty="0"/>
              <a:t>of Fragmentation and Subdivision of Peasant Land in Asia</a:t>
            </a:r>
          </a:p>
          <a:p>
            <a:pPr lvl="1" eaLnBrk="1" hangingPunct="1"/>
            <a:r>
              <a:rPr lang="en-US" dirty="0"/>
              <a:t>Impact of colonial rule in strengthening land tenure systems of private property rights and the consequent rise of moneylenders </a:t>
            </a:r>
          </a:p>
          <a:p>
            <a:pPr lvl="1" eaLnBrk="1" hangingPunct="1"/>
            <a:r>
              <a:rPr lang="en-US" dirty="0"/>
              <a:t>Contemporary landlordism in India and Pakistan involves absentee landlordism and persistence of sharecroppers and tenant farmers</a:t>
            </a:r>
          </a:p>
          <a:p>
            <a:pPr lvl="1" eaLnBrk="1" hangingPunct="1"/>
            <a:r>
              <a:rPr lang="en-US" dirty="0"/>
              <a:t>Rapid population growth resulted in more fragmentation and peasant impoverishment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295400"/>
            <a:ext cx="8382000" cy="4648200"/>
          </a:xfrm>
        </p:spPr>
        <p:txBody>
          <a:bodyPr rIns="91440"/>
          <a:lstStyle/>
          <a:p>
            <a:pPr eaLnBrk="1" hangingPunct="1"/>
            <a:r>
              <a:rPr lang="en-US" sz="2400" dirty="0"/>
              <a:t>Agrarian Patterns in Latin America: </a:t>
            </a:r>
            <a:r>
              <a:rPr lang="en-US" sz="2400" dirty="0" smtClean="0"/>
              <a:t>Progress </a:t>
            </a:r>
            <a:r>
              <a:rPr lang="en-US" sz="2400" dirty="0"/>
              <a:t>and Remaining Poverty Challenges</a:t>
            </a:r>
          </a:p>
          <a:p>
            <a:pPr lvl="1" eaLnBrk="1" hangingPunct="1"/>
            <a:r>
              <a:rPr lang="en-US" sz="2000" dirty="0"/>
              <a:t>Apart from latifundios (large holdings) and minifundios (small farms) much production occurs on family farms and medium sized farms.</a:t>
            </a:r>
          </a:p>
          <a:p>
            <a:pPr lvl="1" eaLnBrk="1" hangingPunct="1"/>
            <a:r>
              <a:rPr lang="en-US" sz="2000" dirty="0"/>
              <a:t>Latifundios (traditional ones, especially) are relatively inefficient; landlords/owners are sometimes less focused on the business of farming; and large farms typically entail higher transaction costs</a:t>
            </a:r>
          </a:p>
          <a:p>
            <a:pPr lvl="1" eaLnBrk="1" hangingPunct="1"/>
            <a:r>
              <a:rPr lang="en-US" sz="2000" dirty="0"/>
              <a:t>Overall the agricultural sector seems to be doing well in many Latin American countries. Two prominent examples: Chile (diversification), and Brazil (biofuels)</a:t>
            </a:r>
          </a:p>
          <a:p>
            <a:pPr lvl="1" eaLnBrk="1" hangingPunct="1"/>
            <a:r>
              <a:rPr lang="en-US" sz="2000" dirty="0"/>
              <a:t>Extreme rural inequalities still persist.</a:t>
            </a:r>
            <a:endParaRPr lang="en-GB" sz="20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9.3 The Structure of Agrarian Systems in the Developing World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95400"/>
            <a:ext cx="8382000" cy="4648200"/>
          </a:xfrm>
        </p:spPr>
        <p:txBody>
          <a:bodyPr rIns="91440"/>
          <a:lstStyle/>
          <a:p>
            <a:pPr eaLnBrk="1" hangingPunct="1"/>
            <a:r>
              <a:rPr lang="en-US" sz="2400" dirty="0"/>
              <a:t>Subsistence Agriculture and Extensive Cultivation in Africa</a:t>
            </a:r>
          </a:p>
          <a:p>
            <a:pPr lvl="1" eaLnBrk="1" hangingPunct="1"/>
            <a:r>
              <a:rPr lang="en-US" sz="2200" dirty="0"/>
              <a:t>Low productivity due to lack of </a:t>
            </a:r>
            <a:r>
              <a:rPr lang="en-US" sz="2200" dirty="0" smtClean="0"/>
              <a:t>technology (such as improved seeds and irrigation)</a:t>
            </a:r>
            <a:endParaRPr lang="en-US" sz="2200" dirty="0"/>
          </a:p>
          <a:p>
            <a:pPr lvl="1" eaLnBrk="1" hangingPunct="1"/>
            <a:r>
              <a:rPr lang="en-US" sz="2200" dirty="0"/>
              <a:t>Shifting Cultivation </a:t>
            </a:r>
          </a:p>
          <a:p>
            <a:pPr lvl="1" eaLnBrk="1" hangingPunct="1"/>
            <a:r>
              <a:rPr lang="en-US" sz="2200" dirty="0"/>
              <a:t>Seasonal demand for labor depending on rainy season</a:t>
            </a:r>
          </a:p>
          <a:p>
            <a:pPr lvl="1" eaLnBrk="1" hangingPunct="1"/>
            <a:r>
              <a:rPr lang="en-US" sz="2200" dirty="0"/>
              <a:t>High dependence on unimproved seeds sown on unfertilized, rain-fed fields</a:t>
            </a:r>
          </a:p>
          <a:p>
            <a:pPr lvl="1" eaLnBrk="1" hangingPunct="1"/>
            <a:r>
              <a:rPr lang="en-US" sz="2200" dirty="0"/>
              <a:t>Relatively high fraction of underutilized land</a:t>
            </a:r>
          </a:p>
          <a:p>
            <a:pPr lvl="1" eaLnBrk="1" hangingPunct="1"/>
            <a:r>
              <a:rPr lang="en-US" sz="2200" dirty="0"/>
              <a:t>High concern about climate change impact</a:t>
            </a:r>
          </a:p>
          <a:p>
            <a:pPr lvl="1" eaLnBrk="1" hangingPunct="1"/>
            <a:r>
              <a:rPr lang="en-US" sz="2200" dirty="0"/>
              <a:t>Need for an African new green revolution, there are hopeful signs that it is getting underway </a:t>
            </a:r>
          </a:p>
          <a:p>
            <a:pPr lvl="1" eaLnBrk="1" hangingPunct="1">
              <a:buFontTx/>
              <a:buNone/>
            </a:pPr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800" dirty="0"/>
              <a:t>Figure 9.5 </a:t>
            </a:r>
            <a:r>
              <a:rPr lang="en-US" sz="2800" b="0" dirty="0"/>
              <a:t>Expansion of Modern Inputs in the World’s Developing Regions</a:t>
            </a:r>
            <a:endParaRPr lang="en-GB" sz="2800" dirty="0"/>
          </a:p>
        </p:txBody>
      </p:sp>
      <p:pic>
        <p:nvPicPr>
          <p:cNvPr id="2" name="Picture 1" descr="fig09_05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143000"/>
            <a:ext cx="6172200" cy="51292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9.4 The Important Role of Women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Women provide 60% to 80% of agricultural labor in Africa and Asia, and 40% in Latin America</a:t>
            </a:r>
          </a:p>
          <a:p>
            <a:pPr eaLnBrk="1" hangingPunct="1"/>
            <a:r>
              <a:rPr lang="en-US" dirty="0"/>
              <a:t>Women work longer hours than men</a:t>
            </a:r>
          </a:p>
          <a:p>
            <a:pPr eaLnBrk="1" hangingPunct="1"/>
            <a:r>
              <a:rPr lang="en-US" dirty="0"/>
              <a:t>Government assistance programs tend to reach men, not women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9.1 The Imperative of Agricultural Progress and Rural Development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700" dirty="0"/>
              <a:t>The heavy emphasis in the past on rapid industrialization may have been misplaced</a:t>
            </a:r>
          </a:p>
          <a:p>
            <a:pPr eaLnBrk="1" hangingPunct="1"/>
            <a:r>
              <a:rPr lang="en-US" sz="2700" dirty="0"/>
              <a:t>Agricultural development is now seen as an important part of any development strategy</a:t>
            </a:r>
          </a:p>
          <a:p>
            <a:pPr eaLnBrk="1" hangingPunct="1"/>
            <a:r>
              <a:rPr lang="en-US" sz="2700" dirty="0"/>
              <a:t>Three complementary elements of an agriculture – and employment-based strategy</a:t>
            </a:r>
          </a:p>
          <a:p>
            <a:pPr lvl="1" eaLnBrk="1" hangingPunct="1"/>
            <a:r>
              <a:rPr lang="en-US" dirty="0"/>
              <a:t>Accelerated output growth</a:t>
            </a:r>
          </a:p>
          <a:p>
            <a:pPr lvl="1" eaLnBrk="1" hangingPunct="1"/>
            <a:r>
              <a:rPr lang="en-US" dirty="0"/>
              <a:t>Rising domestic demand for agricultural output</a:t>
            </a:r>
          </a:p>
          <a:p>
            <a:pPr lvl="1" eaLnBrk="1" hangingPunct="1"/>
            <a:r>
              <a:rPr lang="en-US" dirty="0"/>
              <a:t>Non-</a:t>
            </a:r>
            <a:r>
              <a:rPr lang="en-US" dirty="0" smtClean="0"/>
              <a:t>agricultural </a:t>
            </a:r>
            <a:r>
              <a:rPr lang="en-US" dirty="0"/>
              <a:t>labor intensive rural development activities that are supported by the farming community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9.5 The Microeconomics of Farmer Behavior and Agricultural Development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000" dirty="0"/>
              <a:t>Subsistence farming: risk aversion, uncertainty, and survival</a:t>
            </a:r>
          </a:p>
          <a:p>
            <a:pPr lvl="1" eaLnBrk="1" hangingPunct="1"/>
            <a:r>
              <a:rPr lang="en-US" sz="2000" dirty="0"/>
              <a:t>Traditional neoclassical model of profit maximization with certainty is not adequate</a:t>
            </a:r>
          </a:p>
          <a:p>
            <a:pPr lvl="1" eaLnBrk="1" hangingPunct="1"/>
            <a:r>
              <a:rPr lang="en-US" sz="2000" dirty="0"/>
              <a:t>Price, weather, and other uncertainty, along with limited access to credit and insurance (and even savings vehicles), largely explains the extent of risk-averse behaviors observed</a:t>
            </a:r>
          </a:p>
          <a:p>
            <a:pPr lvl="1" eaLnBrk="1" hangingPunct="1"/>
            <a:r>
              <a:rPr lang="en-US" sz="2000" dirty="0"/>
              <a:t>Risk-averse subsistence farmers often (not irrationally) can prefer technologies that combine low mean-per-hectare with low variance to alternative high yielding but higher risk technologies</a:t>
            </a:r>
          </a:p>
          <a:p>
            <a:pPr lvl="1" eaLnBrk="1" hangingPunct="1"/>
            <a:r>
              <a:rPr lang="en-US" sz="2000" dirty="0"/>
              <a:t>Efforts to minimize risk and remove commercial and institutional obstacles to small farmer innovation are necessary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Figure 9.6 </a:t>
            </a:r>
            <a:r>
              <a:rPr lang="en-US" sz="2400" b="0" dirty="0"/>
              <a:t>Small-Farmer Attitudes toward Risk: Why It Is </a:t>
            </a:r>
            <a:r>
              <a:rPr lang="en-US" sz="2400" b="0" dirty="0" smtClean="0"/>
              <a:t>Sometimes Rational </a:t>
            </a:r>
            <a:r>
              <a:rPr lang="en-US" sz="2400" b="0" dirty="0"/>
              <a:t>to Resist Innovation and Change</a:t>
            </a:r>
            <a:endParaRPr lang="en-GB" sz="2400" dirty="0"/>
          </a:p>
        </p:txBody>
      </p:sp>
      <p:pic>
        <p:nvPicPr>
          <p:cNvPr id="2" name="Picture 1" descr="fig09_06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600200"/>
            <a:ext cx="8153400" cy="417785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Figure 9.7 </a:t>
            </a:r>
            <a:r>
              <a:rPr lang="en-US" sz="2400" b="0" dirty="0"/>
              <a:t>Crop Yield Probability Densities of Two Different </a:t>
            </a:r>
            <a:r>
              <a:rPr lang="en-US" sz="2400" b="0" dirty="0" smtClean="0"/>
              <a:t>Farming Techniques</a:t>
            </a:r>
            <a:endParaRPr lang="en-US" sz="2400" dirty="0"/>
          </a:p>
        </p:txBody>
      </p:sp>
      <p:pic>
        <p:nvPicPr>
          <p:cNvPr id="2" name="Picture 1" descr="fig09_07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447800"/>
            <a:ext cx="6781800" cy="45212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9.5 The Microeconomics of Farmer Behavior and Agricultural Development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400" dirty="0"/>
              <a:t>Issues in sharecropping: a long debate</a:t>
            </a:r>
            <a:endParaRPr lang="en-US" sz="2000" dirty="0"/>
          </a:p>
          <a:p>
            <a:pPr lvl="1" eaLnBrk="1" hangingPunct="1"/>
            <a:r>
              <a:rPr lang="en-US" sz="2000" dirty="0"/>
              <a:t>Intrinsically Inefficient due to poor incentives (Marshall)</a:t>
            </a:r>
          </a:p>
          <a:p>
            <a:pPr lvl="1" eaLnBrk="1" hangingPunct="1"/>
            <a:r>
              <a:rPr lang="en-US" sz="2000" dirty="0"/>
              <a:t>Monitoring approach (Cheung)</a:t>
            </a:r>
          </a:p>
          <a:p>
            <a:pPr lvl="1" eaLnBrk="1" hangingPunct="1"/>
            <a:r>
              <a:rPr lang="en-US" sz="2000" dirty="0"/>
              <a:t>Compromise between two types of risk (Stiglitz, others)</a:t>
            </a:r>
          </a:p>
          <a:p>
            <a:pPr lvl="1" eaLnBrk="1" hangingPunct="1"/>
            <a:r>
              <a:rPr lang="en-US" sz="2000" dirty="0"/>
              <a:t>Screening argument (if high ability then take pure rental)</a:t>
            </a:r>
          </a:p>
          <a:p>
            <a:pPr lvl="1" eaLnBrk="1" hangingPunct="1"/>
            <a:r>
              <a:rPr lang="en-US" sz="2000" dirty="0"/>
              <a:t>Empirical evidence for inefficiency from Ali Shaban (comparing same farmer, controlling for soil)</a:t>
            </a:r>
          </a:p>
          <a:p>
            <a:pPr lvl="1" eaLnBrk="1" hangingPunct="1"/>
            <a:r>
              <a:rPr lang="en-US" sz="2000" dirty="0"/>
              <a:t>Giving sharecroppers a larger share of the produce and security of tenure on land can increase efficiency</a:t>
            </a:r>
          </a:p>
          <a:p>
            <a:pPr eaLnBrk="1" hangingPunct="1"/>
            <a:r>
              <a:rPr lang="en-US" sz="2400" dirty="0"/>
              <a:t>Issues in interlocking factor markets</a:t>
            </a:r>
          </a:p>
          <a:p>
            <a:pPr lvl="1" eaLnBrk="1" hangingPunct="1"/>
            <a:endParaRPr lang="en-US" sz="2000" dirty="0"/>
          </a:p>
          <a:p>
            <a:pPr lvl="1"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Figure 9.8 </a:t>
            </a:r>
            <a:r>
              <a:rPr lang="en-US" b="0" dirty="0"/>
              <a:t>Incentives under Sharecropping</a:t>
            </a:r>
            <a:endParaRPr lang="en-US" dirty="0"/>
          </a:p>
        </p:txBody>
      </p:sp>
      <p:pic>
        <p:nvPicPr>
          <p:cNvPr id="3" name="Picture 2" descr="fig09_08.gif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24000"/>
            <a:ext cx="6248400" cy="4681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99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9.5 The Microeconomics of Farmer Behavior and Agricultural Development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3891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The Transition to Mixed and Diversified Farming</a:t>
            </a:r>
          </a:p>
          <a:p>
            <a:pPr eaLnBrk="1" hangingPunct="1"/>
            <a:r>
              <a:rPr lang="en-US" dirty="0"/>
              <a:t>From Divergence to Specialization: Modern Commercial Farming</a:t>
            </a:r>
            <a:endParaRPr lang="en-GB" dirty="0"/>
          </a:p>
          <a:p>
            <a:pPr eaLnBrk="1" hangingPunct="1"/>
            <a:endParaRPr lang="en-GB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9.6 Core Requirements of a Strategy of Agricultural and Rural Development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Improving Small-Scale Agriculture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Technology and innovation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Institutional and pricing policies:  Providing necessary economic incentives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Adapting to new opportunities and </a:t>
            </a:r>
            <a:r>
              <a:rPr lang="en-US" dirty="0" smtClean="0"/>
              <a:t>new constraints</a:t>
            </a: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Conditions for Rural Development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Land </a:t>
            </a:r>
            <a:r>
              <a:rPr lang="en-US" dirty="0" smtClean="0"/>
              <a:t>reform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Supportive polices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Integrated </a:t>
            </a:r>
            <a:r>
              <a:rPr lang="en-US" dirty="0" smtClean="0"/>
              <a:t>development objectives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dirty="0"/>
              <a:t>Concepts for Review</a:t>
            </a:r>
          </a:p>
        </p:txBody>
      </p:sp>
      <p:sp>
        <p:nvSpPr>
          <p:cNvPr id="41989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04800" y="1600200"/>
            <a:ext cx="4073525" cy="4572000"/>
          </a:xfrm>
        </p:spPr>
        <p:txBody>
          <a:bodyPr rIns="91440"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Agrarian systems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Cash crops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Diversified farming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Family farms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Green revolution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Integrated rural development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Interlocking factor markets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Landlord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Land reform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i="1" dirty="0"/>
              <a:t>Latifundio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Medium-sized farms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</p:txBody>
      </p:sp>
      <p:sp>
        <p:nvSpPr>
          <p:cNvPr id="41990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25963" y="1600200"/>
            <a:ext cx="4073525" cy="4572000"/>
          </a:xfrm>
        </p:spPr>
        <p:txBody>
          <a:bodyPr rIns="91440"/>
          <a:lstStyle/>
          <a:p>
            <a:pPr eaLnBrk="1" hangingPunct="1"/>
            <a:r>
              <a:rPr lang="en-US" sz="2000" i="1" dirty="0"/>
              <a:t>Minifundio</a:t>
            </a:r>
          </a:p>
          <a:p>
            <a:pPr eaLnBrk="1" hangingPunct="1"/>
            <a:r>
              <a:rPr lang="en-US" sz="2000" dirty="0"/>
              <a:t>Mixed farming</a:t>
            </a:r>
          </a:p>
          <a:p>
            <a:pPr eaLnBrk="1" hangingPunct="1"/>
            <a:r>
              <a:rPr lang="en-US" sz="2000" dirty="0"/>
              <a:t>Moneylender</a:t>
            </a:r>
          </a:p>
          <a:p>
            <a:pPr eaLnBrk="1" hangingPunct="1"/>
            <a:r>
              <a:rPr lang="en-US" sz="2000" dirty="0"/>
              <a:t>Scale-neutral</a:t>
            </a:r>
          </a:p>
          <a:p>
            <a:pPr eaLnBrk="1" hangingPunct="1"/>
            <a:r>
              <a:rPr lang="en-US" sz="2000" dirty="0"/>
              <a:t>Sharecropper</a:t>
            </a:r>
          </a:p>
          <a:p>
            <a:pPr eaLnBrk="1" hangingPunct="1"/>
            <a:r>
              <a:rPr lang="en-US" sz="2000" dirty="0"/>
              <a:t>Shifting cultivation</a:t>
            </a:r>
          </a:p>
          <a:p>
            <a:pPr eaLnBrk="1" hangingPunct="1"/>
            <a:r>
              <a:rPr lang="en-US" sz="2000" dirty="0"/>
              <a:t>Specialized farming</a:t>
            </a:r>
          </a:p>
          <a:p>
            <a:pPr eaLnBrk="1" hangingPunct="1"/>
            <a:r>
              <a:rPr lang="en-US" sz="2000" dirty="0"/>
              <a:t>Staple foods</a:t>
            </a:r>
          </a:p>
          <a:p>
            <a:pPr eaLnBrk="1" hangingPunct="1"/>
            <a:r>
              <a:rPr lang="en-US" sz="2000" dirty="0"/>
              <a:t>Subsistence farming</a:t>
            </a:r>
          </a:p>
          <a:p>
            <a:pPr eaLnBrk="1" hangingPunct="1"/>
            <a:r>
              <a:rPr lang="en-US" sz="2000" dirty="0"/>
              <a:t>Tenant farmer</a:t>
            </a:r>
          </a:p>
          <a:p>
            <a:pPr eaLnBrk="1" hangingPunct="1"/>
            <a:r>
              <a:rPr lang="en-US" sz="2000" dirty="0"/>
              <a:t>Transactions costs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800" dirty="0"/>
              <a:t>9.2 Agricultural Growth:  Past Progress and Current Challenges 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dirty="0"/>
              <a:t>Although agriculture employs the majority of the developing country labor force, it accounts for a much lower share of total output</a:t>
            </a:r>
          </a:p>
          <a:p>
            <a:pPr eaLnBrk="1" hangingPunct="1"/>
            <a:r>
              <a:rPr lang="en-US" dirty="0"/>
              <a:t>Agricultural production is rising but unevenly</a:t>
            </a:r>
          </a:p>
          <a:p>
            <a:pPr eaLnBrk="1" hangingPunct="1">
              <a:buFontTx/>
              <a:buNone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9.1 </a:t>
            </a:r>
            <a:r>
              <a:rPr lang="en-US" b="0" dirty="0"/>
              <a:t>Average Annual Growth Rates of Agriculture, by Region (%)</a:t>
            </a:r>
            <a:endParaRPr lang="en-US" dirty="0"/>
          </a:p>
        </p:txBody>
      </p:sp>
      <p:pic>
        <p:nvPicPr>
          <p:cNvPr id="4" name="Picture 3" descr="tbl09_01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28800"/>
            <a:ext cx="8422201" cy="3630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9.1  </a:t>
            </a:r>
            <a:r>
              <a:rPr lang="en-US" sz="2400" b="0" dirty="0"/>
              <a:t>As Countries Develop, the Shares of GDP and Labor in Agriculture Tend to Decline, but with Many Idiosyncrasies</a:t>
            </a:r>
            <a:endParaRPr lang="en-US" sz="2400" dirty="0"/>
          </a:p>
        </p:txBody>
      </p:sp>
      <p:pic>
        <p:nvPicPr>
          <p:cNvPr id="2" name="Picture 1" descr="fig09_01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371600"/>
            <a:ext cx="7666114" cy="4876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Figure 9.2  </a:t>
            </a:r>
            <a:r>
              <a:rPr lang="en-US" sz="2400" b="0" dirty="0"/>
              <a:t>Cereal Yields by World Region, 1960-2005</a:t>
            </a:r>
            <a:endParaRPr lang="en-GB" sz="2400" dirty="0"/>
          </a:p>
        </p:txBody>
      </p:sp>
      <p:pic>
        <p:nvPicPr>
          <p:cNvPr id="2" name="Picture 1" descr="fig09_02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447800"/>
            <a:ext cx="7390746" cy="4724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sz="2400" dirty="0"/>
              <a:t>9.2 Agricultural Growth:  Past Progress and Current Challenges (cont</a:t>
            </a:r>
            <a:r>
              <a:rPr lang="ja-JP" altLang="en-US" sz="2400"/>
              <a:t>’</a:t>
            </a:r>
            <a:r>
              <a:rPr lang="en-US" sz="2400" dirty="0"/>
              <a:t>d)</a:t>
            </a:r>
            <a:endParaRPr lang="en-GB" sz="2400" dirty="0"/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 rIns="91440"/>
          <a:lstStyle/>
          <a:p>
            <a:pPr eaLnBrk="1" hangingPunct="1"/>
            <a:r>
              <a:rPr lang="en-US" sz="2600" dirty="0"/>
              <a:t>Malnutrition and famine inspire calls for a new green revolution focused on Africa.</a:t>
            </a:r>
          </a:p>
          <a:p>
            <a:pPr eaLnBrk="1" hangingPunct="1"/>
            <a:r>
              <a:rPr lang="en-US" sz="2600" dirty="0"/>
              <a:t>Food price spike of 2007-2008 partly due to short term factors but long term factors may herald return to persistently higher food prices in the years ahead. </a:t>
            </a:r>
          </a:p>
          <a:p>
            <a:pPr eaLnBrk="1" hangingPunct="1"/>
            <a:r>
              <a:rPr lang="en-US" sz="2600" dirty="0"/>
              <a:t>New upward spike of prices by early 2011</a:t>
            </a:r>
          </a:p>
          <a:p>
            <a:pPr eaLnBrk="1" hangingPunct="1"/>
            <a:r>
              <a:rPr lang="en-US" sz="2600" dirty="0"/>
              <a:t>The presence of market failures - and poverty alleviation goals – create need for constructive government role in agriculture</a:t>
            </a:r>
          </a:p>
          <a:p>
            <a:pPr eaLnBrk="1" hangingPunct="1"/>
            <a:endParaRPr lang="en-GB" sz="26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dirty="0"/>
              <a:t>Roles for Government in Agricultural Development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4294967295"/>
          </p:nvPr>
        </p:nvSpPr>
        <p:spPr>
          <a:xfrm>
            <a:off x="381000" y="1295400"/>
            <a:ext cx="8382000" cy="4648200"/>
          </a:xfrm>
        </p:spPr>
        <p:txBody>
          <a:bodyPr rIns="91440"/>
          <a:lstStyle/>
          <a:p>
            <a:r>
              <a:rPr lang="en-US" dirty="0"/>
              <a:t>Environmental externalities</a:t>
            </a:r>
          </a:p>
          <a:p>
            <a:r>
              <a:rPr lang="en-US" dirty="0"/>
              <a:t>Agricultural research and extension services</a:t>
            </a:r>
          </a:p>
          <a:p>
            <a:r>
              <a:rPr lang="en-US" dirty="0" smtClean="0"/>
              <a:t>Helping </a:t>
            </a:r>
            <a:r>
              <a:rPr lang="en-US" dirty="0"/>
              <a:t>create markets where they are </a:t>
            </a:r>
            <a:r>
              <a:rPr lang="en-US" dirty="0" smtClean="0"/>
              <a:t>missing</a:t>
            </a:r>
            <a:endParaRPr lang="en-US" dirty="0"/>
          </a:p>
          <a:p>
            <a:r>
              <a:rPr lang="en-US" dirty="0" smtClean="0"/>
              <a:t>Addressing </a:t>
            </a:r>
            <a:r>
              <a:rPr lang="en-US" dirty="0"/>
              <a:t>monopoly power in input </a:t>
            </a:r>
            <a:r>
              <a:rPr lang="en-US" dirty="0" smtClean="0"/>
              <a:t>supply</a:t>
            </a:r>
          </a:p>
          <a:p>
            <a:r>
              <a:rPr lang="en-US" dirty="0" smtClean="0"/>
              <a:t>Economies </a:t>
            </a:r>
            <a:r>
              <a:rPr lang="en-US" dirty="0"/>
              <a:t>of scale in </a:t>
            </a:r>
            <a:r>
              <a:rPr lang="en-US" dirty="0" smtClean="0"/>
              <a:t>marketing</a:t>
            </a:r>
          </a:p>
          <a:p>
            <a:r>
              <a:rPr lang="en-US" dirty="0" smtClean="0"/>
              <a:t>Informational </a:t>
            </a:r>
            <a:r>
              <a:rPr lang="en-US" dirty="0"/>
              <a:t>asymmetries in product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Providing </a:t>
            </a:r>
            <a:r>
              <a:rPr lang="en-US" dirty="0"/>
              <a:t>institutions and </a:t>
            </a:r>
            <a:r>
              <a:rPr lang="en-US" dirty="0" smtClean="0"/>
              <a:t>infrastructure</a:t>
            </a:r>
          </a:p>
          <a:p>
            <a:r>
              <a:rPr lang="en-US" dirty="0" smtClean="0"/>
              <a:t>Addressing </a:t>
            </a:r>
            <a:r>
              <a:rPr lang="en-US" dirty="0"/>
              <a:t>poverty traps (merit goods)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2400" dirty="0"/>
              <a:t>Figure 9.3 </a:t>
            </a:r>
            <a:r>
              <a:rPr lang="en-US" sz="2400" b="0" dirty="0"/>
              <a:t>World Prices for Agricultural Commodities, 1974–2012</a:t>
            </a:r>
            <a:endParaRPr lang="en-US" sz="2400" dirty="0"/>
          </a:p>
        </p:txBody>
      </p:sp>
      <p:pic>
        <p:nvPicPr>
          <p:cNvPr id="2" name="Picture 1" descr="fig09_03.gif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1600"/>
            <a:ext cx="6781800" cy="48075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Template_Todaro_Smith2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Template_Todaro_Smith2.pot</Template>
  <TotalTime>239</TotalTime>
  <Words>1145</Words>
  <Application>Microsoft Office PowerPoint</Application>
  <PresentationFormat>On-screen Show (4:3)</PresentationFormat>
  <Paragraphs>123</Paragraphs>
  <Slides>27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Adobe Jenson Italic</vt:lpstr>
      <vt:lpstr>ＭＳ Ｐゴシック</vt:lpstr>
      <vt:lpstr>ヒラギノ角ゴ Pro W3</vt:lpstr>
      <vt:lpstr>Arial</vt:lpstr>
      <vt:lpstr>Calibri</vt:lpstr>
      <vt:lpstr>Times</vt:lpstr>
      <vt:lpstr>Times New Roman</vt:lpstr>
      <vt:lpstr>Verdana</vt:lpstr>
      <vt:lpstr>Template_Todaro_Smith2</vt:lpstr>
      <vt:lpstr>Chapter 9  Agricultural Transformation and Rural Development</vt:lpstr>
      <vt:lpstr>9.1 The Imperative of Agricultural Progress and Rural Development</vt:lpstr>
      <vt:lpstr>9.2 Agricultural Growth:  Past Progress and Current Challenges </vt:lpstr>
      <vt:lpstr>Table 9.1 Average Annual Growth Rates of Agriculture, by Region (%)</vt:lpstr>
      <vt:lpstr>Figure 9.1  As Countries Develop, the Shares of GDP and Labor in Agriculture Tend to Decline, but with Many Idiosyncrasies</vt:lpstr>
      <vt:lpstr>Figure 9.2  Cereal Yields by World Region, 1960-2005</vt:lpstr>
      <vt:lpstr>9.2 Agricultural Growth:  Past Progress and Current Challenges (cont’d)</vt:lpstr>
      <vt:lpstr>Roles for Government in Agricultural Development</vt:lpstr>
      <vt:lpstr>Figure 9.3 World Prices for Agricultural Commodities, 1974–2012</vt:lpstr>
      <vt:lpstr>9.3 The Structure of Agrarian Systems in the Developing World</vt:lpstr>
      <vt:lpstr>Figure 9.4 Agriculture’s Contribution to Growth and the Rural Share in Poverty in Three Types of Countries</vt:lpstr>
      <vt:lpstr>9.3 The Structure of Agrarian Systems in the Developing World (cont’d)</vt:lpstr>
      <vt:lpstr>Table 9.2 Labor and Land Productivity in Developed and Developing Countries</vt:lpstr>
      <vt:lpstr>Table 9.3 Changes in Farm Size and Land Distribution</vt:lpstr>
      <vt:lpstr>9.3 The Structure of Agrarian Systems in the Developing World (cont’d)</vt:lpstr>
      <vt:lpstr>9.3 The Structure of Agrarian Systems in the Developing World (cont’d)</vt:lpstr>
      <vt:lpstr>9.3 The Structure of Agrarian Systems in the Developing World (cont’d)</vt:lpstr>
      <vt:lpstr>Figure 9.5 Expansion of Modern Inputs in the World’s Developing Regions</vt:lpstr>
      <vt:lpstr>9.4 The Important Role of Women</vt:lpstr>
      <vt:lpstr>9.5 The Microeconomics of Farmer Behavior and Agricultural Development</vt:lpstr>
      <vt:lpstr>Figure 9.6 Small-Farmer Attitudes toward Risk: Why It Is Sometimes Rational to Resist Innovation and Change</vt:lpstr>
      <vt:lpstr>Figure 9.7 Crop Yield Probability Densities of Two Different Farming Techniques</vt:lpstr>
      <vt:lpstr>9.5 The Microeconomics of Farmer Behavior and Agricultural Development (cont’d)</vt:lpstr>
      <vt:lpstr>Figure 9.8 Incentives under Sharecropping</vt:lpstr>
      <vt:lpstr>9.5 The Microeconomics of Farmer Behavior and Agricultural Development (cont’d)</vt:lpstr>
      <vt:lpstr>9.6 Core Requirements of a Strategy of Agricultural and Rural Development</vt:lpstr>
      <vt:lpstr>Concepts for Review</vt:lpstr>
    </vt:vector>
  </TitlesOfParts>
  <Manager/>
  <Company>Copyright ©2015 Pearson Education, Inc. All rights reserved.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</dc:title>
  <dc:subject>Economic Development, 12e</dc:subject>
  <dc:creator>Todaro, Smith</dc:creator>
  <cp:keywords/>
  <dc:description/>
  <cp:lastModifiedBy>Andrew Lawrence Parkes</cp:lastModifiedBy>
  <cp:revision>26</cp:revision>
  <dcterms:created xsi:type="dcterms:W3CDTF">2013-04-22T16:46:23Z</dcterms:created>
  <dcterms:modified xsi:type="dcterms:W3CDTF">2019-03-12T22:56:09Z</dcterms:modified>
  <cp:category/>
</cp:coreProperties>
</file>