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handoutMasterIdLst>
    <p:handoutMasterId r:id="rId28"/>
  </p:handoutMasterIdLst>
  <p:sldIdLst>
    <p:sldId id="282" r:id="rId2"/>
    <p:sldId id="257" r:id="rId3"/>
    <p:sldId id="258" r:id="rId4"/>
    <p:sldId id="259" r:id="rId5"/>
    <p:sldId id="260" r:id="rId6"/>
    <p:sldId id="261" r:id="rId7"/>
    <p:sldId id="263" r:id="rId8"/>
    <p:sldId id="264" r:id="rId9"/>
    <p:sldId id="265" r:id="rId10"/>
    <p:sldId id="266" r:id="rId11"/>
    <p:sldId id="267" r:id="rId12"/>
    <p:sldId id="268" r:id="rId13"/>
    <p:sldId id="270" r:id="rId14"/>
    <p:sldId id="269" r:id="rId15"/>
    <p:sldId id="271" r:id="rId16"/>
    <p:sldId id="272" r:id="rId17"/>
    <p:sldId id="273" r:id="rId18"/>
    <p:sldId id="274" r:id="rId19"/>
    <p:sldId id="275" r:id="rId20"/>
    <p:sldId id="276" r:id="rId21"/>
    <p:sldId id="277" r:id="rId22"/>
    <p:sldId id="278" r:id="rId23"/>
    <p:sldId id="279" r:id="rId24"/>
    <p:sldId id="280" r:id="rId25"/>
    <p:sldId id="281"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chdev, Ruchi" initials="SR" lastIdx="5" clrIdx="0">
    <p:extLst>
      <p:ext uri="{19B8F6BF-5375-455C-9EA6-DF929625EA0E}">
        <p15:presenceInfo xmlns:p15="http://schemas.microsoft.com/office/powerpoint/2012/main" userId="S-1-5-21-1085031214-2000478354-839522115-35930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374" autoAdjust="0"/>
  </p:normalViewPr>
  <p:slideViewPr>
    <p:cSldViewPr snapToGrid="0" snapToObjects="1">
      <p:cViewPr varScale="1">
        <p:scale>
          <a:sx n="67" d="100"/>
          <a:sy n="67" d="100"/>
        </p:scale>
        <p:origin x="1392"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56" d="100"/>
          <a:sy n="56" d="100"/>
        </p:scale>
        <p:origin x="2106" y="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doreen:Documents:AText7e:Changes:Figure%201-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Sheet1!$B$28</c:f>
              <c:strCache>
                <c:ptCount val="1"/>
                <c:pt idx="0">
                  <c:v>Netherlands</c:v>
                </c:pt>
              </c:strCache>
            </c:strRef>
          </c:tx>
          <c:invertIfNegative val="0"/>
          <c:cat>
            <c:numRef>
              <c:f>Sheet1!$C$27:$F$27</c:f>
              <c:numCache>
                <c:formatCode>General</c:formatCode>
                <c:ptCount val="4"/>
                <c:pt idx="0">
                  <c:v>1913</c:v>
                </c:pt>
                <c:pt idx="1">
                  <c:v>1950</c:v>
                </c:pt>
                <c:pt idx="2">
                  <c:v>1973</c:v>
                </c:pt>
                <c:pt idx="3">
                  <c:v>2013</c:v>
                </c:pt>
              </c:numCache>
            </c:numRef>
          </c:cat>
          <c:val>
            <c:numRef>
              <c:f>Sheet1!$C$28:$F$28</c:f>
              <c:numCache>
                <c:formatCode>General</c:formatCode>
                <c:ptCount val="4"/>
                <c:pt idx="0">
                  <c:v>100</c:v>
                </c:pt>
                <c:pt idx="1">
                  <c:v>70.900000000000006</c:v>
                </c:pt>
                <c:pt idx="2">
                  <c:v>74.8</c:v>
                </c:pt>
                <c:pt idx="3">
                  <c:v>155.6</c:v>
                </c:pt>
              </c:numCache>
            </c:numRef>
          </c:val>
          <c:extLst>
            <c:ext xmlns:c16="http://schemas.microsoft.com/office/drawing/2014/chart" uri="{C3380CC4-5D6E-409C-BE32-E72D297353CC}">
              <c16:uniqueId val="{00000000-5534-401C-B237-BA42435AB6A8}"/>
            </c:ext>
          </c:extLst>
        </c:ser>
        <c:ser>
          <c:idx val="1"/>
          <c:order val="1"/>
          <c:tx>
            <c:strRef>
              <c:f>Sheet1!$B$29</c:f>
              <c:strCache>
                <c:ptCount val="1"/>
                <c:pt idx="0">
                  <c:v>United Kingdom</c:v>
                </c:pt>
              </c:strCache>
            </c:strRef>
          </c:tx>
          <c:spPr>
            <a:solidFill>
              <a:schemeClr val="tx1">
                <a:lumMod val="50000"/>
                <a:lumOff val="50000"/>
              </a:schemeClr>
            </a:solidFill>
          </c:spPr>
          <c:invertIfNegative val="0"/>
          <c:cat>
            <c:numRef>
              <c:f>Sheet1!$C$27:$F$27</c:f>
              <c:numCache>
                <c:formatCode>General</c:formatCode>
                <c:ptCount val="4"/>
                <c:pt idx="0">
                  <c:v>1913</c:v>
                </c:pt>
                <c:pt idx="1">
                  <c:v>1950</c:v>
                </c:pt>
                <c:pt idx="2">
                  <c:v>1973</c:v>
                </c:pt>
                <c:pt idx="3">
                  <c:v>2013</c:v>
                </c:pt>
              </c:numCache>
            </c:numRef>
          </c:cat>
          <c:val>
            <c:numRef>
              <c:f>Sheet1!$C$29:$F$29</c:f>
              <c:numCache>
                <c:formatCode>General</c:formatCode>
                <c:ptCount val="4"/>
                <c:pt idx="0">
                  <c:v>47.2</c:v>
                </c:pt>
                <c:pt idx="1">
                  <c:v>37.1</c:v>
                </c:pt>
                <c:pt idx="2">
                  <c:v>37.6</c:v>
                </c:pt>
                <c:pt idx="3">
                  <c:v>62.1</c:v>
                </c:pt>
              </c:numCache>
            </c:numRef>
          </c:val>
          <c:extLst>
            <c:ext xmlns:c16="http://schemas.microsoft.com/office/drawing/2014/chart" uri="{C3380CC4-5D6E-409C-BE32-E72D297353CC}">
              <c16:uniqueId val="{00000001-5534-401C-B237-BA42435AB6A8}"/>
            </c:ext>
          </c:extLst>
        </c:ser>
        <c:ser>
          <c:idx val="2"/>
          <c:order val="2"/>
          <c:tx>
            <c:strRef>
              <c:f>Sheet1!$B$30</c:f>
              <c:strCache>
                <c:ptCount val="1"/>
                <c:pt idx="0">
                  <c:v>Japan</c:v>
                </c:pt>
              </c:strCache>
            </c:strRef>
          </c:tx>
          <c:spPr>
            <a:solidFill>
              <a:srgbClr val="FFFF00"/>
            </a:solidFill>
          </c:spPr>
          <c:invertIfNegative val="0"/>
          <c:cat>
            <c:numRef>
              <c:f>Sheet1!$C$27:$F$27</c:f>
              <c:numCache>
                <c:formatCode>General</c:formatCode>
                <c:ptCount val="4"/>
                <c:pt idx="0">
                  <c:v>1913</c:v>
                </c:pt>
                <c:pt idx="1">
                  <c:v>1950</c:v>
                </c:pt>
                <c:pt idx="2">
                  <c:v>1973</c:v>
                </c:pt>
                <c:pt idx="3">
                  <c:v>2013</c:v>
                </c:pt>
              </c:numCache>
            </c:numRef>
          </c:cat>
          <c:val>
            <c:numRef>
              <c:f>Sheet1!$C$30:$F$30</c:f>
              <c:numCache>
                <c:formatCode>General</c:formatCode>
                <c:ptCount val="4"/>
                <c:pt idx="0">
                  <c:v>30.1</c:v>
                </c:pt>
                <c:pt idx="1">
                  <c:v>16.399999999999999</c:v>
                </c:pt>
                <c:pt idx="2">
                  <c:v>18.2</c:v>
                </c:pt>
                <c:pt idx="3">
                  <c:v>35.1</c:v>
                </c:pt>
              </c:numCache>
            </c:numRef>
          </c:val>
          <c:extLst>
            <c:ext xmlns:c16="http://schemas.microsoft.com/office/drawing/2014/chart" uri="{C3380CC4-5D6E-409C-BE32-E72D297353CC}">
              <c16:uniqueId val="{00000002-5534-401C-B237-BA42435AB6A8}"/>
            </c:ext>
          </c:extLst>
        </c:ser>
        <c:ser>
          <c:idx val="3"/>
          <c:order val="3"/>
          <c:tx>
            <c:strRef>
              <c:f>Sheet1!$B$31</c:f>
              <c:strCache>
                <c:ptCount val="1"/>
                <c:pt idx="0">
                  <c:v>United States</c:v>
                </c:pt>
              </c:strCache>
            </c:strRef>
          </c:tx>
          <c:invertIfNegative val="0"/>
          <c:cat>
            <c:numRef>
              <c:f>Sheet1!$C$27:$F$27</c:f>
              <c:numCache>
                <c:formatCode>General</c:formatCode>
                <c:ptCount val="4"/>
                <c:pt idx="0">
                  <c:v>1913</c:v>
                </c:pt>
                <c:pt idx="1">
                  <c:v>1950</c:v>
                </c:pt>
                <c:pt idx="2">
                  <c:v>1973</c:v>
                </c:pt>
                <c:pt idx="3">
                  <c:v>2013</c:v>
                </c:pt>
              </c:numCache>
            </c:numRef>
          </c:cat>
          <c:val>
            <c:numRef>
              <c:f>Sheet1!$C$31:$F$31</c:f>
              <c:numCache>
                <c:formatCode>General</c:formatCode>
                <c:ptCount val="4"/>
                <c:pt idx="0">
                  <c:v>11.2</c:v>
                </c:pt>
                <c:pt idx="1">
                  <c:v>6.9</c:v>
                </c:pt>
                <c:pt idx="2">
                  <c:v>10.8</c:v>
                </c:pt>
                <c:pt idx="3">
                  <c:v>30.1</c:v>
                </c:pt>
              </c:numCache>
            </c:numRef>
          </c:val>
          <c:extLst>
            <c:ext xmlns:c16="http://schemas.microsoft.com/office/drawing/2014/chart" uri="{C3380CC4-5D6E-409C-BE32-E72D297353CC}">
              <c16:uniqueId val="{00000003-5534-401C-B237-BA42435AB6A8}"/>
            </c:ext>
          </c:extLst>
        </c:ser>
        <c:dLbls>
          <c:showLegendKey val="0"/>
          <c:showVal val="0"/>
          <c:showCatName val="0"/>
          <c:showSerName val="0"/>
          <c:showPercent val="0"/>
          <c:showBubbleSize val="0"/>
        </c:dLbls>
        <c:gapWidth val="150"/>
        <c:axId val="166135064"/>
        <c:axId val="168146256"/>
      </c:barChart>
      <c:catAx>
        <c:axId val="166135064"/>
        <c:scaling>
          <c:orientation val="minMax"/>
        </c:scaling>
        <c:delete val="0"/>
        <c:axPos val="b"/>
        <c:numFmt formatCode="General" sourceLinked="1"/>
        <c:majorTickMark val="out"/>
        <c:minorTickMark val="none"/>
        <c:tickLblPos val="nextTo"/>
        <c:txPr>
          <a:bodyPr/>
          <a:lstStyle/>
          <a:p>
            <a:pPr>
              <a:defRPr sz="2000"/>
            </a:pPr>
            <a:endParaRPr lang="en-US"/>
          </a:p>
        </c:txPr>
        <c:crossAx val="168146256"/>
        <c:crosses val="autoZero"/>
        <c:auto val="1"/>
        <c:lblAlgn val="ctr"/>
        <c:lblOffset val="100"/>
        <c:noMultiLvlLbl val="0"/>
      </c:catAx>
      <c:valAx>
        <c:axId val="168146256"/>
        <c:scaling>
          <c:orientation val="minMax"/>
        </c:scaling>
        <c:delete val="0"/>
        <c:axPos val="l"/>
        <c:majorGridlines/>
        <c:title>
          <c:tx>
            <c:rich>
              <a:bodyPr rot="-5400000" vert="horz"/>
              <a:lstStyle/>
              <a:p>
                <a:pPr>
                  <a:defRPr sz="2000"/>
                </a:pPr>
                <a:r>
                  <a:rPr lang="en-US" sz="2000" dirty="0"/>
                  <a:t>Trade to GDP </a:t>
                </a:r>
                <a:r>
                  <a:rPr lang="en-US" sz="2000" dirty="0" smtClean="0"/>
                  <a:t>Ratio</a:t>
                </a:r>
                <a:endParaRPr lang="en-US" sz="2000" dirty="0"/>
              </a:p>
            </c:rich>
          </c:tx>
          <c:overlay val="0"/>
        </c:title>
        <c:numFmt formatCode="General" sourceLinked="1"/>
        <c:majorTickMark val="out"/>
        <c:minorTickMark val="none"/>
        <c:tickLblPos val="nextTo"/>
        <c:txPr>
          <a:bodyPr/>
          <a:lstStyle/>
          <a:p>
            <a:pPr>
              <a:defRPr sz="2000"/>
            </a:pPr>
            <a:endParaRPr lang="en-US"/>
          </a:p>
        </c:txPr>
        <c:crossAx val="166135064"/>
        <c:crosses val="autoZero"/>
        <c:crossBetween val="between"/>
      </c:valAx>
    </c:plotArea>
    <c:legend>
      <c:legendPos val="b"/>
      <c:overlay val="0"/>
      <c:txPr>
        <a:bodyPr/>
        <a:lstStyle/>
        <a:p>
          <a:pPr>
            <a:defRPr sz="2000"/>
          </a:pPr>
          <a:endParaRPr lang="en-US"/>
        </a:p>
      </c:txPr>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018184D-4197-4D60-A45B-ED47D6D2932E}" type="datetimeFigureOut">
              <a:rPr lang="en-US" smtClean="0"/>
              <a:t>9/12/2018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6C6EBB7-83B8-47E4-BD20-5545328D96B5}" type="slidenum">
              <a:rPr lang="en-US" smtClean="0"/>
              <a:t>‹#›</a:t>
            </a:fld>
            <a:endParaRPr lang="en-US"/>
          </a:p>
        </p:txBody>
      </p:sp>
    </p:spTree>
    <p:extLst>
      <p:ext uri="{BB962C8B-B14F-4D97-AF65-F5344CB8AC3E}">
        <p14:creationId xmlns:p14="http://schemas.microsoft.com/office/powerpoint/2010/main" val="37881805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DCA9A2-2E3A-904F-8DA3-07EAA2D4CDE6}" type="datetimeFigureOut">
              <a:rPr lang="en-US" smtClean="0"/>
              <a:t>9/12/2018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08096A-5040-C64F-88C5-33B17C45DD7B}" type="slidenum">
              <a:rPr lang="en-US" smtClean="0"/>
              <a:t>‹#›</a:t>
            </a:fld>
            <a:endParaRPr lang="en-US"/>
          </a:p>
        </p:txBody>
      </p:sp>
    </p:spTree>
    <p:extLst>
      <p:ext uri="{BB962C8B-B14F-4D97-AF65-F5344CB8AC3E}">
        <p14:creationId xmlns:p14="http://schemas.microsoft.com/office/powerpoint/2010/main" val="211299306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19019997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08096A-5040-C64F-88C5-33B17C45DD7B}" type="slidenum">
              <a:rPr lang="en-US" smtClean="0"/>
              <a:t>2</a:t>
            </a:fld>
            <a:endParaRPr lang="en-US"/>
          </a:p>
        </p:txBody>
      </p:sp>
    </p:spTree>
    <p:extLst>
      <p:ext uri="{BB962C8B-B14F-4D97-AF65-F5344CB8AC3E}">
        <p14:creationId xmlns:p14="http://schemas.microsoft.com/office/powerpoint/2010/main" val="26914032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08096A-5040-C64F-88C5-33B17C45DD7B}" type="slidenum">
              <a:rPr lang="en-US" smtClean="0"/>
              <a:t>3</a:t>
            </a:fld>
            <a:endParaRPr lang="en-US"/>
          </a:p>
        </p:txBody>
      </p:sp>
    </p:spTree>
    <p:extLst>
      <p:ext uri="{BB962C8B-B14F-4D97-AF65-F5344CB8AC3E}">
        <p14:creationId xmlns:p14="http://schemas.microsoft.com/office/powerpoint/2010/main" val="3608087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first wave of globalization from 1870 to 1913 was supported by new advances in technology such as the telegraph, railroad networks, large scale manufacturing, and new sources of power.</a:t>
            </a:r>
            <a:endParaRPr lang="en-US" dirty="0"/>
          </a:p>
        </p:txBody>
      </p:sp>
      <p:sp>
        <p:nvSpPr>
          <p:cNvPr id="4" name="Slide Number Placeholder 3"/>
          <p:cNvSpPr>
            <a:spLocks noGrp="1"/>
          </p:cNvSpPr>
          <p:nvPr>
            <p:ph type="sldNum" sz="quarter" idx="10"/>
          </p:nvPr>
        </p:nvSpPr>
        <p:spPr/>
        <p:txBody>
          <a:bodyPr/>
          <a:lstStyle/>
          <a:p>
            <a:fld id="{DB08096A-5040-C64F-88C5-33B17C45DD7B}" type="slidenum">
              <a:rPr lang="en-US" smtClean="0"/>
              <a:t>5</a:t>
            </a:fld>
            <a:endParaRPr lang="en-US"/>
          </a:p>
        </p:txBody>
      </p:sp>
    </p:spTree>
    <p:extLst>
      <p:ext uri="{BB962C8B-B14F-4D97-AF65-F5344CB8AC3E}">
        <p14:creationId xmlns:p14="http://schemas.microsoft.com/office/powerpoint/2010/main" val="30983243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prices are radically different in different regional markets, then the markets are not well integrated.  In well integrated markets, price differences are primarily due to transportation costs.</a:t>
            </a:r>
            <a:endParaRPr lang="en-US" dirty="0"/>
          </a:p>
        </p:txBody>
      </p:sp>
      <p:sp>
        <p:nvSpPr>
          <p:cNvPr id="4" name="Slide Number Placeholder 3"/>
          <p:cNvSpPr>
            <a:spLocks noGrp="1"/>
          </p:cNvSpPr>
          <p:nvPr>
            <p:ph type="sldNum" sz="quarter" idx="10"/>
          </p:nvPr>
        </p:nvSpPr>
        <p:spPr/>
        <p:txBody>
          <a:bodyPr/>
          <a:lstStyle/>
          <a:p>
            <a:fld id="{DB08096A-5040-C64F-88C5-33B17C45DD7B}" type="slidenum">
              <a:rPr lang="en-US" smtClean="0"/>
              <a:t>6</a:t>
            </a:fld>
            <a:endParaRPr lang="en-US"/>
          </a:p>
        </p:txBody>
      </p:sp>
    </p:spTree>
    <p:extLst>
      <p:ext uri="{BB962C8B-B14F-4D97-AF65-F5344CB8AC3E}">
        <p14:creationId xmlns:p14="http://schemas.microsoft.com/office/powerpoint/2010/main" val="16911669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GDP is the market</a:t>
            </a:r>
            <a:r>
              <a:rPr lang="en-US" baseline="0" dirty="0" smtClean="0"/>
              <a:t> value of all final goods and services produced in a year.  </a:t>
            </a:r>
            <a:endParaRPr lang="en-US" dirty="0"/>
          </a:p>
        </p:txBody>
      </p:sp>
      <p:sp>
        <p:nvSpPr>
          <p:cNvPr id="4" name="Slide Number Placeholder 3"/>
          <p:cNvSpPr>
            <a:spLocks noGrp="1"/>
          </p:cNvSpPr>
          <p:nvPr>
            <p:ph type="sldNum" sz="quarter" idx="10"/>
          </p:nvPr>
        </p:nvSpPr>
        <p:spPr/>
        <p:txBody>
          <a:bodyPr/>
          <a:lstStyle/>
          <a:p>
            <a:fld id="{DB08096A-5040-C64F-88C5-33B17C45DD7B}" type="slidenum">
              <a:rPr lang="en-US" smtClean="0"/>
              <a:t>7</a:t>
            </a:fld>
            <a:endParaRPr lang="en-US"/>
          </a:p>
        </p:txBody>
      </p:sp>
    </p:spTree>
    <p:extLst>
      <p:ext uri="{BB962C8B-B14F-4D97-AF65-F5344CB8AC3E}">
        <p14:creationId xmlns:p14="http://schemas.microsoft.com/office/powerpoint/2010/main" val="40976269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GDP is the market</a:t>
            </a:r>
            <a:r>
              <a:rPr lang="en-US" baseline="0" dirty="0" smtClean="0"/>
              <a:t> value of all final goods and </a:t>
            </a:r>
            <a:r>
              <a:rPr lang="en-US" baseline="0" smtClean="0"/>
              <a:t>services produced in a year.  </a:t>
            </a:r>
            <a:endParaRPr lang="en-US"/>
          </a:p>
        </p:txBody>
      </p:sp>
      <p:sp>
        <p:nvSpPr>
          <p:cNvPr id="4" name="Slide Number Placeholder 3"/>
          <p:cNvSpPr>
            <a:spLocks noGrp="1"/>
          </p:cNvSpPr>
          <p:nvPr>
            <p:ph type="sldNum" sz="quarter" idx="10"/>
          </p:nvPr>
        </p:nvSpPr>
        <p:spPr/>
        <p:txBody>
          <a:bodyPr/>
          <a:lstStyle/>
          <a:p>
            <a:fld id="{DB08096A-5040-C64F-88C5-33B17C45DD7B}" type="slidenum">
              <a:rPr lang="en-US" smtClean="0"/>
              <a:t>8</a:t>
            </a:fld>
            <a:endParaRPr lang="en-US"/>
          </a:p>
        </p:txBody>
      </p:sp>
    </p:spTree>
    <p:extLst>
      <p:ext uri="{BB962C8B-B14F-4D97-AF65-F5344CB8AC3E}">
        <p14:creationId xmlns:p14="http://schemas.microsoft.com/office/powerpoint/2010/main" val="40976269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Sources:  Maddison, A. (1991) </a:t>
            </a:r>
            <a:r>
              <a:rPr lang="en-US" sz="1200" i="1" kern="1200" dirty="0" smtClean="0">
                <a:solidFill>
                  <a:schemeClr val="tx1"/>
                </a:solidFill>
                <a:effectLst/>
                <a:latin typeface="+mn-lt"/>
                <a:ea typeface="+mn-ea"/>
                <a:cs typeface="+mn-cs"/>
              </a:rPr>
              <a:t>Dynamic Forces in Capitalist Development; </a:t>
            </a:r>
            <a:r>
              <a:rPr lang="en-US" sz="1200" kern="1200" dirty="0" smtClean="0">
                <a:solidFill>
                  <a:schemeClr val="tx1"/>
                </a:solidFill>
                <a:effectLst/>
                <a:latin typeface="+mn-lt"/>
                <a:ea typeface="+mn-ea"/>
                <a:cs typeface="+mn-cs"/>
              </a:rPr>
              <a:t> World Bank, </a:t>
            </a:r>
            <a:r>
              <a:rPr lang="en-US" sz="1200" i="1" kern="1200" dirty="0" smtClean="0">
                <a:solidFill>
                  <a:schemeClr val="tx1"/>
                </a:solidFill>
                <a:effectLst/>
                <a:latin typeface="+mn-lt"/>
                <a:ea typeface="+mn-ea"/>
                <a:cs typeface="+mn-cs"/>
              </a:rPr>
              <a:t>World Integrated Trade Solution.</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B08096A-5040-C64F-88C5-33B17C45DD7B}" type="slidenum">
              <a:rPr lang="en-US" smtClean="0"/>
              <a:t>9</a:t>
            </a:fld>
            <a:endParaRPr lang="en-US"/>
          </a:p>
        </p:txBody>
      </p:sp>
    </p:spTree>
    <p:extLst>
      <p:ext uri="{BB962C8B-B14F-4D97-AF65-F5344CB8AC3E}">
        <p14:creationId xmlns:p14="http://schemas.microsoft.com/office/powerpoint/2010/main" val="17145642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25</a:t>
            </a:fld>
            <a:endParaRPr lang="en-US" dirty="0"/>
          </a:p>
        </p:txBody>
      </p:sp>
    </p:spTree>
    <p:extLst>
      <p:ext uri="{BB962C8B-B14F-4D97-AF65-F5344CB8AC3E}">
        <p14:creationId xmlns:p14="http://schemas.microsoft.com/office/powerpoint/2010/main" val="10340194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7" name="Group 4"/>
          <p:cNvGrpSpPr>
            <a:grpSpLocks noChangeAspect="1"/>
          </p:cNvGrpSpPr>
          <p:nvPr userDrawn="1"/>
        </p:nvGrpSpPr>
        <p:grpSpPr bwMode="auto">
          <a:xfrm>
            <a:off x="181870" y="6326164"/>
            <a:ext cx="1611690" cy="417560"/>
            <a:chOff x="21" y="4059"/>
            <a:chExt cx="1046" cy="271"/>
          </a:xfrm>
        </p:grpSpPr>
        <p:sp>
          <p:nvSpPr>
            <p:cNvPr id="8" name="AutoShape 3"/>
            <p:cNvSpPr>
              <a:spLocks noChangeAspect="1" noChangeArrowheads="1" noTextEdit="1"/>
            </p:cNvSpPr>
            <p:nvPr userDrawn="1"/>
          </p:nvSpPr>
          <p:spPr bwMode="auto">
            <a:xfrm>
              <a:off x="21" y="4059"/>
              <a:ext cx="1046" cy="27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solidFill>
                  <a:schemeClr val="tx1">
                    <a:alpha val="0"/>
                  </a:schemeClr>
                </a:solidFill>
              </a:endParaRPr>
            </a:p>
          </p:txBody>
        </p:sp>
        <p:sp>
          <p:nvSpPr>
            <p:cNvPr id="10" name="Freeform 9"/>
            <p:cNvSpPr>
              <a:spLocks noEditPoints="1"/>
            </p:cNvSpPr>
            <p:nvPr userDrawn="1"/>
          </p:nvSpPr>
          <p:spPr bwMode="auto">
            <a:xfrm>
              <a:off x="125" y="4168"/>
              <a:ext cx="838" cy="51"/>
            </a:xfrm>
            <a:custGeom>
              <a:avLst/>
              <a:gdLst>
                <a:gd name="T0" fmla="*/ 1055 w 21137"/>
                <a:gd name="T1" fmla="*/ 1285 h 1300"/>
                <a:gd name="T2" fmla="*/ 0 w 21137"/>
                <a:gd name="T3" fmla="*/ 1285 h 1300"/>
                <a:gd name="T4" fmla="*/ 417 w 21137"/>
                <a:gd name="T5" fmla="*/ 748 h 1300"/>
                <a:gd name="T6" fmla="*/ 1860 w 21137"/>
                <a:gd name="T7" fmla="*/ 1119 h 1300"/>
                <a:gd name="T8" fmla="*/ 1678 w 21137"/>
                <a:gd name="T9" fmla="*/ 16 h 1300"/>
                <a:gd name="T10" fmla="*/ 4021 w 21137"/>
                <a:gd name="T11" fmla="*/ 1290 h 1300"/>
                <a:gd name="T12" fmla="*/ 2636 w 21137"/>
                <a:gd name="T13" fmla="*/ 16 h 1300"/>
                <a:gd name="T14" fmla="*/ 3693 w 21137"/>
                <a:gd name="T15" fmla="*/ 16 h 1300"/>
                <a:gd name="T16" fmla="*/ 5470 w 21137"/>
                <a:gd name="T17" fmla="*/ 9 h 1300"/>
                <a:gd name="T18" fmla="*/ 5143 w 21137"/>
                <a:gd name="T19" fmla="*/ 909 h 1300"/>
                <a:gd name="T20" fmla="*/ 5610 w 21137"/>
                <a:gd name="T21" fmla="*/ 748 h 1300"/>
                <a:gd name="T22" fmla="*/ 7109 w 21137"/>
                <a:gd name="T23" fmla="*/ 16 h 1300"/>
                <a:gd name="T24" fmla="*/ 6675 w 21137"/>
                <a:gd name="T25" fmla="*/ 1285 h 1300"/>
                <a:gd name="T26" fmla="*/ 6765 w 21137"/>
                <a:gd name="T27" fmla="*/ 453 h 1300"/>
                <a:gd name="T28" fmla="*/ 7796 w 21137"/>
                <a:gd name="T29" fmla="*/ 514 h 1300"/>
                <a:gd name="T30" fmla="*/ 8407 w 21137"/>
                <a:gd name="T31" fmla="*/ 89 h 1300"/>
                <a:gd name="T32" fmla="*/ 7908 w 21137"/>
                <a:gd name="T33" fmla="*/ 309 h 1300"/>
                <a:gd name="T34" fmla="*/ 8457 w 21137"/>
                <a:gd name="T35" fmla="*/ 956 h 1300"/>
                <a:gd name="T36" fmla="*/ 7746 w 21137"/>
                <a:gd name="T37" fmla="*/ 953 h 1300"/>
                <a:gd name="T38" fmla="*/ 8119 w 21137"/>
                <a:gd name="T39" fmla="*/ 754 h 1300"/>
                <a:gd name="T40" fmla="*/ 10671 w 21137"/>
                <a:gd name="T41" fmla="*/ 1119 h 1300"/>
                <a:gd name="T42" fmla="*/ 11202 w 21137"/>
                <a:gd name="T43" fmla="*/ 16 h 1300"/>
                <a:gd name="T44" fmla="*/ 11383 w 21137"/>
                <a:gd name="T45" fmla="*/ 565 h 1300"/>
                <a:gd name="T46" fmla="*/ 11383 w 21137"/>
                <a:gd name="T47" fmla="*/ 1122 h 1300"/>
                <a:gd name="T48" fmla="*/ 11202 w 21137"/>
                <a:gd name="T49" fmla="*/ 16 h 1300"/>
                <a:gd name="T50" fmla="*/ 13458 w 21137"/>
                <a:gd name="T51" fmla="*/ 1285 h 1300"/>
                <a:gd name="T52" fmla="*/ 12402 w 21137"/>
                <a:gd name="T53" fmla="*/ 1285 h 1300"/>
                <a:gd name="T54" fmla="*/ 12819 w 21137"/>
                <a:gd name="T55" fmla="*/ 748 h 1300"/>
                <a:gd name="T56" fmla="*/ 14478 w 21137"/>
                <a:gd name="T57" fmla="*/ 16 h 1300"/>
                <a:gd name="T58" fmla="*/ 14682 w 21137"/>
                <a:gd name="T59" fmla="*/ 682 h 1300"/>
                <a:gd name="T60" fmla="*/ 15138 w 21137"/>
                <a:gd name="T61" fmla="*/ 1285 h 1300"/>
                <a:gd name="T62" fmla="*/ 14820 w 21137"/>
                <a:gd name="T63" fmla="*/ 1136 h 1300"/>
                <a:gd name="T64" fmla="*/ 14516 w 21137"/>
                <a:gd name="T65" fmla="*/ 754 h 1300"/>
                <a:gd name="T66" fmla="*/ 14160 w 21137"/>
                <a:gd name="T67" fmla="*/ 1285 h 1300"/>
                <a:gd name="T68" fmla="*/ 14411 w 21137"/>
                <a:gd name="T69" fmla="*/ 572 h 1300"/>
                <a:gd name="T70" fmla="*/ 14677 w 21137"/>
                <a:gd name="T71" fmla="*/ 260 h 1300"/>
                <a:gd name="T72" fmla="*/ 16830 w 21137"/>
                <a:gd name="T73" fmla="*/ 16 h 1300"/>
                <a:gd name="T74" fmla="*/ 15827 w 21137"/>
                <a:gd name="T75" fmla="*/ 1285 h 1300"/>
                <a:gd name="T76" fmla="*/ 16658 w 21137"/>
                <a:gd name="T77" fmla="*/ 1002 h 1300"/>
                <a:gd name="T78" fmla="*/ 17658 w 21137"/>
                <a:gd name="T79" fmla="*/ 1285 h 1300"/>
                <a:gd name="T80" fmla="*/ 19493 w 21137"/>
                <a:gd name="T81" fmla="*/ 16 h 1300"/>
                <a:gd name="T82" fmla="*/ 18488 w 21137"/>
                <a:gd name="T83" fmla="*/ 1285 h 1300"/>
                <a:gd name="T84" fmla="*/ 19320 w 21137"/>
                <a:gd name="T85" fmla="*/ 1002 h 1300"/>
                <a:gd name="T86" fmla="*/ 21137 w 21137"/>
                <a:gd name="T87" fmla="*/ 1198 h 1300"/>
                <a:gd name="T88" fmla="*/ 20176 w 21137"/>
                <a:gd name="T89" fmla="*/ 189 h 1300"/>
                <a:gd name="T90" fmla="*/ 21112 w 21137"/>
                <a:gd name="T91" fmla="*/ 293 h 1300"/>
                <a:gd name="T92" fmla="*/ 20311 w 21137"/>
                <a:gd name="T93" fmla="*/ 1004 h 1300"/>
                <a:gd name="T94" fmla="*/ 20956 w 21137"/>
                <a:gd name="T95" fmla="*/ 821 h 1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1137" h="1300">
                  <a:moveTo>
                    <a:pt x="545" y="9"/>
                  </a:moveTo>
                  <a:cubicBezTo>
                    <a:pt x="672" y="9"/>
                    <a:pt x="672" y="9"/>
                    <a:pt x="672" y="9"/>
                  </a:cubicBezTo>
                  <a:cubicBezTo>
                    <a:pt x="1241" y="1285"/>
                    <a:pt x="1241" y="1285"/>
                    <a:pt x="1241" y="1285"/>
                  </a:cubicBezTo>
                  <a:cubicBezTo>
                    <a:pt x="1055" y="1285"/>
                    <a:pt x="1055" y="1285"/>
                    <a:pt x="1055" y="1285"/>
                  </a:cubicBezTo>
                  <a:cubicBezTo>
                    <a:pt x="886" y="909"/>
                    <a:pt x="886" y="909"/>
                    <a:pt x="886" y="909"/>
                  </a:cubicBezTo>
                  <a:cubicBezTo>
                    <a:pt x="345" y="909"/>
                    <a:pt x="345" y="909"/>
                    <a:pt x="345" y="909"/>
                  </a:cubicBezTo>
                  <a:cubicBezTo>
                    <a:pt x="186" y="1285"/>
                    <a:pt x="186" y="1285"/>
                    <a:pt x="186" y="1285"/>
                  </a:cubicBezTo>
                  <a:cubicBezTo>
                    <a:pt x="0" y="1285"/>
                    <a:pt x="0" y="1285"/>
                    <a:pt x="0" y="1285"/>
                  </a:cubicBezTo>
                  <a:lnTo>
                    <a:pt x="545" y="9"/>
                  </a:lnTo>
                  <a:close/>
                  <a:moveTo>
                    <a:pt x="812" y="748"/>
                  </a:moveTo>
                  <a:cubicBezTo>
                    <a:pt x="607" y="287"/>
                    <a:pt x="607" y="287"/>
                    <a:pt x="607" y="287"/>
                  </a:cubicBezTo>
                  <a:cubicBezTo>
                    <a:pt x="417" y="748"/>
                    <a:pt x="417" y="748"/>
                    <a:pt x="417" y="748"/>
                  </a:cubicBezTo>
                  <a:lnTo>
                    <a:pt x="812" y="748"/>
                  </a:lnTo>
                  <a:close/>
                  <a:moveTo>
                    <a:pt x="1678" y="16"/>
                  </a:moveTo>
                  <a:cubicBezTo>
                    <a:pt x="1860" y="16"/>
                    <a:pt x="1860" y="16"/>
                    <a:pt x="1860" y="16"/>
                  </a:cubicBezTo>
                  <a:cubicBezTo>
                    <a:pt x="1860" y="1119"/>
                    <a:pt x="1860" y="1119"/>
                    <a:pt x="1860" y="1119"/>
                  </a:cubicBezTo>
                  <a:cubicBezTo>
                    <a:pt x="2431" y="1119"/>
                    <a:pt x="2431" y="1119"/>
                    <a:pt x="2431" y="1119"/>
                  </a:cubicBezTo>
                  <a:cubicBezTo>
                    <a:pt x="2431" y="1285"/>
                    <a:pt x="2431" y="1285"/>
                    <a:pt x="2431" y="1285"/>
                  </a:cubicBezTo>
                  <a:cubicBezTo>
                    <a:pt x="1678" y="1285"/>
                    <a:pt x="1678" y="1285"/>
                    <a:pt x="1678" y="1285"/>
                  </a:cubicBezTo>
                  <a:lnTo>
                    <a:pt x="1678" y="16"/>
                  </a:lnTo>
                  <a:close/>
                  <a:moveTo>
                    <a:pt x="4392" y="16"/>
                  </a:moveTo>
                  <a:cubicBezTo>
                    <a:pt x="4573" y="16"/>
                    <a:pt x="4573" y="16"/>
                    <a:pt x="4573" y="16"/>
                  </a:cubicBezTo>
                  <a:cubicBezTo>
                    <a:pt x="4061" y="1290"/>
                    <a:pt x="4061" y="1290"/>
                    <a:pt x="4061" y="1290"/>
                  </a:cubicBezTo>
                  <a:cubicBezTo>
                    <a:pt x="4021" y="1290"/>
                    <a:pt x="4021" y="1290"/>
                    <a:pt x="4021" y="1290"/>
                  </a:cubicBezTo>
                  <a:cubicBezTo>
                    <a:pt x="3606" y="258"/>
                    <a:pt x="3606" y="258"/>
                    <a:pt x="3606" y="258"/>
                  </a:cubicBezTo>
                  <a:cubicBezTo>
                    <a:pt x="3187" y="1290"/>
                    <a:pt x="3187" y="1290"/>
                    <a:pt x="3187" y="1290"/>
                  </a:cubicBezTo>
                  <a:cubicBezTo>
                    <a:pt x="3147" y="1290"/>
                    <a:pt x="3147" y="1290"/>
                    <a:pt x="3147" y="1290"/>
                  </a:cubicBezTo>
                  <a:cubicBezTo>
                    <a:pt x="2636" y="16"/>
                    <a:pt x="2636" y="16"/>
                    <a:pt x="2636" y="16"/>
                  </a:cubicBezTo>
                  <a:cubicBezTo>
                    <a:pt x="2819" y="16"/>
                    <a:pt x="2819" y="16"/>
                    <a:pt x="2819" y="16"/>
                  </a:cubicBezTo>
                  <a:cubicBezTo>
                    <a:pt x="3168" y="891"/>
                    <a:pt x="3168" y="891"/>
                    <a:pt x="3168" y="891"/>
                  </a:cubicBezTo>
                  <a:cubicBezTo>
                    <a:pt x="3521" y="16"/>
                    <a:pt x="3521" y="16"/>
                    <a:pt x="3521" y="16"/>
                  </a:cubicBezTo>
                  <a:cubicBezTo>
                    <a:pt x="3693" y="16"/>
                    <a:pt x="3693" y="16"/>
                    <a:pt x="3693" y="16"/>
                  </a:cubicBezTo>
                  <a:cubicBezTo>
                    <a:pt x="4047" y="891"/>
                    <a:pt x="4047" y="891"/>
                    <a:pt x="4047" y="891"/>
                  </a:cubicBezTo>
                  <a:lnTo>
                    <a:pt x="4392" y="16"/>
                  </a:lnTo>
                  <a:close/>
                  <a:moveTo>
                    <a:pt x="5343" y="9"/>
                  </a:moveTo>
                  <a:cubicBezTo>
                    <a:pt x="5470" y="9"/>
                    <a:pt x="5470" y="9"/>
                    <a:pt x="5470" y="9"/>
                  </a:cubicBezTo>
                  <a:cubicBezTo>
                    <a:pt x="6039" y="1285"/>
                    <a:pt x="6039" y="1285"/>
                    <a:pt x="6039" y="1285"/>
                  </a:cubicBezTo>
                  <a:cubicBezTo>
                    <a:pt x="5853" y="1285"/>
                    <a:pt x="5853" y="1285"/>
                    <a:pt x="5853" y="1285"/>
                  </a:cubicBezTo>
                  <a:cubicBezTo>
                    <a:pt x="5685" y="909"/>
                    <a:pt x="5685" y="909"/>
                    <a:pt x="5685" y="909"/>
                  </a:cubicBezTo>
                  <a:cubicBezTo>
                    <a:pt x="5143" y="909"/>
                    <a:pt x="5143" y="909"/>
                    <a:pt x="5143" y="909"/>
                  </a:cubicBezTo>
                  <a:cubicBezTo>
                    <a:pt x="4984" y="1285"/>
                    <a:pt x="4984" y="1285"/>
                    <a:pt x="4984" y="1285"/>
                  </a:cubicBezTo>
                  <a:cubicBezTo>
                    <a:pt x="4798" y="1285"/>
                    <a:pt x="4798" y="1285"/>
                    <a:pt x="4798" y="1285"/>
                  </a:cubicBezTo>
                  <a:lnTo>
                    <a:pt x="5343" y="9"/>
                  </a:lnTo>
                  <a:close/>
                  <a:moveTo>
                    <a:pt x="5610" y="748"/>
                  </a:moveTo>
                  <a:cubicBezTo>
                    <a:pt x="5405" y="287"/>
                    <a:pt x="5405" y="287"/>
                    <a:pt x="5405" y="287"/>
                  </a:cubicBezTo>
                  <a:cubicBezTo>
                    <a:pt x="5215" y="748"/>
                    <a:pt x="5215" y="748"/>
                    <a:pt x="5215" y="748"/>
                  </a:cubicBezTo>
                  <a:lnTo>
                    <a:pt x="5610" y="748"/>
                  </a:lnTo>
                  <a:close/>
                  <a:moveTo>
                    <a:pt x="7109" y="16"/>
                  </a:moveTo>
                  <a:cubicBezTo>
                    <a:pt x="7330" y="16"/>
                    <a:pt x="7330" y="16"/>
                    <a:pt x="7330" y="16"/>
                  </a:cubicBezTo>
                  <a:cubicBezTo>
                    <a:pt x="6861" y="614"/>
                    <a:pt x="6861" y="614"/>
                    <a:pt x="6861" y="614"/>
                  </a:cubicBezTo>
                  <a:cubicBezTo>
                    <a:pt x="6861" y="1285"/>
                    <a:pt x="6861" y="1285"/>
                    <a:pt x="6861" y="1285"/>
                  </a:cubicBezTo>
                  <a:cubicBezTo>
                    <a:pt x="6675" y="1285"/>
                    <a:pt x="6675" y="1285"/>
                    <a:pt x="6675" y="1285"/>
                  </a:cubicBezTo>
                  <a:cubicBezTo>
                    <a:pt x="6675" y="614"/>
                    <a:pt x="6675" y="614"/>
                    <a:pt x="6675" y="614"/>
                  </a:cubicBezTo>
                  <a:cubicBezTo>
                    <a:pt x="6206" y="16"/>
                    <a:pt x="6206" y="16"/>
                    <a:pt x="6206" y="16"/>
                  </a:cubicBezTo>
                  <a:cubicBezTo>
                    <a:pt x="6426" y="16"/>
                    <a:pt x="6426" y="16"/>
                    <a:pt x="6426" y="16"/>
                  </a:cubicBezTo>
                  <a:cubicBezTo>
                    <a:pt x="6765" y="453"/>
                    <a:pt x="6765" y="453"/>
                    <a:pt x="6765" y="453"/>
                  </a:cubicBezTo>
                  <a:lnTo>
                    <a:pt x="7109" y="16"/>
                  </a:lnTo>
                  <a:close/>
                  <a:moveTo>
                    <a:pt x="8119" y="754"/>
                  </a:moveTo>
                  <a:cubicBezTo>
                    <a:pt x="7981" y="670"/>
                    <a:pt x="7981" y="670"/>
                    <a:pt x="7981" y="670"/>
                  </a:cubicBezTo>
                  <a:cubicBezTo>
                    <a:pt x="7894" y="617"/>
                    <a:pt x="7833" y="565"/>
                    <a:pt x="7796" y="514"/>
                  </a:cubicBezTo>
                  <a:cubicBezTo>
                    <a:pt x="7759" y="463"/>
                    <a:pt x="7741" y="404"/>
                    <a:pt x="7741" y="337"/>
                  </a:cubicBezTo>
                  <a:cubicBezTo>
                    <a:pt x="7741" y="236"/>
                    <a:pt x="7776" y="157"/>
                    <a:pt x="7845" y="93"/>
                  </a:cubicBezTo>
                  <a:cubicBezTo>
                    <a:pt x="7914" y="31"/>
                    <a:pt x="8005" y="0"/>
                    <a:pt x="8115" y="0"/>
                  </a:cubicBezTo>
                  <a:cubicBezTo>
                    <a:pt x="8221" y="0"/>
                    <a:pt x="8318" y="30"/>
                    <a:pt x="8407" y="89"/>
                  </a:cubicBezTo>
                  <a:cubicBezTo>
                    <a:pt x="8407" y="295"/>
                    <a:pt x="8407" y="295"/>
                    <a:pt x="8407" y="295"/>
                  </a:cubicBezTo>
                  <a:cubicBezTo>
                    <a:pt x="8315" y="208"/>
                    <a:pt x="8217" y="164"/>
                    <a:pt x="8112" y="164"/>
                  </a:cubicBezTo>
                  <a:cubicBezTo>
                    <a:pt x="8052" y="164"/>
                    <a:pt x="8004" y="177"/>
                    <a:pt x="7965" y="204"/>
                  </a:cubicBezTo>
                  <a:cubicBezTo>
                    <a:pt x="7927" y="232"/>
                    <a:pt x="7908" y="267"/>
                    <a:pt x="7908" y="309"/>
                  </a:cubicBezTo>
                  <a:cubicBezTo>
                    <a:pt x="7908" y="348"/>
                    <a:pt x="7922" y="384"/>
                    <a:pt x="7950" y="416"/>
                  </a:cubicBezTo>
                  <a:cubicBezTo>
                    <a:pt x="7979" y="450"/>
                    <a:pt x="8023" y="485"/>
                    <a:pt x="8086" y="521"/>
                  </a:cubicBezTo>
                  <a:cubicBezTo>
                    <a:pt x="8224" y="603"/>
                    <a:pt x="8224" y="603"/>
                    <a:pt x="8224" y="603"/>
                  </a:cubicBezTo>
                  <a:cubicBezTo>
                    <a:pt x="8379" y="696"/>
                    <a:pt x="8457" y="813"/>
                    <a:pt x="8457" y="956"/>
                  </a:cubicBezTo>
                  <a:cubicBezTo>
                    <a:pt x="8457" y="1057"/>
                    <a:pt x="8423" y="1141"/>
                    <a:pt x="8355" y="1204"/>
                  </a:cubicBezTo>
                  <a:cubicBezTo>
                    <a:pt x="8287" y="1268"/>
                    <a:pt x="8198" y="1300"/>
                    <a:pt x="8089" y="1300"/>
                  </a:cubicBezTo>
                  <a:cubicBezTo>
                    <a:pt x="7964" y="1300"/>
                    <a:pt x="7849" y="1261"/>
                    <a:pt x="7746" y="1185"/>
                  </a:cubicBezTo>
                  <a:cubicBezTo>
                    <a:pt x="7746" y="953"/>
                    <a:pt x="7746" y="953"/>
                    <a:pt x="7746" y="953"/>
                  </a:cubicBezTo>
                  <a:cubicBezTo>
                    <a:pt x="7845" y="1077"/>
                    <a:pt x="7958" y="1140"/>
                    <a:pt x="8087" y="1140"/>
                  </a:cubicBezTo>
                  <a:cubicBezTo>
                    <a:pt x="8144" y="1140"/>
                    <a:pt x="8192" y="1124"/>
                    <a:pt x="8229" y="1092"/>
                  </a:cubicBezTo>
                  <a:cubicBezTo>
                    <a:pt x="8267" y="1061"/>
                    <a:pt x="8286" y="1021"/>
                    <a:pt x="8286" y="973"/>
                  </a:cubicBezTo>
                  <a:cubicBezTo>
                    <a:pt x="8286" y="896"/>
                    <a:pt x="8230" y="823"/>
                    <a:pt x="8119" y="754"/>
                  </a:cubicBezTo>
                  <a:moveTo>
                    <a:pt x="9917" y="16"/>
                  </a:moveTo>
                  <a:cubicBezTo>
                    <a:pt x="10099" y="16"/>
                    <a:pt x="10099" y="16"/>
                    <a:pt x="10099" y="16"/>
                  </a:cubicBezTo>
                  <a:cubicBezTo>
                    <a:pt x="10099" y="1119"/>
                    <a:pt x="10099" y="1119"/>
                    <a:pt x="10099" y="1119"/>
                  </a:cubicBezTo>
                  <a:cubicBezTo>
                    <a:pt x="10671" y="1119"/>
                    <a:pt x="10671" y="1119"/>
                    <a:pt x="10671" y="1119"/>
                  </a:cubicBezTo>
                  <a:cubicBezTo>
                    <a:pt x="10671" y="1285"/>
                    <a:pt x="10671" y="1285"/>
                    <a:pt x="10671" y="1285"/>
                  </a:cubicBezTo>
                  <a:cubicBezTo>
                    <a:pt x="9917" y="1285"/>
                    <a:pt x="9917" y="1285"/>
                    <a:pt x="9917" y="1285"/>
                  </a:cubicBezTo>
                  <a:lnTo>
                    <a:pt x="9917" y="16"/>
                  </a:lnTo>
                  <a:close/>
                  <a:moveTo>
                    <a:pt x="11202" y="16"/>
                  </a:moveTo>
                  <a:cubicBezTo>
                    <a:pt x="11921" y="16"/>
                    <a:pt x="11921" y="16"/>
                    <a:pt x="11921" y="16"/>
                  </a:cubicBezTo>
                  <a:cubicBezTo>
                    <a:pt x="11921" y="177"/>
                    <a:pt x="11921" y="177"/>
                    <a:pt x="11921" y="177"/>
                  </a:cubicBezTo>
                  <a:cubicBezTo>
                    <a:pt x="11383" y="177"/>
                    <a:pt x="11383" y="177"/>
                    <a:pt x="11383" y="177"/>
                  </a:cubicBezTo>
                  <a:cubicBezTo>
                    <a:pt x="11383" y="565"/>
                    <a:pt x="11383" y="565"/>
                    <a:pt x="11383" y="565"/>
                  </a:cubicBezTo>
                  <a:cubicBezTo>
                    <a:pt x="11903" y="565"/>
                    <a:pt x="11903" y="565"/>
                    <a:pt x="11903" y="565"/>
                  </a:cubicBezTo>
                  <a:cubicBezTo>
                    <a:pt x="11903" y="727"/>
                    <a:pt x="11903" y="727"/>
                    <a:pt x="11903" y="727"/>
                  </a:cubicBezTo>
                  <a:cubicBezTo>
                    <a:pt x="11383" y="727"/>
                    <a:pt x="11383" y="727"/>
                    <a:pt x="11383" y="727"/>
                  </a:cubicBezTo>
                  <a:cubicBezTo>
                    <a:pt x="11383" y="1122"/>
                    <a:pt x="11383" y="1122"/>
                    <a:pt x="11383" y="1122"/>
                  </a:cubicBezTo>
                  <a:cubicBezTo>
                    <a:pt x="11939" y="1122"/>
                    <a:pt x="11939" y="1122"/>
                    <a:pt x="11939" y="1122"/>
                  </a:cubicBezTo>
                  <a:cubicBezTo>
                    <a:pt x="11939" y="1283"/>
                    <a:pt x="11939" y="1283"/>
                    <a:pt x="11939" y="1283"/>
                  </a:cubicBezTo>
                  <a:cubicBezTo>
                    <a:pt x="11202" y="1283"/>
                    <a:pt x="11202" y="1283"/>
                    <a:pt x="11202" y="1283"/>
                  </a:cubicBezTo>
                  <a:lnTo>
                    <a:pt x="11202" y="16"/>
                  </a:lnTo>
                  <a:close/>
                  <a:moveTo>
                    <a:pt x="12946" y="9"/>
                  </a:moveTo>
                  <a:cubicBezTo>
                    <a:pt x="13075" y="9"/>
                    <a:pt x="13075" y="9"/>
                    <a:pt x="13075" y="9"/>
                  </a:cubicBezTo>
                  <a:cubicBezTo>
                    <a:pt x="13643" y="1285"/>
                    <a:pt x="13643" y="1285"/>
                    <a:pt x="13643" y="1285"/>
                  </a:cubicBezTo>
                  <a:cubicBezTo>
                    <a:pt x="13458" y="1285"/>
                    <a:pt x="13458" y="1285"/>
                    <a:pt x="13458" y="1285"/>
                  </a:cubicBezTo>
                  <a:cubicBezTo>
                    <a:pt x="13288" y="909"/>
                    <a:pt x="13288" y="909"/>
                    <a:pt x="13288" y="909"/>
                  </a:cubicBezTo>
                  <a:cubicBezTo>
                    <a:pt x="12746" y="909"/>
                    <a:pt x="12746" y="909"/>
                    <a:pt x="12746" y="909"/>
                  </a:cubicBezTo>
                  <a:cubicBezTo>
                    <a:pt x="12588" y="1285"/>
                    <a:pt x="12588" y="1285"/>
                    <a:pt x="12588" y="1285"/>
                  </a:cubicBezTo>
                  <a:cubicBezTo>
                    <a:pt x="12402" y="1285"/>
                    <a:pt x="12402" y="1285"/>
                    <a:pt x="12402" y="1285"/>
                  </a:cubicBezTo>
                  <a:lnTo>
                    <a:pt x="12946" y="9"/>
                  </a:lnTo>
                  <a:close/>
                  <a:moveTo>
                    <a:pt x="13214" y="748"/>
                  </a:moveTo>
                  <a:cubicBezTo>
                    <a:pt x="13009" y="287"/>
                    <a:pt x="13009" y="287"/>
                    <a:pt x="13009" y="287"/>
                  </a:cubicBezTo>
                  <a:cubicBezTo>
                    <a:pt x="12819" y="748"/>
                    <a:pt x="12819" y="748"/>
                    <a:pt x="12819" y="748"/>
                  </a:cubicBezTo>
                  <a:lnTo>
                    <a:pt x="13214" y="748"/>
                  </a:lnTo>
                  <a:close/>
                  <a:moveTo>
                    <a:pt x="14160" y="1285"/>
                  </a:moveTo>
                  <a:cubicBezTo>
                    <a:pt x="14160" y="16"/>
                    <a:pt x="14160" y="16"/>
                    <a:pt x="14160" y="16"/>
                  </a:cubicBezTo>
                  <a:cubicBezTo>
                    <a:pt x="14478" y="16"/>
                    <a:pt x="14478" y="16"/>
                    <a:pt x="14478" y="16"/>
                  </a:cubicBezTo>
                  <a:cubicBezTo>
                    <a:pt x="14606" y="16"/>
                    <a:pt x="14708" y="48"/>
                    <a:pt x="14784" y="112"/>
                  </a:cubicBezTo>
                  <a:cubicBezTo>
                    <a:pt x="14859" y="175"/>
                    <a:pt x="14896" y="261"/>
                    <a:pt x="14896" y="369"/>
                  </a:cubicBezTo>
                  <a:cubicBezTo>
                    <a:pt x="14896" y="444"/>
                    <a:pt x="14878" y="507"/>
                    <a:pt x="14841" y="560"/>
                  </a:cubicBezTo>
                  <a:cubicBezTo>
                    <a:pt x="14804" y="616"/>
                    <a:pt x="14751" y="655"/>
                    <a:pt x="14682" y="682"/>
                  </a:cubicBezTo>
                  <a:cubicBezTo>
                    <a:pt x="14723" y="708"/>
                    <a:pt x="14762" y="745"/>
                    <a:pt x="14801" y="791"/>
                  </a:cubicBezTo>
                  <a:cubicBezTo>
                    <a:pt x="14840" y="837"/>
                    <a:pt x="14895" y="917"/>
                    <a:pt x="14964" y="1031"/>
                  </a:cubicBezTo>
                  <a:cubicBezTo>
                    <a:pt x="15008" y="1103"/>
                    <a:pt x="15045" y="1158"/>
                    <a:pt x="15071" y="1195"/>
                  </a:cubicBezTo>
                  <a:cubicBezTo>
                    <a:pt x="15138" y="1285"/>
                    <a:pt x="15138" y="1285"/>
                    <a:pt x="15138" y="1285"/>
                  </a:cubicBezTo>
                  <a:cubicBezTo>
                    <a:pt x="14922" y="1285"/>
                    <a:pt x="14922" y="1285"/>
                    <a:pt x="14922" y="1285"/>
                  </a:cubicBezTo>
                  <a:cubicBezTo>
                    <a:pt x="14867" y="1201"/>
                    <a:pt x="14867" y="1201"/>
                    <a:pt x="14867" y="1201"/>
                  </a:cubicBezTo>
                  <a:cubicBezTo>
                    <a:pt x="14865" y="1199"/>
                    <a:pt x="14861" y="1193"/>
                    <a:pt x="14856" y="1186"/>
                  </a:cubicBezTo>
                  <a:cubicBezTo>
                    <a:pt x="14820" y="1136"/>
                    <a:pt x="14820" y="1136"/>
                    <a:pt x="14820" y="1136"/>
                  </a:cubicBezTo>
                  <a:cubicBezTo>
                    <a:pt x="14764" y="1043"/>
                    <a:pt x="14764" y="1043"/>
                    <a:pt x="14764" y="1043"/>
                  </a:cubicBezTo>
                  <a:cubicBezTo>
                    <a:pt x="14704" y="944"/>
                    <a:pt x="14704" y="944"/>
                    <a:pt x="14704" y="944"/>
                  </a:cubicBezTo>
                  <a:cubicBezTo>
                    <a:pt x="14666" y="893"/>
                    <a:pt x="14631" y="851"/>
                    <a:pt x="14600" y="820"/>
                  </a:cubicBezTo>
                  <a:cubicBezTo>
                    <a:pt x="14569" y="788"/>
                    <a:pt x="14541" y="767"/>
                    <a:pt x="14516" y="754"/>
                  </a:cubicBezTo>
                  <a:cubicBezTo>
                    <a:pt x="14490" y="740"/>
                    <a:pt x="14449" y="733"/>
                    <a:pt x="14389" y="733"/>
                  </a:cubicBezTo>
                  <a:cubicBezTo>
                    <a:pt x="14342" y="733"/>
                    <a:pt x="14342" y="733"/>
                    <a:pt x="14342" y="733"/>
                  </a:cubicBezTo>
                  <a:cubicBezTo>
                    <a:pt x="14342" y="1285"/>
                    <a:pt x="14342" y="1285"/>
                    <a:pt x="14342" y="1285"/>
                  </a:cubicBezTo>
                  <a:lnTo>
                    <a:pt x="14160" y="1285"/>
                  </a:lnTo>
                  <a:close/>
                  <a:moveTo>
                    <a:pt x="14396" y="170"/>
                  </a:moveTo>
                  <a:cubicBezTo>
                    <a:pt x="14342" y="170"/>
                    <a:pt x="14342" y="170"/>
                    <a:pt x="14342" y="170"/>
                  </a:cubicBezTo>
                  <a:cubicBezTo>
                    <a:pt x="14342" y="572"/>
                    <a:pt x="14342" y="572"/>
                    <a:pt x="14342" y="572"/>
                  </a:cubicBezTo>
                  <a:cubicBezTo>
                    <a:pt x="14411" y="572"/>
                    <a:pt x="14411" y="572"/>
                    <a:pt x="14411" y="572"/>
                  </a:cubicBezTo>
                  <a:cubicBezTo>
                    <a:pt x="14503" y="572"/>
                    <a:pt x="14566" y="564"/>
                    <a:pt x="14600" y="548"/>
                  </a:cubicBezTo>
                  <a:cubicBezTo>
                    <a:pt x="14634" y="531"/>
                    <a:pt x="14661" y="508"/>
                    <a:pt x="14680" y="476"/>
                  </a:cubicBezTo>
                  <a:cubicBezTo>
                    <a:pt x="14699" y="445"/>
                    <a:pt x="14709" y="408"/>
                    <a:pt x="14709" y="368"/>
                  </a:cubicBezTo>
                  <a:cubicBezTo>
                    <a:pt x="14709" y="327"/>
                    <a:pt x="14698" y="292"/>
                    <a:pt x="14677" y="260"/>
                  </a:cubicBezTo>
                  <a:cubicBezTo>
                    <a:pt x="14655" y="227"/>
                    <a:pt x="14626" y="204"/>
                    <a:pt x="14587" y="191"/>
                  </a:cubicBezTo>
                  <a:cubicBezTo>
                    <a:pt x="14548" y="177"/>
                    <a:pt x="14485" y="170"/>
                    <a:pt x="14396" y="170"/>
                  </a:cubicBezTo>
                  <a:moveTo>
                    <a:pt x="16658" y="16"/>
                  </a:moveTo>
                  <a:cubicBezTo>
                    <a:pt x="16830" y="16"/>
                    <a:pt x="16830" y="16"/>
                    <a:pt x="16830" y="16"/>
                  </a:cubicBezTo>
                  <a:cubicBezTo>
                    <a:pt x="16830" y="1285"/>
                    <a:pt x="16830" y="1285"/>
                    <a:pt x="16830" y="1285"/>
                  </a:cubicBezTo>
                  <a:cubicBezTo>
                    <a:pt x="16675" y="1285"/>
                    <a:pt x="16675" y="1285"/>
                    <a:pt x="16675" y="1285"/>
                  </a:cubicBezTo>
                  <a:cubicBezTo>
                    <a:pt x="15827" y="308"/>
                    <a:pt x="15827" y="308"/>
                    <a:pt x="15827" y="308"/>
                  </a:cubicBezTo>
                  <a:cubicBezTo>
                    <a:pt x="15827" y="1285"/>
                    <a:pt x="15827" y="1285"/>
                    <a:pt x="15827" y="1285"/>
                  </a:cubicBezTo>
                  <a:cubicBezTo>
                    <a:pt x="15656" y="1285"/>
                    <a:pt x="15656" y="1285"/>
                    <a:pt x="15656" y="1285"/>
                  </a:cubicBezTo>
                  <a:cubicBezTo>
                    <a:pt x="15656" y="16"/>
                    <a:pt x="15656" y="16"/>
                    <a:pt x="15656" y="16"/>
                  </a:cubicBezTo>
                  <a:cubicBezTo>
                    <a:pt x="15803" y="16"/>
                    <a:pt x="15803" y="16"/>
                    <a:pt x="15803" y="16"/>
                  </a:cubicBezTo>
                  <a:cubicBezTo>
                    <a:pt x="16658" y="1002"/>
                    <a:pt x="16658" y="1002"/>
                    <a:pt x="16658" y="1002"/>
                  </a:cubicBezTo>
                  <a:lnTo>
                    <a:pt x="16658" y="16"/>
                  </a:lnTo>
                  <a:close/>
                  <a:moveTo>
                    <a:pt x="17477" y="16"/>
                  </a:moveTo>
                  <a:cubicBezTo>
                    <a:pt x="17658" y="16"/>
                    <a:pt x="17658" y="16"/>
                    <a:pt x="17658" y="16"/>
                  </a:cubicBezTo>
                  <a:cubicBezTo>
                    <a:pt x="17658" y="1285"/>
                    <a:pt x="17658" y="1285"/>
                    <a:pt x="17658" y="1285"/>
                  </a:cubicBezTo>
                  <a:cubicBezTo>
                    <a:pt x="17477" y="1285"/>
                    <a:pt x="17477" y="1285"/>
                    <a:pt x="17477" y="1285"/>
                  </a:cubicBezTo>
                  <a:lnTo>
                    <a:pt x="17477" y="16"/>
                  </a:lnTo>
                  <a:close/>
                  <a:moveTo>
                    <a:pt x="19320" y="16"/>
                  </a:moveTo>
                  <a:cubicBezTo>
                    <a:pt x="19493" y="16"/>
                    <a:pt x="19493" y="16"/>
                    <a:pt x="19493" y="16"/>
                  </a:cubicBezTo>
                  <a:cubicBezTo>
                    <a:pt x="19493" y="1285"/>
                    <a:pt x="19493" y="1285"/>
                    <a:pt x="19493" y="1285"/>
                  </a:cubicBezTo>
                  <a:cubicBezTo>
                    <a:pt x="19337" y="1285"/>
                    <a:pt x="19337" y="1285"/>
                    <a:pt x="19337" y="1285"/>
                  </a:cubicBezTo>
                  <a:cubicBezTo>
                    <a:pt x="18488" y="308"/>
                    <a:pt x="18488" y="308"/>
                    <a:pt x="18488" y="308"/>
                  </a:cubicBezTo>
                  <a:cubicBezTo>
                    <a:pt x="18488" y="1285"/>
                    <a:pt x="18488" y="1285"/>
                    <a:pt x="18488" y="1285"/>
                  </a:cubicBezTo>
                  <a:cubicBezTo>
                    <a:pt x="18317" y="1285"/>
                    <a:pt x="18317" y="1285"/>
                    <a:pt x="18317" y="1285"/>
                  </a:cubicBezTo>
                  <a:cubicBezTo>
                    <a:pt x="18317" y="16"/>
                    <a:pt x="18317" y="16"/>
                    <a:pt x="18317" y="16"/>
                  </a:cubicBezTo>
                  <a:cubicBezTo>
                    <a:pt x="18464" y="16"/>
                    <a:pt x="18464" y="16"/>
                    <a:pt x="18464" y="16"/>
                  </a:cubicBezTo>
                  <a:cubicBezTo>
                    <a:pt x="19320" y="1002"/>
                    <a:pt x="19320" y="1002"/>
                    <a:pt x="19320" y="1002"/>
                  </a:cubicBezTo>
                  <a:lnTo>
                    <a:pt x="19320" y="16"/>
                  </a:lnTo>
                  <a:close/>
                  <a:moveTo>
                    <a:pt x="20712" y="659"/>
                  </a:moveTo>
                  <a:cubicBezTo>
                    <a:pt x="21137" y="659"/>
                    <a:pt x="21137" y="659"/>
                    <a:pt x="21137" y="659"/>
                  </a:cubicBezTo>
                  <a:cubicBezTo>
                    <a:pt x="21137" y="1198"/>
                    <a:pt x="21137" y="1198"/>
                    <a:pt x="21137" y="1198"/>
                  </a:cubicBezTo>
                  <a:cubicBezTo>
                    <a:pt x="20981" y="1266"/>
                    <a:pt x="20826" y="1300"/>
                    <a:pt x="20673" y="1300"/>
                  </a:cubicBezTo>
                  <a:cubicBezTo>
                    <a:pt x="20463" y="1300"/>
                    <a:pt x="20294" y="1239"/>
                    <a:pt x="20169" y="1115"/>
                  </a:cubicBezTo>
                  <a:cubicBezTo>
                    <a:pt x="20043" y="994"/>
                    <a:pt x="19980" y="842"/>
                    <a:pt x="19980" y="662"/>
                  </a:cubicBezTo>
                  <a:cubicBezTo>
                    <a:pt x="19980" y="473"/>
                    <a:pt x="20045" y="314"/>
                    <a:pt x="20176" y="189"/>
                  </a:cubicBezTo>
                  <a:cubicBezTo>
                    <a:pt x="20306" y="63"/>
                    <a:pt x="20469" y="0"/>
                    <a:pt x="20666" y="0"/>
                  </a:cubicBezTo>
                  <a:cubicBezTo>
                    <a:pt x="20736" y="0"/>
                    <a:pt x="20804" y="8"/>
                    <a:pt x="20869" y="22"/>
                  </a:cubicBezTo>
                  <a:cubicBezTo>
                    <a:pt x="20933" y="39"/>
                    <a:pt x="21014" y="66"/>
                    <a:pt x="21112" y="109"/>
                  </a:cubicBezTo>
                  <a:cubicBezTo>
                    <a:pt x="21112" y="293"/>
                    <a:pt x="21112" y="293"/>
                    <a:pt x="21112" y="293"/>
                  </a:cubicBezTo>
                  <a:cubicBezTo>
                    <a:pt x="20961" y="205"/>
                    <a:pt x="20811" y="161"/>
                    <a:pt x="20661" y="161"/>
                  </a:cubicBezTo>
                  <a:cubicBezTo>
                    <a:pt x="20523" y="161"/>
                    <a:pt x="20407" y="209"/>
                    <a:pt x="20311" y="303"/>
                  </a:cubicBezTo>
                  <a:cubicBezTo>
                    <a:pt x="20215" y="397"/>
                    <a:pt x="20169" y="514"/>
                    <a:pt x="20169" y="651"/>
                  </a:cubicBezTo>
                  <a:cubicBezTo>
                    <a:pt x="20169" y="795"/>
                    <a:pt x="20215" y="913"/>
                    <a:pt x="20311" y="1004"/>
                  </a:cubicBezTo>
                  <a:cubicBezTo>
                    <a:pt x="20407" y="1096"/>
                    <a:pt x="20528" y="1142"/>
                    <a:pt x="20678" y="1142"/>
                  </a:cubicBezTo>
                  <a:cubicBezTo>
                    <a:pt x="20750" y="1142"/>
                    <a:pt x="20838" y="1125"/>
                    <a:pt x="20939" y="1092"/>
                  </a:cubicBezTo>
                  <a:cubicBezTo>
                    <a:pt x="20956" y="1087"/>
                    <a:pt x="20956" y="1087"/>
                    <a:pt x="20956" y="1087"/>
                  </a:cubicBezTo>
                  <a:cubicBezTo>
                    <a:pt x="20956" y="821"/>
                    <a:pt x="20956" y="821"/>
                    <a:pt x="20956" y="821"/>
                  </a:cubicBezTo>
                  <a:cubicBezTo>
                    <a:pt x="20712" y="821"/>
                    <a:pt x="20712" y="821"/>
                    <a:pt x="20712" y="821"/>
                  </a:cubicBezTo>
                  <a:lnTo>
                    <a:pt x="20712" y="659"/>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dirty="0">
                <a:solidFill>
                  <a:schemeClr val="tx1">
                    <a:alpha val="0"/>
                  </a:schemeClr>
                </a:solidFill>
              </a:endParaRPr>
            </a:p>
          </p:txBody>
        </p:sp>
      </p:gr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11" name="Picture 10"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33180" y="6394987"/>
            <a:ext cx="918000" cy="279915"/>
          </a:xfrm>
          <a:prstGeom prst="rect">
            <a:avLst/>
          </a:prstGeom>
        </p:spPr>
      </p:pic>
      <p:sp>
        <p:nvSpPr>
          <p:cNvPr id="6" name="Date Placeholder 5"/>
          <p:cNvSpPr>
            <a:spLocks noGrp="1"/>
          </p:cNvSpPr>
          <p:nvPr>
            <p:ph type="dt" sz="half" idx="10"/>
          </p:nvPr>
        </p:nvSpPr>
        <p:spPr/>
        <p:txBody>
          <a:bodyPr/>
          <a:lstStyle/>
          <a:p>
            <a:fld id="{C343001A-8BB6-4ED9-95CB-1253D9E707E4}" type="datetime1">
              <a:rPr lang="en-US" smtClean="0"/>
              <a:t>9/12/2018</a:t>
            </a:fld>
            <a:endParaRPr lang="en-US"/>
          </a:p>
        </p:txBody>
      </p:sp>
      <p:sp>
        <p:nvSpPr>
          <p:cNvPr id="9" name="Slide Number Placeholder 8"/>
          <p:cNvSpPr>
            <a:spLocks noGrp="1"/>
          </p:cNvSpPr>
          <p:nvPr>
            <p:ph type="sldNum" sz="quarter" idx="11"/>
          </p:nvPr>
        </p:nvSpPr>
        <p:spPr/>
        <p:txBody>
          <a:bodyPr/>
          <a:lstStyle/>
          <a:p>
            <a:fld id="{F6D0047C-F21D-444C-A117-40006823FE7F}" type="slidenum">
              <a:rPr lang="en-US" smtClean="0"/>
              <a:t>‹#›</a:t>
            </a:fld>
            <a:endParaRPr lang="en-US"/>
          </a:p>
        </p:txBody>
      </p:sp>
      <p:sp>
        <p:nvSpPr>
          <p:cNvPr id="13" name="Title 12"/>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257762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48A981-9D70-4B95-9F5D-14CA029822A2}" type="datetime1">
              <a:rPr lang="en-US" smtClean="0"/>
              <a:t>9/12/2018</a:t>
            </a:fld>
            <a:endParaRPr lang="en-US"/>
          </a:p>
        </p:txBody>
      </p:sp>
      <p:sp>
        <p:nvSpPr>
          <p:cNvPr id="6" name="Slide Number Placeholder 5"/>
          <p:cNvSpPr>
            <a:spLocks noGrp="1"/>
          </p:cNvSpPr>
          <p:nvPr>
            <p:ph type="sldNum" sz="quarter" idx="12"/>
          </p:nvPr>
        </p:nvSpPr>
        <p:spPr/>
        <p:txBody>
          <a:bodyPr/>
          <a:lstStyle/>
          <a:p>
            <a:fld id="{F6D0047C-F21D-444C-A117-40006823FE7F}" type="slidenum">
              <a:rPr lang="en-US" smtClean="0"/>
              <a:t>‹#›</a:t>
            </a:fld>
            <a:endParaRPr lang="en-US"/>
          </a:p>
        </p:txBody>
      </p:sp>
      <p:pic>
        <p:nvPicPr>
          <p:cNvPr id="9" name="Picture 8"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33180" y="6394987"/>
            <a:ext cx="918000" cy="279915"/>
          </a:xfrm>
          <a:prstGeom prst="rect">
            <a:avLst/>
          </a:prstGeom>
        </p:spPr>
      </p:pic>
    </p:spTree>
    <p:extLst>
      <p:ext uri="{BB962C8B-B14F-4D97-AF65-F5344CB8AC3E}">
        <p14:creationId xmlns:p14="http://schemas.microsoft.com/office/powerpoint/2010/main" val="1075770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6BE314-A898-4F33-B7C0-2E0629DA3EDE}" type="datetime1">
              <a:rPr lang="en-US" smtClean="0"/>
              <a:t>9/12/2018</a:t>
            </a:fld>
            <a:endParaRPr lang="en-US"/>
          </a:p>
        </p:txBody>
      </p:sp>
      <p:sp>
        <p:nvSpPr>
          <p:cNvPr id="6" name="Slide Number Placeholder 5"/>
          <p:cNvSpPr>
            <a:spLocks noGrp="1"/>
          </p:cNvSpPr>
          <p:nvPr>
            <p:ph type="sldNum" sz="quarter" idx="12"/>
          </p:nvPr>
        </p:nvSpPr>
        <p:spPr/>
        <p:txBody>
          <a:bodyPr/>
          <a:lstStyle/>
          <a:p>
            <a:fld id="{F6D0047C-F21D-444C-A117-40006823FE7F}" type="slidenum">
              <a:rPr lang="en-US" smtClean="0"/>
              <a:t>‹#›</a:t>
            </a:fld>
            <a:endParaRPr lang="en-US"/>
          </a:p>
        </p:txBody>
      </p:sp>
      <p:pic>
        <p:nvPicPr>
          <p:cNvPr id="8" name="Picture 7"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33180" y="6394987"/>
            <a:ext cx="918000" cy="279915"/>
          </a:xfrm>
          <a:prstGeom prst="rect">
            <a:avLst/>
          </a:prstGeom>
        </p:spPr>
      </p:pic>
    </p:spTree>
    <p:extLst>
      <p:ext uri="{BB962C8B-B14F-4D97-AF65-F5344CB8AC3E}">
        <p14:creationId xmlns:p14="http://schemas.microsoft.com/office/powerpoint/2010/main" val="42656383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9/12/2018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grpSp>
        <p:nvGrpSpPr>
          <p:cNvPr id="2" name="Group 4"/>
          <p:cNvGrpSpPr>
            <a:grpSpLocks noChangeAspect="1"/>
          </p:cNvGrpSpPr>
          <p:nvPr userDrawn="1"/>
        </p:nvGrpSpPr>
        <p:grpSpPr bwMode="auto">
          <a:xfrm>
            <a:off x="57755" y="6407126"/>
            <a:ext cx="1611690" cy="417560"/>
            <a:chOff x="21" y="4059"/>
            <a:chExt cx="1046" cy="271"/>
          </a:xfrm>
        </p:grpSpPr>
        <p:sp>
          <p:nvSpPr>
            <p:cNvPr id="3" name="AutoShape 3"/>
            <p:cNvSpPr>
              <a:spLocks noChangeAspect="1" noChangeArrowheads="1" noTextEdit="1"/>
            </p:cNvSpPr>
            <p:nvPr userDrawn="1"/>
          </p:nvSpPr>
          <p:spPr bwMode="auto">
            <a:xfrm>
              <a:off x="21" y="4059"/>
              <a:ext cx="1046" cy="27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solidFill>
                  <a:schemeClr val="tx1">
                    <a:alpha val="0"/>
                  </a:schemeClr>
                </a:solidFill>
              </a:endParaRPr>
            </a:p>
          </p:txBody>
        </p:sp>
        <p:sp>
          <p:nvSpPr>
            <p:cNvPr id="6" name="Freeform 5"/>
            <p:cNvSpPr>
              <a:spLocks noEditPoints="1"/>
            </p:cNvSpPr>
            <p:nvPr userDrawn="1"/>
          </p:nvSpPr>
          <p:spPr bwMode="auto">
            <a:xfrm>
              <a:off x="125" y="4168"/>
              <a:ext cx="838" cy="51"/>
            </a:xfrm>
            <a:custGeom>
              <a:avLst/>
              <a:gdLst>
                <a:gd name="T0" fmla="*/ 1055 w 21137"/>
                <a:gd name="T1" fmla="*/ 1285 h 1300"/>
                <a:gd name="T2" fmla="*/ 0 w 21137"/>
                <a:gd name="T3" fmla="*/ 1285 h 1300"/>
                <a:gd name="T4" fmla="*/ 417 w 21137"/>
                <a:gd name="T5" fmla="*/ 748 h 1300"/>
                <a:gd name="T6" fmla="*/ 1860 w 21137"/>
                <a:gd name="T7" fmla="*/ 1119 h 1300"/>
                <a:gd name="T8" fmla="*/ 1678 w 21137"/>
                <a:gd name="T9" fmla="*/ 16 h 1300"/>
                <a:gd name="T10" fmla="*/ 4021 w 21137"/>
                <a:gd name="T11" fmla="*/ 1290 h 1300"/>
                <a:gd name="T12" fmla="*/ 2636 w 21137"/>
                <a:gd name="T13" fmla="*/ 16 h 1300"/>
                <a:gd name="T14" fmla="*/ 3693 w 21137"/>
                <a:gd name="T15" fmla="*/ 16 h 1300"/>
                <a:gd name="T16" fmla="*/ 5470 w 21137"/>
                <a:gd name="T17" fmla="*/ 9 h 1300"/>
                <a:gd name="T18" fmla="*/ 5143 w 21137"/>
                <a:gd name="T19" fmla="*/ 909 h 1300"/>
                <a:gd name="T20" fmla="*/ 5610 w 21137"/>
                <a:gd name="T21" fmla="*/ 748 h 1300"/>
                <a:gd name="T22" fmla="*/ 7109 w 21137"/>
                <a:gd name="T23" fmla="*/ 16 h 1300"/>
                <a:gd name="T24" fmla="*/ 6675 w 21137"/>
                <a:gd name="T25" fmla="*/ 1285 h 1300"/>
                <a:gd name="T26" fmla="*/ 6765 w 21137"/>
                <a:gd name="T27" fmla="*/ 453 h 1300"/>
                <a:gd name="T28" fmla="*/ 7796 w 21137"/>
                <a:gd name="T29" fmla="*/ 514 h 1300"/>
                <a:gd name="T30" fmla="*/ 8407 w 21137"/>
                <a:gd name="T31" fmla="*/ 89 h 1300"/>
                <a:gd name="T32" fmla="*/ 7908 w 21137"/>
                <a:gd name="T33" fmla="*/ 309 h 1300"/>
                <a:gd name="T34" fmla="*/ 8457 w 21137"/>
                <a:gd name="T35" fmla="*/ 956 h 1300"/>
                <a:gd name="T36" fmla="*/ 7746 w 21137"/>
                <a:gd name="T37" fmla="*/ 953 h 1300"/>
                <a:gd name="T38" fmla="*/ 8119 w 21137"/>
                <a:gd name="T39" fmla="*/ 754 h 1300"/>
                <a:gd name="T40" fmla="*/ 10671 w 21137"/>
                <a:gd name="T41" fmla="*/ 1119 h 1300"/>
                <a:gd name="T42" fmla="*/ 11202 w 21137"/>
                <a:gd name="T43" fmla="*/ 16 h 1300"/>
                <a:gd name="T44" fmla="*/ 11383 w 21137"/>
                <a:gd name="T45" fmla="*/ 565 h 1300"/>
                <a:gd name="T46" fmla="*/ 11383 w 21137"/>
                <a:gd name="T47" fmla="*/ 1122 h 1300"/>
                <a:gd name="T48" fmla="*/ 11202 w 21137"/>
                <a:gd name="T49" fmla="*/ 16 h 1300"/>
                <a:gd name="T50" fmla="*/ 13458 w 21137"/>
                <a:gd name="T51" fmla="*/ 1285 h 1300"/>
                <a:gd name="T52" fmla="*/ 12402 w 21137"/>
                <a:gd name="T53" fmla="*/ 1285 h 1300"/>
                <a:gd name="T54" fmla="*/ 12819 w 21137"/>
                <a:gd name="T55" fmla="*/ 748 h 1300"/>
                <a:gd name="T56" fmla="*/ 14478 w 21137"/>
                <a:gd name="T57" fmla="*/ 16 h 1300"/>
                <a:gd name="T58" fmla="*/ 14682 w 21137"/>
                <a:gd name="T59" fmla="*/ 682 h 1300"/>
                <a:gd name="T60" fmla="*/ 15138 w 21137"/>
                <a:gd name="T61" fmla="*/ 1285 h 1300"/>
                <a:gd name="T62" fmla="*/ 14820 w 21137"/>
                <a:gd name="T63" fmla="*/ 1136 h 1300"/>
                <a:gd name="T64" fmla="*/ 14516 w 21137"/>
                <a:gd name="T65" fmla="*/ 754 h 1300"/>
                <a:gd name="T66" fmla="*/ 14160 w 21137"/>
                <a:gd name="T67" fmla="*/ 1285 h 1300"/>
                <a:gd name="T68" fmla="*/ 14411 w 21137"/>
                <a:gd name="T69" fmla="*/ 572 h 1300"/>
                <a:gd name="T70" fmla="*/ 14677 w 21137"/>
                <a:gd name="T71" fmla="*/ 260 h 1300"/>
                <a:gd name="T72" fmla="*/ 16830 w 21137"/>
                <a:gd name="T73" fmla="*/ 16 h 1300"/>
                <a:gd name="T74" fmla="*/ 15827 w 21137"/>
                <a:gd name="T75" fmla="*/ 1285 h 1300"/>
                <a:gd name="T76" fmla="*/ 16658 w 21137"/>
                <a:gd name="T77" fmla="*/ 1002 h 1300"/>
                <a:gd name="T78" fmla="*/ 17658 w 21137"/>
                <a:gd name="T79" fmla="*/ 1285 h 1300"/>
                <a:gd name="T80" fmla="*/ 19493 w 21137"/>
                <a:gd name="T81" fmla="*/ 16 h 1300"/>
                <a:gd name="T82" fmla="*/ 18488 w 21137"/>
                <a:gd name="T83" fmla="*/ 1285 h 1300"/>
                <a:gd name="T84" fmla="*/ 19320 w 21137"/>
                <a:gd name="T85" fmla="*/ 1002 h 1300"/>
                <a:gd name="T86" fmla="*/ 21137 w 21137"/>
                <a:gd name="T87" fmla="*/ 1198 h 1300"/>
                <a:gd name="T88" fmla="*/ 20176 w 21137"/>
                <a:gd name="T89" fmla="*/ 189 h 1300"/>
                <a:gd name="T90" fmla="*/ 21112 w 21137"/>
                <a:gd name="T91" fmla="*/ 293 h 1300"/>
                <a:gd name="T92" fmla="*/ 20311 w 21137"/>
                <a:gd name="T93" fmla="*/ 1004 h 1300"/>
                <a:gd name="T94" fmla="*/ 20956 w 21137"/>
                <a:gd name="T95" fmla="*/ 821 h 1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1137" h="1300">
                  <a:moveTo>
                    <a:pt x="545" y="9"/>
                  </a:moveTo>
                  <a:cubicBezTo>
                    <a:pt x="672" y="9"/>
                    <a:pt x="672" y="9"/>
                    <a:pt x="672" y="9"/>
                  </a:cubicBezTo>
                  <a:cubicBezTo>
                    <a:pt x="1241" y="1285"/>
                    <a:pt x="1241" y="1285"/>
                    <a:pt x="1241" y="1285"/>
                  </a:cubicBezTo>
                  <a:cubicBezTo>
                    <a:pt x="1055" y="1285"/>
                    <a:pt x="1055" y="1285"/>
                    <a:pt x="1055" y="1285"/>
                  </a:cubicBezTo>
                  <a:cubicBezTo>
                    <a:pt x="886" y="909"/>
                    <a:pt x="886" y="909"/>
                    <a:pt x="886" y="909"/>
                  </a:cubicBezTo>
                  <a:cubicBezTo>
                    <a:pt x="345" y="909"/>
                    <a:pt x="345" y="909"/>
                    <a:pt x="345" y="909"/>
                  </a:cubicBezTo>
                  <a:cubicBezTo>
                    <a:pt x="186" y="1285"/>
                    <a:pt x="186" y="1285"/>
                    <a:pt x="186" y="1285"/>
                  </a:cubicBezTo>
                  <a:cubicBezTo>
                    <a:pt x="0" y="1285"/>
                    <a:pt x="0" y="1285"/>
                    <a:pt x="0" y="1285"/>
                  </a:cubicBezTo>
                  <a:lnTo>
                    <a:pt x="545" y="9"/>
                  </a:lnTo>
                  <a:close/>
                  <a:moveTo>
                    <a:pt x="812" y="748"/>
                  </a:moveTo>
                  <a:cubicBezTo>
                    <a:pt x="607" y="287"/>
                    <a:pt x="607" y="287"/>
                    <a:pt x="607" y="287"/>
                  </a:cubicBezTo>
                  <a:cubicBezTo>
                    <a:pt x="417" y="748"/>
                    <a:pt x="417" y="748"/>
                    <a:pt x="417" y="748"/>
                  </a:cubicBezTo>
                  <a:lnTo>
                    <a:pt x="812" y="748"/>
                  </a:lnTo>
                  <a:close/>
                  <a:moveTo>
                    <a:pt x="1678" y="16"/>
                  </a:moveTo>
                  <a:cubicBezTo>
                    <a:pt x="1860" y="16"/>
                    <a:pt x="1860" y="16"/>
                    <a:pt x="1860" y="16"/>
                  </a:cubicBezTo>
                  <a:cubicBezTo>
                    <a:pt x="1860" y="1119"/>
                    <a:pt x="1860" y="1119"/>
                    <a:pt x="1860" y="1119"/>
                  </a:cubicBezTo>
                  <a:cubicBezTo>
                    <a:pt x="2431" y="1119"/>
                    <a:pt x="2431" y="1119"/>
                    <a:pt x="2431" y="1119"/>
                  </a:cubicBezTo>
                  <a:cubicBezTo>
                    <a:pt x="2431" y="1285"/>
                    <a:pt x="2431" y="1285"/>
                    <a:pt x="2431" y="1285"/>
                  </a:cubicBezTo>
                  <a:cubicBezTo>
                    <a:pt x="1678" y="1285"/>
                    <a:pt x="1678" y="1285"/>
                    <a:pt x="1678" y="1285"/>
                  </a:cubicBezTo>
                  <a:lnTo>
                    <a:pt x="1678" y="16"/>
                  </a:lnTo>
                  <a:close/>
                  <a:moveTo>
                    <a:pt x="4392" y="16"/>
                  </a:moveTo>
                  <a:cubicBezTo>
                    <a:pt x="4573" y="16"/>
                    <a:pt x="4573" y="16"/>
                    <a:pt x="4573" y="16"/>
                  </a:cubicBezTo>
                  <a:cubicBezTo>
                    <a:pt x="4061" y="1290"/>
                    <a:pt x="4061" y="1290"/>
                    <a:pt x="4061" y="1290"/>
                  </a:cubicBezTo>
                  <a:cubicBezTo>
                    <a:pt x="4021" y="1290"/>
                    <a:pt x="4021" y="1290"/>
                    <a:pt x="4021" y="1290"/>
                  </a:cubicBezTo>
                  <a:cubicBezTo>
                    <a:pt x="3606" y="258"/>
                    <a:pt x="3606" y="258"/>
                    <a:pt x="3606" y="258"/>
                  </a:cubicBezTo>
                  <a:cubicBezTo>
                    <a:pt x="3187" y="1290"/>
                    <a:pt x="3187" y="1290"/>
                    <a:pt x="3187" y="1290"/>
                  </a:cubicBezTo>
                  <a:cubicBezTo>
                    <a:pt x="3147" y="1290"/>
                    <a:pt x="3147" y="1290"/>
                    <a:pt x="3147" y="1290"/>
                  </a:cubicBezTo>
                  <a:cubicBezTo>
                    <a:pt x="2636" y="16"/>
                    <a:pt x="2636" y="16"/>
                    <a:pt x="2636" y="16"/>
                  </a:cubicBezTo>
                  <a:cubicBezTo>
                    <a:pt x="2819" y="16"/>
                    <a:pt x="2819" y="16"/>
                    <a:pt x="2819" y="16"/>
                  </a:cubicBezTo>
                  <a:cubicBezTo>
                    <a:pt x="3168" y="891"/>
                    <a:pt x="3168" y="891"/>
                    <a:pt x="3168" y="891"/>
                  </a:cubicBezTo>
                  <a:cubicBezTo>
                    <a:pt x="3521" y="16"/>
                    <a:pt x="3521" y="16"/>
                    <a:pt x="3521" y="16"/>
                  </a:cubicBezTo>
                  <a:cubicBezTo>
                    <a:pt x="3693" y="16"/>
                    <a:pt x="3693" y="16"/>
                    <a:pt x="3693" y="16"/>
                  </a:cubicBezTo>
                  <a:cubicBezTo>
                    <a:pt x="4047" y="891"/>
                    <a:pt x="4047" y="891"/>
                    <a:pt x="4047" y="891"/>
                  </a:cubicBezTo>
                  <a:lnTo>
                    <a:pt x="4392" y="16"/>
                  </a:lnTo>
                  <a:close/>
                  <a:moveTo>
                    <a:pt x="5343" y="9"/>
                  </a:moveTo>
                  <a:cubicBezTo>
                    <a:pt x="5470" y="9"/>
                    <a:pt x="5470" y="9"/>
                    <a:pt x="5470" y="9"/>
                  </a:cubicBezTo>
                  <a:cubicBezTo>
                    <a:pt x="6039" y="1285"/>
                    <a:pt x="6039" y="1285"/>
                    <a:pt x="6039" y="1285"/>
                  </a:cubicBezTo>
                  <a:cubicBezTo>
                    <a:pt x="5853" y="1285"/>
                    <a:pt x="5853" y="1285"/>
                    <a:pt x="5853" y="1285"/>
                  </a:cubicBezTo>
                  <a:cubicBezTo>
                    <a:pt x="5685" y="909"/>
                    <a:pt x="5685" y="909"/>
                    <a:pt x="5685" y="909"/>
                  </a:cubicBezTo>
                  <a:cubicBezTo>
                    <a:pt x="5143" y="909"/>
                    <a:pt x="5143" y="909"/>
                    <a:pt x="5143" y="909"/>
                  </a:cubicBezTo>
                  <a:cubicBezTo>
                    <a:pt x="4984" y="1285"/>
                    <a:pt x="4984" y="1285"/>
                    <a:pt x="4984" y="1285"/>
                  </a:cubicBezTo>
                  <a:cubicBezTo>
                    <a:pt x="4798" y="1285"/>
                    <a:pt x="4798" y="1285"/>
                    <a:pt x="4798" y="1285"/>
                  </a:cubicBezTo>
                  <a:lnTo>
                    <a:pt x="5343" y="9"/>
                  </a:lnTo>
                  <a:close/>
                  <a:moveTo>
                    <a:pt x="5610" y="748"/>
                  </a:moveTo>
                  <a:cubicBezTo>
                    <a:pt x="5405" y="287"/>
                    <a:pt x="5405" y="287"/>
                    <a:pt x="5405" y="287"/>
                  </a:cubicBezTo>
                  <a:cubicBezTo>
                    <a:pt x="5215" y="748"/>
                    <a:pt x="5215" y="748"/>
                    <a:pt x="5215" y="748"/>
                  </a:cubicBezTo>
                  <a:lnTo>
                    <a:pt x="5610" y="748"/>
                  </a:lnTo>
                  <a:close/>
                  <a:moveTo>
                    <a:pt x="7109" y="16"/>
                  </a:moveTo>
                  <a:cubicBezTo>
                    <a:pt x="7330" y="16"/>
                    <a:pt x="7330" y="16"/>
                    <a:pt x="7330" y="16"/>
                  </a:cubicBezTo>
                  <a:cubicBezTo>
                    <a:pt x="6861" y="614"/>
                    <a:pt x="6861" y="614"/>
                    <a:pt x="6861" y="614"/>
                  </a:cubicBezTo>
                  <a:cubicBezTo>
                    <a:pt x="6861" y="1285"/>
                    <a:pt x="6861" y="1285"/>
                    <a:pt x="6861" y="1285"/>
                  </a:cubicBezTo>
                  <a:cubicBezTo>
                    <a:pt x="6675" y="1285"/>
                    <a:pt x="6675" y="1285"/>
                    <a:pt x="6675" y="1285"/>
                  </a:cubicBezTo>
                  <a:cubicBezTo>
                    <a:pt x="6675" y="614"/>
                    <a:pt x="6675" y="614"/>
                    <a:pt x="6675" y="614"/>
                  </a:cubicBezTo>
                  <a:cubicBezTo>
                    <a:pt x="6206" y="16"/>
                    <a:pt x="6206" y="16"/>
                    <a:pt x="6206" y="16"/>
                  </a:cubicBezTo>
                  <a:cubicBezTo>
                    <a:pt x="6426" y="16"/>
                    <a:pt x="6426" y="16"/>
                    <a:pt x="6426" y="16"/>
                  </a:cubicBezTo>
                  <a:cubicBezTo>
                    <a:pt x="6765" y="453"/>
                    <a:pt x="6765" y="453"/>
                    <a:pt x="6765" y="453"/>
                  </a:cubicBezTo>
                  <a:lnTo>
                    <a:pt x="7109" y="16"/>
                  </a:lnTo>
                  <a:close/>
                  <a:moveTo>
                    <a:pt x="8119" y="754"/>
                  </a:moveTo>
                  <a:cubicBezTo>
                    <a:pt x="7981" y="670"/>
                    <a:pt x="7981" y="670"/>
                    <a:pt x="7981" y="670"/>
                  </a:cubicBezTo>
                  <a:cubicBezTo>
                    <a:pt x="7894" y="617"/>
                    <a:pt x="7833" y="565"/>
                    <a:pt x="7796" y="514"/>
                  </a:cubicBezTo>
                  <a:cubicBezTo>
                    <a:pt x="7759" y="463"/>
                    <a:pt x="7741" y="404"/>
                    <a:pt x="7741" y="337"/>
                  </a:cubicBezTo>
                  <a:cubicBezTo>
                    <a:pt x="7741" y="236"/>
                    <a:pt x="7776" y="157"/>
                    <a:pt x="7845" y="93"/>
                  </a:cubicBezTo>
                  <a:cubicBezTo>
                    <a:pt x="7914" y="31"/>
                    <a:pt x="8005" y="0"/>
                    <a:pt x="8115" y="0"/>
                  </a:cubicBezTo>
                  <a:cubicBezTo>
                    <a:pt x="8221" y="0"/>
                    <a:pt x="8318" y="30"/>
                    <a:pt x="8407" y="89"/>
                  </a:cubicBezTo>
                  <a:cubicBezTo>
                    <a:pt x="8407" y="295"/>
                    <a:pt x="8407" y="295"/>
                    <a:pt x="8407" y="295"/>
                  </a:cubicBezTo>
                  <a:cubicBezTo>
                    <a:pt x="8315" y="208"/>
                    <a:pt x="8217" y="164"/>
                    <a:pt x="8112" y="164"/>
                  </a:cubicBezTo>
                  <a:cubicBezTo>
                    <a:pt x="8052" y="164"/>
                    <a:pt x="8004" y="177"/>
                    <a:pt x="7965" y="204"/>
                  </a:cubicBezTo>
                  <a:cubicBezTo>
                    <a:pt x="7927" y="232"/>
                    <a:pt x="7908" y="267"/>
                    <a:pt x="7908" y="309"/>
                  </a:cubicBezTo>
                  <a:cubicBezTo>
                    <a:pt x="7908" y="348"/>
                    <a:pt x="7922" y="384"/>
                    <a:pt x="7950" y="416"/>
                  </a:cubicBezTo>
                  <a:cubicBezTo>
                    <a:pt x="7979" y="450"/>
                    <a:pt x="8023" y="485"/>
                    <a:pt x="8086" y="521"/>
                  </a:cubicBezTo>
                  <a:cubicBezTo>
                    <a:pt x="8224" y="603"/>
                    <a:pt x="8224" y="603"/>
                    <a:pt x="8224" y="603"/>
                  </a:cubicBezTo>
                  <a:cubicBezTo>
                    <a:pt x="8379" y="696"/>
                    <a:pt x="8457" y="813"/>
                    <a:pt x="8457" y="956"/>
                  </a:cubicBezTo>
                  <a:cubicBezTo>
                    <a:pt x="8457" y="1057"/>
                    <a:pt x="8423" y="1141"/>
                    <a:pt x="8355" y="1204"/>
                  </a:cubicBezTo>
                  <a:cubicBezTo>
                    <a:pt x="8287" y="1268"/>
                    <a:pt x="8198" y="1300"/>
                    <a:pt x="8089" y="1300"/>
                  </a:cubicBezTo>
                  <a:cubicBezTo>
                    <a:pt x="7964" y="1300"/>
                    <a:pt x="7849" y="1261"/>
                    <a:pt x="7746" y="1185"/>
                  </a:cubicBezTo>
                  <a:cubicBezTo>
                    <a:pt x="7746" y="953"/>
                    <a:pt x="7746" y="953"/>
                    <a:pt x="7746" y="953"/>
                  </a:cubicBezTo>
                  <a:cubicBezTo>
                    <a:pt x="7845" y="1077"/>
                    <a:pt x="7958" y="1140"/>
                    <a:pt x="8087" y="1140"/>
                  </a:cubicBezTo>
                  <a:cubicBezTo>
                    <a:pt x="8144" y="1140"/>
                    <a:pt x="8192" y="1124"/>
                    <a:pt x="8229" y="1092"/>
                  </a:cubicBezTo>
                  <a:cubicBezTo>
                    <a:pt x="8267" y="1061"/>
                    <a:pt x="8286" y="1021"/>
                    <a:pt x="8286" y="973"/>
                  </a:cubicBezTo>
                  <a:cubicBezTo>
                    <a:pt x="8286" y="896"/>
                    <a:pt x="8230" y="823"/>
                    <a:pt x="8119" y="754"/>
                  </a:cubicBezTo>
                  <a:moveTo>
                    <a:pt x="9917" y="16"/>
                  </a:moveTo>
                  <a:cubicBezTo>
                    <a:pt x="10099" y="16"/>
                    <a:pt x="10099" y="16"/>
                    <a:pt x="10099" y="16"/>
                  </a:cubicBezTo>
                  <a:cubicBezTo>
                    <a:pt x="10099" y="1119"/>
                    <a:pt x="10099" y="1119"/>
                    <a:pt x="10099" y="1119"/>
                  </a:cubicBezTo>
                  <a:cubicBezTo>
                    <a:pt x="10671" y="1119"/>
                    <a:pt x="10671" y="1119"/>
                    <a:pt x="10671" y="1119"/>
                  </a:cubicBezTo>
                  <a:cubicBezTo>
                    <a:pt x="10671" y="1285"/>
                    <a:pt x="10671" y="1285"/>
                    <a:pt x="10671" y="1285"/>
                  </a:cubicBezTo>
                  <a:cubicBezTo>
                    <a:pt x="9917" y="1285"/>
                    <a:pt x="9917" y="1285"/>
                    <a:pt x="9917" y="1285"/>
                  </a:cubicBezTo>
                  <a:lnTo>
                    <a:pt x="9917" y="16"/>
                  </a:lnTo>
                  <a:close/>
                  <a:moveTo>
                    <a:pt x="11202" y="16"/>
                  </a:moveTo>
                  <a:cubicBezTo>
                    <a:pt x="11921" y="16"/>
                    <a:pt x="11921" y="16"/>
                    <a:pt x="11921" y="16"/>
                  </a:cubicBezTo>
                  <a:cubicBezTo>
                    <a:pt x="11921" y="177"/>
                    <a:pt x="11921" y="177"/>
                    <a:pt x="11921" y="177"/>
                  </a:cubicBezTo>
                  <a:cubicBezTo>
                    <a:pt x="11383" y="177"/>
                    <a:pt x="11383" y="177"/>
                    <a:pt x="11383" y="177"/>
                  </a:cubicBezTo>
                  <a:cubicBezTo>
                    <a:pt x="11383" y="565"/>
                    <a:pt x="11383" y="565"/>
                    <a:pt x="11383" y="565"/>
                  </a:cubicBezTo>
                  <a:cubicBezTo>
                    <a:pt x="11903" y="565"/>
                    <a:pt x="11903" y="565"/>
                    <a:pt x="11903" y="565"/>
                  </a:cubicBezTo>
                  <a:cubicBezTo>
                    <a:pt x="11903" y="727"/>
                    <a:pt x="11903" y="727"/>
                    <a:pt x="11903" y="727"/>
                  </a:cubicBezTo>
                  <a:cubicBezTo>
                    <a:pt x="11383" y="727"/>
                    <a:pt x="11383" y="727"/>
                    <a:pt x="11383" y="727"/>
                  </a:cubicBezTo>
                  <a:cubicBezTo>
                    <a:pt x="11383" y="1122"/>
                    <a:pt x="11383" y="1122"/>
                    <a:pt x="11383" y="1122"/>
                  </a:cubicBezTo>
                  <a:cubicBezTo>
                    <a:pt x="11939" y="1122"/>
                    <a:pt x="11939" y="1122"/>
                    <a:pt x="11939" y="1122"/>
                  </a:cubicBezTo>
                  <a:cubicBezTo>
                    <a:pt x="11939" y="1283"/>
                    <a:pt x="11939" y="1283"/>
                    <a:pt x="11939" y="1283"/>
                  </a:cubicBezTo>
                  <a:cubicBezTo>
                    <a:pt x="11202" y="1283"/>
                    <a:pt x="11202" y="1283"/>
                    <a:pt x="11202" y="1283"/>
                  </a:cubicBezTo>
                  <a:lnTo>
                    <a:pt x="11202" y="16"/>
                  </a:lnTo>
                  <a:close/>
                  <a:moveTo>
                    <a:pt x="12946" y="9"/>
                  </a:moveTo>
                  <a:cubicBezTo>
                    <a:pt x="13075" y="9"/>
                    <a:pt x="13075" y="9"/>
                    <a:pt x="13075" y="9"/>
                  </a:cubicBezTo>
                  <a:cubicBezTo>
                    <a:pt x="13643" y="1285"/>
                    <a:pt x="13643" y="1285"/>
                    <a:pt x="13643" y="1285"/>
                  </a:cubicBezTo>
                  <a:cubicBezTo>
                    <a:pt x="13458" y="1285"/>
                    <a:pt x="13458" y="1285"/>
                    <a:pt x="13458" y="1285"/>
                  </a:cubicBezTo>
                  <a:cubicBezTo>
                    <a:pt x="13288" y="909"/>
                    <a:pt x="13288" y="909"/>
                    <a:pt x="13288" y="909"/>
                  </a:cubicBezTo>
                  <a:cubicBezTo>
                    <a:pt x="12746" y="909"/>
                    <a:pt x="12746" y="909"/>
                    <a:pt x="12746" y="909"/>
                  </a:cubicBezTo>
                  <a:cubicBezTo>
                    <a:pt x="12588" y="1285"/>
                    <a:pt x="12588" y="1285"/>
                    <a:pt x="12588" y="1285"/>
                  </a:cubicBezTo>
                  <a:cubicBezTo>
                    <a:pt x="12402" y="1285"/>
                    <a:pt x="12402" y="1285"/>
                    <a:pt x="12402" y="1285"/>
                  </a:cubicBezTo>
                  <a:lnTo>
                    <a:pt x="12946" y="9"/>
                  </a:lnTo>
                  <a:close/>
                  <a:moveTo>
                    <a:pt x="13214" y="748"/>
                  </a:moveTo>
                  <a:cubicBezTo>
                    <a:pt x="13009" y="287"/>
                    <a:pt x="13009" y="287"/>
                    <a:pt x="13009" y="287"/>
                  </a:cubicBezTo>
                  <a:cubicBezTo>
                    <a:pt x="12819" y="748"/>
                    <a:pt x="12819" y="748"/>
                    <a:pt x="12819" y="748"/>
                  </a:cubicBezTo>
                  <a:lnTo>
                    <a:pt x="13214" y="748"/>
                  </a:lnTo>
                  <a:close/>
                  <a:moveTo>
                    <a:pt x="14160" y="1285"/>
                  </a:moveTo>
                  <a:cubicBezTo>
                    <a:pt x="14160" y="16"/>
                    <a:pt x="14160" y="16"/>
                    <a:pt x="14160" y="16"/>
                  </a:cubicBezTo>
                  <a:cubicBezTo>
                    <a:pt x="14478" y="16"/>
                    <a:pt x="14478" y="16"/>
                    <a:pt x="14478" y="16"/>
                  </a:cubicBezTo>
                  <a:cubicBezTo>
                    <a:pt x="14606" y="16"/>
                    <a:pt x="14708" y="48"/>
                    <a:pt x="14784" y="112"/>
                  </a:cubicBezTo>
                  <a:cubicBezTo>
                    <a:pt x="14859" y="175"/>
                    <a:pt x="14896" y="261"/>
                    <a:pt x="14896" y="369"/>
                  </a:cubicBezTo>
                  <a:cubicBezTo>
                    <a:pt x="14896" y="444"/>
                    <a:pt x="14878" y="507"/>
                    <a:pt x="14841" y="560"/>
                  </a:cubicBezTo>
                  <a:cubicBezTo>
                    <a:pt x="14804" y="616"/>
                    <a:pt x="14751" y="655"/>
                    <a:pt x="14682" y="682"/>
                  </a:cubicBezTo>
                  <a:cubicBezTo>
                    <a:pt x="14723" y="708"/>
                    <a:pt x="14762" y="745"/>
                    <a:pt x="14801" y="791"/>
                  </a:cubicBezTo>
                  <a:cubicBezTo>
                    <a:pt x="14840" y="837"/>
                    <a:pt x="14895" y="917"/>
                    <a:pt x="14964" y="1031"/>
                  </a:cubicBezTo>
                  <a:cubicBezTo>
                    <a:pt x="15008" y="1103"/>
                    <a:pt x="15045" y="1158"/>
                    <a:pt x="15071" y="1195"/>
                  </a:cubicBezTo>
                  <a:cubicBezTo>
                    <a:pt x="15138" y="1285"/>
                    <a:pt x="15138" y="1285"/>
                    <a:pt x="15138" y="1285"/>
                  </a:cubicBezTo>
                  <a:cubicBezTo>
                    <a:pt x="14922" y="1285"/>
                    <a:pt x="14922" y="1285"/>
                    <a:pt x="14922" y="1285"/>
                  </a:cubicBezTo>
                  <a:cubicBezTo>
                    <a:pt x="14867" y="1201"/>
                    <a:pt x="14867" y="1201"/>
                    <a:pt x="14867" y="1201"/>
                  </a:cubicBezTo>
                  <a:cubicBezTo>
                    <a:pt x="14865" y="1199"/>
                    <a:pt x="14861" y="1193"/>
                    <a:pt x="14856" y="1186"/>
                  </a:cubicBezTo>
                  <a:cubicBezTo>
                    <a:pt x="14820" y="1136"/>
                    <a:pt x="14820" y="1136"/>
                    <a:pt x="14820" y="1136"/>
                  </a:cubicBezTo>
                  <a:cubicBezTo>
                    <a:pt x="14764" y="1043"/>
                    <a:pt x="14764" y="1043"/>
                    <a:pt x="14764" y="1043"/>
                  </a:cubicBezTo>
                  <a:cubicBezTo>
                    <a:pt x="14704" y="944"/>
                    <a:pt x="14704" y="944"/>
                    <a:pt x="14704" y="944"/>
                  </a:cubicBezTo>
                  <a:cubicBezTo>
                    <a:pt x="14666" y="893"/>
                    <a:pt x="14631" y="851"/>
                    <a:pt x="14600" y="820"/>
                  </a:cubicBezTo>
                  <a:cubicBezTo>
                    <a:pt x="14569" y="788"/>
                    <a:pt x="14541" y="767"/>
                    <a:pt x="14516" y="754"/>
                  </a:cubicBezTo>
                  <a:cubicBezTo>
                    <a:pt x="14490" y="740"/>
                    <a:pt x="14449" y="733"/>
                    <a:pt x="14389" y="733"/>
                  </a:cubicBezTo>
                  <a:cubicBezTo>
                    <a:pt x="14342" y="733"/>
                    <a:pt x="14342" y="733"/>
                    <a:pt x="14342" y="733"/>
                  </a:cubicBezTo>
                  <a:cubicBezTo>
                    <a:pt x="14342" y="1285"/>
                    <a:pt x="14342" y="1285"/>
                    <a:pt x="14342" y="1285"/>
                  </a:cubicBezTo>
                  <a:lnTo>
                    <a:pt x="14160" y="1285"/>
                  </a:lnTo>
                  <a:close/>
                  <a:moveTo>
                    <a:pt x="14396" y="170"/>
                  </a:moveTo>
                  <a:cubicBezTo>
                    <a:pt x="14342" y="170"/>
                    <a:pt x="14342" y="170"/>
                    <a:pt x="14342" y="170"/>
                  </a:cubicBezTo>
                  <a:cubicBezTo>
                    <a:pt x="14342" y="572"/>
                    <a:pt x="14342" y="572"/>
                    <a:pt x="14342" y="572"/>
                  </a:cubicBezTo>
                  <a:cubicBezTo>
                    <a:pt x="14411" y="572"/>
                    <a:pt x="14411" y="572"/>
                    <a:pt x="14411" y="572"/>
                  </a:cubicBezTo>
                  <a:cubicBezTo>
                    <a:pt x="14503" y="572"/>
                    <a:pt x="14566" y="564"/>
                    <a:pt x="14600" y="548"/>
                  </a:cubicBezTo>
                  <a:cubicBezTo>
                    <a:pt x="14634" y="531"/>
                    <a:pt x="14661" y="508"/>
                    <a:pt x="14680" y="476"/>
                  </a:cubicBezTo>
                  <a:cubicBezTo>
                    <a:pt x="14699" y="445"/>
                    <a:pt x="14709" y="408"/>
                    <a:pt x="14709" y="368"/>
                  </a:cubicBezTo>
                  <a:cubicBezTo>
                    <a:pt x="14709" y="327"/>
                    <a:pt x="14698" y="292"/>
                    <a:pt x="14677" y="260"/>
                  </a:cubicBezTo>
                  <a:cubicBezTo>
                    <a:pt x="14655" y="227"/>
                    <a:pt x="14626" y="204"/>
                    <a:pt x="14587" y="191"/>
                  </a:cubicBezTo>
                  <a:cubicBezTo>
                    <a:pt x="14548" y="177"/>
                    <a:pt x="14485" y="170"/>
                    <a:pt x="14396" y="170"/>
                  </a:cubicBezTo>
                  <a:moveTo>
                    <a:pt x="16658" y="16"/>
                  </a:moveTo>
                  <a:cubicBezTo>
                    <a:pt x="16830" y="16"/>
                    <a:pt x="16830" y="16"/>
                    <a:pt x="16830" y="16"/>
                  </a:cubicBezTo>
                  <a:cubicBezTo>
                    <a:pt x="16830" y="1285"/>
                    <a:pt x="16830" y="1285"/>
                    <a:pt x="16830" y="1285"/>
                  </a:cubicBezTo>
                  <a:cubicBezTo>
                    <a:pt x="16675" y="1285"/>
                    <a:pt x="16675" y="1285"/>
                    <a:pt x="16675" y="1285"/>
                  </a:cubicBezTo>
                  <a:cubicBezTo>
                    <a:pt x="15827" y="308"/>
                    <a:pt x="15827" y="308"/>
                    <a:pt x="15827" y="308"/>
                  </a:cubicBezTo>
                  <a:cubicBezTo>
                    <a:pt x="15827" y="1285"/>
                    <a:pt x="15827" y="1285"/>
                    <a:pt x="15827" y="1285"/>
                  </a:cubicBezTo>
                  <a:cubicBezTo>
                    <a:pt x="15656" y="1285"/>
                    <a:pt x="15656" y="1285"/>
                    <a:pt x="15656" y="1285"/>
                  </a:cubicBezTo>
                  <a:cubicBezTo>
                    <a:pt x="15656" y="16"/>
                    <a:pt x="15656" y="16"/>
                    <a:pt x="15656" y="16"/>
                  </a:cubicBezTo>
                  <a:cubicBezTo>
                    <a:pt x="15803" y="16"/>
                    <a:pt x="15803" y="16"/>
                    <a:pt x="15803" y="16"/>
                  </a:cubicBezTo>
                  <a:cubicBezTo>
                    <a:pt x="16658" y="1002"/>
                    <a:pt x="16658" y="1002"/>
                    <a:pt x="16658" y="1002"/>
                  </a:cubicBezTo>
                  <a:lnTo>
                    <a:pt x="16658" y="16"/>
                  </a:lnTo>
                  <a:close/>
                  <a:moveTo>
                    <a:pt x="17477" y="16"/>
                  </a:moveTo>
                  <a:cubicBezTo>
                    <a:pt x="17658" y="16"/>
                    <a:pt x="17658" y="16"/>
                    <a:pt x="17658" y="16"/>
                  </a:cubicBezTo>
                  <a:cubicBezTo>
                    <a:pt x="17658" y="1285"/>
                    <a:pt x="17658" y="1285"/>
                    <a:pt x="17658" y="1285"/>
                  </a:cubicBezTo>
                  <a:cubicBezTo>
                    <a:pt x="17477" y="1285"/>
                    <a:pt x="17477" y="1285"/>
                    <a:pt x="17477" y="1285"/>
                  </a:cubicBezTo>
                  <a:lnTo>
                    <a:pt x="17477" y="16"/>
                  </a:lnTo>
                  <a:close/>
                  <a:moveTo>
                    <a:pt x="19320" y="16"/>
                  </a:moveTo>
                  <a:cubicBezTo>
                    <a:pt x="19493" y="16"/>
                    <a:pt x="19493" y="16"/>
                    <a:pt x="19493" y="16"/>
                  </a:cubicBezTo>
                  <a:cubicBezTo>
                    <a:pt x="19493" y="1285"/>
                    <a:pt x="19493" y="1285"/>
                    <a:pt x="19493" y="1285"/>
                  </a:cubicBezTo>
                  <a:cubicBezTo>
                    <a:pt x="19337" y="1285"/>
                    <a:pt x="19337" y="1285"/>
                    <a:pt x="19337" y="1285"/>
                  </a:cubicBezTo>
                  <a:cubicBezTo>
                    <a:pt x="18488" y="308"/>
                    <a:pt x="18488" y="308"/>
                    <a:pt x="18488" y="308"/>
                  </a:cubicBezTo>
                  <a:cubicBezTo>
                    <a:pt x="18488" y="1285"/>
                    <a:pt x="18488" y="1285"/>
                    <a:pt x="18488" y="1285"/>
                  </a:cubicBezTo>
                  <a:cubicBezTo>
                    <a:pt x="18317" y="1285"/>
                    <a:pt x="18317" y="1285"/>
                    <a:pt x="18317" y="1285"/>
                  </a:cubicBezTo>
                  <a:cubicBezTo>
                    <a:pt x="18317" y="16"/>
                    <a:pt x="18317" y="16"/>
                    <a:pt x="18317" y="16"/>
                  </a:cubicBezTo>
                  <a:cubicBezTo>
                    <a:pt x="18464" y="16"/>
                    <a:pt x="18464" y="16"/>
                    <a:pt x="18464" y="16"/>
                  </a:cubicBezTo>
                  <a:cubicBezTo>
                    <a:pt x="19320" y="1002"/>
                    <a:pt x="19320" y="1002"/>
                    <a:pt x="19320" y="1002"/>
                  </a:cubicBezTo>
                  <a:lnTo>
                    <a:pt x="19320" y="16"/>
                  </a:lnTo>
                  <a:close/>
                  <a:moveTo>
                    <a:pt x="20712" y="659"/>
                  </a:moveTo>
                  <a:cubicBezTo>
                    <a:pt x="21137" y="659"/>
                    <a:pt x="21137" y="659"/>
                    <a:pt x="21137" y="659"/>
                  </a:cubicBezTo>
                  <a:cubicBezTo>
                    <a:pt x="21137" y="1198"/>
                    <a:pt x="21137" y="1198"/>
                    <a:pt x="21137" y="1198"/>
                  </a:cubicBezTo>
                  <a:cubicBezTo>
                    <a:pt x="20981" y="1266"/>
                    <a:pt x="20826" y="1300"/>
                    <a:pt x="20673" y="1300"/>
                  </a:cubicBezTo>
                  <a:cubicBezTo>
                    <a:pt x="20463" y="1300"/>
                    <a:pt x="20294" y="1239"/>
                    <a:pt x="20169" y="1115"/>
                  </a:cubicBezTo>
                  <a:cubicBezTo>
                    <a:pt x="20043" y="994"/>
                    <a:pt x="19980" y="842"/>
                    <a:pt x="19980" y="662"/>
                  </a:cubicBezTo>
                  <a:cubicBezTo>
                    <a:pt x="19980" y="473"/>
                    <a:pt x="20045" y="314"/>
                    <a:pt x="20176" y="189"/>
                  </a:cubicBezTo>
                  <a:cubicBezTo>
                    <a:pt x="20306" y="63"/>
                    <a:pt x="20469" y="0"/>
                    <a:pt x="20666" y="0"/>
                  </a:cubicBezTo>
                  <a:cubicBezTo>
                    <a:pt x="20736" y="0"/>
                    <a:pt x="20804" y="8"/>
                    <a:pt x="20869" y="22"/>
                  </a:cubicBezTo>
                  <a:cubicBezTo>
                    <a:pt x="20933" y="39"/>
                    <a:pt x="21014" y="66"/>
                    <a:pt x="21112" y="109"/>
                  </a:cubicBezTo>
                  <a:cubicBezTo>
                    <a:pt x="21112" y="293"/>
                    <a:pt x="21112" y="293"/>
                    <a:pt x="21112" y="293"/>
                  </a:cubicBezTo>
                  <a:cubicBezTo>
                    <a:pt x="20961" y="205"/>
                    <a:pt x="20811" y="161"/>
                    <a:pt x="20661" y="161"/>
                  </a:cubicBezTo>
                  <a:cubicBezTo>
                    <a:pt x="20523" y="161"/>
                    <a:pt x="20407" y="209"/>
                    <a:pt x="20311" y="303"/>
                  </a:cubicBezTo>
                  <a:cubicBezTo>
                    <a:pt x="20215" y="397"/>
                    <a:pt x="20169" y="514"/>
                    <a:pt x="20169" y="651"/>
                  </a:cubicBezTo>
                  <a:cubicBezTo>
                    <a:pt x="20169" y="795"/>
                    <a:pt x="20215" y="913"/>
                    <a:pt x="20311" y="1004"/>
                  </a:cubicBezTo>
                  <a:cubicBezTo>
                    <a:pt x="20407" y="1096"/>
                    <a:pt x="20528" y="1142"/>
                    <a:pt x="20678" y="1142"/>
                  </a:cubicBezTo>
                  <a:cubicBezTo>
                    <a:pt x="20750" y="1142"/>
                    <a:pt x="20838" y="1125"/>
                    <a:pt x="20939" y="1092"/>
                  </a:cubicBezTo>
                  <a:cubicBezTo>
                    <a:pt x="20956" y="1087"/>
                    <a:pt x="20956" y="1087"/>
                    <a:pt x="20956" y="1087"/>
                  </a:cubicBezTo>
                  <a:cubicBezTo>
                    <a:pt x="20956" y="821"/>
                    <a:pt x="20956" y="821"/>
                    <a:pt x="20956" y="821"/>
                  </a:cubicBezTo>
                  <a:cubicBezTo>
                    <a:pt x="20712" y="821"/>
                    <a:pt x="20712" y="821"/>
                    <a:pt x="20712" y="821"/>
                  </a:cubicBezTo>
                  <a:lnTo>
                    <a:pt x="20712" y="659"/>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dirty="0">
                <a:solidFill>
                  <a:schemeClr val="tx1">
                    <a:alpha val="0"/>
                  </a:schemeClr>
                </a:solidFill>
              </a:endParaRPr>
            </a:p>
          </p:txBody>
        </p:sp>
      </p:grpSp>
      <p:sp>
        <p:nvSpPr>
          <p:cNvPr id="18" name="Text Placeholder 17"/>
          <p:cNvSpPr>
            <a:spLocks noGrp="1"/>
          </p:cNvSpPr>
          <p:nvPr>
            <p:ph type="body" sz="quarter" idx="16" hasCustomPrompt="1"/>
          </p:nvPr>
        </p:nvSpPr>
        <p:spPr>
          <a:xfrm>
            <a:off x="1752600" y="6529254"/>
            <a:ext cx="5867400" cy="187537"/>
          </a:xfrm>
        </p:spPr>
        <p:txBody>
          <a:bodyPr/>
          <a:lstStyle>
            <a:lvl1pPr marL="0" indent="0">
              <a:buNone/>
              <a:defRPr sz="1200" baseline="0"/>
            </a:lvl1pPr>
          </a:lstStyle>
          <a:p>
            <a:pPr lvl="0"/>
            <a:r>
              <a:rPr lang="en-US" dirty="0" smtClean="0"/>
              <a:t>Click to add copyright line</a:t>
            </a:r>
            <a:endParaRPr lang="en-IN" dirty="0"/>
          </a:p>
        </p:txBody>
      </p:sp>
      <p:pic>
        <p:nvPicPr>
          <p:cNvPr id="15" name="Picture 14"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97400" y="6434394"/>
            <a:ext cx="918000" cy="279915"/>
          </a:xfrm>
          <a:prstGeom prst="rect">
            <a:avLst/>
          </a:prstGeom>
        </p:spPr>
      </p:pic>
    </p:spTree>
    <p:extLst>
      <p:ext uri="{BB962C8B-B14F-4D97-AF65-F5344CB8AC3E}">
        <p14:creationId xmlns:p14="http://schemas.microsoft.com/office/powerpoint/2010/main" val="26999042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4F2F12-3959-4A5F-BA14-82839AAEFC96}" type="datetime1">
              <a:rPr lang="en-US" smtClean="0"/>
              <a:t>9/12/2018</a:t>
            </a:fld>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r>
              <a:rPr lang="en-US" dirty="0" smtClean="0"/>
              <a:t>1-</a:t>
            </a:r>
            <a:fld id="{F6D0047C-F21D-444C-A117-40006823FE7F}" type="slidenum">
              <a:rPr lang="en-US" smtClean="0"/>
              <a:pPr/>
              <a:t>‹#›</a:t>
            </a:fld>
            <a:endParaRPr lang="en-US" dirty="0"/>
          </a:p>
        </p:txBody>
      </p:sp>
      <p:pic>
        <p:nvPicPr>
          <p:cNvPr id="9" name="Picture 8"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33180" y="6394987"/>
            <a:ext cx="918000" cy="279915"/>
          </a:xfrm>
          <a:prstGeom prst="rect">
            <a:avLst/>
          </a:prstGeom>
        </p:spPr>
      </p:pic>
    </p:spTree>
    <p:extLst>
      <p:ext uri="{BB962C8B-B14F-4D97-AF65-F5344CB8AC3E}">
        <p14:creationId xmlns:p14="http://schemas.microsoft.com/office/powerpoint/2010/main" val="3799319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9B2452-9608-4436-87E9-10B6E55473E2}" type="datetime1">
              <a:rPr lang="en-US" smtClean="0"/>
              <a:t>9/12/2018</a:t>
            </a:fld>
            <a:endParaRPr lang="en-US"/>
          </a:p>
        </p:txBody>
      </p:sp>
      <p:sp>
        <p:nvSpPr>
          <p:cNvPr id="6" name="Slide Number Placeholder 5"/>
          <p:cNvSpPr>
            <a:spLocks noGrp="1"/>
          </p:cNvSpPr>
          <p:nvPr>
            <p:ph type="sldNum" sz="quarter" idx="12"/>
          </p:nvPr>
        </p:nvSpPr>
        <p:spPr/>
        <p:txBody>
          <a:bodyPr/>
          <a:lstStyle/>
          <a:p>
            <a:fld id="{F6D0047C-F21D-444C-A117-40006823FE7F}" type="slidenum">
              <a:rPr lang="en-US" smtClean="0"/>
              <a:t>‹#›</a:t>
            </a:fld>
            <a:endParaRPr lang="en-US"/>
          </a:p>
        </p:txBody>
      </p:sp>
      <p:pic>
        <p:nvPicPr>
          <p:cNvPr id="8" name="Picture 7"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33180" y="6394987"/>
            <a:ext cx="918000" cy="279915"/>
          </a:xfrm>
          <a:prstGeom prst="rect">
            <a:avLst/>
          </a:prstGeom>
        </p:spPr>
      </p:pic>
    </p:spTree>
    <p:extLst>
      <p:ext uri="{BB962C8B-B14F-4D97-AF65-F5344CB8AC3E}">
        <p14:creationId xmlns:p14="http://schemas.microsoft.com/office/powerpoint/2010/main" val="39398497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8BC8D1-F376-4968-8199-4DBBD37F7ED4}" type="datetime1">
              <a:rPr lang="en-US" smtClean="0"/>
              <a:t>9/12/2018</a:t>
            </a:fld>
            <a:endParaRPr lang="en-US"/>
          </a:p>
        </p:txBody>
      </p:sp>
      <p:sp>
        <p:nvSpPr>
          <p:cNvPr id="7" name="Slide Number Placeholder 6"/>
          <p:cNvSpPr>
            <a:spLocks noGrp="1"/>
          </p:cNvSpPr>
          <p:nvPr>
            <p:ph type="sldNum" sz="quarter" idx="12"/>
          </p:nvPr>
        </p:nvSpPr>
        <p:spPr/>
        <p:txBody>
          <a:bodyPr/>
          <a:lstStyle/>
          <a:p>
            <a:fld id="{F6D0047C-F21D-444C-A117-40006823FE7F}" type="slidenum">
              <a:rPr lang="en-US" smtClean="0"/>
              <a:t>‹#›</a:t>
            </a:fld>
            <a:endParaRPr lang="en-US"/>
          </a:p>
        </p:txBody>
      </p:sp>
      <p:pic>
        <p:nvPicPr>
          <p:cNvPr id="9" name="Picture 8"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33180" y="6394987"/>
            <a:ext cx="918000" cy="279915"/>
          </a:xfrm>
          <a:prstGeom prst="rect">
            <a:avLst/>
          </a:prstGeom>
        </p:spPr>
      </p:pic>
    </p:spTree>
    <p:extLst>
      <p:ext uri="{BB962C8B-B14F-4D97-AF65-F5344CB8AC3E}">
        <p14:creationId xmlns:p14="http://schemas.microsoft.com/office/powerpoint/2010/main" val="3791316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E28A20-03CE-49F1-8B09-4CA8B84A4DA4}" type="datetime1">
              <a:rPr lang="en-US" smtClean="0"/>
              <a:t>9/12/2018</a:t>
            </a:fld>
            <a:endParaRPr lang="en-US"/>
          </a:p>
        </p:txBody>
      </p:sp>
      <p:sp>
        <p:nvSpPr>
          <p:cNvPr id="9" name="Slide Number Placeholder 8"/>
          <p:cNvSpPr>
            <a:spLocks noGrp="1"/>
          </p:cNvSpPr>
          <p:nvPr>
            <p:ph type="sldNum" sz="quarter" idx="12"/>
          </p:nvPr>
        </p:nvSpPr>
        <p:spPr/>
        <p:txBody>
          <a:bodyPr/>
          <a:lstStyle/>
          <a:p>
            <a:fld id="{F6D0047C-F21D-444C-A117-40006823FE7F}" type="slidenum">
              <a:rPr lang="en-US" smtClean="0"/>
              <a:t>‹#›</a:t>
            </a:fld>
            <a:endParaRPr lang="en-US"/>
          </a:p>
        </p:txBody>
      </p:sp>
      <p:pic>
        <p:nvPicPr>
          <p:cNvPr id="11" name="Picture 10"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33180" y="6394987"/>
            <a:ext cx="918000" cy="279915"/>
          </a:xfrm>
          <a:prstGeom prst="rect">
            <a:avLst/>
          </a:prstGeom>
        </p:spPr>
      </p:pic>
    </p:spTree>
    <p:extLst>
      <p:ext uri="{BB962C8B-B14F-4D97-AF65-F5344CB8AC3E}">
        <p14:creationId xmlns:p14="http://schemas.microsoft.com/office/powerpoint/2010/main" val="2668215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489513-2BB3-4D06-898E-81B36B513548}" type="datetime1">
              <a:rPr lang="en-US" smtClean="0"/>
              <a:t>9/12/2018</a:t>
            </a:fld>
            <a:endParaRPr lang="en-US"/>
          </a:p>
        </p:txBody>
      </p:sp>
      <p:sp>
        <p:nvSpPr>
          <p:cNvPr id="5" name="Slide Number Placeholder 4"/>
          <p:cNvSpPr>
            <a:spLocks noGrp="1"/>
          </p:cNvSpPr>
          <p:nvPr>
            <p:ph type="sldNum" sz="quarter" idx="12"/>
          </p:nvPr>
        </p:nvSpPr>
        <p:spPr/>
        <p:txBody>
          <a:bodyPr/>
          <a:lstStyle/>
          <a:p>
            <a:fld id="{F6D0047C-F21D-444C-A117-40006823FE7F}" type="slidenum">
              <a:rPr lang="en-US" smtClean="0"/>
              <a:t>‹#›</a:t>
            </a:fld>
            <a:endParaRPr lang="en-US"/>
          </a:p>
        </p:txBody>
      </p:sp>
      <p:pic>
        <p:nvPicPr>
          <p:cNvPr id="7" name="Picture 6"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33180" y="6394987"/>
            <a:ext cx="918000" cy="279915"/>
          </a:xfrm>
          <a:prstGeom prst="rect">
            <a:avLst/>
          </a:prstGeom>
        </p:spPr>
      </p:pic>
    </p:spTree>
    <p:extLst>
      <p:ext uri="{BB962C8B-B14F-4D97-AF65-F5344CB8AC3E}">
        <p14:creationId xmlns:p14="http://schemas.microsoft.com/office/powerpoint/2010/main" val="3117790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C949C3-783F-4A3E-8EF2-EABE69AE4017}" type="datetime1">
              <a:rPr lang="en-US" smtClean="0"/>
              <a:t>9/12/2018</a:t>
            </a:fld>
            <a:endParaRPr lang="en-US"/>
          </a:p>
        </p:txBody>
      </p:sp>
      <p:sp>
        <p:nvSpPr>
          <p:cNvPr id="4" name="Slide Number Placeholder 3"/>
          <p:cNvSpPr>
            <a:spLocks noGrp="1"/>
          </p:cNvSpPr>
          <p:nvPr>
            <p:ph type="sldNum" sz="quarter" idx="12"/>
          </p:nvPr>
        </p:nvSpPr>
        <p:spPr/>
        <p:txBody>
          <a:bodyPr/>
          <a:lstStyle/>
          <a:p>
            <a:fld id="{F6D0047C-F21D-444C-A117-40006823FE7F}" type="slidenum">
              <a:rPr lang="en-US" smtClean="0"/>
              <a:t>‹#›</a:t>
            </a:fld>
            <a:endParaRPr lang="en-US"/>
          </a:p>
        </p:txBody>
      </p:sp>
      <p:pic>
        <p:nvPicPr>
          <p:cNvPr id="6" name="Picture 5"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33180" y="6394987"/>
            <a:ext cx="918000" cy="279915"/>
          </a:xfrm>
          <a:prstGeom prst="rect">
            <a:avLst/>
          </a:prstGeom>
        </p:spPr>
      </p:pic>
    </p:spTree>
    <p:extLst>
      <p:ext uri="{BB962C8B-B14F-4D97-AF65-F5344CB8AC3E}">
        <p14:creationId xmlns:p14="http://schemas.microsoft.com/office/powerpoint/2010/main" val="3905736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C852F6-37E3-4BD5-B136-FC3FDB3C5D60}" type="datetime1">
              <a:rPr lang="en-US" smtClean="0"/>
              <a:t>9/12/2018</a:t>
            </a:fld>
            <a:endParaRPr lang="en-US"/>
          </a:p>
        </p:txBody>
      </p:sp>
      <p:sp>
        <p:nvSpPr>
          <p:cNvPr id="7" name="Slide Number Placeholder 6"/>
          <p:cNvSpPr>
            <a:spLocks noGrp="1"/>
          </p:cNvSpPr>
          <p:nvPr>
            <p:ph type="sldNum" sz="quarter" idx="12"/>
          </p:nvPr>
        </p:nvSpPr>
        <p:spPr/>
        <p:txBody>
          <a:bodyPr/>
          <a:lstStyle/>
          <a:p>
            <a:fld id="{F6D0047C-F21D-444C-A117-40006823FE7F}" type="slidenum">
              <a:rPr lang="en-US" smtClean="0"/>
              <a:t>‹#›</a:t>
            </a:fld>
            <a:endParaRPr lang="en-US"/>
          </a:p>
        </p:txBody>
      </p:sp>
      <p:pic>
        <p:nvPicPr>
          <p:cNvPr id="10" name="Picture 9"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33180" y="6394987"/>
            <a:ext cx="918000" cy="279915"/>
          </a:xfrm>
          <a:prstGeom prst="rect">
            <a:avLst/>
          </a:prstGeom>
        </p:spPr>
      </p:pic>
    </p:spTree>
    <p:extLst>
      <p:ext uri="{BB962C8B-B14F-4D97-AF65-F5344CB8AC3E}">
        <p14:creationId xmlns:p14="http://schemas.microsoft.com/office/powerpoint/2010/main" val="2454867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317149-A333-4125-941A-12CB4D45A118}" type="datetime1">
              <a:rPr lang="en-US" smtClean="0"/>
              <a:t>9/12/2018</a:t>
            </a:fld>
            <a:endParaRPr lang="en-US"/>
          </a:p>
        </p:txBody>
      </p:sp>
      <p:sp>
        <p:nvSpPr>
          <p:cNvPr id="7" name="Slide Number Placeholder 6"/>
          <p:cNvSpPr>
            <a:spLocks noGrp="1"/>
          </p:cNvSpPr>
          <p:nvPr>
            <p:ph type="sldNum" sz="quarter" idx="12"/>
          </p:nvPr>
        </p:nvSpPr>
        <p:spPr/>
        <p:txBody>
          <a:bodyPr/>
          <a:lstStyle/>
          <a:p>
            <a:fld id="{F6D0047C-F21D-444C-A117-40006823FE7F}" type="slidenum">
              <a:rPr lang="en-US" smtClean="0"/>
              <a:t>‹#›</a:t>
            </a:fld>
            <a:endParaRPr lang="en-US"/>
          </a:p>
        </p:txBody>
      </p:sp>
      <p:pic>
        <p:nvPicPr>
          <p:cNvPr id="9" name="Picture 8"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33180" y="6394987"/>
            <a:ext cx="918000" cy="279915"/>
          </a:xfrm>
          <a:prstGeom prst="rect">
            <a:avLst/>
          </a:prstGeom>
        </p:spPr>
      </p:pic>
    </p:spTree>
    <p:extLst>
      <p:ext uri="{BB962C8B-B14F-4D97-AF65-F5344CB8AC3E}">
        <p14:creationId xmlns:p14="http://schemas.microsoft.com/office/powerpoint/2010/main" val="824377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43001A-8BB6-4ED9-95CB-1253D9E707E4}" type="datetime1">
              <a:rPr lang="en-US" smtClean="0"/>
              <a:t>9/12/2018</a:t>
            </a:fld>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D0047C-F21D-444C-A117-40006823FE7F}" type="slidenum">
              <a:rPr lang="en-US" smtClean="0"/>
              <a:t>‹#›</a:t>
            </a:fld>
            <a:endParaRPr lang="en-US"/>
          </a:p>
        </p:txBody>
      </p:sp>
      <p:sp>
        <p:nvSpPr>
          <p:cNvPr id="10" name="Footer Placeholder 4"/>
          <p:cNvSpPr txBox="1">
            <a:spLocks/>
          </p:cNvSpPr>
          <p:nvPr userDrawn="1"/>
        </p:nvSpPr>
        <p:spPr>
          <a:xfrm>
            <a:off x="-381000" y="6407558"/>
            <a:ext cx="6934200" cy="327025"/>
          </a:xfrm>
          <a:prstGeom prst="rect">
            <a:avLst/>
          </a:prstGeom>
        </p:spPr>
        <p:txBody>
          <a:bodyPr wrap="none"/>
          <a:lstStyle>
            <a:defPPr>
              <a:defRPr lang="en-US"/>
            </a:defPPr>
            <a:lvl1pPr marL="0" algn="l" defTabSz="457200" rtl="0" eaLnBrk="1" latinLnBrk="0" hangingPunct="1">
              <a:defRPr sz="700" kern="1200">
                <a:solidFill>
                  <a:schemeClr val="tx1"/>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200" b="1"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lvl="2" algn="ctr"/>
            <a:r>
              <a:rPr lang="en-US" b="0" dirty="0" smtClean="0"/>
              <a:t>Copyright © 2018, 2014, 2011 Pearson Education, Inc. All Rights Reserved</a:t>
            </a:r>
            <a:endParaRPr lang="en-US" b="0" dirty="0"/>
          </a:p>
        </p:txBody>
      </p:sp>
    </p:spTree>
    <p:extLst>
      <p:ext uri="{BB962C8B-B14F-4D97-AF65-F5344CB8AC3E}">
        <p14:creationId xmlns:p14="http://schemas.microsoft.com/office/powerpoint/2010/main" val="28795319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599"/>
            <a:ext cx="8382000" cy="1022534"/>
          </a:xfrm>
        </p:spPr>
        <p:txBody>
          <a:bodyPr>
            <a:normAutofit/>
          </a:bodyPr>
          <a:lstStyle/>
          <a:p>
            <a:pPr lvl="0" algn="l" defTabSz="914400">
              <a:defRPr/>
            </a:pPr>
            <a:r>
              <a:rPr lang="en-US" altLang="en-US" b="1" kern="0" dirty="0">
                <a:solidFill>
                  <a:srgbClr val="007FA3"/>
                </a:solidFill>
                <a:ea typeface="+mn-ea"/>
                <a:cs typeface="Arial" panose="020B0604020202020204" pitchFamily="34" charset="0"/>
                <a:sym typeface="Times New Roman" panose="02020603050405020304" pitchFamily="18" charset="0"/>
              </a:rPr>
              <a:t>International Economics</a:t>
            </a:r>
          </a:p>
        </p:txBody>
      </p:sp>
      <p:sp>
        <p:nvSpPr>
          <p:cNvPr id="7" name="Text Placeholder 2"/>
          <p:cNvSpPr>
            <a:spLocks noGrp="1"/>
          </p:cNvSpPr>
          <p:nvPr>
            <p:ph type="body" sz="quarter" idx="13"/>
          </p:nvPr>
        </p:nvSpPr>
        <p:spPr>
          <a:xfrm>
            <a:off x="457200" y="1067131"/>
            <a:ext cx="8229600" cy="478970"/>
          </a:xfrm>
        </p:spPr>
        <p:txBody>
          <a:bodyPr/>
          <a:lstStyle/>
          <a:p>
            <a:r>
              <a:rPr lang="en-US" sz="3600" dirty="0" smtClean="0"/>
              <a:t>Seventh Edition</a:t>
            </a:r>
          </a:p>
        </p:txBody>
      </p:sp>
      <p:sp>
        <p:nvSpPr>
          <p:cNvPr id="4" name="Text Placeholder 3"/>
          <p:cNvSpPr>
            <a:spLocks noGrp="1"/>
          </p:cNvSpPr>
          <p:nvPr>
            <p:ph type="body" sz="quarter" idx="14"/>
          </p:nvPr>
        </p:nvSpPr>
        <p:spPr/>
        <p:txBody>
          <a:bodyPr/>
          <a:lstStyle/>
          <a:p>
            <a:pPr algn="ctr"/>
            <a:r>
              <a:rPr lang="en-IN" sz="4000" b="1" dirty="0"/>
              <a:t>Chapter </a:t>
            </a:r>
            <a:r>
              <a:rPr lang="en-IN" sz="4000" b="1" dirty="0" smtClean="0"/>
              <a:t>1</a:t>
            </a:r>
            <a:endParaRPr lang="en-IN" sz="4000" dirty="0"/>
          </a:p>
        </p:txBody>
      </p:sp>
      <p:sp>
        <p:nvSpPr>
          <p:cNvPr id="5" name="Text Placeholder 4"/>
          <p:cNvSpPr>
            <a:spLocks noGrp="1"/>
          </p:cNvSpPr>
          <p:nvPr>
            <p:ph type="body" sz="quarter" idx="15"/>
          </p:nvPr>
        </p:nvSpPr>
        <p:spPr>
          <a:xfrm>
            <a:off x="5029200" y="3322637"/>
            <a:ext cx="3657600" cy="2925763"/>
          </a:xfrm>
        </p:spPr>
        <p:txBody>
          <a:bodyPr/>
          <a:lstStyle/>
          <a:p>
            <a:pPr algn="ctr"/>
            <a:r>
              <a:rPr lang="en-US" sz="3600" dirty="0" smtClean="0">
                <a:ea typeface="Verdana" panose="020B0604030504040204" pitchFamily="34" charset="0"/>
                <a:cs typeface="Arial" panose="020B0604020202020204" pitchFamily="34" charset="0"/>
              </a:rPr>
              <a:t>An Introduction to the World Economy</a:t>
            </a:r>
            <a:endParaRPr lang="en-US" sz="3600" dirty="0">
              <a:cs typeface="Arial" panose="020B0604020202020204" pitchFamily="34" charset="0"/>
            </a:endParaRPr>
          </a:p>
        </p:txBody>
      </p:sp>
      <p:pic>
        <p:nvPicPr>
          <p:cNvPr id="9" name="Picture 2" descr="Front Cover: International Economics Seventh Edition by Gerbe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0439" y="1838303"/>
            <a:ext cx="3518969" cy="4410097"/>
          </a:xfrm>
          <a:prstGeom prst="rect">
            <a:avLst/>
          </a:prstGeom>
        </p:spPr>
      </p:pic>
      <p:sp>
        <p:nvSpPr>
          <p:cNvPr id="3" name="Text Placeholder 5"/>
          <p:cNvSpPr>
            <a:spLocks noGrp="1"/>
          </p:cNvSpPr>
          <p:nvPr>
            <p:ph type="body" sz="quarter" idx="16"/>
          </p:nvPr>
        </p:nvSpPr>
        <p:spPr>
          <a:xfrm>
            <a:off x="1752600" y="6477598"/>
            <a:ext cx="5867400" cy="328746"/>
          </a:xfrm>
        </p:spPr>
        <p:txBody>
          <a:bodyPr>
            <a:normAutofit fontScale="40000" lnSpcReduction="20000"/>
          </a:bodyPr>
          <a:lstStyle/>
          <a:p>
            <a:r>
              <a:rPr lang="en-US" sz="3600" dirty="0"/>
              <a:t>Copyright © 2018, 2014, 2011 Pearson Education, Inc. All Rights Reserved</a:t>
            </a:r>
          </a:p>
          <a:p>
            <a:endParaRPr lang="en-US" dirty="0"/>
          </a:p>
        </p:txBody>
      </p:sp>
    </p:spTree>
    <p:extLst>
      <p:ext uri="{BB962C8B-B14F-4D97-AF65-F5344CB8AC3E}">
        <p14:creationId xmlns:p14="http://schemas.microsoft.com/office/powerpoint/2010/main" val="15257719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7FA3"/>
                </a:solidFill>
              </a:rPr>
              <a:t>International Migration of </a:t>
            </a:r>
            <a:br>
              <a:rPr lang="en-US" b="1" dirty="0" smtClean="0">
                <a:solidFill>
                  <a:srgbClr val="007FA3"/>
                </a:solidFill>
              </a:rPr>
            </a:br>
            <a:r>
              <a:rPr lang="en-US" b="1" dirty="0" smtClean="0">
                <a:solidFill>
                  <a:srgbClr val="007FA3"/>
                </a:solidFill>
              </a:rPr>
              <a:t>Labor </a:t>
            </a:r>
            <a:r>
              <a:rPr lang="en-US" sz="3100" b="1" dirty="0" smtClean="0">
                <a:solidFill>
                  <a:srgbClr val="007FA3"/>
                </a:solidFill>
              </a:rPr>
              <a:t>(1 of 2)</a:t>
            </a:r>
            <a:endParaRPr lang="en-US" sz="3100" b="1" dirty="0">
              <a:solidFill>
                <a:srgbClr val="007FA3"/>
              </a:solidFill>
            </a:endParaRPr>
          </a:p>
        </p:txBody>
      </p:sp>
      <p:sp>
        <p:nvSpPr>
          <p:cNvPr id="3" name="Content Placeholder 2"/>
          <p:cNvSpPr>
            <a:spLocks noGrp="1"/>
          </p:cNvSpPr>
          <p:nvPr>
            <p:ph idx="1"/>
          </p:nvPr>
        </p:nvSpPr>
        <p:spPr/>
        <p:txBody>
          <a:bodyPr>
            <a:normAutofit lnSpcReduction="10000"/>
          </a:bodyPr>
          <a:lstStyle/>
          <a:p>
            <a:pPr>
              <a:buClr>
                <a:srgbClr val="007FA3"/>
              </a:buClr>
            </a:pPr>
            <a:r>
              <a:rPr lang="en-US" dirty="0" smtClean="0"/>
              <a:t>Capital and labor movements across international boundaries are part of international economic integration.</a:t>
            </a:r>
          </a:p>
          <a:p>
            <a:pPr>
              <a:buClr>
                <a:srgbClr val="007FA3"/>
              </a:buClr>
            </a:pPr>
            <a:r>
              <a:rPr lang="en-US" dirty="0" smtClean="0"/>
              <a:t>International migration was larger, relative to population, before World War I than it is today.</a:t>
            </a:r>
          </a:p>
          <a:p>
            <a:pPr>
              <a:buClr>
                <a:srgbClr val="007FA3"/>
              </a:buClr>
            </a:pPr>
            <a:r>
              <a:rPr lang="en-US" dirty="0" smtClean="0"/>
              <a:t>Before World War I, most countries did not require passports and visas, and there were few border controls.</a:t>
            </a:r>
            <a:endParaRPr lang="en-US" dirty="0"/>
          </a:p>
        </p:txBody>
      </p:sp>
    </p:spTree>
    <p:extLst>
      <p:ext uri="{BB962C8B-B14F-4D97-AF65-F5344CB8AC3E}">
        <p14:creationId xmlns:p14="http://schemas.microsoft.com/office/powerpoint/2010/main" val="18913935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7FA3"/>
                </a:solidFill>
              </a:rPr>
              <a:t>International Migration of </a:t>
            </a:r>
            <a:br>
              <a:rPr lang="en-US" b="1" dirty="0" smtClean="0">
                <a:solidFill>
                  <a:srgbClr val="007FA3"/>
                </a:solidFill>
              </a:rPr>
            </a:br>
            <a:r>
              <a:rPr lang="en-US" b="1" dirty="0" smtClean="0">
                <a:solidFill>
                  <a:srgbClr val="007FA3"/>
                </a:solidFill>
              </a:rPr>
              <a:t>Labor </a:t>
            </a:r>
            <a:r>
              <a:rPr lang="en-US" sz="3100" b="1" dirty="0" smtClean="0">
                <a:solidFill>
                  <a:srgbClr val="007FA3"/>
                </a:solidFill>
              </a:rPr>
              <a:t>(2 of 2)</a:t>
            </a:r>
            <a:endParaRPr lang="en-US" sz="3100" b="1" dirty="0">
              <a:solidFill>
                <a:srgbClr val="007FA3"/>
              </a:solidFill>
            </a:endParaRPr>
          </a:p>
        </p:txBody>
      </p:sp>
      <p:sp>
        <p:nvSpPr>
          <p:cNvPr id="3" name="Content Placeholder 2"/>
          <p:cNvSpPr>
            <a:spLocks noGrp="1"/>
          </p:cNvSpPr>
          <p:nvPr>
            <p:ph idx="1"/>
          </p:nvPr>
        </p:nvSpPr>
        <p:spPr/>
        <p:txBody>
          <a:bodyPr>
            <a:normAutofit/>
          </a:bodyPr>
          <a:lstStyle/>
          <a:p>
            <a:pPr>
              <a:buClr>
                <a:srgbClr val="007FA3"/>
              </a:buClr>
            </a:pPr>
            <a:r>
              <a:rPr lang="en-US" dirty="0" smtClean="0"/>
              <a:t>In 1900, about 14.5 percent of the U.S. population was immigrants.</a:t>
            </a:r>
          </a:p>
          <a:p>
            <a:pPr>
              <a:buClr>
                <a:srgbClr val="007FA3"/>
              </a:buClr>
            </a:pPr>
            <a:r>
              <a:rPr lang="en-US" dirty="0" smtClean="0"/>
              <a:t>Today, it is around 13 percent.</a:t>
            </a:r>
          </a:p>
          <a:p>
            <a:pPr>
              <a:buClr>
                <a:srgbClr val="007FA3"/>
              </a:buClr>
            </a:pPr>
            <a:r>
              <a:rPr lang="en-US" dirty="0" smtClean="0"/>
              <a:t>Migration has increased since the 1960s, but immigrants as a percentage of the total population is less than it was in 1900.</a:t>
            </a:r>
          </a:p>
        </p:txBody>
      </p:sp>
    </p:spTree>
    <p:extLst>
      <p:ext uri="{BB962C8B-B14F-4D97-AF65-F5344CB8AC3E}">
        <p14:creationId xmlns:p14="http://schemas.microsoft.com/office/powerpoint/2010/main" val="17735994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FA3"/>
                </a:solidFill>
              </a:rPr>
              <a:t>International Capital </a:t>
            </a:r>
            <a:r>
              <a:rPr lang="en-US" b="1" dirty="0">
                <a:solidFill>
                  <a:srgbClr val="007FA3"/>
                </a:solidFill>
              </a:rPr>
              <a:t>F</a:t>
            </a:r>
            <a:r>
              <a:rPr lang="en-US" b="1" dirty="0" smtClean="0">
                <a:solidFill>
                  <a:srgbClr val="007FA3"/>
                </a:solidFill>
              </a:rPr>
              <a:t>lows </a:t>
            </a:r>
            <a:r>
              <a:rPr lang="en-US" sz="2800" b="1" dirty="0" smtClean="0">
                <a:solidFill>
                  <a:srgbClr val="007FA3"/>
                </a:solidFill>
              </a:rPr>
              <a:t>(1 of 3)</a:t>
            </a:r>
            <a:endParaRPr lang="en-US" sz="2800" b="1" dirty="0">
              <a:solidFill>
                <a:srgbClr val="007FA3"/>
              </a:solidFill>
            </a:endParaRPr>
          </a:p>
        </p:txBody>
      </p:sp>
      <p:sp>
        <p:nvSpPr>
          <p:cNvPr id="3" name="Content Placeholder 2"/>
          <p:cNvSpPr>
            <a:spLocks noGrp="1"/>
          </p:cNvSpPr>
          <p:nvPr>
            <p:ph idx="1"/>
          </p:nvPr>
        </p:nvSpPr>
        <p:spPr/>
        <p:txBody>
          <a:bodyPr>
            <a:normAutofit fontScale="92500" lnSpcReduction="10000"/>
          </a:bodyPr>
          <a:lstStyle/>
          <a:p>
            <a:pPr>
              <a:buClr>
                <a:srgbClr val="007FA3"/>
              </a:buClr>
              <a:buFont typeface="Arial" panose="020B0604020202020204" pitchFamily="34" charset="0"/>
              <a:buChar char="•"/>
            </a:pPr>
            <a:r>
              <a:rPr lang="en-US" dirty="0" smtClean="0"/>
              <a:t>There are many types of capital flows:</a:t>
            </a:r>
          </a:p>
          <a:p>
            <a:pPr lvl="1">
              <a:buClr>
                <a:srgbClr val="007FA3"/>
              </a:buClr>
              <a:buFont typeface="Calibri" panose="020F0502020204030204" pitchFamily="34" charset="0"/>
              <a:buChar char="−"/>
            </a:pPr>
            <a:r>
              <a:rPr lang="en-US" dirty="0" smtClean="0"/>
              <a:t>Financial flows representing paper assets such as stocks and bonds.</a:t>
            </a:r>
          </a:p>
          <a:p>
            <a:pPr lvl="1">
              <a:buClr>
                <a:srgbClr val="007FA3"/>
              </a:buClr>
              <a:buFont typeface="Calibri" panose="020F0502020204030204" pitchFamily="34" charset="0"/>
              <a:buChar char="−"/>
            </a:pPr>
            <a:r>
              <a:rPr lang="en-US" dirty="0" smtClean="0"/>
              <a:t>Capital flows that are used to purchase real assets such as real estate, or to set up businesses and factories.</a:t>
            </a:r>
          </a:p>
          <a:p>
            <a:pPr lvl="1">
              <a:buClr>
                <a:srgbClr val="007FA3"/>
              </a:buClr>
              <a:buFont typeface="Calibri" panose="020F0502020204030204" pitchFamily="34" charset="0"/>
              <a:buChar char="−"/>
            </a:pPr>
            <a:r>
              <a:rPr lang="en-US" dirty="0" smtClean="0"/>
              <a:t>The purchase of real assets is know as </a:t>
            </a:r>
            <a:r>
              <a:rPr lang="en-US" b="1" dirty="0" smtClean="0"/>
              <a:t>foreign direct investment (FDI).</a:t>
            </a:r>
          </a:p>
          <a:p>
            <a:pPr>
              <a:buClr>
                <a:srgbClr val="007FA3"/>
              </a:buClr>
              <a:buFont typeface="Arial" panose="020B0604020202020204" pitchFamily="34" charset="0"/>
              <a:buChar char="•"/>
            </a:pPr>
            <a:r>
              <a:rPr lang="en-US" dirty="0" smtClean="0"/>
              <a:t>Technological improvements facilitate increased  capital flows.</a:t>
            </a:r>
          </a:p>
        </p:txBody>
      </p:sp>
    </p:spTree>
    <p:extLst>
      <p:ext uri="{BB962C8B-B14F-4D97-AF65-F5344CB8AC3E}">
        <p14:creationId xmlns:p14="http://schemas.microsoft.com/office/powerpoint/2010/main" val="11457552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FA3"/>
                </a:solidFill>
              </a:rPr>
              <a:t>International Capital </a:t>
            </a:r>
            <a:r>
              <a:rPr lang="en-US" b="1" dirty="0">
                <a:solidFill>
                  <a:srgbClr val="007FA3"/>
                </a:solidFill>
              </a:rPr>
              <a:t>F</a:t>
            </a:r>
            <a:r>
              <a:rPr lang="en-US" b="1" dirty="0" smtClean="0">
                <a:solidFill>
                  <a:srgbClr val="007FA3"/>
                </a:solidFill>
              </a:rPr>
              <a:t>lows </a:t>
            </a:r>
            <a:r>
              <a:rPr lang="en-US" sz="2800" b="1" dirty="0" smtClean="0">
                <a:solidFill>
                  <a:srgbClr val="007FA3"/>
                </a:solidFill>
              </a:rPr>
              <a:t>(2 of 3)</a:t>
            </a:r>
            <a:endParaRPr lang="en-US" sz="2800" b="1" dirty="0">
              <a:solidFill>
                <a:srgbClr val="007FA3"/>
              </a:solidFill>
            </a:endParaRPr>
          </a:p>
        </p:txBody>
      </p:sp>
      <p:sp>
        <p:nvSpPr>
          <p:cNvPr id="3" name="Content Placeholder 2"/>
          <p:cNvSpPr>
            <a:spLocks noGrp="1"/>
          </p:cNvSpPr>
          <p:nvPr>
            <p:ph idx="1"/>
          </p:nvPr>
        </p:nvSpPr>
        <p:spPr/>
        <p:txBody>
          <a:bodyPr/>
          <a:lstStyle/>
          <a:p>
            <a:pPr>
              <a:buClr>
                <a:srgbClr val="007FA3"/>
              </a:buClr>
              <a:buFont typeface="Arial" panose="020B0604020202020204" pitchFamily="34" charset="0"/>
              <a:buChar char="•"/>
            </a:pPr>
            <a:r>
              <a:rPr lang="en-US" dirty="0" smtClean="0"/>
              <a:t>Capital flows today: </a:t>
            </a:r>
          </a:p>
          <a:p>
            <a:pPr lvl="1">
              <a:buClr>
                <a:srgbClr val="007FA3"/>
              </a:buClr>
              <a:buFont typeface="Arial" panose="020B0604020202020204" pitchFamily="34" charset="0"/>
              <a:buChar char="•"/>
            </a:pPr>
            <a:r>
              <a:rPr lang="en-US" dirty="0"/>
              <a:t>A</a:t>
            </a:r>
            <a:r>
              <a:rPr lang="en-US" dirty="0" smtClean="0"/>
              <a:t>re much larger than during the earlier wave of globalization;</a:t>
            </a:r>
          </a:p>
          <a:p>
            <a:pPr lvl="1">
              <a:buClr>
                <a:srgbClr val="007FA3"/>
              </a:buClr>
              <a:buFont typeface="Arial" panose="020B0604020202020204" pitchFamily="34" charset="0"/>
              <a:buChar char="•"/>
            </a:pPr>
            <a:r>
              <a:rPr lang="en-US" dirty="0" smtClean="0"/>
              <a:t>Include many more types of financial instruments;</a:t>
            </a:r>
          </a:p>
          <a:p>
            <a:pPr lvl="1">
              <a:buClr>
                <a:srgbClr val="007FA3"/>
              </a:buClr>
              <a:buFont typeface="Arial" panose="020B0604020202020204" pitchFamily="34" charset="0"/>
              <a:buChar char="•"/>
            </a:pPr>
            <a:r>
              <a:rPr lang="en-US" dirty="0" smtClean="0"/>
              <a:t>Are frequently devoted to protecting against currency fluctuations;</a:t>
            </a:r>
          </a:p>
          <a:p>
            <a:pPr lvl="1">
              <a:buClr>
                <a:srgbClr val="007FA3"/>
              </a:buClr>
              <a:buFont typeface="Arial" panose="020B0604020202020204" pitchFamily="34" charset="0"/>
              <a:buChar char="•"/>
            </a:pPr>
            <a:r>
              <a:rPr lang="en-US" dirty="0" smtClean="0"/>
              <a:t>Have lower </a:t>
            </a:r>
            <a:r>
              <a:rPr lang="en-US" b="1" dirty="0" smtClean="0"/>
              <a:t>transaction costs </a:t>
            </a:r>
            <a:r>
              <a:rPr lang="en-US" dirty="0" smtClean="0"/>
              <a:t>than in previous eras.</a:t>
            </a:r>
          </a:p>
          <a:p>
            <a:endParaRPr lang="en-US" dirty="0" smtClean="0"/>
          </a:p>
          <a:p>
            <a:endParaRPr lang="en-US" dirty="0" smtClean="0"/>
          </a:p>
        </p:txBody>
      </p:sp>
    </p:spTree>
    <p:extLst>
      <p:ext uri="{BB962C8B-B14F-4D97-AF65-F5344CB8AC3E}">
        <p14:creationId xmlns:p14="http://schemas.microsoft.com/office/powerpoint/2010/main" val="18745398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FA3"/>
                </a:solidFill>
              </a:rPr>
              <a:t>International Capital </a:t>
            </a:r>
            <a:r>
              <a:rPr lang="en-US" b="1" dirty="0">
                <a:solidFill>
                  <a:srgbClr val="007FA3"/>
                </a:solidFill>
              </a:rPr>
              <a:t>F</a:t>
            </a:r>
            <a:r>
              <a:rPr lang="en-US" b="1" dirty="0" smtClean="0">
                <a:solidFill>
                  <a:srgbClr val="007FA3"/>
                </a:solidFill>
              </a:rPr>
              <a:t>lows </a:t>
            </a:r>
            <a:r>
              <a:rPr lang="en-US" sz="2800" b="1" dirty="0" smtClean="0">
                <a:solidFill>
                  <a:srgbClr val="007FA3"/>
                </a:solidFill>
              </a:rPr>
              <a:t>(3 of 3)</a:t>
            </a:r>
            <a:endParaRPr lang="en-US" sz="2800" b="1" dirty="0">
              <a:solidFill>
                <a:srgbClr val="007FA3"/>
              </a:solidFill>
            </a:endParaRPr>
          </a:p>
        </p:txBody>
      </p:sp>
      <p:sp>
        <p:nvSpPr>
          <p:cNvPr id="3" name="Content Placeholder 2"/>
          <p:cNvSpPr>
            <a:spLocks noGrp="1"/>
          </p:cNvSpPr>
          <p:nvPr>
            <p:ph idx="1"/>
          </p:nvPr>
        </p:nvSpPr>
        <p:spPr/>
        <p:txBody>
          <a:bodyPr/>
          <a:lstStyle/>
          <a:p>
            <a:pPr>
              <a:buClr>
                <a:srgbClr val="007FA3"/>
              </a:buClr>
              <a:buFont typeface="Arial" panose="020B0604020202020204" pitchFamily="34" charset="0"/>
              <a:buChar char="•"/>
            </a:pPr>
            <a:r>
              <a:rPr lang="en-US" dirty="0" smtClean="0"/>
              <a:t>Capital flows are savings of one country that are invested in another.</a:t>
            </a:r>
          </a:p>
          <a:p>
            <a:pPr>
              <a:buClr>
                <a:srgbClr val="007FA3"/>
              </a:buClr>
              <a:buFont typeface="Arial" panose="020B0604020202020204" pitchFamily="34" charset="0"/>
              <a:buChar char="•"/>
            </a:pPr>
            <a:r>
              <a:rPr lang="en-US" dirty="0" smtClean="0"/>
              <a:t>High savings countries tend to have high investment, and low savings implies low investment.</a:t>
            </a:r>
          </a:p>
          <a:p>
            <a:pPr lvl="1">
              <a:buClr>
                <a:srgbClr val="007FA3"/>
              </a:buClr>
              <a:buFont typeface="Calibri" panose="020F0502020204030204" pitchFamily="34" charset="0"/>
              <a:buChar char="−"/>
            </a:pPr>
            <a:r>
              <a:rPr lang="en-US" dirty="0" smtClean="0"/>
              <a:t>Capital flows are not completely integrated.</a:t>
            </a:r>
          </a:p>
          <a:p>
            <a:pPr lvl="1">
              <a:buClr>
                <a:srgbClr val="007FA3"/>
              </a:buClr>
              <a:buFont typeface="Calibri" panose="020F0502020204030204" pitchFamily="34" charset="0"/>
              <a:buChar char="−"/>
            </a:pPr>
            <a:r>
              <a:rPr lang="en-US" dirty="0" smtClean="0"/>
              <a:t>Countries cannot completely depend on others for their investment funds.</a:t>
            </a:r>
          </a:p>
          <a:p>
            <a:endParaRPr lang="en-US" dirty="0"/>
          </a:p>
        </p:txBody>
      </p:sp>
    </p:spTree>
    <p:extLst>
      <p:ext uri="{BB962C8B-B14F-4D97-AF65-F5344CB8AC3E}">
        <p14:creationId xmlns:p14="http://schemas.microsoft.com/office/powerpoint/2010/main" val="13196888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solidFill>
                  <a:srgbClr val="007FA3"/>
                </a:solidFill>
              </a:rPr>
              <a:t>Three Features of Contemporary </a:t>
            </a:r>
            <a:r>
              <a:rPr lang="en-US" sz="3600" b="1" dirty="0">
                <a:solidFill>
                  <a:srgbClr val="007FA3"/>
                </a:solidFill>
              </a:rPr>
              <a:t>I</a:t>
            </a:r>
            <a:r>
              <a:rPr lang="en-US" sz="3600" b="1" dirty="0" smtClean="0">
                <a:solidFill>
                  <a:srgbClr val="007FA3"/>
                </a:solidFill>
              </a:rPr>
              <a:t>nternational </a:t>
            </a:r>
            <a:r>
              <a:rPr lang="en-US" sz="3600" b="1" dirty="0">
                <a:solidFill>
                  <a:srgbClr val="007FA3"/>
                </a:solidFill>
              </a:rPr>
              <a:t>E</a:t>
            </a:r>
            <a:r>
              <a:rPr lang="en-US" sz="3600" b="1" dirty="0" smtClean="0">
                <a:solidFill>
                  <a:srgbClr val="007FA3"/>
                </a:solidFill>
              </a:rPr>
              <a:t>conomic </a:t>
            </a:r>
            <a:r>
              <a:rPr lang="en-US" sz="3600" b="1" dirty="0">
                <a:solidFill>
                  <a:srgbClr val="007FA3"/>
                </a:solidFill>
              </a:rPr>
              <a:t>R</a:t>
            </a:r>
            <a:r>
              <a:rPr lang="en-US" sz="3600" b="1" dirty="0" smtClean="0">
                <a:solidFill>
                  <a:srgbClr val="007FA3"/>
                </a:solidFill>
              </a:rPr>
              <a:t>elations </a:t>
            </a:r>
            <a:r>
              <a:rPr lang="en-US" sz="2800" b="1" dirty="0" smtClean="0">
                <a:solidFill>
                  <a:srgbClr val="007FA3"/>
                </a:solidFill>
              </a:rPr>
              <a:t>(1 of 6)</a:t>
            </a:r>
            <a:endParaRPr lang="en-US" sz="2800" b="1" dirty="0">
              <a:solidFill>
                <a:srgbClr val="007FA3"/>
              </a:solidFill>
            </a:endParaRPr>
          </a:p>
        </p:txBody>
      </p:sp>
      <p:sp>
        <p:nvSpPr>
          <p:cNvPr id="3" name="Content Placeholder 2"/>
          <p:cNvSpPr>
            <a:spLocks noGrp="1"/>
          </p:cNvSpPr>
          <p:nvPr>
            <p:ph idx="1"/>
          </p:nvPr>
        </p:nvSpPr>
        <p:spPr/>
        <p:txBody>
          <a:bodyPr/>
          <a:lstStyle/>
          <a:p>
            <a:pPr>
              <a:buClr>
                <a:srgbClr val="007FA3"/>
              </a:buClr>
              <a:buFont typeface="Arial" panose="020B0604020202020204" pitchFamily="34" charset="0"/>
              <a:buChar char="•"/>
            </a:pPr>
            <a:r>
              <a:rPr lang="en-US" dirty="0" smtClean="0"/>
              <a:t>More deep integration, moving beyond shallow integration.</a:t>
            </a:r>
          </a:p>
          <a:p>
            <a:pPr>
              <a:buClr>
                <a:srgbClr val="007FA3"/>
              </a:buClr>
              <a:buFont typeface="Arial" panose="020B0604020202020204" pitchFamily="34" charset="0"/>
              <a:buChar char="•"/>
            </a:pPr>
            <a:r>
              <a:rPr lang="en-US" dirty="0" smtClean="0"/>
              <a:t>The presence of multilateral organizations such as the World Trade Organization (WTO)</a:t>
            </a:r>
          </a:p>
          <a:p>
            <a:pPr>
              <a:buClr>
                <a:srgbClr val="007FA3"/>
              </a:buClr>
              <a:buFont typeface="Arial" panose="020B0604020202020204" pitchFamily="34" charset="0"/>
              <a:buChar char="•"/>
            </a:pPr>
            <a:r>
              <a:rPr lang="en-US" dirty="0" smtClean="0"/>
              <a:t>The growth of regional trade agreements, such as the European Union or the North American Free Trade Agreement.</a:t>
            </a:r>
            <a:endParaRPr lang="en-US" dirty="0"/>
          </a:p>
        </p:txBody>
      </p:sp>
    </p:spTree>
    <p:extLst>
      <p:ext uri="{BB962C8B-B14F-4D97-AF65-F5344CB8AC3E}">
        <p14:creationId xmlns:p14="http://schemas.microsoft.com/office/powerpoint/2010/main" val="29269732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solidFill>
                  <a:srgbClr val="007FA3"/>
                </a:solidFill>
              </a:rPr>
              <a:t>Three Features of Contemporary </a:t>
            </a:r>
            <a:r>
              <a:rPr lang="en-US" sz="3600" b="1" dirty="0">
                <a:solidFill>
                  <a:srgbClr val="007FA3"/>
                </a:solidFill>
              </a:rPr>
              <a:t>I</a:t>
            </a:r>
            <a:r>
              <a:rPr lang="en-US" sz="3600" b="1" dirty="0" smtClean="0">
                <a:solidFill>
                  <a:srgbClr val="007FA3"/>
                </a:solidFill>
              </a:rPr>
              <a:t>nternational </a:t>
            </a:r>
            <a:r>
              <a:rPr lang="en-US" sz="3600" b="1" dirty="0">
                <a:solidFill>
                  <a:srgbClr val="007FA3"/>
                </a:solidFill>
              </a:rPr>
              <a:t>E</a:t>
            </a:r>
            <a:r>
              <a:rPr lang="en-US" sz="3600" b="1" dirty="0" smtClean="0">
                <a:solidFill>
                  <a:srgbClr val="007FA3"/>
                </a:solidFill>
              </a:rPr>
              <a:t>conomic </a:t>
            </a:r>
            <a:r>
              <a:rPr lang="en-US" sz="3600" b="1" dirty="0">
                <a:solidFill>
                  <a:srgbClr val="007FA3"/>
                </a:solidFill>
              </a:rPr>
              <a:t>R</a:t>
            </a:r>
            <a:r>
              <a:rPr lang="en-US" sz="3600" b="1" dirty="0" smtClean="0">
                <a:solidFill>
                  <a:srgbClr val="007FA3"/>
                </a:solidFill>
              </a:rPr>
              <a:t>elations </a:t>
            </a:r>
            <a:r>
              <a:rPr lang="en-US" sz="2800" b="1" dirty="0" smtClean="0">
                <a:solidFill>
                  <a:srgbClr val="007FA3"/>
                </a:solidFill>
              </a:rPr>
              <a:t>(2 of 6)</a:t>
            </a:r>
            <a:endParaRPr lang="en-US" sz="2800" b="1" dirty="0">
              <a:solidFill>
                <a:srgbClr val="007FA3"/>
              </a:solidFill>
            </a:endParaRPr>
          </a:p>
        </p:txBody>
      </p:sp>
      <p:sp>
        <p:nvSpPr>
          <p:cNvPr id="3" name="Content Placeholder 2"/>
          <p:cNvSpPr>
            <a:spLocks noGrp="1"/>
          </p:cNvSpPr>
          <p:nvPr>
            <p:ph idx="1"/>
          </p:nvPr>
        </p:nvSpPr>
        <p:spPr/>
        <p:txBody>
          <a:bodyPr>
            <a:normAutofit fontScale="92500" lnSpcReduction="20000"/>
          </a:bodyPr>
          <a:lstStyle/>
          <a:p>
            <a:pPr>
              <a:buClr>
                <a:srgbClr val="007FA3"/>
              </a:buClr>
              <a:buFont typeface="Arial" panose="020B0604020202020204" pitchFamily="34" charset="0"/>
              <a:buChar char="•"/>
            </a:pPr>
            <a:r>
              <a:rPr lang="en-US" b="1" dirty="0" smtClean="0"/>
              <a:t>Shallow integration</a:t>
            </a:r>
            <a:r>
              <a:rPr lang="en-US" dirty="0" smtClean="0"/>
              <a:t> consists of the removal of </a:t>
            </a:r>
            <a:r>
              <a:rPr lang="en-US" b="1" dirty="0" smtClean="0"/>
              <a:t>tariffs</a:t>
            </a:r>
            <a:r>
              <a:rPr lang="en-US" dirty="0" smtClean="0"/>
              <a:t> (taxes on imports) and </a:t>
            </a:r>
            <a:r>
              <a:rPr lang="en-US" b="1" dirty="0" smtClean="0"/>
              <a:t>quotas </a:t>
            </a:r>
            <a:r>
              <a:rPr lang="en-US" dirty="0" smtClean="0"/>
              <a:t>(physical limits on import quantities). </a:t>
            </a:r>
          </a:p>
          <a:p>
            <a:pPr>
              <a:buClr>
                <a:srgbClr val="007FA3"/>
              </a:buClr>
              <a:buFont typeface="Arial" panose="020B0604020202020204" pitchFamily="34" charset="0"/>
              <a:buChar char="•"/>
            </a:pPr>
            <a:r>
              <a:rPr lang="en-US" dirty="0" smtClean="0"/>
              <a:t>As tariffs and quotas come down, other policies begin to limit trade.</a:t>
            </a:r>
          </a:p>
          <a:p>
            <a:pPr lvl="1">
              <a:buClr>
                <a:srgbClr val="007FA3"/>
              </a:buClr>
              <a:buFont typeface="Calibri" panose="020F0502020204030204" pitchFamily="34" charset="0"/>
              <a:buChar char="−"/>
            </a:pPr>
            <a:r>
              <a:rPr lang="en-US" dirty="0" smtClean="0"/>
              <a:t>Environmental policies</a:t>
            </a:r>
          </a:p>
          <a:p>
            <a:pPr lvl="1">
              <a:buClr>
                <a:srgbClr val="007FA3"/>
              </a:buClr>
              <a:buFont typeface="Calibri" panose="020F0502020204030204" pitchFamily="34" charset="0"/>
              <a:buChar char="−"/>
            </a:pPr>
            <a:r>
              <a:rPr lang="en-US" dirty="0" smtClean="0"/>
              <a:t>Labor policies</a:t>
            </a:r>
          </a:p>
          <a:p>
            <a:pPr lvl="1">
              <a:buClr>
                <a:srgbClr val="007FA3"/>
              </a:buClr>
              <a:buFont typeface="Calibri" panose="020F0502020204030204" pitchFamily="34" charset="0"/>
              <a:buChar char="−"/>
            </a:pPr>
            <a:r>
              <a:rPr lang="en-US" dirty="0" smtClean="0"/>
              <a:t>Safety standards, etc.</a:t>
            </a:r>
          </a:p>
          <a:p>
            <a:pPr>
              <a:buClr>
                <a:srgbClr val="007FA3"/>
              </a:buClr>
              <a:buFont typeface="Arial" panose="020B0604020202020204" pitchFamily="34" charset="0"/>
              <a:buChar char="•"/>
            </a:pPr>
            <a:r>
              <a:rPr lang="en-US" b="1" dirty="0" smtClean="0"/>
              <a:t>Deep integration</a:t>
            </a:r>
            <a:r>
              <a:rPr lang="en-US" dirty="0" smtClean="0"/>
              <a:t> occurs when countries try to reform domestic policies that limit trade.</a:t>
            </a:r>
          </a:p>
          <a:p>
            <a:pPr>
              <a:buClr>
                <a:srgbClr val="007FA3"/>
              </a:buClr>
              <a:buFont typeface="Arial" panose="020B0604020202020204" pitchFamily="34" charset="0"/>
              <a:buChar char="•"/>
            </a:pPr>
            <a:r>
              <a:rPr lang="en-US" dirty="0" smtClean="0"/>
              <a:t>Deep integration is much more controversial.</a:t>
            </a:r>
            <a:endParaRPr lang="en-US" dirty="0"/>
          </a:p>
        </p:txBody>
      </p:sp>
    </p:spTree>
    <p:extLst>
      <p:ext uri="{BB962C8B-B14F-4D97-AF65-F5344CB8AC3E}">
        <p14:creationId xmlns:p14="http://schemas.microsoft.com/office/powerpoint/2010/main" val="41209460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solidFill>
                  <a:srgbClr val="007FA3"/>
                </a:solidFill>
              </a:rPr>
              <a:t>Three Features of Contemporary </a:t>
            </a:r>
            <a:r>
              <a:rPr lang="en-US" sz="3600" b="1" dirty="0">
                <a:solidFill>
                  <a:srgbClr val="007FA3"/>
                </a:solidFill>
              </a:rPr>
              <a:t>I</a:t>
            </a:r>
            <a:r>
              <a:rPr lang="en-US" sz="3600" b="1" dirty="0" smtClean="0">
                <a:solidFill>
                  <a:srgbClr val="007FA3"/>
                </a:solidFill>
              </a:rPr>
              <a:t>nternational </a:t>
            </a:r>
            <a:r>
              <a:rPr lang="en-US" sz="3600" b="1" dirty="0">
                <a:solidFill>
                  <a:srgbClr val="007FA3"/>
                </a:solidFill>
              </a:rPr>
              <a:t>E</a:t>
            </a:r>
            <a:r>
              <a:rPr lang="en-US" sz="3600" b="1" dirty="0" smtClean="0">
                <a:solidFill>
                  <a:srgbClr val="007FA3"/>
                </a:solidFill>
              </a:rPr>
              <a:t>conomic </a:t>
            </a:r>
            <a:r>
              <a:rPr lang="en-US" sz="3600" b="1" dirty="0">
                <a:solidFill>
                  <a:srgbClr val="007FA3"/>
                </a:solidFill>
              </a:rPr>
              <a:t>R</a:t>
            </a:r>
            <a:r>
              <a:rPr lang="en-US" sz="3600" b="1" dirty="0" smtClean="0">
                <a:solidFill>
                  <a:srgbClr val="007FA3"/>
                </a:solidFill>
              </a:rPr>
              <a:t>elations </a:t>
            </a:r>
            <a:r>
              <a:rPr lang="en-US" sz="2800" b="1" dirty="0" smtClean="0">
                <a:solidFill>
                  <a:srgbClr val="007FA3"/>
                </a:solidFill>
              </a:rPr>
              <a:t>(3 of 6)</a:t>
            </a:r>
            <a:endParaRPr lang="en-US" sz="2800" b="1" dirty="0">
              <a:solidFill>
                <a:srgbClr val="007FA3"/>
              </a:solidFill>
            </a:endParaRPr>
          </a:p>
        </p:txBody>
      </p:sp>
      <p:sp>
        <p:nvSpPr>
          <p:cNvPr id="3" name="Content Placeholder 2"/>
          <p:cNvSpPr>
            <a:spLocks noGrp="1"/>
          </p:cNvSpPr>
          <p:nvPr>
            <p:ph idx="1"/>
          </p:nvPr>
        </p:nvSpPr>
        <p:spPr/>
        <p:txBody>
          <a:bodyPr>
            <a:normAutofit/>
          </a:bodyPr>
          <a:lstStyle/>
          <a:p>
            <a:pPr>
              <a:buClr>
                <a:srgbClr val="007FA3"/>
              </a:buClr>
              <a:buFont typeface="Arial" panose="020B0604020202020204" pitchFamily="34" charset="0"/>
              <a:buChar char="•"/>
            </a:pPr>
            <a:r>
              <a:rPr lang="en-US" dirty="0" smtClean="0"/>
              <a:t>Multilateral organizations are open to all countries.</a:t>
            </a:r>
          </a:p>
          <a:p>
            <a:pPr>
              <a:buClr>
                <a:srgbClr val="007FA3"/>
              </a:buClr>
              <a:buFont typeface="Arial" panose="020B0604020202020204" pitchFamily="34" charset="0"/>
              <a:buChar char="•"/>
            </a:pPr>
            <a:r>
              <a:rPr lang="en-US" dirty="0" smtClean="0"/>
              <a:t>They are new since World War II. Prominent examples include:</a:t>
            </a:r>
          </a:p>
          <a:p>
            <a:pPr lvl="1">
              <a:buClr>
                <a:srgbClr val="007FA3"/>
              </a:buClr>
              <a:buFont typeface="Calibri" panose="020F0502020204030204" pitchFamily="34" charset="0"/>
              <a:buChar char="−"/>
            </a:pPr>
            <a:r>
              <a:rPr lang="en-US" dirty="0" smtClean="0"/>
              <a:t>United Nations;</a:t>
            </a:r>
          </a:p>
          <a:p>
            <a:pPr lvl="1">
              <a:buClr>
                <a:srgbClr val="007FA3"/>
              </a:buClr>
              <a:buFont typeface="Calibri" panose="020F0502020204030204" pitchFamily="34" charset="0"/>
              <a:buChar char="−"/>
            </a:pPr>
            <a:r>
              <a:rPr lang="en-US" dirty="0" smtClean="0"/>
              <a:t>International Monetary Fund;</a:t>
            </a:r>
          </a:p>
          <a:p>
            <a:pPr lvl="1">
              <a:buClr>
                <a:srgbClr val="007FA3"/>
              </a:buClr>
              <a:buFont typeface="Calibri" panose="020F0502020204030204" pitchFamily="34" charset="0"/>
              <a:buChar char="−"/>
            </a:pPr>
            <a:r>
              <a:rPr lang="en-US" dirty="0" smtClean="0"/>
              <a:t>World Bank;</a:t>
            </a:r>
          </a:p>
          <a:p>
            <a:pPr lvl="1">
              <a:buClr>
                <a:srgbClr val="007FA3"/>
              </a:buClr>
              <a:buFont typeface="Calibri" panose="020F0502020204030204" pitchFamily="34" charset="0"/>
              <a:buChar char="−"/>
            </a:pPr>
            <a:r>
              <a:rPr lang="en-US" dirty="0" smtClean="0"/>
              <a:t>World Trade Organization.</a:t>
            </a:r>
          </a:p>
        </p:txBody>
      </p:sp>
    </p:spTree>
    <p:extLst>
      <p:ext uri="{BB962C8B-B14F-4D97-AF65-F5344CB8AC3E}">
        <p14:creationId xmlns:p14="http://schemas.microsoft.com/office/powerpoint/2010/main" val="11557760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solidFill>
                  <a:srgbClr val="007FA3"/>
                </a:solidFill>
              </a:rPr>
              <a:t>Three Features of Contemporary </a:t>
            </a:r>
            <a:r>
              <a:rPr lang="en-US" sz="3600" b="1" dirty="0">
                <a:solidFill>
                  <a:srgbClr val="007FA3"/>
                </a:solidFill>
              </a:rPr>
              <a:t>I</a:t>
            </a:r>
            <a:r>
              <a:rPr lang="en-US" sz="3600" b="1" dirty="0" smtClean="0">
                <a:solidFill>
                  <a:srgbClr val="007FA3"/>
                </a:solidFill>
              </a:rPr>
              <a:t>nternational </a:t>
            </a:r>
            <a:r>
              <a:rPr lang="en-US" sz="3600" b="1" dirty="0">
                <a:solidFill>
                  <a:srgbClr val="007FA3"/>
                </a:solidFill>
              </a:rPr>
              <a:t>E</a:t>
            </a:r>
            <a:r>
              <a:rPr lang="en-US" sz="3600" b="1" dirty="0" smtClean="0">
                <a:solidFill>
                  <a:srgbClr val="007FA3"/>
                </a:solidFill>
              </a:rPr>
              <a:t>conomic </a:t>
            </a:r>
            <a:r>
              <a:rPr lang="en-US" sz="3600" b="1" dirty="0">
                <a:solidFill>
                  <a:srgbClr val="007FA3"/>
                </a:solidFill>
              </a:rPr>
              <a:t>R</a:t>
            </a:r>
            <a:r>
              <a:rPr lang="en-US" sz="3600" b="1" dirty="0" smtClean="0">
                <a:solidFill>
                  <a:srgbClr val="007FA3"/>
                </a:solidFill>
              </a:rPr>
              <a:t>elations </a:t>
            </a:r>
            <a:r>
              <a:rPr lang="en-US" sz="2800" b="1" dirty="0" smtClean="0">
                <a:solidFill>
                  <a:srgbClr val="007FA3"/>
                </a:solidFill>
              </a:rPr>
              <a:t>(4 of 6)</a:t>
            </a:r>
            <a:endParaRPr lang="en-US" sz="2800" b="1" dirty="0">
              <a:solidFill>
                <a:srgbClr val="007FA3"/>
              </a:solidFill>
            </a:endParaRPr>
          </a:p>
        </p:txBody>
      </p:sp>
      <p:sp>
        <p:nvSpPr>
          <p:cNvPr id="3" name="Content Placeholder 2"/>
          <p:cNvSpPr>
            <a:spLocks noGrp="1"/>
          </p:cNvSpPr>
          <p:nvPr>
            <p:ph idx="1"/>
          </p:nvPr>
        </p:nvSpPr>
        <p:spPr/>
        <p:txBody>
          <a:bodyPr>
            <a:normAutofit lnSpcReduction="10000"/>
          </a:bodyPr>
          <a:lstStyle/>
          <a:p>
            <a:pPr>
              <a:buClr>
                <a:srgbClr val="007FA3"/>
              </a:buClr>
              <a:buFont typeface="Arial" panose="020B0604020202020204" pitchFamily="34" charset="0"/>
              <a:buChar char="•"/>
            </a:pPr>
            <a:r>
              <a:rPr lang="en-US" dirty="0" smtClean="0"/>
              <a:t>Multilateral organizations reduce uncertainty in international economic relations. They</a:t>
            </a:r>
          </a:p>
          <a:p>
            <a:pPr lvl="1">
              <a:buClr>
                <a:srgbClr val="007FA3"/>
              </a:buClr>
              <a:buFont typeface="Calibri" panose="020F0502020204030204" pitchFamily="34" charset="0"/>
              <a:buChar char="−"/>
            </a:pPr>
            <a:r>
              <a:rPr lang="en-US" dirty="0"/>
              <a:t>M</a:t>
            </a:r>
            <a:r>
              <a:rPr lang="en-US" dirty="0" smtClean="0"/>
              <a:t>ediate disputes;</a:t>
            </a:r>
          </a:p>
          <a:p>
            <a:pPr lvl="1">
              <a:buClr>
                <a:srgbClr val="007FA3"/>
              </a:buClr>
              <a:buFont typeface="Calibri" panose="020F0502020204030204" pitchFamily="34" charset="0"/>
              <a:buChar char="−"/>
            </a:pPr>
            <a:r>
              <a:rPr lang="en-US" dirty="0" smtClean="0"/>
              <a:t>Are forums for setting rules;</a:t>
            </a:r>
          </a:p>
          <a:p>
            <a:pPr lvl="1">
              <a:buClr>
                <a:srgbClr val="007FA3"/>
              </a:buClr>
              <a:buFont typeface="Calibri" panose="020F0502020204030204" pitchFamily="34" charset="0"/>
              <a:buChar char="−"/>
            </a:pPr>
            <a:r>
              <a:rPr lang="en-US" dirty="0" smtClean="0"/>
              <a:t>Propose solutions to problems;</a:t>
            </a:r>
          </a:p>
          <a:p>
            <a:pPr lvl="1">
              <a:buClr>
                <a:srgbClr val="007FA3"/>
              </a:buClr>
              <a:buFont typeface="Calibri" panose="020F0502020204030204" pitchFamily="34" charset="0"/>
              <a:buChar char="−"/>
            </a:pPr>
            <a:r>
              <a:rPr lang="en-US" dirty="0" smtClean="0"/>
              <a:t>Provide technical and financial assistance.</a:t>
            </a:r>
          </a:p>
          <a:p>
            <a:pPr>
              <a:buClr>
                <a:srgbClr val="007FA3"/>
              </a:buClr>
              <a:buFont typeface="Arial" panose="020B0604020202020204" pitchFamily="34" charset="0"/>
              <a:buChar char="•"/>
            </a:pPr>
            <a:r>
              <a:rPr lang="en-US" dirty="0" smtClean="0"/>
              <a:t>Multilateral organizations are controversial;  we look at them more closely in the next chapter.</a:t>
            </a:r>
          </a:p>
          <a:p>
            <a:endParaRPr lang="en-US" dirty="0" smtClean="0"/>
          </a:p>
        </p:txBody>
      </p:sp>
    </p:spTree>
    <p:extLst>
      <p:ext uri="{BB962C8B-B14F-4D97-AF65-F5344CB8AC3E}">
        <p14:creationId xmlns:p14="http://schemas.microsoft.com/office/powerpoint/2010/main" val="6706828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solidFill>
                  <a:srgbClr val="007FA3"/>
                </a:solidFill>
              </a:rPr>
              <a:t>Three Features of Contemporary </a:t>
            </a:r>
            <a:r>
              <a:rPr lang="en-US" sz="3600" b="1" dirty="0">
                <a:solidFill>
                  <a:srgbClr val="007FA3"/>
                </a:solidFill>
              </a:rPr>
              <a:t>I</a:t>
            </a:r>
            <a:r>
              <a:rPr lang="en-US" sz="3600" b="1" dirty="0" smtClean="0">
                <a:solidFill>
                  <a:srgbClr val="007FA3"/>
                </a:solidFill>
              </a:rPr>
              <a:t>nternational Economic </a:t>
            </a:r>
            <a:r>
              <a:rPr lang="en-US" sz="3600" b="1" dirty="0">
                <a:solidFill>
                  <a:srgbClr val="007FA3"/>
                </a:solidFill>
              </a:rPr>
              <a:t>R</a:t>
            </a:r>
            <a:r>
              <a:rPr lang="en-US" sz="3600" b="1" dirty="0" smtClean="0">
                <a:solidFill>
                  <a:srgbClr val="007FA3"/>
                </a:solidFill>
              </a:rPr>
              <a:t>elations </a:t>
            </a:r>
            <a:r>
              <a:rPr lang="en-US" sz="2800" b="1" dirty="0" smtClean="0">
                <a:solidFill>
                  <a:srgbClr val="007FA3"/>
                </a:solidFill>
              </a:rPr>
              <a:t>(5 of 6)</a:t>
            </a:r>
            <a:endParaRPr lang="en-US" sz="2800" b="1" dirty="0">
              <a:solidFill>
                <a:srgbClr val="007FA3"/>
              </a:solidFill>
            </a:endParaRPr>
          </a:p>
        </p:txBody>
      </p:sp>
      <p:sp>
        <p:nvSpPr>
          <p:cNvPr id="3" name="Content Placeholder 2"/>
          <p:cNvSpPr>
            <a:spLocks noGrp="1"/>
          </p:cNvSpPr>
          <p:nvPr>
            <p:ph idx="1"/>
          </p:nvPr>
        </p:nvSpPr>
        <p:spPr/>
        <p:txBody>
          <a:bodyPr>
            <a:normAutofit/>
          </a:bodyPr>
          <a:lstStyle/>
          <a:p>
            <a:pPr>
              <a:buClr>
                <a:srgbClr val="007FA3"/>
              </a:buClr>
            </a:pPr>
            <a:r>
              <a:rPr lang="en-US" b="1" dirty="0" smtClean="0"/>
              <a:t>Regional trade agreements (RTAs)</a:t>
            </a:r>
            <a:r>
              <a:rPr lang="en-US" dirty="0" smtClean="0"/>
              <a:t> are composed of countries that give special market access to each other.</a:t>
            </a:r>
          </a:p>
          <a:p>
            <a:pPr>
              <a:buClr>
                <a:srgbClr val="007FA3"/>
              </a:buClr>
            </a:pPr>
            <a:r>
              <a:rPr lang="en-US" dirty="0" smtClean="0"/>
              <a:t>Examples include the North American Free Trade Agreement (NAFTA) and the European Union (EU), among many others.</a:t>
            </a:r>
          </a:p>
          <a:p>
            <a:pPr>
              <a:buClr>
                <a:srgbClr val="007FA3"/>
              </a:buClr>
            </a:pPr>
            <a:r>
              <a:rPr lang="en-US" dirty="0" smtClean="0"/>
              <a:t>RTAs have dramatically grown in number since the 1980s.</a:t>
            </a:r>
          </a:p>
          <a:p>
            <a:endParaRPr lang="en-US" dirty="0" smtClean="0"/>
          </a:p>
        </p:txBody>
      </p:sp>
    </p:spTree>
    <p:extLst>
      <p:ext uri="{BB962C8B-B14F-4D97-AF65-F5344CB8AC3E}">
        <p14:creationId xmlns:p14="http://schemas.microsoft.com/office/powerpoint/2010/main" val="27650924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FA3"/>
                </a:solidFill>
              </a:rPr>
              <a:t>Learning Objectives </a:t>
            </a:r>
            <a:r>
              <a:rPr lang="en-US" sz="2800" b="1" dirty="0" smtClean="0">
                <a:solidFill>
                  <a:srgbClr val="007FA3"/>
                </a:solidFill>
              </a:rPr>
              <a:t>(1 of 2)</a:t>
            </a:r>
            <a:endParaRPr lang="en-US" sz="2800" b="1" dirty="0">
              <a:solidFill>
                <a:srgbClr val="007FA3"/>
              </a:solidFill>
            </a:endParaRPr>
          </a:p>
        </p:txBody>
      </p:sp>
      <p:sp>
        <p:nvSpPr>
          <p:cNvPr id="3" name="Content Placeholder 2"/>
          <p:cNvSpPr>
            <a:spLocks noGrp="1"/>
          </p:cNvSpPr>
          <p:nvPr>
            <p:ph idx="1"/>
          </p:nvPr>
        </p:nvSpPr>
        <p:spPr/>
        <p:txBody>
          <a:bodyPr/>
          <a:lstStyle/>
          <a:p>
            <a:pPr marL="0" indent="0">
              <a:buNone/>
            </a:pPr>
            <a:r>
              <a:rPr lang="en-US" b="1" dirty="0">
                <a:solidFill>
                  <a:schemeClr val="accent4">
                    <a:lumMod val="75000"/>
                  </a:schemeClr>
                </a:solidFill>
              </a:rPr>
              <a:t>1.1</a:t>
            </a:r>
            <a:r>
              <a:rPr lang="en-US" dirty="0" smtClean="0"/>
              <a:t> Discuss historical measures of</a:t>
            </a:r>
          </a:p>
          <a:p>
            <a:pPr marL="0" indent="0">
              <a:buNone/>
            </a:pPr>
            <a:r>
              <a:rPr lang="en-US" dirty="0" smtClean="0"/>
              <a:t>international with data on trade, capital flows and migration.</a:t>
            </a:r>
          </a:p>
          <a:p>
            <a:pPr marL="0" indent="0">
              <a:buNone/>
            </a:pPr>
            <a:endParaRPr lang="en-US" dirty="0" smtClean="0"/>
          </a:p>
          <a:p>
            <a:pPr marL="0" indent="0">
              <a:buNone/>
            </a:pPr>
            <a:r>
              <a:rPr lang="en-US" b="1" dirty="0" smtClean="0">
                <a:solidFill>
                  <a:schemeClr val="accent4">
                    <a:lumMod val="75000"/>
                  </a:schemeClr>
                </a:solidFill>
              </a:rPr>
              <a:t>1.2</a:t>
            </a:r>
            <a:r>
              <a:rPr lang="en-US" dirty="0" smtClean="0"/>
              <a:t> Compute the trade-to-GDP ratio and 		</a:t>
            </a:r>
          </a:p>
          <a:p>
            <a:pPr marL="0" indent="0">
              <a:buNone/>
            </a:pPr>
            <a:r>
              <a:rPr lang="en-US" dirty="0" smtClean="0"/>
              <a:t>explain its significance.</a:t>
            </a:r>
            <a:endParaRPr lang="en-US" dirty="0"/>
          </a:p>
        </p:txBody>
      </p:sp>
    </p:spTree>
    <p:extLst>
      <p:ext uri="{BB962C8B-B14F-4D97-AF65-F5344CB8AC3E}">
        <p14:creationId xmlns:p14="http://schemas.microsoft.com/office/powerpoint/2010/main" val="35133870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solidFill>
                  <a:srgbClr val="007FA3"/>
                </a:solidFill>
              </a:rPr>
              <a:t>Three Features of Contemporary </a:t>
            </a:r>
            <a:r>
              <a:rPr lang="en-US" sz="3600" b="1" dirty="0">
                <a:solidFill>
                  <a:srgbClr val="007FA3"/>
                </a:solidFill>
              </a:rPr>
              <a:t>I</a:t>
            </a:r>
            <a:r>
              <a:rPr lang="en-US" sz="3600" b="1" dirty="0" smtClean="0">
                <a:solidFill>
                  <a:srgbClr val="007FA3"/>
                </a:solidFill>
              </a:rPr>
              <a:t>nternational </a:t>
            </a:r>
            <a:r>
              <a:rPr lang="en-US" sz="3600" b="1" dirty="0">
                <a:solidFill>
                  <a:srgbClr val="007FA3"/>
                </a:solidFill>
              </a:rPr>
              <a:t>E</a:t>
            </a:r>
            <a:r>
              <a:rPr lang="en-US" sz="3600" b="1" dirty="0" smtClean="0">
                <a:solidFill>
                  <a:srgbClr val="007FA3"/>
                </a:solidFill>
              </a:rPr>
              <a:t>conomic Relations </a:t>
            </a:r>
            <a:r>
              <a:rPr lang="en-US" sz="2800" b="1" dirty="0" smtClean="0">
                <a:solidFill>
                  <a:srgbClr val="007FA3"/>
                </a:solidFill>
              </a:rPr>
              <a:t>(6 of 6)</a:t>
            </a:r>
            <a:endParaRPr lang="en-US" sz="2800" b="1" dirty="0">
              <a:solidFill>
                <a:srgbClr val="007FA3"/>
              </a:solidFill>
            </a:endParaRPr>
          </a:p>
        </p:txBody>
      </p:sp>
      <p:sp>
        <p:nvSpPr>
          <p:cNvPr id="3" name="Content Placeholder 2"/>
          <p:cNvSpPr>
            <a:spLocks noGrp="1"/>
          </p:cNvSpPr>
          <p:nvPr>
            <p:ph idx="1"/>
          </p:nvPr>
        </p:nvSpPr>
        <p:spPr/>
        <p:txBody>
          <a:bodyPr>
            <a:normAutofit/>
          </a:bodyPr>
          <a:lstStyle/>
          <a:p>
            <a:pPr>
              <a:buClr>
                <a:srgbClr val="007FA3"/>
              </a:buClr>
              <a:buFont typeface="Arial" panose="020B0604020202020204" pitchFamily="34" charset="0"/>
              <a:buChar char="•"/>
            </a:pPr>
            <a:r>
              <a:rPr lang="en-US" b="1" dirty="0" smtClean="0"/>
              <a:t>Regional trade agreements (RTAs)</a:t>
            </a:r>
            <a:r>
              <a:rPr lang="en-US" dirty="0" smtClean="0"/>
              <a:t> are not new.</a:t>
            </a:r>
          </a:p>
          <a:p>
            <a:pPr>
              <a:buClr>
                <a:srgbClr val="007FA3"/>
              </a:buClr>
              <a:buFont typeface="Arial" panose="020B0604020202020204" pitchFamily="34" charset="0"/>
              <a:buChar char="•"/>
            </a:pPr>
            <a:r>
              <a:rPr lang="en-US" dirty="0" smtClean="0"/>
              <a:t>RTAs are controversial among economists.</a:t>
            </a:r>
          </a:p>
          <a:p>
            <a:pPr lvl="1">
              <a:buClr>
                <a:srgbClr val="007FA3"/>
              </a:buClr>
              <a:buFont typeface="Arial" panose="020B0604020202020204" pitchFamily="34" charset="0"/>
              <a:buChar char="•"/>
            </a:pPr>
            <a:r>
              <a:rPr lang="en-US" dirty="0" smtClean="0"/>
              <a:t>Some economists think they hurt world trade by focusing a country’s attention on just a few trade partners.</a:t>
            </a:r>
          </a:p>
          <a:p>
            <a:pPr lvl="1">
              <a:buClr>
                <a:srgbClr val="007FA3"/>
              </a:buClr>
              <a:buFont typeface="Arial" panose="020B0604020202020204" pitchFamily="34" charset="0"/>
              <a:buChar char="•"/>
            </a:pPr>
            <a:r>
              <a:rPr lang="en-US" dirty="0" smtClean="0"/>
              <a:t>Others believe they help world trade by loosening some barriers and trying out new agreements.</a:t>
            </a:r>
          </a:p>
          <a:p>
            <a:endParaRPr lang="en-US" dirty="0" smtClean="0"/>
          </a:p>
        </p:txBody>
      </p:sp>
    </p:spTree>
    <p:extLst>
      <p:ext uri="{BB962C8B-B14F-4D97-AF65-F5344CB8AC3E}">
        <p14:creationId xmlns:p14="http://schemas.microsoft.com/office/powerpoint/2010/main" val="12894037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FA3"/>
                </a:solidFill>
              </a:rPr>
              <a:t>Trade and Economic </a:t>
            </a:r>
            <a:r>
              <a:rPr lang="en-US" b="1" dirty="0">
                <a:solidFill>
                  <a:srgbClr val="007FA3"/>
                </a:solidFill>
              </a:rPr>
              <a:t>G</a:t>
            </a:r>
            <a:r>
              <a:rPr lang="en-US" b="1" dirty="0" smtClean="0">
                <a:solidFill>
                  <a:srgbClr val="007FA3"/>
                </a:solidFill>
              </a:rPr>
              <a:t>rowth	</a:t>
            </a:r>
            <a:endParaRPr lang="en-US" b="1" dirty="0">
              <a:solidFill>
                <a:srgbClr val="007FA3"/>
              </a:solidFill>
            </a:endParaRPr>
          </a:p>
        </p:txBody>
      </p:sp>
      <p:sp>
        <p:nvSpPr>
          <p:cNvPr id="3" name="Content Placeholder 2"/>
          <p:cNvSpPr>
            <a:spLocks noGrp="1"/>
          </p:cNvSpPr>
          <p:nvPr>
            <p:ph idx="1"/>
          </p:nvPr>
        </p:nvSpPr>
        <p:spPr/>
        <p:txBody>
          <a:bodyPr>
            <a:normAutofit lnSpcReduction="10000"/>
          </a:bodyPr>
          <a:lstStyle/>
          <a:p>
            <a:pPr>
              <a:buClr>
                <a:srgbClr val="007FA3"/>
              </a:buClr>
              <a:buFont typeface="Arial" panose="020B0604020202020204" pitchFamily="34" charset="0"/>
              <a:buChar char="•"/>
            </a:pPr>
            <a:r>
              <a:rPr lang="en-US" dirty="0" smtClean="0"/>
              <a:t>Economists favor more open trade because it enables countries to grow faster and its people live better.</a:t>
            </a:r>
          </a:p>
          <a:p>
            <a:pPr>
              <a:buClr>
                <a:srgbClr val="007FA3"/>
              </a:buClr>
              <a:buFont typeface="Arial" panose="020B0604020202020204" pitchFamily="34" charset="0"/>
              <a:buChar char="•"/>
            </a:pPr>
            <a:r>
              <a:rPr lang="en-US" dirty="0" smtClean="0"/>
              <a:t>Evidence comes in three forms:</a:t>
            </a:r>
          </a:p>
          <a:p>
            <a:pPr lvl="1">
              <a:buClr>
                <a:srgbClr val="007FA3"/>
              </a:buClr>
              <a:buFont typeface="Calibri" panose="020F0502020204030204" pitchFamily="34" charset="0"/>
              <a:buChar char="−"/>
            </a:pPr>
            <a:r>
              <a:rPr lang="en-US" dirty="0" smtClean="0"/>
              <a:t>Historical examples of countries.</a:t>
            </a:r>
          </a:p>
          <a:p>
            <a:pPr lvl="1">
              <a:buClr>
                <a:srgbClr val="007FA3"/>
              </a:buClr>
              <a:buFont typeface="Calibri" panose="020F0502020204030204" pitchFamily="34" charset="0"/>
              <a:buChar char="−"/>
            </a:pPr>
            <a:r>
              <a:rPr lang="en-US" dirty="0" smtClean="0"/>
              <a:t>Statistical comparisons of countries.</a:t>
            </a:r>
          </a:p>
          <a:p>
            <a:pPr lvl="1">
              <a:buClr>
                <a:srgbClr val="007FA3"/>
              </a:buClr>
              <a:buFont typeface="Calibri" panose="020F0502020204030204" pitchFamily="34" charset="0"/>
              <a:buChar char="−"/>
            </a:pPr>
            <a:r>
              <a:rPr lang="en-US" dirty="0" smtClean="0"/>
              <a:t>Economic models and deductive reasoning.</a:t>
            </a:r>
          </a:p>
          <a:p>
            <a:pPr>
              <a:buClr>
                <a:srgbClr val="007FA3"/>
              </a:buClr>
              <a:buFont typeface="Arial" panose="020B0604020202020204" pitchFamily="34" charset="0"/>
              <a:buChar char="•"/>
            </a:pPr>
            <a:r>
              <a:rPr lang="en-US" dirty="0" smtClean="0"/>
              <a:t>As we will see, trade benefits a nation but not necessarily every individual in the nation.</a:t>
            </a:r>
            <a:endParaRPr lang="en-US" dirty="0"/>
          </a:p>
        </p:txBody>
      </p:sp>
    </p:spTree>
    <p:extLst>
      <p:ext uri="{BB962C8B-B14F-4D97-AF65-F5344CB8AC3E}">
        <p14:creationId xmlns:p14="http://schemas.microsoft.com/office/powerpoint/2010/main" val="29969584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421" y="274638"/>
            <a:ext cx="8509379" cy="1143000"/>
          </a:xfrm>
        </p:spPr>
        <p:txBody>
          <a:bodyPr>
            <a:normAutofit fontScale="90000"/>
          </a:bodyPr>
          <a:lstStyle/>
          <a:p>
            <a:r>
              <a:rPr lang="en-US" b="1" dirty="0" smtClean="0">
                <a:solidFill>
                  <a:srgbClr val="007FA3"/>
                </a:solidFill>
              </a:rPr>
              <a:t>A Preview of the Book:  Twelve Themes in </a:t>
            </a:r>
            <a:r>
              <a:rPr lang="en-US" b="1" dirty="0">
                <a:solidFill>
                  <a:srgbClr val="007FA3"/>
                </a:solidFill>
              </a:rPr>
              <a:t>I</a:t>
            </a:r>
            <a:r>
              <a:rPr lang="en-US" b="1" dirty="0" smtClean="0">
                <a:solidFill>
                  <a:srgbClr val="007FA3"/>
                </a:solidFill>
              </a:rPr>
              <a:t>nternational </a:t>
            </a:r>
            <a:r>
              <a:rPr lang="en-US" b="1" dirty="0">
                <a:solidFill>
                  <a:srgbClr val="007FA3"/>
                </a:solidFill>
              </a:rPr>
              <a:t>E</a:t>
            </a:r>
            <a:r>
              <a:rPr lang="en-US" b="1" dirty="0" smtClean="0">
                <a:solidFill>
                  <a:srgbClr val="007FA3"/>
                </a:solidFill>
              </a:rPr>
              <a:t>conomics </a:t>
            </a:r>
            <a:r>
              <a:rPr lang="en-US" sz="3100" b="1" dirty="0" smtClean="0">
                <a:solidFill>
                  <a:srgbClr val="007FA3"/>
                </a:solidFill>
              </a:rPr>
              <a:t>(1 of 3)</a:t>
            </a:r>
            <a:endParaRPr lang="en-US" sz="3100" b="1" dirty="0">
              <a:solidFill>
                <a:srgbClr val="007FA3"/>
              </a:solidFill>
            </a:endParaRPr>
          </a:p>
        </p:txBody>
      </p:sp>
      <p:sp>
        <p:nvSpPr>
          <p:cNvPr id="3" name="Content Placeholder 2"/>
          <p:cNvSpPr>
            <a:spLocks noGrp="1"/>
          </p:cNvSpPr>
          <p:nvPr>
            <p:ph idx="1"/>
          </p:nvPr>
        </p:nvSpPr>
        <p:spPr/>
        <p:txBody>
          <a:bodyPr/>
          <a:lstStyle/>
          <a:p>
            <a:pPr marL="514350" indent="-514350">
              <a:buClr>
                <a:srgbClr val="007FA3"/>
              </a:buClr>
              <a:buFont typeface="+mj-lt"/>
              <a:buAutoNum type="arabicPeriod"/>
            </a:pPr>
            <a:r>
              <a:rPr lang="en-US" dirty="0" smtClean="0"/>
              <a:t>The gains from trade and new trade theory (Chapters 3, 4, and 5).</a:t>
            </a:r>
          </a:p>
          <a:p>
            <a:pPr marL="514350" indent="-514350">
              <a:buClr>
                <a:srgbClr val="007FA3"/>
              </a:buClr>
              <a:buFont typeface="+mj-lt"/>
              <a:buAutoNum type="arabicPeriod"/>
            </a:pPr>
            <a:r>
              <a:rPr lang="en-US" dirty="0" smtClean="0"/>
              <a:t>Wages, jobs, and protection (Chapters 3, 6, 7, and 8).</a:t>
            </a:r>
          </a:p>
          <a:p>
            <a:pPr marL="514350" indent="-514350">
              <a:buClr>
                <a:srgbClr val="007FA3"/>
              </a:buClr>
              <a:buFont typeface="+mj-lt"/>
              <a:buAutoNum type="arabicPeriod"/>
            </a:pPr>
            <a:r>
              <a:rPr lang="en-US" dirty="0" smtClean="0"/>
              <a:t>Trade deficits (Chapters 9, 11, and 12).</a:t>
            </a:r>
          </a:p>
          <a:p>
            <a:pPr marL="514350" indent="-514350">
              <a:buClr>
                <a:srgbClr val="007FA3"/>
              </a:buClr>
              <a:buFont typeface="+mj-lt"/>
              <a:buAutoNum type="arabicPeriod"/>
            </a:pPr>
            <a:r>
              <a:rPr lang="en-US" dirty="0" smtClean="0"/>
              <a:t>Regional trade agreements (Chapters 2, 13 and 14).</a:t>
            </a:r>
            <a:endParaRPr lang="en-US" dirty="0"/>
          </a:p>
        </p:txBody>
      </p:sp>
    </p:spTree>
    <p:extLst>
      <p:ext uri="{BB962C8B-B14F-4D97-AF65-F5344CB8AC3E}">
        <p14:creationId xmlns:p14="http://schemas.microsoft.com/office/powerpoint/2010/main" val="22610489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830" y="274638"/>
            <a:ext cx="8563970" cy="1143000"/>
          </a:xfrm>
        </p:spPr>
        <p:txBody>
          <a:bodyPr>
            <a:normAutofit fontScale="90000"/>
          </a:bodyPr>
          <a:lstStyle/>
          <a:p>
            <a:r>
              <a:rPr lang="en-US" b="1" dirty="0" smtClean="0">
                <a:solidFill>
                  <a:srgbClr val="007FA3"/>
                </a:solidFill>
              </a:rPr>
              <a:t>A Preview of the </a:t>
            </a:r>
            <a:r>
              <a:rPr lang="en-US" b="1" dirty="0">
                <a:solidFill>
                  <a:srgbClr val="007FA3"/>
                </a:solidFill>
              </a:rPr>
              <a:t>B</a:t>
            </a:r>
            <a:r>
              <a:rPr lang="en-US" b="1" dirty="0" smtClean="0">
                <a:solidFill>
                  <a:srgbClr val="007FA3"/>
                </a:solidFill>
              </a:rPr>
              <a:t>ook:  Twelve Themes in International </a:t>
            </a:r>
            <a:r>
              <a:rPr lang="en-US" b="1" dirty="0">
                <a:solidFill>
                  <a:srgbClr val="007FA3"/>
                </a:solidFill>
              </a:rPr>
              <a:t>E</a:t>
            </a:r>
            <a:r>
              <a:rPr lang="en-US" b="1" dirty="0" smtClean="0">
                <a:solidFill>
                  <a:srgbClr val="007FA3"/>
                </a:solidFill>
              </a:rPr>
              <a:t>conomics </a:t>
            </a:r>
            <a:r>
              <a:rPr lang="en-US" sz="3100" b="1" dirty="0" smtClean="0">
                <a:solidFill>
                  <a:srgbClr val="007FA3"/>
                </a:solidFill>
              </a:rPr>
              <a:t>(2 of 3)</a:t>
            </a:r>
            <a:endParaRPr lang="en-US" sz="3100" b="1" dirty="0">
              <a:solidFill>
                <a:srgbClr val="007FA3"/>
              </a:solidFill>
            </a:endParaRPr>
          </a:p>
        </p:txBody>
      </p:sp>
      <p:sp>
        <p:nvSpPr>
          <p:cNvPr id="3" name="Content Placeholder 2"/>
          <p:cNvSpPr>
            <a:spLocks noGrp="1"/>
          </p:cNvSpPr>
          <p:nvPr>
            <p:ph idx="1"/>
          </p:nvPr>
        </p:nvSpPr>
        <p:spPr/>
        <p:txBody>
          <a:bodyPr/>
          <a:lstStyle/>
          <a:p>
            <a:pPr marL="514350" indent="-514350">
              <a:buClr>
                <a:srgbClr val="007FA3"/>
              </a:buClr>
              <a:buFont typeface="+mj-lt"/>
              <a:buAutoNum type="arabicPeriod" startAt="5"/>
            </a:pPr>
            <a:r>
              <a:rPr lang="en-US" dirty="0" smtClean="0"/>
              <a:t>The resolution of trade conflicts (chapters 2, 7, and 8).</a:t>
            </a:r>
          </a:p>
          <a:p>
            <a:pPr marL="514350" indent="-514350">
              <a:buClr>
                <a:srgbClr val="007FA3"/>
              </a:buClr>
              <a:buFont typeface="+mj-lt"/>
              <a:buAutoNum type="arabicPeriod" startAt="5"/>
            </a:pPr>
            <a:r>
              <a:rPr lang="en-US" dirty="0" smtClean="0"/>
              <a:t>The role of international institutions (chapters 2, 8, and 12).</a:t>
            </a:r>
          </a:p>
          <a:p>
            <a:pPr marL="514350" indent="-514350">
              <a:buClr>
                <a:srgbClr val="007FA3"/>
              </a:buClr>
              <a:buFont typeface="+mj-lt"/>
              <a:buAutoNum type="arabicPeriod" startAt="5"/>
            </a:pPr>
            <a:r>
              <a:rPr lang="en-US" dirty="0" smtClean="0"/>
              <a:t>Exchange rates and the macroeconomy (Chapters 10 and 11).</a:t>
            </a:r>
          </a:p>
          <a:p>
            <a:pPr marL="514350" indent="-514350">
              <a:buClr>
                <a:srgbClr val="007FA3"/>
              </a:buClr>
              <a:buFont typeface="+mj-lt"/>
              <a:buAutoNum type="arabicPeriod" startAt="5"/>
            </a:pPr>
            <a:r>
              <a:rPr lang="en-US" dirty="0" smtClean="0"/>
              <a:t>Financial crises and global contagion (Chapter 12).</a:t>
            </a:r>
            <a:endParaRPr lang="en-US" dirty="0"/>
          </a:p>
        </p:txBody>
      </p:sp>
    </p:spTree>
    <p:extLst>
      <p:ext uri="{BB962C8B-B14F-4D97-AF65-F5344CB8AC3E}">
        <p14:creationId xmlns:p14="http://schemas.microsoft.com/office/powerpoint/2010/main" val="25102989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773" y="274638"/>
            <a:ext cx="8523027" cy="1143000"/>
          </a:xfrm>
        </p:spPr>
        <p:txBody>
          <a:bodyPr>
            <a:normAutofit fontScale="90000"/>
          </a:bodyPr>
          <a:lstStyle/>
          <a:p>
            <a:r>
              <a:rPr lang="en-US" b="1" dirty="0" smtClean="0">
                <a:solidFill>
                  <a:srgbClr val="007FA3"/>
                </a:solidFill>
              </a:rPr>
              <a:t>A Preview of the Book:  Twelve Themes in International </a:t>
            </a:r>
            <a:r>
              <a:rPr lang="en-US" b="1" dirty="0">
                <a:solidFill>
                  <a:srgbClr val="007FA3"/>
                </a:solidFill>
              </a:rPr>
              <a:t>E</a:t>
            </a:r>
            <a:r>
              <a:rPr lang="en-US" b="1" dirty="0" smtClean="0">
                <a:solidFill>
                  <a:srgbClr val="007FA3"/>
                </a:solidFill>
              </a:rPr>
              <a:t>conomics </a:t>
            </a:r>
            <a:r>
              <a:rPr lang="en-US" sz="3100" b="1" dirty="0" smtClean="0">
                <a:solidFill>
                  <a:srgbClr val="007FA3"/>
                </a:solidFill>
              </a:rPr>
              <a:t>(3 of 3)</a:t>
            </a:r>
            <a:endParaRPr lang="en-US" sz="3100" b="1" dirty="0">
              <a:solidFill>
                <a:srgbClr val="007FA3"/>
              </a:solidFill>
            </a:endParaRPr>
          </a:p>
        </p:txBody>
      </p:sp>
      <p:sp>
        <p:nvSpPr>
          <p:cNvPr id="3" name="Content Placeholder 2"/>
          <p:cNvSpPr>
            <a:spLocks noGrp="1"/>
          </p:cNvSpPr>
          <p:nvPr>
            <p:ph idx="1"/>
          </p:nvPr>
        </p:nvSpPr>
        <p:spPr/>
        <p:txBody>
          <a:bodyPr/>
          <a:lstStyle/>
          <a:p>
            <a:pPr marL="514350" indent="-514350">
              <a:buClr>
                <a:srgbClr val="007FA3"/>
              </a:buClr>
              <a:buFont typeface="+mj-lt"/>
              <a:buAutoNum type="arabicPeriod" startAt="9"/>
            </a:pPr>
            <a:r>
              <a:rPr lang="en-US" dirty="0" smtClean="0"/>
              <a:t>Capital flows and the debt of developing countries (Chapters 2, 9, and 12).</a:t>
            </a:r>
          </a:p>
          <a:p>
            <a:pPr marL="514350" indent="-514350">
              <a:buClr>
                <a:srgbClr val="007FA3"/>
              </a:buClr>
              <a:buFont typeface="+mj-lt"/>
              <a:buAutoNum type="arabicPeriod" startAt="9"/>
            </a:pPr>
            <a:r>
              <a:rPr lang="en-US" dirty="0" smtClean="0"/>
              <a:t>Latin America and the world economy (Chapter 15).</a:t>
            </a:r>
          </a:p>
          <a:p>
            <a:pPr marL="514350" indent="-514350">
              <a:buClr>
                <a:srgbClr val="007FA3"/>
              </a:buClr>
              <a:buFont typeface="+mj-lt"/>
              <a:buAutoNum type="arabicPeriod" startAt="9"/>
            </a:pPr>
            <a:r>
              <a:rPr lang="en-US" dirty="0" smtClean="0"/>
              <a:t>Export-led growth in East Asia (Chapter 16).</a:t>
            </a:r>
          </a:p>
          <a:p>
            <a:pPr marL="514350" indent="-514350">
              <a:buClr>
                <a:srgbClr val="007FA3"/>
              </a:buClr>
              <a:buFont typeface="+mj-lt"/>
              <a:buAutoNum type="arabicPeriod" startAt="9"/>
            </a:pPr>
            <a:r>
              <a:rPr lang="en-US" dirty="0" smtClean="0"/>
              <a:t>China and India in the world economy (Chapter 17).</a:t>
            </a:r>
            <a:endParaRPr lang="en-US" dirty="0"/>
          </a:p>
        </p:txBody>
      </p:sp>
    </p:spTree>
    <p:extLst>
      <p:ext uri="{BB962C8B-B14F-4D97-AF65-F5344CB8AC3E}">
        <p14:creationId xmlns:p14="http://schemas.microsoft.com/office/powerpoint/2010/main" val="12457456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305800" cy="1097280"/>
          </a:xfrm>
        </p:spPr>
        <p:txBody>
          <a:bodyPr/>
          <a:lstStyle/>
          <a:p>
            <a:pPr algn="l"/>
            <a:r>
              <a:rPr lang="en-US" sz="3600" b="1" dirty="0" smtClean="0">
                <a:solidFill>
                  <a:srgbClr val="007FA3"/>
                </a:solidFill>
                <a:latin typeface="+mj-lt"/>
                <a:cs typeface="Arial" panose="020B0604020202020204" pitchFamily="34" charset="0"/>
              </a:rPr>
              <a:t>Copyright</a:t>
            </a:r>
            <a:endParaRPr lang="en-US" sz="2000" b="1" dirty="0">
              <a:solidFill>
                <a:srgbClr val="007FA3"/>
              </a:solidFill>
              <a:latin typeface="+mj-lt"/>
              <a:cs typeface="Arial" panose="020B0604020202020204" pitchFamily="34" charset="0"/>
            </a:endParaRPr>
          </a:p>
        </p:txBody>
      </p:sp>
      <p:pic>
        <p:nvPicPr>
          <p:cNvPr id="4" name="Picture 4" descr="The notice reads as follows: this work is protected by United States copyright laws and is provided solely for the use of instructors in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to honor the intended pedagogical purposes and the needs of other instructors who rely on these materials."/>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38200" y="2057400"/>
            <a:ext cx="7406208" cy="2451720"/>
          </a:xfrm>
          <a:prstGeom prst="rect">
            <a:avLst/>
          </a:prstGeom>
          <a:solidFill>
            <a:schemeClr val="hlink"/>
          </a:solidFill>
          <a:ln>
            <a:solidFill>
              <a:schemeClr val="bg1"/>
            </a:solidFill>
            <a:miter lim="800000"/>
            <a:headEnd/>
            <a:tailEnd/>
          </a:ln>
        </p:spPr>
      </p:pic>
    </p:spTree>
    <p:extLst>
      <p:ext uri="{BB962C8B-B14F-4D97-AF65-F5344CB8AC3E}">
        <p14:creationId xmlns:p14="http://schemas.microsoft.com/office/powerpoint/2010/main" val="22078064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FA3"/>
                </a:solidFill>
              </a:rPr>
              <a:t>Learning Objectives </a:t>
            </a:r>
            <a:r>
              <a:rPr lang="en-US" sz="2800" b="1" dirty="0" smtClean="0">
                <a:solidFill>
                  <a:srgbClr val="007FA3"/>
                </a:solidFill>
              </a:rPr>
              <a:t>(2 of 2)</a:t>
            </a:r>
            <a:endParaRPr lang="en-US" sz="2800" b="1" dirty="0">
              <a:solidFill>
                <a:srgbClr val="007FA3"/>
              </a:solidFill>
            </a:endParaRPr>
          </a:p>
        </p:txBody>
      </p:sp>
      <p:sp>
        <p:nvSpPr>
          <p:cNvPr id="3" name="Content Placeholder 2"/>
          <p:cNvSpPr>
            <a:spLocks noGrp="1"/>
          </p:cNvSpPr>
          <p:nvPr>
            <p:ph idx="1"/>
          </p:nvPr>
        </p:nvSpPr>
        <p:spPr/>
        <p:txBody>
          <a:bodyPr/>
          <a:lstStyle/>
          <a:p>
            <a:pPr marL="0" indent="0">
              <a:buNone/>
            </a:pPr>
            <a:r>
              <a:rPr lang="en-US" b="1" dirty="0" smtClean="0">
                <a:solidFill>
                  <a:schemeClr val="accent4">
                    <a:lumMod val="75000"/>
                  </a:schemeClr>
                </a:solidFill>
              </a:rPr>
              <a:t>1.3</a:t>
            </a:r>
            <a:r>
              <a:rPr lang="en-US" dirty="0" smtClean="0"/>
              <a:t>  Describe three factors in the world economy today that are different from the economy at the end of the first wave of globalization.</a:t>
            </a:r>
          </a:p>
          <a:p>
            <a:endParaRPr lang="en-US" dirty="0" smtClean="0"/>
          </a:p>
          <a:p>
            <a:pPr marL="0" indent="0">
              <a:buNone/>
            </a:pPr>
            <a:r>
              <a:rPr lang="en-US" b="1" dirty="0" smtClean="0">
                <a:solidFill>
                  <a:schemeClr val="accent4">
                    <a:lumMod val="75000"/>
                  </a:schemeClr>
                </a:solidFill>
              </a:rPr>
              <a:t>1.4</a:t>
            </a:r>
            <a:r>
              <a:rPr lang="en-US" dirty="0" smtClean="0"/>
              <a:t>  List the three types of evidence that trade supports economic growth.</a:t>
            </a:r>
            <a:endParaRPr lang="en-US" dirty="0"/>
          </a:p>
        </p:txBody>
      </p:sp>
    </p:spTree>
    <p:extLst>
      <p:ext uri="{BB962C8B-B14F-4D97-AF65-F5344CB8AC3E}">
        <p14:creationId xmlns:p14="http://schemas.microsoft.com/office/powerpoint/2010/main" val="6091619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485823"/>
          </a:xfrm>
        </p:spPr>
        <p:txBody>
          <a:bodyPr>
            <a:normAutofit/>
          </a:bodyPr>
          <a:lstStyle/>
          <a:p>
            <a:r>
              <a:rPr lang="en-US" b="1" dirty="0" smtClean="0">
                <a:solidFill>
                  <a:srgbClr val="007FA3"/>
                </a:solidFill>
              </a:rPr>
              <a:t>Elements </a:t>
            </a:r>
            <a:r>
              <a:rPr lang="en-US" b="1" dirty="0">
                <a:solidFill>
                  <a:srgbClr val="007FA3"/>
                </a:solidFill>
              </a:rPr>
              <a:t>o</a:t>
            </a:r>
            <a:r>
              <a:rPr lang="en-US" b="1" dirty="0" smtClean="0">
                <a:solidFill>
                  <a:srgbClr val="007FA3"/>
                </a:solidFill>
              </a:rPr>
              <a:t>f </a:t>
            </a:r>
            <a:r>
              <a:rPr lang="en-US" b="1" dirty="0">
                <a:solidFill>
                  <a:srgbClr val="007FA3"/>
                </a:solidFill>
              </a:rPr>
              <a:t>I</a:t>
            </a:r>
            <a:r>
              <a:rPr lang="en-US" b="1" dirty="0" smtClean="0">
                <a:solidFill>
                  <a:srgbClr val="007FA3"/>
                </a:solidFill>
              </a:rPr>
              <a:t>nternational </a:t>
            </a:r>
            <a:r>
              <a:rPr lang="en-US" b="1" dirty="0">
                <a:solidFill>
                  <a:srgbClr val="007FA3"/>
                </a:solidFill>
              </a:rPr>
              <a:t>E</a:t>
            </a:r>
            <a:r>
              <a:rPr lang="en-US" b="1" dirty="0" smtClean="0">
                <a:solidFill>
                  <a:srgbClr val="007FA3"/>
                </a:solidFill>
              </a:rPr>
              <a:t>conomic </a:t>
            </a:r>
            <a:r>
              <a:rPr lang="en-US" b="1" dirty="0">
                <a:solidFill>
                  <a:srgbClr val="007FA3"/>
                </a:solidFill>
              </a:rPr>
              <a:t>I</a:t>
            </a:r>
            <a:r>
              <a:rPr lang="en-US" b="1" dirty="0" smtClean="0">
                <a:solidFill>
                  <a:srgbClr val="007FA3"/>
                </a:solidFill>
              </a:rPr>
              <a:t>ntegration </a:t>
            </a:r>
            <a:r>
              <a:rPr lang="en-US" sz="2800" b="1" dirty="0" smtClean="0">
                <a:solidFill>
                  <a:srgbClr val="007FA3"/>
                </a:solidFill>
              </a:rPr>
              <a:t>(1 of 4)</a:t>
            </a:r>
            <a:endParaRPr lang="en-US" sz="2800" b="1" dirty="0">
              <a:solidFill>
                <a:srgbClr val="007FA3"/>
              </a:solidFill>
            </a:endParaRPr>
          </a:p>
        </p:txBody>
      </p:sp>
      <p:sp>
        <p:nvSpPr>
          <p:cNvPr id="3" name="Content Placeholder 2"/>
          <p:cNvSpPr>
            <a:spLocks noGrp="1"/>
          </p:cNvSpPr>
          <p:nvPr>
            <p:ph idx="1"/>
          </p:nvPr>
        </p:nvSpPr>
        <p:spPr>
          <a:xfrm>
            <a:off x="457200" y="1916452"/>
            <a:ext cx="8229600" cy="4209711"/>
          </a:xfrm>
        </p:spPr>
        <p:txBody>
          <a:bodyPr/>
          <a:lstStyle/>
          <a:p>
            <a:pPr>
              <a:buClr>
                <a:srgbClr val="007FA3"/>
              </a:buClr>
            </a:pPr>
            <a:r>
              <a:rPr lang="en-US" dirty="0" smtClean="0"/>
              <a:t>Globalization has many components, including culture, language, economics, politics and more.</a:t>
            </a:r>
          </a:p>
          <a:p>
            <a:pPr>
              <a:buClr>
                <a:srgbClr val="007FA3"/>
              </a:buClr>
            </a:pPr>
            <a:r>
              <a:rPr lang="en-US" dirty="0" smtClean="0"/>
              <a:t>Globalization in the economic sphere is also called international economic integration.</a:t>
            </a:r>
          </a:p>
          <a:p>
            <a:pPr>
              <a:buClr>
                <a:srgbClr val="007FA3"/>
              </a:buClr>
            </a:pPr>
            <a:r>
              <a:rPr lang="en-US" dirty="0" smtClean="0"/>
              <a:t>International economic integration has occurred rapidly since approximately 1950, but especially since the early 1970s.</a:t>
            </a:r>
            <a:endParaRPr lang="en-US" dirty="0"/>
          </a:p>
        </p:txBody>
      </p:sp>
    </p:spTree>
    <p:extLst>
      <p:ext uri="{BB962C8B-B14F-4D97-AF65-F5344CB8AC3E}">
        <p14:creationId xmlns:p14="http://schemas.microsoft.com/office/powerpoint/2010/main" val="21946189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485823"/>
          </a:xfrm>
        </p:spPr>
        <p:txBody>
          <a:bodyPr>
            <a:normAutofit/>
          </a:bodyPr>
          <a:lstStyle/>
          <a:p>
            <a:r>
              <a:rPr lang="en-US" b="1" dirty="0" smtClean="0">
                <a:solidFill>
                  <a:srgbClr val="007FA3"/>
                </a:solidFill>
              </a:rPr>
              <a:t>Elements of International </a:t>
            </a:r>
            <a:r>
              <a:rPr lang="en-US" b="1" dirty="0">
                <a:solidFill>
                  <a:srgbClr val="007FA3"/>
                </a:solidFill>
              </a:rPr>
              <a:t>E</a:t>
            </a:r>
            <a:r>
              <a:rPr lang="en-US" b="1" dirty="0" smtClean="0">
                <a:solidFill>
                  <a:srgbClr val="007FA3"/>
                </a:solidFill>
              </a:rPr>
              <a:t>conomic </a:t>
            </a:r>
            <a:r>
              <a:rPr lang="en-US" b="1" dirty="0">
                <a:solidFill>
                  <a:srgbClr val="007FA3"/>
                </a:solidFill>
              </a:rPr>
              <a:t>I</a:t>
            </a:r>
            <a:r>
              <a:rPr lang="en-US" b="1" dirty="0" smtClean="0">
                <a:solidFill>
                  <a:srgbClr val="007FA3"/>
                </a:solidFill>
              </a:rPr>
              <a:t>ntegration </a:t>
            </a:r>
            <a:r>
              <a:rPr lang="en-US" sz="2800" b="1" dirty="0" smtClean="0">
                <a:solidFill>
                  <a:srgbClr val="007FA3"/>
                </a:solidFill>
              </a:rPr>
              <a:t>(2 of 4)</a:t>
            </a:r>
            <a:endParaRPr lang="en-US" sz="2800" b="1" dirty="0">
              <a:solidFill>
                <a:srgbClr val="007FA3"/>
              </a:solidFill>
            </a:endParaRPr>
          </a:p>
        </p:txBody>
      </p:sp>
      <p:sp>
        <p:nvSpPr>
          <p:cNvPr id="3" name="Content Placeholder 2"/>
          <p:cNvSpPr>
            <a:spLocks noGrp="1"/>
          </p:cNvSpPr>
          <p:nvPr>
            <p:ph idx="1"/>
          </p:nvPr>
        </p:nvSpPr>
        <p:spPr>
          <a:xfrm>
            <a:off x="457200" y="1916452"/>
            <a:ext cx="8229600" cy="4209711"/>
          </a:xfrm>
        </p:spPr>
        <p:txBody>
          <a:bodyPr/>
          <a:lstStyle/>
          <a:p>
            <a:pPr>
              <a:buClr>
                <a:srgbClr val="007FA3"/>
              </a:buClr>
            </a:pPr>
            <a:r>
              <a:rPr lang="en-US" dirty="0" smtClean="0"/>
              <a:t>The current wave of international economic integration is not the first.</a:t>
            </a:r>
          </a:p>
          <a:p>
            <a:pPr>
              <a:buClr>
                <a:srgbClr val="007FA3"/>
              </a:buClr>
            </a:pPr>
            <a:r>
              <a:rPr lang="en-US" dirty="0" smtClean="0"/>
              <a:t>A major wave of globalization occurred between approximately 1870 and 1913.</a:t>
            </a:r>
          </a:p>
          <a:p>
            <a:pPr>
              <a:buClr>
                <a:srgbClr val="007FA3"/>
              </a:buClr>
            </a:pPr>
            <a:r>
              <a:rPr lang="en-US" dirty="0" smtClean="0"/>
              <a:t>This earlier wave was destroyed by World </a:t>
            </a:r>
            <a:r>
              <a:rPr lang="en-US" dirty="0" smtClean="0"/>
              <a:t>Wars </a:t>
            </a:r>
            <a:r>
              <a:rPr lang="en-US" dirty="0" smtClean="0"/>
              <a:t>I and II and the worldwide Great Depression of the 1930s.  </a:t>
            </a:r>
            <a:endParaRPr lang="en-US" dirty="0"/>
          </a:p>
        </p:txBody>
      </p:sp>
    </p:spTree>
    <p:extLst>
      <p:ext uri="{BB962C8B-B14F-4D97-AF65-F5344CB8AC3E}">
        <p14:creationId xmlns:p14="http://schemas.microsoft.com/office/powerpoint/2010/main" val="33251516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485823"/>
          </a:xfrm>
        </p:spPr>
        <p:txBody>
          <a:bodyPr>
            <a:normAutofit/>
          </a:bodyPr>
          <a:lstStyle/>
          <a:p>
            <a:r>
              <a:rPr lang="en-US" b="1" dirty="0" smtClean="0">
                <a:solidFill>
                  <a:srgbClr val="007FA3"/>
                </a:solidFill>
              </a:rPr>
              <a:t>Elements </a:t>
            </a:r>
            <a:r>
              <a:rPr lang="en-US" b="1" dirty="0">
                <a:solidFill>
                  <a:srgbClr val="007FA3"/>
                </a:solidFill>
              </a:rPr>
              <a:t>o</a:t>
            </a:r>
            <a:r>
              <a:rPr lang="en-US" b="1" dirty="0" smtClean="0">
                <a:solidFill>
                  <a:srgbClr val="007FA3"/>
                </a:solidFill>
              </a:rPr>
              <a:t>f </a:t>
            </a:r>
            <a:r>
              <a:rPr lang="en-US" b="1" dirty="0">
                <a:solidFill>
                  <a:srgbClr val="007FA3"/>
                </a:solidFill>
              </a:rPr>
              <a:t>I</a:t>
            </a:r>
            <a:r>
              <a:rPr lang="en-US" b="1" dirty="0" smtClean="0">
                <a:solidFill>
                  <a:srgbClr val="007FA3"/>
                </a:solidFill>
              </a:rPr>
              <a:t>nternational Economic </a:t>
            </a:r>
            <a:r>
              <a:rPr lang="en-US" b="1" dirty="0">
                <a:solidFill>
                  <a:srgbClr val="007FA3"/>
                </a:solidFill>
              </a:rPr>
              <a:t>I</a:t>
            </a:r>
            <a:r>
              <a:rPr lang="en-US" b="1" dirty="0" smtClean="0">
                <a:solidFill>
                  <a:srgbClr val="007FA3"/>
                </a:solidFill>
              </a:rPr>
              <a:t>ntegration </a:t>
            </a:r>
            <a:r>
              <a:rPr lang="en-US" sz="2800" b="1" dirty="0" smtClean="0">
                <a:solidFill>
                  <a:srgbClr val="007FA3"/>
                </a:solidFill>
              </a:rPr>
              <a:t>(3 of 4)</a:t>
            </a:r>
            <a:endParaRPr lang="en-US" sz="2800" b="1" dirty="0">
              <a:solidFill>
                <a:srgbClr val="007FA3"/>
              </a:solidFill>
            </a:endParaRPr>
          </a:p>
        </p:txBody>
      </p:sp>
      <p:sp>
        <p:nvSpPr>
          <p:cNvPr id="3" name="Content Placeholder 2"/>
          <p:cNvSpPr>
            <a:spLocks noGrp="1"/>
          </p:cNvSpPr>
          <p:nvPr>
            <p:ph idx="1"/>
          </p:nvPr>
        </p:nvSpPr>
        <p:spPr>
          <a:xfrm>
            <a:off x="457200" y="1916452"/>
            <a:ext cx="8229600" cy="4209711"/>
          </a:xfrm>
        </p:spPr>
        <p:txBody>
          <a:bodyPr/>
          <a:lstStyle/>
          <a:p>
            <a:pPr>
              <a:buClr>
                <a:srgbClr val="007FA3"/>
              </a:buClr>
              <a:buFont typeface="Arial" panose="020B0604020202020204" pitchFamily="34" charset="0"/>
              <a:buChar char="•"/>
            </a:pPr>
            <a:r>
              <a:rPr lang="en-US" dirty="0" smtClean="0"/>
              <a:t>Economists measure international integration by looking at </a:t>
            </a:r>
          </a:p>
          <a:p>
            <a:pPr lvl="1">
              <a:buClr>
                <a:srgbClr val="007FA3"/>
              </a:buClr>
              <a:buFont typeface="Calibri" panose="020F0502020204030204" pitchFamily="34" charset="0"/>
              <a:buChar char="−"/>
            </a:pPr>
            <a:r>
              <a:rPr lang="en-US" dirty="0" smtClean="0"/>
              <a:t>World trade</a:t>
            </a:r>
          </a:p>
          <a:p>
            <a:pPr lvl="1">
              <a:buClr>
                <a:srgbClr val="007FA3"/>
              </a:buClr>
              <a:buFont typeface="Calibri" panose="020F0502020204030204" pitchFamily="34" charset="0"/>
              <a:buChar char="−"/>
            </a:pPr>
            <a:r>
              <a:rPr lang="en-US" dirty="0" smtClean="0"/>
              <a:t>International capital flows</a:t>
            </a:r>
          </a:p>
          <a:p>
            <a:pPr lvl="1">
              <a:buClr>
                <a:srgbClr val="007FA3"/>
              </a:buClr>
              <a:buFont typeface="Calibri" panose="020F0502020204030204" pitchFamily="34" charset="0"/>
              <a:buChar char="−"/>
            </a:pPr>
            <a:r>
              <a:rPr lang="en-US" dirty="0" smtClean="0"/>
              <a:t>International migration</a:t>
            </a:r>
          </a:p>
          <a:p>
            <a:pPr lvl="1">
              <a:buClr>
                <a:srgbClr val="007FA3"/>
              </a:buClr>
              <a:buFont typeface="Calibri" panose="020F0502020204030204" pitchFamily="34" charset="0"/>
              <a:buChar char="−"/>
            </a:pPr>
            <a:r>
              <a:rPr lang="en-US" dirty="0"/>
              <a:t>C</a:t>
            </a:r>
            <a:r>
              <a:rPr lang="en-US" dirty="0" smtClean="0"/>
              <a:t>onvergence of prices in different markets</a:t>
            </a:r>
          </a:p>
          <a:p>
            <a:pPr lvl="1">
              <a:buClr>
                <a:srgbClr val="007FA3"/>
              </a:buClr>
              <a:buFont typeface="Arial" panose="020B0604020202020204" pitchFamily="34" charset="0"/>
              <a:buChar char="•"/>
            </a:pPr>
            <a:endParaRPr lang="en-US" dirty="0"/>
          </a:p>
        </p:txBody>
      </p:sp>
    </p:spTree>
    <p:extLst>
      <p:ext uri="{BB962C8B-B14F-4D97-AF65-F5344CB8AC3E}">
        <p14:creationId xmlns:p14="http://schemas.microsoft.com/office/powerpoint/2010/main" val="21161478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FA3"/>
                </a:solidFill>
              </a:rPr>
              <a:t>The Growth of World </a:t>
            </a:r>
            <a:r>
              <a:rPr lang="en-US" b="1" dirty="0">
                <a:solidFill>
                  <a:srgbClr val="007FA3"/>
                </a:solidFill>
              </a:rPr>
              <a:t>T</a:t>
            </a:r>
            <a:r>
              <a:rPr lang="en-US" b="1" dirty="0" smtClean="0">
                <a:solidFill>
                  <a:srgbClr val="007FA3"/>
                </a:solidFill>
              </a:rPr>
              <a:t>rade </a:t>
            </a:r>
            <a:r>
              <a:rPr lang="en-US" sz="2800" b="1" dirty="0" smtClean="0">
                <a:solidFill>
                  <a:srgbClr val="007FA3"/>
                </a:solidFill>
              </a:rPr>
              <a:t>(1 of 2)</a:t>
            </a:r>
            <a:endParaRPr lang="en-US" sz="2800" b="1" dirty="0">
              <a:solidFill>
                <a:srgbClr val="007FA3"/>
              </a:solidFill>
            </a:endParaRPr>
          </a:p>
        </p:txBody>
      </p:sp>
      <p:sp>
        <p:nvSpPr>
          <p:cNvPr id="3" name="Content Placeholder 2"/>
          <p:cNvSpPr>
            <a:spLocks noGrp="1"/>
          </p:cNvSpPr>
          <p:nvPr>
            <p:ph idx="1"/>
          </p:nvPr>
        </p:nvSpPr>
        <p:spPr/>
        <p:txBody>
          <a:bodyPr/>
          <a:lstStyle/>
          <a:p>
            <a:pPr>
              <a:buClr>
                <a:srgbClr val="007FA3"/>
              </a:buClr>
            </a:pPr>
            <a:r>
              <a:rPr lang="en-US" dirty="0" smtClean="0"/>
              <a:t>Since the end of World War II in 1945, world trade has grown much faster than world production.</a:t>
            </a:r>
          </a:p>
          <a:p>
            <a:pPr>
              <a:buClr>
                <a:srgbClr val="007FA3"/>
              </a:buClr>
            </a:pPr>
            <a:r>
              <a:rPr lang="en-US" dirty="0" smtClean="0"/>
              <a:t>In 1950, world trade equaled about 5.5 percent of world </a:t>
            </a:r>
            <a:r>
              <a:rPr lang="en-US" b="1" dirty="0" smtClean="0"/>
              <a:t>gross domestic product (GDP)</a:t>
            </a:r>
            <a:r>
              <a:rPr lang="en-US" dirty="0" smtClean="0"/>
              <a:t>.</a:t>
            </a:r>
          </a:p>
          <a:p>
            <a:pPr>
              <a:buClr>
                <a:srgbClr val="007FA3"/>
              </a:buClr>
            </a:pPr>
            <a:r>
              <a:rPr lang="en-US" dirty="0" smtClean="0"/>
              <a:t>In 1913, world trade was about 30 percent of world GDP.</a:t>
            </a:r>
            <a:endParaRPr lang="en-US" dirty="0"/>
          </a:p>
        </p:txBody>
      </p:sp>
    </p:spTree>
    <p:extLst>
      <p:ext uri="{BB962C8B-B14F-4D97-AF65-F5344CB8AC3E}">
        <p14:creationId xmlns:p14="http://schemas.microsoft.com/office/powerpoint/2010/main" val="7932848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007FA3"/>
                </a:solidFill>
              </a:rPr>
              <a:t>The Growth of World Trade </a:t>
            </a:r>
            <a:r>
              <a:rPr lang="en-US" sz="2800" b="1" dirty="0" smtClean="0">
                <a:solidFill>
                  <a:srgbClr val="007FA3"/>
                </a:solidFill>
              </a:rPr>
              <a:t>(2 of 2)</a:t>
            </a:r>
            <a:endParaRPr lang="en-US" sz="2800" b="1" dirty="0">
              <a:solidFill>
                <a:srgbClr val="007FA3"/>
              </a:solidFill>
            </a:endParaRPr>
          </a:p>
        </p:txBody>
      </p:sp>
      <p:sp>
        <p:nvSpPr>
          <p:cNvPr id="3" name="Content Placeholder 2"/>
          <p:cNvSpPr>
            <a:spLocks noGrp="1"/>
          </p:cNvSpPr>
          <p:nvPr>
            <p:ph idx="1"/>
          </p:nvPr>
        </p:nvSpPr>
        <p:spPr/>
        <p:txBody>
          <a:bodyPr/>
          <a:lstStyle/>
          <a:p>
            <a:pPr>
              <a:buClr>
                <a:srgbClr val="007FA3"/>
              </a:buClr>
              <a:buFont typeface="Arial" panose="020B0604020202020204" pitchFamily="34" charset="0"/>
              <a:buChar char="•"/>
            </a:pPr>
            <a:r>
              <a:rPr lang="en-US" dirty="0" smtClean="0"/>
              <a:t>Economists measure the importance of world trade with the trade-to-GDP ratio.</a:t>
            </a:r>
          </a:p>
          <a:p>
            <a:pPr>
              <a:buClr>
                <a:srgbClr val="007FA3"/>
              </a:buClr>
              <a:buFont typeface="Arial" panose="020B0604020202020204" pitchFamily="34" charset="0"/>
              <a:buChar char="•"/>
            </a:pPr>
            <a:r>
              <a:rPr lang="en-US" dirty="0" smtClean="0"/>
              <a:t>Trade-to-GDP ratio is exports plus imports divided by GDP:</a:t>
            </a:r>
          </a:p>
          <a:p>
            <a:pPr>
              <a:buClr>
                <a:srgbClr val="007FA3"/>
              </a:buClr>
              <a:buFont typeface="Arial" panose="020B0604020202020204" pitchFamily="34" charset="0"/>
              <a:buChar char="•"/>
            </a:pPr>
            <a:r>
              <a:rPr lang="en-US" b="1" dirty="0" smtClean="0"/>
              <a:t>Trade-to-GDP ratio = (exports + imports) ÷ GDP</a:t>
            </a:r>
          </a:p>
          <a:p>
            <a:pPr>
              <a:buClr>
                <a:srgbClr val="007FA3"/>
              </a:buClr>
              <a:buFont typeface="Arial" panose="020B0604020202020204" pitchFamily="34" charset="0"/>
              <a:buChar char="•"/>
            </a:pPr>
            <a:r>
              <a:rPr lang="en-US" dirty="0" smtClean="0"/>
              <a:t>The ratio does not tell us much about a country’s trade policies or openness to trade.</a:t>
            </a:r>
            <a:endParaRPr lang="en-US" dirty="0"/>
          </a:p>
        </p:txBody>
      </p:sp>
    </p:spTree>
    <p:extLst>
      <p:ext uri="{BB962C8B-B14F-4D97-AF65-F5344CB8AC3E}">
        <p14:creationId xmlns:p14="http://schemas.microsoft.com/office/powerpoint/2010/main" val="34212995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2287" y="46037"/>
            <a:ext cx="6542991" cy="1164344"/>
          </a:xfrm>
        </p:spPr>
        <p:txBody>
          <a:bodyPr>
            <a:noAutofit/>
          </a:bodyPr>
          <a:lstStyle/>
          <a:p>
            <a:r>
              <a:rPr lang="en-US" sz="3200" dirty="0" smtClean="0">
                <a:solidFill>
                  <a:srgbClr val="007FA3"/>
                </a:solidFill>
              </a:rPr>
              <a:t>Figure 1.1 Trade-to-GDP Ratios for Four </a:t>
            </a:r>
            <a:r>
              <a:rPr lang="en-US" sz="3200" dirty="0">
                <a:solidFill>
                  <a:srgbClr val="007FA3"/>
                </a:solidFill>
              </a:rPr>
              <a:t>C</a:t>
            </a:r>
            <a:r>
              <a:rPr lang="en-US" sz="3200" dirty="0" smtClean="0">
                <a:solidFill>
                  <a:srgbClr val="007FA3"/>
                </a:solidFill>
              </a:rPr>
              <a:t>ountries, 1913-2013</a:t>
            </a:r>
            <a:endParaRPr lang="en-US" sz="3200" dirty="0">
              <a:solidFill>
                <a:srgbClr val="007FA3"/>
              </a:solidFill>
            </a:endParaRPr>
          </a:p>
        </p:txBody>
      </p:sp>
      <p:graphicFrame>
        <p:nvGraphicFramePr>
          <p:cNvPr id="4" name="Content Placeholder 2" descr="The bar graph shows a decline in the trade-to-GDP ratio between 1913 and 1950, and increases from 1950 to 1973 and from 1973 to 2013.  Included are the Netehrlands, the United Kingdom, Japan, and the United States." title="Trade-to-GDP ratios for four countries, 1913 to 2013"/>
          <p:cNvGraphicFramePr>
            <a:graphicFrameLocks noGrp="1"/>
          </p:cNvGraphicFramePr>
          <p:nvPr>
            <p:ph type="pic" idx="1"/>
            <p:extLst>
              <p:ext uri="{D42A27DB-BD31-4B8C-83A1-F6EECF244321}">
                <p14:modId xmlns:p14="http://schemas.microsoft.com/office/powerpoint/2010/main" val="1781727488"/>
              </p:ext>
            </p:extLst>
          </p:nvPr>
        </p:nvGraphicFramePr>
        <p:xfrm>
          <a:off x="277843" y="1210381"/>
          <a:ext cx="8652814" cy="3933882"/>
        </p:xfrm>
        <a:graphic>
          <a:graphicData uri="http://schemas.openxmlformats.org/drawingml/2006/chart">
            <c:chart xmlns:c="http://schemas.openxmlformats.org/drawingml/2006/chart" xmlns:r="http://schemas.openxmlformats.org/officeDocument/2006/relationships" r:id="rId3"/>
          </a:graphicData>
        </a:graphic>
      </p:graphicFrame>
      <p:sp>
        <p:nvSpPr>
          <p:cNvPr id="5" name="Content Placeholder 3"/>
          <p:cNvSpPr>
            <a:spLocks noGrp="1"/>
          </p:cNvSpPr>
          <p:nvPr>
            <p:ph type="body" sz="half" idx="2"/>
          </p:nvPr>
        </p:nvSpPr>
        <p:spPr>
          <a:xfrm>
            <a:off x="555685" y="5367338"/>
            <a:ext cx="8374972" cy="804862"/>
          </a:xfrm>
        </p:spPr>
        <p:txBody>
          <a:bodyPr>
            <a:normAutofit/>
          </a:bodyPr>
          <a:lstStyle/>
          <a:p>
            <a:r>
              <a:rPr lang="en-US" sz="2000" dirty="0" smtClean="0"/>
              <a:t>The trade-to-GDP ratio fell between 1913 and 1950, but has risen since then.  Each country shows the same pattern over time.</a:t>
            </a:r>
            <a:endParaRPr lang="en-US" sz="2000" dirty="0"/>
          </a:p>
        </p:txBody>
      </p:sp>
    </p:spTree>
    <p:extLst>
      <p:ext uri="{BB962C8B-B14F-4D97-AF65-F5344CB8AC3E}">
        <p14:creationId xmlns:p14="http://schemas.microsoft.com/office/powerpoint/2010/main" val="8775623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wrap="none"/>
      <a:lstStyle>
        <a:defPPr marL="0" algn="ctr">
          <a:defRPr b="0" dirty="0"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708</TotalTime>
  <Words>1430</Words>
  <Application>Microsoft Office PowerPoint</Application>
  <PresentationFormat>On-screen Show (4:3)</PresentationFormat>
  <Paragraphs>138</Paragraphs>
  <Slides>25</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Times New Roman</vt:lpstr>
      <vt:lpstr>Verdana</vt:lpstr>
      <vt:lpstr>Office Theme</vt:lpstr>
      <vt:lpstr>International Economics</vt:lpstr>
      <vt:lpstr>Learning Objectives (1 of 2)</vt:lpstr>
      <vt:lpstr>Learning Objectives (2 of 2)</vt:lpstr>
      <vt:lpstr>Elements of International Economic Integration (1 of 4)</vt:lpstr>
      <vt:lpstr>Elements of International Economic Integration (2 of 4)</vt:lpstr>
      <vt:lpstr>Elements of International Economic Integration (3 of 4)</vt:lpstr>
      <vt:lpstr>The Growth of World Trade (1 of 2)</vt:lpstr>
      <vt:lpstr>The Growth of World Trade (2 of 2)</vt:lpstr>
      <vt:lpstr>Figure 1.1 Trade-to-GDP Ratios for Four Countries, 1913-2013</vt:lpstr>
      <vt:lpstr>International Migration of  Labor (1 of 2)</vt:lpstr>
      <vt:lpstr>International Migration of  Labor (2 of 2)</vt:lpstr>
      <vt:lpstr>International Capital Flows (1 of 3)</vt:lpstr>
      <vt:lpstr>International Capital Flows (2 of 3)</vt:lpstr>
      <vt:lpstr>International Capital Flows (3 of 3)</vt:lpstr>
      <vt:lpstr>Three Features of Contemporary International Economic Relations (1 of 6)</vt:lpstr>
      <vt:lpstr>Three Features of Contemporary International Economic Relations (2 of 6)</vt:lpstr>
      <vt:lpstr>Three Features of Contemporary International Economic Relations (3 of 6)</vt:lpstr>
      <vt:lpstr>Three Features of Contemporary International Economic Relations (4 of 6)</vt:lpstr>
      <vt:lpstr>Three Features of Contemporary International Economic Relations (5 of 6)</vt:lpstr>
      <vt:lpstr>Three Features of Contemporary International Economic Relations (6 of 6)</vt:lpstr>
      <vt:lpstr>Trade and Economic Growth </vt:lpstr>
      <vt:lpstr>A Preview of the Book:  Twelve Themes in International Economics (1 of 3)</vt:lpstr>
      <vt:lpstr>A Preview of the Book:  Twelve Themes in International Economics (2 of 3)</vt:lpstr>
      <vt:lpstr>A Preview of the Book:  Twelve Themes in International Economics (3 of 3)</vt:lpstr>
      <vt:lpstr>Copyright</vt:lpstr>
    </vt:vector>
  </TitlesOfParts>
  <Company>SPi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Economics, 7e</dc:title>
  <dc:creator>Jim Gerber</dc:creator>
  <cp:lastModifiedBy>Castro, Joshua</cp:lastModifiedBy>
  <cp:revision>51</cp:revision>
  <dcterms:created xsi:type="dcterms:W3CDTF">2016-09-12T19:09:03Z</dcterms:created>
  <dcterms:modified xsi:type="dcterms:W3CDTF">2018-09-12T14:29:23Z</dcterms:modified>
</cp:coreProperties>
</file>