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handoutMasterIdLst>
    <p:handoutMasterId r:id="rId28"/>
  </p:handout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 id="276" r:id="rId22"/>
    <p:sldId id="277" r:id="rId23"/>
    <p:sldId id="278" r:id="rId24"/>
    <p:sldId id="279" r:id="rId25"/>
    <p:sldId id="283"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374" autoAdjust="0"/>
  </p:normalViewPr>
  <p:slideViewPr>
    <p:cSldViewPr snapToGrid="0" snapToObjects="1">
      <p:cViewPr varScale="1">
        <p:scale>
          <a:sx n="41" d="100"/>
          <a:sy n="41" d="100"/>
        </p:scale>
        <p:origin x="135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7" d="100"/>
          <a:sy n="57" d="100"/>
        </p:scale>
        <p:origin x="2808"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C4DC4B-6034-49DE-AF07-28EBC6E7D380}" type="datetimeFigureOut">
              <a:rPr lang="en-US" smtClean="0"/>
              <a:t>3/2/2017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A63AAB9-B124-4BD0-806B-142F8653269B}" type="slidenum">
              <a:rPr lang="en-US" smtClean="0"/>
              <a:t>‹#›</a:t>
            </a:fld>
            <a:endParaRPr lang="en-US"/>
          </a:p>
        </p:txBody>
      </p:sp>
    </p:spTree>
    <p:extLst>
      <p:ext uri="{BB962C8B-B14F-4D97-AF65-F5344CB8AC3E}">
        <p14:creationId xmlns:p14="http://schemas.microsoft.com/office/powerpoint/2010/main" val="2220813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977F31-7CFD-CC46-97BD-CDB4264D074A}" type="datetimeFigureOut">
              <a:rPr lang="en-US" smtClean="0"/>
              <a:t>3/2/2017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DD85CB-B099-8846-A02B-338AE4C9F32E}" type="slidenum">
              <a:rPr lang="en-US" smtClean="0"/>
              <a:t>‹#›</a:t>
            </a:fld>
            <a:endParaRPr lang="en-US"/>
          </a:p>
        </p:txBody>
      </p:sp>
    </p:spTree>
    <p:extLst>
      <p:ext uri="{BB962C8B-B14F-4D97-AF65-F5344CB8AC3E}">
        <p14:creationId xmlns:p14="http://schemas.microsoft.com/office/powerpoint/2010/main" val="273877619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345520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D85CB-B099-8846-A02B-338AE4C9F32E}" type="slidenum">
              <a:rPr lang="en-US" smtClean="0"/>
              <a:t>2</a:t>
            </a:fld>
            <a:endParaRPr lang="en-US"/>
          </a:p>
        </p:txBody>
      </p:sp>
    </p:spTree>
    <p:extLst>
      <p:ext uri="{BB962C8B-B14F-4D97-AF65-F5344CB8AC3E}">
        <p14:creationId xmlns:p14="http://schemas.microsoft.com/office/powerpoint/2010/main" val="2324788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DD85CB-B099-8846-A02B-338AE4C9F32E}" type="slidenum">
              <a:rPr lang="en-US" smtClean="0"/>
              <a:t>3</a:t>
            </a:fld>
            <a:endParaRPr lang="en-US"/>
          </a:p>
        </p:txBody>
      </p:sp>
    </p:spTree>
    <p:extLst>
      <p:ext uri="{BB962C8B-B14F-4D97-AF65-F5344CB8AC3E}">
        <p14:creationId xmlns:p14="http://schemas.microsoft.com/office/powerpoint/2010/main" val="70843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GATT rounds</a:t>
            </a:r>
            <a:r>
              <a:rPr lang="en-US" baseline="0" dirty="0" smtClean="0"/>
              <a:t> have included more members and have taken longer to complete.  The Doha Round is still open, but is unlikely to ever be completed.</a:t>
            </a:r>
            <a:endParaRPr lang="en-US" dirty="0"/>
          </a:p>
        </p:txBody>
      </p:sp>
      <p:sp>
        <p:nvSpPr>
          <p:cNvPr id="4" name="Slide Number Placeholder 3"/>
          <p:cNvSpPr>
            <a:spLocks noGrp="1"/>
          </p:cNvSpPr>
          <p:nvPr>
            <p:ph type="sldNum" sz="quarter" idx="10"/>
          </p:nvPr>
        </p:nvSpPr>
        <p:spPr/>
        <p:txBody>
          <a:bodyPr/>
          <a:lstStyle/>
          <a:p>
            <a:fld id="{58DD85CB-B099-8846-A02B-338AE4C9F32E}" type="slidenum">
              <a:rPr lang="en-US" smtClean="0"/>
              <a:t>15</a:t>
            </a:fld>
            <a:endParaRPr lang="en-US"/>
          </a:p>
        </p:txBody>
      </p:sp>
    </p:spTree>
    <p:extLst>
      <p:ext uri="{BB962C8B-B14F-4D97-AF65-F5344CB8AC3E}">
        <p14:creationId xmlns:p14="http://schemas.microsoft.com/office/powerpoint/2010/main" val="425078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25</a:t>
            </a:fld>
            <a:endParaRPr lang="en-US" dirty="0"/>
          </a:p>
        </p:txBody>
      </p:sp>
    </p:spTree>
    <p:extLst>
      <p:ext uri="{BB962C8B-B14F-4D97-AF65-F5344CB8AC3E}">
        <p14:creationId xmlns:p14="http://schemas.microsoft.com/office/powerpoint/2010/main" val="220235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54A215-A62F-431D-AC5B-8CC88A8CF785}" type="datetime1">
              <a:rPr lang="en-US" smtClean="0"/>
              <a:t>3/2/2017</a:t>
            </a:fld>
            <a:endParaRPr lang="en-US" dirty="0"/>
          </a:p>
        </p:txBody>
      </p:sp>
      <p:sp>
        <p:nvSpPr>
          <p:cNvPr id="6" name="Slide Number Placeholder 5"/>
          <p:cNvSpPr>
            <a:spLocks noGrp="1"/>
          </p:cNvSpPr>
          <p:nvPr>
            <p:ph type="sldNum" sz="quarter" idx="12"/>
          </p:nvPr>
        </p:nvSpPr>
        <p:spPr/>
        <p:txBody>
          <a:bodyPr/>
          <a:lstStyle/>
          <a:p>
            <a:r>
              <a:rPr lang="en-US" dirty="0" smtClean="0"/>
              <a:t>2-</a:t>
            </a:r>
            <a:fld id="{F38CBBFF-AE07-F749-99B2-C8A78614EFE6}" type="slidenum">
              <a:rPr lang="en-US" smtClean="0"/>
              <a:pPr/>
              <a:t>‹#›</a:t>
            </a:fld>
            <a:endParaRPr lang="en-US" dirty="0"/>
          </a:p>
        </p:txBody>
      </p:sp>
    </p:spTree>
    <p:extLst>
      <p:ext uri="{BB962C8B-B14F-4D97-AF65-F5344CB8AC3E}">
        <p14:creationId xmlns:p14="http://schemas.microsoft.com/office/powerpoint/2010/main" val="162961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79BB32-7D7E-43D1-998A-676DB2CF9E63}" type="datetime1">
              <a:rPr lang="en-US" smtClean="0"/>
              <a:t>3/2/2017</a:t>
            </a:fld>
            <a:endParaRPr lang="en-US" dirty="0"/>
          </a:p>
        </p:txBody>
      </p:sp>
      <p:sp>
        <p:nvSpPr>
          <p:cNvPr id="6" name="Slide Number Placeholder 5"/>
          <p:cNvSpPr>
            <a:spLocks noGrp="1"/>
          </p:cNvSpPr>
          <p:nvPr>
            <p:ph type="sldNum" sz="quarter" idx="12"/>
          </p:nvPr>
        </p:nvSpPr>
        <p:spPr/>
        <p:txBody>
          <a:bodyPr/>
          <a:lstStyle/>
          <a:p>
            <a:fld id="{F38CBBFF-AE07-F749-99B2-C8A78614EFE6}" type="slidenum">
              <a:rPr lang="en-US" smtClean="0"/>
              <a:t>‹#›</a:t>
            </a:fld>
            <a:endParaRPr lang="en-US" dirty="0"/>
          </a:p>
        </p:txBody>
      </p:sp>
    </p:spTree>
    <p:extLst>
      <p:ext uri="{BB962C8B-B14F-4D97-AF65-F5344CB8AC3E}">
        <p14:creationId xmlns:p14="http://schemas.microsoft.com/office/powerpoint/2010/main" val="1311601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0E285-EBA1-43AC-9D97-BE3142A6B2FC}" type="datetime1">
              <a:rPr lang="en-US" smtClean="0"/>
              <a:t>3/2/2017</a:t>
            </a:fld>
            <a:endParaRPr lang="en-US" dirty="0"/>
          </a:p>
        </p:txBody>
      </p:sp>
      <p:sp>
        <p:nvSpPr>
          <p:cNvPr id="6" name="Slide Number Placeholder 5"/>
          <p:cNvSpPr>
            <a:spLocks noGrp="1"/>
          </p:cNvSpPr>
          <p:nvPr>
            <p:ph type="sldNum" sz="quarter" idx="12"/>
          </p:nvPr>
        </p:nvSpPr>
        <p:spPr/>
        <p:txBody>
          <a:bodyPr/>
          <a:lstStyle/>
          <a:p>
            <a:fld id="{F38CBBFF-AE07-F749-99B2-C8A78614EFE6}" type="slidenum">
              <a:rPr lang="en-US" smtClean="0"/>
              <a:t>‹#›</a:t>
            </a:fld>
            <a:endParaRPr lang="en-US" dirty="0"/>
          </a:p>
        </p:txBody>
      </p:sp>
    </p:spTree>
    <p:extLst>
      <p:ext uri="{BB962C8B-B14F-4D97-AF65-F5344CB8AC3E}">
        <p14:creationId xmlns:p14="http://schemas.microsoft.com/office/powerpoint/2010/main" val="1660883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a:prstGeom prst="rect">
            <a:avLst/>
          </a:prstGeo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3/2/2017</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2131757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65CF93-CC04-445F-9169-4A2678EA8AD8}" type="datetime1">
              <a:rPr lang="en-US" smtClean="0"/>
              <a:t>3/2/2017</a:t>
            </a:fld>
            <a:endParaRPr lang="en-US" dirty="0"/>
          </a:p>
        </p:txBody>
      </p:sp>
      <p:sp>
        <p:nvSpPr>
          <p:cNvPr id="6" name="Slide Number Placeholder 5"/>
          <p:cNvSpPr>
            <a:spLocks noGrp="1"/>
          </p:cNvSpPr>
          <p:nvPr>
            <p:ph type="sldNum" sz="quarter" idx="12"/>
          </p:nvPr>
        </p:nvSpPr>
        <p:spPr/>
        <p:txBody>
          <a:bodyPr/>
          <a:lstStyle/>
          <a:p>
            <a:r>
              <a:rPr lang="en-US" dirty="0" smtClean="0"/>
              <a:t>2-</a:t>
            </a:r>
            <a:fld id="{F38CBBFF-AE07-F749-99B2-C8A78614EFE6}" type="slidenum">
              <a:rPr lang="en-US" smtClean="0"/>
              <a:pPr/>
              <a:t>‹#›</a:t>
            </a:fld>
            <a:endParaRPr lang="en-US" dirty="0"/>
          </a:p>
        </p:txBody>
      </p:sp>
    </p:spTree>
    <p:extLst>
      <p:ext uri="{BB962C8B-B14F-4D97-AF65-F5344CB8AC3E}">
        <p14:creationId xmlns:p14="http://schemas.microsoft.com/office/powerpoint/2010/main" val="1248592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E0CA68-A97A-4558-8356-5090D95B6FDC}" type="datetime1">
              <a:rPr lang="en-US" smtClean="0"/>
              <a:t>3/2/2017</a:t>
            </a:fld>
            <a:endParaRPr lang="en-US" dirty="0"/>
          </a:p>
        </p:txBody>
      </p:sp>
      <p:sp>
        <p:nvSpPr>
          <p:cNvPr id="6" name="Slide Number Placeholder 5"/>
          <p:cNvSpPr>
            <a:spLocks noGrp="1"/>
          </p:cNvSpPr>
          <p:nvPr>
            <p:ph type="sldNum" sz="quarter" idx="12"/>
          </p:nvPr>
        </p:nvSpPr>
        <p:spPr/>
        <p:txBody>
          <a:bodyPr/>
          <a:lstStyle/>
          <a:p>
            <a:r>
              <a:rPr lang="en-US" dirty="0" smtClean="0"/>
              <a:t>2-</a:t>
            </a:r>
            <a:fld id="{F38CBBFF-AE07-F749-99B2-C8A78614EFE6}" type="slidenum">
              <a:rPr lang="en-US" smtClean="0"/>
              <a:pPr/>
              <a:t>‹#›</a:t>
            </a:fld>
            <a:endParaRPr lang="en-US" dirty="0"/>
          </a:p>
        </p:txBody>
      </p:sp>
    </p:spTree>
    <p:extLst>
      <p:ext uri="{BB962C8B-B14F-4D97-AF65-F5344CB8AC3E}">
        <p14:creationId xmlns:p14="http://schemas.microsoft.com/office/powerpoint/2010/main" val="3278012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1B469A-2149-4E4A-982E-A8C7D4C4AE37}" type="datetime1">
              <a:rPr lang="en-US" smtClean="0"/>
              <a:t>3/2/2017</a:t>
            </a:fld>
            <a:endParaRPr lang="en-US" dirty="0"/>
          </a:p>
        </p:txBody>
      </p:sp>
      <p:sp>
        <p:nvSpPr>
          <p:cNvPr id="7" name="Slide Number Placeholder 6"/>
          <p:cNvSpPr>
            <a:spLocks noGrp="1"/>
          </p:cNvSpPr>
          <p:nvPr>
            <p:ph type="sldNum" sz="quarter" idx="12"/>
          </p:nvPr>
        </p:nvSpPr>
        <p:spPr/>
        <p:txBody>
          <a:bodyPr/>
          <a:lstStyle/>
          <a:p>
            <a:r>
              <a:rPr lang="en-US" dirty="0" smtClean="0"/>
              <a:t>2-</a:t>
            </a:r>
            <a:fld id="{F38CBBFF-AE07-F749-99B2-C8A78614EFE6}" type="slidenum">
              <a:rPr lang="en-US" smtClean="0"/>
              <a:pPr/>
              <a:t>‹#›</a:t>
            </a:fld>
            <a:endParaRPr lang="en-US" dirty="0"/>
          </a:p>
        </p:txBody>
      </p:sp>
    </p:spTree>
    <p:extLst>
      <p:ext uri="{BB962C8B-B14F-4D97-AF65-F5344CB8AC3E}">
        <p14:creationId xmlns:p14="http://schemas.microsoft.com/office/powerpoint/2010/main" val="2925743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6A1826-32FD-4524-BCFB-F78127C4A59D}" type="datetime1">
              <a:rPr lang="en-US" smtClean="0"/>
              <a:t>3/2/2017</a:t>
            </a:fld>
            <a:endParaRPr lang="en-US" dirty="0"/>
          </a:p>
        </p:txBody>
      </p:sp>
      <p:sp>
        <p:nvSpPr>
          <p:cNvPr id="9" name="Slide Number Placeholder 8"/>
          <p:cNvSpPr>
            <a:spLocks noGrp="1"/>
          </p:cNvSpPr>
          <p:nvPr>
            <p:ph type="sldNum" sz="quarter" idx="12"/>
          </p:nvPr>
        </p:nvSpPr>
        <p:spPr/>
        <p:txBody>
          <a:bodyPr/>
          <a:lstStyle/>
          <a:p>
            <a:fld id="{F38CBBFF-AE07-F749-99B2-C8A78614EFE6}" type="slidenum">
              <a:rPr lang="en-US" smtClean="0"/>
              <a:t>‹#›</a:t>
            </a:fld>
            <a:endParaRPr lang="en-US" dirty="0"/>
          </a:p>
        </p:txBody>
      </p:sp>
    </p:spTree>
    <p:extLst>
      <p:ext uri="{BB962C8B-B14F-4D97-AF65-F5344CB8AC3E}">
        <p14:creationId xmlns:p14="http://schemas.microsoft.com/office/powerpoint/2010/main" val="224933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2BDEC4-8B74-4355-83C4-79BF4B2E1373}" type="datetime1">
              <a:rPr lang="en-US" smtClean="0"/>
              <a:t>3/2/2017</a:t>
            </a:fld>
            <a:endParaRPr lang="en-US" dirty="0"/>
          </a:p>
        </p:txBody>
      </p:sp>
      <p:sp>
        <p:nvSpPr>
          <p:cNvPr id="5" name="Slide Number Placeholder 4"/>
          <p:cNvSpPr>
            <a:spLocks noGrp="1"/>
          </p:cNvSpPr>
          <p:nvPr>
            <p:ph type="sldNum" sz="quarter" idx="12"/>
          </p:nvPr>
        </p:nvSpPr>
        <p:spPr/>
        <p:txBody>
          <a:bodyPr/>
          <a:lstStyle/>
          <a:p>
            <a:fld id="{F38CBBFF-AE07-F749-99B2-C8A78614EFE6}" type="slidenum">
              <a:rPr lang="en-US" smtClean="0"/>
              <a:t>‹#›</a:t>
            </a:fld>
            <a:endParaRPr lang="en-US" dirty="0"/>
          </a:p>
        </p:txBody>
      </p:sp>
    </p:spTree>
    <p:extLst>
      <p:ext uri="{BB962C8B-B14F-4D97-AF65-F5344CB8AC3E}">
        <p14:creationId xmlns:p14="http://schemas.microsoft.com/office/powerpoint/2010/main" val="2677046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15EC4-D880-4810-B347-7BB19B5A32C4}" type="datetime1">
              <a:rPr lang="en-US" smtClean="0"/>
              <a:t>3/2/2017</a:t>
            </a:fld>
            <a:endParaRPr lang="en-US" dirty="0"/>
          </a:p>
        </p:txBody>
      </p:sp>
      <p:sp>
        <p:nvSpPr>
          <p:cNvPr id="4" name="Slide Number Placeholder 3"/>
          <p:cNvSpPr>
            <a:spLocks noGrp="1"/>
          </p:cNvSpPr>
          <p:nvPr>
            <p:ph type="sldNum" sz="quarter" idx="12"/>
          </p:nvPr>
        </p:nvSpPr>
        <p:spPr/>
        <p:txBody>
          <a:bodyPr/>
          <a:lstStyle/>
          <a:p>
            <a:fld id="{F38CBBFF-AE07-F749-99B2-C8A78614EFE6}" type="slidenum">
              <a:rPr lang="en-US" smtClean="0"/>
              <a:t>‹#›</a:t>
            </a:fld>
            <a:endParaRPr lang="en-US" dirty="0"/>
          </a:p>
        </p:txBody>
      </p:sp>
    </p:spTree>
    <p:extLst>
      <p:ext uri="{BB962C8B-B14F-4D97-AF65-F5344CB8AC3E}">
        <p14:creationId xmlns:p14="http://schemas.microsoft.com/office/powerpoint/2010/main" val="4117436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167453-4AEF-4A5F-828B-243B281754DF}" type="datetime1">
              <a:rPr lang="en-US" smtClean="0"/>
              <a:t>3/2/2017</a:t>
            </a:fld>
            <a:endParaRPr lang="en-US" dirty="0"/>
          </a:p>
        </p:txBody>
      </p:sp>
      <p:sp>
        <p:nvSpPr>
          <p:cNvPr id="7" name="Slide Number Placeholder 6"/>
          <p:cNvSpPr>
            <a:spLocks noGrp="1"/>
          </p:cNvSpPr>
          <p:nvPr>
            <p:ph type="sldNum" sz="quarter" idx="12"/>
          </p:nvPr>
        </p:nvSpPr>
        <p:spPr/>
        <p:txBody>
          <a:bodyPr/>
          <a:lstStyle/>
          <a:p>
            <a:fld id="{F38CBBFF-AE07-F749-99B2-C8A78614EFE6}" type="slidenum">
              <a:rPr lang="en-US" smtClean="0"/>
              <a:t>‹#›</a:t>
            </a:fld>
            <a:endParaRPr lang="en-US" dirty="0"/>
          </a:p>
        </p:txBody>
      </p:sp>
    </p:spTree>
    <p:extLst>
      <p:ext uri="{BB962C8B-B14F-4D97-AF65-F5344CB8AC3E}">
        <p14:creationId xmlns:p14="http://schemas.microsoft.com/office/powerpoint/2010/main" val="3944109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D5E9F-EC2F-407A-B7CE-B6D08DEECA0A}" type="datetime1">
              <a:rPr lang="en-US" smtClean="0"/>
              <a:t>3/2/2017</a:t>
            </a:fld>
            <a:endParaRPr lang="en-US" dirty="0"/>
          </a:p>
        </p:txBody>
      </p:sp>
      <p:sp>
        <p:nvSpPr>
          <p:cNvPr id="7" name="Slide Number Placeholder 6"/>
          <p:cNvSpPr>
            <a:spLocks noGrp="1"/>
          </p:cNvSpPr>
          <p:nvPr>
            <p:ph type="sldNum" sz="quarter" idx="12"/>
          </p:nvPr>
        </p:nvSpPr>
        <p:spPr/>
        <p:txBody>
          <a:bodyPr/>
          <a:lstStyle/>
          <a:p>
            <a:fld id="{F38CBBFF-AE07-F749-99B2-C8A78614EFE6}" type="slidenum">
              <a:rPr lang="en-US" smtClean="0"/>
              <a:t>‹#›</a:t>
            </a:fld>
            <a:endParaRPr lang="en-US" dirty="0"/>
          </a:p>
        </p:txBody>
      </p:sp>
    </p:spTree>
    <p:extLst>
      <p:ext uri="{BB962C8B-B14F-4D97-AF65-F5344CB8AC3E}">
        <p14:creationId xmlns:p14="http://schemas.microsoft.com/office/powerpoint/2010/main" val="2161785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D5A7EF-AFB1-42C1-B323-7C9D41856C65}" type="datetime1">
              <a:rPr lang="en-US" smtClean="0"/>
              <a:t>3/2/2017</a:t>
            </a:fld>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600">
                <a:solidFill>
                  <a:schemeClr val="tx1"/>
                </a:solidFill>
              </a:defRPr>
            </a:lvl1pPr>
          </a:lstStyle>
          <a:p>
            <a:r>
              <a:rPr lang="en-US" dirty="0" smtClean="0"/>
              <a:t>2-</a:t>
            </a:r>
            <a:fld id="{F38CBBFF-AE07-F749-99B2-C8A78614EFE6}" type="slidenum">
              <a:rPr lang="en-US" smtClean="0"/>
              <a:pPr/>
              <a:t>‹#›</a:t>
            </a:fld>
            <a:endParaRPr lang="en-US" dirty="0"/>
          </a:p>
        </p:txBody>
      </p:sp>
      <p:pic>
        <p:nvPicPr>
          <p:cNvPr id="7" name="Shape 23" descr="Pearson Logo"/>
          <p:cNvPicPr preferRelativeResize="0"/>
          <p:nvPr userDrawn="1"/>
        </p:nvPicPr>
        <p:blipFill rotWithShape="1">
          <a:blip r:embed="rId14">
            <a:alphaModFix/>
          </a:blip>
          <a:srcRect/>
          <a:stretch/>
        </p:blipFill>
        <p:spPr>
          <a:xfrm>
            <a:off x="7990972" y="6157320"/>
            <a:ext cx="695828" cy="492969"/>
          </a:xfrm>
          <a:prstGeom prst="rect">
            <a:avLst/>
          </a:prstGeom>
          <a:noFill/>
          <a:ln>
            <a:noFill/>
          </a:ln>
        </p:spPr>
      </p:pic>
      <p:sp>
        <p:nvSpPr>
          <p:cNvPr id="10" name="Footer Placeholder 4"/>
          <p:cNvSpPr txBox="1">
            <a:spLocks/>
          </p:cNvSpPr>
          <p:nvPr userDrawn="1"/>
        </p:nvSpPr>
        <p:spPr>
          <a:xfrm>
            <a:off x="-381000" y="6407558"/>
            <a:ext cx="6934200" cy="327025"/>
          </a:xfrm>
          <a:prstGeom prst="rect">
            <a:avLst/>
          </a:prstGeom>
        </p:spPr>
        <p:txBody>
          <a:bodyPr wrap="none"/>
          <a:lstStyle>
            <a:defPPr>
              <a:defRPr lang="en-US"/>
            </a:defPPr>
            <a:lvl1pPr marL="0" algn="l"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b="0" dirty="0" smtClean="0"/>
              <a:t>Copyright © 2018, 2014, 2011 Pearson Education, Inc. All Rights Reserved</a:t>
            </a:r>
            <a:endParaRPr lang="en-US" b="0" dirty="0"/>
          </a:p>
        </p:txBody>
      </p:sp>
      <p:sp>
        <p:nvSpPr>
          <p:cNvPr id="11" name="Footer Placeholder 10"/>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797899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2</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International Economics Institutions Since World War II</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957280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World Bank</a:t>
            </a:r>
            <a:endParaRPr lang="en-US" b="1" dirty="0">
              <a:solidFill>
                <a:srgbClr val="007FA3"/>
              </a:solidFill>
            </a:endParaRPr>
          </a:p>
        </p:txBody>
      </p:sp>
      <p:sp>
        <p:nvSpPr>
          <p:cNvPr id="3" name="Content Placeholder 2"/>
          <p:cNvSpPr>
            <a:spLocks noGrp="1"/>
          </p:cNvSpPr>
          <p:nvPr>
            <p:ph idx="1"/>
          </p:nvPr>
        </p:nvSpPr>
        <p:spPr/>
        <p:txBody>
          <a:bodyPr>
            <a:normAutofit lnSpcReduction="10000"/>
          </a:bodyPr>
          <a:lstStyle/>
          <a:p>
            <a:pPr>
              <a:buClr>
                <a:srgbClr val="007FA3"/>
              </a:buClr>
            </a:pPr>
            <a:r>
              <a:rPr lang="en-US" dirty="0" smtClean="0"/>
              <a:t>Also created at </a:t>
            </a:r>
            <a:r>
              <a:rPr lang="en-US" dirty="0"/>
              <a:t>B</a:t>
            </a:r>
            <a:r>
              <a:rPr lang="en-US" dirty="0" smtClean="0"/>
              <a:t>retton Woods with a membership and structure similar to the IMF.</a:t>
            </a:r>
          </a:p>
          <a:p>
            <a:pPr>
              <a:buClr>
                <a:srgbClr val="007FA3"/>
              </a:buClr>
            </a:pPr>
            <a:r>
              <a:rPr lang="en-US" dirty="0" smtClean="0"/>
              <a:t>Countries buy shares and the number of shares determines their voting rights.</a:t>
            </a:r>
          </a:p>
          <a:p>
            <a:pPr>
              <a:buClr>
                <a:srgbClr val="007FA3"/>
              </a:buClr>
            </a:pPr>
            <a:r>
              <a:rPr lang="en-US" dirty="0" smtClean="0"/>
              <a:t>Originally intended as a mechanism to rebuild Europe after World War II</a:t>
            </a:r>
          </a:p>
          <a:p>
            <a:pPr>
              <a:buClr>
                <a:srgbClr val="007FA3"/>
              </a:buClr>
            </a:pPr>
            <a:r>
              <a:rPr lang="en-US" dirty="0" smtClean="0"/>
              <a:t>Its main function today is to provide capital and technical assistance for economic development.</a:t>
            </a:r>
            <a:endParaRPr lang="en-US" dirty="0"/>
          </a:p>
        </p:txBody>
      </p:sp>
    </p:spTree>
    <p:extLst>
      <p:ext uri="{BB962C8B-B14F-4D97-AF65-F5344CB8AC3E}">
        <p14:creationId xmlns:p14="http://schemas.microsoft.com/office/powerpoint/2010/main" val="959176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GATT </a:t>
            </a:r>
            <a:r>
              <a:rPr lang="en-US" sz="2800" b="1" dirty="0" smtClean="0">
                <a:solidFill>
                  <a:srgbClr val="007FA3"/>
                </a:solidFill>
              </a:rPr>
              <a:t>(1 of 4)</a:t>
            </a:r>
            <a:endParaRPr lang="en-US" sz="2800" b="1" dirty="0">
              <a:solidFill>
                <a:srgbClr val="007FA3"/>
              </a:solidFill>
            </a:endParaRPr>
          </a:p>
        </p:txBody>
      </p:sp>
      <p:sp>
        <p:nvSpPr>
          <p:cNvPr id="3" name="Content Placeholder 2"/>
          <p:cNvSpPr>
            <a:spLocks noGrp="1"/>
          </p:cNvSpPr>
          <p:nvPr>
            <p:ph idx="1"/>
          </p:nvPr>
        </p:nvSpPr>
        <p:spPr/>
        <p:txBody>
          <a:bodyPr>
            <a:normAutofit fontScale="92500" lnSpcReduction="10000"/>
          </a:bodyPr>
          <a:lstStyle/>
          <a:p>
            <a:pPr>
              <a:buClr>
                <a:srgbClr val="007FA3"/>
              </a:buClr>
            </a:pPr>
            <a:r>
              <a:rPr lang="en-US" dirty="0" smtClean="0"/>
              <a:t>The </a:t>
            </a:r>
            <a:r>
              <a:rPr lang="en-US" b="1" dirty="0" smtClean="0"/>
              <a:t>General Agreement on Tariffs and Trade (GATT) </a:t>
            </a:r>
            <a:r>
              <a:rPr lang="en-US" dirty="0" smtClean="0"/>
              <a:t>was envisioned at Bretton Woods but did not start until 1950.</a:t>
            </a:r>
          </a:p>
          <a:p>
            <a:pPr>
              <a:buClr>
                <a:srgbClr val="007FA3"/>
              </a:buClr>
            </a:pPr>
            <a:r>
              <a:rPr lang="en-US" dirty="0" smtClean="0"/>
              <a:t>Its main purpose is to provide a forum for discussing trade rules and a mechanism for gradually opening markets to more international trade.</a:t>
            </a:r>
          </a:p>
          <a:p>
            <a:pPr>
              <a:buClr>
                <a:srgbClr val="007FA3"/>
              </a:buClr>
            </a:pPr>
            <a:r>
              <a:rPr lang="en-US" dirty="0" smtClean="0"/>
              <a:t>The GATT works through </a:t>
            </a:r>
            <a:r>
              <a:rPr lang="en-US" b="1" dirty="0" smtClean="0"/>
              <a:t>trade rounds.</a:t>
            </a:r>
          </a:p>
          <a:p>
            <a:pPr lvl="1">
              <a:buClr>
                <a:srgbClr val="007FA3"/>
              </a:buClr>
            </a:pPr>
            <a:r>
              <a:rPr lang="en-US" dirty="0" smtClean="0"/>
              <a:t>Trade rounds are formal discussions about new rules for reducing trade barriers.</a:t>
            </a:r>
            <a:endParaRPr lang="en-US" dirty="0"/>
          </a:p>
        </p:txBody>
      </p:sp>
    </p:spTree>
    <p:extLst>
      <p:ext uri="{BB962C8B-B14F-4D97-AF65-F5344CB8AC3E}">
        <p14:creationId xmlns:p14="http://schemas.microsoft.com/office/powerpoint/2010/main" val="3681979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GATT </a:t>
            </a:r>
            <a:r>
              <a:rPr lang="en-US" sz="2800" b="1" dirty="0" smtClean="0">
                <a:solidFill>
                  <a:srgbClr val="007FA3"/>
                </a:solidFill>
              </a:rPr>
              <a:t>(2 of 4)</a:t>
            </a:r>
            <a:endParaRPr lang="en-US" sz="2800" b="1" dirty="0">
              <a:solidFill>
                <a:srgbClr val="007FA3"/>
              </a:solidFill>
            </a:endParaRPr>
          </a:p>
        </p:txBody>
      </p:sp>
      <p:sp>
        <p:nvSpPr>
          <p:cNvPr id="3" name="Content Placeholder 2"/>
          <p:cNvSpPr>
            <a:spLocks noGrp="1"/>
          </p:cNvSpPr>
          <p:nvPr>
            <p:ph idx="1"/>
          </p:nvPr>
        </p:nvSpPr>
        <p:spPr/>
        <p:txBody>
          <a:bodyPr>
            <a:normAutofit fontScale="85000" lnSpcReduction="10000"/>
          </a:bodyPr>
          <a:lstStyle/>
          <a:p>
            <a:pPr>
              <a:buClr>
                <a:srgbClr val="007FA3"/>
              </a:buClr>
            </a:pPr>
            <a:r>
              <a:rPr lang="en-US" dirty="0" smtClean="0"/>
              <a:t>Initially the GATT focused on proportional tariff reductions and elimination of quotas.</a:t>
            </a:r>
          </a:p>
          <a:p>
            <a:pPr lvl="1">
              <a:buClr>
                <a:srgbClr val="007FA3"/>
              </a:buClr>
            </a:pPr>
            <a:r>
              <a:rPr lang="en-US" dirty="0" smtClean="0"/>
              <a:t>It did not promote free trade, it promoted “freer” trade.</a:t>
            </a:r>
          </a:p>
          <a:p>
            <a:pPr lvl="1">
              <a:buClr>
                <a:srgbClr val="007FA3"/>
              </a:buClr>
            </a:pPr>
            <a:r>
              <a:rPr lang="en-US" dirty="0" smtClean="0"/>
              <a:t>Proportional tariff reductions require each country to reduce tariffs by the same percentage but tariffs remain different.</a:t>
            </a:r>
          </a:p>
          <a:p>
            <a:pPr>
              <a:buClr>
                <a:srgbClr val="007FA3"/>
              </a:buClr>
            </a:pPr>
            <a:r>
              <a:rPr lang="en-US" dirty="0" smtClean="0"/>
              <a:t>By the 1970s, new issues arose that required discussion and negotiations:</a:t>
            </a:r>
          </a:p>
          <a:p>
            <a:pPr lvl="1">
              <a:buClr>
                <a:srgbClr val="007FA3"/>
              </a:buClr>
            </a:pPr>
            <a:r>
              <a:rPr lang="en-US" dirty="0" smtClean="0"/>
              <a:t>Subsidies for industry that gave advantages;</a:t>
            </a:r>
          </a:p>
          <a:p>
            <a:pPr lvl="1">
              <a:buClr>
                <a:srgbClr val="007FA3"/>
              </a:buClr>
            </a:pPr>
            <a:r>
              <a:rPr lang="en-US" dirty="0" smtClean="0"/>
              <a:t>Problems of selling goods at artificially low prices;</a:t>
            </a:r>
          </a:p>
          <a:p>
            <a:pPr lvl="1">
              <a:buClr>
                <a:srgbClr val="007FA3"/>
              </a:buClr>
            </a:pPr>
            <a:r>
              <a:rPr lang="en-US" dirty="0"/>
              <a:t>B</a:t>
            </a:r>
            <a:r>
              <a:rPr lang="en-US" dirty="0" smtClean="0"/>
              <a:t>arriers to trade in new areas, such as services</a:t>
            </a:r>
            <a:endParaRPr lang="en-US" dirty="0"/>
          </a:p>
        </p:txBody>
      </p:sp>
    </p:spTree>
    <p:extLst>
      <p:ext uri="{BB962C8B-B14F-4D97-AF65-F5344CB8AC3E}">
        <p14:creationId xmlns:p14="http://schemas.microsoft.com/office/powerpoint/2010/main" val="1274080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GATT </a:t>
            </a:r>
            <a:r>
              <a:rPr lang="en-US" sz="2800" b="1" dirty="0" smtClean="0">
                <a:solidFill>
                  <a:srgbClr val="007FA3"/>
                </a:solidFill>
              </a:rPr>
              <a:t>(3 of 4)</a:t>
            </a:r>
            <a:endParaRPr lang="en-US" sz="2800" b="1" dirty="0">
              <a:solidFill>
                <a:srgbClr val="007FA3"/>
              </a:solidFill>
            </a:endParaRPr>
          </a:p>
        </p:txBody>
      </p:sp>
      <p:sp>
        <p:nvSpPr>
          <p:cNvPr id="3" name="Content Placeholder 2"/>
          <p:cNvSpPr>
            <a:spLocks noGrp="1"/>
          </p:cNvSpPr>
          <p:nvPr>
            <p:ph idx="1"/>
          </p:nvPr>
        </p:nvSpPr>
        <p:spPr/>
        <p:txBody>
          <a:bodyPr>
            <a:normAutofit fontScale="77500" lnSpcReduction="20000"/>
          </a:bodyPr>
          <a:lstStyle/>
          <a:p>
            <a:pPr>
              <a:buClr>
                <a:srgbClr val="007FA3"/>
              </a:buClr>
            </a:pPr>
            <a:r>
              <a:rPr lang="en-US" dirty="0" smtClean="0"/>
              <a:t>The </a:t>
            </a:r>
            <a:r>
              <a:rPr lang="en-US" b="1" dirty="0" smtClean="0"/>
              <a:t>Uruguay Round </a:t>
            </a:r>
            <a:r>
              <a:rPr lang="en-US" dirty="0" smtClean="0"/>
              <a:t>was a new set of rules that began in 1995.</a:t>
            </a:r>
          </a:p>
          <a:p>
            <a:pPr lvl="1">
              <a:buClr>
                <a:srgbClr val="007FA3"/>
              </a:buClr>
            </a:pPr>
            <a:r>
              <a:rPr lang="en-US" dirty="0" smtClean="0"/>
              <a:t>It created the </a:t>
            </a:r>
            <a:r>
              <a:rPr lang="en-US" b="1" dirty="0" smtClean="0"/>
              <a:t>World Trade Organization</a:t>
            </a:r>
            <a:r>
              <a:rPr lang="en-US" dirty="0" smtClean="0"/>
              <a:t> to serve as the umbrella organization for all agreements.</a:t>
            </a:r>
          </a:p>
          <a:p>
            <a:pPr lvl="1">
              <a:buClr>
                <a:srgbClr val="007FA3"/>
              </a:buClr>
            </a:pPr>
            <a:r>
              <a:rPr lang="en-US" dirty="0" smtClean="0"/>
              <a:t>It extended trade agreements into services, agriculture, patent protections, international investment rules, and others.</a:t>
            </a:r>
          </a:p>
          <a:p>
            <a:pPr>
              <a:buClr>
                <a:srgbClr val="007FA3"/>
              </a:buClr>
            </a:pPr>
            <a:r>
              <a:rPr lang="en-US" dirty="0" smtClean="0"/>
              <a:t>In 2001, the </a:t>
            </a:r>
            <a:r>
              <a:rPr lang="en-US" b="1" dirty="0" smtClean="0"/>
              <a:t>Doha Round </a:t>
            </a:r>
            <a:r>
              <a:rPr lang="en-US" dirty="0" smtClean="0"/>
              <a:t>opened discussion.</a:t>
            </a:r>
          </a:p>
          <a:p>
            <a:pPr lvl="1">
              <a:buClr>
                <a:srgbClr val="007FA3"/>
              </a:buClr>
            </a:pPr>
            <a:r>
              <a:rPr lang="en-US" dirty="0" smtClean="0"/>
              <a:t>Its primary focus was meant to be on the issues of concern to developing countries.</a:t>
            </a:r>
          </a:p>
          <a:p>
            <a:pPr lvl="1">
              <a:buClr>
                <a:srgbClr val="007FA3"/>
              </a:buClr>
            </a:pPr>
            <a:r>
              <a:rPr lang="en-US" dirty="0" smtClean="0"/>
              <a:t>It proposed a </a:t>
            </a:r>
            <a:r>
              <a:rPr lang="en-US" b="1" dirty="0" smtClean="0"/>
              <a:t>Doha Development Agenda </a:t>
            </a:r>
            <a:endParaRPr lang="en-US" dirty="0" smtClean="0"/>
          </a:p>
          <a:p>
            <a:pPr lvl="1">
              <a:buClr>
                <a:srgbClr val="007FA3"/>
              </a:buClr>
            </a:pPr>
            <a:r>
              <a:rPr lang="en-US" dirty="0" smtClean="0"/>
              <a:t>It is the first round of talks to fail;  a major reason is the inability of advanced economies to lower their trade barriers in agriculture.</a:t>
            </a:r>
            <a:endParaRPr lang="en-US" dirty="0"/>
          </a:p>
        </p:txBody>
      </p:sp>
    </p:spTree>
    <p:extLst>
      <p:ext uri="{BB962C8B-B14F-4D97-AF65-F5344CB8AC3E}">
        <p14:creationId xmlns:p14="http://schemas.microsoft.com/office/powerpoint/2010/main" val="39430697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GATT </a:t>
            </a:r>
            <a:r>
              <a:rPr lang="en-US" sz="2800" b="1" dirty="0" smtClean="0">
                <a:solidFill>
                  <a:srgbClr val="007FA3"/>
                </a:solidFill>
              </a:rPr>
              <a:t>(4 of 4)</a:t>
            </a:r>
            <a:endParaRPr lang="en-US" sz="2800" b="1" dirty="0">
              <a:solidFill>
                <a:srgbClr val="007FA3"/>
              </a:solidFill>
            </a:endParaRPr>
          </a:p>
        </p:txBody>
      </p:sp>
      <p:sp>
        <p:nvSpPr>
          <p:cNvPr id="3" name="Content Placeholder 2"/>
          <p:cNvSpPr>
            <a:spLocks noGrp="1"/>
          </p:cNvSpPr>
          <p:nvPr>
            <p:ph idx="1"/>
          </p:nvPr>
        </p:nvSpPr>
        <p:spPr/>
        <p:txBody>
          <a:bodyPr>
            <a:normAutofit fontScale="92500" lnSpcReduction="20000"/>
          </a:bodyPr>
          <a:lstStyle/>
          <a:p>
            <a:pPr>
              <a:buClr>
                <a:srgbClr val="007FA3"/>
              </a:buClr>
            </a:pPr>
            <a:r>
              <a:rPr lang="en-US" dirty="0" smtClean="0"/>
              <a:t>The GATT remains in effect and is the primary agreement overseen by the WTO.</a:t>
            </a:r>
          </a:p>
          <a:p>
            <a:pPr>
              <a:buClr>
                <a:srgbClr val="007FA3"/>
              </a:buClr>
            </a:pPr>
            <a:r>
              <a:rPr lang="en-US" dirty="0" smtClean="0"/>
              <a:t>The two guiding principles of the GATT are </a:t>
            </a:r>
            <a:r>
              <a:rPr lang="en-US" b="1" dirty="0" smtClean="0"/>
              <a:t>national treatment</a:t>
            </a:r>
            <a:r>
              <a:rPr lang="en-US" dirty="0" smtClean="0"/>
              <a:t> and </a:t>
            </a:r>
            <a:r>
              <a:rPr lang="en-US" b="1" dirty="0" smtClean="0"/>
              <a:t>nondiscrimination.</a:t>
            </a:r>
          </a:p>
          <a:p>
            <a:pPr lvl="1">
              <a:buClr>
                <a:srgbClr val="007FA3"/>
              </a:buClr>
            </a:pPr>
            <a:r>
              <a:rPr lang="en-US" dirty="0" smtClean="0"/>
              <a:t>National treatment means that foreign goods must be treated the same as national goods.  </a:t>
            </a:r>
          </a:p>
          <a:p>
            <a:pPr lvl="1">
              <a:buClr>
                <a:srgbClr val="007FA3"/>
              </a:buClr>
            </a:pPr>
            <a:r>
              <a:rPr lang="en-US" dirty="0" smtClean="0"/>
              <a:t>Nondiscrimination prohibits different tariffs or rules for different countries.  This is the principle of </a:t>
            </a:r>
            <a:r>
              <a:rPr lang="en-US" b="1" dirty="0" smtClean="0"/>
              <a:t>most favored nation status.</a:t>
            </a:r>
          </a:p>
          <a:p>
            <a:pPr>
              <a:buClr>
                <a:srgbClr val="007FA3"/>
              </a:buClr>
            </a:pPr>
            <a:r>
              <a:rPr lang="en-US" dirty="0" smtClean="0"/>
              <a:t>All WTO members must adhere to these rules when trading with other WTO members.</a:t>
            </a:r>
          </a:p>
        </p:txBody>
      </p:sp>
    </p:spTree>
    <p:extLst>
      <p:ext uri="{BB962C8B-B14F-4D97-AF65-F5344CB8AC3E}">
        <p14:creationId xmlns:p14="http://schemas.microsoft.com/office/powerpoint/2010/main" val="558691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Table 2.2  The GATT Rounds</a:t>
            </a:r>
            <a:endParaRPr lang="en-US" b="1" dirty="0">
              <a:solidFill>
                <a:srgbClr val="007FA3"/>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8344659"/>
              </p:ext>
            </p:extLst>
          </p:nvPr>
        </p:nvGraphicFramePr>
        <p:xfrm>
          <a:off x="457201" y="1600200"/>
          <a:ext cx="7835901" cy="4013200"/>
        </p:xfrm>
        <a:graphic>
          <a:graphicData uri="http://schemas.openxmlformats.org/drawingml/2006/table">
            <a:tbl>
              <a:tblPr firstRow="1" bandRow="1">
                <a:tableStyleId>{BDBED569-4797-4DF1-A0F4-6AAB3CD982D8}</a:tableStyleId>
              </a:tblPr>
              <a:tblGrid>
                <a:gridCol w="2611967">
                  <a:extLst>
                    <a:ext uri="{9D8B030D-6E8A-4147-A177-3AD203B41FA5}">
                      <a16:colId xmlns:a16="http://schemas.microsoft.com/office/drawing/2014/main" val="20000"/>
                    </a:ext>
                  </a:extLst>
                </a:gridCol>
                <a:gridCol w="2611967">
                  <a:extLst>
                    <a:ext uri="{9D8B030D-6E8A-4147-A177-3AD203B41FA5}">
                      <a16:colId xmlns:a16="http://schemas.microsoft.com/office/drawing/2014/main" val="20001"/>
                    </a:ext>
                  </a:extLst>
                </a:gridCol>
                <a:gridCol w="2611967">
                  <a:extLst>
                    <a:ext uri="{9D8B030D-6E8A-4147-A177-3AD203B41FA5}">
                      <a16:colId xmlns:a16="http://schemas.microsoft.com/office/drawing/2014/main" val="20002"/>
                    </a:ext>
                  </a:extLst>
                </a:gridCol>
              </a:tblGrid>
              <a:tr h="401320">
                <a:tc>
                  <a:txBody>
                    <a:bodyPr/>
                    <a:lstStyle/>
                    <a:p>
                      <a:pPr marL="0" marR="0">
                        <a:lnSpc>
                          <a:spcPct val="100000"/>
                        </a:lnSpc>
                        <a:spcBef>
                          <a:spcPts val="0"/>
                        </a:spcBef>
                        <a:spcAft>
                          <a:spcPts val="0"/>
                        </a:spcAft>
                        <a:tabLst>
                          <a:tab pos="1458595" algn="l"/>
                          <a:tab pos="3327400" algn="l"/>
                          <a:tab pos="457200" algn="l"/>
                        </a:tabLst>
                      </a:pPr>
                      <a:r>
                        <a:rPr lang="en-US" sz="1800" dirty="0">
                          <a:effectLst/>
                        </a:rPr>
                        <a:t>Round</a:t>
                      </a:r>
                      <a:endParaRPr lang="en-US" sz="1800" b="1" dirty="0">
                        <a:solidFill>
                          <a:schemeClr val="tx1"/>
                        </a:solidFill>
                        <a:effectLst/>
                        <a:latin typeface="Frutiger-BoldCn"/>
                        <a:ea typeface="Times New Roman"/>
                        <a:cs typeface="Frutiger-BoldCn"/>
                      </a:endParaRPr>
                    </a:p>
                  </a:txBody>
                  <a:tcPr marL="68580" marR="68580" marT="0" marB="0"/>
                </a:tc>
                <a:tc>
                  <a:txBody>
                    <a:bodyPr/>
                    <a:lstStyle/>
                    <a:p>
                      <a:pPr marL="0" marR="0" algn="ctr">
                        <a:lnSpc>
                          <a:spcPct val="100000"/>
                        </a:lnSpc>
                        <a:spcBef>
                          <a:spcPts val="0"/>
                        </a:spcBef>
                        <a:spcAft>
                          <a:spcPts val="0"/>
                        </a:spcAft>
                        <a:tabLst>
                          <a:tab pos="1458595" algn="l"/>
                          <a:tab pos="3327400" algn="l"/>
                          <a:tab pos="457200" algn="l"/>
                        </a:tabLst>
                      </a:pPr>
                      <a:r>
                        <a:rPr lang="en-US" sz="1800" dirty="0">
                          <a:effectLst/>
                        </a:rPr>
                        <a:t>Year</a:t>
                      </a:r>
                      <a:endParaRPr lang="en-US" sz="1800" b="1" dirty="0">
                        <a:solidFill>
                          <a:schemeClr val="tx1"/>
                        </a:solidFill>
                        <a:effectLst/>
                        <a:latin typeface="Frutiger-BoldCn"/>
                        <a:ea typeface="Times New Roman"/>
                        <a:cs typeface="Frutiger-BoldCn"/>
                      </a:endParaRPr>
                    </a:p>
                  </a:txBody>
                  <a:tcPr marL="68580" marR="68580" marT="0" marB="0"/>
                </a:tc>
                <a:tc>
                  <a:txBody>
                    <a:bodyPr/>
                    <a:lstStyle/>
                    <a:p>
                      <a:pPr marL="0" marR="0" algn="ctr">
                        <a:lnSpc>
                          <a:spcPct val="100000"/>
                        </a:lnSpc>
                        <a:spcBef>
                          <a:spcPts val="0"/>
                        </a:spcBef>
                        <a:spcAft>
                          <a:spcPts val="0"/>
                        </a:spcAft>
                        <a:tabLst>
                          <a:tab pos="1458595" algn="l"/>
                          <a:tab pos="3327400" algn="l"/>
                          <a:tab pos="457200" algn="l"/>
                        </a:tabLst>
                      </a:pPr>
                      <a:r>
                        <a:rPr lang="en-US" sz="1800" dirty="0">
                          <a:effectLst/>
                        </a:rPr>
                        <a:t>Number of Participants</a:t>
                      </a:r>
                      <a:endParaRPr lang="en-US" sz="1800" b="1" dirty="0">
                        <a:solidFill>
                          <a:schemeClr val="tx1"/>
                        </a:solidFill>
                        <a:effectLst/>
                        <a:latin typeface="Frutiger-BoldCn"/>
                        <a:ea typeface="Times New Roman"/>
                        <a:cs typeface="Frutiger-BoldCn"/>
                      </a:endParaRPr>
                    </a:p>
                  </a:txBody>
                  <a:tcPr marL="68580" marR="68580" marT="0" marB="0"/>
                </a:tc>
                <a:extLst>
                  <a:ext uri="{0D108BD9-81ED-4DB2-BD59-A6C34878D82A}">
                    <a16:rowId xmlns:a16="http://schemas.microsoft.com/office/drawing/2014/main" val="10000"/>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dirty="0">
                          <a:effectLst/>
                        </a:rPr>
                        <a:t>Geneva I</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dirty="0">
                          <a:effectLst/>
                        </a:rPr>
                        <a:t>1947</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23</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1"/>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a:effectLst/>
                        </a:rPr>
                        <a:t>Annecy</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dirty="0">
                          <a:effectLst/>
                        </a:rPr>
                        <a:t>1949</a:t>
                      </a:r>
                      <a:endParaRPr lang="en-US" sz="1800" dirty="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13</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2"/>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a:effectLst/>
                        </a:rPr>
                        <a:t>Torquay</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effectLst/>
                        </a:rPr>
                        <a:t>1951</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38</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3"/>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a:effectLst/>
                        </a:rPr>
                        <a:t>Geneva II</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effectLst/>
                        </a:rPr>
                        <a:t>1956</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26</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4"/>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a:effectLst/>
                        </a:rPr>
                        <a:t>Dillon</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effectLst/>
                        </a:rPr>
                        <a:t>1960–1961</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26</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5"/>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a:effectLst/>
                        </a:rPr>
                        <a:t>Kennedy</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effectLst/>
                        </a:rPr>
                        <a:t>1964–1967</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62</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6"/>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a:effectLst/>
                        </a:rPr>
                        <a:t>Tokyo</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effectLst/>
                        </a:rPr>
                        <a:t>1973–1979</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102</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7"/>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a:effectLst/>
                        </a:rPr>
                        <a:t>Uruguay</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effectLst/>
                        </a:rPr>
                        <a:t>1986–1993</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105</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8"/>
                  </a:ext>
                </a:extLst>
              </a:tr>
              <a:tr h="401320">
                <a:tc>
                  <a:txBody>
                    <a:bodyPr/>
                    <a:lstStyle/>
                    <a:p>
                      <a:pPr marL="0" marR="0">
                        <a:lnSpc>
                          <a:spcPct val="100000"/>
                        </a:lnSpc>
                        <a:spcBef>
                          <a:spcPts val="0"/>
                        </a:spcBef>
                        <a:spcAft>
                          <a:spcPts val="0"/>
                        </a:spcAft>
                        <a:tabLst>
                          <a:tab pos="1458595" algn="l"/>
                          <a:tab pos="2863850" algn="l"/>
                          <a:tab pos="457200" algn="l"/>
                        </a:tabLst>
                      </a:pPr>
                      <a:r>
                        <a:rPr lang="en-US" sz="1800">
                          <a:effectLst/>
                        </a:rPr>
                        <a:t>Doha (WTO)</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0" algn="ctr">
                        <a:lnSpc>
                          <a:spcPct val="100000"/>
                        </a:lnSpc>
                        <a:spcBef>
                          <a:spcPts val="0"/>
                        </a:spcBef>
                        <a:spcAft>
                          <a:spcPts val="0"/>
                        </a:spcAft>
                        <a:tabLst>
                          <a:tab pos="1458595" algn="l"/>
                          <a:tab pos="2863850" algn="l"/>
                          <a:tab pos="457200" algn="l"/>
                        </a:tabLst>
                      </a:pPr>
                      <a:r>
                        <a:rPr lang="en-US" sz="1800">
                          <a:effectLst/>
                        </a:rPr>
                        <a:t>2001–</a:t>
                      </a:r>
                      <a:endParaRPr lang="en-US" sz="1800">
                        <a:solidFill>
                          <a:srgbClr val="000000"/>
                        </a:solidFill>
                        <a:effectLst/>
                        <a:latin typeface="TimesTen-Roman"/>
                        <a:ea typeface="Times New Roman"/>
                        <a:cs typeface="TimesTen-Roman"/>
                      </a:endParaRPr>
                    </a:p>
                  </a:txBody>
                  <a:tcPr marL="68580" marR="68580" marT="0" marB="0"/>
                </a:tc>
                <a:tc>
                  <a:txBody>
                    <a:bodyPr/>
                    <a:lstStyle/>
                    <a:p>
                      <a:pPr marL="0" marR="957580" algn="r">
                        <a:lnSpc>
                          <a:spcPct val="100000"/>
                        </a:lnSpc>
                        <a:spcBef>
                          <a:spcPts val="0"/>
                        </a:spcBef>
                        <a:spcAft>
                          <a:spcPts val="0"/>
                        </a:spcAft>
                        <a:tabLst>
                          <a:tab pos="1458595" algn="l"/>
                          <a:tab pos="2863850" algn="l"/>
                          <a:tab pos="457200" algn="l"/>
                        </a:tabLst>
                      </a:pPr>
                      <a:r>
                        <a:rPr lang="en-US" sz="1800" dirty="0">
                          <a:effectLst/>
                        </a:rPr>
                        <a:t>162</a:t>
                      </a:r>
                      <a:endParaRPr lang="en-US" sz="18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9157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7FA3"/>
                </a:solidFill>
              </a:rPr>
              <a:t>Regional Trade </a:t>
            </a:r>
            <a:r>
              <a:rPr lang="en-US" b="1" dirty="0">
                <a:solidFill>
                  <a:srgbClr val="007FA3"/>
                </a:solidFill>
              </a:rPr>
              <a:t>A</a:t>
            </a:r>
            <a:r>
              <a:rPr lang="en-US" b="1" dirty="0" smtClean="0">
                <a:solidFill>
                  <a:srgbClr val="007FA3"/>
                </a:solidFill>
              </a:rPr>
              <a:t>greements </a:t>
            </a:r>
            <a:r>
              <a:rPr lang="en-US" sz="3100" b="1" dirty="0" smtClean="0">
                <a:solidFill>
                  <a:srgbClr val="007FA3"/>
                </a:solidFill>
              </a:rPr>
              <a:t>(1 of 5)</a:t>
            </a:r>
            <a:endParaRPr lang="en-US" sz="3100" b="1" dirty="0">
              <a:solidFill>
                <a:srgbClr val="007FA3"/>
              </a:solidFill>
            </a:endParaRPr>
          </a:p>
        </p:txBody>
      </p:sp>
      <p:sp>
        <p:nvSpPr>
          <p:cNvPr id="3" name="Content Placeholder 2"/>
          <p:cNvSpPr>
            <a:spLocks noGrp="1"/>
          </p:cNvSpPr>
          <p:nvPr>
            <p:ph idx="1"/>
          </p:nvPr>
        </p:nvSpPr>
        <p:spPr/>
        <p:txBody>
          <a:bodyPr>
            <a:normAutofit fontScale="92500" lnSpcReduction="10000"/>
          </a:bodyPr>
          <a:lstStyle/>
          <a:p>
            <a:pPr>
              <a:buClr>
                <a:srgbClr val="007FA3"/>
              </a:buClr>
            </a:pPr>
            <a:r>
              <a:rPr lang="en-US" b="1" dirty="0" smtClean="0"/>
              <a:t>Regional trade agreements (RTA) </a:t>
            </a:r>
            <a:r>
              <a:rPr lang="en-US" dirty="0" smtClean="0"/>
              <a:t>can be:</a:t>
            </a:r>
          </a:p>
          <a:p>
            <a:pPr lvl="1">
              <a:buClr>
                <a:srgbClr val="007FA3"/>
              </a:buClr>
            </a:pPr>
            <a:r>
              <a:rPr lang="en-US" dirty="0" smtClean="0"/>
              <a:t>Bilateral (two members);</a:t>
            </a:r>
          </a:p>
          <a:p>
            <a:pPr lvl="1">
              <a:buClr>
                <a:srgbClr val="007FA3"/>
              </a:buClr>
            </a:pPr>
            <a:r>
              <a:rPr lang="en-US" dirty="0" smtClean="0"/>
              <a:t>Plurilateral (several members);</a:t>
            </a:r>
          </a:p>
          <a:p>
            <a:pPr lvl="1">
              <a:buClr>
                <a:srgbClr val="007FA3"/>
              </a:buClr>
            </a:pPr>
            <a:r>
              <a:rPr lang="en-US" dirty="0" smtClean="0"/>
              <a:t>Multilateral (open to everyone that wants to join).</a:t>
            </a:r>
          </a:p>
          <a:p>
            <a:pPr>
              <a:buClr>
                <a:srgbClr val="007FA3"/>
              </a:buClr>
            </a:pPr>
            <a:r>
              <a:rPr lang="en-US" dirty="0" smtClean="0"/>
              <a:t>There are five levels of RTA:</a:t>
            </a:r>
          </a:p>
          <a:p>
            <a:pPr lvl="1">
              <a:buClr>
                <a:srgbClr val="007FA3"/>
              </a:buClr>
              <a:buFont typeface="Arial" panose="020B0604020202020204" pitchFamily="34" charset="0"/>
              <a:buChar char="–"/>
            </a:pPr>
            <a:r>
              <a:rPr lang="en-US" b="1" dirty="0" smtClean="0"/>
              <a:t>Partial agreement</a:t>
            </a:r>
          </a:p>
          <a:p>
            <a:pPr lvl="1">
              <a:buClr>
                <a:srgbClr val="007FA3"/>
              </a:buClr>
              <a:buFont typeface="Arial" panose="020B0604020202020204" pitchFamily="34" charset="0"/>
              <a:buChar char="–"/>
            </a:pPr>
            <a:r>
              <a:rPr lang="en-US" b="1" dirty="0" smtClean="0"/>
              <a:t>Free trade area</a:t>
            </a:r>
          </a:p>
          <a:p>
            <a:pPr lvl="1">
              <a:buClr>
                <a:srgbClr val="007FA3"/>
              </a:buClr>
              <a:buFont typeface="Arial" panose="020B0604020202020204" pitchFamily="34" charset="0"/>
              <a:buChar char="–"/>
            </a:pPr>
            <a:r>
              <a:rPr lang="en-US" b="1" dirty="0" smtClean="0"/>
              <a:t>Customs union</a:t>
            </a:r>
          </a:p>
          <a:p>
            <a:pPr lvl="1">
              <a:buClr>
                <a:srgbClr val="007FA3"/>
              </a:buClr>
              <a:buFont typeface="Arial" panose="020B0604020202020204" pitchFamily="34" charset="0"/>
              <a:buChar char="–"/>
            </a:pPr>
            <a:r>
              <a:rPr lang="en-US" b="1" dirty="0" smtClean="0"/>
              <a:t>Common market</a:t>
            </a:r>
          </a:p>
          <a:p>
            <a:pPr lvl="1">
              <a:buClr>
                <a:srgbClr val="007FA3"/>
              </a:buClr>
              <a:buFont typeface="Arial" panose="020B0604020202020204" pitchFamily="34" charset="0"/>
              <a:buChar char="–"/>
            </a:pPr>
            <a:r>
              <a:rPr lang="en-US" b="1" dirty="0" smtClean="0"/>
              <a:t>Economic union</a:t>
            </a:r>
          </a:p>
        </p:txBody>
      </p:sp>
    </p:spTree>
    <p:extLst>
      <p:ext uri="{BB962C8B-B14F-4D97-AF65-F5344CB8AC3E}">
        <p14:creationId xmlns:p14="http://schemas.microsoft.com/office/powerpoint/2010/main" val="165519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007FA3"/>
                </a:solidFill>
              </a:rPr>
              <a:t>Regional Trade </a:t>
            </a:r>
            <a:r>
              <a:rPr lang="en-US" b="1" dirty="0">
                <a:solidFill>
                  <a:srgbClr val="007FA3"/>
                </a:solidFill>
              </a:rPr>
              <a:t>A</a:t>
            </a:r>
            <a:r>
              <a:rPr lang="en-US" b="1" dirty="0" smtClean="0">
                <a:solidFill>
                  <a:srgbClr val="007FA3"/>
                </a:solidFill>
              </a:rPr>
              <a:t>greements </a:t>
            </a:r>
            <a:r>
              <a:rPr lang="en-US" sz="3100" b="1" dirty="0" smtClean="0">
                <a:solidFill>
                  <a:srgbClr val="007FA3"/>
                </a:solidFill>
              </a:rPr>
              <a:t>(2 of 5)</a:t>
            </a:r>
            <a:endParaRPr lang="en-US" sz="3100" b="1" dirty="0">
              <a:solidFill>
                <a:srgbClr val="007FA3"/>
              </a:solidFill>
            </a:endParaRPr>
          </a:p>
        </p:txBody>
      </p:sp>
      <p:sp>
        <p:nvSpPr>
          <p:cNvPr id="3" name="Content Placeholder 2"/>
          <p:cNvSpPr>
            <a:spLocks noGrp="1"/>
          </p:cNvSpPr>
          <p:nvPr>
            <p:ph idx="1"/>
          </p:nvPr>
        </p:nvSpPr>
        <p:spPr/>
        <p:txBody>
          <a:bodyPr>
            <a:normAutofit fontScale="85000" lnSpcReduction="10000"/>
          </a:bodyPr>
          <a:lstStyle/>
          <a:p>
            <a:pPr>
              <a:buClr>
                <a:srgbClr val="007FA3"/>
              </a:buClr>
            </a:pPr>
            <a:r>
              <a:rPr lang="en-US" dirty="0" smtClean="0"/>
              <a:t>Each level increases in complexity and includes the prior levels.</a:t>
            </a:r>
          </a:p>
          <a:p>
            <a:pPr>
              <a:buClr>
                <a:srgbClr val="007FA3"/>
              </a:buClr>
            </a:pPr>
            <a:r>
              <a:rPr lang="en-US" dirty="0" smtClean="0"/>
              <a:t>Partial agreement: Free trade in one or a few products. </a:t>
            </a:r>
          </a:p>
          <a:p>
            <a:pPr>
              <a:buClr>
                <a:srgbClr val="007FA3"/>
              </a:buClr>
            </a:pPr>
            <a:r>
              <a:rPr lang="en-US" dirty="0" smtClean="0"/>
              <a:t>Free trade area:  Free trade in all goods and services (outputs).</a:t>
            </a:r>
          </a:p>
          <a:p>
            <a:pPr>
              <a:buClr>
                <a:srgbClr val="007FA3"/>
              </a:buClr>
            </a:pPr>
            <a:r>
              <a:rPr lang="en-US" dirty="0" smtClean="0"/>
              <a:t>Customs union:  An FTA plus a </a:t>
            </a:r>
            <a:r>
              <a:rPr lang="en-US" b="1" dirty="0" smtClean="0"/>
              <a:t>common external tariff.</a:t>
            </a:r>
          </a:p>
          <a:p>
            <a:pPr>
              <a:buClr>
                <a:srgbClr val="007FA3"/>
              </a:buClr>
            </a:pPr>
            <a:r>
              <a:rPr lang="en-US" dirty="0" smtClean="0"/>
              <a:t>Common market:  A customs union plus free movement of labor and capital (inputs).</a:t>
            </a:r>
          </a:p>
          <a:p>
            <a:pPr>
              <a:buClr>
                <a:srgbClr val="007FA3"/>
              </a:buClr>
            </a:pPr>
            <a:r>
              <a:rPr lang="en-US" dirty="0" smtClean="0"/>
              <a:t>Economic union:  A common market plus substantial harmonization of economic policies.</a:t>
            </a:r>
          </a:p>
        </p:txBody>
      </p:sp>
    </p:spTree>
    <p:extLst>
      <p:ext uri="{BB962C8B-B14F-4D97-AF65-F5344CB8AC3E}">
        <p14:creationId xmlns:p14="http://schemas.microsoft.com/office/powerpoint/2010/main" val="40642876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FA3"/>
                </a:solidFill>
              </a:rPr>
              <a:t>Regional Trade Agreements </a:t>
            </a:r>
            <a:r>
              <a:rPr lang="en-US" sz="3100" b="1" dirty="0" smtClean="0">
                <a:solidFill>
                  <a:srgbClr val="007FA3"/>
                </a:solidFill>
              </a:rPr>
              <a:t>(3 </a:t>
            </a:r>
            <a:r>
              <a:rPr lang="en-US" sz="3100" b="1" dirty="0">
                <a:solidFill>
                  <a:srgbClr val="007FA3"/>
                </a:solidFill>
              </a:rPr>
              <a:t>of 5)</a:t>
            </a:r>
            <a:endParaRPr lang="en-US" b="1" dirty="0">
              <a:solidFill>
                <a:srgbClr val="007FA3"/>
              </a:solidFill>
            </a:endParaRPr>
          </a:p>
        </p:txBody>
      </p:sp>
      <p:sp>
        <p:nvSpPr>
          <p:cNvPr id="3" name="Content Placeholder 2"/>
          <p:cNvSpPr>
            <a:spLocks noGrp="1"/>
          </p:cNvSpPr>
          <p:nvPr>
            <p:ph idx="1"/>
          </p:nvPr>
        </p:nvSpPr>
        <p:spPr/>
        <p:txBody>
          <a:bodyPr>
            <a:normAutofit/>
          </a:bodyPr>
          <a:lstStyle/>
          <a:p>
            <a:pPr>
              <a:buClr>
                <a:srgbClr val="007FA3"/>
              </a:buClr>
            </a:pPr>
            <a:r>
              <a:rPr lang="en-US" dirty="0" smtClean="0"/>
              <a:t>Examples of prominent RTA:</a:t>
            </a:r>
          </a:p>
          <a:p>
            <a:pPr lvl="1">
              <a:buClr>
                <a:srgbClr val="007FA3"/>
              </a:buClr>
            </a:pPr>
            <a:r>
              <a:rPr lang="en-US" dirty="0" smtClean="0"/>
              <a:t>North American Free Trade Agreement (NAFTA);</a:t>
            </a:r>
          </a:p>
          <a:p>
            <a:pPr lvl="1">
              <a:buClr>
                <a:srgbClr val="007FA3"/>
              </a:buClr>
            </a:pPr>
            <a:r>
              <a:rPr lang="en-US" dirty="0" smtClean="0"/>
              <a:t>Common Market of the South (</a:t>
            </a:r>
            <a:r>
              <a:rPr lang="en-US" dirty="0" err="1" smtClean="0"/>
              <a:t>Mercosur</a:t>
            </a:r>
            <a:r>
              <a:rPr lang="en-US" dirty="0" smtClean="0"/>
              <a:t>);</a:t>
            </a:r>
          </a:p>
          <a:p>
            <a:pPr lvl="1">
              <a:buClr>
                <a:srgbClr val="007FA3"/>
              </a:buClr>
            </a:pPr>
            <a:r>
              <a:rPr lang="en-US" dirty="0" smtClean="0"/>
              <a:t>ASEAN Free Trade Area (AFTA);</a:t>
            </a:r>
          </a:p>
          <a:p>
            <a:pPr lvl="1">
              <a:buClr>
                <a:srgbClr val="007FA3"/>
              </a:buClr>
            </a:pPr>
            <a:r>
              <a:rPr lang="en-US" dirty="0" smtClean="0"/>
              <a:t>Economic Community of West African States (ECOWAS);</a:t>
            </a:r>
          </a:p>
          <a:p>
            <a:pPr lvl="1">
              <a:buClr>
                <a:srgbClr val="007FA3"/>
              </a:buClr>
            </a:pPr>
            <a:r>
              <a:rPr lang="en-US" dirty="0" smtClean="0"/>
              <a:t>Gulf Cooperation Council (GCC);</a:t>
            </a:r>
          </a:p>
          <a:p>
            <a:pPr lvl="1">
              <a:buClr>
                <a:srgbClr val="007FA3"/>
              </a:buClr>
            </a:pPr>
            <a:r>
              <a:rPr lang="en-US" dirty="0" smtClean="0"/>
              <a:t>The European Union (EU).</a:t>
            </a:r>
          </a:p>
        </p:txBody>
      </p:sp>
    </p:spTree>
    <p:extLst>
      <p:ext uri="{BB962C8B-B14F-4D97-AF65-F5344CB8AC3E}">
        <p14:creationId xmlns:p14="http://schemas.microsoft.com/office/powerpoint/2010/main" val="1313822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FA3"/>
                </a:solidFill>
              </a:rPr>
              <a:t>Regional Trade Agreements </a:t>
            </a:r>
            <a:r>
              <a:rPr lang="en-US" sz="3100" b="1" dirty="0" smtClean="0">
                <a:solidFill>
                  <a:srgbClr val="007FA3"/>
                </a:solidFill>
              </a:rPr>
              <a:t>(4 </a:t>
            </a:r>
            <a:r>
              <a:rPr lang="en-US" sz="3100" b="1" dirty="0">
                <a:solidFill>
                  <a:srgbClr val="007FA3"/>
                </a:solidFill>
              </a:rPr>
              <a:t>of 5)</a:t>
            </a:r>
            <a:endParaRPr lang="en-US" b="1" dirty="0">
              <a:solidFill>
                <a:srgbClr val="007FA3"/>
              </a:solidFill>
            </a:endParaRPr>
          </a:p>
        </p:txBody>
      </p:sp>
      <p:sp>
        <p:nvSpPr>
          <p:cNvPr id="3" name="Content Placeholder 2"/>
          <p:cNvSpPr>
            <a:spLocks noGrp="1"/>
          </p:cNvSpPr>
          <p:nvPr>
            <p:ph idx="1"/>
          </p:nvPr>
        </p:nvSpPr>
        <p:spPr/>
        <p:txBody>
          <a:bodyPr>
            <a:normAutofit fontScale="85000" lnSpcReduction="20000"/>
          </a:bodyPr>
          <a:lstStyle/>
          <a:p>
            <a:pPr>
              <a:buClr>
                <a:srgbClr val="007FA3"/>
              </a:buClr>
            </a:pPr>
            <a:r>
              <a:rPr lang="en-US" dirty="0" smtClean="0"/>
              <a:t>RTA have grown in number.  In 2012, 338 were active, most of them created since 1990.</a:t>
            </a:r>
          </a:p>
          <a:p>
            <a:pPr>
              <a:buClr>
                <a:srgbClr val="007FA3"/>
              </a:buClr>
            </a:pPr>
            <a:r>
              <a:rPr lang="en-US" dirty="0" smtClean="0"/>
              <a:t>Most agreements have exceptions:  free trade agreements do not usually have 100% free trade.</a:t>
            </a:r>
          </a:p>
          <a:p>
            <a:pPr>
              <a:buClr>
                <a:srgbClr val="007FA3"/>
              </a:buClr>
            </a:pPr>
            <a:r>
              <a:rPr lang="en-US" dirty="0" smtClean="0"/>
              <a:t>RTA violate the nondiscrimination rule of the GATT and WTO;  countries treat member countries better than others.</a:t>
            </a:r>
          </a:p>
          <a:p>
            <a:pPr lvl="1">
              <a:buClr>
                <a:srgbClr val="007FA3"/>
              </a:buClr>
            </a:pPr>
            <a:r>
              <a:rPr lang="en-US" dirty="0" smtClean="0"/>
              <a:t>The WTO allows this as long as </a:t>
            </a:r>
            <a:r>
              <a:rPr lang="en-US" b="1" dirty="0" smtClean="0"/>
              <a:t>trade creation </a:t>
            </a:r>
            <a:r>
              <a:rPr lang="en-US" dirty="0" smtClean="0"/>
              <a:t>is greater than </a:t>
            </a:r>
            <a:r>
              <a:rPr lang="en-US" b="1" dirty="0" smtClean="0"/>
              <a:t>trade diversion.</a:t>
            </a:r>
          </a:p>
          <a:p>
            <a:pPr lvl="1">
              <a:buClr>
                <a:srgbClr val="007FA3"/>
              </a:buClr>
            </a:pPr>
            <a:r>
              <a:rPr lang="en-US" dirty="0" smtClean="0"/>
              <a:t>Trade creation: New trade created by the agreement;</a:t>
            </a:r>
          </a:p>
          <a:p>
            <a:pPr lvl="1">
              <a:buClr>
                <a:srgbClr val="007FA3"/>
              </a:buClr>
            </a:pPr>
            <a:r>
              <a:rPr lang="en-US" dirty="0" smtClean="0"/>
              <a:t>Trade diversion:  </a:t>
            </a:r>
            <a:r>
              <a:rPr lang="en-US" dirty="0"/>
              <a:t>T</a:t>
            </a:r>
            <a:r>
              <a:rPr lang="en-US" dirty="0" smtClean="0"/>
              <a:t>rade that is diverted from a non-member to a member.  </a:t>
            </a:r>
            <a:endParaRPr lang="en-US" dirty="0"/>
          </a:p>
        </p:txBody>
      </p:sp>
    </p:spTree>
    <p:extLst>
      <p:ext uri="{BB962C8B-B14F-4D97-AF65-F5344CB8AC3E}">
        <p14:creationId xmlns:p14="http://schemas.microsoft.com/office/powerpoint/2010/main" val="417613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Learning Objectives </a:t>
            </a:r>
            <a:r>
              <a:rPr lang="en-US" sz="2800" b="1" dirty="0" smtClean="0">
                <a:solidFill>
                  <a:srgbClr val="007FA3"/>
                </a:solidFill>
              </a:rPr>
              <a:t>(1 of 2)</a:t>
            </a:r>
            <a:endParaRPr lang="en-US" sz="2800" b="1" dirty="0">
              <a:solidFill>
                <a:srgbClr val="007FA3"/>
              </a:solidFill>
            </a:endParaRPr>
          </a:p>
        </p:txBody>
      </p:sp>
      <p:sp>
        <p:nvSpPr>
          <p:cNvPr id="3" name="Content Placeholder 2"/>
          <p:cNvSpPr>
            <a:spLocks noGrp="1"/>
          </p:cNvSpPr>
          <p:nvPr>
            <p:ph idx="1"/>
          </p:nvPr>
        </p:nvSpPr>
        <p:spPr/>
        <p:txBody>
          <a:bodyPr/>
          <a:lstStyle/>
          <a:p>
            <a:pPr marL="0" indent="0">
              <a:buNone/>
            </a:pPr>
            <a:r>
              <a:rPr lang="en-US" b="1" dirty="0">
                <a:solidFill>
                  <a:schemeClr val="accent4">
                    <a:lumMod val="50000"/>
                  </a:schemeClr>
                </a:solidFill>
              </a:rPr>
              <a:t>2</a:t>
            </a:r>
            <a:r>
              <a:rPr lang="en-US" b="1" dirty="0" smtClean="0">
                <a:solidFill>
                  <a:schemeClr val="accent4">
                    <a:lumMod val="50000"/>
                  </a:schemeClr>
                </a:solidFill>
              </a:rPr>
              <a:t>.1</a:t>
            </a:r>
            <a:r>
              <a:rPr lang="en-US" dirty="0" smtClean="0"/>
              <a:t>  Classify with examples the main types of international economic organizations.</a:t>
            </a:r>
          </a:p>
          <a:p>
            <a:pPr marL="0" indent="0">
              <a:buNone/>
            </a:pPr>
            <a:r>
              <a:rPr lang="en-US" b="1" dirty="0" smtClean="0">
                <a:solidFill>
                  <a:schemeClr val="accent4">
                    <a:lumMod val="50000"/>
                  </a:schemeClr>
                </a:solidFill>
              </a:rPr>
              <a:t>2.2</a:t>
            </a:r>
            <a:r>
              <a:rPr lang="en-US" dirty="0" smtClean="0"/>
              <a:t>  Identify economic circumstances in which the IMF, the World Bank, and the WTO are active.</a:t>
            </a:r>
          </a:p>
          <a:p>
            <a:pPr marL="0" indent="0">
              <a:buNone/>
            </a:pPr>
            <a:r>
              <a:rPr lang="en-US" b="1" dirty="0" smtClean="0">
                <a:solidFill>
                  <a:schemeClr val="accent4">
                    <a:lumMod val="50000"/>
                  </a:schemeClr>
                </a:solidFill>
              </a:rPr>
              <a:t>2.3</a:t>
            </a:r>
            <a:r>
              <a:rPr lang="en-US" dirty="0" smtClean="0"/>
              <a:t>  Compare the different levels of integration found in regional trade agreements with examples.</a:t>
            </a:r>
            <a:endParaRPr lang="en-US" dirty="0"/>
          </a:p>
        </p:txBody>
      </p:sp>
    </p:spTree>
    <p:extLst>
      <p:ext uri="{BB962C8B-B14F-4D97-AF65-F5344CB8AC3E}">
        <p14:creationId xmlns:p14="http://schemas.microsoft.com/office/powerpoint/2010/main" val="277650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7FA3"/>
                </a:solidFill>
              </a:rPr>
              <a:t>Regional Trade Agreements </a:t>
            </a:r>
            <a:r>
              <a:rPr lang="en-US" sz="3100" b="1" dirty="0" smtClean="0">
                <a:solidFill>
                  <a:srgbClr val="007FA3"/>
                </a:solidFill>
              </a:rPr>
              <a:t>(5 </a:t>
            </a:r>
            <a:r>
              <a:rPr lang="en-US" sz="3100" b="1" dirty="0">
                <a:solidFill>
                  <a:srgbClr val="007FA3"/>
                </a:solidFill>
              </a:rPr>
              <a:t>of 5)</a:t>
            </a:r>
            <a:endParaRPr lang="en-US" b="1" dirty="0">
              <a:solidFill>
                <a:srgbClr val="007FA3"/>
              </a:solidFill>
            </a:endParaRPr>
          </a:p>
        </p:txBody>
      </p:sp>
      <p:sp>
        <p:nvSpPr>
          <p:cNvPr id="3" name="Content Placeholder 2"/>
          <p:cNvSpPr>
            <a:spLocks noGrp="1"/>
          </p:cNvSpPr>
          <p:nvPr>
            <p:ph idx="1"/>
          </p:nvPr>
        </p:nvSpPr>
        <p:spPr/>
        <p:txBody>
          <a:bodyPr>
            <a:normAutofit fontScale="92500" lnSpcReduction="20000"/>
          </a:bodyPr>
          <a:lstStyle/>
          <a:p>
            <a:pPr>
              <a:buClr>
                <a:srgbClr val="007FA3"/>
              </a:buClr>
            </a:pPr>
            <a:r>
              <a:rPr lang="en-US" dirty="0" smtClean="0"/>
              <a:t>Proponents of RTA claim the following:</a:t>
            </a:r>
          </a:p>
          <a:p>
            <a:pPr lvl="1">
              <a:buClr>
                <a:srgbClr val="007FA3"/>
              </a:buClr>
            </a:pPr>
            <a:r>
              <a:rPr lang="en-US" dirty="0" smtClean="0"/>
              <a:t>They help world trade by reducing some barriers;</a:t>
            </a:r>
          </a:p>
          <a:p>
            <a:pPr lvl="1">
              <a:buClr>
                <a:srgbClr val="007FA3"/>
              </a:buClr>
            </a:pPr>
            <a:r>
              <a:rPr lang="en-US" dirty="0" smtClean="0"/>
              <a:t>They allow countries to try new agreements that can potentially be used later in WTO negotiations;</a:t>
            </a:r>
          </a:p>
          <a:p>
            <a:pPr lvl="1">
              <a:buClr>
                <a:srgbClr val="007FA3"/>
              </a:buClr>
            </a:pPr>
            <a:r>
              <a:rPr lang="en-US" dirty="0" smtClean="0"/>
              <a:t>They encourage WTO agreement by offering an alternative in case the WTO is stalled.</a:t>
            </a:r>
          </a:p>
          <a:p>
            <a:pPr>
              <a:buClr>
                <a:srgbClr val="007FA3"/>
              </a:buClr>
              <a:buFont typeface="Arial" panose="020B0604020202020204" pitchFamily="34" charset="0"/>
              <a:buChar char="•"/>
            </a:pPr>
            <a:r>
              <a:rPr lang="en-US" dirty="0" smtClean="0"/>
              <a:t>Opponents argue:</a:t>
            </a:r>
          </a:p>
          <a:p>
            <a:pPr lvl="1">
              <a:buClr>
                <a:srgbClr val="007FA3"/>
              </a:buClr>
            </a:pPr>
            <a:r>
              <a:rPr lang="en-US" dirty="0" smtClean="0"/>
              <a:t>They divert attention from multilateral negotiations and undermine the WTO;</a:t>
            </a:r>
          </a:p>
          <a:p>
            <a:pPr lvl="1">
              <a:buClr>
                <a:srgbClr val="007FA3"/>
              </a:buClr>
            </a:pPr>
            <a:r>
              <a:rPr lang="en-US" dirty="0" smtClean="0"/>
              <a:t>They rarely, if ever, lead to a WTO agreement;</a:t>
            </a:r>
          </a:p>
          <a:p>
            <a:pPr lvl="1">
              <a:buClr>
                <a:srgbClr val="007FA3"/>
              </a:buClr>
            </a:pPr>
            <a:r>
              <a:rPr lang="en-US" dirty="0" smtClean="0"/>
              <a:t>They often discriminate against poorer nations.</a:t>
            </a:r>
            <a:endParaRPr lang="en-US" dirty="0"/>
          </a:p>
        </p:txBody>
      </p:sp>
    </p:spTree>
    <p:extLst>
      <p:ext uri="{BB962C8B-B14F-4D97-AF65-F5344CB8AC3E}">
        <p14:creationId xmlns:p14="http://schemas.microsoft.com/office/powerpoint/2010/main" val="2028414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solidFill>
                  <a:srgbClr val="007FA3"/>
                </a:solidFill>
              </a:rPr>
              <a:t>Why </a:t>
            </a:r>
            <a:r>
              <a:rPr lang="en-US" b="1" smtClean="0">
                <a:solidFill>
                  <a:srgbClr val="007FA3"/>
                </a:solidFill>
              </a:rPr>
              <a:t>Have </a:t>
            </a:r>
            <a:r>
              <a:rPr lang="en-US" b="1" dirty="0" smtClean="0">
                <a:solidFill>
                  <a:srgbClr val="007FA3"/>
                </a:solidFill>
              </a:rPr>
              <a:t>International </a:t>
            </a:r>
            <a:r>
              <a:rPr lang="en-US" b="1" dirty="0">
                <a:solidFill>
                  <a:srgbClr val="007FA3"/>
                </a:solidFill>
              </a:rPr>
              <a:t>I</a:t>
            </a:r>
            <a:r>
              <a:rPr lang="en-US" b="1" dirty="0" smtClean="0">
                <a:solidFill>
                  <a:srgbClr val="007FA3"/>
                </a:solidFill>
              </a:rPr>
              <a:t>nstitutions?</a:t>
            </a:r>
            <a:endParaRPr lang="en-US" b="1" dirty="0">
              <a:solidFill>
                <a:srgbClr val="007FA3"/>
              </a:solidFill>
            </a:endParaRPr>
          </a:p>
        </p:txBody>
      </p:sp>
      <p:sp>
        <p:nvSpPr>
          <p:cNvPr id="3" name="Content Placeholder 2"/>
          <p:cNvSpPr>
            <a:spLocks noGrp="1"/>
          </p:cNvSpPr>
          <p:nvPr>
            <p:ph idx="1"/>
          </p:nvPr>
        </p:nvSpPr>
        <p:spPr/>
        <p:txBody>
          <a:bodyPr>
            <a:normAutofit fontScale="92500" lnSpcReduction="20000"/>
          </a:bodyPr>
          <a:lstStyle/>
          <a:p>
            <a:pPr>
              <a:buClr>
                <a:srgbClr val="007FA3"/>
              </a:buClr>
            </a:pPr>
            <a:r>
              <a:rPr lang="en-US" dirty="0" smtClean="0"/>
              <a:t>International institutions provide </a:t>
            </a:r>
            <a:r>
              <a:rPr lang="en-US" b="1" dirty="0" smtClean="0"/>
              <a:t>public goods</a:t>
            </a:r>
            <a:r>
              <a:rPr lang="en-US" dirty="0" smtClean="0"/>
              <a:t>.</a:t>
            </a:r>
          </a:p>
          <a:p>
            <a:pPr lvl="1">
              <a:buClr>
                <a:srgbClr val="007FA3"/>
              </a:buClr>
            </a:pPr>
            <a:r>
              <a:rPr lang="en-US" dirty="0" smtClean="0"/>
              <a:t>Public goods are </a:t>
            </a:r>
            <a:r>
              <a:rPr lang="en-US" b="1" dirty="0" err="1" smtClean="0"/>
              <a:t>nonexcludable</a:t>
            </a:r>
            <a:r>
              <a:rPr lang="en-US" b="1" dirty="0" smtClean="0"/>
              <a:t>:</a:t>
            </a:r>
            <a:r>
              <a:rPr lang="en-US" dirty="0" smtClean="0"/>
              <a:t>  Everyone benefits even if they do not pay.</a:t>
            </a:r>
          </a:p>
          <a:p>
            <a:pPr lvl="1">
              <a:buClr>
                <a:srgbClr val="007FA3"/>
              </a:buClr>
            </a:pPr>
            <a:r>
              <a:rPr lang="en-US" dirty="0" smtClean="0"/>
              <a:t>Public goods are </a:t>
            </a:r>
            <a:r>
              <a:rPr lang="en-US" b="1" dirty="0" err="1" smtClean="0"/>
              <a:t>nonrival</a:t>
            </a:r>
            <a:r>
              <a:rPr lang="en-US" b="1" dirty="0" smtClean="0"/>
              <a:t> </a:t>
            </a:r>
            <a:r>
              <a:rPr lang="en-US" dirty="0" smtClean="0"/>
              <a:t>(</a:t>
            </a:r>
            <a:r>
              <a:rPr lang="en-US" b="1" dirty="0" err="1" smtClean="0"/>
              <a:t>nondiminishable</a:t>
            </a:r>
            <a:r>
              <a:rPr lang="en-US" dirty="0" smtClean="0"/>
              <a:t>):  They are not diminished by consuming them.</a:t>
            </a:r>
          </a:p>
          <a:p>
            <a:pPr lvl="1">
              <a:buClr>
                <a:srgbClr val="007FA3"/>
              </a:buClr>
            </a:pPr>
            <a:r>
              <a:rPr lang="en-US" dirty="0" smtClean="0"/>
              <a:t>Public goods have a </a:t>
            </a:r>
            <a:r>
              <a:rPr lang="en-US" b="1" dirty="0" smtClean="0"/>
              <a:t>free rider problem.</a:t>
            </a:r>
            <a:endParaRPr lang="en-US" dirty="0" smtClean="0"/>
          </a:p>
          <a:p>
            <a:pPr>
              <a:buClr>
                <a:srgbClr val="007FA3"/>
              </a:buClr>
            </a:pPr>
            <a:r>
              <a:rPr lang="en-US" dirty="0" smtClean="0"/>
              <a:t>The two most important characteristics of public goods provided by international institutions are:</a:t>
            </a:r>
          </a:p>
          <a:p>
            <a:pPr lvl="1">
              <a:buClr>
                <a:srgbClr val="007FA3"/>
              </a:buClr>
            </a:pPr>
            <a:r>
              <a:rPr lang="en-US" dirty="0" smtClean="0"/>
              <a:t>Increased international economic order;</a:t>
            </a:r>
          </a:p>
          <a:p>
            <a:pPr lvl="1">
              <a:buClr>
                <a:srgbClr val="007FA3"/>
              </a:buClr>
            </a:pPr>
            <a:r>
              <a:rPr lang="en-US" dirty="0"/>
              <a:t>I</a:t>
            </a:r>
            <a:r>
              <a:rPr lang="en-US" dirty="0" smtClean="0"/>
              <a:t>ncreased certainty about the behavior of other nations.</a:t>
            </a:r>
            <a:endParaRPr lang="en-US" dirty="0"/>
          </a:p>
        </p:txBody>
      </p:sp>
    </p:spTree>
    <p:extLst>
      <p:ext uri="{BB962C8B-B14F-4D97-AF65-F5344CB8AC3E}">
        <p14:creationId xmlns:p14="http://schemas.microsoft.com/office/powerpoint/2010/main" val="919309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Four Public </a:t>
            </a:r>
            <a:r>
              <a:rPr lang="en-US" b="1" dirty="0">
                <a:solidFill>
                  <a:srgbClr val="007FA3"/>
                </a:solidFill>
              </a:rPr>
              <a:t>G</a:t>
            </a:r>
            <a:r>
              <a:rPr lang="en-US" b="1" dirty="0" smtClean="0">
                <a:solidFill>
                  <a:srgbClr val="007FA3"/>
                </a:solidFill>
              </a:rPr>
              <a:t>oods </a:t>
            </a:r>
            <a:r>
              <a:rPr lang="en-US" b="1" dirty="0">
                <a:solidFill>
                  <a:srgbClr val="007FA3"/>
                </a:solidFill>
              </a:rPr>
              <a:t>P</a:t>
            </a:r>
            <a:r>
              <a:rPr lang="en-US" b="1" dirty="0" smtClean="0">
                <a:solidFill>
                  <a:srgbClr val="007FA3"/>
                </a:solidFill>
              </a:rPr>
              <a:t>rovided by International </a:t>
            </a:r>
            <a:r>
              <a:rPr lang="en-US" b="1" dirty="0">
                <a:solidFill>
                  <a:srgbClr val="007FA3"/>
                </a:solidFill>
              </a:rPr>
              <a:t>I</a:t>
            </a:r>
            <a:r>
              <a:rPr lang="en-US" b="1" dirty="0" smtClean="0">
                <a:solidFill>
                  <a:srgbClr val="007FA3"/>
                </a:solidFill>
              </a:rPr>
              <a:t>nstitutions</a:t>
            </a:r>
            <a:endParaRPr lang="en-US" b="1" dirty="0">
              <a:solidFill>
                <a:srgbClr val="007FA3"/>
              </a:solidFill>
            </a:endParaRPr>
          </a:p>
        </p:txBody>
      </p:sp>
      <p:sp>
        <p:nvSpPr>
          <p:cNvPr id="3" name="Content Placeholder 2"/>
          <p:cNvSpPr>
            <a:spLocks noGrp="1"/>
          </p:cNvSpPr>
          <p:nvPr>
            <p:ph idx="1"/>
          </p:nvPr>
        </p:nvSpPr>
        <p:spPr/>
        <p:txBody>
          <a:bodyPr/>
          <a:lstStyle/>
          <a:p>
            <a:pPr>
              <a:buClr>
                <a:srgbClr val="007FA3"/>
              </a:buClr>
            </a:pPr>
            <a:r>
              <a:rPr lang="en-US" dirty="0" smtClean="0"/>
              <a:t>Open markets in recessions (GATT/WTO);</a:t>
            </a:r>
          </a:p>
          <a:p>
            <a:pPr>
              <a:buClr>
                <a:srgbClr val="007FA3"/>
              </a:buClr>
            </a:pPr>
            <a:r>
              <a:rPr lang="en-US" dirty="0" smtClean="0"/>
              <a:t>Capital flows to less-developed countries (World Bank);</a:t>
            </a:r>
          </a:p>
          <a:p>
            <a:pPr>
              <a:buClr>
                <a:srgbClr val="007FA3"/>
              </a:buClr>
            </a:pPr>
            <a:r>
              <a:rPr lang="en-US" dirty="0" smtClean="0"/>
              <a:t>International money for paying international debts (IMF);</a:t>
            </a:r>
          </a:p>
          <a:p>
            <a:pPr>
              <a:buClr>
                <a:srgbClr val="007FA3"/>
              </a:buClr>
            </a:pPr>
            <a:r>
              <a:rPr lang="en-US" dirty="0" smtClean="0"/>
              <a:t>Last resort lending (IMF).</a:t>
            </a:r>
          </a:p>
          <a:p>
            <a:endParaRPr lang="en-US" dirty="0"/>
          </a:p>
        </p:txBody>
      </p:sp>
    </p:spTree>
    <p:extLst>
      <p:ext uri="{BB962C8B-B14F-4D97-AF65-F5344CB8AC3E}">
        <p14:creationId xmlns:p14="http://schemas.microsoft.com/office/powerpoint/2010/main" val="908031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FA3"/>
                </a:solidFill>
              </a:rPr>
              <a:t>Criticisms of International Institutions </a:t>
            </a:r>
            <a:r>
              <a:rPr lang="en-US" sz="3100" b="1" dirty="0" smtClean="0">
                <a:solidFill>
                  <a:srgbClr val="007FA3"/>
                </a:solidFill>
              </a:rPr>
              <a:t>(1 of 2)</a:t>
            </a:r>
            <a:endParaRPr lang="en-US" sz="3100" b="1" dirty="0">
              <a:solidFill>
                <a:srgbClr val="007FA3"/>
              </a:solidFill>
            </a:endParaRPr>
          </a:p>
        </p:txBody>
      </p:sp>
      <p:sp>
        <p:nvSpPr>
          <p:cNvPr id="3" name="Content Placeholder 2"/>
          <p:cNvSpPr>
            <a:spLocks noGrp="1"/>
          </p:cNvSpPr>
          <p:nvPr>
            <p:ph idx="1"/>
          </p:nvPr>
        </p:nvSpPr>
        <p:spPr/>
        <p:txBody>
          <a:bodyPr/>
          <a:lstStyle/>
          <a:p>
            <a:pPr>
              <a:buClr>
                <a:srgbClr val="007FA3"/>
              </a:buClr>
            </a:pPr>
            <a:r>
              <a:rPr lang="en-US" b="1" dirty="0" smtClean="0"/>
              <a:t>Sovereignty</a:t>
            </a:r>
            <a:r>
              <a:rPr lang="en-US" dirty="0" smtClean="0"/>
              <a:t> and transparency.</a:t>
            </a:r>
          </a:p>
          <a:p>
            <a:pPr lvl="1">
              <a:buClr>
                <a:srgbClr val="007FA3"/>
              </a:buClr>
            </a:pPr>
            <a:r>
              <a:rPr lang="en-US" dirty="0" smtClean="0"/>
              <a:t>Countries receiving assistance, particularly from the IMF, are sometimes required to give up the ability to set their own policies.</a:t>
            </a:r>
          </a:p>
          <a:p>
            <a:pPr lvl="1">
              <a:buClr>
                <a:srgbClr val="007FA3"/>
              </a:buClr>
            </a:pPr>
            <a:r>
              <a:rPr lang="en-US" dirty="0" smtClean="0"/>
              <a:t>Decision making in the institutions is not transparent;  because the U.S. and Europe have the largest voting bloc, decisions are sometimes viewed as having been directed by rich countries.</a:t>
            </a:r>
            <a:endParaRPr lang="en-US" dirty="0"/>
          </a:p>
        </p:txBody>
      </p:sp>
    </p:spTree>
    <p:extLst>
      <p:ext uri="{BB962C8B-B14F-4D97-AF65-F5344CB8AC3E}">
        <p14:creationId xmlns:p14="http://schemas.microsoft.com/office/powerpoint/2010/main" val="3752901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FA3"/>
                </a:solidFill>
              </a:rPr>
              <a:t>Criticisms of International Institutions </a:t>
            </a:r>
            <a:r>
              <a:rPr lang="en-US" sz="3100" b="1" dirty="0" smtClean="0">
                <a:solidFill>
                  <a:srgbClr val="007FA3"/>
                </a:solidFill>
              </a:rPr>
              <a:t>(2 </a:t>
            </a:r>
            <a:r>
              <a:rPr lang="en-US" sz="3100" b="1" dirty="0">
                <a:solidFill>
                  <a:srgbClr val="007FA3"/>
                </a:solidFill>
              </a:rPr>
              <a:t>of 2)</a:t>
            </a:r>
            <a:endParaRPr lang="en-US" b="1" dirty="0">
              <a:solidFill>
                <a:srgbClr val="007FA3"/>
              </a:solidFill>
            </a:endParaRPr>
          </a:p>
        </p:txBody>
      </p:sp>
      <p:sp>
        <p:nvSpPr>
          <p:cNvPr id="3" name="Content Placeholder 2"/>
          <p:cNvSpPr>
            <a:spLocks noGrp="1"/>
          </p:cNvSpPr>
          <p:nvPr>
            <p:ph idx="1"/>
          </p:nvPr>
        </p:nvSpPr>
        <p:spPr/>
        <p:txBody>
          <a:bodyPr>
            <a:normAutofit fontScale="92500"/>
          </a:bodyPr>
          <a:lstStyle/>
          <a:p>
            <a:pPr>
              <a:buClr>
                <a:srgbClr val="007FA3"/>
              </a:buClr>
            </a:pPr>
            <a:r>
              <a:rPr lang="en-US" dirty="0" smtClean="0"/>
              <a:t>Ideology.</a:t>
            </a:r>
          </a:p>
          <a:p>
            <a:pPr lvl="1">
              <a:buClr>
                <a:srgbClr val="007FA3"/>
              </a:buClr>
            </a:pPr>
            <a:r>
              <a:rPr lang="en-US" dirty="0" smtClean="0"/>
              <a:t>Critics argue that the advice, technical assistance, and negotiating positions are often a reflection of the biases and ideologies of high income countries and do not adequately consider alternative policies.</a:t>
            </a:r>
          </a:p>
          <a:p>
            <a:pPr>
              <a:buClr>
                <a:srgbClr val="007FA3"/>
              </a:buClr>
            </a:pPr>
            <a:r>
              <a:rPr lang="en-US" dirty="0" smtClean="0"/>
              <a:t>Implementation and adjustment costs.</a:t>
            </a:r>
          </a:p>
          <a:p>
            <a:pPr lvl="1">
              <a:buClr>
                <a:srgbClr val="007FA3"/>
              </a:buClr>
            </a:pPr>
            <a:r>
              <a:rPr lang="en-US" dirty="0" smtClean="0"/>
              <a:t>There are asymmetries in the fiscal burdens associated with implementing agreements and adjusting to the changes they create;  richer countries do better at this than poorer ones. </a:t>
            </a:r>
            <a:endParaRPr lang="en-US" dirty="0"/>
          </a:p>
        </p:txBody>
      </p:sp>
    </p:spTree>
    <p:extLst>
      <p:ext uri="{BB962C8B-B14F-4D97-AF65-F5344CB8AC3E}">
        <p14:creationId xmlns:p14="http://schemas.microsoft.com/office/powerpoint/2010/main" val="1878644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12909787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Learning Objectives </a:t>
            </a:r>
            <a:r>
              <a:rPr lang="en-US" sz="2800" b="1" dirty="0" smtClean="0">
                <a:solidFill>
                  <a:srgbClr val="007FA3"/>
                </a:solidFill>
              </a:rPr>
              <a:t>(2 of 2)</a:t>
            </a:r>
            <a:endParaRPr lang="en-US" sz="2800" b="1" dirty="0">
              <a:solidFill>
                <a:srgbClr val="007FA3"/>
              </a:solidFill>
            </a:endParaRPr>
          </a:p>
        </p:txBody>
      </p:sp>
      <p:sp>
        <p:nvSpPr>
          <p:cNvPr id="3" name="Content Placeholder 2"/>
          <p:cNvSpPr>
            <a:spLocks noGrp="1"/>
          </p:cNvSpPr>
          <p:nvPr>
            <p:ph idx="1"/>
          </p:nvPr>
        </p:nvSpPr>
        <p:spPr/>
        <p:txBody>
          <a:bodyPr/>
          <a:lstStyle/>
          <a:p>
            <a:pPr marL="0" indent="0">
              <a:buNone/>
            </a:pPr>
            <a:r>
              <a:rPr lang="en-US" b="1" dirty="0" smtClean="0">
                <a:solidFill>
                  <a:schemeClr val="accent4">
                    <a:lumMod val="50000"/>
                  </a:schemeClr>
                </a:solidFill>
              </a:rPr>
              <a:t>2.4</a:t>
            </a:r>
            <a:r>
              <a:rPr lang="en-US" dirty="0" smtClean="0"/>
              <a:t>  Analyze the roles of international economic organizations.</a:t>
            </a:r>
          </a:p>
          <a:p>
            <a:pPr marL="0" indent="0">
              <a:buNone/>
            </a:pPr>
            <a:r>
              <a:rPr lang="en-US" b="1" dirty="0" smtClean="0">
                <a:solidFill>
                  <a:schemeClr val="accent4">
                    <a:lumMod val="50000"/>
                  </a:schemeClr>
                </a:solidFill>
              </a:rPr>
              <a:t>2.5</a:t>
            </a:r>
            <a:r>
              <a:rPr lang="en-US" dirty="0" smtClean="0"/>
              <a:t>  Debate the pros and cons of international organizations.</a:t>
            </a:r>
            <a:endParaRPr lang="en-US" dirty="0"/>
          </a:p>
        </p:txBody>
      </p:sp>
    </p:spTree>
    <p:extLst>
      <p:ext uri="{BB962C8B-B14F-4D97-AF65-F5344CB8AC3E}">
        <p14:creationId xmlns:p14="http://schemas.microsoft.com/office/powerpoint/2010/main" val="2756244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552677"/>
          </a:xfrm>
        </p:spPr>
        <p:txBody>
          <a:bodyPr>
            <a:normAutofit/>
          </a:bodyPr>
          <a:lstStyle/>
          <a:p>
            <a:r>
              <a:rPr lang="en-US" b="1" dirty="0" smtClean="0">
                <a:solidFill>
                  <a:srgbClr val="007FA3"/>
                </a:solidFill>
              </a:rPr>
              <a:t>International Institutions </a:t>
            </a:r>
            <a:r>
              <a:rPr lang="en-US" b="1" dirty="0" smtClean="0">
                <a:solidFill>
                  <a:srgbClr val="007FA3"/>
                </a:solidFill>
              </a:rPr>
              <a:t>since </a:t>
            </a:r>
            <a:r>
              <a:rPr lang="en-US" b="1" dirty="0" smtClean="0">
                <a:solidFill>
                  <a:srgbClr val="007FA3"/>
                </a:solidFill>
              </a:rPr>
              <a:t>World War II</a:t>
            </a:r>
            <a:endParaRPr lang="en-US" b="1" dirty="0">
              <a:solidFill>
                <a:srgbClr val="007FA3"/>
              </a:solidFill>
            </a:endParaRPr>
          </a:p>
        </p:txBody>
      </p:sp>
      <p:sp>
        <p:nvSpPr>
          <p:cNvPr id="3" name="Content Placeholder 2"/>
          <p:cNvSpPr>
            <a:spLocks noGrp="1"/>
          </p:cNvSpPr>
          <p:nvPr>
            <p:ph idx="1"/>
          </p:nvPr>
        </p:nvSpPr>
        <p:spPr>
          <a:xfrm>
            <a:off x="457200" y="1827314"/>
            <a:ext cx="8229600" cy="4298849"/>
          </a:xfrm>
        </p:spPr>
        <p:txBody>
          <a:bodyPr>
            <a:normAutofit fontScale="85000" lnSpcReduction="20000"/>
          </a:bodyPr>
          <a:lstStyle/>
          <a:p>
            <a:pPr>
              <a:buClr>
                <a:srgbClr val="007FA3"/>
              </a:buClr>
            </a:pPr>
            <a:r>
              <a:rPr lang="en-US" dirty="0" smtClean="0"/>
              <a:t>Economists define </a:t>
            </a:r>
            <a:r>
              <a:rPr lang="en-US" b="1" dirty="0" smtClean="0"/>
              <a:t>institutions </a:t>
            </a:r>
            <a:r>
              <a:rPr lang="en-US" dirty="0" smtClean="0"/>
              <a:t>as the rules that govern and constrain behavior.</a:t>
            </a:r>
          </a:p>
          <a:p>
            <a:pPr>
              <a:buClr>
                <a:srgbClr val="007FA3"/>
              </a:buClr>
            </a:pPr>
            <a:r>
              <a:rPr lang="en-US" dirty="0" smtClean="0"/>
              <a:t>Institutions define what is permitted and what is prohibited.</a:t>
            </a:r>
          </a:p>
          <a:p>
            <a:pPr>
              <a:buClr>
                <a:srgbClr val="007FA3"/>
              </a:buClr>
            </a:pPr>
            <a:r>
              <a:rPr lang="en-US" dirty="0" smtClean="0"/>
              <a:t>Institutions can be formal or informal.</a:t>
            </a:r>
          </a:p>
          <a:p>
            <a:pPr lvl="1">
              <a:buClr>
                <a:srgbClr val="007FA3"/>
              </a:buClr>
            </a:pPr>
            <a:r>
              <a:rPr lang="en-US" dirty="0" smtClean="0"/>
              <a:t>Formal institutions are written, often embodied in laws, codes, constitutions.</a:t>
            </a:r>
          </a:p>
          <a:p>
            <a:pPr lvl="1">
              <a:buClr>
                <a:srgbClr val="007FA3"/>
              </a:buClr>
            </a:pPr>
            <a:r>
              <a:rPr lang="en-US" dirty="0" smtClean="0"/>
              <a:t>Informal are customs or tradition such as manners and etiquette. </a:t>
            </a:r>
            <a:endParaRPr lang="en-US" dirty="0"/>
          </a:p>
          <a:p>
            <a:pPr>
              <a:buClr>
                <a:srgbClr val="007FA3"/>
              </a:buClr>
            </a:pPr>
            <a:r>
              <a:rPr lang="en-US" dirty="0" smtClean="0"/>
              <a:t>Formal institutions are often be embodied in a organization.</a:t>
            </a:r>
            <a:endParaRPr lang="en-US" dirty="0"/>
          </a:p>
        </p:txBody>
      </p:sp>
    </p:spTree>
    <p:extLst>
      <p:ext uri="{BB962C8B-B14F-4D97-AF65-F5344CB8AC3E}">
        <p14:creationId xmlns:p14="http://schemas.microsoft.com/office/powerpoint/2010/main" val="85049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84147"/>
          </a:xfrm>
        </p:spPr>
        <p:txBody>
          <a:bodyPr>
            <a:noAutofit/>
          </a:bodyPr>
          <a:lstStyle/>
          <a:p>
            <a:r>
              <a:rPr lang="en-US" sz="3200" b="1" dirty="0" smtClean="0">
                <a:solidFill>
                  <a:srgbClr val="007FA3"/>
                </a:solidFill>
              </a:rPr>
              <a:t>Table 2.1:  Categories of </a:t>
            </a:r>
            <a:r>
              <a:rPr lang="en-US" sz="3200" b="1" dirty="0">
                <a:solidFill>
                  <a:srgbClr val="007FA3"/>
                </a:solidFill>
              </a:rPr>
              <a:t>I</a:t>
            </a:r>
            <a:r>
              <a:rPr lang="en-US" sz="3200" b="1" dirty="0" smtClean="0">
                <a:solidFill>
                  <a:srgbClr val="007FA3"/>
                </a:solidFill>
              </a:rPr>
              <a:t>nternational </a:t>
            </a:r>
            <a:r>
              <a:rPr lang="en-US" sz="3200" b="1" dirty="0">
                <a:solidFill>
                  <a:srgbClr val="007FA3"/>
                </a:solidFill>
              </a:rPr>
              <a:t>I</a:t>
            </a:r>
            <a:r>
              <a:rPr lang="en-US" sz="3200" b="1" dirty="0" smtClean="0">
                <a:solidFill>
                  <a:srgbClr val="007FA3"/>
                </a:solidFill>
              </a:rPr>
              <a:t>nstitutions, with Examples</a:t>
            </a:r>
            <a:endParaRPr lang="en-US" sz="3200" b="1" dirty="0">
              <a:solidFill>
                <a:srgbClr val="007FA3"/>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53908"/>
              </p:ext>
            </p:extLst>
          </p:nvPr>
        </p:nvGraphicFramePr>
        <p:xfrm>
          <a:off x="457200" y="1600202"/>
          <a:ext cx="8229600" cy="4616069"/>
        </p:xfrm>
        <a:graphic>
          <a:graphicData uri="http://schemas.openxmlformats.org/drawingml/2006/table">
            <a:tbl>
              <a:tblPr firstRow="1" bandRow="1">
                <a:tableStyleId>{BDBED569-4797-4DF1-A0F4-6AAB3CD982D8}</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43626">
                <a:tc>
                  <a:txBody>
                    <a:bodyPr/>
                    <a:lstStyle/>
                    <a:p>
                      <a:pPr marL="0">
                        <a:lnSpc>
                          <a:spcPct val="100000"/>
                        </a:lnSpc>
                      </a:pPr>
                      <a:r>
                        <a:rPr lang="en-US" dirty="0" smtClean="0"/>
                        <a:t>Type</a:t>
                      </a:r>
                      <a:endParaRPr lang="en-US" dirty="0"/>
                    </a:p>
                  </a:txBody>
                  <a:tcPr/>
                </a:tc>
                <a:tc>
                  <a:txBody>
                    <a:bodyPr/>
                    <a:lstStyle/>
                    <a:p>
                      <a:pPr marL="0">
                        <a:lnSpc>
                          <a:spcPct val="100000"/>
                        </a:lnSpc>
                      </a:pPr>
                      <a:r>
                        <a:rPr lang="en-US" dirty="0" smtClean="0"/>
                        <a:t>Examples</a:t>
                      </a:r>
                      <a:endParaRPr lang="en-US" dirty="0"/>
                    </a:p>
                  </a:txBody>
                  <a:tcPr/>
                </a:tc>
                <a:extLst>
                  <a:ext uri="{0D108BD9-81ED-4DB2-BD59-A6C34878D82A}">
                    <a16:rowId xmlns:a16="http://schemas.microsoft.com/office/drawing/2014/main" val="10000"/>
                  </a:ext>
                </a:extLst>
              </a:tr>
              <a:tr h="1145421">
                <a:tc>
                  <a:txBody>
                    <a:bodyPr/>
                    <a:lstStyle/>
                    <a:p>
                      <a:pPr marL="0" marR="0">
                        <a:lnSpc>
                          <a:spcPct val="100000"/>
                        </a:lnSpc>
                        <a:spcBef>
                          <a:spcPts val="0"/>
                        </a:spcBef>
                        <a:spcAft>
                          <a:spcPts val="0"/>
                        </a:spcAft>
                        <a:tabLst>
                          <a:tab pos="1458595" algn="l"/>
                          <a:tab pos="2863850" algn="l"/>
                        </a:tabLst>
                      </a:pPr>
                      <a:r>
                        <a:rPr lang="en-US" sz="1600" dirty="0">
                          <a:effectLst/>
                        </a:rPr>
                        <a:t>Commodity- or industry-specific organizations: These range from trade associations, to international standards-setting bodies, to powerful cartels</a:t>
                      </a:r>
                      <a:endParaRPr lang="en-US" sz="1600" dirty="0">
                        <a:solidFill>
                          <a:srgbClr val="000000"/>
                        </a:solidFill>
                        <a:effectLst/>
                        <a:latin typeface="TimesTen-Roman"/>
                        <a:ea typeface="Times New Roman"/>
                        <a:cs typeface="TimesTen-Roman"/>
                      </a:endParaRPr>
                    </a:p>
                  </a:txBody>
                  <a:tcPr marL="68580" marR="68580" marT="0" marB="0"/>
                </a:tc>
                <a:tc>
                  <a:txBody>
                    <a:bodyPr/>
                    <a:lstStyle/>
                    <a:p>
                      <a:pPr marL="0" marR="0" indent="-152400">
                        <a:lnSpc>
                          <a:spcPct val="100000"/>
                        </a:lnSpc>
                        <a:spcBef>
                          <a:spcPts val="0"/>
                        </a:spcBef>
                        <a:spcAft>
                          <a:spcPts val="0"/>
                        </a:spcAft>
                      </a:pPr>
                      <a:r>
                        <a:rPr lang="en-US" sz="1600" spc="0" dirty="0">
                          <a:effectLst/>
                          <a:sym typeface="Wingdings"/>
                        </a:rPr>
                        <a:t></a:t>
                      </a:r>
                      <a:r>
                        <a:rPr lang="en-US" sz="1600" dirty="0">
                          <a:effectLst/>
                        </a:rPr>
                        <a:t>	Oil Producing and Exporting Countries (OPEC)</a:t>
                      </a:r>
                    </a:p>
                    <a:p>
                      <a:pPr marL="0" marR="0" indent="-152400">
                        <a:lnSpc>
                          <a:spcPct val="100000"/>
                        </a:lnSpc>
                        <a:spcBef>
                          <a:spcPts val="0"/>
                        </a:spcBef>
                        <a:spcAft>
                          <a:spcPts val="0"/>
                        </a:spcAft>
                      </a:pPr>
                      <a:r>
                        <a:rPr lang="en-US" sz="1600" spc="0" dirty="0">
                          <a:effectLst/>
                          <a:sym typeface="Wingdings"/>
                        </a:rPr>
                        <a:t></a:t>
                      </a:r>
                      <a:r>
                        <a:rPr lang="en-US" sz="1600" dirty="0">
                          <a:effectLst/>
                        </a:rPr>
                        <a:t>	International Telecommunications Union (ITU)</a:t>
                      </a:r>
                    </a:p>
                    <a:p>
                      <a:pPr marL="0" marR="0" indent="-152400">
                        <a:lnSpc>
                          <a:spcPct val="100000"/>
                        </a:lnSpc>
                        <a:spcBef>
                          <a:spcPts val="0"/>
                        </a:spcBef>
                        <a:spcAft>
                          <a:spcPts val="0"/>
                        </a:spcAft>
                      </a:pPr>
                      <a:r>
                        <a:rPr lang="en-US" sz="1600" dirty="0">
                          <a:effectLst/>
                        </a:rPr>
                        <a:t> </a:t>
                      </a:r>
                      <a:endParaRPr lang="en-US" sz="16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1"/>
                  </a:ext>
                </a:extLst>
              </a:tr>
              <a:tr h="770906">
                <a:tc>
                  <a:txBody>
                    <a:bodyPr/>
                    <a:lstStyle/>
                    <a:p>
                      <a:pPr marL="0" marR="0">
                        <a:lnSpc>
                          <a:spcPct val="100000"/>
                        </a:lnSpc>
                        <a:spcBef>
                          <a:spcPts val="0"/>
                        </a:spcBef>
                        <a:spcAft>
                          <a:spcPts val="0"/>
                        </a:spcAft>
                        <a:tabLst>
                          <a:tab pos="1458595" algn="l"/>
                          <a:tab pos="2863850" algn="l"/>
                        </a:tabLst>
                      </a:pPr>
                      <a:r>
                        <a:rPr lang="en-US" sz="1600" dirty="0">
                          <a:effectLst/>
                        </a:rPr>
                        <a:t>Commissions and agencies for managing shared resources</a:t>
                      </a:r>
                      <a:endParaRPr lang="en-US" sz="1600" dirty="0">
                        <a:solidFill>
                          <a:srgbClr val="000000"/>
                        </a:solidFill>
                        <a:effectLst/>
                        <a:latin typeface="TimesTen-Roman"/>
                        <a:ea typeface="Times New Roman"/>
                        <a:cs typeface="TimesTen-Roman"/>
                      </a:endParaRPr>
                    </a:p>
                  </a:txBody>
                  <a:tcPr marL="68580" marR="68580" marT="0" marB="0"/>
                </a:tc>
                <a:tc>
                  <a:txBody>
                    <a:bodyPr/>
                    <a:lstStyle/>
                    <a:p>
                      <a:pPr marL="0" marR="0" indent="-152400">
                        <a:lnSpc>
                          <a:spcPct val="100000"/>
                        </a:lnSpc>
                        <a:spcBef>
                          <a:spcPts val="0"/>
                        </a:spcBef>
                        <a:spcAft>
                          <a:spcPts val="0"/>
                        </a:spcAft>
                      </a:pPr>
                      <a:r>
                        <a:rPr lang="en-US" sz="1600" spc="0" dirty="0">
                          <a:effectLst/>
                          <a:sym typeface="Wingdings"/>
                        </a:rPr>
                        <a:t></a:t>
                      </a:r>
                      <a:r>
                        <a:rPr lang="en-US" sz="1600" dirty="0">
                          <a:effectLst/>
                        </a:rPr>
                        <a:t>	International Boundary and Water Commission (IBWC)</a:t>
                      </a:r>
                    </a:p>
                    <a:p>
                      <a:pPr marL="0" marR="0" indent="-152400">
                        <a:lnSpc>
                          <a:spcPct val="100000"/>
                        </a:lnSpc>
                        <a:spcBef>
                          <a:spcPts val="0"/>
                        </a:spcBef>
                        <a:spcAft>
                          <a:spcPts val="0"/>
                        </a:spcAft>
                      </a:pPr>
                      <a:r>
                        <a:rPr lang="en-US" sz="1600" spc="0" dirty="0">
                          <a:effectLst/>
                          <a:sym typeface="Wingdings"/>
                        </a:rPr>
                        <a:t></a:t>
                      </a:r>
                      <a:r>
                        <a:rPr lang="en-US" sz="1600" dirty="0">
                          <a:effectLst/>
                        </a:rPr>
                        <a:t>	Mekong River Commission</a:t>
                      </a:r>
                      <a:endParaRPr lang="en-US" sz="16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2"/>
                  </a:ext>
                </a:extLst>
              </a:tr>
              <a:tr h="513937">
                <a:tc>
                  <a:txBody>
                    <a:bodyPr/>
                    <a:lstStyle/>
                    <a:p>
                      <a:pPr marL="0" marR="0">
                        <a:lnSpc>
                          <a:spcPct val="100000"/>
                        </a:lnSpc>
                        <a:spcBef>
                          <a:spcPts val="0"/>
                        </a:spcBef>
                        <a:spcAft>
                          <a:spcPts val="0"/>
                        </a:spcAft>
                        <a:tabLst>
                          <a:tab pos="1458595" algn="l"/>
                          <a:tab pos="2863850" algn="l"/>
                        </a:tabLst>
                      </a:pPr>
                      <a:r>
                        <a:rPr lang="en-US" sz="1600" dirty="0">
                          <a:effectLst/>
                        </a:rPr>
                        <a:t>Development funds and banks</a:t>
                      </a:r>
                      <a:endParaRPr lang="en-US" sz="1600" dirty="0">
                        <a:solidFill>
                          <a:srgbClr val="000000"/>
                        </a:solidFill>
                        <a:effectLst/>
                        <a:latin typeface="TimesTen-Roman"/>
                        <a:ea typeface="Times New Roman"/>
                        <a:cs typeface="TimesTen-Roman"/>
                      </a:endParaRPr>
                    </a:p>
                  </a:txBody>
                  <a:tcPr marL="68580" marR="68580" marT="0" marB="0"/>
                </a:tc>
                <a:tc>
                  <a:txBody>
                    <a:bodyPr/>
                    <a:lstStyle/>
                    <a:p>
                      <a:pPr marL="0" marR="0" indent="-152400">
                        <a:lnSpc>
                          <a:spcPct val="100000"/>
                        </a:lnSpc>
                        <a:spcBef>
                          <a:spcPts val="0"/>
                        </a:spcBef>
                        <a:spcAft>
                          <a:spcPts val="0"/>
                        </a:spcAft>
                      </a:pPr>
                      <a:r>
                        <a:rPr lang="en-US" sz="1600" spc="0" dirty="0">
                          <a:effectLst/>
                          <a:sym typeface="Wingdings"/>
                        </a:rPr>
                        <a:t></a:t>
                      </a:r>
                      <a:r>
                        <a:rPr lang="en-US" sz="1600" dirty="0">
                          <a:effectLst/>
                        </a:rPr>
                        <a:t>	Asian Development Bank</a:t>
                      </a:r>
                    </a:p>
                    <a:p>
                      <a:pPr marL="0" marR="0" indent="-152400">
                        <a:lnSpc>
                          <a:spcPct val="100000"/>
                        </a:lnSpc>
                        <a:spcBef>
                          <a:spcPts val="0"/>
                        </a:spcBef>
                        <a:spcAft>
                          <a:spcPts val="0"/>
                        </a:spcAft>
                      </a:pPr>
                      <a:r>
                        <a:rPr lang="en-US" sz="1600" spc="0" dirty="0">
                          <a:effectLst/>
                          <a:sym typeface="Wingdings"/>
                        </a:rPr>
                        <a:t></a:t>
                      </a:r>
                      <a:r>
                        <a:rPr lang="en-US" sz="1600" dirty="0">
                          <a:effectLst/>
                        </a:rPr>
                        <a:t>	Islamic Development Bank</a:t>
                      </a:r>
                      <a:endParaRPr lang="en-US" sz="16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3"/>
                  </a:ext>
                </a:extLst>
              </a:tr>
              <a:tr h="916337">
                <a:tc>
                  <a:txBody>
                    <a:bodyPr/>
                    <a:lstStyle/>
                    <a:p>
                      <a:pPr marL="0" marR="0">
                        <a:lnSpc>
                          <a:spcPct val="100000"/>
                        </a:lnSpc>
                        <a:spcBef>
                          <a:spcPts val="0"/>
                        </a:spcBef>
                        <a:spcAft>
                          <a:spcPts val="0"/>
                        </a:spcAft>
                        <a:tabLst>
                          <a:tab pos="1458595" algn="l"/>
                          <a:tab pos="2863850" algn="l"/>
                        </a:tabLst>
                      </a:pPr>
                      <a:r>
                        <a:rPr lang="en-US" sz="1600" dirty="0">
                          <a:effectLst/>
                        </a:rPr>
                        <a:t>International trade agreements involving a few nations (regional trade alliances or trade blocs)</a:t>
                      </a:r>
                      <a:endParaRPr lang="en-US" sz="1600" dirty="0">
                        <a:solidFill>
                          <a:srgbClr val="000000"/>
                        </a:solidFill>
                        <a:effectLst/>
                        <a:latin typeface="TimesTen-Roman"/>
                        <a:ea typeface="Times New Roman"/>
                        <a:cs typeface="TimesTen-Roman"/>
                      </a:endParaRPr>
                    </a:p>
                  </a:txBody>
                  <a:tcPr marL="68580" marR="68580" marT="0" marB="0"/>
                </a:tc>
                <a:tc>
                  <a:txBody>
                    <a:bodyPr/>
                    <a:lstStyle/>
                    <a:p>
                      <a:pPr marL="0" marR="0" indent="-152400">
                        <a:lnSpc>
                          <a:spcPct val="100000"/>
                        </a:lnSpc>
                        <a:spcBef>
                          <a:spcPts val="0"/>
                        </a:spcBef>
                        <a:spcAft>
                          <a:spcPts val="0"/>
                        </a:spcAft>
                      </a:pPr>
                      <a:r>
                        <a:rPr lang="en-US" sz="1600" spc="0" dirty="0">
                          <a:effectLst/>
                          <a:sym typeface="Wingdings"/>
                        </a:rPr>
                        <a:t></a:t>
                      </a:r>
                      <a:r>
                        <a:rPr lang="en-US" sz="1600" dirty="0">
                          <a:effectLst/>
                        </a:rPr>
                        <a:t>	North American Free Trade Agreement (NAFTA)</a:t>
                      </a:r>
                    </a:p>
                    <a:p>
                      <a:pPr marL="0" marR="0" indent="-152400">
                        <a:lnSpc>
                          <a:spcPct val="100000"/>
                        </a:lnSpc>
                        <a:spcBef>
                          <a:spcPts val="0"/>
                        </a:spcBef>
                        <a:spcAft>
                          <a:spcPts val="0"/>
                        </a:spcAft>
                      </a:pPr>
                      <a:r>
                        <a:rPr lang="en-US" sz="1600" spc="0" dirty="0">
                          <a:effectLst/>
                          <a:sym typeface="Wingdings"/>
                        </a:rPr>
                        <a:t></a:t>
                      </a:r>
                      <a:r>
                        <a:rPr lang="en-US" sz="1600" dirty="0">
                          <a:effectLst/>
                        </a:rPr>
                        <a:t>	European Union</a:t>
                      </a:r>
                    </a:p>
                    <a:p>
                      <a:pPr marL="0" marR="0" indent="-152400">
                        <a:lnSpc>
                          <a:spcPct val="100000"/>
                        </a:lnSpc>
                        <a:spcBef>
                          <a:spcPts val="0"/>
                        </a:spcBef>
                        <a:spcAft>
                          <a:spcPts val="0"/>
                        </a:spcAft>
                      </a:pPr>
                      <a:r>
                        <a:rPr lang="en-US" sz="1600" dirty="0">
                          <a:effectLst/>
                        </a:rPr>
                        <a:t> </a:t>
                      </a:r>
                      <a:endParaRPr lang="en-US" sz="16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4"/>
                  </a:ext>
                </a:extLst>
              </a:tr>
              <a:tr h="770906">
                <a:tc>
                  <a:txBody>
                    <a:bodyPr/>
                    <a:lstStyle/>
                    <a:p>
                      <a:pPr marL="0" marR="0">
                        <a:lnSpc>
                          <a:spcPct val="100000"/>
                        </a:lnSpc>
                        <a:spcBef>
                          <a:spcPts val="0"/>
                        </a:spcBef>
                        <a:spcAft>
                          <a:spcPts val="0"/>
                        </a:spcAft>
                        <a:tabLst>
                          <a:tab pos="1458595" algn="l"/>
                          <a:tab pos="2863850" algn="l"/>
                        </a:tabLst>
                      </a:pPr>
                      <a:r>
                        <a:rPr lang="en-US" sz="1600" dirty="0">
                          <a:effectLst/>
                        </a:rPr>
                        <a:t>Global organizations for trade, development, and macroeconomic stability</a:t>
                      </a:r>
                      <a:endParaRPr lang="en-US" sz="1600" dirty="0">
                        <a:solidFill>
                          <a:srgbClr val="000000"/>
                        </a:solidFill>
                        <a:effectLst/>
                        <a:latin typeface="TimesTen-Roman"/>
                        <a:ea typeface="Times New Roman"/>
                        <a:cs typeface="TimesTen-Roman"/>
                      </a:endParaRPr>
                    </a:p>
                  </a:txBody>
                  <a:tcPr marL="68580" marR="68580" marT="0" marB="0"/>
                </a:tc>
                <a:tc>
                  <a:txBody>
                    <a:bodyPr/>
                    <a:lstStyle/>
                    <a:p>
                      <a:pPr marL="0" marR="0" indent="-152400">
                        <a:lnSpc>
                          <a:spcPct val="100000"/>
                        </a:lnSpc>
                        <a:spcBef>
                          <a:spcPts val="0"/>
                        </a:spcBef>
                        <a:spcAft>
                          <a:spcPts val="0"/>
                        </a:spcAft>
                      </a:pPr>
                      <a:r>
                        <a:rPr lang="en-US" sz="1600" spc="0" dirty="0">
                          <a:effectLst/>
                          <a:sym typeface="Wingdings"/>
                        </a:rPr>
                        <a:t></a:t>
                      </a:r>
                      <a:r>
                        <a:rPr lang="en-US" sz="1600" dirty="0">
                          <a:effectLst/>
                        </a:rPr>
                        <a:t>	International Monetary Fund (IMF)</a:t>
                      </a:r>
                    </a:p>
                    <a:p>
                      <a:pPr marL="0" marR="0" indent="-152400">
                        <a:lnSpc>
                          <a:spcPct val="100000"/>
                        </a:lnSpc>
                        <a:spcBef>
                          <a:spcPts val="0"/>
                        </a:spcBef>
                        <a:spcAft>
                          <a:spcPts val="0"/>
                        </a:spcAft>
                      </a:pPr>
                      <a:r>
                        <a:rPr lang="en-US" sz="1600" spc="0" dirty="0">
                          <a:effectLst/>
                          <a:sym typeface="Wingdings"/>
                        </a:rPr>
                        <a:t></a:t>
                      </a:r>
                      <a:r>
                        <a:rPr lang="en-US" sz="1600" dirty="0">
                          <a:effectLst/>
                        </a:rPr>
                        <a:t>	World Bank</a:t>
                      </a:r>
                    </a:p>
                    <a:p>
                      <a:pPr marL="0" marR="0" indent="-152400">
                        <a:lnSpc>
                          <a:spcPct val="100000"/>
                        </a:lnSpc>
                        <a:spcBef>
                          <a:spcPts val="0"/>
                        </a:spcBef>
                        <a:spcAft>
                          <a:spcPts val="0"/>
                        </a:spcAft>
                      </a:pPr>
                      <a:r>
                        <a:rPr lang="en-US" sz="1600" spc="0" dirty="0">
                          <a:effectLst/>
                          <a:sym typeface="Wingdings"/>
                        </a:rPr>
                        <a:t></a:t>
                      </a:r>
                      <a:r>
                        <a:rPr lang="en-US" sz="1600" dirty="0">
                          <a:effectLst/>
                        </a:rPr>
                        <a:t>	World Trade Organization (WTO)</a:t>
                      </a:r>
                      <a:endParaRPr lang="en-US" sz="1600" dirty="0">
                        <a:solidFill>
                          <a:srgbClr val="000000"/>
                        </a:solidFill>
                        <a:effectLst/>
                        <a:latin typeface="TimesTen-Roman"/>
                        <a:ea typeface="Times New Roman"/>
                        <a:cs typeface="TimesTen-Roman"/>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49191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1862"/>
          </a:xfrm>
        </p:spPr>
        <p:txBody>
          <a:bodyPr>
            <a:normAutofit/>
          </a:bodyPr>
          <a:lstStyle/>
          <a:p>
            <a:r>
              <a:rPr lang="en-US" sz="3600" b="1" dirty="0" smtClean="0">
                <a:solidFill>
                  <a:srgbClr val="007FA3"/>
                </a:solidFill>
              </a:rPr>
              <a:t>The IMF, the World Bank, and the WTO</a:t>
            </a:r>
            <a:endParaRPr lang="en-US" sz="3600" b="1" dirty="0">
              <a:solidFill>
                <a:srgbClr val="007FA3"/>
              </a:solidFill>
            </a:endParaRPr>
          </a:p>
        </p:txBody>
      </p:sp>
      <p:sp>
        <p:nvSpPr>
          <p:cNvPr id="3" name="Content Placeholder 2"/>
          <p:cNvSpPr>
            <a:spLocks noGrp="1"/>
          </p:cNvSpPr>
          <p:nvPr>
            <p:ph idx="1"/>
          </p:nvPr>
        </p:nvSpPr>
        <p:spPr/>
        <p:txBody>
          <a:bodyPr/>
          <a:lstStyle/>
          <a:p>
            <a:pPr>
              <a:buClr>
                <a:srgbClr val="007FA3"/>
              </a:buClr>
            </a:pPr>
            <a:r>
              <a:rPr lang="en-US" dirty="0" smtClean="0"/>
              <a:t>Three international organizations play major roles in international economic relations:</a:t>
            </a:r>
          </a:p>
          <a:p>
            <a:endParaRPr lang="en-US" dirty="0"/>
          </a:p>
          <a:p>
            <a:pPr lvl="1">
              <a:buClr>
                <a:srgbClr val="007FA3"/>
              </a:buClr>
            </a:pPr>
            <a:r>
              <a:rPr lang="en-US" b="1" dirty="0" smtClean="0"/>
              <a:t>The International Monetary Fund (IMF)</a:t>
            </a:r>
          </a:p>
          <a:p>
            <a:pPr lvl="1">
              <a:buClr>
                <a:srgbClr val="007FA3"/>
              </a:buClr>
            </a:pPr>
            <a:r>
              <a:rPr lang="en-US" b="1" dirty="0" smtClean="0"/>
              <a:t>The World Bank </a:t>
            </a:r>
          </a:p>
          <a:p>
            <a:pPr lvl="1">
              <a:buClr>
                <a:srgbClr val="007FA3"/>
              </a:buClr>
            </a:pPr>
            <a:r>
              <a:rPr lang="en-US" b="1" dirty="0" smtClean="0"/>
              <a:t>The World Trade Organization (WTO)</a:t>
            </a:r>
            <a:endParaRPr lang="en-US" b="1" dirty="0"/>
          </a:p>
        </p:txBody>
      </p:sp>
    </p:spTree>
    <p:extLst>
      <p:ext uri="{BB962C8B-B14F-4D97-AF65-F5344CB8AC3E}">
        <p14:creationId xmlns:p14="http://schemas.microsoft.com/office/powerpoint/2010/main" val="324693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Bretton Woods Conference</a:t>
            </a:r>
            <a:endParaRPr lang="en-US" b="1" dirty="0">
              <a:solidFill>
                <a:srgbClr val="007FA3"/>
              </a:solidFill>
            </a:endParaRPr>
          </a:p>
        </p:txBody>
      </p:sp>
      <p:sp>
        <p:nvSpPr>
          <p:cNvPr id="3" name="Content Placeholder 2"/>
          <p:cNvSpPr>
            <a:spLocks noGrp="1"/>
          </p:cNvSpPr>
          <p:nvPr>
            <p:ph idx="1"/>
          </p:nvPr>
        </p:nvSpPr>
        <p:spPr/>
        <p:txBody>
          <a:bodyPr/>
          <a:lstStyle/>
          <a:p>
            <a:pPr>
              <a:buClr>
                <a:srgbClr val="007FA3"/>
              </a:buClr>
            </a:pPr>
            <a:r>
              <a:rPr lang="en-US" dirty="0" smtClean="0"/>
              <a:t>The </a:t>
            </a:r>
            <a:r>
              <a:rPr lang="en-US" b="1" dirty="0" smtClean="0"/>
              <a:t>Bretton Woods Conference</a:t>
            </a:r>
            <a:r>
              <a:rPr lang="en-US" dirty="0" smtClean="0"/>
              <a:t>, held in 1944 at Bretton Woods, New Hampshire, was a gathering of leaders from the Allied Powers.</a:t>
            </a:r>
          </a:p>
          <a:p>
            <a:pPr lvl="1">
              <a:buClr>
                <a:srgbClr val="007FA3"/>
              </a:buClr>
            </a:pPr>
            <a:r>
              <a:rPr lang="en-US" dirty="0" smtClean="0"/>
              <a:t>The goal was to create a more stable and prosperous world economy.</a:t>
            </a:r>
          </a:p>
          <a:p>
            <a:pPr lvl="1">
              <a:buClr>
                <a:srgbClr val="007FA3"/>
              </a:buClr>
            </a:pPr>
            <a:r>
              <a:rPr lang="en-US" dirty="0" smtClean="0"/>
              <a:t>They wished to avoid the problems of the 1930s by creating institutions and organizations that would define rules for trade and international payments.</a:t>
            </a:r>
            <a:endParaRPr lang="en-US" dirty="0"/>
          </a:p>
        </p:txBody>
      </p:sp>
    </p:spTree>
    <p:extLst>
      <p:ext uri="{BB962C8B-B14F-4D97-AF65-F5344CB8AC3E}">
        <p14:creationId xmlns:p14="http://schemas.microsoft.com/office/powerpoint/2010/main" val="2111848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IMF </a:t>
            </a:r>
            <a:r>
              <a:rPr lang="en-US" sz="2800" b="1" dirty="0" smtClean="0">
                <a:solidFill>
                  <a:srgbClr val="007FA3"/>
                </a:solidFill>
              </a:rPr>
              <a:t>(1 of 2)</a:t>
            </a:r>
            <a:endParaRPr lang="en-US" sz="2800" b="1" dirty="0">
              <a:solidFill>
                <a:srgbClr val="007FA3"/>
              </a:solidFill>
            </a:endParaRPr>
          </a:p>
        </p:txBody>
      </p:sp>
      <p:sp>
        <p:nvSpPr>
          <p:cNvPr id="3" name="Content Placeholder 2"/>
          <p:cNvSpPr>
            <a:spLocks noGrp="1"/>
          </p:cNvSpPr>
          <p:nvPr>
            <p:ph idx="1"/>
          </p:nvPr>
        </p:nvSpPr>
        <p:spPr/>
        <p:txBody>
          <a:bodyPr>
            <a:normAutofit fontScale="85000" lnSpcReduction="20000"/>
          </a:bodyPr>
          <a:lstStyle/>
          <a:p>
            <a:pPr>
              <a:buClr>
                <a:srgbClr val="007FA3"/>
              </a:buClr>
            </a:pPr>
            <a:r>
              <a:rPr lang="en-US" dirty="0" smtClean="0"/>
              <a:t>The IMF was created at Bretton Woods in 1944.</a:t>
            </a:r>
          </a:p>
          <a:p>
            <a:pPr>
              <a:buClr>
                <a:srgbClr val="007FA3"/>
              </a:buClr>
            </a:pPr>
            <a:r>
              <a:rPr lang="en-US" dirty="0" smtClean="0"/>
              <a:t>It began operation in 1945 with 29 members;  today it has 188.</a:t>
            </a:r>
          </a:p>
          <a:p>
            <a:pPr>
              <a:buClr>
                <a:srgbClr val="007FA3"/>
              </a:buClr>
            </a:pPr>
            <a:r>
              <a:rPr lang="en-US" dirty="0" smtClean="0"/>
              <a:t>It is funded by a </a:t>
            </a:r>
            <a:r>
              <a:rPr lang="en-US" b="1" dirty="0" smtClean="0"/>
              <a:t>quota </a:t>
            </a:r>
            <a:r>
              <a:rPr lang="en-US" dirty="0" smtClean="0"/>
              <a:t>each member pays; the quota is proportional to the size of their economy and determines how many votes it has.</a:t>
            </a:r>
          </a:p>
          <a:p>
            <a:pPr>
              <a:buClr>
                <a:srgbClr val="007FA3"/>
              </a:buClr>
            </a:pPr>
            <a:r>
              <a:rPr lang="en-US" dirty="0" smtClean="0"/>
              <a:t>The primary purpose of the IMF is to assist in the creation of a stable, crisis free, system of international payments between countries.</a:t>
            </a:r>
          </a:p>
          <a:p>
            <a:pPr>
              <a:buClr>
                <a:srgbClr val="007FA3"/>
              </a:buClr>
            </a:pPr>
            <a:r>
              <a:rPr lang="en-US" dirty="0" smtClean="0"/>
              <a:t>Its main activities are to provide technical and financial assistance to countries that have debt problems or an unstable currency.  </a:t>
            </a:r>
            <a:endParaRPr lang="en-US" dirty="0"/>
          </a:p>
        </p:txBody>
      </p:sp>
    </p:spTree>
    <p:extLst>
      <p:ext uri="{BB962C8B-B14F-4D97-AF65-F5344CB8AC3E}">
        <p14:creationId xmlns:p14="http://schemas.microsoft.com/office/powerpoint/2010/main" val="2599981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FA3"/>
                </a:solidFill>
              </a:rPr>
              <a:t>The IMF </a:t>
            </a:r>
            <a:r>
              <a:rPr lang="en-US" sz="2800" b="1" dirty="0" smtClean="0">
                <a:solidFill>
                  <a:srgbClr val="007FA3"/>
                </a:solidFill>
              </a:rPr>
              <a:t>(2 of 2)</a:t>
            </a:r>
            <a:endParaRPr lang="en-US" sz="2800" b="1" dirty="0">
              <a:solidFill>
                <a:srgbClr val="007FA3"/>
              </a:solidFill>
            </a:endParaRPr>
          </a:p>
        </p:txBody>
      </p:sp>
      <p:sp>
        <p:nvSpPr>
          <p:cNvPr id="3" name="Content Placeholder 2"/>
          <p:cNvSpPr>
            <a:spLocks noGrp="1"/>
          </p:cNvSpPr>
          <p:nvPr>
            <p:ph idx="1"/>
          </p:nvPr>
        </p:nvSpPr>
        <p:spPr/>
        <p:txBody>
          <a:bodyPr>
            <a:normAutofit fontScale="85000" lnSpcReduction="10000"/>
          </a:bodyPr>
          <a:lstStyle/>
          <a:p>
            <a:pPr>
              <a:buClr>
                <a:srgbClr val="007FA3"/>
              </a:buClr>
            </a:pPr>
            <a:r>
              <a:rPr lang="en-US" dirty="0" smtClean="0"/>
              <a:t>The IMF is an international </a:t>
            </a:r>
            <a:r>
              <a:rPr lang="en-US" b="1" dirty="0" smtClean="0"/>
              <a:t>lender of last resort.</a:t>
            </a:r>
          </a:p>
          <a:p>
            <a:pPr lvl="1">
              <a:buClr>
                <a:srgbClr val="007FA3"/>
              </a:buClr>
            </a:pPr>
            <a:r>
              <a:rPr lang="en-US" dirty="0" smtClean="0"/>
              <a:t>It provides loans to countries that cannot make payments on their debts and that cannot borrow elsewhere.</a:t>
            </a:r>
          </a:p>
          <a:p>
            <a:pPr lvl="1">
              <a:buClr>
                <a:srgbClr val="007FA3"/>
              </a:buClr>
            </a:pPr>
            <a:r>
              <a:rPr lang="en-US" dirty="0" smtClean="0"/>
              <a:t>The loans are limited in size and come with a set of requirements, called </a:t>
            </a:r>
            <a:r>
              <a:rPr lang="en-US" b="1" dirty="0" smtClean="0"/>
              <a:t>IMF conditionality.</a:t>
            </a:r>
          </a:p>
          <a:p>
            <a:pPr>
              <a:buClr>
                <a:srgbClr val="007FA3"/>
              </a:buClr>
            </a:pPr>
            <a:r>
              <a:rPr lang="en-US" dirty="0" smtClean="0"/>
              <a:t>The IMF monitors exchange rates and assists countries when their currencies collapse in value.</a:t>
            </a:r>
          </a:p>
          <a:p>
            <a:pPr>
              <a:buClr>
                <a:srgbClr val="007FA3"/>
              </a:buClr>
            </a:pPr>
            <a:r>
              <a:rPr lang="en-US" dirty="0" smtClean="0"/>
              <a:t>An increasingly important role is to provide standards and technical assistance for the international reporting of economic and financial data.</a:t>
            </a:r>
          </a:p>
        </p:txBody>
      </p:sp>
    </p:spTree>
    <p:extLst>
      <p:ext uri="{BB962C8B-B14F-4D97-AF65-F5344CB8AC3E}">
        <p14:creationId xmlns:p14="http://schemas.microsoft.com/office/powerpoint/2010/main" val="3345053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1696</Words>
  <Application>Microsoft Office PowerPoint</Application>
  <PresentationFormat>On-screen Show (4:3)</PresentationFormat>
  <Paragraphs>196</Paragraphs>
  <Slides>25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Frutiger-BoldCn</vt:lpstr>
      <vt:lpstr>Times New Roman</vt:lpstr>
      <vt:lpstr>TimesTen-Roman</vt:lpstr>
      <vt:lpstr>Verdana</vt:lpstr>
      <vt:lpstr>Wingdings</vt:lpstr>
      <vt:lpstr>Office Theme</vt:lpstr>
      <vt:lpstr>International Economics</vt:lpstr>
      <vt:lpstr>Learning Objectives (1 of 2)</vt:lpstr>
      <vt:lpstr>Learning Objectives (2 of 2)</vt:lpstr>
      <vt:lpstr>International Institutions since World War II</vt:lpstr>
      <vt:lpstr>Table 2.1:  Categories of International Institutions, with Examples</vt:lpstr>
      <vt:lpstr>The IMF, the World Bank, and the WTO</vt:lpstr>
      <vt:lpstr>The Bretton Woods Conference</vt:lpstr>
      <vt:lpstr>The IMF (1 of 2)</vt:lpstr>
      <vt:lpstr>The IMF (2 of 2)</vt:lpstr>
      <vt:lpstr>The World Bank</vt:lpstr>
      <vt:lpstr>The GATT (1 of 4)</vt:lpstr>
      <vt:lpstr>The GATT (2 of 4)</vt:lpstr>
      <vt:lpstr>The GATT (3 of 4)</vt:lpstr>
      <vt:lpstr>The GATT (4 of 4)</vt:lpstr>
      <vt:lpstr>Table 2.2  The GATT Rounds</vt:lpstr>
      <vt:lpstr>Regional Trade Agreements (1 of 5)</vt:lpstr>
      <vt:lpstr>Regional Trade Agreements (2 of 5)</vt:lpstr>
      <vt:lpstr>Regional Trade Agreements (3 of 5)</vt:lpstr>
      <vt:lpstr>Regional Trade Agreements (4 of 5)</vt:lpstr>
      <vt:lpstr>Regional Trade Agreements (5 of 5)</vt:lpstr>
      <vt:lpstr>Why Have International Institutions?</vt:lpstr>
      <vt:lpstr>Four Public Goods Provided by International Institutions</vt:lpstr>
      <vt:lpstr>Criticisms of International Institutions (1 of 2)</vt:lpstr>
      <vt:lpstr>Criticisms of International Institutions (2 of 2)</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Jasmin Joyce Sevilla</cp:lastModifiedBy>
  <cp:revision>26</cp:revision>
  <dcterms:created xsi:type="dcterms:W3CDTF">2016-09-13T17:52:06Z</dcterms:created>
  <dcterms:modified xsi:type="dcterms:W3CDTF">2017-03-02T10:40:25Z</dcterms:modified>
</cp:coreProperties>
</file>