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0"/>
  </p:notesMasterIdLst>
  <p:sldIdLst>
    <p:sldId id="295"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5" r:id="rId19"/>
    <p:sldId id="276" r:id="rId20"/>
    <p:sldId id="277" r:id="rId21"/>
    <p:sldId id="278" r:id="rId22"/>
    <p:sldId id="274" r:id="rId23"/>
    <p:sldId id="279" r:id="rId24"/>
    <p:sldId id="280" r:id="rId25"/>
    <p:sldId id="281" r:id="rId26"/>
    <p:sldId id="282" r:id="rId27"/>
    <p:sldId id="283" r:id="rId28"/>
    <p:sldId id="284" r:id="rId29"/>
    <p:sldId id="271" r:id="rId30"/>
    <p:sldId id="285" r:id="rId31"/>
    <p:sldId id="292" r:id="rId32"/>
    <p:sldId id="286" r:id="rId33"/>
    <p:sldId id="287" r:id="rId34"/>
    <p:sldId id="288" r:id="rId35"/>
    <p:sldId id="289" r:id="rId36"/>
    <p:sldId id="290" r:id="rId37"/>
    <p:sldId id="291" r:id="rId38"/>
    <p:sldId id="296" r:id="rId3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007FA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2" autoAdjust="0"/>
    <p:restoredTop sz="94656" autoAdjust="0"/>
  </p:normalViewPr>
  <p:slideViewPr>
    <p:cSldViewPr snapToGrid="0" snapToObjects="1">
      <p:cViewPr varScale="1">
        <p:scale>
          <a:sx n="111" d="100"/>
          <a:sy n="111" d="100"/>
        </p:scale>
        <p:origin x="1536" y="114"/>
      </p:cViewPr>
      <p:guideLst>
        <p:guide orient="horz" pos="2160"/>
        <p:guide pos="2880"/>
      </p:guideLst>
    </p:cSldViewPr>
  </p:slideViewPr>
  <p:outlineViewPr>
    <p:cViewPr>
      <p:scale>
        <a:sx n="33" d="100"/>
        <a:sy n="33" d="100"/>
      </p:scale>
      <p:origin x="8" y="20056"/>
    </p:cViewPr>
  </p:outlineViewPr>
  <p:notesTextViewPr>
    <p:cViewPr>
      <p:scale>
        <a:sx n="100" d="100"/>
        <a:sy n="100" d="100"/>
      </p:scale>
      <p:origin x="0" y="0"/>
    </p:cViewPr>
  </p:notesTextViewPr>
  <p:sorterViewPr>
    <p:cViewPr>
      <p:scale>
        <a:sx n="66" d="100"/>
        <a:sy n="66" d="100"/>
      </p:scale>
      <p:origin x="0" y="5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7672A0-E3B7-4C58-91C1-3A47D9895651}" type="datetimeFigureOut">
              <a:rPr lang="en-US" smtClean="0"/>
              <a:t>9/7/2019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ED77C0-2FB5-441C-B720-8C14BC2AE336}" type="slidenum">
              <a:rPr lang="en-US" smtClean="0"/>
              <a:t>‹#›</a:t>
            </a:fld>
            <a:endParaRPr lang="en-US"/>
          </a:p>
        </p:txBody>
      </p:sp>
    </p:spTree>
    <p:extLst>
      <p:ext uri="{BB962C8B-B14F-4D97-AF65-F5344CB8AC3E}">
        <p14:creationId xmlns:p14="http://schemas.microsoft.com/office/powerpoint/2010/main" val="1313805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2793622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38</a:t>
            </a:fld>
            <a:endParaRPr lang="en-US" dirty="0"/>
          </a:p>
        </p:txBody>
      </p:sp>
    </p:spTree>
    <p:extLst>
      <p:ext uri="{BB962C8B-B14F-4D97-AF65-F5344CB8AC3E}">
        <p14:creationId xmlns:p14="http://schemas.microsoft.com/office/powerpoint/2010/main" val="639466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006398-C6BC-8D4E-BE35-8590544C9A00}" type="datetimeFigureOut">
              <a:rPr lang="en-US" smtClean="0"/>
              <a:t>9/7/2019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B8964-796E-BE43-BC68-6F3FD56DE9CE}" type="slidenum">
              <a:rPr lang="en-US" smtClean="0"/>
              <a:t>‹#›</a:t>
            </a:fld>
            <a:endParaRPr lang="en-US"/>
          </a:p>
        </p:txBody>
      </p:sp>
    </p:spTree>
    <p:extLst>
      <p:ext uri="{BB962C8B-B14F-4D97-AF65-F5344CB8AC3E}">
        <p14:creationId xmlns:p14="http://schemas.microsoft.com/office/powerpoint/2010/main" val="3743962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006398-C6BC-8D4E-BE35-8590544C9A00}" type="datetimeFigureOut">
              <a:rPr lang="en-US" smtClean="0"/>
              <a:t>9/7/2019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B8964-796E-BE43-BC68-6F3FD56DE9CE}" type="slidenum">
              <a:rPr lang="en-US" smtClean="0"/>
              <a:t>‹#›</a:t>
            </a:fld>
            <a:endParaRPr lang="en-US"/>
          </a:p>
        </p:txBody>
      </p:sp>
    </p:spTree>
    <p:extLst>
      <p:ext uri="{BB962C8B-B14F-4D97-AF65-F5344CB8AC3E}">
        <p14:creationId xmlns:p14="http://schemas.microsoft.com/office/powerpoint/2010/main" val="216435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006398-C6BC-8D4E-BE35-8590544C9A00}" type="datetimeFigureOut">
              <a:rPr lang="en-US" smtClean="0"/>
              <a:t>9/7/2019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B8964-796E-BE43-BC68-6F3FD56DE9CE}" type="slidenum">
              <a:rPr lang="en-US" smtClean="0"/>
              <a:t>‹#›</a:t>
            </a:fld>
            <a:endParaRPr lang="en-US"/>
          </a:p>
        </p:txBody>
      </p:sp>
    </p:spTree>
    <p:extLst>
      <p:ext uri="{BB962C8B-B14F-4D97-AF65-F5344CB8AC3E}">
        <p14:creationId xmlns:p14="http://schemas.microsoft.com/office/powerpoint/2010/main" val="12098838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9/7/2019</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grpSp>
        <p:nvGrpSpPr>
          <p:cNvPr id="2" name="Group 4"/>
          <p:cNvGrpSpPr>
            <a:grpSpLocks noChangeAspect="1"/>
          </p:cNvGrpSpPr>
          <p:nvPr userDrawn="1"/>
        </p:nvGrpSpPr>
        <p:grpSpPr bwMode="auto">
          <a:xfrm>
            <a:off x="57755" y="6407126"/>
            <a:ext cx="1611690" cy="417560"/>
            <a:chOff x="21" y="4059"/>
            <a:chExt cx="1046" cy="271"/>
          </a:xfrm>
        </p:grpSpPr>
        <p:sp>
          <p:nvSpPr>
            <p:cNvPr id="3" name="AutoShape 3"/>
            <p:cNvSpPr>
              <a:spLocks noChangeAspect="1" noChangeArrowheads="1" noTextEdit="1"/>
            </p:cNvSpPr>
            <p:nvPr userDrawn="1"/>
          </p:nvSpPr>
          <p:spPr bwMode="auto">
            <a:xfrm>
              <a:off x="21" y="4059"/>
              <a:ext cx="1046" cy="27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solidFill>
                  <a:schemeClr val="tx1">
                    <a:alpha val="0"/>
                  </a:schemeClr>
                </a:solidFill>
              </a:endParaRPr>
            </a:p>
          </p:txBody>
        </p:sp>
        <p:sp>
          <p:nvSpPr>
            <p:cNvPr id="6" name="Freeform 5"/>
            <p:cNvSpPr>
              <a:spLocks noEditPoints="1"/>
            </p:cNvSpPr>
            <p:nvPr userDrawn="1"/>
          </p:nvSpPr>
          <p:spPr bwMode="auto">
            <a:xfrm>
              <a:off x="125" y="4168"/>
              <a:ext cx="838" cy="51"/>
            </a:xfrm>
            <a:custGeom>
              <a:avLst/>
              <a:gdLst>
                <a:gd name="T0" fmla="*/ 1055 w 21137"/>
                <a:gd name="T1" fmla="*/ 1285 h 1300"/>
                <a:gd name="T2" fmla="*/ 0 w 21137"/>
                <a:gd name="T3" fmla="*/ 1285 h 1300"/>
                <a:gd name="T4" fmla="*/ 417 w 21137"/>
                <a:gd name="T5" fmla="*/ 748 h 1300"/>
                <a:gd name="T6" fmla="*/ 1860 w 21137"/>
                <a:gd name="T7" fmla="*/ 1119 h 1300"/>
                <a:gd name="T8" fmla="*/ 1678 w 21137"/>
                <a:gd name="T9" fmla="*/ 16 h 1300"/>
                <a:gd name="T10" fmla="*/ 4021 w 21137"/>
                <a:gd name="T11" fmla="*/ 1290 h 1300"/>
                <a:gd name="T12" fmla="*/ 2636 w 21137"/>
                <a:gd name="T13" fmla="*/ 16 h 1300"/>
                <a:gd name="T14" fmla="*/ 3693 w 21137"/>
                <a:gd name="T15" fmla="*/ 16 h 1300"/>
                <a:gd name="T16" fmla="*/ 5470 w 21137"/>
                <a:gd name="T17" fmla="*/ 9 h 1300"/>
                <a:gd name="T18" fmla="*/ 5143 w 21137"/>
                <a:gd name="T19" fmla="*/ 909 h 1300"/>
                <a:gd name="T20" fmla="*/ 5610 w 21137"/>
                <a:gd name="T21" fmla="*/ 748 h 1300"/>
                <a:gd name="T22" fmla="*/ 7109 w 21137"/>
                <a:gd name="T23" fmla="*/ 16 h 1300"/>
                <a:gd name="T24" fmla="*/ 6675 w 21137"/>
                <a:gd name="T25" fmla="*/ 1285 h 1300"/>
                <a:gd name="T26" fmla="*/ 6765 w 21137"/>
                <a:gd name="T27" fmla="*/ 453 h 1300"/>
                <a:gd name="T28" fmla="*/ 7796 w 21137"/>
                <a:gd name="T29" fmla="*/ 514 h 1300"/>
                <a:gd name="T30" fmla="*/ 8407 w 21137"/>
                <a:gd name="T31" fmla="*/ 89 h 1300"/>
                <a:gd name="T32" fmla="*/ 7908 w 21137"/>
                <a:gd name="T33" fmla="*/ 309 h 1300"/>
                <a:gd name="T34" fmla="*/ 8457 w 21137"/>
                <a:gd name="T35" fmla="*/ 956 h 1300"/>
                <a:gd name="T36" fmla="*/ 7746 w 21137"/>
                <a:gd name="T37" fmla="*/ 953 h 1300"/>
                <a:gd name="T38" fmla="*/ 8119 w 21137"/>
                <a:gd name="T39" fmla="*/ 754 h 1300"/>
                <a:gd name="T40" fmla="*/ 10671 w 21137"/>
                <a:gd name="T41" fmla="*/ 1119 h 1300"/>
                <a:gd name="T42" fmla="*/ 11202 w 21137"/>
                <a:gd name="T43" fmla="*/ 16 h 1300"/>
                <a:gd name="T44" fmla="*/ 11383 w 21137"/>
                <a:gd name="T45" fmla="*/ 565 h 1300"/>
                <a:gd name="T46" fmla="*/ 11383 w 21137"/>
                <a:gd name="T47" fmla="*/ 1122 h 1300"/>
                <a:gd name="T48" fmla="*/ 11202 w 21137"/>
                <a:gd name="T49" fmla="*/ 16 h 1300"/>
                <a:gd name="T50" fmla="*/ 13458 w 21137"/>
                <a:gd name="T51" fmla="*/ 1285 h 1300"/>
                <a:gd name="T52" fmla="*/ 12402 w 21137"/>
                <a:gd name="T53" fmla="*/ 1285 h 1300"/>
                <a:gd name="T54" fmla="*/ 12819 w 21137"/>
                <a:gd name="T55" fmla="*/ 748 h 1300"/>
                <a:gd name="T56" fmla="*/ 14478 w 21137"/>
                <a:gd name="T57" fmla="*/ 16 h 1300"/>
                <a:gd name="T58" fmla="*/ 14682 w 21137"/>
                <a:gd name="T59" fmla="*/ 682 h 1300"/>
                <a:gd name="T60" fmla="*/ 15138 w 21137"/>
                <a:gd name="T61" fmla="*/ 1285 h 1300"/>
                <a:gd name="T62" fmla="*/ 14820 w 21137"/>
                <a:gd name="T63" fmla="*/ 1136 h 1300"/>
                <a:gd name="T64" fmla="*/ 14516 w 21137"/>
                <a:gd name="T65" fmla="*/ 754 h 1300"/>
                <a:gd name="T66" fmla="*/ 14160 w 21137"/>
                <a:gd name="T67" fmla="*/ 1285 h 1300"/>
                <a:gd name="T68" fmla="*/ 14411 w 21137"/>
                <a:gd name="T69" fmla="*/ 572 h 1300"/>
                <a:gd name="T70" fmla="*/ 14677 w 21137"/>
                <a:gd name="T71" fmla="*/ 260 h 1300"/>
                <a:gd name="T72" fmla="*/ 16830 w 21137"/>
                <a:gd name="T73" fmla="*/ 16 h 1300"/>
                <a:gd name="T74" fmla="*/ 15827 w 21137"/>
                <a:gd name="T75" fmla="*/ 1285 h 1300"/>
                <a:gd name="T76" fmla="*/ 16658 w 21137"/>
                <a:gd name="T77" fmla="*/ 1002 h 1300"/>
                <a:gd name="T78" fmla="*/ 17658 w 21137"/>
                <a:gd name="T79" fmla="*/ 1285 h 1300"/>
                <a:gd name="T80" fmla="*/ 19493 w 21137"/>
                <a:gd name="T81" fmla="*/ 16 h 1300"/>
                <a:gd name="T82" fmla="*/ 18488 w 21137"/>
                <a:gd name="T83" fmla="*/ 1285 h 1300"/>
                <a:gd name="T84" fmla="*/ 19320 w 21137"/>
                <a:gd name="T85" fmla="*/ 1002 h 1300"/>
                <a:gd name="T86" fmla="*/ 21137 w 21137"/>
                <a:gd name="T87" fmla="*/ 1198 h 1300"/>
                <a:gd name="T88" fmla="*/ 20176 w 21137"/>
                <a:gd name="T89" fmla="*/ 189 h 1300"/>
                <a:gd name="T90" fmla="*/ 21112 w 21137"/>
                <a:gd name="T91" fmla="*/ 293 h 1300"/>
                <a:gd name="T92" fmla="*/ 20311 w 21137"/>
                <a:gd name="T93" fmla="*/ 1004 h 1300"/>
                <a:gd name="T94" fmla="*/ 20956 w 21137"/>
                <a:gd name="T95" fmla="*/ 821 h 1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137" h="1300">
                  <a:moveTo>
                    <a:pt x="545" y="9"/>
                  </a:moveTo>
                  <a:cubicBezTo>
                    <a:pt x="672" y="9"/>
                    <a:pt x="672" y="9"/>
                    <a:pt x="672" y="9"/>
                  </a:cubicBezTo>
                  <a:cubicBezTo>
                    <a:pt x="1241" y="1285"/>
                    <a:pt x="1241" y="1285"/>
                    <a:pt x="1241" y="1285"/>
                  </a:cubicBezTo>
                  <a:cubicBezTo>
                    <a:pt x="1055" y="1285"/>
                    <a:pt x="1055" y="1285"/>
                    <a:pt x="1055" y="1285"/>
                  </a:cubicBezTo>
                  <a:cubicBezTo>
                    <a:pt x="886" y="909"/>
                    <a:pt x="886" y="909"/>
                    <a:pt x="886" y="909"/>
                  </a:cubicBezTo>
                  <a:cubicBezTo>
                    <a:pt x="345" y="909"/>
                    <a:pt x="345" y="909"/>
                    <a:pt x="345" y="909"/>
                  </a:cubicBezTo>
                  <a:cubicBezTo>
                    <a:pt x="186" y="1285"/>
                    <a:pt x="186" y="1285"/>
                    <a:pt x="186" y="1285"/>
                  </a:cubicBezTo>
                  <a:cubicBezTo>
                    <a:pt x="0" y="1285"/>
                    <a:pt x="0" y="1285"/>
                    <a:pt x="0" y="1285"/>
                  </a:cubicBezTo>
                  <a:lnTo>
                    <a:pt x="545" y="9"/>
                  </a:lnTo>
                  <a:close/>
                  <a:moveTo>
                    <a:pt x="812" y="748"/>
                  </a:moveTo>
                  <a:cubicBezTo>
                    <a:pt x="607" y="287"/>
                    <a:pt x="607" y="287"/>
                    <a:pt x="607" y="287"/>
                  </a:cubicBezTo>
                  <a:cubicBezTo>
                    <a:pt x="417" y="748"/>
                    <a:pt x="417" y="748"/>
                    <a:pt x="417" y="748"/>
                  </a:cubicBezTo>
                  <a:lnTo>
                    <a:pt x="812" y="748"/>
                  </a:lnTo>
                  <a:close/>
                  <a:moveTo>
                    <a:pt x="1678" y="16"/>
                  </a:moveTo>
                  <a:cubicBezTo>
                    <a:pt x="1860" y="16"/>
                    <a:pt x="1860" y="16"/>
                    <a:pt x="1860" y="16"/>
                  </a:cubicBezTo>
                  <a:cubicBezTo>
                    <a:pt x="1860" y="1119"/>
                    <a:pt x="1860" y="1119"/>
                    <a:pt x="1860" y="1119"/>
                  </a:cubicBezTo>
                  <a:cubicBezTo>
                    <a:pt x="2431" y="1119"/>
                    <a:pt x="2431" y="1119"/>
                    <a:pt x="2431" y="1119"/>
                  </a:cubicBezTo>
                  <a:cubicBezTo>
                    <a:pt x="2431" y="1285"/>
                    <a:pt x="2431" y="1285"/>
                    <a:pt x="2431" y="1285"/>
                  </a:cubicBezTo>
                  <a:cubicBezTo>
                    <a:pt x="1678" y="1285"/>
                    <a:pt x="1678" y="1285"/>
                    <a:pt x="1678" y="1285"/>
                  </a:cubicBezTo>
                  <a:lnTo>
                    <a:pt x="1678" y="16"/>
                  </a:lnTo>
                  <a:close/>
                  <a:moveTo>
                    <a:pt x="4392" y="16"/>
                  </a:moveTo>
                  <a:cubicBezTo>
                    <a:pt x="4573" y="16"/>
                    <a:pt x="4573" y="16"/>
                    <a:pt x="4573" y="16"/>
                  </a:cubicBezTo>
                  <a:cubicBezTo>
                    <a:pt x="4061" y="1290"/>
                    <a:pt x="4061" y="1290"/>
                    <a:pt x="4061" y="1290"/>
                  </a:cubicBezTo>
                  <a:cubicBezTo>
                    <a:pt x="4021" y="1290"/>
                    <a:pt x="4021" y="1290"/>
                    <a:pt x="4021" y="1290"/>
                  </a:cubicBezTo>
                  <a:cubicBezTo>
                    <a:pt x="3606" y="258"/>
                    <a:pt x="3606" y="258"/>
                    <a:pt x="3606" y="258"/>
                  </a:cubicBezTo>
                  <a:cubicBezTo>
                    <a:pt x="3187" y="1290"/>
                    <a:pt x="3187" y="1290"/>
                    <a:pt x="3187" y="1290"/>
                  </a:cubicBezTo>
                  <a:cubicBezTo>
                    <a:pt x="3147" y="1290"/>
                    <a:pt x="3147" y="1290"/>
                    <a:pt x="3147" y="1290"/>
                  </a:cubicBezTo>
                  <a:cubicBezTo>
                    <a:pt x="2636" y="16"/>
                    <a:pt x="2636" y="16"/>
                    <a:pt x="2636" y="16"/>
                  </a:cubicBezTo>
                  <a:cubicBezTo>
                    <a:pt x="2819" y="16"/>
                    <a:pt x="2819" y="16"/>
                    <a:pt x="2819" y="16"/>
                  </a:cubicBezTo>
                  <a:cubicBezTo>
                    <a:pt x="3168" y="891"/>
                    <a:pt x="3168" y="891"/>
                    <a:pt x="3168" y="891"/>
                  </a:cubicBezTo>
                  <a:cubicBezTo>
                    <a:pt x="3521" y="16"/>
                    <a:pt x="3521" y="16"/>
                    <a:pt x="3521" y="16"/>
                  </a:cubicBezTo>
                  <a:cubicBezTo>
                    <a:pt x="3693" y="16"/>
                    <a:pt x="3693" y="16"/>
                    <a:pt x="3693" y="16"/>
                  </a:cubicBezTo>
                  <a:cubicBezTo>
                    <a:pt x="4047" y="891"/>
                    <a:pt x="4047" y="891"/>
                    <a:pt x="4047" y="891"/>
                  </a:cubicBezTo>
                  <a:lnTo>
                    <a:pt x="4392" y="16"/>
                  </a:lnTo>
                  <a:close/>
                  <a:moveTo>
                    <a:pt x="5343" y="9"/>
                  </a:moveTo>
                  <a:cubicBezTo>
                    <a:pt x="5470" y="9"/>
                    <a:pt x="5470" y="9"/>
                    <a:pt x="5470" y="9"/>
                  </a:cubicBezTo>
                  <a:cubicBezTo>
                    <a:pt x="6039" y="1285"/>
                    <a:pt x="6039" y="1285"/>
                    <a:pt x="6039" y="1285"/>
                  </a:cubicBezTo>
                  <a:cubicBezTo>
                    <a:pt x="5853" y="1285"/>
                    <a:pt x="5853" y="1285"/>
                    <a:pt x="5853" y="1285"/>
                  </a:cubicBezTo>
                  <a:cubicBezTo>
                    <a:pt x="5685" y="909"/>
                    <a:pt x="5685" y="909"/>
                    <a:pt x="5685" y="909"/>
                  </a:cubicBezTo>
                  <a:cubicBezTo>
                    <a:pt x="5143" y="909"/>
                    <a:pt x="5143" y="909"/>
                    <a:pt x="5143" y="909"/>
                  </a:cubicBezTo>
                  <a:cubicBezTo>
                    <a:pt x="4984" y="1285"/>
                    <a:pt x="4984" y="1285"/>
                    <a:pt x="4984" y="1285"/>
                  </a:cubicBezTo>
                  <a:cubicBezTo>
                    <a:pt x="4798" y="1285"/>
                    <a:pt x="4798" y="1285"/>
                    <a:pt x="4798" y="1285"/>
                  </a:cubicBezTo>
                  <a:lnTo>
                    <a:pt x="5343" y="9"/>
                  </a:lnTo>
                  <a:close/>
                  <a:moveTo>
                    <a:pt x="5610" y="748"/>
                  </a:moveTo>
                  <a:cubicBezTo>
                    <a:pt x="5405" y="287"/>
                    <a:pt x="5405" y="287"/>
                    <a:pt x="5405" y="287"/>
                  </a:cubicBezTo>
                  <a:cubicBezTo>
                    <a:pt x="5215" y="748"/>
                    <a:pt x="5215" y="748"/>
                    <a:pt x="5215" y="748"/>
                  </a:cubicBezTo>
                  <a:lnTo>
                    <a:pt x="5610" y="748"/>
                  </a:lnTo>
                  <a:close/>
                  <a:moveTo>
                    <a:pt x="7109" y="16"/>
                  </a:moveTo>
                  <a:cubicBezTo>
                    <a:pt x="7330" y="16"/>
                    <a:pt x="7330" y="16"/>
                    <a:pt x="7330" y="16"/>
                  </a:cubicBezTo>
                  <a:cubicBezTo>
                    <a:pt x="6861" y="614"/>
                    <a:pt x="6861" y="614"/>
                    <a:pt x="6861" y="614"/>
                  </a:cubicBezTo>
                  <a:cubicBezTo>
                    <a:pt x="6861" y="1285"/>
                    <a:pt x="6861" y="1285"/>
                    <a:pt x="6861" y="1285"/>
                  </a:cubicBezTo>
                  <a:cubicBezTo>
                    <a:pt x="6675" y="1285"/>
                    <a:pt x="6675" y="1285"/>
                    <a:pt x="6675" y="1285"/>
                  </a:cubicBezTo>
                  <a:cubicBezTo>
                    <a:pt x="6675" y="614"/>
                    <a:pt x="6675" y="614"/>
                    <a:pt x="6675" y="614"/>
                  </a:cubicBezTo>
                  <a:cubicBezTo>
                    <a:pt x="6206" y="16"/>
                    <a:pt x="6206" y="16"/>
                    <a:pt x="6206" y="16"/>
                  </a:cubicBezTo>
                  <a:cubicBezTo>
                    <a:pt x="6426" y="16"/>
                    <a:pt x="6426" y="16"/>
                    <a:pt x="6426" y="16"/>
                  </a:cubicBezTo>
                  <a:cubicBezTo>
                    <a:pt x="6765" y="453"/>
                    <a:pt x="6765" y="453"/>
                    <a:pt x="6765" y="453"/>
                  </a:cubicBezTo>
                  <a:lnTo>
                    <a:pt x="7109" y="16"/>
                  </a:lnTo>
                  <a:close/>
                  <a:moveTo>
                    <a:pt x="8119" y="754"/>
                  </a:moveTo>
                  <a:cubicBezTo>
                    <a:pt x="7981" y="670"/>
                    <a:pt x="7981" y="670"/>
                    <a:pt x="7981" y="670"/>
                  </a:cubicBezTo>
                  <a:cubicBezTo>
                    <a:pt x="7894" y="617"/>
                    <a:pt x="7833" y="565"/>
                    <a:pt x="7796" y="514"/>
                  </a:cubicBezTo>
                  <a:cubicBezTo>
                    <a:pt x="7759" y="463"/>
                    <a:pt x="7741" y="404"/>
                    <a:pt x="7741" y="337"/>
                  </a:cubicBezTo>
                  <a:cubicBezTo>
                    <a:pt x="7741" y="236"/>
                    <a:pt x="7776" y="157"/>
                    <a:pt x="7845" y="93"/>
                  </a:cubicBezTo>
                  <a:cubicBezTo>
                    <a:pt x="7914" y="31"/>
                    <a:pt x="8005" y="0"/>
                    <a:pt x="8115" y="0"/>
                  </a:cubicBezTo>
                  <a:cubicBezTo>
                    <a:pt x="8221" y="0"/>
                    <a:pt x="8318" y="30"/>
                    <a:pt x="8407" y="89"/>
                  </a:cubicBezTo>
                  <a:cubicBezTo>
                    <a:pt x="8407" y="295"/>
                    <a:pt x="8407" y="295"/>
                    <a:pt x="8407" y="295"/>
                  </a:cubicBezTo>
                  <a:cubicBezTo>
                    <a:pt x="8315" y="208"/>
                    <a:pt x="8217" y="164"/>
                    <a:pt x="8112" y="164"/>
                  </a:cubicBezTo>
                  <a:cubicBezTo>
                    <a:pt x="8052" y="164"/>
                    <a:pt x="8004" y="177"/>
                    <a:pt x="7965" y="204"/>
                  </a:cubicBezTo>
                  <a:cubicBezTo>
                    <a:pt x="7927" y="232"/>
                    <a:pt x="7908" y="267"/>
                    <a:pt x="7908" y="309"/>
                  </a:cubicBezTo>
                  <a:cubicBezTo>
                    <a:pt x="7908" y="348"/>
                    <a:pt x="7922" y="384"/>
                    <a:pt x="7950" y="416"/>
                  </a:cubicBezTo>
                  <a:cubicBezTo>
                    <a:pt x="7979" y="450"/>
                    <a:pt x="8023" y="485"/>
                    <a:pt x="8086" y="521"/>
                  </a:cubicBezTo>
                  <a:cubicBezTo>
                    <a:pt x="8224" y="603"/>
                    <a:pt x="8224" y="603"/>
                    <a:pt x="8224" y="603"/>
                  </a:cubicBezTo>
                  <a:cubicBezTo>
                    <a:pt x="8379" y="696"/>
                    <a:pt x="8457" y="813"/>
                    <a:pt x="8457" y="956"/>
                  </a:cubicBezTo>
                  <a:cubicBezTo>
                    <a:pt x="8457" y="1057"/>
                    <a:pt x="8423" y="1141"/>
                    <a:pt x="8355" y="1204"/>
                  </a:cubicBezTo>
                  <a:cubicBezTo>
                    <a:pt x="8287" y="1268"/>
                    <a:pt x="8198" y="1300"/>
                    <a:pt x="8089" y="1300"/>
                  </a:cubicBezTo>
                  <a:cubicBezTo>
                    <a:pt x="7964" y="1300"/>
                    <a:pt x="7849" y="1261"/>
                    <a:pt x="7746" y="1185"/>
                  </a:cubicBezTo>
                  <a:cubicBezTo>
                    <a:pt x="7746" y="953"/>
                    <a:pt x="7746" y="953"/>
                    <a:pt x="7746" y="953"/>
                  </a:cubicBezTo>
                  <a:cubicBezTo>
                    <a:pt x="7845" y="1077"/>
                    <a:pt x="7958" y="1140"/>
                    <a:pt x="8087" y="1140"/>
                  </a:cubicBezTo>
                  <a:cubicBezTo>
                    <a:pt x="8144" y="1140"/>
                    <a:pt x="8192" y="1124"/>
                    <a:pt x="8229" y="1092"/>
                  </a:cubicBezTo>
                  <a:cubicBezTo>
                    <a:pt x="8267" y="1061"/>
                    <a:pt x="8286" y="1021"/>
                    <a:pt x="8286" y="973"/>
                  </a:cubicBezTo>
                  <a:cubicBezTo>
                    <a:pt x="8286" y="896"/>
                    <a:pt x="8230" y="823"/>
                    <a:pt x="8119" y="754"/>
                  </a:cubicBezTo>
                  <a:moveTo>
                    <a:pt x="9917" y="16"/>
                  </a:moveTo>
                  <a:cubicBezTo>
                    <a:pt x="10099" y="16"/>
                    <a:pt x="10099" y="16"/>
                    <a:pt x="10099" y="16"/>
                  </a:cubicBezTo>
                  <a:cubicBezTo>
                    <a:pt x="10099" y="1119"/>
                    <a:pt x="10099" y="1119"/>
                    <a:pt x="10099" y="1119"/>
                  </a:cubicBezTo>
                  <a:cubicBezTo>
                    <a:pt x="10671" y="1119"/>
                    <a:pt x="10671" y="1119"/>
                    <a:pt x="10671" y="1119"/>
                  </a:cubicBezTo>
                  <a:cubicBezTo>
                    <a:pt x="10671" y="1285"/>
                    <a:pt x="10671" y="1285"/>
                    <a:pt x="10671" y="1285"/>
                  </a:cubicBezTo>
                  <a:cubicBezTo>
                    <a:pt x="9917" y="1285"/>
                    <a:pt x="9917" y="1285"/>
                    <a:pt x="9917" y="1285"/>
                  </a:cubicBezTo>
                  <a:lnTo>
                    <a:pt x="9917" y="16"/>
                  </a:lnTo>
                  <a:close/>
                  <a:moveTo>
                    <a:pt x="11202" y="16"/>
                  </a:moveTo>
                  <a:cubicBezTo>
                    <a:pt x="11921" y="16"/>
                    <a:pt x="11921" y="16"/>
                    <a:pt x="11921" y="16"/>
                  </a:cubicBezTo>
                  <a:cubicBezTo>
                    <a:pt x="11921" y="177"/>
                    <a:pt x="11921" y="177"/>
                    <a:pt x="11921" y="177"/>
                  </a:cubicBezTo>
                  <a:cubicBezTo>
                    <a:pt x="11383" y="177"/>
                    <a:pt x="11383" y="177"/>
                    <a:pt x="11383" y="177"/>
                  </a:cubicBezTo>
                  <a:cubicBezTo>
                    <a:pt x="11383" y="565"/>
                    <a:pt x="11383" y="565"/>
                    <a:pt x="11383" y="565"/>
                  </a:cubicBezTo>
                  <a:cubicBezTo>
                    <a:pt x="11903" y="565"/>
                    <a:pt x="11903" y="565"/>
                    <a:pt x="11903" y="565"/>
                  </a:cubicBezTo>
                  <a:cubicBezTo>
                    <a:pt x="11903" y="727"/>
                    <a:pt x="11903" y="727"/>
                    <a:pt x="11903" y="727"/>
                  </a:cubicBezTo>
                  <a:cubicBezTo>
                    <a:pt x="11383" y="727"/>
                    <a:pt x="11383" y="727"/>
                    <a:pt x="11383" y="727"/>
                  </a:cubicBezTo>
                  <a:cubicBezTo>
                    <a:pt x="11383" y="1122"/>
                    <a:pt x="11383" y="1122"/>
                    <a:pt x="11383" y="1122"/>
                  </a:cubicBezTo>
                  <a:cubicBezTo>
                    <a:pt x="11939" y="1122"/>
                    <a:pt x="11939" y="1122"/>
                    <a:pt x="11939" y="1122"/>
                  </a:cubicBezTo>
                  <a:cubicBezTo>
                    <a:pt x="11939" y="1283"/>
                    <a:pt x="11939" y="1283"/>
                    <a:pt x="11939" y="1283"/>
                  </a:cubicBezTo>
                  <a:cubicBezTo>
                    <a:pt x="11202" y="1283"/>
                    <a:pt x="11202" y="1283"/>
                    <a:pt x="11202" y="1283"/>
                  </a:cubicBezTo>
                  <a:lnTo>
                    <a:pt x="11202" y="16"/>
                  </a:lnTo>
                  <a:close/>
                  <a:moveTo>
                    <a:pt x="12946" y="9"/>
                  </a:moveTo>
                  <a:cubicBezTo>
                    <a:pt x="13075" y="9"/>
                    <a:pt x="13075" y="9"/>
                    <a:pt x="13075" y="9"/>
                  </a:cubicBezTo>
                  <a:cubicBezTo>
                    <a:pt x="13643" y="1285"/>
                    <a:pt x="13643" y="1285"/>
                    <a:pt x="13643" y="1285"/>
                  </a:cubicBezTo>
                  <a:cubicBezTo>
                    <a:pt x="13458" y="1285"/>
                    <a:pt x="13458" y="1285"/>
                    <a:pt x="13458" y="1285"/>
                  </a:cubicBezTo>
                  <a:cubicBezTo>
                    <a:pt x="13288" y="909"/>
                    <a:pt x="13288" y="909"/>
                    <a:pt x="13288" y="909"/>
                  </a:cubicBezTo>
                  <a:cubicBezTo>
                    <a:pt x="12746" y="909"/>
                    <a:pt x="12746" y="909"/>
                    <a:pt x="12746" y="909"/>
                  </a:cubicBezTo>
                  <a:cubicBezTo>
                    <a:pt x="12588" y="1285"/>
                    <a:pt x="12588" y="1285"/>
                    <a:pt x="12588" y="1285"/>
                  </a:cubicBezTo>
                  <a:cubicBezTo>
                    <a:pt x="12402" y="1285"/>
                    <a:pt x="12402" y="1285"/>
                    <a:pt x="12402" y="1285"/>
                  </a:cubicBezTo>
                  <a:lnTo>
                    <a:pt x="12946" y="9"/>
                  </a:lnTo>
                  <a:close/>
                  <a:moveTo>
                    <a:pt x="13214" y="748"/>
                  </a:moveTo>
                  <a:cubicBezTo>
                    <a:pt x="13009" y="287"/>
                    <a:pt x="13009" y="287"/>
                    <a:pt x="13009" y="287"/>
                  </a:cubicBezTo>
                  <a:cubicBezTo>
                    <a:pt x="12819" y="748"/>
                    <a:pt x="12819" y="748"/>
                    <a:pt x="12819" y="748"/>
                  </a:cubicBezTo>
                  <a:lnTo>
                    <a:pt x="13214" y="748"/>
                  </a:lnTo>
                  <a:close/>
                  <a:moveTo>
                    <a:pt x="14160" y="1285"/>
                  </a:moveTo>
                  <a:cubicBezTo>
                    <a:pt x="14160" y="16"/>
                    <a:pt x="14160" y="16"/>
                    <a:pt x="14160" y="16"/>
                  </a:cubicBezTo>
                  <a:cubicBezTo>
                    <a:pt x="14478" y="16"/>
                    <a:pt x="14478" y="16"/>
                    <a:pt x="14478" y="16"/>
                  </a:cubicBezTo>
                  <a:cubicBezTo>
                    <a:pt x="14606" y="16"/>
                    <a:pt x="14708" y="48"/>
                    <a:pt x="14784" y="112"/>
                  </a:cubicBezTo>
                  <a:cubicBezTo>
                    <a:pt x="14859" y="175"/>
                    <a:pt x="14896" y="261"/>
                    <a:pt x="14896" y="369"/>
                  </a:cubicBezTo>
                  <a:cubicBezTo>
                    <a:pt x="14896" y="444"/>
                    <a:pt x="14878" y="507"/>
                    <a:pt x="14841" y="560"/>
                  </a:cubicBezTo>
                  <a:cubicBezTo>
                    <a:pt x="14804" y="616"/>
                    <a:pt x="14751" y="655"/>
                    <a:pt x="14682" y="682"/>
                  </a:cubicBezTo>
                  <a:cubicBezTo>
                    <a:pt x="14723" y="708"/>
                    <a:pt x="14762" y="745"/>
                    <a:pt x="14801" y="791"/>
                  </a:cubicBezTo>
                  <a:cubicBezTo>
                    <a:pt x="14840" y="837"/>
                    <a:pt x="14895" y="917"/>
                    <a:pt x="14964" y="1031"/>
                  </a:cubicBezTo>
                  <a:cubicBezTo>
                    <a:pt x="15008" y="1103"/>
                    <a:pt x="15045" y="1158"/>
                    <a:pt x="15071" y="1195"/>
                  </a:cubicBezTo>
                  <a:cubicBezTo>
                    <a:pt x="15138" y="1285"/>
                    <a:pt x="15138" y="1285"/>
                    <a:pt x="15138" y="1285"/>
                  </a:cubicBezTo>
                  <a:cubicBezTo>
                    <a:pt x="14922" y="1285"/>
                    <a:pt x="14922" y="1285"/>
                    <a:pt x="14922" y="1285"/>
                  </a:cubicBezTo>
                  <a:cubicBezTo>
                    <a:pt x="14867" y="1201"/>
                    <a:pt x="14867" y="1201"/>
                    <a:pt x="14867" y="1201"/>
                  </a:cubicBezTo>
                  <a:cubicBezTo>
                    <a:pt x="14865" y="1199"/>
                    <a:pt x="14861" y="1193"/>
                    <a:pt x="14856" y="1186"/>
                  </a:cubicBezTo>
                  <a:cubicBezTo>
                    <a:pt x="14820" y="1136"/>
                    <a:pt x="14820" y="1136"/>
                    <a:pt x="14820" y="1136"/>
                  </a:cubicBezTo>
                  <a:cubicBezTo>
                    <a:pt x="14764" y="1043"/>
                    <a:pt x="14764" y="1043"/>
                    <a:pt x="14764" y="1043"/>
                  </a:cubicBezTo>
                  <a:cubicBezTo>
                    <a:pt x="14704" y="944"/>
                    <a:pt x="14704" y="944"/>
                    <a:pt x="14704" y="944"/>
                  </a:cubicBezTo>
                  <a:cubicBezTo>
                    <a:pt x="14666" y="893"/>
                    <a:pt x="14631" y="851"/>
                    <a:pt x="14600" y="820"/>
                  </a:cubicBezTo>
                  <a:cubicBezTo>
                    <a:pt x="14569" y="788"/>
                    <a:pt x="14541" y="767"/>
                    <a:pt x="14516" y="754"/>
                  </a:cubicBezTo>
                  <a:cubicBezTo>
                    <a:pt x="14490" y="740"/>
                    <a:pt x="14449" y="733"/>
                    <a:pt x="14389" y="733"/>
                  </a:cubicBezTo>
                  <a:cubicBezTo>
                    <a:pt x="14342" y="733"/>
                    <a:pt x="14342" y="733"/>
                    <a:pt x="14342" y="733"/>
                  </a:cubicBezTo>
                  <a:cubicBezTo>
                    <a:pt x="14342" y="1285"/>
                    <a:pt x="14342" y="1285"/>
                    <a:pt x="14342" y="1285"/>
                  </a:cubicBezTo>
                  <a:lnTo>
                    <a:pt x="14160" y="1285"/>
                  </a:lnTo>
                  <a:close/>
                  <a:moveTo>
                    <a:pt x="14396" y="170"/>
                  </a:moveTo>
                  <a:cubicBezTo>
                    <a:pt x="14342" y="170"/>
                    <a:pt x="14342" y="170"/>
                    <a:pt x="14342" y="170"/>
                  </a:cubicBezTo>
                  <a:cubicBezTo>
                    <a:pt x="14342" y="572"/>
                    <a:pt x="14342" y="572"/>
                    <a:pt x="14342" y="572"/>
                  </a:cubicBezTo>
                  <a:cubicBezTo>
                    <a:pt x="14411" y="572"/>
                    <a:pt x="14411" y="572"/>
                    <a:pt x="14411" y="572"/>
                  </a:cubicBezTo>
                  <a:cubicBezTo>
                    <a:pt x="14503" y="572"/>
                    <a:pt x="14566" y="564"/>
                    <a:pt x="14600" y="548"/>
                  </a:cubicBezTo>
                  <a:cubicBezTo>
                    <a:pt x="14634" y="531"/>
                    <a:pt x="14661" y="508"/>
                    <a:pt x="14680" y="476"/>
                  </a:cubicBezTo>
                  <a:cubicBezTo>
                    <a:pt x="14699" y="445"/>
                    <a:pt x="14709" y="408"/>
                    <a:pt x="14709" y="368"/>
                  </a:cubicBezTo>
                  <a:cubicBezTo>
                    <a:pt x="14709" y="327"/>
                    <a:pt x="14698" y="292"/>
                    <a:pt x="14677" y="260"/>
                  </a:cubicBezTo>
                  <a:cubicBezTo>
                    <a:pt x="14655" y="227"/>
                    <a:pt x="14626" y="204"/>
                    <a:pt x="14587" y="191"/>
                  </a:cubicBezTo>
                  <a:cubicBezTo>
                    <a:pt x="14548" y="177"/>
                    <a:pt x="14485" y="170"/>
                    <a:pt x="14396" y="170"/>
                  </a:cubicBezTo>
                  <a:moveTo>
                    <a:pt x="16658" y="16"/>
                  </a:moveTo>
                  <a:cubicBezTo>
                    <a:pt x="16830" y="16"/>
                    <a:pt x="16830" y="16"/>
                    <a:pt x="16830" y="16"/>
                  </a:cubicBezTo>
                  <a:cubicBezTo>
                    <a:pt x="16830" y="1285"/>
                    <a:pt x="16830" y="1285"/>
                    <a:pt x="16830" y="1285"/>
                  </a:cubicBezTo>
                  <a:cubicBezTo>
                    <a:pt x="16675" y="1285"/>
                    <a:pt x="16675" y="1285"/>
                    <a:pt x="16675" y="1285"/>
                  </a:cubicBezTo>
                  <a:cubicBezTo>
                    <a:pt x="15827" y="308"/>
                    <a:pt x="15827" y="308"/>
                    <a:pt x="15827" y="308"/>
                  </a:cubicBezTo>
                  <a:cubicBezTo>
                    <a:pt x="15827" y="1285"/>
                    <a:pt x="15827" y="1285"/>
                    <a:pt x="15827" y="1285"/>
                  </a:cubicBezTo>
                  <a:cubicBezTo>
                    <a:pt x="15656" y="1285"/>
                    <a:pt x="15656" y="1285"/>
                    <a:pt x="15656" y="1285"/>
                  </a:cubicBezTo>
                  <a:cubicBezTo>
                    <a:pt x="15656" y="16"/>
                    <a:pt x="15656" y="16"/>
                    <a:pt x="15656" y="16"/>
                  </a:cubicBezTo>
                  <a:cubicBezTo>
                    <a:pt x="15803" y="16"/>
                    <a:pt x="15803" y="16"/>
                    <a:pt x="15803" y="16"/>
                  </a:cubicBezTo>
                  <a:cubicBezTo>
                    <a:pt x="16658" y="1002"/>
                    <a:pt x="16658" y="1002"/>
                    <a:pt x="16658" y="1002"/>
                  </a:cubicBezTo>
                  <a:lnTo>
                    <a:pt x="16658" y="16"/>
                  </a:lnTo>
                  <a:close/>
                  <a:moveTo>
                    <a:pt x="17477" y="16"/>
                  </a:moveTo>
                  <a:cubicBezTo>
                    <a:pt x="17658" y="16"/>
                    <a:pt x="17658" y="16"/>
                    <a:pt x="17658" y="16"/>
                  </a:cubicBezTo>
                  <a:cubicBezTo>
                    <a:pt x="17658" y="1285"/>
                    <a:pt x="17658" y="1285"/>
                    <a:pt x="17658" y="1285"/>
                  </a:cubicBezTo>
                  <a:cubicBezTo>
                    <a:pt x="17477" y="1285"/>
                    <a:pt x="17477" y="1285"/>
                    <a:pt x="17477" y="1285"/>
                  </a:cubicBezTo>
                  <a:lnTo>
                    <a:pt x="17477" y="16"/>
                  </a:lnTo>
                  <a:close/>
                  <a:moveTo>
                    <a:pt x="19320" y="16"/>
                  </a:moveTo>
                  <a:cubicBezTo>
                    <a:pt x="19493" y="16"/>
                    <a:pt x="19493" y="16"/>
                    <a:pt x="19493" y="16"/>
                  </a:cubicBezTo>
                  <a:cubicBezTo>
                    <a:pt x="19493" y="1285"/>
                    <a:pt x="19493" y="1285"/>
                    <a:pt x="19493" y="1285"/>
                  </a:cubicBezTo>
                  <a:cubicBezTo>
                    <a:pt x="19337" y="1285"/>
                    <a:pt x="19337" y="1285"/>
                    <a:pt x="19337" y="1285"/>
                  </a:cubicBezTo>
                  <a:cubicBezTo>
                    <a:pt x="18488" y="308"/>
                    <a:pt x="18488" y="308"/>
                    <a:pt x="18488" y="308"/>
                  </a:cubicBezTo>
                  <a:cubicBezTo>
                    <a:pt x="18488" y="1285"/>
                    <a:pt x="18488" y="1285"/>
                    <a:pt x="18488" y="1285"/>
                  </a:cubicBezTo>
                  <a:cubicBezTo>
                    <a:pt x="18317" y="1285"/>
                    <a:pt x="18317" y="1285"/>
                    <a:pt x="18317" y="1285"/>
                  </a:cubicBezTo>
                  <a:cubicBezTo>
                    <a:pt x="18317" y="16"/>
                    <a:pt x="18317" y="16"/>
                    <a:pt x="18317" y="16"/>
                  </a:cubicBezTo>
                  <a:cubicBezTo>
                    <a:pt x="18464" y="16"/>
                    <a:pt x="18464" y="16"/>
                    <a:pt x="18464" y="16"/>
                  </a:cubicBezTo>
                  <a:cubicBezTo>
                    <a:pt x="19320" y="1002"/>
                    <a:pt x="19320" y="1002"/>
                    <a:pt x="19320" y="1002"/>
                  </a:cubicBezTo>
                  <a:lnTo>
                    <a:pt x="19320" y="16"/>
                  </a:lnTo>
                  <a:close/>
                  <a:moveTo>
                    <a:pt x="20712" y="659"/>
                  </a:moveTo>
                  <a:cubicBezTo>
                    <a:pt x="21137" y="659"/>
                    <a:pt x="21137" y="659"/>
                    <a:pt x="21137" y="659"/>
                  </a:cubicBezTo>
                  <a:cubicBezTo>
                    <a:pt x="21137" y="1198"/>
                    <a:pt x="21137" y="1198"/>
                    <a:pt x="21137" y="1198"/>
                  </a:cubicBezTo>
                  <a:cubicBezTo>
                    <a:pt x="20981" y="1266"/>
                    <a:pt x="20826" y="1300"/>
                    <a:pt x="20673" y="1300"/>
                  </a:cubicBezTo>
                  <a:cubicBezTo>
                    <a:pt x="20463" y="1300"/>
                    <a:pt x="20294" y="1239"/>
                    <a:pt x="20169" y="1115"/>
                  </a:cubicBezTo>
                  <a:cubicBezTo>
                    <a:pt x="20043" y="994"/>
                    <a:pt x="19980" y="842"/>
                    <a:pt x="19980" y="662"/>
                  </a:cubicBezTo>
                  <a:cubicBezTo>
                    <a:pt x="19980" y="473"/>
                    <a:pt x="20045" y="314"/>
                    <a:pt x="20176" y="189"/>
                  </a:cubicBezTo>
                  <a:cubicBezTo>
                    <a:pt x="20306" y="63"/>
                    <a:pt x="20469" y="0"/>
                    <a:pt x="20666" y="0"/>
                  </a:cubicBezTo>
                  <a:cubicBezTo>
                    <a:pt x="20736" y="0"/>
                    <a:pt x="20804" y="8"/>
                    <a:pt x="20869" y="22"/>
                  </a:cubicBezTo>
                  <a:cubicBezTo>
                    <a:pt x="20933" y="39"/>
                    <a:pt x="21014" y="66"/>
                    <a:pt x="21112" y="109"/>
                  </a:cubicBezTo>
                  <a:cubicBezTo>
                    <a:pt x="21112" y="293"/>
                    <a:pt x="21112" y="293"/>
                    <a:pt x="21112" y="293"/>
                  </a:cubicBezTo>
                  <a:cubicBezTo>
                    <a:pt x="20961" y="205"/>
                    <a:pt x="20811" y="161"/>
                    <a:pt x="20661" y="161"/>
                  </a:cubicBezTo>
                  <a:cubicBezTo>
                    <a:pt x="20523" y="161"/>
                    <a:pt x="20407" y="209"/>
                    <a:pt x="20311" y="303"/>
                  </a:cubicBezTo>
                  <a:cubicBezTo>
                    <a:pt x="20215" y="397"/>
                    <a:pt x="20169" y="514"/>
                    <a:pt x="20169" y="651"/>
                  </a:cubicBezTo>
                  <a:cubicBezTo>
                    <a:pt x="20169" y="795"/>
                    <a:pt x="20215" y="913"/>
                    <a:pt x="20311" y="1004"/>
                  </a:cubicBezTo>
                  <a:cubicBezTo>
                    <a:pt x="20407" y="1096"/>
                    <a:pt x="20528" y="1142"/>
                    <a:pt x="20678" y="1142"/>
                  </a:cubicBezTo>
                  <a:cubicBezTo>
                    <a:pt x="20750" y="1142"/>
                    <a:pt x="20838" y="1125"/>
                    <a:pt x="20939" y="1092"/>
                  </a:cubicBezTo>
                  <a:cubicBezTo>
                    <a:pt x="20956" y="1087"/>
                    <a:pt x="20956" y="1087"/>
                    <a:pt x="20956" y="1087"/>
                  </a:cubicBezTo>
                  <a:cubicBezTo>
                    <a:pt x="20956" y="821"/>
                    <a:pt x="20956" y="821"/>
                    <a:pt x="20956" y="821"/>
                  </a:cubicBezTo>
                  <a:cubicBezTo>
                    <a:pt x="20712" y="821"/>
                    <a:pt x="20712" y="821"/>
                    <a:pt x="20712" y="821"/>
                  </a:cubicBezTo>
                  <a:lnTo>
                    <a:pt x="20712" y="65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solidFill>
                  <a:schemeClr val="tx1">
                    <a:alpha val="0"/>
                  </a:schemeClr>
                </a:solidFill>
              </a:endParaRPr>
            </a:p>
          </p:txBody>
        </p:sp>
      </p:grpSp>
      <p:sp>
        <p:nvSpPr>
          <p:cNvPr id="18" name="Text Placeholder 17"/>
          <p:cNvSpPr>
            <a:spLocks noGrp="1"/>
          </p:cNvSpPr>
          <p:nvPr>
            <p:ph type="body" sz="quarter" idx="16" hasCustomPrompt="1"/>
          </p:nvPr>
        </p:nvSpPr>
        <p:spPr>
          <a:xfrm>
            <a:off x="1752600" y="6529254"/>
            <a:ext cx="5867400" cy="187537"/>
          </a:xfrm>
        </p:spPr>
        <p:txBody>
          <a:bodyPr/>
          <a:lstStyle>
            <a:lvl1pPr marL="0" indent="0">
              <a:buNone/>
              <a:defRPr sz="1200" baseline="0"/>
            </a:lvl1pPr>
          </a:lstStyle>
          <a:p>
            <a:pPr lvl="0"/>
            <a:r>
              <a:rPr lang="en-US" dirty="0" smtClean="0"/>
              <a:t>Click to add copyright line</a:t>
            </a:r>
            <a:endParaRPr lang="en-IN"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Tree>
    <p:extLst>
      <p:ext uri="{BB962C8B-B14F-4D97-AF65-F5344CB8AC3E}">
        <p14:creationId xmlns:p14="http://schemas.microsoft.com/office/powerpoint/2010/main" val="2226457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006398-C6BC-8D4E-BE35-8590544C9A00}" type="datetimeFigureOut">
              <a:rPr lang="en-US" smtClean="0"/>
              <a:t>9/7/2019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B8964-796E-BE43-BC68-6F3FD56DE9CE}" type="slidenum">
              <a:rPr lang="en-US" smtClean="0"/>
              <a:t>‹#›</a:t>
            </a:fld>
            <a:endParaRPr lang="en-US"/>
          </a:p>
        </p:txBody>
      </p:sp>
    </p:spTree>
    <p:extLst>
      <p:ext uri="{BB962C8B-B14F-4D97-AF65-F5344CB8AC3E}">
        <p14:creationId xmlns:p14="http://schemas.microsoft.com/office/powerpoint/2010/main" val="2971057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006398-C6BC-8D4E-BE35-8590544C9A00}" type="datetimeFigureOut">
              <a:rPr lang="en-US" smtClean="0"/>
              <a:t>9/7/2019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4B8964-796E-BE43-BC68-6F3FD56DE9CE}" type="slidenum">
              <a:rPr lang="en-US" smtClean="0"/>
              <a:t>‹#›</a:t>
            </a:fld>
            <a:endParaRPr lang="en-US"/>
          </a:p>
        </p:txBody>
      </p:sp>
    </p:spTree>
    <p:extLst>
      <p:ext uri="{BB962C8B-B14F-4D97-AF65-F5344CB8AC3E}">
        <p14:creationId xmlns:p14="http://schemas.microsoft.com/office/powerpoint/2010/main" val="3383308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006398-C6BC-8D4E-BE35-8590544C9A00}" type="datetimeFigureOut">
              <a:rPr lang="en-US" smtClean="0"/>
              <a:t>9/7/2019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4B8964-796E-BE43-BC68-6F3FD56DE9CE}" type="slidenum">
              <a:rPr lang="en-US" smtClean="0"/>
              <a:t>‹#›</a:t>
            </a:fld>
            <a:endParaRPr lang="en-US"/>
          </a:p>
        </p:txBody>
      </p:sp>
    </p:spTree>
    <p:extLst>
      <p:ext uri="{BB962C8B-B14F-4D97-AF65-F5344CB8AC3E}">
        <p14:creationId xmlns:p14="http://schemas.microsoft.com/office/powerpoint/2010/main" val="3006752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006398-C6BC-8D4E-BE35-8590544C9A00}" type="datetimeFigureOut">
              <a:rPr lang="en-US" smtClean="0"/>
              <a:t>9/7/2019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4B8964-796E-BE43-BC68-6F3FD56DE9CE}" type="slidenum">
              <a:rPr lang="en-US" smtClean="0"/>
              <a:t>‹#›</a:t>
            </a:fld>
            <a:endParaRPr lang="en-US"/>
          </a:p>
        </p:txBody>
      </p:sp>
    </p:spTree>
    <p:extLst>
      <p:ext uri="{BB962C8B-B14F-4D97-AF65-F5344CB8AC3E}">
        <p14:creationId xmlns:p14="http://schemas.microsoft.com/office/powerpoint/2010/main" val="1012490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006398-C6BC-8D4E-BE35-8590544C9A00}" type="datetimeFigureOut">
              <a:rPr lang="en-US" smtClean="0"/>
              <a:t>9/7/2019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4B8964-796E-BE43-BC68-6F3FD56DE9CE}" type="slidenum">
              <a:rPr lang="en-US" smtClean="0"/>
              <a:t>‹#›</a:t>
            </a:fld>
            <a:endParaRPr lang="en-US"/>
          </a:p>
        </p:txBody>
      </p:sp>
    </p:spTree>
    <p:extLst>
      <p:ext uri="{BB962C8B-B14F-4D97-AF65-F5344CB8AC3E}">
        <p14:creationId xmlns:p14="http://schemas.microsoft.com/office/powerpoint/2010/main" val="2062692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006398-C6BC-8D4E-BE35-8590544C9A00}" type="datetimeFigureOut">
              <a:rPr lang="en-US" smtClean="0"/>
              <a:t>9/7/2019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4B8964-796E-BE43-BC68-6F3FD56DE9CE}" type="slidenum">
              <a:rPr lang="en-US" smtClean="0"/>
              <a:t>‹#›</a:t>
            </a:fld>
            <a:endParaRPr lang="en-US"/>
          </a:p>
        </p:txBody>
      </p:sp>
    </p:spTree>
    <p:extLst>
      <p:ext uri="{BB962C8B-B14F-4D97-AF65-F5344CB8AC3E}">
        <p14:creationId xmlns:p14="http://schemas.microsoft.com/office/powerpoint/2010/main" val="4133456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006398-C6BC-8D4E-BE35-8590544C9A00}" type="datetimeFigureOut">
              <a:rPr lang="en-US" smtClean="0"/>
              <a:t>9/7/2019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4B8964-796E-BE43-BC68-6F3FD56DE9CE}" type="slidenum">
              <a:rPr lang="en-US" smtClean="0"/>
              <a:t>‹#›</a:t>
            </a:fld>
            <a:endParaRPr lang="en-US"/>
          </a:p>
        </p:txBody>
      </p:sp>
    </p:spTree>
    <p:extLst>
      <p:ext uri="{BB962C8B-B14F-4D97-AF65-F5344CB8AC3E}">
        <p14:creationId xmlns:p14="http://schemas.microsoft.com/office/powerpoint/2010/main" val="745204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006398-C6BC-8D4E-BE35-8590544C9A00}" type="datetimeFigureOut">
              <a:rPr lang="en-US" smtClean="0"/>
              <a:t>9/7/2019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4B8964-796E-BE43-BC68-6F3FD56DE9CE}" type="slidenum">
              <a:rPr lang="en-US" smtClean="0"/>
              <a:t>‹#›</a:t>
            </a:fld>
            <a:endParaRPr lang="en-US"/>
          </a:p>
        </p:txBody>
      </p:sp>
    </p:spTree>
    <p:extLst>
      <p:ext uri="{BB962C8B-B14F-4D97-AF65-F5344CB8AC3E}">
        <p14:creationId xmlns:p14="http://schemas.microsoft.com/office/powerpoint/2010/main" val="145900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006398-C6BC-8D4E-BE35-8590544C9A00}" type="datetimeFigureOut">
              <a:rPr lang="en-US" smtClean="0"/>
              <a:t>9/7/2019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4B8964-796E-BE43-BC68-6F3FD56DE9CE}" type="slidenum">
              <a:rPr lang="en-US" smtClean="0"/>
              <a:t>‹#›</a:t>
            </a:fld>
            <a:endParaRPr lang="en-US"/>
          </a:p>
        </p:txBody>
      </p:sp>
      <p:pic>
        <p:nvPicPr>
          <p:cNvPr id="7" name="Shape 23" descr="Pearson Logo"/>
          <p:cNvPicPr preferRelativeResize="0"/>
          <p:nvPr userDrawn="1"/>
        </p:nvPicPr>
        <p:blipFill rotWithShape="1">
          <a:blip r:embed="rId14">
            <a:alphaModFix/>
          </a:blip>
          <a:srcRect/>
          <a:stretch/>
        </p:blipFill>
        <p:spPr>
          <a:xfrm>
            <a:off x="8124238" y="6228506"/>
            <a:ext cx="695828" cy="492969"/>
          </a:xfrm>
          <a:prstGeom prst="rect">
            <a:avLst/>
          </a:prstGeom>
          <a:noFill/>
          <a:ln>
            <a:noFill/>
          </a:ln>
        </p:spPr>
      </p:pic>
      <p:sp>
        <p:nvSpPr>
          <p:cNvPr id="8" name="Footer Placeholder 4"/>
          <p:cNvSpPr txBox="1">
            <a:spLocks/>
          </p:cNvSpPr>
          <p:nvPr userDrawn="1"/>
        </p:nvSpPr>
        <p:spPr>
          <a:xfrm>
            <a:off x="-144351" y="6394450"/>
            <a:ext cx="6934200" cy="327025"/>
          </a:xfrm>
          <a:prstGeom prst="rect">
            <a:avLst/>
          </a:prstGeom>
        </p:spPr>
        <p:txBody>
          <a:bodyPr vert="horz" lIns="91440" tIns="45720" rIns="91440" bIns="45720" rtlCol="0" anchor="ctr"/>
          <a:lstStyle>
            <a:defPPr>
              <a:defRPr lang="en-US"/>
            </a:defPPr>
            <a:lvl1pPr marL="0" algn="ctr" defTabSz="457200" rtl="0" eaLnBrk="1" latinLnBrk="0" hangingPunct="1">
              <a:defRPr sz="700" kern="1200">
                <a:solidFill>
                  <a:schemeClr val="tx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200" b="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lvl="2" algn="ctr"/>
            <a:r>
              <a:rPr lang="en-US" dirty="0" smtClean="0"/>
              <a:t>Copyright © 2018, 2014, 2011 Pearson Education, Inc. All Rights Reserved</a:t>
            </a:r>
            <a:endParaRPr lang="en-US" dirty="0"/>
          </a:p>
        </p:txBody>
      </p:sp>
    </p:spTree>
    <p:extLst>
      <p:ext uri="{BB962C8B-B14F-4D97-AF65-F5344CB8AC3E}">
        <p14:creationId xmlns:p14="http://schemas.microsoft.com/office/powerpoint/2010/main" val="1624250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b="1" kern="1200">
          <a:solidFill>
            <a:srgbClr val="007FA3"/>
          </a:solidFill>
          <a:latin typeface="+mj-lt"/>
          <a:ea typeface="+mj-ea"/>
          <a:cs typeface="+mj-cs"/>
        </a:defRPr>
      </a:lvl1pPr>
    </p:titleStyle>
    <p:bodyStyle>
      <a:lvl1pPr marL="342900" indent="-342900" algn="l" defTabSz="457200" rtl="0" eaLnBrk="1" latinLnBrk="0" hangingPunct="1">
        <a:spcBef>
          <a:spcPct val="20000"/>
        </a:spcBef>
        <a:buClr>
          <a:srgbClr val="007FA3"/>
        </a:buClr>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Clr>
          <a:srgbClr val="007FA3"/>
        </a:buClr>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Clr>
          <a:srgbClr val="007FA3"/>
        </a:buClr>
        <a:buFont typeface="Wingdings" panose="05000000000000000000" pitchFamily="2" charset="2"/>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rgbClr val="007FA3"/>
        </a:buClr>
        <a:buFont typeface="Courier New" panose="02070309020205020404" pitchFamily="49" charset="0"/>
        <a:buChar char="o"/>
        <a:defRPr sz="2000" kern="1200">
          <a:solidFill>
            <a:schemeClr val="tx1"/>
          </a:solidFill>
          <a:latin typeface="+mn-lt"/>
          <a:ea typeface="+mn-ea"/>
          <a:cs typeface="+mn-cs"/>
        </a:defRPr>
      </a:lvl4pPr>
      <a:lvl5pPr marL="2057400" indent="-228600" algn="l" defTabSz="457200" rtl="0" eaLnBrk="1" latinLnBrk="0" hangingPunct="1">
        <a:spcBef>
          <a:spcPct val="20000"/>
        </a:spcBef>
        <a:buClr>
          <a:srgbClr val="007FA3"/>
        </a:buClr>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oleObject" Target="../embeddings/oleObject2.bin"/><Relationship Id="rId4" Type="http://schemas.openxmlformats.org/officeDocument/2006/relationships/image" Target="../media/image4.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emf"/><Relationship Id="rId5" Type="http://schemas.openxmlformats.org/officeDocument/2006/relationships/oleObject" Target="../embeddings/oleObject4.bin"/><Relationship Id="rId4" Type="http://schemas.openxmlformats.org/officeDocument/2006/relationships/image" Target="../media/image6.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0.emf"/><Relationship Id="rId5" Type="http://schemas.openxmlformats.org/officeDocument/2006/relationships/oleObject" Target="../embeddings/oleObject6.bin"/><Relationship Id="rId4" Type="http://schemas.openxmlformats.org/officeDocument/2006/relationships/image" Target="../media/image7.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599"/>
            <a:ext cx="8382000" cy="1022534"/>
          </a:xfrm>
        </p:spPr>
        <p:txBody>
          <a:bodyPr>
            <a:normAutofit/>
          </a:bodyPr>
          <a:lstStyle/>
          <a:p>
            <a:pPr lvl="0" algn="l" defTabSz="914400">
              <a:defRPr/>
            </a:pPr>
            <a:r>
              <a:rPr lang="en-US" altLang="en-US" b="1" kern="0" dirty="0">
                <a:solidFill>
                  <a:srgbClr val="007FA3"/>
                </a:solidFill>
                <a:ea typeface="+mn-ea"/>
                <a:cs typeface="Arial" panose="020B0604020202020204" pitchFamily="34" charset="0"/>
                <a:sym typeface="Times New Roman" panose="02020603050405020304" pitchFamily="18" charset="0"/>
              </a:rPr>
              <a:t>International Economics</a:t>
            </a:r>
          </a:p>
        </p:txBody>
      </p:sp>
      <p:sp>
        <p:nvSpPr>
          <p:cNvPr id="7" name="Text Placeholder 2"/>
          <p:cNvSpPr>
            <a:spLocks noGrp="1"/>
          </p:cNvSpPr>
          <p:nvPr>
            <p:ph type="body" sz="quarter" idx="13"/>
          </p:nvPr>
        </p:nvSpPr>
        <p:spPr>
          <a:xfrm>
            <a:off x="457200" y="1067131"/>
            <a:ext cx="8229600" cy="478970"/>
          </a:xfrm>
        </p:spPr>
        <p:txBody>
          <a:bodyPr/>
          <a:lstStyle/>
          <a:p>
            <a:r>
              <a:rPr lang="en-US" sz="3600" dirty="0" smtClean="0"/>
              <a:t>Seventh Edition</a:t>
            </a:r>
          </a:p>
        </p:txBody>
      </p:sp>
      <p:sp>
        <p:nvSpPr>
          <p:cNvPr id="4" name="Text Placeholder 3"/>
          <p:cNvSpPr>
            <a:spLocks noGrp="1"/>
          </p:cNvSpPr>
          <p:nvPr>
            <p:ph type="body" sz="quarter" idx="14"/>
          </p:nvPr>
        </p:nvSpPr>
        <p:spPr/>
        <p:txBody>
          <a:bodyPr/>
          <a:lstStyle/>
          <a:p>
            <a:pPr algn="ctr"/>
            <a:r>
              <a:rPr lang="en-IN" sz="4000" b="1" dirty="0"/>
              <a:t>Chapter 3</a:t>
            </a:r>
            <a:endParaRPr lang="en-IN" sz="4000" dirty="0"/>
          </a:p>
        </p:txBody>
      </p:sp>
      <p:sp>
        <p:nvSpPr>
          <p:cNvPr id="5" name="Text Placeholder 4"/>
          <p:cNvSpPr>
            <a:spLocks noGrp="1"/>
          </p:cNvSpPr>
          <p:nvPr>
            <p:ph type="body" sz="quarter" idx="15"/>
          </p:nvPr>
        </p:nvSpPr>
        <p:spPr>
          <a:xfrm>
            <a:off x="5029200" y="3322637"/>
            <a:ext cx="3657600" cy="2925763"/>
          </a:xfrm>
        </p:spPr>
        <p:txBody>
          <a:bodyPr/>
          <a:lstStyle/>
          <a:p>
            <a:pPr algn="ctr"/>
            <a:r>
              <a:rPr lang="en-US" sz="3600" dirty="0">
                <a:ea typeface="Verdana" panose="020B0604030504040204" pitchFamily="34" charset="0"/>
                <a:cs typeface="Arial" panose="020B0604020202020204" pitchFamily="34" charset="0"/>
              </a:rPr>
              <a:t>Comparative Advantage and the Gains from Trade</a:t>
            </a:r>
          </a:p>
        </p:txBody>
      </p:sp>
      <p:pic>
        <p:nvPicPr>
          <p:cNvPr id="9" name="Picture 2" descr="Front Cover: International Economics Seventh Edition by Gerb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439" y="1838303"/>
            <a:ext cx="3518969" cy="4410097"/>
          </a:xfrm>
          <a:prstGeom prst="rect">
            <a:avLst/>
          </a:prstGeom>
        </p:spPr>
      </p:pic>
      <p:sp>
        <p:nvSpPr>
          <p:cNvPr id="3" name="Text Placeholder 5"/>
          <p:cNvSpPr>
            <a:spLocks noGrp="1"/>
          </p:cNvSpPr>
          <p:nvPr>
            <p:ph type="body" sz="quarter" idx="16"/>
          </p:nvPr>
        </p:nvSpPr>
        <p:spPr>
          <a:xfrm>
            <a:off x="1752600" y="6477598"/>
            <a:ext cx="5867400" cy="328746"/>
          </a:xfrm>
        </p:spPr>
        <p:txBody>
          <a:bodyPr>
            <a:normAutofit fontScale="40000" lnSpcReduction="20000"/>
          </a:bodyPr>
          <a:lstStyle/>
          <a:p>
            <a:r>
              <a:rPr lang="en-US" sz="3600" dirty="0"/>
              <a:t>Copyright © 2018, 2014, 2011 Pearson Education, Inc. All Rights Reserved</a:t>
            </a:r>
          </a:p>
          <a:p>
            <a:endParaRPr lang="en-US" dirty="0"/>
          </a:p>
        </p:txBody>
      </p:sp>
    </p:spTree>
    <p:extLst>
      <p:ext uri="{BB962C8B-B14F-4D97-AF65-F5344CB8AC3E}">
        <p14:creationId xmlns:p14="http://schemas.microsoft.com/office/powerpoint/2010/main" val="24868117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3.2 Output </a:t>
            </a:r>
            <a:r>
              <a:rPr lang="en-US" dirty="0"/>
              <a:t>P</a:t>
            </a:r>
            <a:r>
              <a:rPr lang="en-US" dirty="0" smtClean="0"/>
              <a:t>er Hour </a:t>
            </a:r>
            <a:r>
              <a:rPr lang="en-US" dirty="0"/>
              <a:t>W</a:t>
            </a:r>
            <a:r>
              <a:rPr lang="en-US" dirty="0" smtClean="0"/>
              <a:t>orked</a:t>
            </a:r>
            <a:endParaRPr lang="en-US" dirty="0"/>
          </a:p>
        </p:txBody>
      </p:sp>
      <p:sp>
        <p:nvSpPr>
          <p:cNvPr id="4" name="Content Placeholder 3"/>
          <p:cNvSpPr>
            <a:spLocks noGrp="1"/>
          </p:cNvSpPr>
          <p:nvPr>
            <p:ph sz="half" idx="1"/>
          </p:nvPr>
        </p:nvSpPr>
        <p:spPr>
          <a:xfrm>
            <a:off x="457200" y="1626755"/>
            <a:ext cx="8229600" cy="2050158"/>
          </a:xfrm>
        </p:spPr>
        <p:txBody>
          <a:bodyPr>
            <a:normAutofit fontScale="77500" lnSpcReduction="20000"/>
          </a:bodyPr>
          <a:lstStyle/>
          <a:p>
            <a:r>
              <a:rPr lang="en-US" dirty="0" smtClean="0"/>
              <a:t>Each number is the units of output per hour worked.</a:t>
            </a:r>
          </a:p>
          <a:p>
            <a:endParaRPr lang="en-US" dirty="0" smtClean="0"/>
          </a:p>
          <a:p>
            <a:r>
              <a:rPr lang="en-US" dirty="0" smtClean="0"/>
              <a:t>Canada has an absolute advantage (= higher labor productivity) in bread.</a:t>
            </a:r>
          </a:p>
          <a:p>
            <a:endParaRPr lang="en-US" dirty="0" smtClean="0"/>
          </a:p>
          <a:p>
            <a:r>
              <a:rPr lang="en-US" dirty="0" smtClean="0"/>
              <a:t>The U.S. has an absolute advantage in steel.</a:t>
            </a:r>
            <a:endParaRPr lang="en-US"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2569452516"/>
              </p:ext>
            </p:extLst>
          </p:nvPr>
        </p:nvGraphicFramePr>
        <p:xfrm>
          <a:off x="668338" y="4189413"/>
          <a:ext cx="8018463" cy="1112520"/>
        </p:xfrm>
        <a:graphic>
          <a:graphicData uri="http://schemas.openxmlformats.org/drawingml/2006/table">
            <a:tbl>
              <a:tblPr firstRow="1" bandRow="1">
                <a:tableStyleId>{BC89EF96-8CEA-46FF-86C4-4CE0E7609802}</a:tableStyleId>
              </a:tblPr>
              <a:tblGrid>
                <a:gridCol w="2672821">
                  <a:extLst>
                    <a:ext uri="{9D8B030D-6E8A-4147-A177-3AD203B41FA5}">
                      <a16:colId xmlns:a16="http://schemas.microsoft.com/office/drawing/2014/main" xmlns="" val="20000"/>
                    </a:ext>
                  </a:extLst>
                </a:gridCol>
                <a:gridCol w="2672821">
                  <a:extLst>
                    <a:ext uri="{9D8B030D-6E8A-4147-A177-3AD203B41FA5}">
                      <a16:colId xmlns:a16="http://schemas.microsoft.com/office/drawing/2014/main" xmlns="" val="20001"/>
                    </a:ext>
                  </a:extLst>
                </a:gridCol>
                <a:gridCol w="2672821">
                  <a:extLst>
                    <a:ext uri="{9D8B030D-6E8A-4147-A177-3AD203B41FA5}">
                      <a16:colId xmlns:a16="http://schemas.microsoft.com/office/drawing/2014/main" xmlns="" val="20002"/>
                    </a:ext>
                  </a:extLst>
                </a:gridCol>
              </a:tblGrid>
              <a:tr h="370840">
                <a:tc>
                  <a:txBody>
                    <a:bodyPr/>
                    <a:lstStyle/>
                    <a:p>
                      <a:r>
                        <a:rPr lang="en-US" dirty="0" smtClean="0"/>
                        <a:t>Output</a:t>
                      </a:r>
                      <a:endParaRPr lang="en-US" dirty="0"/>
                    </a:p>
                  </a:txBody>
                  <a:tcPr/>
                </a:tc>
                <a:tc>
                  <a:txBody>
                    <a:bodyPr/>
                    <a:lstStyle/>
                    <a:p>
                      <a:r>
                        <a:rPr lang="en-US" dirty="0" smtClean="0"/>
                        <a:t>United States</a:t>
                      </a:r>
                      <a:endParaRPr lang="en-US" dirty="0"/>
                    </a:p>
                  </a:txBody>
                  <a:tcPr/>
                </a:tc>
                <a:tc>
                  <a:txBody>
                    <a:bodyPr/>
                    <a:lstStyle/>
                    <a:p>
                      <a:r>
                        <a:rPr lang="en-US" dirty="0" smtClean="0"/>
                        <a:t>Canada</a:t>
                      </a:r>
                      <a:endParaRPr lang="en-US" dirty="0"/>
                    </a:p>
                  </a:txBody>
                  <a:tcPr/>
                </a:tc>
                <a:extLst>
                  <a:ext uri="{0D108BD9-81ED-4DB2-BD59-A6C34878D82A}">
                    <a16:rowId xmlns:a16="http://schemas.microsoft.com/office/drawing/2014/main" xmlns="" val="10000"/>
                  </a:ext>
                </a:extLst>
              </a:tr>
              <a:tr h="370840">
                <a:tc>
                  <a:txBody>
                    <a:bodyPr/>
                    <a:lstStyle/>
                    <a:p>
                      <a:r>
                        <a:rPr lang="en-US" dirty="0" smtClean="0"/>
                        <a:t>Bread</a:t>
                      </a:r>
                      <a:endParaRPr lang="en-US" dirty="0"/>
                    </a:p>
                  </a:txBody>
                  <a:tcPr/>
                </a:tc>
                <a:tc>
                  <a:txBody>
                    <a:bodyPr/>
                    <a:lstStyle/>
                    <a:p>
                      <a:r>
                        <a:rPr lang="en-US" dirty="0" smtClean="0"/>
                        <a:t>2 loaves</a:t>
                      </a:r>
                      <a:endParaRPr lang="en-US" dirty="0"/>
                    </a:p>
                  </a:txBody>
                  <a:tcPr/>
                </a:tc>
                <a:tc>
                  <a:txBody>
                    <a:bodyPr/>
                    <a:lstStyle/>
                    <a:p>
                      <a:r>
                        <a:rPr lang="en-US" dirty="0" smtClean="0"/>
                        <a:t>3 loaves</a:t>
                      </a:r>
                      <a:endParaRPr lang="en-US" dirty="0"/>
                    </a:p>
                  </a:txBody>
                  <a:tcPr/>
                </a:tc>
                <a:extLst>
                  <a:ext uri="{0D108BD9-81ED-4DB2-BD59-A6C34878D82A}">
                    <a16:rowId xmlns:a16="http://schemas.microsoft.com/office/drawing/2014/main" xmlns="" val="10001"/>
                  </a:ext>
                </a:extLst>
              </a:tr>
              <a:tr h="370840">
                <a:tc>
                  <a:txBody>
                    <a:bodyPr/>
                    <a:lstStyle/>
                    <a:p>
                      <a:r>
                        <a:rPr lang="en-US" dirty="0" smtClean="0"/>
                        <a:t>Steel</a:t>
                      </a:r>
                      <a:endParaRPr lang="en-US" dirty="0"/>
                    </a:p>
                  </a:txBody>
                  <a:tcPr/>
                </a:tc>
                <a:tc>
                  <a:txBody>
                    <a:bodyPr/>
                    <a:lstStyle/>
                    <a:p>
                      <a:r>
                        <a:rPr lang="en-US" dirty="0" smtClean="0"/>
                        <a:t>3 tons</a:t>
                      </a:r>
                      <a:endParaRPr lang="en-US" dirty="0"/>
                    </a:p>
                  </a:txBody>
                  <a:tcPr/>
                </a:tc>
                <a:tc>
                  <a:txBody>
                    <a:bodyPr/>
                    <a:lstStyle/>
                    <a:p>
                      <a:r>
                        <a:rPr lang="en-US" dirty="0" smtClean="0"/>
                        <a:t>1 ton</a:t>
                      </a:r>
                      <a:endParaRPr lang="en-US" dirty="0"/>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754750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Opportunity Costs</a:t>
            </a:r>
            <a:endParaRPr lang="en-US" dirty="0"/>
          </a:p>
        </p:txBody>
      </p:sp>
      <p:sp>
        <p:nvSpPr>
          <p:cNvPr id="6" name="Content Placeholder 5"/>
          <p:cNvSpPr>
            <a:spLocks noGrp="1"/>
          </p:cNvSpPr>
          <p:nvPr>
            <p:ph idx="1"/>
          </p:nvPr>
        </p:nvSpPr>
        <p:spPr/>
        <p:txBody>
          <a:bodyPr>
            <a:normAutofit/>
          </a:bodyPr>
          <a:lstStyle/>
          <a:p>
            <a:r>
              <a:rPr lang="en-US" dirty="0" smtClean="0"/>
              <a:t>In the U.S., the </a:t>
            </a:r>
            <a:r>
              <a:rPr lang="en-US" b="1" dirty="0" smtClean="0"/>
              <a:t>opportunity cost </a:t>
            </a:r>
            <a:r>
              <a:rPr lang="en-US" dirty="0" smtClean="0"/>
              <a:t>of steel is 2/3 loaves of bread.</a:t>
            </a:r>
          </a:p>
          <a:p>
            <a:pPr lvl="1"/>
            <a:r>
              <a:rPr lang="en-US" dirty="0" smtClean="0"/>
              <a:t>Labor can be used to produce bread or steel.</a:t>
            </a:r>
          </a:p>
          <a:p>
            <a:pPr lvl="1"/>
            <a:r>
              <a:rPr lang="en-US" dirty="0" smtClean="0"/>
              <a:t>Every worker taken out of bread reduces production by 2 loaves but increases steel by 3 tons.</a:t>
            </a:r>
          </a:p>
          <a:p>
            <a:r>
              <a:rPr lang="en-US" dirty="0" smtClean="0"/>
              <a:t>The opportunity cost is the domestic price of a good when there is no trade:  give up 2 bread and obtain 3 tons of steel. </a:t>
            </a:r>
          </a:p>
          <a:p>
            <a:pPr marL="0" indent="0" algn="ctr">
              <a:buNone/>
            </a:pPr>
            <a:endParaRPr lang="en-US" dirty="0"/>
          </a:p>
        </p:txBody>
      </p:sp>
    </p:spTree>
    <p:extLst>
      <p:ext uri="{BB962C8B-B14F-4D97-AF65-F5344CB8AC3E}">
        <p14:creationId xmlns:p14="http://schemas.microsoft.com/office/powerpoint/2010/main" val="676702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1862"/>
          </a:xfrm>
        </p:spPr>
        <p:txBody>
          <a:bodyPr/>
          <a:lstStyle/>
          <a:p>
            <a:r>
              <a:rPr lang="en-US" dirty="0" smtClean="0"/>
              <a:t>Opportunity Costs and Prices</a:t>
            </a:r>
            <a:endParaRPr lang="en-US" dirty="0"/>
          </a:p>
        </p:txBody>
      </p:sp>
      <p:sp>
        <p:nvSpPr>
          <p:cNvPr id="3" name="Content Placeholder 2"/>
          <p:cNvSpPr>
            <a:spLocks noGrp="1"/>
          </p:cNvSpPr>
          <p:nvPr>
            <p:ph idx="1"/>
          </p:nvPr>
        </p:nvSpPr>
        <p:spPr>
          <a:xfrm>
            <a:off x="457200" y="1417638"/>
            <a:ext cx="8229600" cy="4708525"/>
          </a:xfrm>
        </p:spPr>
        <p:txBody>
          <a:bodyPr>
            <a:normAutofit fontScale="85000" lnSpcReduction="20000"/>
          </a:bodyPr>
          <a:lstStyle/>
          <a:p>
            <a:r>
              <a:rPr lang="en-US" dirty="0" smtClean="0"/>
              <a:t>We can write an algebraic expression for the price of steel  in the U.S. when there is no trade:</a:t>
            </a:r>
          </a:p>
          <a:p>
            <a:pPr marL="0" indent="0">
              <a:buNone/>
            </a:pPr>
            <a:endParaRPr lang="en-US" dirty="0" smtClean="0"/>
          </a:p>
          <a:p>
            <a:endParaRPr lang="en-US" dirty="0" smtClean="0"/>
          </a:p>
          <a:p>
            <a:endParaRPr lang="en-US" dirty="0"/>
          </a:p>
          <a:p>
            <a:r>
              <a:rPr lang="en-US" dirty="0" smtClean="0"/>
              <a:t>Similarly, for Canada:</a:t>
            </a:r>
          </a:p>
          <a:p>
            <a:endParaRPr lang="en-US" dirty="0"/>
          </a:p>
          <a:p>
            <a:endParaRPr lang="en-US" dirty="0" smtClean="0"/>
          </a:p>
          <a:p>
            <a:pPr marL="0" indent="0">
              <a:buNone/>
            </a:pPr>
            <a:endParaRPr lang="en-US" dirty="0"/>
          </a:p>
          <a:p>
            <a:r>
              <a:rPr lang="en-US" dirty="0" smtClean="0"/>
              <a:t>These are the opportunity costs of producing steel; the  opportunity costs of bread are the inverses.</a:t>
            </a:r>
          </a:p>
          <a:p>
            <a:pPr marL="0" indent="0" algn="ctr">
              <a:buNone/>
            </a:pPr>
            <a:endParaRPr lang="en-US" dirty="0" smtClean="0"/>
          </a:p>
        </p:txBody>
      </p:sp>
      <p:graphicFrame>
        <p:nvGraphicFramePr>
          <p:cNvPr id="8" name="Object 7"/>
          <p:cNvGraphicFramePr>
            <a:graphicFrameLocks noChangeAspect="1"/>
          </p:cNvGraphicFramePr>
          <p:nvPr>
            <p:extLst>
              <p:ext uri="{D42A27DB-BD31-4B8C-83A1-F6EECF244321}">
                <p14:modId xmlns:p14="http://schemas.microsoft.com/office/powerpoint/2010/main" val="3678220188"/>
              </p:ext>
            </p:extLst>
          </p:nvPr>
        </p:nvGraphicFramePr>
        <p:xfrm>
          <a:off x="2740693" y="2317570"/>
          <a:ext cx="3794076" cy="1047364"/>
        </p:xfrm>
        <a:graphic>
          <a:graphicData uri="http://schemas.openxmlformats.org/presentationml/2006/ole">
            <mc:AlternateContent xmlns:mc="http://schemas.openxmlformats.org/markup-compatibility/2006">
              <mc:Choice xmlns:v="urn:schemas-microsoft-com:vml" Requires="v">
                <p:oleObj spid="_x0000_s1080" name="Equation" r:id="rId3" imgW="1892300" imgH="469900" progId="Equation.3">
                  <p:embed/>
                </p:oleObj>
              </mc:Choice>
              <mc:Fallback>
                <p:oleObj name="Equation" r:id="rId3" imgW="1892300" imgH="469900" progId="Equation.3">
                  <p:embed/>
                  <p:pic>
                    <p:nvPicPr>
                      <p:cNvPr id="0" name=""/>
                      <p:cNvPicPr/>
                      <p:nvPr/>
                    </p:nvPicPr>
                    <p:blipFill>
                      <a:blip r:embed="rId4"/>
                      <a:stretch>
                        <a:fillRect/>
                      </a:stretch>
                    </p:blipFill>
                    <p:spPr>
                      <a:xfrm>
                        <a:off x="2740693" y="2317570"/>
                        <a:ext cx="3794076" cy="1047364"/>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866826146"/>
              </p:ext>
            </p:extLst>
          </p:nvPr>
        </p:nvGraphicFramePr>
        <p:xfrm>
          <a:off x="2740693" y="3877472"/>
          <a:ext cx="3794075" cy="1091931"/>
        </p:xfrm>
        <a:graphic>
          <a:graphicData uri="http://schemas.openxmlformats.org/presentationml/2006/ole">
            <mc:AlternateContent xmlns:mc="http://schemas.openxmlformats.org/markup-compatibility/2006">
              <mc:Choice xmlns:v="urn:schemas-microsoft-com:vml" Requires="v">
                <p:oleObj spid="_x0000_s1081" name="Equation" r:id="rId5" imgW="1752600" imgH="469900" progId="Equation.3">
                  <p:embed/>
                </p:oleObj>
              </mc:Choice>
              <mc:Fallback>
                <p:oleObj name="Equation" r:id="rId5" imgW="1752600" imgH="469900" progId="Equation.3">
                  <p:embed/>
                  <p:pic>
                    <p:nvPicPr>
                      <p:cNvPr id="0" name=""/>
                      <p:cNvPicPr/>
                      <p:nvPr/>
                    </p:nvPicPr>
                    <p:blipFill>
                      <a:blip r:embed="rId6"/>
                      <a:stretch>
                        <a:fillRect/>
                      </a:stretch>
                    </p:blipFill>
                    <p:spPr>
                      <a:xfrm>
                        <a:off x="2740693" y="3877472"/>
                        <a:ext cx="3794075" cy="1091931"/>
                      </a:xfrm>
                      <a:prstGeom prst="rect">
                        <a:avLst/>
                      </a:prstGeom>
                    </p:spPr>
                  </p:pic>
                </p:oleObj>
              </mc:Fallback>
            </mc:AlternateContent>
          </a:graphicData>
        </a:graphic>
      </p:graphicFrame>
    </p:spTree>
    <p:extLst>
      <p:ext uri="{BB962C8B-B14F-4D97-AF65-F5344CB8AC3E}">
        <p14:creationId xmlns:p14="http://schemas.microsoft.com/office/powerpoint/2010/main" val="2284670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06990"/>
          </a:xfrm>
        </p:spPr>
        <p:txBody>
          <a:bodyPr>
            <a:normAutofit fontScale="90000"/>
          </a:bodyPr>
          <a:lstStyle/>
          <a:p>
            <a:r>
              <a:rPr lang="en-US" dirty="0" smtClean="0"/>
              <a:t>Opportunity Costs and </a:t>
            </a:r>
            <a:br>
              <a:rPr lang="en-US" dirty="0" smtClean="0"/>
            </a:br>
            <a:r>
              <a:rPr lang="en-US" dirty="0" smtClean="0"/>
              <a:t>the Gains from Trade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U.S. is better off if Canada will pay it more than 0.67 bread for a ton of steel.  </a:t>
            </a:r>
          </a:p>
          <a:p>
            <a:endParaRPr lang="en-US" dirty="0" smtClean="0"/>
          </a:p>
          <a:p>
            <a:r>
              <a:rPr lang="en-US" dirty="0" smtClean="0"/>
              <a:t>And Canada is better off if it can buy steel at less than 3 bread per ton.  </a:t>
            </a:r>
          </a:p>
          <a:p>
            <a:endParaRPr lang="en-US" dirty="0" smtClean="0"/>
          </a:p>
          <a:p>
            <a:r>
              <a:rPr lang="en-US" dirty="0" smtClean="0"/>
              <a:t>As long as the trade price is less than the </a:t>
            </a:r>
            <a:r>
              <a:rPr lang="en-US" b="1" dirty="0" smtClean="0"/>
              <a:t>opportunity cost</a:t>
            </a:r>
            <a:r>
              <a:rPr lang="en-US" dirty="0" smtClean="0"/>
              <a:t> of producing a good, a country is better off buying it than making it. </a:t>
            </a:r>
          </a:p>
          <a:p>
            <a:endParaRPr lang="en-US" dirty="0" smtClean="0"/>
          </a:p>
          <a:p>
            <a:r>
              <a:rPr lang="en-US" dirty="0" smtClean="0"/>
              <a:t>The </a:t>
            </a:r>
            <a:r>
              <a:rPr lang="en-US" b="1" dirty="0" smtClean="0"/>
              <a:t>gains from trade </a:t>
            </a:r>
            <a:r>
              <a:rPr lang="en-US" dirty="0" smtClean="0"/>
              <a:t>are the increases in goods available through trade versus what a country can produce itself. </a:t>
            </a:r>
          </a:p>
          <a:p>
            <a:endParaRPr lang="en-US" dirty="0" smtClean="0"/>
          </a:p>
          <a:p>
            <a:pPr marL="0" indent="0">
              <a:buNone/>
            </a:pPr>
            <a:endParaRPr lang="en-US" dirty="0"/>
          </a:p>
          <a:p>
            <a:endParaRPr lang="en-US" dirty="0"/>
          </a:p>
        </p:txBody>
      </p:sp>
    </p:spTree>
    <p:extLst>
      <p:ext uri="{BB962C8B-B14F-4D97-AF65-F5344CB8AC3E}">
        <p14:creationId xmlns:p14="http://schemas.microsoft.com/office/powerpoint/2010/main" val="2455464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Trade </a:t>
            </a:r>
            <a:r>
              <a:rPr lang="en-US" dirty="0"/>
              <a:t>P</a:t>
            </a:r>
            <a:r>
              <a:rPr lang="en-US" dirty="0" smtClean="0"/>
              <a:t>rice </a:t>
            </a:r>
            <a:r>
              <a:rPr lang="en-US" sz="2800" dirty="0" smtClean="0"/>
              <a:t>(1 of 2)</a:t>
            </a:r>
            <a:endParaRPr lang="en-US" sz="2800" dirty="0"/>
          </a:p>
        </p:txBody>
      </p:sp>
      <p:sp>
        <p:nvSpPr>
          <p:cNvPr id="3" name="Content Placeholder 2"/>
          <p:cNvSpPr>
            <a:spLocks noGrp="1"/>
          </p:cNvSpPr>
          <p:nvPr>
            <p:ph idx="1"/>
          </p:nvPr>
        </p:nvSpPr>
        <p:spPr/>
        <p:txBody>
          <a:bodyPr/>
          <a:lstStyle/>
          <a:p>
            <a:r>
              <a:rPr lang="en-US" dirty="0" smtClean="0"/>
              <a:t>Trade prices will settle somewhere between the domestic costs of production in the two countries:</a:t>
            </a:r>
          </a:p>
          <a:p>
            <a:r>
              <a:rPr lang="en-US" dirty="0" smtClean="0"/>
              <a:t>For steel :</a:t>
            </a:r>
          </a:p>
          <a:p>
            <a:endParaRPr lang="en-US" dirty="0"/>
          </a:p>
          <a:p>
            <a:r>
              <a:rPr lang="en-US" dirty="0" smtClean="0"/>
              <a:t>For bread (the inverses):  </a:t>
            </a:r>
          </a:p>
          <a:p>
            <a:pPr marL="0" indent="0">
              <a:buNone/>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8251575"/>
              </p:ext>
            </p:extLst>
          </p:nvPr>
        </p:nvGraphicFramePr>
        <p:xfrm>
          <a:off x="2916247" y="5132742"/>
          <a:ext cx="4436832" cy="993421"/>
        </p:xfrm>
        <a:graphic>
          <a:graphicData uri="http://schemas.openxmlformats.org/presentationml/2006/ole">
            <mc:AlternateContent xmlns:mc="http://schemas.openxmlformats.org/markup-compatibility/2006">
              <mc:Choice xmlns:v="urn:schemas-microsoft-com:vml" Requires="v">
                <p:oleObj spid="_x0000_s3129" name="Equation" r:id="rId3" imgW="1765300" imgH="469900" progId="Equation.3">
                  <p:embed/>
                </p:oleObj>
              </mc:Choice>
              <mc:Fallback>
                <p:oleObj name="Equation" r:id="rId3" imgW="1765300" imgH="469900" progId="Equation.3">
                  <p:embed/>
                  <p:pic>
                    <p:nvPicPr>
                      <p:cNvPr id="0" name=""/>
                      <p:cNvPicPr/>
                      <p:nvPr/>
                    </p:nvPicPr>
                    <p:blipFill>
                      <a:blip r:embed="rId4"/>
                      <a:stretch>
                        <a:fillRect/>
                      </a:stretch>
                    </p:blipFill>
                    <p:spPr>
                      <a:xfrm>
                        <a:off x="2916247" y="5132742"/>
                        <a:ext cx="4436832" cy="993421"/>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90039122"/>
              </p:ext>
            </p:extLst>
          </p:nvPr>
        </p:nvGraphicFramePr>
        <p:xfrm>
          <a:off x="3021268" y="3097520"/>
          <a:ext cx="4226789" cy="956200"/>
        </p:xfrm>
        <a:graphic>
          <a:graphicData uri="http://schemas.openxmlformats.org/presentationml/2006/ole">
            <mc:AlternateContent xmlns:mc="http://schemas.openxmlformats.org/markup-compatibility/2006">
              <mc:Choice xmlns:v="urn:schemas-microsoft-com:vml" Requires="v">
                <p:oleObj spid="_x0000_s3130" name="Equation" r:id="rId5" imgW="2044700" imgH="469900" progId="Equation.3">
                  <p:embed/>
                </p:oleObj>
              </mc:Choice>
              <mc:Fallback>
                <p:oleObj name="Equation" r:id="rId5" imgW="2044700" imgH="469900" progId="Equation.3">
                  <p:embed/>
                  <p:pic>
                    <p:nvPicPr>
                      <p:cNvPr id="0" name=""/>
                      <p:cNvPicPr/>
                      <p:nvPr/>
                    </p:nvPicPr>
                    <p:blipFill>
                      <a:blip r:embed="rId6"/>
                      <a:stretch>
                        <a:fillRect/>
                      </a:stretch>
                    </p:blipFill>
                    <p:spPr>
                      <a:xfrm>
                        <a:off x="3021268" y="3097520"/>
                        <a:ext cx="4226789" cy="956200"/>
                      </a:xfrm>
                      <a:prstGeom prst="rect">
                        <a:avLst/>
                      </a:prstGeom>
                    </p:spPr>
                  </p:pic>
                </p:oleObj>
              </mc:Fallback>
            </mc:AlternateContent>
          </a:graphicData>
        </a:graphic>
      </p:graphicFrame>
    </p:spTree>
    <p:extLst>
      <p:ext uri="{BB962C8B-B14F-4D97-AF65-F5344CB8AC3E}">
        <p14:creationId xmlns:p14="http://schemas.microsoft.com/office/powerpoint/2010/main" val="2644049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Trade Price </a:t>
            </a:r>
            <a:r>
              <a:rPr lang="en-US" sz="2800" dirty="0" smtClean="0"/>
              <a:t>(2 </a:t>
            </a:r>
            <a:r>
              <a:rPr lang="en-US" sz="2800" dirty="0"/>
              <a:t>of 2)</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What if the price of steel is greater than 3 loaves of bread per ton? </a:t>
            </a:r>
          </a:p>
          <a:p>
            <a:pPr lvl="1"/>
            <a:r>
              <a:rPr lang="en-US" dirty="0" smtClean="0"/>
              <a:t>The U.S. benefits from specializing in steel and buying bread because it obtains more than 3 loaves for each ton.</a:t>
            </a:r>
          </a:p>
          <a:p>
            <a:pPr lvl="1"/>
            <a:r>
              <a:rPr lang="en-US" dirty="0" smtClean="0"/>
              <a:t>Canada will decide to produce steel as well; the trade price is so much higher than its opportunity cost of producing it.</a:t>
            </a:r>
          </a:p>
          <a:p>
            <a:endParaRPr lang="en-US" dirty="0" smtClean="0"/>
          </a:p>
          <a:p>
            <a:r>
              <a:rPr lang="en-US" dirty="0" smtClean="0"/>
              <a:t>End result:  Neither country produces bread, the price of bread rises, the price of steel falls, and we are back between the two opportunity costs.</a:t>
            </a:r>
          </a:p>
          <a:p>
            <a:endParaRPr lang="en-US" dirty="0" smtClean="0"/>
          </a:p>
          <a:p>
            <a:r>
              <a:rPr lang="en-US" dirty="0" smtClean="0"/>
              <a:t>There is a similar story if the price of steel is less than 0.67 loaves per ton.  </a:t>
            </a:r>
          </a:p>
          <a:p>
            <a:pPr lvl="1"/>
            <a:endParaRPr lang="en-US" dirty="0"/>
          </a:p>
        </p:txBody>
      </p:sp>
    </p:spTree>
    <p:extLst>
      <p:ext uri="{BB962C8B-B14F-4D97-AF65-F5344CB8AC3E}">
        <p14:creationId xmlns:p14="http://schemas.microsoft.com/office/powerpoint/2010/main" val="1125940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PPC </a:t>
            </a:r>
            <a:r>
              <a:rPr lang="en-US" sz="2800" dirty="0" smtClean="0"/>
              <a:t>(1 of </a:t>
            </a:r>
            <a:r>
              <a:rPr lang="en-US" sz="2800" dirty="0"/>
              <a:t>4</a:t>
            </a:r>
            <a:r>
              <a:rPr lang="en-US" sz="2800" dirty="0" smtClean="0"/>
              <a:t>)</a:t>
            </a:r>
            <a:endParaRPr lang="en-US" sz="2800" dirty="0"/>
          </a:p>
        </p:txBody>
      </p:sp>
      <p:sp>
        <p:nvSpPr>
          <p:cNvPr id="3" name="Content Placeholder 2"/>
          <p:cNvSpPr>
            <a:spLocks noGrp="1"/>
          </p:cNvSpPr>
          <p:nvPr>
            <p:ph idx="1"/>
          </p:nvPr>
        </p:nvSpPr>
        <p:spPr/>
        <p:txBody>
          <a:bodyPr>
            <a:normAutofit fontScale="77500" lnSpcReduction="20000"/>
          </a:bodyPr>
          <a:lstStyle/>
          <a:p>
            <a:r>
              <a:rPr lang="en-US" dirty="0" smtClean="0"/>
              <a:t>The </a:t>
            </a:r>
            <a:r>
              <a:rPr lang="en-US" b="1" dirty="0" smtClean="0"/>
              <a:t>production possibilities curve (PPC)</a:t>
            </a:r>
            <a:r>
              <a:rPr lang="en-US" dirty="0" smtClean="0"/>
              <a:t> shows the tradeoffs between the two goods in our simple model.  </a:t>
            </a:r>
          </a:p>
          <a:p>
            <a:endParaRPr lang="en-US" dirty="0" smtClean="0"/>
          </a:p>
          <a:p>
            <a:r>
              <a:rPr lang="en-US" dirty="0" smtClean="0"/>
              <a:t>It is a straight line because there is a constant tradeoff of bread for steel.</a:t>
            </a:r>
          </a:p>
          <a:p>
            <a:pPr lvl="1"/>
            <a:r>
              <a:rPr lang="en-US" dirty="0" smtClean="0"/>
              <a:t>Production </a:t>
            </a:r>
            <a:r>
              <a:rPr lang="en-US" dirty="0"/>
              <a:t>i</a:t>
            </a:r>
            <a:r>
              <a:rPr lang="en-US" dirty="0" smtClean="0"/>
              <a:t>nside the PPC is inefficient (does not use all available resources); </a:t>
            </a:r>
          </a:p>
          <a:p>
            <a:pPr lvl="1"/>
            <a:r>
              <a:rPr lang="en-US" dirty="0"/>
              <a:t>P</a:t>
            </a:r>
            <a:r>
              <a:rPr lang="en-US" dirty="0" smtClean="0"/>
              <a:t>roduction outside is impossible;  </a:t>
            </a:r>
          </a:p>
          <a:p>
            <a:pPr lvl="1"/>
            <a:r>
              <a:rPr lang="en-US" dirty="0"/>
              <a:t>P</a:t>
            </a:r>
            <a:r>
              <a:rPr lang="en-US" dirty="0" smtClean="0"/>
              <a:t>roduction  along the curve is full employment.</a:t>
            </a:r>
          </a:p>
          <a:p>
            <a:endParaRPr lang="en-US" dirty="0" smtClean="0"/>
          </a:p>
          <a:p>
            <a:r>
              <a:rPr lang="en-US" dirty="0" smtClean="0"/>
              <a:t>Countries can produce anywhere on the curve, but they want to produce the output with the greatest value.</a:t>
            </a:r>
          </a:p>
          <a:p>
            <a:pPr lvl="1"/>
            <a:r>
              <a:rPr lang="en-US" dirty="0" smtClean="0"/>
              <a:t>Greatest value is dependent on the trade price.</a:t>
            </a:r>
            <a:endParaRPr lang="en-US" dirty="0"/>
          </a:p>
        </p:txBody>
      </p:sp>
    </p:spTree>
    <p:extLst>
      <p:ext uri="{BB962C8B-B14F-4D97-AF65-F5344CB8AC3E}">
        <p14:creationId xmlns:p14="http://schemas.microsoft.com/office/powerpoint/2010/main" val="2356895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PPC </a:t>
            </a:r>
            <a:r>
              <a:rPr lang="en-US" sz="2800" dirty="0" smtClean="0"/>
              <a:t>(2 </a:t>
            </a:r>
            <a:r>
              <a:rPr lang="en-US" sz="2800" dirty="0"/>
              <a:t>of 4)</a:t>
            </a:r>
            <a:endParaRPr lang="en-US" dirty="0"/>
          </a:p>
        </p:txBody>
      </p:sp>
      <p:sp>
        <p:nvSpPr>
          <p:cNvPr id="3" name="Content Placeholder 2" descr="Figure 3.1 is a straightl ine PPC.  Bread is on the vertical axis and steel on the horizontal.  The slope of the PPC is the opportunity cost of steel:  -0.67.  Three points are marked.  Point A is inside the PPC and is inefficient.  Point B is on the PPC.  And Point C is outside the PPC and is impossible to produce." title="Figure 3.1"/>
          <p:cNvSpPr>
            <a:spLocks noGrp="1"/>
          </p:cNvSpPr>
          <p:nvPr>
            <p:ph idx="1"/>
          </p:nvPr>
        </p:nvSpPr>
        <p:spPr/>
        <p:txBody>
          <a:bodyPr>
            <a:normAutofit/>
          </a:bodyPr>
          <a:lstStyle/>
          <a:p>
            <a:pPr marL="0" indent="0" algn="ctr">
              <a:buNone/>
            </a:pPr>
            <a:endParaRPr lang="en-US" dirty="0" smtClean="0"/>
          </a:p>
          <a:p>
            <a:pPr marL="0" indent="0" algn="ctr">
              <a:buNone/>
            </a:pPr>
            <a:endParaRPr lang="en-US" dirty="0" smtClean="0"/>
          </a:p>
        </p:txBody>
      </p:sp>
      <p:pic>
        <p:nvPicPr>
          <p:cNvPr id="4" name="Picture 3" descr="The graph plots the amount of bread versus the amount of steel. The graphs falls through B, which is up and right of A and down and left of C."/>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2407" y="1993836"/>
            <a:ext cx="5679186" cy="3738689"/>
          </a:xfrm>
          <a:prstGeom prst="rect">
            <a:avLst/>
          </a:prstGeom>
        </p:spPr>
      </p:pic>
    </p:spTree>
    <p:extLst>
      <p:ext uri="{BB962C8B-B14F-4D97-AF65-F5344CB8AC3E}">
        <p14:creationId xmlns:p14="http://schemas.microsoft.com/office/powerpoint/2010/main" val="3896478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PPC </a:t>
            </a:r>
            <a:r>
              <a:rPr lang="en-US" sz="2800" dirty="0" smtClean="0"/>
              <a:t>(3 </a:t>
            </a:r>
            <a:r>
              <a:rPr lang="en-US" sz="2800" dirty="0"/>
              <a:t>of 4)</a:t>
            </a:r>
            <a:endParaRPr lang="en-US" dirty="0"/>
          </a:p>
        </p:txBody>
      </p:sp>
      <p:pic>
        <p:nvPicPr>
          <p:cNvPr id="4" name="Content Placeholder 3" descr="The graph plots the amount of bread versus the amount of steel.&#10;The P P C curve has slope negative 0.67 and falls through point B. &#10;The slope = the change in bread over the change in steel = the opportunity cost of steel."/>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2725" y="2054700"/>
            <a:ext cx="7358550" cy="3355499"/>
          </a:xfrm>
        </p:spPr>
      </p:pic>
    </p:spTree>
    <p:extLst>
      <p:ext uri="{BB962C8B-B14F-4D97-AF65-F5344CB8AC3E}">
        <p14:creationId xmlns:p14="http://schemas.microsoft.com/office/powerpoint/2010/main" val="2369496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PPC </a:t>
            </a:r>
            <a:r>
              <a:rPr lang="en-US" sz="2800" dirty="0" smtClean="0"/>
              <a:t>(4 </a:t>
            </a:r>
            <a:r>
              <a:rPr lang="en-US" sz="2800" dirty="0"/>
              <a:t>of 4)</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slope of the PPC is the </a:t>
            </a:r>
            <a:r>
              <a:rPr lang="en-US" b="1" dirty="0" smtClean="0"/>
              <a:t>relative price </a:t>
            </a:r>
            <a:r>
              <a:rPr lang="en-US" dirty="0" smtClean="0"/>
              <a:t>of the good on the horizontal axis. It is also the opportunity cost.</a:t>
            </a:r>
          </a:p>
          <a:p>
            <a:endParaRPr lang="en-US" dirty="0" smtClean="0"/>
          </a:p>
          <a:p>
            <a:r>
              <a:rPr lang="en-US" dirty="0" smtClean="0"/>
              <a:t>In our example, the slope is the amount of bread given up per unit of steel.</a:t>
            </a:r>
          </a:p>
          <a:p>
            <a:endParaRPr lang="en-US" dirty="0" smtClean="0"/>
          </a:p>
          <a:p>
            <a:r>
              <a:rPr lang="en-US" dirty="0" smtClean="0"/>
              <a:t>A relative price is the price of one good in terms of another;  the price of steel is measured in terms of bread.</a:t>
            </a:r>
          </a:p>
          <a:p>
            <a:pPr marL="0" indent="0" algn="ctr">
              <a:buNone/>
            </a:pPr>
            <a:endParaRPr lang="en-US" dirty="0"/>
          </a:p>
        </p:txBody>
      </p:sp>
    </p:spTree>
    <p:extLst>
      <p:ext uri="{BB962C8B-B14F-4D97-AF65-F5344CB8AC3E}">
        <p14:creationId xmlns:p14="http://schemas.microsoft.com/office/powerpoint/2010/main" val="2002951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 </a:t>
            </a:r>
            <a:r>
              <a:rPr lang="en-US" sz="2800" dirty="0" smtClean="0"/>
              <a:t>(1 of 2)</a:t>
            </a:r>
            <a:endParaRPr lang="en-US" sz="2800" dirty="0"/>
          </a:p>
        </p:txBody>
      </p:sp>
      <p:sp>
        <p:nvSpPr>
          <p:cNvPr id="3" name="Content Placeholder 2"/>
          <p:cNvSpPr>
            <a:spLocks noGrp="1"/>
          </p:cNvSpPr>
          <p:nvPr>
            <p:ph idx="1"/>
          </p:nvPr>
        </p:nvSpPr>
        <p:spPr/>
        <p:txBody>
          <a:bodyPr/>
          <a:lstStyle/>
          <a:p>
            <a:pPr marL="0" indent="0">
              <a:buNone/>
            </a:pPr>
            <a:r>
              <a:rPr lang="en-US" b="1" dirty="0" smtClean="0">
                <a:solidFill>
                  <a:schemeClr val="accent4">
                    <a:lumMod val="50000"/>
                  </a:schemeClr>
                </a:solidFill>
              </a:rPr>
              <a:t>3.1</a:t>
            </a:r>
            <a:r>
              <a:rPr lang="en-US" dirty="0" smtClean="0"/>
              <a:t>  Analyze numerical examples of absolute and comparative advantage.</a:t>
            </a:r>
          </a:p>
          <a:p>
            <a:pPr marL="0" indent="0">
              <a:buNone/>
            </a:pPr>
            <a:endParaRPr lang="en-US" dirty="0" smtClean="0"/>
          </a:p>
          <a:p>
            <a:pPr marL="0" indent="0">
              <a:buNone/>
            </a:pPr>
            <a:r>
              <a:rPr lang="en-US" b="1" dirty="0" smtClean="0">
                <a:solidFill>
                  <a:schemeClr val="accent4">
                    <a:lumMod val="50000"/>
                  </a:schemeClr>
                </a:solidFill>
              </a:rPr>
              <a:t>3.2</a:t>
            </a:r>
            <a:r>
              <a:rPr lang="en-US" dirty="0" smtClean="0"/>
              <a:t>  Draw a diagram showing gains from trade.</a:t>
            </a:r>
          </a:p>
          <a:p>
            <a:pPr marL="0" indent="0">
              <a:buNone/>
            </a:pPr>
            <a:endParaRPr lang="en-US" dirty="0" smtClean="0"/>
          </a:p>
          <a:p>
            <a:pPr marL="0" indent="0">
              <a:buNone/>
            </a:pPr>
            <a:r>
              <a:rPr lang="en-US" b="1" dirty="0" smtClean="0">
                <a:solidFill>
                  <a:schemeClr val="accent4">
                    <a:lumMod val="50000"/>
                  </a:schemeClr>
                </a:solidFill>
              </a:rPr>
              <a:t>3.3</a:t>
            </a:r>
            <a:r>
              <a:rPr lang="en-US" dirty="0" smtClean="0"/>
              <a:t>  Numerically compare and contrast absolute and comparative advantage.</a:t>
            </a:r>
          </a:p>
          <a:p>
            <a:endParaRPr lang="en-US" dirty="0"/>
          </a:p>
        </p:txBody>
      </p:sp>
    </p:spTree>
    <p:extLst>
      <p:ext uri="{BB962C8B-B14F-4D97-AF65-F5344CB8AC3E}">
        <p14:creationId xmlns:p14="http://schemas.microsoft.com/office/powerpoint/2010/main" val="35150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Situation </a:t>
            </a:r>
            <a:r>
              <a:rPr lang="en-US" dirty="0"/>
              <a:t>B</a:t>
            </a:r>
            <a:r>
              <a:rPr lang="en-US" dirty="0" smtClean="0"/>
              <a:t>efore </a:t>
            </a:r>
            <a:r>
              <a:rPr lang="en-US" dirty="0"/>
              <a:t>T</a:t>
            </a:r>
            <a:r>
              <a:rPr lang="en-US" dirty="0" smtClean="0"/>
              <a:t>rade </a:t>
            </a:r>
            <a:r>
              <a:rPr lang="en-US" dirty="0"/>
              <a:t>B</a:t>
            </a:r>
            <a:r>
              <a:rPr lang="en-US" dirty="0" smtClean="0"/>
              <a:t>egins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Autarky</a:t>
            </a:r>
            <a:r>
              <a:rPr lang="en-US" dirty="0" smtClean="0"/>
              <a:t> is the term given for countries that do not trade.</a:t>
            </a:r>
          </a:p>
          <a:p>
            <a:pPr lvl="1"/>
            <a:r>
              <a:rPr lang="en-US" dirty="0" smtClean="0"/>
              <a:t>Can only consume what they produce.</a:t>
            </a:r>
          </a:p>
          <a:p>
            <a:pPr lvl="1"/>
            <a:r>
              <a:rPr lang="en-US" dirty="0" smtClean="0"/>
              <a:t>The best they can do is to produce somewhere along their PPC.</a:t>
            </a:r>
          </a:p>
          <a:p>
            <a:pPr lvl="1"/>
            <a:r>
              <a:rPr lang="en-US" dirty="0" smtClean="0"/>
              <a:t>The actual production point depends on the relative demands for bread and steel.</a:t>
            </a:r>
          </a:p>
          <a:p>
            <a:endParaRPr lang="en-US" dirty="0" smtClean="0"/>
          </a:p>
          <a:p>
            <a:r>
              <a:rPr lang="en-US" dirty="0" smtClean="0"/>
              <a:t>Countries that trade can consume outside their PPC….How? </a:t>
            </a:r>
            <a:endParaRPr lang="en-US" dirty="0"/>
          </a:p>
        </p:txBody>
      </p:sp>
    </p:spTree>
    <p:extLst>
      <p:ext uri="{BB962C8B-B14F-4D97-AF65-F5344CB8AC3E}">
        <p14:creationId xmlns:p14="http://schemas.microsoft.com/office/powerpoint/2010/main" val="39154380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Gains from Trade </a:t>
            </a:r>
            <a:r>
              <a:rPr lang="en-US" sz="2800" dirty="0" smtClean="0"/>
              <a:t>(1 of 4 )</a:t>
            </a:r>
            <a:endParaRPr lang="en-US" sz="2800" dirty="0"/>
          </a:p>
        </p:txBody>
      </p:sp>
      <p:sp>
        <p:nvSpPr>
          <p:cNvPr id="3" name="Content Placeholder 2"/>
          <p:cNvSpPr>
            <a:spLocks noGrp="1"/>
          </p:cNvSpPr>
          <p:nvPr>
            <p:ph idx="1"/>
          </p:nvPr>
        </p:nvSpPr>
        <p:spPr/>
        <p:txBody>
          <a:bodyPr/>
          <a:lstStyle/>
          <a:p>
            <a:r>
              <a:rPr lang="en-US" dirty="0" smtClean="0"/>
              <a:t>Suppose the world (trade) price of steel is somewhere between the opportunity costs for steel in the US and Canada:</a:t>
            </a:r>
          </a:p>
          <a:p>
            <a:endParaRPr lang="en-US" dirty="0"/>
          </a:p>
          <a:p>
            <a:endParaRPr lang="en-US" dirty="0" smtClean="0"/>
          </a:p>
          <a:p>
            <a:r>
              <a:rPr lang="en-US" dirty="0" smtClean="0"/>
              <a:t>Let’s say the world price of steel is 2 loaves per ton:</a:t>
            </a:r>
          </a:p>
          <a:p>
            <a:pPr marL="0" indent="0" algn="ctr">
              <a:buNone/>
            </a:pPr>
            <a:endParaRPr lang="en-US" dirty="0" smtClean="0"/>
          </a:p>
          <a:p>
            <a:pPr marL="0" indent="0" algn="ctr">
              <a:buNone/>
            </a:pPr>
            <a:endParaRPr lang="en-US" dirty="0" smtClean="0"/>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864507847"/>
              </p:ext>
            </p:extLst>
          </p:nvPr>
        </p:nvGraphicFramePr>
        <p:xfrm>
          <a:off x="2745043" y="3194665"/>
          <a:ext cx="4226789" cy="956200"/>
        </p:xfrm>
        <a:graphic>
          <a:graphicData uri="http://schemas.openxmlformats.org/presentationml/2006/ole">
            <mc:AlternateContent xmlns:mc="http://schemas.openxmlformats.org/markup-compatibility/2006">
              <mc:Choice xmlns:v="urn:schemas-microsoft-com:vml" Requires="v">
                <p:oleObj spid="_x0000_s4142" name="Equation" r:id="rId3" imgW="2044700" imgH="469900" progId="Equation.3">
                  <p:embed/>
                </p:oleObj>
              </mc:Choice>
              <mc:Fallback>
                <p:oleObj name="Equation" r:id="rId3" imgW="2044700" imgH="469900" progId="Equation.3">
                  <p:embed/>
                  <p:pic>
                    <p:nvPicPr>
                      <p:cNvPr id="0" name=""/>
                      <p:cNvPicPr/>
                      <p:nvPr/>
                    </p:nvPicPr>
                    <p:blipFill>
                      <a:blip r:embed="rId4"/>
                      <a:stretch>
                        <a:fillRect/>
                      </a:stretch>
                    </p:blipFill>
                    <p:spPr>
                      <a:xfrm>
                        <a:off x="2745043" y="3194665"/>
                        <a:ext cx="4226789" cy="9562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497745220"/>
              </p:ext>
            </p:extLst>
          </p:nvPr>
        </p:nvGraphicFramePr>
        <p:xfrm>
          <a:off x="3716338" y="5027613"/>
          <a:ext cx="2284412" cy="957262"/>
        </p:xfrm>
        <a:graphic>
          <a:graphicData uri="http://schemas.openxmlformats.org/presentationml/2006/ole">
            <mc:AlternateContent xmlns:mc="http://schemas.openxmlformats.org/markup-compatibility/2006">
              <mc:Choice xmlns:v="urn:schemas-microsoft-com:vml" Requires="v">
                <p:oleObj spid="_x0000_s4143" name="Equation" r:id="rId5" imgW="1104900" imgH="469900" progId="Equation.3">
                  <p:embed/>
                </p:oleObj>
              </mc:Choice>
              <mc:Fallback>
                <p:oleObj name="Equation" r:id="rId5" imgW="1104900" imgH="469900" progId="Equation.3">
                  <p:embed/>
                  <p:pic>
                    <p:nvPicPr>
                      <p:cNvPr id="0" name=""/>
                      <p:cNvPicPr/>
                      <p:nvPr/>
                    </p:nvPicPr>
                    <p:blipFill>
                      <a:blip r:embed="rId6"/>
                      <a:stretch>
                        <a:fillRect/>
                      </a:stretch>
                    </p:blipFill>
                    <p:spPr>
                      <a:xfrm>
                        <a:off x="3716338" y="5027613"/>
                        <a:ext cx="2284412" cy="957262"/>
                      </a:xfrm>
                      <a:prstGeom prst="rect">
                        <a:avLst/>
                      </a:prstGeom>
                    </p:spPr>
                  </p:pic>
                </p:oleObj>
              </mc:Fallback>
            </mc:AlternateContent>
          </a:graphicData>
        </a:graphic>
      </p:graphicFrame>
    </p:spTree>
    <p:extLst>
      <p:ext uri="{BB962C8B-B14F-4D97-AF65-F5344CB8AC3E}">
        <p14:creationId xmlns:p14="http://schemas.microsoft.com/office/powerpoint/2010/main" val="33223754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Gains from Trade </a:t>
            </a:r>
            <a:r>
              <a:rPr lang="en-US" sz="2800" dirty="0" smtClean="0"/>
              <a:t>(2 </a:t>
            </a:r>
            <a:r>
              <a:rPr lang="en-US" sz="2800" dirty="0"/>
              <a:t>of 4 )</a:t>
            </a:r>
            <a:endParaRPr lang="en-US" dirty="0"/>
          </a:p>
        </p:txBody>
      </p:sp>
      <p:sp>
        <p:nvSpPr>
          <p:cNvPr id="3" name="Content Placeholder 2"/>
          <p:cNvSpPr>
            <a:spLocks noGrp="1"/>
          </p:cNvSpPr>
          <p:nvPr>
            <p:ph idx="1"/>
          </p:nvPr>
        </p:nvSpPr>
        <p:spPr/>
        <p:txBody>
          <a:bodyPr>
            <a:normAutofit lnSpcReduction="10000"/>
          </a:bodyPr>
          <a:lstStyle/>
          <a:p>
            <a:r>
              <a:rPr lang="en-US" dirty="0" smtClean="0"/>
              <a:t>The </a:t>
            </a:r>
            <a:r>
              <a:rPr lang="en-US" b="1" dirty="0" smtClean="0"/>
              <a:t>consumption possibilities curve (CPC)</a:t>
            </a:r>
            <a:r>
              <a:rPr lang="en-US" dirty="0" smtClean="0"/>
              <a:t> for the U.S. shows what the U.S. can consume when it produces at a point on its PPC and trades.</a:t>
            </a:r>
          </a:p>
          <a:p>
            <a:endParaRPr lang="en-US" dirty="0" smtClean="0"/>
          </a:p>
          <a:p>
            <a:r>
              <a:rPr lang="en-US" dirty="0" smtClean="0"/>
              <a:t>Its slope is –(</a:t>
            </a:r>
            <a:r>
              <a:rPr lang="en-US" dirty="0" err="1" smtClean="0"/>
              <a:t>Δ</a:t>
            </a:r>
            <a:r>
              <a:rPr lang="en-US" dirty="0" smtClean="0"/>
              <a:t> bread) ÷ (</a:t>
            </a:r>
            <a:r>
              <a:rPr lang="en-US" dirty="0" err="1" smtClean="0"/>
              <a:t>Δ</a:t>
            </a:r>
            <a:r>
              <a:rPr lang="en-US" dirty="0" smtClean="0"/>
              <a:t> steel) = -2.</a:t>
            </a:r>
          </a:p>
          <a:p>
            <a:endParaRPr lang="en-US" dirty="0" smtClean="0"/>
          </a:p>
          <a:p>
            <a:r>
              <a:rPr lang="en-US" dirty="0" smtClean="0"/>
              <a:t>The slope of the CPC is the world price of steel, which is the trade price.</a:t>
            </a:r>
          </a:p>
          <a:p>
            <a:endParaRPr lang="en-US" dirty="0"/>
          </a:p>
        </p:txBody>
      </p:sp>
    </p:spTree>
    <p:extLst>
      <p:ext uri="{BB962C8B-B14F-4D97-AF65-F5344CB8AC3E}">
        <p14:creationId xmlns:p14="http://schemas.microsoft.com/office/powerpoint/2010/main" val="38075958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Gains from Trade </a:t>
            </a:r>
            <a:r>
              <a:rPr lang="en-US" sz="2800" dirty="0" smtClean="0"/>
              <a:t>(3 </a:t>
            </a:r>
            <a:r>
              <a:rPr lang="en-US" sz="2800" dirty="0"/>
              <a:t>of 4 )</a:t>
            </a:r>
            <a:endParaRPr lang="en-US" dirty="0"/>
          </a:p>
        </p:txBody>
      </p:sp>
      <p:pic>
        <p:nvPicPr>
          <p:cNvPr id="4" name="Content Placeholder 3" descr="The graph plots amount of bread versus amount of steel. &#10;• The C P C curve has slope negative 2 and falls through A. &#10;• The P P C curve has slope negative 0.67 and falls through A.&#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9902" y="1936844"/>
            <a:ext cx="7624195" cy="3536856"/>
          </a:xfrm>
        </p:spPr>
      </p:pic>
    </p:spTree>
    <p:extLst>
      <p:ext uri="{BB962C8B-B14F-4D97-AF65-F5344CB8AC3E}">
        <p14:creationId xmlns:p14="http://schemas.microsoft.com/office/powerpoint/2010/main" val="1575030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Gains from Trade </a:t>
            </a:r>
            <a:r>
              <a:rPr lang="en-US" sz="2800" dirty="0" smtClean="0"/>
              <a:t>(4 </a:t>
            </a:r>
            <a:r>
              <a:rPr lang="en-US" sz="2800" dirty="0"/>
              <a:t>of 4 )</a:t>
            </a:r>
            <a:endParaRPr lang="en-US" dirty="0"/>
          </a:p>
        </p:txBody>
      </p:sp>
      <p:sp>
        <p:nvSpPr>
          <p:cNvPr id="3" name="Content Placeholder 2"/>
          <p:cNvSpPr>
            <a:spLocks noGrp="1"/>
          </p:cNvSpPr>
          <p:nvPr>
            <p:ph idx="1"/>
          </p:nvPr>
        </p:nvSpPr>
        <p:spPr/>
        <p:txBody>
          <a:bodyPr>
            <a:normAutofit fontScale="92500"/>
          </a:bodyPr>
          <a:lstStyle/>
          <a:p>
            <a:r>
              <a:rPr lang="en-US" dirty="0" smtClean="0"/>
              <a:t>When the U.S. increases steel output by 1 ton, it loses 0.67 loaves of bread.</a:t>
            </a:r>
          </a:p>
          <a:p>
            <a:pPr lvl="1"/>
            <a:r>
              <a:rPr lang="en-US" dirty="0" smtClean="0"/>
              <a:t>But it gains 2 loaves when it trades with Canada.</a:t>
            </a:r>
          </a:p>
          <a:p>
            <a:pPr lvl="1"/>
            <a:r>
              <a:rPr lang="en-US" dirty="0" smtClean="0"/>
              <a:t>Net</a:t>
            </a:r>
            <a:r>
              <a:rPr lang="en-US" b="1" dirty="0" smtClean="0"/>
              <a:t> </a:t>
            </a:r>
            <a:r>
              <a:rPr lang="en-US" dirty="0" smtClean="0"/>
              <a:t>gains from trade</a:t>
            </a:r>
            <a:r>
              <a:rPr lang="en-US" b="1" dirty="0" smtClean="0"/>
              <a:t> </a:t>
            </a:r>
            <a:r>
              <a:rPr lang="en-US" dirty="0" smtClean="0"/>
              <a:t>are 2 – 0.67 = 1.33 loaves.</a:t>
            </a:r>
          </a:p>
          <a:p>
            <a:endParaRPr lang="en-US" dirty="0" smtClean="0"/>
          </a:p>
          <a:p>
            <a:r>
              <a:rPr lang="en-US" dirty="0" smtClean="0"/>
              <a:t>When Canada increases bread output by 2 loaves, it loses 0.67 tons of steel output.</a:t>
            </a:r>
          </a:p>
          <a:p>
            <a:pPr lvl="1"/>
            <a:r>
              <a:rPr lang="en-US" dirty="0" smtClean="0"/>
              <a:t>But it trades 2 loaves for 1 ton of steel.</a:t>
            </a:r>
          </a:p>
          <a:p>
            <a:pPr lvl="1"/>
            <a:r>
              <a:rPr lang="en-US" dirty="0" smtClean="0"/>
              <a:t>Net gains from trade are 1 – 0.67 = 0.33 tons of steel.</a:t>
            </a:r>
          </a:p>
        </p:txBody>
      </p:sp>
    </p:spTree>
    <p:extLst>
      <p:ext uri="{BB962C8B-B14F-4D97-AF65-F5344CB8AC3E}">
        <p14:creationId xmlns:p14="http://schemas.microsoft.com/office/powerpoint/2010/main" val="37387204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Maximizing the Value of Output </a:t>
            </a:r>
            <a:r>
              <a:rPr lang="en-US" sz="3100" dirty="0" smtClean="0"/>
              <a:t>(1 of 3)</a:t>
            </a:r>
            <a:endParaRPr lang="en-US" sz="3100" dirty="0"/>
          </a:p>
        </p:txBody>
      </p:sp>
      <p:sp>
        <p:nvSpPr>
          <p:cNvPr id="3" name="Content Placeholder 2"/>
          <p:cNvSpPr>
            <a:spLocks noGrp="1"/>
          </p:cNvSpPr>
          <p:nvPr>
            <p:ph idx="1"/>
          </p:nvPr>
        </p:nvSpPr>
        <p:spPr/>
        <p:txBody>
          <a:bodyPr>
            <a:normAutofit fontScale="85000" lnSpcReduction="20000"/>
          </a:bodyPr>
          <a:lstStyle/>
          <a:p>
            <a:r>
              <a:rPr lang="en-US" dirty="0" smtClean="0"/>
              <a:t>Canada and the U.S. can produce anywhere on their PPCs.</a:t>
            </a:r>
          </a:p>
          <a:p>
            <a:endParaRPr lang="en-US" dirty="0" smtClean="0"/>
          </a:p>
          <a:p>
            <a:r>
              <a:rPr lang="en-US" dirty="0" smtClean="0"/>
              <a:t>What point on the PPC maximizes the consumption possibilities?</a:t>
            </a:r>
          </a:p>
          <a:p>
            <a:endParaRPr lang="en-US" dirty="0" smtClean="0"/>
          </a:p>
          <a:p>
            <a:r>
              <a:rPr lang="en-US" dirty="0" smtClean="0"/>
              <a:t>Consumption possibilities are maximized when we are on the CPC that is furthest out from the origin.</a:t>
            </a:r>
          </a:p>
          <a:p>
            <a:endParaRPr lang="en-US" dirty="0" smtClean="0"/>
          </a:p>
          <a:p>
            <a:r>
              <a:rPr lang="en-US" dirty="0" smtClean="0"/>
              <a:t>Maximizing the value of output maximizes the gains from trade.</a:t>
            </a:r>
            <a:endParaRPr lang="en-US" dirty="0"/>
          </a:p>
        </p:txBody>
      </p:sp>
    </p:spTree>
    <p:extLst>
      <p:ext uri="{BB962C8B-B14F-4D97-AF65-F5344CB8AC3E}">
        <p14:creationId xmlns:p14="http://schemas.microsoft.com/office/powerpoint/2010/main" val="29117077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Maximizing the Value of Output </a:t>
            </a:r>
            <a:r>
              <a:rPr lang="en-US" sz="3100" dirty="0" smtClean="0"/>
              <a:t>(2 </a:t>
            </a:r>
            <a:r>
              <a:rPr lang="en-US" sz="3100" dirty="0"/>
              <a:t>of 3)</a:t>
            </a:r>
            <a:endParaRPr lang="en-US" dirty="0"/>
          </a:p>
        </p:txBody>
      </p:sp>
      <p:pic>
        <p:nvPicPr>
          <p:cNvPr id="4" name="Content Placeholder 3" descr="The graph plots amount of bread versus amount of steel. &#10;• The C P C curve has slope negative 2 and falls through A. &#10;• The P P C curve has slope negative 0.67 and falls through A. &#10;• Shifting the C P C curve rightward produces the curve of C P C prime, which also has slope negative 2. The C P C prime curve falls through C, and it intersects the P P C curve at B on the x-axis.&#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34002" y="1968848"/>
            <a:ext cx="6275995" cy="3784252"/>
          </a:xfrm>
        </p:spPr>
      </p:pic>
    </p:spTree>
    <p:extLst>
      <p:ext uri="{BB962C8B-B14F-4D97-AF65-F5344CB8AC3E}">
        <p14:creationId xmlns:p14="http://schemas.microsoft.com/office/powerpoint/2010/main" val="27726871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606" y="274638"/>
            <a:ext cx="8454788" cy="1143000"/>
          </a:xfrm>
        </p:spPr>
        <p:txBody>
          <a:bodyPr>
            <a:normAutofit fontScale="90000"/>
          </a:bodyPr>
          <a:lstStyle/>
          <a:p>
            <a:r>
              <a:rPr lang="en-US" dirty="0"/>
              <a:t>Maximizing the Value of Output </a:t>
            </a:r>
            <a:r>
              <a:rPr lang="en-US" sz="3100" dirty="0" smtClean="0"/>
              <a:t>(3 </a:t>
            </a:r>
            <a:r>
              <a:rPr lang="en-US" sz="3100" dirty="0"/>
              <a:t>of 3)</a:t>
            </a:r>
            <a:endParaRPr lang="en-US" dirty="0"/>
          </a:p>
        </p:txBody>
      </p:sp>
      <p:pic>
        <p:nvPicPr>
          <p:cNvPr id="4" name="Content Placeholder 3" descr="The graph plots the amount of bread versus the amount of steel. &#10;• The C P C curve has slope negative 2 and falls from point B on the vertical axis.&#10;• The P P C curve has slope negative 3 and falls through point A.&#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71244" y="1778348"/>
            <a:ext cx="6001512" cy="3838805"/>
          </a:xfrm>
        </p:spPr>
      </p:pic>
    </p:spTree>
    <p:extLst>
      <p:ext uri="{BB962C8B-B14F-4D97-AF65-F5344CB8AC3E}">
        <p14:creationId xmlns:p14="http://schemas.microsoft.com/office/powerpoint/2010/main" val="28333614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Absolute Advantage versus </a:t>
            </a:r>
            <a:r>
              <a:rPr lang="en-US" dirty="0"/>
              <a:t>C</a:t>
            </a:r>
            <a:r>
              <a:rPr lang="en-US" dirty="0" smtClean="0"/>
              <a:t>omparative </a:t>
            </a:r>
            <a:r>
              <a:rPr lang="en-US" dirty="0"/>
              <a:t>A</a:t>
            </a:r>
            <a:r>
              <a:rPr lang="en-US" dirty="0" smtClean="0"/>
              <a:t>dvantage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Absolute advantage means a country has greater labor productivity.</a:t>
            </a:r>
          </a:p>
          <a:p>
            <a:endParaRPr lang="en-US" dirty="0" smtClean="0"/>
          </a:p>
          <a:p>
            <a:r>
              <a:rPr lang="en-US" dirty="0" smtClean="0"/>
              <a:t>Comparative advantage means a country has a lower opportunity cost.</a:t>
            </a:r>
          </a:p>
          <a:p>
            <a:endParaRPr lang="en-US" dirty="0" smtClean="0"/>
          </a:p>
          <a:p>
            <a:r>
              <a:rPr lang="en-US" dirty="0" smtClean="0"/>
              <a:t>The U.S. has an absolute advantage in steel because 3 tons per hour &gt; 1 ton per hour.</a:t>
            </a:r>
          </a:p>
          <a:p>
            <a:endParaRPr lang="en-US" dirty="0" smtClean="0"/>
          </a:p>
          <a:p>
            <a:r>
              <a:rPr lang="en-US" dirty="0" smtClean="0"/>
              <a:t>The U.S. also has a comparative advantage in steel because 0.67 loaves per ton &lt; 3 loaves per ton.</a:t>
            </a:r>
            <a:endParaRPr lang="en-US" dirty="0"/>
          </a:p>
        </p:txBody>
      </p:sp>
    </p:spTree>
    <p:extLst>
      <p:ext uri="{BB962C8B-B14F-4D97-AF65-F5344CB8AC3E}">
        <p14:creationId xmlns:p14="http://schemas.microsoft.com/office/powerpoint/2010/main" val="285630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Questions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Q:  What if a country does not have an absolute advantage in anything?</a:t>
            </a:r>
          </a:p>
          <a:p>
            <a:r>
              <a:rPr lang="en-US" dirty="0" smtClean="0"/>
              <a:t>A: It still benefits from trade.</a:t>
            </a:r>
          </a:p>
          <a:p>
            <a:endParaRPr lang="en-US" dirty="0" smtClean="0"/>
          </a:p>
          <a:p>
            <a:r>
              <a:rPr lang="en-US" dirty="0" smtClean="0"/>
              <a:t>Q:  What if a country has an absolute advantage in everything?</a:t>
            </a:r>
          </a:p>
          <a:p>
            <a:r>
              <a:rPr lang="en-US" dirty="0" smtClean="0"/>
              <a:t>A:  It still benefits from trade.</a:t>
            </a:r>
          </a:p>
          <a:p>
            <a:endParaRPr lang="en-US" dirty="0" smtClean="0"/>
          </a:p>
          <a:p>
            <a:r>
              <a:rPr lang="en-US" dirty="0" smtClean="0"/>
              <a:t>Comparative advantage shows why.</a:t>
            </a:r>
            <a:endParaRPr lang="en-US" b="1" dirty="0"/>
          </a:p>
        </p:txBody>
      </p:sp>
    </p:spTree>
    <p:extLst>
      <p:ext uri="{BB962C8B-B14F-4D97-AF65-F5344CB8AC3E}">
        <p14:creationId xmlns:p14="http://schemas.microsoft.com/office/powerpoint/2010/main" val="1156893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 </a:t>
            </a:r>
            <a:r>
              <a:rPr lang="en-US" sz="2800" dirty="0"/>
              <a:t>(1 of 2)</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solidFill>
                  <a:schemeClr val="accent4">
                    <a:lumMod val="50000"/>
                  </a:schemeClr>
                </a:solidFill>
              </a:rPr>
              <a:t>3.4</a:t>
            </a:r>
            <a:r>
              <a:rPr lang="en-US" dirty="0" smtClean="0"/>
              <a:t>  Explain how a country with no absolute advantage can still gain from trade.</a:t>
            </a:r>
          </a:p>
          <a:p>
            <a:pPr marL="0" indent="0">
              <a:buNone/>
            </a:pPr>
            <a:endParaRPr lang="en-US" dirty="0" smtClean="0"/>
          </a:p>
          <a:p>
            <a:pPr marL="0" indent="0">
              <a:buNone/>
            </a:pPr>
            <a:r>
              <a:rPr lang="en-US" b="1" dirty="0" smtClean="0">
                <a:solidFill>
                  <a:schemeClr val="accent4">
                    <a:lumMod val="50000"/>
                  </a:schemeClr>
                </a:solidFill>
              </a:rPr>
              <a:t>3.5</a:t>
            </a:r>
            <a:r>
              <a:rPr lang="en-US" dirty="0" smtClean="0"/>
              <a:t>  Contrast the concepts of comparative advantage and competitiveness.</a:t>
            </a:r>
          </a:p>
          <a:p>
            <a:pPr marL="0" indent="0">
              <a:buNone/>
            </a:pPr>
            <a:endParaRPr lang="en-US" dirty="0"/>
          </a:p>
          <a:p>
            <a:pPr marL="0" indent="0">
              <a:buNone/>
            </a:pPr>
            <a:r>
              <a:rPr lang="en-US" b="1" dirty="0" smtClean="0">
                <a:solidFill>
                  <a:schemeClr val="accent4">
                    <a:lumMod val="50000"/>
                  </a:schemeClr>
                </a:solidFill>
              </a:rPr>
              <a:t>3.6</a:t>
            </a:r>
            <a:r>
              <a:rPr lang="en-US" dirty="0" smtClean="0"/>
              <a:t>  Discuss the economic and ethical considerations of economic restructuring caused by international trade.</a:t>
            </a:r>
            <a:endParaRPr lang="en-US" dirty="0"/>
          </a:p>
        </p:txBody>
      </p:sp>
    </p:spTree>
    <p:extLst>
      <p:ext uri="{BB962C8B-B14F-4D97-AF65-F5344CB8AC3E}">
        <p14:creationId xmlns:p14="http://schemas.microsoft.com/office/powerpoint/2010/main" val="19885344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if </a:t>
            </a:r>
            <a:r>
              <a:rPr lang="en-US" dirty="0"/>
              <a:t>a</a:t>
            </a:r>
            <a:r>
              <a:rPr lang="en-US" dirty="0" smtClean="0"/>
              <a:t> </a:t>
            </a:r>
            <a:r>
              <a:rPr lang="en-US" dirty="0"/>
              <a:t>C</a:t>
            </a:r>
            <a:r>
              <a:rPr lang="en-US" dirty="0" smtClean="0"/>
              <a:t>ountry </a:t>
            </a:r>
            <a:r>
              <a:rPr lang="en-US" dirty="0"/>
              <a:t>H</a:t>
            </a:r>
            <a:r>
              <a:rPr lang="en-US" dirty="0" smtClean="0"/>
              <a:t>as </a:t>
            </a:r>
            <a:r>
              <a:rPr lang="en-US" dirty="0"/>
              <a:t>N</a:t>
            </a:r>
            <a:r>
              <a:rPr lang="en-US" dirty="0" smtClean="0"/>
              <a:t>o </a:t>
            </a:r>
            <a:r>
              <a:rPr lang="en-US" dirty="0"/>
              <a:t>A</a:t>
            </a:r>
            <a:r>
              <a:rPr lang="en-US" dirty="0" smtClean="0"/>
              <a:t>bsolute </a:t>
            </a:r>
            <a:r>
              <a:rPr lang="en-US" dirty="0"/>
              <a:t>A</a:t>
            </a:r>
            <a:r>
              <a:rPr lang="en-US" dirty="0" smtClean="0"/>
              <a:t>dvantage? </a:t>
            </a:r>
            <a:r>
              <a:rPr lang="en-US" sz="3100" dirty="0" smtClean="0"/>
              <a:t>(1 of 2)</a:t>
            </a:r>
            <a:endParaRPr lang="en-US" sz="3100"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678536270"/>
              </p:ext>
            </p:extLst>
          </p:nvPr>
        </p:nvGraphicFramePr>
        <p:xfrm>
          <a:off x="1489075" y="1898650"/>
          <a:ext cx="6369051" cy="1244601"/>
        </p:xfrm>
        <a:graphic>
          <a:graphicData uri="http://schemas.openxmlformats.org/drawingml/2006/table">
            <a:tbl>
              <a:tblPr firstRow="1" bandRow="1">
                <a:tableStyleId>{BDBED569-4797-4DF1-A0F4-6AAB3CD982D8}</a:tableStyleId>
              </a:tblPr>
              <a:tblGrid>
                <a:gridCol w="2123017">
                  <a:extLst>
                    <a:ext uri="{9D8B030D-6E8A-4147-A177-3AD203B41FA5}">
                      <a16:colId xmlns:a16="http://schemas.microsoft.com/office/drawing/2014/main" xmlns="" val="20000"/>
                    </a:ext>
                  </a:extLst>
                </a:gridCol>
                <a:gridCol w="2123017">
                  <a:extLst>
                    <a:ext uri="{9D8B030D-6E8A-4147-A177-3AD203B41FA5}">
                      <a16:colId xmlns:a16="http://schemas.microsoft.com/office/drawing/2014/main" xmlns="" val="20001"/>
                    </a:ext>
                  </a:extLst>
                </a:gridCol>
                <a:gridCol w="2123017">
                  <a:extLst>
                    <a:ext uri="{9D8B030D-6E8A-4147-A177-3AD203B41FA5}">
                      <a16:colId xmlns:a16="http://schemas.microsoft.com/office/drawing/2014/main" xmlns="" val="20002"/>
                    </a:ext>
                  </a:extLst>
                </a:gridCol>
              </a:tblGrid>
              <a:tr h="411061">
                <a:tc>
                  <a:txBody>
                    <a:bodyPr/>
                    <a:lstStyle/>
                    <a:p>
                      <a:pPr algn="ctr"/>
                      <a:r>
                        <a:rPr lang="en-US" dirty="0" smtClean="0">
                          <a:solidFill>
                            <a:schemeClr val="bg1"/>
                          </a:solidFill>
                        </a:rPr>
                        <a:t>Blank</a:t>
                      </a:r>
                      <a:endParaRPr lang="en-US" dirty="0">
                        <a:solidFill>
                          <a:schemeClr val="bg1"/>
                        </a:solidFill>
                      </a:endParaRPr>
                    </a:p>
                  </a:txBody>
                  <a:tcPr marL="44873" marR="44873"/>
                </a:tc>
                <a:tc>
                  <a:txBody>
                    <a:bodyPr/>
                    <a:lstStyle/>
                    <a:p>
                      <a:pPr algn="ctr"/>
                      <a:r>
                        <a:rPr lang="en-US" dirty="0" smtClean="0"/>
                        <a:t>Japan</a:t>
                      </a:r>
                      <a:endParaRPr lang="en-US" dirty="0"/>
                    </a:p>
                  </a:txBody>
                  <a:tcPr marL="44873" marR="44873"/>
                </a:tc>
                <a:tc>
                  <a:txBody>
                    <a:bodyPr/>
                    <a:lstStyle/>
                    <a:p>
                      <a:pPr algn="ctr"/>
                      <a:r>
                        <a:rPr lang="en-US" dirty="0" smtClean="0"/>
                        <a:t>Malaysia</a:t>
                      </a:r>
                      <a:endParaRPr lang="en-US" dirty="0"/>
                    </a:p>
                  </a:txBody>
                  <a:tcPr marL="44873" marR="44873"/>
                </a:tc>
                <a:extLst>
                  <a:ext uri="{0D108BD9-81ED-4DB2-BD59-A6C34878D82A}">
                    <a16:rowId xmlns:a16="http://schemas.microsoft.com/office/drawing/2014/main" xmlns="" val="10000"/>
                  </a:ext>
                </a:extLst>
              </a:tr>
              <a:tr h="416770">
                <a:tc>
                  <a:txBody>
                    <a:bodyPr/>
                    <a:lstStyle/>
                    <a:p>
                      <a:pPr algn="ctr"/>
                      <a:r>
                        <a:rPr lang="en-US" dirty="0" smtClean="0"/>
                        <a:t>Cars</a:t>
                      </a:r>
                      <a:endParaRPr lang="en-US" dirty="0"/>
                    </a:p>
                  </a:txBody>
                  <a:tcPr marL="44873" marR="44873"/>
                </a:tc>
                <a:tc>
                  <a:txBody>
                    <a:bodyPr/>
                    <a:lstStyle/>
                    <a:p>
                      <a:pPr algn="ctr"/>
                      <a:r>
                        <a:rPr lang="en-US" dirty="0" smtClean="0"/>
                        <a:t>2 cars</a:t>
                      </a:r>
                      <a:endParaRPr lang="en-US" dirty="0"/>
                    </a:p>
                  </a:txBody>
                  <a:tcPr marL="44873" marR="44873"/>
                </a:tc>
                <a:tc>
                  <a:txBody>
                    <a:bodyPr/>
                    <a:lstStyle/>
                    <a:p>
                      <a:pPr algn="ctr"/>
                      <a:r>
                        <a:rPr lang="en-US" dirty="0" smtClean="0"/>
                        <a:t>0.5 cars</a:t>
                      </a:r>
                      <a:endParaRPr lang="en-US" dirty="0"/>
                    </a:p>
                  </a:txBody>
                  <a:tcPr marL="44873" marR="44873"/>
                </a:tc>
                <a:extLst>
                  <a:ext uri="{0D108BD9-81ED-4DB2-BD59-A6C34878D82A}">
                    <a16:rowId xmlns:a16="http://schemas.microsoft.com/office/drawing/2014/main" xmlns="" val="10001"/>
                  </a:ext>
                </a:extLst>
              </a:tr>
              <a:tr h="416770">
                <a:tc>
                  <a:txBody>
                    <a:bodyPr/>
                    <a:lstStyle/>
                    <a:p>
                      <a:pPr algn="ctr"/>
                      <a:r>
                        <a:rPr lang="en-US" dirty="0" smtClean="0"/>
                        <a:t>Steel</a:t>
                      </a:r>
                      <a:endParaRPr lang="en-US" dirty="0"/>
                    </a:p>
                  </a:txBody>
                  <a:tcPr marL="44873" marR="44873"/>
                </a:tc>
                <a:tc>
                  <a:txBody>
                    <a:bodyPr/>
                    <a:lstStyle/>
                    <a:p>
                      <a:pPr algn="ctr"/>
                      <a:r>
                        <a:rPr lang="en-US" dirty="0" smtClean="0"/>
                        <a:t>2 tons</a:t>
                      </a:r>
                      <a:endParaRPr lang="en-US" dirty="0"/>
                    </a:p>
                  </a:txBody>
                  <a:tcPr marL="44873" marR="44873"/>
                </a:tc>
                <a:tc>
                  <a:txBody>
                    <a:bodyPr/>
                    <a:lstStyle/>
                    <a:p>
                      <a:pPr algn="ctr"/>
                      <a:r>
                        <a:rPr lang="en-US" dirty="0" smtClean="0"/>
                        <a:t>1 ton</a:t>
                      </a:r>
                      <a:endParaRPr lang="en-US" dirty="0"/>
                    </a:p>
                  </a:txBody>
                  <a:tcPr marL="44873" marR="44873"/>
                </a:tc>
                <a:extLst>
                  <a:ext uri="{0D108BD9-81ED-4DB2-BD59-A6C34878D82A}">
                    <a16:rowId xmlns:a16="http://schemas.microsoft.com/office/drawing/2014/main" xmlns="" val="10002"/>
                  </a:ext>
                </a:extLst>
              </a:tr>
            </a:tbl>
          </a:graphicData>
        </a:graphic>
      </p:graphicFrame>
      <p:sp>
        <p:nvSpPr>
          <p:cNvPr id="5" name="Content Placeholder 4"/>
          <p:cNvSpPr>
            <a:spLocks noGrp="1"/>
          </p:cNvSpPr>
          <p:nvPr>
            <p:ph sz="half" idx="2"/>
          </p:nvPr>
        </p:nvSpPr>
        <p:spPr>
          <a:xfrm>
            <a:off x="457199" y="3571875"/>
            <a:ext cx="7686675" cy="2651125"/>
          </a:xfrm>
        </p:spPr>
        <p:txBody>
          <a:bodyPr>
            <a:normAutofit fontScale="92500" lnSpcReduction="10000"/>
          </a:bodyPr>
          <a:lstStyle/>
          <a:p>
            <a:r>
              <a:rPr lang="en-US" dirty="0" smtClean="0"/>
              <a:t>Japan has an absolute advantage in both goods, but a comparative advantage is cars:  </a:t>
            </a:r>
          </a:p>
          <a:p>
            <a:pPr marL="0" indent="0" algn="ctr">
              <a:buNone/>
            </a:pPr>
            <a:r>
              <a:rPr lang="en-US" dirty="0" smtClean="0"/>
              <a:t>1 ton per car &lt; 2 tons per car.</a:t>
            </a:r>
          </a:p>
          <a:p>
            <a:r>
              <a:rPr lang="en-US" dirty="0" smtClean="0"/>
              <a:t>Malaysia has an absolute advantage in nothing, but a comparative advantage in steel:</a:t>
            </a:r>
          </a:p>
          <a:p>
            <a:pPr marL="0" indent="0" algn="ctr">
              <a:buNone/>
            </a:pPr>
            <a:r>
              <a:rPr lang="en-US" dirty="0" smtClean="0"/>
              <a:t>½ car per ton &lt; 1 car per ton.</a:t>
            </a:r>
            <a:endParaRPr lang="en-US" dirty="0"/>
          </a:p>
        </p:txBody>
      </p:sp>
    </p:spTree>
    <p:extLst>
      <p:ext uri="{BB962C8B-B14F-4D97-AF65-F5344CB8AC3E}">
        <p14:creationId xmlns:p14="http://schemas.microsoft.com/office/powerpoint/2010/main" val="16720507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What if a Country Has No Absolute Advantage</a:t>
            </a:r>
            <a:r>
              <a:rPr lang="en-US" dirty="0" smtClean="0"/>
              <a:t>? </a:t>
            </a:r>
            <a:r>
              <a:rPr lang="en-US" sz="3100" dirty="0" smtClean="0"/>
              <a:t>(2 </a:t>
            </a:r>
            <a:r>
              <a:rPr lang="en-US" sz="3100" dirty="0"/>
              <a:t>of 2)</a:t>
            </a:r>
            <a:endParaRPr lang="en-US" dirty="0"/>
          </a:p>
        </p:txBody>
      </p:sp>
      <p:sp>
        <p:nvSpPr>
          <p:cNvPr id="6" name="Content Placeholder 5"/>
          <p:cNvSpPr>
            <a:spLocks noGrp="1"/>
          </p:cNvSpPr>
          <p:nvPr>
            <p:ph idx="1"/>
          </p:nvPr>
        </p:nvSpPr>
        <p:spPr/>
        <p:txBody>
          <a:bodyPr>
            <a:normAutofit fontScale="92500" lnSpcReduction="20000"/>
          </a:bodyPr>
          <a:lstStyle/>
          <a:p>
            <a:r>
              <a:rPr lang="en-US" dirty="0" smtClean="0"/>
              <a:t>The world price of cars will settle between 1 and 2 tons of steel per car.  Let’s say 1.5.</a:t>
            </a:r>
          </a:p>
          <a:p>
            <a:endParaRPr lang="en-US" dirty="0"/>
          </a:p>
          <a:p>
            <a:r>
              <a:rPr lang="en-US" dirty="0" smtClean="0"/>
              <a:t>Japan specializes in cars and trades 1 car for 1.5 tons of steel. It is better off because making steel costs 1 car per 1.0 tons.</a:t>
            </a:r>
          </a:p>
          <a:p>
            <a:endParaRPr lang="en-US" dirty="0"/>
          </a:p>
          <a:p>
            <a:r>
              <a:rPr lang="en-US" dirty="0" smtClean="0"/>
              <a:t>Malaysia specializes in steel and trades 1.5 tons for a car.  It is better off because making cars costs 2 tons per car.</a:t>
            </a:r>
          </a:p>
          <a:p>
            <a:endParaRPr lang="en-US" dirty="0"/>
          </a:p>
        </p:txBody>
      </p:sp>
    </p:spTree>
    <p:extLst>
      <p:ext uri="{BB962C8B-B14F-4D97-AF65-F5344CB8AC3E}">
        <p14:creationId xmlns:p14="http://schemas.microsoft.com/office/powerpoint/2010/main" val="40573576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Case Study:  Republic of Korea</a:t>
            </a:r>
            <a:endParaRPr lang="en-US" dirty="0"/>
          </a:p>
        </p:txBody>
      </p:sp>
      <p:sp>
        <p:nvSpPr>
          <p:cNvPr id="7" name="Content Placeholder 6"/>
          <p:cNvSpPr>
            <a:spLocks noGrp="1"/>
          </p:cNvSpPr>
          <p:nvPr>
            <p:ph sz="half" idx="1"/>
          </p:nvPr>
        </p:nvSpPr>
        <p:spPr>
          <a:xfrm>
            <a:off x="457200" y="1600201"/>
            <a:ext cx="7797800" cy="2336800"/>
          </a:xfrm>
        </p:spPr>
        <p:txBody>
          <a:bodyPr>
            <a:normAutofit fontScale="92500" lnSpcReduction="20000"/>
          </a:bodyPr>
          <a:lstStyle/>
          <a:p>
            <a:r>
              <a:rPr lang="en-US" dirty="0" smtClean="0"/>
              <a:t>South Korea developed rapidly after the Korean War ended in 1953. It has one of the best growth records of any country. </a:t>
            </a:r>
          </a:p>
          <a:p>
            <a:r>
              <a:rPr lang="en-US" dirty="0" smtClean="0"/>
              <a:t>It gradually increased its comparative advantage in higher and higher valued products.</a:t>
            </a:r>
          </a:p>
          <a:p>
            <a:r>
              <a:rPr lang="en-US" dirty="0" smtClean="0"/>
              <a:t>Export industries played a key role.</a:t>
            </a:r>
            <a:endParaRPr lang="en-US" dirty="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366465390"/>
              </p:ext>
            </p:extLst>
          </p:nvPr>
        </p:nvGraphicFramePr>
        <p:xfrm>
          <a:off x="587375" y="4160340"/>
          <a:ext cx="8099425" cy="1645920"/>
        </p:xfrm>
        <a:graphic>
          <a:graphicData uri="http://schemas.openxmlformats.org/drawingml/2006/table">
            <a:tbl>
              <a:tblPr firstRow="1" bandRow="1">
                <a:tableStyleId>{BDBED569-4797-4DF1-A0F4-6AAB3CD982D8}</a:tableStyleId>
              </a:tblPr>
              <a:tblGrid>
                <a:gridCol w="3540125">
                  <a:extLst>
                    <a:ext uri="{9D8B030D-6E8A-4147-A177-3AD203B41FA5}">
                      <a16:colId xmlns:a16="http://schemas.microsoft.com/office/drawing/2014/main" xmlns="" val="20000"/>
                    </a:ext>
                  </a:extLst>
                </a:gridCol>
                <a:gridCol w="1174750">
                  <a:extLst>
                    <a:ext uri="{9D8B030D-6E8A-4147-A177-3AD203B41FA5}">
                      <a16:colId xmlns:a16="http://schemas.microsoft.com/office/drawing/2014/main" xmlns="" val="20001"/>
                    </a:ext>
                  </a:extLst>
                </a:gridCol>
                <a:gridCol w="1174750">
                  <a:extLst>
                    <a:ext uri="{9D8B030D-6E8A-4147-A177-3AD203B41FA5}">
                      <a16:colId xmlns:a16="http://schemas.microsoft.com/office/drawing/2014/main" xmlns="" val="20002"/>
                    </a:ext>
                  </a:extLst>
                </a:gridCol>
                <a:gridCol w="1158875">
                  <a:extLst>
                    <a:ext uri="{9D8B030D-6E8A-4147-A177-3AD203B41FA5}">
                      <a16:colId xmlns:a16="http://schemas.microsoft.com/office/drawing/2014/main" xmlns="" val="20003"/>
                    </a:ext>
                  </a:extLst>
                </a:gridCol>
                <a:gridCol w="1050925">
                  <a:extLst>
                    <a:ext uri="{9D8B030D-6E8A-4147-A177-3AD203B41FA5}">
                      <a16:colId xmlns:a16="http://schemas.microsoft.com/office/drawing/2014/main" xmlns="" val="20004"/>
                    </a:ext>
                  </a:extLst>
                </a:gridCol>
              </a:tblGrid>
              <a:tr h="370840">
                <a:tc>
                  <a:txBody>
                    <a:bodyPr/>
                    <a:lstStyle/>
                    <a:p>
                      <a:pPr marL="0" marR="0" indent="0" algn="l" defTabSz="457200" rtl="0" eaLnBrk="1" fontAlgn="auto" latinLnBrk="0" hangingPunct="1">
                        <a:lnSpc>
                          <a:spcPct val="200000"/>
                        </a:lnSpc>
                        <a:spcBef>
                          <a:spcPts val="0"/>
                        </a:spcBef>
                        <a:spcAft>
                          <a:spcPts val="0"/>
                        </a:spcAft>
                        <a:buClrTx/>
                        <a:buSzTx/>
                        <a:buFontTx/>
                        <a:buNone/>
                        <a:tabLst/>
                        <a:defRPr/>
                      </a:pPr>
                      <a:r>
                        <a:rPr lang="en-US" sz="1800" dirty="0">
                          <a:effectLst/>
                        </a:rPr>
                        <a:t> </a:t>
                      </a:r>
                      <a:r>
                        <a:rPr lang="en-US" dirty="0" smtClean="0">
                          <a:solidFill>
                            <a:schemeClr val="bg1"/>
                          </a:solidFill>
                        </a:rPr>
                        <a:t>Blank</a:t>
                      </a:r>
                    </a:p>
                  </a:txBody>
                  <a:tcPr marL="68580" marR="68580" marT="0" marB="0"/>
                </a:tc>
                <a:tc>
                  <a:txBody>
                    <a:bodyPr/>
                    <a:lstStyle/>
                    <a:p>
                      <a:pPr marL="0" marR="0">
                        <a:lnSpc>
                          <a:spcPct val="200000"/>
                        </a:lnSpc>
                        <a:spcBef>
                          <a:spcPts val="0"/>
                        </a:spcBef>
                        <a:spcAft>
                          <a:spcPts val="0"/>
                        </a:spcAft>
                        <a:tabLst>
                          <a:tab pos="1458595" algn="l"/>
                          <a:tab pos="3327400" algn="l"/>
                        </a:tabLst>
                      </a:pPr>
                      <a:r>
                        <a:rPr lang="en-US" sz="1800" dirty="0">
                          <a:effectLst/>
                        </a:rPr>
                        <a:t>1960</a:t>
                      </a:r>
                      <a:endParaRPr lang="en-US" sz="1800" b="1" dirty="0">
                        <a:solidFill>
                          <a:srgbClr val="00ADEF"/>
                        </a:solidFill>
                        <a:effectLst/>
                        <a:latin typeface="Frutiger-BoldCn"/>
                        <a:ea typeface="Times New Roman"/>
                        <a:cs typeface="Frutiger-BoldCn"/>
                      </a:endParaRPr>
                    </a:p>
                  </a:txBody>
                  <a:tcPr marL="68580" marR="68580" marT="0" marB="0"/>
                </a:tc>
                <a:tc>
                  <a:txBody>
                    <a:bodyPr/>
                    <a:lstStyle/>
                    <a:p>
                      <a:pPr marL="0" marR="0">
                        <a:lnSpc>
                          <a:spcPct val="200000"/>
                        </a:lnSpc>
                        <a:spcBef>
                          <a:spcPts val="0"/>
                        </a:spcBef>
                        <a:spcAft>
                          <a:spcPts val="0"/>
                        </a:spcAft>
                        <a:tabLst>
                          <a:tab pos="1458595" algn="l"/>
                          <a:tab pos="3327400" algn="l"/>
                        </a:tabLst>
                      </a:pPr>
                      <a:r>
                        <a:rPr lang="en-US" sz="1800" dirty="0">
                          <a:effectLst/>
                        </a:rPr>
                        <a:t>1980</a:t>
                      </a:r>
                      <a:endParaRPr lang="en-US" sz="1800" b="1" dirty="0">
                        <a:solidFill>
                          <a:srgbClr val="00ADEF"/>
                        </a:solidFill>
                        <a:effectLst/>
                        <a:latin typeface="Frutiger-BoldCn"/>
                        <a:ea typeface="Times New Roman"/>
                        <a:cs typeface="Frutiger-BoldCn"/>
                      </a:endParaRPr>
                    </a:p>
                  </a:txBody>
                  <a:tcPr marL="68580" marR="68580" marT="0" marB="0"/>
                </a:tc>
                <a:tc>
                  <a:txBody>
                    <a:bodyPr/>
                    <a:lstStyle/>
                    <a:p>
                      <a:pPr marL="0" marR="0">
                        <a:lnSpc>
                          <a:spcPct val="200000"/>
                        </a:lnSpc>
                        <a:spcBef>
                          <a:spcPts val="0"/>
                        </a:spcBef>
                        <a:spcAft>
                          <a:spcPts val="0"/>
                        </a:spcAft>
                        <a:tabLst>
                          <a:tab pos="1458595" algn="l"/>
                          <a:tab pos="3327400" algn="l"/>
                        </a:tabLst>
                      </a:pPr>
                      <a:r>
                        <a:rPr lang="en-US" sz="1800" dirty="0">
                          <a:effectLst/>
                        </a:rPr>
                        <a:t>2000</a:t>
                      </a:r>
                      <a:endParaRPr lang="en-US" sz="1800" b="1" dirty="0">
                        <a:solidFill>
                          <a:srgbClr val="00ADEF"/>
                        </a:solidFill>
                        <a:effectLst/>
                        <a:latin typeface="Frutiger-BoldCn"/>
                        <a:ea typeface="Times New Roman"/>
                        <a:cs typeface="Frutiger-BoldCn"/>
                      </a:endParaRPr>
                    </a:p>
                  </a:txBody>
                  <a:tcPr marL="68580" marR="68580" marT="0" marB="0"/>
                </a:tc>
                <a:tc>
                  <a:txBody>
                    <a:bodyPr/>
                    <a:lstStyle/>
                    <a:p>
                      <a:pPr marL="0" marR="0">
                        <a:lnSpc>
                          <a:spcPct val="200000"/>
                        </a:lnSpc>
                        <a:spcBef>
                          <a:spcPts val="0"/>
                        </a:spcBef>
                        <a:spcAft>
                          <a:spcPts val="0"/>
                        </a:spcAft>
                        <a:tabLst>
                          <a:tab pos="1458595" algn="l"/>
                          <a:tab pos="3327400" algn="l"/>
                        </a:tabLst>
                      </a:pPr>
                      <a:r>
                        <a:rPr lang="en-US" sz="1800" dirty="0">
                          <a:effectLst/>
                        </a:rPr>
                        <a:t>2010</a:t>
                      </a:r>
                      <a:endParaRPr lang="en-US" sz="1800" b="1" dirty="0">
                        <a:solidFill>
                          <a:srgbClr val="00ADEF"/>
                        </a:solidFill>
                        <a:effectLst/>
                        <a:latin typeface="Frutiger-BoldCn"/>
                        <a:ea typeface="Times New Roman"/>
                        <a:cs typeface="Frutiger-BoldCn"/>
                      </a:endParaRPr>
                    </a:p>
                  </a:txBody>
                  <a:tcPr marL="68580" marR="68580" marT="0" marB="0"/>
                </a:tc>
                <a:extLst>
                  <a:ext uri="{0D108BD9-81ED-4DB2-BD59-A6C34878D82A}">
                    <a16:rowId xmlns:a16="http://schemas.microsoft.com/office/drawing/2014/main" xmlns="" val="10000"/>
                  </a:ext>
                </a:extLst>
              </a:tr>
              <a:tr h="370840">
                <a:tc>
                  <a:txBody>
                    <a:bodyPr/>
                    <a:lstStyle/>
                    <a:p>
                      <a:pPr marL="0" marR="0">
                        <a:lnSpc>
                          <a:spcPct val="200000"/>
                        </a:lnSpc>
                        <a:spcBef>
                          <a:spcPts val="0"/>
                        </a:spcBef>
                        <a:spcAft>
                          <a:spcPts val="0"/>
                        </a:spcAft>
                        <a:tabLst>
                          <a:tab pos="1458595" algn="l"/>
                          <a:tab pos="2863850" algn="l"/>
                        </a:tabLst>
                      </a:pPr>
                      <a:r>
                        <a:rPr lang="en-US" sz="1800" dirty="0">
                          <a:effectLst/>
                        </a:rPr>
                        <a:t>GDP per capita ($US, 2000)</a:t>
                      </a:r>
                      <a:endParaRPr lang="en-US" sz="1800" dirty="0">
                        <a:solidFill>
                          <a:srgbClr val="000000"/>
                        </a:solidFill>
                        <a:effectLst/>
                        <a:latin typeface="TimesTen-Roman"/>
                        <a:ea typeface="Times New Roman"/>
                        <a:cs typeface="TimesTen-Roman"/>
                      </a:endParaRPr>
                    </a:p>
                  </a:txBody>
                  <a:tcPr marL="68580" marR="68580" marT="0" marB="0"/>
                </a:tc>
                <a:tc>
                  <a:txBody>
                    <a:bodyPr/>
                    <a:lstStyle/>
                    <a:p>
                      <a:pPr marL="0" marR="0">
                        <a:lnSpc>
                          <a:spcPct val="200000"/>
                        </a:lnSpc>
                        <a:spcBef>
                          <a:spcPts val="0"/>
                        </a:spcBef>
                        <a:spcAft>
                          <a:spcPts val="0"/>
                        </a:spcAft>
                        <a:tabLst>
                          <a:tab pos="1458595" algn="l"/>
                          <a:tab pos="2863850" algn="l"/>
                          <a:tab pos="450215" algn="dec"/>
                        </a:tabLst>
                      </a:pPr>
                      <a:r>
                        <a:rPr lang="en-US" sz="1800">
                          <a:effectLst/>
                        </a:rPr>
                        <a:t>1,154</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nSpc>
                          <a:spcPct val="200000"/>
                        </a:lnSpc>
                        <a:spcBef>
                          <a:spcPts val="0"/>
                        </a:spcBef>
                        <a:spcAft>
                          <a:spcPts val="0"/>
                        </a:spcAft>
                        <a:tabLst>
                          <a:tab pos="1458595" algn="l"/>
                          <a:tab pos="2863850" algn="l"/>
                          <a:tab pos="450215" algn="dec"/>
                        </a:tabLst>
                      </a:pPr>
                      <a:r>
                        <a:rPr lang="en-US" sz="1800">
                          <a:effectLst/>
                        </a:rPr>
                        <a:t>3,358</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nSpc>
                          <a:spcPct val="200000"/>
                        </a:lnSpc>
                        <a:spcBef>
                          <a:spcPts val="0"/>
                        </a:spcBef>
                        <a:spcAft>
                          <a:spcPts val="0"/>
                        </a:spcAft>
                        <a:tabLst>
                          <a:tab pos="1458595" algn="l"/>
                          <a:tab pos="2863850" algn="l"/>
                          <a:tab pos="450215" algn="dec"/>
                        </a:tabLst>
                      </a:pPr>
                      <a:r>
                        <a:rPr lang="en-US" sz="1800">
                          <a:effectLst/>
                        </a:rPr>
                        <a:t>11,347</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nSpc>
                          <a:spcPct val="200000"/>
                        </a:lnSpc>
                        <a:spcBef>
                          <a:spcPts val="0"/>
                        </a:spcBef>
                        <a:spcAft>
                          <a:spcPts val="0"/>
                        </a:spcAft>
                        <a:tabLst>
                          <a:tab pos="1458595" algn="l"/>
                          <a:tab pos="2863850" algn="l"/>
                          <a:tab pos="450215" algn="dec"/>
                        </a:tabLst>
                      </a:pPr>
                      <a:r>
                        <a:rPr lang="en-US" sz="1800" dirty="0">
                          <a:effectLst/>
                        </a:rPr>
                        <a:t>16,372</a:t>
                      </a:r>
                      <a:endParaRPr lang="en-US" sz="1800" dirty="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xmlns="" val="10001"/>
                  </a:ext>
                </a:extLst>
              </a:tr>
              <a:tr h="370840">
                <a:tc>
                  <a:txBody>
                    <a:bodyPr/>
                    <a:lstStyle/>
                    <a:p>
                      <a:pPr marL="0" marR="0">
                        <a:lnSpc>
                          <a:spcPct val="200000"/>
                        </a:lnSpc>
                        <a:spcBef>
                          <a:spcPts val="0"/>
                        </a:spcBef>
                        <a:spcAft>
                          <a:spcPts val="0"/>
                        </a:spcAft>
                        <a:tabLst>
                          <a:tab pos="1458595" algn="l"/>
                          <a:tab pos="2863850" algn="l"/>
                        </a:tabLst>
                      </a:pPr>
                      <a:r>
                        <a:rPr lang="en-US" sz="1800" dirty="0">
                          <a:effectLst/>
                        </a:rPr>
                        <a:t>Trade-to-GDP ratio</a:t>
                      </a:r>
                      <a:endParaRPr lang="en-US" sz="1800" dirty="0">
                        <a:solidFill>
                          <a:srgbClr val="000000"/>
                        </a:solidFill>
                        <a:effectLst/>
                        <a:latin typeface="TimesTen-Roman"/>
                        <a:ea typeface="Times New Roman"/>
                        <a:cs typeface="TimesTen-Roman"/>
                      </a:endParaRPr>
                    </a:p>
                  </a:txBody>
                  <a:tcPr marL="68580" marR="68580" marT="0" marB="0"/>
                </a:tc>
                <a:tc>
                  <a:txBody>
                    <a:bodyPr/>
                    <a:lstStyle/>
                    <a:p>
                      <a:pPr marL="0" marR="0">
                        <a:lnSpc>
                          <a:spcPct val="200000"/>
                        </a:lnSpc>
                        <a:spcBef>
                          <a:spcPts val="0"/>
                        </a:spcBef>
                        <a:spcAft>
                          <a:spcPts val="0"/>
                        </a:spcAft>
                        <a:tabLst>
                          <a:tab pos="1458595" algn="l"/>
                          <a:tab pos="2863850" algn="l"/>
                          <a:tab pos="450215" algn="dec"/>
                        </a:tabLst>
                      </a:pPr>
                      <a:r>
                        <a:rPr lang="en-US" sz="1800">
                          <a:effectLst/>
                        </a:rPr>
                        <a:t>15.8</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nSpc>
                          <a:spcPct val="200000"/>
                        </a:lnSpc>
                        <a:spcBef>
                          <a:spcPts val="0"/>
                        </a:spcBef>
                        <a:spcAft>
                          <a:spcPts val="0"/>
                        </a:spcAft>
                        <a:tabLst>
                          <a:tab pos="1458595" algn="l"/>
                          <a:tab pos="2863850" algn="l"/>
                          <a:tab pos="450215" algn="dec"/>
                        </a:tabLst>
                      </a:pPr>
                      <a:r>
                        <a:rPr lang="en-US" sz="1800" dirty="0">
                          <a:effectLst/>
                        </a:rPr>
                        <a:t>72.0</a:t>
                      </a:r>
                      <a:endParaRPr lang="en-US" sz="1800" dirty="0">
                        <a:solidFill>
                          <a:srgbClr val="000000"/>
                        </a:solidFill>
                        <a:effectLst/>
                        <a:latin typeface="TimesTen-Roman"/>
                        <a:ea typeface="Times New Roman"/>
                        <a:cs typeface="TimesTen-Roman"/>
                      </a:endParaRPr>
                    </a:p>
                  </a:txBody>
                  <a:tcPr marL="68580" marR="68580" marT="0" marB="0"/>
                </a:tc>
                <a:tc>
                  <a:txBody>
                    <a:bodyPr/>
                    <a:lstStyle/>
                    <a:p>
                      <a:pPr marL="0" marR="0">
                        <a:lnSpc>
                          <a:spcPct val="200000"/>
                        </a:lnSpc>
                        <a:spcBef>
                          <a:spcPts val="0"/>
                        </a:spcBef>
                        <a:spcAft>
                          <a:spcPts val="0"/>
                        </a:spcAft>
                        <a:tabLst>
                          <a:tab pos="1458595" algn="l"/>
                          <a:tab pos="2863850" algn="l"/>
                          <a:tab pos="450215" algn="dec"/>
                        </a:tabLst>
                      </a:pPr>
                      <a:r>
                        <a:rPr lang="en-US" sz="1800">
                          <a:effectLst/>
                        </a:rPr>
                        <a:t>74.3</a:t>
                      </a:r>
                      <a:endParaRPr lang="en-US" sz="1800">
                        <a:solidFill>
                          <a:srgbClr val="000000"/>
                        </a:solidFill>
                        <a:effectLst/>
                        <a:latin typeface="TimesTen-Roman"/>
                        <a:ea typeface="Times New Roman"/>
                        <a:cs typeface="TimesTen-Roman"/>
                      </a:endParaRPr>
                    </a:p>
                  </a:txBody>
                  <a:tcPr marL="68580" marR="68580" marT="0" marB="0"/>
                </a:tc>
                <a:tc>
                  <a:txBody>
                    <a:bodyPr/>
                    <a:lstStyle/>
                    <a:p>
                      <a:pPr marL="0" marR="0">
                        <a:lnSpc>
                          <a:spcPct val="200000"/>
                        </a:lnSpc>
                        <a:spcBef>
                          <a:spcPts val="0"/>
                        </a:spcBef>
                        <a:spcAft>
                          <a:spcPts val="0"/>
                        </a:spcAft>
                        <a:tabLst>
                          <a:tab pos="1458595" algn="l"/>
                          <a:tab pos="2863850" algn="l"/>
                          <a:tab pos="450215" algn="dec"/>
                        </a:tabLst>
                      </a:pPr>
                      <a:r>
                        <a:rPr lang="en-US" sz="1800" dirty="0">
                          <a:effectLst/>
                        </a:rPr>
                        <a:t>102.0</a:t>
                      </a:r>
                      <a:endParaRPr lang="en-US" sz="1800" dirty="0">
                        <a:solidFill>
                          <a:srgbClr val="000000"/>
                        </a:solidFill>
                        <a:effectLst/>
                        <a:latin typeface="TimesTen-Roman"/>
                        <a:ea typeface="Times New Roman"/>
                        <a:cs typeface="TimesTen-Roman"/>
                      </a:endParaRPr>
                    </a:p>
                  </a:txBody>
                  <a:tcPr marL="68580" marR="68580" marT="0" marB="0"/>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760660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Comparative Advantage versus Competitive </a:t>
            </a:r>
            <a:r>
              <a:rPr lang="en-US" dirty="0"/>
              <a:t>A</a:t>
            </a:r>
            <a:r>
              <a:rPr lang="en-US" dirty="0" smtClean="0"/>
              <a:t>dvantage </a:t>
            </a:r>
            <a:r>
              <a:rPr lang="en-US" sz="3100" dirty="0" smtClean="0"/>
              <a:t>(1 of 2)</a:t>
            </a:r>
            <a:endParaRPr lang="en-US" sz="3100" dirty="0"/>
          </a:p>
        </p:txBody>
      </p:sp>
      <p:sp>
        <p:nvSpPr>
          <p:cNvPr id="6" name="Content Placeholder 5"/>
          <p:cNvSpPr>
            <a:spLocks noGrp="1"/>
          </p:cNvSpPr>
          <p:nvPr>
            <p:ph idx="1"/>
          </p:nvPr>
        </p:nvSpPr>
        <p:spPr/>
        <p:txBody>
          <a:bodyPr>
            <a:normAutofit fontScale="85000" lnSpcReduction="20000"/>
          </a:bodyPr>
          <a:lstStyle/>
          <a:p>
            <a:r>
              <a:rPr lang="en-US" dirty="0" smtClean="0"/>
              <a:t>Competitive advantage means selling at a lower cost.</a:t>
            </a:r>
          </a:p>
          <a:p>
            <a:endParaRPr lang="en-US" dirty="0" smtClean="0"/>
          </a:p>
          <a:p>
            <a:r>
              <a:rPr lang="en-US" dirty="0" smtClean="0"/>
              <a:t>Comparative advantage means having a lower opportunity cost.</a:t>
            </a:r>
          </a:p>
          <a:p>
            <a:endParaRPr lang="en-US" dirty="0" smtClean="0"/>
          </a:p>
          <a:p>
            <a:r>
              <a:rPr lang="en-US" dirty="0" smtClean="0"/>
              <a:t>Comparative advantage = competitive advantage when markets are perfectly competitive and the prices of all inputs and outputs reflect their relative scarcity.</a:t>
            </a:r>
          </a:p>
          <a:p>
            <a:endParaRPr lang="en-US" dirty="0" smtClean="0"/>
          </a:p>
          <a:p>
            <a:r>
              <a:rPr lang="en-US" dirty="0" smtClean="0"/>
              <a:t>Comparative advantage ≠ competitive advantage when prices do not reflect the relative scarcity.</a:t>
            </a:r>
            <a:endParaRPr lang="en-US" dirty="0"/>
          </a:p>
        </p:txBody>
      </p:sp>
    </p:spTree>
    <p:extLst>
      <p:ext uri="{BB962C8B-B14F-4D97-AF65-F5344CB8AC3E}">
        <p14:creationId xmlns:p14="http://schemas.microsoft.com/office/powerpoint/2010/main" val="16247403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Comparative Advantage versus Competitive Advantage </a:t>
            </a:r>
            <a:r>
              <a:rPr lang="en-US" sz="3100" dirty="0" smtClean="0"/>
              <a:t>(2 </a:t>
            </a:r>
            <a:r>
              <a:rPr lang="en-US" sz="3100" dirty="0"/>
              <a:t>of 2)</a:t>
            </a:r>
            <a:endParaRPr lang="en-US" dirty="0"/>
          </a:p>
        </p:txBody>
      </p:sp>
      <p:sp>
        <p:nvSpPr>
          <p:cNvPr id="6" name="Content Placeholder 5"/>
          <p:cNvSpPr>
            <a:spLocks noGrp="1"/>
          </p:cNvSpPr>
          <p:nvPr>
            <p:ph idx="1"/>
          </p:nvPr>
        </p:nvSpPr>
        <p:spPr/>
        <p:txBody>
          <a:bodyPr>
            <a:normAutofit fontScale="92500" lnSpcReduction="20000"/>
          </a:bodyPr>
          <a:lstStyle/>
          <a:p>
            <a:r>
              <a:rPr lang="en-US" dirty="0" smtClean="0"/>
              <a:t>Comparative advantage ≠ competitive advantage when prices do not reflect the relative scarcity.  When is that?</a:t>
            </a:r>
          </a:p>
          <a:p>
            <a:pPr lvl="1"/>
            <a:r>
              <a:rPr lang="en-US" dirty="0" smtClean="0"/>
              <a:t>In trade, this occurs mostly when governments supply protection or subsidies.</a:t>
            </a:r>
          </a:p>
          <a:p>
            <a:pPr lvl="1"/>
            <a:r>
              <a:rPr lang="en-US" dirty="0" smtClean="0"/>
              <a:t>Protection drives up the price of imports</a:t>
            </a:r>
          </a:p>
          <a:p>
            <a:pPr lvl="1"/>
            <a:r>
              <a:rPr lang="en-US" dirty="0" smtClean="0"/>
              <a:t>Subsidies drives down the private cost of production.</a:t>
            </a:r>
          </a:p>
          <a:p>
            <a:endParaRPr lang="en-US" dirty="0" smtClean="0"/>
          </a:p>
          <a:p>
            <a:r>
              <a:rPr lang="en-US" dirty="0" smtClean="0">
                <a:solidFill>
                  <a:srgbClr val="800000"/>
                </a:solidFill>
              </a:rPr>
              <a:t>Countries can be internationally competitive in industries where they do not have a comparative advantage if they receive subsidies. </a:t>
            </a:r>
            <a:endParaRPr lang="en-US" dirty="0">
              <a:solidFill>
                <a:srgbClr val="800000"/>
              </a:solidFill>
            </a:endParaRPr>
          </a:p>
        </p:txBody>
      </p:sp>
    </p:spTree>
    <p:extLst>
      <p:ext uri="{BB962C8B-B14F-4D97-AF65-F5344CB8AC3E}">
        <p14:creationId xmlns:p14="http://schemas.microsoft.com/office/powerpoint/2010/main" val="26142080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Restructuring </a:t>
            </a:r>
            <a:r>
              <a:rPr lang="en-US" sz="2800" dirty="0" smtClean="0"/>
              <a:t>(1 of 3)</a:t>
            </a:r>
            <a:endParaRPr lang="en-US" sz="2800" dirty="0"/>
          </a:p>
        </p:txBody>
      </p:sp>
      <p:sp>
        <p:nvSpPr>
          <p:cNvPr id="3" name="Content Placeholder 2"/>
          <p:cNvSpPr>
            <a:spLocks noGrp="1"/>
          </p:cNvSpPr>
          <p:nvPr>
            <p:ph idx="1"/>
          </p:nvPr>
        </p:nvSpPr>
        <p:spPr/>
        <p:txBody>
          <a:bodyPr>
            <a:normAutofit fontScale="85000" lnSpcReduction="10000"/>
          </a:bodyPr>
          <a:lstStyle/>
          <a:p>
            <a:r>
              <a:rPr lang="en-US" dirty="0" smtClean="0"/>
              <a:t>When trade begins, economies move from one point to another on their PPC.  In our simple model, the U.S. bread industry and the Canadian steel industry disappeared.</a:t>
            </a:r>
          </a:p>
          <a:p>
            <a:endParaRPr lang="en-US" dirty="0" smtClean="0"/>
          </a:p>
          <a:p>
            <a:r>
              <a:rPr lang="en-US" dirty="0" smtClean="0"/>
              <a:t>Both economies underwent </a:t>
            </a:r>
            <a:r>
              <a:rPr lang="en-US" b="1" dirty="0" smtClean="0"/>
              <a:t>economic restructuring: </a:t>
            </a:r>
            <a:r>
              <a:rPr lang="en-US" dirty="0" smtClean="0"/>
              <a:t>some industries grew, others shrank.</a:t>
            </a:r>
          </a:p>
          <a:p>
            <a:endParaRPr lang="en-US" dirty="0" smtClean="0"/>
          </a:p>
          <a:p>
            <a:r>
              <a:rPr lang="en-US" dirty="0" smtClean="0">
                <a:solidFill>
                  <a:srgbClr val="800000"/>
                </a:solidFill>
              </a:rPr>
              <a:t>Both Canada and the U.S. benefitted, but not necessarily every individual—bread workers in the U.S. and steel workers in Canada must change jobs.</a:t>
            </a:r>
            <a:endParaRPr lang="en-US" dirty="0">
              <a:solidFill>
                <a:srgbClr val="800000"/>
              </a:solidFill>
            </a:endParaRPr>
          </a:p>
        </p:txBody>
      </p:sp>
    </p:spTree>
    <p:extLst>
      <p:ext uri="{BB962C8B-B14F-4D97-AF65-F5344CB8AC3E}">
        <p14:creationId xmlns:p14="http://schemas.microsoft.com/office/powerpoint/2010/main" val="10294882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 Restructuring </a:t>
            </a:r>
            <a:r>
              <a:rPr lang="en-US" sz="2800" dirty="0" smtClean="0"/>
              <a:t>(2 </a:t>
            </a:r>
            <a:r>
              <a:rPr lang="en-US" sz="2800" dirty="0"/>
              <a:t>of 3)</a:t>
            </a:r>
            <a:endParaRPr lang="en-US" dirty="0"/>
          </a:p>
        </p:txBody>
      </p:sp>
      <p:sp>
        <p:nvSpPr>
          <p:cNvPr id="3" name="Content Placeholder 2"/>
          <p:cNvSpPr>
            <a:spLocks noGrp="1"/>
          </p:cNvSpPr>
          <p:nvPr>
            <p:ph idx="1"/>
          </p:nvPr>
        </p:nvSpPr>
        <p:spPr/>
        <p:txBody>
          <a:bodyPr>
            <a:normAutofit fontScale="92500"/>
          </a:bodyPr>
          <a:lstStyle/>
          <a:p>
            <a:r>
              <a:rPr lang="en-US" dirty="0" smtClean="0"/>
              <a:t>In our simple model, everyone is employed, workers are equally adept at both industries, and there are no costs associated with changing jobs.</a:t>
            </a:r>
          </a:p>
          <a:p>
            <a:endParaRPr lang="en-US" dirty="0" smtClean="0"/>
          </a:p>
          <a:p>
            <a:r>
              <a:rPr lang="en-US" dirty="0" smtClean="0"/>
              <a:t>In the real world:</a:t>
            </a:r>
          </a:p>
          <a:p>
            <a:pPr lvl="1"/>
            <a:r>
              <a:rPr lang="en-US" dirty="0" smtClean="0"/>
              <a:t>Not everyone can easily find a job.</a:t>
            </a:r>
          </a:p>
          <a:p>
            <a:pPr lvl="1"/>
            <a:r>
              <a:rPr lang="en-US" dirty="0" smtClean="0"/>
              <a:t>We are not equally adept at any industry.</a:t>
            </a:r>
          </a:p>
          <a:p>
            <a:pPr lvl="1"/>
            <a:r>
              <a:rPr lang="en-US" dirty="0" smtClean="0"/>
              <a:t>It costs money, time, and psychological resources to move from one place to another.</a:t>
            </a:r>
            <a:endParaRPr lang="en-US" dirty="0"/>
          </a:p>
        </p:txBody>
      </p:sp>
    </p:spTree>
    <p:extLst>
      <p:ext uri="{BB962C8B-B14F-4D97-AF65-F5344CB8AC3E}">
        <p14:creationId xmlns:p14="http://schemas.microsoft.com/office/powerpoint/2010/main" val="4360332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Economic Restructuring </a:t>
            </a:r>
            <a:r>
              <a:rPr lang="en-US" sz="2800" dirty="0" smtClean="0"/>
              <a:t>(3 </a:t>
            </a:r>
            <a:r>
              <a:rPr lang="en-US" sz="2800" dirty="0"/>
              <a:t>of 3)</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Most countries have programs to ease the burden of job losses caused by trade.</a:t>
            </a:r>
          </a:p>
          <a:p>
            <a:endParaRPr lang="en-US" dirty="0" smtClean="0"/>
          </a:p>
          <a:p>
            <a:r>
              <a:rPr lang="en-US" dirty="0" smtClean="0"/>
              <a:t>In the U.S., this is called </a:t>
            </a:r>
            <a:r>
              <a:rPr lang="en-US" b="1" dirty="0"/>
              <a:t>t</a:t>
            </a:r>
            <a:r>
              <a:rPr lang="en-US" b="1" dirty="0" smtClean="0"/>
              <a:t>rade adjustment assistance (TAA).  </a:t>
            </a:r>
          </a:p>
          <a:p>
            <a:endParaRPr lang="en-US" dirty="0" smtClean="0"/>
          </a:p>
          <a:p>
            <a:r>
              <a:rPr lang="en-US" dirty="0" smtClean="0">
                <a:solidFill>
                  <a:srgbClr val="800000"/>
                </a:solidFill>
              </a:rPr>
              <a:t>TAA is justified by several arguments:</a:t>
            </a:r>
          </a:p>
          <a:p>
            <a:pPr lvl="1"/>
            <a:r>
              <a:rPr lang="en-US" dirty="0"/>
              <a:t>T</a:t>
            </a:r>
            <a:r>
              <a:rPr lang="en-US" dirty="0" smtClean="0"/>
              <a:t>rade makes the nation better off;  the winners can compensate the losers and still gain.</a:t>
            </a:r>
          </a:p>
          <a:p>
            <a:pPr lvl="1"/>
            <a:r>
              <a:rPr lang="en-US" dirty="0" smtClean="0"/>
              <a:t>Fairness.</a:t>
            </a:r>
          </a:p>
          <a:p>
            <a:pPr lvl="1"/>
            <a:r>
              <a:rPr lang="en-US" dirty="0" smtClean="0"/>
              <a:t>Not doing so creates a backlash that endangers trade and the gains from trade.</a:t>
            </a:r>
          </a:p>
          <a:p>
            <a:endParaRPr lang="en-US" dirty="0" smtClean="0"/>
          </a:p>
        </p:txBody>
      </p:sp>
    </p:spTree>
    <p:extLst>
      <p:ext uri="{BB962C8B-B14F-4D97-AF65-F5344CB8AC3E}">
        <p14:creationId xmlns:p14="http://schemas.microsoft.com/office/powerpoint/2010/main" val="30872488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05800" cy="1097280"/>
          </a:xfrm>
        </p:spPr>
        <p:txBody>
          <a:bodyPr/>
          <a:lstStyle/>
          <a:p>
            <a:pPr algn="l"/>
            <a:r>
              <a:rPr lang="en-US" sz="3600" b="1" dirty="0" smtClean="0">
                <a:solidFill>
                  <a:srgbClr val="007FA3"/>
                </a:solidFill>
                <a:latin typeface="+mj-lt"/>
                <a:cs typeface="Arial" panose="020B0604020202020204" pitchFamily="34" charset="0"/>
              </a:rPr>
              <a:t>Copyright</a:t>
            </a:r>
            <a:endParaRPr lang="en-US" sz="2000" b="1" dirty="0">
              <a:solidFill>
                <a:srgbClr val="007FA3"/>
              </a:solidFill>
              <a:latin typeface="+mj-lt"/>
              <a:cs typeface="Arial" panose="020B0604020202020204" pitchFamily="34" charset="0"/>
            </a:endParaRPr>
          </a:p>
        </p:txBody>
      </p:sp>
      <p:pic>
        <p:nvPicPr>
          <p:cNvPr id="4" name="Picture 4" descr="The notice reads as follows: this work is protected by United States copyright laws and is provided solely for the use of instructors in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to honor the intended pedagogical purposes and the needs of other instructors who rely on these material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2057400"/>
            <a:ext cx="7406208" cy="2451720"/>
          </a:xfrm>
          <a:prstGeom prst="rect">
            <a:avLst/>
          </a:prstGeom>
          <a:solidFill>
            <a:schemeClr val="hlink"/>
          </a:solidFill>
          <a:ln>
            <a:solidFill>
              <a:schemeClr val="bg1"/>
            </a:solidFill>
            <a:miter lim="800000"/>
            <a:headEnd/>
            <a:tailEnd/>
          </a:ln>
        </p:spPr>
      </p:pic>
    </p:spTree>
    <p:extLst>
      <p:ext uri="{BB962C8B-B14F-4D97-AF65-F5344CB8AC3E}">
        <p14:creationId xmlns:p14="http://schemas.microsoft.com/office/powerpoint/2010/main" val="17285453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51000"/>
          </a:xfrm>
        </p:spPr>
        <p:txBody>
          <a:bodyPr>
            <a:normAutofit fontScale="90000"/>
          </a:bodyPr>
          <a:lstStyle/>
          <a:p>
            <a:r>
              <a:rPr lang="en-US" dirty="0" smtClean="0"/>
              <a:t>Adam Smith and </a:t>
            </a:r>
            <a:br>
              <a:rPr lang="en-US" dirty="0" smtClean="0"/>
            </a:br>
            <a:r>
              <a:rPr lang="en-US" i="1" dirty="0" smtClean="0"/>
              <a:t>The Wealth of Nations </a:t>
            </a:r>
            <a:r>
              <a:rPr lang="en-US" sz="3100" dirty="0" smtClean="0"/>
              <a:t>(1 of 3)</a:t>
            </a:r>
            <a:endParaRPr lang="en-US" sz="3100" dirty="0"/>
          </a:p>
        </p:txBody>
      </p:sp>
      <p:sp>
        <p:nvSpPr>
          <p:cNvPr id="3" name="Content Placeholder 2"/>
          <p:cNvSpPr>
            <a:spLocks noGrp="1"/>
          </p:cNvSpPr>
          <p:nvPr>
            <p:ph idx="1"/>
          </p:nvPr>
        </p:nvSpPr>
        <p:spPr/>
        <p:txBody>
          <a:bodyPr>
            <a:normAutofit fontScale="85000" lnSpcReduction="10000"/>
          </a:bodyPr>
          <a:lstStyle/>
          <a:p>
            <a:r>
              <a:rPr lang="en-US" dirty="0" smtClean="0"/>
              <a:t>Smith published his great work in 1776:  </a:t>
            </a:r>
            <a:r>
              <a:rPr lang="en-US" i="1" dirty="0" smtClean="0"/>
              <a:t>An Inquiry into the Nature and Causes of the Wealth of Nations.</a:t>
            </a:r>
          </a:p>
          <a:p>
            <a:endParaRPr lang="en-US" i="1" dirty="0" smtClean="0"/>
          </a:p>
          <a:p>
            <a:r>
              <a:rPr lang="en-US" dirty="0" smtClean="0"/>
              <a:t>He criticized the dominant school of thought, called </a:t>
            </a:r>
            <a:r>
              <a:rPr lang="en-US" b="1" dirty="0" smtClean="0"/>
              <a:t>mercantilism.</a:t>
            </a:r>
          </a:p>
          <a:p>
            <a:pPr lvl="1"/>
            <a:r>
              <a:rPr lang="en-US" dirty="0" smtClean="0"/>
              <a:t>Mercantilism is sometimes called the politics and economics of nation building.</a:t>
            </a:r>
          </a:p>
          <a:p>
            <a:pPr lvl="1"/>
            <a:r>
              <a:rPr lang="en-US" dirty="0" smtClean="0"/>
              <a:t>Mercantilists favored exports because they earned gold  for a nation; they discouraged imports because they cost a nation its gold.</a:t>
            </a:r>
          </a:p>
          <a:p>
            <a:pPr lvl="1"/>
            <a:r>
              <a:rPr lang="en-US" dirty="0" smtClean="0"/>
              <a:t>Gold could be used to pay for armies and navies.</a:t>
            </a:r>
            <a:endParaRPr lang="en-US" dirty="0"/>
          </a:p>
        </p:txBody>
      </p:sp>
    </p:spTree>
    <p:extLst>
      <p:ext uri="{BB962C8B-B14F-4D97-AF65-F5344CB8AC3E}">
        <p14:creationId xmlns:p14="http://schemas.microsoft.com/office/powerpoint/2010/main" val="1949395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Adam Smith and </a:t>
            </a:r>
            <a:br>
              <a:rPr lang="en-US" dirty="0"/>
            </a:br>
            <a:r>
              <a:rPr lang="en-US" i="1" dirty="0"/>
              <a:t>The Wealth of Nations </a:t>
            </a:r>
            <a:r>
              <a:rPr lang="en-US" sz="3100" dirty="0" smtClean="0"/>
              <a:t>(2 </a:t>
            </a:r>
            <a:r>
              <a:rPr lang="en-US" sz="3100" dirty="0"/>
              <a:t>of 3)</a:t>
            </a:r>
            <a:endParaRPr lang="en-US" dirty="0"/>
          </a:p>
        </p:txBody>
      </p:sp>
      <p:sp>
        <p:nvSpPr>
          <p:cNvPr id="3" name="Content Placeholder 2"/>
          <p:cNvSpPr>
            <a:spLocks noGrp="1"/>
          </p:cNvSpPr>
          <p:nvPr>
            <p:ph idx="1"/>
          </p:nvPr>
        </p:nvSpPr>
        <p:spPr/>
        <p:txBody>
          <a:bodyPr>
            <a:normAutofit/>
          </a:bodyPr>
          <a:lstStyle/>
          <a:p>
            <a:r>
              <a:rPr lang="en-US" dirty="0" smtClean="0"/>
              <a:t>Smith’s arguments against mercantilism:</a:t>
            </a:r>
          </a:p>
          <a:p>
            <a:pPr lvl="1"/>
            <a:r>
              <a:rPr lang="en-US" dirty="0" smtClean="0"/>
              <a:t> </a:t>
            </a:r>
            <a:r>
              <a:rPr lang="en-US" dirty="0"/>
              <a:t>I</a:t>
            </a:r>
            <a:r>
              <a:rPr lang="en-US" dirty="0" smtClean="0"/>
              <a:t>mports enable countries to live better;</a:t>
            </a:r>
          </a:p>
          <a:p>
            <a:pPr lvl="1"/>
            <a:r>
              <a:rPr lang="en-US" dirty="0" smtClean="0"/>
              <a:t>Voluntary exchange is positive sum, not </a:t>
            </a:r>
            <a:r>
              <a:rPr lang="en-US" b="1" dirty="0" smtClean="0"/>
              <a:t>zero sum:  </a:t>
            </a:r>
            <a:r>
              <a:rPr lang="en-US" dirty="0" smtClean="0"/>
              <a:t>both sides gain.</a:t>
            </a:r>
          </a:p>
          <a:p>
            <a:pPr lvl="1"/>
            <a:r>
              <a:rPr lang="en-US" dirty="0" smtClean="0"/>
              <a:t>Trade extends the market and enables specialization and innovation and thereby creates wealth.</a:t>
            </a:r>
          </a:p>
          <a:p>
            <a:pPr lvl="1"/>
            <a:r>
              <a:rPr lang="en-US" dirty="0" smtClean="0"/>
              <a:t>Trade barriers shrink the size of the market and limit innovation and specialization.</a:t>
            </a:r>
            <a:endParaRPr lang="en-US" dirty="0"/>
          </a:p>
        </p:txBody>
      </p:sp>
    </p:spTree>
    <p:extLst>
      <p:ext uri="{BB962C8B-B14F-4D97-AF65-F5344CB8AC3E}">
        <p14:creationId xmlns:p14="http://schemas.microsoft.com/office/powerpoint/2010/main" val="3401864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Adam Smith and </a:t>
            </a:r>
            <a:br>
              <a:rPr lang="en-US" dirty="0"/>
            </a:br>
            <a:r>
              <a:rPr lang="en-US" i="1" dirty="0"/>
              <a:t>The Wealth of Nations </a:t>
            </a:r>
            <a:r>
              <a:rPr lang="en-US" sz="3100" dirty="0" smtClean="0"/>
              <a:t>(3 </a:t>
            </a:r>
            <a:r>
              <a:rPr lang="en-US" sz="3100" dirty="0"/>
              <a:t>of 3)</a:t>
            </a:r>
            <a:endParaRPr lang="en-US" dirty="0"/>
          </a:p>
        </p:txBody>
      </p:sp>
      <p:sp>
        <p:nvSpPr>
          <p:cNvPr id="3" name="Content Placeholder 2"/>
          <p:cNvSpPr>
            <a:spLocks noGrp="1"/>
          </p:cNvSpPr>
          <p:nvPr>
            <p:ph idx="1"/>
          </p:nvPr>
        </p:nvSpPr>
        <p:spPr/>
        <p:txBody>
          <a:bodyPr>
            <a:normAutofit fontScale="85000" lnSpcReduction="20000"/>
          </a:bodyPr>
          <a:lstStyle/>
          <a:p>
            <a:r>
              <a:rPr lang="en-US" dirty="0"/>
              <a:t>E</a:t>
            </a:r>
            <a:r>
              <a:rPr lang="en-US" dirty="0" smtClean="0"/>
              <a:t>conomists today mostly accept Smith’s critique of mercantilism and trade barriers.</a:t>
            </a:r>
          </a:p>
          <a:p>
            <a:endParaRPr lang="en-US" dirty="0" smtClean="0"/>
          </a:p>
          <a:p>
            <a:r>
              <a:rPr lang="en-US" dirty="0" smtClean="0"/>
              <a:t>Smith thought that every nation would be able to produce something at lower cost than all other nations—due to their soil, climate, mineral resources, or some other unique factor.</a:t>
            </a:r>
          </a:p>
          <a:p>
            <a:endParaRPr lang="en-US" dirty="0" smtClean="0"/>
          </a:p>
          <a:p>
            <a:r>
              <a:rPr lang="en-US" dirty="0" smtClean="0"/>
              <a:t>David Ricardo, writing in the early 1800s, demonstrated that trade was beneficial even if a country had no special advantage—or even if they had an advantage in everything.</a:t>
            </a:r>
            <a:endParaRPr lang="en-US" dirty="0"/>
          </a:p>
        </p:txBody>
      </p:sp>
    </p:spTree>
    <p:extLst>
      <p:ext uri="{BB962C8B-B14F-4D97-AF65-F5344CB8AC3E}">
        <p14:creationId xmlns:p14="http://schemas.microsoft.com/office/powerpoint/2010/main" val="3459319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Simple </a:t>
            </a:r>
            <a:r>
              <a:rPr lang="en-US" dirty="0"/>
              <a:t>M</a:t>
            </a:r>
            <a:r>
              <a:rPr lang="en-US" dirty="0" smtClean="0"/>
              <a:t>odel of Production </a:t>
            </a:r>
            <a:br>
              <a:rPr lang="en-US" dirty="0" smtClean="0"/>
            </a:br>
            <a:r>
              <a:rPr lang="en-US" dirty="0" smtClean="0"/>
              <a:t>and Trade </a:t>
            </a:r>
            <a:r>
              <a:rPr lang="en-US" sz="3100" dirty="0" smtClean="0"/>
              <a:t>(1 of 2)</a:t>
            </a:r>
            <a:endParaRPr lang="en-US" sz="3100" dirty="0"/>
          </a:p>
        </p:txBody>
      </p:sp>
      <p:sp>
        <p:nvSpPr>
          <p:cNvPr id="3" name="Content Placeholder 2"/>
          <p:cNvSpPr>
            <a:spLocks noGrp="1"/>
          </p:cNvSpPr>
          <p:nvPr>
            <p:ph idx="1"/>
          </p:nvPr>
        </p:nvSpPr>
        <p:spPr/>
        <p:txBody>
          <a:bodyPr>
            <a:normAutofit fontScale="85000" lnSpcReduction="20000"/>
          </a:bodyPr>
          <a:lstStyle/>
          <a:p>
            <a:r>
              <a:rPr lang="en-US" dirty="0" smtClean="0"/>
              <a:t>Economists illustrate the ideas of Smith and Ricardo with a 2x2x1 model</a:t>
            </a:r>
          </a:p>
          <a:p>
            <a:pPr lvl="1"/>
            <a:r>
              <a:rPr lang="en-US" dirty="0" smtClean="0"/>
              <a:t>2 countries</a:t>
            </a:r>
          </a:p>
          <a:p>
            <a:pPr lvl="1"/>
            <a:r>
              <a:rPr lang="en-US" dirty="0" smtClean="0"/>
              <a:t>2 goods produced</a:t>
            </a:r>
          </a:p>
          <a:p>
            <a:pPr lvl="1"/>
            <a:r>
              <a:rPr lang="en-US" dirty="0" smtClean="0"/>
              <a:t>1 input, call it “labor”</a:t>
            </a:r>
          </a:p>
          <a:p>
            <a:r>
              <a:rPr lang="en-US" dirty="0" smtClean="0"/>
              <a:t>Initially, we assume:</a:t>
            </a:r>
          </a:p>
          <a:p>
            <a:pPr lvl="1"/>
            <a:r>
              <a:rPr lang="en-US" dirty="0" smtClean="0"/>
              <a:t>Competitive markets:  no firms have market power</a:t>
            </a:r>
          </a:p>
          <a:p>
            <a:pPr lvl="1"/>
            <a:r>
              <a:rPr lang="en-US" dirty="0" smtClean="0"/>
              <a:t>No technological changes</a:t>
            </a:r>
          </a:p>
          <a:p>
            <a:pPr lvl="1"/>
            <a:r>
              <a:rPr lang="en-US" dirty="0" smtClean="0"/>
              <a:t>Constant returns to scale in production:  Double the inputs and you double the outputs.</a:t>
            </a:r>
          </a:p>
          <a:p>
            <a:pPr lvl="1"/>
            <a:r>
              <a:rPr lang="en-US" dirty="0" smtClean="0"/>
              <a:t>No transportation or trade costs</a:t>
            </a:r>
          </a:p>
          <a:p>
            <a:pPr lvl="1"/>
            <a:r>
              <a:rPr lang="en-US" dirty="0" smtClean="0"/>
              <a:t>No money:  All trade is barter.</a:t>
            </a:r>
          </a:p>
        </p:txBody>
      </p:sp>
    </p:spTree>
    <p:extLst>
      <p:ext uri="{BB962C8B-B14F-4D97-AF65-F5344CB8AC3E}">
        <p14:creationId xmlns:p14="http://schemas.microsoft.com/office/powerpoint/2010/main" val="712286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Simple Model of Production </a:t>
            </a:r>
            <a:br>
              <a:rPr lang="en-US" dirty="0"/>
            </a:br>
            <a:r>
              <a:rPr lang="en-US" dirty="0"/>
              <a:t>and Trade </a:t>
            </a:r>
            <a:r>
              <a:rPr lang="en-US" sz="3100" dirty="0" smtClean="0"/>
              <a:t>(2 </a:t>
            </a:r>
            <a:r>
              <a:rPr lang="en-US" sz="3100" dirty="0"/>
              <a:t>of 2)</a:t>
            </a:r>
            <a:endParaRPr lang="en-US" dirty="0"/>
          </a:p>
        </p:txBody>
      </p:sp>
      <p:sp>
        <p:nvSpPr>
          <p:cNvPr id="3" name="Content Placeholder 2"/>
          <p:cNvSpPr>
            <a:spLocks noGrp="1"/>
          </p:cNvSpPr>
          <p:nvPr>
            <p:ph idx="1"/>
          </p:nvPr>
        </p:nvSpPr>
        <p:spPr/>
        <p:txBody>
          <a:bodyPr>
            <a:normAutofit/>
          </a:bodyPr>
          <a:lstStyle/>
          <a:p>
            <a:r>
              <a:rPr lang="en-US" dirty="0" smtClean="0"/>
              <a:t>Labor is the sole input.  We assume:</a:t>
            </a:r>
          </a:p>
          <a:p>
            <a:pPr lvl="1"/>
            <a:r>
              <a:rPr lang="en-US" dirty="0" smtClean="0"/>
              <a:t>Labor is completely mobile between the two sectors of production.</a:t>
            </a:r>
          </a:p>
          <a:p>
            <a:pPr lvl="1"/>
            <a:r>
              <a:rPr lang="en-US" dirty="0" smtClean="0"/>
              <a:t>Labor is homogeneous:  no skilled/unskilled or hard working/shirking distinctions.</a:t>
            </a:r>
          </a:p>
          <a:p>
            <a:pPr lvl="1"/>
            <a:r>
              <a:rPr lang="en-US" dirty="0" smtClean="0"/>
              <a:t>Labor is fully employed:  Everyone that wants a job has one.</a:t>
            </a:r>
          </a:p>
          <a:p>
            <a:pPr lvl="1"/>
            <a:r>
              <a:rPr lang="en-US" dirty="0" smtClean="0"/>
              <a:t>Labor is immobile between the two countries.</a:t>
            </a:r>
          </a:p>
          <a:p>
            <a:endParaRPr lang="en-US" dirty="0"/>
          </a:p>
        </p:txBody>
      </p:sp>
    </p:spTree>
    <p:extLst>
      <p:ext uri="{BB962C8B-B14F-4D97-AF65-F5344CB8AC3E}">
        <p14:creationId xmlns:p14="http://schemas.microsoft.com/office/powerpoint/2010/main" val="421329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Three Definitions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Productivity</a:t>
            </a:r>
            <a:r>
              <a:rPr lang="en-US" dirty="0" smtClean="0"/>
              <a:t>:  The amount of output per unit of input.</a:t>
            </a:r>
          </a:p>
          <a:p>
            <a:endParaRPr lang="en-US" dirty="0" smtClean="0"/>
          </a:p>
          <a:p>
            <a:r>
              <a:rPr lang="en-US" b="1" dirty="0"/>
              <a:t>L</a:t>
            </a:r>
            <a:r>
              <a:rPr lang="en-US" b="1" dirty="0" smtClean="0"/>
              <a:t>abor productivity:  </a:t>
            </a:r>
            <a:r>
              <a:rPr lang="en-US" dirty="0" smtClean="0"/>
              <a:t>Output per unit of labor inputs =  Units of output ÷ hours worked</a:t>
            </a:r>
          </a:p>
          <a:p>
            <a:pPr marL="0" indent="0" algn="ctr">
              <a:buNone/>
            </a:pPr>
            <a:endParaRPr lang="en-US" dirty="0" smtClean="0"/>
          </a:p>
          <a:p>
            <a:r>
              <a:rPr lang="en-US" b="1" dirty="0" smtClean="0"/>
              <a:t>Absolute productivity advantage:  </a:t>
            </a:r>
            <a:r>
              <a:rPr lang="en-US" dirty="0" smtClean="0"/>
              <a:t>Higher output per hour worked than a competitor.  More simply, this is called </a:t>
            </a:r>
            <a:r>
              <a:rPr lang="en-US" b="1" dirty="0" smtClean="0"/>
              <a:t>absolute advantage.</a:t>
            </a:r>
            <a:endParaRPr lang="en-US" dirty="0" smtClean="0"/>
          </a:p>
          <a:p>
            <a:pPr marL="0" indent="0" algn="ctr">
              <a:buNone/>
            </a:pPr>
            <a:endParaRPr lang="en-US" dirty="0"/>
          </a:p>
        </p:txBody>
      </p:sp>
    </p:spTree>
    <p:extLst>
      <p:ext uri="{BB962C8B-B14F-4D97-AF65-F5344CB8AC3E}">
        <p14:creationId xmlns:p14="http://schemas.microsoft.com/office/powerpoint/2010/main" val="130485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1673</TotalTime>
  <Words>2203</Words>
  <Application>Microsoft Office PowerPoint</Application>
  <PresentationFormat>On-screen Show (4:3)</PresentationFormat>
  <Paragraphs>262</Paragraphs>
  <Slides>38</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8" baseType="lpstr">
      <vt:lpstr>Arial</vt:lpstr>
      <vt:lpstr>Calibri</vt:lpstr>
      <vt:lpstr>Courier New</vt:lpstr>
      <vt:lpstr>Frutiger-BoldCn</vt:lpstr>
      <vt:lpstr>Times New Roman</vt:lpstr>
      <vt:lpstr>TimesTen-Roman</vt:lpstr>
      <vt:lpstr>Verdana</vt:lpstr>
      <vt:lpstr>Wingdings</vt:lpstr>
      <vt:lpstr>Office Theme</vt:lpstr>
      <vt:lpstr>Equation</vt:lpstr>
      <vt:lpstr>International Economics</vt:lpstr>
      <vt:lpstr>Learning Objectives (1 of 2)</vt:lpstr>
      <vt:lpstr>Learning Objectives (1 of 2)</vt:lpstr>
      <vt:lpstr>Adam Smith and  The Wealth of Nations (1 of 3)</vt:lpstr>
      <vt:lpstr>Adam Smith and  The Wealth of Nations (2 of 3)</vt:lpstr>
      <vt:lpstr>Adam Smith and  The Wealth of Nations (3 of 3)</vt:lpstr>
      <vt:lpstr>A Simple Model of Production  and Trade (1 of 2)</vt:lpstr>
      <vt:lpstr>A Simple Model of Production  and Trade (2 of 2)</vt:lpstr>
      <vt:lpstr>Three Definitions</vt:lpstr>
      <vt:lpstr>Table 3.2 Output Per Hour Worked</vt:lpstr>
      <vt:lpstr>Opportunity Costs</vt:lpstr>
      <vt:lpstr>Opportunity Costs and Prices</vt:lpstr>
      <vt:lpstr>Opportunity Costs and  the Gains from Trade </vt:lpstr>
      <vt:lpstr>The Trade Price (1 of 2)</vt:lpstr>
      <vt:lpstr>The Trade Price (2 of 2)</vt:lpstr>
      <vt:lpstr>The PPC (1 of 4)</vt:lpstr>
      <vt:lpstr>The PPC (2 of 4)</vt:lpstr>
      <vt:lpstr>The PPC (3 of 4)</vt:lpstr>
      <vt:lpstr>The PPC (4 of 4)</vt:lpstr>
      <vt:lpstr>The Situation Before Trade Begins</vt:lpstr>
      <vt:lpstr>The Gains from Trade (1 of 4 )</vt:lpstr>
      <vt:lpstr>The Gains from Trade (2 of 4 )</vt:lpstr>
      <vt:lpstr>The Gains from Trade (3 of 4 )</vt:lpstr>
      <vt:lpstr>The Gains from Trade (4 of 4 )</vt:lpstr>
      <vt:lpstr>Maximizing the Value of Output (1 of 3)</vt:lpstr>
      <vt:lpstr>Maximizing the Value of Output (2 of 3)</vt:lpstr>
      <vt:lpstr>Maximizing the Value of Output (3 of 3)</vt:lpstr>
      <vt:lpstr>Absolute Advantage versus Comparative Advantage</vt:lpstr>
      <vt:lpstr>Two Questions</vt:lpstr>
      <vt:lpstr>What if a Country Has No Absolute Advantage? (1 of 2)</vt:lpstr>
      <vt:lpstr>What if a Country Has No Absolute Advantage? (2 of 2)</vt:lpstr>
      <vt:lpstr>Case Study:  Republic of Korea</vt:lpstr>
      <vt:lpstr>Comparative Advantage versus Competitive Advantage (1 of 2)</vt:lpstr>
      <vt:lpstr>Comparative Advantage versus Competitive Advantage (2 of 2)</vt:lpstr>
      <vt:lpstr>Economic Restructuring (1 of 3)</vt:lpstr>
      <vt:lpstr>Economic Restructuring (2 of 3)</vt:lpstr>
      <vt:lpstr>Economic Restructuring (3 of 3)</vt:lpstr>
      <vt:lpstr>Copyright</vt:lpstr>
    </vt:vector>
  </TitlesOfParts>
  <Company>SPi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Economics, 7e</dc:title>
  <dc:creator>Jim Gerber</dc:creator>
  <cp:lastModifiedBy>Andrew Parkes</cp:lastModifiedBy>
  <cp:revision>45</cp:revision>
  <dcterms:created xsi:type="dcterms:W3CDTF">2016-09-14T17:59:30Z</dcterms:created>
  <dcterms:modified xsi:type="dcterms:W3CDTF">2019-09-07T21:25:53Z</dcterms:modified>
</cp:coreProperties>
</file>