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0"/>
  </p:notesMasterIdLst>
  <p:sldIdLst>
    <p:sldId id="295"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2" r:id="rId17"/>
    <p:sldId id="273" r:id="rId18"/>
    <p:sldId id="275" r:id="rId19"/>
    <p:sldId id="276" r:id="rId20"/>
    <p:sldId id="277" r:id="rId21"/>
    <p:sldId id="278" r:id="rId22"/>
    <p:sldId id="274" r:id="rId23"/>
    <p:sldId id="279" r:id="rId24"/>
    <p:sldId id="280" r:id="rId25"/>
    <p:sldId id="281" r:id="rId26"/>
    <p:sldId id="282" r:id="rId27"/>
    <p:sldId id="283" r:id="rId28"/>
    <p:sldId id="284" r:id="rId29"/>
    <p:sldId id="271" r:id="rId30"/>
    <p:sldId id="285" r:id="rId31"/>
    <p:sldId id="292" r:id="rId32"/>
    <p:sldId id="286" r:id="rId33"/>
    <p:sldId id="287" r:id="rId34"/>
    <p:sldId id="288" r:id="rId35"/>
    <p:sldId id="289" r:id="rId36"/>
    <p:sldId id="290" r:id="rId37"/>
    <p:sldId id="291" r:id="rId38"/>
    <p:sldId id="296" r:id="rId3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00"/>
    <a:srgbClr val="007FA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2" autoAdjust="0"/>
    <p:restoredTop sz="94656" autoAdjust="0"/>
  </p:normalViewPr>
  <p:slideViewPr>
    <p:cSldViewPr snapToGrid="0" snapToObjects="1">
      <p:cViewPr varScale="1">
        <p:scale>
          <a:sx n="111" d="100"/>
          <a:sy n="111" d="100"/>
        </p:scale>
        <p:origin x="1536" y="114"/>
      </p:cViewPr>
      <p:guideLst>
        <p:guide orient="horz" pos="2160"/>
        <p:guide pos="2880"/>
      </p:guideLst>
    </p:cSldViewPr>
  </p:slideViewPr>
  <p:outlineViewPr>
    <p:cViewPr>
      <p:scale>
        <a:sx n="33" d="100"/>
        <a:sy n="33" d="100"/>
      </p:scale>
      <p:origin x="8" y="20056"/>
    </p:cViewPr>
  </p:outlineViewPr>
  <p:notesTextViewPr>
    <p:cViewPr>
      <p:scale>
        <a:sx n="100" d="100"/>
        <a:sy n="100" d="100"/>
      </p:scale>
      <p:origin x="0" y="0"/>
    </p:cViewPr>
  </p:notesTextViewPr>
  <p:sorterViewPr>
    <p:cViewPr>
      <p:scale>
        <a:sx n="66" d="100"/>
        <a:sy n="66" d="100"/>
      </p:scale>
      <p:origin x="0" y="51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image" Target="../media/image6.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image" Target="../media/image7.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57672A0-E3B7-4C58-91C1-3A47D9895651}" type="datetimeFigureOut">
              <a:rPr lang="en-US" smtClean="0"/>
              <a:t>9/7/2019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CED77C0-2FB5-441C-B720-8C14BC2AE336}" type="slidenum">
              <a:rPr lang="en-US" smtClean="0"/>
              <a:t>‹#›</a:t>
            </a:fld>
            <a:endParaRPr lang="en-US"/>
          </a:p>
        </p:txBody>
      </p:sp>
    </p:spTree>
    <p:extLst>
      <p:ext uri="{BB962C8B-B14F-4D97-AF65-F5344CB8AC3E}">
        <p14:creationId xmlns:p14="http://schemas.microsoft.com/office/powerpoint/2010/main" val="13138057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fld id="{A73D6722-9B4D-4E29-B226-C325925A8118}" type="slidenum">
              <a:rPr lang="en-US" smtClean="0"/>
              <a:pPr/>
              <a:t>1</a:t>
            </a:fld>
            <a:endParaRPr lang="en-US" dirty="0"/>
          </a:p>
        </p:txBody>
      </p:sp>
    </p:spTree>
    <p:extLst>
      <p:ext uri="{BB962C8B-B14F-4D97-AF65-F5344CB8AC3E}">
        <p14:creationId xmlns:p14="http://schemas.microsoft.com/office/powerpoint/2010/main" val="27936224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38</a:t>
            </a:fld>
            <a:endParaRPr lang="en-US" dirty="0"/>
          </a:p>
        </p:txBody>
      </p:sp>
    </p:spTree>
    <p:extLst>
      <p:ext uri="{BB962C8B-B14F-4D97-AF65-F5344CB8AC3E}">
        <p14:creationId xmlns:p14="http://schemas.microsoft.com/office/powerpoint/2010/main" val="6394665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1006398-C6BC-8D4E-BE35-8590544C9A00}" type="datetimeFigureOut">
              <a:rPr lang="en-US" smtClean="0"/>
              <a:t>9/7/2019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4B8964-796E-BE43-BC68-6F3FD56DE9CE}" type="slidenum">
              <a:rPr lang="en-US" smtClean="0"/>
              <a:t>‹#›</a:t>
            </a:fld>
            <a:endParaRPr lang="en-US"/>
          </a:p>
        </p:txBody>
      </p:sp>
    </p:spTree>
    <p:extLst>
      <p:ext uri="{BB962C8B-B14F-4D97-AF65-F5344CB8AC3E}">
        <p14:creationId xmlns:p14="http://schemas.microsoft.com/office/powerpoint/2010/main" val="37439626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1006398-C6BC-8D4E-BE35-8590544C9A00}" type="datetimeFigureOut">
              <a:rPr lang="en-US" smtClean="0"/>
              <a:t>9/7/2019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4B8964-796E-BE43-BC68-6F3FD56DE9CE}" type="slidenum">
              <a:rPr lang="en-US" smtClean="0"/>
              <a:t>‹#›</a:t>
            </a:fld>
            <a:endParaRPr lang="en-US"/>
          </a:p>
        </p:txBody>
      </p:sp>
    </p:spTree>
    <p:extLst>
      <p:ext uri="{BB962C8B-B14F-4D97-AF65-F5344CB8AC3E}">
        <p14:creationId xmlns:p14="http://schemas.microsoft.com/office/powerpoint/2010/main" val="2164352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1006398-C6BC-8D4E-BE35-8590544C9A00}" type="datetimeFigureOut">
              <a:rPr lang="en-US" smtClean="0"/>
              <a:t>9/7/2019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4B8964-796E-BE43-BC68-6F3FD56DE9CE}" type="slidenum">
              <a:rPr lang="en-US" smtClean="0"/>
              <a:t>‹#›</a:t>
            </a:fld>
            <a:endParaRPr lang="en-US"/>
          </a:p>
        </p:txBody>
      </p:sp>
    </p:spTree>
    <p:extLst>
      <p:ext uri="{BB962C8B-B14F-4D97-AF65-F5344CB8AC3E}">
        <p14:creationId xmlns:p14="http://schemas.microsoft.com/office/powerpoint/2010/main" val="12098838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smtClean="0"/>
              <a:t>Click to edit Master title style</a:t>
            </a:r>
            <a:endParaRPr lang="en-US" dirty="0"/>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smtClean="0"/>
              <a:t>Add edition here</a:t>
            </a:r>
            <a:endParaRPr lang="en-US" dirty="0"/>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smtClean="0"/>
              <a:t>Chapter ##</a:t>
            </a:r>
            <a:endParaRPr lang="en-US" dirty="0"/>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smtClean="0"/>
              <a:t>Chapter title</a:t>
            </a:r>
            <a:endParaRPr lang="en-US" dirty="0"/>
          </a:p>
        </p:txBody>
      </p:sp>
      <p:sp>
        <p:nvSpPr>
          <p:cNvPr id="16" name="Footer Placeholder 2"/>
          <p:cNvSpPr>
            <a:spLocks noGrp="1"/>
          </p:cNvSpPr>
          <p:nvPr>
            <p:ph type="ftr" sz="quarter" idx="10"/>
          </p:nvPr>
        </p:nvSpPr>
        <p:spPr>
          <a:xfrm>
            <a:off x="93969" y="6165337"/>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9/7/2019</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grpSp>
        <p:nvGrpSpPr>
          <p:cNvPr id="2" name="Group 4"/>
          <p:cNvGrpSpPr>
            <a:grpSpLocks noChangeAspect="1"/>
          </p:cNvGrpSpPr>
          <p:nvPr userDrawn="1"/>
        </p:nvGrpSpPr>
        <p:grpSpPr bwMode="auto">
          <a:xfrm>
            <a:off x="57755" y="6407126"/>
            <a:ext cx="1611690" cy="417560"/>
            <a:chOff x="21" y="4059"/>
            <a:chExt cx="1046" cy="271"/>
          </a:xfrm>
        </p:grpSpPr>
        <p:sp>
          <p:nvSpPr>
            <p:cNvPr id="3" name="AutoShape 3"/>
            <p:cNvSpPr>
              <a:spLocks noChangeAspect="1" noChangeArrowheads="1" noTextEdit="1"/>
            </p:cNvSpPr>
            <p:nvPr userDrawn="1"/>
          </p:nvSpPr>
          <p:spPr bwMode="auto">
            <a:xfrm>
              <a:off x="21" y="4059"/>
              <a:ext cx="1046" cy="271"/>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solidFill>
                  <a:schemeClr val="tx1">
                    <a:alpha val="0"/>
                  </a:schemeClr>
                </a:solidFill>
              </a:endParaRPr>
            </a:p>
          </p:txBody>
        </p:sp>
        <p:sp>
          <p:nvSpPr>
            <p:cNvPr id="6" name="Freeform 5"/>
            <p:cNvSpPr>
              <a:spLocks noEditPoints="1"/>
            </p:cNvSpPr>
            <p:nvPr userDrawn="1"/>
          </p:nvSpPr>
          <p:spPr bwMode="auto">
            <a:xfrm>
              <a:off x="125" y="4168"/>
              <a:ext cx="838" cy="51"/>
            </a:xfrm>
            <a:custGeom>
              <a:avLst/>
              <a:gdLst>
                <a:gd name="T0" fmla="*/ 1055 w 21137"/>
                <a:gd name="T1" fmla="*/ 1285 h 1300"/>
                <a:gd name="T2" fmla="*/ 0 w 21137"/>
                <a:gd name="T3" fmla="*/ 1285 h 1300"/>
                <a:gd name="T4" fmla="*/ 417 w 21137"/>
                <a:gd name="T5" fmla="*/ 748 h 1300"/>
                <a:gd name="T6" fmla="*/ 1860 w 21137"/>
                <a:gd name="T7" fmla="*/ 1119 h 1300"/>
                <a:gd name="T8" fmla="*/ 1678 w 21137"/>
                <a:gd name="T9" fmla="*/ 16 h 1300"/>
                <a:gd name="T10" fmla="*/ 4021 w 21137"/>
                <a:gd name="T11" fmla="*/ 1290 h 1300"/>
                <a:gd name="T12" fmla="*/ 2636 w 21137"/>
                <a:gd name="T13" fmla="*/ 16 h 1300"/>
                <a:gd name="T14" fmla="*/ 3693 w 21137"/>
                <a:gd name="T15" fmla="*/ 16 h 1300"/>
                <a:gd name="T16" fmla="*/ 5470 w 21137"/>
                <a:gd name="T17" fmla="*/ 9 h 1300"/>
                <a:gd name="T18" fmla="*/ 5143 w 21137"/>
                <a:gd name="T19" fmla="*/ 909 h 1300"/>
                <a:gd name="T20" fmla="*/ 5610 w 21137"/>
                <a:gd name="T21" fmla="*/ 748 h 1300"/>
                <a:gd name="T22" fmla="*/ 7109 w 21137"/>
                <a:gd name="T23" fmla="*/ 16 h 1300"/>
                <a:gd name="T24" fmla="*/ 6675 w 21137"/>
                <a:gd name="T25" fmla="*/ 1285 h 1300"/>
                <a:gd name="T26" fmla="*/ 6765 w 21137"/>
                <a:gd name="T27" fmla="*/ 453 h 1300"/>
                <a:gd name="T28" fmla="*/ 7796 w 21137"/>
                <a:gd name="T29" fmla="*/ 514 h 1300"/>
                <a:gd name="T30" fmla="*/ 8407 w 21137"/>
                <a:gd name="T31" fmla="*/ 89 h 1300"/>
                <a:gd name="T32" fmla="*/ 7908 w 21137"/>
                <a:gd name="T33" fmla="*/ 309 h 1300"/>
                <a:gd name="T34" fmla="*/ 8457 w 21137"/>
                <a:gd name="T35" fmla="*/ 956 h 1300"/>
                <a:gd name="T36" fmla="*/ 7746 w 21137"/>
                <a:gd name="T37" fmla="*/ 953 h 1300"/>
                <a:gd name="T38" fmla="*/ 8119 w 21137"/>
                <a:gd name="T39" fmla="*/ 754 h 1300"/>
                <a:gd name="T40" fmla="*/ 10671 w 21137"/>
                <a:gd name="T41" fmla="*/ 1119 h 1300"/>
                <a:gd name="T42" fmla="*/ 11202 w 21137"/>
                <a:gd name="T43" fmla="*/ 16 h 1300"/>
                <a:gd name="T44" fmla="*/ 11383 w 21137"/>
                <a:gd name="T45" fmla="*/ 565 h 1300"/>
                <a:gd name="T46" fmla="*/ 11383 w 21137"/>
                <a:gd name="T47" fmla="*/ 1122 h 1300"/>
                <a:gd name="T48" fmla="*/ 11202 w 21137"/>
                <a:gd name="T49" fmla="*/ 16 h 1300"/>
                <a:gd name="T50" fmla="*/ 13458 w 21137"/>
                <a:gd name="T51" fmla="*/ 1285 h 1300"/>
                <a:gd name="T52" fmla="*/ 12402 w 21137"/>
                <a:gd name="T53" fmla="*/ 1285 h 1300"/>
                <a:gd name="T54" fmla="*/ 12819 w 21137"/>
                <a:gd name="T55" fmla="*/ 748 h 1300"/>
                <a:gd name="T56" fmla="*/ 14478 w 21137"/>
                <a:gd name="T57" fmla="*/ 16 h 1300"/>
                <a:gd name="T58" fmla="*/ 14682 w 21137"/>
                <a:gd name="T59" fmla="*/ 682 h 1300"/>
                <a:gd name="T60" fmla="*/ 15138 w 21137"/>
                <a:gd name="T61" fmla="*/ 1285 h 1300"/>
                <a:gd name="T62" fmla="*/ 14820 w 21137"/>
                <a:gd name="T63" fmla="*/ 1136 h 1300"/>
                <a:gd name="T64" fmla="*/ 14516 w 21137"/>
                <a:gd name="T65" fmla="*/ 754 h 1300"/>
                <a:gd name="T66" fmla="*/ 14160 w 21137"/>
                <a:gd name="T67" fmla="*/ 1285 h 1300"/>
                <a:gd name="T68" fmla="*/ 14411 w 21137"/>
                <a:gd name="T69" fmla="*/ 572 h 1300"/>
                <a:gd name="T70" fmla="*/ 14677 w 21137"/>
                <a:gd name="T71" fmla="*/ 260 h 1300"/>
                <a:gd name="T72" fmla="*/ 16830 w 21137"/>
                <a:gd name="T73" fmla="*/ 16 h 1300"/>
                <a:gd name="T74" fmla="*/ 15827 w 21137"/>
                <a:gd name="T75" fmla="*/ 1285 h 1300"/>
                <a:gd name="T76" fmla="*/ 16658 w 21137"/>
                <a:gd name="T77" fmla="*/ 1002 h 1300"/>
                <a:gd name="T78" fmla="*/ 17658 w 21137"/>
                <a:gd name="T79" fmla="*/ 1285 h 1300"/>
                <a:gd name="T80" fmla="*/ 19493 w 21137"/>
                <a:gd name="T81" fmla="*/ 16 h 1300"/>
                <a:gd name="T82" fmla="*/ 18488 w 21137"/>
                <a:gd name="T83" fmla="*/ 1285 h 1300"/>
                <a:gd name="T84" fmla="*/ 19320 w 21137"/>
                <a:gd name="T85" fmla="*/ 1002 h 1300"/>
                <a:gd name="T86" fmla="*/ 21137 w 21137"/>
                <a:gd name="T87" fmla="*/ 1198 h 1300"/>
                <a:gd name="T88" fmla="*/ 20176 w 21137"/>
                <a:gd name="T89" fmla="*/ 189 h 1300"/>
                <a:gd name="T90" fmla="*/ 21112 w 21137"/>
                <a:gd name="T91" fmla="*/ 293 h 1300"/>
                <a:gd name="T92" fmla="*/ 20311 w 21137"/>
                <a:gd name="T93" fmla="*/ 1004 h 1300"/>
                <a:gd name="T94" fmla="*/ 20956 w 21137"/>
                <a:gd name="T95" fmla="*/ 821 h 13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1137" h="1300">
                  <a:moveTo>
                    <a:pt x="545" y="9"/>
                  </a:moveTo>
                  <a:cubicBezTo>
                    <a:pt x="672" y="9"/>
                    <a:pt x="672" y="9"/>
                    <a:pt x="672" y="9"/>
                  </a:cubicBezTo>
                  <a:cubicBezTo>
                    <a:pt x="1241" y="1285"/>
                    <a:pt x="1241" y="1285"/>
                    <a:pt x="1241" y="1285"/>
                  </a:cubicBezTo>
                  <a:cubicBezTo>
                    <a:pt x="1055" y="1285"/>
                    <a:pt x="1055" y="1285"/>
                    <a:pt x="1055" y="1285"/>
                  </a:cubicBezTo>
                  <a:cubicBezTo>
                    <a:pt x="886" y="909"/>
                    <a:pt x="886" y="909"/>
                    <a:pt x="886" y="909"/>
                  </a:cubicBezTo>
                  <a:cubicBezTo>
                    <a:pt x="345" y="909"/>
                    <a:pt x="345" y="909"/>
                    <a:pt x="345" y="909"/>
                  </a:cubicBezTo>
                  <a:cubicBezTo>
                    <a:pt x="186" y="1285"/>
                    <a:pt x="186" y="1285"/>
                    <a:pt x="186" y="1285"/>
                  </a:cubicBezTo>
                  <a:cubicBezTo>
                    <a:pt x="0" y="1285"/>
                    <a:pt x="0" y="1285"/>
                    <a:pt x="0" y="1285"/>
                  </a:cubicBezTo>
                  <a:lnTo>
                    <a:pt x="545" y="9"/>
                  </a:lnTo>
                  <a:close/>
                  <a:moveTo>
                    <a:pt x="812" y="748"/>
                  </a:moveTo>
                  <a:cubicBezTo>
                    <a:pt x="607" y="287"/>
                    <a:pt x="607" y="287"/>
                    <a:pt x="607" y="287"/>
                  </a:cubicBezTo>
                  <a:cubicBezTo>
                    <a:pt x="417" y="748"/>
                    <a:pt x="417" y="748"/>
                    <a:pt x="417" y="748"/>
                  </a:cubicBezTo>
                  <a:lnTo>
                    <a:pt x="812" y="748"/>
                  </a:lnTo>
                  <a:close/>
                  <a:moveTo>
                    <a:pt x="1678" y="16"/>
                  </a:moveTo>
                  <a:cubicBezTo>
                    <a:pt x="1860" y="16"/>
                    <a:pt x="1860" y="16"/>
                    <a:pt x="1860" y="16"/>
                  </a:cubicBezTo>
                  <a:cubicBezTo>
                    <a:pt x="1860" y="1119"/>
                    <a:pt x="1860" y="1119"/>
                    <a:pt x="1860" y="1119"/>
                  </a:cubicBezTo>
                  <a:cubicBezTo>
                    <a:pt x="2431" y="1119"/>
                    <a:pt x="2431" y="1119"/>
                    <a:pt x="2431" y="1119"/>
                  </a:cubicBezTo>
                  <a:cubicBezTo>
                    <a:pt x="2431" y="1285"/>
                    <a:pt x="2431" y="1285"/>
                    <a:pt x="2431" y="1285"/>
                  </a:cubicBezTo>
                  <a:cubicBezTo>
                    <a:pt x="1678" y="1285"/>
                    <a:pt x="1678" y="1285"/>
                    <a:pt x="1678" y="1285"/>
                  </a:cubicBezTo>
                  <a:lnTo>
                    <a:pt x="1678" y="16"/>
                  </a:lnTo>
                  <a:close/>
                  <a:moveTo>
                    <a:pt x="4392" y="16"/>
                  </a:moveTo>
                  <a:cubicBezTo>
                    <a:pt x="4573" y="16"/>
                    <a:pt x="4573" y="16"/>
                    <a:pt x="4573" y="16"/>
                  </a:cubicBezTo>
                  <a:cubicBezTo>
                    <a:pt x="4061" y="1290"/>
                    <a:pt x="4061" y="1290"/>
                    <a:pt x="4061" y="1290"/>
                  </a:cubicBezTo>
                  <a:cubicBezTo>
                    <a:pt x="4021" y="1290"/>
                    <a:pt x="4021" y="1290"/>
                    <a:pt x="4021" y="1290"/>
                  </a:cubicBezTo>
                  <a:cubicBezTo>
                    <a:pt x="3606" y="258"/>
                    <a:pt x="3606" y="258"/>
                    <a:pt x="3606" y="258"/>
                  </a:cubicBezTo>
                  <a:cubicBezTo>
                    <a:pt x="3187" y="1290"/>
                    <a:pt x="3187" y="1290"/>
                    <a:pt x="3187" y="1290"/>
                  </a:cubicBezTo>
                  <a:cubicBezTo>
                    <a:pt x="3147" y="1290"/>
                    <a:pt x="3147" y="1290"/>
                    <a:pt x="3147" y="1290"/>
                  </a:cubicBezTo>
                  <a:cubicBezTo>
                    <a:pt x="2636" y="16"/>
                    <a:pt x="2636" y="16"/>
                    <a:pt x="2636" y="16"/>
                  </a:cubicBezTo>
                  <a:cubicBezTo>
                    <a:pt x="2819" y="16"/>
                    <a:pt x="2819" y="16"/>
                    <a:pt x="2819" y="16"/>
                  </a:cubicBezTo>
                  <a:cubicBezTo>
                    <a:pt x="3168" y="891"/>
                    <a:pt x="3168" y="891"/>
                    <a:pt x="3168" y="891"/>
                  </a:cubicBezTo>
                  <a:cubicBezTo>
                    <a:pt x="3521" y="16"/>
                    <a:pt x="3521" y="16"/>
                    <a:pt x="3521" y="16"/>
                  </a:cubicBezTo>
                  <a:cubicBezTo>
                    <a:pt x="3693" y="16"/>
                    <a:pt x="3693" y="16"/>
                    <a:pt x="3693" y="16"/>
                  </a:cubicBezTo>
                  <a:cubicBezTo>
                    <a:pt x="4047" y="891"/>
                    <a:pt x="4047" y="891"/>
                    <a:pt x="4047" y="891"/>
                  </a:cubicBezTo>
                  <a:lnTo>
                    <a:pt x="4392" y="16"/>
                  </a:lnTo>
                  <a:close/>
                  <a:moveTo>
                    <a:pt x="5343" y="9"/>
                  </a:moveTo>
                  <a:cubicBezTo>
                    <a:pt x="5470" y="9"/>
                    <a:pt x="5470" y="9"/>
                    <a:pt x="5470" y="9"/>
                  </a:cubicBezTo>
                  <a:cubicBezTo>
                    <a:pt x="6039" y="1285"/>
                    <a:pt x="6039" y="1285"/>
                    <a:pt x="6039" y="1285"/>
                  </a:cubicBezTo>
                  <a:cubicBezTo>
                    <a:pt x="5853" y="1285"/>
                    <a:pt x="5853" y="1285"/>
                    <a:pt x="5853" y="1285"/>
                  </a:cubicBezTo>
                  <a:cubicBezTo>
                    <a:pt x="5685" y="909"/>
                    <a:pt x="5685" y="909"/>
                    <a:pt x="5685" y="909"/>
                  </a:cubicBezTo>
                  <a:cubicBezTo>
                    <a:pt x="5143" y="909"/>
                    <a:pt x="5143" y="909"/>
                    <a:pt x="5143" y="909"/>
                  </a:cubicBezTo>
                  <a:cubicBezTo>
                    <a:pt x="4984" y="1285"/>
                    <a:pt x="4984" y="1285"/>
                    <a:pt x="4984" y="1285"/>
                  </a:cubicBezTo>
                  <a:cubicBezTo>
                    <a:pt x="4798" y="1285"/>
                    <a:pt x="4798" y="1285"/>
                    <a:pt x="4798" y="1285"/>
                  </a:cubicBezTo>
                  <a:lnTo>
                    <a:pt x="5343" y="9"/>
                  </a:lnTo>
                  <a:close/>
                  <a:moveTo>
                    <a:pt x="5610" y="748"/>
                  </a:moveTo>
                  <a:cubicBezTo>
                    <a:pt x="5405" y="287"/>
                    <a:pt x="5405" y="287"/>
                    <a:pt x="5405" y="287"/>
                  </a:cubicBezTo>
                  <a:cubicBezTo>
                    <a:pt x="5215" y="748"/>
                    <a:pt x="5215" y="748"/>
                    <a:pt x="5215" y="748"/>
                  </a:cubicBezTo>
                  <a:lnTo>
                    <a:pt x="5610" y="748"/>
                  </a:lnTo>
                  <a:close/>
                  <a:moveTo>
                    <a:pt x="7109" y="16"/>
                  </a:moveTo>
                  <a:cubicBezTo>
                    <a:pt x="7330" y="16"/>
                    <a:pt x="7330" y="16"/>
                    <a:pt x="7330" y="16"/>
                  </a:cubicBezTo>
                  <a:cubicBezTo>
                    <a:pt x="6861" y="614"/>
                    <a:pt x="6861" y="614"/>
                    <a:pt x="6861" y="614"/>
                  </a:cubicBezTo>
                  <a:cubicBezTo>
                    <a:pt x="6861" y="1285"/>
                    <a:pt x="6861" y="1285"/>
                    <a:pt x="6861" y="1285"/>
                  </a:cubicBezTo>
                  <a:cubicBezTo>
                    <a:pt x="6675" y="1285"/>
                    <a:pt x="6675" y="1285"/>
                    <a:pt x="6675" y="1285"/>
                  </a:cubicBezTo>
                  <a:cubicBezTo>
                    <a:pt x="6675" y="614"/>
                    <a:pt x="6675" y="614"/>
                    <a:pt x="6675" y="614"/>
                  </a:cubicBezTo>
                  <a:cubicBezTo>
                    <a:pt x="6206" y="16"/>
                    <a:pt x="6206" y="16"/>
                    <a:pt x="6206" y="16"/>
                  </a:cubicBezTo>
                  <a:cubicBezTo>
                    <a:pt x="6426" y="16"/>
                    <a:pt x="6426" y="16"/>
                    <a:pt x="6426" y="16"/>
                  </a:cubicBezTo>
                  <a:cubicBezTo>
                    <a:pt x="6765" y="453"/>
                    <a:pt x="6765" y="453"/>
                    <a:pt x="6765" y="453"/>
                  </a:cubicBezTo>
                  <a:lnTo>
                    <a:pt x="7109" y="16"/>
                  </a:lnTo>
                  <a:close/>
                  <a:moveTo>
                    <a:pt x="8119" y="754"/>
                  </a:moveTo>
                  <a:cubicBezTo>
                    <a:pt x="7981" y="670"/>
                    <a:pt x="7981" y="670"/>
                    <a:pt x="7981" y="670"/>
                  </a:cubicBezTo>
                  <a:cubicBezTo>
                    <a:pt x="7894" y="617"/>
                    <a:pt x="7833" y="565"/>
                    <a:pt x="7796" y="514"/>
                  </a:cubicBezTo>
                  <a:cubicBezTo>
                    <a:pt x="7759" y="463"/>
                    <a:pt x="7741" y="404"/>
                    <a:pt x="7741" y="337"/>
                  </a:cubicBezTo>
                  <a:cubicBezTo>
                    <a:pt x="7741" y="236"/>
                    <a:pt x="7776" y="157"/>
                    <a:pt x="7845" y="93"/>
                  </a:cubicBezTo>
                  <a:cubicBezTo>
                    <a:pt x="7914" y="31"/>
                    <a:pt x="8005" y="0"/>
                    <a:pt x="8115" y="0"/>
                  </a:cubicBezTo>
                  <a:cubicBezTo>
                    <a:pt x="8221" y="0"/>
                    <a:pt x="8318" y="30"/>
                    <a:pt x="8407" y="89"/>
                  </a:cubicBezTo>
                  <a:cubicBezTo>
                    <a:pt x="8407" y="295"/>
                    <a:pt x="8407" y="295"/>
                    <a:pt x="8407" y="295"/>
                  </a:cubicBezTo>
                  <a:cubicBezTo>
                    <a:pt x="8315" y="208"/>
                    <a:pt x="8217" y="164"/>
                    <a:pt x="8112" y="164"/>
                  </a:cubicBezTo>
                  <a:cubicBezTo>
                    <a:pt x="8052" y="164"/>
                    <a:pt x="8004" y="177"/>
                    <a:pt x="7965" y="204"/>
                  </a:cubicBezTo>
                  <a:cubicBezTo>
                    <a:pt x="7927" y="232"/>
                    <a:pt x="7908" y="267"/>
                    <a:pt x="7908" y="309"/>
                  </a:cubicBezTo>
                  <a:cubicBezTo>
                    <a:pt x="7908" y="348"/>
                    <a:pt x="7922" y="384"/>
                    <a:pt x="7950" y="416"/>
                  </a:cubicBezTo>
                  <a:cubicBezTo>
                    <a:pt x="7979" y="450"/>
                    <a:pt x="8023" y="485"/>
                    <a:pt x="8086" y="521"/>
                  </a:cubicBezTo>
                  <a:cubicBezTo>
                    <a:pt x="8224" y="603"/>
                    <a:pt x="8224" y="603"/>
                    <a:pt x="8224" y="603"/>
                  </a:cubicBezTo>
                  <a:cubicBezTo>
                    <a:pt x="8379" y="696"/>
                    <a:pt x="8457" y="813"/>
                    <a:pt x="8457" y="956"/>
                  </a:cubicBezTo>
                  <a:cubicBezTo>
                    <a:pt x="8457" y="1057"/>
                    <a:pt x="8423" y="1141"/>
                    <a:pt x="8355" y="1204"/>
                  </a:cubicBezTo>
                  <a:cubicBezTo>
                    <a:pt x="8287" y="1268"/>
                    <a:pt x="8198" y="1300"/>
                    <a:pt x="8089" y="1300"/>
                  </a:cubicBezTo>
                  <a:cubicBezTo>
                    <a:pt x="7964" y="1300"/>
                    <a:pt x="7849" y="1261"/>
                    <a:pt x="7746" y="1185"/>
                  </a:cubicBezTo>
                  <a:cubicBezTo>
                    <a:pt x="7746" y="953"/>
                    <a:pt x="7746" y="953"/>
                    <a:pt x="7746" y="953"/>
                  </a:cubicBezTo>
                  <a:cubicBezTo>
                    <a:pt x="7845" y="1077"/>
                    <a:pt x="7958" y="1140"/>
                    <a:pt x="8087" y="1140"/>
                  </a:cubicBezTo>
                  <a:cubicBezTo>
                    <a:pt x="8144" y="1140"/>
                    <a:pt x="8192" y="1124"/>
                    <a:pt x="8229" y="1092"/>
                  </a:cubicBezTo>
                  <a:cubicBezTo>
                    <a:pt x="8267" y="1061"/>
                    <a:pt x="8286" y="1021"/>
                    <a:pt x="8286" y="973"/>
                  </a:cubicBezTo>
                  <a:cubicBezTo>
                    <a:pt x="8286" y="896"/>
                    <a:pt x="8230" y="823"/>
                    <a:pt x="8119" y="754"/>
                  </a:cubicBezTo>
                  <a:moveTo>
                    <a:pt x="9917" y="16"/>
                  </a:moveTo>
                  <a:cubicBezTo>
                    <a:pt x="10099" y="16"/>
                    <a:pt x="10099" y="16"/>
                    <a:pt x="10099" y="16"/>
                  </a:cubicBezTo>
                  <a:cubicBezTo>
                    <a:pt x="10099" y="1119"/>
                    <a:pt x="10099" y="1119"/>
                    <a:pt x="10099" y="1119"/>
                  </a:cubicBezTo>
                  <a:cubicBezTo>
                    <a:pt x="10671" y="1119"/>
                    <a:pt x="10671" y="1119"/>
                    <a:pt x="10671" y="1119"/>
                  </a:cubicBezTo>
                  <a:cubicBezTo>
                    <a:pt x="10671" y="1285"/>
                    <a:pt x="10671" y="1285"/>
                    <a:pt x="10671" y="1285"/>
                  </a:cubicBezTo>
                  <a:cubicBezTo>
                    <a:pt x="9917" y="1285"/>
                    <a:pt x="9917" y="1285"/>
                    <a:pt x="9917" y="1285"/>
                  </a:cubicBezTo>
                  <a:lnTo>
                    <a:pt x="9917" y="16"/>
                  </a:lnTo>
                  <a:close/>
                  <a:moveTo>
                    <a:pt x="11202" y="16"/>
                  </a:moveTo>
                  <a:cubicBezTo>
                    <a:pt x="11921" y="16"/>
                    <a:pt x="11921" y="16"/>
                    <a:pt x="11921" y="16"/>
                  </a:cubicBezTo>
                  <a:cubicBezTo>
                    <a:pt x="11921" y="177"/>
                    <a:pt x="11921" y="177"/>
                    <a:pt x="11921" y="177"/>
                  </a:cubicBezTo>
                  <a:cubicBezTo>
                    <a:pt x="11383" y="177"/>
                    <a:pt x="11383" y="177"/>
                    <a:pt x="11383" y="177"/>
                  </a:cubicBezTo>
                  <a:cubicBezTo>
                    <a:pt x="11383" y="565"/>
                    <a:pt x="11383" y="565"/>
                    <a:pt x="11383" y="565"/>
                  </a:cubicBezTo>
                  <a:cubicBezTo>
                    <a:pt x="11903" y="565"/>
                    <a:pt x="11903" y="565"/>
                    <a:pt x="11903" y="565"/>
                  </a:cubicBezTo>
                  <a:cubicBezTo>
                    <a:pt x="11903" y="727"/>
                    <a:pt x="11903" y="727"/>
                    <a:pt x="11903" y="727"/>
                  </a:cubicBezTo>
                  <a:cubicBezTo>
                    <a:pt x="11383" y="727"/>
                    <a:pt x="11383" y="727"/>
                    <a:pt x="11383" y="727"/>
                  </a:cubicBezTo>
                  <a:cubicBezTo>
                    <a:pt x="11383" y="1122"/>
                    <a:pt x="11383" y="1122"/>
                    <a:pt x="11383" y="1122"/>
                  </a:cubicBezTo>
                  <a:cubicBezTo>
                    <a:pt x="11939" y="1122"/>
                    <a:pt x="11939" y="1122"/>
                    <a:pt x="11939" y="1122"/>
                  </a:cubicBezTo>
                  <a:cubicBezTo>
                    <a:pt x="11939" y="1283"/>
                    <a:pt x="11939" y="1283"/>
                    <a:pt x="11939" y="1283"/>
                  </a:cubicBezTo>
                  <a:cubicBezTo>
                    <a:pt x="11202" y="1283"/>
                    <a:pt x="11202" y="1283"/>
                    <a:pt x="11202" y="1283"/>
                  </a:cubicBezTo>
                  <a:lnTo>
                    <a:pt x="11202" y="16"/>
                  </a:lnTo>
                  <a:close/>
                  <a:moveTo>
                    <a:pt x="12946" y="9"/>
                  </a:moveTo>
                  <a:cubicBezTo>
                    <a:pt x="13075" y="9"/>
                    <a:pt x="13075" y="9"/>
                    <a:pt x="13075" y="9"/>
                  </a:cubicBezTo>
                  <a:cubicBezTo>
                    <a:pt x="13643" y="1285"/>
                    <a:pt x="13643" y="1285"/>
                    <a:pt x="13643" y="1285"/>
                  </a:cubicBezTo>
                  <a:cubicBezTo>
                    <a:pt x="13458" y="1285"/>
                    <a:pt x="13458" y="1285"/>
                    <a:pt x="13458" y="1285"/>
                  </a:cubicBezTo>
                  <a:cubicBezTo>
                    <a:pt x="13288" y="909"/>
                    <a:pt x="13288" y="909"/>
                    <a:pt x="13288" y="909"/>
                  </a:cubicBezTo>
                  <a:cubicBezTo>
                    <a:pt x="12746" y="909"/>
                    <a:pt x="12746" y="909"/>
                    <a:pt x="12746" y="909"/>
                  </a:cubicBezTo>
                  <a:cubicBezTo>
                    <a:pt x="12588" y="1285"/>
                    <a:pt x="12588" y="1285"/>
                    <a:pt x="12588" y="1285"/>
                  </a:cubicBezTo>
                  <a:cubicBezTo>
                    <a:pt x="12402" y="1285"/>
                    <a:pt x="12402" y="1285"/>
                    <a:pt x="12402" y="1285"/>
                  </a:cubicBezTo>
                  <a:lnTo>
                    <a:pt x="12946" y="9"/>
                  </a:lnTo>
                  <a:close/>
                  <a:moveTo>
                    <a:pt x="13214" y="748"/>
                  </a:moveTo>
                  <a:cubicBezTo>
                    <a:pt x="13009" y="287"/>
                    <a:pt x="13009" y="287"/>
                    <a:pt x="13009" y="287"/>
                  </a:cubicBezTo>
                  <a:cubicBezTo>
                    <a:pt x="12819" y="748"/>
                    <a:pt x="12819" y="748"/>
                    <a:pt x="12819" y="748"/>
                  </a:cubicBezTo>
                  <a:lnTo>
                    <a:pt x="13214" y="748"/>
                  </a:lnTo>
                  <a:close/>
                  <a:moveTo>
                    <a:pt x="14160" y="1285"/>
                  </a:moveTo>
                  <a:cubicBezTo>
                    <a:pt x="14160" y="16"/>
                    <a:pt x="14160" y="16"/>
                    <a:pt x="14160" y="16"/>
                  </a:cubicBezTo>
                  <a:cubicBezTo>
                    <a:pt x="14478" y="16"/>
                    <a:pt x="14478" y="16"/>
                    <a:pt x="14478" y="16"/>
                  </a:cubicBezTo>
                  <a:cubicBezTo>
                    <a:pt x="14606" y="16"/>
                    <a:pt x="14708" y="48"/>
                    <a:pt x="14784" y="112"/>
                  </a:cubicBezTo>
                  <a:cubicBezTo>
                    <a:pt x="14859" y="175"/>
                    <a:pt x="14896" y="261"/>
                    <a:pt x="14896" y="369"/>
                  </a:cubicBezTo>
                  <a:cubicBezTo>
                    <a:pt x="14896" y="444"/>
                    <a:pt x="14878" y="507"/>
                    <a:pt x="14841" y="560"/>
                  </a:cubicBezTo>
                  <a:cubicBezTo>
                    <a:pt x="14804" y="616"/>
                    <a:pt x="14751" y="655"/>
                    <a:pt x="14682" y="682"/>
                  </a:cubicBezTo>
                  <a:cubicBezTo>
                    <a:pt x="14723" y="708"/>
                    <a:pt x="14762" y="745"/>
                    <a:pt x="14801" y="791"/>
                  </a:cubicBezTo>
                  <a:cubicBezTo>
                    <a:pt x="14840" y="837"/>
                    <a:pt x="14895" y="917"/>
                    <a:pt x="14964" y="1031"/>
                  </a:cubicBezTo>
                  <a:cubicBezTo>
                    <a:pt x="15008" y="1103"/>
                    <a:pt x="15045" y="1158"/>
                    <a:pt x="15071" y="1195"/>
                  </a:cubicBezTo>
                  <a:cubicBezTo>
                    <a:pt x="15138" y="1285"/>
                    <a:pt x="15138" y="1285"/>
                    <a:pt x="15138" y="1285"/>
                  </a:cubicBezTo>
                  <a:cubicBezTo>
                    <a:pt x="14922" y="1285"/>
                    <a:pt x="14922" y="1285"/>
                    <a:pt x="14922" y="1285"/>
                  </a:cubicBezTo>
                  <a:cubicBezTo>
                    <a:pt x="14867" y="1201"/>
                    <a:pt x="14867" y="1201"/>
                    <a:pt x="14867" y="1201"/>
                  </a:cubicBezTo>
                  <a:cubicBezTo>
                    <a:pt x="14865" y="1199"/>
                    <a:pt x="14861" y="1193"/>
                    <a:pt x="14856" y="1186"/>
                  </a:cubicBezTo>
                  <a:cubicBezTo>
                    <a:pt x="14820" y="1136"/>
                    <a:pt x="14820" y="1136"/>
                    <a:pt x="14820" y="1136"/>
                  </a:cubicBezTo>
                  <a:cubicBezTo>
                    <a:pt x="14764" y="1043"/>
                    <a:pt x="14764" y="1043"/>
                    <a:pt x="14764" y="1043"/>
                  </a:cubicBezTo>
                  <a:cubicBezTo>
                    <a:pt x="14704" y="944"/>
                    <a:pt x="14704" y="944"/>
                    <a:pt x="14704" y="944"/>
                  </a:cubicBezTo>
                  <a:cubicBezTo>
                    <a:pt x="14666" y="893"/>
                    <a:pt x="14631" y="851"/>
                    <a:pt x="14600" y="820"/>
                  </a:cubicBezTo>
                  <a:cubicBezTo>
                    <a:pt x="14569" y="788"/>
                    <a:pt x="14541" y="767"/>
                    <a:pt x="14516" y="754"/>
                  </a:cubicBezTo>
                  <a:cubicBezTo>
                    <a:pt x="14490" y="740"/>
                    <a:pt x="14449" y="733"/>
                    <a:pt x="14389" y="733"/>
                  </a:cubicBezTo>
                  <a:cubicBezTo>
                    <a:pt x="14342" y="733"/>
                    <a:pt x="14342" y="733"/>
                    <a:pt x="14342" y="733"/>
                  </a:cubicBezTo>
                  <a:cubicBezTo>
                    <a:pt x="14342" y="1285"/>
                    <a:pt x="14342" y="1285"/>
                    <a:pt x="14342" y="1285"/>
                  </a:cubicBezTo>
                  <a:lnTo>
                    <a:pt x="14160" y="1285"/>
                  </a:lnTo>
                  <a:close/>
                  <a:moveTo>
                    <a:pt x="14396" y="170"/>
                  </a:moveTo>
                  <a:cubicBezTo>
                    <a:pt x="14342" y="170"/>
                    <a:pt x="14342" y="170"/>
                    <a:pt x="14342" y="170"/>
                  </a:cubicBezTo>
                  <a:cubicBezTo>
                    <a:pt x="14342" y="572"/>
                    <a:pt x="14342" y="572"/>
                    <a:pt x="14342" y="572"/>
                  </a:cubicBezTo>
                  <a:cubicBezTo>
                    <a:pt x="14411" y="572"/>
                    <a:pt x="14411" y="572"/>
                    <a:pt x="14411" y="572"/>
                  </a:cubicBezTo>
                  <a:cubicBezTo>
                    <a:pt x="14503" y="572"/>
                    <a:pt x="14566" y="564"/>
                    <a:pt x="14600" y="548"/>
                  </a:cubicBezTo>
                  <a:cubicBezTo>
                    <a:pt x="14634" y="531"/>
                    <a:pt x="14661" y="508"/>
                    <a:pt x="14680" y="476"/>
                  </a:cubicBezTo>
                  <a:cubicBezTo>
                    <a:pt x="14699" y="445"/>
                    <a:pt x="14709" y="408"/>
                    <a:pt x="14709" y="368"/>
                  </a:cubicBezTo>
                  <a:cubicBezTo>
                    <a:pt x="14709" y="327"/>
                    <a:pt x="14698" y="292"/>
                    <a:pt x="14677" y="260"/>
                  </a:cubicBezTo>
                  <a:cubicBezTo>
                    <a:pt x="14655" y="227"/>
                    <a:pt x="14626" y="204"/>
                    <a:pt x="14587" y="191"/>
                  </a:cubicBezTo>
                  <a:cubicBezTo>
                    <a:pt x="14548" y="177"/>
                    <a:pt x="14485" y="170"/>
                    <a:pt x="14396" y="170"/>
                  </a:cubicBezTo>
                  <a:moveTo>
                    <a:pt x="16658" y="16"/>
                  </a:moveTo>
                  <a:cubicBezTo>
                    <a:pt x="16830" y="16"/>
                    <a:pt x="16830" y="16"/>
                    <a:pt x="16830" y="16"/>
                  </a:cubicBezTo>
                  <a:cubicBezTo>
                    <a:pt x="16830" y="1285"/>
                    <a:pt x="16830" y="1285"/>
                    <a:pt x="16830" y="1285"/>
                  </a:cubicBezTo>
                  <a:cubicBezTo>
                    <a:pt x="16675" y="1285"/>
                    <a:pt x="16675" y="1285"/>
                    <a:pt x="16675" y="1285"/>
                  </a:cubicBezTo>
                  <a:cubicBezTo>
                    <a:pt x="15827" y="308"/>
                    <a:pt x="15827" y="308"/>
                    <a:pt x="15827" y="308"/>
                  </a:cubicBezTo>
                  <a:cubicBezTo>
                    <a:pt x="15827" y="1285"/>
                    <a:pt x="15827" y="1285"/>
                    <a:pt x="15827" y="1285"/>
                  </a:cubicBezTo>
                  <a:cubicBezTo>
                    <a:pt x="15656" y="1285"/>
                    <a:pt x="15656" y="1285"/>
                    <a:pt x="15656" y="1285"/>
                  </a:cubicBezTo>
                  <a:cubicBezTo>
                    <a:pt x="15656" y="16"/>
                    <a:pt x="15656" y="16"/>
                    <a:pt x="15656" y="16"/>
                  </a:cubicBezTo>
                  <a:cubicBezTo>
                    <a:pt x="15803" y="16"/>
                    <a:pt x="15803" y="16"/>
                    <a:pt x="15803" y="16"/>
                  </a:cubicBezTo>
                  <a:cubicBezTo>
                    <a:pt x="16658" y="1002"/>
                    <a:pt x="16658" y="1002"/>
                    <a:pt x="16658" y="1002"/>
                  </a:cubicBezTo>
                  <a:lnTo>
                    <a:pt x="16658" y="16"/>
                  </a:lnTo>
                  <a:close/>
                  <a:moveTo>
                    <a:pt x="17477" y="16"/>
                  </a:moveTo>
                  <a:cubicBezTo>
                    <a:pt x="17658" y="16"/>
                    <a:pt x="17658" y="16"/>
                    <a:pt x="17658" y="16"/>
                  </a:cubicBezTo>
                  <a:cubicBezTo>
                    <a:pt x="17658" y="1285"/>
                    <a:pt x="17658" y="1285"/>
                    <a:pt x="17658" y="1285"/>
                  </a:cubicBezTo>
                  <a:cubicBezTo>
                    <a:pt x="17477" y="1285"/>
                    <a:pt x="17477" y="1285"/>
                    <a:pt x="17477" y="1285"/>
                  </a:cubicBezTo>
                  <a:lnTo>
                    <a:pt x="17477" y="16"/>
                  </a:lnTo>
                  <a:close/>
                  <a:moveTo>
                    <a:pt x="19320" y="16"/>
                  </a:moveTo>
                  <a:cubicBezTo>
                    <a:pt x="19493" y="16"/>
                    <a:pt x="19493" y="16"/>
                    <a:pt x="19493" y="16"/>
                  </a:cubicBezTo>
                  <a:cubicBezTo>
                    <a:pt x="19493" y="1285"/>
                    <a:pt x="19493" y="1285"/>
                    <a:pt x="19493" y="1285"/>
                  </a:cubicBezTo>
                  <a:cubicBezTo>
                    <a:pt x="19337" y="1285"/>
                    <a:pt x="19337" y="1285"/>
                    <a:pt x="19337" y="1285"/>
                  </a:cubicBezTo>
                  <a:cubicBezTo>
                    <a:pt x="18488" y="308"/>
                    <a:pt x="18488" y="308"/>
                    <a:pt x="18488" y="308"/>
                  </a:cubicBezTo>
                  <a:cubicBezTo>
                    <a:pt x="18488" y="1285"/>
                    <a:pt x="18488" y="1285"/>
                    <a:pt x="18488" y="1285"/>
                  </a:cubicBezTo>
                  <a:cubicBezTo>
                    <a:pt x="18317" y="1285"/>
                    <a:pt x="18317" y="1285"/>
                    <a:pt x="18317" y="1285"/>
                  </a:cubicBezTo>
                  <a:cubicBezTo>
                    <a:pt x="18317" y="16"/>
                    <a:pt x="18317" y="16"/>
                    <a:pt x="18317" y="16"/>
                  </a:cubicBezTo>
                  <a:cubicBezTo>
                    <a:pt x="18464" y="16"/>
                    <a:pt x="18464" y="16"/>
                    <a:pt x="18464" y="16"/>
                  </a:cubicBezTo>
                  <a:cubicBezTo>
                    <a:pt x="19320" y="1002"/>
                    <a:pt x="19320" y="1002"/>
                    <a:pt x="19320" y="1002"/>
                  </a:cubicBezTo>
                  <a:lnTo>
                    <a:pt x="19320" y="16"/>
                  </a:lnTo>
                  <a:close/>
                  <a:moveTo>
                    <a:pt x="20712" y="659"/>
                  </a:moveTo>
                  <a:cubicBezTo>
                    <a:pt x="21137" y="659"/>
                    <a:pt x="21137" y="659"/>
                    <a:pt x="21137" y="659"/>
                  </a:cubicBezTo>
                  <a:cubicBezTo>
                    <a:pt x="21137" y="1198"/>
                    <a:pt x="21137" y="1198"/>
                    <a:pt x="21137" y="1198"/>
                  </a:cubicBezTo>
                  <a:cubicBezTo>
                    <a:pt x="20981" y="1266"/>
                    <a:pt x="20826" y="1300"/>
                    <a:pt x="20673" y="1300"/>
                  </a:cubicBezTo>
                  <a:cubicBezTo>
                    <a:pt x="20463" y="1300"/>
                    <a:pt x="20294" y="1239"/>
                    <a:pt x="20169" y="1115"/>
                  </a:cubicBezTo>
                  <a:cubicBezTo>
                    <a:pt x="20043" y="994"/>
                    <a:pt x="19980" y="842"/>
                    <a:pt x="19980" y="662"/>
                  </a:cubicBezTo>
                  <a:cubicBezTo>
                    <a:pt x="19980" y="473"/>
                    <a:pt x="20045" y="314"/>
                    <a:pt x="20176" y="189"/>
                  </a:cubicBezTo>
                  <a:cubicBezTo>
                    <a:pt x="20306" y="63"/>
                    <a:pt x="20469" y="0"/>
                    <a:pt x="20666" y="0"/>
                  </a:cubicBezTo>
                  <a:cubicBezTo>
                    <a:pt x="20736" y="0"/>
                    <a:pt x="20804" y="8"/>
                    <a:pt x="20869" y="22"/>
                  </a:cubicBezTo>
                  <a:cubicBezTo>
                    <a:pt x="20933" y="39"/>
                    <a:pt x="21014" y="66"/>
                    <a:pt x="21112" y="109"/>
                  </a:cubicBezTo>
                  <a:cubicBezTo>
                    <a:pt x="21112" y="293"/>
                    <a:pt x="21112" y="293"/>
                    <a:pt x="21112" y="293"/>
                  </a:cubicBezTo>
                  <a:cubicBezTo>
                    <a:pt x="20961" y="205"/>
                    <a:pt x="20811" y="161"/>
                    <a:pt x="20661" y="161"/>
                  </a:cubicBezTo>
                  <a:cubicBezTo>
                    <a:pt x="20523" y="161"/>
                    <a:pt x="20407" y="209"/>
                    <a:pt x="20311" y="303"/>
                  </a:cubicBezTo>
                  <a:cubicBezTo>
                    <a:pt x="20215" y="397"/>
                    <a:pt x="20169" y="514"/>
                    <a:pt x="20169" y="651"/>
                  </a:cubicBezTo>
                  <a:cubicBezTo>
                    <a:pt x="20169" y="795"/>
                    <a:pt x="20215" y="913"/>
                    <a:pt x="20311" y="1004"/>
                  </a:cubicBezTo>
                  <a:cubicBezTo>
                    <a:pt x="20407" y="1096"/>
                    <a:pt x="20528" y="1142"/>
                    <a:pt x="20678" y="1142"/>
                  </a:cubicBezTo>
                  <a:cubicBezTo>
                    <a:pt x="20750" y="1142"/>
                    <a:pt x="20838" y="1125"/>
                    <a:pt x="20939" y="1092"/>
                  </a:cubicBezTo>
                  <a:cubicBezTo>
                    <a:pt x="20956" y="1087"/>
                    <a:pt x="20956" y="1087"/>
                    <a:pt x="20956" y="1087"/>
                  </a:cubicBezTo>
                  <a:cubicBezTo>
                    <a:pt x="20956" y="821"/>
                    <a:pt x="20956" y="821"/>
                    <a:pt x="20956" y="821"/>
                  </a:cubicBezTo>
                  <a:cubicBezTo>
                    <a:pt x="20712" y="821"/>
                    <a:pt x="20712" y="821"/>
                    <a:pt x="20712" y="821"/>
                  </a:cubicBezTo>
                  <a:lnTo>
                    <a:pt x="20712" y="659"/>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dirty="0">
                <a:solidFill>
                  <a:schemeClr val="tx1">
                    <a:alpha val="0"/>
                  </a:schemeClr>
                </a:solidFill>
              </a:endParaRPr>
            </a:p>
          </p:txBody>
        </p:sp>
      </p:grpSp>
      <p:sp>
        <p:nvSpPr>
          <p:cNvPr id="18" name="Text Placeholder 17"/>
          <p:cNvSpPr>
            <a:spLocks noGrp="1"/>
          </p:cNvSpPr>
          <p:nvPr>
            <p:ph type="body" sz="quarter" idx="16" hasCustomPrompt="1"/>
          </p:nvPr>
        </p:nvSpPr>
        <p:spPr>
          <a:xfrm>
            <a:off x="1752600" y="6529254"/>
            <a:ext cx="5867400" cy="187537"/>
          </a:xfrm>
        </p:spPr>
        <p:txBody>
          <a:bodyPr/>
          <a:lstStyle>
            <a:lvl1pPr marL="0" indent="0">
              <a:buNone/>
              <a:defRPr sz="1200" baseline="0"/>
            </a:lvl1pPr>
          </a:lstStyle>
          <a:p>
            <a:pPr lvl="0"/>
            <a:r>
              <a:rPr lang="en-US" dirty="0" smtClean="0"/>
              <a:t>Click to add copyright line</a:t>
            </a:r>
            <a:endParaRPr lang="en-IN" dirty="0"/>
          </a:p>
        </p:txBody>
      </p:sp>
      <p:pic>
        <p:nvPicPr>
          <p:cNvPr id="15" name="Picture 14"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97400" y="6434394"/>
            <a:ext cx="918000" cy="279915"/>
          </a:xfrm>
          <a:prstGeom prst="rect">
            <a:avLst/>
          </a:prstGeom>
        </p:spPr>
      </p:pic>
    </p:spTree>
    <p:extLst>
      <p:ext uri="{BB962C8B-B14F-4D97-AF65-F5344CB8AC3E}">
        <p14:creationId xmlns:p14="http://schemas.microsoft.com/office/powerpoint/2010/main" val="22264576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1006398-C6BC-8D4E-BE35-8590544C9A00}" type="datetimeFigureOut">
              <a:rPr lang="en-US" smtClean="0"/>
              <a:t>9/7/2019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4B8964-796E-BE43-BC68-6F3FD56DE9CE}" type="slidenum">
              <a:rPr lang="en-US" smtClean="0"/>
              <a:t>‹#›</a:t>
            </a:fld>
            <a:endParaRPr lang="en-US"/>
          </a:p>
        </p:txBody>
      </p:sp>
    </p:spTree>
    <p:extLst>
      <p:ext uri="{BB962C8B-B14F-4D97-AF65-F5344CB8AC3E}">
        <p14:creationId xmlns:p14="http://schemas.microsoft.com/office/powerpoint/2010/main" val="29710578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1006398-C6BC-8D4E-BE35-8590544C9A00}" type="datetimeFigureOut">
              <a:rPr lang="en-US" smtClean="0"/>
              <a:t>9/7/2019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4B8964-796E-BE43-BC68-6F3FD56DE9CE}" type="slidenum">
              <a:rPr lang="en-US" smtClean="0"/>
              <a:t>‹#›</a:t>
            </a:fld>
            <a:endParaRPr lang="en-US"/>
          </a:p>
        </p:txBody>
      </p:sp>
    </p:spTree>
    <p:extLst>
      <p:ext uri="{BB962C8B-B14F-4D97-AF65-F5344CB8AC3E}">
        <p14:creationId xmlns:p14="http://schemas.microsoft.com/office/powerpoint/2010/main" val="3383308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1006398-C6BC-8D4E-BE35-8590544C9A00}" type="datetimeFigureOut">
              <a:rPr lang="en-US" smtClean="0"/>
              <a:t>9/7/2019</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04B8964-796E-BE43-BC68-6F3FD56DE9CE}" type="slidenum">
              <a:rPr lang="en-US" smtClean="0"/>
              <a:t>‹#›</a:t>
            </a:fld>
            <a:endParaRPr lang="en-US"/>
          </a:p>
        </p:txBody>
      </p:sp>
    </p:spTree>
    <p:extLst>
      <p:ext uri="{BB962C8B-B14F-4D97-AF65-F5344CB8AC3E}">
        <p14:creationId xmlns:p14="http://schemas.microsoft.com/office/powerpoint/2010/main" val="30067527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1006398-C6BC-8D4E-BE35-8590544C9A00}" type="datetimeFigureOut">
              <a:rPr lang="en-US" smtClean="0"/>
              <a:t>9/7/2019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4B8964-796E-BE43-BC68-6F3FD56DE9CE}" type="slidenum">
              <a:rPr lang="en-US" smtClean="0"/>
              <a:t>‹#›</a:t>
            </a:fld>
            <a:endParaRPr lang="en-US"/>
          </a:p>
        </p:txBody>
      </p:sp>
    </p:spTree>
    <p:extLst>
      <p:ext uri="{BB962C8B-B14F-4D97-AF65-F5344CB8AC3E}">
        <p14:creationId xmlns:p14="http://schemas.microsoft.com/office/powerpoint/2010/main" val="10124901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1006398-C6BC-8D4E-BE35-8590544C9A00}" type="datetimeFigureOut">
              <a:rPr lang="en-US" smtClean="0"/>
              <a:t>9/7/2019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4B8964-796E-BE43-BC68-6F3FD56DE9CE}" type="slidenum">
              <a:rPr lang="en-US" smtClean="0"/>
              <a:t>‹#›</a:t>
            </a:fld>
            <a:endParaRPr lang="en-US"/>
          </a:p>
        </p:txBody>
      </p:sp>
    </p:spTree>
    <p:extLst>
      <p:ext uri="{BB962C8B-B14F-4D97-AF65-F5344CB8AC3E}">
        <p14:creationId xmlns:p14="http://schemas.microsoft.com/office/powerpoint/2010/main" val="20626927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006398-C6BC-8D4E-BE35-8590544C9A00}" type="datetimeFigureOut">
              <a:rPr lang="en-US" smtClean="0"/>
              <a:t>9/7/2019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4B8964-796E-BE43-BC68-6F3FD56DE9CE}" type="slidenum">
              <a:rPr lang="en-US" smtClean="0"/>
              <a:t>‹#›</a:t>
            </a:fld>
            <a:endParaRPr lang="en-US"/>
          </a:p>
        </p:txBody>
      </p:sp>
    </p:spTree>
    <p:extLst>
      <p:ext uri="{BB962C8B-B14F-4D97-AF65-F5344CB8AC3E}">
        <p14:creationId xmlns:p14="http://schemas.microsoft.com/office/powerpoint/2010/main" val="41334565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006398-C6BC-8D4E-BE35-8590544C9A00}" type="datetimeFigureOut">
              <a:rPr lang="en-US" smtClean="0"/>
              <a:t>9/7/2019</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04B8964-796E-BE43-BC68-6F3FD56DE9CE}" type="slidenum">
              <a:rPr lang="en-US" smtClean="0"/>
              <a:t>‹#›</a:t>
            </a:fld>
            <a:endParaRPr lang="en-US"/>
          </a:p>
        </p:txBody>
      </p:sp>
    </p:spTree>
    <p:extLst>
      <p:ext uri="{BB962C8B-B14F-4D97-AF65-F5344CB8AC3E}">
        <p14:creationId xmlns:p14="http://schemas.microsoft.com/office/powerpoint/2010/main" val="7452043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006398-C6BC-8D4E-BE35-8590544C9A00}" type="datetimeFigureOut">
              <a:rPr lang="en-US" smtClean="0"/>
              <a:t>9/7/2019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4B8964-796E-BE43-BC68-6F3FD56DE9CE}" type="slidenum">
              <a:rPr lang="en-US" smtClean="0"/>
              <a:t>‹#›</a:t>
            </a:fld>
            <a:endParaRPr lang="en-US"/>
          </a:p>
        </p:txBody>
      </p:sp>
    </p:spTree>
    <p:extLst>
      <p:ext uri="{BB962C8B-B14F-4D97-AF65-F5344CB8AC3E}">
        <p14:creationId xmlns:p14="http://schemas.microsoft.com/office/powerpoint/2010/main" val="1459005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006398-C6BC-8D4E-BE35-8590544C9A00}" type="datetimeFigureOut">
              <a:rPr lang="en-US" smtClean="0"/>
              <a:t>9/7/2019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4B8964-796E-BE43-BC68-6F3FD56DE9CE}" type="slidenum">
              <a:rPr lang="en-US" smtClean="0"/>
              <a:t>‹#›</a:t>
            </a:fld>
            <a:endParaRPr lang="en-US"/>
          </a:p>
        </p:txBody>
      </p:sp>
      <p:pic>
        <p:nvPicPr>
          <p:cNvPr id="7" name="Shape 23" descr="Pearson Logo"/>
          <p:cNvPicPr preferRelativeResize="0"/>
          <p:nvPr userDrawn="1"/>
        </p:nvPicPr>
        <p:blipFill rotWithShape="1">
          <a:blip r:embed="rId14">
            <a:alphaModFix/>
          </a:blip>
          <a:srcRect/>
          <a:stretch/>
        </p:blipFill>
        <p:spPr>
          <a:xfrm>
            <a:off x="8124238" y="6228506"/>
            <a:ext cx="695828" cy="492969"/>
          </a:xfrm>
          <a:prstGeom prst="rect">
            <a:avLst/>
          </a:prstGeom>
          <a:noFill/>
          <a:ln>
            <a:noFill/>
          </a:ln>
        </p:spPr>
      </p:pic>
      <p:sp>
        <p:nvSpPr>
          <p:cNvPr id="8" name="Footer Placeholder 4"/>
          <p:cNvSpPr txBox="1">
            <a:spLocks/>
          </p:cNvSpPr>
          <p:nvPr userDrawn="1"/>
        </p:nvSpPr>
        <p:spPr>
          <a:xfrm>
            <a:off x="-144351" y="6394450"/>
            <a:ext cx="6934200" cy="327025"/>
          </a:xfrm>
          <a:prstGeom prst="rect">
            <a:avLst/>
          </a:prstGeom>
        </p:spPr>
        <p:txBody>
          <a:bodyPr vert="horz" lIns="91440" tIns="45720" rIns="91440" bIns="45720" rtlCol="0" anchor="ctr"/>
          <a:lstStyle>
            <a:defPPr>
              <a:defRPr lang="en-US"/>
            </a:defPPr>
            <a:lvl1pPr marL="0" algn="ctr" defTabSz="457200" rtl="0" eaLnBrk="1" latinLnBrk="0" hangingPunct="1">
              <a:defRPr sz="700" kern="1200">
                <a:solidFill>
                  <a:schemeClr val="tx1"/>
                </a:solidFill>
                <a:latin typeface="Arial" panose="020B0604020202020204" pitchFamily="34" charset="0"/>
                <a:ea typeface="+mn-ea"/>
                <a:cs typeface="Arial" panose="020B060402020202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200" b="0" kern="120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lvl="2" algn="ctr"/>
            <a:r>
              <a:rPr lang="en-US" dirty="0" smtClean="0"/>
              <a:t>Copyright © 2018, 2014, 2011 Pearson Education, Inc. All Rights Reserved</a:t>
            </a:r>
            <a:endParaRPr lang="en-US" dirty="0"/>
          </a:p>
        </p:txBody>
      </p:sp>
    </p:spTree>
    <p:extLst>
      <p:ext uri="{BB962C8B-B14F-4D97-AF65-F5344CB8AC3E}">
        <p14:creationId xmlns:p14="http://schemas.microsoft.com/office/powerpoint/2010/main" val="16242508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57200" rtl="0" eaLnBrk="1" latinLnBrk="0" hangingPunct="1">
        <a:spcBef>
          <a:spcPct val="0"/>
        </a:spcBef>
        <a:buNone/>
        <a:defRPr sz="4400" b="1" kern="1200">
          <a:solidFill>
            <a:srgbClr val="007FA3"/>
          </a:solidFill>
          <a:latin typeface="+mj-lt"/>
          <a:ea typeface="+mj-ea"/>
          <a:cs typeface="+mj-cs"/>
        </a:defRPr>
      </a:lvl1pPr>
    </p:titleStyle>
    <p:bodyStyle>
      <a:lvl1pPr marL="342900" indent="-342900" algn="l" defTabSz="457200" rtl="0" eaLnBrk="1" latinLnBrk="0" hangingPunct="1">
        <a:spcBef>
          <a:spcPct val="20000"/>
        </a:spcBef>
        <a:buClr>
          <a:srgbClr val="007FA3"/>
        </a:buClr>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Clr>
          <a:srgbClr val="007FA3"/>
        </a:buClr>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Clr>
          <a:srgbClr val="007FA3"/>
        </a:buClr>
        <a:buFont typeface="Wingdings" panose="05000000000000000000" pitchFamily="2" charset="2"/>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Clr>
          <a:srgbClr val="007FA3"/>
        </a:buClr>
        <a:buFont typeface="Courier New" panose="02070309020205020404" pitchFamily="49" charset="0"/>
        <a:buChar char="o"/>
        <a:defRPr sz="2000" kern="1200">
          <a:solidFill>
            <a:schemeClr val="tx1"/>
          </a:solidFill>
          <a:latin typeface="+mn-lt"/>
          <a:ea typeface="+mn-ea"/>
          <a:cs typeface="+mn-cs"/>
        </a:defRPr>
      </a:lvl4pPr>
      <a:lvl5pPr marL="2057400" indent="-228600" algn="l" defTabSz="457200" rtl="0" eaLnBrk="1" latinLnBrk="0" hangingPunct="1">
        <a:spcBef>
          <a:spcPct val="20000"/>
        </a:spcBef>
        <a:buClr>
          <a:srgbClr val="007FA3"/>
        </a:buClr>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5.emf"/><Relationship Id="rId5" Type="http://schemas.openxmlformats.org/officeDocument/2006/relationships/oleObject" Target="../embeddings/oleObject2.bin"/><Relationship Id="rId4" Type="http://schemas.openxmlformats.org/officeDocument/2006/relationships/image" Target="../media/image4.e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7.emf"/><Relationship Id="rId5" Type="http://schemas.openxmlformats.org/officeDocument/2006/relationships/oleObject" Target="../embeddings/oleObject4.bin"/><Relationship Id="rId4" Type="http://schemas.openxmlformats.org/officeDocument/2006/relationships/image" Target="../media/image6.e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10.emf"/><Relationship Id="rId5" Type="http://schemas.openxmlformats.org/officeDocument/2006/relationships/oleObject" Target="../embeddings/oleObject6.bin"/><Relationship Id="rId4" Type="http://schemas.openxmlformats.org/officeDocument/2006/relationships/image" Target="../media/image7.e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599"/>
            <a:ext cx="8382000" cy="1022534"/>
          </a:xfrm>
        </p:spPr>
        <p:txBody>
          <a:bodyPr>
            <a:normAutofit/>
          </a:bodyPr>
          <a:lstStyle/>
          <a:p>
            <a:pPr lvl="0" algn="l" defTabSz="914400">
              <a:defRPr/>
            </a:pPr>
            <a:r>
              <a:rPr lang="en-US" altLang="en-US" b="1" kern="0" dirty="0">
                <a:solidFill>
                  <a:srgbClr val="007FA3"/>
                </a:solidFill>
                <a:ea typeface="+mn-ea"/>
                <a:cs typeface="Arial" panose="020B0604020202020204" pitchFamily="34" charset="0"/>
                <a:sym typeface="Times New Roman" panose="02020603050405020304" pitchFamily="18" charset="0"/>
              </a:rPr>
              <a:t>International Economics</a:t>
            </a:r>
          </a:p>
        </p:txBody>
      </p:sp>
      <p:sp>
        <p:nvSpPr>
          <p:cNvPr id="7" name="Text Placeholder 2"/>
          <p:cNvSpPr>
            <a:spLocks noGrp="1"/>
          </p:cNvSpPr>
          <p:nvPr>
            <p:ph type="body" sz="quarter" idx="13"/>
          </p:nvPr>
        </p:nvSpPr>
        <p:spPr>
          <a:xfrm>
            <a:off x="457200" y="1067131"/>
            <a:ext cx="8229600" cy="478970"/>
          </a:xfrm>
        </p:spPr>
        <p:txBody>
          <a:bodyPr/>
          <a:lstStyle/>
          <a:p>
            <a:r>
              <a:rPr lang="en-US" sz="3600" dirty="0" smtClean="0"/>
              <a:t>Seventh Edition</a:t>
            </a:r>
          </a:p>
        </p:txBody>
      </p:sp>
      <p:sp>
        <p:nvSpPr>
          <p:cNvPr id="4" name="Text Placeholder 3"/>
          <p:cNvSpPr>
            <a:spLocks noGrp="1"/>
          </p:cNvSpPr>
          <p:nvPr>
            <p:ph type="body" sz="quarter" idx="14"/>
          </p:nvPr>
        </p:nvSpPr>
        <p:spPr/>
        <p:txBody>
          <a:bodyPr/>
          <a:lstStyle/>
          <a:p>
            <a:pPr algn="ctr"/>
            <a:r>
              <a:rPr lang="en-IN" sz="4000" b="1" dirty="0"/>
              <a:t>Chapter 3</a:t>
            </a:r>
            <a:endParaRPr lang="en-IN" sz="4000" dirty="0"/>
          </a:p>
        </p:txBody>
      </p:sp>
      <p:sp>
        <p:nvSpPr>
          <p:cNvPr id="5" name="Text Placeholder 4"/>
          <p:cNvSpPr>
            <a:spLocks noGrp="1"/>
          </p:cNvSpPr>
          <p:nvPr>
            <p:ph type="body" sz="quarter" idx="15"/>
          </p:nvPr>
        </p:nvSpPr>
        <p:spPr>
          <a:xfrm>
            <a:off x="5029200" y="3322637"/>
            <a:ext cx="3657600" cy="2925763"/>
          </a:xfrm>
        </p:spPr>
        <p:txBody>
          <a:bodyPr/>
          <a:lstStyle/>
          <a:p>
            <a:pPr algn="ctr"/>
            <a:r>
              <a:rPr lang="en-US" sz="3600" dirty="0">
                <a:ea typeface="Verdana" panose="020B0604030504040204" pitchFamily="34" charset="0"/>
                <a:cs typeface="Arial" panose="020B0604020202020204" pitchFamily="34" charset="0"/>
              </a:rPr>
              <a:t>Comparative Advantage and the Gains from Trade</a:t>
            </a:r>
          </a:p>
        </p:txBody>
      </p:sp>
      <p:pic>
        <p:nvPicPr>
          <p:cNvPr id="9" name="Picture 2" descr="Front Cover: International Economics Seventh Edition by Gerbe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0439" y="1838303"/>
            <a:ext cx="3518969" cy="4410097"/>
          </a:xfrm>
          <a:prstGeom prst="rect">
            <a:avLst/>
          </a:prstGeom>
        </p:spPr>
      </p:pic>
      <p:sp>
        <p:nvSpPr>
          <p:cNvPr id="3" name="Text Placeholder 5"/>
          <p:cNvSpPr>
            <a:spLocks noGrp="1"/>
          </p:cNvSpPr>
          <p:nvPr>
            <p:ph type="body" sz="quarter" idx="16"/>
          </p:nvPr>
        </p:nvSpPr>
        <p:spPr>
          <a:xfrm>
            <a:off x="1752600" y="6477598"/>
            <a:ext cx="5867400" cy="328746"/>
          </a:xfrm>
        </p:spPr>
        <p:txBody>
          <a:bodyPr>
            <a:normAutofit fontScale="40000" lnSpcReduction="20000"/>
          </a:bodyPr>
          <a:lstStyle/>
          <a:p>
            <a:r>
              <a:rPr lang="en-US" sz="3600" dirty="0"/>
              <a:t>Copyright © 2018, 2014, 2011 Pearson Education, Inc. All Rights Reserved</a:t>
            </a:r>
          </a:p>
          <a:p>
            <a:endParaRPr lang="en-US" dirty="0"/>
          </a:p>
        </p:txBody>
      </p:sp>
    </p:spTree>
    <p:extLst>
      <p:ext uri="{BB962C8B-B14F-4D97-AF65-F5344CB8AC3E}">
        <p14:creationId xmlns:p14="http://schemas.microsoft.com/office/powerpoint/2010/main" val="24868117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Table 3.2 Output </a:t>
            </a:r>
            <a:r>
              <a:rPr lang="en-US" dirty="0"/>
              <a:t>P</a:t>
            </a:r>
            <a:r>
              <a:rPr lang="en-US" dirty="0" smtClean="0"/>
              <a:t>er Hour </a:t>
            </a:r>
            <a:r>
              <a:rPr lang="en-US" dirty="0"/>
              <a:t>W</a:t>
            </a:r>
            <a:r>
              <a:rPr lang="en-US" dirty="0" smtClean="0"/>
              <a:t>orked</a:t>
            </a:r>
            <a:endParaRPr lang="en-US" dirty="0"/>
          </a:p>
        </p:txBody>
      </p:sp>
      <p:sp>
        <p:nvSpPr>
          <p:cNvPr id="4" name="Content Placeholder 3"/>
          <p:cNvSpPr>
            <a:spLocks noGrp="1"/>
          </p:cNvSpPr>
          <p:nvPr>
            <p:ph sz="half" idx="1"/>
          </p:nvPr>
        </p:nvSpPr>
        <p:spPr>
          <a:xfrm>
            <a:off x="457200" y="1626755"/>
            <a:ext cx="8229600" cy="2050158"/>
          </a:xfrm>
        </p:spPr>
        <p:txBody>
          <a:bodyPr>
            <a:normAutofit fontScale="77500" lnSpcReduction="20000"/>
          </a:bodyPr>
          <a:lstStyle/>
          <a:p>
            <a:r>
              <a:rPr lang="en-US" dirty="0" smtClean="0"/>
              <a:t>Each number is the units of output per hour worked.</a:t>
            </a:r>
          </a:p>
          <a:p>
            <a:endParaRPr lang="en-US" dirty="0" smtClean="0"/>
          </a:p>
          <a:p>
            <a:r>
              <a:rPr lang="en-US" dirty="0" smtClean="0"/>
              <a:t>Canada has an absolute advantage (= higher labor productivity) in bread.</a:t>
            </a:r>
          </a:p>
          <a:p>
            <a:endParaRPr lang="en-US" dirty="0" smtClean="0"/>
          </a:p>
          <a:p>
            <a:r>
              <a:rPr lang="en-US" dirty="0" smtClean="0"/>
              <a:t>The U.S. has an absolute advantage in steel.</a:t>
            </a:r>
            <a:endParaRPr lang="en-US" dirty="0"/>
          </a:p>
        </p:txBody>
      </p:sp>
      <p:graphicFrame>
        <p:nvGraphicFramePr>
          <p:cNvPr id="6" name="Content Placeholder 5"/>
          <p:cNvGraphicFramePr>
            <a:graphicFrameLocks noGrp="1"/>
          </p:cNvGraphicFramePr>
          <p:nvPr>
            <p:ph sz="half" idx="2"/>
            <p:extLst>
              <p:ext uri="{D42A27DB-BD31-4B8C-83A1-F6EECF244321}">
                <p14:modId xmlns:p14="http://schemas.microsoft.com/office/powerpoint/2010/main" val="2569452516"/>
              </p:ext>
            </p:extLst>
          </p:nvPr>
        </p:nvGraphicFramePr>
        <p:xfrm>
          <a:off x="668338" y="4189413"/>
          <a:ext cx="8018463" cy="1112520"/>
        </p:xfrm>
        <a:graphic>
          <a:graphicData uri="http://schemas.openxmlformats.org/drawingml/2006/table">
            <a:tbl>
              <a:tblPr firstRow="1" bandRow="1">
                <a:tableStyleId>{BC89EF96-8CEA-46FF-86C4-4CE0E7609802}</a:tableStyleId>
              </a:tblPr>
              <a:tblGrid>
                <a:gridCol w="2672821">
                  <a:extLst>
                    <a:ext uri="{9D8B030D-6E8A-4147-A177-3AD203B41FA5}">
                      <a16:colId xmlns:a16="http://schemas.microsoft.com/office/drawing/2014/main" xmlns="" val="20000"/>
                    </a:ext>
                  </a:extLst>
                </a:gridCol>
                <a:gridCol w="2672821">
                  <a:extLst>
                    <a:ext uri="{9D8B030D-6E8A-4147-A177-3AD203B41FA5}">
                      <a16:colId xmlns:a16="http://schemas.microsoft.com/office/drawing/2014/main" xmlns="" val="20001"/>
                    </a:ext>
                  </a:extLst>
                </a:gridCol>
                <a:gridCol w="2672821">
                  <a:extLst>
                    <a:ext uri="{9D8B030D-6E8A-4147-A177-3AD203B41FA5}">
                      <a16:colId xmlns:a16="http://schemas.microsoft.com/office/drawing/2014/main" xmlns="" val="20002"/>
                    </a:ext>
                  </a:extLst>
                </a:gridCol>
              </a:tblGrid>
              <a:tr h="370840">
                <a:tc>
                  <a:txBody>
                    <a:bodyPr/>
                    <a:lstStyle/>
                    <a:p>
                      <a:r>
                        <a:rPr lang="en-US" dirty="0" smtClean="0"/>
                        <a:t>Output</a:t>
                      </a:r>
                      <a:endParaRPr lang="en-US" dirty="0"/>
                    </a:p>
                  </a:txBody>
                  <a:tcPr/>
                </a:tc>
                <a:tc>
                  <a:txBody>
                    <a:bodyPr/>
                    <a:lstStyle/>
                    <a:p>
                      <a:r>
                        <a:rPr lang="en-US" dirty="0" smtClean="0"/>
                        <a:t>United States</a:t>
                      </a:r>
                      <a:endParaRPr lang="en-US" dirty="0"/>
                    </a:p>
                  </a:txBody>
                  <a:tcPr/>
                </a:tc>
                <a:tc>
                  <a:txBody>
                    <a:bodyPr/>
                    <a:lstStyle/>
                    <a:p>
                      <a:r>
                        <a:rPr lang="en-US" dirty="0" smtClean="0"/>
                        <a:t>Canada</a:t>
                      </a:r>
                      <a:endParaRPr lang="en-US" dirty="0"/>
                    </a:p>
                  </a:txBody>
                  <a:tcPr/>
                </a:tc>
                <a:extLst>
                  <a:ext uri="{0D108BD9-81ED-4DB2-BD59-A6C34878D82A}">
                    <a16:rowId xmlns:a16="http://schemas.microsoft.com/office/drawing/2014/main" xmlns="" val="10000"/>
                  </a:ext>
                </a:extLst>
              </a:tr>
              <a:tr h="370840">
                <a:tc>
                  <a:txBody>
                    <a:bodyPr/>
                    <a:lstStyle/>
                    <a:p>
                      <a:r>
                        <a:rPr lang="en-US" dirty="0" smtClean="0"/>
                        <a:t>Bread</a:t>
                      </a:r>
                      <a:endParaRPr lang="en-US" dirty="0"/>
                    </a:p>
                  </a:txBody>
                  <a:tcPr/>
                </a:tc>
                <a:tc>
                  <a:txBody>
                    <a:bodyPr/>
                    <a:lstStyle/>
                    <a:p>
                      <a:r>
                        <a:rPr lang="en-US" dirty="0" smtClean="0"/>
                        <a:t>2 loaves</a:t>
                      </a:r>
                      <a:endParaRPr lang="en-US" dirty="0"/>
                    </a:p>
                  </a:txBody>
                  <a:tcPr/>
                </a:tc>
                <a:tc>
                  <a:txBody>
                    <a:bodyPr/>
                    <a:lstStyle/>
                    <a:p>
                      <a:r>
                        <a:rPr lang="en-US" dirty="0" smtClean="0"/>
                        <a:t>3 loaves</a:t>
                      </a:r>
                      <a:endParaRPr lang="en-US" dirty="0"/>
                    </a:p>
                  </a:txBody>
                  <a:tcPr/>
                </a:tc>
                <a:extLst>
                  <a:ext uri="{0D108BD9-81ED-4DB2-BD59-A6C34878D82A}">
                    <a16:rowId xmlns:a16="http://schemas.microsoft.com/office/drawing/2014/main" xmlns="" val="10001"/>
                  </a:ext>
                </a:extLst>
              </a:tr>
              <a:tr h="370840">
                <a:tc>
                  <a:txBody>
                    <a:bodyPr/>
                    <a:lstStyle/>
                    <a:p>
                      <a:r>
                        <a:rPr lang="en-US" dirty="0" smtClean="0"/>
                        <a:t>Steel</a:t>
                      </a:r>
                      <a:endParaRPr lang="en-US" dirty="0"/>
                    </a:p>
                  </a:txBody>
                  <a:tcPr/>
                </a:tc>
                <a:tc>
                  <a:txBody>
                    <a:bodyPr/>
                    <a:lstStyle/>
                    <a:p>
                      <a:r>
                        <a:rPr lang="en-US" dirty="0" smtClean="0"/>
                        <a:t>3 tons</a:t>
                      </a:r>
                      <a:endParaRPr lang="en-US" dirty="0"/>
                    </a:p>
                  </a:txBody>
                  <a:tcPr/>
                </a:tc>
                <a:tc>
                  <a:txBody>
                    <a:bodyPr/>
                    <a:lstStyle/>
                    <a:p>
                      <a:r>
                        <a:rPr lang="en-US" dirty="0" smtClean="0"/>
                        <a:t>1 ton</a:t>
                      </a:r>
                      <a:endParaRPr lang="en-US" dirty="0"/>
                    </a:p>
                  </a:txBody>
                  <a:tcPr/>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val="37547509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Opportunity Costs</a:t>
            </a:r>
            <a:endParaRPr lang="en-US" dirty="0"/>
          </a:p>
        </p:txBody>
      </p:sp>
      <p:sp>
        <p:nvSpPr>
          <p:cNvPr id="6" name="Content Placeholder 5"/>
          <p:cNvSpPr>
            <a:spLocks noGrp="1"/>
          </p:cNvSpPr>
          <p:nvPr>
            <p:ph idx="1"/>
          </p:nvPr>
        </p:nvSpPr>
        <p:spPr/>
        <p:txBody>
          <a:bodyPr>
            <a:normAutofit/>
          </a:bodyPr>
          <a:lstStyle/>
          <a:p>
            <a:r>
              <a:rPr lang="en-US" dirty="0" smtClean="0"/>
              <a:t>In the U.S., the </a:t>
            </a:r>
            <a:r>
              <a:rPr lang="en-US" b="1" dirty="0" smtClean="0"/>
              <a:t>opportunity cost </a:t>
            </a:r>
            <a:r>
              <a:rPr lang="en-US" dirty="0" smtClean="0"/>
              <a:t>of steel is 2/3 loaves of bread.</a:t>
            </a:r>
          </a:p>
          <a:p>
            <a:pPr lvl="1"/>
            <a:r>
              <a:rPr lang="en-US" dirty="0" smtClean="0"/>
              <a:t>Labor can be used to produce bread or steel.</a:t>
            </a:r>
          </a:p>
          <a:p>
            <a:pPr lvl="1"/>
            <a:r>
              <a:rPr lang="en-US" dirty="0" smtClean="0"/>
              <a:t>Every worker taken out of bread reduces production by 2 loaves but increases steel by 3 tons.</a:t>
            </a:r>
          </a:p>
          <a:p>
            <a:r>
              <a:rPr lang="en-US" dirty="0" smtClean="0"/>
              <a:t>The opportunity cost is the domestic price of a good when there is no trade:  give up 2 bread and obtain 3 tons of steel. </a:t>
            </a:r>
          </a:p>
          <a:p>
            <a:pPr marL="0" indent="0" algn="ctr">
              <a:buNone/>
            </a:pPr>
            <a:endParaRPr lang="en-US" dirty="0"/>
          </a:p>
        </p:txBody>
      </p:sp>
    </p:spTree>
    <p:extLst>
      <p:ext uri="{BB962C8B-B14F-4D97-AF65-F5344CB8AC3E}">
        <p14:creationId xmlns:p14="http://schemas.microsoft.com/office/powerpoint/2010/main" val="6767027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1862"/>
          </a:xfrm>
        </p:spPr>
        <p:txBody>
          <a:bodyPr/>
          <a:lstStyle/>
          <a:p>
            <a:r>
              <a:rPr lang="en-US" dirty="0" smtClean="0"/>
              <a:t>Opportunity Costs and Prices</a:t>
            </a:r>
            <a:endParaRPr lang="en-US" dirty="0"/>
          </a:p>
        </p:txBody>
      </p:sp>
      <p:sp>
        <p:nvSpPr>
          <p:cNvPr id="3" name="Content Placeholder 2"/>
          <p:cNvSpPr>
            <a:spLocks noGrp="1"/>
          </p:cNvSpPr>
          <p:nvPr>
            <p:ph idx="1"/>
          </p:nvPr>
        </p:nvSpPr>
        <p:spPr>
          <a:xfrm>
            <a:off x="457200" y="1417638"/>
            <a:ext cx="8229600" cy="4708525"/>
          </a:xfrm>
        </p:spPr>
        <p:txBody>
          <a:bodyPr>
            <a:normAutofit fontScale="85000" lnSpcReduction="20000"/>
          </a:bodyPr>
          <a:lstStyle/>
          <a:p>
            <a:r>
              <a:rPr lang="en-US" dirty="0" smtClean="0"/>
              <a:t>We can write an algebraic expression for the price of steel  in the U.S. when there is no trade:</a:t>
            </a:r>
          </a:p>
          <a:p>
            <a:pPr marL="0" indent="0">
              <a:buNone/>
            </a:pPr>
            <a:endParaRPr lang="en-US" dirty="0" smtClean="0"/>
          </a:p>
          <a:p>
            <a:endParaRPr lang="en-US" dirty="0" smtClean="0"/>
          </a:p>
          <a:p>
            <a:endParaRPr lang="en-US" dirty="0"/>
          </a:p>
          <a:p>
            <a:r>
              <a:rPr lang="en-US" dirty="0" smtClean="0"/>
              <a:t>Similarly, for Canada:</a:t>
            </a:r>
          </a:p>
          <a:p>
            <a:endParaRPr lang="en-US" dirty="0"/>
          </a:p>
          <a:p>
            <a:endParaRPr lang="en-US" dirty="0" smtClean="0"/>
          </a:p>
          <a:p>
            <a:pPr marL="0" indent="0">
              <a:buNone/>
            </a:pPr>
            <a:endParaRPr lang="en-US" dirty="0"/>
          </a:p>
          <a:p>
            <a:r>
              <a:rPr lang="en-US" dirty="0" smtClean="0"/>
              <a:t>These are the opportunity costs of producing steel; the  opportunity costs of bread are the inverses.</a:t>
            </a:r>
          </a:p>
          <a:p>
            <a:pPr marL="0" indent="0" algn="ctr">
              <a:buNone/>
            </a:pPr>
            <a:endParaRPr lang="en-US" dirty="0" smtClean="0"/>
          </a:p>
        </p:txBody>
      </p:sp>
      <p:graphicFrame>
        <p:nvGraphicFramePr>
          <p:cNvPr id="8" name="Object 7"/>
          <p:cNvGraphicFramePr>
            <a:graphicFrameLocks noChangeAspect="1"/>
          </p:cNvGraphicFramePr>
          <p:nvPr>
            <p:extLst>
              <p:ext uri="{D42A27DB-BD31-4B8C-83A1-F6EECF244321}">
                <p14:modId xmlns:p14="http://schemas.microsoft.com/office/powerpoint/2010/main" val="3678220188"/>
              </p:ext>
            </p:extLst>
          </p:nvPr>
        </p:nvGraphicFramePr>
        <p:xfrm>
          <a:off x="2740693" y="2317570"/>
          <a:ext cx="3794076" cy="1047364"/>
        </p:xfrm>
        <a:graphic>
          <a:graphicData uri="http://schemas.openxmlformats.org/presentationml/2006/ole">
            <mc:AlternateContent xmlns:mc="http://schemas.openxmlformats.org/markup-compatibility/2006">
              <mc:Choice xmlns:v="urn:schemas-microsoft-com:vml" Requires="v">
                <p:oleObj spid="_x0000_s1080" name="Equation" r:id="rId3" imgW="1892300" imgH="469900" progId="Equation.3">
                  <p:embed/>
                </p:oleObj>
              </mc:Choice>
              <mc:Fallback>
                <p:oleObj name="Equation" r:id="rId3" imgW="1892300" imgH="469900" progId="Equation.3">
                  <p:embed/>
                  <p:pic>
                    <p:nvPicPr>
                      <p:cNvPr id="0" name=""/>
                      <p:cNvPicPr/>
                      <p:nvPr/>
                    </p:nvPicPr>
                    <p:blipFill>
                      <a:blip r:embed="rId4"/>
                      <a:stretch>
                        <a:fillRect/>
                      </a:stretch>
                    </p:blipFill>
                    <p:spPr>
                      <a:xfrm>
                        <a:off x="2740693" y="2317570"/>
                        <a:ext cx="3794076" cy="1047364"/>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866826146"/>
              </p:ext>
            </p:extLst>
          </p:nvPr>
        </p:nvGraphicFramePr>
        <p:xfrm>
          <a:off x="2740693" y="3877472"/>
          <a:ext cx="3794075" cy="1091931"/>
        </p:xfrm>
        <a:graphic>
          <a:graphicData uri="http://schemas.openxmlformats.org/presentationml/2006/ole">
            <mc:AlternateContent xmlns:mc="http://schemas.openxmlformats.org/markup-compatibility/2006">
              <mc:Choice xmlns:v="urn:schemas-microsoft-com:vml" Requires="v">
                <p:oleObj spid="_x0000_s1081" name="Equation" r:id="rId5" imgW="1752600" imgH="469900" progId="Equation.3">
                  <p:embed/>
                </p:oleObj>
              </mc:Choice>
              <mc:Fallback>
                <p:oleObj name="Equation" r:id="rId5" imgW="1752600" imgH="469900" progId="Equation.3">
                  <p:embed/>
                  <p:pic>
                    <p:nvPicPr>
                      <p:cNvPr id="0" name=""/>
                      <p:cNvPicPr/>
                      <p:nvPr/>
                    </p:nvPicPr>
                    <p:blipFill>
                      <a:blip r:embed="rId6"/>
                      <a:stretch>
                        <a:fillRect/>
                      </a:stretch>
                    </p:blipFill>
                    <p:spPr>
                      <a:xfrm>
                        <a:off x="2740693" y="3877472"/>
                        <a:ext cx="3794075" cy="1091931"/>
                      </a:xfrm>
                      <a:prstGeom prst="rect">
                        <a:avLst/>
                      </a:prstGeom>
                    </p:spPr>
                  </p:pic>
                </p:oleObj>
              </mc:Fallback>
            </mc:AlternateContent>
          </a:graphicData>
        </a:graphic>
      </p:graphicFrame>
    </p:spTree>
    <p:extLst>
      <p:ext uri="{BB962C8B-B14F-4D97-AF65-F5344CB8AC3E}">
        <p14:creationId xmlns:p14="http://schemas.microsoft.com/office/powerpoint/2010/main" val="22846705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06990"/>
          </a:xfrm>
        </p:spPr>
        <p:txBody>
          <a:bodyPr>
            <a:normAutofit fontScale="90000"/>
          </a:bodyPr>
          <a:lstStyle/>
          <a:p>
            <a:r>
              <a:rPr lang="en-US" dirty="0" smtClean="0"/>
              <a:t>Opportunity Costs and </a:t>
            </a:r>
            <a:br>
              <a:rPr lang="en-US" dirty="0" smtClean="0"/>
            </a:br>
            <a:r>
              <a:rPr lang="en-US" dirty="0" smtClean="0"/>
              <a:t>the Gains from Trade </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The U.S. is better off if Canada will pay it more than 0.67 bread for a ton of steel.  </a:t>
            </a:r>
          </a:p>
          <a:p>
            <a:endParaRPr lang="en-US" dirty="0" smtClean="0"/>
          </a:p>
          <a:p>
            <a:r>
              <a:rPr lang="en-US" dirty="0" smtClean="0"/>
              <a:t>And Canada is better off if it can buy steel at less than 3 bread per ton.  </a:t>
            </a:r>
          </a:p>
          <a:p>
            <a:endParaRPr lang="en-US" dirty="0" smtClean="0"/>
          </a:p>
          <a:p>
            <a:r>
              <a:rPr lang="en-US" dirty="0" smtClean="0"/>
              <a:t>As long as the trade price is less than the </a:t>
            </a:r>
            <a:r>
              <a:rPr lang="en-US" b="1" dirty="0" smtClean="0"/>
              <a:t>opportunity cost</a:t>
            </a:r>
            <a:r>
              <a:rPr lang="en-US" dirty="0" smtClean="0"/>
              <a:t> of producing a good, a country is better off buying it than making it. </a:t>
            </a:r>
          </a:p>
          <a:p>
            <a:endParaRPr lang="en-US" dirty="0" smtClean="0"/>
          </a:p>
          <a:p>
            <a:r>
              <a:rPr lang="en-US" dirty="0" smtClean="0"/>
              <a:t>The </a:t>
            </a:r>
            <a:r>
              <a:rPr lang="en-US" b="1" dirty="0" smtClean="0"/>
              <a:t>gains from trade </a:t>
            </a:r>
            <a:r>
              <a:rPr lang="en-US" dirty="0" smtClean="0"/>
              <a:t>are the increases in goods available through trade versus what a country can produce itself. </a:t>
            </a:r>
          </a:p>
          <a:p>
            <a:endParaRPr lang="en-US" dirty="0" smtClean="0"/>
          </a:p>
          <a:p>
            <a:pPr marL="0" indent="0">
              <a:buNone/>
            </a:pPr>
            <a:endParaRPr lang="en-US" dirty="0"/>
          </a:p>
          <a:p>
            <a:endParaRPr lang="en-US" dirty="0"/>
          </a:p>
        </p:txBody>
      </p:sp>
    </p:spTree>
    <p:extLst>
      <p:ext uri="{BB962C8B-B14F-4D97-AF65-F5344CB8AC3E}">
        <p14:creationId xmlns:p14="http://schemas.microsoft.com/office/powerpoint/2010/main" val="24554647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Trade </a:t>
            </a:r>
            <a:r>
              <a:rPr lang="en-US" dirty="0"/>
              <a:t>P</a:t>
            </a:r>
            <a:r>
              <a:rPr lang="en-US" dirty="0" smtClean="0"/>
              <a:t>rice </a:t>
            </a:r>
            <a:r>
              <a:rPr lang="en-US" sz="2800" dirty="0" smtClean="0"/>
              <a:t>(1 of 2)</a:t>
            </a:r>
            <a:endParaRPr lang="en-US" sz="2800" dirty="0"/>
          </a:p>
        </p:txBody>
      </p:sp>
      <p:sp>
        <p:nvSpPr>
          <p:cNvPr id="3" name="Content Placeholder 2"/>
          <p:cNvSpPr>
            <a:spLocks noGrp="1"/>
          </p:cNvSpPr>
          <p:nvPr>
            <p:ph idx="1"/>
          </p:nvPr>
        </p:nvSpPr>
        <p:spPr/>
        <p:txBody>
          <a:bodyPr/>
          <a:lstStyle/>
          <a:p>
            <a:r>
              <a:rPr lang="en-US" dirty="0" smtClean="0"/>
              <a:t>Trade prices will settle somewhere between the domestic costs of production in the two countries:</a:t>
            </a:r>
          </a:p>
          <a:p>
            <a:r>
              <a:rPr lang="en-US" dirty="0" smtClean="0"/>
              <a:t>For steel :</a:t>
            </a:r>
          </a:p>
          <a:p>
            <a:endParaRPr lang="en-US" dirty="0"/>
          </a:p>
          <a:p>
            <a:r>
              <a:rPr lang="en-US" dirty="0" smtClean="0"/>
              <a:t>For bread (the inverses):  </a:t>
            </a:r>
          </a:p>
          <a:p>
            <a:pPr marL="0" indent="0">
              <a:buNone/>
            </a:pP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8251575"/>
              </p:ext>
            </p:extLst>
          </p:nvPr>
        </p:nvGraphicFramePr>
        <p:xfrm>
          <a:off x="2916247" y="5132742"/>
          <a:ext cx="4436832" cy="993421"/>
        </p:xfrm>
        <a:graphic>
          <a:graphicData uri="http://schemas.openxmlformats.org/presentationml/2006/ole">
            <mc:AlternateContent xmlns:mc="http://schemas.openxmlformats.org/markup-compatibility/2006">
              <mc:Choice xmlns:v="urn:schemas-microsoft-com:vml" Requires="v">
                <p:oleObj spid="_x0000_s3129" name="Equation" r:id="rId3" imgW="1765300" imgH="469900" progId="Equation.3">
                  <p:embed/>
                </p:oleObj>
              </mc:Choice>
              <mc:Fallback>
                <p:oleObj name="Equation" r:id="rId3" imgW="1765300" imgH="469900" progId="Equation.3">
                  <p:embed/>
                  <p:pic>
                    <p:nvPicPr>
                      <p:cNvPr id="0" name=""/>
                      <p:cNvPicPr/>
                      <p:nvPr/>
                    </p:nvPicPr>
                    <p:blipFill>
                      <a:blip r:embed="rId4"/>
                      <a:stretch>
                        <a:fillRect/>
                      </a:stretch>
                    </p:blipFill>
                    <p:spPr>
                      <a:xfrm>
                        <a:off x="2916247" y="5132742"/>
                        <a:ext cx="4436832" cy="993421"/>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2590039122"/>
              </p:ext>
            </p:extLst>
          </p:nvPr>
        </p:nvGraphicFramePr>
        <p:xfrm>
          <a:off x="3021268" y="3097520"/>
          <a:ext cx="4226789" cy="956200"/>
        </p:xfrm>
        <a:graphic>
          <a:graphicData uri="http://schemas.openxmlformats.org/presentationml/2006/ole">
            <mc:AlternateContent xmlns:mc="http://schemas.openxmlformats.org/markup-compatibility/2006">
              <mc:Choice xmlns:v="urn:schemas-microsoft-com:vml" Requires="v">
                <p:oleObj spid="_x0000_s3130" name="Equation" r:id="rId5" imgW="2044700" imgH="469900" progId="Equation.3">
                  <p:embed/>
                </p:oleObj>
              </mc:Choice>
              <mc:Fallback>
                <p:oleObj name="Equation" r:id="rId5" imgW="2044700" imgH="469900" progId="Equation.3">
                  <p:embed/>
                  <p:pic>
                    <p:nvPicPr>
                      <p:cNvPr id="0" name=""/>
                      <p:cNvPicPr/>
                      <p:nvPr/>
                    </p:nvPicPr>
                    <p:blipFill>
                      <a:blip r:embed="rId6"/>
                      <a:stretch>
                        <a:fillRect/>
                      </a:stretch>
                    </p:blipFill>
                    <p:spPr>
                      <a:xfrm>
                        <a:off x="3021268" y="3097520"/>
                        <a:ext cx="4226789" cy="956200"/>
                      </a:xfrm>
                      <a:prstGeom prst="rect">
                        <a:avLst/>
                      </a:prstGeom>
                    </p:spPr>
                  </p:pic>
                </p:oleObj>
              </mc:Fallback>
            </mc:AlternateContent>
          </a:graphicData>
        </a:graphic>
      </p:graphicFrame>
    </p:spTree>
    <p:extLst>
      <p:ext uri="{BB962C8B-B14F-4D97-AF65-F5344CB8AC3E}">
        <p14:creationId xmlns:p14="http://schemas.microsoft.com/office/powerpoint/2010/main" val="26440497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Trade Price </a:t>
            </a:r>
            <a:r>
              <a:rPr lang="en-US" sz="2800" dirty="0" smtClean="0"/>
              <a:t>(2 </a:t>
            </a:r>
            <a:r>
              <a:rPr lang="en-US" sz="2800" dirty="0"/>
              <a:t>of 2)</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What if the price of steel is greater than 3 loaves of bread per ton? </a:t>
            </a:r>
          </a:p>
          <a:p>
            <a:pPr lvl="1"/>
            <a:r>
              <a:rPr lang="en-US" dirty="0" smtClean="0"/>
              <a:t>The U.S. benefits from specializing in steel and buying bread because it obtains more than 3 loaves for each ton.</a:t>
            </a:r>
          </a:p>
          <a:p>
            <a:pPr lvl="1"/>
            <a:r>
              <a:rPr lang="en-US" dirty="0" smtClean="0"/>
              <a:t>Canada will decide to produce steel as well; the trade price is so much higher than its opportunity cost of producing it.</a:t>
            </a:r>
          </a:p>
          <a:p>
            <a:endParaRPr lang="en-US" dirty="0" smtClean="0"/>
          </a:p>
          <a:p>
            <a:r>
              <a:rPr lang="en-US" dirty="0" smtClean="0"/>
              <a:t>End result:  Neither country produces bread, the price of bread rises, the price of steel falls, and we are back between the two opportunity costs.</a:t>
            </a:r>
          </a:p>
          <a:p>
            <a:endParaRPr lang="en-US" dirty="0" smtClean="0"/>
          </a:p>
          <a:p>
            <a:r>
              <a:rPr lang="en-US" dirty="0" smtClean="0"/>
              <a:t>There is a similar story if the price of steel is less than 0.67 loaves per ton.  </a:t>
            </a:r>
          </a:p>
          <a:p>
            <a:pPr lvl="1"/>
            <a:endParaRPr lang="en-US" dirty="0"/>
          </a:p>
        </p:txBody>
      </p:sp>
    </p:spTree>
    <p:extLst>
      <p:ext uri="{BB962C8B-B14F-4D97-AF65-F5344CB8AC3E}">
        <p14:creationId xmlns:p14="http://schemas.microsoft.com/office/powerpoint/2010/main" val="11259407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PPC </a:t>
            </a:r>
            <a:r>
              <a:rPr lang="en-US" sz="2800" dirty="0" smtClean="0"/>
              <a:t>(1 of </a:t>
            </a:r>
            <a:r>
              <a:rPr lang="en-US" sz="2800" dirty="0"/>
              <a:t>4</a:t>
            </a:r>
            <a:r>
              <a:rPr lang="en-US" sz="2800" dirty="0" smtClean="0"/>
              <a:t>)</a:t>
            </a:r>
            <a:endParaRPr lang="en-US" sz="2800" dirty="0"/>
          </a:p>
        </p:txBody>
      </p:sp>
      <p:sp>
        <p:nvSpPr>
          <p:cNvPr id="3" name="Content Placeholder 2"/>
          <p:cNvSpPr>
            <a:spLocks noGrp="1"/>
          </p:cNvSpPr>
          <p:nvPr>
            <p:ph idx="1"/>
          </p:nvPr>
        </p:nvSpPr>
        <p:spPr/>
        <p:txBody>
          <a:bodyPr>
            <a:normAutofit fontScale="77500" lnSpcReduction="20000"/>
          </a:bodyPr>
          <a:lstStyle/>
          <a:p>
            <a:r>
              <a:rPr lang="en-US" dirty="0" smtClean="0"/>
              <a:t>The </a:t>
            </a:r>
            <a:r>
              <a:rPr lang="en-US" b="1" dirty="0" smtClean="0"/>
              <a:t>production possibilities curve (PPC)</a:t>
            </a:r>
            <a:r>
              <a:rPr lang="en-US" dirty="0" smtClean="0"/>
              <a:t> shows the tradeoffs between the two goods in our simple model.  </a:t>
            </a:r>
          </a:p>
          <a:p>
            <a:endParaRPr lang="en-US" dirty="0" smtClean="0"/>
          </a:p>
          <a:p>
            <a:r>
              <a:rPr lang="en-US" dirty="0" smtClean="0"/>
              <a:t>It is a straight line because there is a constant tradeoff of bread for steel.</a:t>
            </a:r>
          </a:p>
          <a:p>
            <a:pPr lvl="1"/>
            <a:r>
              <a:rPr lang="en-US" dirty="0" smtClean="0"/>
              <a:t>Production </a:t>
            </a:r>
            <a:r>
              <a:rPr lang="en-US" dirty="0"/>
              <a:t>i</a:t>
            </a:r>
            <a:r>
              <a:rPr lang="en-US" dirty="0" smtClean="0"/>
              <a:t>nside the PPC is inefficient (does not use all available resources); </a:t>
            </a:r>
          </a:p>
          <a:p>
            <a:pPr lvl="1"/>
            <a:r>
              <a:rPr lang="en-US" dirty="0"/>
              <a:t>P</a:t>
            </a:r>
            <a:r>
              <a:rPr lang="en-US" dirty="0" smtClean="0"/>
              <a:t>roduction outside is impossible;  </a:t>
            </a:r>
          </a:p>
          <a:p>
            <a:pPr lvl="1"/>
            <a:r>
              <a:rPr lang="en-US" dirty="0"/>
              <a:t>P</a:t>
            </a:r>
            <a:r>
              <a:rPr lang="en-US" dirty="0" smtClean="0"/>
              <a:t>roduction  along the curve is full employment.</a:t>
            </a:r>
          </a:p>
          <a:p>
            <a:endParaRPr lang="en-US" dirty="0" smtClean="0"/>
          </a:p>
          <a:p>
            <a:r>
              <a:rPr lang="en-US" dirty="0" smtClean="0"/>
              <a:t>Countries can produce anywhere on the curve, but they want to produce the output with the greatest value.</a:t>
            </a:r>
          </a:p>
          <a:p>
            <a:pPr lvl="1"/>
            <a:r>
              <a:rPr lang="en-US" dirty="0" smtClean="0"/>
              <a:t>Greatest value is dependent on the trade price.</a:t>
            </a:r>
            <a:endParaRPr lang="en-US" dirty="0"/>
          </a:p>
        </p:txBody>
      </p:sp>
    </p:spTree>
    <p:extLst>
      <p:ext uri="{BB962C8B-B14F-4D97-AF65-F5344CB8AC3E}">
        <p14:creationId xmlns:p14="http://schemas.microsoft.com/office/powerpoint/2010/main" val="23568951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PPC </a:t>
            </a:r>
            <a:r>
              <a:rPr lang="en-US" sz="2800" dirty="0" smtClean="0"/>
              <a:t>(2 </a:t>
            </a:r>
            <a:r>
              <a:rPr lang="en-US" sz="2800" dirty="0"/>
              <a:t>of 4)</a:t>
            </a:r>
            <a:endParaRPr lang="en-US" dirty="0"/>
          </a:p>
        </p:txBody>
      </p:sp>
      <p:sp>
        <p:nvSpPr>
          <p:cNvPr id="3" name="Content Placeholder 2" descr="Figure 3.1 is a straightl ine PPC.  Bread is on the vertical axis and steel on the horizontal.  The slope of the PPC is the opportunity cost of steel:  -0.67.  Three points are marked.  Point A is inside the PPC and is inefficient.  Point B is on the PPC.  And Point C is outside the PPC and is impossible to produce." title="Figure 3.1"/>
          <p:cNvSpPr>
            <a:spLocks noGrp="1"/>
          </p:cNvSpPr>
          <p:nvPr>
            <p:ph idx="1"/>
          </p:nvPr>
        </p:nvSpPr>
        <p:spPr/>
        <p:txBody>
          <a:bodyPr>
            <a:normAutofit/>
          </a:bodyPr>
          <a:lstStyle/>
          <a:p>
            <a:pPr marL="0" indent="0" algn="ctr">
              <a:buNone/>
            </a:pPr>
            <a:endParaRPr lang="en-US" dirty="0" smtClean="0"/>
          </a:p>
          <a:p>
            <a:pPr marL="0" indent="0" algn="ctr">
              <a:buNone/>
            </a:pPr>
            <a:endParaRPr lang="en-US" dirty="0" smtClean="0"/>
          </a:p>
        </p:txBody>
      </p:sp>
      <p:pic>
        <p:nvPicPr>
          <p:cNvPr id="4" name="Picture 3" descr="The graph plots the amount of bread versus the amount of steel. The graphs falls through B, which is up and right of A and down and left of C."/>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32407" y="1993836"/>
            <a:ext cx="5679186" cy="3738689"/>
          </a:xfrm>
          <a:prstGeom prst="rect">
            <a:avLst/>
          </a:prstGeom>
        </p:spPr>
      </p:pic>
    </p:spTree>
    <p:extLst>
      <p:ext uri="{BB962C8B-B14F-4D97-AF65-F5344CB8AC3E}">
        <p14:creationId xmlns:p14="http://schemas.microsoft.com/office/powerpoint/2010/main" val="38964783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PPC </a:t>
            </a:r>
            <a:r>
              <a:rPr lang="en-US" sz="2800" dirty="0" smtClean="0"/>
              <a:t>(3 </a:t>
            </a:r>
            <a:r>
              <a:rPr lang="en-US" sz="2800" dirty="0"/>
              <a:t>of 4)</a:t>
            </a:r>
            <a:endParaRPr lang="en-US" dirty="0"/>
          </a:p>
        </p:txBody>
      </p:sp>
      <p:pic>
        <p:nvPicPr>
          <p:cNvPr id="4" name="Content Placeholder 3" descr="The graph plots the amount of bread versus the amount of steel.&#10;The P P C curve has slope negative 0.67 and falls through point B. &#10;The slope = the change in bread over the change in steel = the opportunity cost of steel."/>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92725" y="2054700"/>
            <a:ext cx="7358550" cy="3355499"/>
          </a:xfrm>
        </p:spPr>
      </p:pic>
    </p:spTree>
    <p:extLst>
      <p:ext uri="{BB962C8B-B14F-4D97-AF65-F5344CB8AC3E}">
        <p14:creationId xmlns:p14="http://schemas.microsoft.com/office/powerpoint/2010/main" val="23694964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PPC </a:t>
            </a:r>
            <a:r>
              <a:rPr lang="en-US" sz="2800" dirty="0" smtClean="0"/>
              <a:t>(4 </a:t>
            </a:r>
            <a:r>
              <a:rPr lang="en-US" sz="2800" dirty="0"/>
              <a:t>of 4)</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slope of the PPC is the </a:t>
            </a:r>
            <a:r>
              <a:rPr lang="en-US" b="1" dirty="0" smtClean="0"/>
              <a:t>relative price </a:t>
            </a:r>
            <a:r>
              <a:rPr lang="en-US" dirty="0" smtClean="0"/>
              <a:t>of the good on the horizontal axis. It is also the opportunity cost.</a:t>
            </a:r>
          </a:p>
          <a:p>
            <a:endParaRPr lang="en-US" dirty="0" smtClean="0"/>
          </a:p>
          <a:p>
            <a:r>
              <a:rPr lang="en-US" dirty="0" smtClean="0"/>
              <a:t>In our example, the slope is the amount of bread given up per unit of steel.</a:t>
            </a:r>
          </a:p>
          <a:p>
            <a:endParaRPr lang="en-US" dirty="0" smtClean="0"/>
          </a:p>
          <a:p>
            <a:r>
              <a:rPr lang="en-US" dirty="0" smtClean="0"/>
              <a:t>A relative price is the price of one good in terms of another;  the price of steel is measured in terms of bread.</a:t>
            </a:r>
          </a:p>
          <a:p>
            <a:pPr marL="0" indent="0" algn="ctr">
              <a:buNone/>
            </a:pPr>
            <a:endParaRPr lang="en-US" dirty="0"/>
          </a:p>
        </p:txBody>
      </p:sp>
    </p:spTree>
    <p:extLst>
      <p:ext uri="{BB962C8B-B14F-4D97-AF65-F5344CB8AC3E}">
        <p14:creationId xmlns:p14="http://schemas.microsoft.com/office/powerpoint/2010/main" val="20029515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Objectives </a:t>
            </a:r>
            <a:r>
              <a:rPr lang="en-US" sz="2800" dirty="0" smtClean="0"/>
              <a:t>(1 of 2)</a:t>
            </a:r>
            <a:endParaRPr lang="en-US" sz="2800" dirty="0"/>
          </a:p>
        </p:txBody>
      </p:sp>
      <p:sp>
        <p:nvSpPr>
          <p:cNvPr id="3" name="Content Placeholder 2"/>
          <p:cNvSpPr>
            <a:spLocks noGrp="1"/>
          </p:cNvSpPr>
          <p:nvPr>
            <p:ph idx="1"/>
          </p:nvPr>
        </p:nvSpPr>
        <p:spPr/>
        <p:txBody>
          <a:bodyPr/>
          <a:lstStyle/>
          <a:p>
            <a:pPr marL="0" indent="0">
              <a:buNone/>
            </a:pPr>
            <a:r>
              <a:rPr lang="en-US" b="1" dirty="0" smtClean="0">
                <a:solidFill>
                  <a:schemeClr val="accent4">
                    <a:lumMod val="50000"/>
                  </a:schemeClr>
                </a:solidFill>
              </a:rPr>
              <a:t>3.1</a:t>
            </a:r>
            <a:r>
              <a:rPr lang="en-US" dirty="0" smtClean="0"/>
              <a:t>  Analyze numerical examples of absolute and comparative advantage.</a:t>
            </a:r>
          </a:p>
          <a:p>
            <a:pPr marL="0" indent="0">
              <a:buNone/>
            </a:pPr>
            <a:endParaRPr lang="en-US" dirty="0" smtClean="0"/>
          </a:p>
          <a:p>
            <a:pPr marL="0" indent="0">
              <a:buNone/>
            </a:pPr>
            <a:r>
              <a:rPr lang="en-US" b="1" dirty="0" smtClean="0">
                <a:solidFill>
                  <a:schemeClr val="accent4">
                    <a:lumMod val="50000"/>
                  </a:schemeClr>
                </a:solidFill>
              </a:rPr>
              <a:t>3.2</a:t>
            </a:r>
            <a:r>
              <a:rPr lang="en-US" dirty="0" smtClean="0"/>
              <a:t>  Draw a diagram showing gains from trade.</a:t>
            </a:r>
          </a:p>
          <a:p>
            <a:pPr marL="0" indent="0">
              <a:buNone/>
            </a:pPr>
            <a:endParaRPr lang="en-US" dirty="0" smtClean="0"/>
          </a:p>
          <a:p>
            <a:pPr marL="0" indent="0">
              <a:buNone/>
            </a:pPr>
            <a:r>
              <a:rPr lang="en-US" b="1" dirty="0" smtClean="0">
                <a:solidFill>
                  <a:schemeClr val="accent4">
                    <a:lumMod val="50000"/>
                  </a:schemeClr>
                </a:solidFill>
              </a:rPr>
              <a:t>3.3</a:t>
            </a:r>
            <a:r>
              <a:rPr lang="en-US" dirty="0" smtClean="0"/>
              <a:t>  Numerically compare and contrast absolute and comparative advantage.</a:t>
            </a:r>
          </a:p>
          <a:p>
            <a:endParaRPr lang="en-US" dirty="0"/>
          </a:p>
        </p:txBody>
      </p:sp>
    </p:spTree>
    <p:extLst>
      <p:ext uri="{BB962C8B-B14F-4D97-AF65-F5344CB8AC3E}">
        <p14:creationId xmlns:p14="http://schemas.microsoft.com/office/powerpoint/2010/main" val="351502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Situation </a:t>
            </a:r>
            <a:r>
              <a:rPr lang="en-US" dirty="0"/>
              <a:t>B</a:t>
            </a:r>
            <a:r>
              <a:rPr lang="en-US" dirty="0" smtClean="0"/>
              <a:t>efore </a:t>
            </a:r>
            <a:r>
              <a:rPr lang="en-US" dirty="0"/>
              <a:t>T</a:t>
            </a:r>
            <a:r>
              <a:rPr lang="en-US" dirty="0" smtClean="0"/>
              <a:t>rade </a:t>
            </a:r>
            <a:r>
              <a:rPr lang="en-US" dirty="0"/>
              <a:t>B</a:t>
            </a:r>
            <a:r>
              <a:rPr lang="en-US" dirty="0" smtClean="0"/>
              <a:t>egins</a:t>
            </a:r>
            <a:endParaRPr lang="en-US" dirty="0"/>
          </a:p>
        </p:txBody>
      </p:sp>
      <p:sp>
        <p:nvSpPr>
          <p:cNvPr id="3" name="Content Placeholder 2"/>
          <p:cNvSpPr>
            <a:spLocks noGrp="1"/>
          </p:cNvSpPr>
          <p:nvPr>
            <p:ph idx="1"/>
          </p:nvPr>
        </p:nvSpPr>
        <p:spPr/>
        <p:txBody>
          <a:bodyPr>
            <a:normAutofit fontScale="92500" lnSpcReduction="10000"/>
          </a:bodyPr>
          <a:lstStyle/>
          <a:p>
            <a:r>
              <a:rPr lang="en-US" b="1" dirty="0" smtClean="0"/>
              <a:t>Autarky</a:t>
            </a:r>
            <a:r>
              <a:rPr lang="en-US" dirty="0" smtClean="0"/>
              <a:t> is the term given for countries that do not trade.</a:t>
            </a:r>
          </a:p>
          <a:p>
            <a:pPr lvl="1"/>
            <a:r>
              <a:rPr lang="en-US" dirty="0" smtClean="0"/>
              <a:t>Can only consume what they produce.</a:t>
            </a:r>
          </a:p>
          <a:p>
            <a:pPr lvl="1"/>
            <a:r>
              <a:rPr lang="en-US" dirty="0" smtClean="0"/>
              <a:t>The best they can do is to produce somewhere along their PPC.</a:t>
            </a:r>
          </a:p>
          <a:p>
            <a:pPr lvl="1"/>
            <a:r>
              <a:rPr lang="en-US" dirty="0" smtClean="0"/>
              <a:t>The actual production point depends on the relative demands for bread and steel.</a:t>
            </a:r>
          </a:p>
          <a:p>
            <a:endParaRPr lang="en-US" dirty="0" smtClean="0"/>
          </a:p>
          <a:p>
            <a:r>
              <a:rPr lang="en-US" dirty="0" smtClean="0"/>
              <a:t>Countries that trade can consume outside their PPC….How? </a:t>
            </a:r>
            <a:endParaRPr lang="en-US" dirty="0"/>
          </a:p>
        </p:txBody>
      </p:sp>
    </p:spTree>
    <p:extLst>
      <p:ext uri="{BB962C8B-B14F-4D97-AF65-F5344CB8AC3E}">
        <p14:creationId xmlns:p14="http://schemas.microsoft.com/office/powerpoint/2010/main" val="39154380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Gains from Trade </a:t>
            </a:r>
            <a:r>
              <a:rPr lang="en-US" sz="2800" dirty="0" smtClean="0"/>
              <a:t>(1 of 4 )</a:t>
            </a:r>
            <a:endParaRPr lang="en-US" sz="2800" dirty="0"/>
          </a:p>
        </p:txBody>
      </p:sp>
      <p:sp>
        <p:nvSpPr>
          <p:cNvPr id="3" name="Content Placeholder 2"/>
          <p:cNvSpPr>
            <a:spLocks noGrp="1"/>
          </p:cNvSpPr>
          <p:nvPr>
            <p:ph idx="1"/>
          </p:nvPr>
        </p:nvSpPr>
        <p:spPr/>
        <p:txBody>
          <a:bodyPr/>
          <a:lstStyle/>
          <a:p>
            <a:r>
              <a:rPr lang="en-US" dirty="0" smtClean="0"/>
              <a:t>Suppose the world (trade) price of steel is somewhere between the opportunity costs for steel in the US and Canada:</a:t>
            </a:r>
          </a:p>
          <a:p>
            <a:endParaRPr lang="en-US" dirty="0"/>
          </a:p>
          <a:p>
            <a:endParaRPr lang="en-US" dirty="0" smtClean="0"/>
          </a:p>
          <a:p>
            <a:r>
              <a:rPr lang="en-US" dirty="0" smtClean="0"/>
              <a:t>Let’s say the world price of steel is 2 loaves per ton:</a:t>
            </a:r>
          </a:p>
          <a:p>
            <a:pPr marL="0" indent="0" algn="ctr">
              <a:buNone/>
            </a:pPr>
            <a:endParaRPr lang="en-US" dirty="0" smtClean="0"/>
          </a:p>
          <a:p>
            <a:pPr marL="0" indent="0" algn="ctr">
              <a:buNone/>
            </a:pPr>
            <a:endParaRPr lang="en-US" dirty="0" smtClean="0"/>
          </a:p>
          <a:p>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864507847"/>
              </p:ext>
            </p:extLst>
          </p:nvPr>
        </p:nvGraphicFramePr>
        <p:xfrm>
          <a:off x="2745043" y="3194665"/>
          <a:ext cx="4226789" cy="956200"/>
        </p:xfrm>
        <a:graphic>
          <a:graphicData uri="http://schemas.openxmlformats.org/presentationml/2006/ole">
            <mc:AlternateContent xmlns:mc="http://schemas.openxmlformats.org/markup-compatibility/2006">
              <mc:Choice xmlns:v="urn:schemas-microsoft-com:vml" Requires="v">
                <p:oleObj spid="_x0000_s4142" name="Equation" r:id="rId3" imgW="2044700" imgH="469900" progId="Equation.3">
                  <p:embed/>
                </p:oleObj>
              </mc:Choice>
              <mc:Fallback>
                <p:oleObj name="Equation" r:id="rId3" imgW="2044700" imgH="469900" progId="Equation.3">
                  <p:embed/>
                  <p:pic>
                    <p:nvPicPr>
                      <p:cNvPr id="0" name=""/>
                      <p:cNvPicPr/>
                      <p:nvPr/>
                    </p:nvPicPr>
                    <p:blipFill>
                      <a:blip r:embed="rId4"/>
                      <a:stretch>
                        <a:fillRect/>
                      </a:stretch>
                    </p:blipFill>
                    <p:spPr>
                      <a:xfrm>
                        <a:off x="2745043" y="3194665"/>
                        <a:ext cx="4226789" cy="956200"/>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2497745220"/>
              </p:ext>
            </p:extLst>
          </p:nvPr>
        </p:nvGraphicFramePr>
        <p:xfrm>
          <a:off x="3716338" y="5027613"/>
          <a:ext cx="2284412" cy="957262"/>
        </p:xfrm>
        <a:graphic>
          <a:graphicData uri="http://schemas.openxmlformats.org/presentationml/2006/ole">
            <mc:AlternateContent xmlns:mc="http://schemas.openxmlformats.org/markup-compatibility/2006">
              <mc:Choice xmlns:v="urn:schemas-microsoft-com:vml" Requires="v">
                <p:oleObj spid="_x0000_s4143" name="Equation" r:id="rId5" imgW="1104900" imgH="469900" progId="Equation.3">
                  <p:embed/>
                </p:oleObj>
              </mc:Choice>
              <mc:Fallback>
                <p:oleObj name="Equation" r:id="rId5" imgW="1104900" imgH="469900" progId="Equation.3">
                  <p:embed/>
                  <p:pic>
                    <p:nvPicPr>
                      <p:cNvPr id="0" name=""/>
                      <p:cNvPicPr/>
                      <p:nvPr/>
                    </p:nvPicPr>
                    <p:blipFill>
                      <a:blip r:embed="rId6"/>
                      <a:stretch>
                        <a:fillRect/>
                      </a:stretch>
                    </p:blipFill>
                    <p:spPr>
                      <a:xfrm>
                        <a:off x="3716338" y="5027613"/>
                        <a:ext cx="2284412" cy="957262"/>
                      </a:xfrm>
                      <a:prstGeom prst="rect">
                        <a:avLst/>
                      </a:prstGeom>
                    </p:spPr>
                  </p:pic>
                </p:oleObj>
              </mc:Fallback>
            </mc:AlternateContent>
          </a:graphicData>
        </a:graphic>
      </p:graphicFrame>
    </p:spTree>
    <p:extLst>
      <p:ext uri="{BB962C8B-B14F-4D97-AF65-F5344CB8AC3E}">
        <p14:creationId xmlns:p14="http://schemas.microsoft.com/office/powerpoint/2010/main" val="33223754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Gains from Trade </a:t>
            </a:r>
            <a:r>
              <a:rPr lang="en-US" sz="2800" dirty="0" smtClean="0"/>
              <a:t>(2 </a:t>
            </a:r>
            <a:r>
              <a:rPr lang="en-US" sz="2800" dirty="0"/>
              <a:t>of 4 )</a:t>
            </a:r>
            <a:endParaRPr lang="en-US" dirty="0"/>
          </a:p>
        </p:txBody>
      </p:sp>
      <p:sp>
        <p:nvSpPr>
          <p:cNvPr id="3" name="Content Placeholder 2"/>
          <p:cNvSpPr>
            <a:spLocks noGrp="1"/>
          </p:cNvSpPr>
          <p:nvPr>
            <p:ph idx="1"/>
          </p:nvPr>
        </p:nvSpPr>
        <p:spPr/>
        <p:txBody>
          <a:bodyPr>
            <a:normAutofit lnSpcReduction="10000"/>
          </a:bodyPr>
          <a:lstStyle/>
          <a:p>
            <a:r>
              <a:rPr lang="en-US" dirty="0" smtClean="0"/>
              <a:t>The </a:t>
            </a:r>
            <a:r>
              <a:rPr lang="en-US" b="1" dirty="0" smtClean="0"/>
              <a:t>consumption possibilities curve (CPC)</a:t>
            </a:r>
            <a:r>
              <a:rPr lang="en-US" dirty="0" smtClean="0"/>
              <a:t> for the U.S. shows what the U.S. can consume when it produces at a point on its PPC and trades.</a:t>
            </a:r>
          </a:p>
          <a:p>
            <a:endParaRPr lang="en-US" dirty="0" smtClean="0"/>
          </a:p>
          <a:p>
            <a:r>
              <a:rPr lang="en-US" dirty="0" smtClean="0"/>
              <a:t>Its slope is –(</a:t>
            </a:r>
            <a:r>
              <a:rPr lang="en-US" dirty="0" err="1" smtClean="0"/>
              <a:t>Δ</a:t>
            </a:r>
            <a:r>
              <a:rPr lang="en-US" dirty="0" smtClean="0"/>
              <a:t> bread) ÷ (</a:t>
            </a:r>
            <a:r>
              <a:rPr lang="en-US" dirty="0" err="1" smtClean="0"/>
              <a:t>Δ</a:t>
            </a:r>
            <a:r>
              <a:rPr lang="en-US" dirty="0" smtClean="0"/>
              <a:t> steel) = -2.</a:t>
            </a:r>
          </a:p>
          <a:p>
            <a:endParaRPr lang="en-US" dirty="0" smtClean="0"/>
          </a:p>
          <a:p>
            <a:r>
              <a:rPr lang="en-US" dirty="0" smtClean="0"/>
              <a:t>The slope of the CPC is the world price of steel, which is the trade price.</a:t>
            </a:r>
          </a:p>
          <a:p>
            <a:endParaRPr lang="en-US" dirty="0"/>
          </a:p>
        </p:txBody>
      </p:sp>
    </p:spTree>
    <p:extLst>
      <p:ext uri="{BB962C8B-B14F-4D97-AF65-F5344CB8AC3E}">
        <p14:creationId xmlns:p14="http://schemas.microsoft.com/office/powerpoint/2010/main" val="38075958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Gains from Trade </a:t>
            </a:r>
            <a:r>
              <a:rPr lang="en-US" sz="2800" dirty="0" smtClean="0"/>
              <a:t>(3 </a:t>
            </a:r>
            <a:r>
              <a:rPr lang="en-US" sz="2800" dirty="0"/>
              <a:t>of 4 )</a:t>
            </a:r>
            <a:endParaRPr lang="en-US" dirty="0"/>
          </a:p>
        </p:txBody>
      </p:sp>
      <p:pic>
        <p:nvPicPr>
          <p:cNvPr id="4" name="Content Placeholder 3" descr="The graph plots amount of bread versus amount of steel. &#10;• The C P C curve has slope negative 2 and falls through A. &#10;• The P P C curve has slope negative 0.67 and falls through A.&#10;"/>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59902" y="1936844"/>
            <a:ext cx="7624195" cy="3536856"/>
          </a:xfrm>
        </p:spPr>
      </p:pic>
    </p:spTree>
    <p:extLst>
      <p:ext uri="{BB962C8B-B14F-4D97-AF65-F5344CB8AC3E}">
        <p14:creationId xmlns:p14="http://schemas.microsoft.com/office/powerpoint/2010/main" val="1575030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Gains from Trade </a:t>
            </a:r>
            <a:r>
              <a:rPr lang="en-US" sz="2800" dirty="0" smtClean="0"/>
              <a:t>(4 </a:t>
            </a:r>
            <a:r>
              <a:rPr lang="en-US" sz="2800" dirty="0"/>
              <a:t>of 4 )</a:t>
            </a:r>
            <a:endParaRPr lang="en-US" dirty="0"/>
          </a:p>
        </p:txBody>
      </p:sp>
      <p:sp>
        <p:nvSpPr>
          <p:cNvPr id="3" name="Content Placeholder 2"/>
          <p:cNvSpPr>
            <a:spLocks noGrp="1"/>
          </p:cNvSpPr>
          <p:nvPr>
            <p:ph idx="1"/>
          </p:nvPr>
        </p:nvSpPr>
        <p:spPr/>
        <p:txBody>
          <a:bodyPr>
            <a:normAutofit fontScale="92500"/>
          </a:bodyPr>
          <a:lstStyle/>
          <a:p>
            <a:r>
              <a:rPr lang="en-US" dirty="0" smtClean="0"/>
              <a:t>When the U.S. increases steel output by 1 ton, it loses 0.67 loaves of bread.</a:t>
            </a:r>
          </a:p>
          <a:p>
            <a:pPr lvl="1"/>
            <a:r>
              <a:rPr lang="en-US" dirty="0" smtClean="0"/>
              <a:t>But it gains 2 loaves when it trades with Canada.</a:t>
            </a:r>
          </a:p>
          <a:p>
            <a:pPr lvl="1"/>
            <a:r>
              <a:rPr lang="en-US" dirty="0" smtClean="0"/>
              <a:t>Net</a:t>
            </a:r>
            <a:r>
              <a:rPr lang="en-US" b="1" dirty="0" smtClean="0"/>
              <a:t> </a:t>
            </a:r>
            <a:r>
              <a:rPr lang="en-US" dirty="0" smtClean="0"/>
              <a:t>gains from trade</a:t>
            </a:r>
            <a:r>
              <a:rPr lang="en-US" b="1" dirty="0" smtClean="0"/>
              <a:t> </a:t>
            </a:r>
            <a:r>
              <a:rPr lang="en-US" dirty="0" smtClean="0"/>
              <a:t>are 2 – 0.67 = 1.33 loaves.</a:t>
            </a:r>
          </a:p>
          <a:p>
            <a:endParaRPr lang="en-US" dirty="0" smtClean="0"/>
          </a:p>
          <a:p>
            <a:r>
              <a:rPr lang="en-US" dirty="0" smtClean="0"/>
              <a:t>When Canada increases bread output by 2 loaves, it loses 0.67 tons of steel output.</a:t>
            </a:r>
          </a:p>
          <a:p>
            <a:pPr lvl="1"/>
            <a:r>
              <a:rPr lang="en-US" dirty="0" smtClean="0"/>
              <a:t>But it trades 2 loaves for 1 ton of steel.</a:t>
            </a:r>
          </a:p>
          <a:p>
            <a:pPr lvl="1"/>
            <a:r>
              <a:rPr lang="en-US" dirty="0" smtClean="0"/>
              <a:t>Net gains from trade are 1 – 0.67 = 0.33 tons of steel.</a:t>
            </a:r>
          </a:p>
        </p:txBody>
      </p:sp>
    </p:spTree>
    <p:extLst>
      <p:ext uri="{BB962C8B-B14F-4D97-AF65-F5344CB8AC3E}">
        <p14:creationId xmlns:p14="http://schemas.microsoft.com/office/powerpoint/2010/main" val="37387204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Maximizing the Value of Output </a:t>
            </a:r>
            <a:r>
              <a:rPr lang="en-US" sz="3100" dirty="0" smtClean="0"/>
              <a:t>(1 of 3)</a:t>
            </a:r>
            <a:endParaRPr lang="en-US" sz="3100" dirty="0"/>
          </a:p>
        </p:txBody>
      </p:sp>
      <p:sp>
        <p:nvSpPr>
          <p:cNvPr id="3" name="Content Placeholder 2"/>
          <p:cNvSpPr>
            <a:spLocks noGrp="1"/>
          </p:cNvSpPr>
          <p:nvPr>
            <p:ph idx="1"/>
          </p:nvPr>
        </p:nvSpPr>
        <p:spPr/>
        <p:txBody>
          <a:bodyPr>
            <a:normAutofit fontScale="85000" lnSpcReduction="20000"/>
          </a:bodyPr>
          <a:lstStyle/>
          <a:p>
            <a:r>
              <a:rPr lang="en-US" dirty="0" smtClean="0"/>
              <a:t>Canada and the U.S. can produce anywhere on their PPCs.</a:t>
            </a:r>
          </a:p>
          <a:p>
            <a:endParaRPr lang="en-US" dirty="0" smtClean="0"/>
          </a:p>
          <a:p>
            <a:r>
              <a:rPr lang="en-US" dirty="0" smtClean="0"/>
              <a:t>What point on the PPC maximizes the consumption possibilities?</a:t>
            </a:r>
          </a:p>
          <a:p>
            <a:endParaRPr lang="en-US" dirty="0" smtClean="0"/>
          </a:p>
          <a:p>
            <a:r>
              <a:rPr lang="en-US" dirty="0" smtClean="0"/>
              <a:t>Consumption possibilities are maximized when we are on the CPC that is furthest out from the origin.</a:t>
            </a:r>
          </a:p>
          <a:p>
            <a:endParaRPr lang="en-US" dirty="0" smtClean="0"/>
          </a:p>
          <a:p>
            <a:r>
              <a:rPr lang="en-US" dirty="0" smtClean="0"/>
              <a:t>Maximizing the value of output maximizes the gains from trade.</a:t>
            </a:r>
            <a:endParaRPr lang="en-US" dirty="0"/>
          </a:p>
        </p:txBody>
      </p:sp>
    </p:spTree>
    <p:extLst>
      <p:ext uri="{BB962C8B-B14F-4D97-AF65-F5344CB8AC3E}">
        <p14:creationId xmlns:p14="http://schemas.microsoft.com/office/powerpoint/2010/main" val="29117077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Maximizing the Value of Output </a:t>
            </a:r>
            <a:r>
              <a:rPr lang="en-US" sz="3100" dirty="0" smtClean="0"/>
              <a:t>(2 </a:t>
            </a:r>
            <a:r>
              <a:rPr lang="en-US" sz="3100" dirty="0"/>
              <a:t>of 3)</a:t>
            </a:r>
            <a:endParaRPr lang="en-US" dirty="0"/>
          </a:p>
        </p:txBody>
      </p:sp>
      <p:pic>
        <p:nvPicPr>
          <p:cNvPr id="4" name="Content Placeholder 3" descr="The graph plots amount of bread versus amount of steel. &#10;• The C P C curve has slope negative 2 and falls through A. &#10;• The P P C curve has slope negative 0.67 and falls through A. &#10;• Shifting the C P C curve rightward produces the curve of C P C prime, which also has slope negative 2. The C P C prime curve falls through C, and it intersects the P P C curve at B on the x-axis.&#10;"/>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34002" y="1968848"/>
            <a:ext cx="6275995" cy="3784252"/>
          </a:xfrm>
        </p:spPr>
      </p:pic>
    </p:spTree>
    <p:extLst>
      <p:ext uri="{BB962C8B-B14F-4D97-AF65-F5344CB8AC3E}">
        <p14:creationId xmlns:p14="http://schemas.microsoft.com/office/powerpoint/2010/main" val="27726871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4606" y="274638"/>
            <a:ext cx="8454788" cy="1143000"/>
          </a:xfrm>
        </p:spPr>
        <p:txBody>
          <a:bodyPr>
            <a:normAutofit fontScale="90000"/>
          </a:bodyPr>
          <a:lstStyle/>
          <a:p>
            <a:r>
              <a:rPr lang="en-US" dirty="0"/>
              <a:t>Maximizing the Value of Output </a:t>
            </a:r>
            <a:r>
              <a:rPr lang="en-US" sz="3100" dirty="0" smtClean="0"/>
              <a:t>(3 </a:t>
            </a:r>
            <a:r>
              <a:rPr lang="en-US" sz="3100" dirty="0"/>
              <a:t>of 3)</a:t>
            </a:r>
            <a:endParaRPr lang="en-US" dirty="0"/>
          </a:p>
        </p:txBody>
      </p:sp>
      <p:pic>
        <p:nvPicPr>
          <p:cNvPr id="4" name="Content Placeholder 3" descr="The graph plots the amount of bread versus the amount of steel. &#10;• The C P C curve has slope negative 2 and falls from point B on the vertical axis.&#10;• The P P C curve has slope negative 3 and falls through point A.&#10;"/>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71244" y="1778348"/>
            <a:ext cx="6001512" cy="3838805"/>
          </a:xfrm>
        </p:spPr>
      </p:pic>
    </p:spTree>
    <p:extLst>
      <p:ext uri="{BB962C8B-B14F-4D97-AF65-F5344CB8AC3E}">
        <p14:creationId xmlns:p14="http://schemas.microsoft.com/office/powerpoint/2010/main" val="28333614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Absolute Advantage versus </a:t>
            </a:r>
            <a:r>
              <a:rPr lang="en-US" dirty="0"/>
              <a:t>C</a:t>
            </a:r>
            <a:r>
              <a:rPr lang="en-US" dirty="0" smtClean="0"/>
              <a:t>omparative </a:t>
            </a:r>
            <a:r>
              <a:rPr lang="en-US" dirty="0"/>
              <a:t>A</a:t>
            </a:r>
            <a:r>
              <a:rPr lang="en-US" dirty="0" smtClean="0"/>
              <a:t>dvantage</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Absolute advantage means a country has greater labor productivity.</a:t>
            </a:r>
          </a:p>
          <a:p>
            <a:endParaRPr lang="en-US" dirty="0" smtClean="0"/>
          </a:p>
          <a:p>
            <a:r>
              <a:rPr lang="en-US" dirty="0" smtClean="0"/>
              <a:t>Comparative advantage means a country has a lower opportunity cost.</a:t>
            </a:r>
          </a:p>
          <a:p>
            <a:endParaRPr lang="en-US" dirty="0" smtClean="0"/>
          </a:p>
          <a:p>
            <a:r>
              <a:rPr lang="en-US" dirty="0" smtClean="0"/>
              <a:t>The U.S. has an absolute advantage in steel because 3 tons per hour &gt; 1 ton per hour.</a:t>
            </a:r>
          </a:p>
          <a:p>
            <a:endParaRPr lang="en-US" dirty="0" smtClean="0"/>
          </a:p>
          <a:p>
            <a:r>
              <a:rPr lang="en-US" dirty="0" smtClean="0"/>
              <a:t>The U.S. also has a comparative advantage in steel because 0.67 loaves per ton &lt; 3 loaves per ton.</a:t>
            </a:r>
            <a:endParaRPr lang="en-US" dirty="0"/>
          </a:p>
        </p:txBody>
      </p:sp>
    </p:spTree>
    <p:extLst>
      <p:ext uri="{BB962C8B-B14F-4D97-AF65-F5344CB8AC3E}">
        <p14:creationId xmlns:p14="http://schemas.microsoft.com/office/powerpoint/2010/main" val="28563061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Questions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Q:  What if a country does not have an absolute advantage in anything?</a:t>
            </a:r>
          </a:p>
          <a:p>
            <a:r>
              <a:rPr lang="en-US" dirty="0" smtClean="0"/>
              <a:t>A: It still benefits from trade.</a:t>
            </a:r>
          </a:p>
          <a:p>
            <a:endParaRPr lang="en-US" dirty="0" smtClean="0"/>
          </a:p>
          <a:p>
            <a:r>
              <a:rPr lang="en-US" dirty="0" smtClean="0"/>
              <a:t>Q:  What if a country has an absolute advantage in everything?</a:t>
            </a:r>
          </a:p>
          <a:p>
            <a:r>
              <a:rPr lang="en-US" dirty="0" smtClean="0"/>
              <a:t>A:  It still benefits from trade.</a:t>
            </a:r>
          </a:p>
          <a:p>
            <a:endParaRPr lang="en-US" dirty="0" smtClean="0"/>
          </a:p>
          <a:p>
            <a:r>
              <a:rPr lang="en-US" dirty="0" smtClean="0"/>
              <a:t>Comparative advantage shows why.</a:t>
            </a:r>
            <a:endParaRPr lang="en-US" b="1" dirty="0"/>
          </a:p>
        </p:txBody>
      </p:sp>
    </p:spTree>
    <p:extLst>
      <p:ext uri="{BB962C8B-B14F-4D97-AF65-F5344CB8AC3E}">
        <p14:creationId xmlns:p14="http://schemas.microsoft.com/office/powerpoint/2010/main" val="11568939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Objectives </a:t>
            </a:r>
            <a:r>
              <a:rPr lang="en-US" sz="2800" dirty="0"/>
              <a:t>(1 of 2)</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b="1" dirty="0" smtClean="0">
                <a:solidFill>
                  <a:schemeClr val="accent4">
                    <a:lumMod val="50000"/>
                  </a:schemeClr>
                </a:solidFill>
              </a:rPr>
              <a:t>3.4</a:t>
            </a:r>
            <a:r>
              <a:rPr lang="en-US" dirty="0" smtClean="0"/>
              <a:t>  Explain how a country with no absolute advantage can still gain from trade.</a:t>
            </a:r>
          </a:p>
          <a:p>
            <a:pPr marL="0" indent="0">
              <a:buNone/>
            </a:pPr>
            <a:endParaRPr lang="en-US" dirty="0" smtClean="0"/>
          </a:p>
          <a:p>
            <a:pPr marL="0" indent="0">
              <a:buNone/>
            </a:pPr>
            <a:r>
              <a:rPr lang="en-US" b="1" dirty="0" smtClean="0">
                <a:solidFill>
                  <a:schemeClr val="accent4">
                    <a:lumMod val="50000"/>
                  </a:schemeClr>
                </a:solidFill>
              </a:rPr>
              <a:t>3.5</a:t>
            </a:r>
            <a:r>
              <a:rPr lang="en-US" dirty="0" smtClean="0"/>
              <a:t>  Contrast the concepts of comparative advantage and competitiveness.</a:t>
            </a:r>
          </a:p>
          <a:p>
            <a:pPr marL="0" indent="0">
              <a:buNone/>
            </a:pPr>
            <a:endParaRPr lang="en-US" dirty="0"/>
          </a:p>
          <a:p>
            <a:pPr marL="0" indent="0">
              <a:buNone/>
            </a:pPr>
            <a:r>
              <a:rPr lang="en-US" b="1" dirty="0" smtClean="0">
                <a:solidFill>
                  <a:schemeClr val="accent4">
                    <a:lumMod val="50000"/>
                  </a:schemeClr>
                </a:solidFill>
              </a:rPr>
              <a:t>3.6</a:t>
            </a:r>
            <a:r>
              <a:rPr lang="en-US" dirty="0" smtClean="0"/>
              <a:t>  Discuss the economic and ethical considerations of economic restructuring caused by international trade.</a:t>
            </a:r>
            <a:endParaRPr lang="en-US" dirty="0"/>
          </a:p>
        </p:txBody>
      </p:sp>
    </p:spTree>
    <p:extLst>
      <p:ext uri="{BB962C8B-B14F-4D97-AF65-F5344CB8AC3E}">
        <p14:creationId xmlns:p14="http://schemas.microsoft.com/office/powerpoint/2010/main" val="19885344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if </a:t>
            </a:r>
            <a:r>
              <a:rPr lang="en-US" dirty="0"/>
              <a:t>a</a:t>
            </a:r>
            <a:r>
              <a:rPr lang="en-US" dirty="0" smtClean="0"/>
              <a:t> </a:t>
            </a:r>
            <a:r>
              <a:rPr lang="en-US" dirty="0"/>
              <a:t>C</a:t>
            </a:r>
            <a:r>
              <a:rPr lang="en-US" dirty="0" smtClean="0"/>
              <a:t>ountry </a:t>
            </a:r>
            <a:r>
              <a:rPr lang="en-US" dirty="0"/>
              <a:t>H</a:t>
            </a:r>
            <a:r>
              <a:rPr lang="en-US" dirty="0" smtClean="0"/>
              <a:t>as </a:t>
            </a:r>
            <a:r>
              <a:rPr lang="en-US" dirty="0"/>
              <a:t>N</a:t>
            </a:r>
            <a:r>
              <a:rPr lang="en-US" dirty="0" smtClean="0"/>
              <a:t>o </a:t>
            </a:r>
            <a:r>
              <a:rPr lang="en-US" dirty="0"/>
              <a:t>A</a:t>
            </a:r>
            <a:r>
              <a:rPr lang="en-US" dirty="0" smtClean="0"/>
              <a:t>bsolute </a:t>
            </a:r>
            <a:r>
              <a:rPr lang="en-US" dirty="0"/>
              <a:t>A</a:t>
            </a:r>
            <a:r>
              <a:rPr lang="en-US" dirty="0" smtClean="0"/>
              <a:t>dvantage? </a:t>
            </a:r>
            <a:r>
              <a:rPr lang="en-US" sz="3100" dirty="0" smtClean="0"/>
              <a:t>(1 of 2)</a:t>
            </a:r>
            <a:endParaRPr lang="en-US" sz="3100" dirty="0"/>
          </a:p>
        </p:txBody>
      </p:sp>
      <p:graphicFrame>
        <p:nvGraphicFramePr>
          <p:cNvPr id="4" name="Content Placeholder 3"/>
          <p:cNvGraphicFramePr>
            <a:graphicFrameLocks noGrp="1"/>
          </p:cNvGraphicFramePr>
          <p:nvPr>
            <p:ph sz="half" idx="1"/>
            <p:extLst>
              <p:ext uri="{D42A27DB-BD31-4B8C-83A1-F6EECF244321}">
                <p14:modId xmlns:p14="http://schemas.microsoft.com/office/powerpoint/2010/main" val="678536270"/>
              </p:ext>
            </p:extLst>
          </p:nvPr>
        </p:nvGraphicFramePr>
        <p:xfrm>
          <a:off x="1489075" y="1898650"/>
          <a:ext cx="6369051" cy="1244601"/>
        </p:xfrm>
        <a:graphic>
          <a:graphicData uri="http://schemas.openxmlformats.org/drawingml/2006/table">
            <a:tbl>
              <a:tblPr firstRow="1" bandRow="1">
                <a:tableStyleId>{BDBED569-4797-4DF1-A0F4-6AAB3CD982D8}</a:tableStyleId>
              </a:tblPr>
              <a:tblGrid>
                <a:gridCol w="2123017">
                  <a:extLst>
                    <a:ext uri="{9D8B030D-6E8A-4147-A177-3AD203B41FA5}">
                      <a16:colId xmlns:a16="http://schemas.microsoft.com/office/drawing/2014/main" xmlns="" val="20000"/>
                    </a:ext>
                  </a:extLst>
                </a:gridCol>
                <a:gridCol w="2123017">
                  <a:extLst>
                    <a:ext uri="{9D8B030D-6E8A-4147-A177-3AD203B41FA5}">
                      <a16:colId xmlns:a16="http://schemas.microsoft.com/office/drawing/2014/main" xmlns="" val="20001"/>
                    </a:ext>
                  </a:extLst>
                </a:gridCol>
                <a:gridCol w="2123017">
                  <a:extLst>
                    <a:ext uri="{9D8B030D-6E8A-4147-A177-3AD203B41FA5}">
                      <a16:colId xmlns:a16="http://schemas.microsoft.com/office/drawing/2014/main" xmlns="" val="20002"/>
                    </a:ext>
                  </a:extLst>
                </a:gridCol>
              </a:tblGrid>
              <a:tr h="411061">
                <a:tc>
                  <a:txBody>
                    <a:bodyPr/>
                    <a:lstStyle/>
                    <a:p>
                      <a:pPr algn="ctr"/>
                      <a:r>
                        <a:rPr lang="en-US" dirty="0" smtClean="0">
                          <a:solidFill>
                            <a:schemeClr val="bg1"/>
                          </a:solidFill>
                        </a:rPr>
                        <a:t>Blank</a:t>
                      </a:r>
                      <a:endParaRPr lang="en-US" dirty="0">
                        <a:solidFill>
                          <a:schemeClr val="bg1"/>
                        </a:solidFill>
                      </a:endParaRPr>
                    </a:p>
                  </a:txBody>
                  <a:tcPr marL="44873" marR="44873"/>
                </a:tc>
                <a:tc>
                  <a:txBody>
                    <a:bodyPr/>
                    <a:lstStyle/>
                    <a:p>
                      <a:pPr algn="ctr"/>
                      <a:r>
                        <a:rPr lang="en-US" dirty="0" smtClean="0"/>
                        <a:t>Japan</a:t>
                      </a:r>
                      <a:endParaRPr lang="en-US" dirty="0"/>
                    </a:p>
                  </a:txBody>
                  <a:tcPr marL="44873" marR="44873"/>
                </a:tc>
                <a:tc>
                  <a:txBody>
                    <a:bodyPr/>
                    <a:lstStyle/>
                    <a:p>
                      <a:pPr algn="ctr"/>
                      <a:r>
                        <a:rPr lang="en-US" dirty="0" smtClean="0"/>
                        <a:t>Malaysia</a:t>
                      </a:r>
                      <a:endParaRPr lang="en-US" dirty="0"/>
                    </a:p>
                  </a:txBody>
                  <a:tcPr marL="44873" marR="44873"/>
                </a:tc>
                <a:extLst>
                  <a:ext uri="{0D108BD9-81ED-4DB2-BD59-A6C34878D82A}">
                    <a16:rowId xmlns:a16="http://schemas.microsoft.com/office/drawing/2014/main" xmlns="" val="10000"/>
                  </a:ext>
                </a:extLst>
              </a:tr>
              <a:tr h="416770">
                <a:tc>
                  <a:txBody>
                    <a:bodyPr/>
                    <a:lstStyle/>
                    <a:p>
                      <a:pPr algn="ctr"/>
                      <a:r>
                        <a:rPr lang="en-US" dirty="0" smtClean="0"/>
                        <a:t>Cars</a:t>
                      </a:r>
                      <a:endParaRPr lang="en-US" dirty="0"/>
                    </a:p>
                  </a:txBody>
                  <a:tcPr marL="44873" marR="44873"/>
                </a:tc>
                <a:tc>
                  <a:txBody>
                    <a:bodyPr/>
                    <a:lstStyle/>
                    <a:p>
                      <a:pPr algn="ctr"/>
                      <a:r>
                        <a:rPr lang="en-US" dirty="0" smtClean="0"/>
                        <a:t>2 cars</a:t>
                      </a:r>
                      <a:endParaRPr lang="en-US" dirty="0"/>
                    </a:p>
                  </a:txBody>
                  <a:tcPr marL="44873" marR="44873"/>
                </a:tc>
                <a:tc>
                  <a:txBody>
                    <a:bodyPr/>
                    <a:lstStyle/>
                    <a:p>
                      <a:pPr algn="ctr"/>
                      <a:r>
                        <a:rPr lang="en-US" dirty="0" smtClean="0"/>
                        <a:t>0.5 cars</a:t>
                      </a:r>
                      <a:endParaRPr lang="en-US" dirty="0"/>
                    </a:p>
                  </a:txBody>
                  <a:tcPr marL="44873" marR="44873"/>
                </a:tc>
                <a:extLst>
                  <a:ext uri="{0D108BD9-81ED-4DB2-BD59-A6C34878D82A}">
                    <a16:rowId xmlns:a16="http://schemas.microsoft.com/office/drawing/2014/main" xmlns="" val="10001"/>
                  </a:ext>
                </a:extLst>
              </a:tr>
              <a:tr h="416770">
                <a:tc>
                  <a:txBody>
                    <a:bodyPr/>
                    <a:lstStyle/>
                    <a:p>
                      <a:pPr algn="ctr"/>
                      <a:r>
                        <a:rPr lang="en-US" dirty="0" smtClean="0"/>
                        <a:t>Steel</a:t>
                      </a:r>
                      <a:endParaRPr lang="en-US" dirty="0"/>
                    </a:p>
                  </a:txBody>
                  <a:tcPr marL="44873" marR="44873"/>
                </a:tc>
                <a:tc>
                  <a:txBody>
                    <a:bodyPr/>
                    <a:lstStyle/>
                    <a:p>
                      <a:pPr algn="ctr"/>
                      <a:r>
                        <a:rPr lang="en-US" dirty="0" smtClean="0"/>
                        <a:t>2 tons</a:t>
                      </a:r>
                      <a:endParaRPr lang="en-US" dirty="0"/>
                    </a:p>
                  </a:txBody>
                  <a:tcPr marL="44873" marR="44873"/>
                </a:tc>
                <a:tc>
                  <a:txBody>
                    <a:bodyPr/>
                    <a:lstStyle/>
                    <a:p>
                      <a:pPr algn="ctr"/>
                      <a:r>
                        <a:rPr lang="en-US" dirty="0" smtClean="0"/>
                        <a:t>1 ton</a:t>
                      </a:r>
                      <a:endParaRPr lang="en-US" dirty="0"/>
                    </a:p>
                  </a:txBody>
                  <a:tcPr marL="44873" marR="44873"/>
                </a:tc>
                <a:extLst>
                  <a:ext uri="{0D108BD9-81ED-4DB2-BD59-A6C34878D82A}">
                    <a16:rowId xmlns:a16="http://schemas.microsoft.com/office/drawing/2014/main" xmlns="" val="10002"/>
                  </a:ext>
                </a:extLst>
              </a:tr>
            </a:tbl>
          </a:graphicData>
        </a:graphic>
      </p:graphicFrame>
      <p:sp>
        <p:nvSpPr>
          <p:cNvPr id="5" name="Content Placeholder 4"/>
          <p:cNvSpPr>
            <a:spLocks noGrp="1"/>
          </p:cNvSpPr>
          <p:nvPr>
            <p:ph sz="half" idx="2"/>
          </p:nvPr>
        </p:nvSpPr>
        <p:spPr>
          <a:xfrm>
            <a:off x="457199" y="3571875"/>
            <a:ext cx="7686675" cy="2651125"/>
          </a:xfrm>
        </p:spPr>
        <p:txBody>
          <a:bodyPr>
            <a:normAutofit fontScale="92500" lnSpcReduction="10000"/>
          </a:bodyPr>
          <a:lstStyle/>
          <a:p>
            <a:r>
              <a:rPr lang="en-US" dirty="0" smtClean="0"/>
              <a:t>Japan has an absolute advantage in both goods, but a comparative advantage is cars:  </a:t>
            </a:r>
          </a:p>
          <a:p>
            <a:pPr marL="0" indent="0" algn="ctr">
              <a:buNone/>
            </a:pPr>
            <a:r>
              <a:rPr lang="en-US" dirty="0" smtClean="0"/>
              <a:t>1 ton per car &lt; 2 tons per car.</a:t>
            </a:r>
          </a:p>
          <a:p>
            <a:r>
              <a:rPr lang="en-US" dirty="0" smtClean="0"/>
              <a:t>Malaysia has an absolute advantage in nothing, but a comparative advantage in steel:</a:t>
            </a:r>
          </a:p>
          <a:p>
            <a:pPr marL="0" indent="0" algn="ctr">
              <a:buNone/>
            </a:pPr>
            <a:r>
              <a:rPr lang="en-US" dirty="0" smtClean="0"/>
              <a:t>½ car per ton &lt; 1 car per ton.</a:t>
            </a:r>
            <a:endParaRPr lang="en-US" dirty="0"/>
          </a:p>
        </p:txBody>
      </p:sp>
    </p:spTree>
    <p:extLst>
      <p:ext uri="{BB962C8B-B14F-4D97-AF65-F5344CB8AC3E}">
        <p14:creationId xmlns:p14="http://schemas.microsoft.com/office/powerpoint/2010/main" val="167205076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a:t>What if a Country Has No Absolute Advantage</a:t>
            </a:r>
            <a:r>
              <a:rPr lang="en-US" dirty="0" smtClean="0"/>
              <a:t>? </a:t>
            </a:r>
            <a:r>
              <a:rPr lang="en-US" sz="3100" dirty="0" smtClean="0"/>
              <a:t>(2 </a:t>
            </a:r>
            <a:r>
              <a:rPr lang="en-US" sz="3100" dirty="0"/>
              <a:t>of 2)</a:t>
            </a:r>
            <a:endParaRPr lang="en-US" dirty="0"/>
          </a:p>
        </p:txBody>
      </p:sp>
      <p:sp>
        <p:nvSpPr>
          <p:cNvPr id="6" name="Content Placeholder 5"/>
          <p:cNvSpPr>
            <a:spLocks noGrp="1"/>
          </p:cNvSpPr>
          <p:nvPr>
            <p:ph idx="1"/>
          </p:nvPr>
        </p:nvSpPr>
        <p:spPr/>
        <p:txBody>
          <a:bodyPr>
            <a:normAutofit fontScale="92500" lnSpcReduction="20000"/>
          </a:bodyPr>
          <a:lstStyle/>
          <a:p>
            <a:r>
              <a:rPr lang="en-US" dirty="0" smtClean="0"/>
              <a:t>The world price of cars will settle between 1 and 2 tons of steel per car.  Let’s say 1.5.</a:t>
            </a:r>
          </a:p>
          <a:p>
            <a:endParaRPr lang="en-US" dirty="0"/>
          </a:p>
          <a:p>
            <a:r>
              <a:rPr lang="en-US" dirty="0" smtClean="0"/>
              <a:t>Japan specializes in cars and trades 1 car for 1.5 tons of steel. It is better off because making steel costs 1 car per 1.0 tons.</a:t>
            </a:r>
          </a:p>
          <a:p>
            <a:endParaRPr lang="en-US" dirty="0"/>
          </a:p>
          <a:p>
            <a:r>
              <a:rPr lang="en-US" dirty="0" smtClean="0"/>
              <a:t>Malaysia specializes in steel and trades 1.5 tons for a car.  It is better off because making cars costs 2 tons per car.</a:t>
            </a:r>
          </a:p>
          <a:p>
            <a:endParaRPr lang="en-US" dirty="0"/>
          </a:p>
        </p:txBody>
      </p:sp>
    </p:spTree>
    <p:extLst>
      <p:ext uri="{BB962C8B-B14F-4D97-AF65-F5344CB8AC3E}">
        <p14:creationId xmlns:p14="http://schemas.microsoft.com/office/powerpoint/2010/main" val="405735765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Case Study:  Republic of Korea</a:t>
            </a:r>
            <a:endParaRPr lang="en-US" dirty="0"/>
          </a:p>
        </p:txBody>
      </p:sp>
      <p:sp>
        <p:nvSpPr>
          <p:cNvPr id="7" name="Content Placeholder 6"/>
          <p:cNvSpPr>
            <a:spLocks noGrp="1"/>
          </p:cNvSpPr>
          <p:nvPr>
            <p:ph sz="half" idx="1"/>
          </p:nvPr>
        </p:nvSpPr>
        <p:spPr>
          <a:xfrm>
            <a:off x="457200" y="1600201"/>
            <a:ext cx="7797800" cy="2336800"/>
          </a:xfrm>
        </p:spPr>
        <p:txBody>
          <a:bodyPr>
            <a:normAutofit fontScale="92500" lnSpcReduction="20000"/>
          </a:bodyPr>
          <a:lstStyle/>
          <a:p>
            <a:r>
              <a:rPr lang="en-US" dirty="0" smtClean="0"/>
              <a:t>South Korea developed rapidly after the Korean War ended in 1953. It has one of the best growth records of any country. </a:t>
            </a:r>
          </a:p>
          <a:p>
            <a:r>
              <a:rPr lang="en-US" dirty="0" smtClean="0"/>
              <a:t>It gradually increased its comparative advantage in higher and higher valued products.</a:t>
            </a:r>
          </a:p>
          <a:p>
            <a:r>
              <a:rPr lang="en-US" dirty="0" smtClean="0"/>
              <a:t>Export industries played a key role.</a:t>
            </a:r>
            <a:endParaRPr lang="en-US" dirty="0"/>
          </a:p>
        </p:txBody>
      </p:sp>
      <p:graphicFrame>
        <p:nvGraphicFramePr>
          <p:cNvPr id="10" name="Content Placeholder 9"/>
          <p:cNvGraphicFramePr>
            <a:graphicFrameLocks noGrp="1"/>
          </p:cNvGraphicFramePr>
          <p:nvPr>
            <p:ph sz="half" idx="2"/>
            <p:extLst>
              <p:ext uri="{D42A27DB-BD31-4B8C-83A1-F6EECF244321}">
                <p14:modId xmlns:p14="http://schemas.microsoft.com/office/powerpoint/2010/main" val="366465390"/>
              </p:ext>
            </p:extLst>
          </p:nvPr>
        </p:nvGraphicFramePr>
        <p:xfrm>
          <a:off x="587375" y="4160340"/>
          <a:ext cx="8099425" cy="1645920"/>
        </p:xfrm>
        <a:graphic>
          <a:graphicData uri="http://schemas.openxmlformats.org/drawingml/2006/table">
            <a:tbl>
              <a:tblPr firstRow="1" bandRow="1">
                <a:tableStyleId>{BDBED569-4797-4DF1-A0F4-6AAB3CD982D8}</a:tableStyleId>
              </a:tblPr>
              <a:tblGrid>
                <a:gridCol w="3540125">
                  <a:extLst>
                    <a:ext uri="{9D8B030D-6E8A-4147-A177-3AD203B41FA5}">
                      <a16:colId xmlns:a16="http://schemas.microsoft.com/office/drawing/2014/main" xmlns="" val="20000"/>
                    </a:ext>
                  </a:extLst>
                </a:gridCol>
                <a:gridCol w="1174750">
                  <a:extLst>
                    <a:ext uri="{9D8B030D-6E8A-4147-A177-3AD203B41FA5}">
                      <a16:colId xmlns:a16="http://schemas.microsoft.com/office/drawing/2014/main" xmlns="" val="20001"/>
                    </a:ext>
                  </a:extLst>
                </a:gridCol>
                <a:gridCol w="1174750">
                  <a:extLst>
                    <a:ext uri="{9D8B030D-6E8A-4147-A177-3AD203B41FA5}">
                      <a16:colId xmlns:a16="http://schemas.microsoft.com/office/drawing/2014/main" xmlns="" val="20002"/>
                    </a:ext>
                  </a:extLst>
                </a:gridCol>
                <a:gridCol w="1158875">
                  <a:extLst>
                    <a:ext uri="{9D8B030D-6E8A-4147-A177-3AD203B41FA5}">
                      <a16:colId xmlns:a16="http://schemas.microsoft.com/office/drawing/2014/main" xmlns="" val="20003"/>
                    </a:ext>
                  </a:extLst>
                </a:gridCol>
                <a:gridCol w="1050925">
                  <a:extLst>
                    <a:ext uri="{9D8B030D-6E8A-4147-A177-3AD203B41FA5}">
                      <a16:colId xmlns:a16="http://schemas.microsoft.com/office/drawing/2014/main" xmlns="" val="20004"/>
                    </a:ext>
                  </a:extLst>
                </a:gridCol>
              </a:tblGrid>
              <a:tr h="370840">
                <a:tc>
                  <a:txBody>
                    <a:bodyPr/>
                    <a:lstStyle/>
                    <a:p>
                      <a:pPr marL="0" marR="0" indent="0" algn="l" defTabSz="457200" rtl="0" eaLnBrk="1" fontAlgn="auto" latinLnBrk="0" hangingPunct="1">
                        <a:lnSpc>
                          <a:spcPct val="200000"/>
                        </a:lnSpc>
                        <a:spcBef>
                          <a:spcPts val="0"/>
                        </a:spcBef>
                        <a:spcAft>
                          <a:spcPts val="0"/>
                        </a:spcAft>
                        <a:buClrTx/>
                        <a:buSzTx/>
                        <a:buFontTx/>
                        <a:buNone/>
                        <a:tabLst/>
                        <a:defRPr/>
                      </a:pPr>
                      <a:r>
                        <a:rPr lang="en-US" sz="1800" dirty="0">
                          <a:effectLst/>
                        </a:rPr>
                        <a:t> </a:t>
                      </a:r>
                      <a:r>
                        <a:rPr lang="en-US" dirty="0" smtClean="0">
                          <a:solidFill>
                            <a:schemeClr val="bg1"/>
                          </a:solidFill>
                        </a:rPr>
                        <a:t>Blank</a:t>
                      </a:r>
                    </a:p>
                  </a:txBody>
                  <a:tcPr marL="68580" marR="68580" marT="0" marB="0"/>
                </a:tc>
                <a:tc>
                  <a:txBody>
                    <a:bodyPr/>
                    <a:lstStyle/>
                    <a:p>
                      <a:pPr marL="0" marR="0">
                        <a:lnSpc>
                          <a:spcPct val="200000"/>
                        </a:lnSpc>
                        <a:spcBef>
                          <a:spcPts val="0"/>
                        </a:spcBef>
                        <a:spcAft>
                          <a:spcPts val="0"/>
                        </a:spcAft>
                        <a:tabLst>
                          <a:tab pos="1458595" algn="l"/>
                          <a:tab pos="3327400" algn="l"/>
                        </a:tabLst>
                      </a:pPr>
                      <a:r>
                        <a:rPr lang="en-US" sz="1800" dirty="0">
                          <a:effectLst/>
                        </a:rPr>
                        <a:t>1960</a:t>
                      </a:r>
                      <a:endParaRPr lang="en-US" sz="1800" b="1" dirty="0">
                        <a:solidFill>
                          <a:srgbClr val="00ADEF"/>
                        </a:solidFill>
                        <a:effectLst/>
                        <a:latin typeface="Frutiger-BoldCn"/>
                        <a:ea typeface="Times New Roman"/>
                        <a:cs typeface="Frutiger-BoldCn"/>
                      </a:endParaRPr>
                    </a:p>
                  </a:txBody>
                  <a:tcPr marL="68580" marR="68580" marT="0" marB="0"/>
                </a:tc>
                <a:tc>
                  <a:txBody>
                    <a:bodyPr/>
                    <a:lstStyle/>
                    <a:p>
                      <a:pPr marL="0" marR="0">
                        <a:lnSpc>
                          <a:spcPct val="200000"/>
                        </a:lnSpc>
                        <a:spcBef>
                          <a:spcPts val="0"/>
                        </a:spcBef>
                        <a:spcAft>
                          <a:spcPts val="0"/>
                        </a:spcAft>
                        <a:tabLst>
                          <a:tab pos="1458595" algn="l"/>
                          <a:tab pos="3327400" algn="l"/>
                        </a:tabLst>
                      </a:pPr>
                      <a:r>
                        <a:rPr lang="en-US" sz="1800" dirty="0">
                          <a:effectLst/>
                        </a:rPr>
                        <a:t>1980</a:t>
                      </a:r>
                      <a:endParaRPr lang="en-US" sz="1800" b="1" dirty="0">
                        <a:solidFill>
                          <a:srgbClr val="00ADEF"/>
                        </a:solidFill>
                        <a:effectLst/>
                        <a:latin typeface="Frutiger-BoldCn"/>
                        <a:ea typeface="Times New Roman"/>
                        <a:cs typeface="Frutiger-BoldCn"/>
                      </a:endParaRPr>
                    </a:p>
                  </a:txBody>
                  <a:tcPr marL="68580" marR="68580" marT="0" marB="0"/>
                </a:tc>
                <a:tc>
                  <a:txBody>
                    <a:bodyPr/>
                    <a:lstStyle/>
                    <a:p>
                      <a:pPr marL="0" marR="0">
                        <a:lnSpc>
                          <a:spcPct val="200000"/>
                        </a:lnSpc>
                        <a:spcBef>
                          <a:spcPts val="0"/>
                        </a:spcBef>
                        <a:spcAft>
                          <a:spcPts val="0"/>
                        </a:spcAft>
                        <a:tabLst>
                          <a:tab pos="1458595" algn="l"/>
                          <a:tab pos="3327400" algn="l"/>
                        </a:tabLst>
                      </a:pPr>
                      <a:r>
                        <a:rPr lang="en-US" sz="1800" dirty="0">
                          <a:effectLst/>
                        </a:rPr>
                        <a:t>2000</a:t>
                      </a:r>
                      <a:endParaRPr lang="en-US" sz="1800" b="1" dirty="0">
                        <a:solidFill>
                          <a:srgbClr val="00ADEF"/>
                        </a:solidFill>
                        <a:effectLst/>
                        <a:latin typeface="Frutiger-BoldCn"/>
                        <a:ea typeface="Times New Roman"/>
                        <a:cs typeface="Frutiger-BoldCn"/>
                      </a:endParaRPr>
                    </a:p>
                  </a:txBody>
                  <a:tcPr marL="68580" marR="68580" marT="0" marB="0"/>
                </a:tc>
                <a:tc>
                  <a:txBody>
                    <a:bodyPr/>
                    <a:lstStyle/>
                    <a:p>
                      <a:pPr marL="0" marR="0">
                        <a:lnSpc>
                          <a:spcPct val="200000"/>
                        </a:lnSpc>
                        <a:spcBef>
                          <a:spcPts val="0"/>
                        </a:spcBef>
                        <a:spcAft>
                          <a:spcPts val="0"/>
                        </a:spcAft>
                        <a:tabLst>
                          <a:tab pos="1458595" algn="l"/>
                          <a:tab pos="3327400" algn="l"/>
                        </a:tabLst>
                      </a:pPr>
                      <a:r>
                        <a:rPr lang="en-US" sz="1800" dirty="0">
                          <a:effectLst/>
                        </a:rPr>
                        <a:t>2010</a:t>
                      </a:r>
                      <a:endParaRPr lang="en-US" sz="1800" b="1" dirty="0">
                        <a:solidFill>
                          <a:srgbClr val="00ADEF"/>
                        </a:solidFill>
                        <a:effectLst/>
                        <a:latin typeface="Frutiger-BoldCn"/>
                        <a:ea typeface="Times New Roman"/>
                        <a:cs typeface="Frutiger-BoldCn"/>
                      </a:endParaRPr>
                    </a:p>
                  </a:txBody>
                  <a:tcPr marL="68580" marR="68580" marT="0" marB="0"/>
                </a:tc>
                <a:extLst>
                  <a:ext uri="{0D108BD9-81ED-4DB2-BD59-A6C34878D82A}">
                    <a16:rowId xmlns:a16="http://schemas.microsoft.com/office/drawing/2014/main" xmlns="" val="10000"/>
                  </a:ext>
                </a:extLst>
              </a:tr>
              <a:tr h="370840">
                <a:tc>
                  <a:txBody>
                    <a:bodyPr/>
                    <a:lstStyle/>
                    <a:p>
                      <a:pPr marL="0" marR="0">
                        <a:lnSpc>
                          <a:spcPct val="200000"/>
                        </a:lnSpc>
                        <a:spcBef>
                          <a:spcPts val="0"/>
                        </a:spcBef>
                        <a:spcAft>
                          <a:spcPts val="0"/>
                        </a:spcAft>
                        <a:tabLst>
                          <a:tab pos="1458595" algn="l"/>
                          <a:tab pos="2863850" algn="l"/>
                        </a:tabLst>
                      </a:pPr>
                      <a:r>
                        <a:rPr lang="en-US" sz="1800" dirty="0">
                          <a:effectLst/>
                        </a:rPr>
                        <a:t>GDP per capita ($US, 2000)</a:t>
                      </a:r>
                      <a:endParaRPr lang="en-US" sz="1800" dirty="0">
                        <a:solidFill>
                          <a:srgbClr val="000000"/>
                        </a:solidFill>
                        <a:effectLst/>
                        <a:latin typeface="TimesTen-Roman"/>
                        <a:ea typeface="Times New Roman"/>
                        <a:cs typeface="TimesTen-Roman"/>
                      </a:endParaRPr>
                    </a:p>
                  </a:txBody>
                  <a:tcPr marL="68580" marR="68580" marT="0" marB="0"/>
                </a:tc>
                <a:tc>
                  <a:txBody>
                    <a:bodyPr/>
                    <a:lstStyle/>
                    <a:p>
                      <a:pPr marL="0" marR="0">
                        <a:lnSpc>
                          <a:spcPct val="200000"/>
                        </a:lnSpc>
                        <a:spcBef>
                          <a:spcPts val="0"/>
                        </a:spcBef>
                        <a:spcAft>
                          <a:spcPts val="0"/>
                        </a:spcAft>
                        <a:tabLst>
                          <a:tab pos="1458595" algn="l"/>
                          <a:tab pos="2863850" algn="l"/>
                          <a:tab pos="450215" algn="dec"/>
                        </a:tabLst>
                      </a:pPr>
                      <a:r>
                        <a:rPr lang="en-US" sz="1800">
                          <a:effectLst/>
                        </a:rPr>
                        <a:t>1,154</a:t>
                      </a:r>
                      <a:endParaRPr lang="en-US" sz="1800">
                        <a:solidFill>
                          <a:srgbClr val="000000"/>
                        </a:solidFill>
                        <a:effectLst/>
                        <a:latin typeface="TimesTen-Roman"/>
                        <a:ea typeface="Times New Roman"/>
                        <a:cs typeface="TimesTen-Roman"/>
                      </a:endParaRPr>
                    </a:p>
                  </a:txBody>
                  <a:tcPr marL="68580" marR="68580" marT="0" marB="0"/>
                </a:tc>
                <a:tc>
                  <a:txBody>
                    <a:bodyPr/>
                    <a:lstStyle/>
                    <a:p>
                      <a:pPr marL="0" marR="0">
                        <a:lnSpc>
                          <a:spcPct val="200000"/>
                        </a:lnSpc>
                        <a:spcBef>
                          <a:spcPts val="0"/>
                        </a:spcBef>
                        <a:spcAft>
                          <a:spcPts val="0"/>
                        </a:spcAft>
                        <a:tabLst>
                          <a:tab pos="1458595" algn="l"/>
                          <a:tab pos="2863850" algn="l"/>
                          <a:tab pos="450215" algn="dec"/>
                        </a:tabLst>
                      </a:pPr>
                      <a:r>
                        <a:rPr lang="en-US" sz="1800">
                          <a:effectLst/>
                        </a:rPr>
                        <a:t>3,358</a:t>
                      </a:r>
                      <a:endParaRPr lang="en-US" sz="1800">
                        <a:solidFill>
                          <a:srgbClr val="000000"/>
                        </a:solidFill>
                        <a:effectLst/>
                        <a:latin typeface="TimesTen-Roman"/>
                        <a:ea typeface="Times New Roman"/>
                        <a:cs typeface="TimesTen-Roman"/>
                      </a:endParaRPr>
                    </a:p>
                  </a:txBody>
                  <a:tcPr marL="68580" marR="68580" marT="0" marB="0"/>
                </a:tc>
                <a:tc>
                  <a:txBody>
                    <a:bodyPr/>
                    <a:lstStyle/>
                    <a:p>
                      <a:pPr marL="0" marR="0">
                        <a:lnSpc>
                          <a:spcPct val="200000"/>
                        </a:lnSpc>
                        <a:spcBef>
                          <a:spcPts val="0"/>
                        </a:spcBef>
                        <a:spcAft>
                          <a:spcPts val="0"/>
                        </a:spcAft>
                        <a:tabLst>
                          <a:tab pos="1458595" algn="l"/>
                          <a:tab pos="2863850" algn="l"/>
                          <a:tab pos="450215" algn="dec"/>
                        </a:tabLst>
                      </a:pPr>
                      <a:r>
                        <a:rPr lang="en-US" sz="1800">
                          <a:effectLst/>
                        </a:rPr>
                        <a:t>11,347</a:t>
                      </a:r>
                      <a:endParaRPr lang="en-US" sz="1800">
                        <a:solidFill>
                          <a:srgbClr val="000000"/>
                        </a:solidFill>
                        <a:effectLst/>
                        <a:latin typeface="TimesTen-Roman"/>
                        <a:ea typeface="Times New Roman"/>
                        <a:cs typeface="TimesTen-Roman"/>
                      </a:endParaRPr>
                    </a:p>
                  </a:txBody>
                  <a:tcPr marL="68580" marR="68580" marT="0" marB="0"/>
                </a:tc>
                <a:tc>
                  <a:txBody>
                    <a:bodyPr/>
                    <a:lstStyle/>
                    <a:p>
                      <a:pPr marL="0" marR="0">
                        <a:lnSpc>
                          <a:spcPct val="200000"/>
                        </a:lnSpc>
                        <a:spcBef>
                          <a:spcPts val="0"/>
                        </a:spcBef>
                        <a:spcAft>
                          <a:spcPts val="0"/>
                        </a:spcAft>
                        <a:tabLst>
                          <a:tab pos="1458595" algn="l"/>
                          <a:tab pos="2863850" algn="l"/>
                          <a:tab pos="450215" algn="dec"/>
                        </a:tabLst>
                      </a:pPr>
                      <a:r>
                        <a:rPr lang="en-US" sz="1800" dirty="0">
                          <a:effectLst/>
                        </a:rPr>
                        <a:t>16,372</a:t>
                      </a:r>
                      <a:endParaRPr lang="en-US" sz="1800" dirty="0">
                        <a:solidFill>
                          <a:srgbClr val="000000"/>
                        </a:solidFill>
                        <a:effectLst/>
                        <a:latin typeface="TimesTen-Roman"/>
                        <a:ea typeface="Times New Roman"/>
                        <a:cs typeface="TimesTen-Roman"/>
                      </a:endParaRPr>
                    </a:p>
                  </a:txBody>
                  <a:tcPr marL="68580" marR="68580" marT="0" marB="0"/>
                </a:tc>
                <a:extLst>
                  <a:ext uri="{0D108BD9-81ED-4DB2-BD59-A6C34878D82A}">
                    <a16:rowId xmlns:a16="http://schemas.microsoft.com/office/drawing/2014/main" xmlns="" val="10001"/>
                  </a:ext>
                </a:extLst>
              </a:tr>
              <a:tr h="370840">
                <a:tc>
                  <a:txBody>
                    <a:bodyPr/>
                    <a:lstStyle/>
                    <a:p>
                      <a:pPr marL="0" marR="0">
                        <a:lnSpc>
                          <a:spcPct val="200000"/>
                        </a:lnSpc>
                        <a:spcBef>
                          <a:spcPts val="0"/>
                        </a:spcBef>
                        <a:spcAft>
                          <a:spcPts val="0"/>
                        </a:spcAft>
                        <a:tabLst>
                          <a:tab pos="1458595" algn="l"/>
                          <a:tab pos="2863850" algn="l"/>
                        </a:tabLst>
                      </a:pPr>
                      <a:r>
                        <a:rPr lang="en-US" sz="1800" dirty="0">
                          <a:effectLst/>
                        </a:rPr>
                        <a:t>Trade-to-GDP ratio</a:t>
                      </a:r>
                      <a:endParaRPr lang="en-US" sz="1800" dirty="0">
                        <a:solidFill>
                          <a:srgbClr val="000000"/>
                        </a:solidFill>
                        <a:effectLst/>
                        <a:latin typeface="TimesTen-Roman"/>
                        <a:ea typeface="Times New Roman"/>
                        <a:cs typeface="TimesTen-Roman"/>
                      </a:endParaRPr>
                    </a:p>
                  </a:txBody>
                  <a:tcPr marL="68580" marR="68580" marT="0" marB="0"/>
                </a:tc>
                <a:tc>
                  <a:txBody>
                    <a:bodyPr/>
                    <a:lstStyle/>
                    <a:p>
                      <a:pPr marL="0" marR="0">
                        <a:lnSpc>
                          <a:spcPct val="200000"/>
                        </a:lnSpc>
                        <a:spcBef>
                          <a:spcPts val="0"/>
                        </a:spcBef>
                        <a:spcAft>
                          <a:spcPts val="0"/>
                        </a:spcAft>
                        <a:tabLst>
                          <a:tab pos="1458595" algn="l"/>
                          <a:tab pos="2863850" algn="l"/>
                          <a:tab pos="450215" algn="dec"/>
                        </a:tabLst>
                      </a:pPr>
                      <a:r>
                        <a:rPr lang="en-US" sz="1800">
                          <a:effectLst/>
                        </a:rPr>
                        <a:t>15.8</a:t>
                      </a:r>
                      <a:endParaRPr lang="en-US" sz="1800">
                        <a:solidFill>
                          <a:srgbClr val="000000"/>
                        </a:solidFill>
                        <a:effectLst/>
                        <a:latin typeface="TimesTen-Roman"/>
                        <a:ea typeface="Times New Roman"/>
                        <a:cs typeface="TimesTen-Roman"/>
                      </a:endParaRPr>
                    </a:p>
                  </a:txBody>
                  <a:tcPr marL="68580" marR="68580" marT="0" marB="0"/>
                </a:tc>
                <a:tc>
                  <a:txBody>
                    <a:bodyPr/>
                    <a:lstStyle/>
                    <a:p>
                      <a:pPr marL="0" marR="0">
                        <a:lnSpc>
                          <a:spcPct val="200000"/>
                        </a:lnSpc>
                        <a:spcBef>
                          <a:spcPts val="0"/>
                        </a:spcBef>
                        <a:spcAft>
                          <a:spcPts val="0"/>
                        </a:spcAft>
                        <a:tabLst>
                          <a:tab pos="1458595" algn="l"/>
                          <a:tab pos="2863850" algn="l"/>
                          <a:tab pos="450215" algn="dec"/>
                        </a:tabLst>
                      </a:pPr>
                      <a:r>
                        <a:rPr lang="en-US" sz="1800" dirty="0">
                          <a:effectLst/>
                        </a:rPr>
                        <a:t>72.0</a:t>
                      </a:r>
                      <a:endParaRPr lang="en-US" sz="1800" dirty="0">
                        <a:solidFill>
                          <a:srgbClr val="000000"/>
                        </a:solidFill>
                        <a:effectLst/>
                        <a:latin typeface="TimesTen-Roman"/>
                        <a:ea typeface="Times New Roman"/>
                        <a:cs typeface="TimesTen-Roman"/>
                      </a:endParaRPr>
                    </a:p>
                  </a:txBody>
                  <a:tcPr marL="68580" marR="68580" marT="0" marB="0"/>
                </a:tc>
                <a:tc>
                  <a:txBody>
                    <a:bodyPr/>
                    <a:lstStyle/>
                    <a:p>
                      <a:pPr marL="0" marR="0">
                        <a:lnSpc>
                          <a:spcPct val="200000"/>
                        </a:lnSpc>
                        <a:spcBef>
                          <a:spcPts val="0"/>
                        </a:spcBef>
                        <a:spcAft>
                          <a:spcPts val="0"/>
                        </a:spcAft>
                        <a:tabLst>
                          <a:tab pos="1458595" algn="l"/>
                          <a:tab pos="2863850" algn="l"/>
                          <a:tab pos="450215" algn="dec"/>
                        </a:tabLst>
                      </a:pPr>
                      <a:r>
                        <a:rPr lang="en-US" sz="1800">
                          <a:effectLst/>
                        </a:rPr>
                        <a:t>74.3</a:t>
                      </a:r>
                      <a:endParaRPr lang="en-US" sz="1800">
                        <a:solidFill>
                          <a:srgbClr val="000000"/>
                        </a:solidFill>
                        <a:effectLst/>
                        <a:latin typeface="TimesTen-Roman"/>
                        <a:ea typeface="Times New Roman"/>
                        <a:cs typeface="TimesTen-Roman"/>
                      </a:endParaRPr>
                    </a:p>
                  </a:txBody>
                  <a:tcPr marL="68580" marR="68580" marT="0" marB="0"/>
                </a:tc>
                <a:tc>
                  <a:txBody>
                    <a:bodyPr/>
                    <a:lstStyle/>
                    <a:p>
                      <a:pPr marL="0" marR="0">
                        <a:lnSpc>
                          <a:spcPct val="200000"/>
                        </a:lnSpc>
                        <a:spcBef>
                          <a:spcPts val="0"/>
                        </a:spcBef>
                        <a:spcAft>
                          <a:spcPts val="0"/>
                        </a:spcAft>
                        <a:tabLst>
                          <a:tab pos="1458595" algn="l"/>
                          <a:tab pos="2863850" algn="l"/>
                          <a:tab pos="450215" algn="dec"/>
                        </a:tabLst>
                      </a:pPr>
                      <a:r>
                        <a:rPr lang="en-US" sz="1800" dirty="0">
                          <a:effectLst/>
                        </a:rPr>
                        <a:t>102.0</a:t>
                      </a:r>
                      <a:endParaRPr lang="en-US" sz="1800" dirty="0">
                        <a:solidFill>
                          <a:srgbClr val="000000"/>
                        </a:solidFill>
                        <a:effectLst/>
                        <a:latin typeface="TimesTen-Roman"/>
                        <a:ea typeface="Times New Roman"/>
                        <a:cs typeface="TimesTen-Roman"/>
                      </a:endParaRPr>
                    </a:p>
                  </a:txBody>
                  <a:tcPr marL="68580" marR="68580" marT="0" marB="0"/>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val="17606602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smtClean="0"/>
              <a:t>Comparative Advantage versus Competitive </a:t>
            </a:r>
            <a:r>
              <a:rPr lang="en-US" dirty="0"/>
              <a:t>A</a:t>
            </a:r>
            <a:r>
              <a:rPr lang="en-US" dirty="0" smtClean="0"/>
              <a:t>dvantage </a:t>
            </a:r>
            <a:r>
              <a:rPr lang="en-US" sz="3100" dirty="0" smtClean="0"/>
              <a:t>(1 of 2)</a:t>
            </a:r>
            <a:endParaRPr lang="en-US" sz="3100" dirty="0"/>
          </a:p>
        </p:txBody>
      </p:sp>
      <p:sp>
        <p:nvSpPr>
          <p:cNvPr id="6" name="Content Placeholder 5"/>
          <p:cNvSpPr>
            <a:spLocks noGrp="1"/>
          </p:cNvSpPr>
          <p:nvPr>
            <p:ph idx="1"/>
          </p:nvPr>
        </p:nvSpPr>
        <p:spPr/>
        <p:txBody>
          <a:bodyPr>
            <a:normAutofit fontScale="85000" lnSpcReduction="20000"/>
          </a:bodyPr>
          <a:lstStyle/>
          <a:p>
            <a:r>
              <a:rPr lang="en-US" dirty="0" smtClean="0"/>
              <a:t>Competitive advantage means selling at a lower cost.</a:t>
            </a:r>
          </a:p>
          <a:p>
            <a:endParaRPr lang="en-US" dirty="0" smtClean="0"/>
          </a:p>
          <a:p>
            <a:r>
              <a:rPr lang="en-US" dirty="0" smtClean="0"/>
              <a:t>Comparative advantage means having a lower opportunity cost.</a:t>
            </a:r>
          </a:p>
          <a:p>
            <a:endParaRPr lang="en-US" dirty="0" smtClean="0"/>
          </a:p>
          <a:p>
            <a:r>
              <a:rPr lang="en-US" dirty="0" smtClean="0"/>
              <a:t>Comparative advantage = competitive advantage when markets are perfectly competitive and the prices of all inputs and outputs reflect their relative scarcity.</a:t>
            </a:r>
          </a:p>
          <a:p>
            <a:endParaRPr lang="en-US" dirty="0" smtClean="0"/>
          </a:p>
          <a:p>
            <a:r>
              <a:rPr lang="en-US" dirty="0" smtClean="0"/>
              <a:t>Comparative advantage ≠ competitive advantage when prices do not reflect the relative scarcity.</a:t>
            </a:r>
            <a:endParaRPr lang="en-US" dirty="0"/>
          </a:p>
        </p:txBody>
      </p:sp>
    </p:spTree>
    <p:extLst>
      <p:ext uri="{BB962C8B-B14F-4D97-AF65-F5344CB8AC3E}">
        <p14:creationId xmlns:p14="http://schemas.microsoft.com/office/powerpoint/2010/main" val="162474033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a:t>Comparative Advantage versus Competitive Advantage </a:t>
            </a:r>
            <a:r>
              <a:rPr lang="en-US" sz="3100" dirty="0" smtClean="0"/>
              <a:t>(2 </a:t>
            </a:r>
            <a:r>
              <a:rPr lang="en-US" sz="3100" dirty="0"/>
              <a:t>of 2)</a:t>
            </a:r>
            <a:endParaRPr lang="en-US" dirty="0"/>
          </a:p>
        </p:txBody>
      </p:sp>
      <p:sp>
        <p:nvSpPr>
          <p:cNvPr id="6" name="Content Placeholder 5"/>
          <p:cNvSpPr>
            <a:spLocks noGrp="1"/>
          </p:cNvSpPr>
          <p:nvPr>
            <p:ph idx="1"/>
          </p:nvPr>
        </p:nvSpPr>
        <p:spPr/>
        <p:txBody>
          <a:bodyPr>
            <a:normAutofit fontScale="92500" lnSpcReduction="20000"/>
          </a:bodyPr>
          <a:lstStyle/>
          <a:p>
            <a:r>
              <a:rPr lang="en-US" dirty="0" smtClean="0"/>
              <a:t>Comparative advantage ≠ competitive advantage when prices do not reflect the relative scarcity.  When is that?</a:t>
            </a:r>
          </a:p>
          <a:p>
            <a:pPr lvl="1"/>
            <a:r>
              <a:rPr lang="en-US" dirty="0" smtClean="0"/>
              <a:t>In trade, this occurs mostly when governments supply protection or subsidies.</a:t>
            </a:r>
          </a:p>
          <a:p>
            <a:pPr lvl="1"/>
            <a:r>
              <a:rPr lang="en-US" dirty="0" smtClean="0"/>
              <a:t>Protection drives up the price of imports</a:t>
            </a:r>
          </a:p>
          <a:p>
            <a:pPr lvl="1"/>
            <a:r>
              <a:rPr lang="en-US" dirty="0" smtClean="0"/>
              <a:t>Subsidies drives down the private cost of production.</a:t>
            </a:r>
          </a:p>
          <a:p>
            <a:endParaRPr lang="en-US" dirty="0" smtClean="0"/>
          </a:p>
          <a:p>
            <a:r>
              <a:rPr lang="en-US" dirty="0" smtClean="0">
                <a:solidFill>
                  <a:srgbClr val="800000"/>
                </a:solidFill>
              </a:rPr>
              <a:t>Countries can be internationally competitive in industries where they do not have a comparative advantage if they receive subsidies. </a:t>
            </a:r>
            <a:endParaRPr lang="en-US" dirty="0">
              <a:solidFill>
                <a:srgbClr val="800000"/>
              </a:solidFill>
            </a:endParaRPr>
          </a:p>
        </p:txBody>
      </p:sp>
    </p:spTree>
    <p:extLst>
      <p:ext uri="{BB962C8B-B14F-4D97-AF65-F5344CB8AC3E}">
        <p14:creationId xmlns:p14="http://schemas.microsoft.com/office/powerpoint/2010/main" val="261420801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Economic Restructuring </a:t>
            </a:r>
            <a:r>
              <a:rPr lang="en-US" sz="2800" dirty="0" smtClean="0"/>
              <a:t>(1 of 3)</a:t>
            </a:r>
            <a:endParaRPr lang="en-US" sz="2800" dirty="0"/>
          </a:p>
        </p:txBody>
      </p:sp>
      <p:sp>
        <p:nvSpPr>
          <p:cNvPr id="3" name="Content Placeholder 2"/>
          <p:cNvSpPr>
            <a:spLocks noGrp="1"/>
          </p:cNvSpPr>
          <p:nvPr>
            <p:ph idx="1"/>
          </p:nvPr>
        </p:nvSpPr>
        <p:spPr/>
        <p:txBody>
          <a:bodyPr>
            <a:normAutofit fontScale="85000" lnSpcReduction="10000"/>
          </a:bodyPr>
          <a:lstStyle/>
          <a:p>
            <a:r>
              <a:rPr lang="en-US" dirty="0" smtClean="0"/>
              <a:t>When trade begins, economies move from one point to another on their PPC.  In our simple model, the U.S. bread industry and the Canadian steel industry disappeared.</a:t>
            </a:r>
          </a:p>
          <a:p>
            <a:endParaRPr lang="en-US" dirty="0" smtClean="0"/>
          </a:p>
          <a:p>
            <a:r>
              <a:rPr lang="en-US" dirty="0" smtClean="0"/>
              <a:t>Both economies underwent </a:t>
            </a:r>
            <a:r>
              <a:rPr lang="en-US" b="1" dirty="0" smtClean="0"/>
              <a:t>economic restructuring: </a:t>
            </a:r>
            <a:r>
              <a:rPr lang="en-US" dirty="0" smtClean="0"/>
              <a:t>some industries grew, others shrank.</a:t>
            </a:r>
          </a:p>
          <a:p>
            <a:endParaRPr lang="en-US" dirty="0" smtClean="0"/>
          </a:p>
          <a:p>
            <a:r>
              <a:rPr lang="en-US" dirty="0" smtClean="0">
                <a:solidFill>
                  <a:srgbClr val="800000"/>
                </a:solidFill>
              </a:rPr>
              <a:t>Both Canada and the U.S. benefitted, but not necessarily every individual—bread workers in the U.S. and steel workers in Canada must change jobs.</a:t>
            </a:r>
            <a:endParaRPr lang="en-US" dirty="0">
              <a:solidFill>
                <a:srgbClr val="800000"/>
              </a:solidFill>
            </a:endParaRPr>
          </a:p>
        </p:txBody>
      </p:sp>
    </p:spTree>
    <p:extLst>
      <p:ext uri="{BB962C8B-B14F-4D97-AF65-F5344CB8AC3E}">
        <p14:creationId xmlns:p14="http://schemas.microsoft.com/office/powerpoint/2010/main" val="102948821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Economic Restructuring </a:t>
            </a:r>
            <a:r>
              <a:rPr lang="en-US" sz="2800" dirty="0" smtClean="0"/>
              <a:t>(2 </a:t>
            </a:r>
            <a:r>
              <a:rPr lang="en-US" sz="2800" dirty="0"/>
              <a:t>of 3)</a:t>
            </a:r>
            <a:endParaRPr lang="en-US" dirty="0"/>
          </a:p>
        </p:txBody>
      </p:sp>
      <p:sp>
        <p:nvSpPr>
          <p:cNvPr id="3" name="Content Placeholder 2"/>
          <p:cNvSpPr>
            <a:spLocks noGrp="1"/>
          </p:cNvSpPr>
          <p:nvPr>
            <p:ph idx="1"/>
          </p:nvPr>
        </p:nvSpPr>
        <p:spPr/>
        <p:txBody>
          <a:bodyPr>
            <a:normAutofit fontScale="92500"/>
          </a:bodyPr>
          <a:lstStyle/>
          <a:p>
            <a:r>
              <a:rPr lang="en-US" dirty="0" smtClean="0"/>
              <a:t>In our simple model, everyone is employed, workers are equally adept at both industries, and there are no costs associated with changing jobs.</a:t>
            </a:r>
          </a:p>
          <a:p>
            <a:endParaRPr lang="en-US" dirty="0" smtClean="0"/>
          </a:p>
          <a:p>
            <a:r>
              <a:rPr lang="en-US" dirty="0" smtClean="0"/>
              <a:t>In the real world:</a:t>
            </a:r>
          </a:p>
          <a:p>
            <a:pPr lvl="1"/>
            <a:r>
              <a:rPr lang="en-US" dirty="0" smtClean="0"/>
              <a:t>Not everyone can easily find a job.</a:t>
            </a:r>
          </a:p>
          <a:p>
            <a:pPr lvl="1"/>
            <a:r>
              <a:rPr lang="en-US" dirty="0" smtClean="0"/>
              <a:t>We are not equally adept at any industry.</a:t>
            </a:r>
          </a:p>
          <a:p>
            <a:pPr lvl="1"/>
            <a:r>
              <a:rPr lang="en-US" dirty="0" smtClean="0"/>
              <a:t>It costs money, time, and psychological resources to move from one place to another.</a:t>
            </a:r>
            <a:endParaRPr lang="en-US" dirty="0"/>
          </a:p>
        </p:txBody>
      </p:sp>
    </p:spTree>
    <p:extLst>
      <p:ext uri="{BB962C8B-B14F-4D97-AF65-F5344CB8AC3E}">
        <p14:creationId xmlns:p14="http://schemas.microsoft.com/office/powerpoint/2010/main" val="43603321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Economic Restructuring </a:t>
            </a:r>
            <a:r>
              <a:rPr lang="en-US" sz="2800" dirty="0" smtClean="0"/>
              <a:t>(3 </a:t>
            </a:r>
            <a:r>
              <a:rPr lang="en-US" sz="2800" dirty="0"/>
              <a:t>of 3)</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Most countries have programs to ease the burden of job losses caused by trade.</a:t>
            </a:r>
          </a:p>
          <a:p>
            <a:endParaRPr lang="en-US" dirty="0" smtClean="0"/>
          </a:p>
          <a:p>
            <a:r>
              <a:rPr lang="en-US" dirty="0" smtClean="0"/>
              <a:t>In the U.S., this is called </a:t>
            </a:r>
            <a:r>
              <a:rPr lang="en-US" b="1" dirty="0"/>
              <a:t>t</a:t>
            </a:r>
            <a:r>
              <a:rPr lang="en-US" b="1" dirty="0" smtClean="0"/>
              <a:t>rade adjustment assistance (TAA).  </a:t>
            </a:r>
          </a:p>
          <a:p>
            <a:endParaRPr lang="en-US" dirty="0" smtClean="0"/>
          </a:p>
          <a:p>
            <a:r>
              <a:rPr lang="en-US" dirty="0" smtClean="0">
                <a:solidFill>
                  <a:srgbClr val="800000"/>
                </a:solidFill>
              </a:rPr>
              <a:t>TAA is justified by several arguments:</a:t>
            </a:r>
          </a:p>
          <a:p>
            <a:pPr lvl="1"/>
            <a:r>
              <a:rPr lang="en-US" dirty="0"/>
              <a:t>T</a:t>
            </a:r>
            <a:r>
              <a:rPr lang="en-US" dirty="0" smtClean="0"/>
              <a:t>rade makes the nation better off;  the winners can compensate the losers and still gain.</a:t>
            </a:r>
          </a:p>
          <a:p>
            <a:pPr lvl="1"/>
            <a:r>
              <a:rPr lang="en-US" dirty="0" smtClean="0"/>
              <a:t>Fairness.</a:t>
            </a:r>
          </a:p>
          <a:p>
            <a:pPr lvl="1"/>
            <a:r>
              <a:rPr lang="en-US" dirty="0" smtClean="0"/>
              <a:t>Not doing so creates a backlash that endangers trade and the gains from trade.</a:t>
            </a:r>
          </a:p>
          <a:p>
            <a:endParaRPr lang="en-US" dirty="0" smtClean="0"/>
          </a:p>
        </p:txBody>
      </p:sp>
    </p:spTree>
    <p:extLst>
      <p:ext uri="{BB962C8B-B14F-4D97-AF65-F5344CB8AC3E}">
        <p14:creationId xmlns:p14="http://schemas.microsoft.com/office/powerpoint/2010/main" val="308724881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305800" cy="1097280"/>
          </a:xfrm>
        </p:spPr>
        <p:txBody>
          <a:bodyPr/>
          <a:lstStyle/>
          <a:p>
            <a:pPr algn="l"/>
            <a:r>
              <a:rPr lang="en-US" sz="3600" b="1" dirty="0" smtClean="0">
                <a:solidFill>
                  <a:srgbClr val="007FA3"/>
                </a:solidFill>
                <a:latin typeface="+mj-lt"/>
                <a:cs typeface="Arial" panose="020B0604020202020204" pitchFamily="34" charset="0"/>
              </a:rPr>
              <a:t>Copyright</a:t>
            </a:r>
            <a:endParaRPr lang="en-US" sz="2000" b="1" dirty="0">
              <a:solidFill>
                <a:srgbClr val="007FA3"/>
              </a:solidFill>
              <a:latin typeface="+mj-lt"/>
              <a:cs typeface="Arial" panose="020B0604020202020204" pitchFamily="34" charset="0"/>
            </a:endParaRPr>
          </a:p>
        </p:txBody>
      </p:sp>
      <p:pic>
        <p:nvPicPr>
          <p:cNvPr id="4" name="Picture 4" descr="The notice reads as follows: this work is protected by United States copyright laws and is provided solely for the use of instructors in teaching their courses and assessing student learning. Dissemination or sale of any part of this work including on the world wide web will destroy the integrity of the work and is not permitted. The work and materials from it should never be made available to students except by instructors using the accompanying text in their classes. All recipients of this work are expected to abide by these restrictions and to honor the intended pedagogical purposes and the needs of other instructors who rely on these materials."/>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838200" y="2057400"/>
            <a:ext cx="7406208" cy="2451720"/>
          </a:xfrm>
          <a:prstGeom prst="rect">
            <a:avLst/>
          </a:prstGeom>
          <a:solidFill>
            <a:schemeClr val="hlink"/>
          </a:solidFill>
          <a:ln>
            <a:solidFill>
              <a:schemeClr val="bg1"/>
            </a:solidFill>
            <a:miter lim="800000"/>
            <a:headEnd/>
            <a:tailEnd/>
          </a:ln>
        </p:spPr>
      </p:pic>
    </p:spTree>
    <p:extLst>
      <p:ext uri="{BB962C8B-B14F-4D97-AF65-F5344CB8AC3E}">
        <p14:creationId xmlns:p14="http://schemas.microsoft.com/office/powerpoint/2010/main" val="17285453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51000"/>
          </a:xfrm>
        </p:spPr>
        <p:txBody>
          <a:bodyPr>
            <a:normAutofit fontScale="90000"/>
          </a:bodyPr>
          <a:lstStyle/>
          <a:p>
            <a:r>
              <a:rPr lang="en-US" dirty="0" smtClean="0"/>
              <a:t>Adam Smith and </a:t>
            </a:r>
            <a:br>
              <a:rPr lang="en-US" dirty="0" smtClean="0"/>
            </a:br>
            <a:r>
              <a:rPr lang="en-US" i="1" dirty="0" smtClean="0"/>
              <a:t>The Wealth of Nations </a:t>
            </a:r>
            <a:r>
              <a:rPr lang="en-US" sz="3100" dirty="0" smtClean="0"/>
              <a:t>(1 of 3)</a:t>
            </a:r>
            <a:endParaRPr lang="en-US" sz="3100" dirty="0"/>
          </a:p>
        </p:txBody>
      </p:sp>
      <p:sp>
        <p:nvSpPr>
          <p:cNvPr id="3" name="Content Placeholder 2"/>
          <p:cNvSpPr>
            <a:spLocks noGrp="1"/>
          </p:cNvSpPr>
          <p:nvPr>
            <p:ph idx="1"/>
          </p:nvPr>
        </p:nvSpPr>
        <p:spPr/>
        <p:txBody>
          <a:bodyPr>
            <a:normAutofit fontScale="85000" lnSpcReduction="10000"/>
          </a:bodyPr>
          <a:lstStyle/>
          <a:p>
            <a:r>
              <a:rPr lang="en-US" dirty="0" smtClean="0"/>
              <a:t>Smith published his great work in 1776:  </a:t>
            </a:r>
            <a:r>
              <a:rPr lang="en-US" i="1" dirty="0" smtClean="0"/>
              <a:t>An Inquiry into the Nature and Causes of the Wealth of Nations.</a:t>
            </a:r>
          </a:p>
          <a:p>
            <a:endParaRPr lang="en-US" i="1" dirty="0" smtClean="0"/>
          </a:p>
          <a:p>
            <a:r>
              <a:rPr lang="en-US" dirty="0" smtClean="0"/>
              <a:t>He criticized the dominant school of thought, called </a:t>
            </a:r>
            <a:r>
              <a:rPr lang="en-US" b="1" dirty="0" smtClean="0"/>
              <a:t>mercantilism.</a:t>
            </a:r>
          </a:p>
          <a:p>
            <a:pPr lvl="1"/>
            <a:r>
              <a:rPr lang="en-US" dirty="0" smtClean="0"/>
              <a:t>Mercantilism is sometimes called the politics and economics of nation building.</a:t>
            </a:r>
          </a:p>
          <a:p>
            <a:pPr lvl="1"/>
            <a:r>
              <a:rPr lang="en-US" dirty="0" smtClean="0"/>
              <a:t>Mercantilists favored exports because they earned gold  for a nation; they discouraged imports because they cost a nation its gold.</a:t>
            </a:r>
          </a:p>
          <a:p>
            <a:pPr lvl="1"/>
            <a:r>
              <a:rPr lang="en-US" dirty="0" smtClean="0"/>
              <a:t>Gold could be used to pay for armies and navies.</a:t>
            </a:r>
            <a:endParaRPr lang="en-US" dirty="0"/>
          </a:p>
        </p:txBody>
      </p:sp>
    </p:spTree>
    <p:extLst>
      <p:ext uri="{BB962C8B-B14F-4D97-AF65-F5344CB8AC3E}">
        <p14:creationId xmlns:p14="http://schemas.microsoft.com/office/powerpoint/2010/main" val="19493951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Adam Smith and </a:t>
            </a:r>
            <a:br>
              <a:rPr lang="en-US" dirty="0"/>
            </a:br>
            <a:r>
              <a:rPr lang="en-US" i="1" dirty="0"/>
              <a:t>The Wealth of Nations </a:t>
            </a:r>
            <a:r>
              <a:rPr lang="en-US" sz="3100" dirty="0" smtClean="0"/>
              <a:t>(2 </a:t>
            </a:r>
            <a:r>
              <a:rPr lang="en-US" sz="3100" dirty="0"/>
              <a:t>of 3)</a:t>
            </a:r>
            <a:endParaRPr lang="en-US" dirty="0"/>
          </a:p>
        </p:txBody>
      </p:sp>
      <p:sp>
        <p:nvSpPr>
          <p:cNvPr id="3" name="Content Placeholder 2"/>
          <p:cNvSpPr>
            <a:spLocks noGrp="1"/>
          </p:cNvSpPr>
          <p:nvPr>
            <p:ph idx="1"/>
          </p:nvPr>
        </p:nvSpPr>
        <p:spPr/>
        <p:txBody>
          <a:bodyPr>
            <a:normAutofit/>
          </a:bodyPr>
          <a:lstStyle/>
          <a:p>
            <a:r>
              <a:rPr lang="en-US" dirty="0" smtClean="0"/>
              <a:t>Smith’s arguments against mercantilism:</a:t>
            </a:r>
          </a:p>
          <a:p>
            <a:pPr lvl="1"/>
            <a:r>
              <a:rPr lang="en-US" dirty="0" smtClean="0"/>
              <a:t> </a:t>
            </a:r>
            <a:r>
              <a:rPr lang="en-US" dirty="0"/>
              <a:t>I</a:t>
            </a:r>
            <a:r>
              <a:rPr lang="en-US" dirty="0" smtClean="0"/>
              <a:t>mports enable countries to live better;</a:t>
            </a:r>
          </a:p>
          <a:p>
            <a:pPr lvl="1"/>
            <a:r>
              <a:rPr lang="en-US" dirty="0" smtClean="0"/>
              <a:t>Voluntary exchange is positive sum, not </a:t>
            </a:r>
            <a:r>
              <a:rPr lang="en-US" b="1" dirty="0" smtClean="0"/>
              <a:t>zero sum:  </a:t>
            </a:r>
            <a:r>
              <a:rPr lang="en-US" dirty="0" smtClean="0"/>
              <a:t>both sides gain.</a:t>
            </a:r>
          </a:p>
          <a:p>
            <a:pPr lvl="1"/>
            <a:r>
              <a:rPr lang="en-US" dirty="0" smtClean="0"/>
              <a:t>Trade extends the market and enables specialization and innovation and thereby creates wealth.</a:t>
            </a:r>
          </a:p>
          <a:p>
            <a:pPr lvl="1"/>
            <a:r>
              <a:rPr lang="en-US" dirty="0" smtClean="0"/>
              <a:t>Trade barriers shrink the size of the market and limit innovation and specialization.</a:t>
            </a:r>
            <a:endParaRPr lang="en-US" dirty="0"/>
          </a:p>
        </p:txBody>
      </p:sp>
    </p:spTree>
    <p:extLst>
      <p:ext uri="{BB962C8B-B14F-4D97-AF65-F5344CB8AC3E}">
        <p14:creationId xmlns:p14="http://schemas.microsoft.com/office/powerpoint/2010/main" val="34018643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Adam Smith and </a:t>
            </a:r>
            <a:br>
              <a:rPr lang="en-US" dirty="0"/>
            </a:br>
            <a:r>
              <a:rPr lang="en-US" i="1" dirty="0"/>
              <a:t>The Wealth of Nations </a:t>
            </a:r>
            <a:r>
              <a:rPr lang="en-US" sz="3100" dirty="0" smtClean="0"/>
              <a:t>(3 </a:t>
            </a:r>
            <a:r>
              <a:rPr lang="en-US" sz="3100" dirty="0"/>
              <a:t>of 3)</a:t>
            </a:r>
            <a:endParaRPr lang="en-US" dirty="0"/>
          </a:p>
        </p:txBody>
      </p:sp>
      <p:sp>
        <p:nvSpPr>
          <p:cNvPr id="3" name="Content Placeholder 2"/>
          <p:cNvSpPr>
            <a:spLocks noGrp="1"/>
          </p:cNvSpPr>
          <p:nvPr>
            <p:ph idx="1"/>
          </p:nvPr>
        </p:nvSpPr>
        <p:spPr/>
        <p:txBody>
          <a:bodyPr>
            <a:normAutofit fontScale="85000" lnSpcReduction="20000"/>
          </a:bodyPr>
          <a:lstStyle/>
          <a:p>
            <a:r>
              <a:rPr lang="en-US" dirty="0"/>
              <a:t>E</a:t>
            </a:r>
            <a:r>
              <a:rPr lang="en-US" dirty="0" smtClean="0"/>
              <a:t>conomists today mostly accept Smith’s critique of mercantilism and trade barriers.</a:t>
            </a:r>
          </a:p>
          <a:p>
            <a:endParaRPr lang="en-US" dirty="0" smtClean="0"/>
          </a:p>
          <a:p>
            <a:r>
              <a:rPr lang="en-US" dirty="0" smtClean="0"/>
              <a:t>Smith thought that every nation would be able to produce something at lower cost than all other nations—due to their soil, climate, mineral resources, or some other unique factor.</a:t>
            </a:r>
          </a:p>
          <a:p>
            <a:endParaRPr lang="en-US" dirty="0" smtClean="0"/>
          </a:p>
          <a:p>
            <a:r>
              <a:rPr lang="en-US" dirty="0" smtClean="0"/>
              <a:t>David Ricardo, writing in the early 1800s, demonstrated that trade was beneficial even if a country had no special advantage—or even if they had an advantage in everything.</a:t>
            </a:r>
            <a:endParaRPr lang="en-US" dirty="0"/>
          </a:p>
        </p:txBody>
      </p:sp>
    </p:spTree>
    <p:extLst>
      <p:ext uri="{BB962C8B-B14F-4D97-AF65-F5344CB8AC3E}">
        <p14:creationId xmlns:p14="http://schemas.microsoft.com/office/powerpoint/2010/main" val="34593192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 Simple </a:t>
            </a:r>
            <a:r>
              <a:rPr lang="en-US" dirty="0"/>
              <a:t>M</a:t>
            </a:r>
            <a:r>
              <a:rPr lang="en-US" dirty="0" smtClean="0"/>
              <a:t>odel of Production </a:t>
            </a:r>
            <a:br>
              <a:rPr lang="en-US" dirty="0" smtClean="0"/>
            </a:br>
            <a:r>
              <a:rPr lang="en-US" dirty="0" smtClean="0"/>
              <a:t>and Trade </a:t>
            </a:r>
            <a:r>
              <a:rPr lang="en-US" sz="3100" dirty="0" smtClean="0"/>
              <a:t>(1 of 2)</a:t>
            </a:r>
            <a:endParaRPr lang="en-US" sz="3100" dirty="0"/>
          </a:p>
        </p:txBody>
      </p:sp>
      <p:sp>
        <p:nvSpPr>
          <p:cNvPr id="3" name="Content Placeholder 2"/>
          <p:cNvSpPr>
            <a:spLocks noGrp="1"/>
          </p:cNvSpPr>
          <p:nvPr>
            <p:ph idx="1"/>
          </p:nvPr>
        </p:nvSpPr>
        <p:spPr/>
        <p:txBody>
          <a:bodyPr>
            <a:normAutofit fontScale="85000" lnSpcReduction="20000"/>
          </a:bodyPr>
          <a:lstStyle/>
          <a:p>
            <a:r>
              <a:rPr lang="en-US" dirty="0" smtClean="0"/>
              <a:t>Economists illustrate the ideas of Smith and Ricardo with a 2x2x1 model</a:t>
            </a:r>
          </a:p>
          <a:p>
            <a:pPr lvl="1"/>
            <a:r>
              <a:rPr lang="en-US" dirty="0" smtClean="0"/>
              <a:t>2 countries</a:t>
            </a:r>
          </a:p>
          <a:p>
            <a:pPr lvl="1"/>
            <a:r>
              <a:rPr lang="en-US" dirty="0" smtClean="0"/>
              <a:t>2 goods produced</a:t>
            </a:r>
          </a:p>
          <a:p>
            <a:pPr lvl="1"/>
            <a:r>
              <a:rPr lang="en-US" dirty="0" smtClean="0"/>
              <a:t>1 input, call it “labor”</a:t>
            </a:r>
          </a:p>
          <a:p>
            <a:r>
              <a:rPr lang="en-US" dirty="0" smtClean="0"/>
              <a:t>Initially, we assume:</a:t>
            </a:r>
          </a:p>
          <a:p>
            <a:pPr lvl="1"/>
            <a:r>
              <a:rPr lang="en-US" dirty="0" smtClean="0"/>
              <a:t>Competitive markets:  no firms have market power</a:t>
            </a:r>
          </a:p>
          <a:p>
            <a:pPr lvl="1"/>
            <a:r>
              <a:rPr lang="en-US" dirty="0" smtClean="0"/>
              <a:t>No technological changes</a:t>
            </a:r>
          </a:p>
          <a:p>
            <a:pPr lvl="1"/>
            <a:r>
              <a:rPr lang="en-US" dirty="0" smtClean="0"/>
              <a:t>Constant returns to scale in production:  Double the inputs and you double the outputs.</a:t>
            </a:r>
          </a:p>
          <a:p>
            <a:pPr lvl="1"/>
            <a:r>
              <a:rPr lang="en-US" dirty="0" smtClean="0"/>
              <a:t>No transportation or trade costs</a:t>
            </a:r>
          </a:p>
          <a:p>
            <a:pPr lvl="1"/>
            <a:r>
              <a:rPr lang="en-US" dirty="0" smtClean="0"/>
              <a:t>No money:  All trade is barter.</a:t>
            </a:r>
          </a:p>
        </p:txBody>
      </p:sp>
    </p:spTree>
    <p:extLst>
      <p:ext uri="{BB962C8B-B14F-4D97-AF65-F5344CB8AC3E}">
        <p14:creationId xmlns:p14="http://schemas.microsoft.com/office/powerpoint/2010/main" val="7122868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 Simple Model of Production </a:t>
            </a:r>
            <a:br>
              <a:rPr lang="en-US" dirty="0"/>
            </a:br>
            <a:r>
              <a:rPr lang="en-US" dirty="0"/>
              <a:t>and Trade </a:t>
            </a:r>
            <a:r>
              <a:rPr lang="en-US" sz="3100" dirty="0" smtClean="0"/>
              <a:t>(2 </a:t>
            </a:r>
            <a:r>
              <a:rPr lang="en-US" sz="3100" dirty="0"/>
              <a:t>of 2)</a:t>
            </a:r>
            <a:endParaRPr lang="en-US" dirty="0"/>
          </a:p>
        </p:txBody>
      </p:sp>
      <p:sp>
        <p:nvSpPr>
          <p:cNvPr id="3" name="Content Placeholder 2"/>
          <p:cNvSpPr>
            <a:spLocks noGrp="1"/>
          </p:cNvSpPr>
          <p:nvPr>
            <p:ph idx="1"/>
          </p:nvPr>
        </p:nvSpPr>
        <p:spPr/>
        <p:txBody>
          <a:bodyPr>
            <a:normAutofit/>
          </a:bodyPr>
          <a:lstStyle/>
          <a:p>
            <a:r>
              <a:rPr lang="en-US" dirty="0" smtClean="0"/>
              <a:t>Labor is the sole input.  We assume:</a:t>
            </a:r>
          </a:p>
          <a:p>
            <a:pPr lvl="1"/>
            <a:r>
              <a:rPr lang="en-US" dirty="0" smtClean="0"/>
              <a:t>Labor is completely mobile between the two sectors of production.</a:t>
            </a:r>
          </a:p>
          <a:p>
            <a:pPr lvl="1"/>
            <a:r>
              <a:rPr lang="en-US" dirty="0" smtClean="0"/>
              <a:t>Labor is homogeneous:  no skilled/unskilled or hard working/shirking distinctions.</a:t>
            </a:r>
          </a:p>
          <a:p>
            <a:pPr lvl="1"/>
            <a:r>
              <a:rPr lang="en-US" dirty="0" smtClean="0"/>
              <a:t>Labor is fully employed:  Everyone that wants a job has one.</a:t>
            </a:r>
          </a:p>
          <a:p>
            <a:pPr lvl="1"/>
            <a:r>
              <a:rPr lang="en-US" dirty="0" smtClean="0"/>
              <a:t>Labor is immobile between the two countries.</a:t>
            </a:r>
          </a:p>
          <a:p>
            <a:endParaRPr lang="en-US" dirty="0"/>
          </a:p>
        </p:txBody>
      </p:sp>
    </p:spTree>
    <p:extLst>
      <p:ext uri="{BB962C8B-B14F-4D97-AF65-F5344CB8AC3E}">
        <p14:creationId xmlns:p14="http://schemas.microsoft.com/office/powerpoint/2010/main" val="4213298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Three Definitions</a:t>
            </a:r>
            <a:endParaRPr lang="en-US" dirty="0"/>
          </a:p>
        </p:txBody>
      </p:sp>
      <p:sp>
        <p:nvSpPr>
          <p:cNvPr id="3" name="Content Placeholder 2"/>
          <p:cNvSpPr>
            <a:spLocks noGrp="1"/>
          </p:cNvSpPr>
          <p:nvPr>
            <p:ph idx="1"/>
          </p:nvPr>
        </p:nvSpPr>
        <p:spPr/>
        <p:txBody>
          <a:bodyPr>
            <a:normAutofit fontScale="92500" lnSpcReduction="10000"/>
          </a:bodyPr>
          <a:lstStyle/>
          <a:p>
            <a:r>
              <a:rPr lang="en-US" b="1" dirty="0" smtClean="0"/>
              <a:t>Productivity</a:t>
            </a:r>
            <a:r>
              <a:rPr lang="en-US" dirty="0" smtClean="0"/>
              <a:t>:  The amount of output per unit of input.</a:t>
            </a:r>
          </a:p>
          <a:p>
            <a:endParaRPr lang="en-US" dirty="0" smtClean="0"/>
          </a:p>
          <a:p>
            <a:r>
              <a:rPr lang="en-US" b="1" dirty="0"/>
              <a:t>L</a:t>
            </a:r>
            <a:r>
              <a:rPr lang="en-US" b="1" dirty="0" smtClean="0"/>
              <a:t>abor productivity:  </a:t>
            </a:r>
            <a:r>
              <a:rPr lang="en-US" dirty="0" smtClean="0"/>
              <a:t>Output per unit of labor inputs =  Units of output ÷ hours worked</a:t>
            </a:r>
          </a:p>
          <a:p>
            <a:pPr marL="0" indent="0" algn="ctr">
              <a:buNone/>
            </a:pPr>
            <a:endParaRPr lang="en-US" dirty="0" smtClean="0"/>
          </a:p>
          <a:p>
            <a:r>
              <a:rPr lang="en-US" b="1" dirty="0" smtClean="0"/>
              <a:t>Absolute productivity advantage:  </a:t>
            </a:r>
            <a:r>
              <a:rPr lang="en-US" dirty="0" smtClean="0"/>
              <a:t>Higher output per hour worked than a competitor.  More simply, this is called </a:t>
            </a:r>
            <a:r>
              <a:rPr lang="en-US" b="1" dirty="0" smtClean="0"/>
              <a:t>absolute advantage.</a:t>
            </a:r>
            <a:endParaRPr lang="en-US" dirty="0" smtClean="0"/>
          </a:p>
          <a:p>
            <a:pPr marL="0" indent="0" algn="ctr">
              <a:buNone/>
            </a:pPr>
            <a:endParaRPr lang="en-US" dirty="0"/>
          </a:p>
        </p:txBody>
      </p:sp>
    </p:spTree>
    <p:extLst>
      <p:ext uri="{BB962C8B-B14F-4D97-AF65-F5344CB8AC3E}">
        <p14:creationId xmlns:p14="http://schemas.microsoft.com/office/powerpoint/2010/main" val="1304850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1673</TotalTime>
  <Words>2203</Words>
  <Application>Microsoft Office PowerPoint</Application>
  <PresentationFormat>On-screen Show (4:3)</PresentationFormat>
  <Paragraphs>262</Paragraphs>
  <Slides>38</Slides>
  <Notes>2</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38</vt:i4>
      </vt:variant>
    </vt:vector>
  </HeadingPairs>
  <TitlesOfParts>
    <vt:vector size="48" baseType="lpstr">
      <vt:lpstr>Arial</vt:lpstr>
      <vt:lpstr>Calibri</vt:lpstr>
      <vt:lpstr>Courier New</vt:lpstr>
      <vt:lpstr>Frutiger-BoldCn</vt:lpstr>
      <vt:lpstr>Times New Roman</vt:lpstr>
      <vt:lpstr>TimesTen-Roman</vt:lpstr>
      <vt:lpstr>Verdana</vt:lpstr>
      <vt:lpstr>Wingdings</vt:lpstr>
      <vt:lpstr>Office Theme</vt:lpstr>
      <vt:lpstr>Equation</vt:lpstr>
      <vt:lpstr>International Economics</vt:lpstr>
      <vt:lpstr>Learning Objectives (1 of 2)</vt:lpstr>
      <vt:lpstr>Learning Objectives (1 of 2)</vt:lpstr>
      <vt:lpstr>Adam Smith and  The Wealth of Nations (1 of 3)</vt:lpstr>
      <vt:lpstr>Adam Smith and  The Wealth of Nations (2 of 3)</vt:lpstr>
      <vt:lpstr>Adam Smith and  The Wealth of Nations (3 of 3)</vt:lpstr>
      <vt:lpstr>A Simple Model of Production  and Trade (1 of 2)</vt:lpstr>
      <vt:lpstr>A Simple Model of Production  and Trade (2 of 2)</vt:lpstr>
      <vt:lpstr>Three Definitions</vt:lpstr>
      <vt:lpstr>Table 3.2 Output Per Hour Worked</vt:lpstr>
      <vt:lpstr>Opportunity Costs</vt:lpstr>
      <vt:lpstr>Opportunity Costs and Prices</vt:lpstr>
      <vt:lpstr>Opportunity Costs and  the Gains from Trade </vt:lpstr>
      <vt:lpstr>The Trade Price (1 of 2)</vt:lpstr>
      <vt:lpstr>The Trade Price (2 of 2)</vt:lpstr>
      <vt:lpstr>The PPC (1 of 4)</vt:lpstr>
      <vt:lpstr>The PPC (2 of 4)</vt:lpstr>
      <vt:lpstr>The PPC (3 of 4)</vt:lpstr>
      <vt:lpstr>The PPC (4 of 4)</vt:lpstr>
      <vt:lpstr>The Situation Before Trade Begins</vt:lpstr>
      <vt:lpstr>The Gains from Trade (1 of 4 )</vt:lpstr>
      <vt:lpstr>The Gains from Trade (2 of 4 )</vt:lpstr>
      <vt:lpstr>The Gains from Trade (3 of 4 )</vt:lpstr>
      <vt:lpstr>The Gains from Trade (4 of 4 )</vt:lpstr>
      <vt:lpstr>Maximizing the Value of Output (1 of 3)</vt:lpstr>
      <vt:lpstr>Maximizing the Value of Output (2 of 3)</vt:lpstr>
      <vt:lpstr>Maximizing the Value of Output (3 of 3)</vt:lpstr>
      <vt:lpstr>Absolute Advantage versus Comparative Advantage</vt:lpstr>
      <vt:lpstr>Two Questions</vt:lpstr>
      <vt:lpstr>What if a Country Has No Absolute Advantage? (1 of 2)</vt:lpstr>
      <vt:lpstr>What if a Country Has No Absolute Advantage? (2 of 2)</vt:lpstr>
      <vt:lpstr>Case Study:  Republic of Korea</vt:lpstr>
      <vt:lpstr>Comparative Advantage versus Competitive Advantage (1 of 2)</vt:lpstr>
      <vt:lpstr>Comparative Advantage versus Competitive Advantage (2 of 2)</vt:lpstr>
      <vt:lpstr>Economic Restructuring (1 of 3)</vt:lpstr>
      <vt:lpstr>Economic Restructuring (2 of 3)</vt:lpstr>
      <vt:lpstr>Economic Restructuring (3 of 3)</vt:lpstr>
      <vt:lpstr>Copyright</vt:lpstr>
    </vt:vector>
  </TitlesOfParts>
  <Company>SPi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Economics, 7e</dc:title>
  <dc:creator>Jim Gerber</dc:creator>
  <cp:lastModifiedBy>Andrew Parkes</cp:lastModifiedBy>
  <cp:revision>45</cp:revision>
  <dcterms:created xsi:type="dcterms:W3CDTF">2016-09-14T17:59:30Z</dcterms:created>
  <dcterms:modified xsi:type="dcterms:W3CDTF">2019-09-07T21:25:53Z</dcterms:modified>
</cp:coreProperties>
</file>