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95" r:id="rId2"/>
    <p:sldId id="257" r:id="rId3"/>
    <p:sldId id="258" r:id="rId4"/>
    <p:sldId id="259" r:id="rId5"/>
    <p:sldId id="261" r:id="rId6"/>
    <p:sldId id="262" r:id="rId7"/>
    <p:sldId id="263" r:id="rId8"/>
    <p:sldId id="264" r:id="rId9"/>
    <p:sldId id="260"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9" r:id="rId23"/>
    <p:sldId id="280" r:id="rId24"/>
    <p:sldId id="281" r:id="rId25"/>
    <p:sldId id="282" r:id="rId26"/>
    <p:sldId id="277" r:id="rId27"/>
    <p:sldId id="278" r:id="rId28"/>
    <p:sldId id="283" r:id="rId29"/>
    <p:sldId id="284" r:id="rId30"/>
    <p:sldId id="285" r:id="rId31"/>
    <p:sldId id="286" r:id="rId32"/>
    <p:sldId id="287" r:id="rId33"/>
    <p:sldId id="288" r:id="rId34"/>
    <p:sldId id="289" r:id="rId35"/>
    <p:sldId id="290" r:id="rId36"/>
    <p:sldId id="291" r:id="rId37"/>
    <p:sldId id="292" r:id="rId38"/>
    <p:sldId id="296"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374" autoAdjust="0"/>
  </p:normalViewPr>
  <p:slideViewPr>
    <p:cSldViewPr snapToGrid="0" snapToObjects="1">
      <p:cViewPr varScale="1">
        <p:scale>
          <a:sx n="111" d="100"/>
          <a:sy n="111" d="100"/>
        </p:scale>
        <p:origin x="153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832C1E-03E8-4FED-B73E-18D51C120F5F}" type="datetimeFigureOut">
              <a:rPr lang="en-US" smtClean="0"/>
              <a:t>9/7/2019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4D32B2-E7DD-4283-B464-3B069ECD30CF}" type="slidenum">
              <a:rPr lang="en-US" smtClean="0"/>
              <a:t>‹#›</a:t>
            </a:fld>
            <a:endParaRPr lang="en-US"/>
          </a:p>
        </p:txBody>
      </p:sp>
    </p:spTree>
    <p:extLst>
      <p:ext uri="{BB962C8B-B14F-4D97-AF65-F5344CB8AC3E}">
        <p14:creationId xmlns:p14="http://schemas.microsoft.com/office/powerpoint/2010/main" val="2321158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2911370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38</a:t>
            </a:fld>
            <a:endParaRPr lang="en-US" dirty="0"/>
          </a:p>
        </p:txBody>
      </p:sp>
    </p:spTree>
    <p:extLst>
      <p:ext uri="{BB962C8B-B14F-4D97-AF65-F5344CB8AC3E}">
        <p14:creationId xmlns:p14="http://schemas.microsoft.com/office/powerpoint/2010/main" val="2584390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1E8AD7-11AE-D54E-BE19-5C62D5138EA2}" type="datetimeFigureOut">
              <a:rPr lang="en-US" smtClean="0"/>
              <a:t>9/7/2019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5B2AF-89A2-5F4A-A7ED-97C59528264A}" type="slidenum">
              <a:rPr lang="en-US" smtClean="0"/>
              <a:t>‹#›</a:t>
            </a:fld>
            <a:endParaRPr lang="en-US"/>
          </a:p>
        </p:txBody>
      </p:sp>
    </p:spTree>
    <p:extLst>
      <p:ext uri="{BB962C8B-B14F-4D97-AF65-F5344CB8AC3E}">
        <p14:creationId xmlns:p14="http://schemas.microsoft.com/office/powerpoint/2010/main" val="2666430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1E8AD7-11AE-D54E-BE19-5C62D5138EA2}" type="datetimeFigureOut">
              <a:rPr lang="en-US" smtClean="0"/>
              <a:t>9/7/2019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5B2AF-89A2-5F4A-A7ED-97C59528264A}" type="slidenum">
              <a:rPr lang="en-US" smtClean="0"/>
              <a:t>‹#›</a:t>
            </a:fld>
            <a:endParaRPr lang="en-US"/>
          </a:p>
        </p:txBody>
      </p:sp>
    </p:spTree>
    <p:extLst>
      <p:ext uri="{BB962C8B-B14F-4D97-AF65-F5344CB8AC3E}">
        <p14:creationId xmlns:p14="http://schemas.microsoft.com/office/powerpoint/2010/main" val="4206013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1E8AD7-11AE-D54E-BE19-5C62D5138EA2}" type="datetimeFigureOut">
              <a:rPr lang="en-US" smtClean="0"/>
              <a:t>9/7/2019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5B2AF-89A2-5F4A-A7ED-97C59528264A}" type="slidenum">
              <a:rPr lang="en-US" smtClean="0"/>
              <a:t>‹#›</a:t>
            </a:fld>
            <a:endParaRPr lang="en-US"/>
          </a:p>
        </p:txBody>
      </p:sp>
    </p:spTree>
    <p:extLst>
      <p:ext uri="{BB962C8B-B14F-4D97-AF65-F5344CB8AC3E}">
        <p14:creationId xmlns:p14="http://schemas.microsoft.com/office/powerpoint/2010/main" val="4246127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9/7/2019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grpSp>
        <p:nvGrpSpPr>
          <p:cNvPr id="2" name="Group 4"/>
          <p:cNvGrpSpPr>
            <a:grpSpLocks noChangeAspect="1"/>
          </p:cNvGrpSpPr>
          <p:nvPr userDrawn="1"/>
        </p:nvGrpSpPr>
        <p:grpSpPr bwMode="auto">
          <a:xfrm>
            <a:off x="57755" y="6407126"/>
            <a:ext cx="1611690" cy="417560"/>
            <a:chOff x="21" y="4059"/>
            <a:chExt cx="1046" cy="271"/>
          </a:xfrm>
        </p:grpSpPr>
        <p:sp>
          <p:nvSpPr>
            <p:cNvPr id="3"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6" name="Freeform 5"/>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18" name="Text Placeholder 17"/>
          <p:cNvSpPr>
            <a:spLocks noGrp="1"/>
          </p:cNvSpPr>
          <p:nvPr>
            <p:ph type="body" sz="quarter" idx="16" hasCustomPrompt="1"/>
          </p:nvPr>
        </p:nvSpPr>
        <p:spPr>
          <a:xfrm>
            <a:off x="1752600" y="6529254"/>
            <a:ext cx="5867400" cy="187537"/>
          </a:xfrm>
        </p:spPr>
        <p:txBody>
          <a:bodyPr/>
          <a:lstStyle>
            <a:lvl1pPr marL="0" indent="0">
              <a:buNone/>
              <a:defRPr sz="1200" baseline="0"/>
            </a:lvl1pPr>
          </a:lstStyle>
          <a:p>
            <a:pPr lvl="0"/>
            <a:r>
              <a:rPr lang="en-US" dirty="0" smtClean="0"/>
              <a:t>Click to add copyright line</a:t>
            </a:r>
            <a:endParaRPr lang="en-IN"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Tree>
    <p:extLst>
      <p:ext uri="{BB962C8B-B14F-4D97-AF65-F5344CB8AC3E}">
        <p14:creationId xmlns:p14="http://schemas.microsoft.com/office/powerpoint/2010/main" val="25961819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1E8AD7-11AE-D54E-BE19-5C62D5138EA2}" type="datetimeFigureOut">
              <a:rPr lang="en-US" smtClean="0"/>
              <a:t>9/7/2019</a:t>
            </a:fld>
            <a:endParaRPr lang="en-US"/>
          </a:p>
        </p:txBody>
      </p:sp>
      <p:sp>
        <p:nvSpPr>
          <p:cNvPr id="6" name="Slide Number Placeholder 5"/>
          <p:cNvSpPr>
            <a:spLocks noGrp="1"/>
          </p:cNvSpPr>
          <p:nvPr>
            <p:ph type="sldNum" sz="quarter" idx="12"/>
          </p:nvPr>
        </p:nvSpPr>
        <p:spPr/>
        <p:txBody>
          <a:bodyPr/>
          <a:lstStyle/>
          <a:p>
            <a:fld id="{7B55B2AF-89A2-5F4A-A7ED-97C59528264A}" type="slidenum">
              <a:rPr lang="en-US" smtClean="0"/>
              <a:t>‹#›</a:t>
            </a:fld>
            <a:endParaRPr lang="en-US"/>
          </a:p>
        </p:txBody>
      </p:sp>
    </p:spTree>
    <p:extLst>
      <p:ext uri="{BB962C8B-B14F-4D97-AF65-F5344CB8AC3E}">
        <p14:creationId xmlns:p14="http://schemas.microsoft.com/office/powerpoint/2010/main" val="33203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1E8AD7-11AE-D54E-BE19-5C62D5138EA2}" type="datetimeFigureOut">
              <a:rPr lang="en-US" smtClean="0"/>
              <a:t>9/7/2019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5B2AF-89A2-5F4A-A7ED-97C59528264A}" type="slidenum">
              <a:rPr lang="en-US" smtClean="0"/>
              <a:t>‹#›</a:t>
            </a:fld>
            <a:endParaRPr lang="en-US"/>
          </a:p>
        </p:txBody>
      </p:sp>
    </p:spTree>
    <p:extLst>
      <p:ext uri="{BB962C8B-B14F-4D97-AF65-F5344CB8AC3E}">
        <p14:creationId xmlns:p14="http://schemas.microsoft.com/office/powerpoint/2010/main" val="3446454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1E8AD7-11AE-D54E-BE19-5C62D5138EA2}" type="datetimeFigureOut">
              <a:rPr lang="en-US" smtClean="0"/>
              <a:t>9/7/2019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55B2AF-89A2-5F4A-A7ED-97C59528264A}" type="slidenum">
              <a:rPr lang="en-US" smtClean="0"/>
              <a:t>‹#›</a:t>
            </a:fld>
            <a:endParaRPr lang="en-US"/>
          </a:p>
        </p:txBody>
      </p:sp>
    </p:spTree>
    <p:extLst>
      <p:ext uri="{BB962C8B-B14F-4D97-AF65-F5344CB8AC3E}">
        <p14:creationId xmlns:p14="http://schemas.microsoft.com/office/powerpoint/2010/main" val="1654990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1E8AD7-11AE-D54E-BE19-5C62D5138EA2}" type="datetimeFigureOut">
              <a:rPr lang="en-US" smtClean="0"/>
              <a:t>9/7/2019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55B2AF-89A2-5F4A-A7ED-97C59528264A}" type="slidenum">
              <a:rPr lang="en-US" smtClean="0"/>
              <a:t>‹#›</a:t>
            </a:fld>
            <a:endParaRPr lang="en-US"/>
          </a:p>
        </p:txBody>
      </p:sp>
    </p:spTree>
    <p:extLst>
      <p:ext uri="{BB962C8B-B14F-4D97-AF65-F5344CB8AC3E}">
        <p14:creationId xmlns:p14="http://schemas.microsoft.com/office/powerpoint/2010/main" val="4287881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1E8AD7-11AE-D54E-BE19-5C62D5138EA2}" type="datetimeFigureOut">
              <a:rPr lang="en-US" smtClean="0"/>
              <a:t>9/7/2019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55B2AF-89A2-5F4A-A7ED-97C59528264A}" type="slidenum">
              <a:rPr lang="en-US" smtClean="0"/>
              <a:t>‹#›</a:t>
            </a:fld>
            <a:endParaRPr lang="en-US"/>
          </a:p>
        </p:txBody>
      </p:sp>
    </p:spTree>
    <p:extLst>
      <p:ext uri="{BB962C8B-B14F-4D97-AF65-F5344CB8AC3E}">
        <p14:creationId xmlns:p14="http://schemas.microsoft.com/office/powerpoint/2010/main" val="1669651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1E8AD7-11AE-D54E-BE19-5C62D5138EA2}" type="datetimeFigureOut">
              <a:rPr lang="en-US" smtClean="0"/>
              <a:t>9/7/2019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55B2AF-89A2-5F4A-A7ED-97C59528264A}" type="slidenum">
              <a:rPr lang="en-US" smtClean="0"/>
              <a:t>‹#›</a:t>
            </a:fld>
            <a:endParaRPr lang="en-US"/>
          </a:p>
        </p:txBody>
      </p:sp>
    </p:spTree>
    <p:extLst>
      <p:ext uri="{BB962C8B-B14F-4D97-AF65-F5344CB8AC3E}">
        <p14:creationId xmlns:p14="http://schemas.microsoft.com/office/powerpoint/2010/main" val="1153085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1E8AD7-11AE-D54E-BE19-5C62D5138EA2}" type="datetimeFigureOut">
              <a:rPr lang="en-US" smtClean="0"/>
              <a:t>9/7/2019</a:t>
            </a:fld>
            <a:endParaRPr lang="en-US"/>
          </a:p>
        </p:txBody>
      </p:sp>
      <p:sp>
        <p:nvSpPr>
          <p:cNvPr id="7" name="Slide Number Placeholder 6"/>
          <p:cNvSpPr>
            <a:spLocks noGrp="1"/>
          </p:cNvSpPr>
          <p:nvPr>
            <p:ph type="sldNum" sz="quarter" idx="12"/>
          </p:nvPr>
        </p:nvSpPr>
        <p:spPr/>
        <p:txBody>
          <a:bodyPr/>
          <a:lstStyle/>
          <a:p>
            <a:fld id="{7B55B2AF-89A2-5F4A-A7ED-97C59528264A}" type="slidenum">
              <a:rPr lang="en-US" smtClean="0"/>
              <a:t>‹#›</a:t>
            </a:fld>
            <a:endParaRPr lang="en-US"/>
          </a:p>
        </p:txBody>
      </p:sp>
    </p:spTree>
    <p:extLst>
      <p:ext uri="{BB962C8B-B14F-4D97-AF65-F5344CB8AC3E}">
        <p14:creationId xmlns:p14="http://schemas.microsoft.com/office/powerpoint/2010/main" val="1393808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1E8AD7-11AE-D54E-BE19-5C62D5138EA2}" type="datetimeFigureOut">
              <a:rPr lang="en-US" smtClean="0"/>
              <a:t>9/7/2019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55B2AF-89A2-5F4A-A7ED-97C59528264A}" type="slidenum">
              <a:rPr lang="en-US" smtClean="0"/>
              <a:t>‹#›</a:t>
            </a:fld>
            <a:endParaRPr lang="en-US"/>
          </a:p>
        </p:txBody>
      </p:sp>
    </p:spTree>
    <p:extLst>
      <p:ext uri="{BB962C8B-B14F-4D97-AF65-F5344CB8AC3E}">
        <p14:creationId xmlns:p14="http://schemas.microsoft.com/office/powerpoint/2010/main" val="2758146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1E8AD7-11AE-D54E-BE19-5C62D5138EA2}" type="datetimeFigureOut">
              <a:rPr lang="en-US" smtClean="0"/>
              <a:t>9/7/2019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55B2AF-89A2-5F4A-A7ED-97C59528264A}" type="slidenum">
              <a:rPr lang="en-US" smtClean="0"/>
              <a:t>‹#›</a:t>
            </a:fld>
            <a:endParaRPr lang="en-US"/>
          </a:p>
        </p:txBody>
      </p:sp>
      <p:pic>
        <p:nvPicPr>
          <p:cNvPr id="7" name="Shape 23" descr="Pearson Logo"/>
          <p:cNvPicPr preferRelativeResize="0"/>
          <p:nvPr userDrawn="1"/>
        </p:nvPicPr>
        <p:blipFill rotWithShape="1">
          <a:blip r:embed="rId14">
            <a:alphaModFix/>
          </a:blip>
          <a:srcRect/>
          <a:stretch/>
        </p:blipFill>
        <p:spPr>
          <a:xfrm>
            <a:off x="7990972" y="6096629"/>
            <a:ext cx="695828" cy="492969"/>
          </a:xfrm>
          <a:prstGeom prst="rect">
            <a:avLst/>
          </a:prstGeom>
          <a:noFill/>
          <a:ln>
            <a:noFill/>
          </a:ln>
        </p:spPr>
      </p:pic>
      <p:sp>
        <p:nvSpPr>
          <p:cNvPr id="8" name="Footer Placeholder 4"/>
          <p:cNvSpPr txBox="1">
            <a:spLocks/>
          </p:cNvSpPr>
          <p:nvPr userDrawn="1"/>
        </p:nvSpPr>
        <p:spPr>
          <a:xfrm>
            <a:off x="-188884" y="6407686"/>
            <a:ext cx="6934200" cy="327025"/>
          </a:xfrm>
          <a:prstGeom prst="rect">
            <a:avLst/>
          </a:prstGeom>
        </p:spPr>
        <p:txBody>
          <a:bodyPr vert="horz" lIns="91440" tIns="45720" rIns="91440" bIns="45720" rtlCol="0" anchor="ctr"/>
          <a:lstStyle>
            <a:defPPr>
              <a:defRPr lang="en-US"/>
            </a:defPPr>
            <a:lvl1pPr marL="0" algn="ctr" defTabSz="457200" rtl="0" eaLnBrk="1" latinLnBrk="0" hangingPunct="1">
              <a:defRPr sz="700" kern="1200">
                <a:solidFill>
                  <a:schemeClr val="tx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200" b="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lvl="2" algn="ctr"/>
            <a:r>
              <a:rPr lang="en-US" dirty="0" smtClean="0"/>
              <a:t>Copyright © 2018, 2014, 2011 Pearson Education, Inc. All Rights Reserved</a:t>
            </a:r>
            <a:endParaRPr lang="en-US" dirty="0"/>
          </a:p>
        </p:txBody>
      </p:sp>
    </p:spTree>
    <p:extLst>
      <p:ext uri="{BB962C8B-B14F-4D97-AF65-F5344CB8AC3E}">
        <p14:creationId xmlns:p14="http://schemas.microsoft.com/office/powerpoint/2010/main" val="3479381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382000" cy="1022534"/>
          </a:xfrm>
        </p:spPr>
        <p:txBody>
          <a:bodyPr>
            <a:normAutofit/>
          </a:bodyPr>
          <a:lstStyle/>
          <a:p>
            <a:pPr lvl="0" algn="l" defTabSz="914400">
              <a:defRPr/>
            </a:pPr>
            <a:r>
              <a:rPr lang="en-US" altLang="en-US" b="1" kern="0" dirty="0">
                <a:solidFill>
                  <a:srgbClr val="007FA3"/>
                </a:solidFill>
                <a:ea typeface="+mn-ea"/>
                <a:cs typeface="Arial" panose="020B0604020202020204" pitchFamily="34" charset="0"/>
                <a:sym typeface="Times New Roman" panose="02020603050405020304" pitchFamily="18" charset="0"/>
              </a:rPr>
              <a:t>International Economics</a:t>
            </a:r>
          </a:p>
        </p:txBody>
      </p:sp>
      <p:sp>
        <p:nvSpPr>
          <p:cNvPr id="7" name="Text Placeholder 2"/>
          <p:cNvSpPr>
            <a:spLocks noGrp="1"/>
          </p:cNvSpPr>
          <p:nvPr>
            <p:ph type="body" sz="quarter" idx="13"/>
          </p:nvPr>
        </p:nvSpPr>
        <p:spPr>
          <a:xfrm>
            <a:off x="457200" y="1067131"/>
            <a:ext cx="8229600" cy="478970"/>
          </a:xfrm>
        </p:spPr>
        <p:txBody>
          <a:bodyPr/>
          <a:lstStyle/>
          <a:p>
            <a:r>
              <a:rPr lang="en-US" sz="3600" dirty="0" smtClean="0"/>
              <a:t>Seventh Edition</a:t>
            </a:r>
          </a:p>
        </p:txBody>
      </p:sp>
      <p:sp>
        <p:nvSpPr>
          <p:cNvPr id="4" name="Text Placeholder 3"/>
          <p:cNvSpPr>
            <a:spLocks noGrp="1"/>
          </p:cNvSpPr>
          <p:nvPr>
            <p:ph type="body" sz="quarter" idx="14"/>
          </p:nvPr>
        </p:nvSpPr>
        <p:spPr/>
        <p:txBody>
          <a:bodyPr/>
          <a:lstStyle/>
          <a:p>
            <a:pPr algn="ctr"/>
            <a:r>
              <a:rPr lang="en-IN" sz="4000" b="1" dirty="0"/>
              <a:t>Chapter </a:t>
            </a:r>
            <a:r>
              <a:rPr lang="en-IN" sz="4000" b="1" dirty="0" smtClean="0"/>
              <a:t>4</a:t>
            </a:r>
            <a:endParaRPr lang="en-IN" sz="4000" dirty="0"/>
          </a:p>
        </p:txBody>
      </p:sp>
      <p:sp>
        <p:nvSpPr>
          <p:cNvPr id="5" name="Text Placeholder 4"/>
          <p:cNvSpPr>
            <a:spLocks noGrp="1"/>
          </p:cNvSpPr>
          <p:nvPr>
            <p:ph type="body" sz="quarter" idx="15"/>
          </p:nvPr>
        </p:nvSpPr>
        <p:spPr>
          <a:xfrm>
            <a:off x="5029200" y="3322637"/>
            <a:ext cx="3657600" cy="2925763"/>
          </a:xfrm>
        </p:spPr>
        <p:txBody>
          <a:bodyPr/>
          <a:lstStyle/>
          <a:p>
            <a:pPr algn="ctr"/>
            <a:r>
              <a:rPr lang="en-US" sz="3600" dirty="0">
                <a:ea typeface="Verdana" panose="020B0604030504040204" pitchFamily="34" charset="0"/>
                <a:cs typeface="Arial" panose="020B0604020202020204" pitchFamily="34" charset="0"/>
              </a:rPr>
              <a:t>Comparative Advantage and Factor Endowments</a:t>
            </a:r>
          </a:p>
        </p:txBody>
      </p:sp>
      <p:pic>
        <p:nvPicPr>
          <p:cNvPr id="9" name="Picture 2" descr="Front Cover: International Economics Seventh Edition by Gerb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439" y="1838303"/>
            <a:ext cx="3518969" cy="4410097"/>
          </a:xfrm>
          <a:prstGeom prst="rect">
            <a:avLst/>
          </a:prstGeom>
        </p:spPr>
      </p:pic>
      <p:sp>
        <p:nvSpPr>
          <p:cNvPr id="3" name="Text Placeholder 5"/>
          <p:cNvSpPr>
            <a:spLocks noGrp="1"/>
          </p:cNvSpPr>
          <p:nvPr>
            <p:ph type="body" sz="quarter" idx="16"/>
          </p:nvPr>
        </p:nvSpPr>
        <p:spPr>
          <a:xfrm>
            <a:off x="1752600" y="6477598"/>
            <a:ext cx="5867400" cy="328746"/>
          </a:xfrm>
        </p:spPr>
        <p:txBody>
          <a:bodyPr>
            <a:normAutofit fontScale="40000" lnSpcReduction="20000"/>
          </a:bodyPr>
          <a:lstStyle/>
          <a:p>
            <a:r>
              <a:rPr lang="en-US" sz="3600" dirty="0"/>
              <a:t>Copyright © 2018, 2014, 2011 Pearson Education, Inc. All Rights Reserved</a:t>
            </a:r>
          </a:p>
          <a:p>
            <a:endParaRPr lang="en-US" dirty="0"/>
          </a:p>
        </p:txBody>
      </p:sp>
    </p:spTree>
    <p:extLst>
      <p:ext uri="{BB962C8B-B14F-4D97-AF65-F5344CB8AC3E}">
        <p14:creationId xmlns:p14="http://schemas.microsoft.com/office/powerpoint/2010/main" val="2129724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FA3"/>
                </a:solidFill>
              </a:rPr>
              <a:t>The PPC with Two Factors </a:t>
            </a:r>
            <a:br>
              <a:rPr lang="en-US" b="1" dirty="0" smtClean="0">
                <a:solidFill>
                  <a:srgbClr val="007FA3"/>
                </a:solidFill>
              </a:rPr>
            </a:br>
            <a:r>
              <a:rPr lang="en-US" sz="3100" b="1" dirty="0" smtClean="0">
                <a:solidFill>
                  <a:srgbClr val="007FA3"/>
                </a:solidFill>
              </a:rPr>
              <a:t>(1 of 3)</a:t>
            </a:r>
            <a:endParaRPr lang="en-US" sz="3100" b="1" dirty="0">
              <a:solidFill>
                <a:srgbClr val="007FA3"/>
              </a:solidFill>
            </a:endParaRPr>
          </a:p>
        </p:txBody>
      </p:sp>
      <p:sp>
        <p:nvSpPr>
          <p:cNvPr id="3" name="Content Placeholder 2"/>
          <p:cNvSpPr>
            <a:spLocks noGrp="1"/>
          </p:cNvSpPr>
          <p:nvPr>
            <p:ph idx="1"/>
          </p:nvPr>
        </p:nvSpPr>
        <p:spPr/>
        <p:txBody>
          <a:bodyPr>
            <a:normAutofit fontScale="70000" lnSpcReduction="20000"/>
          </a:bodyPr>
          <a:lstStyle/>
          <a:p>
            <a:pPr>
              <a:buClr>
                <a:srgbClr val="007FA3"/>
              </a:buClr>
            </a:pPr>
            <a:r>
              <a:rPr lang="en-US" dirty="0" smtClean="0"/>
              <a:t>The Ricardian model of Chapter 3 assumed one homogenous input with a constant tradeoff between the two goods.</a:t>
            </a:r>
          </a:p>
          <a:p>
            <a:pPr lvl="1">
              <a:buClr>
                <a:srgbClr val="007FA3"/>
              </a:buClr>
            </a:pPr>
            <a:r>
              <a:rPr lang="en-US" dirty="0" smtClean="0"/>
              <a:t>Complete specialization.</a:t>
            </a:r>
          </a:p>
          <a:p>
            <a:endParaRPr lang="en-US" dirty="0"/>
          </a:p>
          <a:p>
            <a:pPr>
              <a:buClr>
                <a:srgbClr val="007FA3"/>
              </a:buClr>
            </a:pPr>
            <a:r>
              <a:rPr lang="en-US" dirty="0" smtClean="0"/>
              <a:t>The HO Model assumes two inputs and different input requirements for each good.</a:t>
            </a:r>
          </a:p>
          <a:p>
            <a:pPr lvl="1">
              <a:buClr>
                <a:srgbClr val="007FA3"/>
              </a:buClr>
            </a:pPr>
            <a:r>
              <a:rPr lang="en-US" dirty="0" smtClean="0"/>
              <a:t>Steel takes more capital, less labor.</a:t>
            </a:r>
          </a:p>
          <a:p>
            <a:pPr lvl="1">
              <a:buClr>
                <a:srgbClr val="007FA3"/>
              </a:buClr>
            </a:pPr>
            <a:r>
              <a:rPr lang="en-US" dirty="0" smtClean="0"/>
              <a:t>Bread takes more labor, less capital.</a:t>
            </a:r>
          </a:p>
          <a:p>
            <a:endParaRPr lang="en-US" dirty="0"/>
          </a:p>
          <a:p>
            <a:pPr>
              <a:buClr>
                <a:srgbClr val="007FA3"/>
              </a:buClr>
            </a:pPr>
            <a:r>
              <a:rPr lang="en-US" dirty="0" smtClean="0"/>
              <a:t>This produces a PPC that is convex.</a:t>
            </a:r>
          </a:p>
          <a:p>
            <a:pPr lvl="1">
              <a:buClr>
                <a:srgbClr val="007FA3"/>
              </a:buClr>
            </a:pPr>
            <a:r>
              <a:rPr lang="en-US" dirty="0" smtClean="0"/>
              <a:t>The opportunity cost increases when we produce more of one good because we are moving inputs that are less suited to the good with expanding output.</a:t>
            </a:r>
          </a:p>
          <a:p>
            <a:pPr lvl="1">
              <a:buClr>
                <a:srgbClr val="007FA3"/>
              </a:buClr>
            </a:pPr>
            <a:r>
              <a:rPr lang="en-US" dirty="0" smtClean="0"/>
              <a:t>Incomplete specialization.</a:t>
            </a:r>
            <a:endParaRPr lang="en-US" dirty="0"/>
          </a:p>
        </p:txBody>
      </p:sp>
    </p:spTree>
    <p:extLst>
      <p:ext uri="{BB962C8B-B14F-4D97-AF65-F5344CB8AC3E}">
        <p14:creationId xmlns:p14="http://schemas.microsoft.com/office/powerpoint/2010/main" val="2187909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The PPC with Two Factors </a:t>
            </a:r>
            <a:br>
              <a:rPr lang="en-US" b="1" dirty="0">
                <a:solidFill>
                  <a:srgbClr val="007FA3"/>
                </a:solidFill>
              </a:rPr>
            </a:br>
            <a:r>
              <a:rPr lang="en-US" sz="3100" b="1" dirty="0" smtClean="0">
                <a:solidFill>
                  <a:srgbClr val="007FA3"/>
                </a:solidFill>
              </a:rPr>
              <a:t>(2 </a:t>
            </a:r>
            <a:r>
              <a:rPr lang="en-US" sz="3100" b="1" dirty="0">
                <a:solidFill>
                  <a:srgbClr val="007FA3"/>
                </a:solidFill>
              </a:rPr>
              <a:t>of 3)</a:t>
            </a:r>
            <a:endParaRPr lang="en-US" b="1" dirty="0">
              <a:solidFill>
                <a:srgbClr val="007FA3"/>
              </a:solidFill>
            </a:endParaRPr>
          </a:p>
        </p:txBody>
      </p:sp>
      <p:sp>
        <p:nvSpPr>
          <p:cNvPr id="3" name="Content Placeholder 2" descr="Figure 4.1 shows a convex or bowed out PPC.  Bread is on the horizontal axis and steel on the vertical." title="Figure 4.1"/>
          <p:cNvSpPr>
            <a:spLocks noGrp="1"/>
          </p:cNvSpPr>
          <p:nvPr>
            <p:ph idx="1"/>
          </p:nvPr>
        </p:nvSpPr>
        <p:spPr/>
        <p:txBody>
          <a:bodyPr/>
          <a:lstStyle/>
          <a:p>
            <a:endParaRPr lang="en-US" dirty="0" smtClean="0"/>
          </a:p>
          <a:p>
            <a:pPr marL="0" indent="0">
              <a:buNone/>
            </a:pPr>
            <a:endParaRPr lang="en-US" dirty="0"/>
          </a:p>
        </p:txBody>
      </p:sp>
      <p:pic>
        <p:nvPicPr>
          <p:cNvPr id="4" name="Picture 3" descr="A graph of bread versus steel falls with increasing steepness from the y-axis to the x-axi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9494" y="2035555"/>
            <a:ext cx="5865012" cy="3544507"/>
          </a:xfrm>
          <a:prstGeom prst="rect">
            <a:avLst/>
          </a:prstGeom>
        </p:spPr>
      </p:pic>
    </p:spTree>
    <p:extLst>
      <p:ext uri="{BB962C8B-B14F-4D97-AF65-F5344CB8AC3E}">
        <p14:creationId xmlns:p14="http://schemas.microsoft.com/office/powerpoint/2010/main" val="1071929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The PPC with Two Factors </a:t>
            </a:r>
            <a:br>
              <a:rPr lang="en-US" b="1" dirty="0">
                <a:solidFill>
                  <a:srgbClr val="007FA3"/>
                </a:solidFill>
              </a:rPr>
            </a:br>
            <a:r>
              <a:rPr lang="en-US" sz="3100" b="1" dirty="0" smtClean="0">
                <a:solidFill>
                  <a:srgbClr val="007FA3"/>
                </a:solidFill>
              </a:rPr>
              <a:t>(3 </a:t>
            </a:r>
            <a:r>
              <a:rPr lang="en-US" sz="3100" b="1" dirty="0">
                <a:solidFill>
                  <a:srgbClr val="007FA3"/>
                </a:solidFill>
              </a:rPr>
              <a:t>of 3)</a:t>
            </a:r>
            <a:endParaRPr lang="en-US" b="1" dirty="0">
              <a:solidFill>
                <a:srgbClr val="007FA3"/>
              </a:solidFill>
            </a:endParaRPr>
          </a:p>
        </p:txBody>
      </p:sp>
      <p:pic>
        <p:nvPicPr>
          <p:cNvPr id="4" name="Content Placeholder 3" descr="The graph pots the amount of bread versus the amount of steel. &#10;• The curve falls with increasing steepness from the y-axis to the x-axis, passing through A.&#10;• A tangent line falls through the curve at A. The slope of the tangent = change in bread over change in steel = the opportunity cost of steel at A.&#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12468" y="2305144"/>
            <a:ext cx="7519063" cy="2978056"/>
          </a:xfrm>
        </p:spPr>
      </p:pic>
    </p:spTree>
    <p:extLst>
      <p:ext uri="{BB962C8B-B14F-4D97-AF65-F5344CB8AC3E}">
        <p14:creationId xmlns:p14="http://schemas.microsoft.com/office/powerpoint/2010/main" val="3425836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FA3"/>
                </a:solidFill>
              </a:rPr>
              <a:t>The Gains from Trade in the HO Model</a:t>
            </a:r>
            <a:endParaRPr lang="en-US" b="1" dirty="0">
              <a:solidFill>
                <a:srgbClr val="007FA3"/>
              </a:solidFill>
            </a:endParaRPr>
          </a:p>
        </p:txBody>
      </p:sp>
      <p:pic>
        <p:nvPicPr>
          <p:cNvPr id="4" name="Content Placeholder 3" descr="The graph plots the amount of bread versus the amount of steel. &#10;• The curve falls with increasing steepness through A and B. &#10;• The C P C trade curve has slope negative 2 and passes through point A.&#10;• The tangent, C P C prime, curve is shifted right and upward, has slope negative 2, and passes through point B.&#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8836" y="1682844"/>
            <a:ext cx="5926328" cy="3946600"/>
          </a:xfrm>
        </p:spPr>
      </p:pic>
    </p:spTree>
    <p:extLst>
      <p:ext uri="{BB962C8B-B14F-4D97-AF65-F5344CB8AC3E}">
        <p14:creationId xmlns:p14="http://schemas.microsoft.com/office/powerpoint/2010/main" val="3988883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FA3"/>
                </a:solidFill>
              </a:rPr>
              <a:t>Income Distribution </a:t>
            </a:r>
            <a:r>
              <a:rPr lang="en-US" b="1" dirty="0">
                <a:solidFill>
                  <a:srgbClr val="007FA3"/>
                </a:solidFill>
              </a:rPr>
              <a:t>E</a:t>
            </a:r>
            <a:r>
              <a:rPr lang="en-US" b="1" dirty="0" smtClean="0">
                <a:solidFill>
                  <a:srgbClr val="007FA3"/>
                </a:solidFill>
              </a:rPr>
              <a:t>ffects of Trade in the HO Model </a:t>
            </a:r>
            <a:r>
              <a:rPr lang="en-US" sz="3100" b="1" dirty="0" smtClean="0">
                <a:solidFill>
                  <a:srgbClr val="007FA3"/>
                </a:solidFill>
              </a:rPr>
              <a:t>(1 of 3)</a:t>
            </a:r>
            <a:endParaRPr lang="en-US" sz="3100" b="1" dirty="0">
              <a:solidFill>
                <a:srgbClr val="007FA3"/>
              </a:solidFill>
            </a:endParaRPr>
          </a:p>
        </p:txBody>
      </p:sp>
      <p:sp>
        <p:nvSpPr>
          <p:cNvPr id="3" name="Content Placeholder 2"/>
          <p:cNvSpPr>
            <a:spLocks noGrp="1"/>
          </p:cNvSpPr>
          <p:nvPr>
            <p:ph idx="1"/>
          </p:nvPr>
        </p:nvSpPr>
        <p:spPr/>
        <p:txBody>
          <a:bodyPr>
            <a:normAutofit fontScale="92500" lnSpcReduction="20000"/>
          </a:bodyPr>
          <a:lstStyle/>
          <a:p>
            <a:pPr>
              <a:buClr>
                <a:srgbClr val="007FA3"/>
              </a:buClr>
            </a:pPr>
            <a:r>
              <a:rPr lang="en-US" dirty="0" smtClean="0">
                <a:solidFill>
                  <a:srgbClr val="800000"/>
                </a:solidFill>
              </a:rPr>
              <a:t>Ricardian Model:  Every individual benefits from trade.</a:t>
            </a:r>
          </a:p>
          <a:p>
            <a:pPr lvl="1">
              <a:buClr>
                <a:srgbClr val="007FA3"/>
              </a:buClr>
            </a:pPr>
            <a:r>
              <a:rPr lang="en-US" dirty="0" smtClean="0"/>
              <a:t>One input, labor.</a:t>
            </a:r>
          </a:p>
          <a:p>
            <a:pPr lvl="1">
              <a:buClr>
                <a:srgbClr val="007FA3"/>
              </a:buClr>
            </a:pPr>
            <a:r>
              <a:rPr lang="en-US" dirty="0" smtClean="0"/>
              <a:t>Labor is homogeneous and moves without friction between sectors.</a:t>
            </a:r>
          </a:p>
          <a:p>
            <a:endParaRPr lang="en-US" dirty="0" smtClean="0"/>
          </a:p>
          <a:p>
            <a:pPr>
              <a:buClr>
                <a:srgbClr val="007FA3"/>
              </a:buClr>
            </a:pPr>
            <a:r>
              <a:rPr lang="en-US" dirty="0" smtClean="0">
                <a:solidFill>
                  <a:srgbClr val="800000"/>
                </a:solidFill>
              </a:rPr>
              <a:t>HO Model:  Not every factor of production benefits.</a:t>
            </a:r>
          </a:p>
          <a:p>
            <a:pPr lvl="1">
              <a:buClr>
                <a:srgbClr val="007FA3"/>
              </a:buClr>
            </a:pPr>
            <a:r>
              <a:rPr lang="en-US" dirty="0" smtClean="0"/>
              <a:t>Two inputs, labor and capital</a:t>
            </a:r>
          </a:p>
          <a:p>
            <a:pPr lvl="1">
              <a:buClr>
                <a:srgbClr val="007FA3"/>
              </a:buClr>
            </a:pPr>
            <a:r>
              <a:rPr lang="en-US" dirty="0" smtClean="0"/>
              <a:t>Owners of labor or capital may be harmed, depending on which output shrinks when trade begins.</a:t>
            </a:r>
            <a:endParaRPr lang="en-US" dirty="0"/>
          </a:p>
        </p:txBody>
      </p:sp>
    </p:spTree>
    <p:extLst>
      <p:ext uri="{BB962C8B-B14F-4D97-AF65-F5344CB8AC3E}">
        <p14:creationId xmlns:p14="http://schemas.microsoft.com/office/powerpoint/2010/main" val="1262222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Income Distribution Effects of Trade in the HO Model </a:t>
            </a:r>
            <a:r>
              <a:rPr lang="en-US" sz="3100" b="1" dirty="0" smtClean="0">
                <a:solidFill>
                  <a:srgbClr val="007FA3"/>
                </a:solidFill>
              </a:rPr>
              <a:t>(2 </a:t>
            </a:r>
            <a:r>
              <a:rPr lang="en-US" sz="3100" b="1" dirty="0">
                <a:solidFill>
                  <a:srgbClr val="007FA3"/>
                </a:solidFill>
              </a:rPr>
              <a:t>of 3)</a:t>
            </a:r>
            <a:endParaRPr lang="en-US" b="1" dirty="0">
              <a:solidFill>
                <a:srgbClr val="007FA3"/>
              </a:solidFill>
            </a:endParaRPr>
          </a:p>
        </p:txBody>
      </p:sp>
      <p:sp>
        <p:nvSpPr>
          <p:cNvPr id="3" name="Content Placeholder 2"/>
          <p:cNvSpPr>
            <a:spLocks noGrp="1"/>
          </p:cNvSpPr>
          <p:nvPr>
            <p:ph idx="1"/>
          </p:nvPr>
        </p:nvSpPr>
        <p:spPr/>
        <p:txBody>
          <a:bodyPr>
            <a:normAutofit fontScale="85000" lnSpcReduction="20000"/>
          </a:bodyPr>
          <a:lstStyle/>
          <a:p>
            <a:pPr>
              <a:buClr>
                <a:srgbClr val="007FA3"/>
              </a:buClr>
            </a:pPr>
            <a:r>
              <a:rPr lang="en-US" dirty="0" smtClean="0"/>
              <a:t>Trade moves an economy along its PPC, increasing output of one good, shrinking output of the other.</a:t>
            </a:r>
          </a:p>
          <a:p>
            <a:pPr>
              <a:buClr>
                <a:srgbClr val="007FA3"/>
              </a:buClr>
            </a:pPr>
            <a:endParaRPr lang="en-US" dirty="0" smtClean="0"/>
          </a:p>
          <a:p>
            <a:pPr>
              <a:buClr>
                <a:srgbClr val="007FA3"/>
              </a:buClr>
            </a:pPr>
            <a:r>
              <a:rPr lang="en-US" dirty="0" smtClean="0"/>
              <a:t>Income for owners of capital and labor depends on how much demand there is for their services.</a:t>
            </a:r>
          </a:p>
          <a:p>
            <a:pPr lvl="1"/>
            <a:r>
              <a:rPr lang="en-US" dirty="0" smtClean="0"/>
              <a:t>This is called </a:t>
            </a:r>
            <a:r>
              <a:rPr lang="en-US" b="1" dirty="0" smtClean="0"/>
              <a:t>derived demand.</a:t>
            </a:r>
          </a:p>
          <a:p>
            <a:endParaRPr lang="en-US" dirty="0" smtClean="0"/>
          </a:p>
          <a:p>
            <a:pPr>
              <a:buClr>
                <a:srgbClr val="007FA3"/>
              </a:buClr>
            </a:pPr>
            <a:r>
              <a:rPr lang="en-US" dirty="0" smtClean="0"/>
              <a:t>The demand for their services depends on what is produced.</a:t>
            </a:r>
          </a:p>
          <a:p>
            <a:pPr lvl="1"/>
            <a:r>
              <a:rPr lang="en-US" dirty="0" smtClean="0"/>
              <a:t>In the bread and steel example, the US increased output of steel which uses more capital, less labor.</a:t>
            </a:r>
          </a:p>
          <a:p>
            <a:pPr lvl="1"/>
            <a:r>
              <a:rPr lang="en-US" dirty="0" smtClean="0"/>
              <a:t>The incomes of both factors will be affected.</a:t>
            </a:r>
            <a:endParaRPr lang="en-US" dirty="0"/>
          </a:p>
        </p:txBody>
      </p:sp>
    </p:spTree>
    <p:extLst>
      <p:ext uri="{BB962C8B-B14F-4D97-AF65-F5344CB8AC3E}">
        <p14:creationId xmlns:p14="http://schemas.microsoft.com/office/powerpoint/2010/main" val="1063416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Income Distribution Effects of Trade in the HO Model </a:t>
            </a:r>
            <a:r>
              <a:rPr lang="en-US" sz="3100" b="1" dirty="0" smtClean="0">
                <a:solidFill>
                  <a:srgbClr val="007FA3"/>
                </a:solidFill>
              </a:rPr>
              <a:t>(3 </a:t>
            </a:r>
            <a:r>
              <a:rPr lang="en-US" sz="3100" b="1" dirty="0">
                <a:solidFill>
                  <a:srgbClr val="007FA3"/>
                </a:solidFill>
              </a:rPr>
              <a:t>of 3)</a:t>
            </a:r>
            <a:endParaRPr lang="en-US" b="1" dirty="0">
              <a:solidFill>
                <a:srgbClr val="007FA3"/>
              </a:solidFill>
            </a:endParaRPr>
          </a:p>
        </p:txBody>
      </p:sp>
      <p:sp>
        <p:nvSpPr>
          <p:cNvPr id="3" name="Content Placeholder 2"/>
          <p:cNvSpPr>
            <a:spLocks noGrp="1"/>
          </p:cNvSpPr>
          <p:nvPr>
            <p:ph idx="1"/>
          </p:nvPr>
        </p:nvSpPr>
        <p:spPr/>
        <p:txBody>
          <a:bodyPr>
            <a:normAutofit fontScale="77500" lnSpcReduction="20000"/>
          </a:bodyPr>
          <a:lstStyle/>
          <a:p>
            <a:pPr>
              <a:buClr>
                <a:srgbClr val="007FA3"/>
              </a:buClr>
            </a:pPr>
            <a:r>
              <a:rPr lang="en-US" dirty="0" smtClean="0"/>
              <a:t>In our example, the price of steel increased in the US, bread fell.  The opposite was true in Canada.</a:t>
            </a:r>
          </a:p>
          <a:p>
            <a:endParaRPr lang="en-US" dirty="0" smtClean="0"/>
          </a:p>
          <a:p>
            <a:pPr>
              <a:buClr>
                <a:srgbClr val="007FA3"/>
              </a:buClr>
            </a:pPr>
            <a:r>
              <a:rPr lang="en-US" dirty="0" smtClean="0"/>
              <a:t>The </a:t>
            </a:r>
            <a:r>
              <a:rPr lang="en-US" b="1" dirty="0" err="1" smtClean="0"/>
              <a:t>Stolper</a:t>
            </a:r>
            <a:r>
              <a:rPr lang="en-US" b="1" dirty="0" smtClean="0"/>
              <a:t>-Samuelson Theorem:</a:t>
            </a:r>
          </a:p>
          <a:p>
            <a:pPr lvl="1">
              <a:buClr>
                <a:srgbClr val="007FA3"/>
              </a:buClr>
            </a:pPr>
            <a:r>
              <a:rPr lang="en-US" dirty="0" smtClean="0"/>
              <a:t>An increase in the price of a good raises the income of the factor used intensively in its production.</a:t>
            </a:r>
          </a:p>
          <a:p>
            <a:pPr lvl="1">
              <a:buClr>
                <a:srgbClr val="007FA3"/>
              </a:buClr>
            </a:pPr>
            <a:r>
              <a:rPr lang="en-US" dirty="0" smtClean="0"/>
              <a:t>A decrease in the price of a good lowers the income of the factor used intensively in its production.</a:t>
            </a:r>
          </a:p>
          <a:p>
            <a:endParaRPr lang="en-US" dirty="0" smtClean="0"/>
          </a:p>
          <a:p>
            <a:pPr>
              <a:buClr>
                <a:srgbClr val="007FA3"/>
              </a:buClr>
            </a:pPr>
            <a:r>
              <a:rPr lang="en-US" dirty="0" smtClean="0"/>
              <a:t>US:  returns on capital increase, wages fall.</a:t>
            </a:r>
          </a:p>
          <a:p>
            <a:endParaRPr lang="en-US" dirty="0" smtClean="0"/>
          </a:p>
          <a:p>
            <a:pPr>
              <a:buClr>
                <a:srgbClr val="007FA3"/>
              </a:buClr>
            </a:pPr>
            <a:r>
              <a:rPr lang="en-US" dirty="0" smtClean="0"/>
              <a:t>Canada:  returns on capital fall, wages rise.</a:t>
            </a:r>
          </a:p>
          <a:p>
            <a:pPr lvl="1"/>
            <a:endParaRPr lang="en-US" dirty="0"/>
          </a:p>
        </p:txBody>
      </p:sp>
    </p:spTree>
    <p:extLst>
      <p:ext uri="{BB962C8B-B14F-4D97-AF65-F5344CB8AC3E}">
        <p14:creationId xmlns:p14="http://schemas.microsoft.com/office/powerpoint/2010/main" val="3452169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FA3"/>
                </a:solidFill>
              </a:rPr>
              <a:t>Income Distribution in the Short </a:t>
            </a:r>
            <a:r>
              <a:rPr lang="en-US" b="1" dirty="0">
                <a:solidFill>
                  <a:srgbClr val="007FA3"/>
                </a:solidFill>
              </a:rPr>
              <a:t>R</a:t>
            </a:r>
            <a:r>
              <a:rPr lang="en-US" b="1" dirty="0" smtClean="0">
                <a:solidFill>
                  <a:srgbClr val="007FA3"/>
                </a:solidFill>
              </a:rPr>
              <a:t>un </a:t>
            </a:r>
            <a:br>
              <a:rPr lang="en-US" b="1" dirty="0" smtClean="0">
                <a:solidFill>
                  <a:srgbClr val="007FA3"/>
                </a:solidFill>
              </a:rPr>
            </a:br>
            <a:r>
              <a:rPr lang="en-US" sz="3100" b="1" dirty="0" smtClean="0">
                <a:solidFill>
                  <a:srgbClr val="007FA3"/>
                </a:solidFill>
              </a:rPr>
              <a:t>(1 of 2)</a:t>
            </a:r>
            <a:endParaRPr lang="en-US" sz="3100" b="1" dirty="0">
              <a:solidFill>
                <a:srgbClr val="007FA3"/>
              </a:solidFill>
            </a:endParaRPr>
          </a:p>
        </p:txBody>
      </p:sp>
      <p:sp>
        <p:nvSpPr>
          <p:cNvPr id="3" name="Content Placeholder 2"/>
          <p:cNvSpPr>
            <a:spLocks noGrp="1"/>
          </p:cNvSpPr>
          <p:nvPr>
            <p:ph idx="1"/>
          </p:nvPr>
        </p:nvSpPr>
        <p:spPr/>
        <p:txBody>
          <a:bodyPr>
            <a:normAutofit fontScale="85000" lnSpcReduction="20000"/>
          </a:bodyPr>
          <a:lstStyle/>
          <a:p>
            <a:pPr>
              <a:buClr>
                <a:srgbClr val="007FA3"/>
              </a:buClr>
            </a:pPr>
            <a:r>
              <a:rPr lang="en-US" dirty="0" smtClean="0"/>
              <a:t>The HO Model as presented describes the long run, after all changes have worked through the economy.</a:t>
            </a:r>
          </a:p>
          <a:p>
            <a:pPr lvl="1">
              <a:buClr>
                <a:srgbClr val="007FA3"/>
              </a:buClr>
            </a:pPr>
            <a:r>
              <a:rPr lang="en-US" dirty="0" smtClean="0"/>
              <a:t>We assumed workers and capital owners could effortlessly move from bread to steel and back, as needed.</a:t>
            </a:r>
          </a:p>
          <a:p>
            <a:pPr lvl="1">
              <a:buClr>
                <a:srgbClr val="007FA3"/>
              </a:buClr>
            </a:pPr>
            <a:r>
              <a:rPr lang="en-US" dirty="0" smtClean="0"/>
              <a:t>In the short run, however, they may be stuck.</a:t>
            </a:r>
          </a:p>
          <a:p>
            <a:endParaRPr lang="en-US" b="1" dirty="0" smtClean="0"/>
          </a:p>
          <a:p>
            <a:pPr>
              <a:buClr>
                <a:srgbClr val="007FA3"/>
              </a:buClr>
            </a:pPr>
            <a:r>
              <a:rPr lang="en-US" b="1" dirty="0" smtClean="0"/>
              <a:t>The Specific Factors Model </a:t>
            </a:r>
            <a:r>
              <a:rPr lang="en-US" dirty="0" smtClean="0"/>
              <a:t>describes what happens.</a:t>
            </a:r>
          </a:p>
          <a:p>
            <a:pPr lvl="1">
              <a:buClr>
                <a:srgbClr val="007FA3"/>
              </a:buClr>
            </a:pPr>
            <a:r>
              <a:rPr lang="en-US" dirty="0" smtClean="0"/>
              <a:t>Three factors:  Land, Labor, and Capital.</a:t>
            </a:r>
          </a:p>
          <a:p>
            <a:pPr lvl="1">
              <a:buClr>
                <a:srgbClr val="007FA3"/>
              </a:buClr>
            </a:pPr>
            <a:r>
              <a:rPr lang="en-US" dirty="0" smtClean="0"/>
              <a:t>Two outputs:  bread and steel.</a:t>
            </a:r>
          </a:p>
          <a:p>
            <a:pPr lvl="1">
              <a:buClr>
                <a:srgbClr val="007FA3"/>
              </a:buClr>
            </a:pPr>
            <a:r>
              <a:rPr lang="en-US" dirty="0" smtClean="0"/>
              <a:t>One factor is specific to each output: </a:t>
            </a:r>
          </a:p>
          <a:p>
            <a:pPr lvl="2">
              <a:buClr>
                <a:srgbClr val="007FA3"/>
              </a:buClr>
              <a:buFont typeface="Wingdings" panose="05000000000000000000" pitchFamily="2" charset="2"/>
              <a:buChar char="§"/>
            </a:pPr>
            <a:r>
              <a:rPr lang="en-US" dirty="0" smtClean="0"/>
              <a:t>Bread is made with labor and land.</a:t>
            </a:r>
          </a:p>
          <a:p>
            <a:pPr lvl="2">
              <a:buClr>
                <a:srgbClr val="007FA3"/>
              </a:buClr>
              <a:buFont typeface="Wingdings" panose="05000000000000000000" pitchFamily="2" charset="2"/>
              <a:buChar char="§"/>
            </a:pPr>
            <a:r>
              <a:rPr lang="en-US" dirty="0" smtClean="0"/>
              <a:t>Steel is made with labor and capital.</a:t>
            </a:r>
          </a:p>
        </p:txBody>
      </p:sp>
    </p:spTree>
    <p:extLst>
      <p:ext uri="{BB962C8B-B14F-4D97-AF65-F5344CB8AC3E}">
        <p14:creationId xmlns:p14="http://schemas.microsoft.com/office/powerpoint/2010/main" val="2268459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Income Distribution in the Short Run </a:t>
            </a:r>
            <a:br>
              <a:rPr lang="en-US" b="1" dirty="0">
                <a:solidFill>
                  <a:srgbClr val="007FA3"/>
                </a:solidFill>
              </a:rPr>
            </a:br>
            <a:r>
              <a:rPr lang="en-US" sz="3100" b="1" dirty="0" smtClean="0">
                <a:solidFill>
                  <a:srgbClr val="007FA3"/>
                </a:solidFill>
              </a:rPr>
              <a:t>(2 </a:t>
            </a:r>
            <a:r>
              <a:rPr lang="en-US" sz="3100" b="1" dirty="0">
                <a:solidFill>
                  <a:srgbClr val="007FA3"/>
                </a:solidFill>
              </a:rPr>
              <a:t>of 2)</a:t>
            </a:r>
            <a:endParaRPr lang="en-US" b="1" dirty="0">
              <a:solidFill>
                <a:srgbClr val="007FA3"/>
              </a:solidFill>
            </a:endParaRPr>
          </a:p>
        </p:txBody>
      </p:sp>
      <p:sp>
        <p:nvSpPr>
          <p:cNvPr id="3" name="Content Placeholder 2"/>
          <p:cNvSpPr>
            <a:spLocks noGrp="1"/>
          </p:cNvSpPr>
          <p:nvPr>
            <p:ph idx="1"/>
          </p:nvPr>
        </p:nvSpPr>
        <p:spPr/>
        <p:txBody>
          <a:bodyPr>
            <a:normAutofit fontScale="77500" lnSpcReduction="20000"/>
          </a:bodyPr>
          <a:lstStyle/>
          <a:p>
            <a:endParaRPr lang="en-US" dirty="0" smtClean="0"/>
          </a:p>
          <a:p>
            <a:pPr>
              <a:buClr>
                <a:srgbClr val="007FA3"/>
              </a:buClr>
            </a:pPr>
            <a:r>
              <a:rPr lang="en-US" dirty="0" smtClean="0"/>
              <a:t>After trade begins:</a:t>
            </a:r>
          </a:p>
          <a:p>
            <a:pPr lvl="1">
              <a:buClr>
                <a:srgbClr val="007FA3"/>
              </a:buClr>
            </a:pPr>
            <a:r>
              <a:rPr lang="en-US" u="sng" dirty="0" smtClean="0"/>
              <a:t>US landowners</a:t>
            </a:r>
            <a:r>
              <a:rPr lang="en-US" dirty="0" smtClean="0"/>
              <a:t> see a decline in the demand for land, incomes fall.  Owners of the specific factor used intensively in the declining industry are hurt.</a:t>
            </a:r>
          </a:p>
          <a:p>
            <a:pPr lvl="1">
              <a:buClr>
                <a:srgbClr val="007FA3"/>
              </a:buClr>
            </a:pPr>
            <a:r>
              <a:rPr lang="en-US" u="sng" dirty="0" smtClean="0"/>
              <a:t>US capital owners</a:t>
            </a:r>
            <a:r>
              <a:rPr lang="en-US" dirty="0" smtClean="0"/>
              <a:t> see an increase in demand for capital, incomes rise. Owners of the specific factor used intensively in the expanding industry are better off.</a:t>
            </a:r>
          </a:p>
          <a:p>
            <a:pPr lvl="1">
              <a:buClr>
                <a:srgbClr val="007FA3"/>
              </a:buClr>
            </a:pPr>
            <a:r>
              <a:rPr lang="en-US" u="sng" dirty="0" smtClean="0"/>
              <a:t>Labor? </a:t>
            </a:r>
          </a:p>
          <a:p>
            <a:pPr lvl="2">
              <a:buClr>
                <a:srgbClr val="007FA3"/>
              </a:buClr>
              <a:buFont typeface="Wingdings" panose="05000000000000000000" pitchFamily="2" charset="2"/>
              <a:buChar char="§"/>
            </a:pPr>
            <a:r>
              <a:rPr lang="en-US" dirty="0" smtClean="0"/>
              <a:t>Some move from bread to steel, but  since steel is not labor intensive, their wages fall (same as HO).</a:t>
            </a:r>
          </a:p>
          <a:p>
            <a:pPr lvl="2">
              <a:buClr>
                <a:srgbClr val="007FA3"/>
              </a:buClr>
              <a:buFont typeface="Wingdings" panose="05000000000000000000" pitchFamily="2" charset="2"/>
              <a:buChar char="§"/>
            </a:pPr>
            <a:r>
              <a:rPr lang="en-US" dirty="0" smtClean="0"/>
              <a:t>However, bread is cheaper, they are better off in that way.</a:t>
            </a:r>
          </a:p>
          <a:p>
            <a:pPr lvl="2">
              <a:buClr>
                <a:srgbClr val="007FA3"/>
              </a:buClr>
              <a:buFont typeface="Wingdings" panose="05000000000000000000" pitchFamily="2" charset="2"/>
              <a:buChar char="§"/>
            </a:pPr>
            <a:r>
              <a:rPr lang="en-US" dirty="0" smtClean="0"/>
              <a:t>Steel is more expensive, they are worse off from that.</a:t>
            </a:r>
          </a:p>
          <a:p>
            <a:pPr lvl="2">
              <a:buClr>
                <a:srgbClr val="007FA3"/>
              </a:buClr>
              <a:buFont typeface="Wingdings" panose="05000000000000000000" pitchFamily="2" charset="2"/>
              <a:buChar char="§"/>
            </a:pPr>
            <a:r>
              <a:rPr lang="en-US" dirty="0" smtClean="0"/>
              <a:t>Net result is indeterminate.</a:t>
            </a:r>
          </a:p>
          <a:p>
            <a:pPr>
              <a:buClr>
                <a:srgbClr val="007FA3"/>
              </a:buClr>
              <a:buFont typeface="Wingdings" panose="05000000000000000000" pitchFamily="2" charset="2"/>
              <a:buChar char="§"/>
            </a:pPr>
            <a:endParaRPr lang="en-US" dirty="0"/>
          </a:p>
        </p:txBody>
      </p:sp>
    </p:spTree>
    <p:extLst>
      <p:ext uri="{BB962C8B-B14F-4D97-AF65-F5344CB8AC3E}">
        <p14:creationId xmlns:p14="http://schemas.microsoft.com/office/powerpoint/2010/main" val="3225780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FA3"/>
                </a:solidFill>
              </a:rPr>
              <a:t>Case Study:  Comparative Advantage in a Single </a:t>
            </a:r>
            <a:r>
              <a:rPr lang="en-US" b="1" dirty="0">
                <a:solidFill>
                  <a:srgbClr val="007FA3"/>
                </a:solidFill>
              </a:rPr>
              <a:t>N</a:t>
            </a:r>
            <a:r>
              <a:rPr lang="en-US" b="1" dirty="0" smtClean="0">
                <a:solidFill>
                  <a:srgbClr val="007FA3"/>
                </a:solidFill>
              </a:rPr>
              <a:t>atural </a:t>
            </a:r>
            <a:r>
              <a:rPr lang="en-US" b="1" dirty="0">
                <a:solidFill>
                  <a:srgbClr val="007FA3"/>
                </a:solidFill>
              </a:rPr>
              <a:t>R</a:t>
            </a:r>
            <a:r>
              <a:rPr lang="en-US" b="1" dirty="0" smtClean="0">
                <a:solidFill>
                  <a:srgbClr val="007FA3"/>
                </a:solidFill>
              </a:rPr>
              <a:t>esource </a:t>
            </a:r>
            <a:r>
              <a:rPr lang="en-US" sz="3100" b="1" dirty="0" smtClean="0">
                <a:solidFill>
                  <a:srgbClr val="007FA3"/>
                </a:solidFill>
              </a:rPr>
              <a:t>(1 of 2)</a:t>
            </a:r>
            <a:endParaRPr lang="en-US" sz="3100" b="1" dirty="0">
              <a:solidFill>
                <a:srgbClr val="007FA3"/>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3567848"/>
              </p:ext>
            </p:extLst>
          </p:nvPr>
        </p:nvGraphicFramePr>
        <p:xfrm>
          <a:off x="457200" y="1600200"/>
          <a:ext cx="8229600" cy="4318000"/>
        </p:xfrm>
        <a:graphic>
          <a:graphicData uri="http://schemas.openxmlformats.org/drawingml/2006/table">
            <a:tbl>
              <a:tblPr firstRow="1" bandRow="1">
                <a:tableStyleId>{BC89EF96-8CEA-46FF-86C4-4CE0E7609802}</a:tableStyleId>
              </a:tblPr>
              <a:tblGrid>
                <a:gridCol w="1714970">
                  <a:extLst>
                    <a:ext uri="{9D8B030D-6E8A-4147-A177-3AD203B41FA5}">
                      <a16:colId xmlns:a16="http://schemas.microsoft.com/office/drawing/2014/main" xmlns="" val="20000"/>
                    </a:ext>
                  </a:extLst>
                </a:gridCol>
                <a:gridCol w="2957493">
                  <a:extLst>
                    <a:ext uri="{9D8B030D-6E8A-4147-A177-3AD203B41FA5}">
                      <a16:colId xmlns:a16="http://schemas.microsoft.com/office/drawing/2014/main" xmlns="" val="20001"/>
                    </a:ext>
                  </a:extLst>
                </a:gridCol>
                <a:gridCol w="3557137">
                  <a:extLst>
                    <a:ext uri="{9D8B030D-6E8A-4147-A177-3AD203B41FA5}">
                      <a16:colId xmlns:a16="http://schemas.microsoft.com/office/drawing/2014/main" xmlns="" val="20002"/>
                    </a:ext>
                  </a:extLst>
                </a:gridCol>
              </a:tblGrid>
              <a:tr h="370840">
                <a:tc>
                  <a:txBody>
                    <a:bodyPr/>
                    <a:lstStyle/>
                    <a:p>
                      <a:pPr marL="0" marR="0">
                        <a:lnSpc>
                          <a:spcPct val="100000"/>
                        </a:lnSpc>
                        <a:spcBef>
                          <a:spcPts val="0"/>
                        </a:spcBef>
                        <a:spcAft>
                          <a:spcPts val="0"/>
                        </a:spcAft>
                        <a:tabLst>
                          <a:tab pos="1458595" algn="l"/>
                          <a:tab pos="3327400" algn="l"/>
                          <a:tab pos="457200" algn="l"/>
                        </a:tabLst>
                      </a:pPr>
                      <a:r>
                        <a:rPr lang="en-US" sz="2000" b="1" dirty="0">
                          <a:solidFill>
                            <a:srgbClr val="000000"/>
                          </a:solidFill>
                          <a:effectLst/>
                          <a:latin typeface="Calibri"/>
                          <a:ea typeface="Times New Roman"/>
                          <a:cs typeface="Frutiger-BoldCn"/>
                        </a:rPr>
                        <a:t>Country</a:t>
                      </a:r>
                      <a:endParaRPr lang="en-US" sz="2000" b="1" dirty="0">
                        <a:solidFill>
                          <a:srgbClr val="00ADEF"/>
                        </a:solidFill>
                        <a:effectLst/>
                        <a:latin typeface="Frutiger-BoldCn"/>
                        <a:ea typeface="Times New Roman"/>
                        <a:cs typeface="Frutiger-BoldCn"/>
                      </a:endParaRPr>
                    </a:p>
                  </a:txBody>
                  <a:tcPr marL="68580" marR="68580" marT="0" marB="0" anchor="b"/>
                </a:tc>
                <a:tc>
                  <a:txBody>
                    <a:bodyPr/>
                    <a:lstStyle/>
                    <a:p>
                      <a:pPr marL="0" marR="0" algn="ctr">
                        <a:lnSpc>
                          <a:spcPct val="100000"/>
                        </a:lnSpc>
                        <a:spcBef>
                          <a:spcPts val="0"/>
                        </a:spcBef>
                        <a:spcAft>
                          <a:spcPts val="0"/>
                        </a:spcAft>
                        <a:tabLst>
                          <a:tab pos="1458595" algn="l"/>
                          <a:tab pos="3327400" algn="l"/>
                          <a:tab pos="457200" algn="l"/>
                        </a:tabLst>
                      </a:pPr>
                      <a:r>
                        <a:rPr lang="en-US" sz="2000" b="1" dirty="0" smtClean="0">
                          <a:solidFill>
                            <a:srgbClr val="000000"/>
                          </a:solidFill>
                          <a:effectLst/>
                          <a:latin typeface="Calibri"/>
                          <a:ea typeface="Times New Roman"/>
                          <a:cs typeface="Frutiger-BoldCn"/>
                        </a:rPr>
                        <a:t>Reserves</a:t>
                      </a:r>
                    </a:p>
                    <a:p>
                      <a:pPr marL="0" marR="0" algn="ctr">
                        <a:lnSpc>
                          <a:spcPct val="100000"/>
                        </a:lnSpc>
                        <a:spcBef>
                          <a:spcPts val="0"/>
                        </a:spcBef>
                        <a:spcAft>
                          <a:spcPts val="0"/>
                        </a:spcAft>
                        <a:tabLst>
                          <a:tab pos="1458595" algn="l"/>
                          <a:tab pos="3327400" algn="l"/>
                          <a:tab pos="457200" algn="l"/>
                        </a:tabLst>
                      </a:pPr>
                      <a:r>
                        <a:rPr lang="en-US" sz="2000" b="1" dirty="0" smtClean="0">
                          <a:solidFill>
                            <a:srgbClr val="000000"/>
                          </a:solidFill>
                          <a:effectLst/>
                          <a:latin typeface="Calibri"/>
                          <a:ea typeface="Times New Roman"/>
                          <a:cs typeface="Frutiger-BoldCn"/>
                        </a:rPr>
                        <a:t>(2015,</a:t>
                      </a:r>
                      <a:r>
                        <a:rPr lang="en-US" sz="2000" b="1" baseline="0" dirty="0" smtClean="0">
                          <a:solidFill>
                            <a:srgbClr val="000000"/>
                          </a:solidFill>
                          <a:effectLst/>
                          <a:latin typeface="Calibri"/>
                          <a:ea typeface="Times New Roman"/>
                          <a:cs typeface="Frutiger-BoldCn"/>
                        </a:rPr>
                        <a:t> billions of barrels)</a:t>
                      </a:r>
                      <a:endParaRPr lang="en-US" sz="2000" b="1" dirty="0">
                        <a:solidFill>
                          <a:srgbClr val="00ADEF"/>
                        </a:solidFill>
                        <a:effectLst/>
                        <a:latin typeface="Frutiger-BoldCn"/>
                        <a:ea typeface="Times New Roman"/>
                        <a:cs typeface="Frutiger-BoldCn"/>
                      </a:endParaRPr>
                    </a:p>
                  </a:txBody>
                  <a:tcPr marL="68580" marR="68580" marT="0" marB="0" anchor="b"/>
                </a:tc>
                <a:tc>
                  <a:txBody>
                    <a:bodyPr/>
                    <a:lstStyle/>
                    <a:p>
                      <a:pPr marL="0" marR="0" algn="ctr">
                        <a:lnSpc>
                          <a:spcPct val="100000"/>
                        </a:lnSpc>
                        <a:spcBef>
                          <a:spcPts val="0"/>
                        </a:spcBef>
                        <a:spcAft>
                          <a:spcPts val="0"/>
                        </a:spcAft>
                        <a:tabLst>
                          <a:tab pos="1458595" algn="l"/>
                          <a:tab pos="3327400" algn="l"/>
                          <a:tab pos="457200" algn="l"/>
                        </a:tabLst>
                      </a:pPr>
                      <a:r>
                        <a:rPr lang="en-US" sz="2000" b="1" dirty="0">
                          <a:solidFill>
                            <a:srgbClr val="000000"/>
                          </a:solidFill>
                          <a:effectLst/>
                          <a:latin typeface="Calibri"/>
                          <a:ea typeface="Times New Roman"/>
                          <a:cs typeface="Frutiger-BoldCn"/>
                        </a:rPr>
                        <a:t>(Fuel Exports / Total Exports) x 100 (2013)</a:t>
                      </a:r>
                      <a:endParaRPr lang="en-US" sz="2000" b="1" dirty="0">
                        <a:solidFill>
                          <a:srgbClr val="00ADEF"/>
                        </a:solidFill>
                        <a:effectLst/>
                        <a:latin typeface="Frutiger-BoldCn"/>
                        <a:ea typeface="Times New Roman"/>
                        <a:cs typeface="Frutiger-BoldCn"/>
                      </a:endParaRPr>
                    </a:p>
                  </a:txBody>
                  <a:tcPr marL="68580" marR="68580" marT="0" marB="0" anchor="b"/>
                </a:tc>
                <a:extLst>
                  <a:ext uri="{0D108BD9-81ED-4DB2-BD59-A6C34878D82A}">
                    <a16:rowId xmlns:a16="http://schemas.microsoft.com/office/drawing/2014/main" xmlns="" val="10000"/>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Venezuela</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678180" algn="r">
                        <a:lnSpc>
                          <a:spcPct val="100000"/>
                        </a:lnSpc>
                        <a:spcBef>
                          <a:spcPts val="0"/>
                        </a:spcBef>
                        <a:spcAft>
                          <a:spcPts val="0"/>
                        </a:spcAft>
                        <a:tabLst>
                          <a:tab pos="1458595" algn="l"/>
                          <a:tab pos="2863850" algn="l"/>
                          <a:tab pos="457200" algn="l"/>
                        </a:tabLst>
                      </a:pPr>
                      <a:r>
                        <a:rPr lang="en-US" sz="2000" dirty="0">
                          <a:solidFill>
                            <a:srgbClr val="000000"/>
                          </a:solidFill>
                          <a:effectLst/>
                          <a:latin typeface="Calibri"/>
                          <a:ea typeface="Times New Roman"/>
                          <a:cs typeface="TimesTen-Roman"/>
                        </a:rPr>
                        <a:t>298</a:t>
                      </a:r>
                      <a:endParaRPr lang="en-US" sz="2000" dirty="0">
                        <a:solidFill>
                          <a:srgbClr val="000000"/>
                        </a:solidFill>
                        <a:effectLst/>
                        <a:latin typeface="TimesTen-Roman"/>
                        <a:ea typeface="Times New Roman"/>
                        <a:cs typeface="TimesTen-Roman"/>
                      </a:endParaRPr>
                    </a:p>
                  </a:txBody>
                  <a:tcPr marL="68580" marR="68580" marT="0" marB="0" anchor="b"/>
                </a:tc>
                <a:tc>
                  <a:txBody>
                    <a:bodyPr/>
                    <a:lstStyle/>
                    <a:p>
                      <a:pPr marL="0" marR="1229360" algn="r">
                        <a:lnSpc>
                          <a:spcPct val="100000"/>
                        </a:lnSpc>
                        <a:spcBef>
                          <a:spcPts val="0"/>
                        </a:spcBef>
                        <a:spcAft>
                          <a:spcPts val="0"/>
                        </a:spcAft>
                        <a:tabLst>
                          <a:tab pos="1458595" algn="l"/>
                          <a:tab pos="2863850" algn="l"/>
                          <a:tab pos="457200" algn="l"/>
                        </a:tabLst>
                      </a:pPr>
                      <a:r>
                        <a:rPr lang="en-US" sz="2000" dirty="0">
                          <a:solidFill>
                            <a:srgbClr val="000000"/>
                          </a:solidFill>
                          <a:effectLst/>
                          <a:latin typeface="Calibri"/>
                          <a:ea typeface="Times New Roman"/>
                          <a:cs typeface="TimesTen-Roman"/>
                        </a:rPr>
                        <a:t>96.7</a:t>
                      </a:r>
                      <a:endParaRPr lang="en-US" sz="2000" dirty="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1"/>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Saudi Arabia</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678180" algn="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268</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1229360" algn="r">
                        <a:lnSpc>
                          <a:spcPct val="100000"/>
                        </a:lnSpc>
                        <a:spcBef>
                          <a:spcPts val="0"/>
                        </a:spcBef>
                        <a:spcAft>
                          <a:spcPts val="0"/>
                        </a:spcAft>
                        <a:tabLst>
                          <a:tab pos="1458595" algn="l"/>
                          <a:tab pos="2863850" algn="l"/>
                          <a:tab pos="457200" algn="l"/>
                        </a:tabLst>
                      </a:pPr>
                      <a:r>
                        <a:rPr lang="en-US" sz="2000" dirty="0">
                          <a:solidFill>
                            <a:srgbClr val="000000"/>
                          </a:solidFill>
                          <a:effectLst/>
                          <a:latin typeface="Calibri"/>
                          <a:ea typeface="Times New Roman"/>
                          <a:cs typeface="TimesTen-Roman"/>
                        </a:rPr>
                        <a:t>80.6</a:t>
                      </a:r>
                      <a:endParaRPr lang="en-US" sz="2000" dirty="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2"/>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Canada</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678180" algn="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172</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1229360" algn="r">
                        <a:lnSpc>
                          <a:spcPct val="100000"/>
                        </a:lnSpc>
                        <a:spcBef>
                          <a:spcPts val="0"/>
                        </a:spcBef>
                        <a:spcAft>
                          <a:spcPts val="0"/>
                        </a:spcAft>
                        <a:tabLst>
                          <a:tab pos="1458595" algn="l"/>
                          <a:tab pos="2863850" algn="l"/>
                          <a:tab pos="457200" algn="l"/>
                        </a:tabLst>
                      </a:pPr>
                      <a:r>
                        <a:rPr lang="en-US" sz="2000" dirty="0">
                          <a:solidFill>
                            <a:srgbClr val="000000"/>
                          </a:solidFill>
                          <a:effectLst/>
                          <a:latin typeface="Calibri"/>
                          <a:ea typeface="Times New Roman"/>
                          <a:cs typeface="TimesTen-Roman"/>
                        </a:rPr>
                        <a:t>27.0</a:t>
                      </a:r>
                      <a:endParaRPr lang="en-US" sz="2000" dirty="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3"/>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Iran</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678180" algn="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158</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1229360" algn="r">
                        <a:lnSpc>
                          <a:spcPct val="100000"/>
                        </a:lnSpc>
                        <a:spcBef>
                          <a:spcPts val="0"/>
                        </a:spcBef>
                        <a:spcAft>
                          <a:spcPts val="0"/>
                        </a:spcAft>
                        <a:tabLst>
                          <a:tab pos="1458595" algn="l"/>
                          <a:tab pos="2863850" algn="l"/>
                          <a:tab pos="457200" algn="l"/>
                        </a:tabLst>
                      </a:pPr>
                      <a:r>
                        <a:rPr lang="en-US" sz="2000" dirty="0">
                          <a:solidFill>
                            <a:srgbClr val="000000"/>
                          </a:solidFill>
                          <a:effectLst/>
                          <a:latin typeface="Calibri"/>
                          <a:ea typeface="Times New Roman"/>
                          <a:cs typeface="TimesTen-Roman"/>
                        </a:rPr>
                        <a:t>60.4</a:t>
                      </a:r>
                      <a:endParaRPr lang="en-US" sz="2000" dirty="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4"/>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Iraq</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678180" algn="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144</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1229360" algn="r">
                        <a:lnSpc>
                          <a:spcPct val="100000"/>
                        </a:lnSpc>
                        <a:spcBef>
                          <a:spcPts val="0"/>
                        </a:spcBef>
                        <a:spcAft>
                          <a:spcPts val="0"/>
                        </a:spcAft>
                        <a:tabLst>
                          <a:tab pos="1458595" algn="l"/>
                          <a:tab pos="2863850" algn="l"/>
                          <a:tab pos="457200" algn="l"/>
                        </a:tabLst>
                      </a:pPr>
                      <a:r>
                        <a:rPr lang="en-US" sz="2000" dirty="0">
                          <a:solidFill>
                            <a:srgbClr val="000000"/>
                          </a:solidFill>
                          <a:effectLst/>
                          <a:latin typeface="Calibri"/>
                          <a:ea typeface="Times New Roman"/>
                          <a:cs typeface="TimesTen-Roman"/>
                        </a:rPr>
                        <a:t>99.6</a:t>
                      </a:r>
                      <a:endParaRPr lang="en-US" sz="2000" dirty="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5"/>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Kuwait</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678180" algn="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104</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1229360" algn="r">
                        <a:lnSpc>
                          <a:spcPct val="100000"/>
                        </a:lnSpc>
                        <a:spcBef>
                          <a:spcPts val="0"/>
                        </a:spcBef>
                        <a:spcAft>
                          <a:spcPts val="0"/>
                        </a:spcAft>
                        <a:tabLst>
                          <a:tab pos="1458595" algn="l"/>
                          <a:tab pos="2863850" algn="l"/>
                          <a:tab pos="457200" algn="l"/>
                        </a:tabLst>
                      </a:pPr>
                      <a:r>
                        <a:rPr lang="en-US" sz="2000" dirty="0">
                          <a:solidFill>
                            <a:srgbClr val="000000"/>
                          </a:solidFill>
                          <a:effectLst/>
                          <a:latin typeface="Calibri"/>
                          <a:ea typeface="Times New Roman"/>
                          <a:cs typeface="TimesTen-Roman"/>
                        </a:rPr>
                        <a:t>90.7</a:t>
                      </a:r>
                      <a:endParaRPr lang="en-US" sz="2000" dirty="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6"/>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UAE</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678180" algn="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98</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1229360" algn="r">
                        <a:lnSpc>
                          <a:spcPct val="100000"/>
                        </a:lnSpc>
                        <a:spcBef>
                          <a:spcPts val="0"/>
                        </a:spcBef>
                        <a:spcAft>
                          <a:spcPts val="0"/>
                        </a:spcAft>
                        <a:tabLst>
                          <a:tab pos="1458595" algn="l"/>
                          <a:tab pos="2863850" algn="l"/>
                          <a:tab pos="457200" algn="l"/>
                        </a:tabLst>
                      </a:pPr>
                      <a:r>
                        <a:rPr lang="en-US" sz="2000" dirty="0">
                          <a:solidFill>
                            <a:srgbClr val="000000"/>
                          </a:solidFill>
                          <a:effectLst/>
                          <a:latin typeface="Calibri"/>
                          <a:ea typeface="Times New Roman"/>
                          <a:cs typeface="TimesTen-Roman"/>
                        </a:rPr>
                        <a:t>30.0</a:t>
                      </a:r>
                      <a:endParaRPr lang="en-US" sz="2000" dirty="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7"/>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Russia</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678180" algn="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80</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1229360" algn="r">
                        <a:lnSpc>
                          <a:spcPct val="100000"/>
                        </a:lnSpc>
                        <a:spcBef>
                          <a:spcPts val="0"/>
                        </a:spcBef>
                        <a:spcAft>
                          <a:spcPts val="0"/>
                        </a:spcAft>
                        <a:tabLst>
                          <a:tab pos="1458595" algn="l"/>
                          <a:tab pos="2863850" algn="l"/>
                          <a:tab pos="457200" algn="l"/>
                        </a:tabLst>
                      </a:pPr>
                      <a:r>
                        <a:rPr lang="en-US" sz="2000" dirty="0">
                          <a:solidFill>
                            <a:srgbClr val="000000"/>
                          </a:solidFill>
                          <a:effectLst/>
                          <a:latin typeface="Calibri"/>
                          <a:ea typeface="Times New Roman"/>
                          <a:cs typeface="TimesTen-Roman"/>
                        </a:rPr>
                        <a:t>63.6</a:t>
                      </a:r>
                      <a:endParaRPr lang="en-US" sz="2000" dirty="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8"/>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Libya</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678180" algn="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48</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1229360" algn="r">
                        <a:lnSpc>
                          <a:spcPct val="100000"/>
                        </a:lnSpc>
                        <a:spcBef>
                          <a:spcPts val="0"/>
                        </a:spcBef>
                        <a:spcAft>
                          <a:spcPts val="0"/>
                        </a:spcAft>
                        <a:tabLst>
                          <a:tab pos="1458595" algn="l"/>
                          <a:tab pos="2863850" algn="l"/>
                          <a:tab pos="457200" algn="l"/>
                        </a:tabLst>
                      </a:pPr>
                      <a:r>
                        <a:rPr lang="en-US" sz="2000" dirty="0">
                          <a:solidFill>
                            <a:srgbClr val="000000"/>
                          </a:solidFill>
                          <a:effectLst/>
                          <a:latin typeface="Calibri"/>
                          <a:ea typeface="Times New Roman"/>
                          <a:cs typeface="TimesTen-Roman"/>
                        </a:rPr>
                        <a:t>96.3</a:t>
                      </a:r>
                      <a:endParaRPr lang="en-US" sz="2000" dirty="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9"/>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Nigeria</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678180" algn="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37</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1229360" algn="r">
                        <a:lnSpc>
                          <a:spcPct val="100000"/>
                        </a:lnSpc>
                        <a:spcBef>
                          <a:spcPts val="0"/>
                        </a:spcBef>
                        <a:spcAft>
                          <a:spcPts val="0"/>
                        </a:spcAft>
                        <a:tabLst>
                          <a:tab pos="1458595" algn="l"/>
                          <a:tab pos="2863850" algn="l"/>
                          <a:tab pos="457200" algn="l"/>
                        </a:tabLst>
                      </a:pPr>
                      <a:r>
                        <a:rPr lang="en-US" sz="2000" dirty="0">
                          <a:solidFill>
                            <a:srgbClr val="000000"/>
                          </a:solidFill>
                          <a:effectLst/>
                          <a:latin typeface="Calibri"/>
                          <a:ea typeface="Times New Roman"/>
                          <a:cs typeface="TimesTen-Roman"/>
                        </a:rPr>
                        <a:t>79.3</a:t>
                      </a:r>
                      <a:endParaRPr lang="en-US" sz="2000" dirty="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103069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Learning Objectives </a:t>
            </a:r>
            <a:r>
              <a:rPr lang="en-US" sz="2800" b="1" dirty="0" smtClean="0">
                <a:solidFill>
                  <a:srgbClr val="007FA3"/>
                </a:solidFill>
              </a:rPr>
              <a:t>(1 of 2)</a:t>
            </a:r>
            <a:endParaRPr lang="en-US" sz="2800" b="1" dirty="0">
              <a:solidFill>
                <a:srgbClr val="007FA3"/>
              </a:solidFill>
            </a:endParaRPr>
          </a:p>
        </p:txBody>
      </p:sp>
      <p:sp>
        <p:nvSpPr>
          <p:cNvPr id="3" name="Content Placeholder 2"/>
          <p:cNvSpPr>
            <a:spLocks noGrp="1"/>
          </p:cNvSpPr>
          <p:nvPr>
            <p:ph idx="1"/>
          </p:nvPr>
        </p:nvSpPr>
        <p:spPr/>
        <p:txBody>
          <a:bodyPr/>
          <a:lstStyle/>
          <a:p>
            <a:pPr marL="0" indent="0">
              <a:buNone/>
            </a:pPr>
            <a:r>
              <a:rPr lang="en-US" b="1" dirty="0" smtClean="0">
                <a:solidFill>
                  <a:schemeClr val="accent4">
                    <a:lumMod val="50000"/>
                  </a:schemeClr>
                </a:solidFill>
              </a:rPr>
              <a:t>4.1</a:t>
            </a:r>
            <a:r>
              <a:rPr lang="en-US" dirty="0" smtClean="0"/>
              <a:t>  Use the Heckscher-Ohlin Trade Model to analyze trade patterns between two countries with two inputs and two outputs.</a:t>
            </a:r>
          </a:p>
          <a:p>
            <a:pPr marL="0" indent="0">
              <a:buNone/>
            </a:pPr>
            <a:endParaRPr lang="en-US" dirty="0" smtClean="0"/>
          </a:p>
          <a:p>
            <a:pPr marL="0" indent="0">
              <a:buNone/>
            </a:pPr>
            <a:r>
              <a:rPr lang="en-US" b="1" dirty="0" smtClean="0">
                <a:solidFill>
                  <a:schemeClr val="accent4">
                    <a:lumMod val="50000"/>
                  </a:schemeClr>
                </a:solidFill>
              </a:rPr>
              <a:t>4.2</a:t>
            </a:r>
            <a:r>
              <a:rPr lang="en-US" dirty="0" smtClean="0"/>
              <a:t>  Predict the impacts on different factors of production of trade opening.</a:t>
            </a:r>
          </a:p>
          <a:p>
            <a:pPr marL="0" indent="0">
              <a:buNone/>
            </a:pPr>
            <a:endParaRPr lang="en-US" dirty="0"/>
          </a:p>
          <a:p>
            <a:pPr marL="0" indent="0">
              <a:buNone/>
            </a:pPr>
            <a:r>
              <a:rPr lang="en-US" b="1" dirty="0" smtClean="0">
                <a:solidFill>
                  <a:schemeClr val="accent4">
                    <a:lumMod val="50000"/>
                  </a:schemeClr>
                </a:solidFill>
              </a:rPr>
              <a:t>4.3 </a:t>
            </a:r>
            <a:r>
              <a:rPr lang="en-US" dirty="0" smtClean="0"/>
              <a:t> Discuss the limits of the HO model.</a:t>
            </a:r>
            <a:endParaRPr lang="en-US" dirty="0"/>
          </a:p>
        </p:txBody>
      </p:sp>
    </p:spTree>
    <p:extLst>
      <p:ext uri="{BB962C8B-B14F-4D97-AF65-F5344CB8AC3E}">
        <p14:creationId xmlns:p14="http://schemas.microsoft.com/office/powerpoint/2010/main" val="2295794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a:solidFill>
                  <a:srgbClr val="007FA3"/>
                </a:solidFill>
              </a:rPr>
              <a:t>Case </a:t>
            </a:r>
            <a:r>
              <a:rPr lang="en-US" b="1" smtClean="0">
                <a:solidFill>
                  <a:srgbClr val="007FA3"/>
                </a:solidFill>
              </a:rPr>
              <a:t>Study</a:t>
            </a:r>
            <a:r>
              <a:rPr lang="en-US" b="1" dirty="0">
                <a:solidFill>
                  <a:srgbClr val="007FA3"/>
                </a:solidFill>
              </a:rPr>
              <a:t>:  Comparative Advantage in a Single Natural Resource </a:t>
            </a:r>
            <a:r>
              <a:rPr lang="en-US" sz="3100" b="1" dirty="0" smtClean="0">
                <a:solidFill>
                  <a:srgbClr val="007FA3"/>
                </a:solidFill>
              </a:rPr>
              <a:t>(2 </a:t>
            </a:r>
            <a:r>
              <a:rPr lang="en-US" sz="3100" b="1" dirty="0">
                <a:solidFill>
                  <a:srgbClr val="007FA3"/>
                </a:solidFill>
              </a:rPr>
              <a:t>of 2)</a:t>
            </a:r>
            <a:endParaRPr lang="en-US" b="1" dirty="0">
              <a:solidFill>
                <a:srgbClr val="007FA3"/>
              </a:solidFill>
            </a:endParaRPr>
          </a:p>
        </p:txBody>
      </p:sp>
      <p:sp>
        <p:nvSpPr>
          <p:cNvPr id="3" name="Content Placeholder 2"/>
          <p:cNvSpPr>
            <a:spLocks noGrp="1"/>
          </p:cNvSpPr>
          <p:nvPr>
            <p:ph idx="1"/>
          </p:nvPr>
        </p:nvSpPr>
        <p:spPr/>
        <p:txBody>
          <a:bodyPr>
            <a:normAutofit fontScale="92500" lnSpcReduction="20000"/>
          </a:bodyPr>
          <a:lstStyle/>
          <a:p>
            <a:pPr>
              <a:buClr>
                <a:srgbClr val="007FA3"/>
              </a:buClr>
            </a:pPr>
            <a:r>
              <a:rPr lang="en-US" dirty="0" smtClean="0"/>
              <a:t>The </a:t>
            </a:r>
            <a:r>
              <a:rPr lang="en-US" b="1" dirty="0" smtClean="0"/>
              <a:t>resource curse: </a:t>
            </a:r>
            <a:r>
              <a:rPr lang="en-US" dirty="0" smtClean="0"/>
              <a:t>The abundant endowment of a single valuable resource can crowd out other economic activities.</a:t>
            </a:r>
          </a:p>
          <a:p>
            <a:pPr lvl="1">
              <a:buClr>
                <a:srgbClr val="007FA3"/>
              </a:buClr>
            </a:pPr>
            <a:r>
              <a:rPr lang="en-US" dirty="0" smtClean="0"/>
              <a:t>Labor and capital become concentrated in the production of the resource because it is so valuable. It is hard to develop alternative industries.</a:t>
            </a:r>
          </a:p>
          <a:p>
            <a:pPr lvl="1">
              <a:buClr>
                <a:srgbClr val="007FA3"/>
              </a:buClr>
            </a:pPr>
            <a:r>
              <a:rPr lang="en-US" dirty="0" smtClean="0"/>
              <a:t>In countries with weak institutions, fighting over the gains from the resource hinders economic development.</a:t>
            </a:r>
          </a:p>
          <a:p>
            <a:pPr lvl="1"/>
            <a:endParaRPr lang="en-US" dirty="0" smtClean="0"/>
          </a:p>
          <a:p>
            <a:pPr>
              <a:buClr>
                <a:srgbClr val="007FA3"/>
              </a:buClr>
            </a:pPr>
            <a:r>
              <a:rPr lang="en-US" dirty="0" smtClean="0"/>
              <a:t>The resource curse is not inevitable:  see Canada.</a:t>
            </a:r>
            <a:endParaRPr lang="en-US" dirty="0"/>
          </a:p>
        </p:txBody>
      </p:sp>
    </p:spTree>
    <p:extLst>
      <p:ext uri="{BB962C8B-B14F-4D97-AF65-F5344CB8AC3E}">
        <p14:creationId xmlns:p14="http://schemas.microsoft.com/office/powerpoint/2010/main" val="3975758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FA3"/>
                </a:solidFill>
              </a:rPr>
              <a:t>Empirical Tests of the Theory of Comparative </a:t>
            </a:r>
            <a:r>
              <a:rPr lang="en-US" b="1" dirty="0">
                <a:solidFill>
                  <a:srgbClr val="007FA3"/>
                </a:solidFill>
              </a:rPr>
              <a:t>A</a:t>
            </a:r>
            <a:r>
              <a:rPr lang="en-US" b="1" dirty="0" smtClean="0">
                <a:solidFill>
                  <a:srgbClr val="007FA3"/>
                </a:solidFill>
              </a:rPr>
              <a:t>dvantage</a:t>
            </a:r>
            <a:endParaRPr lang="en-US" b="1" dirty="0">
              <a:solidFill>
                <a:srgbClr val="007FA3"/>
              </a:solidFill>
            </a:endParaRPr>
          </a:p>
        </p:txBody>
      </p:sp>
      <p:sp>
        <p:nvSpPr>
          <p:cNvPr id="3" name="Content Placeholder 2"/>
          <p:cNvSpPr>
            <a:spLocks noGrp="1"/>
          </p:cNvSpPr>
          <p:nvPr>
            <p:ph idx="1"/>
          </p:nvPr>
        </p:nvSpPr>
        <p:spPr>
          <a:xfrm>
            <a:off x="457200" y="1600200"/>
            <a:ext cx="8229600" cy="4668801"/>
          </a:xfrm>
        </p:spPr>
        <p:txBody>
          <a:bodyPr>
            <a:normAutofit fontScale="77500" lnSpcReduction="20000"/>
          </a:bodyPr>
          <a:lstStyle/>
          <a:p>
            <a:pPr>
              <a:buClr>
                <a:srgbClr val="007FA3"/>
              </a:buClr>
            </a:pPr>
            <a:r>
              <a:rPr lang="en-US" dirty="0" smtClean="0"/>
              <a:t>Tests of the Ricardian Model are relatively successful in predicting export patterns.</a:t>
            </a:r>
          </a:p>
          <a:p>
            <a:pPr lvl="1">
              <a:buClr>
                <a:srgbClr val="007FA3"/>
              </a:buClr>
            </a:pPr>
            <a:r>
              <a:rPr lang="en-US" dirty="0" smtClean="0"/>
              <a:t>In this model</a:t>
            </a:r>
            <a:r>
              <a:rPr lang="en-US" dirty="0"/>
              <a:t> </a:t>
            </a:r>
            <a:r>
              <a:rPr lang="en-US" dirty="0" smtClean="0"/>
              <a:t> trade is driven by productivity differences.</a:t>
            </a:r>
          </a:p>
          <a:p>
            <a:pPr lvl="1"/>
            <a:endParaRPr lang="en-US" dirty="0" smtClean="0"/>
          </a:p>
          <a:p>
            <a:pPr>
              <a:buClr>
                <a:srgbClr val="007FA3"/>
              </a:buClr>
            </a:pPr>
            <a:r>
              <a:rPr lang="en-US" dirty="0" smtClean="0"/>
              <a:t>Tests of the factor endowment (HO) model of trade yield mixed results.</a:t>
            </a:r>
          </a:p>
          <a:p>
            <a:pPr lvl="1">
              <a:buClr>
                <a:srgbClr val="007FA3"/>
              </a:buClr>
            </a:pPr>
            <a:r>
              <a:rPr lang="en-US" dirty="0" smtClean="0"/>
              <a:t>Empirical tests are difficult:  How to measure factor endowments?  Prices in autarky?</a:t>
            </a:r>
          </a:p>
          <a:p>
            <a:pPr lvl="1">
              <a:buClr>
                <a:srgbClr val="007FA3"/>
              </a:buClr>
            </a:pPr>
            <a:r>
              <a:rPr lang="en-US" dirty="0" smtClean="0"/>
              <a:t>Trade is also affected by technological differences.  We assumed the same technology in the two trading economies but in reality, different countries have different technologies.</a:t>
            </a:r>
          </a:p>
          <a:p>
            <a:pPr lvl="1">
              <a:buClr>
                <a:srgbClr val="007FA3"/>
              </a:buClr>
            </a:pPr>
            <a:r>
              <a:rPr lang="en-US" dirty="0" smtClean="0"/>
              <a:t>Other factors are also important:  economies of scale, corporate structures, economic policies.</a:t>
            </a:r>
            <a:endParaRPr lang="en-US" dirty="0"/>
          </a:p>
        </p:txBody>
      </p:sp>
    </p:spTree>
    <p:extLst>
      <p:ext uri="{BB962C8B-B14F-4D97-AF65-F5344CB8AC3E}">
        <p14:creationId xmlns:p14="http://schemas.microsoft.com/office/powerpoint/2010/main" val="1825098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FA3"/>
                </a:solidFill>
              </a:rPr>
              <a:t>Extensions of the HO Model:  The Product </a:t>
            </a:r>
            <a:r>
              <a:rPr lang="en-US" b="1" dirty="0">
                <a:solidFill>
                  <a:srgbClr val="007FA3"/>
                </a:solidFill>
              </a:rPr>
              <a:t>C</a:t>
            </a:r>
            <a:r>
              <a:rPr lang="en-US" b="1" dirty="0" smtClean="0">
                <a:solidFill>
                  <a:srgbClr val="007FA3"/>
                </a:solidFill>
              </a:rPr>
              <a:t>ycle </a:t>
            </a:r>
            <a:r>
              <a:rPr lang="en-US" sz="3100" b="1" dirty="0" smtClean="0">
                <a:solidFill>
                  <a:srgbClr val="007FA3"/>
                </a:solidFill>
              </a:rPr>
              <a:t>(1 of 4)</a:t>
            </a:r>
            <a:endParaRPr lang="en-US" sz="3100" b="1" dirty="0">
              <a:solidFill>
                <a:srgbClr val="007FA3"/>
              </a:solidFill>
            </a:endParaRPr>
          </a:p>
        </p:txBody>
      </p:sp>
      <p:sp>
        <p:nvSpPr>
          <p:cNvPr id="3" name="Content Placeholder 2"/>
          <p:cNvSpPr>
            <a:spLocks noGrp="1"/>
          </p:cNvSpPr>
          <p:nvPr>
            <p:ph idx="1"/>
          </p:nvPr>
        </p:nvSpPr>
        <p:spPr/>
        <p:txBody>
          <a:bodyPr>
            <a:normAutofit fontScale="92500" lnSpcReduction="10000"/>
          </a:bodyPr>
          <a:lstStyle/>
          <a:p>
            <a:pPr>
              <a:buClr>
                <a:srgbClr val="007FA3"/>
              </a:buClr>
            </a:pPr>
            <a:r>
              <a:rPr lang="en-US" dirty="0" smtClean="0"/>
              <a:t>The </a:t>
            </a:r>
            <a:r>
              <a:rPr lang="en-US" b="1" dirty="0" smtClean="0"/>
              <a:t>product cycle </a:t>
            </a:r>
            <a:r>
              <a:rPr lang="en-US" dirty="0" smtClean="0"/>
              <a:t>describes how production migrates from high income, advanced economies to middle income developing economies.</a:t>
            </a:r>
          </a:p>
          <a:p>
            <a:endParaRPr lang="en-US" dirty="0" smtClean="0"/>
          </a:p>
          <a:p>
            <a:pPr>
              <a:buClr>
                <a:srgbClr val="007FA3"/>
              </a:buClr>
            </a:pPr>
            <a:r>
              <a:rPr lang="en-US" dirty="0" smtClean="0"/>
              <a:t>Early stage of production:  Locate in high income country.</a:t>
            </a:r>
          </a:p>
          <a:p>
            <a:pPr lvl="1">
              <a:buClr>
                <a:srgbClr val="007FA3"/>
              </a:buClr>
            </a:pPr>
            <a:r>
              <a:rPr lang="en-US" dirty="0" smtClean="0"/>
              <a:t>Need science and engineering skills to develop new product.</a:t>
            </a:r>
          </a:p>
          <a:p>
            <a:pPr lvl="1">
              <a:buClr>
                <a:srgbClr val="007FA3"/>
              </a:buClr>
            </a:pPr>
            <a:r>
              <a:rPr lang="en-US" dirty="0" smtClean="0"/>
              <a:t>Need high income consumers to try it out, provide feedback.</a:t>
            </a:r>
            <a:endParaRPr lang="en-US" dirty="0"/>
          </a:p>
        </p:txBody>
      </p:sp>
    </p:spTree>
    <p:extLst>
      <p:ext uri="{BB962C8B-B14F-4D97-AF65-F5344CB8AC3E}">
        <p14:creationId xmlns:p14="http://schemas.microsoft.com/office/powerpoint/2010/main" val="3842674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Extensions of the HO Model:  The Product Cycle </a:t>
            </a:r>
            <a:r>
              <a:rPr lang="en-US" sz="3100" b="1" dirty="0" smtClean="0">
                <a:solidFill>
                  <a:srgbClr val="007FA3"/>
                </a:solidFill>
              </a:rPr>
              <a:t>(2 </a:t>
            </a:r>
            <a:r>
              <a:rPr lang="en-US" sz="3100" b="1" dirty="0">
                <a:solidFill>
                  <a:srgbClr val="007FA3"/>
                </a:solidFill>
              </a:rPr>
              <a:t>of 4)</a:t>
            </a:r>
            <a:endParaRPr lang="en-US" b="1" dirty="0">
              <a:solidFill>
                <a:srgbClr val="007FA3"/>
              </a:solidFill>
            </a:endParaRPr>
          </a:p>
        </p:txBody>
      </p:sp>
      <p:sp>
        <p:nvSpPr>
          <p:cNvPr id="3" name="Content Placeholder 2"/>
          <p:cNvSpPr>
            <a:spLocks noGrp="1"/>
          </p:cNvSpPr>
          <p:nvPr>
            <p:ph idx="1"/>
          </p:nvPr>
        </p:nvSpPr>
        <p:spPr/>
        <p:txBody>
          <a:bodyPr>
            <a:normAutofit lnSpcReduction="10000"/>
          </a:bodyPr>
          <a:lstStyle/>
          <a:p>
            <a:pPr>
              <a:buClr>
                <a:srgbClr val="007FA3"/>
              </a:buClr>
            </a:pPr>
            <a:r>
              <a:rPr lang="en-US" dirty="0" smtClean="0"/>
              <a:t>Middle stage of production, location begins to shift.</a:t>
            </a:r>
          </a:p>
          <a:p>
            <a:pPr lvl="1">
              <a:buClr>
                <a:srgbClr val="007FA3"/>
              </a:buClr>
            </a:pPr>
            <a:r>
              <a:rPr lang="en-US" dirty="0" smtClean="0"/>
              <a:t>Design and production processes beginning to be standardized.  </a:t>
            </a:r>
          </a:p>
          <a:p>
            <a:pPr lvl="1">
              <a:buClr>
                <a:srgbClr val="007FA3"/>
              </a:buClr>
            </a:pPr>
            <a:r>
              <a:rPr lang="en-US" dirty="0" smtClean="0"/>
              <a:t>Mass production beginning.</a:t>
            </a:r>
          </a:p>
          <a:p>
            <a:pPr lvl="1">
              <a:buClr>
                <a:srgbClr val="007FA3"/>
              </a:buClr>
            </a:pPr>
            <a:r>
              <a:rPr lang="en-US" dirty="0" smtClean="0"/>
              <a:t>Labor costs begin to matter more.</a:t>
            </a:r>
          </a:p>
          <a:p>
            <a:pPr>
              <a:buClr>
                <a:srgbClr val="007FA3"/>
              </a:buClr>
            </a:pPr>
            <a:r>
              <a:rPr lang="en-US" dirty="0" smtClean="0"/>
              <a:t>Late stage:</a:t>
            </a:r>
          </a:p>
          <a:p>
            <a:pPr lvl="1">
              <a:buClr>
                <a:srgbClr val="007FA3"/>
              </a:buClr>
            </a:pPr>
            <a:r>
              <a:rPr lang="en-US" dirty="0" smtClean="0"/>
              <a:t>Production moves where labor costs are low.</a:t>
            </a:r>
          </a:p>
          <a:p>
            <a:pPr lvl="1">
              <a:buClr>
                <a:srgbClr val="007FA3"/>
              </a:buClr>
            </a:pPr>
            <a:r>
              <a:rPr lang="en-US" dirty="0" smtClean="0"/>
              <a:t>The product is completely standardized.</a:t>
            </a:r>
          </a:p>
        </p:txBody>
      </p:sp>
    </p:spTree>
    <p:extLst>
      <p:ext uri="{BB962C8B-B14F-4D97-AF65-F5344CB8AC3E}">
        <p14:creationId xmlns:p14="http://schemas.microsoft.com/office/powerpoint/2010/main" val="38566959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Extensions of the HO Model:  The Product Cycle </a:t>
            </a:r>
            <a:r>
              <a:rPr lang="en-US" sz="3100" b="1" dirty="0" smtClean="0">
                <a:solidFill>
                  <a:srgbClr val="007FA3"/>
                </a:solidFill>
              </a:rPr>
              <a:t>(3 </a:t>
            </a:r>
            <a:r>
              <a:rPr lang="en-US" sz="3100" b="1" dirty="0">
                <a:solidFill>
                  <a:srgbClr val="007FA3"/>
                </a:solidFill>
              </a:rPr>
              <a:t>of 4)</a:t>
            </a:r>
            <a:endParaRPr lang="en-US" b="1" dirty="0">
              <a:solidFill>
                <a:srgbClr val="007FA3"/>
              </a:solidFill>
            </a:endParaRPr>
          </a:p>
        </p:txBody>
      </p:sp>
      <p:pic>
        <p:nvPicPr>
          <p:cNvPr id="6" name="Content Placeholder 5" descr="The graph plots quantity versus time. &#10;• The curve for production rises quickly through the early phase, peaks in the middle phase, and declines from the middle through the late phase.&#10;• The curve for consumption rises slowly through the early phase and below the production curve, rises steadily through the middle phase, and intersects the production curve as it passes from the middle phase into the late phase as it continues to rise sharply.&#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7650" y="2215228"/>
            <a:ext cx="6888699" cy="3664872"/>
          </a:xfrm>
        </p:spPr>
      </p:pic>
    </p:spTree>
    <p:extLst>
      <p:ext uri="{BB962C8B-B14F-4D97-AF65-F5344CB8AC3E}">
        <p14:creationId xmlns:p14="http://schemas.microsoft.com/office/powerpoint/2010/main" val="9822223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Extensions of the HO Model:  The Product Cycle </a:t>
            </a:r>
            <a:r>
              <a:rPr lang="en-US" sz="3100" b="1" dirty="0" smtClean="0">
                <a:solidFill>
                  <a:srgbClr val="007FA3"/>
                </a:solidFill>
              </a:rPr>
              <a:t>(4 </a:t>
            </a:r>
            <a:r>
              <a:rPr lang="en-US" sz="3100" b="1" dirty="0">
                <a:solidFill>
                  <a:srgbClr val="007FA3"/>
                </a:solidFill>
              </a:rPr>
              <a:t>of 4)</a:t>
            </a:r>
            <a:endParaRPr lang="en-US" b="1" dirty="0">
              <a:solidFill>
                <a:srgbClr val="007FA3"/>
              </a:solidFill>
            </a:endParaRPr>
          </a:p>
        </p:txBody>
      </p:sp>
      <p:sp>
        <p:nvSpPr>
          <p:cNvPr id="3" name="Content Placeholder 2" descr="Figure 4.6 is the product cycle in middle or low income countries.  It is a graph with two curved lines, one for consumption and one for production.  Quantity of output of a new product is on the vertical axis and time is on the horizontal.  Production begins ain the middle phase and rises constantly through middle and late phases.  Consumption starts at the origin and rises smoothly through all three phases, early, middle and late.  In the late phase, production is greater than consumption." title="Figure 4.6"/>
          <p:cNvSpPr>
            <a:spLocks noGrp="1"/>
          </p:cNvSpPr>
          <p:nvPr>
            <p:ph idx="1"/>
          </p:nvPr>
        </p:nvSpPr>
        <p:spPr/>
        <p:txBody>
          <a:bodyPr>
            <a:normAutofit/>
          </a:bodyPr>
          <a:lstStyle/>
          <a:p>
            <a:pPr marL="0" indent="0" algn="ctr">
              <a:buNone/>
            </a:pPr>
            <a:endParaRPr lang="en-US" dirty="0" smtClean="0"/>
          </a:p>
          <a:p>
            <a:pPr marL="0" indent="0" algn="ctr">
              <a:buNone/>
            </a:pPr>
            <a:endParaRPr lang="en-US" dirty="0"/>
          </a:p>
        </p:txBody>
      </p:sp>
      <p:pic>
        <p:nvPicPr>
          <p:cNvPr id="4" name="Picture 3" descr="The graph plots quantity versus time. &#10;• The curve for production begins a third of the way through the middle phase and rises sharply as it crosses into the late phase. &#10;• The curve for consumption rises gradually through both early and middle phases and intersects the production curve as it passes into the late phase.&#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6591" y="2169763"/>
            <a:ext cx="6830818" cy="3513836"/>
          </a:xfrm>
          <a:prstGeom prst="rect">
            <a:avLst/>
          </a:prstGeom>
        </p:spPr>
      </p:pic>
    </p:spTree>
    <p:extLst>
      <p:ext uri="{BB962C8B-B14F-4D97-AF65-F5344CB8AC3E}">
        <p14:creationId xmlns:p14="http://schemas.microsoft.com/office/powerpoint/2010/main" val="4104557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FA3"/>
                </a:solidFill>
              </a:rPr>
              <a:t>Case Study:  China’s Top 10 Exports to the U.S. </a:t>
            </a:r>
            <a:r>
              <a:rPr lang="en-US" sz="3100" b="1" dirty="0" smtClean="0">
                <a:solidFill>
                  <a:srgbClr val="007FA3"/>
                </a:solidFill>
              </a:rPr>
              <a:t>(1 of 2)</a:t>
            </a:r>
            <a:endParaRPr lang="en-US" sz="3100" b="1" dirty="0">
              <a:solidFill>
                <a:srgbClr val="007FA3"/>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80403760"/>
              </p:ext>
            </p:extLst>
          </p:nvPr>
        </p:nvGraphicFramePr>
        <p:xfrm>
          <a:off x="457200" y="1600200"/>
          <a:ext cx="8229600" cy="4556760"/>
        </p:xfrm>
        <a:graphic>
          <a:graphicData uri="http://schemas.openxmlformats.org/drawingml/2006/table">
            <a:tbl>
              <a:tblPr firstRow="1" bandRow="1">
                <a:tableStyleId>{BC89EF96-8CEA-46FF-86C4-4CE0E7609802}</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840">
                <a:tc>
                  <a:txBody>
                    <a:bodyPr/>
                    <a:lstStyle/>
                    <a:p>
                      <a:pPr marL="0" marR="0">
                        <a:lnSpc>
                          <a:spcPct val="100000"/>
                        </a:lnSpc>
                        <a:spcBef>
                          <a:spcPts val="0"/>
                        </a:spcBef>
                        <a:spcAft>
                          <a:spcPts val="0"/>
                        </a:spcAft>
                        <a:tabLst>
                          <a:tab pos="1458595" algn="l"/>
                          <a:tab pos="3327400" algn="l"/>
                          <a:tab pos="457200" algn="l"/>
                        </a:tabLst>
                      </a:pPr>
                      <a:r>
                        <a:rPr lang="en-US" sz="2000" b="1">
                          <a:solidFill>
                            <a:srgbClr val="000000"/>
                          </a:solidFill>
                          <a:effectLst/>
                          <a:latin typeface="Times New Roman"/>
                          <a:ea typeface="Times New Roman"/>
                          <a:cs typeface="Frutiger-BoldCn"/>
                        </a:rPr>
                        <a:t>Item</a:t>
                      </a:r>
                      <a:endParaRPr lang="en-US" sz="2000" b="1">
                        <a:solidFill>
                          <a:srgbClr val="000000"/>
                        </a:solidFill>
                        <a:effectLst/>
                        <a:latin typeface="Frutiger-BoldCn"/>
                        <a:ea typeface="Times New Roman"/>
                        <a:cs typeface="Frutiger-BoldCn"/>
                      </a:endParaRPr>
                    </a:p>
                  </a:txBody>
                  <a:tcPr marL="68580" marR="68580" marT="0" marB="0"/>
                </a:tc>
                <a:tc>
                  <a:txBody>
                    <a:bodyPr/>
                    <a:lstStyle/>
                    <a:p>
                      <a:pPr marL="0" marR="0" algn="ctr">
                        <a:lnSpc>
                          <a:spcPct val="100000"/>
                        </a:lnSpc>
                        <a:spcBef>
                          <a:spcPts val="0"/>
                        </a:spcBef>
                        <a:spcAft>
                          <a:spcPts val="0"/>
                        </a:spcAft>
                        <a:tabLst>
                          <a:tab pos="1458595" algn="l"/>
                          <a:tab pos="3327400" algn="l"/>
                          <a:tab pos="457200" algn="l"/>
                        </a:tabLst>
                      </a:pPr>
                      <a:r>
                        <a:rPr lang="en-US" sz="2000" b="1">
                          <a:solidFill>
                            <a:srgbClr val="000000"/>
                          </a:solidFill>
                          <a:effectLst/>
                          <a:latin typeface="Times New Roman"/>
                          <a:ea typeface="Times New Roman"/>
                          <a:cs typeface="Frutiger-BoldCn"/>
                        </a:rPr>
                        <a:t>Millions of $U.S.</a:t>
                      </a:r>
                      <a:endParaRPr lang="en-US" sz="2000" b="1">
                        <a:solidFill>
                          <a:srgbClr val="000000"/>
                        </a:solidFill>
                        <a:effectLst/>
                        <a:latin typeface="Frutiger-BoldCn"/>
                        <a:ea typeface="Times New Roman"/>
                        <a:cs typeface="Frutiger-BoldCn"/>
                      </a:endParaRPr>
                    </a:p>
                  </a:txBody>
                  <a:tcPr marL="68580" marR="68580" marT="0" marB="0"/>
                </a:tc>
                <a:extLst>
                  <a:ext uri="{0D108BD9-81ED-4DB2-BD59-A6C34878D82A}">
                    <a16:rowId xmlns:a16="http://schemas.microsoft.com/office/drawing/2014/main" xmlns="" val="10000"/>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Cell phones and other household goods</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0" algn="ct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64,074</a:t>
                      </a:r>
                      <a:endParaRPr lang="en-US" sz="200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1"/>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Computers</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0" algn="ct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46,091</a:t>
                      </a:r>
                      <a:endParaRPr lang="en-US" sz="200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2"/>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Computer accessories</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0" algn="ct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31,181</a:t>
                      </a:r>
                      <a:endParaRPr lang="en-US" sz="200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3"/>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Toys, games, and sporting goods</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0" algn="ct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25,608</a:t>
                      </a:r>
                      <a:endParaRPr lang="en-US" sz="200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4"/>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Apparel, textiles, nonwool or cotton</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0" algn="ct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22,957</a:t>
                      </a:r>
                      <a:endParaRPr lang="en-US" sz="200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5"/>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Telecommunications equipment</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0" algn="ct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22,454</a:t>
                      </a:r>
                      <a:endParaRPr lang="en-US" sz="200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6"/>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Furniture, household goods, etc.</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0" algn="ct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16,705</a:t>
                      </a:r>
                      <a:endParaRPr lang="en-US" sz="200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7"/>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Apparel, household goods—cotton</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0" algn="ct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14,413</a:t>
                      </a:r>
                      <a:endParaRPr lang="en-US" sz="200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8"/>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Footwear</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0" algn="ctr">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14,294</a:t>
                      </a:r>
                      <a:endParaRPr lang="en-US" sz="200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09"/>
                  </a:ext>
                </a:extLst>
              </a:tr>
              <a:tr h="370840">
                <a:tc>
                  <a:txBody>
                    <a:bodyPr/>
                    <a:lstStyle/>
                    <a:p>
                      <a:pPr marL="0" marR="0">
                        <a:lnSpc>
                          <a:spcPct val="100000"/>
                        </a:lnSpc>
                        <a:spcBef>
                          <a:spcPts val="0"/>
                        </a:spcBef>
                        <a:spcAft>
                          <a:spcPts val="0"/>
                        </a:spcAft>
                        <a:tabLst>
                          <a:tab pos="1458595" algn="l"/>
                          <a:tab pos="2863850" algn="l"/>
                          <a:tab pos="457200" algn="l"/>
                        </a:tabLst>
                      </a:pPr>
                      <a:r>
                        <a:rPr lang="en-US" sz="2000">
                          <a:solidFill>
                            <a:srgbClr val="000000"/>
                          </a:solidFill>
                          <a:effectLst/>
                          <a:latin typeface="Calibri"/>
                          <a:ea typeface="Times New Roman"/>
                          <a:cs typeface="TimesTen-Roman"/>
                        </a:rPr>
                        <a:t>Other parts and accessories of vehicles</a:t>
                      </a:r>
                      <a:endParaRPr lang="en-US" sz="2000">
                        <a:solidFill>
                          <a:srgbClr val="000000"/>
                        </a:solidFill>
                        <a:effectLst/>
                        <a:latin typeface="TimesTen-Roman"/>
                        <a:ea typeface="Times New Roman"/>
                        <a:cs typeface="TimesTen-Roman"/>
                      </a:endParaRPr>
                    </a:p>
                  </a:txBody>
                  <a:tcPr marL="68580" marR="68580" marT="0" marB="0" anchor="b"/>
                </a:tc>
                <a:tc>
                  <a:txBody>
                    <a:bodyPr/>
                    <a:lstStyle/>
                    <a:p>
                      <a:pPr marL="0" marR="0" algn="ctr">
                        <a:lnSpc>
                          <a:spcPct val="100000"/>
                        </a:lnSpc>
                        <a:spcBef>
                          <a:spcPts val="0"/>
                        </a:spcBef>
                        <a:spcAft>
                          <a:spcPts val="0"/>
                        </a:spcAft>
                        <a:tabLst>
                          <a:tab pos="1458595" algn="l"/>
                          <a:tab pos="2863850" algn="l"/>
                          <a:tab pos="457200" algn="l"/>
                        </a:tabLst>
                      </a:pPr>
                      <a:r>
                        <a:rPr lang="en-US" sz="2000" dirty="0">
                          <a:solidFill>
                            <a:srgbClr val="000000"/>
                          </a:solidFill>
                          <a:effectLst/>
                          <a:latin typeface="Calibri"/>
                          <a:ea typeface="Times New Roman"/>
                          <a:cs typeface="TimesTen-Roman"/>
                        </a:rPr>
                        <a:t>13,392</a:t>
                      </a:r>
                      <a:endParaRPr lang="en-US" sz="2000" dirty="0">
                        <a:solidFill>
                          <a:srgbClr val="000000"/>
                        </a:solidFill>
                        <a:effectLst/>
                        <a:latin typeface="TimesTen-Roman"/>
                        <a:ea typeface="Times New Roman"/>
                        <a:cs typeface="TimesTen-Roman"/>
                      </a:endParaRPr>
                    </a:p>
                  </a:txBody>
                  <a:tcPr marL="68580" marR="68580" marT="0" marB="0" anchor="b"/>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4137054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Case Study:  China’s Top 10 Exports to the U.S. </a:t>
            </a:r>
            <a:r>
              <a:rPr lang="en-US" sz="3100" b="1" dirty="0" smtClean="0">
                <a:solidFill>
                  <a:srgbClr val="007FA3"/>
                </a:solidFill>
              </a:rPr>
              <a:t>(2 </a:t>
            </a:r>
            <a:r>
              <a:rPr lang="en-US" sz="3100" b="1" dirty="0">
                <a:solidFill>
                  <a:srgbClr val="007FA3"/>
                </a:solidFill>
              </a:rPr>
              <a:t>of 2)</a:t>
            </a:r>
            <a:endParaRPr lang="en-US" b="1" dirty="0">
              <a:solidFill>
                <a:srgbClr val="007FA3"/>
              </a:solidFill>
            </a:endParaRPr>
          </a:p>
        </p:txBody>
      </p:sp>
      <p:sp>
        <p:nvSpPr>
          <p:cNvPr id="3" name="Content Placeholder 2"/>
          <p:cNvSpPr>
            <a:spLocks noGrp="1"/>
          </p:cNvSpPr>
          <p:nvPr>
            <p:ph idx="1"/>
          </p:nvPr>
        </p:nvSpPr>
        <p:spPr/>
        <p:txBody>
          <a:bodyPr>
            <a:normAutofit fontScale="92500" lnSpcReduction="10000"/>
          </a:bodyPr>
          <a:lstStyle/>
          <a:p>
            <a:pPr>
              <a:buClr>
                <a:srgbClr val="007FA3"/>
              </a:buClr>
            </a:pPr>
            <a:r>
              <a:rPr lang="en-US" dirty="0" smtClean="0"/>
              <a:t>The product cycle and China’s labor endowment explain many of their top exports to the U.S.</a:t>
            </a:r>
          </a:p>
          <a:p>
            <a:pPr lvl="1">
              <a:buClr>
                <a:srgbClr val="007FA3"/>
              </a:buClr>
            </a:pPr>
            <a:r>
              <a:rPr lang="en-US" dirty="0" smtClean="0"/>
              <a:t>Standardized production:  cell phones, computers, telecommunications equipment.</a:t>
            </a:r>
          </a:p>
          <a:p>
            <a:pPr lvl="1">
              <a:buClr>
                <a:srgbClr val="007FA3"/>
              </a:buClr>
            </a:pPr>
            <a:r>
              <a:rPr lang="en-US" dirty="0" smtClean="0"/>
              <a:t>Labor intensive production:  toys, games, sporting goods, furniture, apparel, footwear.</a:t>
            </a:r>
          </a:p>
          <a:p>
            <a:endParaRPr lang="en-US" dirty="0" smtClean="0"/>
          </a:p>
          <a:p>
            <a:pPr>
              <a:buClr>
                <a:srgbClr val="007FA3"/>
              </a:buClr>
            </a:pPr>
            <a:r>
              <a:rPr lang="en-US" dirty="0" smtClean="0"/>
              <a:t>Over time, China moves up the ladder of comparative advantage, producing more capital intensive and skilled labor intensive goods.</a:t>
            </a:r>
            <a:endParaRPr lang="en-US" dirty="0"/>
          </a:p>
        </p:txBody>
      </p:sp>
    </p:spTree>
    <p:extLst>
      <p:ext uri="{BB962C8B-B14F-4D97-AF65-F5344CB8AC3E}">
        <p14:creationId xmlns:p14="http://schemas.microsoft.com/office/powerpoint/2010/main" val="3352029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07030"/>
          </a:xfrm>
        </p:spPr>
        <p:txBody>
          <a:bodyPr>
            <a:noAutofit/>
          </a:bodyPr>
          <a:lstStyle/>
          <a:p>
            <a:r>
              <a:rPr lang="en-US" sz="3600" b="1" dirty="0" smtClean="0">
                <a:solidFill>
                  <a:srgbClr val="007FA3"/>
                </a:solidFill>
              </a:rPr>
              <a:t>Extension of the HO Model:  Investing versus Trading </a:t>
            </a:r>
            <a:r>
              <a:rPr lang="en-US" sz="2800" b="1" dirty="0" smtClean="0">
                <a:solidFill>
                  <a:srgbClr val="007FA3"/>
                </a:solidFill>
              </a:rPr>
              <a:t>(1 of 4)</a:t>
            </a:r>
            <a:endParaRPr lang="en-US" sz="2800" b="1" dirty="0">
              <a:solidFill>
                <a:srgbClr val="007FA3"/>
              </a:solidFill>
            </a:endParaRPr>
          </a:p>
        </p:txBody>
      </p:sp>
      <p:sp>
        <p:nvSpPr>
          <p:cNvPr id="3" name="Content Placeholder 2"/>
          <p:cNvSpPr>
            <a:spLocks noGrp="1"/>
          </p:cNvSpPr>
          <p:nvPr>
            <p:ph idx="1"/>
          </p:nvPr>
        </p:nvSpPr>
        <p:spPr>
          <a:xfrm>
            <a:off x="613832" y="1820333"/>
            <a:ext cx="8072967" cy="4305830"/>
          </a:xfrm>
        </p:spPr>
        <p:txBody>
          <a:bodyPr>
            <a:normAutofit lnSpcReduction="10000"/>
          </a:bodyPr>
          <a:lstStyle/>
          <a:p>
            <a:pPr>
              <a:buClr>
                <a:srgbClr val="007FA3"/>
              </a:buClr>
            </a:pPr>
            <a:r>
              <a:rPr lang="en-US" dirty="0" smtClean="0"/>
              <a:t>In the HO Model, countries export one thing, import something different.  </a:t>
            </a:r>
          </a:p>
          <a:p>
            <a:endParaRPr lang="en-US" dirty="0" smtClean="0"/>
          </a:p>
          <a:p>
            <a:pPr>
              <a:buClr>
                <a:srgbClr val="007FA3"/>
              </a:buClr>
            </a:pPr>
            <a:r>
              <a:rPr lang="en-US" dirty="0" smtClean="0"/>
              <a:t>In the product cycle, firms invest abroad and some output may be sent back home.</a:t>
            </a:r>
          </a:p>
          <a:p>
            <a:pPr lvl="1">
              <a:buClr>
                <a:srgbClr val="007FA3"/>
              </a:buClr>
            </a:pPr>
            <a:r>
              <a:rPr lang="en-US" dirty="0" smtClean="0"/>
              <a:t>A significant share of imports are </a:t>
            </a:r>
            <a:r>
              <a:rPr lang="en-US" b="1" dirty="0" err="1" smtClean="0"/>
              <a:t>intrafirm</a:t>
            </a:r>
            <a:r>
              <a:rPr lang="en-US" b="1" dirty="0" smtClean="0"/>
              <a:t> trade</a:t>
            </a:r>
            <a:r>
              <a:rPr lang="en-US" dirty="0" smtClean="0"/>
              <a:t>:  Trade within one firm.  </a:t>
            </a:r>
          </a:p>
          <a:p>
            <a:pPr lvl="1">
              <a:buClr>
                <a:srgbClr val="007FA3"/>
              </a:buClr>
            </a:pPr>
            <a:r>
              <a:rPr lang="en-US" dirty="0" smtClean="0"/>
              <a:t>In the mid-1990s, around 1/3 of U.S. goods exports and 2/5ths of imports were </a:t>
            </a:r>
            <a:r>
              <a:rPr lang="en-US" dirty="0" err="1" smtClean="0"/>
              <a:t>intrafirm</a:t>
            </a:r>
            <a:r>
              <a:rPr lang="en-US" dirty="0" smtClean="0"/>
              <a:t>.</a:t>
            </a:r>
          </a:p>
        </p:txBody>
      </p:sp>
    </p:spTree>
    <p:extLst>
      <p:ext uri="{BB962C8B-B14F-4D97-AF65-F5344CB8AC3E}">
        <p14:creationId xmlns:p14="http://schemas.microsoft.com/office/powerpoint/2010/main" val="18040119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07030"/>
          </a:xfrm>
        </p:spPr>
        <p:txBody>
          <a:bodyPr>
            <a:noAutofit/>
          </a:bodyPr>
          <a:lstStyle/>
          <a:p>
            <a:r>
              <a:rPr lang="en-US" sz="3600" b="1" dirty="0">
                <a:solidFill>
                  <a:srgbClr val="007FA3"/>
                </a:solidFill>
              </a:rPr>
              <a:t>Extension of the HO Model:  Investing versus Trading </a:t>
            </a:r>
            <a:r>
              <a:rPr lang="en-US" sz="2800" b="1" dirty="0" smtClean="0">
                <a:solidFill>
                  <a:srgbClr val="007FA3"/>
                </a:solidFill>
              </a:rPr>
              <a:t>(2 </a:t>
            </a:r>
            <a:r>
              <a:rPr lang="en-US" sz="2800" b="1" dirty="0">
                <a:solidFill>
                  <a:srgbClr val="007FA3"/>
                </a:solidFill>
              </a:rPr>
              <a:t>of 4)</a:t>
            </a:r>
            <a:endParaRPr lang="en-US" sz="3600" b="1" dirty="0">
              <a:solidFill>
                <a:srgbClr val="007FA3"/>
              </a:solidFill>
            </a:endParaRPr>
          </a:p>
        </p:txBody>
      </p:sp>
      <p:sp>
        <p:nvSpPr>
          <p:cNvPr id="3" name="Content Placeholder 2"/>
          <p:cNvSpPr>
            <a:spLocks noGrp="1"/>
          </p:cNvSpPr>
          <p:nvPr>
            <p:ph idx="1"/>
          </p:nvPr>
        </p:nvSpPr>
        <p:spPr>
          <a:xfrm>
            <a:off x="613832" y="1820333"/>
            <a:ext cx="8072967" cy="4305830"/>
          </a:xfrm>
        </p:spPr>
        <p:txBody>
          <a:bodyPr>
            <a:normAutofit fontScale="92500" lnSpcReduction="10000"/>
          </a:bodyPr>
          <a:lstStyle/>
          <a:p>
            <a:pPr>
              <a:buClr>
                <a:srgbClr val="007FA3"/>
              </a:buClr>
            </a:pPr>
            <a:r>
              <a:rPr lang="en-US" dirty="0" smtClean="0"/>
              <a:t>The </a:t>
            </a:r>
            <a:r>
              <a:rPr lang="en-US" b="1" dirty="0" smtClean="0"/>
              <a:t>OLI theory</a:t>
            </a:r>
            <a:r>
              <a:rPr lang="en-US" dirty="0" smtClean="0"/>
              <a:t> explains why firms choose to invest abroad instead of trading.</a:t>
            </a:r>
          </a:p>
          <a:p>
            <a:pPr lvl="1">
              <a:buClr>
                <a:srgbClr val="007FA3"/>
              </a:buClr>
            </a:pPr>
            <a:r>
              <a:rPr lang="en-US" dirty="0" smtClean="0"/>
              <a:t>O:  </a:t>
            </a:r>
            <a:r>
              <a:rPr lang="en-US" u="sng" dirty="0" smtClean="0"/>
              <a:t>Ownership</a:t>
            </a:r>
            <a:r>
              <a:rPr lang="en-US" dirty="0" smtClean="0"/>
              <a:t> of an asset that makes a firm competitive, e.g., technology, trademark, reputation, etc.</a:t>
            </a:r>
          </a:p>
          <a:p>
            <a:pPr lvl="1">
              <a:buClr>
                <a:srgbClr val="007FA3"/>
              </a:buClr>
            </a:pPr>
            <a:r>
              <a:rPr lang="en-US" dirty="0" smtClean="0"/>
              <a:t>L:  </a:t>
            </a:r>
            <a:r>
              <a:rPr lang="en-US" u="sng" dirty="0" smtClean="0"/>
              <a:t>Location </a:t>
            </a:r>
            <a:r>
              <a:rPr lang="en-US" dirty="0" smtClean="0"/>
              <a:t>abroad offers some advantage, such as proximity to markets, lower production costs, etc.</a:t>
            </a:r>
          </a:p>
          <a:p>
            <a:pPr lvl="1">
              <a:buClr>
                <a:srgbClr val="007FA3"/>
              </a:buClr>
            </a:pPr>
            <a:r>
              <a:rPr lang="en-US" dirty="0" smtClean="0"/>
              <a:t>I:  </a:t>
            </a:r>
            <a:r>
              <a:rPr lang="en-US" u="sng" dirty="0" smtClean="0"/>
              <a:t>Internalization</a:t>
            </a:r>
            <a:r>
              <a:rPr lang="en-US" dirty="0" smtClean="0"/>
              <a:t> of the advantage instead of subcontracting or selling the right to produce the product.</a:t>
            </a:r>
          </a:p>
        </p:txBody>
      </p:sp>
    </p:spTree>
    <p:extLst>
      <p:ext uri="{BB962C8B-B14F-4D97-AF65-F5344CB8AC3E}">
        <p14:creationId xmlns:p14="http://schemas.microsoft.com/office/powerpoint/2010/main" val="659772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FA3"/>
                </a:solidFill>
              </a:rPr>
              <a:t>Learning Objectives </a:t>
            </a:r>
            <a:r>
              <a:rPr lang="en-US" sz="2800" b="1" dirty="0" smtClean="0">
                <a:solidFill>
                  <a:srgbClr val="007FA3"/>
                </a:solidFill>
              </a:rPr>
              <a:t>(2 </a:t>
            </a:r>
            <a:r>
              <a:rPr lang="en-US" sz="2800" b="1" dirty="0">
                <a:solidFill>
                  <a:srgbClr val="007FA3"/>
                </a:solidFill>
              </a:rPr>
              <a:t>of 2)</a:t>
            </a:r>
            <a:endParaRPr lang="en-US" b="1" dirty="0">
              <a:solidFill>
                <a:srgbClr val="007FA3"/>
              </a:solidFill>
            </a:endParaRPr>
          </a:p>
        </p:txBody>
      </p:sp>
      <p:sp>
        <p:nvSpPr>
          <p:cNvPr id="3" name="Content Placeholder 2"/>
          <p:cNvSpPr>
            <a:spLocks noGrp="1"/>
          </p:cNvSpPr>
          <p:nvPr>
            <p:ph idx="1"/>
          </p:nvPr>
        </p:nvSpPr>
        <p:spPr/>
        <p:txBody>
          <a:bodyPr>
            <a:normAutofit lnSpcReduction="10000"/>
          </a:bodyPr>
          <a:lstStyle/>
          <a:p>
            <a:pPr marL="0" indent="0">
              <a:buNone/>
            </a:pPr>
            <a:r>
              <a:rPr lang="en-US" b="1" dirty="0" smtClean="0">
                <a:solidFill>
                  <a:schemeClr val="accent4">
                    <a:lumMod val="50000"/>
                  </a:schemeClr>
                </a:solidFill>
              </a:rPr>
              <a:t>4.4</a:t>
            </a:r>
            <a:r>
              <a:rPr lang="en-US" dirty="0" smtClean="0"/>
              <a:t>  Explain the trade-offs for firms between trading and investing internationally.</a:t>
            </a:r>
          </a:p>
          <a:p>
            <a:pPr marL="0" indent="0">
              <a:buNone/>
            </a:pPr>
            <a:endParaRPr lang="en-US" dirty="0"/>
          </a:p>
          <a:p>
            <a:pPr marL="0" indent="0">
              <a:buNone/>
            </a:pPr>
            <a:r>
              <a:rPr lang="en-US" b="1" dirty="0" smtClean="0">
                <a:solidFill>
                  <a:schemeClr val="accent4">
                    <a:lumMod val="50000"/>
                  </a:schemeClr>
                </a:solidFill>
              </a:rPr>
              <a:t>4.5</a:t>
            </a:r>
            <a:r>
              <a:rPr lang="en-US" dirty="0" smtClean="0"/>
              <a:t>  Give examples of the determinants of international migration ad its impact on comparative advantage.</a:t>
            </a:r>
          </a:p>
          <a:p>
            <a:pPr marL="0" indent="0">
              <a:buNone/>
            </a:pPr>
            <a:endParaRPr lang="en-US" dirty="0"/>
          </a:p>
          <a:p>
            <a:pPr marL="0" indent="0">
              <a:buNone/>
            </a:pPr>
            <a:r>
              <a:rPr lang="en-US" b="1" dirty="0" smtClean="0">
                <a:solidFill>
                  <a:schemeClr val="accent4">
                    <a:lumMod val="50000"/>
                  </a:schemeClr>
                </a:solidFill>
              </a:rPr>
              <a:t>4.6</a:t>
            </a:r>
            <a:r>
              <a:rPr lang="en-US" dirty="0" smtClean="0"/>
              <a:t>  Describe the controversies surrounding the impact of international trade on wages and jobs.</a:t>
            </a:r>
            <a:endParaRPr lang="en-US" dirty="0"/>
          </a:p>
        </p:txBody>
      </p:sp>
    </p:spTree>
    <p:extLst>
      <p:ext uri="{BB962C8B-B14F-4D97-AF65-F5344CB8AC3E}">
        <p14:creationId xmlns:p14="http://schemas.microsoft.com/office/powerpoint/2010/main" val="38065798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07030"/>
          </a:xfrm>
        </p:spPr>
        <p:txBody>
          <a:bodyPr>
            <a:noAutofit/>
          </a:bodyPr>
          <a:lstStyle/>
          <a:p>
            <a:r>
              <a:rPr lang="en-US" sz="3600" b="1" dirty="0">
                <a:solidFill>
                  <a:srgbClr val="007FA3"/>
                </a:solidFill>
              </a:rPr>
              <a:t>Extension of the HO Model:  Investing versus Trading </a:t>
            </a:r>
            <a:r>
              <a:rPr lang="en-US" sz="2800" b="1" dirty="0" smtClean="0">
                <a:solidFill>
                  <a:srgbClr val="007FA3"/>
                </a:solidFill>
              </a:rPr>
              <a:t>(3 </a:t>
            </a:r>
            <a:r>
              <a:rPr lang="en-US" sz="2800" b="1" dirty="0">
                <a:solidFill>
                  <a:srgbClr val="007FA3"/>
                </a:solidFill>
              </a:rPr>
              <a:t>of 4)</a:t>
            </a:r>
            <a:endParaRPr lang="en-US" sz="3600" b="1" dirty="0">
              <a:solidFill>
                <a:srgbClr val="007FA3"/>
              </a:solidFill>
            </a:endParaRPr>
          </a:p>
        </p:txBody>
      </p:sp>
      <p:sp>
        <p:nvSpPr>
          <p:cNvPr id="3" name="Content Placeholder 2"/>
          <p:cNvSpPr>
            <a:spLocks noGrp="1"/>
          </p:cNvSpPr>
          <p:nvPr>
            <p:ph idx="1"/>
          </p:nvPr>
        </p:nvSpPr>
        <p:spPr>
          <a:xfrm>
            <a:off x="613832" y="1820333"/>
            <a:ext cx="8072967" cy="4305830"/>
          </a:xfrm>
        </p:spPr>
        <p:txBody>
          <a:bodyPr>
            <a:normAutofit fontScale="92500" lnSpcReduction="20000"/>
          </a:bodyPr>
          <a:lstStyle/>
          <a:p>
            <a:pPr>
              <a:buClr>
                <a:srgbClr val="007FA3"/>
              </a:buClr>
            </a:pPr>
            <a:r>
              <a:rPr lang="en-US" b="1" dirty="0" smtClean="0"/>
              <a:t>Outsourcing </a:t>
            </a:r>
            <a:r>
              <a:rPr lang="en-US" dirty="0" smtClean="0"/>
              <a:t>refers to moving some part of production to another firm, either inside the home country or outside.</a:t>
            </a:r>
          </a:p>
          <a:p>
            <a:pPr>
              <a:buClr>
                <a:srgbClr val="007FA3"/>
              </a:buClr>
            </a:pPr>
            <a:endParaRPr lang="en-US" dirty="0" smtClean="0"/>
          </a:p>
          <a:p>
            <a:pPr>
              <a:buClr>
                <a:srgbClr val="007FA3"/>
              </a:buClr>
            </a:pPr>
            <a:r>
              <a:rPr lang="en-US" b="1" dirty="0" smtClean="0"/>
              <a:t>Off-shoring </a:t>
            </a:r>
            <a:r>
              <a:rPr lang="en-US" dirty="0" smtClean="0"/>
              <a:t>refers to moving some or all of production abroad.</a:t>
            </a:r>
          </a:p>
          <a:p>
            <a:pPr lvl="1">
              <a:buClr>
                <a:srgbClr val="007FA3"/>
              </a:buClr>
            </a:pPr>
            <a:r>
              <a:rPr lang="en-US" dirty="0" smtClean="0"/>
              <a:t>If a firm off-shores but does not outsource, it is working with a </a:t>
            </a:r>
            <a:r>
              <a:rPr lang="en-US" b="1" dirty="0" smtClean="0"/>
              <a:t>foreign affiliate.</a:t>
            </a:r>
          </a:p>
          <a:p>
            <a:pPr lvl="1">
              <a:buClr>
                <a:srgbClr val="007FA3"/>
              </a:buClr>
            </a:pPr>
            <a:r>
              <a:rPr lang="en-US" dirty="0" smtClean="0"/>
              <a:t>All combinations of off-shoring and outsourcing are possible.</a:t>
            </a:r>
          </a:p>
        </p:txBody>
      </p:sp>
    </p:spTree>
    <p:extLst>
      <p:ext uri="{BB962C8B-B14F-4D97-AF65-F5344CB8AC3E}">
        <p14:creationId xmlns:p14="http://schemas.microsoft.com/office/powerpoint/2010/main" val="36128915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07030"/>
          </a:xfrm>
        </p:spPr>
        <p:txBody>
          <a:bodyPr>
            <a:noAutofit/>
          </a:bodyPr>
          <a:lstStyle/>
          <a:p>
            <a:r>
              <a:rPr lang="en-US" sz="3600" b="1" dirty="0">
                <a:solidFill>
                  <a:srgbClr val="007FA3"/>
                </a:solidFill>
              </a:rPr>
              <a:t>Extension of the HO Model:  Investing versus Trading </a:t>
            </a:r>
            <a:r>
              <a:rPr lang="en-US" sz="2800" b="1" dirty="0" smtClean="0">
                <a:solidFill>
                  <a:srgbClr val="007FA3"/>
                </a:solidFill>
              </a:rPr>
              <a:t>(4 </a:t>
            </a:r>
            <a:r>
              <a:rPr lang="en-US" sz="2800" b="1" dirty="0">
                <a:solidFill>
                  <a:srgbClr val="007FA3"/>
                </a:solidFill>
              </a:rPr>
              <a:t>of 4)</a:t>
            </a:r>
            <a:endParaRPr lang="en-US" sz="3600" b="1" dirty="0">
              <a:solidFill>
                <a:srgbClr val="007FA3"/>
              </a:solidFill>
            </a:endParaRPr>
          </a:p>
        </p:txBody>
      </p:sp>
      <p:sp>
        <p:nvSpPr>
          <p:cNvPr id="3" name="Content Placeholder 2"/>
          <p:cNvSpPr>
            <a:spLocks noGrp="1"/>
          </p:cNvSpPr>
          <p:nvPr>
            <p:ph idx="1"/>
          </p:nvPr>
        </p:nvSpPr>
        <p:spPr>
          <a:xfrm>
            <a:off x="613832" y="1820333"/>
            <a:ext cx="8072967" cy="4305830"/>
          </a:xfrm>
        </p:spPr>
        <p:txBody>
          <a:bodyPr>
            <a:normAutofit fontScale="92500" lnSpcReduction="10000"/>
          </a:bodyPr>
          <a:lstStyle/>
          <a:p>
            <a:pPr>
              <a:buClr>
                <a:srgbClr val="007FA3"/>
              </a:buClr>
            </a:pPr>
            <a:r>
              <a:rPr lang="en-US" dirty="0" smtClean="0"/>
              <a:t>Modern telecommunications and transportation make off-shoring easier today.</a:t>
            </a:r>
          </a:p>
          <a:p>
            <a:endParaRPr lang="en-US" dirty="0" smtClean="0"/>
          </a:p>
          <a:p>
            <a:pPr>
              <a:buClr>
                <a:srgbClr val="007FA3"/>
              </a:buClr>
            </a:pPr>
            <a:r>
              <a:rPr lang="en-US" dirty="0" smtClean="0"/>
              <a:t>This heightens worries about the effects of off-shoring.</a:t>
            </a:r>
          </a:p>
          <a:p>
            <a:pPr lvl="1">
              <a:buClr>
                <a:srgbClr val="007FA3"/>
              </a:buClr>
            </a:pPr>
            <a:r>
              <a:rPr lang="en-US" dirty="0"/>
              <a:t>T</a:t>
            </a:r>
            <a:r>
              <a:rPr lang="en-US" dirty="0" smtClean="0"/>
              <a:t>he loss of manufacturing jobs.</a:t>
            </a:r>
          </a:p>
          <a:p>
            <a:pPr lvl="1">
              <a:buClr>
                <a:srgbClr val="007FA3"/>
              </a:buClr>
            </a:pPr>
            <a:r>
              <a:rPr lang="en-US" dirty="0"/>
              <a:t>T</a:t>
            </a:r>
            <a:r>
              <a:rPr lang="en-US" dirty="0" smtClean="0"/>
              <a:t>echnology theft (non-enforcement of patents, etc.)</a:t>
            </a:r>
          </a:p>
          <a:p>
            <a:pPr lvl="1">
              <a:buClr>
                <a:srgbClr val="007FA3"/>
              </a:buClr>
            </a:pPr>
            <a:r>
              <a:rPr lang="en-US" dirty="0"/>
              <a:t>S</a:t>
            </a:r>
            <a:r>
              <a:rPr lang="en-US" dirty="0" smtClean="0"/>
              <a:t>ervices might be next:  medical services, accounting, IT, etc., delivered over the internet.</a:t>
            </a:r>
          </a:p>
          <a:p>
            <a:endParaRPr lang="en-US" dirty="0" smtClean="0"/>
          </a:p>
          <a:p>
            <a:pPr lvl="1"/>
            <a:endParaRPr lang="en-US" dirty="0" smtClean="0"/>
          </a:p>
        </p:txBody>
      </p:sp>
    </p:spTree>
    <p:extLst>
      <p:ext uri="{BB962C8B-B14F-4D97-AF65-F5344CB8AC3E}">
        <p14:creationId xmlns:p14="http://schemas.microsoft.com/office/powerpoint/2010/main" val="25167217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07030"/>
          </a:xfrm>
        </p:spPr>
        <p:txBody>
          <a:bodyPr>
            <a:noAutofit/>
          </a:bodyPr>
          <a:lstStyle/>
          <a:p>
            <a:r>
              <a:rPr lang="en-US" sz="3600" b="1" dirty="0" smtClean="0">
                <a:solidFill>
                  <a:srgbClr val="007FA3"/>
                </a:solidFill>
              </a:rPr>
              <a:t>Extension of the HO Model:  Internationally Mobile </a:t>
            </a:r>
            <a:r>
              <a:rPr lang="en-US" sz="3600" b="1" dirty="0">
                <a:solidFill>
                  <a:srgbClr val="007FA3"/>
                </a:solidFill>
              </a:rPr>
              <a:t>L</a:t>
            </a:r>
            <a:r>
              <a:rPr lang="en-US" sz="3600" b="1" dirty="0" smtClean="0">
                <a:solidFill>
                  <a:srgbClr val="007FA3"/>
                </a:solidFill>
              </a:rPr>
              <a:t>abor </a:t>
            </a:r>
            <a:r>
              <a:rPr lang="en-US" sz="2800" b="1" dirty="0" smtClean="0">
                <a:solidFill>
                  <a:srgbClr val="007FA3"/>
                </a:solidFill>
              </a:rPr>
              <a:t>(1 of 2)</a:t>
            </a:r>
            <a:endParaRPr lang="en-US" sz="2800" b="1" dirty="0">
              <a:solidFill>
                <a:srgbClr val="007FA3"/>
              </a:solidFill>
            </a:endParaRPr>
          </a:p>
        </p:txBody>
      </p:sp>
      <p:sp>
        <p:nvSpPr>
          <p:cNvPr id="3" name="Content Placeholder 2"/>
          <p:cNvSpPr>
            <a:spLocks noGrp="1"/>
          </p:cNvSpPr>
          <p:nvPr>
            <p:ph idx="1"/>
          </p:nvPr>
        </p:nvSpPr>
        <p:spPr>
          <a:xfrm>
            <a:off x="613832" y="1820332"/>
            <a:ext cx="8072967" cy="4487335"/>
          </a:xfrm>
        </p:spPr>
        <p:txBody>
          <a:bodyPr>
            <a:normAutofit fontScale="62500" lnSpcReduction="20000"/>
          </a:bodyPr>
          <a:lstStyle/>
          <a:p>
            <a:pPr>
              <a:buClr>
                <a:srgbClr val="007FA3"/>
              </a:buClr>
            </a:pPr>
            <a:r>
              <a:rPr lang="en-US" dirty="0" smtClean="0"/>
              <a:t>The HO Model assumes that workers cannot move across international borders.</a:t>
            </a:r>
          </a:p>
          <a:p>
            <a:endParaRPr lang="en-US" dirty="0" smtClean="0"/>
          </a:p>
          <a:p>
            <a:pPr>
              <a:buClr>
                <a:srgbClr val="007FA3"/>
              </a:buClr>
            </a:pPr>
            <a:r>
              <a:rPr lang="en-US" dirty="0" smtClean="0"/>
              <a:t>In 2013, there were an estimated 231 million international migrants.</a:t>
            </a:r>
          </a:p>
          <a:p>
            <a:pPr lvl="1">
              <a:buClr>
                <a:srgbClr val="007FA3"/>
              </a:buClr>
            </a:pPr>
            <a:r>
              <a:rPr lang="en-US" dirty="0" smtClean="0"/>
              <a:t>20 percent were in the U.S.</a:t>
            </a:r>
          </a:p>
          <a:p>
            <a:pPr lvl="1">
              <a:buClr>
                <a:srgbClr val="007FA3"/>
              </a:buClr>
            </a:pPr>
            <a:r>
              <a:rPr lang="en-US" dirty="0" smtClean="0"/>
              <a:t>Two-thirds were in high income countries.</a:t>
            </a:r>
          </a:p>
          <a:p>
            <a:endParaRPr lang="en-US" dirty="0" smtClean="0"/>
          </a:p>
          <a:p>
            <a:pPr>
              <a:buClr>
                <a:srgbClr val="007FA3"/>
              </a:buClr>
            </a:pPr>
            <a:r>
              <a:rPr lang="en-US" dirty="0" smtClean="0"/>
              <a:t>In theory, labor inflows can influence comparative advantage by changing the labor endowment.</a:t>
            </a:r>
          </a:p>
          <a:p>
            <a:pPr lvl="1">
              <a:buClr>
                <a:srgbClr val="007FA3"/>
              </a:buClr>
            </a:pPr>
            <a:r>
              <a:rPr lang="en-US" dirty="0" smtClean="0"/>
              <a:t>In the U.S. in the 1980s, the inflow of low skilled immigrants from Central America caused growth in California’s apparel sector.</a:t>
            </a:r>
          </a:p>
          <a:p>
            <a:pPr lvl="1">
              <a:buClr>
                <a:srgbClr val="007FA3"/>
              </a:buClr>
            </a:pPr>
            <a:r>
              <a:rPr lang="en-US" dirty="0" smtClean="0"/>
              <a:t>U.S. </a:t>
            </a:r>
            <a:r>
              <a:rPr lang="en-US" dirty="0"/>
              <a:t>a</a:t>
            </a:r>
            <a:r>
              <a:rPr lang="en-US" dirty="0" smtClean="0"/>
              <a:t>griculture relies on immigrant workers.</a:t>
            </a:r>
          </a:p>
          <a:p>
            <a:pPr lvl="1">
              <a:buClr>
                <a:srgbClr val="007FA3"/>
              </a:buClr>
            </a:pPr>
            <a:r>
              <a:rPr lang="en-US" dirty="0" smtClean="0"/>
              <a:t>Immigrants in some countries work mainly in sectors producing non-traded goods—construction, nursing, etc. </a:t>
            </a:r>
          </a:p>
        </p:txBody>
      </p:sp>
    </p:spTree>
    <p:extLst>
      <p:ext uri="{BB962C8B-B14F-4D97-AF65-F5344CB8AC3E}">
        <p14:creationId xmlns:p14="http://schemas.microsoft.com/office/powerpoint/2010/main" val="12628004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07030"/>
          </a:xfrm>
        </p:spPr>
        <p:txBody>
          <a:bodyPr>
            <a:noAutofit/>
          </a:bodyPr>
          <a:lstStyle/>
          <a:p>
            <a:r>
              <a:rPr lang="en-US" sz="3600" b="1" dirty="0">
                <a:solidFill>
                  <a:srgbClr val="007FA3"/>
                </a:solidFill>
              </a:rPr>
              <a:t>Extension of the HO Model:  Internationally Mobile Labor </a:t>
            </a:r>
            <a:r>
              <a:rPr lang="en-US" sz="2800" b="1" dirty="0">
                <a:solidFill>
                  <a:srgbClr val="007FA3"/>
                </a:solidFill>
              </a:rPr>
              <a:t>(1 of 2)</a:t>
            </a:r>
            <a:endParaRPr lang="en-US" sz="3600" b="1" dirty="0">
              <a:solidFill>
                <a:srgbClr val="007FA3"/>
              </a:solidFill>
            </a:endParaRPr>
          </a:p>
        </p:txBody>
      </p:sp>
      <p:sp>
        <p:nvSpPr>
          <p:cNvPr id="3" name="Content Placeholder 2"/>
          <p:cNvSpPr>
            <a:spLocks noGrp="1"/>
          </p:cNvSpPr>
          <p:nvPr>
            <p:ph idx="1"/>
          </p:nvPr>
        </p:nvSpPr>
        <p:spPr>
          <a:xfrm>
            <a:off x="613832" y="1820332"/>
            <a:ext cx="8072967" cy="4487335"/>
          </a:xfrm>
        </p:spPr>
        <p:txBody>
          <a:bodyPr>
            <a:normAutofit/>
          </a:bodyPr>
          <a:lstStyle/>
          <a:p>
            <a:pPr>
              <a:buClr>
                <a:srgbClr val="007FA3"/>
              </a:buClr>
            </a:pPr>
            <a:r>
              <a:rPr lang="en-US" dirty="0" smtClean="0"/>
              <a:t>Economic analysis of migration relies on three dominant factors:</a:t>
            </a:r>
          </a:p>
          <a:p>
            <a:pPr lvl="1">
              <a:buClr>
                <a:srgbClr val="007FA3"/>
              </a:buClr>
            </a:pPr>
            <a:r>
              <a:rPr lang="en-US" b="1" dirty="0" smtClean="0"/>
              <a:t>Demand pull factors</a:t>
            </a:r>
            <a:r>
              <a:rPr lang="en-US" dirty="0" smtClean="0"/>
              <a:t>:  Pull migrants in (jobs, higher wages, promises of a better life, etc.)</a:t>
            </a:r>
          </a:p>
          <a:p>
            <a:pPr lvl="1">
              <a:buClr>
                <a:srgbClr val="007FA3"/>
              </a:buClr>
            </a:pPr>
            <a:r>
              <a:rPr lang="en-US" b="1" dirty="0" smtClean="0"/>
              <a:t>Supply push factors</a:t>
            </a:r>
            <a:r>
              <a:rPr lang="en-US" dirty="0" smtClean="0"/>
              <a:t>:  Push migrants out of their home country (poverty, wars, persecution, etc.)</a:t>
            </a:r>
          </a:p>
          <a:p>
            <a:pPr lvl="1">
              <a:buClr>
                <a:srgbClr val="007FA3"/>
              </a:buClr>
            </a:pPr>
            <a:r>
              <a:rPr lang="en-US" b="1" dirty="0" smtClean="0"/>
              <a:t>Social networks</a:t>
            </a:r>
            <a:r>
              <a:rPr lang="en-US" dirty="0" smtClean="0"/>
              <a:t>:  Determine where they settle in the receiving country (where there are family, friends, community members from home).</a:t>
            </a:r>
          </a:p>
        </p:txBody>
      </p:sp>
    </p:spTree>
    <p:extLst>
      <p:ext uri="{BB962C8B-B14F-4D97-AF65-F5344CB8AC3E}">
        <p14:creationId xmlns:p14="http://schemas.microsoft.com/office/powerpoint/2010/main" val="23317374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Trade, Wages, and Jobs </a:t>
            </a:r>
            <a:r>
              <a:rPr lang="en-US" sz="2800" b="1" dirty="0" smtClean="0">
                <a:solidFill>
                  <a:srgbClr val="007FA3"/>
                </a:solidFill>
              </a:rPr>
              <a:t>(1 of 4) </a:t>
            </a:r>
            <a:endParaRPr lang="en-US" sz="2800" b="1" dirty="0">
              <a:solidFill>
                <a:srgbClr val="007FA3"/>
              </a:solidFill>
            </a:endParaRPr>
          </a:p>
        </p:txBody>
      </p:sp>
      <p:sp>
        <p:nvSpPr>
          <p:cNvPr id="3" name="Content Placeholder 2"/>
          <p:cNvSpPr>
            <a:spLocks noGrp="1"/>
          </p:cNvSpPr>
          <p:nvPr>
            <p:ph idx="1"/>
          </p:nvPr>
        </p:nvSpPr>
        <p:spPr/>
        <p:txBody>
          <a:bodyPr>
            <a:normAutofit fontScale="92500" lnSpcReduction="10000"/>
          </a:bodyPr>
          <a:lstStyle/>
          <a:p>
            <a:pPr>
              <a:buClr>
                <a:srgbClr val="007FA3"/>
              </a:buClr>
            </a:pPr>
            <a:r>
              <a:rPr lang="en-US" dirty="0" smtClean="0"/>
              <a:t>The industry and location of jobs (kinds of jobs) may be affected by trade.</a:t>
            </a:r>
          </a:p>
          <a:p>
            <a:pPr lvl="1">
              <a:buClr>
                <a:srgbClr val="007FA3"/>
              </a:buClr>
            </a:pPr>
            <a:r>
              <a:rPr lang="en-US" dirty="0" smtClean="0"/>
              <a:t>Moving along a PPC.</a:t>
            </a:r>
          </a:p>
          <a:p>
            <a:pPr lvl="1">
              <a:buClr>
                <a:srgbClr val="007FA3"/>
              </a:buClr>
            </a:pPr>
            <a:r>
              <a:rPr lang="en-US" dirty="0" smtClean="0"/>
              <a:t>There may be short run effects on jobs in particular industries.</a:t>
            </a:r>
          </a:p>
          <a:p>
            <a:endParaRPr lang="en-US" dirty="0"/>
          </a:p>
          <a:p>
            <a:pPr>
              <a:buClr>
                <a:srgbClr val="007FA3"/>
              </a:buClr>
            </a:pPr>
            <a:r>
              <a:rPr lang="en-US" dirty="0" smtClean="0"/>
              <a:t>The overall number of jobs is not determined by trade;  other factors are far more important.</a:t>
            </a:r>
          </a:p>
          <a:p>
            <a:pPr lvl="1">
              <a:buClr>
                <a:srgbClr val="007FA3"/>
              </a:buClr>
            </a:pPr>
            <a:r>
              <a:rPr lang="en-US" dirty="0" smtClean="0"/>
              <a:t>Fiscal and monetary policies.</a:t>
            </a:r>
          </a:p>
          <a:p>
            <a:pPr lvl="1">
              <a:buClr>
                <a:srgbClr val="007FA3"/>
              </a:buClr>
            </a:pPr>
            <a:r>
              <a:rPr lang="en-US" dirty="0" smtClean="0"/>
              <a:t>Labor market policies.</a:t>
            </a:r>
          </a:p>
        </p:txBody>
      </p:sp>
    </p:spTree>
    <p:extLst>
      <p:ext uri="{BB962C8B-B14F-4D97-AF65-F5344CB8AC3E}">
        <p14:creationId xmlns:p14="http://schemas.microsoft.com/office/powerpoint/2010/main" val="39791801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FA3"/>
                </a:solidFill>
              </a:rPr>
              <a:t>Trade, Wages, and Jobs </a:t>
            </a:r>
            <a:r>
              <a:rPr lang="en-US" sz="2800" b="1" dirty="0" smtClean="0">
                <a:solidFill>
                  <a:srgbClr val="007FA3"/>
                </a:solidFill>
              </a:rPr>
              <a:t>(2 </a:t>
            </a:r>
            <a:r>
              <a:rPr lang="en-US" sz="2800" b="1" dirty="0">
                <a:solidFill>
                  <a:srgbClr val="007FA3"/>
                </a:solidFill>
              </a:rPr>
              <a:t>of 4) </a:t>
            </a:r>
            <a:endParaRPr lang="en-US" b="1" dirty="0">
              <a:solidFill>
                <a:srgbClr val="007FA3"/>
              </a:solidFill>
            </a:endParaRPr>
          </a:p>
        </p:txBody>
      </p:sp>
      <p:sp>
        <p:nvSpPr>
          <p:cNvPr id="3" name="Content Placeholder 2"/>
          <p:cNvSpPr>
            <a:spLocks noGrp="1"/>
          </p:cNvSpPr>
          <p:nvPr>
            <p:ph idx="1"/>
          </p:nvPr>
        </p:nvSpPr>
        <p:spPr/>
        <p:txBody>
          <a:bodyPr>
            <a:normAutofit fontScale="92500" lnSpcReduction="20000"/>
          </a:bodyPr>
          <a:lstStyle/>
          <a:p>
            <a:pPr>
              <a:buClr>
                <a:srgbClr val="007FA3"/>
              </a:buClr>
            </a:pPr>
            <a:r>
              <a:rPr lang="en-US" dirty="0" smtClean="0"/>
              <a:t>Manufacturing is the most discussed case.</a:t>
            </a:r>
          </a:p>
          <a:p>
            <a:pPr lvl="1">
              <a:buClr>
                <a:srgbClr val="007FA3"/>
              </a:buClr>
            </a:pPr>
            <a:r>
              <a:rPr lang="en-US" dirty="0" smtClean="0"/>
              <a:t>Productivity increases reduce the need for labor.</a:t>
            </a:r>
          </a:p>
          <a:p>
            <a:pPr lvl="1">
              <a:buClr>
                <a:srgbClr val="007FA3"/>
              </a:buClr>
            </a:pPr>
            <a:r>
              <a:rPr lang="en-US" dirty="0" smtClean="0"/>
              <a:t>Services and manufactured goods production expand with income, but more and more labor ends up in services because its productivity does not rise as fast as in manufacturing.</a:t>
            </a:r>
          </a:p>
          <a:p>
            <a:endParaRPr lang="en-US" dirty="0" smtClean="0"/>
          </a:p>
          <a:p>
            <a:pPr>
              <a:buClr>
                <a:srgbClr val="007FA3"/>
              </a:buClr>
            </a:pPr>
            <a:r>
              <a:rPr lang="en-US" dirty="0" smtClean="0"/>
              <a:t>Much more manufacturing production today is exposed to international competition.</a:t>
            </a:r>
          </a:p>
          <a:p>
            <a:pPr lvl="1">
              <a:buClr>
                <a:srgbClr val="007FA3"/>
              </a:buClr>
            </a:pPr>
            <a:r>
              <a:rPr lang="en-US" dirty="0" smtClean="0"/>
              <a:t>Growth of China and other emerging economies.</a:t>
            </a:r>
          </a:p>
          <a:p>
            <a:pPr lvl="1">
              <a:buClr>
                <a:srgbClr val="007FA3"/>
              </a:buClr>
            </a:pPr>
            <a:r>
              <a:rPr lang="en-US" dirty="0" smtClean="0"/>
              <a:t>Transportation and telecommunications revolutions.</a:t>
            </a:r>
            <a:endParaRPr lang="en-US" dirty="0"/>
          </a:p>
        </p:txBody>
      </p:sp>
    </p:spTree>
    <p:extLst>
      <p:ext uri="{BB962C8B-B14F-4D97-AF65-F5344CB8AC3E}">
        <p14:creationId xmlns:p14="http://schemas.microsoft.com/office/powerpoint/2010/main" val="1938620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FA3"/>
                </a:solidFill>
              </a:rPr>
              <a:t>Trade, Wages, and Jobs </a:t>
            </a:r>
            <a:r>
              <a:rPr lang="en-US" sz="2800" b="1" dirty="0" smtClean="0">
                <a:solidFill>
                  <a:srgbClr val="007FA3"/>
                </a:solidFill>
              </a:rPr>
              <a:t>(3 </a:t>
            </a:r>
            <a:r>
              <a:rPr lang="en-US" sz="2800" b="1" dirty="0">
                <a:solidFill>
                  <a:srgbClr val="007FA3"/>
                </a:solidFill>
              </a:rPr>
              <a:t>of 4) </a:t>
            </a:r>
            <a:endParaRPr lang="en-US" b="1" dirty="0">
              <a:solidFill>
                <a:srgbClr val="007FA3"/>
              </a:solidFill>
            </a:endParaRPr>
          </a:p>
        </p:txBody>
      </p:sp>
      <p:sp>
        <p:nvSpPr>
          <p:cNvPr id="3" name="Content Placeholder 2"/>
          <p:cNvSpPr>
            <a:spLocks noGrp="1"/>
          </p:cNvSpPr>
          <p:nvPr>
            <p:ph idx="1"/>
          </p:nvPr>
        </p:nvSpPr>
        <p:spPr/>
        <p:txBody>
          <a:bodyPr>
            <a:normAutofit lnSpcReduction="10000"/>
          </a:bodyPr>
          <a:lstStyle/>
          <a:p>
            <a:pPr>
              <a:buClr>
                <a:srgbClr val="007FA3"/>
              </a:buClr>
            </a:pPr>
            <a:r>
              <a:rPr lang="en-US" dirty="0" smtClean="0"/>
              <a:t>Q:  Does trade with emerging markets cause wages to fall in high income economies?</a:t>
            </a:r>
          </a:p>
          <a:p>
            <a:pPr>
              <a:buClr>
                <a:srgbClr val="007FA3"/>
              </a:buClr>
            </a:pPr>
            <a:r>
              <a:rPr lang="en-US" dirty="0" smtClean="0"/>
              <a:t>A:  Economists are not certain.</a:t>
            </a:r>
          </a:p>
          <a:p>
            <a:pPr lvl="1">
              <a:buClr>
                <a:srgbClr val="007FA3"/>
              </a:buClr>
            </a:pPr>
            <a:r>
              <a:rPr lang="en-US" dirty="0" smtClean="0"/>
              <a:t>Trade may play some role in wage stagnation in advanced economies.</a:t>
            </a:r>
          </a:p>
          <a:p>
            <a:pPr lvl="1">
              <a:buClr>
                <a:srgbClr val="007FA3"/>
              </a:buClr>
            </a:pPr>
            <a:r>
              <a:rPr lang="en-US" dirty="0" smtClean="0"/>
              <a:t>But it is also possible that it has little or no effect.</a:t>
            </a:r>
          </a:p>
          <a:p>
            <a:pPr lvl="1">
              <a:buClr>
                <a:srgbClr val="007FA3"/>
              </a:buClr>
            </a:pPr>
            <a:r>
              <a:rPr lang="en-US" dirty="0" smtClean="0"/>
              <a:t>Many possibilities:  For example, automation reduced the need for labor in manufacturing.</a:t>
            </a:r>
          </a:p>
          <a:p>
            <a:pPr lvl="1">
              <a:buClr>
                <a:srgbClr val="007FA3"/>
              </a:buClr>
            </a:pPr>
            <a:r>
              <a:rPr lang="en-US" dirty="0" smtClean="0"/>
              <a:t>We need more research on this topic.</a:t>
            </a:r>
          </a:p>
          <a:p>
            <a:pPr lvl="2"/>
            <a:endParaRPr lang="en-US" dirty="0" smtClean="0"/>
          </a:p>
          <a:p>
            <a:pPr lvl="2"/>
            <a:endParaRPr lang="en-US" dirty="0" smtClean="0"/>
          </a:p>
          <a:p>
            <a:endParaRPr lang="en-US" dirty="0"/>
          </a:p>
        </p:txBody>
      </p:sp>
    </p:spTree>
    <p:extLst>
      <p:ext uri="{BB962C8B-B14F-4D97-AF65-F5344CB8AC3E}">
        <p14:creationId xmlns:p14="http://schemas.microsoft.com/office/powerpoint/2010/main" val="26057394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7FA3"/>
                </a:solidFill>
              </a:rPr>
              <a:t>Trade, Wages, and Jobs </a:t>
            </a:r>
            <a:r>
              <a:rPr lang="en-US" sz="2800" b="1" dirty="0" smtClean="0">
                <a:solidFill>
                  <a:srgbClr val="007FA3"/>
                </a:solidFill>
              </a:rPr>
              <a:t>(4 </a:t>
            </a:r>
            <a:r>
              <a:rPr lang="en-US" sz="2800" b="1" dirty="0">
                <a:solidFill>
                  <a:srgbClr val="007FA3"/>
                </a:solidFill>
              </a:rPr>
              <a:t>of 4) </a:t>
            </a:r>
            <a:endParaRPr lang="en-US" b="1" dirty="0">
              <a:solidFill>
                <a:srgbClr val="007FA3"/>
              </a:solidFill>
            </a:endParaRPr>
          </a:p>
        </p:txBody>
      </p:sp>
      <p:sp>
        <p:nvSpPr>
          <p:cNvPr id="3" name="Content Placeholder 2"/>
          <p:cNvSpPr>
            <a:spLocks noGrp="1"/>
          </p:cNvSpPr>
          <p:nvPr>
            <p:ph idx="1"/>
          </p:nvPr>
        </p:nvSpPr>
        <p:spPr/>
        <p:txBody>
          <a:bodyPr/>
          <a:lstStyle/>
          <a:p>
            <a:pPr>
              <a:buClr>
                <a:srgbClr val="007FA3"/>
              </a:buClr>
            </a:pPr>
            <a:r>
              <a:rPr lang="en-US" dirty="0" smtClean="0"/>
              <a:t>Suppose trade causes jobs to be lost at home, wages to fall.  What should we do?</a:t>
            </a:r>
          </a:p>
          <a:p>
            <a:pPr>
              <a:buClr>
                <a:srgbClr val="007FA3"/>
              </a:buClr>
            </a:pPr>
            <a:r>
              <a:rPr lang="en-US" dirty="0" smtClean="0"/>
              <a:t>Options:  </a:t>
            </a:r>
          </a:p>
          <a:p>
            <a:pPr lvl="1">
              <a:buClr>
                <a:srgbClr val="007FA3"/>
              </a:buClr>
            </a:pPr>
            <a:r>
              <a:rPr lang="en-US" dirty="0" smtClean="0"/>
              <a:t>Stop trading and block off-shoring;</a:t>
            </a:r>
          </a:p>
          <a:p>
            <a:pPr lvl="1">
              <a:buClr>
                <a:srgbClr val="007FA3"/>
              </a:buClr>
            </a:pPr>
            <a:r>
              <a:rPr lang="en-US" dirty="0" smtClean="0"/>
              <a:t>Selectively block imports and off-shoring;</a:t>
            </a:r>
          </a:p>
          <a:p>
            <a:pPr lvl="1">
              <a:buClr>
                <a:srgbClr val="007FA3"/>
              </a:buClr>
            </a:pPr>
            <a:r>
              <a:rPr lang="en-US" dirty="0" smtClean="0"/>
              <a:t>Keep trading and investing but assist workers.</a:t>
            </a:r>
          </a:p>
          <a:p>
            <a:pPr lvl="1">
              <a:buClr>
                <a:srgbClr val="007FA3"/>
              </a:buClr>
            </a:pPr>
            <a:r>
              <a:rPr lang="en-US" dirty="0" smtClean="0"/>
              <a:t>Do nothing.</a:t>
            </a:r>
          </a:p>
          <a:p>
            <a:pPr>
              <a:buClr>
                <a:srgbClr val="007FA3"/>
              </a:buClr>
            </a:pPr>
            <a:r>
              <a:rPr lang="en-US" dirty="0" smtClean="0"/>
              <a:t>Each option has costs and benefits.  </a:t>
            </a:r>
            <a:endParaRPr lang="en-US" dirty="0"/>
          </a:p>
        </p:txBody>
      </p:sp>
    </p:spTree>
    <p:extLst>
      <p:ext uri="{BB962C8B-B14F-4D97-AF65-F5344CB8AC3E}">
        <p14:creationId xmlns:p14="http://schemas.microsoft.com/office/powerpoint/2010/main" val="41562900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05800" cy="1097280"/>
          </a:xfrm>
        </p:spPr>
        <p:txBody>
          <a:bodyPr/>
          <a:lstStyle/>
          <a:p>
            <a:pPr algn="l"/>
            <a:r>
              <a:rPr lang="en-US" sz="3600" b="1" dirty="0" smtClean="0">
                <a:solidFill>
                  <a:srgbClr val="007FA3"/>
                </a:solidFill>
                <a:latin typeface="+mj-lt"/>
                <a:cs typeface="Arial" panose="020B0604020202020204" pitchFamily="34" charset="0"/>
              </a:rPr>
              <a:t>Copyright</a:t>
            </a:r>
            <a:endParaRPr lang="en-US" sz="2000" b="1" dirty="0">
              <a:solidFill>
                <a:srgbClr val="007FA3"/>
              </a:solidFill>
              <a:latin typeface="+mj-lt"/>
              <a:cs typeface="Arial" panose="020B0604020202020204" pitchFamily="34" charset="0"/>
            </a:endParaRPr>
          </a:p>
        </p:txBody>
      </p:sp>
      <p:pic>
        <p:nvPicPr>
          <p:cNvPr id="4" name="Picture 4" descr="The notice reads as follows: 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2057400"/>
            <a:ext cx="7406208" cy="2451720"/>
          </a:xfrm>
          <a:prstGeom prst="rect">
            <a:avLst/>
          </a:prstGeom>
          <a:solidFill>
            <a:schemeClr val="hlink"/>
          </a:solidFill>
          <a:ln>
            <a:solidFill>
              <a:schemeClr val="bg1"/>
            </a:solidFill>
            <a:miter lim="800000"/>
            <a:headEnd/>
            <a:tailEnd/>
          </a:ln>
        </p:spPr>
      </p:pic>
    </p:spTree>
    <p:extLst>
      <p:ext uri="{BB962C8B-B14F-4D97-AF65-F5344CB8AC3E}">
        <p14:creationId xmlns:p14="http://schemas.microsoft.com/office/powerpoint/2010/main" val="572214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FA3"/>
                </a:solidFill>
              </a:rPr>
              <a:t>The Heckscher-Ohlin Trade Model </a:t>
            </a:r>
            <a:br>
              <a:rPr lang="en-US" b="1" dirty="0" smtClean="0">
                <a:solidFill>
                  <a:srgbClr val="007FA3"/>
                </a:solidFill>
              </a:rPr>
            </a:br>
            <a:r>
              <a:rPr lang="en-US" sz="3100" b="1" dirty="0" smtClean="0">
                <a:solidFill>
                  <a:srgbClr val="007FA3"/>
                </a:solidFill>
              </a:rPr>
              <a:t>(1 of 6)</a:t>
            </a:r>
            <a:endParaRPr lang="en-US" sz="3100" b="1" dirty="0">
              <a:solidFill>
                <a:srgbClr val="007FA3"/>
              </a:solidFill>
            </a:endParaRPr>
          </a:p>
        </p:txBody>
      </p:sp>
      <p:sp>
        <p:nvSpPr>
          <p:cNvPr id="3" name="Content Placeholder 2"/>
          <p:cNvSpPr>
            <a:spLocks noGrp="1"/>
          </p:cNvSpPr>
          <p:nvPr>
            <p:ph idx="1"/>
          </p:nvPr>
        </p:nvSpPr>
        <p:spPr/>
        <p:txBody>
          <a:bodyPr>
            <a:normAutofit fontScale="92500" lnSpcReduction="10000"/>
          </a:bodyPr>
          <a:lstStyle/>
          <a:p>
            <a:pPr>
              <a:buClr>
                <a:srgbClr val="007FA3"/>
              </a:buClr>
            </a:pPr>
            <a:r>
              <a:rPr lang="en-US" dirty="0" smtClean="0"/>
              <a:t>Eli Heckscher and </a:t>
            </a:r>
            <a:r>
              <a:rPr lang="en-US" dirty="0" err="1" smtClean="0"/>
              <a:t>Bertil</a:t>
            </a:r>
            <a:r>
              <a:rPr lang="en-US" dirty="0" smtClean="0"/>
              <a:t> Ohlin:  20</a:t>
            </a:r>
            <a:r>
              <a:rPr lang="en-US" baseline="30000" dirty="0" smtClean="0"/>
              <a:t>th</a:t>
            </a:r>
            <a:r>
              <a:rPr lang="en-US" dirty="0" smtClean="0"/>
              <a:t> century Swedish economists. </a:t>
            </a:r>
          </a:p>
          <a:p>
            <a:pPr lvl="1">
              <a:buClr>
                <a:srgbClr val="007FA3"/>
              </a:buClr>
            </a:pPr>
            <a:r>
              <a:rPr lang="en-US" dirty="0"/>
              <a:t>B</a:t>
            </a:r>
            <a:r>
              <a:rPr lang="en-US" dirty="0" smtClean="0"/>
              <a:t>est known for their model explaining patterns of international trade. </a:t>
            </a:r>
          </a:p>
          <a:p>
            <a:pPr lvl="1">
              <a:buClr>
                <a:srgbClr val="007FA3"/>
              </a:buClr>
            </a:pPr>
            <a:r>
              <a:rPr lang="en-US" dirty="0" smtClean="0"/>
              <a:t>Also called the factor proportions model.</a:t>
            </a:r>
          </a:p>
          <a:p>
            <a:pPr lvl="1"/>
            <a:endParaRPr lang="en-US" dirty="0" smtClean="0"/>
          </a:p>
          <a:p>
            <a:pPr>
              <a:buClr>
                <a:srgbClr val="007FA3"/>
              </a:buClr>
            </a:pPr>
            <a:r>
              <a:rPr lang="en-US" dirty="0" smtClean="0"/>
              <a:t>HO Model idea:  </a:t>
            </a:r>
            <a:r>
              <a:rPr lang="en-US" dirty="0" smtClean="0">
                <a:solidFill>
                  <a:srgbClr val="800000"/>
                </a:solidFill>
              </a:rPr>
              <a:t>The relative abundance of different factors of production (inputs) determine which country has a comparative advantage in which goods.</a:t>
            </a:r>
            <a:endParaRPr lang="en-US" dirty="0">
              <a:solidFill>
                <a:srgbClr val="800000"/>
              </a:solidFill>
            </a:endParaRPr>
          </a:p>
        </p:txBody>
      </p:sp>
    </p:spTree>
    <p:extLst>
      <p:ext uri="{BB962C8B-B14F-4D97-AF65-F5344CB8AC3E}">
        <p14:creationId xmlns:p14="http://schemas.microsoft.com/office/powerpoint/2010/main" val="2966438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The </a:t>
            </a:r>
            <a:r>
              <a:rPr lang="en-US" b="1" dirty="0" err="1">
                <a:solidFill>
                  <a:srgbClr val="007FA3"/>
                </a:solidFill>
              </a:rPr>
              <a:t>Heckscher</a:t>
            </a:r>
            <a:r>
              <a:rPr lang="en-US" b="1" dirty="0">
                <a:solidFill>
                  <a:srgbClr val="007FA3"/>
                </a:solidFill>
              </a:rPr>
              <a:t>-Ohlin Trade Model </a:t>
            </a:r>
            <a:br>
              <a:rPr lang="en-US" b="1" dirty="0">
                <a:solidFill>
                  <a:srgbClr val="007FA3"/>
                </a:solidFill>
              </a:rPr>
            </a:br>
            <a:r>
              <a:rPr lang="en-US" sz="3100" b="1" dirty="0" smtClean="0">
                <a:solidFill>
                  <a:srgbClr val="007FA3"/>
                </a:solidFill>
              </a:rPr>
              <a:t>(2 </a:t>
            </a:r>
            <a:r>
              <a:rPr lang="en-US" sz="3100" b="1" dirty="0">
                <a:solidFill>
                  <a:srgbClr val="007FA3"/>
                </a:solidFill>
              </a:rPr>
              <a:t>of 6)</a:t>
            </a:r>
            <a:endParaRPr lang="en-US" b="1" dirty="0">
              <a:solidFill>
                <a:srgbClr val="007FA3"/>
              </a:solidFill>
            </a:endParaRPr>
          </a:p>
        </p:txBody>
      </p:sp>
      <p:sp>
        <p:nvSpPr>
          <p:cNvPr id="3" name="Content Placeholder 2"/>
          <p:cNvSpPr>
            <a:spLocks noGrp="1"/>
          </p:cNvSpPr>
          <p:nvPr>
            <p:ph idx="1"/>
          </p:nvPr>
        </p:nvSpPr>
        <p:spPr/>
        <p:txBody>
          <a:bodyPr>
            <a:normAutofit/>
          </a:bodyPr>
          <a:lstStyle/>
          <a:p>
            <a:pPr>
              <a:buClr>
                <a:srgbClr val="007FA3"/>
              </a:buClr>
            </a:pPr>
            <a:r>
              <a:rPr lang="en-US" dirty="0" smtClean="0"/>
              <a:t>The HO Model: 2x2x2</a:t>
            </a:r>
          </a:p>
          <a:p>
            <a:pPr lvl="1">
              <a:buClr>
                <a:srgbClr val="007FA3"/>
              </a:buClr>
            </a:pPr>
            <a:r>
              <a:rPr lang="en-US" dirty="0" smtClean="0"/>
              <a:t>2 inputs, called labor and capital.</a:t>
            </a:r>
          </a:p>
          <a:p>
            <a:pPr lvl="1">
              <a:buClr>
                <a:srgbClr val="007FA3"/>
              </a:buClr>
            </a:pPr>
            <a:r>
              <a:rPr lang="en-US" dirty="0" smtClean="0"/>
              <a:t>2 outputs, called bread and steel.</a:t>
            </a:r>
          </a:p>
          <a:p>
            <a:pPr lvl="1">
              <a:buClr>
                <a:srgbClr val="007FA3"/>
              </a:buClr>
            </a:pPr>
            <a:r>
              <a:rPr lang="en-US" dirty="0" smtClean="0"/>
              <a:t>2 countries, called the U.S. and Canada.</a:t>
            </a:r>
          </a:p>
          <a:p>
            <a:endParaRPr lang="en-US" dirty="0"/>
          </a:p>
          <a:p>
            <a:pPr>
              <a:buClr>
                <a:srgbClr val="007FA3"/>
              </a:buClr>
            </a:pPr>
            <a:r>
              <a:rPr lang="en-US" dirty="0" smtClean="0"/>
              <a:t>Relative factor endowments are the ratios of capital to labor.</a:t>
            </a:r>
          </a:p>
          <a:p>
            <a:pPr lvl="1">
              <a:buClr>
                <a:srgbClr val="007FA3"/>
              </a:buClr>
            </a:pPr>
            <a:r>
              <a:rPr lang="en-US" dirty="0" smtClean="0"/>
              <a:t>Written:  K/L</a:t>
            </a:r>
          </a:p>
          <a:p>
            <a:endParaRPr lang="en-US" dirty="0"/>
          </a:p>
        </p:txBody>
      </p:sp>
    </p:spTree>
    <p:extLst>
      <p:ext uri="{BB962C8B-B14F-4D97-AF65-F5344CB8AC3E}">
        <p14:creationId xmlns:p14="http://schemas.microsoft.com/office/powerpoint/2010/main" val="515583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The </a:t>
            </a:r>
            <a:r>
              <a:rPr lang="en-US" b="1" dirty="0" err="1">
                <a:solidFill>
                  <a:srgbClr val="007FA3"/>
                </a:solidFill>
              </a:rPr>
              <a:t>Heckscher</a:t>
            </a:r>
            <a:r>
              <a:rPr lang="en-US" b="1" dirty="0">
                <a:solidFill>
                  <a:srgbClr val="007FA3"/>
                </a:solidFill>
              </a:rPr>
              <a:t>-Ohlin Trade Model </a:t>
            </a:r>
            <a:br>
              <a:rPr lang="en-US" b="1" dirty="0">
                <a:solidFill>
                  <a:srgbClr val="007FA3"/>
                </a:solidFill>
              </a:rPr>
            </a:br>
            <a:r>
              <a:rPr lang="en-US" sz="3100" b="1" dirty="0" smtClean="0">
                <a:solidFill>
                  <a:srgbClr val="007FA3"/>
                </a:solidFill>
              </a:rPr>
              <a:t>(3 </a:t>
            </a:r>
            <a:r>
              <a:rPr lang="en-US" sz="3100" b="1" dirty="0">
                <a:solidFill>
                  <a:srgbClr val="007FA3"/>
                </a:solidFill>
              </a:rPr>
              <a:t>of 6)</a:t>
            </a:r>
            <a:endParaRPr lang="en-US" b="1" dirty="0">
              <a:solidFill>
                <a:srgbClr val="007FA3"/>
              </a:solidFill>
            </a:endParaRP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1264951034"/>
              </p:ext>
            </p:extLst>
          </p:nvPr>
        </p:nvGraphicFramePr>
        <p:xfrm>
          <a:off x="457200" y="1600200"/>
          <a:ext cx="8229600" cy="1112520"/>
        </p:xfrm>
        <a:graphic>
          <a:graphicData uri="http://schemas.openxmlformats.org/drawingml/2006/table">
            <a:tbl>
              <a:tblPr firstRow="1" bandRow="1">
                <a:tableStyleId>{BDBED569-4797-4DF1-A0F4-6AAB3CD982D8}</a:tableStyleId>
              </a:tblPr>
              <a:tblGrid>
                <a:gridCol w="2743200">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gridCol w="2743200">
                  <a:extLst>
                    <a:ext uri="{9D8B030D-6E8A-4147-A177-3AD203B41FA5}">
                      <a16:colId xmlns:a16="http://schemas.microsoft.com/office/drawing/2014/main" xmlns="" val="20002"/>
                    </a:ext>
                  </a:extLst>
                </a:gridCol>
              </a:tblGrid>
              <a:tr h="370840">
                <a:tc>
                  <a:txBody>
                    <a:bodyPr/>
                    <a:lstStyle/>
                    <a:p>
                      <a:r>
                        <a:rPr lang="en-US" dirty="0" smtClean="0">
                          <a:solidFill>
                            <a:schemeClr val="bg1"/>
                          </a:solidFill>
                        </a:rPr>
                        <a:t>Blank</a:t>
                      </a:r>
                      <a:endParaRPr lang="en-US" dirty="0">
                        <a:solidFill>
                          <a:schemeClr val="bg1"/>
                        </a:solidFill>
                      </a:endParaRPr>
                    </a:p>
                  </a:txBody>
                  <a:tcPr/>
                </a:tc>
                <a:tc>
                  <a:txBody>
                    <a:bodyPr/>
                    <a:lstStyle/>
                    <a:p>
                      <a:r>
                        <a:rPr lang="en-US" dirty="0" smtClean="0"/>
                        <a:t>United States</a:t>
                      </a:r>
                      <a:endParaRPr lang="en-US" dirty="0"/>
                    </a:p>
                  </a:txBody>
                  <a:tcPr/>
                </a:tc>
                <a:tc>
                  <a:txBody>
                    <a:bodyPr/>
                    <a:lstStyle/>
                    <a:p>
                      <a:r>
                        <a:rPr lang="en-US" dirty="0" smtClean="0"/>
                        <a:t>Canada</a:t>
                      </a:r>
                      <a:endParaRPr lang="en-US" dirty="0"/>
                    </a:p>
                  </a:txBody>
                  <a:tcPr/>
                </a:tc>
                <a:extLst>
                  <a:ext uri="{0D108BD9-81ED-4DB2-BD59-A6C34878D82A}">
                    <a16:rowId xmlns:a16="http://schemas.microsoft.com/office/drawing/2014/main" xmlns="" val="10000"/>
                  </a:ext>
                </a:extLst>
              </a:tr>
              <a:tr h="370840">
                <a:tc>
                  <a:txBody>
                    <a:bodyPr/>
                    <a:lstStyle/>
                    <a:p>
                      <a:r>
                        <a:rPr lang="en-US" dirty="0" smtClean="0"/>
                        <a:t>Capital</a:t>
                      </a:r>
                      <a:endParaRPr lang="en-US" dirty="0"/>
                    </a:p>
                  </a:txBody>
                  <a:tcPr/>
                </a:tc>
                <a:tc>
                  <a:txBody>
                    <a:bodyPr/>
                    <a:lstStyle/>
                    <a:p>
                      <a:r>
                        <a:rPr lang="en-US" dirty="0" smtClean="0"/>
                        <a:t>50 machines</a:t>
                      </a:r>
                      <a:endParaRPr lang="en-US" dirty="0"/>
                    </a:p>
                  </a:txBody>
                  <a:tcPr/>
                </a:tc>
                <a:tc>
                  <a:txBody>
                    <a:bodyPr/>
                    <a:lstStyle/>
                    <a:p>
                      <a:r>
                        <a:rPr lang="en-US" dirty="0" smtClean="0"/>
                        <a:t>2 machines</a:t>
                      </a:r>
                      <a:endParaRPr lang="en-US" dirty="0"/>
                    </a:p>
                  </a:txBody>
                  <a:tcPr/>
                </a:tc>
                <a:extLst>
                  <a:ext uri="{0D108BD9-81ED-4DB2-BD59-A6C34878D82A}">
                    <a16:rowId xmlns:a16="http://schemas.microsoft.com/office/drawing/2014/main" xmlns="" val="10001"/>
                  </a:ext>
                </a:extLst>
              </a:tr>
              <a:tr h="370840">
                <a:tc>
                  <a:txBody>
                    <a:bodyPr/>
                    <a:lstStyle/>
                    <a:p>
                      <a:r>
                        <a:rPr lang="en-US" dirty="0" smtClean="0"/>
                        <a:t>Labor</a:t>
                      </a:r>
                      <a:endParaRPr lang="en-US" dirty="0"/>
                    </a:p>
                  </a:txBody>
                  <a:tcPr/>
                </a:tc>
                <a:tc>
                  <a:txBody>
                    <a:bodyPr/>
                    <a:lstStyle/>
                    <a:p>
                      <a:r>
                        <a:rPr lang="en-US" dirty="0" smtClean="0"/>
                        <a:t>150 workers</a:t>
                      </a:r>
                      <a:endParaRPr lang="en-US" dirty="0"/>
                    </a:p>
                  </a:txBody>
                  <a:tcPr/>
                </a:tc>
                <a:tc>
                  <a:txBody>
                    <a:bodyPr/>
                    <a:lstStyle/>
                    <a:p>
                      <a:r>
                        <a:rPr lang="en-US" dirty="0" smtClean="0"/>
                        <a:t>10 workers</a:t>
                      </a:r>
                      <a:endParaRPr lang="en-US" dirty="0"/>
                    </a:p>
                  </a:txBody>
                  <a:tcPr/>
                </a:tc>
                <a:extLst>
                  <a:ext uri="{0D108BD9-81ED-4DB2-BD59-A6C34878D82A}">
                    <a16:rowId xmlns:a16="http://schemas.microsoft.com/office/drawing/2014/main" xmlns="" val="10002"/>
                  </a:ext>
                </a:extLst>
              </a:tr>
            </a:tbl>
          </a:graphicData>
        </a:graphic>
      </p:graphicFrame>
      <p:sp>
        <p:nvSpPr>
          <p:cNvPr id="5" name="Content Placeholder 4"/>
          <p:cNvSpPr>
            <a:spLocks noGrp="1"/>
          </p:cNvSpPr>
          <p:nvPr>
            <p:ph sz="half" idx="2"/>
          </p:nvPr>
        </p:nvSpPr>
        <p:spPr>
          <a:xfrm>
            <a:off x="457200" y="2951708"/>
            <a:ext cx="8229600" cy="3174456"/>
          </a:xfrm>
        </p:spPr>
        <p:txBody>
          <a:bodyPr>
            <a:normAutofit lnSpcReduction="10000"/>
          </a:bodyPr>
          <a:lstStyle/>
          <a:p>
            <a:pPr>
              <a:buClr>
                <a:srgbClr val="007FA3"/>
              </a:buClr>
            </a:pPr>
            <a:r>
              <a:rPr lang="en-US" b="1" dirty="0" smtClean="0"/>
              <a:t>Factor abundance </a:t>
            </a:r>
            <a:r>
              <a:rPr lang="en-US" dirty="0" smtClean="0"/>
              <a:t>depends on the ratios of K to L.</a:t>
            </a:r>
          </a:p>
          <a:p>
            <a:pPr lvl="1">
              <a:buClr>
                <a:srgbClr val="007FA3"/>
              </a:buClr>
            </a:pPr>
            <a:r>
              <a:rPr lang="en-US" dirty="0" smtClean="0"/>
              <a:t>K</a:t>
            </a:r>
            <a:r>
              <a:rPr lang="en-US" baseline="-25000" dirty="0" smtClean="0"/>
              <a:t>CA </a:t>
            </a:r>
            <a:r>
              <a:rPr lang="en-US" dirty="0" smtClean="0"/>
              <a:t>/ L</a:t>
            </a:r>
            <a:r>
              <a:rPr lang="en-US" baseline="-25000" dirty="0" smtClean="0"/>
              <a:t>CA </a:t>
            </a:r>
            <a:r>
              <a:rPr lang="en-US" dirty="0" smtClean="0"/>
              <a:t>= 2 / 10 = 1/5.</a:t>
            </a:r>
          </a:p>
          <a:p>
            <a:pPr lvl="1">
              <a:buClr>
                <a:srgbClr val="007FA3"/>
              </a:buClr>
            </a:pPr>
            <a:r>
              <a:rPr lang="en-US" dirty="0" smtClean="0"/>
              <a:t>K</a:t>
            </a:r>
            <a:r>
              <a:rPr lang="en-US" baseline="-25000" dirty="0" smtClean="0"/>
              <a:t>US </a:t>
            </a:r>
            <a:r>
              <a:rPr lang="en-US" dirty="0" smtClean="0"/>
              <a:t>/ L</a:t>
            </a:r>
            <a:r>
              <a:rPr lang="en-US" baseline="-25000" dirty="0" smtClean="0"/>
              <a:t>US </a:t>
            </a:r>
            <a:r>
              <a:rPr lang="en-US" dirty="0" smtClean="0"/>
              <a:t>= 50 / 150 = 1/3.</a:t>
            </a:r>
          </a:p>
          <a:p>
            <a:pPr lvl="1"/>
            <a:endParaRPr lang="en-US" dirty="0" smtClean="0"/>
          </a:p>
          <a:p>
            <a:pPr marL="342900" lvl="1" indent="-342900">
              <a:buClr>
                <a:srgbClr val="007FA3"/>
              </a:buClr>
              <a:buFont typeface="Arial"/>
              <a:buChar char="•"/>
            </a:pPr>
            <a:r>
              <a:rPr lang="en-US" sz="2800" dirty="0" smtClean="0"/>
              <a:t>Since K</a:t>
            </a:r>
            <a:r>
              <a:rPr lang="en-US" sz="2800" baseline="-25000" dirty="0" smtClean="0"/>
              <a:t>US </a:t>
            </a:r>
            <a:r>
              <a:rPr lang="en-US" sz="2800" dirty="0" smtClean="0"/>
              <a:t>/ L</a:t>
            </a:r>
            <a:r>
              <a:rPr lang="en-US" sz="2800" baseline="-25000" dirty="0" smtClean="0"/>
              <a:t>US </a:t>
            </a:r>
            <a:r>
              <a:rPr lang="en-US" sz="2800" dirty="0"/>
              <a:t>&gt;</a:t>
            </a:r>
            <a:r>
              <a:rPr lang="en-US" sz="2800" dirty="0" smtClean="0"/>
              <a:t> K</a:t>
            </a:r>
            <a:r>
              <a:rPr lang="en-US" sz="2800" baseline="-25000" dirty="0" smtClean="0"/>
              <a:t>CA </a:t>
            </a:r>
            <a:r>
              <a:rPr lang="en-US" sz="2800" dirty="0" smtClean="0"/>
              <a:t>/ L</a:t>
            </a:r>
            <a:r>
              <a:rPr lang="en-US" sz="2800" baseline="-25000" dirty="0" smtClean="0"/>
              <a:t>CA </a:t>
            </a:r>
            <a:r>
              <a:rPr lang="en-US" sz="2800" dirty="0" smtClean="0"/>
              <a:t> the US is capital abundant compared to Canada and Canada is labor abundant compared to the U.S.</a:t>
            </a:r>
          </a:p>
          <a:p>
            <a:pPr marL="342900" lvl="1" indent="-342900">
              <a:buFont typeface="Arial"/>
              <a:buChar char="•"/>
            </a:pPr>
            <a:endParaRPr lang="en-US" dirty="0" smtClean="0"/>
          </a:p>
          <a:p>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68781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dirty="0">
                <a:solidFill>
                  <a:srgbClr val="007FA3"/>
                </a:solidFill>
              </a:rPr>
              <a:t>The </a:t>
            </a:r>
            <a:r>
              <a:rPr lang="en-US" b="1" dirty="0" err="1">
                <a:solidFill>
                  <a:srgbClr val="007FA3"/>
                </a:solidFill>
              </a:rPr>
              <a:t>Heckscher</a:t>
            </a:r>
            <a:r>
              <a:rPr lang="en-US" b="1" dirty="0">
                <a:solidFill>
                  <a:srgbClr val="007FA3"/>
                </a:solidFill>
              </a:rPr>
              <a:t>-Ohlin Trade Model </a:t>
            </a:r>
            <a:br>
              <a:rPr lang="en-US" b="1" dirty="0">
                <a:solidFill>
                  <a:srgbClr val="007FA3"/>
                </a:solidFill>
              </a:rPr>
            </a:br>
            <a:r>
              <a:rPr lang="en-US" sz="3100" b="1" dirty="0" smtClean="0">
                <a:solidFill>
                  <a:srgbClr val="007FA3"/>
                </a:solidFill>
              </a:rPr>
              <a:t>(4 </a:t>
            </a:r>
            <a:r>
              <a:rPr lang="en-US" sz="3100" b="1" dirty="0">
                <a:solidFill>
                  <a:srgbClr val="007FA3"/>
                </a:solidFill>
              </a:rPr>
              <a:t>of 6)</a:t>
            </a:r>
            <a:endParaRPr lang="en-US" b="1" dirty="0">
              <a:solidFill>
                <a:srgbClr val="007FA3"/>
              </a:solidFill>
            </a:endParaRPr>
          </a:p>
        </p:txBody>
      </p:sp>
      <p:sp>
        <p:nvSpPr>
          <p:cNvPr id="6" name="Content Placeholder 5"/>
          <p:cNvSpPr>
            <a:spLocks noGrp="1"/>
          </p:cNvSpPr>
          <p:nvPr>
            <p:ph idx="1"/>
          </p:nvPr>
        </p:nvSpPr>
        <p:spPr/>
        <p:txBody>
          <a:bodyPr>
            <a:normAutofit fontScale="92500" lnSpcReduction="20000"/>
          </a:bodyPr>
          <a:lstStyle/>
          <a:p>
            <a:pPr>
              <a:buClr>
                <a:srgbClr val="007FA3"/>
              </a:buClr>
            </a:pPr>
            <a:r>
              <a:rPr lang="en-US" dirty="0" smtClean="0"/>
              <a:t>Relative factor abundance determines which goods a country will export and import.</a:t>
            </a:r>
          </a:p>
          <a:p>
            <a:pPr lvl="1">
              <a:buClr>
                <a:srgbClr val="007FA3"/>
              </a:buClr>
            </a:pPr>
            <a:r>
              <a:rPr lang="en-US" dirty="0" smtClean="0"/>
              <a:t>Relative abundance means the input is relatively less expensive than the other input.</a:t>
            </a:r>
          </a:p>
          <a:p>
            <a:pPr lvl="1">
              <a:buClr>
                <a:srgbClr val="007FA3"/>
              </a:buClr>
            </a:pPr>
            <a:r>
              <a:rPr lang="en-US" dirty="0" smtClean="0"/>
              <a:t>Relative scarcity means the opposite.</a:t>
            </a:r>
          </a:p>
          <a:p>
            <a:pPr lvl="1">
              <a:buClr>
                <a:srgbClr val="007FA3"/>
              </a:buClr>
            </a:pPr>
            <a:r>
              <a:rPr lang="en-US" dirty="0" smtClean="0"/>
              <a:t>Capital is relatively cheap in the US, labor is relatively expensive.  Vice versa for Canada.</a:t>
            </a:r>
          </a:p>
          <a:p>
            <a:endParaRPr lang="en-US" dirty="0" smtClean="0"/>
          </a:p>
          <a:p>
            <a:pPr>
              <a:buClr>
                <a:srgbClr val="007FA3"/>
              </a:buClr>
            </a:pPr>
            <a:r>
              <a:rPr lang="en-US" dirty="0" smtClean="0"/>
              <a:t>HO Model:  </a:t>
            </a:r>
            <a:r>
              <a:rPr lang="en-US" b="1" dirty="0" smtClean="0">
                <a:solidFill>
                  <a:srgbClr val="800000"/>
                </a:solidFill>
              </a:rPr>
              <a:t>Countries will have a comparative advantage in the production of goods that intensively use their relatively abundant factor.</a:t>
            </a:r>
          </a:p>
          <a:p>
            <a:pPr marL="0" indent="0">
              <a:buNone/>
            </a:pPr>
            <a:endParaRPr lang="en-US" dirty="0"/>
          </a:p>
        </p:txBody>
      </p:sp>
    </p:spTree>
    <p:extLst>
      <p:ext uri="{BB962C8B-B14F-4D97-AF65-F5344CB8AC3E}">
        <p14:creationId xmlns:p14="http://schemas.microsoft.com/office/powerpoint/2010/main" val="1842860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The </a:t>
            </a:r>
            <a:r>
              <a:rPr lang="en-US" b="1" dirty="0" err="1">
                <a:solidFill>
                  <a:srgbClr val="007FA3"/>
                </a:solidFill>
              </a:rPr>
              <a:t>Heckscher</a:t>
            </a:r>
            <a:r>
              <a:rPr lang="en-US" b="1" dirty="0">
                <a:solidFill>
                  <a:srgbClr val="007FA3"/>
                </a:solidFill>
              </a:rPr>
              <a:t>-Ohlin Trade Model </a:t>
            </a:r>
            <a:br>
              <a:rPr lang="en-US" b="1" dirty="0">
                <a:solidFill>
                  <a:srgbClr val="007FA3"/>
                </a:solidFill>
              </a:rPr>
            </a:br>
            <a:r>
              <a:rPr lang="en-US" sz="3100" b="1" dirty="0" smtClean="0">
                <a:solidFill>
                  <a:srgbClr val="007FA3"/>
                </a:solidFill>
              </a:rPr>
              <a:t>(5 </a:t>
            </a:r>
            <a:r>
              <a:rPr lang="en-US" sz="3100" b="1" dirty="0">
                <a:solidFill>
                  <a:srgbClr val="007FA3"/>
                </a:solidFill>
              </a:rPr>
              <a:t>of 6)</a:t>
            </a:r>
            <a:endParaRPr lang="en-US" b="1" dirty="0">
              <a:solidFill>
                <a:srgbClr val="007FA3"/>
              </a:solidFill>
            </a:endParaRPr>
          </a:p>
        </p:txBody>
      </p:sp>
      <p:sp>
        <p:nvSpPr>
          <p:cNvPr id="3" name="Content Placeholder 2"/>
          <p:cNvSpPr>
            <a:spLocks noGrp="1"/>
          </p:cNvSpPr>
          <p:nvPr>
            <p:ph idx="1"/>
          </p:nvPr>
        </p:nvSpPr>
        <p:spPr>
          <a:xfrm>
            <a:off x="457200" y="1600200"/>
            <a:ext cx="8229600" cy="4259062"/>
          </a:xfrm>
        </p:spPr>
        <p:txBody>
          <a:bodyPr>
            <a:normAutofit fontScale="62500" lnSpcReduction="20000"/>
          </a:bodyPr>
          <a:lstStyle/>
          <a:p>
            <a:pPr>
              <a:buClr>
                <a:srgbClr val="007FA3"/>
              </a:buClr>
            </a:pPr>
            <a:r>
              <a:rPr lang="en-US" sz="4000" dirty="0" smtClean="0"/>
              <a:t>In our model with bread and steel, assume the recipe for steel requires relatively more capital per unit of labor than bread.</a:t>
            </a:r>
          </a:p>
          <a:p>
            <a:pPr lvl="1">
              <a:buClr>
                <a:srgbClr val="007FA3"/>
              </a:buClr>
            </a:pPr>
            <a:r>
              <a:rPr lang="en-US" sz="3200" dirty="0" smtClean="0"/>
              <a:t>Steel is capital intensive, bread is labor intensive.</a:t>
            </a:r>
          </a:p>
          <a:p>
            <a:pPr lvl="1">
              <a:buClr>
                <a:srgbClr val="007FA3"/>
              </a:buClr>
            </a:pPr>
            <a:r>
              <a:rPr lang="en-US" sz="3200" dirty="0" smtClean="0"/>
              <a:t>The U.S. is capital abundant, it will have a comparative advantage in steel.</a:t>
            </a:r>
          </a:p>
          <a:p>
            <a:pPr lvl="1">
              <a:buClr>
                <a:srgbClr val="007FA3"/>
              </a:buClr>
            </a:pPr>
            <a:r>
              <a:rPr lang="en-US" sz="3200" dirty="0" smtClean="0"/>
              <a:t>Canada is labor abundant, it will have a comparative advantage in bread.</a:t>
            </a:r>
          </a:p>
          <a:p>
            <a:endParaRPr lang="en-US" dirty="0" smtClean="0"/>
          </a:p>
          <a:p>
            <a:pPr>
              <a:buClr>
                <a:srgbClr val="007FA3"/>
              </a:buClr>
            </a:pPr>
            <a:r>
              <a:rPr lang="en-US" sz="4000" dirty="0" smtClean="0"/>
              <a:t>The HO Model predicts that the U.S. exports steel, imports bread.</a:t>
            </a:r>
          </a:p>
          <a:p>
            <a:endParaRPr lang="en-US" sz="4000" dirty="0"/>
          </a:p>
          <a:p>
            <a:pPr>
              <a:buClr>
                <a:srgbClr val="007FA3"/>
              </a:buClr>
            </a:pPr>
            <a:r>
              <a:rPr lang="en-US" sz="4000" b="1" dirty="0" smtClean="0">
                <a:solidFill>
                  <a:srgbClr val="800000"/>
                </a:solidFill>
              </a:rPr>
              <a:t>Unlike the Ricardian Model:  Incomplete specialization.</a:t>
            </a:r>
            <a:endParaRPr lang="en-US" sz="4000" b="1" dirty="0">
              <a:solidFill>
                <a:srgbClr val="800000"/>
              </a:solidFill>
            </a:endParaRPr>
          </a:p>
        </p:txBody>
      </p:sp>
    </p:spTree>
    <p:extLst>
      <p:ext uri="{BB962C8B-B14F-4D97-AF65-F5344CB8AC3E}">
        <p14:creationId xmlns:p14="http://schemas.microsoft.com/office/powerpoint/2010/main" val="3033578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The </a:t>
            </a:r>
            <a:r>
              <a:rPr lang="en-US" b="1" dirty="0" err="1">
                <a:solidFill>
                  <a:srgbClr val="007FA3"/>
                </a:solidFill>
              </a:rPr>
              <a:t>Heckscher</a:t>
            </a:r>
            <a:r>
              <a:rPr lang="en-US" b="1" dirty="0">
                <a:solidFill>
                  <a:srgbClr val="007FA3"/>
                </a:solidFill>
              </a:rPr>
              <a:t>-Ohlin Trade Model </a:t>
            </a:r>
            <a:br>
              <a:rPr lang="en-US" b="1" dirty="0">
                <a:solidFill>
                  <a:srgbClr val="007FA3"/>
                </a:solidFill>
              </a:rPr>
            </a:br>
            <a:r>
              <a:rPr lang="en-US" sz="3100" b="1" dirty="0" smtClean="0">
                <a:solidFill>
                  <a:srgbClr val="007FA3"/>
                </a:solidFill>
              </a:rPr>
              <a:t>(6 </a:t>
            </a:r>
            <a:r>
              <a:rPr lang="en-US" sz="3100" b="1" dirty="0">
                <a:solidFill>
                  <a:srgbClr val="007FA3"/>
                </a:solidFill>
              </a:rPr>
              <a:t>of 6)</a:t>
            </a:r>
            <a:endParaRPr lang="en-US" b="1" dirty="0">
              <a:solidFill>
                <a:srgbClr val="007FA3"/>
              </a:solidFill>
            </a:endParaRPr>
          </a:p>
        </p:txBody>
      </p:sp>
      <p:sp>
        <p:nvSpPr>
          <p:cNvPr id="3" name="Content Placeholder 2"/>
          <p:cNvSpPr>
            <a:spLocks noGrp="1"/>
          </p:cNvSpPr>
          <p:nvPr>
            <p:ph idx="1"/>
          </p:nvPr>
        </p:nvSpPr>
        <p:spPr/>
        <p:txBody>
          <a:bodyPr>
            <a:normAutofit fontScale="92500" lnSpcReduction="20000"/>
          </a:bodyPr>
          <a:lstStyle/>
          <a:p>
            <a:pPr>
              <a:buClr>
                <a:srgbClr val="007FA3"/>
              </a:buClr>
            </a:pPr>
            <a:r>
              <a:rPr lang="en-US" dirty="0" smtClean="0"/>
              <a:t>In the real world:  The U.S., compared to other countries, is relatively abundant in:</a:t>
            </a:r>
          </a:p>
          <a:p>
            <a:pPr lvl="1">
              <a:buClr>
                <a:srgbClr val="007FA3"/>
              </a:buClr>
            </a:pPr>
            <a:r>
              <a:rPr lang="en-US" dirty="0" smtClean="0"/>
              <a:t>Capital;</a:t>
            </a:r>
          </a:p>
          <a:p>
            <a:pPr lvl="1">
              <a:buClr>
                <a:srgbClr val="007FA3"/>
              </a:buClr>
            </a:pPr>
            <a:r>
              <a:rPr lang="en-US" dirty="0" smtClean="0"/>
              <a:t>Certain natural resources such as agricultural land;</a:t>
            </a:r>
          </a:p>
          <a:p>
            <a:pPr lvl="1">
              <a:buClr>
                <a:srgbClr val="007FA3"/>
              </a:buClr>
            </a:pPr>
            <a:r>
              <a:rPr lang="en-US" dirty="0" smtClean="0"/>
              <a:t>Skilled labor, particularly scientific, engineering, and managerial.</a:t>
            </a:r>
          </a:p>
          <a:p>
            <a:pPr lvl="1"/>
            <a:endParaRPr lang="en-US" dirty="0" smtClean="0"/>
          </a:p>
          <a:p>
            <a:pPr>
              <a:buClr>
                <a:srgbClr val="007FA3"/>
              </a:buClr>
            </a:pPr>
            <a:r>
              <a:rPr lang="en-US" b="1" dirty="0" smtClean="0">
                <a:solidFill>
                  <a:srgbClr val="800000"/>
                </a:solidFill>
              </a:rPr>
              <a:t>According to HO, the U.S. should export capital intensive goods (example:  aircraft); agricultural products (example:  grains); and technology (example: pharmaceuticals).</a:t>
            </a:r>
            <a:r>
              <a:rPr lang="en-US" dirty="0" smtClean="0"/>
              <a:t>  </a:t>
            </a:r>
            <a:endParaRPr lang="en-US" dirty="0"/>
          </a:p>
        </p:txBody>
      </p:sp>
    </p:spTree>
    <p:extLst>
      <p:ext uri="{BB962C8B-B14F-4D97-AF65-F5344CB8AC3E}">
        <p14:creationId xmlns:p14="http://schemas.microsoft.com/office/powerpoint/2010/main" val="10740405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1494</TotalTime>
  <Words>2538</Words>
  <Application>Microsoft Office PowerPoint</Application>
  <PresentationFormat>On-screen Show (4:3)</PresentationFormat>
  <Paragraphs>302</Paragraphs>
  <Slides>38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Calibri</vt:lpstr>
      <vt:lpstr>Frutiger-BoldCn</vt:lpstr>
      <vt:lpstr>Times New Roman</vt:lpstr>
      <vt:lpstr>TimesTen-Roman</vt:lpstr>
      <vt:lpstr>Verdana</vt:lpstr>
      <vt:lpstr>Wingdings</vt:lpstr>
      <vt:lpstr>Office Theme</vt:lpstr>
      <vt:lpstr>International Economics</vt:lpstr>
      <vt:lpstr>Learning Objectives (1 of 2)</vt:lpstr>
      <vt:lpstr>Learning Objectives (2 of 2)</vt:lpstr>
      <vt:lpstr>The Heckscher-Ohlin Trade Model  (1 of 6)</vt:lpstr>
      <vt:lpstr>The Heckscher-Ohlin Trade Model  (2 of 6)</vt:lpstr>
      <vt:lpstr>The Heckscher-Ohlin Trade Model  (3 of 6)</vt:lpstr>
      <vt:lpstr>The Heckscher-Ohlin Trade Model  (4 of 6)</vt:lpstr>
      <vt:lpstr>The Heckscher-Ohlin Trade Model  (5 of 6)</vt:lpstr>
      <vt:lpstr>The Heckscher-Ohlin Trade Model  (6 of 6)</vt:lpstr>
      <vt:lpstr>The PPC with Two Factors  (1 of 3)</vt:lpstr>
      <vt:lpstr>The PPC with Two Factors  (2 of 3)</vt:lpstr>
      <vt:lpstr>The PPC with Two Factors  (3 of 3)</vt:lpstr>
      <vt:lpstr>The Gains from Trade in the HO Model</vt:lpstr>
      <vt:lpstr>Income Distribution Effects of Trade in the HO Model (1 of 3)</vt:lpstr>
      <vt:lpstr>Income Distribution Effects of Trade in the HO Model (2 of 3)</vt:lpstr>
      <vt:lpstr>Income Distribution Effects of Trade in the HO Model (3 of 3)</vt:lpstr>
      <vt:lpstr>Income Distribution in the Short Run  (1 of 2)</vt:lpstr>
      <vt:lpstr>Income Distribution in the Short Run  (2 of 2)</vt:lpstr>
      <vt:lpstr>Case Study:  Comparative Advantage in a Single Natural Resource (1 of 2)</vt:lpstr>
      <vt:lpstr>Case Study:  Comparative Advantage in a Single Natural Resource (2 of 2)</vt:lpstr>
      <vt:lpstr>Empirical Tests of the Theory of Comparative Advantage</vt:lpstr>
      <vt:lpstr>Extensions of the HO Model:  The Product Cycle (1 of 4)</vt:lpstr>
      <vt:lpstr>Extensions of the HO Model:  The Product Cycle (2 of 4)</vt:lpstr>
      <vt:lpstr>Extensions of the HO Model:  The Product Cycle (3 of 4)</vt:lpstr>
      <vt:lpstr>Extensions of the HO Model:  The Product Cycle (4 of 4)</vt:lpstr>
      <vt:lpstr>Case Study:  China’s Top 10 Exports to the U.S. (1 of 2)</vt:lpstr>
      <vt:lpstr>Case Study:  China’s Top 10 Exports to the U.S. (2 of 2)</vt:lpstr>
      <vt:lpstr>Extension of the HO Model:  Investing versus Trading (1 of 4)</vt:lpstr>
      <vt:lpstr>Extension of the HO Model:  Investing versus Trading (2 of 4)</vt:lpstr>
      <vt:lpstr>Extension of the HO Model:  Investing versus Trading (3 of 4)</vt:lpstr>
      <vt:lpstr>Extension of the HO Model:  Investing versus Trading (4 of 4)</vt:lpstr>
      <vt:lpstr>Extension of the HO Model:  Internationally Mobile Labor (1 of 2)</vt:lpstr>
      <vt:lpstr>Extension of the HO Model:  Internationally Mobile Labor (1 of 2)</vt:lpstr>
      <vt:lpstr>Trade, Wages, and Jobs (1 of 4) </vt:lpstr>
      <vt:lpstr>Trade, Wages, and Jobs (2 of 4) </vt:lpstr>
      <vt:lpstr>Trade, Wages, and Jobs (3 of 4) </vt:lpstr>
      <vt:lpstr>Trade, Wages, and Jobs (4 of 4) </vt:lpstr>
      <vt:lpstr>Copyright</vt:lpstr>
    </vt:vector>
  </TitlesOfParts>
  <Company>SPi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7e</dc:title>
  <dc:creator>Jim Gerber</dc:creator>
  <cp:lastModifiedBy>Andrew Parkes</cp:lastModifiedBy>
  <cp:revision>39</cp:revision>
  <dcterms:created xsi:type="dcterms:W3CDTF">2016-09-21T22:38:37Z</dcterms:created>
  <dcterms:modified xsi:type="dcterms:W3CDTF">2019-09-07T22:54:02Z</dcterms:modified>
</cp:coreProperties>
</file>