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88"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9"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374" autoAdjust="0"/>
  </p:normalViewPr>
  <p:slideViewPr>
    <p:cSldViewPr snapToGrid="0" snapToObjects="1">
      <p:cViewPr varScale="1">
        <p:scale>
          <a:sx n="69" d="100"/>
          <a:sy n="69" d="100"/>
        </p:scale>
        <p:origin x="702" y="78"/>
      </p:cViewPr>
      <p:guideLst>
        <p:guide orient="horz" pos="2160"/>
        <p:guide pos="2880"/>
      </p:guideLst>
    </p:cSldViewPr>
  </p:slideViewPr>
  <p:outlineViewPr>
    <p:cViewPr>
      <p:scale>
        <a:sx n="33" d="100"/>
        <a:sy n="33" d="100"/>
      </p:scale>
      <p:origin x="0" y="-309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610FBA-60BA-46A7-8705-ABF69FE467BC}" type="datetimeFigureOut">
              <a:rPr lang="en-US" smtClean="0"/>
              <a:t>3/9/2017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3F4F9C-947D-42B6-AB37-38EBA7C50F80}" type="slidenum">
              <a:rPr lang="en-US" smtClean="0"/>
              <a:t>‹#›</a:t>
            </a:fld>
            <a:endParaRPr lang="en-US"/>
          </a:p>
        </p:txBody>
      </p:sp>
    </p:spTree>
    <p:extLst>
      <p:ext uri="{BB962C8B-B14F-4D97-AF65-F5344CB8AC3E}">
        <p14:creationId xmlns:p14="http://schemas.microsoft.com/office/powerpoint/2010/main" val="2841772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698678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2971460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53082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96071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3973900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3/9/2017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67969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defRPr/>
            </a:lvl1pPr>
            <a:lvl2pPr>
              <a:buClr>
                <a:srgbClr val="007FA3"/>
              </a:buClr>
              <a:defRPr/>
            </a:lvl2pPr>
            <a:lvl3pPr marL="1143000" indent="-228600">
              <a:buClr>
                <a:srgbClr val="007FA3"/>
              </a:buClr>
              <a:buFont typeface="Wingdings" panose="05000000000000000000" pitchFamily="2" charset="2"/>
              <a:buChar char="§"/>
              <a:defRPr/>
            </a:lvl3pPr>
            <a:lvl4pPr marL="1600200" indent="-228600">
              <a:buClr>
                <a:srgbClr val="007FA3"/>
              </a:buClr>
              <a:buFont typeface="Courier New" panose="02070309020205020404" pitchFamily="49" charset="0"/>
              <a:buChar char="o"/>
              <a:defRPr/>
            </a:lvl4pPr>
            <a:lvl5pPr>
              <a:buClr>
                <a:srgbClr val="007FA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6" name="Slide Number Placeholder 5"/>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197833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4168314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938451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2654921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1732826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103214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87977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72435-D04C-1B4C-A552-69D2C7A7E0FE}" type="datetimeFigureOut">
              <a:rPr lang="en-US" smtClean="0"/>
              <a:t>3/9/2017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A9508-0FF0-C149-B8B3-1D5B271F499A}" type="slidenum">
              <a:rPr lang="en-US" smtClean="0"/>
              <a:t>‹#›</a:t>
            </a:fld>
            <a:endParaRPr lang="en-US" dirty="0"/>
          </a:p>
        </p:txBody>
      </p:sp>
    </p:spTree>
    <p:extLst>
      <p:ext uri="{BB962C8B-B14F-4D97-AF65-F5344CB8AC3E}">
        <p14:creationId xmlns:p14="http://schemas.microsoft.com/office/powerpoint/2010/main" val="4240583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72435-D04C-1B4C-A552-69D2C7A7E0FE}" type="datetimeFigureOut">
              <a:rPr lang="en-US" smtClean="0"/>
              <a:t>3/9/2017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A9508-0FF0-C149-B8B3-1D5B271F499A}" type="slidenum">
              <a:rPr lang="en-US" smtClean="0"/>
              <a:t>‹#›</a:t>
            </a:fld>
            <a:endParaRPr lang="en-US" dirty="0"/>
          </a:p>
        </p:txBody>
      </p:sp>
      <p:sp>
        <p:nvSpPr>
          <p:cNvPr id="7" name="Footer Placeholder 4"/>
          <p:cNvSpPr txBox="1">
            <a:spLocks/>
          </p:cNvSpPr>
          <p:nvPr userDrawn="1"/>
        </p:nvSpPr>
        <p:spPr>
          <a:xfrm>
            <a:off x="-112339" y="6365089"/>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pic>
        <p:nvPicPr>
          <p:cNvPr id="8" name="Shape 23" descr="Pearson Logo"/>
          <p:cNvPicPr preferRelativeResize="0"/>
          <p:nvPr userDrawn="1"/>
        </p:nvPicPr>
        <p:blipFill rotWithShape="1">
          <a:blip r:embed="rId14">
            <a:alphaModFix/>
          </a:blip>
          <a:srcRect/>
          <a:stretch/>
        </p:blipFill>
        <p:spPr>
          <a:xfrm>
            <a:off x="7990972" y="6211309"/>
            <a:ext cx="695828" cy="492969"/>
          </a:xfrm>
          <a:prstGeom prst="rect">
            <a:avLst/>
          </a:prstGeom>
          <a:noFill/>
          <a:ln>
            <a:noFill/>
          </a:ln>
        </p:spPr>
      </p:pic>
    </p:spTree>
    <p:extLst>
      <p:ext uri="{BB962C8B-B14F-4D97-AF65-F5344CB8AC3E}">
        <p14:creationId xmlns:p14="http://schemas.microsoft.com/office/powerpoint/2010/main" val="402270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5</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Beyond Comparative Advantage</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2861800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(6 </a:t>
            </a:r>
            <a:r>
              <a:rPr lang="en-US" sz="2800" dirty="0"/>
              <a:t>of 8)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Intraindustry trade often involves firms with internal economies of scale (EOS).</a:t>
            </a:r>
          </a:p>
          <a:p>
            <a:pPr lvl="1"/>
            <a:r>
              <a:rPr lang="en-US" dirty="0" smtClean="0"/>
              <a:t>We call it </a:t>
            </a:r>
            <a:r>
              <a:rPr lang="en-US" u="sng" dirty="0" smtClean="0"/>
              <a:t>internal</a:t>
            </a:r>
            <a:r>
              <a:rPr lang="en-US" dirty="0" smtClean="0"/>
              <a:t> EOS because the scale economies depend on the size of the individual firm.  As it grows, average cost falls. </a:t>
            </a:r>
          </a:p>
          <a:p>
            <a:pPr marL="0" indent="0">
              <a:buNone/>
            </a:pPr>
            <a:endParaRPr lang="en-US" dirty="0" smtClean="0"/>
          </a:p>
          <a:p>
            <a:r>
              <a:rPr lang="en-US" dirty="0" smtClean="0"/>
              <a:t>Several types of market structures are possible:</a:t>
            </a:r>
          </a:p>
          <a:p>
            <a:pPr lvl="1"/>
            <a:r>
              <a:rPr lang="en-US" b="1" dirty="0" smtClean="0"/>
              <a:t>Oligopoly</a:t>
            </a:r>
            <a:r>
              <a:rPr lang="en-US" dirty="0" smtClean="0"/>
              <a:t>:  A small number of firms, each formulates a strategy based on what it thinks the other will do.</a:t>
            </a:r>
          </a:p>
          <a:p>
            <a:pPr lvl="1"/>
            <a:r>
              <a:rPr lang="en-US" b="1" dirty="0" smtClean="0"/>
              <a:t>Monopolistic competition</a:t>
            </a:r>
            <a:r>
              <a:rPr lang="en-US" dirty="0" smtClean="0"/>
              <a:t>:  Firms have brands that give them a monopoly, but they compete against other firms with different brands making close substitutes.   Monopolistic competition relies on </a:t>
            </a:r>
            <a:r>
              <a:rPr lang="en-US" b="1" dirty="0" smtClean="0"/>
              <a:t>product differentiation.</a:t>
            </a:r>
          </a:p>
          <a:p>
            <a:pPr lvl="1"/>
            <a:r>
              <a:rPr lang="en-US" dirty="0" smtClean="0"/>
              <a:t>Monopoly:  One firm.</a:t>
            </a:r>
            <a:endParaRPr lang="en-US" dirty="0"/>
          </a:p>
        </p:txBody>
      </p:sp>
    </p:spTree>
    <p:extLst>
      <p:ext uri="{BB962C8B-B14F-4D97-AF65-F5344CB8AC3E}">
        <p14:creationId xmlns:p14="http://schemas.microsoft.com/office/powerpoint/2010/main" val="1274129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(7 </a:t>
            </a:r>
            <a:r>
              <a:rPr lang="en-US" sz="2800" dirty="0"/>
              <a:t>of 8) </a:t>
            </a:r>
            <a:endParaRPr lang="en-US" dirty="0"/>
          </a:p>
        </p:txBody>
      </p:sp>
      <p:sp>
        <p:nvSpPr>
          <p:cNvPr id="3" name="Content Placeholder 2" descr="The figure shows how prices and average costs change as the number of firms increases.  On the vertical axis are both price and average costs.  The number of firms are on the horizontal axis.  The relationship between prices and the number of firms is downward sloping to the right since more firms means more competition and lower prices.  The relationship between average costs and the number of firms is upward sloping to the right since more firms lowers everyone's share of the market and limits each firm's economies of scale.  The intersection determines the number of firms in the market and the price and average costs." title="Figure 5.1"/>
          <p:cNvSpPr>
            <a:spLocks noGrp="1"/>
          </p:cNvSpPr>
          <p:nvPr>
            <p:ph idx="1"/>
          </p:nvPr>
        </p:nvSpPr>
        <p:spPr/>
        <p:txBody>
          <a:bodyPr>
            <a:normAutofit/>
          </a:bodyPr>
          <a:lstStyle/>
          <a:p>
            <a:pPr marL="0" indent="0">
              <a:buNone/>
            </a:pPr>
            <a:endParaRPr lang="en-US" dirty="0"/>
          </a:p>
          <a:p>
            <a:pPr marL="0" indent="0">
              <a:buNone/>
            </a:pPr>
            <a:endParaRPr lang="en-US" dirty="0" smtClean="0"/>
          </a:p>
        </p:txBody>
      </p:sp>
      <p:pic>
        <p:nvPicPr>
          <p:cNvPr id="4" name="Picture 3" descr="The graph plots prices and average cost versus number of firms. The rising A C curve intersects the falling P curve at (N sub 1, A C sub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1108" y="2115661"/>
            <a:ext cx="6881783" cy="3495040"/>
          </a:xfrm>
          <a:prstGeom prst="rect">
            <a:avLst/>
          </a:prstGeom>
        </p:spPr>
      </p:pic>
    </p:spTree>
    <p:extLst>
      <p:ext uri="{BB962C8B-B14F-4D97-AF65-F5344CB8AC3E}">
        <p14:creationId xmlns:p14="http://schemas.microsoft.com/office/powerpoint/2010/main" val="2823610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(8 </a:t>
            </a:r>
            <a:r>
              <a:rPr lang="en-US" sz="2800" dirty="0"/>
              <a:t>of 8) </a:t>
            </a:r>
            <a:endParaRPr lang="en-US" dirty="0"/>
          </a:p>
        </p:txBody>
      </p:sp>
      <p:pic>
        <p:nvPicPr>
          <p:cNvPr id="4" name="Content Placeholder 3" descr="The graph plots prices and average cost versus number of firms.&#10;• The rising A C curve intersects the falling P curve at (N sub 1, A C sub 1).&#10;• The A C star curve is the A C curve shifted downward. As a result, the A C star curve intersects the P curve at a point down and right of  (N sub 1, A C sub 1).&#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0414" y="2006601"/>
            <a:ext cx="7283171" cy="3677846"/>
          </a:xfrm>
        </p:spPr>
      </p:pic>
    </p:spTree>
    <p:extLst>
      <p:ext uri="{BB962C8B-B14F-4D97-AF65-F5344CB8AC3E}">
        <p14:creationId xmlns:p14="http://schemas.microsoft.com/office/powerpoint/2010/main" val="401991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Gains from </a:t>
            </a:r>
            <a:r>
              <a:rPr lang="en-US" dirty="0" err="1" smtClean="0"/>
              <a:t>Intraindustry</a:t>
            </a:r>
            <a:r>
              <a:rPr lang="en-US" dirty="0" smtClean="0"/>
              <a:t> </a:t>
            </a:r>
            <a:r>
              <a:rPr lang="en-US" dirty="0"/>
              <a:t>T</a:t>
            </a:r>
            <a:r>
              <a:rPr lang="en-US" dirty="0" smtClean="0"/>
              <a:t>rade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Lower costs and prices</a:t>
            </a:r>
            <a:r>
              <a:rPr lang="en-US" dirty="0"/>
              <a:t>.</a:t>
            </a:r>
            <a:r>
              <a:rPr lang="en-US" dirty="0" smtClean="0"/>
              <a:t>  </a:t>
            </a:r>
          </a:p>
          <a:p>
            <a:pPr lvl="1"/>
            <a:r>
              <a:rPr lang="en-US" dirty="0" smtClean="0"/>
              <a:t>A larger market means:</a:t>
            </a:r>
          </a:p>
          <a:p>
            <a:pPr lvl="2"/>
            <a:r>
              <a:rPr lang="en-US" dirty="0" smtClean="0"/>
              <a:t>More economies of scale and lower average costs</a:t>
            </a:r>
          </a:p>
          <a:p>
            <a:pPr lvl="2"/>
            <a:r>
              <a:rPr lang="en-US" dirty="0" smtClean="0"/>
              <a:t>More competition and lower prices.</a:t>
            </a:r>
          </a:p>
          <a:p>
            <a:endParaRPr lang="en-US" dirty="0" smtClean="0"/>
          </a:p>
          <a:p>
            <a:r>
              <a:rPr lang="en-US" dirty="0" smtClean="0"/>
              <a:t>An increase in consumer choices.  There is more variety in the market.</a:t>
            </a:r>
          </a:p>
          <a:p>
            <a:endParaRPr lang="en-US" dirty="0" smtClean="0"/>
          </a:p>
          <a:p>
            <a:r>
              <a:rPr lang="en-US" dirty="0" smtClean="0"/>
              <a:t>An opportunity for domestic firms to expand. The market is larger and well-run firms will increase output. </a:t>
            </a:r>
            <a:endParaRPr lang="en-US" u="sng" dirty="0" smtClean="0"/>
          </a:p>
        </p:txBody>
      </p:sp>
    </p:spTree>
    <p:extLst>
      <p:ext uri="{BB962C8B-B14F-4D97-AF65-F5344CB8AC3E}">
        <p14:creationId xmlns:p14="http://schemas.microsoft.com/office/powerpoint/2010/main" val="2541746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Case Study:  </a:t>
            </a:r>
            <a:r>
              <a:rPr lang="en-US" b="1" dirty="0" err="1" smtClean="0">
                <a:solidFill>
                  <a:srgbClr val="007FA3"/>
                </a:solidFill>
              </a:rPr>
              <a:t>Intraindustry</a:t>
            </a:r>
            <a:r>
              <a:rPr lang="en-US" b="1" dirty="0" smtClean="0">
                <a:solidFill>
                  <a:srgbClr val="007FA3"/>
                </a:solidFill>
              </a:rPr>
              <a:t> Trade </a:t>
            </a:r>
            <a:r>
              <a:rPr lang="en-US" b="1" dirty="0">
                <a:solidFill>
                  <a:srgbClr val="007FA3"/>
                </a:solidFill>
              </a:rPr>
              <a:t>B</a:t>
            </a:r>
            <a:r>
              <a:rPr lang="en-US" b="1" dirty="0" smtClean="0">
                <a:solidFill>
                  <a:srgbClr val="007FA3"/>
                </a:solidFill>
              </a:rPr>
              <a:t>etween the U.S. and Canada</a:t>
            </a:r>
            <a:endParaRPr lang="en-US" b="1" dirty="0">
              <a:solidFill>
                <a:srgbClr val="007FA3"/>
              </a:solidFill>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507377179"/>
              </p:ext>
            </p:extLst>
          </p:nvPr>
        </p:nvGraphicFramePr>
        <p:xfrm>
          <a:off x="457200" y="1600200"/>
          <a:ext cx="8229600" cy="3383280"/>
        </p:xfrm>
        <a:graphic>
          <a:graphicData uri="http://schemas.openxmlformats.org/drawingml/2006/table">
            <a:tbl>
              <a:tblPr firstRow="1" bandRow="1">
                <a:tableStyleId>{BC89EF96-8CEA-46FF-86C4-4CE0E7609802}</a:tableStyleId>
              </a:tblPr>
              <a:tblGrid>
                <a:gridCol w="3001563">
                  <a:extLst>
                    <a:ext uri="{9D8B030D-6E8A-4147-A177-3AD203B41FA5}">
                      <a16:colId xmlns:a16="http://schemas.microsoft.com/office/drawing/2014/main" val="20000"/>
                    </a:ext>
                  </a:extLst>
                </a:gridCol>
                <a:gridCol w="1113237">
                  <a:extLst>
                    <a:ext uri="{9D8B030D-6E8A-4147-A177-3AD203B41FA5}">
                      <a16:colId xmlns:a16="http://schemas.microsoft.com/office/drawing/2014/main" val="20001"/>
                    </a:ext>
                  </a:extLst>
                </a:gridCol>
                <a:gridCol w="2963759">
                  <a:extLst>
                    <a:ext uri="{9D8B030D-6E8A-4147-A177-3AD203B41FA5}">
                      <a16:colId xmlns:a16="http://schemas.microsoft.com/office/drawing/2014/main" val="20002"/>
                    </a:ext>
                  </a:extLst>
                </a:gridCol>
                <a:gridCol w="1151041">
                  <a:extLst>
                    <a:ext uri="{9D8B030D-6E8A-4147-A177-3AD203B41FA5}">
                      <a16:colId xmlns:a16="http://schemas.microsoft.com/office/drawing/2014/main" val="20003"/>
                    </a:ext>
                  </a:extLst>
                </a:gridCol>
              </a:tblGrid>
              <a:tr h="370840">
                <a:tc>
                  <a:txBody>
                    <a:bodyPr/>
                    <a:lstStyle/>
                    <a:p>
                      <a:r>
                        <a:rPr lang="en-US" sz="1800" dirty="0" smtClean="0">
                          <a:latin typeface="+mn-lt"/>
                        </a:rPr>
                        <a:t>Top 5 U.S. Exports</a:t>
                      </a:r>
                      <a:endParaRPr lang="en-US" sz="1800" dirty="0">
                        <a:latin typeface="+mn-lt"/>
                      </a:endParaRPr>
                    </a:p>
                  </a:txBody>
                  <a:tcPr/>
                </a:tc>
                <a:tc>
                  <a:txBody>
                    <a:bodyPr/>
                    <a:lstStyle/>
                    <a:p>
                      <a:r>
                        <a:rPr lang="en-US" sz="1800" dirty="0" smtClean="0">
                          <a:latin typeface="+mn-lt"/>
                        </a:rPr>
                        <a:t>Dollars (Billions)</a:t>
                      </a:r>
                      <a:endParaRPr lang="en-US" sz="1800" dirty="0">
                        <a:latin typeface="+mn-lt"/>
                      </a:endParaRPr>
                    </a:p>
                  </a:txBody>
                  <a:tcPr/>
                </a:tc>
                <a:tc>
                  <a:txBody>
                    <a:bodyPr/>
                    <a:lstStyle/>
                    <a:p>
                      <a:r>
                        <a:rPr lang="en-US" sz="1800" dirty="0" smtClean="0">
                          <a:latin typeface="+mn-lt"/>
                        </a:rPr>
                        <a:t>Top 5 U.S. Imports</a:t>
                      </a:r>
                      <a:endParaRPr lang="en-US" sz="1800" dirty="0">
                        <a:latin typeface="+mn-lt"/>
                      </a:endParaRPr>
                    </a:p>
                  </a:txBody>
                  <a:tcPr/>
                </a:tc>
                <a:tc>
                  <a:txBody>
                    <a:bodyPr/>
                    <a:lstStyle/>
                    <a:p>
                      <a:r>
                        <a:rPr lang="en-US" sz="1800" dirty="0" smtClean="0">
                          <a:latin typeface="+mn-lt"/>
                        </a:rPr>
                        <a:t>Dollars (Billions</a:t>
                      </a:r>
                      <a:r>
                        <a:rPr lang="en-US" sz="1800" baseline="0" dirty="0" smtClean="0">
                          <a:latin typeface="+mn-lt"/>
                        </a:rPr>
                        <a:t>)</a:t>
                      </a:r>
                      <a:endParaRPr lang="en-US" sz="1800" dirty="0">
                        <a:latin typeface="+mn-lt"/>
                      </a:endParaRPr>
                    </a:p>
                  </a:txBody>
                  <a:tcPr/>
                </a:tc>
                <a:extLst>
                  <a:ext uri="{0D108BD9-81ED-4DB2-BD59-A6C34878D82A}">
                    <a16:rowId xmlns:a16="http://schemas.microsoft.com/office/drawing/2014/main" val="10000"/>
                  </a:ext>
                </a:extLst>
              </a:tr>
              <a:tr h="370840">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Vehicle parts, not engines*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23.2</a:t>
                      </a:r>
                    </a:p>
                  </a:txBody>
                  <a:tcPr marL="68580" marR="68580" marT="0" marB="0" anchor="b"/>
                </a:tc>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Crude oil</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83.1</a:t>
                      </a:r>
                    </a:p>
                  </a:txBody>
                  <a:tcPr marL="68580" marR="68580" marT="0" marB="0" anchor="b"/>
                </a:tc>
                <a:extLst>
                  <a:ext uri="{0D108BD9-81ED-4DB2-BD59-A6C34878D82A}">
                    <a16:rowId xmlns:a16="http://schemas.microsoft.com/office/drawing/2014/main" val="10001"/>
                  </a:ext>
                </a:extLst>
              </a:tr>
              <a:tr h="370840">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Busses, trucks, other vehicles*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15.0</a:t>
                      </a:r>
                    </a:p>
                  </a:txBody>
                  <a:tcPr marL="68580" marR="68580" marT="0" marB="0" anchor="b"/>
                </a:tc>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Passenger cars*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42.7</a:t>
                      </a:r>
                    </a:p>
                  </a:txBody>
                  <a:tcPr marL="68580" marR="68580" marT="0" marB="0" anchor="b"/>
                </a:tc>
                <a:extLst>
                  <a:ext uri="{0D108BD9-81ED-4DB2-BD59-A6C34878D82A}">
                    <a16:rowId xmlns:a16="http://schemas.microsoft.com/office/drawing/2014/main" val="10002"/>
                  </a:ext>
                </a:extLst>
              </a:tr>
              <a:tr h="370840">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Passenger cars*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14.6</a:t>
                      </a:r>
                    </a:p>
                  </a:txBody>
                  <a:tcPr marL="68580" marR="68580" marT="0" marB="0" anchor="b"/>
                </a:tc>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Natural gas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12.6</a:t>
                      </a:r>
                    </a:p>
                  </a:txBody>
                  <a:tcPr marL="68580" marR="68580" marT="0" marB="0" anchor="b"/>
                </a:tc>
                <a:extLst>
                  <a:ext uri="{0D108BD9-81ED-4DB2-BD59-A6C34878D82A}">
                    <a16:rowId xmlns:a16="http://schemas.microsoft.com/office/drawing/2014/main" val="10003"/>
                  </a:ext>
                </a:extLst>
              </a:tr>
              <a:tr h="370840">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Other petroleum products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12.9</a:t>
                      </a:r>
                    </a:p>
                  </a:txBody>
                  <a:tcPr marL="68580" marR="68580" marT="0" marB="0" anchor="b"/>
                </a:tc>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Vehicle parts, not engines*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11.9</a:t>
                      </a:r>
                    </a:p>
                  </a:txBody>
                  <a:tcPr marL="68580" marR="68580" marT="0" marB="0" anchor="b"/>
                </a:tc>
                <a:extLst>
                  <a:ext uri="{0D108BD9-81ED-4DB2-BD59-A6C34878D82A}">
                    <a16:rowId xmlns:a16="http://schemas.microsoft.com/office/drawing/2014/main" val="10004"/>
                  </a:ext>
                </a:extLst>
              </a:tr>
              <a:tr h="370840">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Industrial machines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10.9</a:t>
                      </a:r>
                    </a:p>
                  </a:txBody>
                  <a:tcPr marL="68580" marR="68580" marT="0" marB="0" anchor="b"/>
                </a:tc>
                <a:tc>
                  <a:txBody>
                    <a:bodyPr/>
                    <a:lstStyle/>
                    <a:p>
                      <a:pPr marL="0" marR="0">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Other petroleum products</a:t>
                      </a:r>
                    </a:p>
                  </a:txBody>
                  <a:tcPr marL="68580" marR="68580" marT="0" marB="0"/>
                </a:tc>
                <a:tc>
                  <a:txBody>
                    <a:bodyPr/>
                    <a:lstStyle/>
                    <a:p>
                      <a:pPr marL="0" marR="254000" algn="r">
                        <a:lnSpc>
                          <a:spcPct val="200000"/>
                        </a:lnSpc>
                        <a:spcBef>
                          <a:spcPts val="0"/>
                        </a:spcBef>
                        <a:spcAft>
                          <a:spcPts val="0"/>
                        </a:spcAft>
                        <a:tabLst>
                          <a:tab pos="1458595" algn="l"/>
                          <a:tab pos="2863850" algn="l"/>
                          <a:tab pos="457200" algn="l"/>
                        </a:tabLst>
                      </a:pPr>
                      <a:r>
                        <a:rPr lang="en-US" sz="1800" dirty="0">
                          <a:solidFill>
                            <a:srgbClr val="000000"/>
                          </a:solidFill>
                          <a:effectLst/>
                          <a:latin typeface="+mn-lt"/>
                          <a:ea typeface="Times New Roman"/>
                          <a:cs typeface="TimesTen-Roman"/>
                        </a:rPr>
                        <a:t>8.8</a:t>
                      </a:r>
                    </a:p>
                  </a:txBody>
                  <a:tcPr marL="68580" marR="68580" marT="0" marB="0"/>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5197289"/>
            <a:ext cx="8229600" cy="928873"/>
          </a:xfrm>
        </p:spPr>
        <p:txBody>
          <a:bodyPr>
            <a:normAutofit fontScale="92500" lnSpcReduction="10000"/>
          </a:bodyPr>
          <a:lstStyle/>
          <a:p>
            <a:r>
              <a:rPr lang="en-US" dirty="0" smtClean="0"/>
              <a:t>Vehicles and vehicle parts are the largest traded items.</a:t>
            </a:r>
          </a:p>
          <a:p>
            <a:r>
              <a:rPr lang="en-US" dirty="0" smtClean="0"/>
              <a:t>Intraindustry trade is extremely important.</a:t>
            </a:r>
            <a:endParaRPr lang="en-US" dirty="0"/>
          </a:p>
        </p:txBody>
      </p:sp>
    </p:spTree>
    <p:extLst>
      <p:ext uri="{BB962C8B-B14F-4D97-AF65-F5344CB8AC3E}">
        <p14:creationId xmlns:p14="http://schemas.microsoft.com/office/powerpoint/2010/main" val="1889798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Transportation Costs and Internal </a:t>
            </a:r>
            <a:r>
              <a:rPr lang="en-US" dirty="0"/>
              <a:t>E</a:t>
            </a:r>
            <a:r>
              <a:rPr lang="en-US" dirty="0" smtClean="0"/>
              <a:t>conomies of Scale</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Firms in general want to locate near their markets to reduce transportation costs.</a:t>
            </a:r>
          </a:p>
          <a:p>
            <a:pPr lvl="1"/>
            <a:r>
              <a:rPr lang="en-US" dirty="0" smtClean="0"/>
              <a:t>But if they have internal EOS they cannot build a plant in every market because they would have too many small firms.</a:t>
            </a:r>
          </a:p>
          <a:p>
            <a:pPr lvl="1"/>
            <a:r>
              <a:rPr lang="en-US" dirty="0" smtClean="0"/>
              <a:t>Solution:  Locate near the largest market.</a:t>
            </a:r>
          </a:p>
          <a:p>
            <a:endParaRPr lang="en-US" dirty="0" smtClean="0"/>
          </a:p>
          <a:p>
            <a:r>
              <a:rPr lang="en-US" dirty="0" smtClean="0"/>
              <a:t>This helps explain why most foreign investment is directed to high income countries.</a:t>
            </a:r>
          </a:p>
          <a:p>
            <a:pPr lvl="1"/>
            <a:r>
              <a:rPr lang="en-US" dirty="0" smtClean="0"/>
              <a:t>High income markets have larger markets.</a:t>
            </a:r>
          </a:p>
          <a:p>
            <a:endParaRPr lang="en-US" dirty="0" smtClean="0"/>
          </a:p>
          <a:p>
            <a:r>
              <a:rPr lang="en-US" dirty="0" smtClean="0"/>
              <a:t>Avoiding high transportation costs also help explain why firms may locate where they incur higher labor or other costs.</a:t>
            </a:r>
            <a:endParaRPr lang="en-US" dirty="0"/>
          </a:p>
        </p:txBody>
      </p:sp>
    </p:spTree>
    <p:extLst>
      <p:ext uri="{BB962C8B-B14F-4D97-AF65-F5344CB8AC3E}">
        <p14:creationId xmlns:p14="http://schemas.microsoft.com/office/powerpoint/2010/main" val="1259544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Mexico’s Changing </a:t>
            </a:r>
            <a:r>
              <a:rPr lang="en-US" dirty="0"/>
              <a:t>E</a:t>
            </a:r>
            <a:r>
              <a:rPr lang="en-US" dirty="0" smtClean="0"/>
              <a:t>conomic </a:t>
            </a:r>
            <a:r>
              <a:rPr lang="en-US" dirty="0"/>
              <a:t>G</a:t>
            </a:r>
            <a:r>
              <a:rPr lang="en-US" dirty="0" smtClean="0"/>
              <a:t>eography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From the 1930s until the 1980s, Mexico focused its manufacturing on producing for its national market.  </a:t>
            </a:r>
          </a:p>
          <a:p>
            <a:pPr lvl="1"/>
            <a:r>
              <a:rPr lang="en-US" dirty="0" smtClean="0"/>
              <a:t>Mexico City grew dramatically:  Internal EOS and transportation costs partially explain its growth.</a:t>
            </a:r>
          </a:p>
          <a:p>
            <a:pPr lvl="1"/>
            <a:r>
              <a:rPr lang="en-US" dirty="0" smtClean="0"/>
              <a:t>Similar policies in other parts of Latin America, with similar results:  Giant mega-cities.</a:t>
            </a:r>
          </a:p>
          <a:p>
            <a:endParaRPr lang="en-US" dirty="0"/>
          </a:p>
          <a:p>
            <a:r>
              <a:rPr lang="en-US" dirty="0" smtClean="0"/>
              <a:t>In the 1960s, Mexico created an </a:t>
            </a:r>
            <a:r>
              <a:rPr lang="en-US" b="1" dirty="0" smtClean="0"/>
              <a:t>export processing zone</a:t>
            </a:r>
            <a:r>
              <a:rPr lang="en-US" dirty="0" smtClean="0"/>
              <a:t> </a:t>
            </a:r>
            <a:r>
              <a:rPr lang="en-US" b="1" dirty="0" smtClean="0"/>
              <a:t>(EPZ)</a:t>
            </a:r>
            <a:r>
              <a:rPr lang="en-US" dirty="0" smtClean="0"/>
              <a:t> policy.</a:t>
            </a:r>
          </a:p>
          <a:p>
            <a:pPr lvl="1"/>
            <a:r>
              <a:rPr lang="en-US" dirty="0" smtClean="0"/>
              <a:t>Plants are called </a:t>
            </a:r>
            <a:r>
              <a:rPr lang="en-US" b="1" dirty="0" smtClean="0"/>
              <a:t>maquiladoras.</a:t>
            </a:r>
          </a:p>
          <a:p>
            <a:pPr lvl="1"/>
            <a:r>
              <a:rPr lang="en-US" dirty="0" smtClean="0"/>
              <a:t>They can locate anywhere in the country;  they can import inputs and pay no tariffs as long as they export the output. </a:t>
            </a:r>
          </a:p>
          <a:p>
            <a:pPr lvl="1"/>
            <a:r>
              <a:rPr lang="en-US" dirty="0" smtClean="0"/>
              <a:t>The market is the U.S.:  Plants choose to locate in the border region and border manufacturing takes off in the 1980s.  </a:t>
            </a:r>
            <a:endParaRPr lang="en-US" dirty="0"/>
          </a:p>
        </p:txBody>
      </p:sp>
    </p:spTree>
    <p:extLst>
      <p:ext uri="{BB962C8B-B14F-4D97-AF65-F5344CB8AC3E}">
        <p14:creationId xmlns:p14="http://schemas.microsoft.com/office/powerpoint/2010/main" val="2529131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Trade and External </a:t>
            </a:r>
            <a:r>
              <a:rPr lang="en-US" dirty="0"/>
              <a:t>E</a:t>
            </a:r>
            <a:r>
              <a:rPr lang="en-US" dirty="0" smtClean="0"/>
              <a:t>conomies of Scale </a:t>
            </a:r>
            <a:r>
              <a:rPr lang="en-US" sz="3100" dirty="0" smtClean="0"/>
              <a:t>(1 of 3)</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External EOS:</a:t>
            </a:r>
          </a:p>
          <a:p>
            <a:pPr lvl="1"/>
            <a:r>
              <a:rPr lang="en-US" dirty="0" smtClean="0"/>
              <a:t>The scale economies are external to the firm, but internal to the industry.</a:t>
            </a:r>
          </a:p>
          <a:p>
            <a:pPr lvl="1"/>
            <a:r>
              <a:rPr lang="en-US" dirty="0" smtClean="0"/>
              <a:t>No incentive for a firm to get large.</a:t>
            </a:r>
          </a:p>
          <a:p>
            <a:pPr lvl="1"/>
            <a:r>
              <a:rPr lang="en-US" dirty="0" smtClean="0"/>
              <a:t>But average costs fall as the number of firms increases.</a:t>
            </a:r>
          </a:p>
          <a:p>
            <a:r>
              <a:rPr lang="en-US" dirty="0" smtClean="0"/>
              <a:t>Three drivers of external EOS:</a:t>
            </a:r>
          </a:p>
          <a:p>
            <a:pPr lvl="1"/>
            <a:r>
              <a:rPr lang="en-US" dirty="0" smtClean="0"/>
              <a:t>Pooling of labor markets for specialized skills.</a:t>
            </a:r>
          </a:p>
          <a:p>
            <a:pPr lvl="1"/>
            <a:r>
              <a:rPr lang="en-US" dirty="0" smtClean="0"/>
              <a:t>Pooling of input markets for specialized inputs.</a:t>
            </a:r>
          </a:p>
          <a:p>
            <a:pPr lvl="1"/>
            <a:r>
              <a:rPr lang="en-US" dirty="0" smtClean="0"/>
              <a:t>Knowledge spillovers between firms.</a:t>
            </a:r>
            <a:endParaRPr lang="en-US" dirty="0"/>
          </a:p>
        </p:txBody>
      </p:sp>
    </p:spTree>
    <p:extLst>
      <p:ext uri="{BB962C8B-B14F-4D97-AF65-F5344CB8AC3E}">
        <p14:creationId xmlns:p14="http://schemas.microsoft.com/office/powerpoint/2010/main" val="716607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Trade and External Economies of Scale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External EOS leads to geographical concentration.</a:t>
            </a:r>
          </a:p>
          <a:p>
            <a:pPr lvl="1"/>
            <a:r>
              <a:rPr lang="en-US" dirty="0" smtClean="0"/>
              <a:t>There are self-reinforcing feedbacks from attracting specialized labor and input supplier</a:t>
            </a:r>
          </a:p>
          <a:p>
            <a:pPr lvl="1"/>
            <a:r>
              <a:rPr lang="en-US" dirty="0" smtClean="0"/>
              <a:t> Nashville (music); Silicon Valley (software, computer hardware); Hollywood (movies), etc.</a:t>
            </a:r>
          </a:p>
          <a:p>
            <a:endParaRPr lang="en-US" dirty="0" smtClean="0"/>
          </a:p>
          <a:p>
            <a:r>
              <a:rPr lang="en-US" dirty="0" smtClean="0"/>
              <a:t>Historical accident may play a role:  circumstances cause a group of firms to locate in one area, they attract more firms, etc.</a:t>
            </a:r>
          </a:p>
          <a:p>
            <a:endParaRPr lang="en-US" dirty="0" smtClean="0"/>
          </a:p>
          <a:p>
            <a:r>
              <a:rPr lang="en-US" dirty="0" smtClean="0"/>
              <a:t>Learning curves also may play a role:  Whoever learns first keeps that advantage by staying one step ahead.</a:t>
            </a:r>
            <a:endParaRPr lang="en-US" dirty="0"/>
          </a:p>
        </p:txBody>
      </p:sp>
    </p:spTree>
    <p:extLst>
      <p:ext uri="{BB962C8B-B14F-4D97-AF65-F5344CB8AC3E}">
        <p14:creationId xmlns:p14="http://schemas.microsoft.com/office/powerpoint/2010/main" val="172856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Trade and External Economies of Scale </a:t>
            </a:r>
            <a:r>
              <a:rPr lang="en-US" sz="3100" dirty="0" smtClean="0"/>
              <a:t>(3 </a:t>
            </a:r>
            <a:r>
              <a:rPr lang="en-US" sz="3100" dirty="0"/>
              <a:t>of 3)</a:t>
            </a:r>
            <a:endParaRPr lang="en-US" dirty="0"/>
          </a:p>
        </p:txBody>
      </p:sp>
      <p:sp>
        <p:nvSpPr>
          <p:cNvPr id="3" name="Content Placeholder 2"/>
          <p:cNvSpPr>
            <a:spLocks noGrp="1"/>
          </p:cNvSpPr>
          <p:nvPr>
            <p:ph idx="1"/>
          </p:nvPr>
        </p:nvSpPr>
        <p:spPr/>
        <p:txBody>
          <a:bodyPr>
            <a:noAutofit/>
          </a:bodyPr>
          <a:lstStyle/>
          <a:p>
            <a:r>
              <a:rPr lang="en-US" sz="2400" dirty="0" smtClean="0"/>
              <a:t>Every trade model looked at so far shows gains from trade.  Trade with external EOS may in some cases create losses.</a:t>
            </a:r>
          </a:p>
          <a:p>
            <a:endParaRPr lang="en-US" sz="2400" dirty="0" smtClean="0"/>
          </a:p>
          <a:p>
            <a:r>
              <a:rPr lang="en-US" sz="2400" dirty="0" smtClean="0"/>
              <a:t>Suppose the U.S. gains skill and experience in making widgets.  Suppose also that other countries could do it better, but only after some years accumulating skills and learning.  </a:t>
            </a:r>
          </a:p>
          <a:p>
            <a:pPr lvl="1"/>
            <a:r>
              <a:rPr lang="en-US" sz="2200" dirty="0" smtClean="0"/>
              <a:t>Trade lets the U.S. sell its lower price widgets to foreigners.</a:t>
            </a:r>
          </a:p>
          <a:p>
            <a:pPr lvl="1"/>
            <a:r>
              <a:rPr lang="en-US" sz="2200" dirty="0" smtClean="0"/>
              <a:t>Foreigners are not able to develop their industry because the low price of U.S. widgets makes foreign widgets unprofitable until they accumulate some years of experience.</a:t>
            </a:r>
          </a:p>
        </p:txBody>
      </p:sp>
    </p:spTree>
    <p:extLst>
      <p:ext uri="{BB962C8B-B14F-4D97-AF65-F5344CB8AC3E}">
        <p14:creationId xmlns:p14="http://schemas.microsoft.com/office/powerpoint/2010/main" val="197640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earning Objectives </a:t>
            </a:r>
            <a:r>
              <a:rPr lang="en-US" sz="2800" dirty="0" smtClean="0"/>
              <a:t>(1 of 2)</a:t>
            </a:r>
            <a:endParaRPr lang="en-US" sz="2800"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5.1</a:t>
            </a:r>
            <a:r>
              <a:rPr lang="en-US" dirty="0" smtClean="0"/>
              <a:t>  Give examples of interindustry and intraindustry trade.</a:t>
            </a:r>
          </a:p>
          <a:p>
            <a:pPr marL="0" indent="0">
              <a:buNone/>
            </a:pPr>
            <a:endParaRPr lang="en-US" dirty="0" smtClean="0"/>
          </a:p>
          <a:p>
            <a:pPr marL="0" indent="0">
              <a:buNone/>
            </a:pPr>
            <a:r>
              <a:rPr lang="en-US" b="1" dirty="0" smtClean="0">
                <a:solidFill>
                  <a:schemeClr val="accent4">
                    <a:lumMod val="50000"/>
                  </a:schemeClr>
                </a:solidFill>
              </a:rPr>
              <a:t>5.2</a:t>
            </a:r>
            <a:r>
              <a:rPr lang="en-US" dirty="0" smtClean="0"/>
              <a:t>  Compare and contrast internal and external economies of scale.</a:t>
            </a:r>
          </a:p>
          <a:p>
            <a:pPr marL="0" indent="0">
              <a:buNone/>
            </a:pPr>
            <a:endParaRPr lang="en-US" dirty="0"/>
          </a:p>
          <a:p>
            <a:pPr marL="0" indent="0">
              <a:buNone/>
            </a:pPr>
            <a:r>
              <a:rPr lang="en-US" b="1" dirty="0" smtClean="0">
                <a:solidFill>
                  <a:schemeClr val="accent4">
                    <a:lumMod val="50000"/>
                  </a:schemeClr>
                </a:solidFill>
              </a:rPr>
              <a:t>5.3</a:t>
            </a:r>
            <a:r>
              <a:rPr lang="en-US" dirty="0" smtClean="0"/>
              <a:t>  Analyze the effects of international trade in a monopolistically competitive industry.</a:t>
            </a:r>
            <a:endParaRPr lang="en-US" dirty="0"/>
          </a:p>
        </p:txBody>
      </p:sp>
    </p:spTree>
    <p:extLst>
      <p:ext uri="{BB962C8B-B14F-4D97-AF65-F5344CB8AC3E}">
        <p14:creationId xmlns:p14="http://schemas.microsoft.com/office/powerpoint/2010/main" val="341788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Policies </a:t>
            </a:r>
            <a:r>
              <a:rPr lang="en-US" sz="2800" dirty="0" smtClean="0"/>
              <a:t>(1 of 9) </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Industrial policies</a:t>
            </a:r>
            <a:r>
              <a:rPr lang="en-US" dirty="0" smtClean="0"/>
              <a:t> are used by governments that want to support the development of a particular industry.</a:t>
            </a:r>
          </a:p>
          <a:p>
            <a:pPr lvl="1"/>
            <a:r>
              <a:rPr lang="en-US" dirty="0" smtClean="0"/>
              <a:t>It may be a new industry or an existing one.</a:t>
            </a:r>
          </a:p>
          <a:p>
            <a:endParaRPr lang="en-US" dirty="0" smtClean="0"/>
          </a:p>
          <a:p>
            <a:r>
              <a:rPr lang="en-US" dirty="0" smtClean="0"/>
              <a:t>Most countries use industrial policies, either overtly or covertly, sometimes extensively and sometimes rarely.</a:t>
            </a:r>
          </a:p>
          <a:p>
            <a:pPr lvl="1"/>
            <a:r>
              <a:rPr lang="en-US" dirty="0" smtClean="0"/>
              <a:t>Examples in the U.S.:  Support for the development of clean energy, new generations of motor vehicles, health care technologies and procedures, etc.</a:t>
            </a:r>
          </a:p>
          <a:p>
            <a:pPr lvl="1"/>
            <a:endParaRPr lang="en-US" dirty="0"/>
          </a:p>
        </p:txBody>
      </p:sp>
    </p:spTree>
    <p:extLst>
      <p:ext uri="{BB962C8B-B14F-4D97-AF65-F5344CB8AC3E}">
        <p14:creationId xmlns:p14="http://schemas.microsoft.com/office/powerpoint/2010/main" val="236484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(2 </a:t>
            </a:r>
            <a:r>
              <a:rPr lang="en-US" sz="2800" dirty="0"/>
              <a:t>of 9) </a:t>
            </a:r>
            <a:endParaRPr lang="en-US" dirty="0"/>
          </a:p>
        </p:txBody>
      </p:sp>
      <p:sp>
        <p:nvSpPr>
          <p:cNvPr id="3" name="Content Placeholder 2"/>
          <p:cNvSpPr>
            <a:spLocks noGrp="1"/>
          </p:cNvSpPr>
          <p:nvPr>
            <p:ph idx="1"/>
          </p:nvPr>
        </p:nvSpPr>
        <p:spPr/>
        <p:txBody>
          <a:bodyPr>
            <a:normAutofit lnSpcReduction="10000"/>
          </a:bodyPr>
          <a:lstStyle/>
          <a:p>
            <a:r>
              <a:rPr lang="en-US" dirty="0" smtClean="0"/>
              <a:t>The rationale for industrial policies (IP) is based on the fact that markets sometimes do not provide an optimal quantity of a good or service.</a:t>
            </a:r>
          </a:p>
          <a:p>
            <a:pPr lvl="1"/>
            <a:r>
              <a:rPr lang="en-US" dirty="0" smtClean="0"/>
              <a:t>For example, when there is a divergence between </a:t>
            </a:r>
            <a:r>
              <a:rPr lang="en-US" b="1" dirty="0" smtClean="0"/>
              <a:t>private returns</a:t>
            </a:r>
            <a:r>
              <a:rPr lang="en-US" dirty="0" smtClean="0"/>
              <a:t> (the benefit to the individual) and </a:t>
            </a:r>
            <a:r>
              <a:rPr lang="en-US" b="1" dirty="0" smtClean="0"/>
              <a:t>social returns</a:t>
            </a:r>
            <a:r>
              <a:rPr lang="en-US" dirty="0" smtClean="0"/>
              <a:t> (the benefit to society as a whole).</a:t>
            </a:r>
          </a:p>
          <a:p>
            <a:pPr lvl="1"/>
            <a:r>
              <a:rPr lang="en-US" dirty="0" smtClean="0"/>
              <a:t>Or, between private costs (the cost to an individual firm) and social costs (the net cost to society).  </a:t>
            </a:r>
            <a:endParaRPr lang="en-US" dirty="0"/>
          </a:p>
        </p:txBody>
      </p:sp>
    </p:spTree>
    <p:extLst>
      <p:ext uri="{BB962C8B-B14F-4D97-AF65-F5344CB8AC3E}">
        <p14:creationId xmlns:p14="http://schemas.microsoft.com/office/powerpoint/2010/main" val="816394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(3 </a:t>
            </a:r>
            <a:r>
              <a:rPr lang="en-US" sz="2800" dirty="0"/>
              <a:t>of 9)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some of the costs or benefits are not included in the market transaction, there is an </a:t>
            </a:r>
            <a:r>
              <a:rPr lang="en-US" b="1" dirty="0" smtClean="0"/>
              <a:t>externality.  </a:t>
            </a:r>
          </a:p>
          <a:p>
            <a:pPr lvl="1"/>
            <a:r>
              <a:rPr lang="en-US" dirty="0" smtClean="0"/>
              <a:t>Externalities are</a:t>
            </a:r>
            <a:r>
              <a:rPr lang="en-US" b="1" dirty="0" smtClean="0"/>
              <a:t> </a:t>
            </a:r>
            <a:r>
              <a:rPr lang="en-US" dirty="0" smtClean="0"/>
              <a:t>known as </a:t>
            </a:r>
            <a:r>
              <a:rPr lang="en-US" b="1" dirty="0" smtClean="0"/>
              <a:t>market failures.</a:t>
            </a:r>
          </a:p>
          <a:p>
            <a:pPr lvl="1"/>
            <a:r>
              <a:rPr lang="en-US" dirty="0" smtClean="0"/>
              <a:t>Examples:  Vaccinations (private and social benefits differ); pollution (private and social costs differ).</a:t>
            </a:r>
          </a:p>
          <a:p>
            <a:endParaRPr lang="en-US" dirty="0" smtClean="0"/>
          </a:p>
          <a:p>
            <a:r>
              <a:rPr lang="en-US" dirty="0" smtClean="0"/>
              <a:t>Basic rules:  </a:t>
            </a:r>
          </a:p>
          <a:p>
            <a:pPr lvl="1"/>
            <a:r>
              <a:rPr lang="en-US" dirty="0" smtClean="0"/>
              <a:t>When social returns are greater than private, markets produce too little at too high a cost.</a:t>
            </a:r>
          </a:p>
          <a:p>
            <a:pPr lvl="1"/>
            <a:r>
              <a:rPr lang="en-US" dirty="0" smtClean="0"/>
              <a:t>When social returns are less than private, markets produce too much at too low a cost.</a:t>
            </a:r>
          </a:p>
          <a:p>
            <a:pPr lvl="1"/>
            <a:endParaRPr lang="en-US" dirty="0"/>
          </a:p>
        </p:txBody>
      </p:sp>
    </p:spTree>
    <p:extLst>
      <p:ext uri="{BB962C8B-B14F-4D97-AF65-F5344CB8AC3E}">
        <p14:creationId xmlns:p14="http://schemas.microsoft.com/office/powerpoint/2010/main" val="211563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(4 </a:t>
            </a:r>
            <a:r>
              <a:rPr lang="en-US" sz="2800" dirty="0"/>
              <a:t>of 9) </a:t>
            </a:r>
            <a:endParaRPr lang="en-US" dirty="0"/>
          </a:p>
        </p:txBody>
      </p:sp>
      <p:pic>
        <p:nvPicPr>
          <p:cNvPr id="4" name="Content Placeholder 3" descr="The graph plots price versus quantity, with price P sub1 &gt; price P sub 2, and quantity Q sub 2 &gt; quantity Q sub 1.&#10;• The rising S sub, p r i v, curve intersects the falling D curve at (Q sub 1, P sub 1).&#10;• The S sub, s o c, curve is the S sub, p r i v, curve shifted downward. As a result, the S sub, s o c, curve intersects the D curve at (Q sub 2, P sub 2), which is down and right of (Q sub 1, P sub 1).&#10;• The vertical distance between the S curves represents external benefits.&#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7736" y="1847945"/>
            <a:ext cx="5748528" cy="4129224"/>
          </a:xfrm>
        </p:spPr>
      </p:pic>
    </p:spTree>
    <p:extLst>
      <p:ext uri="{BB962C8B-B14F-4D97-AF65-F5344CB8AC3E}">
        <p14:creationId xmlns:p14="http://schemas.microsoft.com/office/powerpoint/2010/main" val="3213853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(5 </a:t>
            </a:r>
            <a:r>
              <a:rPr lang="en-US" sz="2800" dirty="0"/>
              <a:t>of 9) </a:t>
            </a:r>
            <a:endParaRPr lang="en-US" dirty="0"/>
          </a:p>
        </p:txBody>
      </p:sp>
      <p:sp>
        <p:nvSpPr>
          <p:cNvPr id="3" name="Content Placeholder 2" descr="The figure shows a normal supply and demand graph with price on the vertical axis and quantity on the horizontal.  In this case, the good generates a positive social benefit that is not included in the private production decision.  Equilibrium is at the intersection of the supply and demand curves.  Thre is a second supply curve to the right of the normal curve, showing what happens if we use the social benefits to offset some of the  private costs.  Its intersection with demand is at a lower price and higher quantity.  " title="Figure 5.3"/>
          <p:cNvSpPr>
            <a:spLocks noGrp="1"/>
          </p:cNvSpPr>
          <p:nvPr>
            <p:ph idx="1"/>
          </p:nvPr>
        </p:nvSpPr>
        <p:spPr/>
        <p:txBody>
          <a:bodyPr>
            <a:normAutofit fontScale="92500" lnSpcReduction="20000"/>
          </a:bodyPr>
          <a:lstStyle/>
          <a:p>
            <a:pPr marL="514350" indent="-457200"/>
            <a:r>
              <a:rPr lang="en-US" dirty="0" smtClean="0"/>
              <a:t>Why private and social returns might be different:</a:t>
            </a:r>
          </a:p>
          <a:p>
            <a:pPr marL="914400" lvl="1" indent="-457200"/>
            <a:r>
              <a:rPr lang="en-US" dirty="0" smtClean="0"/>
              <a:t>Knowledge spillovers:  A new product generates benefits for the producer (profits) and for others (the new knowledge that can be used in other areas).  Example: personal computers.  </a:t>
            </a:r>
          </a:p>
          <a:p>
            <a:pPr marL="914400" lvl="1" indent="-457200"/>
            <a:r>
              <a:rPr lang="en-US" dirty="0" smtClean="0"/>
              <a:t>Coordination problems:  For two products to be successful, they both have to be created at the same time.  Example:  Electric cars and plug-in stations.</a:t>
            </a:r>
          </a:p>
          <a:p>
            <a:pPr marL="914400" lvl="1" indent="-457200"/>
            <a:r>
              <a:rPr lang="en-US" dirty="0" smtClean="0"/>
              <a:t>Capital market imperfections:  A lack of information by banks and financial firms keeps financing out of the hands of people with profitable ideas.</a:t>
            </a:r>
          </a:p>
          <a:p>
            <a:pPr marL="914400" lvl="1" indent="-457200"/>
            <a:endParaRPr lang="en-US" dirty="0" smtClean="0"/>
          </a:p>
        </p:txBody>
      </p:sp>
    </p:spTree>
    <p:extLst>
      <p:ext uri="{BB962C8B-B14F-4D97-AF65-F5344CB8AC3E}">
        <p14:creationId xmlns:p14="http://schemas.microsoft.com/office/powerpoint/2010/main" val="3473309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(6 </a:t>
            </a:r>
            <a:r>
              <a:rPr lang="en-US" sz="2800" dirty="0"/>
              <a:t>of 9) </a:t>
            </a:r>
            <a:endParaRPr lang="en-US" dirty="0"/>
          </a:p>
        </p:txBody>
      </p:sp>
      <p:sp>
        <p:nvSpPr>
          <p:cNvPr id="3" name="Content Placeholder 2" descr="The figure shows a normal supply and demand graph with price on the vertical axis and quantity on the horizontal.  In this case, the good generates a positive social benefit that is not included in the private production decision.  Equilibrium is at the intersection of the supply and demand curves.  Thre is a second supply curve to the right of the normal curve, showing what happens if we use the social benefits to offset some of the  private costs.  Its intersection with demand is at a lower price and higher quantity.  " title="Figure 5.3"/>
          <p:cNvSpPr>
            <a:spLocks noGrp="1"/>
          </p:cNvSpPr>
          <p:nvPr>
            <p:ph idx="1"/>
          </p:nvPr>
        </p:nvSpPr>
        <p:spPr/>
        <p:txBody>
          <a:bodyPr>
            <a:normAutofit fontScale="92500"/>
          </a:bodyPr>
          <a:lstStyle/>
          <a:p>
            <a:pPr marL="514350" indent="-457200"/>
            <a:r>
              <a:rPr lang="en-US" dirty="0" smtClean="0"/>
              <a:t>Industrial policy tools.</a:t>
            </a:r>
          </a:p>
          <a:p>
            <a:pPr marL="914400" lvl="1" indent="-457200"/>
            <a:r>
              <a:rPr lang="en-US" dirty="0" smtClean="0"/>
              <a:t>Keep foreign products out of the domestic market.</a:t>
            </a:r>
          </a:p>
          <a:p>
            <a:pPr marL="914400" lvl="1" indent="-457200"/>
            <a:r>
              <a:rPr lang="en-US" dirty="0" smtClean="0"/>
              <a:t>Provide information about foreign markets.</a:t>
            </a:r>
          </a:p>
          <a:p>
            <a:pPr marL="914400" lvl="1" indent="-457200"/>
            <a:r>
              <a:rPr lang="en-US" dirty="0" smtClean="0"/>
              <a:t>Tax breaks and subsidies—to producers or to consumers of the product to encourage sales.</a:t>
            </a:r>
          </a:p>
          <a:p>
            <a:pPr marL="914400" lvl="1" indent="-457200"/>
            <a:r>
              <a:rPr lang="en-US" dirty="0" smtClean="0"/>
              <a:t>Sell foreign currency at a low rate.</a:t>
            </a:r>
          </a:p>
          <a:p>
            <a:pPr marL="914400" lvl="1" indent="-457200"/>
            <a:r>
              <a:rPr lang="en-US" dirty="0" smtClean="0"/>
              <a:t>Loans, loan guarantees, and subsidies.</a:t>
            </a:r>
          </a:p>
          <a:p>
            <a:pPr marL="914400" lvl="1" indent="-457200"/>
            <a:r>
              <a:rPr lang="en-US" dirty="0" smtClean="0"/>
              <a:t>Government purchases to encourage production.</a:t>
            </a:r>
          </a:p>
          <a:p>
            <a:pPr marL="914400" lvl="1" indent="-457200"/>
            <a:r>
              <a:rPr lang="en-US" dirty="0" smtClean="0"/>
              <a:t>Allow firms to collude to pool resources.</a:t>
            </a:r>
          </a:p>
          <a:p>
            <a:pPr marL="914400" lvl="1" indent="-457200"/>
            <a:endParaRPr lang="en-US" dirty="0" smtClean="0"/>
          </a:p>
        </p:txBody>
      </p:sp>
    </p:spTree>
    <p:extLst>
      <p:ext uri="{BB962C8B-B14F-4D97-AF65-F5344CB8AC3E}">
        <p14:creationId xmlns:p14="http://schemas.microsoft.com/office/powerpoint/2010/main" val="33991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(7 </a:t>
            </a:r>
            <a:r>
              <a:rPr lang="en-US" sz="2800" dirty="0"/>
              <a:t>of 9) </a:t>
            </a:r>
            <a:endParaRPr lang="en-US" dirty="0"/>
          </a:p>
        </p:txBody>
      </p:sp>
      <p:sp>
        <p:nvSpPr>
          <p:cNvPr id="3" name="Content Placeholder 2" descr="The figure shows a normal supply and demand graph with price on the vertical axis and quantity on the horizontal.  In this case, the good generates a positive social benefit that is not included in the private production decision.  Equilibrium is at the intersection of the supply and demand curves.  Thre is a second supply curve to the right of the normal curve, showing what happens if we use the social benefits to offset some of the  private costs.  Its intersection with demand is at a lower price and higher quantity.  " title="Figure 5.3"/>
          <p:cNvSpPr>
            <a:spLocks noGrp="1"/>
          </p:cNvSpPr>
          <p:nvPr>
            <p:ph idx="1"/>
          </p:nvPr>
        </p:nvSpPr>
        <p:spPr/>
        <p:txBody>
          <a:bodyPr>
            <a:normAutofit/>
          </a:bodyPr>
          <a:lstStyle/>
          <a:p>
            <a:pPr marL="514350" indent="-457200"/>
            <a:r>
              <a:rPr lang="en-US" dirty="0" smtClean="0"/>
              <a:t>Obstacles to industrial policies:  WTO rules.</a:t>
            </a:r>
          </a:p>
          <a:p>
            <a:pPr marL="914400" lvl="1" indent="-457200"/>
            <a:r>
              <a:rPr lang="en-US" dirty="0" smtClean="0"/>
              <a:t>WTO agreements limit their usage, although most countries find ways around the limits.</a:t>
            </a:r>
          </a:p>
          <a:p>
            <a:pPr marL="914400" lvl="1" indent="-457200"/>
            <a:r>
              <a:rPr lang="en-US" dirty="0" smtClean="0"/>
              <a:t>WTO agreements allow governments to provide a financial benefit (subsidy) for precompetitive research and development, but not for commercial products.  This distinction is difficult to make in practice.</a:t>
            </a:r>
          </a:p>
        </p:txBody>
      </p:sp>
    </p:spTree>
    <p:extLst>
      <p:ext uri="{BB962C8B-B14F-4D97-AF65-F5344CB8AC3E}">
        <p14:creationId xmlns:p14="http://schemas.microsoft.com/office/powerpoint/2010/main" val="1116638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(8 </a:t>
            </a:r>
            <a:r>
              <a:rPr lang="en-US" sz="2800" dirty="0"/>
              <a:t>of 9) </a:t>
            </a:r>
            <a:endParaRPr lang="en-US" dirty="0"/>
          </a:p>
        </p:txBody>
      </p:sp>
      <p:sp>
        <p:nvSpPr>
          <p:cNvPr id="3" name="Content Placeholder 2" descr="The figure shows a normal supply and demand graph with price on the vertical axis and quantity on the horizontal.  In this case, the good generates a positive social benefit that is not included in the private production decision.  Equilibrium is at the intersection of the supply and demand curves.  Thre is a second supply curve to the right of the normal curve, showing what happens if we use the social benefits to offset some of the  private costs.  Its intersection with demand is at a lower price and higher quantity.  " title="Figure 5.3"/>
          <p:cNvSpPr>
            <a:spLocks noGrp="1"/>
          </p:cNvSpPr>
          <p:nvPr>
            <p:ph idx="1"/>
          </p:nvPr>
        </p:nvSpPr>
        <p:spPr/>
        <p:txBody>
          <a:bodyPr>
            <a:normAutofit fontScale="92500" lnSpcReduction="20000"/>
          </a:bodyPr>
          <a:lstStyle/>
          <a:p>
            <a:pPr marL="514350" indent="-457200"/>
            <a:r>
              <a:rPr lang="en-US" dirty="0" smtClean="0"/>
              <a:t>Obstacles to industrial policies:  Practical.</a:t>
            </a:r>
          </a:p>
          <a:p>
            <a:pPr marL="914400" lvl="1" indent="-457200"/>
            <a:r>
              <a:rPr lang="en-US" dirty="0" smtClean="0"/>
              <a:t>Measuring market failures is difficult, but necessary to determine the gap between private and social returns.</a:t>
            </a:r>
          </a:p>
          <a:p>
            <a:pPr marL="914400" lvl="1" indent="-457200"/>
            <a:r>
              <a:rPr lang="en-US" dirty="0" smtClean="0"/>
              <a:t>Which industry to target?</a:t>
            </a:r>
          </a:p>
          <a:p>
            <a:pPr marL="914400" lvl="1" indent="-457200"/>
            <a:r>
              <a:rPr lang="en-US" dirty="0" smtClean="0"/>
              <a:t>Industrial policies encourage </a:t>
            </a:r>
            <a:r>
              <a:rPr lang="en-US" b="1" dirty="0" smtClean="0"/>
              <a:t>rent seeking.  </a:t>
            </a:r>
            <a:r>
              <a:rPr lang="en-US" dirty="0" smtClean="0"/>
              <a:t>Individuals and firms spend money to get a benefit rather than spending to become more productive.</a:t>
            </a:r>
          </a:p>
          <a:p>
            <a:pPr marL="914400" lvl="1" indent="-457200"/>
            <a:r>
              <a:rPr lang="en-US" dirty="0" smtClean="0"/>
              <a:t>Opportunities for corruption.</a:t>
            </a:r>
          </a:p>
          <a:p>
            <a:pPr marL="914400" lvl="1" indent="-457200"/>
            <a:r>
              <a:rPr lang="en-US" dirty="0" smtClean="0"/>
              <a:t>Downstream firms may be hurt; e.g., an industrial policy to build a steel industry may result in higher cost steel for domestic firms.</a:t>
            </a:r>
          </a:p>
          <a:p>
            <a:pPr marL="914400" lvl="1" indent="-457200"/>
            <a:endParaRPr lang="en-US" dirty="0" smtClean="0"/>
          </a:p>
          <a:p>
            <a:pPr marL="914400" lvl="1" indent="-457200"/>
            <a:endParaRPr lang="en-US" dirty="0" smtClean="0"/>
          </a:p>
        </p:txBody>
      </p:sp>
    </p:spTree>
    <p:extLst>
      <p:ext uri="{BB962C8B-B14F-4D97-AF65-F5344CB8AC3E}">
        <p14:creationId xmlns:p14="http://schemas.microsoft.com/office/powerpoint/2010/main" val="4094333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Industrial Policies </a:t>
            </a:r>
            <a:r>
              <a:rPr lang="en-US" sz="2800" dirty="0" smtClean="0"/>
              <a:t>(9 </a:t>
            </a:r>
            <a:r>
              <a:rPr lang="en-US" sz="2800" dirty="0"/>
              <a:t>of 9) </a:t>
            </a:r>
            <a:endParaRPr lang="en-US" dirty="0"/>
          </a:p>
        </p:txBody>
      </p:sp>
      <p:sp>
        <p:nvSpPr>
          <p:cNvPr id="3" name="Content Placeholder 2" descr="The figure shows a normal supply and demand graph with price on the vertical axis and quantity on the horizontal.  In this case, the good generates a positive social benefit that is not included in the private production decision.  Equilibrium is at the intersection of the supply and demand curves.  Thre is a second supply curve to the right of the normal curve, showing what happens if we use the social benefits to offset some of the  private costs.  Its intersection with demand is at a lower price and higher quantity.  " title="Figure 5.3"/>
          <p:cNvSpPr>
            <a:spLocks noGrp="1"/>
          </p:cNvSpPr>
          <p:nvPr>
            <p:ph idx="1"/>
          </p:nvPr>
        </p:nvSpPr>
        <p:spPr/>
        <p:txBody>
          <a:bodyPr>
            <a:normAutofit fontScale="77500" lnSpcReduction="20000"/>
          </a:bodyPr>
          <a:lstStyle/>
          <a:p>
            <a:pPr marL="514350" indent="-457200"/>
            <a:r>
              <a:rPr lang="en-US" dirty="0" smtClean="0"/>
              <a:t>Economists:  The “con” side.</a:t>
            </a:r>
          </a:p>
          <a:p>
            <a:pPr marL="914400" lvl="1" indent="-457200"/>
            <a:r>
              <a:rPr lang="en-US" dirty="0" smtClean="0"/>
              <a:t>IP cause rent seeking. </a:t>
            </a:r>
          </a:p>
          <a:p>
            <a:pPr marL="914400" lvl="1" indent="-457200"/>
            <a:r>
              <a:rPr lang="en-US" dirty="0"/>
              <a:t>W</a:t>
            </a:r>
            <a:r>
              <a:rPr lang="en-US" dirty="0" smtClean="0"/>
              <a:t>e don’t know which industries to fund, the market may not be perfect but it is better than a government committee.</a:t>
            </a:r>
          </a:p>
          <a:p>
            <a:pPr marL="914400" lvl="1" indent="-457200"/>
            <a:r>
              <a:rPr lang="en-US" dirty="0" smtClean="0"/>
              <a:t>The economic record is very mixed on their success.</a:t>
            </a:r>
          </a:p>
          <a:p>
            <a:pPr marL="514350" indent="-457200"/>
            <a:r>
              <a:rPr lang="en-US" dirty="0" smtClean="0"/>
              <a:t>Economists:  The “pro” side:</a:t>
            </a:r>
          </a:p>
          <a:p>
            <a:pPr marL="914400" lvl="1" indent="-457200"/>
            <a:r>
              <a:rPr lang="en-US" dirty="0" smtClean="0"/>
              <a:t>Information gaps and coordination problems means the market is sometimes ineffective or takes too long.</a:t>
            </a:r>
          </a:p>
          <a:p>
            <a:pPr marL="914400" lvl="1" indent="-457200"/>
            <a:r>
              <a:rPr lang="en-US" dirty="0" smtClean="0"/>
              <a:t>All counties but particularly developing countries can benefit from a selective boost to key industries.</a:t>
            </a:r>
          </a:p>
          <a:p>
            <a:pPr marL="914400" lvl="1" indent="-457200"/>
            <a:r>
              <a:rPr lang="en-US" dirty="0" smtClean="0"/>
              <a:t>Most countries have used these policies throughout their history, including the U.S. and other proponents of free markets.</a:t>
            </a:r>
          </a:p>
          <a:p>
            <a:pPr marL="914400" lvl="1" indent="-457200"/>
            <a:endParaRPr lang="en-US" dirty="0" smtClean="0"/>
          </a:p>
        </p:txBody>
      </p:sp>
    </p:spTree>
    <p:extLst>
      <p:ext uri="{BB962C8B-B14F-4D97-AF65-F5344CB8AC3E}">
        <p14:creationId xmlns:p14="http://schemas.microsoft.com/office/powerpoint/2010/main" val="3512711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WTO Rules and </a:t>
            </a:r>
            <a:r>
              <a:rPr lang="en-US" dirty="0"/>
              <a:t>I</a:t>
            </a:r>
            <a:r>
              <a:rPr lang="en-US" dirty="0" smtClean="0"/>
              <a:t>ndustrial </a:t>
            </a:r>
            <a:r>
              <a:rPr lang="en-US" dirty="0"/>
              <a:t>P</a:t>
            </a:r>
            <a:r>
              <a:rPr lang="en-US" dirty="0" smtClean="0"/>
              <a:t>olicies </a:t>
            </a:r>
            <a:r>
              <a:rPr lang="en-US" sz="3100" dirty="0" smtClean="0"/>
              <a:t>(1 of 2)</a:t>
            </a:r>
            <a:endParaRPr lang="en-US" sz="3100"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U</a:t>
            </a:r>
            <a:r>
              <a:rPr lang="en-US" dirty="0" smtClean="0"/>
              <a:t>ruguay Round of trade negotiations created the WTO and extended several agreements that affect industrial policies.</a:t>
            </a:r>
          </a:p>
          <a:p>
            <a:endParaRPr lang="en-US" b="1" dirty="0" smtClean="0"/>
          </a:p>
          <a:p>
            <a:r>
              <a:rPr lang="en-US" b="1" dirty="0" smtClean="0"/>
              <a:t>Trade related investment measures (TRIMS)</a:t>
            </a:r>
          </a:p>
          <a:p>
            <a:pPr lvl="1"/>
            <a:r>
              <a:rPr lang="en-US" dirty="0" smtClean="0"/>
              <a:t>Designed to ensure national treatment for foreign investments.  </a:t>
            </a:r>
          </a:p>
          <a:p>
            <a:pPr lvl="1"/>
            <a:r>
              <a:rPr lang="en-US" dirty="0" smtClean="0"/>
              <a:t>Restricts requirements to use local inputs or to reach export targets.</a:t>
            </a:r>
          </a:p>
          <a:p>
            <a:endParaRPr lang="en-US" b="1" dirty="0" smtClean="0"/>
          </a:p>
          <a:p>
            <a:r>
              <a:rPr lang="en-US" b="1" dirty="0" smtClean="0"/>
              <a:t>Subsidies and countervailing measures (SCM)</a:t>
            </a:r>
          </a:p>
          <a:p>
            <a:pPr lvl="1"/>
            <a:r>
              <a:rPr lang="en-US" dirty="0" smtClean="0"/>
              <a:t>Parallel to TRIMS.</a:t>
            </a:r>
          </a:p>
          <a:p>
            <a:pPr lvl="1"/>
            <a:r>
              <a:rPr lang="en-US" dirty="0" smtClean="0"/>
              <a:t>No subsidies allowed if they hurt firms in foreign markets.</a:t>
            </a:r>
            <a:endParaRPr lang="en-US" dirty="0"/>
          </a:p>
        </p:txBody>
      </p:sp>
    </p:spTree>
    <p:extLst>
      <p:ext uri="{BB962C8B-B14F-4D97-AF65-F5344CB8AC3E}">
        <p14:creationId xmlns:p14="http://schemas.microsoft.com/office/powerpoint/2010/main" val="155413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5.4</a:t>
            </a:r>
            <a:r>
              <a:rPr lang="en-US" dirty="0" smtClean="0"/>
              <a:t>  Describe the gains from intraindustry trade.</a:t>
            </a:r>
          </a:p>
          <a:p>
            <a:pPr marL="0" indent="0">
              <a:buNone/>
            </a:pPr>
            <a:endParaRPr lang="en-US" dirty="0"/>
          </a:p>
          <a:p>
            <a:pPr marL="0" indent="0">
              <a:buNone/>
            </a:pPr>
            <a:r>
              <a:rPr lang="en-US" b="1" dirty="0" smtClean="0">
                <a:solidFill>
                  <a:schemeClr val="accent4">
                    <a:lumMod val="50000"/>
                  </a:schemeClr>
                </a:solidFill>
              </a:rPr>
              <a:t>5.5</a:t>
            </a:r>
            <a:r>
              <a:rPr lang="en-US" dirty="0" smtClean="0"/>
              <a:t> Explain how transportation costs and internal economies of scale help determine firm location decisions.</a:t>
            </a:r>
          </a:p>
          <a:p>
            <a:pPr marL="0" indent="0">
              <a:buNone/>
            </a:pPr>
            <a:endParaRPr lang="en-US" dirty="0"/>
          </a:p>
          <a:p>
            <a:pPr marL="0" indent="0">
              <a:buNone/>
            </a:pPr>
            <a:r>
              <a:rPr lang="en-US" b="1" dirty="0" smtClean="0">
                <a:solidFill>
                  <a:schemeClr val="accent4">
                    <a:lumMod val="50000"/>
                  </a:schemeClr>
                </a:solidFill>
              </a:rPr>
              <a:t>5.6</a:t>
            </a:r>
            <a:r>
              <a:rPr lang="en-US" dirty="0" smtClean="0"/>
              <a:t>  Present the pros and cons of industrial policies.</a:t>
            </a:r>
            <a:endParaRPr lang="en-US" dirty="0"/>
          </a:p>
        </p:txBody>
      </p:sp>
    </p:spTree>
    <p:extLst>
      <p:ext uri="{BB962C8B-B14F-4D97-AF65-F5344CB8AC3E}">
        <p14:creationId xmlns:p14="http://schemas.microsoft.com/office/powerpoint/2010/main" val="3001190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WTO Rules and Industrial Policies </a:t>
            </a:r>
            <a:r>
              <a:rPr lang="en-US" sz="3100" dirty="0"/>
              <a:t>(1 of 2)</a:t>
            </a:r>
            <a:endParaRPr lang="en-US" dirty="0"/>
          </a:p>
        </p:txBody>
      </p:sp>
      <p:sp>
        <p:nvSpPr>
          <p:cNvPr id="3" name="Content Placeholder 2"/>
          <p:cNvSpPr>
            <a:spLocks noGrp="1"/>
          </p:cNvSpPr>
          <p:nvPr>
            <p:ph idx="1"/>
          </p:nvPr>
        </p:nvSpPr>
        <p:spPr>
          <a:xfrm>
            <a:off x="457200" y="1600200"/>
            <a:ext cx="8229600" cy="4482802"/>
          </a:xfrm>
        </p:spPr>
        <p:txBody>
          <a:bodyPr>
            <a:normAutofit fontScale="62500" lnSpcReduction="20000"/>
          </a:bodyPr>
          <a:lstStyle/>
          <a:p>
            <a:r>
              <a:rPr lang="en-US" dirty="0" smtClean="0"/>
              <a:t>The </a:t>
            </a:r>
            <a:r>
              <a:rPr lang="en-US" dirty="0"/>
              <a:t>U</a:t>
            </a:r>
            <a:r>
              <a:rPr lang="en-US" dirty="0" smtClean="0"/>
              <a:t>ruguay Round also set requirements for enforcement of intellectual property rights.</a:t>
            </a:r>
          </a:p>
          <a:p>
            <a:endParaRPr lang="en-US" b="1" dirty="0" smtClean="0"/>
          </a:p>
          <a:p>
            <a:r>
              <a:rPr lang="en-US" b="1" dirty="0" smtClean="0"/>
              <a:t>Trade-Related Aspects of Intellectual Property Rights (TRIPS)</a:t>
            </a:r>
          </a:p>
          <a:p>
            <a:pPr lvl="1"/>
            <a:r>
              <a:rPr lang="en-US" dirty="0" smtClean="0"/>
              <a:t>All countries must enforce intellectual property rights laws.</a:t>
            </a:r>
          </a:p>
          <a:p>
            <a:pPr lvl="2"/>
            <a:r>
              <a:rPr lang="en-US" dirty="0" smtClean="0"/>
              <a:t>Patents, copyrights, trademarks, geographical designations, blueprints, designs.</a:t>
            </a:r>
          </a:p>
          <a:p>
            <a:pPr lvl="1"/>
            <a:r>
              <a:rPr lang="en-US" dirty="0" smtClean="0"/>
              <a:t>Restrictions on reverse engineering.</a:t>
            </a:r>
          </a:p>
          <a:p>
            <a:pPr lvl="1"/>
            <a:r>
              <a:rPr lang="en-US" dirty="0" smtClean="0"/>
              <a:t>Limits on requirements that foreign firms transfer technology.</a:t>
            </a:r>
          </a:p>
          <a:p>
            <a:endParaRPr lang="en-US" dirty="0" smtClean="0"/>
          </a:p>
          <a:p>
            <a:r>
              <a:rPr lang="en-US" dirty="0" smtClean="0"/>
              <a:t>All these rules are controversial: Do they limit the ability of developing countries to support economic development?</a:t>
            </a:r>
          </a:p>
          <a:p>
            <a:endParaRPr lang="en-US" dirty="0" smtClean="0"/>
          </a:p>
          <a:p>
            <a:r>
              <a:rPr lang="en-US" dirty="0" smtClean="0"/>
              <a:t>Are they designed to protect the profits of multinational corporations at the expense of host country citizens?</a:t>
            </a:r>
            <a:endParaRPr lang="en-US" dirty="0"/>
          </a:p>
        </p:txBody>
      </p:sp>
    </p:spTree>
    <p:extLst>
      <p:ext uri="{BB962C8B-B14F-4D97-AF65-F5344CB8AC3E}">
        <p14:creationId xmlns:p14="http://schemas.microsoft.com/office/powerpoint/2010/main" val="2111275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121855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More Reasons to Trade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theory of comparative advantage is one of the foundations of trade theory.</a:t>
            </a:r>
          </a:p>
          <a:p>
            <a:pPr lvl="1"/>
            <a:r>
              <a:rPr lang="en-US" dirty="0" smtClean="0"/>
              <a:t>Nevertheless, it has a mixed record at explaining trade patterns.</a:t>
            </a:r>
          </a:p>
          <a:p>
            <a:pPr lvl="1"/>
            <a:r>
              <a:rPr lang="en-US" dirty="0" smtClean="0"/>
              <a:t>It is difficult to measure precisely.</a:t>
            </a:r>
          </a:p>
          <a:p>
            <a:endParaRPr lang="en-US" dirty="0"/>
          </a:p>
          <a:p>
            <a:r>
              <a:rPr lang="en-US" dirty="0" smtClean="0"/>
              <a:t>A large proportion of world trade is not well described by comparative advantage alone.</a:t>
            </a:r>
          </a:p>
          <a:p>
            <a:pPr lvl="1"/>
            <a:r>
              <a:rPr lang="en-US" dirty="0" smtClean="0"/>
              <a:t>Most countries export the same or similar goods as the ones they import.</a:t>
            </a:r>
          </a:p>
          <a:p>
            <a:pPr lvl="1"/>
            <a:r>
              <a:rPr lang="en-US" dirty="0" smtClean="0"/>
              <a:t>Example:  Auto trade between Canada, the United States, and Mexico.</a:t>
            </a:r>
            <a:endParaRPr lang="en-US" dirty="0"/>
          </a:p>
        </p:txBody>
      </p:sp>
    </p:spTree>
    <p:extLst>
      <p:ext uri="{BB962C8B-B14F-4D97-AF65-F5344CB8AC3E}">
        <p14:creationId xmlns:p14="http://schemas.microsoft.com/office/powerpoint/2010/main" val="3910904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Intraindustry</a:t>
            </a:r>
            <a:r>
              <a:rPr lang="en-US" dirty="0" smtClean="0"/>
              <a:t> Trade </a:t>
            </a:r>
            <a:r>
              <a:rPr lang="en-US" sz="2800" dirty="0" smtClean="0"/>
              <a:t>(1 of 8) </a:t>
            </a:r>
            <a:endParaRPr lang="en-US" sz="2800" dirty="0"/>
          </a:p>
        </p:txBody>
      </p:sp>
      <p:sp>
        <p:nvSpPr>
          <p:cNvPr id="3" name="Content Placeholder 2"/>
          <p:cNvSpPr>
            <a:spLocks noGrp="1"/>
          </p:cNvSpPr>
          <p:nvPr>
            <p:ph idx="1"/>
          </p:nvPr>
        </p:nvSpPr>
        <p:spPr/>
        <p:txBody>
          <a:bodyPr/>
          <a:lstStyle/>
          <a:p>
            <a:r>
              <a:rPr lang="en-US" dirty="0" smtClean="0"/>
              <a:t>Definitions:</a:t>
            </a:r>
          </a:p>
          <a:p>
            <a:pPr lvl="1"/>
            <a:r>
              <a:rPr lang="en-US" b="1" dirty="0" smtClean="0"/>
              <a:t>Intraindustry</a:t>
            </a:r>
            <a:r>
              <a:rPr lang="en-US" dirty="0" smtClean="0"/>
              <a:t> trade:  Exports and imports of the same products.  </a:t>
            </a:r>
          </a:p>
          <a:p>
            <a:pPr lvl="2"/>
            <a:r>
              <a:rPr lang="en-US" dirty="0" smtClean="0"/>
              <a:t>The U.S. exports aircraft to the European Union and imports aircraft from them as well.</a:t>
            </a:r>
            <a:endParaRPr lang="en-US" dirty="0"/>
          </a:p>
          <a:p>
            <a:pPr lvl="1"/>
            <a:r>
              <a:rPr lang="en-US" b="1" dirty="0" smtClean="0"/>
              <a:t>Interindustry</a:t>
            </a:r>
            <a:r>
              <a:rPr lang="en-US" dirty="0" smtClean="0"/>
              <a:t> trade:  Exports and imports of different products.</a:t>
            </a:r>
          </a:p>
          <a:p>
            <a:pPr lvl="2"/>
            <a:r>
              <a:rPr lang="en-US" dirty="0" smtClean="0"/>
              <a:t>China exports cell phones to the Latin America, imports copper and oil.</a:t>
            </a:r>
          </a:p>
          <a:p>
            <a:pPr lvl="1"/>
            <a:endParaRPr lang="en-US" dirty="0"/>
          </a:p>
        </p:txBody>
      </p:sp>
    </p:spTree>
    <p:extLst>
      <p:ext uri="{BB962C8B-B14F-4D97-AF65-F5344CB8AC3E}">
        <p14:creationId xmlns:p14="http://schemas.microsoft.com/office/powerpoint/2010/main" val="2378652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(2 </a:t>
            </a:r>
            <a:r>
              <a:rPr lang="en-US" sz="2800" dirty="0"/>
              <a:t>of 8)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Intraindustry trade is common between high income, advanced economies.</a:t>
            </a:r>
          </a:p>
          <a:p>
            <a:endParaRPr lang="en-US" dirty="0" smtClean="0"/>
          </a:p>
          <a:p>
            <a:r>
              <a:rPr lang="en-US" dirty="0" smtClean="0"/>
              <a:t>The measured importance of intraindustry trade varies, depending on how broadly we define an industry.</a:t>
            </a:r>
          </a:p>
          <a:p>
            <a:pPr lvl="1"/>
            <a:r>
              <a:rPr lang="en-US" dirty="0" smtClean="0"/>
              <a:t>For example, if we define an industry as “office machinery,” then computers and pencil sharpeners are in the same industry.</a:t>
            </a:r>
          </a:p>
          <a:p>
            <a:pPr lvl="1"/>
            <a:r>
              <a:rPr lang="en-US" dirty="0" smtClean="0"/>
              <a:t>The broader the definition of “industry,” the more trade appears to be intraindustry.</a:t>
            </a:r>
            <a:endParaRPr lang="en-US" dirty="0"/>
          </a:p>
        </p:txBody>
      </p:sp>
    </p:spTree>
    <p:extLst>
      <p:ext uri="{BB962C8B-B14F-4D97-AF65-F5344CB8AC3E}">
        <p14:creationId xmlns:p14="http://schemas.microsoft.com/office/powerpoint/2010/main" val="2740549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(3 </a:t>
            </a:r>
            <a:r>
              <a:rPr lang="en-US" sz="2800" dirty="0"/>
              <a:t>of 8)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Intraindustry trade is greater:</a:t>
            </a:r>
          </a:p>
          <a:p>
            <a:pPr lvl="1"/>
            <a:r>
              <a:rPr lang="en-US" dirty="0" smtClean="0"/>
              <a:t>Where there is more scope for </a:t>
            </a:r>
            <a:r>
              <a:rPr lang="en-US" b="1" dirty="0" smtClean="0"/>
              <a:t>product differentiation</a:t>
            </a:r>
            <a:r>
              <a:rPr lang="en-US" dirty="0" smtClean="0"/>
              <a:t>.  Example:  A country may import sports cars, export trucks.</a:t>
            </a:r>
          </a:p>
          <a:p>
            <a:pPr lvl="1"/>
            <a:r>
              <a:rPr lang="en-US" dirty="0" smtClean="0"/>
              <a:t>In high technology industries.</a:t>
            </a:r>
          </a:p>
          <a:p>
            <a:pPr lvl="1"/>
            <a:r>
              <a:rPr lang="en-US" dirty="0" smtClean="0"/>
              <a:t>In countries with larger amounts of foreign investment.  </a:t>
            </a:r>
          </a:p>
          <a:p>
            <a:pPr lvl="1"/>
            <a:r>
              <a:rPr lang="en-US" dirty="0" smtClean="0"/>
              <a:t>In countries more open to trade.</a:t>
            </a:r>
          </a:p>
          <a:p>
            <a:endParaRPr lang="en-US" dirty="0" smtClean="0"/>
          </a:p>
          <a:p>
            <a:r>
              <a:rPr lang="en-US" dirty="0" smtClean="0"/>
              <a:t>Intraindustry trade is encouraged when there are </a:t>
            </a:r>
            <a:r>
              <a:rPr lang="en-US" b="1" dirty="0" smtClean="0"/>
              <a:t>internal economies of scale</a:t>
            </a:r>
            <a:r>
              <a:rPr lang="en-US" dirty="0" smtClean="0"/>
              <a:t> in production.</a:t>
            </a:r>
            <a:endParaRPr lang="en-US" dirty="0"/>
          </a:p>
        </p:txBody>
      </p:sp>
    </p:spTree>
    <p:extLst>
      <p:ext uri="{BB962C8B-B14F-4D97-AF65-F5344CB8AC3E}">
        <p14:creationId xmlns:p14="http://schemas.microsoft.com/office/powerpoint/2010/main" val="3837451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(4 </a:t>
            </a:r>
            <a:r>
              <a:rPr lang="en-US" sz="2800" dirty="0"/>
              <a:t>of 8) </a:t>
            </a:r>
            <a:endParaRPr lang="en-US" dirty="0"/>
          </a:p>
        </p:txBody>
      </p:sp>
      <p:sp>
        <p:nvSpPr>
          <p:cNvPr id="3" name="Content Placeholder 2"/>
          <p:cNvSpPr>
            <a:spLocks noGrp="1"/>
          </p:cNvSpPr>
          <p:nvPr>
            <p:ph idx="1"/>
          </p:nvPr>
        </p:nvSpPr>
        <p:spPr/>
        <p:txBody>
          <a:bodyPr>
            <a:normAutofit/>
          </a:bodyPr>
          <a:lstStyle/>
          <a:p>
            <a:r>
              <a:rPr lang="en-US" dirty="0" smtClean="0"/>
              <a:t>Economists have extended trade theory beyond the Ricardian and HO models to account for the growth and importance of intraindustry trade.</a:t>
            </a:r>
          </a:p>
          <a:p>
            <a:r>
              <a:rPr lang="en-US" b="1" dirty="0" smtClean="0"/>
              <a:t>New Trade Theory</a:t>
            </a:r>
          </a:p>
          <a:p>
            <a:pPr lvl="1"/>
            <a:r>
              <a:rPr lang="en-US" dirty="0" smtClean="0"/>
              <a:t>Not so new anymore:  developed in the 1970s and 1980s.  </a:t>
            </a:r>
          </a:p>
          <a:p>
            <a:pPr lvl="1"/>
            <a:r>
              <a:rPr lang="en-US" dirty="0" smtClean="0"/>
              <a:t>Models of trade based on economies of scale, both internal and external.</a:t>
            </a:r>
            <a:endParaRPr lang="en-US" dirty="0"/>
          </a:p>
        </p:txBody>
      </p:sp>
    </p:spTree>
    <p:extLst>
      <p:ext uri="{BB962C8B-B14F-4D97-AF65-F5344CB8AC3E}">
        <p14:creationId xmlns:p14="http://schemas.microsoft.com/office/powerpoint/2010/main" val="336478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Intraindustry</a:t>
            </a:r>
            <a:r>
              <a:rPr lang="en-US" dirty="0"/>
              <a:t> Trade </a:t>
            </a:r>
            <a:r>
              <a:rPr lang="en-US" sz="2800" dirty="0" smtClean="0"/>
              <a:t>(5 </a:t>
            </a:r>
            <a:r>
              <a:rPr lang="en-US" sz="2800" dirty="0"/>
              <a:t>of 8) </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Internal economies of scale: </a:t>
            </a:r>
            <a:r>
              <a:rPr lang="en-US" dirty="0" smtClean="0"/>
              <a:t>As a firm increases in size, its average cost of production falls.</a:t>
            </a:r>
          </a:p>
          <a:p>
            <a:pPr lvl="1"/>
            <a:r>
              <a:rPr lang="en-US" dirty="0" smtClean="0"/>
              <a:t>Examples:  Autos, jet aircraft.</a:t>
            </a:r>
          </a:p>
          <a:p>
            <a:pPr lvl="1"/>
            <a:r>
              <a:rPr lang="en-US" dirty="0" smtClean="0"/>
              <a:t>The most efficient firms are large.</a:t>
            </a:r>
          </a:p>
          <a:p>
            <a:pPr lvl="1"/>
            <a:r>
              <a:rPr lang="en-US" dirty="0" smtClean="0"/>
              <a:t>Markets are not perfectly competitive.</a:t>
            </a:r>
          </a:p>
          <a:p>
            <a:endParaRPr lang="en-US" dirty="0" smtClean="0"/>
          </a:p>
          <a:p>
            <a:r>
              <a:rPr lang="en-US" b="1" dirty="0" smtClean="0"/>
              <a:t>External economies of scale:  </a:t>
            </a:r>
            <a:r>
              <a:rPr lang="en-US" dirty="0" smtClean="0"/>
              <a:t>  As an industry grows in size, the average cost of production falls for individual firms.</a:t>
            </a:r>
          </a:p>
          <a:p>
            <a:pPr lvl="1"/>
            <a:r>
              <a:rPr lang="en-US" dirty="0" smtClean="0"/>
              <a:t>Examples:  Software, music, craft beer.</a:t>
            </a:r>
          </a:p>
          <a:p>
            <a:pPr lvl="1"/>
            <a:r>
              <a:rPr lang="en-US" dirty="0" smtClean="0"/>
              <a:t>Firms do not have an incentive to get large.</a:t>
            </a:r>
          </a:p>
          <a:p>
            <a:pPr lvl="1"/>
            <a:r>
              <a:rPr lang="en-US" dirty="0" smtClean="0"/>
              <a:t>Markets often remain perfectly competitive. </a:t>
            </a:r>
          </a:p>
          <a:p>
            <a:pPr lvl="1"/>
            <a:endParaRPr lang="en-US" dirty="0"/>
          </a:p>
        </p:txBody>
      </p:sp>
    </p:spTree>
    <p:extLst>
      <p:ext uri="{BB962C8B-B14F-4D97-AF65-F5344CB8AC3E}">
        <p14:creationId xmlns:p14="http://schemas.microsoft.com/office/powerpoint/2010/main" val="3413876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2215</Words>
  <Application>Microsoft Office PowerPoint</Application>
  <PresentationFormat>On-screen Show (4:3)</PresentationFormat>
  <Paragraphs>225</Paragraphs>
  <Slides>31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Courier New</vt:lpstr>
      <vt:lpstr>Times New Roman</vt:lpstr>
      <vt:lpstr>TimesTen-Roman</vt:lpstr>
      <vt:lpstr>Verdana</vt:lpstr>
      <vt:lpstr>Wingdings</vt:lpstr>
      <vt:lpstr>Office Theme</vt:lpstr>
      <vt:lpstr>International Economics</vt:lpstr>
      <vt:lpstr>Learning Objectives (1 of 2)</vt:lpstr>
      <vt:lpstr>Learning Objectives (2 of 2)</vt:lpstr>
      <vt:lpstr>Introduction:  More Reasons to Trade</vt:lpstr>
      <vt:lpstr>Intraindustry Trade (1 of 8) </vt:lpstr>
      <vt:lpstr>Intraindustry Trade (2 of 8) </vt:lpstr>
      <vt:lpstr>Intraindustry Trade (3 of 8) </vt:lpstr>
      <vt:lpstr>Intraindustry Trade (4 of 8) </vt:lpstr>
      <vt:lpstr>Intraindustry Trade (5 of 8) </vt:lpstr>
      <vt:lpstr>Intraindustry Trade (6 of 8) </vt:lpstr>
      <vt:lpstr>Intraindustry Trade (7 of 8) </vt:lpstr>
      <vt:lpstr>Intraindustry Trade (8 of 8) </vt:lpstr>
      <vt:lpstr>The Gains from Intraindustry Trade</vt:lpstr>
      <vt:lpstr>Case Study:  Intraindustry Trade Between the U.S. and Canada</vt:lpstr>
      <vt:lpstr>Transportation Costs and Internal Economies of Scale</vt:lpstr>
      <vt:lpstr>Case Study:  Mexico’s Changing Economic Geography</vt:lpstr>
      <vt:lpstr>Trade and External Economies of Scale (1 of 3)</vt:lpstr>
      <vt:lpstr>Trade and External Economies of Scale (2 of 3)</vt:lpstr>
      <vt:lpstr>Trade and External Economies of Scale (3 of 3)</vt:lpstr>
      <vt:lpstr>Industrial Policies (1 of 9) </vt:lpstr>
      <vt:lpstr>Industrial Policies (2 of 9) </vt:lpstr>
      <vt:lpstr>Industrial Policies (3 of 9) </vt:lpstr>
      <vt:lpstr>Industrial Policies (4 of 9) </vt:lpstr>
      <vt:lpstr>Industrial Policies (5 of 9) </vt:lpstr>
      <vt:lpstr>Industrial Policies (6 of 9) </vt:lpstr>
      <vt:lpstr>Industrial Policies (7 of 9) </vt:lpstr>
      <vt:lpstr>Industrial Policies (8 of 9) </vt:lpstr>
      <vt:lpstr>Industrial Policies (9 of 9) </vt:lpstr>
      <vt:lpstr>Case Study:  WTO Rules and Industrial Policies (1 of 2)</vt:lpstr>
      <vt:lpstr>Case Study:  WTO Rules and Industrial Policies (1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Jasmin Joyce Sevilla</cp:lastModifiedBy>
  <cp:revision>27</cp:revision>
  <dcterms:created xsi:type="dcterms:W3CDTF">2016-09-25T17:19:26Z</dcterms:created>
  <dcterms:modified xsi:type="dcterms:W3CDTF">2017-03-09T11:02:55Z</dcterms:modified>
</cp:coreProperties>
</file>