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9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 id="280" r:id="rId26"/>
    <p:sldId id="281" r:id="rId27"/>
    <p:sldId id="282" r:id="rId28"/>
    <p:sldId id="283" r:id="rId29"/>
    <p:sldId id="284" r:id="rId30"/>
    <p:sldId id="285" r:id="rId31"/>
    <p:sldId id="287" r:id="rId32"/>
    <p:sldId id="286" r:id="rId33"/>
    <p:sldId id="289" r:id="rId34"/>
    <p:sldId id="288" r:id="rId35"/>
    <p:sldId id="290" r:id="rId36"/>
    <p:sldId id="291" r:id="rId37"/>
    <p:sldId id="292" r:id="rId38"/>
    <p:sldId id="293" r:id="rId39"/>
    <p:sldId id="297"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374" autoAdjust="0"/>
  </p:normalViewPr>
  <p:slideViewPr>
    <p:cSldViewPr snapToGrid="0" snapToObjects="1">
      <p:cViewPr varScale="1">
        <p:scale>
          <a:sx n="69" d="100"/>
          <a:sy n="69" d="100"/>
        </p:scale>
        <p:origin x="69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79306-775B-4542-B537-DCAF995437D5}" type="datetimeFigureOut">
              <a:rPr lang="en-US" smtClean="0"/>
              <a:t>3/9/2017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2ED73A-804E-4B71-93BE-62652C95C95F}" type="slidenum">
              <a:rPr lang="en-US" smtClean="0"/>
              <a:t>‹#›</a:t>
            </a:fld>
            <a:endParaRPr lang="en-US"/>
          </a:p>
        </p:txBody>
      </p:sp>
    </p:spTree>
    <p:extLst>
      <p:ext uri="{BB962C8B-B14F-4D97-AF65-F5344CB8AC3E}">
        <p14:creationId xmlns:p14="http://schemas.microsoft.com/office/powerpoint/2010/main" val="277516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694448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39</a:t>
            </a:fld>
            <a:endParaRPr lang="en-US" dirty="0"/>
          </a:p>
        </p:txBody>
      </p:sp>
    </p:spTree>
    <p:extLst>
      <p:ext uri="{BB962C8B-B14F-4D97-AF65-F5344CB8AC3E}">
        <p14:creationId xmlns:p14="http://schemas.microsoft.com/office/powerpoint/2010/main" val="624230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91ACA2-8487-904A-BCD3-C2D9882EB468}" type="datetimeFigureOut">
              <a:rPr lang="en-US" smtClean="0"/>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1130098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91ACA2-8487-904A-BCD3-C2D9882EB468}" type="datetimeFigureOut">
              <a:rPr lang="en-US" smtClean="0"/>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4287953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91ACA2-8487-904A-BCD3-C2D9882EB468}" type="datetimeFigureOut">
              <a:rPr lang="en-US" smtClean="0"/>
              <a:t>3/9/2017</a:t>
            </a:fld>
            <a:endParaRPr lang="en-US"/>
          </a:p>
        </p:txBody>
      </p:sp>
      <p:sp>
        <p:nvSpPr>
          <p:cNvPr id="6" name="Slide Number Placeholder 5"/>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222489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3/9/2017</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564050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FA3"/>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defRPr/>
            </a:lvl1pPr>
            <a:lvl2pPr>
              <a:buClr>
                <a:srgbClr val="007FA3"/>
              </a:buClr>
              <a:defRPr/>
            </a:lvl2pPr>
            <a:lvl3pPr marL="1143000" indent="-228600">
              <a:buClr>
                <a:srgbClr val="007FA3"/>
              </a:buClr>
              <a:buFont typeface="Wingdings" panose="05000000000000000000" pitchFamily="2" charset="2"/>
              <a:buChar char="§"/>
              <a:defRPr/>
            </a:lvl3pPr>
            <a:lvl4pPr marL="1600200" indent="-228600">
              <a:buClr>
                <a:srgbClr val="007FA3"/>
              </a:buClr>
              <a:buFont typeface="Courier New" panose="02070309020205020404" pitchFamily="49" charset="0"/>
              <a:buChar char="o"/>
              <a:defRPr/>
            </a:lvl4pPr>
            <a:lvl5pPr>
              <a:buClr>
                <a:srgbClr val="007FA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491ACA2-8487-904A-BCD3-C2D9882EB468}" type="datetimeFigureOut">
              <a:rPr lang="en-US" smtClean="0"/>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172239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91ACA2-8487-904A-BCD3-C2D9882EB468}" type="datetimeFigureOut">
              <a:rPr lang="en-US" smtClean="0"/>
              <a:t>3/9/2017</a:t>
            </a:fld>
            <a:endParaRPr lang="en-US"/>
          </a:p>
        </p:txBody>
      </p:sp>
      <p:sp>
        <p:nvSpPr>
          <p:cNvPr id="6" name="Slide Number Placeholder 5"/>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123883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91ACA2-8487-904A-BCD3-C2D9882EB468}"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3428726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91ACA2-8487-904A-BCD3-C2D9882EB468}" type="datetimeFigureOut">
              <a:rPr lang="en-US" smtClean="0"/>
              <a:t>3/9/2017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85489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91ACA2-8487-904A-BCD3-C2D9882EB468}" type="datetimeFigureOut">
              <a:rPr lang="en-US" smtClean="0"/>
              <a:t>3/9/2017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4281162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1ACA2-8487-904A-BCD3-C2D9882EB468}" type="datetimeFigureOut">
              <a:rPr lang="en-US" smtClean="0"/>
              <a:t>3/9/2017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330785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91ACA2-8487-904A-BCD3-C2D9882EB468}"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3549123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91ACA2-8487-904A-BCD3-C2D9882EB468}" type="datetimeFigureOut">
              <a:rPr lang="en-US" smtClean="0"/>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73077-5961-3642-8874-B942EF6FD3FF}" type="slidenum">
              <a:rPr lang="en-US" smtClean="0"/>
              <a:t>‹#›</a:t>
            </a:fld>
            <a:endParaRPr lang="en-US"/>
          </a:p>
        </p:txBody>
      </p:sp>
    </p:spTree>
    <p:extLst>
      <p:ext uri="{BB962C8B-B14F-4D97-AF65-F5344CB8AC3E}">
        <p14:creationId xmlns:p14="http://schemas.microsoft.com/office/powerpoint/2010/main" val="2494577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1ACA2-8487-904A-BCD3-C2D9882EB468}" type="datetimeFigureOut">
              <a:rPr lang="en-US" smtClean="0"/>
              <a:t>3/9/2017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73077-5961-3642-8874-B942EF6FD3FF}" type="slidenum">
              <a:rPr lang="en-US" smtClean="0"/>
              <a:t>‹#›</a:t>
            </a:fld>
            <a:endParaRPr lang="en-US"/>
          </a:p>
        </p:txBody>
      </p:sp>
      <p:sp>
        <p:nvSpPr>
          <p:cNvPr id="7" name="Footer Placeholder 4"/>
          <p:cNvSpPr txBox="1">
            <a:spLocks/>
          </p:cNvSpPr>
          <p:nvPr userDrawn="1"/>
        </p:nvSpPr>
        <p:spPr>
          <a:xfrm>
            <a:off x="-136481" y="6356350"/>
            <a:ext cx="6934200" cy="327025"/>
          </a:xfrm>
          <a:prstGeom prst="rect">
            <a:avLst/>
          </a:prstGeom>
        </p:spPr>
        <p:txBody>
          <a:bodyPr vert="horz" lIns="91440" tIns="45720" rIns="91440" bIns="45720" rtlCol="0" anchor="ctr"/>
          <a:lstStyle>
            <a:defPPr>
              <a:defRPr lang="en-US"/>
            </a:defPPr>
            <a:lvl1pPr marL="0" algn="ctr"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dirty="0" smtClean="0"/>
              <a:t>Copyright © 2018, 2014, 2011 Pearson Education, Inc. All Rights Reserved</a:t>
            </a:r>
            <a:endParaRPr lang="en-US" dirty="0"/>
          </a:p>
        </p:txBody>
      </p:sp>
      <p:pic>
        <p:nvPicPr>
          <p:cNvPr id="8" name="Shape 23" descr="Pearson Logo"/>
          <p:cNvPicPr preferRelativeResize="0"/>
          <p:nvPr userDrawn="1"/>
        </p:nvPicPr>
        <p:blipFill rotWithShape="1">
          <a:blip r:embed="rId14">
            <a:alphaModFix/>
          </a:blip>
          <a:srcRect/>
          <a:stretch/>
        </p:blipFill>
        <p:spPr>
          <a:xfrm>
            <a:off x="7990972" y="6228506"/>
            <a:ext cx="695828" cy="492969"/>
          </a:xfrm>
          <a:prstGeom prst="rect">
            <a:avLst/>
          </a:prstGeom>
          <a:noFill/>
          <a:ln>
            <a:noFill/>
          </a:ln>
        </p:spPr>
      </p:pic>
    </p:spTree>
    <p:extLst>
      <p:ext uri="{BB962C8B-B14F-4D97-AF65-F5344CB8AC3E}">
        <p14:creationId xmlns:p14="http://schemas.microsoft.com/office/powerpoint/2010/main" val="1167824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a:t>
            </a:r>
            <a:r>
              <a:rPr lang="en-IN" sz="4000" b="1" dirty="0" smtClean="0"/>
              <a:t>6</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The Theory of Tariffs and Quotas</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367538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Analysis of Tariffs and Quotas </a:t>
            </a:r>
            <a:r>
              <a:rPr lang="en-US" sz="3100" dirty="0" smtClean="0"/>
              <a:t>(4 </a:t>
            </a:r>
            <a:r>
              <a:rPr lang="en-US" sz="3100" dirty="0"/>
              <a:t>of 7)</a:t>
            </a:r>
            <a:endParaRPr lang="en-US" dirty="0"/>
          </a:p>
        </p:txBody>
      </p:sp>
      <p:sp>
        <p:nvSpPr>
          <p:cNvPr id="3" name="Content Placeholder 2" descr="The figure is a standard graph of supply and demand for milk with the demand curve sloping down and the supply curve up.  The price of a gallon is measured on the vertical axis and the quantity of output is on the horzontal.  The equilibrium price and output are $3.20 per gallon and 10,000 gallons. Consumer surplus is the area below the demand curve but above $3.20.  Producer surplus is the area above the supply curve but less than $3.20." title="Figure 6.1"/>
          <p:cNvSpPr>
            <a:spLocks noGrp="1"/>
          </p:cNvSpPr>
          <p:nvPr>
            <p:ph idx="1"/>
          </p:nvPr>
        </p:nvSpPr>
        <p:spPr/>
        <p:txBody>
          <a:bodyPr>
            <a:normAutofit fontScale="92500" lnSpcReduction="20000"/>
          </a:bodyPr>
          <a:lstStyle/>
          <a:p>
            <a:r>
              <a:rPr lang="en-US" dirty="0" smtClean="0"/>
              <a:t>Assume the following:</a:t>
            </a:r>
          </a:p>
          <a:p>
            <a:pPr lvl="1"/>
            <a:endParaRPr lang="en-US" dirty="0" smtClean="0"/>
          </a:p>
          <a:p>
            <a:pPr lvl="1"/>
            <a:r>
              <a:rPr lang="en-US" dirty="0" smtClean="0"/>
              <a:t>There is perfect competition, so no tariffs or quotas.</a:t>
            </a:r>
          </a:p>
          <a:p>
            <a:pPr lvl="1"/>
            <a:endParaRPr lang="en-US" dirty="0" smtClean="0"/>
          </a:p>
          <a:p>
            <a:pPr lvl="1"/>
            <a:r>
              <a:rPr lang="en-US" dirty="0" smtClean="0"/>
              <a:t>There is one world price (setting aside transportation costs):  P</a:t>
            </a:r>
            <a:r>
              <a:rPr lang="en-US" baseline="-25000" dirty="0" smtClean="0"/>
              <a:t>w </a:t>
            </a:r>
            <a:r>
              <a:rPr lang="en-US" dirty="0" smtClean="0"/>
              <a:t>.</a:t>
            </a:r>
          </a:p>
          <a:p>
            <a:pPr lvl="1"/>
            <a:endParaRPr lang="en-US" dirty="0" smtClean="0"/>
          </a:p>
          <a:p>
            <a:pPr lvl="1"/>
            <a:r>
              <a:rPr lang="en-US" dirty="0" smtClean="0"/>
              <a:t>Foreign producers are willing to supply us with all we demand at P</a:t>
            </a:r>
            <a:r>
              <a:rPr lang="en-US" baseline="-25000" dirty="0" smtClean="0"/>
              <a:t>w </a:t>
            </a:r>
            <a:r>
              <a:rPr lang="en-US" dirty="0" smtClean="0"/>
              <a:t>.</a:t>
            </a:r>
          </a:p>
          <a:p>
            <a:pPr lvl="1"/>
            <a:endParaRPr lang="en-US" dirty="0" smtClean="0"/>
          </a:p>
          <a:p>
            <a:pPr lvl="1"/>
            <a:r>
              <a:rPr lang="en-US" dirty="0" smtClean="0"/>
              <a:t>P</a:t>
            </a:r>
            <a:r>
              <a:rPr lang="en-US" baseline="-25000" dirty="0" smtClean="0"/>
              <a:t>w</a:t>
            </a:r>
            <a:r>
              <a:rPr lang="en-US" dirty="0" smtClean="0"/>
              <a:t> is below the domestic equilibrium price.</a:t>
            </a:r>
          </a:p>
        </p:txBody>
      </p:sp>
    </p:spTree>
    <p:extLst>
      <p:ext uri="{BB962C8B-B14F-4D97-AF65-F5344CB8AC3E}">
        <p14:creationId xmlns:p14="http://schemas.microsoft.com/office/powerpoint/2010/main" val="690687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Analysis of Tariffs and Quotas </a:t>
            </a:r>
            <a:r>
              <a:rPr lang="en-US" sz="3100" dirty="0" smtClean="0"/>
              <a:t>(5 </a:t>
            </a:r>
            <a:r>
              <a:rPr lang="en-US" sz="3100" dirty="0"/>
              <a:t>of 7)</a:t>
            </a:r>
            <a:endParaRPr lang="en-US" dirty="0"/>
          </a:p>
        </p:txBody>
      </p:sp>
      <p:pic>
        <p:nvPicPr>
          <p:cNvPr id="4" name="Content Placeholder 3" descr="The graph plots price versus quantity.&#10;• The rising S curve intersects the falling D curve.&#10;• The rising S curve passes through (Q sub 1, P sub w). &#10;• The falling D curve passes through (Q sub 2, P sub w) to the right of (Q sub 1, P sub w).&#10;• The difference between (Q sub 2, Q sub 1) is the quantity of imports at (p sub w).&#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80744" y="2022188"/>
            <a:ext cx="6382512" cy="3907871"/>
          </a:xfrm>
        </p:spPr>
      </p:pic>
    </p:spTree>
    <p:extLst>
      <p:ext uri="{BB962C8B-B14F-4D97-AF65-F5344CB8AC3E}">
        <p14:creationId xmlns:p14="http://schemas.microsoft.com/office/powerpoint/2010/main" val="2656617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Analysis of Tariffs and Quotas </a:t>
            </a:r>
            <a:r>
              <a:rPr lang="en-US" sz="3100" dirty="0" smtClean="0"/>
              <a:t>(6 </a:t>
            </a:r>
            <a:r>
              <a:rPr lang="en-US" sz="3100" dirty="0"/>
              <a:t>of 7)</a:t>
            </a:r>
            <a:endParaRPr lang="en-US" dirty="0"/>
          </a:p>
        </p:txBody>
      </p:sp>
      <p:sp>
        <p:nvSpPr>
          <p:cNvPr id="3" name="Content Placeholder 2" descr="The figure is a standard graph of supply and demand with the demand curve sloping down and the supply curve up.  The world price is labeled Pw and it is below the intersection of domestic supply and demand.  Q1 is domestic production at price Pw and Q2 is domestic consumption at the same price.  Q1 &lt; Q2.  The difference is the quantity of imports at price Pw." title="Figure 6.1"/>
          <p:cNvSpPr>
            <a:spLocks noGrp="1"/>
          </p:cNvSpPr>
          <p:nvPr>
            <p:ph idx="1"/>
          </p:nvPr>
        </p:nvSpPr>
        <p:spPr/>
        <p:txBody>
          <a:bodyPr>
            <a:normAutofit fontScale="70000" lnSpcReduction="20000"/>
          </a:bodyPr>
          <a:lstStyle/>
          <a:p>
            <a:r>
              <a:rPr lang="en-US" dirty="0"/>
              <a:t>The home country imposes a tariff.</a:t>
            </a:r>
          </a:p>
          <a:p>
            <a:pPr lvl="1"/>
            <a:r>
              <a:rPr lang="en-US" dirty="0"/>
              <a:t>The import price remains P</a:t>
            </a:r>
            <a:r>
              <a:rPr lang="en-US" baseline="-25000" dirty="0"/>
              <a:t>w</a:t>
            </a:r>
            <a:r>
              <a:rPr lang="en-US" dirty="0"/>
              <a:t> but importers must pay a tariff to the government, amount t.</a:t>
            </a:r>
          </a:p>
          <a:p>
            <a:pPr lvl="1"/>
            <a:r>
              <a:rPr lang="en-US" dirty="0"/>
              <a:t>The domestic price rises to:   P</a:t>
            </a:r>
            <a:r>
              <a:rPr lang="en-US" baseline="-25000" dirty="0"/>
              <a:t>w</a:t>
            </a:r>
            <a:r>
              <a:rPr lang="en-US" dirty="0"/>
              <a:t> + t.  Let’s call it  P</a:t>
            </a:r>
            <a:r>
              <a:rPr lang="en-US" baseline="-25000" dirty="0"/>
              <a:t>t</a:t>
            </a:r>
            <a:r>
              <a:rPr lang="en-US" dirty="0"/>
              <a:t>.</a:t>
            </a:r>
          </a:p>
          <a:p>
            <a:endParaRPr lang="en-US" dirty="0"/>
          </a:p>
          <a:p>
            <a:r>
              <a:rPr lang="en-US" dirty="0"/>
              <a:t>Domestic production increases.</a:t>
            </a:r>
          </a:p>
          <a:p>
            <a:pPr lvl="1"/>
            <a:r>
              <a:rPr lang="en-US" dirty="0"/>
              <a:t>Domestic producers can raise prices to P</a:t>
            </a:r>
            <a:r>
              <a:rPr lang="en-US" baseline="-25000" dirty="0"/>
              <a:t>t</a:t>
            </a:r>
            <a:r>
              <a:rPr lang="en-US" dirty="0"/>
              <a:t>.</a:t>
            </a:r>
          </a:p>
          <a:p>
            <a:pPr lvl="1"/>
            <a:endParaRPr lang="en-US" dirty="0"/>
          </a:p>
          <a:p>
            <a:r>
              <a:rPr lang="en-US" dirty="0"/>
              <a:t>Domestic consumption falls.</a:t>
            </a:r>
          </a:p>
          <a:p>
            <a:pPr lvl="1"/>
            <a:r>
              <a:rPr lang="en-US" dirty="0"/>
              <a:t>Prices have gone up.</a:t>
            </a:r>
          </a:p>
          <a:p>
            <a:pPr lvl="1"/>
            <a:endParaRPr lang="en-US" dirty="0"/>
          </a:p>
          <a:p>
            <a:r>
              <a:rPr lang="en-US" dirty="0"/>
              <a:t>Imports fall.</a:t>
            </a:r>
          </a:p>
          <a:p>
            <a:pPr lvl="1"/>
            <a:r>
              <a:rPr lang="en-US" dirty="0"/>
              <a:t>More of the consumption is supplied by domestic firms.</a:t>
            </a:r>
          </a:p>
        </p:txBody>
      </p:sp>
    </p:spTree>
    <p:extLst>
      <p:ext uri="{BB962C8B-B14F-4D97-AF65-F5344CB8AC3E}">
        <p14:creationId xmlns:p14="http://schemas.microsoft.com/office/powerpoint/2010/main" val="3316378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Analysis of Tariffs and Quotas </a:t>
            </a:r>
            <a:r>
              <a:rPr lang="en-US" sz="3100" dirty="0" smtClean="0"/>
              <a:t>(7 </a:t>
            </a:r>
            <a:r>
              <a:rPr lang="en-US" sz="3100" dirty="0"/>
              <a:t>of 7)</a:t>
            </a:r>
            <a:endParaRPr lang="en-US" dirty="0"/>
          </a:p>
        </p:txBody>
      </p:sp>
      <p:pic>
        <p:nvPicPr>
          <p:cNvPr id="4" name="Content Placeholder 3" descr="The graph plots price versus quantity.&#10;• The x-axis is marked with the following values from left to right: Q sub 1, Q sub 1 star, Q sub 2 star, Q sub 2.&#10;• The y-axis is marked with the following values from bottom to top: P sub w, P sub t.&#10;• The S curve rises through (Q sub 1, P sub w) and (Q sub 1 star, P sub t).&#10;• The D curve falls through (Q sub 2 star, P sub t) and (Q sub 2, P sub w).&#10;• The curves intersect between Q sub 1 star and Q sub 2 star.&#10;The following seven regions, a to g, are indicated:&#10;a. Above P sub w and S, below P sub t&#10;b. Above P sub w from Q sub 1 to Q sub 1 star, below S&#10;c. Above P sub w and below P sub t from Q sub 1 star to Q sub 2 star&#10;d. Above P sub w and below D from Q sub 2 star to Q sub 2&#10;e. Above P sub t and S, and below D&#10;f. Above P sub t and below S and D, from Q sub 1 star to Q sub 2 star&#10;g. Above S and below P sub w from 0 to Q sub 1.&#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08936" y="2183732"/>
            <a:ext cx="7326128" cy="3556668"/>
          </a:xfrm>
        </p:spPr>
      </p:pic>
    </p:spTree>
    <p:extLst>
      <p:ext uri="{BB962C8B-B14F-4D97-AF65-F5344CB8AC3E}">
        <p14:creationId xmlns:p14="http://schemas.microsoft.com/office/powerpoint/2010/main" val="3380292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Resource </a:t>
            </a:r>
            <a:r>
              <a:rPr lang="en-US" dirty="0"/>
              <a:t>A</a:t>
            </a:r>
            <a:r>
              <a:rPr lang="en-US" dirty="0" smtClean="0"/>
              <a:t>llocation and Income </a:t>
            </a:r>
            <a:r>
              <a:rPr lang="en-US" dirty="0"/>
              <a:t>D</a:t>
            </a:r>
            <a:r>
              <a:rPr lang="en-US" dirty="0" smtClean="0"/>
              <a:t>istribution </a:t>
            </a:r>
            <a:r>
              <a:rPr lang="en-US" dirty="0"/>
              <a:t>E</a:t>
            </a:r>
            <a:r>
              <a:rPr lang="en-US" dirty="0" smtClean="0"/>
              <a:t>ffects </a:t>
            </a:r>
            <a:r>
              <a:rPr lang="en-US" sz="3100" dirty="0" smtClean="0"/>
              <a:t>(1 of 6)</a:t>
            </a:r>
            <a:endParaRPr lang="en-US" sz="3100" dirty="0"/>
          </a:p>
        </p:txBody>
      </p:sp>
      <p:sp>
        <p:nvSpPr>
          <p:cNvPr id="3" name="Content Placeholder 2"/>
          <p:cNvSpPr>
            <a:spLocks noGrp="1"/>
          </p:cNvSpPr>
          <p:nvPr>
            <p:ph idx="1"/>
          </p:nvPr>
        </p:nvSpPr>
        <p:spPr/>
        <p:txBody>
          <a:bodyPr>
            <a:normAutofit fontScale="92500" lnSpcReduction="20000"/>
          </a:bodyPr>
          <a:lstStyle/>
          <a:p>
            <a:r>
              <a:rPr lang="en-US" dirty="0" smtClean="0"/>
              <a:t>Areas a through d in Figure 6.3 represents a shift in  consumer and producer surplus.</a:t>
            </a:r>
          </a:p>
          <a:p>
            <a:endParaRPr lang="en-US" dirty="0"/>
          </a:p>
          <a:p>
            <a:r>
              <a:rPr lang="en-US" dirty="0" smtClean="0"/>
              <a:t>Before the tariff was imposed:</a:t>
            </a:r>
          </a:p>
          <a:p>
            <a:pPr lvl="1"/>
            <a:r>
              <a:rPr lang="en-US" dirty="0" smtClean="0"/>
              <a:t>Consumer surplus:  a + b + c + d + e + f.</a:t>
            </a:r>
          </a:p>
          <a:p>
            <a:pPr lvl="1"/>
            <a:r>
              <a:rPr lang="en-US" dirty="0" smtClean="0"/>
              <a:t>Producer surplus:  g.</a:t>
            </a:r>
          </a:p>
          <a:p>
            <a:pPr lvl="1"/>
            <a:endParaRPr lang="en-US" dirty="0"/>
          </a:p>
          <a:p>
            <a:r>
              <a:rPr lang="en-US" dirty="0" smtClean="0"/>
              <a:t>After the tariff:</a:t>
            </a:r>
          </a:p>
          <a:p>
            <a:pPr lvl="1"/>
            <a:r>
              <a:rPr lang="en-US" dirty="0" smtClean="0"/>
              <a:t>Consumer surplus:  e + f.  This is a loss of a + b + c + d.</a:t>
            </a:r>
          </a:p>
          <a:p>
            <a:pPr lvl="1"/>
            <a:r>
              <a:rPr lang="en-US" dirty="0" smtClean="0"/>
              <a:t>Producer surplus:  a + g.  This is a gain of a.  </a:t>
            </a:r>
            <a:endParaRPr lang="en-US" dirty="0"/>
          </a:p>
        </p:txBody>
      </p:sp>
    </p:spTree>
    <p:extLst>
      <p:ext uri="{BB962C8B-B14F-4D97-AF65-F5344CB8AC3E}">
        <p14:creationId xmlns:p14="http://schemas.microsoft.com/office/powerpoint/2010/main" val="2455922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Resource Allocation and Income Distribution Effects </a:t>
            </a:r>
            <a:r>
              <a:rPr lang="en-US" sz="3100" dirty="0" smtClean="0"/>
              <a:t>(2 </a:t>
            </a:r>
            <a:r>
              <a:rPr lang="en-US" sz="3100" dirty="0"/>
              <a:t>of 6)</a:t>
            </a:r>
            <a:endParaRPr lang="en-US" dirty="0"/>
          </a:p>
        </p:txBody>
      </p:sp>
      <p:sp>
        <p:nvSpPr>
          <p:cNvPr id="3" name="Content Placeholder 2"/>
          <p:cNvSpPr>
            <a:spLocks noGrp="1"/>
          </p:cNvSpPr>
          <p:nvPr>
            <p:ph idx="1"/>
          </p:nvPr>
        </p:nvSpPr>
        <p:spPr/>
        <p:txBody>
          <a:bodyPr>
            <a:normAutofit fontScale="70000" lnSpcReduction="20000"/>
          </a:bodyPr>
          <a:lstStyle/>
          <a:p>
            <a:r>
              <a:rPr lang="en-US" sz="3400" dirty="0" smtClean="0"/>
              <a:t>The resource allocation effects can be broken down into losses on the production side and on the consumption side.  Define:</a:t>
            </a:r>
          </a:p>
          <a:p>
            <a:pPr lvl="1"/>
            <a:r>
              <a:rPr lang="en-US" b="1" dirty="0" smtClean="0"/>
              <a:t>Deadweight loss:  </a:t>
            </a:r>
            <a:r>
              <a:rPr lang="en-US" dirty="0" smtClean="0"/>
              <a:t>A destruction of consumer or producer surplus that is not matched by a gain elsewhere in the system.  Deadweight losses can be either consumption side or production side.</a:t>
            </a:r>
          </a:p>
          <a:p>
            <a:pPr lvl="1"/>
            <a:r>
              <a:rPr lang="en-US" b="1" dirty="0" smtClean="0"/>
              <a:t>Efficiency loss:  </a:t>
            </a:r>
            <a:r>
              <a:rPr lang="en-US" dirty="0" smtClean="0"/>
              <a:t>A deadweight loss on the production side.</a:t>
            </a:r>
          </a:p>
          <a:p>
            <a:endParaRPr lang="en-US" dirty="0" smtClean="0"/>
          </a:p>
          <a:p>
            <a:r>
              <a:rPr lang="en-US" sz="3400" dirty="0" smtClean="0"/>
              <a:t>The income distribution effects are changes caused by the redistribution of consumer and producer surplus.</a:t>
            </a:r>
          </a:p>
          <a:p>
            <a:endParaRPr lang="en-US" dirty="0" smtClean="0"/>
          </a:p>
          <a:p>
            <a:r>
              <a:rPr lang="en-US" sz="3400" dirty="0" smtClean="0"/>
              <a:t>Areas a through d marked in Figure 6.3 are either an income distribution effect or a resource allocation effect of the tariff.</a:t>
            </a:r>
          </a:p>
          <a:p>
            <a:endParaRPr lang="en-US" b="1" dirty="0"/>
          </a:p>
        </p:txBody>
      </p:sp>
    </p:spTree>
    <p:extLst>
      <p:ext uri="{BB962C8B-B14F-4D97-AF65-F5344CB8AC3E}">
        <p14:creationId xmlns:p14="http://schemas.microsoft.com/office/powerpoint/2010/main" val="2538307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Resource Allocation and Income Distribution Effects </a:t>
            </a:r>
            <a:r>
              <a:rPr lang="en-US" sz="3100" dirty="0" smtClean="0"/>
              <a:t>(3 </a:t>
            </a:r>
            <a:r>
              <a:rPr lang="en-US" sz="3100" dirty="0"/>
              <a:t>of 6)</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Consider each of the areas, a through g, in Figure 6.3;</a:t>
            </a:r>
          </a:p>
          <a:p>
            <a:pPr lvl="1"/>
            <a:r>
              <a:rPr lang="en-US" dirty="0" smtClean="0"/>
              <a:t>Area a:  Before the tariff it was part of consumer surplus;  now it is part of producer surplus. It is an income distribution effect.</a:t>
            </a:r>
          </a:p>
          <a:p>
            <a:pPr lvl="1"/>
            <a:r>
              <a:rPr lang="en-US" dirty="0" smtClean="0"/>
              <a:t>Area b:  Consumer surplus before, completely eliminated after.  It is a deadweight loss and a resource allocation effect.</a:t>
            </a:r>
          </a:p>
          <a:p>
            <a:pPr lvl="1"/>
            <a:r>
              <a:rPr lang="en-US" dirty="0" smtClean="0"/>
              <a:t>Area c:  Consumer surplus before, now it is government revenue from the tariff.  It is an income distribution effect.</a:t>
            </a:r>
            <a:endParaRPr lang="en-US" dirty="0"/>
          </a:p>
        </p:txBody>
      </p:sp>
    </p:spTree>
    <p:extLst>
      <p:ext uri="{BB962C8B-B14F-4D97-AF65-F5344CB8AC3E}">
        <p14:creationId xmlns:p14="http://schemas.microsoft.com/office/powerpoint/2010/main" val="897050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Resource Allocation and Income Distribution Effects </a:t>
            </a:r>
            <a:r>
              <a:rPr lang="en-US" sz="3100" dirty="0" smtClean="0"/>
              <a:t>(4 </a:t>
            </a:r>
            <a:r>
              <a:rPr lang="en-US" sz="3100" dirty="0"/>
              <a:t>of 6)</a:t>
            </a:r>
            <a:endParaRPr lang="en-US" dirty="0"/>
          </a:p>
        </p:txBody>
      </p:sp>
      <p:sp>
        <p:nvSpPr>
          <p:cNvPr id="3" name="Content Placeholder 2"/>
          <p:cNvSpPr>
            <a:spLocks noGrp="1"/>
          </p:cNvSpPr>
          <p:nvPr>
            <p:ph idx="1"/>
          </p:nvPr>
        </p:nvSpPr>
        <p:spPr/>
        <p:txBody>
          <a:bodyPr>
            <a:normAutofit/>
          </a:bodyPr>
          <a:lstStyle/>
          <a:p>
            <a:pPr lvl="1"/>
            <a:endParaRPr lang="en-US" dirty="0" smtClean="0"/>
          </a:p>
          <a:p>
            <a:pPr lvl="1"/>
            <a:r>
              <a:rPr lang="en-US" dirty="0" smtClean="0"/>
              <a:t>Area d:  Consumer surplus before, now it is a deadweight consumption loss.  It is a resource allocation effect.</a:t>
            </a:r>
          </a:p>
          <a:p>
            <a:pPr lvl="1"/>
            <a:r>
              <a:rPr lang="en-US" dirty="0" smtClean="0"/>
              <a:t>Area e:  Consumer surplus before and after.</a:t>
            </a:r>
          </a:p>
          <a:p>
            <a:pPr lvl="1"/>
            <a:r>
              <a:rPr lang="en-US" dirty="0" smtClean="0"/>
              <a:t>Area f:  Consumer surplus before and after.</a:t>
            </a:r>
          </a:p>
          <a:p>
            <a:pPr lvl="1"/>
            <a:r>
              <a:rPr lang="en-US" dirty="0" smtClean="0"/>
              <a:t>Area g:  Producer surplus before and after.</a:t>
            </a:r>
            <a:endParaRPr lang="en-US" dirty="0"/>
          </a:p>
        </p:txBody>
      </p:sp>
    </p:spTree>
    <p:extLst>
      <p:ext uri="{BB962C8B-B14F-4D97-AF65-F5344CB8AC3E}">
        <p14:creationId xmlns:p14="http://schemas.microsoft.com/office/powerpoint/2010/main" val="2327801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Resource Allocation and Income Distribution Effects </a:t>
            </a:r>
            <a:r>
              <a:rPr lang="en-US" sz="3100" dirty="0" smtClean="0"/>
              <a:t>(5 </a:t>
            </a:r>
            <a:r>
              <a:rPr lang="en-US" sz="3100" dirty="0"/>
              <a:t>of 6)</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8468750"/>
              </p:ext>
            </p:extLst>
          </p:nvPr>
        </p:nvGraphicFramePr>
        <p:xfrm>
          <a:off x="457200" y="1600200"/>
          <a:ext cx="8229600" cy="4327276"/>
        </p:xfrm>
        <a:graphic>
          <a:graphicData uri="http://schemas.openxmlformats.org/drawingml/2006/table">
            <a:tbl>
              <a:tblPr firstRow="1" bandRow="1">
                <a:tableStyleId>{BC89EF96-8CEA-46FF-86C4-4CE0E7609802}</a:tableStyleId>
              </a:tblPr>
              <a:tblGrid>
                <a:gridCol w="3987394">
                  <a:extLst>
                    <a:ext uri="{9D8B030D-6E8A-4147-A177-3AD203B41FA5}">
                      <a16:colId xmlns:a16="http://schemas.microsoft.com/office/drawing/2014/main" val="20000"/>
                    </a:ext>
                  </a:extLst>
                </a:gridCol>
                <a:gridCol w="2456223">
                  <a:extLst>
                    <a:ext uri="{9D8B030D-6E8A-4147-A177-3AD203B41FA5}">
                      <a16:colId xmlns:a16="http://schemas.microsoft.com/office/drawing/2014/main" val="20001"/>
                    </a:ext>
                  </a:extLst>
                </a:gridCol>
                <a:gridCol w="1785983">
                  <a:extLst>
                    <a:ext uri="{9D8B030D-6E8A-4147-A177-3AD203B41FA5}">
                      <a16:colId xmlns:a16="http://schemas.microsoft.com/office/drawing/2014/main" val="20002"/>
                    </a:ext>
                  </a:extLst>
                </a:gridCol>
              </a:tblGrid>
              <a:tr h="394864">
                <a:tc>
                  <a:txBody>
                    <a:bodyPr/>
                    <a:lstStyle/>
                    <a:p>
                      <a:pPr marL="0" marR="0">
                        <a:lnSpc>
                          <a:spcPct val="100000"/>
                        </a:lnSpc>
                        <a:spcBef>
                          <a:spcPts val="0"/>
                        </a:spcBef>
                        <a:spcAft>
                          <a:spcPts val="0"/>
                        </a:spcAft>
                        <a:tabLst>
                          <a:tab pos="1458595" algn="l"/>
                          <a:tab pos="3327400" algn="l"/>
                          <a:tab pos="457200" algn="l"/>
                        </a:tabLst>
                      </a:pPr>
                      <a:r>
                        <a:rPr lang="en-US" sz="1800" b="1" dirty="0">
                          <a:solidFill>
                            <a:srgbClr val="000000"/>
                          </a:solidFill>
                          <a:effectLst/>
                          <a:latin typeface="Times New Roman"/>
                          <a:ea typeface="Times New Roman"/>
                          <a:cs typeface="Frutiger-BoldCn"/>
                        </a:rPr>
                        <a:t>Variable</a:t>
                      </a:r>
                      <a:endParaRPr lang="en-US" sz="1800" b="1" dirty="0">
                        <a:solidFill>
                          <a:srgbClr val="000000"/>
                        </a:solidFill>
                        <a:effectLst/>
                        <a:latin typeface="Frutiger-BoldCn"/>
                        <a:ea typeface="Times New Roman"/>
                        <a:cs typeface="Frutiger-BoldCn"/>
                      </a:endParaRPr>
                    </a:p>
                  </a:txBody>
                  <a:tcPr marL="68580" marR="68580" marT="0" marB="0"/>
                </a:tc>
                <a:tc>
                  <a:txBody>
                    <a:bodyPr/>
                    <a:lstStyle/>
                    <a:p>
                      <a:pPr marL="0" marR="0" algn="ctr">
                        <a:lnSpc>
                          <a:spcPct val="100000"/>
                        </a:lnSpc>
                        <a:spcBef>
                          <a:spcPts val="0"/>
                        </a:spcBef>
                        <a:spcAft>
                          <a:spcPts val="0"/>
                        </a:spcAft>
                        <a:tabLst>
                          <a:tab pos="1458595" algn="l"/>
                          <a:tab pos="3327400" algn="l"/>
                          <a:tab pos="457200" algn="l"/>
                        </a:tabLst>
                      </a:pPr>
                      <a:r>
                        <a:rPr lang="en-US" sz="1800" b="1" dirty="0">
                          <a:solidFill>
                            <a:srgbClr val="000000"/>
                          </a:solidFill>
                          <a:effectLst/>
                          <a:latin typeface="Times New Roman"/>
                          <a:ea typeface="Times New Roman"/>
                          <a:cs typeface="Frutiger-BoldCn"/>
                        </a:rPr>
                        <a:t>Free Trade</a:t>
                      </a:r>
                      <a:endParaRPr lang="en-US" sz="1800" b="1" dirty="0">
                        <a:solidFill>
                          <a:srgbClr val="000000"/>
                        </a:solidFill>
                        <a:effectLst/>
                        <a:latin typeface="Frutiger-BoldCn"/>
                        <a:ea typeface="Times New Roman"/>
                        <a:cs typeface="Frutiger-BoldCn"/>
                      </a:endParaRPr>
                    </a:p>
                  </a:txBody>
                  <a:tcPr marL="68580" marR="68580" marT="0" marB="0"/>
                </a:tc>
                <a:tc>
                  <a:txBody>
                    <a:bodyPr/>
                    <a:lstStyle/>
                    <a:p>
                      <a:pPr marL="0" marR="0" algn="ctr">
                        <a:lnSpc>
                          <a:spcPct val="100000"/>
                        </a:lnSpc>
                        <a:spcBef>
                          <a:spcPts val="0"/>
                        </a:spcBef>
                        <a:spcAft>
                          <a:spcPts val="0"/>
                        </a:spcAft>
                        <a:tabLst>
                          <a:tab pos="1458595" algn="l"/>
                          <a:tab pos="3327400" algn="l"/>
                          <a:tab pos="457200" algn="l"/>
                        </a:tabLst>
                      </a:pPr>
                      <a:r>
                        <a:rPr lang="en-US" sz="1800" b="1" dirty="0">
                          <a:solidFill>
                            <a:srgbClr val="000000"/>
                          </a:solidFill>
                          <a:effectLst/>
                          <a:latin typeface="Times New Roman"/>
                          <a:ea typeface="Times New Roman"/>
                          <a:cs typeface="Frutiger-BoldCn"/>
                        </a:rPr>
                        <a:t>Post-Tariff</a:t>
                      </a:r>
                      <a:endParaRPr lang="en-US" sz="1800" b="1" dirty="0">
                        <a:solidFill>
                          <a:srgbClr val="000000"/>
                        </a:solidFill>
                        <a:effectLst/>
                        <a:latin typeface="Frutiger-BoldCn"/>
                        <a:ea typeface="Times New Roman"/>
                        <a:cs typeface="Frutiger-BoldCn"/>
                      </a:endParaRPr>
                    </a:p>
                  </a:txBody>
                  <a:tcPr marL="68580" marR="68580" marT="0" marB="0"/>
                </a:tc>
                <a:extLst>
                  <a:ext uri="{0D108BD9-81ED-4DB2-BD59-A6C34878D82A}">
                    <a16:rowId xmlns:a16="http://schemas.microsoft.com/office/drawing/2014/main" val="10000"/>
                  </a:ext>
                </a:extLst>
              </a:tr>
              <a:tr h="394864">
                <a:tc>
                  <a:txBody>
                    <a:bodyPr/>
                    <a:lstStyle/>
                    <a:p>
                      <a:pPr marL="0" marR="0">
                        <a:lnSpc>
                          <a:spcPct val="100000"/>
                        </a:lnSpc>
                        <a:spcBef>
                          <a:spcPts val="0"/>
                        </a:spcBef>
                        <a:spcAft>
                          <a:spcPts val="0"/>
                        </a:spcAft>
                        <a:tabLst>
                          <a:tab pos="1458595" algn="l"/>
                          <a:tab pos="2863850" algn="l"/>
                          <a:tab pos="457200" algn="l"/>
                        </a:tabLst>
                      </a:pPr>
                      <a:r>
                        <a:rPr lang="en-US" sz="1800" dirty="0">
                          <a:solidFill>
                            <a:srgbClr val="000000"/>
                          </a:solidFill>
                          <a:effectLst/>
                          <a:latin typeface="Times New Roman"/>
                          <a:ea typeface="Times New Roman"/>
                          <a:cs typeface="TimesTen-Roman"/>
                        </a:rPr>
                        <a:t>Price to consumers</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P</a:t>
                      </a:r>
                      <a:r>
                        <a:rPr lang="en-US" sz="1800" baseline="-25000">
                          <a:solidFill>
                            <a:srgbClr val="000000"/>
                          </a:solidFill>
                          <a:effectLst/>
                          <a:latin typeface="Times New Roman"/>
                          <a:ea typeface="Times New Roman"/>
                          <a:cs typeface="TimesTen-Roman"/>
                        </a:rPr>
                        <a:t>w</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P</a:t>
                      </a:r>
                      <a:r>
                        <a:rPr lang="en-US" sz="1800" baseline="-25000">
                          <a:solidFill>
                            <a:srgbClr val="000000"/>
                          </a:solidFill>
                          <a:effectLst/>
                          <a:latin typeface="Times New Roman"/>
                          <a:ea typeface="Times New Roman"/>
                          <a:cs typeface="TimesTen-Roman"/>
                        </a:rPr>
                        <a:t>t</a:t>
                      </a:r>
                      <a:endParaRPr lang="en-US" sz="180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1"/>
                  </a:ext>
                </a:extLst>
              </a:tr>
              <a:tr h="394864">
                <a:tc>
                  <a:txBody>
                    <a:bodyPr/>
                    <a:lstStyle/>
                    <a:p>
                      <a:pPr marL="0" marR="0">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Domestic consumption</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dirty="0">
                          <a:solidFill>
                            <a:srgbClr val="000000"/>
                          </a:solidFill>
                          <a:effectLst/>
                          <a:latin typeface="Times New Roman"/>
                          <a:ea typeface="Times New Roman"/>
                          <a:cs typeface="TimesTen-Roman"/>
                        </a:rPr>
                        <a:t>Q</a:t>
                      </a:r>
                      <a:r>
                        <a:rPr lang="en-US" sz="1800" baseline="-25000" dirty="0">
                          <a:solidFill>
                            <a:srgbClr val="000000"/>
                          </a:solidFill>
                          <a:effectLst/>
                          <a:latin typeface="Times New Roman"/>
                          <a:ea typeface="Times New Roman"/>
                          <a:cs typeface="TimesTen-Roman"/>
                        </a:rPr>
                        <a:t>2</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Q</a:t>
                      </a:r>
                      <a:r>
                        <a:rPr lang="en-US" sz="1800" baseline="-25000">
                          <a:solidFill>
                            <a:srgbClr val="000000"/>
                          </a:solidFill>
                          <a:effectLst/>
                          <a:latin typeface="Times New Roman"/>
                          <a:ea typeface="Times New Roman"/>
                          <a:cs typeface="TimesTen-Roman"/>
                        </a:rPr>
                        <a:t>2</a:t>
                      </a:r>
                      <a:r>
                        <a:rPr lang="en-US" sz="1800">
                          <a:solidFill>
                            <a:srgbClr val="000000"/>
                          </a:solidFill>
                          <a:effectLst/>
                          <a:latin typeface="Times New Roman"/>
                          <a:ea typeface="Times New Roman"/>
                          <a:cs typeface="TimesTen-Roman"/>
                        </a:rPr>
                        <a:t>*</a:t>
                      </a:r>
                      <a:endParaRPr lang="en-US" sz="180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2"/>
                  </a:ext>
                </a:extLst>
              </a:tr>
              <a:tr h="394864">
                <a:tc>
                  <a:txBody>
                    <a:bodyPr/>
                    <a:lstStyle/>
                    <a:p>
                      <a:pPr marL="0" marR="0">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Domestic production</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Q</a:t>
                      </a:r>
                      <a:r>
                        <a:rPr lang="en-US" sz="1800" baseline="-25000">
                          <a:solidFill>
                            <a:srgbClr val="000000"/>
                          </a:solidFill>
                          <a:effectLst/>
                          <a:latin typeface="Times New Roman"/>
                          <a:ea typeface="Times New Roman"/>
                          <a:cs typeface="TimesTen-Roman"/>
                        </a:rPr>
                        <a:t>1</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Q</a:t>
                      </a:r>
                      <a:r>
                        <a:rPr lang="en-US" sz="1800" baseline="-25000">
                          <a:solidFill>
                            <a:srgbClr val="000000"/>
                          </a:solidFill>
                          <a:effectLst/>
                          <a:latin typeface="Times New Roman"/>
                          <a:ea typeface="Times New Roman"/>
                          <a:cs typeface="TimesTen-Roman"/>
                        </a:rPr>
                        <a:t>1</a:t>
                      </a:r>
                      <a:r>
                        <a:rPr lang="en-US" sz="1800">
                          <a:solidFill>
                            <a:srgbClr val="000000"/>
                          </a:solidFill>
                          <a:effectLst/>
                          <a:latin typeface="Times New Roman"/>
                          <a:ea typeface="Times New Roman"/>
                          <a:cs typeface="TimesTen-Roman"/>
                        </a:rPr>
                        <a:t>*</a:t>
                      </a:r>
                      <a:endParaRPr lang="en-US" sz="180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3"/>
                  </a:ext>
                </a:extLst>
              </a:tr>
              <a:tr h="394864">
                <a:tc>
                  <a:txBody>
                    <a:bodyPr/>
                    <a:lstStyle/>
                    <a:p>
                      <a:pPr marL="0" marR="0">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Imports</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Q</a:t>
                      </a:r>
                      <a:r>
                        <a:rPr lang="en-US" sz="1800" baseline="-25000">
                          <a:solidFill>
                            <a:srgbClr val="000000"/>
                          </a:solidFill>
                          <a:effectLst/>
                          <a:latin typeface="Times New Roman"/>
                          <a:ea typeface="Times New Roman"/>
                          <a:cs typeface="TimesTen-Roman"/>
                        </a:rPr>
                        <a:t>1</a:t>
                      </a:r>
                      <a:r>
                        <a:rPr lang="en-US" sz="1800">
                          <a:solidFill>
                            <a:srgbClr val="000000"/>
                          </a:solidFill>
                          <a:effectLst/>
                          <a:latin typeface="Times New Roman"/>
                          <a:ea typeface="Times New Roman"/>
                          <a:cs typeface="TimesTen-Roman"/>
                        </a:rPr>
                        <a:t>Q</a:t>
                      </a:r>
                      <a:r>
                        <a:rPr lang="en-US" sz="1800" baseline="-25000">
                          <a:solidFill>
                            <a:srgbClr val="000000"/>
                          </a:solidFill>
                          <a:effectLst/>
                          <a:latin typeface="Times New Roman"/>
                          <a:ea typeface="Times New Roman"/>
                          <a:cs typeface="TimesTen-Roman"/>
                        </a:rPr>
                        <a:t>2</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Q</a:t>
                      </a:r>
                      <a:r>
                        <a:rPr lang="en-US" sz="1800" baseline="-25000">
                          <a:solidFill>
                            <a:srgbClr val="000000"/>
                          </a:solidFill>
                          <a:effectLst/>
                          <a:latin typeface="Times New Roman"/>
                          <a:ea typeface="Times New Roman"/>
                          <a:cs typeface="TimesTen-Roman"/>
                        </a:rPr>
                        <a:t>1</a:t>
                      </a:r>
                      <a:r>
                        <a:rPr lang="en-US" sz="1800">
                          <a:solidFill>
                            <a:srgbClr val="000000"/>
                          </a:solidFill>
                          <a:effectLst/>
                          <a:latin typeface="Times New Roman"/>
                          <a:ea typeface="Times New Roman"/>
                          <a:cs typeface="TimesTen-Roman"/>
                        </a:rPr>
                        <a:t>*Q</a:t>
                      </a:r>
                      <a:r>
                        <a:rPr lang="en-US" sz="1800" baseline="-25000">
                          <a:solidFill>
                            <a:srgbClr val="000000"/>
                          </a:solidFill>
                          <a:effectLst/>
                          <a:latin typeface="Times New Roman"/>
                          <a:ea typeface="Times New Roman"/>
                          <a:cs typeface="TimesTen-Roman"/>
                        </a:rPr>
                        <a:t>2</a:t>
                      </a:r>
                      <a:r>
                        <a:rPr lang="en-US" sz="1800">
                          <a:solidFill>
                            <a:srgbClr val="000000"/>
                          </a:solidFill>
                          <a:effectLst/>
                          <a:latin typeface="Times New Roman"/>
                          <a:ea typeface="Times New Roman"/>
                          <a:cs typeface="TimesTen-Roman"/>
                        </a:rPr>
                        <a:t>*</a:t>
                      </a:r>
                      <a:endParaRPr lang="en-US" sz="180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4"/>
                  </a:ext>
                </a:extLst>
              </a:tr>
              <a:tr h="394864">
                <a:tc>
                  <a:txBody>
                    <a:bodyPr/>
                    <a:lstStyle/>
                    <a:p>
                      <a:pPr marL="0" marR="0">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Consumer surplus</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a </a:t>
                      </a:r>
                      <a:r>
                        <a:rPr lang="en-US" sz="1800">
                          <a:solidFill>
                            <a:srgbClr val="000000"/>
                          </a:solidFill>
                          <a:effectLst/>
                          <a:latin typeface="Symbol"/>
                          <a:ea typeface="Times New Roman"/>
                          <a:cs typeface="MathematicalPi-One"/>
                        </a:rPr>
                        <a:t>+</a:t>
                      </a:r>
                      <a:r>
                        <a:rPr lang="en-US" sz="1800">
                          <a:solidFill>
                            <a:srgbClr val="000000"/>
                          </a:solidFill>
                          <a:effectLst/>
                          <a:latin typeface="Times New Roman"/>
                          <a:ea typeface="Times New Roman"/>
                          <a:cs typeface="TimesTen-Roman"/>
                        </a:rPr>
                        <a:t> b </a:t>
                      </a:r>
                      <a:r>
                        <a:rPr lang="en-US" sz="1800">
                          <a:solidFill>
                            <a:srgbClr val="000000"/>
                          </a:solidFill>
                          <a:effectLst/>
                          <a:latin typeface="Symbol"/>
                          <a:ea typeface="Times New Roman"/>
                          <a:cs typeface="MathematicalPi-One"/>
                        </a:rPr>
                        <a:t>+</a:t>
                      </a:r>
                      <a:r>
                        <a:rPr lang="en-US" sz="1800">
                          <a:solidFill>
                            <a:srgbClr val="000000"/>
                          </a:solidFill>
                          <a:effectLst/>
                          <a:latin typeface="Times New Roman"/>
                          <a:ea typeface="Times New Roman"/>
                          <a:cs typeface="TimesTen-Roman"/>
                        </a:rPr>
                        <a:t> c </a:t>
                      </a:r>
                      <a:r>
                        <a:rPr lang="en-US" sz="1800">
                          <a:solidFill>
                            <a:srgbClr val="000000"/>
                          </a:solidFill>
                          <a:effectLst/>
                          <a:latin typeface="Symbol"/>
                          <a:ea typeface="Times New Roman"/>
                          <a:cs typeface="MathematicalPi-One"/>
                        </a:rPr>
                        <a:t>+</a:t>
                      </a:r>
                      <a:r>
                        <a:rPr lang="en-US" sz="1800">
                          <a:solidFill>
                            <a:srgbClr val="000000"/>
                          </a:solidFill>
                          <a:effectLst/>
                          <a:latin typeface="Times New Roman"/>
                          <a:ea typeface="Times New Roman"/>
                          <a:cs typeface="TimesTen-Roman"/>
                        </a:rPr>
                        <a:t> d </a:t>
                      </a:r>
                      <a:r>
                        <a:rPr lang="en-US" sz="1800">
                          <a:solidFill>
                            <a:srgbClr val="000000"/>
                          </a:solidFill>
                          <a:effectLst/>
                          <a:latin typeface="Symbol"/>
                          <a:ea typeface="Times New Roman"/>
                          <a:cs typeface="MathematicalPi-One"/>
                        </a:rPr>
                        <a:t>+</a:t>
                      </a:r>
                      <a:r>
                        <a:rPr lang="en-US" sz="1800">
                          <a:solidFill>
                            <a:srgbClr val="000000"/>
                          </a:solidFill>
                          <a:effectLst/>
                          <a:latin typeface="Times New Roman"/>
                          <a:ea typeface="Times New Roman"/>
                          <a:cs typeface="TimesTen-Roman"/>
                        </a:rPr>
                        <a:t> e </a:t>
                      </a:r>
                      <a:r>
                        <a:rPr lang="en-US" sz="1800">
                          <a:solidFill>
                            <a:srgbClr val="000000"/>
                          </a:solidFill>
                          <a:effectLst/>
                          <a:latin typeface="Symbol"/>
                          <a:ea typeface="Times New Roman"/>
                          <a:cs typeface="MathematicalPi-One"/>
                        </a:rPr>
                        <a:t>+</a:t>
                      </a:r>
                      <a:r>
                        <a:rPr lang="en-US" sz="1800">
                          <a:solidFill>
                            <a:srgbClr val="000000"/>
                          </a:solidFill>
                          <a:effectLst/>
                          <a:latin typeface="Times New Roman"/>
                          <a:ea typeface="Times New Roman"/>
                          <a:cs typeface="TimesTen-Roman"/>
                        </a:rPr>
                        <a:t> f</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e </a:t>
                      </a:r>
                      <a:r>
                        <a:rPr lang="en-US" sz="1800">
                          <a:solidFill>
                            <a:srgbClr val="000000"/>
                          </a:solidFill>
                          <a:effectLst/>
                          <a:latin typeface="Symbol"/>
                          <a:ea typeface="Times New Roman"/>
                          <a:cs typeface="MathematicalPi-One"/>
                        </a:rPr>
                        <a:t>+</a:t>
                      </a:r>
                      <a:r>
                        <a:rPr lang="en-US" sz="1800">
                          <a:solidFill>
                            <a:srgbClr val="000000"/>
                          </a:solidFill>
                          <a:effectLst/>
                          <a:latin typeface="Times New Roman"/>
                          <a:ea typeface="Times New Roman"/>
                          <a:cs typeface="TimesTen-Roman"/>
                        </a:rPr>
                        <a:t> f</a:t>
                      </a:r>
                      <a:endParaRPr lang="en-US" sz="180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5"/>
                  </a:ext>
                </a:extLst>
              </a:tr>
              <a:tr h="394864">
                <a:tc>
                  <a:txBody>
                    <a:bodyPr/>
                    <a:lstStyle/>
                    <a:p>
                      <a:pPr marL="0" marR="0">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Producer surplus</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g</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g </a:t>
                      </a:r>
                      <a:r>
                        <a:rPr lang="en-US" sz="1800">
                          <a:solidFill>
                            <a:srgbClr val="000000"/>
                          </a:solidFill>
                          <a:effectLst/>
                          <a:latin typeface="Symbol"/>
                          <a:ea typeface="Times New Roman"/>
                          <a:cs typeface="MathematicalPi-One"/>
                        </a:rPr>
                        <a:t>+</a:t>
                      </a:r>
                      <a:r>
                        <a:rPr lang="en-US" sz="1800">
                          <a:solidFill>
                            <a:srgbClr val="000000"/>
                          </a:solidFill>
                          <a:effectLst/>
                          <a:latin typeface="Times New Roman"/>
                          <a:ea typeface="Times New Roman"/>
                          <a:cs typeface="TimesTen-Roman"/>
                        </a:rPr>
                        <a:t> a</a:t>
                      </a:r>
                      <a:endParaRPr lang="en-US" sz="180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6"/>
                  </a:ext>
                </a:extLst>
              </a:tr>
              <a:tr h="394864">
                <a:tc>
                  <a:txBody>
                    <a:bodyPr/>
                    <a:lstStyle/>
                    <a:p>
                      <a:pPr marL="0" marR="0">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Government revenue</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0</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c</a:t>
                      </a:r>
                      <a:endParaRPr lang="en-US" sz="180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7"/>
                  </a:ext>
                </a:extLst>
              </a:tr>
              <a:tr h="584182">
                <a:tc>
                  <a:txBody>
                    <a:bodyPr/>
                    <a:lstStyle/>
                    <a:p>
                      <a:pPr marL="0" marR="0">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Deadweight consumption loss</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0</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d</a:t>
                      </a:r>
                      <a:endParaRPr lang="en-US" sz="180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8"/>
                  </a:ext>
                </a:extLst>
              </a:tr>
              <a:tr h="584182">
                <a:tc>
                  <a:txBody>
                    <a:bodyPr/>
                    <a:lstStyle/>
                    <a:p>
                      <a:pPr marL="0" marR="0">
                        <a:lnSpc>
                          <a:spcPct val="100000"/>
                        </a:lnSpc>
                        <a:spcBef>
                          <a:spcPts val="0"/>
                        </a:spcBef>
                        <a:spcAft>
                          <a:spcPts val="0"/>
                        </a:spcAft>
                        <a:tabLst>
                          <a:tab pos="1458595" algn="l"/>
                          <a:tab pos="2863850" algn="l"/>
                          <a:tab pos="457200" algn="l"/>
                        </a:tabLst>
                      </a:pPr>
                      <a:r>
                        <a:rPr lang="en-US" sz="1800">
                          <a:solidFill>
                            <a:srgbClr val="000000"/>
                          </a:solidFill>
                          <a:effectLst/>
                          <a:latin typeface="Times New Roman"/>
                          <a:ea typeface="Times New Roman"/>
                          <a:cs typeface="TimesTen-Roman"/>
                        </a:rPr>
                        <a:t>Deadweight production (efficiency) loss</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dirty="0">
                          <a:solidFill>
                            <a:srgbClr val="000000"/>
                          </a:solidFill>
                          <a:effectLst/>
                          <a:latin typeface="Times New Roman"/>
                          <a:ea typeface="Times New Roman"/>
                          <a:cs typeface="TimesTen-Roman"/>
                        </a:rPr>
                        <a:t>0</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dirty="0">
                          <a:solidFill>
                            <a:srgbClr val="000000"/>
                          </a:solidFill>
                          <a:effectLst/>
                          <a:latin typeface="Times New Roman"/>
                          <a:ea typeface="Times New Roman"/>
                          <a:cs typeface="TimesTen-Roman"/>
                        </a:rPr>
                        <a:t>b</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57150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Resource Allocation and Income Distribution Effects </a:t>
            </a:r>
            <a:r>
              <a:rPr lang="en-US" sz="3100" dirty="0" smtClean="0"/>
              <a:t>(6 </a:t>
            </a:r>
            <a:r>
              <a:rPr lang="en-US" sz="3100" dirty="0"/>
              <a:t>of 6)</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Why are areas b and d deadweight losses?  </a:t>
            </a:r>
          </a:p>
          <a:p>
            <a:endParaRPr lang="en-US" dirty="0" smtClean="0"/>
          </a:p>
          <a:p>
            <a:r>
              <a:rPr lang="en-US" dirty="0" smtClean="0"/>
              <a:t>Area b:</a:t>
            </a:r>
          </a:p>
          <a:p>
            <a:pPr lvl="1"/>
            <a:r>
              <a:rPr lang="en-US" dirty="0" smtClean="0"/>
              <a:t>The difference between producing the good at home and buying it from foreigners.</a:t>
            </a:r>
          </a:p>
          <a:p>
            <a:pPr lvl="1"/>
            <a:r>
              <a:rPr lang="en-US" dirty="0" smtClean="0"/>
              <a:t>The added amount of domestic resources used that is above the income we’d give up to buy the same quantity.</a:t>
            </a:r>
          </a:p>
          <a:p>
            <a:endParaRPr lang="en-US" dirty="0" smtClean="0"/>
          </a:p>
          <a:p>
            <a:r>
              <a:rPr lang="en-US" dirty="0" smtClean="0"/>
              <a:t>Area d:  </a:t>
            </a:r>
          </a:p>
          <a:p>
            <a:pPr lvl="1"/>
            <a:r>
              <a:rPr lang="en-US" dirty="0" smtClean="0"/>
              <a:t>The loss in consumer surplus when higher prices cause people to leave the market.</a:t>
            </a:r>
          </a:p>
          <a:p>
            <a:pPr lvl="1"/>
            <a:r>
              <a:rPr lang="en-US" dirty="0" smtClean="0"/>
              <a:t>Consumers value the good more than it costs but cannot buy it at the world price.</a:t>
            </a:r>
            <a:endParaRPr lang="en-US" dirty="0"/>
          </a:p>
        </p:txBody>
      </p:sp>
    </p:spTree>
    <p:extLst>
      <p:ext uri="{BB962C8B-B14F-4D97-AF65-F5344CB8AC3E}">
        <p14:creationId xmlns:p14="http://schemas.microsoft.com/office/powerpoint/2010/main" val="2493246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r>
              <a:rPr lang="en-US" sz="2800" dirty="0" smtClean="0"/>
              <a:t>(1 of 2)</a:t>
            </a:r>
            <a:endParaRPr lang="en-US" sz="2800"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solidFill>
                  <a:schemeClr val="accent4">
                    <a:lumMod val="50000"/>
                  </a:schemeClr>
                </a:solidFill>
              </a:rPr>
              <a:t>6.1 </a:t>
            </a:r>
            <a:r>
              <a:rPr lang="en-US" dirty="0" smtClean="0"/>
              <a:t> Use supply and demand analysis to explain and illustrate consumer and producer surplus.</a:t>
            </a:r>
          </a:p>
          <a:p>
            <a:pPr marL="0" indent="0">
              <a:buNone/>
            </a:pPr>
            <a:endParaRPr lang="en-US" dirty="0"/>
          </a:p>
          <a:p>
            <a:pPr marL="0" indent="0">
              <a:buNone/>
            </a:pPr>
            <a:r>
              <a:rPr lang="en-US" b="1" dirty="0" smtClean="0">
                <a:solidFill>
                  <a:schemeClr val="accent4">
                    <a:lumMod val="50000"/>
                  </a:schemeClr>
                </a:solidFill>
              </a:rPr>
              <a:t>6.2</a:t>
            </a:r>
            <a:r>
              <a:rPr lang="en-US" dirty="0" smtClean="0"/>
              <a:t>  Graphically demonstrate the effects of tariffs and quotas on prices, output, and consumption for small and large countries.</a:t>
            </a:r>
          </a:p>
          <a:p>
            <a:pPr marL="0" indent="0">
              <a:buNone/>
            </a:pPr>
            <a:endParaRPr lang="en-US" dirty="0"/>
          </a:p>
          <a:p>
            <a:pPr marL="0" indent="0">
              <a:buNone/>
            </a:pPr>
            <a:r>
              <a:rPr lang="en-US" b="1" dirty="0" smtClean="0">
                <a:solidFill>
                  <a:schemeClr val="accent4">
                    <a:lumMod val="50000"/>
                  </a:schemeClr>
                </a:solidFill>
              </a:rPr>
              <a:t>6.3 </a:t>
            </a:r>
            <a:r>
              <a:rPr lang="en-US" dirty="0" smtClean="0"/>
              <a:t> Differentiate and </a:t>
            </a:r>
            <a:r>
              <a:rPr lang="en-US" dirty="0" err="1" smtClean="0"/>
              <a:t>explan</a:t>
            </a:r>
            <a:r>
              <a:rPr lang="en-US" dirty="0" smtClean="0"/>
              <a:t> the resource allocation and income distribution effects of tariffs and quotas.</a:t>
            </a:r>
            <a:endParaRPr lang="en-US" dirty="0"/>
          </a:p>
        </p:txBody>
      </p:sp>
    </p:spTree>
    <p:extLst>
      <p:ext uri="{BB962C8B-B14F-4D97-AF65-F5344CB8AC3E}">
        <p14:creationId xmlns:p14="http://schemas.microsoft.com/office/powerpoint/2010/main" val="2235864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Costs of Tariffs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Retaliation by other countries.</a:t>
            </a:r>
          </a:p>
          <a:p>
            <a:endParaRPr lang="en-US" dirty="0"/>
          </a:p>
          <a:p>
            <a:r>
              <a:rPr lang="en-US" dirty="0" smtClean="0"/>
              <a:t>Innovation:  </a:t>
            </a:r>
          </a:p>
          <a:p>
            <a:pPr lvl="1"/>
            <a:r>
              <a:rPr lang="en-US" dirty="0" smtClean="0"/>
              <a:t>Tariffs on imported machinery may slow the adoption of new techniques;</a:t>
            </a:r>
          </a:p>
          <a:p>
            <a:pPr lvl="1"/>
            <a:r>
              <a:rPr lang="en-US" dirty="0" smtClean="0"/>
              <a:t>Protection reduces incentives to increase productivity, improve products.</a:t>
            </a:r>
          </a:p>
          <a:p>
            <a:pPr lvl="1"/>
            <a:endParaRPr lang="en-US" dirty="0" smtClean="0"/>
          </a:p>
          <a:p>
            <a:r>
              <a:rPr lang="en-US" dirty="0" smtClean="0"/>
              <a:t>Rent seeking:  Firms spend time and money seeking protection rather than increasing productivity.</a:t>
            </a:r>
            <a:endParaRPr lang="en-US" dirty="0"/>
          </a:p>
        </p:txBody>
      </p:sp>
    </p:spTree>
    <p:extLst>
      <p:ext uri="{BB962C8B-B14F-4D97-AF65-F5344CB8AC3E}">
        <p14:creationId xmlns:p14="http://schemas.microsoft.com/office/powerpoint/2010/main" val="3456216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A Comparison of </a:t>
            </a:r>
            <a:br>
              <a:rPr lang="en-US" dirty="0" smtClean="0"/>
            </a:br>
            <a:r>
              <a:rPr lang="en-US" dirty="0" smtClean="0"/>
              <a:t>Tariff </a:t>
            </a:r>
            <a:r>
              <a:rPr lang="en-US" dirty="0"/>
              <a:t>R</a:t>
            </a:r>
            <a:r>
              <a:rPr lang="en-US" dirty="0" smtClean="0"/>
              <a:t>ates </a:t>
            </a:r>
            <a:r>
              <a:rPr lang="en-US" sz="3100" dirty="0" smtClean="0"/>
              <a:t>(1 of 2)</a:t>
            </a:r>
            <a:endParaRPr lang="en-US" sz="3100" dirty="0"/>
          </a:p>
        </p:txBody>
      </p:sp>
      <p:sp>
        <p:nvSpPr>
          <p:cNvPr id="3" name="Content Placeholder 2"/>
          <p:cNvSpPr>
            <a:spLocks noGrp="1"/>
          </p:cNvSpPr>
          <p:nvPr>
            <p:ph idx="1"/>
          </p:nvPr>
        </p:nvSpPr>
        <p:spPr/>
        <p:txBody>
          <a:bodyPr>
            <a:normAutofit fontScale="92500"/>
          </a:bodyPr>
          <a:lstStyle/>
          <a:p>
            <a:r>
              <a:rPr lang="en-US" dirty="0" smtClean="0"/>
              <a:t>Over time, tariffs have fallen worldwide.</a:t>
            </a:r>
          </a:p>
          <a:p>
            <a:endParaRPr lang="en-US" dirty="0" smtClean="0"/>
          </a:p>
          <a:p>
            <a:r>
              <a:rPr lang="en-US" dirty="0" smtClean="0"/>
              <a:t>There are several patterns:</a:t>
            </a:r>
          </a:p>
          <a:p>
            <a:pPr lvl="1"/>
            <a:r>
              <a:rPr lang="en-US" dirty="0" smtClean="0"/>
              <a:t>Generally, tariffs are lower in high income countries.</a:t>
            </a:r>
          </a:p>
          <a:p>
            <a:pPr lvl="1"/>
            <a:r>
              <a:rPr lang="en-US" dirty="0" smtClean="0"/>
              <a:t>Tariffs tend to be higher in lower income countries partly because they rely on them for government revenue.</a:t>
            </a:r>
          </a:p>
          <a:p>
            <a:pPr lvl="1"/>
            <a:r>
              <a:rPr lang="en-US" dirty="0" smtClean="0"/>
              <a:t>Tariffs are higher in agricultural products, apparel manufacturing, and textiles.</a:t>
            </a:r>
          </a:p>
          <a:p>
            <a:pPr lvl="1"/>
            <a:endParaRPr lang="en-US" dirty="0"/>
          </a:p>
          <a:p>
            <a:endParaRPr lang="en-US" dirty="0"/>
          </a:p>
        </p:txBody>
      </p:sp>
    </p:spTree>
    <p:extLst>
      <p:ext uri="{BB962C8B-B14F-4D97-AF65-F5344CB8AC3E}">
        <p14:creationId xmlns:p14="http://schemas.microsoft.com/office/powerpoint/2010/main" val="3365240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A Comparison of </a:t>
            </a:r>
            <a:br>
              <a:rPr lang="en-US" dirty="0"/>
            </a:br>
            <a:r>
              <a:rPr lang="en-US" dirty="0"/>
              <a:t>Tariff Rates </a:t>
            </a:r>
            <a:r>
              <a:rPr lang="en-US" sz="3100" dirty="0" smtClean="0"/>
              <a:t>(2 </a:t>
            </a:r>
            <a:r>
              <a:rPr lang="en-US" sz="3100" dirty="0"/>
              <a:t>of 2)</a:t>
            </a:r>
            <a:endParaRPr lang="en-US" dirty="0"/>
          </a:p>
        </p:txBody>
      </p:sp>
      <p:sp>
        <p:nvSpPr>
          <p:cNvPr id="3" name="Content Placeholder 2" descr="Figure 6.4 is a time series graph showing tariff rates for three groups of countries from 1986 to 2010.  The groups are low income. middle income, and high income.  The tariff rates are highest for low income, medium for middle income, and lowest for high income.  Rates fell consistently from the start to end years." title="Figure 6.4"/>
          <p:cNvSpPr>
            <a:spLocks noGrp="1"/>
          </p:cNvSpPr>
          <p:nvPr>
            <p:ph idx="1"/>
          </p:nvPr>
        </p:nvSpPr>
        <p:spPr/>
        <p:txBody>
          <a:bodyPr>
            <a:normAutofit/>
          </a:bodyPr>
          <a:lstStyle/>
          <a:p>
            <a:pPr marL="0" indent="0" algn="ctr">
              <a:buNone/>
            </a:pPr>
            <a:endParaRPr lang="en-US" dirty="0" smtClean="0"/>
          </a:p>
          <a:p>
            <a:endParaRPr lang="en-US" dirty="0"/>
          </a:p>
        </p:txBody>
      </p:sp>
      <p:pic>
        <p:nvPicPr>
          <p:cNvPr id="4" name="Picture 3" descr="The graph plots percent of tariff rates for low, middle, and high income, versus year. The curve for low income falls from (1997, 17) through (2001, 11) then rises to (2000, 14) and falls again through (2011, 9). The curve for middle income rises briefly in the beginning from (1997, 12) to (1998, 15), then falls through (2004, 8) to (2012, 5). The curve for high income stays roughly flat with only a slight lowering from (1997, 3) through (2005, 2) to (2012, 1.8). All values estimate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063" y="1775809"/>
            <a:ext cx="7033874" cy="4174744"/>
          </a:xfrm>
          <a:prstGeom prst="rect">
            <a:avLst/>
          </a:prstGeom>
        </p:spPr>
      </p:pic>
    </p:spTree>
    <p:extLst>
      <p:ext uri="{BB962C8B-B14F-4D97-AF65-F5344CB8AC3E}">
        <p14:creationId xmlns:p14="http://schemas.microsoft.com/office/powerpoint/2010/main" val="1437292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Tariffs and the Large </a:t>
            </a:r>
            <a:r>
              <a:rPr lang="en-US" dirty="0"/>
              <a:t>C</a:t>
            </a:r>
            <a:r>
              <a:rPr lang="en-US" dirty="0" smtClean="0"/>
              <a:t>ountry </a:t>
            </a:r>
            <a:r>
              <a:rPr lang="en-US" dirty="0"/>
              <a:t>C</a:t>
            </a:r>
            <a:r>
              <a:rPr lang="en-US" dirty="0" smtClean="0"/>
              <a:t>ase </a:t>
            </a:r>
            <a:br>
              <a:rPr lang="en-US" dirty="0" smtClean="0"/>
            </a:br>
            <a:r>
              <a:rPr lang="en-US" sz="3100" dirty="0" smtClean="0"/>
              <a:t>(1 of 3)</a:t>
            </a:r>
            <a:endParaRPr lang="en-US" sz="3100" dirty="0"/>
          </a:p>
        </p:txBody>
      </p:sp>
      <p:sp>
        <p:nvSpPr>
          <p:cNvPr id="3" name="Content Placeholder 2"/>
          <p:cNvSpPr>
            <a:spLocks noGrp="1"/>
          </p:cNvSpPr>
          <p:nvPr>
            <p:ph idx="1"/>
          </p:nvPr>
        </p:nvSpPr>
        <p:spPr/>
        <p:txBody>
          <a:bodyPr>
            <a:normAutofit fontScale="70000" lnSpcReduction="20000"/>
          </a:bodyPr>
          <a:lstStyle/>
          <a:p>
            <a:r>
              <a:rPr lang="en-US" dirty="0" smtClean="0"/>
              <a:t>We assumed that the country imposing the tariff does not affect the world price.</a:t>
            </a:r>
          </a:p>
          <a:p>
            <a:endParaRPr lang="en-US" dirty="0"/>
          </a:p>
          <a:p>
            <a:r>
              <a:rPr lang="en-US" dirty="0" smtClean="0"/>
              <a:t>A large country may consume a large enough share of total output that it affects the world price.</a:t>
            </a:r>
          </a:p>
          <a:p>
            <a:endParaRPr lang="en-US" dirty="0"/>
          </a:p>
          <a:p>
            <a:r>
              <a:rPr lang="en-US" dirty="0" smtClean="0"/>
              <a:t>In that case, foreign producers see a significant loss of demand and they may drop their price.</a:t>
            </a:r>
          </a:p>
          <a:p>
            <a:endParaRPr lang="en-US" dirty="0"/>
          </a:p>
          <a:p>
            <a:r>
              <a:rPr lang="en-US" dirty="0" smtClean="0"/>
              <a:t>In theory, large countries can improve their welfare by using tariffs.</a:t>
            </a:r>
          </a:p>
          <a:p>
            <a:pPr lvl="1"/>
            <a:r>
              <a:rPr lang="en-US" dirty="0" smtClean="0"/>
              <a:t>This assumes no retaliation.</a:t>
            </a:r>
          </a:p>
          <a:p>
            <a:pPr lvl="1"/>
            <a:r>
              <a:rPr lang="en-US" dirty="0" smtClean="0"/>
              <a:t>The tariff cannot be too large.</a:t>
            </a:r>
            <a:endParaRPr lang="en-US" dirty="0"/>
          </a:p>
        </p:txBody>
      </p:sp>
    </p:spTree>
    <p:extLst>
      <p:ext uri="{BB962C8B-B14F-4D97-AF65-F5344CB8AC3E}">
        <p14:creationId xmlns:p14="http://schemas.microsoft.com/office/powerpoint/2010/main" val="2309986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Tariffs and the Large Country Case </a:t>
            </a:r>
            <a:br>
              <a:rPr lang="en-US" dirty="0"/>
            </a:br>
            <a:r>
              <a:rPr lang="en-US" sz="3100" dirty="0" smtClean="0"/>
              <a:t>(2 </a:t>
            </a:r>
            <a:r>
              <a:rPr lang="en-US" sz="3100" dirty="0"/>
              <a:t>of 3)</a:t>
            </a:r>
            <a:endParaRPr lang="en-US" dirty="0"/>
          </a:p>
        </p:txBody>
      </p:sp>
      <p:pic>
        <p:nvPicPr>
          <p:cNvPr id="4" name="Content Placeholder 3" descr="The graph plots price versus quantity.&#10;• The x-axis is marked with the following values from left to right: Q sub 1, Q sub 1 star, Q sub 2 star, Q sub 2.&#10;• The y-axis is marked with the following values from bottom to top: P sub w star, P sub w, P sub w star + t.&#10;• The S curve rises through (Q sub 1, P sub w) and (Q sub 1 star, P sub w star + t).&#10;• The D curve falls through (Q sub 2 star, P sub w star + t) and (Q sub 2, P sub w).&#10;• The curves intersect between Q sub 1 star and Q sub 2 star.&#10;Regions b, c, d, and g are indicated, as follows:&#10;• Region b: Above P sub w and below S from Q sub 1 to Q sub 1 star&#10;• Region c: Above P sub w and below P sub w star + t from Q sub 1 star to Q sub 2 star&#10;• Region d: Above P sub w and below D from Q sub 2 star to Q sub 2&#10;• Region g: above P sub w star and below P sub w from Q sub 1 star to Q sub 2 star&#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148" y="1867248"/>
            <a:ext cx="7195704" cy="3962052"/>
          </a:xfrm>
        </p:spPr>
      </p:pic>
    </p:spTree>
    <p:extLst>
      <p:ext uri="{BB962C8B-B14F-4D97-AF65-F5344CB8AC3E}">
        <p14:creationId xmlns:p14="http://schemas.microsoft.com/office/powerpoint/2010/main" val="611962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Tariffs and the Large Country Case </a:t>
            </a:r>
            <a:br>
              <a:rPr lang="en-US" dirty="0"/>
            </a:br>
            <a:r>
              <a:rPr lang="en-US" sz="3100" dirty="0" smtClean="0"/>
              <a:t>(3 </a:t>
            </a:r>
            <a:r>
              <a:rPr lang="en-US" sz="3100" dirty="0"/>
              <a:t>of 3)</a:t>
            </a:r>
            <a:endParaRPr lang="en-US" dirty="0"/>
          </a:p>
        </p:txBody>
      </p:sp>
      <p:sp>
        <p:nvSpPr>
          <p:cNvPr id="3" name="Content Placeholder 2" descr="Figure 6.5 shows a tariff similar to Figure 6.3.  It is different from Figure 6.3 in that the foreign suppliers of imports reduce the price they charge from Pw to Pw*.  This creates a new source of benefit to the importing country which is measured by the fall in price times the quantity of imports.  " title="Figure 6.5"/>
          <p:cNvSpPr>
            <a:spLocks noGrp="1"/>
          </p:cNvSpPr>
          <p:nvPr>
            <p:ph idx="1"/>
          </p:nvPr>
        </p:nvSpPr>
        <p:spPr/>
        <p:txBody>
          <a:bodyPr>
            <a:normAutofit fontScale="92500" lnSpcReduction="20000"/>
          </a:bodyPr>
          <a:lstStyle/>
          <a:p>
            <a:r>
              <a:rPr lang="en-US" dirty="0" smtClean="0"/>
              <a:t>The analysis is as before except that the tariff revenue, areas c + g, now includes some of the revenue, area g, that was paid to foreign producers when there was no tariff.</a:t>
            </a:r>
          </a:p>
          <a:p>
            <a:endParaRPr lang="en-US" dirty="0"/>
          </a:p>
          <a:p>
            <a:r>
              <a:rPr lang="en-US" dirty="0" smtClean="0"/>
              <a:t>Areas c + g are government revenue.</a:t>
            </a:r>
          </a:p>
          <a:p>
            <a:pPr lvl="1"/>
            <a:r>
              <a:rPr lang="en-US" dirty="0" smtClean="0"/>
              <a:t>Area g is a net gain to the importing country.</a:t>
            </a:r>
          </a:p>
          <a:p>
            <a:endParaRPr lang="en-US" dirty="0"/>
          </a:p>
          <a:p>
            <a:r>
              <a:rPr lang="en-US" dirty="0" smtClean="0"/>
              <a:t>The net effects are analyzed the same </a:t>
            </a:r>
            <a:r>
              <a:rPr lang="en-US" dirty="0"/>
              <a:t>a</a:t>
            </a:r>
            <a:r>
              <a:rPr lang="en-US" dirty="0" smtClean="0"/>
              <a:t>s before.</a:t>
            </a:r>
          </a:p>
          <a:p>
            <a:pPr lvl="1"/>
            <a:r>
              <a:rPr lang="en-US" dirty="0" smtClean="0"/>
              <a:t>For the large country to gain from the tariff, g must be greater than b + d.</a:t>
            </a:r>
          </a:p>
          <a:p>
            <a:pPr lvl="1"/>
            <a:endParaRPr lang="en-US" dirty="0" smtClean="0"/>
          </a:p>
        </p:txBody>
      </p:sp>
    </p:spTree>
    <p:extLst>
      <p:ext uri="{BB962C8B-B14F-4D97-AF65-F5344CB8AC3E}">
        <p14:creationId xmlns:p14="http://schemas.microsoft.com/office/powerpoint/2010/main" val="1876203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Nominal and Effective </a:t>
            </a:r>
            <a:r>
              <a:rPr lang="en-US" dirty="0"/>
              <a:t>R</a:t>
            </a:r>
            <a:r>
              <a:rPr lang="en-US" dirty="0" smtClean="0"/>
              <a:t>ates of Protection </a:t>
            </a:r>
            <a:r>
              <a:rPr lang="en-US" sz="3100" dirty="0" smtClean="0"/>
              <a:t>(1 of 4)</a:t>
            </a:r>
            <a:endParaRPr lang="en-US" sz="3100" dirty="0"/>
          </a:p>
        </p:txBody>
      </p:sp>
      <p:sp>
        <p:nvSpPr>
          <p:cNvPr id="3" name="Content Placeholder 2"/>
          <p:cNvSpPr>
            <a:spLocks noGrp="1"/>
          </p:cNvSpPr>
          <p:nvPr>
            <p:ph idx="1"/>
          </p:nvPr>
        </p:nvSpPr>
        <p:spPr/>
        <p:txBody>
          <a:bodyPr>
            <a:normAutofit fontScale="77500" lnSpcReduction="20000"/>
          </a:bodyPr>
          <a:lstStyle/>
          <a:p>
            <a:r>
              <a:rPr lang="en-US" dirty="0" smtClean="0"/>
              <a:t>If tariffs are placed on imported inputs, it makes production more expensive.</a:t>
            </a:r>
          </a:p>
          <a:p>
            <a:pPr lvl="1"/>
            <a:r>
              <a:rPr lang="en-US" dirty="0" smtClean="0"/>
              <a:t>Tariffs on inputs disadvantage users of the inputs.</a:t>
            </a:r>
          </a:p>
          <a:p>
            <a:pPr lvl="1"/>
            <a:r>
              <a:rPr lang="en-US" dirty="0" smtClean="0"/>
              <a:t>For example, tariffs on steel hurt domestic car makers.</a:t>
            </a:r>
          </a:p>
          <a:p>
            <a:pPr lvl="1"/>
            <a:r>
              <a:rPr lang="en-US" dirty="0" smtClean="0"/>
              <a:t>Tariffs on inputs counteract a tariff on the output product.</a:t>
            </a:r>
          </a:p>
          <a:p>
            <a:endParaRPr lang="en-US" dirty="0" smtClean="0"/>
          </a:p>
          <a:p>
            <a:r>
              <a:rPr lang="en-US" dirty="0" smtClean="0"/>
              <a:t>Historically, tariff systems evolved over time and countries often ended up with layers and layers of tariffs.</a:t>
            </a:r>
          </a:p>
          <a:p>
            <a:endParaRPr lang="en-US" dirty="0" smtClean="0"/>
          </a:p>
          <a:p>
            <a:r>
              <a:rPr lang="en-US" dirty="0" smtClean="0"/>
              <a:t>A high tariff on an imported input can even make the rate of protection on the output negative—i.e., it is more vulnerable to imports.</a:t>
            </a:r>
            <a:endParaRPr lang="en-US" dirty="0"/>
          </a:p>
        </p:txBody>
      </p:sp>
    </p:spTree>
    <p:extLst>
      <p:ext uri="{BB962C8B-B14F-4D97-AF65-F5344CB8AC3E}">
        <p14:creationId xmlns:p14="http://schemas.microsoft.com/office/powerpoint/2010/main" val="1505947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Nominal and Effective Rates of Protection </a:t>
            </a:r>
            <a:r>
              <a:rPr lang="en-US" sz="3100" dirty="0" smtClean="0"/>
              <a:t>(2 </a:t>
            </a:r>
            <a:r>
              <a:rPr lang="en-US" sz="3100" dirty="0"/>
              <a:t>of 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b="1" dirty="0" smtClean="0"/>
              <a:t>nominal rate of protection </a:t>
            </a:r>
            <a:r>
              <a:rPr lang="en-US" dirty="0" smtClean="0"/>
              <a:t> is the tariff rate.</a:t>
            </a:r>
          </a:p>
          <a:p>
            <a:endParaRPr lang="en-US" dirty="0"/>
          </a:p>
          <a:p>
            <a:r>
              <a:rPr lang="en-US" dirty="0" smtClean="0"/>
              <a:t>The </a:t>
            </a:r>
            <a:r>
              <a:rPr lang="en-US" b="1" dirty="0" smtClean="0"/>
              <a:t>effective rate of protection </a:t>
            </a:r>
            <a:r>
              <a:rPr lang="en-US" dirty="0" smtClean="0"/>
              <a:t> is the percentage change in the value added after the tariff is levied.</a:t>
            </a:r>
          </a:p>
          <a:p>
            <a:endParaRPr lang="en-US" dirty="0"/>
          </a:p>
          <a:p>
            <a:r>
              <a:rPr lang="en-US" b="1" dirty="0" smtClean="0"/>
              <a:t>Value added </a:t>
            </a:r>
            <a:r>
              <a:rPr lang="en-US" dirty="0" smtClean="0"/>
              <a:t>is the value of a good minus the costs of the intermediate inputs.  It measures the contributions of labor and capital to production at a given stage.</a:t>
            </a:r>
            <a:endParaRPr lang="en-US" b="1" dirty="0"/>
          </a:p>
        </p:txBody>
      </p:sp>
    </p:spTree>
    <p:extLst>
      <p:ext uri="{BB962C8B-B14F-4D97-AF65-F5344CB8AC3E}">
        <p14:creationId xmlns:p14="http://schemas.microsoft.com/office/powerpoint/2010/main" val="3710800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Nominal and Effective Rates of Protection </a:t>
            </a:r>
            <a:r>
              <a:rPr lang="en-US" sz="3100" dirty="0" smtClean="0"/>
              <a:t>(3 </a:t>
            </a:r>
            <a:r>
              <a:rPr lang="en-US" sz="3100" dirty="0"/>
              <a:t>of 4)</a:t>
            </a:r>
            <a:endParaRPr lang="en-US" dirty="0"/>
          </a:p>
        </p:txBody>
      </p:sp>
      <p:sp>
        <p:nvSpPr>
          <p:cNvPr id="3" name="Content Placeholder 2"/>
          <p:cNvSpPr>
            <a:spLocks noGrp="1"/>
          </p:cNvSpPr>
          <p:nvPr>
            <p:ph idx="1"/>
          </p:nvPr>
        </p:nvSpPr>
        <p:spPr/>
        <p:txBody>
          <a:bodyPr>
            <a:normAutofit lnSpcReduction="10000"/>
          </a:bodyPr>
          <a:lstStyle/>
          <a:p>
            <a:r>
              <a:rPr lang="en-US" dirty="0" smtClean="0"/>
              <a:t>The effective rate of protection:</a:t>
            </a:r>
          </a:p>
          <a:p>
            <a:pPr marL="0" indent="0" algn="ctr">
              <a:buNone/>
            </a:pPr>
            <a:endParaRPr lang="en-US" dirty="0" smtClean="0"/>
          </a:p>
          <a:p>
            <a:pPr marL="0" indent="0" algn="ctr">
              <a:buNone/>
            </a:pPr>
            <a:r>
              <a:rPr lang="en-US" dirty="0" smtClean="0"/>
              <a:t>(VA* - VA) ÷ VA, where</a:t>
            </a:r>
          </a:p>
          <a:p>
            <a:endParaRPr lang="en-US" dirty="0" smtClean="0"/>
          </a:p>
          <a:p>
            <a:r>
              <a:rPr lang="en-US" dirty="0" smtClean="0"/>
              <a:t>VA is domestic value added with free trade;</a:t>
            </a:r>
          </a:p>
          <a:p>
            <a:endParaRPr lang="en-US" dirty="0"/>
          </a:p>
          <a:p>
            <a:r>
              <a:rPr lang="en-US" dirty="0" smtClean="0"/>
              <a:t>VA* is domestic value added after all tariffs are taken into account.</a:t>
            </a:r>
            <a:endParaRPr lang="en-US" dirty="0"/>
          </a:p>
        </p:txBody>
      </p:sp>
    </p:spTree>
    <p:extLst>
      <p:ext uri="{BB962C8B-B14F-4D97-AF65-F5344CB8AC3E}">
        <p14:creationId xmlns:p14="http://schemas.microsoft.com/office/powerpoint/2010/main" val="1800941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Nominal and Effective Rates of Protection </a:t>
            </a:r>
            <a:r>
              <a:rPr lang="en-US" sz="3100" b="1" dirty="0" smtClean="0">
                <a:solidFill>
                  <a:srgbClr val="007FA3"/>
                </a:solidFill>
              </a:rPr>
              <a:t>(4 </a:t>
            </a:r>
            <a:r>
              <a:rPr lang="en-US" sz="3100" b="1" dirty="0">
                <a:solidFill>
                  <a:srgbClr val="007FA3"/>
                </a:solidFill>
              </a:rPr>
              <a:t>of 4)</a:t>
            </a:r>
            <a:endParaRPr lang="en-US" b="1" dirty="0">
              <a:solidFill>
                <a:srgbClr val="007FA3"/>
              </a:solidFill>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61683894"/>
              </p:ext>
            </p:extLst>
          </p:nvPr>
        </p:nvGraphicFramePr>
        <p:xfrm>
          <a:off x="457200" y="1600200"/>
          <a:ext cx="8229600" cy="2397760"/>
        </p:xfrm>
        <a:graphic>
          <a:graphicData uri="http://schemas.openxmlformats.org/drawingml/2006/table">
            <a:tbl>
              <a:tblPr firstRow="1" bandRow="1">
                <a:tableStyleId>{BC89EF96-8CEA-46FF-86C4-4CE0E7609802}</a:tableStyleId>
              </a:tblPr>
              <a:tblGrid>
                <a:gridCol w="2752426">
                  <a:extLst>
                    <a:ext uri="{9D8B030D-6E8A-4147-A177-3AD203B41FA5}">
                      <a16:colId xmlns:a16="http://schemas.microsoft.com/office/drawing/2014/main" val="20000"/>
                    </a:ext>
                  </a:extLst>
                </a:gridCol>
                <a:gridCol w="1362374">
                  <a:extLst>
                    <a:ext uri="{9D8B030D-6E8A-4147-A177-3AD203B41FA5}">
                      <a16:colId xmlns:a16="http://schemas.microsoft.com/office/drawing/2014/main" val="20001"/>
                    </a:ext>
                  </a:extLst>
                </a:gridCol>
                <a:gridCol w="1727105">
                  <a:extLst>
                    <a:ext uri="{9D8B030D-6E8A-4147-A177-3AD203B41FA5}">
                      <a16:colId xmlns:a16="http://schemas.microsoft.com/office/drawing/2014/main" val="20002"/>
                    </a:ext>
                  </a:extLst>
                </a:gridCol>
                <a:gridCol w="2387695">
                  <a:extLst>
                    <a:ext uri="{9D8B030D-6E8A-4147-A177-3AD203B41FA5}">
                      <a16:colId xmlns:a16="http://schemas.microsoft.com/office/drawing/2014/main" val="20003"/>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Blank</a:t>
                      </a:r>
                    </a:p>
                    <a:p>
                      <a:endParaRPr lang="en-US" dirty="0"/>
                    </a:p>
                  </a:txBody>
                  <a:tcPr/>
                </a:tc>
                <a:tc>
                  <a:txBody>
                    <a:bodyPr/>
                    <a:lstStyle/>
                    <a:p>
                      <a:r>
                        <a:rPr lang="en-US" dirty="0" smtClean="0"/>
                        <a:t>No tariff</a:t>
                      </a:r>
                      <a:endParaRPr lang="en-US" dirty="0"/>
                    </a:p>
                  </a:txBody>
                  <a:tcPr/>
                </a:tc>
                <a:tc>
                  <a:txBody>
                    <a:bodyPr/>
                    <a:lstStyle/>
                    <a:p>
                      <a:r>
                        <a:rPr lang="en-US" dirty="0" smtClean="0"/>
                        <a:t>Tariff </a:t>
                      </a:r>
                      <a:r>
                        <a:rPr lang="en-US" baseline="0" dirty="0" smtClean="0"/>
                        <a:t> = 20% on final product</a:t>
                      </a:r>
                      <a:endParaRPr lang="en-US" dirty="0"/>
                    </a:p>
                  </a:txBody>
                  <a:tcPr/>
                </a:tc>
                <a:tc>
                  <a:txBody>
                    <a:bodyPr/>
                    <a:lstStyle/>
                    <a:p>
                      <a:r>
                        <a:rPr lang="en-US" dirty="0" smtClean="0"/>
                        <a:t>Tariffs:  20% on final product and 50% on imported inputs</a:t>
                      </a:r>
                      <a:endParaRPr lang="en-US" dirty="0"/>
                    </a:p>
                  </a:txBody>
                  <a:tcPr/>
                </a:tc>
                <a:extLst>
                  <a:ext uri="{0D108BD9-81ED-4DB2-BD59-A6C34878D82A}">
                    <a16:rowId xmlns:a16="http://schemas.microsoft.com/office/drawing/2014/main" val="10000"/>
                  </a:ext>
                </a:extLst>
              </a:tr>
              <a:tr h="370840">
                <a:tc>
                  <a:txBody>
                    <a:bodyPr/>
                    <a:lstStyle/>
                    <a:p>
                      <a:r>
                        <a:rPr lang="en-US" dirty="0" smtClean="0"/>
                        <a:t>Price of a laptop</a:t>
                      </a:r>
                      <a:endParaRPr lang="en-US" dirty="0"/>
                    </a:p>
                  </a:txBody>
                  <a:tcPr/>
                </a:tc>
                <a:tc>
                  <a:txBody>
                    <a:bodyPr/>
                    <a:lstStyle/>
                    <a:p>
                      <a:pPr algn="ctr"/>
                      <a:r>
                        <a:rPr lang="en-US" dirty="0" smtClean="0"/>
                        <a:t>$1,000</a:t>
                      </a:r>
                      <a:endParaRPr lang="en-US" dirty="0"/>
                    </a:p>
                  </a:txBody>
                  <a:tcPr/>
                </a:tc>
                <a:tc>
                  <a:txBody>
                    <a:bodyPr/>
                    <a:lstStyle/>
                    <a:p>
                      <a:pPr algn="ctr"/>
                      <a:r>
                        <a:rPr lang="en-US" dirty="0" smtClean="0"/>
                        <a:t>$1,200</a:t>
                      </a:r>
                      <a:endParaRPr lang="en-US" dirty="0"/>
                    </a:p>
                  </a:txBody>
                  <a:tcPr/>
                </a:tc>
                <a:tc>
                  <a:txBody>
                    <a:bodyPr/>
                    <a:lstStyle/>
                    <a:p>
                      <a:pPr algn="ctr"/>
                      <a:r>
                        <a:rPr lang="en-US" dirty="0" smtClean="0"/>
                        <a:t>$1,200</a:t>
                      </a:r>
                      <a:endParaRPr lang="en-US" dirty="0"/>
                    </a:p>
                  </a:txBody>
                  <a:tcPr/>
                </a:tc>
                <a:extLst>
                  <a:ext uri="{0D108BD9-81ED-4DB2-BD59-A6C34878D82A}">
                    <a16:rowId xmlns:a16="http://schemas.microsoft.com/office/drawing/2014/main" val="10001"/>
                  </a:ext>
                </a:extLst>
              </a:tr>
              <a:tr h="370840">
                <a:tc>
                  <a:txBody>
                    <a:bodyPr/>
                    <a:lstStyle/>
                    <a:p>
                      <a:r>
                        <a:rPr lang="en-US" dirty="0" smtClean="0"/>
                        <a:t>Value of foreign inputs</a:t>
                      </a:r>
                      <a:endParaRPr lang="en-US" dirty="0"/>
                    </a:p>
                  </a:txBody>
                  <a:tcPr/>
                </a:tc>
                <a:tc>
                  <a:txBody>
                    <a:bodyPr/>
                    <a:lstStyle/>
                    <a:p>
                      <a:pPr algn="ctr"/>
                      <a:r>
                        <a:rPr lang="en-US" dirty="0" smtClean="0"/>
                        <a:t>$600</a:t>
                      </a:r>
                      <a:endParaRPr lang="en-US" dirty="0"/>
                    </a:p>
                  </a:txBody>
                  <a:tcPr/>
                </a:tc>
                <a:tc>
                  <a:txBody>
                    <a:bodyPr/>
                    <a:lstStyle/>
                    <a:p>
                      <a:pPr algn="ctr"/>
                      <a:r>
                        <a:rPr lang="en-US" dirty="0" smtClean="0"/>
                        <a:t>$600</a:t>
                      </a:r>
                      <a:endParaRPr lang="en-US" dirty="0"/>
                    </a:p>
                  </a:txBody>
                  <a:tcPr/>
                </a:tc>
                <a:tc>
                  <a:txBody>
                    <a:bodyPr/>
                    <a:lstStyle/>
                    <a:p>
                      <a:pPr algn="ctr"/>
                      <a:r>
                        <a:rPr lang="en-US" dirty="0" smtClean="0"/>
                        <a:t>$900</a:t>
                      </a:r>
                      <a:endParaRPr lang="en-US" dirty="0"/>
                    </a:p>
                  </a:txBody>
                  <a:tcPr/>
                </a:tc>
                <a:extLst>
                  <a:ext uri="{0D108BD9-81ED-4DB2-BD59-A6C34878D82A}">
                    <a16:rowId xmlns:a16="http://schemas.microsoft.com/office/drawing/2014/main" val="10002"/>
                  </a:ext>
                </a:extLst>
              </a:tr>
              <a:tr h="370840">
                <a:tc>
                  <a:txBody>
                    <a:bodyPr/>
                    <a:lstStyle/>
                    <a:p>
                      <a:r>
                        <a:rPr lang="en-US" dirty="0" smtClean="0"/>
                        <a:t>Domestic value added</a:t>
                      </a:r>
                      <a:endParaRPr lang="en-US" dirty="0"/>
                    </a:p>
                  </a:txBody>
                  <a:tcPr/>
                </a:tc>
                <a:tc>
                  <a:txBody>
                    <a:bodyPr/>
                    <a:lstStyle/>
                    <a:p>
                      <a:pPr algn="ctr"/>
                      <a:r>
                        <a:rPr lang="en-US" dirty="0" smtClean="0"/>
                        <a:t>$400</a:t>
                      </a:r>
                      <a:endParaRPr lang="en-US" dirty="0"/>
                    </a:p>
                  </a:txBody>
                  <a:tcPr/>
                </a:tc>
                <a:tc>
                  <a:txBody>
                    <a:bodyPr/>
                    <a:lstStyle/>
                    <a:p>
                      <a:pPr algn="ctr"/>
                      <a:r>
                        <a:rPr lang="en-US" dirty="0" smtClean="0"/>
                        <a:t>$600</a:t>
                      </a:r>
                      <a:endParaRPr lang="en-US" dirty="0"/>
                    </a:p>
                  </a:txBody>
                  <a:tcPr/>
                </a:tc>
                <a:tc>
                  <a:txBody>
                    <a:bodyPr/>
                    <a:lstStyle/>
                    <a:p>
                      <a:pPr algn="ctr"/>
                      <a:r>
                        <a:rPr lang="en-US" dirty="0" smtClean="0"/>
                        <a:t>$300</a:t>
                      </a:r>
                      <a:endParaRPr lang="en-US" dirty="0"/>
                    </a:p>
                  </a:txBody>
                  <a:tcPr/>
                </a:tc>
                <a:extLst>
                  <a:ext uri="{0D108BD9-81ED-4DB2-BD59-A6C34878D82A}">
                    <a16:rowId xmlns:a16="http://schemas.microsoft.com/office/drawing/2014/main" val="10003"/>
                  </a:ext>
                </a:extLst>
              </a:tr>
              <a:tr h="370840">
                <a:tc>
                  <a:txBody>
                    <a:bodyPr/>
                    <a:lstStyle/>
                    <a:p>
                      <a:r>
                        <a:rPr lang="en-US" dirty="0" smtClean="0"/>
                        <a:t>Effective rate of protection</a:t>
                      </a:r>
                      <a:endParaRPr lang="en-US" dirty="0"/>
                    </a:p>
                  </a:txBody>
                  <a:tcPr/>
                </a:tc>
                <a:tc>
                  <a:txBody>
                    <a:bodyPr/>
                    <a:lstStyle/>
                    <a:p>
                      <a:pPr algn="ctr"/>
                      <a:r>
                        <a:rPr lang="en-US" dirty="0" smtClean="0"/>
                        <a:t>0</a:t>
                      </a:r>
                      <a:endParaRPr lang="en-US" dirty="0"/>
                    </a:p>
                  </a:txBody>
                  <a:tcPr/>
                </a:tc>
                <a:tc>
                  <a:txBody>
                    <a:bodyPr/>
                    <a:lstStyle/>
                    <a:p>
                      <a:pPr algn="ctr"/>
                      <a:r>
                        <a:rPr lang="en-US" dirty="0" smtClean="0"/>
                        <a:t>50%</a:t>
                      </a:r>
                      <a:endParaRPr lang="en-US" dirty="0"/>
                    </a:p>
                  </a:txBody>
                  <a:tcPr/>
                </a:tc>
                <a:tc>
                  <a:txBody>
                    <a:bodyPr/>
                    <a:lstStyle/>
                    <a:p>
                      <a:pPr algn="ctr"/>
                      <a:r>
                        <a:rPr lang="en-US" dirty="0" smtClean="0"/>
                        <a:t>-25%</a:t>
                      </a:r>
                      <a:endParaRPr lang="en-US" dirty="0"/>
                    </a:p>
                  </a:txBody>
                  <a:tcPr/>
                </a:tc>
                <a:extLst>
                  <a:ext uri="{0D108BD9-81ED-4DB2-BD59-A6C34878D82A}">
                    <a16:rowId xmlns:a16="http://schemas.microsoft.com/office/drawing/2014/main" val="10004"/>
                  </a:ext>
                </a:extLst>
              </a:tr>
            </a:tbl>
          </a:graphicData>
        </a:graphic>
      </p:graphicFrame>
      <p:sp>
        <p:nvSpPr>
          <p:cNvPr id="5" name="Content Placeholder 4"/>
          <p:cNvSpPr>
            <a:spLocks noGrp="1"/>
          </p:cNvSpPr>
          <p:nvPr>
            <p:ph sz="half" idx="2"/>
          </p:nvPr>
        </p:nvSpPr>
        <p:spPr>
          <a:xfrm>
            <a:off x="457200" y="4290272"/>
            <a:ext cx="8229600" cy="1835891"/>
          </a:xfrm>
        </p:spPr>
        <p:txBody>
          <a:bodyPr>
            <a:normAutofit/>
          </a:bodyPr>
          <a:lstStyle/>
          <a:p>
            <a:pPr marL="0" indent="0">
              <a:buNone/>
            </a:pPr>
            <a:r>
              <a:rPr lang="en-US" sz="1800" dirty="0" smtClean="0"/>
              <a:t>The effective rate of protection is higher than the nominal rate if there are no tariffs on imported inputs.</a:t>
            </a:r>
          </a:p>
          <a:p>
            <a:pPr marL="0" indent="0">
              <a:buNone/>
            </a:pPr>
            <a:endParaRPr lang="en-US" sz="1800" dirty="0"/>
          </a:p>
          <a:p>
            <a:pPr marL="0" indent="0">
              <a:buNone/>
            </a:pPr>
            <a:r>
              <a:rPr lang="en-US" sz="1800" dirty="0" smtClean="0"/>
              <a:t>Tariffs on imported inputs reduces the effective rate and can even turn it negative.</a:t>
            </a:r>
            <a:endParaRPr lang="en-US" sz="1800" dirty="0"/>
          </a:p>
        </p:txBody>
      </p:sp>
    </p:spTree>
    <p:extLst>
      <p:ext uri="{BB962C8B-B14F-4D97-AF65-F5344CB8AC3E}">
        <p14:creationId xmlns:p14="http://schemas.microsoft.com/office/powerpoint/2010/main" val="335742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800" dirty="0"/>
              <a:t>(1 of 2)</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solidFill>
                  <a:schemeClr val="accent4">
                    <a:lumMod val="50000"/>
                  </a:schemeClr>
                </a:solidFill>
              </a:rPr>
              <a:t>6.4</a:t>
            </a:r>
            <a:r>
              <a:rPr lang="en-US" dirty="0" smtClean="0"/>
              <a:t>  Use tariff data on inputs and outputs to compare effective and nominal rates of protection.</a:t>
            </a:r>
          </a:p>
          <a:p>
            <a:pPr marL="0" indent="0">
              <a:buNone/>
            </a:pPr>
            <a:endParaRPr lang="en-US" dirty="0"/>
          </a:p>
          <a:p>
            <a:pPr marL="0" indent="0">
              <a:buNone/>
            </a:pPr>
            <a:r>
              <a:rPr lang="en-US" b="1" dirty="0" smtClean="0">
                <a:solidFill>
                  <a:schemeClr val="accent4">
                    <a:lumMod val="50000"/>
                  </a:schemeClr>
                </a:solidFill>
              </a:rPr>
              <a:t>6.5</a:t>
            </a:r>
            <a:r>
              <a:rPr lang="en-US" dirty="0" smtClean="0"/>
              <a:t>  Compare and contrast quotas and tariffs.</a:t>
            </a:r>
            <a:endParaRPr lang="en-US" dirty="0"/>
          </a:p>
        </p:txBody>
      </p:sp>
    </p:spTree>
    <p:extLst>
      <p:ext uri="{BB962C8B-B14F-4D97-AF65-F5344CB8AC3E}">
        <p14:creationId xmlns:p14="http://schemas.microsoft.com/office/powerpoint/2010/main" val="11113334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Quotas </a:t>
            </a:r>
            <a:r>
              <a:rPr lang="en-US" sz="2800" dirty="0" smtClean="0"/>
              <a:t>(1 of 5)</a:t>
            </a:r>
            <a:endParaRPr lang="en-US" sz="2800" dirty="0"/>
          </a:p>
        </p:txBody>
      </p:sp>
      <p:sp>
        <p:nvSpPr>
          <p:cNvPr id="6" name="Content Placeholder 5"/>
          <p:cNvSpPr>
            <a:spLocks noGrp="1"/>
          </p:cNvSpPr>
          <p:nvPr>
            <p:ph idx="1"/>
          </p:nvPr>
        </p:nvSpPr>
        <p:spPr/>
        <p:txBody>
          <a:bodyPr>
            <a:normAutofit fontScale="77500" lnSpcReduction="20000"/>
          </a:bodyPr>
          <a:lstStyle/>
          <a:p>
            <a:r>
              <a:rPr lang="en-US" dirty="0" smtClean="0"/>
              <a:t>Quotas are physical limits on imports.</a:t>
            </a:r>
          </a:p>
          <a:p>
            <a:endParaRPr lang="en-US" dirty="0" smtClean="0"/>
          </a:p>
          <a:p>
            <a:r>
              <a:rPr lang="en-US" dirty="0" smtClean="0"/>
              <a:t>Differences between quotas and tariffs:</a:t>
            </a:r>
          </a:p>
          <a:p>
            <a:pPr lvl="1"/>
            <a:r>
              <a:rPr lang="en-US" dirty="0" smtClean="0"/>
              <a:t>Quotas do not generate revenue for the government.</a:t>
            </a:r>
          </a:p>
          <a:p>
            <a:pPr lvl="1"/>
            <a:r>
              <a:rPr lang="en-US" dirty="0" smtClean="0"/>
              <a:t>Increases in foreign productivity do not result in lower prices with a quota but they do with a tariff.</a:t>
            </a:r>
          </a:p>
          <a:p>
            <a:pPr lvl="1"/>
            <a:r>
              <a:rPr lang="en-US" dirty="0" smtClean="0"/>
              <a:t>Quotas can increase foreign profits.</a:t>
            </a:r>
          </a:p>
          <a:p>
            <a:pPr marL="0" indent="0">
              <a:buNone/>
            </a:pPr>
            <a:endParaRPr lang="en-US" dirty="0"/>
          </a:p>
          <a:p>
            <a:r>
              <a:rPr lang="en-US" dirty="0" smtClean="0"/>
              <a:t>Similarities between quotas and tariffs:</a:t>
            </a:r>
          </a:p>
          <a:p>
            <a:pPr lvl="1"/>
            <a:r>
              <a:rPr lang="en-US" dirty="0" smtClean="0"/>
              <a:t>Both reduce imports; for any quota, there is a tariff equivalent;</a:t>
            </a:r>
          </a:p>
          <a:p>
            <a:pPr lvl="1"/>
            <a:r>
              <a:rPr lang="en-US" dirty="0" smtClean="0"/>
              <a:t>Both increase domestic prices, reduce domestic consumption, increase domestic production.</a:t>
            </a:r>
          </a:p>
          <a:p>
            <a:endParaRPr lang="en-US" dirty="0"/>
          </a:p>
        </p:txBody>
      </p:sp>
    </p:spTree>
    <p:extLst>
      <p:ext uri="{BB962C8B-B14F-4D97-AF65-F5344CB8AC3E}">
        <p14:creationId xmlns:p14="http://schemas.microsoft.com/office/powerpoint/2010/main" val="923915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Quotas </a:t>
            </a:r>
            <a:r>
              <a:rPr lang="en-US" sz="2800" dirty="0" smtClean="0"/>
              <a:t>(2 of 5)</a:t>
            </a:r>
            <a:endParaRPr lang="en-US" sz="2800" dirty="0"/>
          </a:p>
        </p:txBody>
      </p:sp>
      <p:sp>
        <p:nvSpPr>
          <p:cNvPr id="6" name="Content Placeholder 5"/>
          <p:cNvSpPr>
            <a:spLocks noGrp="1"/>
          </p:cNvSpPr>
          <p:nvPr>
            <p:ph idx="1"/>
          </p:nvPr>
        </p:nvSpPr>
        <p:spPr/>
        <p:txBody>
          <a:bodyPr>
            <a:normAutofit fontScale="77500" lnSpcReduction="20000"/>
          </a:bodyPr>
          <a:lstStyle/>
          <a:p>
            <a:r>
              <a:rPr lang="en-US" dirty="0" smtClean="0"/>
              <a:t>When a quota is imposed, the price increases due to the limits on availability.</a:t>
            </a:r>
          </a:p>
          <a:p>
            <a:endParaRPr lang="en-US" dirty="0"/>
          </a:p>
          <a:p>
            <a:r>
              <a:rPr lang="en-US" dirty="0" smtClean="0"/>
              <a:t>All of the analysis is similar to the analysis for a tariff, except for government revenue.</a:t>
            </a:r>
          </a:p>
          <a:p>
            <a:pPr lvl="1"/>
            <a:r>
              <a:rPr lang="en-US" dirty="0" smtClean="0"/>
              <a:t>With a tariff, consumers transfer to government an amount equal to the tariff times the quantity of imports.</a:t>
            </a:r>
          </a:p>
          <a:p>
            <a:pPr lvl="1"/>
            <a:r>
              <a:rPr lang="en-US" dirty="0" smtClean="0"/>
              <a:t>With a quota there is no government revenue.</a:t>
            </a:r>
          </a:p>
          <a:p>
            <a:pPr lvl="1"/>
            <a:r>
              <a:rPr lang="en-US" dirty="0" smtClean="0"/>
              <a:t>Foreign producers raise prices; the increase in the price times the imports is added revenue for them.  These are called </a:t>
            </a:r>
            <a:r>
              <a:rPr lang="en-US" b="1" dirty="0" smtClean="0"/>
              <a:t>quota rents.</a:t>
            </a:r>
            <a:endParaRPr lang="en-US" dirty="0" smtClean="0"/>
          </a:p>
          <a:p>
            <a:pPr lvl="1"/>
            <a:r>
              <a:rPr lang="en-US" dirty="0" smtClean="0"/>
              <a:t>Some of the revenue may be captured by domestic distributors of the product.</a:t>
            </a:r>
            <a:endParaRPr lang="en-US" dirty="0"/>
          </a:p>
        </p:txBody>
      </p:sp>
    </p:spTree>
    <p:extLst>
      <p:ext uri="{BB962C8B-B14F-4D97-AF65-F5344CB8AC3E}">
        <p14:creationId xmlns:p14="http://schemas.microsoft.com/office/powerpoint/2010/main" val="15519517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Quotas </a:t>
            </a:r>
            <a:r>
              <a:rPr lang="en-US" sz="2800" dirty="0" smtClean="0"/>
              <a:t>(3 of 5)</a:t>
            </a:r>
            <a:endParaRPr lang="en-US" sz="2800" dirty="0"/>
          </a:p>
        </p:txBody>
      </p:sp>
      <p:pic>
        <p:nvPicPr>
          <p:cNvPr id="2" name="Content Placeholder 1" descr="The graph plots price versus quantity.&#10;• The x-axis is marked with the following values from left to right: Q sub 1, Q sub 1 star, Q sub 2 star, Q sub 2.&#10;• The y-axis is marked with the following values from bottom to top: P sub w, P sub q.&#10;• The S curve rises through (Q sub 1, P sub w) and (Q sub 1 star, P sub q).&#10;• The D curve falls through (Q sub 2 star, P sub q) and (Q sub 2, P sub w).&#10;• The curves intersect between Q sub 1 star and Q sub 2 star.&#10;• Region c is above P sub w and below P sub q from Q sub 1 star to Q sub 2 star.&#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2745" y="1823052"/>
            <a:ext cx="7198509" cy="3853848"/>
          </a:xfrm>
        </p:spPr>
      </p:pic>
    </p:spTree>
    <p:extLst>
      <p:ext uri="{BB962C8B-B14F-4D97-AF65-F5344CB8AC3E}">
        <p14:creationId xmlns:p14="http://schemas.microsoft.com/office/powerpoint/2010/main" val="10714496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Quotas </a:t>
            </a:r>
            <a:r>
              <a:rPr lang="en-US" sz="2800" dirty="0" smtClean="0"/>
              <a:t>(4 of 5)</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a:t>When a tariff is imposed, foreign producers can still increase their share of the market by becoming more efficient.</a:t>
            </a:r>
          </a:p>
          <a:p>
            <a:pPr lvl="1"/>
            <a:r>
              <a:rPr lang="en-US" dirty="0"/>
              <a:t>Productivity increases by foreigners allow them to lower their prices and gain more of the market.</a:t>
            </a:r>
          </a:p>
          <a:p>
            <a:endParaRPr lang="en-US" dirty="0"/>
          </a:p>
          <a:p>
            <a:r>
              <a:rPr lang="en-US" dirty="0"/>
              <a:t>When a quota is imposed, no matter how efficient foreign producers become, they cannot increase their share of the market.</a:t>
            </a:r>
          </a:p>
          <a:p>
            <a:pPr lvl="1"/>
            <a:r>
              <a:rPr lang="en-US" dirty="0"/>
              <a:t>All future increases in the size of the market go to domestic producers.</a:t>
            </a:r>
          </a:p>
        </p:txBody>
      </p:sp>
    </p:spTree>
    <p:extLst>
      <p:ext uri="{BB962C8B-B14F-4D97-AF65-F5344CB8AC3E}">
        <p14:creationId xmlns:p14="http://schemas.microsoft.com/office/powerpoint/2010/main" val="3584411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Quotas </a:t>
            </a:r>
            <a:r>
              <a:rPr lang="en-US" sz="2800" dirty="0" smtClean="0"/>
              <a:t>(5 of 5)</a:t>
            </a:r>
            <a:endParaRPr lang="en-US" sz="2800" dirty="0"/>
          </a:p>
        </p:txBody>
      </p:sp>
      <p:sp>
        <p:nvSpPr>
          <p:cNvPr id="3" name="Content Placeholder 2"/>
          <p:cNvSpPr>
            <a:spLocks noGrp="1"/>
          </p:cNvSpPr>
          <p:nvPr>
            <p:ph idx="1"/>
          </p:nvPr>
        </p:nvSpPr>
        <p:spPr/>
        <p:txBody>
          <a:bodyPr>
            <a:normAutofit fontScale="77500" lnSpcReduction="20000"/>
          </a:bodyPr>
          <a:lstStyle/>
          <a:p>
            <a:r>
              <a:rPr lang="en-US" dirty="0" smtClean="0"/>
              <a:t>Quotas come in several different forms. Two common ones are:</a:t>
            </a:r>
          </a:p>
          <a:p>
            <a:pPr lvl="1"/>
            <a:r>
              <a:rPr lang="en-US" b="1" dirty="0" smtClean="0"/>
              <a:t>Voluntary export restraints (VER) </a:t>
            </a:r>
            <a:r>
              <a:rPr lang="en-US" dirty="0" smtClean="0"/>
              <a:t>are agreements between an importing and exporting countries to voluntarily limit exports.</a:t>
            </a:r>
          </a:p>
          <a:p>
            <a:pPr lvl="1"/>
            <a:r>
              <a:rPr lang="en-US" b="1" dirty="0" smtClean="0"/>
              <a:t>Import licensing requirements </a:t>
            </a:r>
            <a:r>
              <a:rPr lang="en-US" dirty="0" smtClean="0"/>
              <a:t>are requirements that any importer must obtain a license; the number of licenses and amounts are limited.</a:t>
            </a:r>
          </a:p>
          <a:p>
            <a:endParaRPr lang="en-US" dirty="0" smtClean="0"/>
          </a:p>
          <a:p>
            <a:r>
              <a:rPr lang="en-US" dirty="0" smtClean="0"/>
              <a:t>Quotas and the WTO</a:t>
            </a:r>
          </a:p>
          <a:p>
            <a:pPr lvl="1"/>
            <a:r>
              <a:rPr lang="en-US" dirty="0" smtClean="0"/>
              <a:t>When countries join the WTO, they agree to eventually convert quotas to tariffs.</a:t>
            </a:r>
          </a:p>
          <a:p>
            <a:pPr lvl="1"/>
            <a:r>
              <a:rPr lang="en-US" dirty="0" smtClean="0"/>
              <a:t>Tariffs are more transparent and still allow competition between domestic and foreign firms.</a:t>
            </a:r>
          </a:p>
          <a:p>
            <a:pPr lvl="1"/>
            <a:r>
              <a:rPr lang="en-US" dirty="0"/>
              <a:t>The WTO does not allow VERs.</a:t>
            </a:r>
          </a:p>
          <a:p>
            <a:pPr lvl="1"/>
            <a:endParaRPr lang="en-US" dirty="0"/>
          </a:p>
        </p:txBody>
      </p:sp>
    </p:spTree>
    <p:extLst>
      <p:ext uri="{BB962C8B-B14F-4D97-AF65-F5344CB8AC3E}">
        <p14:creationId xmlns:p14="http://schemas.microsoft.com/office/powerpoint/2010/main" val="19746231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Forms of Protection </a:t>
            </a:r>
            <a:r>
              <a:rPr lang="en-US" sz="2800" dirty="0" smtClean="0"/>
              <a:t>(1 of 2)</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smtClean="0"/>
              <a:t>Nontariff barriers:  </a:t>
            </a:r>
            <a:r>
              <a:rPr lang="en-US" dirty="0" smtClean="0"/>
              <a:t>Quotas and nontariff measures.</a:t>
            </a:r>
          </a:p>
          <a:p>
            <a:endParaRPr lang="en-US" dirty="0" smtClean="0"/>
          </a:p>
          <a:p>
            <a:r>
              <a:rPr lang="en-US" b="1" dirty="0" smtClean="0"/>
              <a:t>Nontariff measures: </a:t>
            </a:r>
            <a:r>
              <a:rPr lang="en-US" dirty="0" smtClean="0"/>
              <a:t>Other measures that limit imports.  They are sometimes nontransparent and even unintentional.  For example:</a:t>
            </a:r>
          </a:p>
          <a:p>
            <a:pPr lvl="1"/>
            <a:r>
              <a:rPr lang="en-US" dirty="0" smtClean="0"/>
              <a:t>Overly complicated customs procedures.</a:t>
            </a:r>
          </a:p>
          <a:p>
            <a:pPr lvl="1"/>
            <a:r>
              <a:rPr lang="en-US" dirty="0" smtClean="0"/>
              <a:t>Health and safety measures.</a:t>
            </a:r>
          </a:p>
          <a:p>
            <a:pPr lvl="1"/>
            <a:r>
              <a:rPr lang="en-US" dirty="0" smtClean="0"/>
              <a:t>Technical standards.</a:t>
            </a:r>
          </a:p>
          <a:p>
            <a:pPr lvl="1"/>
            <a:r>
              <a:rPr lang="en-US" dirty="0" smtClean="0"/>
              <a:t>Government procurement rules.</a:t>
            </a:r>
          </a:p>
          <a:p>
            <a:pPr lvl="1"/>
            <a:r>
              <a:rPr lang="en-US" dirty="0" smtClean="0"/>
              <a:t>Environmental rules.  </a:t>
            </a:r>
            <a:endParaRPr lang="en-US" dirty="0"/>
          </a:p>
        </p:txBody>
      </p:sp>
    </p:spTree>
    <p:extLst>
      <p:ext uri="{BB962C8B-B14F-4D97-AF65-F5344CB8AC3E}">
        <p14:creationId xmlns:p14="http://schemas.microsoft.com/office/powerpoint/2010/main" val="12776745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Forms of Protection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Sometimes nontariff measures are intended as a hidden form of protection.</a:t>
            </a:r>
          </a:p>
          <a:p>
            <a:endParaRPr lang="en-US" dirty="0" smtClean="0"/>
          </a:p>
          <a:p>
            <a:r>
              <a:rPr lang="en-US" dirty="0" smtClean="0"/>
              <a:t>But sometimes they may exist for reasons that have nothing to do with protectionism or to reduce imports.</a:t>
            </a:r>
          </a:p>
          <a:p>
            <a:pPr lvl="1"/>
            <a:r>
              <a:rPr lang="en-US" dirty="0" smtClean="0"/>
              <a:t>Example:  EU and US have a dispute over the use of hormones in animal feed.  The EU prohibits it, the US allows it.  The US says Europe is being protectionist;  Europe says it is protecting consumer health and safety.  </a:t>
            </a:r>
          </a:p>
        </p:txBody>
      </p:sp>
    </p:spTree>
    <p:extLst>
      <p:ext uri="{BB962C8B-B14F-4D97-AF65-F5344CB8AC3E}">
        <p14:creationId xmlns:p14="http://schemas.microsoft.com/office/powerpoint/2010/main" val="4395413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Intellectual Property </a:t>
            </a:r>
            <a:br>
              <a:rPr lang="en-US" dirty="0" smtClean="0"/>
            </a:br>
            <a:r>
              <a:rPr lang="en-US" sz="3100" dirty="0" smtClean="0"/>
              <a:t>(1 of 2)</a:t>
            </a:r>
            <a:endParaRPr lang="en-US" sz="3100" dirty="0"/>
          </a:p>
        </p:txBody>
      </p:sp>
      <p:sp>
        <p:nvSpPr>
          <p:cNvPr id="3" name="Content Placeholder 2"/>
          <p:cNvSpPr>
            <a:spLocks noGrp="1"/>
          </p:cNvSpPr>
          <p:nvPr>
            <p:ph idx="1"/>
          </p:nvPr>
        </p:nvSpPr>
        <p:spPr/>
        <p:txBody>
          <a:bodyPr>
            <a:normAutofit fontScale="92500" lnSpcReduction="20000"/>
          </a:bodyPr>
          <a:lstStyle/>
          <a:p>
            <a:r>
              <a:rPr lang="en-US" b="1" dirty="0" smtClean="0"/>
              <a:t>Intellectual property rights </a:t>
            </a:r>
            <a:r>
              <a:rPr lang="en-US" dirty="0" smtClean="0"/>
              <a:t>consist of:</a:t>
            </a:r>
          </a:p>
          <a:p>
            <a:pPr lvl="1"/>
            <a:r>
              <a:rPr lang="en-US" dirty="0" smtClean="0"/>
              <a:t>Patents;</a:t>
            </a:r>
          </a:p>
          <a:p>
            <a:pPr lvl="1"/>
            <a:r>
              <a:rPr lang="en-US" dirty="0" smtClean="0"/>
              <a:t>Copyrights and trademarks;</a:t>
            </a:r>
          </a:p>
          <a:p>
            <a:pPr lvl="1"/>
            <a:r>
              <a:rPr lang="en-US" dirty="0" smtClean="0"/>
              <a:t>Industrial designs;</a:t>
            </a:r>
          </a:p>
          <a:p>
            <a:pPr lvl="1"/>
            <a:r>
              <a:rPr lang="en-US" dirty="0" smtClean="0"/>
              <a:t>Geographical designations;</a:t>
            </a:r>
          </a:p>
          <a:p>
            <a:pPr lvl="1"/>
            <a:r>
              <a:rPr lang="en-US" dirty="0" smtClean="0"/>
              <a:t>Integrated circuit layouts.</a:t>
            </a:r>
          </a:p>
          <a:p>
            <a:pPr lvl="1"/>
            <a:endParaRPr lang="en-US" dirty="0" smtClean="0"/>
          </a:p>
          <a:p>
            <a:r>
              <a:rPr lang="en-US" dirty="0" smtClean="0"/>
              <a:t>The Trade Related Aspects of Intellectual Property Rights Agreement (TRIPS) governs the rights and responsibilities of countries that are WTO members.</a:t>
            </a:r>
          </a:p>
          <a:p>
            <a:pPr lvl="1"/>
            <a:endParaRPr lang="en-US" dirty="0"/>
          </a:p>
        </p:txBody>
      </p:sp>
    </p:spTree>
    <p:extLst>
      <p:ext uri="{BB962C8B-B14F-4D97-AF65-F5344CB8AC3E}">
        <p14:creationId xmlns:p14="http://schemas.microsoft.com/office/powerpoint/2010/main" val="3378887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Intellectual Property </a:t>
            </a:r>
            <a:br>
              <a:rPr lang="en-US" dirty="0"/>
            </a:br>
            <a:r>
              <a:rPr lang="en-US" sz="3100" dirty="0" smtClean="0"/>
              <a:t>(2 </a:t>
            </a:r>
            <a:r>
              <a:rPr lang="en-US" sz="3100" dirty="0"/>
              <a:t>of 2)</a:t>
            </a:r>
            <a:endParaRPr lang="en-US" dirty="0"/>
          </a:p>
        </p:txBody>
      </p:sp>
      <p:sp>
        <p:nvSpPr>
          <p:cNvPr id="3" name="Content Placeholder 2"/>
          <p:cNvSpPr>
            <a:spLocks noGrp="1"/>
          </p:cNvSpPr>
          <p:nvPr>
            <p:ph idx="1"/>
          </p:nvPr>
        </p:nvSpPr>
        <p:spPr>
          <a:xfrm>
            <a:off x="457200" y="1600200"/>
            <a:ext cx="8229600" cy="4560631"/>
          </a:xfrm>
        </p:spPr>
        <p:txBody>
          <a:bodyPr>
            <a:normAutofit fontScale="62500" lnSpcReduction="20000"/>
          </a:bodyPr>
          <a:lstStyle/>
          <a:p>
            <a:r>
              <a:rPr lang="en-US" dirty="0" smtClean="0"/>
              <a:t>Lack of intellectual property rights enforcement is considered a nontariff measure because it limits trade flows.</a:t>
            </a:r>
          </a:p>
          <a:p>
            <a:pPr lvl="1"/>
            <a:r>
              <a:rPr lang="en-US" dirty="0" smtClean="0"/>
              <a:t>Firms do not want to sell in a market where their intellectual property will be stolen or copied illegally.</a:t>
            </a:r>
          </a:p>
          <a:p>
            <a:endParaRPr lang="en-US" dirty="0" smtClean="0"/>
          </a:p>
          <a:p>
            <a:r>
              <a:rPr lang="en-US" dirty="0" smtClean="0"/>
              <a:t>Intellectual property rights are a controversial topic in trade discussions.</a:t>
            </a:r>
          </a:p>
          <a:p>
            <a:pPr lvl="1"/>
            <a:r>
              <a:rPr lang="en-US" dirty="0" smtClean="0"/>
              <a:t>High income countries, in particular, want greater enforcement.</a:t>
            </a:r>
          </a:p>
          <a:p>
            <a:pPr lvl="1"/>
            <a:r>
              <a:rPr lang="en-US" dirty="0" smtClean="0"/>
              <a:t>Some countries (U.S., for example) want longer, broader, patents.</a:t>
            </a:r>
          </a:p>
          <a:p>
            <a:pPr lvl="1"/>
            <a:r>
              <a:rPr lang="en-US" dirty="0" smtClean="0"/>
              <a:t>Low and middle income countries want more access to technology.</a:t>
            </a:r>
          </a:p>
          <a:p>
            <a:pPr lvl="1"/>
            <a:r>
              <a:rPr lang="en-US" dirty="0" smtClean="0"/>
              <a:t>In addition, the costs of implementing and enforcing intellectual property rights is a burden in many poor countries. </a:t>
            </a:r>
          </a:p>
          <a:p>
            <a:endParaRPr lang="en-US" dirty="0" smtClean="0"/>
          </a:p>
          <a:p>
            <a:r>
              <a:rPr lang="en-US" dirty="0" smtClean="0"/>
              <a:t>Example:  Pharmaceuticals.</a:t>
            </a:r>
          </a:p>
          <a:p>
            <a:pPr lvl="1"/>
            <a:r>
              <a:rPr lang="en-US" dirty="0" smtClean="0"/>
              <a:t>Should poor countries be allowed to copy pharmaceuticals (break the patent) that are life saving when they cannot afford to buy them from the companies that developed them?</a:t>
            </a:r>
          </a:p>
          <a:p>
            <a:pPr lvl="1"/>
            <a:endParaRPr lang="en-US" dirty="0"/>
          </a:p>
        </p:txBody>
      </p:sp>
    </p:spTree>
    <p:extLst>
      <p:ext uri="{BB962C8B-B14F-4D97-AF65-F5344CB8AC3E}">
        <p14:creationId xmlns:p14="http://schemas.microsoft.com/office/powerpoint/2010/main" val="30421067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1453088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to Tariffs and Quotas </a:t>
            </a:r>
            <a:br>
              <a:rPr lang="en-US" dirty="0" smtClean="0"/>
            </a:br>
            <a:r>
              <a:rPr lang="en-US" sz="3100" dirty="0" smtClean="0"/>
              <a:t>(1 of 3)</a:t>
            </a:r>
            <a:endParaRPr lang="en-US" sz="3100" dirty="0"/>
          </a:p>
        </p:txBody>
      </p:sp>
      <p:sp>
        <p:nvSpPr>
          <p:cNvPr id="3" name="Content Placeholder 2"/>
          <p:cNvSpPr>
            <a:spLocks noGrp="1"/>
          </p:cNvSpPr>
          <p:nvPr>
            <p:ph idx="1"/>
          </p:nvPr>
        </p:nvSpPr>
        <p:spPr/>
        <p:txBody>
          <a:bodyPr>
            <a:normAutofit fontScale="92500" lnSpcReduction="10000"/>
          </a:bodyPr>
          <a:lstStyle/>
          <a:p>
            <a:r>
              <a:rPr lang="en-US" dirty="0" smtClean="0"/>
              <a:t>The analysis of tariffs and quotas is called commercial policy.</a:t>
            </a:r>
          </a:p>
          <a:p>
            <a:endParaRPr lang="en-US" dirty="0" smtClean="0"/>
          </a:p>
          <a:p>
            <a:r>
              <a:rPr lang="en-US" dirty="0" smtClean="0"/>
              <a:t>In this chapter we look mainly at single market effects of tariffs and quotas.</a:t>
            </a:r>
          </a:p>
          <a:p>
            <a:pPr lvl="1"/>
            <a:r>
              <a:rPr lang="en-US" dirty="0" smtClean="0"/>
              <a:t>For example, the effect in the steel market of a tariff or quota on steel.</a:t>
            </a:r>
          </a:p>
          <a:p>
            <a:pPr lvl="1"/>
            <a:r>
              <a:rPr lang="en-US" dirty="0" smtClean="0"/>
              <a:t>This is called partial equilibrium analysis.</a:t>
            </a:r>
          </a:p>
          <a:p>
            <a:pPr lvl="1"/>
            <a:r>
              <a:rPr lang="en-US" dirty="0" smtClean="0"/>
              <a:t>Tariffs and quotas also have effects that spread through the economic system.  </a:t>
            </a:r>
            <a:endParaRPr lang="en-US" dirty="0"/>
          </a:p>
        </p:txBody>
      </p:sp>
    </p:spTree>
    <p:extLst>
      <p:ext uri="{BB962C8B-B14F-4D97-AF65-F5344CB8AC3E}">
        <p14:creationId xmlns:p14="http://schemas.microsoft.com/office/powerpoint/2010/main" val="1682206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 to Tariffs and Quotas </a:t>
            </a:r>
            <a:br>
              <a:rPr lang="en-US" dirty="0"/>
            </a:br>
            <a:r>
              <a:rPr lang="en-US" sz="3100" dirty="0" smtClean="0"/>
              <a:t>(2 </a:t>
            </a:r>
            <a:r>
              <a:rPr lang="en-US" sz="3100" dirty="0"/>
              <a:t>of 3)</a:t>
            </a:r>
            <a:endParaRPr lang="en-US" dirty="0"/>
          </a:p>
        </p:txBody>
      </p:sp>
      <p:sp>
        <p:nvSpPr>
          <p:cNvPr id="3" name="Content Placeholder 2"/>
          <p:cNvSpPr>
            <a:spLocks noGrp="1"/>
          </p:cNvSpPr>
          <p:nvPr>
            <p:ph idx="1"/>
          </p:nvPr>
        </p:nvSpPr>
        <p:spPr/>
        <p:txBody>
          <a:bodyPr>
            <a:normAutofit fontScale="92500"/>
          </a:bodyPr>
          <a:lstStyle/>
          <a:p>
            <a:r>
              <a:rPr lang="en-US" dirty="0" smtClean="0"/>
              <a:t>A </a:t>
            </a:r>
            <a:r>
              <a:rPr lang="en-US" b="1" dirty="0" smtClean="0"/>
              <a:t>tariff</a:t>
            </a:r>
            <a:r>
              <a:rPr lang="en-US" dirty="0" smtClean="0"/>
              <a:t> is a tax on imports.</a:t>
            </a:r>
          </a:p>
          <a:p>
            <a:pPr lvl="1"/>
            <a:r>
              <a:rPr lang="en-US" dirty="0" smtClean="0"/>
              <a:t>It may be a set amount: $5 per ton of steel.</a:t>
            </a:r>
          </a:p>
          <a:p>
            <a:pPr lvl="1"/>
            <a:r>
              <a:rPr lang="en-US" dirty="0" smtClean="0"/>
              <a:t>Or, it may be a percentage: 10% of the import value.</a:t>
            </a:r>
          </a:p>
          <a:p>
            <a:endParaRPr lang="en-US" dirty="0"/>
          </a:p>
          <a:p>
            <a:r>
              <a:rPr lang="en-US" dirty="0" smtClean="0"/>
              <a:t>A </a:t>
            </a:r>
            <a:r>
              <a:rPr lang="en-US" b="1" dirty="0" smtClean="0"/>
              <a:t>quota </a:t>
            </a:r>
            <a:r>
              <a:rPr lang="en-US" dirty="0" smtClean="0"/>
              <a:t>is a physical limit on import quantity.</a:t>
            </a:r>
          </a:p>
          <a:p>
            <a:pPr lvl="1"/>
            <a:r>
              <a:rPr lang="en-US" dirty="0" smtClean="0"/>
              <a:t>Quotas come in many forms, for example import licensing requirements or voluntary export restraints.</a:t>
            </a:r>
          </a:p>
          <a:p>
            <a:pPr lvl="1"/>
            <a:r>
              <a:rPr lang="en-US" dirty="0" smtClean="0"/>
              <a:t>The analysis is similar to a tariff, although the effects are slightly different.</a:t>
            </a:r>
            <a:endParaRPr lang="en-US" dirty="0"/>
          </a:p>
        </p:txBody>
      </p:sp>
    </p:spTree>
    <p:extLst>
      <p:ext uri="{BB962C8B-B14F-4D97-AF65-F5344CB8AC3E}">
        <p14:creationId xmlns:p14="http://schemas.microsoft.com/office/powerpoint/2010/main" val="3972513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 to Tariffs and Quotas </a:t>
            </a:r>
            <a:br>
              <a:rPr lang="en-US" dirty="0"/>
            </a:br>
            <a:r>
              <a:rPr lang="en-US" sz="3100" dirty="0" smtClean="0"/>
              <a:t>(3 </a:t>
            </a:r>
            <a:r>
              <a:rPr lang="en-US" sz="3100" dirty="0"/>
              <a:t>of 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Tariffs and quotas cause changes in the production, consumption, and importation of the good on which they are levied.</a:t>
            </a:r>
          </a:p>
          <a:p>
            <a:pPr lvl="1"/>
            <a:r>
              <a:rPr lang="en-US" dirty="0" smtClean="0"/>
              <a:t>Production at home increases.</a:t>
            </a:r>
          </a:p>
          <a:p>
            <a:pPr lvl="1"/>
            <a:r>
              <a:rPr lang="en-US" dirty="0" smtClean="0"/>
              <a:t>Some consumption switches from foreign goods to domestic, but overall consumption decreases.</a:t>
            </a:r>
          </a:p>
          <a:p>
            <a:pPr lvl="1"/>
            <a:r>
              <a:rPr lang="en-US" dirty="0" smtClean="0"/>
              <a:t>Imports decline.</a:t>
            </a:r>
          </a:p>
          <a:p>
            <a:endParaRPr lang="en-US" dirty="0"/>
          </a:p>
          <a:p>
            <a:r>
              <a:rPr lang="en-US" dirty="0" smtClean="0"/>
              <a:t>There are changes in other industries and on the performance of the economy as a whole as the effects work through the system.  </a:t>
            </a:r>
          </a:p>
        </p:txBody>
      </p:sp>
    </p:spTree>
    <p:extLst>
      <p:ext uri="{BB962C8B-B14F-4D97-AF65-F5344CB8AC3E}">
        <p14:creationId xmlns:p14="http://schemas.microsoft.com/office/powerpoint/2010/main" val="3567375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Analysis of Tariffs and Quotas </a:t>
            </a:r>
            <a:r>
              <a:rPr lang="en-US" sz="3100" dirty="0" smtClean="0"/>
              <a:t>(1 of 7)</a:t>
            </a:r>
            <a:endParaRPr lang="en-US" sz="3100" dirty="0"/>
          </a:p>
        </p:txBody>
      </p:sp>
      <p:sp>
        <p:nvSpPr>
          <p:cNvPr id="3" name="Content Placeholder 2"/>
          <p:cNvSpPr>
            <a:spLocks noGrp="1"/>
          </p:cNvSpPr>
          <p:nvPr>
            <p:ph idx="1"/>
          </p:nvPr>
        </p:nvSpPr>
        <p:spPr/>
        <p:txBody>
          <a:bodyPr>
            <a:normAutofit fontScale="92500"/>
          </a:bodyPr>
          <a:lstStyle/>
          <a:p>
            <a:r>
              <a:rPr lang="en-US" b="1" dirty="0" smtClean="0"/>
              <a:t>Consumer surplus </a:t>
            </a:r>
            <a:r>
              <a:rPr lang="en-US" dirty="0" smtClean="0"/>
              <a:t> is the </a:t>
            </a:r>
            <a:r>
              <a:rPr lang="en-US" dirty="0"/>
              <a:t>value of a good or </a:t>
            </a:r>
            <a:r>
              <a:rPr lang="en-US" dirty="0" smtClean="0"/>
              <a:t>service that is in excess of what a consumer has to pay.</a:t>
            </a:r>
          </a:p>
          <a:p>
            <a:pPr lvl="1"/>
            <a:r>
              <a:rPr lang="en-US" dirty="0" smtClean="0"/>
              <a:t>Example:  You are willing to pay $100 for a pair of shoes, but can buy them for $60.  Your consumer surplus is $40.  </a:t>
            </a:r>
          </a:p>
          <a:p>
            <a:pPr lvl="1"/>
            <a:r>
              <a:rPr lang="en-US" dirty="0" smtClean="0"/>
              <a:t>Graphically, in a supply and demand system, it is the area under the demand curve and above the price.</a:t>
            </a:r>
          </a:p>
          <a:p>
            <a:pPr lvl="1"/>
            <a:r>
              <a:rPr lang="en-US" dirty="0" smtClean="0"/>
              <a:t>Different consumers have different levels of consumer surplus.</a:t>
            </a:r>
            <a:endParaRPr lang="en-US" dirty="0"/>
          </a:p>
        </p:txBody>
      </p:sp>
    </p:spTree>
    <p:extLst>
      <p:ext uri="{BB962C8B-B14F-4D97-AF65-F5344CB8AC3E}">
        <p14:creationId xmlns:p14="http://schemas.microsoft.com/office/powerpoint/2010/main" val="1075895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Analysis of Tariffs and Quotas </a:t>
            </a:r>
            <a:r>
              <a:rPr lang="en-US" sz="3100" dirty="0" smtClean="0"/>
              <a:t>(2 </a:t>
            </a:r>
            <a:r>
              <a:rPr lang="en-US" sz="3100" dirty="0"/>
              <a:t>of 7)</a:t>
            </a:r>
            <a:endParaRPr lang="en-US" dirty="0"/>
          </a:p>
        </p:txBody>
      </p:sp>
      <p:sp>
        <p:nvSpPr>
          <p:cNvPr id="3" name="Content Placeholder 2"/>
          <p:cNvSpPr>
            <a:spLocks noGrp="1"/>
          </p:cNvSpPr>
          <p:nvPr>
            <p:ph idx="1"/>
          </p:nvPr>
        </p:nvSpPr>
        <p:spPr/>
        <p:txBody>
          <a:bodyPr>
            <a:normAutofit fontScale="92500"/>
          </a:bodyPr>
          <a:lstStyle/>
          <a:p>
            <a:r>
              <a:rPr lang="en-US" b="1" dirty="0" smtClean="0"/>
              <a:t>Producer  surplus </a:t>
            </a:r>
            <a:r>
              <a:rPr lang="en-US" dirty="0" smtClean="0"/>
              <a:t> is the revenue received by producers that is in excess of the minimum they need to produce a given amount.</a:t>
            </a:r>
          </a:p>
          <a:p>
            <a:pPr lvl="1"/>
            <a:r>
              <a:rPr lang="en-US" dirty="0" smtClean="0"/>
              <a:t>Example:  You are willing to sell shoes you made for $40 a pair but you can get $60.  Your producer surplus is $20. </a:t>
            </a:r>
          </a:p>
          <a:p>
            <a:pPr lvl="1"/>
            <a:r>
              <a:rPr lang="en-US" dirty="0" smtClean="0"/>
              <a:t> Graphically, in a supply and demand system, it is the area above the supply curve and below the price.</a:t>
            </a:r>
          </a:p>
          <a:p>
            <a:pPr lvl="1"/>
            <a:r>
              <a:rPr lang="en-US" dirty="0" smtClean="0"/>
              <a:t>Different producers have different levels of producer surplus.</a:t>
            </a:r>
            <a:endParaRPr lang="en-US" dirty="0"/>
          </a:p>
        </p:txBody>
      </p:sp>
    </p:spTree>
    <p:extLst>
      <p:ext uri="{BB962C8B-B14F-4D97-AF65-F5344CB8AC3E}">
        <p14:creationId xmlns:p14="http://schemas.microsoft.com/office/powerpoint/2010/main" val="262389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Analysis of Tariffs and Quotas </a:t>
            </a:r>
            <a:r>
              <a:rPr lang="en-US" sz="3100" dirty="0" smtClean="0"/>
              <a:t>(3 </a:t>
            </a:r>
            <a:r>
              <a:rPr lang="en-US" sz="3100" dirty="0"/>
              <a:t>of 7)</a:t>
            </a:r>
            <a:endParaRPr lang="en-US" dirty="0"/>
          </a:p>
        </p:txBody>
      </p:sp>
      <p:sp>
        <p:nvSpPr>
          <p:cNvPr id="3" name="Content Placeholder 2" descr="The figure is a standard graph of supply and demand for milk with the demand curve sloping down and the supply curve up.  The price of a gallon is measured on the vertical axis and the quantity of output is on the horzontal.  The equilibrium price and output are $3.20 per gallon and 10,000 gallons. Consumer surplus is the area below the demand curve but above $3.20.  Producer surplus is the area above the supply curve but less than $3.20." title="Figure 6.1"/>
          <p:cNvSpPr>
            <a:spLocks noGrp="1"/>
          </p:cNvSpPr>
          <p:nvPr>
            <p:ph idx="1"/>
          </p:nvPr>
        </p:nvSpPr>
        <p:spPr/>
        <p:txBody>
          <a:bodyPr>
            <a:normAutofit/>
          </a:bodyPr>
          <a:lstStyle/>
          <a:p>
            <a:pPr marL="0" indent="0" algn="ctr">
              <a:buNone/>
            </a:pPr>
            <a:endParaRPr lang="en-US" dirty="0"/>
          </a:p>
          <a:p>
            <a:pPr marL="0" indent="0" algn="ctr">
              <a:buNone/>
            </a:pPr>
            <a:endParaRPr lang="en-US" dirty="0" smtClean="0"/>
          </a:p>
        </p:txBody>
      </p:sp>
      <p:pic>
        <p:nvPicPr>
          <p:cNvPr id="4" name="Picture 3" descr="The graph plots price versus gallons. &#10;• The rising S curve intersects the falling D curve at (10,000, 3 dollars and 20 cents).&#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0416" y="1852515"/>
            <a:ext cx="6043168" cy="4021331"/>
          </a:xfrm>
          <a:prstGeom prst="rect">
            <a:avLst/>
          </a:prstGeom>
        </p:spPr>
      </p:pic>
    </p:spTree>
    <p:extLst>
      <p:ext uri="{BB962C8B-B14F-4D97-AF65-F5344CB8AC3E}">
        <p14:creationId xmlns:p14="http://schemas.microsoft.com/office/powerpoint/2010/main" val="2603162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2584</Words>
  <Application>Microsoft Office PowerPoint</Application>
  <PresentationFormat>On-screen Show (4:3)</PresentationFormat>
  <Paragraphs>298</Paragraphs>
  <Slides>39</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Arial</vt:lpstr>
      <vt:lpstr>Calibri</vt:lpstr>
      <vt:lpstr>Courier New</vt:lpstr>
      <vt:lpstr>Frutiger-BoldCn</vt:lpstr>
      <vt:lpstr>MathematicalPi-One</vt:lpstr>
      <vt:lpstr>Symbol</vt:lpstr>
      <vt:lpstr>Times New Roman</vt:lpstr>
      <vt:lpstr>TimesTen-Roman</vt:lpstr>
      <vt:lpstr>Verdana</vt:lpstr>
      <vt:lpstr>Wingdings</vt:lpstr>
      <vt:lpstr>Office Theme</vt:lpstr>
      <vt:lpstr>International Economics</vt:lpstr>
      <vt:lpstr>Learning Objectives (1 of 2)</vt:lpstr>
      <vt:lpstr>Learning Objectives (1 of 2)</vt:lpstr>
      <vt:lpstr>Introduction to Tariffs and Quotas  (1 of 3)</vt:lpstr>
      <vt:lpstr>Introduction to Tariffs and Quotas  (2 of 3)</vt:lpstr>
      <vt:lpstr>Introduction to Tariffs and Quotas  (3 of 3)</vt:lpstr>
      <vt:lpstr>Analysis of Tariffs and Quotas (1 of 7)</vt:lpstr>
      <vt:lpstr>Analysis of Tariffs and Quotas (2 of 7)</vt:lpstr>
      <vt:lpstr>Analysis of Tariffs and Quotas (3 of 7)</vt:lpstr>
      <vt:lpstr>Analysis of Tariffs and Quotas (4 of 7)</vt:lpstr>
      <vt:lpstr>Analysis of Tariffs and Quotas (5 of 7)</vt:lpstr>
      <vt:lpstr>Analysis of Tariffs and Quotas (6 of 7)</vt:lpstr>
      <vt:lpstr>Analysis of Tariffs and Quotas (7 of 7)</vt:lpstr>
      <vt:lpstr>Resource Allocation and Income Distribution Effects (1 of 6)</vt:lpstr>
      <vt:lpstr>Resource Allocation and Income Distribution Effects (2 of 6)</vt:lpstr>
      <vt:lpstr>Resource Allocation and Income Distribution Effects (3 of 6)</vt:lpstr>
      <vt:lpstr>Resource Allocation and Income Distribution Effects (4 of 6)</vt:lpstr>
      <vt:lpstr>Resource Allocation and Income Distribution Effects (5 of 6)</vt:lpstr>
      <vt:lpstr>Resource Allocation and Income Distribution Effects (6 of 6)</vt:lpstr>
      <vt:lpstr>Other Costs of Tariffs</vt:lpstr>
      <vt:lpstr>Case Study:  A Comparison of  Tariff Rates (1 of 2)</vt:lpstr>
      <vt:lpstr>Case Study:  A Comparison of  Tariff Rates (2 of 2)</vt:lpstr>
      <vt:lpstr>Tariffs and the Large Country Case  (1 of 3)</vt:lpstr>
      <vt:lpstr>Tariffs and the Large Country Case  (2 of 3)</vt:lpstr>
      <vt:lpstr>Tariffs and the Large Country Case  (3 of 3)</vt:lpstr>
      <vt:lpstr>Nominal and Effective Rates of Protection (1 of 4)</vt:lpstr>
      <vt:lpstr>Nominal and Effective Rates of Protection (2 of 4)</vt:lpstr>
      <vt:lpstr>Nominal and Effective Rates of Protection (3 of 4)</vt:lpstr>
      <vt:lpstr>Nominal and Effective Rates of Protection (4 of 4)</vt:lpstr>
      <vt:lpstr>Quotas (1 of 5)</vt:lpstr>
      <vt:lpstr>Quotas (2 of 5)</vt:lpstr>
      <vt:lpstr>Quotas (3 of 5)</vt:lpstr>
      <vt:lpstr>Quotas (4 of 5)</vt:lpstr>
      <vt:lpstr>Quotas (5 of 5)</vt:lpstr>
      <vt:lpstr>Other Forms of Protection (1 of 2)</vt:lpstr>
      <vt:lpstr>Other Forms of Protection (2 of 2)</vt:lpstr>
      <vt:lpstr>Case Study:  Intellectual Property  (1 of 2)</vt:lpstr>
      <vt:lpstr>Case Study:  Intellectual Property  (2 of 2)</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Jasmin Joyce Sevilla</cp:lastModifiedBy>
  <cp:revision>31</cp:revision>
  <dcterms:created xsi:type="dcterms:W3CDTF">2016-09-26T18:17:23Z</dcterms:created>
  <dcterms:modified xsi:type="dcterms:W3CDTF">2017-03-09T11:07:35Z</dcterms:modified>
</cp:coreProperties>
</file>