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8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90"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374" autoAdjust="0"/>
  </p:normalViewPr>
  <p:slideViewPr>
    <p:cSldViewPr snapToGrid="0" snapToObjects="1">
      <p:cViewPr varScale="1">
        <p:scale>
          <a:sx n="69" d="100"/>
          <a:sy n="69" d="100"/>
        </p:scale>
        <p:origin x="14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0764E8-8030-44A4-A80B-DAA2EC04FEEC}" type="datetimeFigureOut">
              <a:rPr lang="en-US" smtClean="0"/>
              <a:t>3/2/2017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30AED-4477-4BDD-ABC5-C2418E1DC941}" type="slidenum">
              <a:rPr lang="en-US" smtClean="0"/>
              <a:t>‹#›</a:t>
            </a:fld>
            <a:endParaRPr lang="en-US"/>
          </a:p>
        </p:txBody>
      </p:sp>
    </p:spTree>
    <p:extLst>
      <p:ext uri="{BB962C8B-B14F-4D97-AF65-F5344CB8AC3E}">
        <p14:creationId xmlns:p14="http://schemas.microsoft.com/office/powerpoint/2010/main" val="846931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1794683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32</a:t>
            </a:fld>
            <a:endParaRPr lang="en-US" dirty="0"/>
          </a:p>
        </p:txBody>
      </p:sp>
    </p:spTree>
    <p:extLst>
      <p:ext uri="{BB962C8B-B14F-4D97-AF65-F5344CB8AC3E}">
        <p14:creationId xmlns:p14="http://schemas.microsoft.com/office/powerpoint/2010/main" val="2877865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1954E3-FFB5-9C42-87B7-935B3FAF5637}"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2979906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1954E3-FFB5-9C42-87B7-935B3FAF5637}"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3280293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1954E3-FFB5-9C42-87B7-935B3FAF5637}"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548944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3/2/2017</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307730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FA3"/>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defRPr/>
            </a:lvl1pPr>
            <a:lvl2pPr>
              <a:buClr>
                <a:srgbClr val="007FA3"/>
              </a:buClr>
              <a:defRPr/>
            </a:lvl2pPr>
            <a:lvl3pPr marL="1143000" indent="-228600">
              <a:buClr>
                <a:srgbClr val="007FA3"/>
              </a:buClr>
              <a:buFont typeface="Wingdings" panose="05000000000000000000" pitchFamily="2" charset="2"/>
              <a:buChar char="§"/>
              <a:defRPr/>
            </a:lvl3pPr>
            <a:lvl4pPr marL="1600200" indent="-228600">
              <a:buClr>
                <a:srgbClr val="007FA3"/>
              </a:buClr>
              <a:buFont typeface="Courier New" panose="02070309020205020404" pitchFamily="49" charset="0"/>
              <a:buChar char="o"/>
              <a:defRPr/>
            </a:lvl4pPr>
            <a:lvl5pPr>
              <a:buClr>
                <a:srgbClr val="007FA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D1954E3-FFB5-9C42-87B7-935B3FAF5637}"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459421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1954E3-FFB5-9C42-87B7-935B3FAF5637}" type="datetimeFigureOut">
              <a:rPr lang="en-US" smtClean="0"/>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1671891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1954E3-FFB5-9C42-87B7-935B3FAF5637}" type="datetimeFigureOut">
              <a:rPr lang="en-US" smtClean="0"/>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604220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1954E3-FFB5-9C42-87B7-935B3FAF5637}" type="datetimeFigureOut">
              <a:rPr lang="en-US" smtClean="0"/>
              <a:t>3/2/2017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131467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1954E3-FFB5-9C42-87B7-935B3FAF5637}" type="datetimeFigureOut">
              <a:rPr lang="en-US" smtClean="0"/>
              <a:t>3/2/2017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2695412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954E3-FFB5-9C42-87B7-935B3FAF5637}" type="datetimeFigureOut">
              <a:rPr lang="en-US" smtClean="0"/>
              <a:t>3/2/2017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3338693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1954E3-FFB5-9C42-87B7-935B3FAF5637}" type="datetimeFigureOut">
              <a:rPr lang="en-US" smtClean="0"/>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126346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1954E3-FFB5-9C42-87B7-935B3FAF5637}" type="datetimeFigureOut">
              <a:rPr lang="en-US" smtClean="0"/>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B3831-1E9A-554C-8DBC-4E3370FEDE5E}" type="slidenum">
              <a:rPr lang="en-US" smtClean="0"/>
              <a:t>‹#›</a:t>
            </a:fld>
            <a:endParaRPr lang="en-US"/>
          </a:p>
        </p:txBody>
      </p:sp>
    </p:spTree>
    <p:extLst>
      <p:ext uri="{BB962C8B-B14F-4D97-AF65-F5344CB8AC3E}">
        <p14:creationId xmlns:p14="http://schemas.microsoft.com/office/powerpoint/2010/main" val="2501775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1954E3-FFB5-9C42-87B7-935B3FAF5637}" type="datetimeFigureOut">
              <a:rPr lang="en-US" smtClean="0"/>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B3831-1E9A-554C-8DBC-4E3370FEDE5E}" type="slidenum">
              <a:rPr lang="en-US" smtClean="0"/>
              <a:t>‹#›</a:t>
            </a:fld>
            <a:endParaRPr lang="en-US"/>
          </a:p>
        </p:txBody>
      </p:sp>
      <p:pic>
        <p:nvPicPr>
          <p:cNvPr id="7" name="Shape 23" descr="Pearson Logo"/>
          <p:cNvPicPr preferRelativeResize="0"/>
          <p:nvPr userDrawn="1"/>
        </p:nvPicPr>
        <p:blipFill rotWithShape="1">
          <a:blip r:embed="rId14">
            <a:alphaModFix/>
          </a:blip>
          <a:srcRect/>
          <a:stretch/>
        </p:blipFill>
        <p:spPr>
          <a:xfrm>
            <a:off x="7990972" y="6147965"/>
            <a:ext cx="695828" cy="492969"/>
          </a:xfrm>
          <a:prstGeom prst="rect">
            <a:avLst/>
          </a:prstGeom>
          <a:noFill/>
          <a:ln>
            <a:noFill/>
          </a:ln>
        </p:spPr>
      </p:pic>
      <p:sp>
        <p:nvSpPr>
          <p:cNvPr id="8" name="Footer Placeholder 4"/>
          <p:cNvSpPr txBox="1">
            <a:spLocks/>
          </p:cNvSpPr>
          <p:nvPr userDrawn="1"/>
        </p:nvSpPr>
        <p:spPr>
          <a:xfrm>
            <a:off x="-110723" y="6394450"/>
            <a:ext cx="6934200" cy="327025"/>
          </a:xfrm>
          <a:prstGeom prst="rect">
            <a:avLst/>
          </a:prstGeom>
        </p:spPr>
        <p:txBody>
          <a:bodyPr vert="horz" lIns="91440" tIns="45720" rIns="91440" bIns="45720" rtlCol="0" anchor="ctr"/>
          <a:lstStyle>
            <a:defPPr>
              <a:defRPr lang="en-US"/>
            </a:defPPr>
            <a:lvl1pPr marL="0" algn="ctr"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dirty="0" smtClean="0"/>
              <a:t>Copyright © 2018, 2014, 2011 Pearson Education, Inc. All Rights Reserved</a:t>
            </a:r>
            <a:endParaRPr lang="en-US" dirty="0"/>
          </a:p>
        </p:txBody>
      </p:sp>
    </p:spTree>
    <p:extLst>
      <p:ext uri="{BB962C8B-B14F-4D97-AF65-F5344CB8AC3E}">
        <p14:creationId xmlns:p14="http://schemas.microsoft.com/office/powerpoint/2010/main" val="4191967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a:t>
            </a:r>
            <a:r>
              <a:rPr lang="en-IN" sz="4000" b="1" dirty="0" smtClean="0"/>
              <a:t>7</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Commercial Policy</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2078696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Agricultural Subsidies </a:t>
            </a:r>
            <a:br>
              <a:rPr lang="en-US" dirty="0" smtClean="0"/>
            </a:br>
            <a:r>
              <a:rPr lang="en-US" sz="3100" dirty="0" smtClean="0"/>
              <a:t>(1 of 2)</a:t>
            </a:r>
            <a:endParaRPr lang="en-US" sz="3100" dirty="0"/>
          </a:p>
        </p:txBody>
      </p:sp>
      <p:sp>
        <p:nvSpPr>
          <p:cNvPr id="3" name="Content Placeholder 2"/>
          <p:cNvSpPr>
            <a:spLocks noGrp="1"/>
          </p:cNvSpPr>
          <p:nvPr>
            <p:ph idx="1"/>
          </p:nvPr>
        </p:nvSpPr>
        <p:spPr/>
        <p:txBody>
          <a:bodyPr>
            <a:normAutofit fontScale="92500" lnSpcReduction="20000"/>
          </a:bodyPr>
          <a:lstStyle/>
          <a:p>
            <a:r>
              <a:rPr lang="en-US" dirty="0" smtClean="0"/>
              <a:t>Agriculture is a very sensitive industry.</a:t>
            </a:r>
          </a:p>
          <a:p>
            <a:pPr lvl="1"/>
            <a:r>
              <a:rPr lang="en-US" dirty="0" smtClean="0"/>
              <a:t>Historically, it was not subject to the GATT and the WTO agreements.</a:t>
            </a:r>
          </a:p>
          <a:p>
            <a:pPr lvl="1"/>
            <a:r>
              <a:rPr lang="en-US" dirty="0" smtClean="0"/>
              <a:t>Beginning in the mid-1990s there were efforts to begin to write rules to limit protection and subsidies;  these efforts have not gone far.</a:t>
            </a:r>
          </a:p>
          <a:p>
            <a:endParaRPr lang="en-US" dirty="0" smtClean="0"/>
          </a:p>
          <a:p>
            <a:r>
              <a:rPr lang="en-US" dirty="0" smtClean="0"/>
              <a:t>Subsidies are both harmful and beneficial.</a:t>
            </a:r>
          </a:p>
          <a:p>
            <a:pPr lvl="1"/>
            <a:r>
              <a:rPr lang="en-US" dirty="0" smtClean="0"/>
              <a:t>When rich countries subsidize, it can hurt farmers in poor countries.</a:t>
            </a:r>
          </a:p>
          <a:p>
            <a:pPr lvl="1"/>
            <a:r>
              <a:rPr lang="en-US" dirty="0" smtClean="0"/>
              <a:t>At the same time, it makes food cheaper.</a:t>
            </a:r>
            <a:endParaRPr lang="en-US" dirty="0"/>
          </a:p>
        </p:txBody>
      </p:sp>
    </p:spTree>
    <p:extLst>
      <p:ext uri="{BB962C8B-B14F-4D97-AF65-F5344CB8AC3E}">
        <p14:creationId xmlns:p14="http://schemas.microsoft.com/office/powerpoint/2010/main" val="3411914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Case Study:  Agricultural Subsidies </a:t>
            </a:r>
            <a:br>
              <a:rPr lang="en-US" b="1" dirty="0">
                <a:solidFill>
                  <a:srgbClr val="007FA3"/>
                </a:solidFill>
              </a:rPr>
            </a:br>
            <a:r>
              <a:rPr lang="en-US" sz="3100" b="1" dirty="0" smtClean="0">
                <a:solidFill>
                  <a:srgbClr val="007FA3"/>
                </a:solidFill>
              </a:rPr>
              <a:t>(2 </a:t>
            </a:r>
            <a:r>
              <a:rPr lang="en-US" sz="3100" b="1" dirty="0">
                <a:solidFill>
                  <a:srgbClr val="007FA3"/>
                </a:solidFill>
              </a:rPr>
              <a:t>of 2)</a:t>
            </a:r>
            <a:endParaRPr lang="en-US" b="1" dirty="0">
              <a:solidFill>
                <a:srgbClr val="007FA3"/>
              </a:solidFill>
            </a:endParaRP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1814509094"/>
              </p:ext>
            </p:extLst>
          </p:nvPr>
        </p:nvGraphicFramePr>
        <p:xfrm>
          <a:off x="457200" y="1600200"/>
          <a:ext cx="8229600" cy="2627820"/>
        </p:xfrm>
        <a:graphic>
          <a:graphicData uri="http://schemas.openxmlformats.org/drawingml/2006/table">
            <a:tbl>
              <a:tblPr firstRow="1" bandRow="1">
                <a:tableStyleId>{BC89EF96-8CEA-46FF-86C4-4CE0E7609802}</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437970">
                <a:tc>
                  <a:txBody>
                    <a:bodyPr/>
                    <a:lstStyle/>
                    <a:p>
                      <a:r>
                        <a:rPr lang="en-US" sz="1800" b="1" dirty="0" smtClean="0">
                          <a:solidFill>
                            <a:schemeClr val="bg1"/>
                          </a:solidFill>
                          <a:effectLst/>
                          <a:latin typeface="Times New Roman"/>
                          <a:ea typeface="Times New Roman"/>
                          <a:cs typeface="Frutiger-BoldCn"/>
                        </a:rPr>
                        <a:t> </a:t>
                      </a:r>
                      <a:r>
                        <a:rPr lang="en-US" dirty="0" smtClean="0">
                          <a:solidFill>
                            <a:schemeClr val="bg1"/>
                          </a:solidFill>
                        </a:rPr>
                        <a:t>Blank</a:t>
                      </a:r>
                      <a:endParaRPr lang="en-US" dirty="0"/>
                    </a:p>
                  </a:txBody>
                  <a:tcPr marL="44873" marR="44873"/>
                </a:tc>
                <a:tc>
                  <a:txBody>
                    <a:bodyPr/>
                    <a:lstStyle/>
                    <a:p>
                      <a:pPr algn="ctr"/>
                      <a:r>
                        <a:rPr lang="en-US" dirty="0" smtClean="0"/>
                        <a:t>Millions</a:t>
                      </a:r>
                      <a:r>
                        <a:rPr lang="en-US" baseline="0" dirty="0" smtClean="0"/>
                        <a:t> of dollars</a:t>
                      </a:r>
                      <a:endParaRPr lang="en-US" dirty="0"/>
                    </a:p>
                  </a:txBody>
                  <a:tcPr marL="44873" marR="44873"/>
                </a:tc>
                <a:tc>
                  <a:txBody>
                    <a:bodyPr/>
                    <a:lstStyle/>
                    <a:p>
                      <a:pPr algn="ctr"/>
                      <a:r>
                        <a:rPr lang="en-US" dirty="0" smtClean="0"/>
                        <a:t>As percent</a:t>
                      </a:r>
                      <a:r>
                        <a:rPr lang="en-US" baseline="0" dirty="0" smtClean="0"/>
                        <a:t> of farm income</a:t>
                      </a:r>
                      <a:endParaRPr lang="en-US" dirty="0"/>
                    </a:p>
                  </a:txBody>
                  <a:tcPr marL="44873" marR="44873"/>
                </a:tc>
                <a:extLst>
                  <a:ext uri="{0D108BD9-81ED-4DB2-BD59-A6C34878D82A}">
                    <a16:rowId xmlns:a16="http://schemas.microsoft.com/office/drawing/2014/main" val="10000"/>
                  </a:ext>
                </a:extLst>
              </a:tr>
              <a:tr h="437970">
                <a:tc>
                  <a:txBody>
                    <a:bodyPr/>
                    <a:lstStyle/>
                    <a:p>
                      <a:r>
                        <a:rPr lang="en-US" dirty="0" smtClean="0"/>
                        <a:t>Australia</a:t>
                      </a:r>
                      <a:endParaRPr lang="en-US" dirty="0"/>
                    </a:p>
                  </a:txBody>
                  <a:tcPr marL="44873" marR="44873"/>
                </a:tc>
                <a:tc>
                  <a:txBody>
                    <a:bodyPr/>
                    <a:lstStyle/>
                    <a:p>
                      <a:pPr algn="ctr"/>
                      <a:r>
                        <a:rPr lang="en-US" dirty="0" smtClean="0"/>
                        <a:t>1,070</a:t>
                      </a:r>
                      <a:endParaRPr lang="en-US" dirty="0"/>
                    </a:p>
                  </a:txBody>
                  <a:tcPr marL="44873" marR="44873"/>
                </a:tc>
                <a:tc>
                  <a:txBody>
                    <a:bodyPr/>
                    <a:lstStyle/>
                    <a:p>
                      <a:pPr algn="ctr"/>
                      <a:r>
                        <a:rPr lang="en-US" dirty="0" smtClean="0"/>
                        <a:t>2.3</a:t>
                      </a:r>
                      <a:endParaRPr lang="en-US" dirty="0"/>
                    </a:p>
                  </a:txBody>
                  <a:tcPr marL="44873" marR="44873"/>
                </a:tc>
                <a:extLst>
                  <a:ext uri="{0D108BD9-81ED-4DB2-BD59-A6C34878D82A}">
                    <a16:rowId xmlns:a16="http://schemas.microsoft.com/office/drawing/2014/main" val="10001"/>
                  </a:ext>
                </a:extLst>
              </a:tr>
              <a:tr h="437970">
                <a:tc>
                  <a:txBody>
                    <a:bodyPr/>
                    <a:lstStyle/>
                    <a:p>
                      <a:r>
                        <a:rPr lang="en-US" dirty="0" smtClean="0"/>
                        <a:t>Canada</a:t>
                      </a:r>
                      <a:endParaRPr lang="en-US" dirty="0"/>
                    </a:p>
                  </a:txBody>
                  <a:tcPr marL="44873" marR="44873"/>
                </a:tc>
                <a:tc>
                  <a:txBody>
                    <a:bodyPr/>
                    <a:lstStyle/>
                    <a:p>
                      <a:pPr algn="ctr"/>
                      <a:r>
                        <a:rPr lang="en-US" dirty="0" smtClean="0"/>
                        <a:t>4,618</a:t>
                      </a:r>
                      <a:endParaRPr lang="en-US" dirty="0"/>
                    </a:p>
                  </a:txBody>
                  <a:tcPr marL="44873" marR="44873"/>
                </a:tc>
                <a:tc>
                  <a:txBody>
                    <a:bodyPr/>
                    <a:lstStyle/>
                    <a:p>
                      <a:pPr algn="ctr"/>
                      <a:r>
                        <a:rPr lang="en-US" dirty="0" smtClean="0"/>
                        <a:t>9.0</a:t>
                      </a:r>
                      <a:endParaRPr lang="en-US" dirty="0"/>
                    </a:p>
                  </a:txBody>
                  <a:tcPr marL="44873" marR="44873"/>
                </a:tc>
                <a:extLst>
                  <a:ext uri="{0D108BD9-81ED-4DB2-BD59-A6C34878D82A}">
                    <a16:rowId xmlns:a16="http://schemas.microsoft.com/office/drawing/2014/main" val="10002"/>
                  </a:ext>
                </a:extLst>
              </a:tr>
              <a:tr h="437970">
                <a:tc>
                  <a:txBody>
                    <a:bodyPr/>
                    <a:lstStyle/>
                    <a:p>
                      <a:r>
                        <a:rPr lang="en-US" dirty="0" smtClean="0"/>
                        <a:t>European Union</a:t>
                      </a:r>
                      <a:endParaRPr lang="en-US" dirty="0"/>
                    </a:p>
                  </a:txBody>
                  <a:tcPr marL="44873" marR="44873"/>
                </a:tc>
                <a:tc>
                  <a:txBody>
                    <a:bodyPr/>
                    <a:lstStyle/>
                    <a:p>
                      <a:pPr algn="ctr"/>
                      <a:r>
                        <a:rPr lang="en-US" dirty="0" smtClean="0"/>
                        <a:t>106,902</a:t>
                      </a:r>
                      <a:endParaRPr lang="en-US" dirty="0"/>
                    </a:p>
                  </a:txBody>
                  <a:tcPr marL="44873" marR="44873"/>
                </a:tc>
                <a:tc>
                  <a:txBody>
                    <a:bodyPr/>
                    <a:lstStyle/>
                    <a:p>
                      <a:pPr algn="ctr"/>
                      <a:r>
                        <a:rPr lang="en-US" dirty="0" smtClean="0"/>
                        <a:t>18.4</a:t>
                      </a:r>
                      <a:endParaRPr lang="en-US" dirty="0"/>
                    </a:p>
                  </a:txBody>
                  <a:tcPr marL="44873" marR="44873"/>
                </a:tc>
                <a:extLst>
                  <a:ext uri="{0D108BD9-81ED-4DB2-BD59-A6C34878D82A}">
                    <a16:rowId xmlns:a16="http://schemas.microsoft.com/office/drawing/2014/main" val="10003"/>
                  </a:ext>
                </a:extLst>
              </a:tr>
              <a:tr h="437970">
                <a:tc>
                  <a:txBody>
                    <a:bodyPr/>
                    <a:lstStyle/>
                    <a:p>
                      <a:r>
                        <a:rPr lang="en-US" dirty="0" smtClean="0"/>
                        <a:t>Japan</a:t>
                      </a:r>
                      <a:endParaRPr lang="en-US" dirty="0"/>
                    </a:p>
                  </a:txBody>
                  <a:tcPr marL="44873" marR="44873"/>
                </a:tc>
                <a:tc>
                  <a:txBody>
                    <a:bodyPr/>
                    <a:lstStyle/>
                    <a:p>
                      <a:pPr algn="ctr"/>
                      <a:r>
                        <a:rPr lang="en-US" dirty="0" smtClean="0"/>
                        <a:t>44,256</a:t>
                      </a:r>
                      <a:endParaRPr lang="en-US" dirty="0"/>
                    </a:p>
                  </a:txBody>
                  <a:tcPr marL="44873" marR="44873"/>
                </a:tc>
                <a:tc>
                  <a:txBody>
                    <a:bodyPr/>
                    <a:lstStyle/>
                    <a:p>
                      <a:pPr algn="ctr"/>
                      <a:r>
                        <a:rPr lang="en-US" dirty="0" smtClean="0"/>
                        <a:t>49.2</a:t>
                      </a:r>
                      <a:endParaRPr lang="en-US" dirty="0"/>
                    </a:p>
                  </a:txBody>
                  <a:tcPr marL="44873" marR="44873"/>
                </a:tc>
                <a:extLst>
                  <a:ext uri="{0D108BD9-81ED-4DB2-BD59-A6C34878D82A}">
                    <a16:rowId xmlns:a16="http://schemas.microsoft.com/office/drawing/2014/main" val="10004"/>
                  </a:ext>
                </a:extLst>
              </a:tr>
              <a:tr h="437970">
                <a:tc>
                  <a:txBody>
                    <a:bodyPr/>
                    <a:lstStyle/>
                    <a:p>
                      <a:r>
                        <a:rPr lang="en-US" dirty="0" smtClean="0"/>
                        <a:t>United States</a:t>
                      </a:r>
                      <a:endParaRPr lang="en-US" dirty="0"/>
                    </a:p>
                  </a:txBody>
                  <a:tcPr marL="44873" marR="44873"/>
                </a:tc>
                <a:tc>
                  <a:txBody>
                    <a:bodyPr/>
                    <a:lstStyle/>
                    <a:p>
                      <a:pPr algn="ctr"/>
                      <a:r>
                        <a:rPr lang="en-US" dirty="0" smtClean="0"/>
                        <a:t>41,461</a:t>
                      </a:r>
                      <a:endParaRPr lang="en-US" dirty="0"/>
                    </a:p>
                  </a:txBody>
                  <a:tcPr marL="44873" marR="44873"/>
                </a:tc>
                <a:tc>
                  <a:txBody>
                    <a:bodyPr/>
                    <a:lstStyle/>
                    <a:p>
                      <a:pPr algn="ctr"/>
                      <a:r>
                        <a:rPr lang="en-US" dirty="0" smtClean="0"/>
                        <a:t>9.8</a:t>
                      </a:r>
                      <a:endParaRPr lang="en-US" dirty="0"/>
                    </a:p>
                  </a:txBody>
                  <a:tcPr marL="44873" marR="44873"/>
                </a:tc>
                <a:extLst>
                  <a:ext uri="{0D108BD9-81ED-4DB2-BD59-A6C34878D82A}">
                    <a16:rowId xmlns:a16="http://schemas.microsoft.com/office/drawing/2014/main" val="10005"/>
                  </a:ext>
                </a:extLst>
              </a:tr>
            </a:tbl>
          </a:graphicData>
        </a:graphic>
      </p:graphicFrame>
      <p:sp>
        <p:nvSpPr>
          <p:cNvPr id="5" name="Content Placeholder 4"/>
          <p:cNvSpPr>
            <a:spLocks noGrp="1"/>
          </p:cNvSpPr>
          <p:nvPr>
            <p:ph sz="half" idx="2"/>
          </p:nvPr>
        </p:nvSpPr>
        <p:spPr>
          <a:xfrm>
            <a:off x="457200" y="4578963"/>
            <a:ext cx="8229600" cy="1547200"/>
          </a:xfrm>
        </p:spPr>
        <p:txBody>
          <a:bodyPr>
            <a:normAutofit fontScale="70000" lnSpcReduction="20000"/>
          </a:bodyPr>
          <a:lstStyle/>
          <a:p>
            <a:r>
              <a:rPr lang="en-US" dirty="0" smtClean="0"/>
              <a:t>Subsidies are U.S. dollars, in 2009.</a:t>
            </a:r>
          </a:p>
          <a:p>
            <a:r>
              <a:rPr lang="en-US" dirty="0" smtClean="0"/>
              <a:t>The EU subsidizes the most, but Japan’s farmers depend more on subsidies.</a:t>
            </a:r>
          </a:p>
          <a:p>
            <a:r>
              <a:rPr lang="en-US" dirty="0" smtClean="0"/>
              <a:t>Australia has low levels of subsidies;  it has a strong comparative advantage in some agricultural products.</a:t>
            </a:r>
            <a:endParaRPr lang="en-US" dirty="0"/>
          </a:p>
        </p:txBody>
      </p:sp>
    </p:spTree>
    <p:extLst>
      <p:ext uri="{BB962C8B-B14F-4D97-AF65-F5344CB8AC3E}">
        <p14:creationId xmlns:p14="http://schemas.microsoft.com/office/powerpoint/2010/main" val="1351522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Nations </a:t>
            </a:r>
            <a:r>
              <a:rPr lang="en-US" dirty="0"/>
              <a:t>P</a:t>
            </a:r>
            <a:r>
              <a:rPr lang="en-US" dirty="0" smtClean="0"/>
              <a:t>rotect their </a:t>
            </a:r>
            <a:r>
              <a:rPr lang="en-US" dirty="0"/>
              <a:t>I</a:t>
            </a:r>
            <a:r>
              <a:rPr lang="en-US" dirty="0" smtClean="0"/>
              <a:t>ndustries </a:t>
            </a:r>
            <a:br>
              <a:rPr lang="en-US" dirty="0" smtClean="0"/>
            </a:br>
            <a:r>
              <a:rPr lang="en-US" sz="3100" dirty="0" smtClean="0"/>
              <a:t>(1 of 9)</a:t>
            </a:r>
            <a:endParaRPr lang="en-US" sz="3100" dirty="0"/>
          </a:p>
        </p:txBody>
      </p:sp>
      <p:sp>
        <p:nvSpPr>
          <p:cNvPr id="3" name="Content Placeholder 2"/>
          <p:cNvSpPr>
            <a:spLocks noGrp="1"/>
          </p:cNvSpPr>
          <p:nvPr>
            <p:ph idx="1"/>
          </p:nvPr>
        </p:nvSpPr>
        <p:spPr/>
        <p:txBody>
          <a:bodyPr>
            <a:normAutofit lnSpcReduction="10000"/>
          </a:bodyPr>
          <a:lstStyle/>
          <a:p>
            <a:r>
              <a:rPr lang="en-US" dirty="0" smtClean="0"/>
              <a:t>Nations give many reasons:</a:t>
            </a:r>
          </a:p>
          <a:p>
            <a:pPr lvl="1"/>
            <a:r>
              <a:rPr lang="en-US" dirty="0" smtClean="0"/>
              <a:t>Revenue;</a:t>
            </a:r>
          </a:p>
          <a:p>
            <a:pPr lvl="1"/>
            <a:r>
              <a:rPr lang="en-US" dirty="0" smtClean="0"/>
              <a:t>To protect jobs;</a:t>
            </a:r>
          </a:p>
          <a:p>
            <a:pPr lvl="1"/>
            <a:r>
              <a:rPr lang="en-US" dirty="0" smtClean="0"/>
              <a:t>Infant industry arguments;</a:t>
            </a:r>
          </a:p>
          <a:p>
            <a:pPr lvl="1"/>
            <a:r>
              <a:rPr lang="en-US" dirty="0" smtClean="0"/>
              <a:t>National security;</a:t>
            </a:r>
          </a:p>
          <a:p>
            <a:pPr lvl="1"/>
            <a:r>
              <a:rPr lang="en-US" dirty="0" smtClean="0"/>
              <a:t>Cultural protection;</a:t>
            </a:r>
          </a:p>
          <a:p>
            <a:pPr lvl="1"/>
            <a:r>
              <a:rPr lang="en-US" dirty="0" smtClean="0"/>
              <a:t>Retaliation.</a:t>
            </a:r>
          </a:p>
          <a:p>
            <a:r>
              <a:rPr lang="en-US" dirty="0" smtClean="0"/>
              <a:t>Some of the reasons given are valid, many are not.  Let’s look at them in more detail.</a:t>
            </a:r>
          </a:p>
          <a:p>
            <a:pPr lvl="1"/>
            <a:endParaRPr lang="en-US" dirty="0"/>
          </a:p>
        </p:txBody>
      </p:sp>
    </p:spTree>
    <p:extLst>
      <p:ext uri="{BB962C8B-B14F-4D97-AF65-F5344CB8AC3E}">
        <p14:creationId xmlns:p14="http://schemas.microsoft.com/office/powerpoint/2010/main" val="169203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Nations Protect their Industries </a:t>
            </a:r>
            <a:br>
              <a:rPr lang="en-US" dirty="0"/>
            </a:br>
            <a:r>
              <a:rPr lang="en-US" sz="3100" dirty="0" smtClean="0"/>
              <a:t>(2 </a:t>
            </a:r>
            <a:r>
              <a:rPr lang="en-US" sz="3100" dirty="0"/>
              <a:t>of 9)</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Revenue.</a:t>
            </a:r>
          </a:p>
          <a:p>
            <a:pPr lvl="1"/>
            <a:r>
              <a:rPr lang="en-US" dirty="0" smtClean="0"/>
              <a:t>This is particularly important for some poor countries.  Tariffs are relatively easy to assess and collect.</a:t>
            </a:r>
          </a:p>
          <a:p>
            <a:pPr lvl="1"/>
            <a:r>
              <a:rPr lang="en-US" dirty="0" smtClean="0"/>
              <a:t>Income taxes, sales, and value added taxes require more administrative apparatus, accounting, bureaucracy, etc.  </a:t>
            </a:r>
          </a:p>
          <a:p>
            <a:pPr marL="514350" indent="-457200"/>
            <a:endParaRPr lang="en-US" dirty="0" smtClean="0"/>
          </a:p>
          <a:p>
            <a:pPr marL="514350" indent="-457200"/>
            <a:r>
              <a:rPr lang="en-US" dirty="0" smtClean="0"/>
              <a:t>Generally speaking, as countries become richer, they depend less on tariffs as a source of government revenue.</a:t>
            </a:r>
            <a:endParaRPr lang="en-US" dirty="0"/>
          </a:p>
        </p:txBody>
      </p:sp>
    </p:spTree>
    <p:extLst>
      <p:ext uri="{BB962C8B-B14F-4D97-AF65-F5344CB8AC3E}">
        <p14:creationId xmlns:p14="http://schemas.microsoft.com/office/powerpoint/2010/main" val="3500722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Why Nations Protect their Industries </a:t>
            </a:r>
            <a:br>
              <a:rPr lang="en-US" b="1" dirty="0">
                <a:solidFill>
                  <a:srgbClr val="007FA3"/>
                </a:solidFill>
              </a:rPr>
            </a:br>
            <a:r>
              <a:rPr lang="en-US" sz="3100" b="1" dirty="0" smtClean="0">
                <a:solidFill>
                  <a:srgbClr val="007FA3"/>
                </a:solidFill>
              </a:rPr>
              <a:t>(3 </a:t>
            </a:r>
            <a:r>
              <a:rPr lang="en-US" sz="3100" b="1" dirty="0">
                <a:solidFill>
                  <a:srgbClr val="007FA3"/>
                </a:solidFill>
              </a:rPr>
              <a:t>of 9)</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2459461994"/>
              </p:ext>
            </p:extLst>
          </p:nvPr>
        </p:nvGraphicFramePr>
        <p:xfrm>
          <a:off x="457200" y="1600200"/>
          <a:ext cx="8229600" cy="3718560"/>
        </p:xfrm>
        <a:graphic>
          <a:graphicData uri="http://schemas.openxmlformats.org/drawingml/2006/table">
            <a:tbl>
              <a:tblPr firstRow="1" bandRow="1">
                <a:tableStyleId>{BC89EF96-8CEA-46FF-86C4-4CE0E7609802}</a:tableStyleId>
              </a:tblPr>
              <a:tblGrid>
                <a:gridCol w="1982314">
                  <a:extLst>
                    <a:ext uri="{9D8B030D-6E8A-4147-A177-3AD203B41FA5}">
                      <a16:colId xmlns:a16="http://schemas.microsoft.com/office/drawing/2014/main" val="20000"/>
                    </a:ext>
                  </a:extLst>
                </a:gridCol>
                <a:gridCol w="2005080">
                  <a:extLst>
                    <a:ext uri="{9D8B030D-6E8A-4147-A177-3AD203B41FA5}">
                      <a16:colId xmlns:a16="http://schemas.microsoft.com/office/drawing/2014/main" val="20001"/>
                    </a:ext>
                  </a:extLst>
                </a:gridCol>
                <a:gridCol w="418351">
                  <a:extLst>
                    <a:ext uri="{9D8B030D-6E8A-4147-A177-3AD203B41FA5}">
                      <a16:colId xmlns:a16="http://schemas.microsoft.com/office/drawing/2014/main" val="20002"/>
                    </a:ext>
                  </a:extLst>
                </a:gridCol>
                <a:gridCol w="1887490">
                  <a:extLst>
                    <a:ext uri="{9D8B030D-6E8A-4147-A177-3AD203B41FA5}">
                      <a16:colId xmlns:a16="http://schemas.microsoft.com/office/drawing/2014/main" val="20003"/>
                    </a:ext>
                  </a:extLst>
                </a:gridCol>
                <a:gridCol w="1936365">
                  <a:extLst>
                    <a:ext uri="{9D8B030D-6E8A-4147-A177-3AD203B41FA5}">
                      <a16:colId xmlns:a16="http://schemas.microsoft.com/office/drawing/2014/main" val="20004"/>
                    </a:ext>
                  </a:extLst>
                </a:gridCol>
              </a:tblGrid>
              <a:tr h="600231">
                <a:tc>
                  <a:txBody>
                    <a:bodyPr/>
                    <a:lstStyle/>
                    <a:p>
                      <a:r>
                        <a:rPr lang="en-US" dirty="0" smtClean="0"/>
                        <a:t>Income and</a:t>
                      </a:r>
                      <a:r>
                        <a:rPr lang="en-US" dirty="0" smtClean="0">
                          <a:solidFill>
                            <a:srgbClr val="000000"/>
                          </a:solidFill>
                        </a:rPr>
                        <a:t> country</a:t>
                      </a:r>
                      <a:endParaRPr lang="en-US" dirty="0">
                        <a:solidFill>
                          <a:srgbClr val="000000"/>
                        </a:solidFill>
                      </a:endParaRPr>
                    </a:p>
                  </a:txBody>
                  <a:tcPr marL="44873" marR="44873"/>
                </a:tc>
                <a:tc>
                  <a:txBody>
                    <a:bodyPr/>
                    <a:lstStyle/>
                    <a:p>
                      <a:r>
                        <a:rPr lang="en-US" dirty="0" smtClean="0"/>
                        <a:t>Tariffs</a:t>
                      </a:r>
                      <a:r>
                        <a:rPr lang="en-US" baseline="0" dirty="0" smtClean="0"/>
                        <a:t> as percent of total taxes</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r>
                        <a:rPr lang="en-US" sz="500" b="1" dirty="0" smtClean="0">
                          <a:solidFill>
                            <a:schemeClr val="tx1"/>
                          </a:solidFill>
                          <a:effectLst/>
                          <a:latin typeface="Times New Roman"/>
                          <a:ea typeface="Times New Roman"/>
                          <a:cs typeface="Frutiger-BoldCn"/>
                        </a:rPr>
                        <a:t> </a:t>
                      </a:r>
                      <a:r>
                        <a:rPr lang="en-US" sz="1050" dirty="0" smtClean="0">
                          <a:solidFill>
                            <a:schemeClr val="bg1"/>
                          </a:solidFill>
                        </a:rPr>
                        <a:t>Blank</a:t>
                      </a:r>
                      <a:endParaRPr lang="en-US" sz="1050" dirty="0">
                        <a:solidFill>
                          <a:schemeClr val="bg1"/>
                        </a:solidFill>
                      </a:endParaRPr>
                    </a:p>
                  </a:txBody>
                  <a:tcPr marL="44873" marR="4487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en-US" dirty="0" smtClean="0"/>
                        <a:t>Income and country</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r>
                        <a:rPr lang="en-US" dirty="0" smtClean="0"/>
                        <a:t>Tariffs</a:t>
                      </a:r>
                      <a:r>
                        <a:rPr lang="en-US" baseline="0" dirty="0" smtClean="0"/>
                        <a:t> as percent of total taxes</a:t>
                      </a:r>
                      <a:endParaRPr lang="en-US" dirty="0"/>
                    </a:p>
                  </a:txBody>
                  <a:tcPr marL="44873" marR="44873"/>
                </a:tc>
                <a:extLst>
                  <a:ext uri="{0D108BD9-81ED-4DB2-BD59-A6C34878D82A}">
                    <a16:rowId xmlns:a16="http://schemas.microsoft.com/office/drawing/2014/main" val="10000"/>
                  </a:ext>
                </a:extLst>
              </a:tr>
              <a:tr h="323202">
                <a:tc>
                  <a:txBody>
                    <a:bodyPr/>
                    <a:lstStyle/>
                    <a:p>
                      <a:r>
                        <a:rPr lang="en-US" b="1" dirty="0" smtClean="0"/>
                        <a:t>Low income</a:t>
                      </a:r>
                      <a:endParaRPr lang="en-US" b="1" dirty="0"/>
                    </a:p>
                  </a:txBody>
                  <a:tcPr marL="44873" marR="44873"/>
                </a:tc>
                <a:tc>
                  <a:txBody>
                    <a:bodyPr/>
                    <a:lstStyle/>
                    <a:p>
                      <a:pPr algn="ctr"/>
                      <a:r>
                        <a:rPr lang="en-US" dirty="0" smtClean="0">
                          <a:solidFill>
                            <a:srgbClr val="DCE6F2"/>
                          </a:solidFill>
                        </a:rPr>
                        <a:t>Blank</a:t>
                      </a:r>
                      <a:endParaRPr lang="en-US" dirty="0">
                        <a:solidFill>
                          <a:srgbClr val="DCE6F2"/>
                        </a:solidFill>
                      </a:endParaRPr>
                    </a:p>
                  </a:txBody>
                  <a:tcPr marL="44873" marR="44873">
                    <a:lnR w="12700" cap="flat" cmpd="sng" algn="ctr">
                      <a:solidFill>
                        <a:scrgbClr r="0" g="0" b="0"/>
                      </a:solidFill>
                      <a:prstDash val="solid"/>
                      <a:round/>
                      <a:headEnd type="none" w="med" len="med"/>
                      <a:tailEnd type="none" w="med" len="med"/>
                    </a:ln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500" b="1" i="0" u="none" strike="noStrike" kern="1200" cap="none" spc="0" normalizeH="0" baseline="0" noProof="0" dirty="0" smtClean="0">
                          <a:ln>
                            <a:noFill/>
                          </a:ln>
                          <a:solidFill>
                            <a:prstClr val="black"/>
                          </a:solidFill>
                          <a:effectLst/>
                          <a:uLnTx/>
                          <a:uFillTx/>
                          <a:latin typeface="Times New Roman"/>
                          <a:ea typeface="Times New Roman"/>
                          <a:cs typeface="Frutiger-BoldCn"/>
                        </a:rPr>
                        <a:t> </a:t>
                      </a:r>
                      <a:r>
                        <a:rPr kumimoji="0" lang="en-US" sz="1050" b="1" i="0" u="none" strike="noStrike" kern="1200" cap="none" spc="0" normalizeH="0" baseline="0" noProof="0" dirty="0" smtClean="0">
                          <a:ln>
                            <a:noFill/>
                          </a:ln>
                          <a:solidFill>
                            <a:srgbClr val="DCE6F2"/>
                          </a:solidFill>
                          <a:effectLst/>
                          <a:uLnTx/>
                          <a:uFillTx/>
                          <a:latin typeface="+mn-lt"/>
                          <a:ea typeface="+mn-ea"/>
                          <a:cs typeface="+mn-cs"/>
                        </a:rPr>
                        <a:t>Blank</a:t>
                      </a:r>
                    </a:p>
                    <a:p>
                      <a:endParaRPr lang="en-US" dirty="0"/>
                    </a:p>
                  </a:txBody>
                  <a:tcPr marL="44873" marR="4487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en-US" b="1" dirty="0" smtClean="0"/>
                        <a:t>Upper</a:t>
                      </a:r>
                      <a:r>
                        <a:rPr lang="en-US" b="1" baseline="0" dirty="0" smtClean="0"/>
                        <a:t> middle</a:t>
                      </a:r>
                      <a:endParaRPr lang="en-US" b="1" dirty="0"/>
                    </a:p>
                  </a:txBody>
                  <a:tcPr marL="44873" marR="44873">
                    <a:lnL w="12700" cap="flat" cmpd="sng" algn="ctr">
                      <a:solidFill>
                        <a:scrgbClr r="0" g="0" b="0"/>
                      </a:solidFill>
                      <a:prstDash val="solid"/>
                      <a:round/>
                      <a:headEnd type="none" w="med" len="med"/>
                      <a:tailEnd type="none" w="med" len="med"/>
                    </a:ln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rgbClr val="DCE6F2"/>
                          </a:solidFill>
                        </a:rPr>
                        <a:t>Blank</a:t>
                      </a:r>
                    </a:p>
                  </a:txBody>
                  <a:tcPr marL="44873" marR="44873"/>
                </a:tc>
                <a:extLst>
                  <a:ext uri="{0D108BD9-81ED-4DB2-BD59-A6C34878D82A}">
                    <a16:rowId xmlns:a16="http://schemas.microsoft.com/office/drawing/2014/main" val="10001"/>
                  </a:ext>
                </a:extLst>
              </a:tr>
              <a:tr h="323202">
                <a:tc>
                  <a:txBody>
                    <a:bodyPr/>
                    <a:lstStyle/>
                    <a:p>
                      <a:pPr marL="182880"/>
                      <a:r>
                        <a:rPr lang="en-US" dirty="0" smtClean="0"/>
                        <a:t>Afghanistan</a:t>
                      </a:r>
                      <a:endParaRPr lang="en-US" dirty="0"/>
                    </a:p>
                  </a:txBody>
                  <a:tcPr marL="44873" marR="44873"/>
                </a:tc>
                <a:tc>
                  <a:txBody>
                    <a:bodyPr/>
                    <a:lstStyle/>
                    <a:p>
                      <a:pPr algn="ctr"/>
                      <a:r>
                        <a:rPr lang="en-US" dirty="0" smtClean="0"/>
                        <a:t>36.4</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 b="1" i="0" u="none" strike="noStrike" kern="1200" cap="none" spc="0" normalizeH="0" baseline="0" noProof="0" dirty="0" smtClean="0">
                          <a:ln>
                            <a:noFill/>
                          </a:ln>
                          <a:solidFill>
                            <a:prstClr val="black"/>
                          </a:solidFill>
                          <a:effectLst/>
                          <a:uLnTx/>
                          <a:uFillTx/>
                          <a:latin typeface="Times New Roman"/>
                          <a:ea typeface="Times New Roman"/>
                          <a:cs typeface="Frutiger-BoldCn"/>
                        </a:rPr>
                        <a:t> </a:t>
                      </a:r>
                      <a:r>
                        <a:rPr kumimoji="0" lang="en-US" sz="800" b="1" i="0" u="none" strike="noStrike" kern="1200" cap="none" spc="0" normalizeH="0" baseline="0" noProof="0" dirty="0" smtClean="0">
                          <a:ln>
                            <a:noFill/>
                          </a:ln>
                          <a:solidFill>
                            <a:prstClr val="white"/>
                          </a:solidFill>
                          <a:effectLst/>
                          <a:uLnTx/>
                          <a:uFillTx/>
                          <a:latin typeface="+mn-lt"/>
                          <a:ea typeface="+mn-ea"/>
                          <a:cs typeface="+mn-cs"/>
                        </a:rPr>
                        <a:t>Blank</a:t>
                      </a:r>
                    </a:p>
                    <a:p>
                      <a:endParaRPr lang="en-US" dirty="0"/>
                    </a:p>
                  </a:txBody>
                  <a:tcPr marL="44873" marR="4487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marL="182880"/>
                      <a:r>
                        <a:rPr lang="en-US" dirty="0" smtClean="0"/>
                        <a:t>China</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pPr algn="ctr"/>
                      <a:r>
                        <a:rPr lang="en-US" dirty="0" smtClean="0"/>
                        <a:t>5.14</a:t>
                      </a:r>
                      <a:endParaRPr lang="en-US" dirty="0"/>
                    </a:p>
                  </a:txBody>
                  <a:tcPr marL="44873" marR="44873"/>
                </a:tc>
                <a:extLst>
                  <a:ext uri="{0D108BD9-81ED-4DB2-BD59-A6C34878D82A}">
                    <a16:rowId xmlns:a16="http://schemas.microsoft.com/office/drawing/2014/main" val="10002"/>
                  </a:ext>
                </a:extLst>
              </a:tr>
              <a:tr h="323202">
                <a:tc>
                  <a:txBody>
                    <a:bodyPr/>
                    <a:lstStyle/>
                    <a:p>
                      <a:pPr marL="182880"/>
                      <a:r>
                        <a:rPr lang="en-US" dirty="0" smtClean="0"/>
                        <a:t>Ethiopia</a:t>
                      </a:r>
                      <a:endParaRPr lang="en-US" dirty="0"/>
                    </a:p>
                  </a:txBody>
                  <a:tcPr marL="44873" marR="44873"/>
                </a:tc>
                <a:tc>
                  <a:txBody>
                    <a:bodyPr/>
                    <a:lstStyle/>
                    <a:p>
                      <a:pPr algn="ctr"/>
                      <a:r>
                        <a:rPr lang="en-US" dirty="0" smtClean="0"/>
                        <a:t>45.2</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 b="1" i="0" u="none" strike="noStrike" kern="1200" cap="none" spc="0" normalizeH="0" baseline="0" noProof="0" dirty="0" smtClean="0">
                          <a:ln>
                            <a:noFill/>
                          </a:ln>
                          <a:solidFill>
                            <a:srgbClr val="DCE6F2"/>
                          </a:solidFill>
                          <a:effectLst/>
                          <a:uLnTx/>
                          <a:uFillTx/>
                          <a:latin typeface="Times New Roman"/>
                          <a:ea typeface="Times New Roman"/>
                          <a:cs typeface="Frutiger-BoldCn"/>
                        </a:rPr>
                        <a:t> </a:t>
                      </a:r>
                      <a:r>
                        <a:rPr kumimoji="0" lang="en-US" sz="800" b="1" i="0" u="none" strike="noStrike" kern="1200" cap="none" spc="0" normalizeH="0" baseline="0" noProof="0" dirty="0" smtClean="0">
                          <a:ln>
                            <a:noFill/>
                          </a:ln>
                          <a:solidFill>
                            <a:srgbClr val="DCE6F2"/>
                          </a:solidFill>
                          <a:effectLst/>
                          <a:uLnTx/>
                          <a:uFillTx/>
                          <a:latin typeface="+mn-lt"/>
                          <a:ea typeface="+mn-ea"/>
                          <a:cs typeface="+mn-cs"/>
                        </a:rPr>
                        <a:t>Blank</a:t>
                      </a:r>
                    </a:p>
                    <a:p>
                      <a:endParaRPr lang="en-US" dirty="0"/>
                    </a:p>
                  </a:txBody>
                  <a:tcPr marL="44873" marR="4487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marL="182880"/>
                      <a:r>
                        <a:rPr lang="en-US" dirty="0" smtClean="0"/>
                        <a:t>Brazil</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pPr algn="ctr"/>
                      <a:r>
                        <a:rPr lang="en-US" dirty="0" smtClean="0"/>
                        <a:t>4.58</a:t>
                      </a:r>
                      <a:endParaRPr lang="en-US" dirty="0"/>
                    </a:p>
                  </a:txBody>
                  <a:tcPr marL="44873" marR="44873"/>
                </a:tc>
                <a:extLst>
                  <a:ext uri="{0D108BD9-81ED-4DB2-BD59-A6C34878D82A}">
                    <a16:rowId xmlns:a16="http://schemas.microsoft.com/office/drawing/2014/main" val="10003"/>
                  </a:ext>
                </a:extLst>
              </a:tr>
              <a:tr h="323202">
                <a:tc>
                  <a:txBody>
                    <a:bodyPr/>
                    <a:lstStyle/>
                    <a:p>
                      <a:r>
                        <a:rPr lang="en-US" b="1" dirty="0" smtClean="0"/>
                        <a:t>Lower middle</a:t>
                      </a:r>
                      <a:endParaRPr lang="en-US" b="1" dirty="0"/>
                    </a:p>
                  </a:txBody>
                  <a:tcPr marL="44873" marR="44873"/>
                </a:tc>
                <a:tc>
                  <a:txBody>
                    <a:bodyPr/>
                    <a:lstStyle/>
                    <a:p>
                      <a:pPr algn="ctr"/>
                      <a:r>
                        <a:rPr lang="en-US" dirty="0" smtClean="0">
                          <a:solidFill>
                            <a:schemeClr val="bg1"/>
                          </a:solidFill>
                        </a:rPr>
                        <a:t>Blank</a:t>
                      </a:r>
                      <a:endParaRPr lang="en-US" dirty="0">
                        <a:solidFill>
                          <a:schemeClr val="bg1"/>
                        </a:solidFill>
                      </a:endParaRPr>
                    </a:p>
                  </a:txBody>
                  <a:tcPr marL="44873" marR="44873">
                    <a:lnR w="12700" cap="flat" cmpd="sng" algn="ctr">
                      <a:solidFill>
                        <a:scrgbClr r="0" g="0" b="0"/>
                      </a:solidFill>
                      <a:prstDash val="solid"/>
                      <a:round/>
                      <a:headEnd type="none" w="med" len="med"/>
                      <a:tailEnd type="none" w="med" len="med"/>
                    </a:ln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500" b="1" i="0" u="none" strike="noStrike" kern="1200" cap="none" spc="0" normalizeH="0" baseline="0" noProof="0" dirty="0" smtClean="0">
                          <a:ln>
                            <a:noFill/>
                          </a:ln>
                          <a:solidFill>
                            <a:prstClr val="black"/>
                          </a:solidFill>
                          <a:effectLst/>
                          <a:uLnTx/>
                          <a:uFillTx/>
                          <a:latin typeface="Times New Roman"/>
                          <a:ea typeface="Times New Roman"/>
                          <a:cs typeface="Frutiger-BoldCn"/>
                        </a:rPr>
                        <a:t> </a:t>
                      </a:r>
                      <a:r>
                        <a:rPr kumimoji="0" lang="en-US" sz="1050" b="1" i="0" u="none" strike="noStrike" kern="1200" cap="none" spc="0" normalizeH="0" baseline="0" noProof="0" dirty="0" smtClean="0">
                          <a:ln>
                            <a:noFill/>
                          </a:ln>
                          <a:solidFill>
                            <a:prstClr val="white"/>
                          </a:solidFill>
                          <a:effectLst/>
                          <a:uLnTx/>
                          <a:uFillTx/>
                          <a:latin typeface="+mn-lt"/>
                          <a:ea typeface="+mn-ea"/>
                          <a:cs typeface="+mn-cs"/>
                        </a:rPr>
                        <a:t>Blank</a:t>
                      </a:r>
                    </a:p>
                    <a:p>
                      <a:endParaRPr lang="en-US" dirty="0"/>
                    </a:p>
                  </a:txBody>
                  <a:tcPr marL="44873" marR="4487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r>
                        <a:rPr lang="en-US" b="1" dirty="0" smtClean="0"/>
                        <a:t>High income</a:t>
                      </a:r>
                      <a:endParaRPr lang="en-US" b="1" dirty="0"/>
                    </a:p>
                  </a:txBody>
                  <a:tcPr marL="44873" marR="44873">
                    <a:lnL w="12700" cap="flat" cmpd="sng" algn="ctr">
                      <a:solidFill>
                        <a:scrgbClr r="0" g="0" b="0"/>
                      </a:solidFill>
                      <a:prstDash val="solid"/>
                      <a:round/>
                      <a:headEnd type="none" w="med" len="med"/>
                      <a:tailEnd type="none" w="med" len="med"/>
                    </a:ln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Blank</a:t>
                      </a:r>
                    </a:p>
                  </a:txBody>
                  <a:tcPr marL="44873" marR="44873"/>
                </a:tc>
                <a:extLst>
                  <a:ext uri="{0D108BD9-81ED-4DB2-BD59-A6C34878D82A}">
                    <a16:rowId xmlns:a16="http://schemas.microsoft.com/office/drawing/2014/main" val="10004"/>
                  </a:ext>
                </a:extLst>
              </a:tr>
              <a:tr h="461716">
                <a:tc>
                  <a:txBody>
                    <a:bodyPr/>
                    <a:lstStyle/>
                    <a:p>
                      <a:pPr marL="182880"/>
                      <a:r>
                        <a:rPr lang="en-US" dirty="0" smtClean="0"/>
                        <a:t>Bangladesh</a:t>
                      </a:r>
                      <a:endParaRPr lang="en-US" dirty="0"/>
                    </a:p>
                  </a:txBody>
                  <a:tcPr marL="44873" marR="44873"/>
                </a:tc>
                <a:tc>
                  <a:txBody>
                    <a:bodyPr/>
                    <a:lstStyle/>
                    <a:p>
                      <a:pPr algn="ctr"/>
                      <a:r>
                        <a:rPr lang="en-US" dirty="0" smtClean="0"/>
                        <a:t>30.3</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500" b="1" i="0" u="none" strike="noStrike" kern="1200" cap="none" spc="0" normalizeH="0" baseline="0" noProof="0" dirty="0" smtClean="0">
                          <a:ln>
                            <a:noFill/>
                          </a:ln>
                          <a:solidFill>
                            <a:prstClr val="black"/>
                          </a:solidFill>
                          <a:effectLst/>
                          <a:uLnTx/>
                          <a:uFillTx/>
                          <a:latin typeface="Times New Roman"/>
                          <a:ea typeface="Times New Roman"/>
                          <a:cs typeface="Frutiger-BoldCn"/>
                        </a:rPr>
                        <a:t> </a:t>
                      </a:r>
                      <a:r>
                        <a:rPr kumimoji="0" lang="en-US" sz="1050" b="0" i="0" u="none" strike="noStrike" kern="1200" cap="none" spc="0" normalizeH="0" baseline="0" noProof="0" dirty="0" smtClean="0">
                          <a:ln>
                            <a:noFill/>
                          </a:ln>
                          <a:solidFill>
                            <a:srgbClr val="DCE6F2"/>
                          </a:solidFill>
                          <a:effectLst/>
                          <a:uLnTx/>
                          <a:uFillTx/>
                          <a:latin typeface="+mn-lt"/>
                          <a:ea typeface="+mn-ea"/>
                          <a:cs typeface="+mn-cs"/>
                        </a:rPr>
                        <a:t>Blank</a:t>
                      </a:r>
                    </a:p>
                    <a:p>
                      <a:endParaRPr lang="en-US" dirty="0"/>
                    </a:p>
                  </a:txBody>
                  <a:tcPr marL="44873" marR="4487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marL="182880"/>
                      <a:r>
                        <a:rPr lang="en-US" dirty="0" smtClean="0"/>
                        <a:t>New Zealand</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pPr algn="ctr"/>
                      <a:r>
                        <a:rPr lang="en-US" dirty="0" smtClean="0"/>
                        <a:t>3.29</a:t>
                      </a:r>
                      <a:endParaRPr lang="en-US" dirty="0"/>
                    </a:p>
                  </a:txBody>
                  <a:tcPr marL="44873" marR="44873"/>
                </a:tc>
                <a:extLst>
                  <a:ext uri="{0D108BD9-81ED-4DB2-BD59-A6C34878D82A}">
                    <a16:rowId xmlns:a16="http://schemas.microsoft.com/office/drawing/2014/main" val="10005"/>
                  </a:ext>
                </a:extLst>
              </a:tr>
              <a:tr h="323202">
                <a:tc>
                  <a:txBody>
                    <a:bodyPr/>
                    <a:lstStyle/>
                    <a:p>
                      <a:pPr marL="182880"/>
                      <a:r>
                        <a:rPr lang="en-US" dirty="0" smtClean="0"/>
                        <a:t>Philippines</a:t>
                      </a:r>
                      <a:endParaRPr lang="en-US" dirty="0"/>
                    </a:p>
                  </a:txBody>
                  <a:tcPr marL="44873" marR="44873"/>
                </a:tc>
                <a:tc>
                  <a:txBody>
                    <a:bodyPr/>
                    <a:lstStyle/>
                    <a:p>
                      <a:pPr algn="ctr"/>
                      <a:r>
                        <a:rPr lang="en-US" dirty="0" smtClean="0"/>
                        <a:t>21.3</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500" b="1" i="0" u="none" strike="noStrike" kern="1200" cap="none" spc="0" normalizeH="0" baseline="0" noProof="0" dirty="0" smtClean="0">
                          <a:ln>
                            <a:noFill/>
                          </a:ln>
                          <a:solidFill>
                            <a:prstClr val="black"/>
                          </a:solidFill>
                          <a:effectLst/>
                          <a:uLnTx/>
                          <a:uFillTx/>
                          <a:latin typeface="Times New Roman"/>
                          <a:ea typeface="Times New Roman"/>
                          <a:cs typeface="Frutiger-BoldCn"/>
                        </a:rPr>
                        <a:t> </a:t>
                      </a:r>
                      <a:r>
                        <a:rPr kumimoji="0" lang="en-US" sz="1050" b="1" i="0" u="none" strike="noStrike" kern="1200" cap="none" spc="0" normalizeH="0" baseline="0" noProof="0" dirty="0" smtClean="0">
                          <a:ln>
                            <a:noFill/>
                          </a:ln>
                          <a:solidFill>
                            <a:prstClr val="white"/>
                          </a:solidFill>
                          <a:effectLst/>
                          <a:uLnTx/>
                          <a:uFillTx/>
                          <a:latin typeface="+mn-lt"/>
                          <a:ea typeface="+mn-ea"/>
                          <a:cs typeface="+mn-cs"/>
                        </a:rPr>
                        <a:t>Blank</a:t>
                      </a:r>
                    </a:p>
                    <a:p>
                      <a:endParaRPr lang="en-US" dirty="0"/>
                    </a:p>
                  </a:txBody>
                  <a:tcPr marL="44873" marR="44873">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a:txBody>
                    <a:bodyPr/>
                    <a:lstStyle/>
                    <a:p>
                      <a:pPr marL="182880"/>
                      <a:r>
                        <a:rPr lang="en-US" dirty="0" smtClean="0"/>
                        <a:t>United States</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pPr algn="ctr"/>
                      <a:r>
                        <a:rPr lang="en-US" dirty="0" smtClean="0"/>
                        <a:t>1.99</a:t>
                      </a:r>
                      <a:endParaRPr lang="en-US" dirty="0"/>
                    </a:p>
                  </a:txBody>
                  <a:tcPr marL="44873" marR="44873"/>
                </a:tc>
                <a:extLst>
                  <a:ext uri="{0D108BD9-81ED-4DB2-BD59-A6C34878D82A}">
                    <a16:rowId xmlns:a16="http://schemas.microsoft.com/office/drawing/2014/main" val="10006"/>
                  </a:ext>
                </a:extLst>
              </a:tr>
            </a:tbl>
          </a:graphicData>
        </a:graphic>
      </p:graphicFrame>
      <p:sp>
        <p:nvSpPr>
          <p:cNvPr id="6" name="Content Placeholder 5"/>
          <p:cNvSpPr>
            <a:spLocks noGrp="1"/>
          </p:cNvSpPr>
          <p:nvPr>
            <p:ph sz="half" idx="2"/>
          </p:nvPr>
        </p:nvSpPr>
        <p:spPr>
          <a:xfrm>
            <a:off x="207818" y="5501322"/>
            <a:ext cx="8229600" cy="1263104"/>
          </a:xfrm>
        </p:spPr>
        <p:txBody>
          <a:bodyPr>
            <a:normAutofit fontScale="77500" lnSpcReduction="20000"/>
          </a:bodyPr>
          <a:lstStyle/>
          <a:p>
            <a:r>
              <a:rPr lang="en-US" dirty="0" smtClean="0"/>
              <a:t>Richer countries depend less on tariffs for government revenue.</a:t>
            </a:r>
          </a:p>
          <a:p>
            <a:r>
              <a:rPr lang="en-US" dirty="0" smtClean="0"/>
              <a:t>As countries become more prosperous, they tend to rely on other sorts of taxes.</a:t>
            </a:r>
            <a:endParaRPr lang="en-US" dirty="0"/>
          </a:p>
        </p:txBody>
      </p:sp>
    </p:spTree>
    <p:extLst>
      <p:ext uri="{BB962C8B-B14F-4D97-AF65-F5344CB8AC3E}">
        <p14:creationId xmlns:p14="http://schemas.microsoft.com/office/powerpoint/2010/main" val="2532708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Nations Protect their Industries </a:t>
            </a:r>
            <a:br>
              <a:rPr lang="en-US" dirty="0"/>
            </a:br>
            <a:r>
              <a:rPr lang="en-US" sz="3100" dirty="0" smtClean="0"/>
              <a:t>(4 </a:t>
            </a:r>
            <a:r>
              <a:rPr lang="en-US" sz="3100" dirty="0"/>
              <a:t>of 9)</a:t>
            </a:r>
            <a:endParaRPr lang="en-US" dirty="0"/>
          </a:p>
        </p:txBody>
      </p:sp>
      <p:sp>
        <p:nvSpPr>
          <p:cNvPr id="6" name="Content Placeholder 5"/>
          <p:cNvSpPr>
            <a:spLocks noGrp="1"/>
          </p:cNvSpPr>
          <p:nvPr>
            <p:ph idx="1"/>
          </p:nvPr>
        </p:nvSpPr>
        <p:spPr/>
        <p:txBody>
          <a:bodyPr>
            <a:normAutofit fontScale="77500" lnSpcReduction="20000"/>
          </a:bodyPr>
          <a:lstStyle/>
          <a:p>
            <a:r>
              <a:rPr lang="en-US" dirty="0" smtClean="0"/>
              <a:t>The labor argument:  Jobs and wages. </a:t>
            </a:r>
          </a:p>
          <a:p>
            <a:pPr lvl="1"/>
            <a:r>
              <a:rPr lang="en-US" dirty="0" smtClean="0"/>
              <a:t>Fear of competing with countries where wages are much lower.</a:t>
            </a:r>
          </a:p>
          <a:p>
            <a:pPr lvl="1"/>
            <a:r>
              <a:rPr lang="en-US" dirty="0" smtClean="0"/>
              <a:t>Fear of competition usually ignores the differences in productivity:  wages are lower because productivity is lower.</a:t>
            </a:r>
          </a:p>
          <a:p>
            <a:endParaRPr lang="en-US" dirty="0" smtClean="0"/>
          </a:p>
          <a:p>
            <a:r>
              <a:rPr lang="en-US" dirty="0" smtClean="0"/>
              <a:t>If the goal is to create jobs in general, there are several superior options.</a:t>
            </a:r>
          </a:p>
          <a:p>
            <a:pPr lvl="1"/>
            <a:r>
              <a:rPr lang="en-US" dirty="0" smtClean="0"/>
              <a:t>Fiscal and monetary policies.</a:t>
            </a:r>
          </a:p>
          <a:p>
            <a:pPr lvl="1"/>
            <a:r>
              <a:rPr lang="en-US" dirty="0" smtClean="0"/>
              <a:t>Labor market policies to make it easier and less cumbersome to employ people.</a:t>
            </a:r>
          </a:p>
          <a:p>
            <a:endParaRPr lang="en-US" dirty="0" smtClean="0"/>
          </a:p>
          <a:p>
            <a:r>
              <a:rPr lang="en-US" dirty="0" smtClean="0"/>
              <a:t>If the goal is a particular type of job, then subsidies to workers or firms is superior to tariffs.</a:t>
            </a:r>
          </a:p>
          <a:p>
            <a:pPr lvl="1"/>
            <a:endParaRPr lang="en-US" dirty="0"/>
          </a:p>
        </p:txBody>
      </p:sp>
    </p:spTree>
    <p:extLst>
      <p:ext uri="{BB962C8B-B14F-4D97-AF65-F5344CB8AC3E}">
        <p14:creationId xmlns:p14="http://schemas.microsoft.com/office/powerpoint/2010/main" val="4291371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Nations Protect their Industries </a:t>
            </a:r>
            <a:br>
              <a:rPr lang="en-US" dirty="0"/>
            </a:br>
            <a:r>
              <a:rPr lang="en-US" sz="3100" dirty="0" smtClean="0"/>
              <a:t>(5 </a:t>
            </a:r>
            <a:r>
              <a:rPr lang="en-US" sz="3100" dirty="0"/>
              <a:t>of 9)</a:t>
            </a:r>
            <a:endParaRPr lang="en-US" dirty="0"/>
          </a:p>
        </p:txBody>
      </p:sp>
      <p:sp>
        <p:nvSpPr>
          <p:cNvPr id="6" name="Content Placeholder 5"/>
          <p:cNvSpPr>
            <a:spLocks noGrp="1"/>
          </p:cNvSpPr>
          <p:nvPr>
            <p:ph idx="1"/>
          </p:nvPr>
        </p:nvSpPr>
        <p:spPr/>
        <p:txBody>
          <a:bodyPr>
            <a:normAutofit fontScale="62500" lnSpcReduction="20000"/>
          </a:bodyPr>
          <a:lstStyle/>
          <a:p>
            <a:r>
              <a:rPr lang="en-US" dirty="0" smtClean="0"/>
              <a:t>The </a:t>
            </a:r>
            <a:r>
              <a:rPr lang="en-US" b="1" dirty="0" smtClean="0"/>
              <a:t>infant industry argument.</a:t>
            </a:r>
          </a:p>
          <a:p>
            <a:pPr lvl="1"/>
            <a:r>
              <a:rPr lang="en-US" dirty="0" smtClean="0"/>
              <a:t>This argument holds that new industries cannot compete with established ones:  they need a period of protection to develop and become established.</a:t>
            </a:r>
          </a:p>
          <a:p>
            <a:pPr lvl="1"/>
            <a:r>
              <a:rPr lang="en-US" dirty="0" smtClean="0"/>
              <a:t>It assumes that market forces will not develop the industry.</a:t>
            </a:r>
          </a:p>
          <a:p>
            <a:pPr lvl="1"/>
            <a:r>
              <a:rPr lang="en-US" dirty="0" smtClean="0"/>
              <a:t>It also assumes that the industry has </a:t>
            </a:r>
            <a:r>
              <a:rPr lang="en-US" b="1" dirty="0" smtClean="0"/>
              <a:t>positive externalities</a:t>
            </a:r>
            <a:r>
              <a:rPr lang="en-US" dirty="0" smtClean="0"/>
              <a:t>: Some benefits that make subsidies worthwhile, for example linkages to other industries or technologies.</a:t>
            </a:r>
          </a:p>
          <a:p>
            <a:endParaRPr lang="en-US" dirty="0" smtClean="0"/>
          </a:p>
          <a:p>
            <a:r>
              <a:rPr lang="en-US" dirty="0" smtClean="0"/>
              <a:t>Conditions that must hold for this argument to be valid:</a:t>
            </a:r>
          </a:p>
          <a:p>
            <a:pPr lvl="1"/>
            <a:r>
              <a:rPr lang="en-US" dirty="0" smtClean="0"/>
              <a:t>Industry must have falling costs:  demonstrate it is developing, becoming more efficient.   </a:t>
            </a:r>
          </a:p>
          <a:p>
            <a:pPr lvl="1"/>
            <a:r>
              <a:rPr lang="en-US" dirty="0" smtClean="0"/>
              <a:t>Protection must be limited in time.</a:t>
            </a:r>
          </a:p>
          <a:p>
            <a:pPr lvl="1"/>
            <a:r>
              <a:rPr lang="en-US" dirty="0" smtClean="0"/>
              <a:t>There must be positive externalities.</a:t>
            </a:r>
          </a:p>
          <a:p>
            <a:pPr lvl="1"/>
            <a:endParaRPr lang="en-US" dirty="0"/>
          </a:p>
          <a:p>
            <a:r>
              <a:rPr lang="en-US" dirty="0" smtClean="0"/>
              <a:t>Problems with the infant industry argument:  Infant industries often become senile lobbyists.</a:t>
            </a:r>
          </a:p>
        </p:txBody>
      </p:sp>
    </p:spTree>
    <p:extLst>
      <p:ext uri="{BB962C8B-B14F-4D97-AF65-F5344CB8AC3E}">
        <p14:creationId xmlns:p14="http://schemas.microsoft.com/office/powerpoint/2010/main" val="1090341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Nations Protect their Industries </a:t>
            </a:r>
            <a:br>
              <a:rPr lang="en-US" dirty="0"/>
            </a:br>
            <a:r>
              <a:rPr lang="en-US" sz="3100" dirty="0" smtClean="0"/>
              <a:t>(6 </a:t>
            </a:r>
            <a:r>
              <a:rPr lang="en-US" sz="3100" dirty="0"/>
              <a:t>of 9)</a:t>
            </a:r>
            <a:endParaRPr lang="en-US" dirty="0"/>
          </a:p>
        </p:txBody>
      </p:sp>
      <p:sp>
        <p:nvSpPr>
          <p:cNvPr id="6" name="Content Placeholder 5"/>
          <p:cNvSpPr>
            <a:spLocks noGrp="1"/>
          </p:cNvSpPr>
          <p:nvPr>
            <p:ph idx="1"/>
          </p:nvPr>
        </p:nvSpPr>
        <p:spPr/>
        <p:txBody>
          <a:bodyPr>
            <a:normAutofit/>
          </a:bodyPr>
          <a:lstStyle/>
          <a:p>
            <a:r>
              <a:rPr lang="en-US" dirty="0" smtClean="0"/>
              <a:t>National security argument.</a:t>
            </a:r>
          </a:p>
          <a:p>
            <a:pPr lvl="1"/>
            <a:r>
              <a:rPr lang="en-US" dirty="0" smtClean="0"/>
              <a:t>Obvious examples of weapons industry and technology with military uses.</a:t>
            </a:r>
          </a:p>
          <a:p>
            <a:pPr lvl="1"/>
            <a:r>
              <a:rPr lang="en-US" dirty="0" smtClean="0"/>
              <a:t>This is a non-economic argument.</a:t>
            </a:r>
          </a:p>
          <a:p>
            <a:pPr lvl="1"/>
            <a:r>
              <a:rPr lang="en-US" dirty="0" smtClean="0"/>
              <a:t>If the argument is about a mineral or other commodity, stockpiling the good during peacetime is more efficient than building an entire industry.</a:t>
            </a:r>
          </a:p>
        </p:txBody>
      </p:sp>
    </p:spTree>
    <p:extLst>
      <p:ext uri="{BB962C8B-B14F-4D97-AF65-F5344CB8AC3E}">
        <p14:creationId xmlns:p14="http://schemas.microsoft.com/office/powerpoint/2010/main" val="3549450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Nations Protect their Industries </a:t>
            </a:r>
            <a:br>
              <a:rPr lang="en-US" dirty="0"/>
            </a:br>
            <a:r>
              <a:rPr lang="en-US" sz="3100" dirty="0" smtClean="0"/>
              <a:t>(7 </a:t>
            </a:r>
            <a:r>
              <a:rPr lang="en-US" sz="3100" dirty="0"/>
              <a:t>of 9)</a:t>
            </a:r>
            <a:endParaRPr lang="en-US" dirty="0"/>
          </a:p>
        </p:txBody>
      </p:sp>
      <p:sp>
        <p:nvSpPr>
          <p:cNvPr id="6" name="Content Placeholder 5"/>
          <p:cNvSpPr>
            <a:spLocks noGrp="1"/>
          </p:cNvSpPr>
          <p:nvPr>
            <p:ph idx="1"/>
          </p:nvPr>
        </p:nvSpPr>
        <p:spPr/>
        <p:txBody>
          <a:bodyPr>
            <a:normAutofit fontScale="47500" lnSpcReduction="20000"/>
          </a:bodyPr>
          <a:lstStyle/>
          <a:p>
            <a:r>
              <a:rPr lang="en-US" sz="4400" dirty="0" smtClean="0"/>
              <a:t>Cultural protection argument.</a:t>
            </a:r>
          </a:p>
          <a:p>
            <a:endParaRPr lang="en-US" sz="4400" dirty="0" smtClean="0"/>
          </a:p>
          <a:p>
            <a:r>
              <a:rPr lang="en-US" sz="4400" dirty="0" smtClean="0"/>
              <a:t>Many countries protect their cultural industries:  movies, theatre, TV programming, music, printing, etc.</a:t>
            </a:r>
          </a:p>
          <a:p>
            <a:pPr lvl="1"/>
            <a:r>
              <a:rPr lang="en-US" sz="4400" dirty="0" smtClean="0"/>
              <a:t>Example:  Canadian cultural protections are designed to prevent domination by U.S. cultural products.</a:t>
            </a:r>
          </a:p>
          <a:p>
            <a:endParaRPr lang="en-US" sz="4400" dirty="0" smtClean="0"/>
          </a:p>
          <a:p>
            <a:r>
              <a:rPr lang="en-US" sz="4400" dirty="0" smtClean="0"/>
              <a:t>Some countries protect non-cultural industries for cultural reasons.</a:t>
            </a:r>
          </a:p>
          <a:p>
            <a:pPr lvl="1"/>
            <a:r>
              <a:rPr lang="en-US" sz="4400" dirty="0" smtClean="0"/>
              <a:t>Example:  France argues it needs agricultural protections in order to keep French rural society prosperous.  </a:t>
            </a:r>
          </a:p>
          <a:p>
            <a:pPr marL="342900" lvl="1" indent="-342900">
              <a:buFont typeface="Arial"/>
              <a:buChar char="•"/>
            </a:pPr>
            <a:endParaRPr lang="en-US" sz="4400" dirty="0" smtClean="0"/>
          </a:p>
          <a:p>
            <a:pPr marL="342900" lvl="1" indent="-342900">
              <a:buFont typeface="Arial"/>
              <a:buChar char="•"/>
            </a:pPr>
            <a:r>
              <a:rPr lang="en-US" sz="4400" dirty="0" smtClean="0"/>
              <a:t>The cultural argument has non-economic reasons and can be hard to asses in terms of economic validity.</a:t>
            </a:r>
          </a:p>
          <a:p>
            <a:endParaRPr lang="en-US" sz="4400" dirty="0" smtClean="0"/>
          </a:p>
          <a:p>
            <a:pPr lvl="1"/>
            <a:endParaRPr lang="en-US" dirty="0" smtClean="0"/>
          </a:p>
          <a:p>
            <a:pPr lvl="1"/>
            <a:endParaRPr lang="en-US" dirty="0" smtClean="0"/>
          </a:p>
        </p:txBody>
      </p:sp>
    </p:spTree>
    <p:extLst>
      <p:ext uri="{BB962C8B-B14F-4D97-AF65-F5344CB8AC3E}">
        <p14:creationId xmlns:p14="http://schemas.microsoft.com/office/powerpoint/2010/main" val="1891337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Nations Protect their Industries </a:t>
            </a:r>
            <a:br>
              <a:rPr lang="en-US" dirty="0"/>
            </a:br>
            <a:r>
              <a:rPr lang="en-US" sz="3100" dirty="0" smtClean="0"/>
              <a:t>(8 </a:t>
            </a:r>
            <a:r>
              <a:rPr lang="en-US" sz="3100" dirty="0"/>
              <a:t>of 9)</a:t>
            </a:r>
            <a:endParaRPr lang="en-US" dirty="0"/>
          </a:p>
        </p:txBody>
      </p:sp>
      <p:sp>
        <p:nvSpPr>
          <p:cNvPr id="6" name="Content Placeholder 5"/>
          <p:cNvSpPr>
            <a:spLocks noGrp="1"/>
          </p:cNvSpPr>
          <p:nvPr>
            <p:ph idx="1"/>
          </p:nvPr>
        </p:nvSpPr>
        <p:spPr/>
        <p:txBody>
          <a:bodyPr>
            <a:normAutofit fontScale="62500" lnSpcReduction="20000"/>
          </a:bodyPr>
          <a:lstStyle/>
          <a:p>
            <a:r>
              <a:rPr lang="en-US" sz="4400" dirty="0" smtClean="0"/>
              <a:t>Retaliation for unfair practices by other nations.</a:t>
            </a:r>
          </a:p>
          <a:p>
            <a:pPr lvl="1"/>
            <a:r>
              <a:rPr lang="en-US" sz="4000" dirty="0" smtClean="0"/>
              <a:t>Most countries retaliate sometimes; the WTO sanctions it under specific conditions.</a:t>
            </a:r>
          </a:p>
          <a:p>
            <a:endParaRPr lang="en-US" sz="4400" dirty="0" smtClean="0"/>
          </a:p>
          <a:p>
            <a:r>
              <a:rPr lang="en-US" sz="4400" dirty="0" smtClean="0"/>
              <a:t>Some economists oppose retaliation:  free trade is always beneficial.</a:t>
            </a:r>
          </a:p>
          <a:p>
            <a:endParaRPr lang="en-US" sz="4400" dirty="0" smtClean="0"/>
          </a:p>
          <a:p>
            <a:r>
              <a:rPr lang="en-US" sz="4400" dirty="0" smtClean="0"/>
              <a:t>Some argue it is useful to get others to open more.</a:t>
            </a:r>
          </a:p>
          <a:p>
            <a:endParaRPr lang="en-US" sz="4400" dirty="0" smtClean="0"/>
          </a:p>
          <a:p>
            <a:r>
              <a:rPr lang="en-US" sz="4400" dirty="0" smtClean="0"/>
              <a:t>Still others favor retaliation:  closed markets are an unfair practice that has to be opposed.</a:t>
            </a:r>
          </a:p>
          <a:p>
            <a:pPr lvl="1"/>
            <a:endParaRPr lang="en-US" dirty="0" smtClean="0"/>
          </a:p>
          <a:p>
            <a:pPr lvl="1"/>
            <a:endParaRPr lang="en-US" dirty="0" smtClean="0"/>
          </a:p>
        </p:txBody>
      </p:sp>
    </p:spTree>
    <p:extLst>
      <p:ext uri="{BB962C8B-B14F-4D97-AF65-F5344CB8AC3E}">
        <p14:creationId xmlns:p14="http://schemas.microsoft.com/office/powerpoint/2010/main" val="3514884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r>
              <a:rPr lang="en-US" sz="2800" dirty="0" smtClean="0"/>
              <a:t>(1 of 2)</a:t>
            </a:r>
            <a:endParaRPr lang="en-US" sz="2800"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chemeClr val="accent4">
                    <a:lumMod val="50000"/>
                  </a:schemeClr>
                </a:solidFill>
              </a:rPr>
              <a:t>7.1</a:t>
            </a:r>
            <a:r>
              <a:rPr lang="en-US" dirty="0" smtClean="0"/>
              <a:t>  Describe the differences in tariffs across economic sectors and over time.</a:t>
            </a:r>
          </a:p>
          <a:p>
            <a:pPr marL="0" indent="0">
              <a:buNone/>
            </a:pPr>
            <a:endParaRPr lang="en-US" dirty="0"/>
          </a:p>
          <a:p>
            <a:pPr marL="0" indent="0">
              <a:buNone/>
            </a:pPr>
            <a:r>
              <a:rPr lang="en-US" b="1" dirty="0" smtClean="0">
                <a:solidFill>
                  <a:schemeClr val="accent4">
                    <a:lumMod val="50000"/>
                  </a:schemeClr>
                </a:solidFill>
              </a:rPr>
              <a:t>7.2</a:t>
            </a:r>
            <a:r>
              <a:rPr lang="en-US" dirty="0" smtClean="0"/>
              <a:t> Cite at least three reasons why economists favor trade openings.</a:t>
            </a:r>
          </a:p>
          <a:p>
            <a:pPr marL="0" indent="0">
              <a:buNone/>
            </a:pPr>
            <a:endParaRPr lang="en-US" dirty="0"/>
          </a:p>
          <a:p>
            <a:pPr marL="0" indent="0">
              <a:buNone/>
            </a:pPr>
            <a:r>
              <a:rPr lang="en-US" b="1" dirty="0" smtClean="0">
                <a:solidFill>
                  <a:schemeClr val="accent4">
                    <a:lumMod val="50000"/>
                  </a:schemeClr>
                </a:solidFill>
              </a:rPr>
              <a:t>7.3</a:t>
            </a:r>
            <a:r>
              <a:rPr lang="en-US" dirty="0" smtClean="0"/>
              <a:t>  Explain why the costs to consumers of a tariff or quota are greater than the net welfare costs to a nation.</a:t>
            </a:r>
            <a:endParaRPr lang="en-US" dirty="0"/>
          </a:p>
        </p:txBody>
      </p:sp>
    </p:spTree>
    <p:extLst>
      <p:ext uri="{BB962C8B-B14F-4D97-AF65-F5344CB8AC3E}">
        <p14:creationId xmlns:p14="http://schemas.microsoft.com/office/powerpoint/2010/main" val="473443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Nations Protect their Industries </a:t>
            </a:r>
            <a:br>
              <a:rPr lang="en-US" dirty="0"/>
            </a:br>
            <a:r>
              <a:rPr lang="en-US" sz="3100" dirty="0" smtClean="0"/>
              <a:t>(9 </a:t>
            </a:r>
            <a:r>
              <a:rPr lang="en-US" sz="3100" dirty="0"/>
              <a:t>of 9)</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t>Protections that are not protectionist:</a:t>
            </a:r>
          </a:p>
          <a:p>
            <a:pPr lvl="1"/>
            <a:r>
              <a:rPr lang="en-US" dirty="0" smtClean="0"/>
              <a:t>Under the rules of the WTO, countries are allowed to implement prohibitions on imports if it is to protect humans, plants or animals.</a:t>
            </a:r>
          </a:p>
          <a:p>
            <a:pPr lvl="1"/>
            <a:r>
              <a:rPr lang="en-US" dirty="0" smtClean="0"/>
              <a:t>This includes consumer protection laws, health and safety rules, rules to protect endangered species or animal and plant health and safety.</a:t>
            </a:r>
          </a:p>
          <a:p>
            <a:pPr lvl="1"/>
            <a:r>
              <a:rPr lang="en-US" dirty="0" smtClean="0"/>
              <a:t>Countries must adhere to the WTO rules of nondiscrimination and national treatment.</a:t>
            </a:r>
          </a:p>
          <a:p>
            <a:pPr lvl="2"/>
            <a:r>
              <a:rPr lang="en-US" dirty="0" smtClean="0"/>
              <a:t>If domestic producers are allowed to sell something, then foreigners must be allowed to as well.</a:t>
            </a:r>
          </a:p>
        </p:txBody>
      </p:sp>
    </p:spTree>
    <p:extLst>
      <p:ext uri="{BB962C8B-B14F-4D97-AF65-F5344CB8AC3E}">
        <p14:creationId xmlns:p14="http://schemas.microsoft.com/office/powerpoint/2010/main" val="2971807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Traditional Knowledge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Traditional knowledge is knowledge of plants, animals, and the natural world that is embedded in cultural practices and activities of traditional societies and indigenous communities.</a:t>
            </a:r>
          </a:p>
          <a:p>
            <a:pPr lvl="1"/>
            <a:r>
              <a:rPr lang="en-US" dirty="0" smtClean="0"/>
              <a:t>This is a case of intellectual property.</a:t>
            </a:r>
          </a:p>
          <a:p>
            <a:pPr lvl="1"/>
            <a:r>
              <a:rPr lang="en-US" dirty="0" smtClean="0"/>
              <a:t>But is outside the formal system of patents, and other recognitions of property rights.</a:t>
            </a:r>
          </a:p>
          <a:p>
            <a:pPr lvl="1"/>
            <a:r>
              <a:rPr lang="en-US" dirty="0" smtClean="0"/>
              <a:t>Modern science can often appropriate this knowledge, and there are few mechanisms to reward its creators.</a:t>
            </a:r>
          </a:p>
          <a:p>
            <a:endParaRPr lang="en-US" dirty="0"/>
          </a:p>
          <a:p>
            <a:r>
              <a:rPr lang="en-US" dirty="0" smtClean="0"/>
              <a:t>At the frontiers of international integration, universities, international organizations, and governments such as Brazil and India are looking for ways to protect this knowledge and reward its creators.</a:t>
            </a:r>
          </a:p>
          <a:p>
            <a:pPr lvl="1"/>
            <a:r>
              <a:rPr lang="en-US" dirty="0" smtClean="0"/>
              <a:t>Measures to limit or prevent “bio-prospecting.” </a:t>
            </a:r>
          </a:p>
          <a:p>
            <a:pPr lvl="1"/>
            <a:r>
              <a:rPr lang="en-US" dirty="0" smtClean="0"/>
              <a:t>Examples:  </a:t>
            </a:r>
            <a:r>
              <a:rPr lang="en-US" dirty="0" err="1" smtClean="0"/>
              <a:t>Mamala</a:t>
            </a:r>
            <a:r>
              <a:rPr lang="en-US" dirty="0" smtClean="0"/>
              <a:t> tree bark in Samoa, disease resistant rice in Mali</a:t>
            </a:r>
          </a:p>
          <a:p>
            <a:endParaRPr lang="en-US" dirty="0"/>
          </a:p>
        </p:txBody>
      </p:sp>
    </p:spTree>
    <p:extLst>
      <p:ext uri="{BB962C8B-B14F-4D97-AF65-F5344CB8AC3E}">
        <p14:creationId xmlns:p14="http://schemas.microsoft.com/office/powerpoint/2010/main" val="2135308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Politics of Protection in the </a:t>
            </a:r>
            <a:br>
              <a:rPr lang="en-US" dirty="0" smtClean="0"/>
            </a:br>
            <a:r>
              <a:rPr lang="en-US" dirty="0" smtClean="0"/>
              <a:t>United States </a:t>
            </a:r>
            <a:r>
              <a:rPr lang="en-US" sz="3100" dirty="0" smtClean="0"/>
              <a:t>(1 of 7)</a:t>
            </a:r>
            <a:endParaRPr lang="en-US" sz="3100" dirty="0"/>
          </a:p>
        </p:txBody>
      </p:sp>
      <p:sp>
        <p:nvSpPr>
          <p:cNvPr id="3" name="Content Placeholder 2"/>
          <p:cNvSpPr>
            <a:spLocks noGrp="1"/>
          </p:cNvSpPr>
          <p:nvPr>
            <p:ph idx="1"/>
          </p:nvPr>
        </p:nvSpPr>
        <p:spPr/>
        <p:txBody>
          <a:bodyPr>
            <a:normAutofit fontScale="92500" lnSpcReduction="20000"/>
          </a:bodyPr>
          <a:lstStyle/>
          <a:p>
            <a:r>
              <a:rPr lang="en-US" dirty="0" smtClean="0"/>
              <a:t>Trade has grown since the end of World War II and trade barriers have fallen, but the pressures towards protectionism never disappear.</a:t>
            </a:r>
          </a:p>
          <a:p>
            <a:pPr lvl="1"/>
            <a:r>
              <a:rPr lang="en-US" dirty="0" smtClean="0"/>
              <a:t>These pressures are currently fed by, among other factors:</a:t>
            </a:r>
          </a:p>
          <a:p>
            <a:pPr lvl="2"/>
            <a:r>
              <a:rPr lang="en-US" dirty="0" smtClean="0"/>
              <a:t>New challenges from rapidly industrializing economies in Asia and elsewhere;</a:t>
            </a:r>
          </a:p>
          <a:p>
            <a:pPr lvl="2"/>
            <a:r>
              <a:rPr lang="en-US" dirty="0" smtClean="0"/>
              <a:t>The decline of manufacturing in the U.S.;</a:t>
            </a:r>
          </a:p>
          <a:p>
            <a:pPr lvl="2"/>
            <a:r>
              <a:rPr lang="en-US" dirty="0" smtClean="0"/>
              <a:t>The end of the Cold War.</a:t>
            </a:r>
          </a:p>
          <a:p>
            <a:endParaRPr lang="en-US" dirty="0" smtClean="0"/>
          </a:p>
          <a:p>
            <a:r>
              <a:rPr lang="en-US" dirty="0" smtClean="0"/>
              <a:t>In addition, there are internationally accepted processes for providing protection.</a:t>
            </a:r>
            <a:endParaRPr lang="en-US" dirty="0"/>
          </a:p>
        </p:txBody>
      </p:sp>
    </p:spTree>
    <p:extLst>
      <p:ext uri="{BB962C8B-B14F-4D97-AF65-F5344CB8AC3E}">
        <p14:creationId xmlns:p14="http://schemas.microsoft.com/office/powerpoint/2010/main" val="266385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Politics of Protection in the </a:t>
            </a:r>
            <a:br>
              <a:rPr lang="en-US" dirty="0"/>
            </a:br>
            <a:r>
              <a:rPr lang="en-US" dirty="0"/>
              <a:t>United States </a:t>
            </a:r>
            <a:r>
              <a:rPr lang="en-US" sz="3100" dirty="0" smtClean="0"/>
              <a:t>(2 </a:t>
            </a:r>
            <a:r>
              <a:rPr lang="en-US" sz="3100" dirty="0"/>
              <a:t>of 7)</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are four different legal procedures for obtaining protection in the United States:</a:t>
            </a:r>
          </a:p>
          <a:p>
            <a:pPr lvl="1"/>
            <a:r>
              <a:rPr lang="en-US" dirty="0" smtClean="0"/>
              <a:t>Antidumping duties (the most commonly used);</a:t>
            </a:r>
          </a:p>
          <a:p>
            <a:pPr lvl="1"/>
            <a:r>
              <a:rPr lang="en-US" dirty="0" smtClean="0"/>
              <a:t>Countervailing duties;</a:t>
            </a:r>
          </a:p>
          <a:p>
            <a:pPr lvl="1"/>
            <a:r>
              <a:rPr lang="en-US" dirty="0" smtClean="0"/>
              <a:t>Escape clause relief;</a:t>
            </a:r>
          </a:p>
          <a:p>
            <a:pPr lvl="1"/>
            <a:r>
              <a:rPr lang="en-US" dirty="0" smtClean="0"/>
              <a:t>Section 301 retaliation.</a:t>
            </a:r>
          </a:p>
          <a:p>
            <a:endParaRPr lang="en-US" dirty="0" smtClean="0"/>
          </a:p>
          <a:p>
            <a:r>
              <a:rPr lang="en-US" dirty="0" smtClean="0"/>
              <a:t>Nearly all countries have similar types of protection, except for Section 301.  </a:t>
            </a:r>
          </a:p>
          <a:p>
            <a:pPr lvl="1"/>
            <a:r>
              <a:rPr lang="en-US" dirty="0"/>
              <a:t>P</a:t>
            </a:r>
            <a:r>
              <a:rPr lang="en-US" dirty="0" smtClean="0"/>
              <a:t>rocedures vary by country.</a:t>
            </a:r>
          </a:p>
          <a:p>
            <a:pPr lvl="1"/>
            <a:r>
              <a:rPr lang="en-US" dirty="0" smtClean="0"/>
              <a:t>The first three are permitted under the rules of the WTO.</a:t>
            </a:r>
            <a:endParaRPr lang="en-US" dirty="0"/>
          </a:p>
        </p:txBody>
      </p:sp>
    </p:spTree>
    <p:extLst>
      <p:ext uri="{BB962C8B-B14F-4D97-AF65-F5344CB8AC3E}">
        <p14:creationId xmlns:p14="http://schemas.microsoft.com/office/powerpoint/2010/main" val="2441121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Politics of Protection in the </a:t>
            </a:r>
            <a:br>
              <a:rPr lang="en-US" dirty="0"/>
            </a:br>
            <a:r>
              <a:rPr lang="en-US" dirty="0"/>
              <a:t>United States </a:t>
            </a:r>
            <a:r>
              <a:rPr lang="en-US" sz="3100" dirty="0" smtClean="0"/>
              <a:t>(3 </a:t>
            </a:r>
            <a:r>
              <a:rPr lang="en-US" sz="3100" dirty="0"/>
              <a:t>of 7)</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Antidumping duties (ADD)</a:t>
            </a:r>
            <a:r>
              <a:rPr lang="en-US" dirty="0" smtClean="0"/>
              <a:t>.</a:t>
            </a:r>
          </a:p>
          <a:p>
            <a:pPr lvl="1"/>
            <a:r>
              <a:rPr lang="en-US" dirty="0" smtClean="0"/>
              <a:t>Tariff levied on imports when foreign firms sell goods at a price below </a:t>
            </a:r>
            <a:r>
              <a:rPr lang="en-US" b="1" dirty="0" smtClean="0"/>
              <a:t>fair value.</a:t>
            </a:r>
            <a:r>
              <a:rPr lang="en-US" dirty="0" smtClean="0"/>
              <a:t>  </a:t>
            </a:r>
          </a:p>
          <a:p>
            <a:pPr lvl="2"/>
            <a:r>
              <a:rPr lang="en-US" sz="2600" dirty="0" smtClean="0"/>
              <a:t>Fair value is a price that covers the costs of production and a normal return on capital.  </a:t>
            </a:r>
          </a:p>
          <a:p>
            <a:pPr lvl="2"/>
            <a:r>
              <a:rPr lang="en-US" sz="2600" dirty="0" smtClean="0"/>
              <a:t>If they sell below fair value, they are </a:t>
            </a:r>
            <a:r>
              <a:rPr lang="en-US" sz="2600" b="1" dirty="0" smtClean="0"/>
              <a:t>dumping.  </a:t>
            </a:r>
          </a:p>
          <a:p>
            <a:pPr lvl="1"/>
            <a:r>
              <a:rPr lang="en-US" dirty="0" smtClean="0"/>
              <a:t>Determination of fair value can be difficult.</a:t>
            </a:r>
          </a:p>
          <a:p>
            <a:pPr lvl="2"/>
            <a:r>
              <a:rPr lang="en-US" sz="2600" dirty="0" smtClean="0"/>
              <a:t>For the WTO, it is a price below what a producer sells the product for in its home market.  </a:t>
            </a:r>
          </a:p>
          <a:p>
            <a:pPr lvl="2"/>
            <a:r>
              <a:rPr lang="en-US" sz="2600" dirty="0" smtClean="0"/>
              <a:t>Sometimes this is measured as the price in a third party market when it is difficult to measure prices in the home country of the producer.  </a:t>
            </a:r>
          </a:p>
          <a:p>
            <a:endParaRPr lang="en-US" dirty="0" smtClean="0"/>
          </a:p>
          <a:p>
            <a:r>
              <a:rPr lang="en-US" dirty="0" smtClean="0"/>
              <a:t>In order to qualify for an antidumping duty, the domestic firm filing the complaint must be able to show that it has been hurt by the imports.</a:t>
            </a:r>
          </a:p>
        </p:txBody>
      </p:sp>
    </p:spTree>
    <p:extLst>
      <p:ext uri="{BB962C8B-B14F-4D97-AF65-F5344CB8AC3E}">
        <p14:creationId xmlns:p14="http://schemas.microsoft.com/office/powerpoint/2010/main" val="159284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Politics of Protection in the </a:t>
            </a:r>
            <a:br>
              <a:rPr lang="en-US" dirty="0"/>
            </a:br>
            <a:r>
              <a:rPr lang="en-US" dirty="0"/>
              <a:t>United States </a:t>
            </a:r>
            <a:r>
              <a:rPr lang="en-US" sz="3100" dirty="0" smtClean="0"/>
              <a:t>(4 </a:t>
            </a:r>
            <a:r>
              <a:rPr lang="en-US" sz="3100" dirty="0"/>
              <a:t>of 7)</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ADD are an attempt to prevent predatory pricing by a foreign producer.  It has several problems.</a:t>
            </a:r>
          </a:p>
          <a:p>
            <a:endParaRPr lang="en-US" dirty="0"/>
          </a:p>
          <a:p>
            <a:r>
              <a:rPr lang="en-US" dirty="0" smtClean="0"/>
              <a:t>Determination of fair price is imprecise.  This makes it relatively easy for a firm to win protection, and is why ADD are the most common form of protection. </a:t>
            </a:r>
          </a:p>
          <a:p>
            <a:endParaRPr lang="en-US" dirty="0"/>
          </a:p>
          <a:p>
            <a:r>
              <a:rPr lang="en-US" dirty="0" smtClean="0"/>
              <a:t>Also, in normal commercial operations firms often sell some products at very low prices:</a:t>
            </a:r>
          </a:p>
          <a:p>
            <a:pPr lvl="1"/>
            <a:r>
              <a:rPr lang="en-US" dirty="0" smtClean="0"/>
              <a:t>Loss leaders in retail chains;</a:t>
            </a:r>
          </a:p>
          <a:p>
            <a:pPr lvl="1"/>
            <a:r>
              <a:rPr lang="en-US" dirty="0" smtClean="0"/>
              <a:t>Goods likely to spoil;</a:t>
            </a:r>
          </a:p>
          <a:p>
            <a:pPr lvl="1"/>
            <a:r>
              <a:rPr lang="en-US" dirty="0" smtClean="0"/>
              <a:t>Temporary offer to penetrate new markets;</a:t>
            </a:r>
          </a:p>
          <a:p>
            <a:pPr lvl="1"/>
            <a:r>
              <a:rPr lang="en-US" dirty="0" smtClean="0"/>
              <a:t>As long as they cover variable costs.</a:t>
            </a:r>
          </a:p>
        </p:txBody>
      </p:sp>
    </p:spTree>
    <p:extLst>
      <p:ext uri="{BB962C8B-B14F-4D97-AF65-F5344CB8AC3E}">
        <p14:creationId xmlns:p14="http://schemas.microsoft.com/office/powerpoint/2010/main" val="2375845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Politics of Protection in the </a:t>
            </a:r>
            <a:br>
              <a:rPr lang="en-US" dirty="0"/>
            </a:br>
            <a:r>
              <a:rPr lang="en-US" dirty="0"/>
              <a:t>United States </a:t>
            </a:r>
            <a:r>
              <a:rPr lang="en-US" sz="3100" dirty="0" smtClean="0"/>
              <a:t>(5 </a:t>
            </a:r>
            <a:r>
              <a:rPr lang="en-US" sz="3100" dirty="0"/>
              <a:t>of 7)</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ADD process in the United States:</a:t>
            </a:r>
            <a:endParaRPr lang="en-US" dirty="0"/>
          </a:p>
          <a:p>
            <a:pPr marL="914400" lvl="1" indent="-514350">
              <a:buFont typeface="+mj-lt"/>
              <a:buAutoNum type="arabicPeriod"/>
            </a:pPr>
            <a:r>
              <a:rPr lang="en-US" dirty="0" smtClean="0"/>
              <a:t>Domestic firm complains to the International Trade Administration (part of Department of Commerce).</a:t>
            </a:r>
            <a:endParaRPr lang="en-US" dirty="0"/>
          </a:p>
          <a:p>
            <a:pPr marL="914400" lvl="1" indent="-514350">
              <a:buFont typeface="+mj-lt"/>
              <a:buAutoNum type="arabicPeriod"/>
            </a:pPr>
            <a:r>
              <a:rPr lang="en-US" dirty="0" smtClean="0"/>
              <a:t>ITA analyzes whether foreign firms are dumping.</a:t>
            </a:r>
          </a:p>
          <a:p>
            <a:pPr marL="914400" lvl="1" indent="-514350">
              <a:buFont typeface="+mj-lt"/>
              <a:buAutoNum type="arabicPeriod"/>
            </a:pPr>
            <a:r>
              <a:rPr lang="en-US" dirty="0" smtClean="0"/>
              <a:t>If dumping is determined, an independent regulatory commission, the U.S. International Trade Commission investigates whether the dumping by foreigners hurt the domestic firm.</a:t>
            </a:r>
          </a:p>
          <a:p>
            <a:pPr marL="1314450" lvl="2" indent="-514350"/>
            <a:r>
              <a:rPr lang="en-US" dirty="0" smtClean="0"/>
              <a:t>If yes, then a duty is levied.</a:t>
            </a:r>
          </a:p>
          <a:p>
            <a:pPr marL="1314450" lvl="2" indent="-514350"/>
            <a:r>
              <a:rPr lang="en-US" dirty="0" smtClean="0"/>
              <a:t>If no, then no duty.  </a:t>
            </a:r>
          </a:p>
          <a:p>
            <a:pPr marL="514350" indent="-514350"/>
            <a:endParaRPr lang="en-US" dirty="0" smtClean="0"/>
          </a:p>
          <a:p>
            <a:pPr marL="514350" indent="-514350"/>
            <a:r>
              <a:rPr lang="en-US" dirty="0" smtClean="0"/>
              <a:t>The U.S. averages about 21 new ADD per year.</a:t>
            </a:r>
          </a:p>
          <a:p>
            <a:pPr marL="514350" indent="-514350"/>
            <a:endParaRPr lang="en-US" dirty="0" smtClean="0"/>
          </a:p>
          <a:p>
            <a:pPr marL="514350" indent="-514350"/>
            <a:r>
              <a:rPr lang="en-US" dirty="0" smtClean="0"/>
              <a:t>ADD are the most common form of protection, worldwide.  </a:t>
            </a:r>
          </a:p>
        </p:txBody>
      </p:sp>
    </p:spTree>
    <p:extLst>
      <p:ext uri="{BB962C8B-B14F-4D97-AF65-F5344CB8AC3E}">
        <p14:creationId xmlns:p14="http://schemas.microsoft.com/office/powerpoint/2010/main" val="2804701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Politics of Protection in the </a:t>
            </a:r>
            <a:br>
              <a:rPr lang="en-US" dirty="0"/>
            </a:br>
            <a:r>
              <a:rPr lang="en-US" dirty="0"/>
              <a:t>United States </a:t>
            </a:r>
            <a:r>
              <a:rPr lang="en-US" sz="3100" dirty="0" smtClean="0"/>
              <a:t>(6 </a:t>
            </a:r>
            <a:r>
              <a:rPr lang="en-US" sz="3100" dirty="0"/>
              <a:t>of 7)</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Countervailing duties (CVD).</a:t>
            </a:r>
            <a:endParaRPr lang="en-US" b="1" dirty="0"/>
          </a:p>
          <a:p>
            <a:pPr lvl="1"/>
            <a:r>
              <a:rPr lang="en-US" dirty="0" smtClean="0"/>
              <a:t>Tariff levied to countervail a subsidy given by a foreign government to a foreign firm.  </a:t>
            </a:r>
          </a:p>
          <a:p>
            <a:pPr lvl="1"/>
            <a:r>
              <a:rPr lang="en-US" dirty="0" smtClean="0"/>
              <a:t>Similar in process to an ADD.</a:t>
            </a:r>
          </a:p>
          <a:p>
            <a:pPr lvl="1"/>
            <a:endParaRPr lang="en-US" dirty="0"/>
          </a:p>
          <a:p>
            <a:r>
              <a:rPr lang="en-US" dirty="0" smtClean="0"/>
              <a:t>CVD are used less often than ADD, but not uncommon.</a:t>
            </a:r>
          </a:p>
          <a:p>
            <a:endParaRPr lang="en-US" dirty="0" smtClean="0"/>
          </a:p>
          <a:p>
            <a:r>
              <a:rPr lang="en-US" dirty="0" smtClean="0"/>
              <a:t>The Uruguay Round standardized the definition of a subsidy.</a:t>
            </a:r>
          </a:p>
          <a:p>
            <a:pPr lvl="1"/>
            <a:r>
              <a:rPr lang="en-US" dirty="0" smtClean="0"/>
              <a:t>Continues the distinction between a subsidy for basic research, and a subsidy for a commercial product.</a:t>
            </a:r>
          </a:p>
          <a:p>
            <a:pPr lvl="1"/>
            <a:endParaRPr lang="en-US" dirty="0" smtClean="0"/>
          </a:p>
        </p:txBody>
      </p:sp>
    </p:spTree>
    <p:extLst>
      <p:ext uri="{BB962C8B-B14F-4D97-AF65-F5344CB8AC3E}">
        <p14:creationId xmlns:p14="http://schemas.microsoft.com/office/powerpoint/2010/main" val="3458145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Politics of Protection in the </a:t>
            </a:r>
            <a:br>
              <a:rPr lang="en-US" dirty="0"/>
            </a:br>
            <a:r>
              <a:rPr lang="en-US" dirty="0"/>
              <a:t>United States </a:t>
            </a:r>
            <a:r>
              <a:rPr lang="en-US" sz="3100" dirty="0" smtClean="0"/>
              <a:t>(7 </a:t>
            </a:r>
            <a:r>
              <a:rPr lang="en-US" sz="3100" dirty="0"/>
              <a:t>of 7)</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Escape clause relief.</a:t>
            </a:r>
          </a:p>
          <a:p>
            <a:pPr lvl="1"/>
            <a:r>
              <a:rPr lang="en-US" dirty="0" smtClean="0"/>
              <a:t>Temporary tariff to relieve a sudden import surge that threatens to destroy a domestic industry.</a:t>
            </a:r>
          </a:p>
          <a:p>
            <a:endParaRPr lang="en-US" b="1" dirty="0" smtClean="0"/>
          </a:p>
          <a:p>
            <a:r>
              <a:rPr lang="en-US" b="1" dirty="0" smtClean="0"/>
              <a:t>Section 301</a:t>
            </a:r>
            <a:r>
              <a:rPr lang="en-US" dirty="0" smtClean="0"/>
              <a:t> and </a:t>
            </a:r>
            <a:r>
              <a:rPr lang="en-US" b="1" dirty="0" smtClean="0"/>
              <a:t>Special 301</a:t>
            </a:r>
          </a:p>
          <a:p>
            <a:pPr lvl="1"/>
            <a:r>
              <a:rPr lang="en-US" dirty="0" smtClean="0"/>
              <a:t>Section 301 requires the president of the U.S. to take action against countries that engage in unfair trade practices.</a:t>
            </a:r>
          </a:p>
          <a:p>
            <a:pPr lvl="2"/>
            <a:r>
              <a:rPr lang="en-US" dirty="0" smtClean="0"/>
              <a:t>Rarely used, ambiguous, not aligned with international rules.</a:t>
            </a:r>
          </a:p>
          <a:p>
            <a:pPr lvl="2"/>
            <a:r>
              <a:rPr lang="en-US" dirty="0" smtClean="0"/>
              <a:t>A mandate passed by Congress.</a:t>
            </a:r>
          </a:p>
          <a:p>
            <a:pPr lvl="1"/>
            <a:r>
              <a:rPr lang="en-US" dirty="0" smtClean="0"/>
              <a:t>Special 301 is similar but focuses on monitoring countries that do not protect U.S. intellectual property.  Requires the president to monitor conditions.</a:t>
            </a:r>
          </a:p>
          <a:p>
            <a:pPr lvl="1"/>
            <a:endParaRPr lang="en-US" dirty="0" smtClean="0"/>
          </a:p>
        </p:txBody>
      </p:sp>
    </p:spTree>
    <p:extLst>
      <p:ext uri="{BB962C8B-B14F-4D97-AF65-F5344CB8AC3E}">
        <p14:creationId xmlns:p14="http://schemas.microsoft.com/office/powerpoint/2010/main" val="1581773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Economic Sanctions </a:t>
            </a:r>
            <a:br>
              <a:rPr lang="en-US" dirty="0" smtClean="0"/>
            </a:br>
            <a:r>
              <a:rPr lang="en-US" sz="3100" dirty="0" smtClean="0"/>
              <a:t>(1 of 3)</a:t>
            </a:r>
            <a:endParaRPr lang="en-US" sz="3100" dirty="0"/>
          </a:p>
        </p:txBody>
      </p:sp>
      <p:sp>
        <p:nvSpPr>
          <p:cNvPr id="3" name="Content Placeholder 2"/>
          <p:cNvSpPr>
            <a:spLocks noGrp="1"/>
          </p:cNvSpPr>
          <p:nvPr>
            <p:ph idx="1"/>
          </p:nvPr>
        </p:nvSpPr>
        <p:spPr/>
        <p:txBody>
          <a:bodyPr>
            <a:normAutofit/>
          </a:bodyPr>
          <a:lstStyle/>
          <a:p>
            <a:r>
              <a:rPr lang="en-US" dirty="0" smtClean="0"/>
              <a:t>Sanctions</a:t>
            </a:r>
          </a:p>
          <a:p>
            <a:pPr lvl="1"/>
            <a:r>
              <a:rPr lang="en-US" dirty="0" smtClean="0"/>
              <a:t>Take a variety of forms:  </a:t>
            </a:r>
          </a:p>
          <a:p>
            <a:pPr lvl="2"/>
            <a:r>
              <a:rPr lang="en-US" dirty="0" smtClean="0"/>
              <a:t>Usually include prohibitions on imports and exports</a:t>
            </a:r>
          </a:p>
          <a:p>
            <a:pPr lvl="2"/>
            <a:r>
              <a:rPr lang="en-US" dirty="0" smtClean="0"/>
              <a:t>Also usually include prohibitions on financial flows.</a:t>
            </a:r>
          </a:p>
          <a:p>
            <a:pPr lvl="2"/>
            <a:r>
              <a:rPr lang="en-US" dirty="0" smtClean="0"/>
              <a:t>May include limits on travel and contact.</a:t>
            </a:r>
          </a:p>
          <a:p>
            <a:pPr lvl="1"/>
            <a:r>
              <a:rPr lang="en-US" dirty="0" smtClean="0"/>
              <a:t>An attempt to isolate a country, force a change in its policies or behaviors.</a:t>
            </a:r>
          </a:p>
          <a:p>
            <a:endParaRPr lang="en-US" dirty="0" smtClean="0"/>
          </a:p>
          <a:p>
            <a:r>
              <a:rPr lang="en-US" dirty="0" smtClean="0"/>
              <a:t>Key question:  Do sanctions work?  </a:t>
            </a:r>
          </a:p>
        </p:txBody>
      </p:sp>
    </p:spTree>
    <p:extLst>
      <p:ext uri="{BB962C8B-B14F-4D97-AF65-F5344CB8AC3E}">
        <p14:creationId xmlns:p14="http://schemas.microsoft.com/office/powerpoint/2010/main" val="49923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solidFill>
                  <a:schemeClr val="accent4">
                    <a:lumMod val="50000"/>
                  </a:schemeClr>
                </a:solidFill>
              </a:rPr>
              <a:t>7.4 </a:t>
            </a:r>
            <a:r>
              <a:rPr lang="en-US" dirty="0" smtClean="0"/>
              <a:t> Analyze the economic validity of common justifications for protectionism.</a:t>
            </a:r>
          </a:p>
          <a:p>
            <a:pPr marL="0" indent="0">
              <a:buNone/>
            </a:pPr>
            <a:endParaRPr lang="en-US" dirty="0"/>
          </a:p>
          <a:p>
            <a:pPr marL="0" indent="0">
              <a:buNone/>
            </a:pPr>
            <a:r>
              <a:rPr lang="en-US" b="1" dirty="0" smtClean="0">
                <a:solidFill>
                  <a:schemeClr val="accent4">
                    <a:lumMod val="50000"/>
                  </a:schemeClr>
                </a:solidFill>
              </a:rPr>
              <a:t>7.5</a:t>
            </a:r>
            <a:r>
              <a:rPr lang="en-US" dirty="0" smtClean="0"/>
              <a:t>  Define each form of legal protection granted by the U.S. government.</a:t>
            </a:r>
            <a:endParaRPr lang="en-US" dirty="0"/>
          </a:p>
        </p:txBody>
      </p:sp>
    </p:spTree>
    <p:extLst>
      <p:ext uri="{BB962C8B-B14F-4D97-AF65-F5344CB8AC3E}">
        <p14:creationId xmlns:p14="http://schemas.microsoft.com/office/powerpoint/2010/main" val="8261796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Case Study:  Economic Sanctions </a:t>
            </a:r>
            <a:br>
              <a:rPr lang="en-US" b="1" dirty="0">
                <a:solidFill>
                  <a:srgbClr val="007FA3"/>
                </a:solidFill>
              </a:rPr>
            </a:br>
            <a:r>
              <a:rPr lang="en-US" sz="3100" b="1" dirty="0" smtClean="0">
                <a:solidFill>
                  <a:srgbClr val="007FA3"/>
                </a:solidFill>
              </a:rPr>
              <a:t>(2 </a:t>
            </a:r>
            <a:r>
              <a:rPr lang="en-US" sz="3100" b="1" dirty="0">
                <a:solidFill>
                  <a:srgbClr val="007FA3"/>
                </a:solidFill>
              </a:rPr>
              <a:t>of 3)</a:t>
            </a: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807566036"/>
              </p:ext>
            </p:extLst>
          </p:nvPr>
        </p:nvGraphicFramePr>
        <p:xfrm>
          <a:off x="457200" y="1600200"/>
          <a:ext cx="8229600" cy="2225040"/>
        </p:xfrm>
        <a:graphic>
          <a:graphicData uri="http://schemas.openxmlformats.org/drawingml/2006/table">
            <a:tbl>
              <a:tblPr firstRow="1" bandRow="1">
                <a:tableStyleId>{BC89EF96-8CEA-46FF-86C4-4CE0E7609802}</a:tableStyleId>
              </a:tblPr>
              <a:tblGrid>
                <a:gridCol w="3770177">
                  <a:extLst>
                    <a:ext uri="{9D8B030D-6E8A-4147-A177-3AD203B41FA5}">
                      <a16:colId xmlns:a16="http://schemas.microsoft.com/office/drawing/2014/main" val="20000"/>
                    </a:ext>
                  </a:extLst>
                </a:gridCol>
                <a:gridCol w="2439514">
                  <a:extLst>
                    <a:ext uri="{9D8B030D-6E8A-4147-A177-3AD203B41FA5}">
                      <a16:colId xmlns:a16="http://schemas.microsoft.com/office/drawing/2014/main" val="20001"/>
                    </a:ext>
                  </a:extLst>
                </a:gridCol>
                <a:gridCol w="2019909">
                  <a:extLst>
                    <a:ext uri="{9D8B030D-6E8A-4147-A177-3AD203B41FA5}">
                      <a16:colId xmlns:a16="http://schemas.microsoft.com/office/drawing/2014/main" val="20002"/>
                    </a:ext>
                  </a:extLst>
                </a:gridCol>
              </a:tblGrid>
              <a:tr h="370840">
                <a:tc>
                  <a:txBody>
                    <a:bodyPr/>
                    <a:lstStyle/>
                    <a:p>
                      <a:r>
                        <a:rPr lang="en-US" dirty="0" smtClean="0"/>
                        <a:t>Goal</a:t>
                      </a:r>
                      <a:endParaRPr lang="en-US" dirty="0"/>
                    </a:p>
                  </a:txBody>
                  <a:tcPr/>
                </a:tc>
                <a:tc>
                  <a:txBody>
                    <a:bodyPr/>
                    <a:lstStyle/>
                    <a:p>
                      <a:pPr algn="ctr"/>
                      <a:r>
                        <a:rPr lang="en-US" dirty="0" smtClean="0"/>
                        <a:t>Number of cases</a:t>
                      </a:r>
                      <a:endParaRPr lang="en-US" dirty="0"/>
                    </a:p>
                  </a:txBody>
                  <a:tcPr/>
                </a:tc>
                <a:tc>
                  <a:txBody>
                    <a:bodyPr/>
                    <a:lstStyle/>
                    <a:p>
                      <a:pPr algn="ctr"/>
                      <a:r>
                        <a:rPr lang="en-US" dirty="0" smtClean="0"/>
                        <a:t>Successes</a:t>
                      </a:r>
                      <a:endParaRPr lang="en-US" dirty="0"/>
                    </a:p>
                  </a:txBody>
                  <a:tcPr/>
                </a:tc>
                <a:extLst>
                  <a:ext uri="{0D108BD9-81ED-4DB2-BD59-A6C34878D82A}">
                    <a16:rowId xmlns:a16="http://schemas.microsoft.com/office/drawing/2014/main" val="10000"/>
                  </a:ext>
                </a:extLst>
              </a:tr>
              <a:tr h="370840">
                <a:tc>
                  <a:txBody>
                    <a:bodyPr/>
                    <a:lstStyle/>
                    <a:p>
                      <a:r>
                        <a:rPr lang="en-US" dirty="0" smtClean="0"/>
                        <a:t>Modest policy change</a:t>
                      </a:r>
                      <a:endParaRPr lang="en-US" dirty="0"/>
                    </a:p>
                  </a:txBody>
                  <a:tcPr/>
                </a:tc>
                <a:tc>
                  <a:txBody>
                    <a:bodyPr/>
                    <a:lstStyle/>
                    <a:p>
                      <a:pPr algn="ctr"/>
                      <a:r>
                        <a:rPr lang="en-US" dirty="0" smtClean="0"/>
                        <a:t>51</a:t>
                      </a:r>
                      <a:endParaRPr lang="en-US" dirty="0"/>
                    </a:p>
                  </a:txBody>
                  <a:tcPr/>
                </a:tc>
                <a:tc>
                  <a:txBody>
                    <a:bodyPr/>
                    <a:lstStyle/>
                    <a:p>
                      <a:pPr algn="ctr"/>
                      <a:r>
                        <a:rPr lang="en-US" dirty="0" smtClean="0"/>
                        <a:t>17</a:t>
                      </a:r>
                      <a:endParaRPr lang="en-US" dirty="0"/>
                    </a:p>
                  </a:txBody>
                  <a:tcPr/>
                </a:tc>
                <a:extLst>
                  <a:ext uri="{0D108BD9-81ED-4DB2-BD59-A6C34878D82A}">
                    <a16:rowId xmlns:a16="http://schemas.microsoft.com/office/drawing/2014/main" val="10001"/>
                  </a:ext>
                </a:extLst>
              </a:tr>
              <a:tr h="370840">
                <a:tc>
                  <a:txBody>
                    <a:bodyPr/>
                    <a:lstStyle/>
                    <a:p>
                      <a:r>
                        <a:rPr lang="en-US" dirty="0" smtClean="0"/>
                        <a:t>Destabilize a government</a:t>
                      </a:r>
                      <a:endParaRPr lang="en-US" dirty="0"/>
                    </a:p>
                  </a:txBody>
                  <a:tcPr/>
                </a:tc>
                <a:tc>
                  <a:txBody>
                    <a:bodyPr/>
                    <a:lstStyle/>
                    <a:p>
                      <a:pPr algn="ctr"/>
                      <a:r>
                        <a:rPr lang="en-US" dirty="0" smtClean="0"/>
                        <a:t>21</a:t>
                      </a:r>
                      <a:endParaRPr lang="en-US" dirty="0"/>
                    </a:p>
                  </a:txBody>
                  <a:tcPr/>
                </a:tc>
                <a:tc>
                  <a:txBody>
                    <a:bodyPr/>
                    <a:lstStyle/>
                    <a:p>
                      <a:pPr algn="ctr"/>
                      <a:r>
                        <a:rPr lang="en-US" dirty="0" smtClean="0"/>
                        <a:t>11</a:t>
                      </a:r>
                      <a:endParaRPr lang="en-US" dirty="0"/>
                    </a:p>
                  </a:txBody>
                  <a:tcPr/>
                </a:tc>
                <a:extLst>
                  <a:ext uri="{0D108BD9-81ED-4DB2-BD59-A6C34878D82A}">
                    <a16:rowId xmlns:a16="http://schemas.microsoft.com/office/drawing/2014/main" val="10002"/>
                  </a:ext>
                </a:extLst>
              </a:tr>
              <a:tr h="370840">
                <a:tc>
                  <a:txBody>
                    <a:bodyPr/>
                    <a:lstStyle/>
                    <a:p>
                      <a:r>
                        <a:rPr lang="en-US" dirty="0" smtClean="0"/>
                        <a:t>Disrupt a military adventure</a:t>
                      </a:r>
                      <a:endParaRPr lang="en-US" dirty="0"/>
                    </a:p>
                  </a:txBody>
                  <a:tcPr/>
                </a:tc>
                <a:tc>
                  <a:txBody>
                    <a:bodyPr/>
                    <a:lstStyle/>
                    <a:p>
                      <a:pPr algn="ctr"/>
                      <a:r>
                        <a:rPr lang="en-US" dirty="0" smtClean="0"/>
                        <a:t>18</a:t>
                      </a:r>
                      <a:endParaRPr lang="en-US" dirty="0"/>
                    </a:p>
                  </a:txBody>
                  <a:tcPr/>
                </a:tc>
                <a:tc>
                  <a:txBody>
                    <a:bodyPr/>
                    <a:lstStyle/>
                    <a:p>
                      <a:pPr algn="ctr"/>
                      <a:r>
                        <a:rPr lang="en-US" dirty="0" smtClean="0"/>
                        <a:t>6</a:t>
                      </a:r>
                      <a:endParaRPr lang="en-US" dirty="0"/>
                    </a:p>
                  </a:txBody>
                  <a:tcPr/>
                </a:tc>
                <a:extLst>
                  <a:ext uri="{0D108BD9-81ED-4DB2-BD59-A6C34878D82A}">
                    <a16:rowId xmlns:a16="http://schemas.microsoft.com/office/drawing/2014/main" val="10003"/>
                  </a:ext>
                </a:extLst>
              </a:tr>
              <a:tr h="370840">
                <a:tc>
                  <a:txBody>
                    <a:bodyPr/>
                    <a:lstStyle/>
                    <a:p>
                      <a:r>
                        <a:rPr lang="en-US" dirty="0" smtClean="0"/>
                        <a:t>Impair military</a:t>
                      </a:r>
                      <a:r>
                        <a:rPr lang="en-US" baseline="0" dirty="0" smtClean="0"/>
                        <a:t> potential</a:t>
                      </a:r>
                      <a:endParaRPr lang="en-US" dirty="0"/>
                    </a:p>
                  </a:txBody>
                  <a:tcPr/>
                </a:tc>
                <a:tc>
                  <a:txBody>
                    <a:bodyPr/>
                    <a:lstStyle/>
                    <a:p>
                      <a:pPr algn="ctr"/>
                      <a:r>
                        <a:rPr lang="en-US" dirty="0" smtClean="0"/>
                        <a:t>10</a:t>
                      </a:r>
                      <a:endParaRPr lang="en-US" dirty="0"/>
                    </a:p>
                  </a:txBody>
                  <a:tcPr/>
                </a:tc>
                <a:tc>
                  <a:txBody>
                    <a:bodyPr/>
                    <a:lstStyle/>
                    <a:p>
                      <a:pPr algn="ctr"/>
                      <a:r>
                        <a:rPr lang="en-US" dirty="0" smtClean="0"/>
                        <a:t>2</a:t>
                      </a:r>
                      <a:endParaRPr lang="en-US" dirty="0"/>
                    </a:p>
                  </a:txBody>
                  <a:tcPr/>
                </a:tc>
                <a:extLst>
                  <a:ext uri="{0D108BD9-81ED-4DB2-BD59-A6C34878D82A}">
                    <a16:rowId xmlns:a16="http://schemas.microsoft.com/office/drawing/2014/main" val="10004"/>
                  </a:ext>
                </a:extLst>
              </a:tr>
              <a:tr h="370840">
                <a:tc>
                  <a:txBody>
                    <a:bodyPr/>
                    <a:lstStyle/>
                    <a:p>
                      <a:r>
                        <a:rPr lang="en-US" dirty="0" smtClean="0"/>
                        <a:t>Other</a:t>
                      </a:r>
                      <a:endParaRPr lang="en-US" dirty="0"/>
                    </a:p>
                  </a:txBody>
                  <a:tcPr/>
                </a:tc>
                <a:tc>
                  <a:txBody>
                    <a:bodyPr/>
                    <a:lstStyle/>
                    <a:p>
                      <a:pPr algn="ctr"/>
                      <a:r>
                        <a:rPr lang="en-US" dirty="0" smtClean="0"/>
                        <a:t>20</a:t>
                      </a:r>
                      <a:endParaRPr lang="en-US" dirty="0"/>
                    </a:p>
                  </a:txBody>
                  <a:tcPr/>
                </a:tc>
                <a:tc>
                  <a:txBody>
                    <a:bodyPr/>
                    <a:lstStyle/>
                    <a:p>
                      <a:pPr algn="ctr"/>
                      <a:r>
                        <a:rPr lang="en-US" dirty="0" smtClean="0"/>
                        <a:t>5</a:t>
                      </a:r>
                      <a:endParaRPr lang="en-US" dirty="0"/>
                    </a:p>
                  </a:txBody>
                  <a:tcPr/>
                </a:tc>
                <a:extLst>
                  <a:ext uri="{0D108BD9-81ED-4DB2-BD59-A6C34878D82A}">
                    <a16:rowId xmlns:a16="http://schemas.microsoft.com/office/drawing/2014/main" val="10005"/>
                  </a:ext>
                </a:extLst>
              </a:tr>
            </a:tbl>
          </a:graphicData>
        </a:graphic>
      </p:graphicFrame>
      <p:sp>
        <p:nvSpPr>
          <p:cNvPr id="8" name="Content Placeholder 7"/>
          <p:cNvSpPr>
            <a:spLocks noGrp="1"/>
          </p:cNvSpPr>
          <p:nvPr>
            <p:ph sz="half" idx="2"/>
          </p:nvPr>
        </p:nvSpPr>
        <p:spPr>
          <a:xfrm>
            <a:off x="457200" y="4228021"/>
            <a:ext cx="8229600" cy="1898142"/>
          </a:xfrm>
        </p:spPr>
        <p:txBody>
          <a:bodyPr/>
          <a:lstStyle/>
          <a:p>
            <a:r>
              <a:rPr lang="en-US" dirty="0" smtClean="0"/>
              <a:t>Economic sanctions since World War I and 1990:  120 cases.</a:t>
            </a:r>
          </a:p>
          <a:p>
            <a:r>
              <a:rPr lang="en-US" dirty="0" smtClean="0"/>
              <a:t>Success rate:  34% (31/120).</a:t>
            </a:r>
            <a:endParaRPr lang="en-US" dirty="0"/>
          </a:p>
        </p:txBody>
      </p:sp>
    </p:spTree>
    <p:extLst>
      <p:ext uri="{BB962C8B-B14F-4D97-AF65-F5344CB8AC3E}">
        <p14:creationId xmlns:p14="http://schemas.microsoft.com/office/powerpoint/2010/main" val="3723951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Case Study:  Economic Sanctions </a:t>
            </a:r>
            <a:br>
              <a:rPr lang="en-US" dirty="0"/>
            </a:br>
            <a:r>
              <a:rPr lang="en-US" sz="3100" dirty="0" smtClean="0"/>
              <a:t>(3 </a:t>
            </a:r>
            <a:r>
              <a:rPr lang="en-US" sz="3100" dirty="0"/>
              <a:t>of 3)</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t>When do sanctions work?</a:t>
            </a:r>
          </a:p>
          <a:p>
            <a:pPr lvl="1"/>
            <a:r>
              <a:rPr lang="en-US" dirty="0" smtClean="0"/>
              <a:t>Small, weak, unstable target country;</a:t>
            </a:r>
          </a:p>
          <a:p>
            <a:pPr lvl="1"/>
            <a:r>
              <a:rPr lang="en-US" dirty="0" smtClean="0"/>
              <a:t>Target country is an ally, not a foe.</a:t>
            </a:r>
          </a:p>
          <a:p>
            <a:pPr lvl="1"/>
            <a:r>
              <a:rPr lang="en-US" dirty="0" smtClean="0"/>
              <a:t>Small policy change desired;</a:t>
            </a:r>
          </a:p>
          <a:p>
            <a:pPr lvl="1"/>
            <a:r>
              <a:rPr lang="en-US" dirty="0" smtClean="0"/>
              <a:t>Sanctions imposed quickly and decisively;</a:t>
            </a:r>
          </a:p>
          <a:p>
            <a:pPr lvl="1"/>
            <a:r>
              <a:rPr lang="en-US" dirty="0" smtClean="0"/>
              <a:t>Costs are small to country imposing sanctions.</a:t>
            </a:r>
          </a:p>
          <a:p>
            <a:pPr lvl="1"/>
            <a:endParaRPr lang="en-US" dirty="0"/>
          </a:p>
          <a:p>
            <a:r>
              <a:rPr lang="en-US" dirty="0" smtClean="0"/>
              <a:t>The more difficult the goal, the more likely military force has to be used in order to achieve success.</a:t>
            </a:r>
            <a:endParaRPr lang="en-US" dirty="0"/>
          </a:p>
        </p:txBody>
      </p:sp>
    </p:spTree>
    <p:extLst>
      <p:ext uri="{BB962C8B-B14F-4D97-AF65-F5344CB8AC3E}">
        <p14:creationId xmlns:p14="http://schemas.microsoft.com/office/powerpoint/2010/main" val="4190504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592726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Tariff Rates </a:t>
            </a:r>
            <a:r>
              <a:rPr lang="en-US" sz="2800" dirty="0" smtClean="0"/>
              <a:t>(1 of 3)</a:t>
            </a:r>
            <a:endParaRPr lang="en-US" sz="2800" dirty="0"/>
          </a:p>
        </p:txBody>
      </p:sp>
      <p:sp>
        <p:nvSpPr>
          <p:cNvPr id="3" name="Content Placeholder 2"/>
          <p:cNvSpPr>
            <a:spLocks noGrp="1"/>
          </p:cNvSpPr>
          <p:nvPr>
            <p:ph idx="1"/>
          </p:nvPr>
        </p:nvSpPr>
        <p:spPr/>
        <p:txBody>
          <a:bodyPr>
            <a:normAutofit fontScale="85000" lnSpcReduction="10000"/>
          </a:bodyPr>
          <a:lstStyle/>
          <a:p>
            <a:r>
              <a:rPr lang="en-US" dirty="0" smtClean="0"/>
              <a:t>Tariff rates have fallen globally since the end of World War II.</a:t>
            </a:r>
          </a:p>
          <a:p>
            <a:endParaRPr lang="en-US" dirty="0"/>
          </a:p>
          <a:p>
            <a:r>
              <a:rPr lang="en-US" dirty="0" smtClean="0"/>
              <a:t>High income countries generally have very low rates, with some exceptions.</a:t>
            </a:r>
          </a:p>
          <a:p>
            <a:pPr lvl="1"/>
            <a:r>
              <a:rPr lang="en-US" dirty="0" smtClean="0"/>
              <a:t>The exceptions tend to be in sensitive industries where they have lost their comparative advantage.</a:t>
            </a:r>
          </a:p>
          <a:p>
            <a:pPr lvl="1"/>
            <a:r>
              <a:rPr lang="en-US" dirty="0" smtClean="0"/>
              <a:t>Agriculture, textiles, apparel are commonly protected.</a:t>
            </a:r>
          </a:p>
          <a:p>
            <a:endParaRPr lang="en-US" dirty="0" smtClean="0"/>
          </a:p>
          <a:p>
            <a:r>
              <a:rPr lang="en-US" dirty="0" smtClean="0"/>
              <a:t>In general, tariff rates are higher in middle income countries and highest in low income countries.  </a:t>
            </a:r>
          </a:p>
          <a:p>
            <a:pPr lvl="1"/>
            <a:endParaRPr lang="en-US" dirty="0"/>
          </a:p>
        </p:txBody>
      </p:sp>
    </p:spTree>
    <p:extLst>
      <p:ext uri="{BB962C8B-B14F-4D97-AF65-F5344CB8AC3E}">
        <p14:creationId xmlns:p14="http://schemas.microsoft.com/office/powerpoint/2010/main" val="1922557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FA3"/>
                </a:solidFill>
              </a:rPr>
              <a:t>Tariff Rates </a:t>
            </a:r>
            <a:r>
              <a:rPr lang="en-US" sz="2800" b="1" dirty="0" smtClean="0">
                <a:solidFill>
                  <a:srgbClr val="007FA3"/>
                </a:solidFill>
              </a:rPr>
              <a:t>(2 </a:t>
            </a:r>
            <a:r>
              <a:rPr lang="en-US" sz="2800" b="1" dirty="0">
                <a:solidFill>
                  <a:srgbClr val="007FA3"/>
                </a:solidFill>
              </a:rPr>
              <a:t>of 3)</a:t>
            </a:r>
            <a:endParaRPr lang="en-US" b="1" dirty="0">
              <a:solidFill>
                <a:srgbClr val="007FA3"/>
              </a:solidFill>
            </a:endParaRP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3711683662"/>
              </p:ext>
            </p:extLst>
          </p:nvPr>
        </p:nvGraphicFramePr>
        <p:xfrm>
          <a:off x="457200" y="1600200"/>
          <a:ext cx="8229600" cy="2560975"/>
        </p:xfrm>
        <a:graphic>
          <a:graphicData uri="http://schemas.openxmlformats.org/drawingml/2006/table">
            <a:tbl>
              <a:tblPr firstRow="1" bandRow="1">
                <a:tableStyleId>{BC89EF96-8CEA-46FF-86C4-4CE0E7609802}</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512195">
                <a:tc>
                  <a:txBody>
                    <a:bodyPr/>
                    <a:lstStyle/>
                    <a:p>
                      <a:pPr marL="0" marR="0" indent="0" algn="l" defTabSz="457200" rtl="0" eaLnBrk="1" fontAlgn="auto" latinLnBrk="0" hangingPunct="1">
                        <a:lnSpc>
                          <a:spcPct val="100000"/>
                        </a:lnSpc>
                        <a:spcBef>
                          <a:spcPts val="0"/>
                        </a:spcBef>
                        <a:spcAft>
                          <a:spcPts val="0"/>
                        </a:spcAft>
                        <a:buClrTx/>
                        <a:buSzTx/>
                        <a:buFontTx/>
                        <a:buNone/>
                        <a:tabLst>
                          <a:tab pos="1458595" algn="l"/>
                          <a:tab pos="3327400" algn="l"/>
                        </a:tabLst>
                        <a:defRPr/>
                      </a:pPr>
                      <a:r>
                        <a:rPr lang="en-US" sz="2400" b="1" dirty="0">
                          <a:solidFill>
                            <a:srgbClr val="000000"/>
                          </a:solidFill>
                          <a:effectLst/>
                          <a:latin typeface="Times New Roman"/>
                          <a:ea typeface="Times New Roman"/>
                          <a:cs typeface="Frutiger-BoldCn"/>
                        </a:rPr>
                        <a:t> </a:t>
                      </a:r>
                      <a:r>
                        <a:rPr lang="en-US" sz="2400" dirty="0" smtClean="0">
                          <a:solidFill>
                            <a:schemeClr val="bg1"/>
                          </a:solidFill>
                        </a:rPr>
                        <a:t>Blank</a:t>
                      </a:r>
                    </a:p>
                  </a:txBody>
                  <a:tcPr marL="33655" marR="33655" marT="0" marB="0"/>
                </a:tc>
                <a:tc>
                  <a:txBody>
                    <a:bodyPr/>
                    <a:lstStyle/>
                    <a:p>
                      <a:pPr marL="0" marR="0" algn="ctr">
                        <a:lnSpc>
                          <a:spcPct val="100000"/>
                        </a:lnSpc>
                        <a:spcBef>
                          <a:spcPts val="0"/>
                        </a:spcBef>
                        <a:spcAft>
                          <a:spcPts val="0"/>
                        </a:spcAft>
                        <a:tabLst>
                          <a:tab pos="1458595" algn="l"/>
                          <a:tab pos="3327400" algn="l"/>
                        </a:tabLst>
                      </a:pPr>
                      <a:r>
                        <a:rPr lang="en-US" sz="2400" b="1">
                          <a:solidFill>
                            <a:srgbClr val="000000"/>
                          </a:solidFill>
                          <a:effectLst/>
                          <a:latin typeface="Times New Roman"/>
                          <a:ea typeface="Times New Roman"/>
                          <a:cs typeface="Frutiger-BoldCn"/>
                        </a:rPr>
                        <a:t>Agriculture</a:t>
                      </a:r>
                      <a:endParaRPr lang="en-US" sz="2400" b="1">
                        <a:solidFill>
                          <a:srgbClr val="000000"/>
                        </a:solidFill>
                        <a:effectLst/>
                        <a:latin typeface="Frutiger-BoldCn"/>
                        <a:ea typeface="Times New Roman"/>
                        <a:cs typeface="Frutiger-BoldCn"/>
                      </a:endParaRPr>
                    </a:p>
                  </a:txBody>
                  <a:tcPr marL="33655" marR="33655" marT="0" marB="0"/>
                </a:tc>
                <a:tc>
                  <a:txBody>
                    <a:bodyPr/>
                    <a:lstStyle/>
                    <a:p>
                      <a:pPr marL="0" marR="0" algn="ctr">
                        <a:lnSpc>
                          <a:spcPct val="100000"/>
                        </a:lnSpc>
                        <a:spcBef>
                          <a:spcPts val="0"/>
                        </a:spcBef>
                        <a:spcAft>
                          <a:spcPts val="0"/>
                        </a:spcAft>
                        <a:tabLst>
                          <a:tab pos="1458595" algn="l"/>
                          <a:tab pos="3327400" algn="l"/>
                        </a:tabLst>
                      </a:pPr>
                      <a:r>
                        <a:rPr lang="en-US" sz="2400" b="1">
                          <a:solidFill>
                            <a:srgbClr val="000000"/>
                          </a:solidFill>
                          <a:effectLst/>
                          <a:latin typeface="Times New Roman"/>
                          <a:ea typeface="Times New Roman"/>
                          <a:cs typeface="Frutiger-BoldCn"/>
                        </a:rPr>
                        <a:t>Nonagricultural</a:t>
                      </a:r>
                      <a:endParaRPr lang="en-US" sz="2400" b="1">
                        <a:solidFill>
                          <a:srgbClr val="000000"/>
                        </a:solidFill>
                        <a:effectLst/>
                        <a:latin typeface="Frutiger-BoldCn"/>
                        <a:ea typeface="Times New Roman"/>
                        <a:cs typeface="Frutiger-BoldCn"/>
                      </a:endParaRPr>
                    </a:p>
                  </a:txBody>
                  <a:tcPr marL="33655" marR="33655" marT="0" marB="0"/>
                </a:tc>
                <a:extLst>
                  <a:ext uri="{0D108BD9-81ED-4DB2-BD59-A6C34878D82A}">
                    <a16:rowId xmlns:a16="http://schemas.microsoft.com/office/drawing/2014/main" val="10000"/>
                  </a:ext>
                </a:extLst>
              </a:tr>
              <a:tr h="512195">
                <a:tc>
                  <a:txBody>
                    <a:bodyPr/>
                    <a:lstStyle/>
                    <a:p>
                      <a:pPr marL="0" marR="0">
                        <a:lnSpc>
                          <a:spcPct val="100000"/>
                        </a:lnSpc>
                        <a:spcBef>
                          <a:spcPts val="0"/>
                        </a:spcBef>
                        <a:spcAft>
                          <a:spcPts val="0"/>
                        </a:spcAft>
                        <a:tabLst>
                          <a:tab pos="1458595" algn="l"/>
                          <a:tab pos="2863850" algn="l"/>
                        </a:tabLst>
                      </a:pPr>
                      <a:r>
                        <a:rPr lang="en-US" sz="2400" i="1">
                          <a:solidFill>
                            <a:srgbClr val="000000"/>
                          </a:solidFill>
                          <a:effectLst/>
                          <a:latin typeface="Times New Roman"/>
                          <a:ea typeface="Times New Roman"/>
                          <a:cs typeface="TimesTen-Roman"/>
                        </a:rPr>
                        <a:t>EU</a:t>
                      </a:r>
                      <a:endParaRPr lang="en-US" sz="2400">
                        <a:solidFill>
                          <a:srgbClr val="000000"/>
                        </a:solidFill>
                        <a:effectLst/>
                        <a:latin typeface="TimesTen-Roman"/>
                        <a:ea typeface="Times New Roman"/>
                        <a:cs typeface="TimesTen-Roman"/>
                      </a:endParaRPr>
                    </a:p>
                  </a:txBody>
                  <a:tcPr marL="33655" marR="33655" marT="0" marB="0"/>
                </a:tc>
                <a:tc>
                  <a:txBody>
                    <a:bodyPr/>
                    <a:lstStyle/>
                    <a:p>
                      <a:pPr marL="0" marR="974090" algn="r">
                        <a:lnSpc>
                          <a:spcPct val="100000"/>
                        </a:lnSpc>
                        <a:spcBef>
                          <a:spcPts val="1000"/>
                        </a:spcBef>
                        <a:spcAft>
                          <a:spcPts val="0"/>
                        </a:spcAft>
                        <a:tabLst>
                          <a:tab pos="1458595" algn="l"/>
                          <a:tab pos="2863850" algn="l"/>
                          <a:tab pos="292100" algn="dec"/>
                          <a:tab pos="1458595" algn="l"/>
                          <a:tab pos="2863850" algn="l"/>
                        </a:tabLst>
                      </a:pPr>
                      <a:r>
                        <a:rPr lang="en-US" sz="2400">
                          <a:solidFill>
                            <a:srgbClr val="000000"/>
                          </a:solidFill>
                          <a:effectLst/>
                          <a:latin typeface="Times New Roman"/>
                          <a:ea typeface="Times New Roman"/>
                          <a:cs typeface="TimesTen-Roman"/>
                        </a:rPr>
                        <a:t>12.2</a:t>
                      </a:r>
                      <a:endParaRPr lang="en-US" sz="2400">
                        <a:solidFill>
                          <a:srgbClr val="000000"/>
                        </a:solidFill>
                        <a:effectLst/>
                        <a:latin typeface="TimesTen-Roman"/>
                        <a:ea typeface="Times New Roman"/>
                        <a:cs typeface="TimesTen-Roman"/>
                      </a:endParaRPr>
                    </a:p>
                  </a:txBody>
                  <a:tcPr marL="33655" marR="33655" marT="0" marB="0" anchor="b"/>
                </a:tc>
                <a:tc>
                  <a:txBody>
                    <a:bodyPr/>
                    <a:lstStyle/>
                    <a:p>
                      <a:pPr marL="0" marR="0" algn="ctr">
                        <a:lnSpc>
                          <a:spcPct val="100000"/>
                        </a:lnSpc>
                        <a:spcBef>
                          <a:spcPts val="0"/>
                        </a:spcBef>
                        <a:spcAft>
                          <a:spcPts val="0"/>
                        </a:spcAft>
                        <a:tabLst>
                          <a:tab pos="1458595" algn="l"/>
                          <a:tab pos="2863850" algn="l"/>
                        </a:tabLst>
                      </a:pPr>
                      <a:r>
                        <a:rPr lang="en-US" sz="2400">
                          <a:solidFill>
                            <a:srgbClr val="000000"/>
                          </a:solidFill>
                          <a:effectLst/>
                          <a:latin typeface="Times New Roman"/>
                          <a:ea typeface="Times New Roman"/>
                          <a:cs typeface="TimesTen-Roman"/>
                        </a:rPr>
                        <a:t>4.2</a:t>
                      </a:r>
                      <a:endParaRPr lang="en-US" sz="2400">
                        <a:solidFill>
                          <a:srgbClr val="000000"/>
                        </a:solidFill>
                        <a:effectLst/>
                        <a:latin typeface="TimesTen-Roman"/>
                        <a:ea typeface="Times New Roman"/>
                        <a:cs typeface="TimesTen-Roman"/>
                      </a:endParaRPr>
                    </a:p>
                  </a:txBody>
                  <a:tcPr marL="33655" marR="33655" marT="0" marB="0" anchor="b"/>
                </a:tc>
                <a:extLst>
                  <a:ext uri="{0D108BD9-81ED-4DB2-BD59-A6C34878D82A}">
                    <a16:rowId xmlns:a16="http://schemas.microsoft.com/office/drawing/2014/main" val="10001"/>
                  </a:ext>
                </a:extLst>
              </a:tr>
              <a:tr h="512195">
                <a:tc>
                  <a:txBody>
                    <a:bodyPr/>
                    <a:lstStyle/>
                    <a:p>
                      <a:pPr marL="0" marR="0">
                        <a:lnSpc>
                          <a:spcPct val="100000"/>
                        </a:lnSpc>
                        <a:spcBef>
                          <a:spcPts val="0"/>
                        </a:spcBef>
                        <a:spcAft>
                          <a:spcPts val="0"/>
                        </a:spcAft>
                        <a:tabLst>
                          <a:tab pos="1458595" algn="l"/>
                          <a:tab pos="2863850" algn="l"/>
                        </a:tabLst>
                      </a:pPr>
                      <a:r>
                        <a:rPr lang="en-US" sz="2400" i="1">
                          <a:solidFill>
                            <a:srgbClr val="000000"/>
                          </a:solidFill>
                          <a:effectLst/>
                          <a:latin typeface="Times New Roman"/>
                          <a:ea typeface="Times New Roman"/>
                          <a:cs typeface="TimesTen-Roman"/>
                        </a:rPr>
                        <a:t>China</a:t>
                      </a:r>
                      <a:endParaRPr lang="en-US" sz="2400">
                        <a:solidFill>
                          <a:srgbClr val="000000"/>
                        </a:solidFill>
                        <a:effectLst/>
                        <a:latin typeface="TimesTen-Roman"/>
                        <a:ea typeface="Times New Roman"/>
                        <a:cs typeface="TimesTen-Roman"/>
                      </a:endParaRPr>
                    </a:p>
                  </a:txBody>
                  <a:tcPr marL="33655" marR="33655" marT="0" marB="0"/>
                </a:tc>
                <a:tc>
                  <a:txBody>
                    <a:bodyPr/>
                    <a:lstStyle/>
                    <a:p>
                      <a:pPr marL="0" marR="974090" algn="r">
                        <a:lnSpc>
                          <a:spcPct val="100000"/>
                        </a:lnSpc>
                        <a:spcBef>
                          <a:spcPts val="1000"/>
                        </a:spcBef>
                        <a:spcAft>
                          <a:spcPts val="0"/>
                        </a:spcAft>
                        <a:tabLst>
                          <a:tab pos="1458595" algn="l"/>
                          <a:tab pos="2863850" algn="l"/>
                          <a:tab pos="292100" algn="dec"/>
                          <a:tab pos="1458595" algn="l"/>
                          <a:tab pos="2863850" algn="l"/>
                        </a:tabLst>
                      </a:pPr>
                      <a:r>
                        <a:rPr lang="en-US" sz="2400">
                          <a:solidFill>
                            <a:srgbClr val="000000"/>
                          </a:solidFill>
                          <a:effectLst/>
                          <a:latin typeface="Times New Roman"/>
                          <a:ea typeface="Times New Roman"/>
                          <a:cs typeface="TimesTen-Roman"/>
                        </a:rPr>
                        <a:t>15.2</a:t>
                      </a:r>
                      <a:endParaRPr lang="en-US" sz="2400">
                        <a:solidFill>
                          <a:srgbClr val="000000"/>
                        </a:solidFill>
                        <a:effectLst/>
                        <a:latin typeface="TimesTen-Roman"/>
                        <a:ea typeface="Times New Roman"/>
                        <a:cs typeface="TimesTen-Roman"/>
                      </a:endParaRPr>
                    </a:p>
                  </a:txBody>
                  <a:tcPr marL="33655" marR="33655" marT="0" marB="0" anchor="b"/>
                </a:tc>
                <a:tc>
                  <a:txBody>
                    <a:bodyPr/>
                    <a:lstStyle/>
                    <a:p>
                      <a:pPr marL="0" marR="0" algn="ctr">
                        <a:lnSpc>
                          <a:spcPct val="100000"/>
                        </a:lnSpc>
                        <a:spcBef>
                          <a:spcPts val="0"/>
                        </a:spcBef>
                        <a:spcAft>
                          <a:spcPts val="0"/>
                        </a:spcAft>
                        <a:tabLst>
                          <a:tab pos="1458595" algn="l"/>
                          <a:tab pos="2863850" algn="l"/>
                        </a:tabLst>
                      </a:pPr>
                      <a:r>
                        <a:rPr lang="en-US" sz="2400">
                          <a:solidFill>
                            <a:srgbClr val="000000"/>
                          </a:solidFill>
                          <a:effectLst/>
                          <a:latin typeface="Times New Roman"/>
                          <a:ea typeface="Times New Roman"/>
                          <a:cs typeface="TimesTen-Roman"/>
                        </a:rPr>
                        <a:t>8.6</a:t>
                      </a:r>
                      <a:endParaRPr lang="en-US" sz="2400">
                        <a:solidFill>
                          <a:srgbClr val="000000"/>
                        </a:solidFill>
                        <a:effectLst/>
                        <a:latin typeface="TimesTen-Roman"/>
                        <a:ea typeface="Times New Roman"/>
                        <a:cs typeface="TimesTen-Roman"/>
                      </a:endParaRPr>
                    </a:p>
                  </a:txBody>
                  <a:tcPr marL="33655" marR="33655" marT="0" marB="0" anchor="b"/>
                </a:tc>
                <a:extLst>
                  <a:ext uri="{0D108BD9-81ED-4DB2-BD59-A6C34878D82A}">
                    <a16:rowId xmlns:a16="http://schemas.microsoft.com/office/drawing/2014/main" val="10002"/>
                  </a:ext>
                </a:extLst>
              </a:tr>
              <a:tr h="512195">
                <a:tc>
                  <a:txBody>
                    <a:bodyPr/>
                    <a:lstStyle/>
                    <a:p>
                      <a:pPr marL="0" marR="0">
                        <a:lnSpc>
                          <a:spcPct val="100000"/>
                        </a:lnSpc>
                        <a:spcBef>
                          <a:spcPts val="0"/>
                        </a:spcBef>
                        <a:spcAft>
                          <a:spcPts val="0"/>
                        </a:spcAft>
                        <a:tabLst>
                          <a:tab pos="1458595" algn="l"/>
                          <a:tab pos="2863850" algn="l"/>
                        </a:tabLst>
                      </a:pPr>
                      <a:r>
                        <a:rPr lang="en-US" sz="2400" i="1">
                          <a:solidFill>
                            <a:srgbClr val="000000"/>
                          </a:solidFill>
                          <a:effectLst/>
                          <a:latin typeface="Times New Roman"/>
                          <a:ea typeface="Times New Roman"/>
                          <a:cs typeface="TimesTen-Roman"/>
                        </a:rPr>
                        <a:t>Japan</a:t>
                      </a:r>
                      <a:endParaRPr lang="en-US" sz="2400">
                        <a:solidFill>
                          <a:srgbClr val="000000"/>
                        </a:solidFill>
                        <a:effectLst/>
                        <a:latin typeface="TimesTen-Roman"/>
                        <a:ea typeface="Times New Roman"/>
                        <a:cs typeface="TimesTen-Roman"/>
                      </a:endParaRPr>
                    </a:p>
                  </a:txBody>
                  <a:tcPr marL="33655" marR="33655" marT="0" marB="0"/>
                </a:tc>
                <a:tc>
                  <a:txBody>
                    <a:bodyPr/>
                    <a:lstStyle/>
                    <a:p>
                      <a:pPr marL="0" marR="974090" algn="r">
                        <a:lnSpc>
                          <a:spcPct val="100000"/>
                        </a:lnSpc>
                        <a:spcBef>
                          <a:spcPts val="1000"/>
                        </a:spcBef>
                        <a:spcAft>
                          <a:spcPts val="0"/>
                        </a:spcAft>
                        <a:tabLst>
                          <a:tab pos="1458595" algn="l"/>
                          <a:tab pos="2863850" algn="l"/>
                          <a:tab pos="292100" algn="dec"/>
                          <a:tab pos="1458595" algn="l"/>
                          <a:tab pos="2863850" algn="l"/>
                        </a:tabLst>
                      </a:pPr>
                      <a:r>
                        <a:rPr lang="en-US" sz="2400">
                          <a:solidFill>
                            <a:srgbClr val="000000"/>
                          </a:solidFill>
                          <a:effectLst/>
                          <a:latin typeface="Times New Roman"/>
                          <a:ea typeface="Times New Roman"/>
                          <a:cs typeface="TimesTen-Roman"/>
                        </a:rPr>
                        <a:t>14.3</a:t>
                      </a:r>
                      <a:endParaRPr lang="en-US" sz="2400">
                        <a:solidFill>
                          <a:srgbClr val="000000"/>
                        </a:solidFill>
                        <a:effectLst/>
                        <a:latin typeface="TimesTen-Roman"/>
                        <a:ea typeface="Times New Roman"/>
                        <a:cs typeface="TimesTen-Roman"/>
                      </a:endParaRPr>
                    </a:p>
                  </a:txBody>
                  <a:tcPr marL="33655" marR="33655" marT="0" marB="0" anchor="b"/>
                </a:tc>
                <a:tc>
                  <a:txBody>
                    <a:bodyPr/>
                    <a:lstStyle/>
                    <a:p>
                      <a:pPr marL="0" marR="0" algn="ctr">
                        <a:lnSpc>
                          <a:spcPct val="100000"/>
                        </a:lnSpc>
                        <a:spcBef>
                          <a:spcPts val="0"/>
                        </a:spcBef>
                        <a:spcAft>
                          <a:spcPts val="0"/>
                        </a:spcAft>
                        <a:tabLst>
                          <a:tab pos="1458595" algn="l"/>
                          <a:tab pos="2863850" algn="l"/>
                        </a:tabLst>
                      </a:pPr>
                      <a:r>
                        <a:rPr lang="en-US" sz="2400">
                          <a:solidFill>
                            <a:srgbClr val="000000"/>
                          </a:solidFill>
                          <a:effectLst/>
                          <a:latin typeface="Times New Roman"/>
                          <a:ea typeface="Times New Roman"/>
                          <a:cs typeface="TimesTen-Roman"/>
                        </a:rPr>
                        <a:t>2.5</a:t>
                      </a:r>
                      <a:endParaRPr lang="en-US" sz="2400">
                        <a:solidFill>
                          <a:srgbClr val="000000"/>
                        </a:solidFill>
                        <a:effectLst/>
                        <a:latin typeface="TimesTen-Roman"/>
                        <a:ea typeface="Times New Roman"/>
                        <a:cs typeface="TimesTen-Roman"/>
                      </a:endParaRPr>
                    </a:p>
                  </a:txBody>
                  <a:tcPr marL="33655" marR="33655" marT="0" marB="0" anchor="b"/>
                </a:tc>
                <a:extLst>
                  <a:ext uri="{0D108BD9-81ED-4DB2-BD59-A6C34878D82A}">
                    <a16:rowId xmlns:a16="http://schemas.microsoft.com/office/drawing/2014/main" val="10003"/>
                  </a:ext>
                </a:extLst>
              </a:tr>
              <a:tr h="512195">
                <a:tc>
                  <a:txBody>
                    <a:bodyPr/>
                    <a:lstStyle/>
                    <a:p>
                      <a:pPr marL="0" marR="0">
                        <a:lnSpc>
                          <a:spcPct val="100000"/>
                        </a:lnSpc>
                        <a:spcBef>
                          <a:spcPts val="0"/>
                        </a:spcBef>
                        <a:spcAft>
                          <a:spcPts val="0"/>
                        </a:spcAft>
                        <a:tabLst>
                          <a:tab pos="1458595" algn="l"/>
                          <a:tab pos="2863850" algn="l"/>
                        </a:tabLst>
                      </a:pPr>
                      <a:r>
                        <a:rPr lang="en-US" sz="2400" i="1">
                          <a:solidFill>
                            <a:srgbClr val="000000"/>
                          </a:solidFill>
                          <a:effectLst/>
                          <a:latin typeface="Times New Roman"/>
                          <a:ea typeface="Times New Roman"/>
                          <a:cs typeface="TimesTen-Roman"/>
                        </a:rPr>
                        <a:t>United States</a:t>
                      </a:r>
                      <a:endParaRPr lang="en-US" sz="2400">
                        <a:solidFill>
                          <a:srgbClr val="000000"/>
                        </a:solidFill>
                        <a:effectLst/>
                        <a:latin typeface="TimesTen-Roman"/>
                        <a:ea typeface="Times New Roman"/>
                        <a:cs typeface="TimesTen-Roman"/>
                      </a:endParaRPr>
                    </a:p>
                  </a:txBody>
                  <a:tcPr marL="33655" marR="33655" marT="0" marB="0"/>
                </a:tc>
                <a:tc>
                  <a:txBody>
                    <a:bodyPr/>
                    <a:lstStyle/>
                    <a:p>
                      <a:pPr marL="0" marR="974090" algn="r">
                        <a:lnSpc>
                          <a:spcPct val="100000"/>
                        </a:lnSpc>
                        <a:spcBef>
                          <a:spcPts val="1000"/>
                        </a:spcBef>
                        <a:spcAft>
                          <a:spcPts val="0"/>
                        </a:spcAft>
                        <a:tabLst>
                          <a:tab pos="1458595" algn="l"/>
                          <a:tab pos="2863850" algn="l"/>
                          <a:tab pos="292100" algn="dec"/>
                          <a:tab pos="1458595" algn="l"/>
                          <a:tab pos="2863850" algn="l"/>
                        </a:tabLst>
                      </a:pPr>
                      <a:r>
                        <a:rPr lang="en-US" sz="2400" dirty="0">
                          <a:solidFill>
                            <a:srgbClr val="000000"/>
                          </a:solidFill>
                          <a:effectLst/>
                          <a:latin typeface="Times New Roman"/>
                          <a:ea typeface="Times New Roman"/>
                          <a:cs typeface="TimesTen-Roman"/>
                        </a:rPr>
                        <a:t>5.1</a:t>
                      </a:r>
                      <a:endParaRPr lang="en-US" sz="2400" dirty="0">
                        <a:solidFill>
                          <a:srgbClr val="000000"/>
                        </a:solidFill>
                        <a:effectLst/>
                        <a:latin typeface="TimesTen-Roman"/>
                        <a:ea typeface="Times New Roman"/>
                        <a:cs typeface="TimesTen-Roman"/>
                      </a:endParaRPr>
                    </a:p>
                  </a:txBody>
                  <a:tcPr marL="33655" marR="33655" marT="0" marB="0" anchor="b"/>
                </a:tc>
                <a:tc>
                  <a:txBody>
                    <a:bodyPr/>
                    <a:lstStyle/>
                    <a:p>
                      <a:pPr marL="0" marR="0" algn="ctr">
                        <a:lnSpc>
                          <a:spcPct val="100000"/>
                        </a:lnSpc>
                        <a:spcBef>
                          <a:spcPts val="0"/>
                        </a:spcBef>
                        <a:spcAft>
                          <a:spcPts val="0"/>
                        </a:spcAft>
                        <a:tabLst>
                          <a:tab pos="1458595" algn="l"/>
                          <a:tab pos="2863850" algn="l"/>
                        </a:tabLst>
                      </a:pPr>
                      <a:r>
                        <a:rPr lang="en-US" sz="2400" dirty="0">
                          <a:solidFill>
                            <a:srgbClr val="000000"/>
                          </a:solidFill>
                          <a:effectLst/>
                          <a:latin typeface="Times New Roman"/>
                          <a:ea typeface="Times New Roman"/>
                          <a:cs typeface="TimesTen-Roman"/>
                        </a:rPr>
                        <a:t>3.2</a:t>
                      </a:r>
                      <a:endParaRPr lang="en-US" sz="2400" dirty="0">
                        <a:solidFill>
                          <a:srgbClr val="000000"/>
                        </a:solidFill>
                        <a:effectLst/>
                        <a:latin typeface="TimesTen-Roman"/>
                        <a:ea typeface="Times New Roman"/>
                        <a:cs typeface="TimesTen-Roman"/>
                      </a:endParaRPr>
                    </a:p>
                  </a:txBody>
                  <a:tcPr marL="33655" marR="33655" marT="0" marB="0" anchor="b"/>
                </a:tc>
                <a:extLst>
                  <a:ext uri="{0D108BD9-81ED-4DB2-BD59-A6C34878D82A}">
                    <a16:rowId xmlns:a16="http://schemas.microsoft.com/office/drawing/2014/main" val="10004"/>
                  </a:ext>
                </a:extLst>
              </a:tr>
            </a:tbl>
          </a:graphicData>
        </a:graphic>
      </p:graphicFrame>
      <p:sp>
        <p:nvSpPr>
          <p:cNvPr id="5" name="Content Placeholder 4"/>
          <p:cNvSpPr>
            <a:spLocks noGrp="1"/>
          </p:cNvSpPr>
          <p:nvPr>
            <p:ph sz="half" idx="2"/>
          </p:nvPr>
        </p:nvSpPr>
        <p:spPr>
          <a:xfrm>
            <a:off x="457200" y="4545540"/>
            <a:ext cx="8229600" cy="1580623"/>
          </a:xfrm>
        </p:spPr>
        <p:txBody>
          <a:bodyPr/>
          <a:lstStyle/>
          <a:p>
            <a:r>
              <a:rPr lang="en-US" dirty="0" smtClean="0"/>
              <a:t>Figures are the average applied tariff, in percent.</a:t>
            </a:r>
          </a:p>
          <a:p>
            <a:r>
              <a:rPr lang="en-US" dirty="0" smtClean="0"/>
              <a:t>Agricultural products are more protected than nonagricultural ones.</a:t>
            </a:r>
            <a:endParaRPr lang="en-US" dirty="0"/>
          </a:p>
        </p:txBody>
      </p:sp>
    </p:spTree>
    <p:extLst>
      <p:ext uri="{BB962C8B-B14F-4D97-AF65-F5344CB8AC3E}">
        <p14:creationId xmlns:p14="http://schemas.microsoft.com/office/powerpoint/2010/main" val="2567923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FA3"/>
                </a:solidFill>
              </a:rPr>
              <a:t>Tariff Rates </a:t>
            </a:r>
            <a:r>
              <a:rPr lang="en-US" sz="2800" b="1" dirty="0" smtClean="0">
                <a:solidFill>
                  <a:srgbClr val="007FA3"/>
                </a:solidFill>
              </a:rPr>
              <a:t>(3 </a:t>
            </a:r>
            <a:r>
              <a:rPr lang="en-US" sz="2800" b="1" dirty="0">
                <a:solidFill>
                  <a:srgbClr val="007FA3"/>
                </a:solidFill>
              </a:rPr>
              <a:t>of 3)</a:t>
            </a:r>
            <a:endParaRPr lang="en-US" b="1" dirty="0">
              <a:solidFill>
                <a:srgbClr val="007FA3"/>
              </a:solidFill>
            </a:endParaRP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1083998098"/>
              </p:ext>
            </p:extLst>
          </p:nvPr>
        </p:nvGraphicFramePr>
        <p:xfrm>
          <a:off x="457200" y="1600200"/>
          <a:ext cx="8229600" cy="2706755"/>
        </p:xfrm>
        <a:graphic>
          <a:graphicData uri="http://schemas.openxmlformats.org/drawingml/2006/table">
            <a:tbl>
              <a:tblPr firstRow="1" bandRow="1">
                <a:tableStyleId>{BC89EF96-8CEA-46FF-86C4-4CE0E7609802}</a:tableStyleId>
              </a:tblPr>
              <a:tblGrid>
                <a:gridCol w="1547880">
                  <a:extLst>
                    <a:ext uri="{9D8B030D-6E8A-4147-A177-3AD203B41FA5}">
                      <a16:colId xmlns:a16="http://schemas.microsoft.com/office/drawing/2014/main" val="20000"/>
                    </a:ext>
                  </a:extLst>
                </a:gridCol>
                <a:gridCol w="3241546">
                  <a:extLst>
                    <a:ext uri="{9D8B030D-6E8A-4147-A177-3AD203B41FA5}">
                      <a16:colId xmlns:a16="http://schemas.microsoft.com/office/drawing/2014/main" val="20001"/>
                    </a:ext>
                  </a:extLst>
                </a:gridCol>
                <a:gridCol w="3440174">
                  <a:extLst>
                    <a:ext uri="{9D8B030D-6E8A-4147-A177-3AD203B41FA5}">
                      <a16:colId xmlns:a16="http://schemas.microsoft.com/office/drawing/2014/main" val="20002"/>
                    </a:ext>
                  </a:extLst>
                </a:gridCol>
              </a:tblGrid>
              <a:tr h="512195">
                <a:tc>
                  <a:txBody>
                    <a:bodyPr/>
                    <a:lstStyle/>
                    <a:p>
                      <a:pPr marL="0" marR="0" indent="0" algn="l" defTabSz="457200" rtl="0" eaLnBrk="1" fontAlgn="auto" latinLnBrk="0" hangingPunct="1">
                        <a:lnSpc>
                          <a:spcPct val="100000"/>
                        </a:lnSpc>
                        <a:spcBef>
                          <a:spcPts val="0"/>
                        </a:spcBef>
                        <a:spcAft>
                          <a:spcPts val="0"/>
                        </a:spcAft>
                        <a:buClrTx/>
                        <a:buSzTx/>
                        <a:buFontTx/>
                        <a:buNone/>
                        <a:tabLst>
                          <a:tab pos="1458595" algn="l"/>
                          <a:tab pos="3327400" algn="l"/>
                        </a:tabLst>
                        <a:defRPr/>
                      </a:pPr>
                      <a:r>
                        <a:rPr lang="en-US" sz="1800" b="1" dirty="0">
                          <a:solidFill>
                            <a:schemeClr val="bg1"/>
                          </a:solidFill>
                          <a:effectLst/>
                          <a:latin typeface="Times New Roman"/>
                          <a:ea typeface="Times New Roman"/>
                          <a:cs typeface="Frutiger-BoldCn"/>
                        </a:rPr>
                        <a:t> </a:t>
                      </a:r>
                      <a:r>
                        <a:rPr lang="en-US" dirty="0" smtClean="0">
                          <a:solidFill>
                            <a:schemeClr val="bg1"/>
                          </a:solidFill>
                        </a:rPr>
                        <a:t>Blank</a:t>
                      </a:r>
                    </a:p>
                  </a:txBody>
                  <a:tcPr marL="68580" marR="68580" marT="0" marB="0"/>
                </a:tc>
                <a:tc>
                  <a:txBody>
                    <a:bodyPr/>
                    <a:lstStyle/>
                    <a:p>
                      <a:pPr marL="0" marR="0">
                        <a:lnSpc>
                          <a:spcPct val="100000"/>
                        </a:lnSpc>
                        <a:spcBef>
                          <a:spcPts val="0"/>
                        </a:spcBef>
                        <a:spcAft>
                          <a:spcPts val="0"/>
                        </a:spcAft>
                        <a:tabLst>
                          <a:tab pos="1458595" algn="l"/>
                          <a:tab pos="3327400" algn="l"/>
                        </a:tabLst>
                      </a:pPr>
                      <a:r>
                        <a:rPr lang="en-US" sz="1800" b="1" dirty="0">
                          <a:solidFill>
                            <a:srgbClr val="000000"/>
                          </a:solidFill>
                          <a:effectLst/>
                          <a:latin typeface="Times New Roman"/>
                          <a:ea typeface="Times New Roman"/>
                          <a:cs typeface="Frutiger-BoldCn"/>
                        </a:rPr>
                        <a:t>Agriculture</a:t>
                      </a:r>
                      <a:endParaRPr lang="en-US" sz="1800" b="1" dirty="0">
                        <a:solidFill>
                          <a:srgbClr val="000000"/>
                        </a:solidFill>
                        <a:effectLst/>
                        <a:latin typeface="Frutiger-BoldCn"/>
                        <a:ea typeface="Times New Roman"/>
                        <a:cs typeface="Frutiger-BoldCn"/>
                      </a:endParaRPr>
                    </a:p>
                  </a:txBody>
                  <a:tcPr marL="68580" marR="68580" marT="0" marB="0"/>
                </a:tc>
                <a:tc>
                  <a:txBody>
                    <a:bodyPr/>
                    <a:lstStyle/>
                    <a:p>
                      <a:pPr marL="0" marR="0">
                        <a:lnSpc>
                          <a:spcPct val="100000"/>
                        </a:lnSpc>
                        <a:spcBef>
                          <a:spcPts val="0"/>
                        </a:spcBef>
                        <a:spcAft>
                          <a:spcPts val="0"/>
                        </a:spcAft>
                        <a:tabLst>
                          <a:tab pos="1458595" algn="l"/>
                          <a:tab pos="3327400" algn="l"/>
                        </a:tabLst>
                      </a:pPr>
                      <a:r>
                        <a:rPr lang="en-US" sz="1800" b="1" dirty="0">
                          <a:solidFill>
                            <a:srgbClr val="000000"/>
                          </a:solidFill>
                          <a:effectLst/>
                          <a:latin typeface="Times New Roman"/>
                          <a:ea typeface="Times New Roman"/>
                          <a:cs typeface="Frutiger-BoldCn"/>
                        </a:rPr>
                        <a:t>Nonagricultural</a:t>
                      </a:r>
                      <a:endParaRPr lang="en-US" sz="1800" b="1" dirty="0">
                        <a:solidFill>
                          <a:srgbClr val="000000"/>
                        </a:solidFill>
                        <a:effectLst/>
                        <a:latin typeface="Frutiger-BoldCn"/>
                        <a:ea typeface="Times New Roman"/>
                        <a:cs typeface="Frutiger-BoldCn"/>
                      </a:endParaRPr>
                    </a:p>
                  </a:txBody>
                  <a:tcPr marL="68580" marR="68580" marT="0" marB="0"/>
                </a:tc>
                <a:extLst>
                  <a:ext uri="{0D108BD9-81ED-4DB2-BD59-A6C34878D82A}">
                    <a16:rowId xmlns:a16="http://schemas.microsoft.com/office/drawing/2014/main" val="10000"/>
                  </a:ext>
                </a:extLst>
              </a:tr>
              <a:tr h="512195">
                <a:tc>
                  <a:txBody>
                    <a:bodyPr/>
                    <a:lstStyle/>
                    <a:p>
                      <a:pPr marL="0" marR="0">
                        <a:lnSpc>
                          <a:spcPct val="100000"/>
                        </a:lnSpc>
                        <a:spcBef>
                          <a:spcPts val="0"/>
                        </a:spcBef>
                        <a:spcAft>
                          <a:spcPts val="0"/>
                        </a:spcAft>
                        <a:tabLst>
                          <a:tab pos="1458595" algn="l"/>
                          <a:tab pos="2863850" algn="l"/>
                        </a:tabLst>
                      </a:pPr>
                      <a:r>
                        <a:rPr lang="en-US" sz="1800" i="1" dirty="0">
                          <a:solidFill>
                            <a:srgbClr val="000000"/>
                          </a:solidFill>
                          <a:effectLst/>
                          <a:latin typeface="Times New Roman"/>
                          <a:ea typeface="Times New Roman"/>
                          <a:cs typeface="TimesTen-Roman"/>
                        </a:rPr>
                        <a:t>EU</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Dairy </a:t>
                      </a:r>
                      <a:r>
                        <a:rPr lang="en-US" sz="1800" dirty="0">
                          <a:solidFill>
                            <a:srgbClr val="000000"/>
                          </a:solidFill>
                          <a:effectLst/>
                          <a:latin typeface="Times New Roman"/>
                          <a:ea typeface="Times New Roman"/>
                          <a:cs typeface="TimesTen-Roman"/>
                        </a:rPr>
                        <a:t>products (42.1)</a:t>
                      </a:r>
                      <a:endParaRPr lang="en-US" sz="1800" dirty="0">
                        <a:solidFill>
                          <a:srgbClr val="000000"/>
                        </a:solidFill>
                        <a:effectLst/>
                        <a:latin typeface="TimesTen-Roman"/>
                        <a:ea typeface="Times New Roman"/>
                        <a:cs typeface="TimesTen-Roman"/>
                      </a:endParaRPr>
                    </a:p>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Sugars </a:t>
                      </a:r>
                      <a:r>
                        <a:rPr lang="en-US" sz="1800" dirty="0">
                          <a:solidFill>
                            <a:srgbClr val="000000"/>
                          </a:solidFill>
                          <a:effectLst/>
                          <a:latin typeface="Times New Roman"/>
                          <a:ea typeface="Times New Roman"/>
                          <a:cs typeface="TimesTen-Roman"/>
                        </a:rPr>
                        <a:t>and confectionary (25.2)</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Clothing </a:t>
                      </a:r>
                      <a:r>
                        <a:rPr lang="en-US" sz="1800" dirty="0">
                          <a:solidFill>
                            <a:srgbClr val="000000"/>
                          </a:solidFill>
                          <a:effectLst/>
                          <a:latin typeface="Times New Roman"/>
                          <a:ea typeface="Times New Roman"/>
                          <a:cs typeface="TimesTen-Roman"/>
                        </a:rPr>
                        <a:t>(11.4)</a:t>
                      </a:r>
                      <a:endParaRPr lang="en-US" sz="1800" dirty="0">
                        <a:solidFill>
                          <a:srgbClr val="000000"/>
                        </a:solidFill>
                        <a:effectLst/>
                        <a:latin typeface="TimesTen-Roman"/>
                        <a:ea typeface="Times New Roman"/>
                        <a:cs typeface="TimesTen-Roman"/>
                      </a:endParaRPr>
                    </a:p>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Textiles </a:t>
                      </a:r>
                      <a:r>
                        <a:rPr lang="en-US" sz="1800" dirty="0">
                          <a:solidFill>
                            <a:srgbClr val="000000"/>
                          </a:solidFill>
                          <a:effectLst/>
                          <a:latin typeface="Times New Roman"/>
                          <a:ea typeface="Times New Roman"/>
                          <a:cs typeface="TimesTen-Roman"/>
                        </a:rPr>
                        <a:t>(6.5)</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1"/>
                  </a:ext>
                </a:extLst>
              </a:tr>
              <a:tr h="512195">
                <a:tc>
                  <a:txBody>
                    <a:bodyPr/>
                    <a:lstStyle/>
                    <a:p>
                      <a:pPr marL="0" marR="0">
                        <a:lnSpc>
                          <a:spcPct val="100000"/>
                        </a:lnSpc>
                        <a:spcBef>
                          <a:spcPts val="0"/>
                        </a:spcBef>
                        <a:spcAft>
                          <a:spcPts val="0"/>
                        </a:spcAft>
                        <a:tabLst>
                          <a:tab pos="1458595" algn="l"/>
                          <a:tab pos="2863850" algn="l"/>
                        </a:tabLst>
                      </a:pPr>
                      <a:r>
                        <a:rPr lang="en-US" sz="1800" i="1" dirty="0">
                          <a:solidFill>
                            <a:srgbClr val="000000"/>
                          </a:solidFill>
                          <a:effectLst/>
                          <a:latin typeface="Times New Roman"/>
                          <a:ea typeface="Times New Roman"/>
                          <a:cs typeface="TimesTen-Roman"/>
                        </a:rPr>
                        <a:t>China</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Sugars </a:t>
                      </a:r>
                      <a:r>
                        <a:rPr lang="en-US" sz="1800" dirty="0">
                          <a:solidFill>
                            <a:srgbClr val="000000"/>
                          </a:solidFill>
                          <a:effectLst/>
                          <a:latin typeface="Times New Roman"/>
                          <a:ea typeface="Times New Roman"/>
                          <a:cs typeface="TimesTen-Roman"/>
                        </a:rPr>
                        <a:t>and confectionary (28.7)</a:t>
                      </a:r>
                      <a:endParaRPr lang="en-US" sz="1800" dirty="0">
                        <a:solidFill>
                          <a:srgbClr val="000000"/>
                        </a:solidFill>
                        <a:effectLst/>
                        <a:latin typeface="TimesTen-Roman"/>
                        <a:ea typeface="Times New Roman"/>
                        <a:cs typeface="TimesTen-Roman"/>
                      </a:endParaRPr>
                    </a:p>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Beverages </a:t>
                      </a:r>
                      <a:r>
                        <a:rPr lang="en-US" sz="1800" dirty="0">
                          <a:solidFill>
                            <a:srgbClr val="000000"/>
                          </a:solidFill>
                          <a:effectLst/>
                          <a:latin typeface="Times New Roman"/>
                          <a:ea typeface="Times New Roman"/>
                          <a:cs typeface="TimesTen-Roman"/>
                        </a:rPr>
                        <a:t>and tobacco (22.8)</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Clothing </a:t>
                      </a:r>
                      <a:r>
                        <a:rPr lang="en-US" sz="1800" dirty="0">
                          <a:solidFill>
                            <a:srgbClr val="000000"/>
                          </a:solidFill>
                          <a:effectLst/>
                          <a:latin typeface="Times New Roman"/>
                          <a:ea typeface="Times New Roman"/>
                          <a:cs typeface="TimesTen-Roman"/>
                        </a:rPr>
                        <a:t>(16.0)</a:t>
                      </a:r>
                      <a:endParaRPr lang="en-US" sz="1800" dirty="0">
                        <a:solidFill>
                          <a:srgbClr val="000000"/>
                        </a:solidFill>
                        <a:effectLst/>
                        <a:latin typeface="TimesTen-Roman"/>
                        <a:ea typeface="Times New Roman"/>
                        <a:cs typeface="TimesTen-Roman"/>
                      </a:endParaRPr>
                    </a:p>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Leather </a:t>
                      </a:r>
                      <a:r>
                        <a:rPr lang="en-US" sz="1800" dirty="0">
                          <a:solidFill>
                            <a:srgbClr val="000000"/>
                          </a:solidFill>
                          <a:effectLst/>
                          <a:latin typeface="Times New Roman"/>
                          <a:ea typeface="Times New Roman"/>
                          <a:cs typeface="TimesTen-Roman"/>
                        </a:rPr>
                        <a:t>goods and footwear (12.8)</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2"/>
                  </a:ext>
                </a:extLst>
              </a:tr>
              <a:tr h="512195">
                <a:tc>
                  <a:txBody>
                    <a:bodyPr/>
                    <a:lstStyle/>
                    <a:p>
                      <a:pPr marL="0" marR="0">
                        <a:lnSpc>
                          <a:spcPct val="100000"/>
                        </a:lnSpc>
                        <a:spcBef>
                          <a:spcPts val="0"/>
                        </a:spcBef>
                        <a:spcAft>
                          <a:spcPts val="0"/>
                        </a:spcAft>
                        <a:tabLst>
                          <a:tab pos="1458595" algn="l"/>
                          <a:tab pos="2863850" algn="l"/>
                        </a:tabLst>
                      </a:pPr>
                      <a:r>
                        <a:rPr lang="en-US" sz="1800" i="1">
                          <a:solidFill>
                            <a:srgbClr val="000000"/>
                          </a:solidFill>
                          <a:effectLst/>
                          <a:latin typeface="Times New Roman"/>
                          <a:ea typeface="Times New Roman"/>
                          <a:cs typeface="TimesTen-Roman"/>
                        </a:rPr>
                        <a:t>Japan</a:t>
                      </a:r>
                      <a:endParaRPr lang="en-US" sz="1800">
                        <a:solidFill>
                          <a:srgbClr val="000000"/>
                        </a:solidFill>
                        <a:effectLst/>
                        <a:latin typeface="TimesTen-Roman"/>
                        <a:ea typeface="Times New Roman"/>
                        <a:cs typeface="TimesTen-Roman"/>
                      </a:endParaRPr>
                    </a:p>
                  </a:txBody>
                  <a:tcPr marL="68580" marR="68580" marT="0" marB="0"/>
                </a:tc>
                <a:tc>
                  <a:txBody>
                    <a:bodyPr/>
                    <a:lstStyle/>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Dairy </a:t>
                      </a:r>
                      <a:r>
                        <a:rPr lang="en-US" sz="1800" dirty="0">
                          <a:solidFill>
                            <a:srgbClr val="000000"/>
                          </a:solidFill>
                          <a:effectLst/>
                          <a:latin typeface="Times New Roman"/>
                          <a:ea typeface="Times New Roman"/>
                          <a:cs typeface="TimesTen-Roman"/>
                        </a:rPr>
                        <a:t>products (76.3)</a:t>
                      </a:r>
                      <a:endParaRPr lang="en-US" sz="1800" dirty="0">
                        <a:solidFill>
                          <a:srgbClr val="000000"/>
                        </a:solidFill>
                        <a:effectLst/>
                        <a:latin typeface="TimesTen-Roman"/>
                        <a:ea typeface="Times New Roman"/>
                        <a:cs typeface="TimesTen-Roman"/>
                      </a:endParaRPr>
                    </a:p>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Cereals </a:t>
                      </a:r>
                      <a:r>
                        <a:rPr lang="en-US" sz="1800" dirty="0">
                          <a:solidFill>
                            <a:srgbClr val="000000"/>
                          </a:solidFill>
                          <a:effectLst/>
                          <a:latin typeface="Times New Roman"/>
                          <a:ea typeface="Times New Roman"/>
                          <a:cs typeface="TimesTen-Roman"/>
                        </a:rPr>
                        <a:t>and preparations (34.7)</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Leather </a:t>
                      </a:r>
                      <a:r>
                        <a:rPr lang="en-US" sz="1800" dirty="0">
                          <a:solidFill>
                            <a:srgbClr val="000000"/>
                          </a:solidFill>
                          <a:effectLst/>
                          <a:latin typeface="Times New Roman"/>
                          <a:ea typeface="Times New Roman"/>
                          <a:cs typeface="TimesTen-Roman"/>
                        </a:rPr>
                        <a:t>goods and footwear (9.4)</a:t>
                      </a:r>
                      <a:endParaRPr lang="en-US" sz="1800" dirty="0">
                        <a:solidFill>
                          <a:srgbClr val="000000"/>
                        </a:solidFill>
                        <a:effectLst/>
                        <a:latin typeface="TimesTen-Roman"/>
                        <a:ea typeface="Times New Roman"/>
                        <a:cs typeface="TimesTen-Roman"/>
                      </a:endParaRPr>
                    </a:p>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Clothing </a:t>
                      </a:r>
                      <a:r>
                        <a:rPr lang="en-US" sz="1800" dirty="0">
                          <a:solidFill>
                            <a:srgbClr val="000000"/>
                          </a:solidFill>
                          <a:effectLst/>
                          <a:latin typeface="Times New Roman"/>
                          <a:ea typeface="Times New Roman"/>
                          <a:cs typeface="TimesTen-Roman"/>
                        </a:rPr>
                        <a:t>(9.0)</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3"/>
                  </a:ext>
                </a:extLst>
              </a:tr>
              <a:tr h="512195">
                <a:tc>
                  <a:txBody>
                    <a:bodyPr/>
                    <a:lstStyle/>
                    <a:p>
                      <a:pPr marL="0" marR="0">
                        <a:lnSpc>
                          <a:spcPct val="100000"/>
                        </a:lnSpc>
                        <a:spcBef>
                          <a:spcPts val="0"/>
                        </a:spcBef>
                        <a:spcAft>
                          <a:spcPts val="0"/>
                        </a:spcAft>
                        <a:tabLst>
                          <a:tab pos="1458595" algn="l"/>
                          <a:tab pos="2863850" algn="l"/>
                        </a:tabLst>
                      </a:pPr>
                      <a:r>
                        <a:rPr lang="en-US" sz="1800" i="1">
                          <a:solidFill>
                            <a:srgbClr val="000000"/>
                          </a:solidFill>
                          <a:effectLst/>
                          <a:latin typeface="Times New Roman"/>
                          <a:ea typeface="Times New Roman"/>
                          <a:cs typeface="TimesTen-Roman"/>
                        </a:rPr>
                        <a:t>United States</a:t>
                      </a:r>
                      <a:endParaRPr lang="en-US" sz="1800">
                        <a:solidFill>
                          <a:srgbClr val="000000"/>
                        </a:solidFill>
                        <a:effectLst/>
                        <a:latin typeface="TimesTen-Roman"/>
                        <a:ea typeface="Times New Roman"/>
                        <a:cs typeface="TimesTen-Roman"/>
                      </a:endParaRPr>
                    </a:p>
                  </a:txBody>
                  <a:tcPr marL="68580" marR="68580" marT="0" marB="0"/>
                </a:tc>
                <a:tc>
                  <a:txBody>
                    <a:bodyPr/>
                    <a:lstStyle/>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Beverages </a:t>
                      </a:r>
                      <a:r>
                        <a:rPr lang="en-US" sz="1800" dirty="0">
                          <a:solidFill>
                            <a:srgbClr val="000000"/>
                          </a:solidFill>
                          <a:effectLst/>
                          <a:latin typeface="Times New Roman"/>
                          <a:ea typeface="Times New Roman"/>
                          <a:cs typeface="TimesTen-Roman"/>
                        </a:rPr>
                        <a:t>and tobacco (18.6)</a:t>
                      </a:r>
                      <a:endParaRPr lang="en-US" sz="1800" dirty="0">
                        <a:solidFill>
                          <a:srgbClr val="000000"/>
                        </a:solidFill>
                        <a:effectLst/>
                        <a:latin typeface="TimesTen-Roman"/>
                        <a:ea typeface="Times New Roman"/>
                        <a:cs typeface="TimesTen-Roman"/>
                      </a:endParaRPr>
                    </a:p>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Dairy </a:t>
                      </a:r>
                      <a:r>
                        <a:rPr lang="en-US" sz="1800" dirty="0">
                          <a:solidFill>
                            <a:srgbClr val="000000"/>
                          </a:solidFill>
                          <a:effectLst/>
                          <a:latin typeface="Times New Roman"/>
                          <a:ea typeface="Times New Roman"/>
                          <a:cs typeface="TimesTen-Roman"/>
                        </a:rPr>
                        <a:t>products (17.2)</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Clothing </a:t>
                      </a:r>
                      <a:r>
                        <a:rPr lang="en-US" sz="1800" dirty="0">
                          <a:solidFill>
                            <a:srgbClr val="000000"/>
                          </a:solidFill>
                          <a:effectLst/>
                          <a:latin typeface="Times New Roman"/>
                          <a:ea typeface="Times New Roman"/>
                          <a:cs typeface="TimesTen-Roman"/>
                        </a:rPr>
                        <a:t>(12.0)</a:t>
                      </a:r>
                      <a:endParaRPr lang="en-US" sz="1800" dirty="0">
                        <a:solidFill>
                          <a:srgbClr val="000000"/>
                        </a:solidFill>
                        <a:effectLst/>
                        <a:latin typeface="TimesTen-Roman"/>
                        <a:ea typeface="Times New Roman"/>
                        <a:cs typeface="TimesTen-Roman"/>
                      </a:endParaRPr>
                    </a:p>
                    <a:p>
                      <a:pPr marL="151130" marR="0" indent="-151130">
                        <a:lnSpc>
                          <a:spcPct val="100000"/>
                        </a:lnSpc>
                        <a:spcBef>
                          <a:spcPts val="0"/>
                        </a:spcBef>
                        <a:spcAft>
                          <a:spcPts val="0"/>
                        </a:spcAft>
                        <a:tabLst>
                          <a:tab pos="1458595" algn="l"/>
                          <a:tab pos="2863850" algn="l"/>
                        </a:tabLst>
                      </a:pPr>
                      <a:r>
                        <a:rPr lang="en-US" sz="1800" dirty="0" smtClean="0">
                          <a:solidFill>
                            <a:srgbClr val="000000"/>
                          </a:solidFill>
                          <a:effectLst/>
                          <a:latin typeface="Times New Roman"/>
                          <a:ea typeface="Times New Roman"/>
                          <a:cs typeface="TimesTen-Roman"/>
                        </a:rPr>
                        <a:t>Textiles </a:t>
                      </a:r>
                      <a:r>
                        <a:rPr lang="en-US" sz="1800" dirty="0">
                          <a:solidFill>
                            <a:srgbClr val="000000"/>
                          </a:solidFill>
                          <a:effectLst/>
                          <a:latin typeface="Times New Roman"/>
                          <a:ea typeface="Times New Roman"/>
                          <a:cs typeface="TimesTen-Roman"/>
                        </a:rPr>
                        <a:t>(7.9)</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4"/>
                  </a:ext>
                </a:extLst>
              </a:tr>
            </a:tbl>
          </a:graphicData>
        </a:graphic>
      </p:graphicFrame>
      <p:sp>
        <p:nvSpPr>
          <p:cNvPr id="5" name="Content Placeholder 4"/>
          <p:cNvSpPr>
            <a:spLocks noGrp="1"/>
          </p:cNvSpPr>
          <p:nvPr>
            <p:ph sz="half" idx="2"/>
          </p:nvPr>
        </p:nvSpPr>
        <p:spPr>
          <a:xfrm>
            <a:off x="457200" y="4896482"/>
            <a:ext cx="8229600" cy="1229681"/>
          </a:xfrm>
        </p:spPr>
        <p:txBody>
          <a:bodyPr>
            <a:normAutofit fontScale="92500" lnSpcReduction="20000"/>
          </a:bodyPr>
          <a:lstStyle/>
          <a:p>
            <a:r>
              <a:rPr lang="en-US" dirty="0" smtClean="0"/>
              <a:t>Figures are the average applied tariff, in percent, for the most protected products in each category.</a:t>
            </a:r>
          </a:p>
          <a:p>
            <a:r>
              <a:rPr lang="en-US" dirty="0" smtClean="0"/>
              <a:t>The most protected products are similar across countries.</a:t>
            </a:r>
          </a:p>
        </p:txBody>
      </p:sp>
    </p:spTree>
    <p:extLst>
      <p:ext uri="{BB962C8B-B14F-4D97-AF65-F5344CB8AC3E}">
        <p14:creationId xmlns:p14="http://schemas.microsoft.com/office/powerpoint/2010/main" val="3139991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Costs of Protectionism </a:t>
            </a:r>
            <a:r>
              <a:rPr lang="en-US" sz="2800" dirty="0" smtClean="0"/>
              <a:t>(1 of 3)</a:t>
            </a:r>
            <a:endParaRPr lang="en-US" sz="2800" dirty="0"/>
          </a:p>
        </p:txBody>
      </p:sp>
      <p:sp>
        <p:nvSpPr>
          <p:cNvPr id="6" name="Content Placeholder 5"/>
          <p:cNvSpPr>
            <a:spLocks noGrp="1"/>
          </p:cNvSpPr>
          <p:nvPr>
            <p:ph idx="1"/>
          </p:nvPr>
        </p:nvSpPr>
        <p:spPr/>
        <p:txBody>
          <a:bodyPr>
            <a:normAutofit fontScale="85000" lnSpcReduction="20000"/>
          </a:bodyPr>
          <a:lstStyle/>
          <a:p>
            <a:r>
              <a:rPr lang="en-US" dirty="0" smtClean="0"/>
              <a:t>When asked a general question about more open versus more closed markets, economists overwhelmingly favor more open markets. There are several reasons:</a:t>
            </a:r>
          </a:p>
          <a:p>
            <a:pPr lvl="1"/>
            <a:r>
              <a:rPr lang="en-US" dirty="0" smtClean="0"/>
              <a:t>Keeping markets open in an economic downturn can help speed a recovery.</a:t>
            </a:r>
          </a:p>
          <a:p>
            <a:pPr lvl="1"/>
            <a:r>
              <a:rPr lang="en-US" dirty="0" smtClean="0"/>
              <a:t>Trade gains are widespread:  increased economies of scale, product differentiation and variety, increased innovation and competition, new knowledge.</a:t>
            </a:r>
          </a:p>
          <a:p>
            <a:pPr lvl="1"/>
            <a:r>
              <a:rPr lang="en-US" dirty="0" smtClean="0"/>
              <a:t>The costs of protectionism are disproportionate to the benefits.</a:t>
            </a:r>
          </a:p>
          <a:p>
            <a:pPr lvl="1"/>
            <a:r>
              <a:rPr lang="en-US" dirty="0" smtClean="0"/>
              <a:t>There are much more efficient ways to reach the goals that protectionism seeks.</a:t>
            </a:r>
            <a:endParaRPr lang="en-US" dirty="0"/>
          </a:p>
          <a:p>
            <a:endParaRPr lang="en-US" dirty="0"/>
          </a:p>
        </p:txBody>
      </p:sp>
    </p:spTree>
    <p:extLst>
      <p:ext uri="{BB962C8B-B14F-4D97-AF65-F5344CB8AC3E}">
        <p14:creationId xmlns:p14="http://schemas.microsoft.com/office/powerpoint/2010/main" val="4134920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n-US" b="1" dirty="0">
                <a:solidFill>
                  <a:srgbClr val="007FA3"/>
                </a:solidFill>
              </a:rPr>
              <a:t>The Costs of Protectionism </a:t>
            </a:r>
            <a:r>
              <a:rPr lang="en-US" sz="2800" b="1" dirty="0" smtClean="0">
                <a:solidFill>
                  <a:srgbClr val="007FA3"/>
                </a:solidFill>
              </a:rPr>
              <a:t>(2 </a:t>
            </a:r>
            <a:r>
              <a:rPr lang="en-US" sz="2800" b="1" dirty="0">
                <a:solidFill>
                  <a:srgbClr val="007FA3"/>
                </a:solidFill>
              </a:rPr>
              <a:t>of 3)</a:t>
            </a:r>
            <a:endParaRPr lang="en-US" b="1" dirty="0">
              <a:solidFill>
                <a:srgbClr val="007FA3"/>
              </a:solidFill>
            </a:endParaRPr>
          </a:p>
        </p:txBody>
      </p:sp>
      <p:sp>
        <p:nvSpPr>
          <p:cNvPr id="10" name="Content Placeholder 9"/>
          <p:cNvSpPr>
            <a:spLocks noGrp="1"/>
          </p:cNvSpPr>
          <p:nvPr>
            <p:ph sz="half" idx="2"/>
          </p:nvPr>
        </p:nvSpPr>
        <p:spPr>
          <a:xfrm>
            <a:off x="5430425" y="1600200"/>
            <a:ext cx="3256374" cy="4525963"/>
          </a:xfrm>
        </p:spPr>
        <p:txBody>
          <a:bodyPr>
            <a:normAutofit fontScale="92500" lnSpcReduction="20000"/>
          </a:bodyPr>
          <a:lstStyle/>
          <a:p>
            <a:r>
              <a:rPr lang="en-US" dirty="0" smtClean="0"/>
              <a:t>Costs are per job saved with tariffs or quotas, in dollars, mid-1990s.</a:t>
            </a:r>
          </a:p>
          <a:p>
            <a:r>
              <a:rPr lang="en-US" dirty="0" smtClean="0"/>
              <a:t>Costs to consumers are the loss of consumer surplus divided by the jobs saved.</a:t>
            </a:r>
          </a:p>
          <a:p>
            <a:r>
              <a:rPr lang="en-US" dirty="0" smtClean="0"/>
              <a:t>National welfare costs are the deadweight losses, plus quota rents.</a:t>
            </a:r>
          </a:p>
        </p:txBody>
      </p:sp>
      <p:graphicFrame>
        <p:nvGraphicFramePr>
          <p:cNvPr id="12" name="Content Placeholder 11"/>
          <p:cNvGraphicFramePr>
            <a:graphicFrameLocks noGrp="1"/>
          </p:cNvGraphicFramePr>
          <p:nvPr>
            <p:ph sz="half" idx="1"/>
            <p:extLst>
              <p:ext uri="{D42A27DB-BD31-4B8C-83A1-F6EECF244321}">
                <p14:modId xmlns:p14="http://schemas.microsoft.com/office/powerpoint/2010/main" val="1541793676"/>
              </p:ext>
            </p:extLst>
          </p:nvPr>
        </p:nvGraphicFramePr>
        <p:xfrm>
          <a:off x="457200" y="1600200"/>
          <a:ext cx="4622336" cy="4572096"/>
        </p:xfrm>
        <a:graphic>
          <a:graphicData uri="http://schemas.openxmlformats.org/drawingml/2006/table">
            <a:tbl>
              <a:tblPr firstRow="1" bandRow="1">
                <a:tableStyleId>{BC89EF96-8CEA-46FF-86C4-4CE0E7609802}</a:tableStyleId>
              </a:tblPr>
              <a:tblGrid>
                <a:gridCol w="1656865">
                  <a:extLst>
                    <a:ext uri="{9D8B030D-6E8A-4147-A177-3AD203B41FA5}">
                      <a16:colId xmlns:a16="http://schemas.microsoft.com/office/drawing/2014/main" val="20000"/>
                    </a:ext>
                  </a:extLst>
                </a:gridCol>
                <a:gridCol w="1415184">
                  <a:extLst>
                    <a:ext uri="{9D8B030D-6E8A-4147-A177-3AD203B41FA5}">
                      <a16:colId xmlns:a16="http://schemas.microsoft.com/office/drawing/2014/main" val="20001"/>
                    </a:ext>
                  </a:extLst>
                </a:gridCol>
                <a:gridCol w="1550287">
                  <a:extLst>
                    <a:ext uri="{9D8B030D-6E8A-4147-A177-3AD203B41FA5}">
                      <a16:colId xmlns:a16="http://schemas.microsoft.com/office/drawing/2014/main" val="20002"/>
                    </a:ext>
                  </a:extLst>
                </a:gridCol>
              </a:tblGrid>
              <a:tr h="472033">
                <a:tc>
                  <a:txBody>
                    <a:bodyPr/>
                    <a:lstStyle/>
                    <a:p>
                      <a:r>
                        <a:rPr lang="en-US" sz="1400" b="1" dirty="0" smtClean="0">
                          <a:solidFill>
                            <a:schemeClr val="bg1"/>
                          </a:solidFill>
                          <a:effectLst/>
                          <a:latin typeface="Times New Roman"/>
                          <a:ea typeface="Times New Roman"/>
                          <a:cs typeface="Frutiger-BoldCn"/>
                        </a:rPr>
                        <a:t> </a:t>
                      </a:r>
                      <a:r>
                        <a:rPr lang="en-US" sz="1400" dirty="0" smtClean="0">
                          <a:solidFill>
                            <a:schemeClr val="bg1"/>
                          </a:solidFill>
                        </a:rPr>
                        <a:t>Blank</a:t>
                      </a:r>
                      <a:endParaRPr lang="en-US" sz="1400" dirty="0"/>
                    </a:p>
                  </a:txBody>
                  <a:tcPr/>
                </a:tc>
                <a:tc>
                  <a:txBody>
                    <a:bodyPr/>
                    <a:lstStyle/>
                    <a:p>
                      <a:pPr algn="ctr"/>
                      <a:r>
                        <a:rPr lang="en-US" sz="1400" dirty="0" smtClean="0"/>
                        <a:t>Cost to consumers</a:t>
                      </a:r>
                      <a:endParaRPr lang="en-US" sz="1400" dirty="0"/>
                    </a:p>
                  </a:txBody>
                  <a:tcPr/>
                </a:tc>
                <a:tc>
                  <a:txBody>
                    <a:bodyPr/>
                    <a:lstStyle/>
                    <a:p>
                      <a:pPr algn="ctr"/>
                      <a:r>
                        <a:rPr lang="en-US" sz="1400" dirty="0" smtClean="0"/>
                        <a:t>Net welfare loss</a:t>
                      </a:r>
                      <a:endParaRPr lang="en-US" sz="1400" dirty="0"/>
                    </a:p>
                  </a:txBody>
                  <a:tcPr/>
                </a:tc>
                <a:extLst>
                  <a:ext uri="{0D108BD9-81ED-4DB2-BD59-A6C34878D82A}">
                    <a16:rowId xmlns:a16="http://schemas.microsoft.com/office/drawing/2014/main" val="10000"/>
                  </a:ext>
                </a:extLst>
              </a:tr>
              <a:tr h="337828">
                <a:tc>
                  <a:txBody>
                    <a:bodyPr/>
                    <a:lstStyle/>
                    <a:p>
                      <a:r>
                        <a:rPr lang="en-US" sz="1400" b="1" dirty="0" smtClean="0"/>
                        <a:t>European Union</a:t>
                      </a:r>
                      <a:endParaRPr lang="en-US" sz="1400" b="1"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1"/>
                  </a:ext>
                </a:extLst>
              </a:tr>
              <a:tr h="337828">
                <a:tc>
                  <a:txBody>
                    <a:bodyPr/>
                    <a:lstStyle/>
                    <a:p>
                      <a:pPr marL="182880"/>
                      <a:r>
                        <a:rPr lang="en-US" sz="1400" dirty="0" smtClean="0"/>
                        <a:t>Agriculture</a:t>
                      </a:r>
                      <a:endParaRPr lang="en-US" sz="1400" dirty="0"/>
                    </a:p>
                  </a:txBody>
                  <a:tcPr/>
                </a:tc>
                <a:tc>
                  <a:txBody>
                    <a:bodyPr/>
                    <a:lstStyle/>
                    <a:p>
                      <a:pPr algn="ctr"/>
                      <a:r>
                        <a:rPr lang="en-US" sz="1400" dirty="0" smtClean="0"/>
                        <a:t>149,820</a:t>
                      </a:r>
                      <a:endParaRPr lang="en-US" sz="1400" dirty="0"/>
                    </a:p>
                  </a:txBody>
                  <a:tcPr/>
                </a:tc>
                <a:tc>
                  <a:txBody>
                    <a:bodyPr/>
                    <a:lstStyle/>
                    <a:p>
                      <a:pPr algn="ctr"/>
                      <a:r>
                        <a:rPr lang="en-US" sz="1400" dirty="0" smtClean="0"/>
                        <a:t>34,835</a:t>
                      </a:r>
                      <a:endParaRPr lang="en-US" sz="1400" dirty="0"/>
                    </a:p>
                  </a:txBody>
                  <a:tcPr/>
                </a:tc>
                <a:extLst>
                  <a:ext uri="{0D108BD9-81ED-4DB2-BD59-A6C34878D82A}">
                    <a16:rowId xmlns:a16="http://schemas.microsoft.com/office/drawing/2014/main" val="10002"/>
                  </a:ext>
                </a:extLst>
              </a:tr>
              <a:tr h="337828">
                <a:tc>
                  <a:txBody>
                    <a:bodyPr/>
                    <a:lstStyle/>
                    <a:p>
                      <a:pPr marL="182880"/>
                      <a:r>
                        <a:rPr lang="en-US" sz="1400" dirty="0" smtClean="0"/>
                        <a:t>Clothing</a:t>
                      </a:r>
                      <a:endParaRPr lang="en-US" sz="1400" dirty="0"/>
                    </a:p>
                  </a:txBody>
                  <a:tcPr/>
                </a:tc>
                <a:tc>
                  <a:txBody>
                    <a:bodyPr/>
                    <a:lstStyle/>
                    <a:p>
                      <a:pPr algn="ctr"/>
                      <a:r>
                        <a:rPr lang="en-US" sz="1400" dirty="0" smtClean="0"/>
                        <a:t>248,204</a:t>
                      </a:r>
                      <a:endParaRPr lang="en-US" sz="1400" dirty="0"/>
                    </a:p>
                  </a:txBody>
                  <a:tcPr/>
                </a:tc>
                <a:tc>
                  <a:txBody>
                    <a:bodyPr/>
                    <a:lstStyle/>
                    <a:p>
                      <a:pPr algn="ctr"/>
                      <a:r>
                        <a:rPr lang="en-US" sz="1400" dirty="0" smtClean="0"/>
                        <a:t>12,735</a:t>
                      </a:r>
                      <a:endParaRPr lang="en-US" sz="1400" dirty="0"/>
                    </a:p>
                  </a:txBody>
                  <a:tcPr/>
                </a:tc>
                <a:extLst>
                  <a:ext uri="{0D108BD9-81ED-4DB2-BD59-A6C34878D82A}">
                    <a16:rowId xmlns:a16="http://schemas.microsoft.com/office/drawing/2014/main" val="10003"/>
                  </a:ext>
                </a:extLst>
              </a:tr>
              <a:tr h="337828">
                <a:tc>
                  <a:txBody>
                    <a:bodyPr/>
                    <a:lstStyle/>
                    <a:p>
                      <a:pPr marL="182880"/>
                      <a:r>
                        <a:rPr lang="en-US" sz="1400" dirty="0" smtClean="0"/>
                        <a:t>Textiles</a:t>
                      </a:r>
                      <a:endParaRPr lang="en-US" sz="1400" dirty="0"/>
                    </a:p>
                  </a:txBody>
                  <a:tcPr/>
                </a:tc>
                <a:tc>
                  <a:txBody>
                    <a:bodyPr/>
                    <a:lstStyle/>
                    <a:p>
                      <a:pPr algn="ctr"/>
                      <a:r>
                        <a:rPr lang="en-US" sz="1400" dirty="0" smtClean="0"/>
                        <a:t>252,036</a:t>
                      </a:r>
                      <a:endParaRPr lang="en-US" sz="1400" dirty="0"/>
                    </a:p>
                  </a:txBody>
                  <a:tcPr/>
                </a:tc>
                <a:tc>
                  <a:txBody>
                    <a:bodyPr/>
                    <a:lstStyle/>
                    <a:p>
                      <a:pPr algn="ctr"/>
                      <a:r>
                        <a:rPr lang="en-US" sz="1400" dirty="0" smtClean="0"/>
                        <a:t>9,078</a:t>
                      </a:r>
                      <a:endParaRPr lang="en-US" sz="1400" dirty="0"/>
                    </a:p>
                  </a:txBody>
                  <a:tcPr/>
                </a:tc>
                <a:extLst>
                  <a:ext uri="{0D108BD9-81ED-4DB2-BD59-A6C34878D82A}">
                    <a16:rowId xmlns:a16="http://schemas.microsoft.com/office/drawing/2014/main" val="10004"/>
                  </a:ext>
                </a:extLst>
              </a:tr>
              <a:tr h="337828">
                <a:tc>
                  <a:txBody>
                    <a:bodyPr/>
                    <a:lstStyle/>
                    <a:p>
                      <a:r>
                        <a:rPr lang="en-US" sz="1400" b="1" dirty="0" smtClean="0"/>
                        <a:t>Japan</a:t>
                      </a:r>
                      <a:endParaRPr lang="en-US" sz="1400" b="1" dirty="0"/>
                    </a:p>
                  </a:txBody>
                  <a:tcPr/>
                </a:tc>
                <a:tc>
                  <a:txBody>
                    <a:bodyPr/>
                    <a:lstStyle/>
                    <a:p>
                      <a:pPr algn="ctr"/>
                      <a:endParaRPr lang="en-US" sz="1400" dirty="0"/>
                    </a:p>
                  </a:txBody>
                  <a:tcPr/>
                </a:tc>
                <a:tc>
                  <a:txBody>
                    <a:bodyPr/>
                    <a:lstStyle/>
                    <a:p>
                      <a:pPr algn="ctr"/>
                      <a:endParaRPr lang="en-US" sz="1400" dirty="0"/>
                    </a:p>
                  </a:txBody>
                  <a:tcPr/>
                </a:tc>
                <a:extLst>
                  <a:ext uri="{0D108BD9-81ED-4DB2-BD59-A6C34878D82A}">
                    <a16:rowId xmlns:a16="http://schemas.microsoft.com/office/drawing/2014/main" val="10005"/>
                  </a:ext>
                </a:extLst>
              </a:tr>
              <a:tr h="337828">
                <a:tc>
                  <a:txBody>
                    <a:bodyPr/>
                    <a:lstStyle/>
                    <a:p>
                      <a:pPr marL="182880"/>
                      <a:r>
                        <a:rPr lang="en-US" sz="1400" dirty="0" smtClean="0"/>
                        <a:t>Agriculture</a:t>
                      </a:r>
                      <a:endParaRPr lang="en-US" sz="1400" dirty="0"/>
                    </a:p>
                  </a:txBody>
                  <a:tcPr/>
                </a:tc>
                <a:tc>
                  <a:txBody>
                    <a:bodyPr/>
                    <a:lstStyle/>
                    <a:p>
                      <a:pPr algn="ctr"/>
                      <a:r>
                        <a:rPr lang="en-US" sz="1400" dirty="0" smtClean="0"/>
                        <a:t>945,979</a:t>
                      </a:r>
                      <a:endParaRPr lang="en-US" sz="1400" dirty="0"/>
                    </a:p>
                  </a:txBody>
                  <a:tcPr/>
                </a:tc>
                <a:tc>
                  <a:txBody>
                    <a:bodyPr/>
                    <a:lstStyle/>
                    <a:p>
                      <a:pPr algn="ctr"/>
                      <a:r>
                        <a:rPr lang="en-US" sz="1400" dirty="0" smtClean="0"/>
                        <a:t>14,897</a:t>
                      </a:r>
                      <a:endParaRPr lang="en-US" sz="1400" dirty="0"/>
                    </a:p>
                  </a:txBody>
                  <a:tcPr/>
                </a:tc>
                <a:extLst>
                  <a:ext uri="{0D108BD9-81ED-4DB2-BD59-A6C34878D82A}">
                    <a16:rowId xmlns:a16="http://schemas.microsoft.com/office/drawing/2014/main" val="10006"/>
                  </a:ext>
                </a:extLst>
              </a:tr>
              <a:tr h="337828">
                <a:tc>
                  <a:txBody>
                    <a:bodyPr/>
                    <a:lstStyle/>
                    <a:p>
                      <a:pPr marL="182880"/>
                      <a:r>
                        <a:rPr lang="en-US" sz="1400" dirty="0" smtClean="0"/>
                        <a:t>Clothing</a:t>
                      </a:r>
                      <a:endParaRPr lang="en-US" sz="1400" dirty="0"/>
                    </a:p>
                  </a:txBody>
                  <a:tcPr/>
                </a:tc>
                <a:tc>
                  <a:txBody>
                    <a:bodyPr/>
                    <a:lstStyle/>
                    <a:p>
                      <a:pPr algn="ctr"/>
                      <a:r>
                        <a:rPr lang="en-US" sz="1400" dirty="0" smtClean="0"/>
                        <a:t>778,406</a:t>
                      </a:r>
                      <a:endParaRPr lang="en-US" sz="1400" dirty="0"/>
                    </a:p>
                  </a:txBody>
                  <a:tcPr/>
                </a:tc>
                <a:tc>
                  <a:txBody>
                    <a:bodyPr/>
                    <a:lstStyle/>
                    <a:p>
                      <a:pPr algn="ctr"/>
                      <a:r>
                        <a:rPr lang="en-US" sz="1400" dirty="0" smtClean="0"/>
                        <a:t>5,620</a:t>
                      </a:r>
                      <a:endParaRPr lang="en-US" sz="1400" dirty="0"/>
                    </a:p>
                  </a:txBody>
                  <a:tcPr/>
                </a:tc>
                <a:extLst>
                  <a:ext uri="{0D108BD9-81ED-4DB2-BD59-A6C34878D82A}">
                    <a16:rowId xmlns:a16="http://schemas.microsoft.com/office/drawing/2014/main" val="10007"/>
                  </a:ext>
                </a:extLst>
              </a:tr>
              <a:tr h="337828">
                <a:tc>
                  <a:txBody>
                    <a:bodyPr/>
                    <a:lstStyle/>
                    <a:p>
                      <a:pPr marL="182880"/>
                      <a:r>
                        <a:rPr lang="en-US" sz="1400" dirty="0" smtClean="0"/>
                        <a:t>Textiles</a:t>
                      </a:r>
                      <a:endParaRPr lang="en-US" sz="1400" dirty="0"/>
                    </a:p>
                  </a:txBody>
                  <a:tcPr/>
                </a:tc>
                <a:tc>
                  <a:txBody>
                    <a:bodyPr/>
                    <a:lstStyle/>
                    <a:p>
                      <a:pPr algn="ctr"/>
                      <a:r>
                        <a:rPr lang="en-US" sz="1400" dirty="0" smtClean="0"/>
                        <a:t>503,333</a:t>
                      </a:r>
                      <a:endParaRPr lang="en-US" sz="1400" dirty="0"/>
                    </a:p>
                  </a:txBody>
                  <a:tcPr/>
                </a:tc>
                <a:tc>
                  <a:txBody>
                    <a:bodyPr/>
                    <a:lstStyle/>
                    <a:p>
                      <a:pPr algn="ctr"/>
                      <a:r>
                        <a:rPr lang="en-US" sz="1400" dirty="0" smtClean="0"/>
                        <a:t>309</a:t>
                      </a:r>
                      <a:endParaRPr lang="en-US" sz="1400" dirty="0"/>
                    </a:p>
                  </a:txBody>
                  <a:tcPr/>
                </a:tc>
                <a:extLst>
                  <a:ext uri="{0D108BD9-81ED-4DB2-BD59-A6C34878D82A}">
                    <a16:rowId xmlns:a16="http://schemas.microsoft.com/office/drawing/2014/main" val="10008"/>
                  </a:ext>
                </a:extLst>
              </a:tr>
              <a:tr h="337828">
                <a:tc>
                  <a:txBody>
                    <a:bodyPr/>
                    <a:lstStyle/>
                    <a:p>
                      <a:r>
                        <a:rPr lang="en-US" sz="1400" b="1" dirty="0" smtClean="0"/>
                        <a:t>United States</a:t>
                      </a:r>
                      <a:endParaRPr lang="en-US" sz="1400" b="1" dirty="0"/>
                    </a:p>
                  </a:txBody>
                  <a:tcPr/>
                </a:tc>
                <a:tc>
                  <a:txBody>
                    <a:bodyPr/>
                    <a:lstStyle/>
                    <a:p>
                      <a:pPr algn="ctr"/>
                      <a:endParaRPr lang="en-US" sz="1400" dirty="0"/>
                    </a:p>
                  </a:txBody>
                  <a:tcPr/>
                </a:tc>
                <a:tc>
                  <a:txBody>
                    <a:bodyPr/>
                    <a:lstStyle/>
                    <a:p>
                      <a:pPr algn="ctr"/>
                      <a:endParaRPr lang="en-US" sz="1400" dirty="0"/>
                    </a:p>
                  </a:txBody>
                  <a:tcPr/>
                </a:tc>
                <a:extLst>
                  <a:ext uri="{0D108BD9-81ED-4DB2-BD59-A6C34878D82A}">
                    <a16:rowId xmlns:a16="http://schemas.microsoft.com/office/drawing/2014/main" val="10009"/>
                  </a:ext>
                </a:extLst>
              </a:tr>
              <a:tr h="337828">
                <a:tc>
                  <a:txBody>
                    <a:bodyPr/>
                    <a:lstStyle/>
                    <a:p>
                      <a:pPr marL="182880"/>
                      <a:r>
                        <a:rPr lang="en-US" sz="1400" dirty="0" smtClean="0"/>
                        <a:t>Agriculture</a:t>
                      </a:r>
                      <a:endParaRPr lang="en-US" sz="1400" dirty="0"/>
                    </a:p>
                  </a:txBody>
                  <a:tcPr/>
                </a:tc>
                <a:tc>
                  <a:txBody>
                    <a:bodyPr/>
                    <a:lstStyle/>
                    <a:p>
                      <a:pPr algn="ctr"/>
                      <a:r>
                        <a:rPr lang="en-US" sz="1400" dirty="0" smtClean="0"/>
                        <a:t>486,866</a:t>
                      </a:r>
                      <a:endParaRPr lang="en-US" sz="1400" dirty="0"/>
                    </a:p>
                  </a:txBody>
                  <a:tcPr/>
                </a:tc>
                <a:tc>
                  <a:txBody>
                    <a:bodyPr/>
                    <a:lstStyle/>
                    <a:p>
                      <a:pPr algn="ctr"/>
                      <a:r>
                        <a:rPr lang="en-US" sz="1400" dirty="0" smtClean="0"/>
                        <a:t>2,045</a:t>
                      </a:r>
                      <a:endParaRPr lang="en-US" sz="1400" dirty="0"/>
                    </a:p>
                  </a:txBody>
                  <a:tcPr/>
                </a:tc>
                <a:extLst>
                  <a:ext uri="{0D108BD9-81ED-4DB2-BD59-A6C34878D82A}">
                    <a16:rowId xmlns:a16="http://schemas.microsoft.com/office/drawing/2014/main" val="10010"/>
                  </a:ext>
                </a:extLst>
              </a:tr>
              <a:tr h="337828">
                <a:tc>
                  <a:txBody>
                    <a:bodyPr/>
                    <a:lstStyle/>
                    <a:p>
                      <a:pPr marL="182880"/>
                      <a:r>
                        <a:rPr lang="en-US" sz="1400" dirty="0" smtClean="0"/>
                        <a:t>Clothing</a:t>
                      </a:r>
                      <a:endParaRPr lang="en-US" sz="1400" dirty="0"/>
                    </a:p>
                  </a:txBody>
                  <a:tcPr/>
                </a:tc>
                <a:tc>
                  <a:txBody>
                    <a:bodyPr/>
                    <a:lstStyle/>
                    <a:p>
                      <a:pPr algn="ctr"/>
                      <a:r>
                        <a:rPr lang="en-US" sz="1400" dirty="0" smtClean="0"/>
                        <a:t>138,666</a:t>
                      </a:r>
                      <a:endParaRPr lang="en-US" sz="1400" dirty="0"/>
                    </a:p>
                  </a:txBody>
                  <a:tcPr/>
                </a:tc>
                <a:tc>
                  <a:txBody>
                    <a:bodyPr/>
                    <a:lstStyle/>
                    <a:p>
                      <a:pPr algn="ctr"/>
                      <a:r>
                        <a:rPr lang="en-US" sz="1400" dirty="0" smtClean="0"/>
                        <a:t>55,615</a:t>
                      </a:r>
                      <a:endParaRPr lang="en-US" sz="1400" dirty="0"/>
                    </a:p>
                  </a:txBody>
                  <a:tcPr/>
                </a:tc>
                <a:extLst>
                  <a:ext uri="{0D108BD9-81ED-4DB2-BD59-A6C34878D82A}">
                    <a16:rowId xmlns:a16="http://schemas.microsoft.com/office/drawing/2014/main" val="10011"/>
                  </a:ext>
                </a:extLst>
              </a:tr>
              <a:tr h="337828">
                <a:tc>
                  <a:txBody>
                    <a:bodyPr/>
                    <a:lstStyle/>
                    <a:p>
                      <a:pPr marL="182880"/>
                      <a:r>
                        <a:rPr lang="en-US" sz="1400" dirty="0" smtClean="0"/>
                        <a:t>Textiles</a:t>
                      </a:r>
                      <a:endParaRPr lang="en-US" sz="1400" dirty="0"/>
                    </a:p>
                  </a:txBody>
                  <a:tcPr/>
                </a:tc>
                <a:tc>
                  <a:txBody>
                    <a:bodyPr/>
                    <a:lstStyle/>
                    <a:p>
                      <a:pPr algn="ctr"/>
                      <a:r>
                        <a:rPr lang="en-US" sz="1400" dirty="0" smtClean="0"/>
                        <a:t>202,123</a:t>
                      </a:r>
                      <a:endParaRPr lang="en-US" sz="1400" dirty="0"/>
                    </a:p>
                  </a:txBody>
                  <a:tcPr/>
                </a:tc>
                <a:tc>
                  <a:txBody>
                    <a:bodyPr/>
                    <a:lstStyle/>
                    <a:p>
                      <a:pPr algn="ctr"/>
                      <a:r>
                        <a:rPr lang="en-US" sz="1400" dirty="0" smtClean="0"/>
                        <a:t>4,615</a:t>
                      </a:r>
                      <a:endParaRPr lang="en-US" sz="1400"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287410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Costs of Protectionism </a:t>
            </a:r>
            <a:r>
              <a:rPr lang="en-US" sz="2800" dirty="0" smtClean="0"/>
              <a:t>(3 </a:t>
            </a:r>
            <a:r>
              <a:rPr lang="en-US" sz="2800" dirty="0"/>
              <a:t>of 3)</a:t>
            </a:r>
            <a:endParaRPr lang="en-US" dirty="0"/>
          </a:p>
        </p:txBody>
      </p:sp>
      <p:sp>
        <p:nvSpPr>
          <p:cNvPr id="6" name="Content Placeholder 5"/>
          <p:cNvSpPr>
            <a:spLocks noGrp="1"/>
          </p:cNvSpPr>
          <p:nvPr>
            <p:ph idx="1"/>
          </p:nvPr>
        </p:nvSpPr>
        <p:spPr/>
        <p:txBody>
          <a:bodyPr>
            <a:normAutofit fontScale="85000" lnSpcReduction="20000"/>
          </a:bodyPr>
          <a:lstStyle/>
          <a:p>
            <a:r>
              <a:rPr lang="en-US" dirty="0" smtClean="0"/>
              <a:t>Given how inefficient tariffs and quotas are at protecting jobs, why do we allow them?</a:t>
            </a:r>
          </a:p>
          <a:p>
            <a:pPr lvl="1"/>
            <a:r>
              <a:rPr lang="en-US" dirty="0" smtClean="0"/>
              <a:t>The logic of collective action:  Costs are spread widely, benefits are concentrated.</a:t>
            </a:r>
          </a:p>
          <a:p>
            <a:endParaRPr lang="en-US" dirty="0"/>
          </a:p>
          <a:p>
            <a:r>
              <a:rPr lang="en-US" dirty="0" smtClean="0"/>
              <a:t>The asymmetry in costs and benefits has two effects. </a:t>
            </a:r>
          </a:p>
          <a:p>
            <a:pPr lvl="1"/>
            <a:r>
              <a:rPr lang="en-US" dirty="0" smtClean="0"/>
              <a:t>People that receive the benefits have an incentive to organize for protection.  For example, a few sugar and cotton producers do extremely well with U.S. tariffs and quotas on sugar and cotton.</a:t>
            </a:r>
          </a:p>
          <a:p>
            <a:pPr lvl="1"/>
            <a:r>
              <a:rPr lang="en-US" dirty="0" smtClean="0"/>
              <a:t>Consumers who pay the costs each pay just a little.  That limits the incentive to organize to oppose protectionist rules. </a:t>
            </a:r>
            <a:endParaRPr lang="en-US" dirty="0"/>
          </a:p>
        </p:txBody>
      </p:sp>
    </p:spTree>
    <p:extLst>
      <p:ext uri="{BB962C8B-B14F-4D97-AF65-F5344CB8AC3E}">
        <p14:creationId xmlns:p14="http://schemas.microsoft.com/office/powerpoint/2010/main" val="17405697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4485</TotalTime>
  <Words>2476</Words>
  <Application>Microsoft Office PowerPoint</Application>
  <PresentationFormat>On-screen Show (4:3)</PresentationFormat>
  <Paragraphs>371</Paragraphs>
  <Slides>32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Courier New</vt:lpstr>
      <vt:lpstr>Frutiger-BoldCn</vt:lpstr>
      <vt:lpstr>Times New Roman</vt:lpstr>
      <vt:lpstr>TimesTen-Roman</vt:lpstr>
      <vt:lpstr>Verdana</vt:lpstr>
      <vt:lpstr>Wingdings</vt:lpstr>
      <vt:lpstr>Office Theme</vt:lpstr>
      <vt:lpstr>International Economics</vt:lpstr>
      <vt:lpstr>Learning Objectives (1 of 2)</vt:lpstr>
      <vt:lpstr>Learning Objectives (2 of 2)</vt:lpstr>
      <vt:lpstr>Tariff Rates (1 of 3)</vt:lpstr>
      <vt:lpstr>Tariff Rates (2 of 3)</vt:lpstr>
      <vt:lpstr>Tariff Rates (3 of 3)</vt:lpstr>
      <vt:lpstr>The Costs of Protectionism (1 of 3)</vt:lpstr>
      <vt:lpstr>The Costs of Protectionism (2 of 3)</vt:lpstr>
      <vt:lpstr>The Costs of Protectionism (3 of 3)</vt:lpstr>
      <vt:lpstr>Case Study:  Agricultural Subsidies  (1 of 2)</vt:lpstr>
      <vt:lpstr>Case Study:  Agricultural Subsidies  (2 of 2)</vt:lpstr>
      <vt:lpstr>Why Nations Protect their Industries  (1 of 9)</vt:lpstr>
      <vt:lpstr>Why Nations Protect their Industries  (2 of 9)</vt:lpstr>
      <vt:lpstr>Why Nations Protect their Industries  (3 of 9)</vt:lpstr>
      <vt:lpstr>Why Nations Protect their Industries  (4 of 9)</vt:lpstr>
      <vt:lpstr>Why Nations Protect their Industries  (5 of 9)</vt:lpstr>
      <vt:lpstr>Why Nations Protect their Industries  (6 of 9)</vt:lpstr>
      <vt:lpstr>Why Nations Protect their Industries  (7 of 9)</vt:lpstr>
      <vt:lpstr>Why Nations Protect their Industries  (8 of 9)</vt:lpstr>
      <vt:lpstr>Why Nations Protect their Industries  (9 of 9)</vt:lpstr>
      <vt:lpstr>Case Study:  Traditional Knowledge</vt:lpstr>
      <vt:lpstr>The Politics of Protection in the  United States (1 of 7)</vt:lpstr>
      <vt:lpstr>The Politics of Protection in the  United States (2 of 7)</vt:lpstr>
      <vt:lpstr>The Politics of Protection in the  United States (3 of 7)</vt:lpstr>
      <vt:lpstr>The Politics of Protection in the  United States (4 of 7)</vt:lpstr>
      <vt:lpstr>The Politics of Protection in the  United States (5 of 7)</vt:lpstr>
      <vt:lpstr>The Politics of Protection in the  United States (6 of 7)</vt:lpstr>
      <vt:lpstr>The Politics of Protection in the  United States (7 of 7)</vt:lpstr>
      <vt:lpstr>Case Study:  Economic Sanctions  (1 of 3)</vt:lpstr>
      <vt:lpstr>Case Study:  Economic Sanctions  (2 of 3)</vt:lpstr>
      <vt:lpstr>Case Study:  Economic Sanctions  (3 of 3)</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Jasmin Joyce Sevilla</cp:lastModifiedBy>
  <cp:revision>32</cp:revision>
  <dcterms:created xsi:type="dcterms:W3CDTF">2016-09-27T17:26:15Z</dcterms:created>
  <dcterms:modified xsi:type="dcterms:W3CDTF">2017-03-02T12:58:39Z</dcterms:modified>
</cp:coreProperties>
</file>