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2"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69" d="100"/>
          <a:sy n="69"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DE00EE-C0A6-46E6-8FCC-A431C3FEAC76}" type="datetimeFigureOut">
              <a:rPr lang="en-US" smtClean="0"/>
              <a:t>3/9/2017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4DABDD-1FA6-458C-9ACA-E86C8BD4D381}" type="slidenum">
              <a:rPr lang="en-US" smtClean="0"/>
              <a:t>‹#›</a:t>
            </a:fld>
            <a:endParaRPr lang="en-US"/>
          </a:p>
        </p:txBody>
      </p:sp>
    </p:spTree>
    <p:extLst>
      <p:ext uri="{BB962C8B-B14F-4D97-AF65-F5344CB8AC3E}">
        <p14:creationId xmlns:p14="http://schemas.microsoft.com/office/powerpoint/2010/main" val="2499234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348614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p14="http://schemas.microsoft.com/office/powerpoint/2010/main" val="307825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3375068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1190029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2377369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3/9/2017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1877724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3143879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199893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72144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2965011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269280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3" name="Footer Placeholder 2"/>
          <p:cNvSpPr>
            <a:spLocks noGrp="1"/>
          </p:cNvSpPr>
          <p:nvPr>
            <p:ph type="ftr" sz="quarter" idx="11"/>
          </p:nvPr>
        </p:nvSpPr>
        <p:spPr>
          <a:xfrm>
            <a:off x="3079750" y="6382915"/>
            <a:ext cx="2895600" cy="365125"/>
          </a:xfrm>
        </p:spPr>
        <p:txBody>
          <a:bodyPr/>
          <a:lstStyle/>
          <a:p>
            <a:endParaRPr lang="en-US" dirty="0"/>
          </a:p>
        </p:txBody>
      </p:sp>
      <p:sp>
        <p:nvSpPr>
          <p:cNvPr id="4" name="Slide Number Placeholder 3"/>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2902692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252596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673D7-D4AC-F147-85F2-FE0FCCA6DF21}"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7707BB-17AD-FF44-8E52-C0DBC064ED7C}" type="slidenum">
              <a:rPr lang="en-US" smtClean="0"/>
              <a:t>‹#›</a:t>
            </a:fld>
            <a:endParaRPr lang="en-US" dirty="0"/>
          </a:p>
        </p:txBody>
      </p:sp>
    </p:spTree>
    <p:extLst>
      <p:ext uri="{BB962C8B-B14F-4D97-AF65-F5344CB8AC3E}">
        <p14:creationId xmlns:p14="http://schemas.microsoft.com/office/powerpoint/2010/main" val="3971242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673D7-D4AC-F147-85F2-FE0FCCA6DF21}" type="datetimeFigureOut">
              <a:rPr lang="en-US" smtClean="0"/>
              <a:t>3/9/2017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707BB-17AD-FF44-8E52-C0DBC064ED7C}" type="slidenum">
              <a:rPr lang="en-US" smtClean="0"/>
              <a:t>‹#›</a:t>
            </a:fld>
            <a:endParaRPr lang="en-US" dirty="0"/>
          </a:p>
        </p:txBody>
      </p:sp>
      <p:pic>
        <p:nvPicPr>
          <p:cNvPr id="7" name="Shape 23" descr="Pearson Logo"/>
          <p:cNvPicPr preferRelativeResize="0"/>
          <p:nvPr userDrawn="1"/>
        </p:nvPicPr>
        <p:blipFill rotWithShape="1">
          <a:blip r:embed="rId14">
            <a:alphaModFix/>
          </a:blip>
          <a:srcRect/>
          <a:stretch/>
        </p:blipFill>
        <p:spPr>
          <a:xfrm>
            <a:off x="7990972" y="6128914"/>
            <a:ext cx="695828" cy="492969"/>
          </a:xfrm>
          <a:prstGeom prst="rect">
            <a:avLst/>
          </a:prstGeom>
          <a:noFill/>
          <a:ln>
            <a:noFill/>
          </a:ln>
        </p:spPr>
      </p:pic>
      <p:sp>
        <p:nvSpPr>
          <p:cNvPr id="8" name="Footer Placeholder 4"/>
          <p:cNvSpPr txBox="1">
            <a:spLocks/>
          </p:cNvSpPr>
          <p:nvPr userDrawn="1"/>
        </p:nvSpPr>
        <p:spPr>
          <a:xfrm>
            <a:off x="-136480" y="6375399"/>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1253336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457200" rtl="0" eaLnBrk="1" latinLnBrk="0" hangingPunct="1">
        <a:spcBef>
          <a:spcPct val="20000"/>
        </a:spcBef>
        <a:buClr>
          <a:srgbClr val="007FA3"/>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rgbClr val="007FA3"/>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7FA3"/>
        </a:buClr>
        <a:buFont typeface="Courier New" panose="02070309020205020404" pitchFamily="49" charset="0"/>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7FA3"/>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8</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International Trade and Labor and Environmental Standards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4228615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(2 </a:t>
            </a:r>
            <a:r>
              <a:rPr lang="en-US" sz="2800" dirty="0"/>
              <a:t>of 10)</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Other standards are more contentious and have less agreement:</a:t>
            </a:r>
          </a:p>
          <a:p>
            <a:pPr lvl="1"/>
            <a:r>
              <a:rPr lang="en-US" dirty="0" smtClean="0"/>
              <a:t>Minimum wages;</a:t>
            </a:r>
          </a:p>
          <a:p>
            <a:pPr lvl="1"/>
            <a:r>
              <a:rPr lang="en-US" dirty="0" smtClean="0"/>
              <a:t>Hours of work;</a:t>
            </a:r>
          </a:p>
          <a:p>
            <a:pPr lvl="1"/>
            <a:r>
              <a:rPr lang="en-US" dirty="0" smtClean="0"/>
              <a:t>Health and safety.</a:t>
            </a:r>
          </a:p>
          <a:p>
            <a:endParaRPr lang="en-US" dirty="0"/>
          </a:p>
          <a:p>
            <a:r>
              <a:rPr lang="en-US" dirty="0" smtClean="0"/>
              <a:t>Some standards seem obvious, but they are not:</a:t>
            </a:r>
          </a:p>
          <a:p>
            <a:pPr lvl="1"/>
            <a:r>
              <a:rPr lang="en-US" dirty="0" smtClean="0"/>
              <a:t>Everyone opposes child labor, but when does childhood end?</a:t>
            </a:r>
          </a:p>
          <a:p>
            <a:pPr lvl="2"/>
            <a:r>
              <a:rPr lang="en-US" dirty="0" smtClean="0"/>
              <a:t>The ILO says 18, but some exceptions for low income countries.</a:t>
            </a:r>
          </a:p>
          <a:p>
            <a:pPr lvl="1"/>
            <a:r>
              <a:rPr lang="en-US" dirty="0" smtClean="0"/>
              <a:t>Everyone opposes discrimination, but what if a nation has gender </a:t>
            </a:r>
            <a:r>
              <a:rPr lang="en-US" dirty="0"/>
              <a:t>b</a:t>
            </a:r>
            <a:r>
              <a:rPr lang="en-US" dirty="0" smtClean="0"/>
              <a:t>ased limits on participation in the workforce? </a:t>
            </a:r>
          </a:p>
          <a:p>
            <a:pPr lvl="1"/>
            <a:r>
              <a:rPr lang="en-US" dirty="0" smtClean="0"/>
              <a:t>Should countries be allowed to force prisoners to work?</a:t>
            </a:r>
          </a:p>
          <a:p>
            <a:pPr lvl="1"/>
            <a:r>
              <a:rPr lang="en-US" dirty="0" smtClean="0"/>
              <a:t>Should trade rules accept or oppose international differences ?</a:t>
            </a:r>
            <a:endParaRPr lang="en-US" dirty="0"/>
          </a:p>
        </p:txBody>
      </p:sp>
    </p:spTree>
    <p:extLst>
      <p:ext uri="{BB962C8B-B14F-4D97-AF65-F5344CB8AC3E}">
        <p14:creationId xmlns:p14="http://schemas.microsoft.com/office/powerpoint/2010/main" val="4028092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(3 </a:t>
            </a:r>
            <a:r>
              <a:rPr lang="en-US" sz="2800" dirty="0"/>
              <a:t>of 10)</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Should trade agreements be used to enforce labor standards?</a:t>
            </a:r>
          </a:p>
          <a:p>
            <a:pPr lvl="1"/>
            <a:r>
              <a:rPr lang="en-US" dirty="0" smtClean="0"/>
              <a:t>Trade economists tend to oppose using trade rules in this way.</a:t>
            </a:r>
          </a:p>
          <a:p>
            <a:endParaRPr lang="en-US" dirty="0" smtClean="0"/>
          </a:p>
          <a:p>
            <a:r>
              <a:rPr lang="en-US" dirty="0" smtClean="0"/>
              <a:t>There are four main objections:</a:t>
            </a:r>
          </a:p>
          <a:p>
            <a:pPr lvl="1"/>
            <a:r>
              <a:rPr lang="en-US" dirty="0" smtClean="0"/>
              <a:t>Lack of effectiveness;</a:t>
            </a:r>
          </a:p>
          <a:p>
            <a:pPr lvl="1"/>
            <a:r>
              <a:rPr lang="en-US" dirty="0" smtClean="0"/>
              <a:t>The tendency to veer towards protectionism;</a:t>
            </a:r>
          </a:p>
          <a:p>
            <a:pPr lvl="1"/>
            <a:r>
              <a:rPr lang="en-US" dirty="0" smtClean="0"/>
              <a:t>Disagreements over specific content of standards;</a:t>
            </a:r>
          </a:p>
          <a:p>
            <a:pPr lvl="1"/>
            <a:r>
              <a:rPr lang="en-US" dirty="0" smtClean="0"/>
              <a:t>The potential for a trade war.</a:t>
            </a:r>
            <a:endParaRPr lang="en-US" dirty="0"/>
          </a:p>
        </p:txBody>
      </p:sp>
    </p:spTree>
    <p:extLst>
      <p:ext uri="{BB962C8B-B14F-4D97-AF65-F5344CB8AC3E}">
        <p14:creationId xmlns:p14="http://schemas.microsoft.com/office/powerpoint/2010/main" val="2455104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(4 </a:t>
            </a:r>
            <a:r>
              <a:rPr lang="en-US" sz="2800" dirty="0"/>
              <a:t>of 10)</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dirty="0" smtClean="0"/>
              <a:t>Trade rules are not an effective way to enforce labor standards.</a:t>
            </a:r>
          </a:p>
          <a:p>
            <a:pPr lvl="1"/>
            <a:r>
              <a:rPr lang="en-US" dirty="0" smtClean="0"/>
              <a:t>Small countries do not have enough leverage to force changes by withholding trade;</a:t>
            </a:r>
          </a:p>
          <a:p>
            <a:pPr lvl="1"/>
            <a:r>
              <a:rPr lang="en-US" dirty="0" smtClean="0"/>
              <a:t>The WTO does not have enough staff or expertise;</a:t>
            </a:r>
          </a:p>
          <a:p>
            <a:pPr lvl="1"/>
            <a:r>
              <a:rPr lang="en-US" dirty="0" smtClean="0"/>
              <a:t>Sanctions may cause producers to move their activities into the </a:t>
            </a:r>
            <a:r>
              <a:rPr lang="en-US" b="1" dirty="0" smtClean="0"/>
              <a:t>informal economy </a:t>
            </a:r>
            <a:r>
              <a:rPr lang="en-US" dirty="0" smtClean="0"/>
              <a:t>where they are not monitored or inspected.  </a:t>
            </a:r>
            <a:endParaRPr lang="en-US" dirty="0"/>
          </a:p>
        </p:txBody>
      </p:sp>
    </p:spTree>
    <p:extLst>
      <p:ext uri="{BB962C8B-B14F-4D97-AF65-F5344CB8AC3E}">
        <p14:creationId xmlns:p14="http://schemas.microsoft.com/office/powerpoint/2010/main" val="1193146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(5 </a:t>
            </a:r>
            <a:r>
              <a:rPr lang="en-US" sz="2800" dirty="0"/>
              <a:t>of 10)</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startAt="2"/>
            </a:pPr>
            <a:r>
              <a:rPr lang="en-US" dirty="0" smtClean="0"/>
              <a:t>Trade rules to enforce labor standards cause concerns about protectionism.</a:t>
            </a:r>
          </a:p>
          <a:p>
            <a:pPr lvl="1"/>
            <a:r>
              <a:rPr lang="en-US" dirty="0" smtClean="0"/>
              <a:t>High income countries can use trade sanctions to limit competition from low income countries.</a:t>
            </a:r>
          </a:p>
          <a:p>
            <a:pPr lvl="1"/>
            <a:r>
              <a:rPr lang="en-US" dirty="0" smtClean="0"/>
              <a:t>Low income countries fear that the labor standards are a means to deprive them of their comparative advantages.</a:t>
            </a:r>
          </a:p>
        </p:txBody>
      </p:sp>
    </p:spTree>
    <p:extLst>
      <p:ext uri="{BB962C8B-B14F-4D97-AF65-F5344CB8AC3E}">
        <p14:creationId xmlns:p14="http://schemas.microsoft.com/office/powerpoint/2010/main" val="405673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(6 </a:t>
            </a:r>
            <a:r>
              <a:rPr lang="en-US" sz="2800" dirty="0"/>
              <a:t>of 10)</a:t>
            </a:r>
            <a:endParaRPr lang="en-US" dirty="0"/>
          </a:p>
        </p:txBody>
      </p:sp>
      <p:sp>
        <p:nvSpPr>
          <p:cNvPr id="6" name="Content Placeholder 5"/>
          <p:cNvSpPr>
            <a:spLocks noGrp="1"/>
          </p:cNvSpPr>
          <p:nvPr>
            <p:ph idx="1"/>
          </p:nvPr>
        </p:nvSpPr>
        <p:spPr/>
        <p:txBody>
          <a:bodyPr>
            <a:normAutofit lnSpcReduction="10000"/>
          </a:bodyPr>
          <a:lstStyle/>
          <a:p>
            <a:pPr marL="514350" indent="-514350">
              <a:buFont typeface="+mj-lt"/>
              <a:buAutoNum type="arabicPeriod" startAt="3"/>
            </a:pPr>
            <a:r>
              <a:rPr lang="en-US" dirty="0" smtClean="0"/>
              <a:t>There is no agreement about the specific content for labor standards.</a:t>
            </a:r>
          </a:p>
          <a:p>
            <a:pPr lvl="1"/>
            <a:r>
              <a:rPr lang="en-US" dirty="0" smtClean="0"/>
              <a:t>The ILO and other organizations identify a general set of principles but many issues remain ambiguous, e.g.,:</a:t>
            </a:r>
          </a:p>
          <a:p>
            <a:pPr lvl="2"/>
            <a:r>
              <a:rPr lang="en-US" dirty="0" smtClean="0"/>
              <a:t>Health and safety standards;</a:t>
            </a:r>
          </a:p>
          <a:p>
            <a:pPr lvl="2"/>
            <a:r>
              <a:rPr lang="en-US" dirty="0" smtClean="0"/>
              <a:t>Hours of work;</a:t>
            </a:r>
          </a:p>
          <a:p>
            <a:pPr lvl="2"/>
            <a:r>
              <a:rPr lang="en-US" dirty="0" smtClean="0"/>
              <a:t>Minimum age of work.</a:t>
            </a:r>
          </a:p>
          <a:p>
            <a:pPr lvl="1"/>
            <a:r>
              <a:rPr lang="en-US" dirty="0" smtClean="0"/>
              <a:t>Imposition of unwanted standards can create a loss of sovereignty and lead to conflict.</a:t>
            </a:r>
          </a:p>
        </p:txBody>
      </p:sp>
    </p:spTree>
    <p:extLst>
      <p:ext uri="{BB962C8B-B14F-4D97-AF65-F5344CB8AC3E}">
        <p14:creationId xmlns:p14="http://schemas.microsoft.com/office/powerpoint/2010/main" val="1567948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(7 </a:t>
            </a:r>
            <a:r>
              <a:rPr lang="en-US" sz="2800" dirty="0"/>
              <a:t>of 10)</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startAt="4"/>
            </a:pPr>
            <a:r>
              <a:rPr lang="en-US" dirty="0" smtClean="0"/>
              <a:t>The potential for trade wars.</a:t>
            </a:r>
          </a:p>
          <a:p>
            <a:pPr lvl="1"/>
            <a:r>
              <a:rPr lang="en-US" dirty="0" smtClean="0"/>
              <a:t>Trade sanctions violate the nondiscrimination clause of the WTO.</a:t>
            </a:r>
          </a:p>
          <a:p>
            <a:pPr lvl="1"/>
            <a:r>
              <a:rPr lang="en-US" dirty="0" smtClean="0"/>
              <a:t>They would raise labor standards to the same level of concern as national security.</a:t>
            </a:r>
          </a:p>
          <a:p>
            <a:pPr lvl="1"/>
            <a:r>
              <a:rPr lang="en-US" dirty="0" smtClean="0"/>
              <a:t>Unless the WTO rules change, a nation imposing sanctions is out of compliance with its WTO commitments and subject to retaliation by the country it has targeted.</a:t>
            </a:r>
          </a:p>
        </p:txBody>
      </p:sp>
    </p:spTree>
    <p:extLst>
      <p:ext uri="{BB962C8B-B14F-4D97-AF65-F5344CB8AC3E}">
        <p14:creationId xmlns:p14="http://schemas.microsoft.com/office/powerpoint/2010/main" val="3504105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(8 </a:t>
            </a:r>
            <a:r>
              <a:rPr lang="en-US" sz="2800" dirty="0"/>
              <a:t>of 10)</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Do low labor standards give countries a commercial advantage?</a:t>
            </a:r>
          </a:p>
          <a:p>
            <a:endParaRPr lang="en-US" dirty="0" smtClean="0"/>
          </a:p>
          <a:p>
            <a:r>
              <a:rPr lang="en-US" dirty="0" smtClean="0"/>
              <a:t>Low </a:t>
            </a:r>
            <a:r>
              <a:rPr lang="en-US" dirty="0"/>
              <a:t>labor standards are often offset by factors that raise other costs of doing business.</a:t>
            </a:r>
          </a:p>
          <a:p>
            <a:endParaRPr lang="en-US" dirty="0" smtClean="0"/>
          </a:p>
          <a:p>
            <a:r>
              <a:rPr lang="en-US" dirty="0" smtClean="0"/>
              <a:t>Low labor standards are usually associated with several other country specific characteristics:</a:t>
            </a:r>
          </a:p>
          <a:p>
            <a:pPr lvl="1"/>
            <a:r>
              <a:rPr lang="en-US" dirty="0" smtClean="0"/>
              <a:t>Low productivity of the labor force;</a:t>
            </a:r>
          </a:p>
          <a:p>
            <a:pPr lvl="1"/>
            <a:r>
              <a:rPr lang="en-US" dirty="0" smtClean="0"/>
              <a:t>Low levels of training and literacy in the labor force;</a:t>
            </a:r>
          </a:p>
          <a:p>
            <a:pPr lvl="1"/>
            <a:r>
              <a:rPr lang="en-US" dirty="0" smtClean="0"/>
              <a:t>Poor infrastructure, such as roads, communication, power systems, sanitation, etc.</a:t>
            </a:r>
          </a:p>
        </p:txBody>
      </p:sp>
    </p:spTree>
    <p:extLst>
      <p:ext uri="{BB962C8B-B14F-4D97-AF65-F5344CB8AC3E}">
        <p14:creationId xmlns:p14="http://schemas.microsoft.com/office/powerpoint/2010/main" val="3040120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smtClean="0"/>
              <a:t>(9 </a:t>
            </a:r>
            <a:r>
              <a:rPr lang="en-US" sz="2800" dirty="0"/>
              <a:t>of 10)</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Countries can reduce their costs through some reduction in labor standards, e.g., outlawing unions.</a:t>
            </a:r>
          </a:p>
          <a:p>
            <a:endParaRPr lang="en-US" dirty="0" smtClean="0"/>
          </a:p>
          <a:p>
            <a:r>
              <a:rPr lang="en-US" dirty="0" smtClean="0"/>
              <a:t>This may give a commercial advantage, but only with respect to other countries that have the same or similar comparative advantage.</a:t>
            </a:r>
          </a:p>
          <a:p>
            <a:endParaRPr lang="en-US" dirty="0"/>
          </a:p>
          <a:p>
            <a:r>
              <a:rPr lang="en-US" dirty="0" smtClean="0"/>
              <a:t>There is no evidence that countries can alter their comparative advantage by lowering labor standards.</a:t>
            </a:r>
          </a:p>
          <a:p>
            <a:endParaRPr lang="en-US" dirty="0" smtClean="0"/>
          </a:p>
          <a:p>
            <a:r>
              <a:rPr lang="en-US" dirty="0" smtClean="0"/>
              <a:t>There is no evidence that low standards are a successful strategy for attracting foreign investment.</a:t>
            </a:r>
          </a:p>
        </p:txBody>
      </p:sp>
    </p:spTree>
    <p:extLst>
      <p:ext uri="{BB962C8B-B14F-4D97-AF65-F5344CB8AC3E}">
        <p14:creationId xmlns:p14="http://schemas.microsoft.com/office/powerpoint/2010/main" val="4043280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Labor Standards </a:t>
            </a:r>
            <a:r>
              <a:rPr lang="en-US" sz="2800" dirty="0"/>
              <a:t>(</a:t>
            </a:r>
            <a:r>
              <a:rPr lang="en-US" sz="2800" dirty="0" smtClean="0"/>
              <a:t>10 </a:t>
            </a:r>
            <a:r>
              <a:rPr lang="en-US" sz="2800" dirty="0"/>
              <a:t>of 10)</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What if labor practices are abhorrent?</a:t>
            </a:r>
          </a:p>
          <a:p>
            <a:pPr lvl="1"/>
            <a:r>
              <a:rPr lang="en-US" dirty="0" smtClean="0"/>
              <a:t>Soviet prison camps;</a:t>
            </a:r>
          </a:p>
          <a:p>
            <a:pPr lvl="1"/>
            <a:r>
              <a:rPr lang="en-US" dirty="0" smtClean="0"/>
              <a:t>South </a:t>
            </a:r>
            <a:r>
              <a:rPr lang="en-US" dirty="0"/>
              <a:t>A</a:t>
            </a:r>
            <a:r>
              <a:rPr lang="en-US" dirty="0" smtClean="0"/>
              <a:t>frican oppression of black Africans under apartheid;</a:t>
            </a:r>
          </a:p>
          <a:p>
            <a:pPr lvl="1"/>
            <a:endParaRPr lang="en-US" dirty="0"/>
          </a:p>
          <a:p>
            <a:r>
              <a:rPr lang="en-US" dirty="0" smtClean="0"/>
              <a:t>These issues extend beyond economic analysis.</a:t>
            </a:r>
          </a:p>
          <a:p>
            <a:pPr lvl="1"/>
            <a:r>
              <a:rPr lang="en-US" dirty="0" smtClean="0"/>
              <a:t>The analysis of sanctions in Chapter 7 is relevant.</a:t>
            </a:r>
          </a:p>
          <a:p>
            <a:pPr lvl="1"/>
            <a:r>
              <a:rPr lang="en-US" dirty="0" smtClean="0"/>
              <a:t>In general, the more united the world is against such practices, the more likely sanctions are to have the desired effect.</a:t>
            </a:r>
          </a:p>
        </p:txBody>
      </p:sp>
    </p:spTree>
    <p:extLst>
      <p:ext uri="{BB962C8B-B14F-4D97-AF65-F5344CB8AC3E}">
        <p14:creationId xmlns:p14="http://schemas.microsoft.com/office/powerpoint/2010/main" val="3405342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Child Labor </a:t>
            </a:r>
            <a:r>
              <a:rPr lang="en-US" sz="2800" dirty="0" smtClean="0"/>
              <a:t>(1 of 2)</a:t>
            </a:r>
            <a:endParaRPr lang="en-US" sz="2800" dirty="0"/>
          </a:p>
        </p:txBody>
      </p:sp>
      <p:sp>
        <p:nvSpPr>
          <p:cNvPr id="3" name="Content Placeholder 2"/>
          <p:cNvSpPr>
            <a:spLocks noGrp="1"/>
          </p:cNvSpPr>
          <p:nvPr>
            <p:ph idx="1"/>
          </p:nvPr>
        </p:nvSpPr>
        <p:spPr>
          <a:xfrm>
            <a:off x="457200" y="1600200"/>
            <a:ext cx="8229600" cy="4399243"/>
          </a:xfrm>
        </p:spPr>
        <p:txBody>
          <a:bodyPr>
            <a:normAutofit fontScale="55000" lnSpcReduction="20000"/>
          </a:bodyPr>
          <a:lstStyle/>
          <a:p>
            <a:r>
              <a:rPr lang="en-US" sz="4400" dirty="0" smtClean="0"/>
              <a:t>The most common definition of a child is someone under 18.</a:t>
            </a:r>
          </a:p>
          <a:p>
            <a:endParaRPr lang="en-US" sz="3800" dirty="0" smtClean="0"/>
          </a:p>
          <a:p>
            <a:r>
              <a:rPr lang="en-US" sz="4400" dirty="0" smtClean="0"/>
              <a:t>Many children are economically active but not classified as child laborers;</a:t>
            </a:r>
          </a:p>
          <a:p>
            <a:pPr lvl="1"/>
            <a:r>
              <a:rPr lang="en-US" sz="3800" dirty="0" smtClean="0"/>
              <a:t>Their work is light, hours are short;</a:t>
            </a:r>
          </a:p>
          <a:p>
            <a:pPr lvl="1"/>
            <a:r>
              <a:rPr lang="en-US" sz="3800" dirty="0" smtClean="0"/>
              <a:t>And/or they work to supplement their training or education.</a:t>
            </a:r>
          </a:p>
          <a:p>
            <a:endParaRPr lang="en-US" sz="3800" dirty="0" smtClean="0"/>
          </a:p>
          <a:p>
            <a:r>
              <a:rPr lang="en-US" sz="4400" dirty="0" smtClean="0"/>
              <a:t>Frequently, child labor exists where there are no schools, poverty is dire, and families depend on the small earnings of children.</a:t>
            </a:r>
          </a:p>
          <a:p>
            <a:endParaRPr lang="en-US" sz="3800" dirty="0" smtClean="0"/>
          </a:p>
          <a:p>
            <a:r>
              <a:rPr lang="en-US" sz="4400" dirty="0" smtClean="0"/>
              <a:t>Child labor is in decline, but still a serious issue.</a:t>
            </a:r>
          </a:p>
          <a:p>
            <a:endParaRPr lang="en-US" dirty="0" smtClean="0"/>
          </a:p>
        </p:txBody>
      </p:sp>
    </p:spTree>
    <p:extLst>
      <p:ext uri="{BB962C8B-B14F-4D97-AF65-F5344CB8AC3E}">
        <p14:creationId xmlns:p14="http://schemas.microsoft.com/office/powerpoint/2010/main" val="160033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8.1  </a:t>
            </a:r>
            <a:r>
              <a:rPr lang="en-US" dirty="0" smtClean="0"/>
              <a:t>Compare and contrast the three options for setting standards in trade rules.</a:t>
            </a:r>
          </a:p>
          <a:p>
            <a:pPr marL="0" indent="0">
              <a:buNone/>
            </a:pPr>
            <a:endParaRPr lang="en-US" dirty="0"/>
          </a:p>
          <a:p>
            <a:pPr marL="0" indent="0">
              <a:buNone/>
            </a:pPr>
            <a:r>
              <a:rPr lang="en-US" b="1" dirty="0" smtClean="0">
                <a:solidFill>
                  <a:schemeClr val="accent4">
                    <a:lumMod val="50000"/>
                  </a:schemeClr>
                </a:solidFill>
              </a:rPr>
              <a:t>8.2</a:t>
            </a:r>
            <a:r>
              <a:rPr lang="en-US" dirty="0" smtClean="0"/>
              <a:t>  Give examples of the relationship between income levels and environmental and labor problems.</a:t>
            </a:r>
          </a:p>
          <a:p>
            <a:pPr marL="0" indent="0">
              <a:buNone/>
            </a:pPr>
            <a:endParaRPr lang="en-US" dirty="0"/>
          </a:p>
          <a:p>
            <a:pPr marL="0" indent="0">
              <a:buNone/>
            </a:pPr>
            <a:r>
              <a:rPr lang="en-US" b="1" dirty="0" smtClean="0">
                <a:solidFill>
                  <a:schemeClr val="accent4">
                    <a:lumMod val="50000"/>
                  </a:schemeClr>
                </a:solidFill>
              </a:rPr>
              <a:t>8.3 </a:t>
            </a:r>
            <a:r>
              <a:rPr lang="en-US" dirty="0" smtClean="0"/>
              <a:t>Define labor standards.</a:t>
            </a:r>
            <a:endParaRPr lang="en-US" dirty="0"/>
          </a:p>
        </p:txBody>
      </p:sp>
    </p:spTree>
    <p:extLst>
      <p:ext uri="{BB962C8B-B14F-4D97-AF65-F5344CB8AC3E}">
        <p14:creationId xmlns:p14="http://schemas.microsoft.com/office/powerpoint/2010/main" val="860133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Child Labor </a:t>
            </a:r>
            <a:r>
              <a:rPr lang="en-US" sz="2800" dirty="0" smtClean="0"/>
              <a:t>(2 </a:t>
            </a:r>
            <a:r>
              <a:rPr lang="en-US" sz="2800" dirty="0"/>
              <a:t>of 2)</a:t>
            </a:r>
            <a:endParaRPr lang="en-US" dirty="0"/>
          </a:p>
        </p:txBody>
      </p:sp>
      <p:sp>
        <p:nvSpPr>
          <p:cNvPr id="4" name="Content Placeholder 3"/>
          <p:cNvSpPr>
            <a:spLocks noGrp="1"/>
          </p:cNvSpPr>
          <p:nvPr>
            <p:ph sz="half" idx="1"/>
          </p:nvPr>
        </p:nvSpPr>
        <p:spPr>
          <a:xfrm>
            <a:off x="607720" y="5046885"/>
            <a:ext cx="8079079" cy="1079277"/>
          </a:xfrm>
        </p:spPr>
        <p:txBody>
          <a:bodyPr>
            <a:normAutofit fontScale="92500" lnSpcReduction="20000"/>
          </a:bodyPr>
          <a:lstStyle/>
          <a:p>
            <a:pPr marL="0" indent="0">
              <a:buNone/>
            </a:pPr>
            <a:r>
              <a:rPr lang="en-US" dirty="0" smtClean="0"/>
              <a:t>The Asia/Pacific region has the largest number of child laborers, but it is second in the percentage of children working, after Sub-Saharan Africa.</a:t>
            </a:r>
            <a:endParaRPr lang="en-US" dirty="0"/>
          </a:p>
        </p:txBody>
      </p:sp>
      <p:pic>
        <p:nvPicPr>
          <p:cNvPr id="3" name="Content Placeholder 2" descr="The bar graph represents percent of 5 to 17 year olds working versus five regions. The following list provides the percent of 5 to 17 year olds working per region: Asia-Pacific, 8; Sub-Saharan Africa, 22; Latin America and Caribbean, 7.5; Middle East and North Africa, 7.5; other, 3.5. All values approximated. "/>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859137" y="1417638"/>
            <a:ext cx="5425726" cy="3315721"/>
          </a:xfrm>
        </p:spPr>
      </p:pic>
    </p:spTree>
    <p:extLst>
      <p:ext uri="{BB962C8B-B14F-4D97-AF65-F5344CB8AC3E}">
        <p14:creationId xmlns:p14="http://schemas.microsoft.com/office/powerpoint/2010/main" val="1267109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Trade and the Environment </a:t>
            </a:r>
            <a:r>
              <a:rPr lang="en-US" sz="2800" dirty="0" smtClean="0"/>
              <a:t>(1 of 4)</a:t>
            </a:r>
            <a:endParaRPr lang="en-US" sz="2800" dirty="0"/>
          </a:p>
        </p:txBody>
      </p:sp>
      <p:sp>
        <p:nvSpPr>
          <p:cNvPr id="5" name="Content Placeholder 4"/>
          <p:cNvSpPr>
            <a:spLocks noGrp="1"/>
          </p:cNvSpPr>
          <p:nvPr>
            <p:ph idx="1"/>
          </p:nvPr>
        </p:nvSpPr>
        <p:spPr/>
        <p:txBody>
          <a:bodyPr/>
          <a:lstStyle/>
          <a:p>
            <a:r>
              <a:rPr lang="en-US" dirty="0" smtClean="0"/>
              <a:t>Issues related to trade and environmental standards are similar to trade and labor standards.</a:t>
            </a:r>
          </a:p>
          <a:p>
            <a:r>
              <a:rPr lang="en-US" dirty="0" smtClean="0"/>
              <a:t>A key distinction is between </a:t>
            </a:r>
            <a:r>
              <a:rPr lang="en-US" b="1" dirty="0" smtClean="0"/>
              <a:t>transboundary problems</a:t>
            </a:r>
            <a:r>
              <a:rPr lang="en-US" dirty="0" smtClean="0"/>
              <a:t> and </a:t>
            </a:r>
            <a:r>
              <a:rPr lang="en-US" b="1" dirty="0" smtClean="0"/>
              <a:t>nontransboundary problems.</a:t>
            </a:r>
          </a:p>
          <a:p>
            <a:pPr lvl="1"/>
            <a:r>
              <a:rPr lang="en-US" dirty="0" smtClean="0"/>
              <a:t>Transboundary cross borders, e.g., greenhouse gases.</a:t>
            </a:r>
          </a:p>
          <a:p>
            <a:pPr lvl="1"/>
            <a:r>
              <a:rPr lang="en-US" dirty="0" smtClean="0"/>
              <a:t>Nontransboundary do not cross borders, e.g., pesticide contamination in a field. </a:t>
            </a:r>
            <a:endParaRPr lang="en-US" dirty="0"/>
          </a:p>
        </p:txBody>
      </p:sp>
    </p:spTree>
    <p:extLst>
      <p:ext uri="{BB962C8B-B14F-4D97-AF65-F5344CB8AC3E}">
        <p14:creationId xmlns:p14="http://schemas.microsoft.com/office/powerpoint/2010/main" val="3098267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Trade and the Environment </a:t>
            </a:r>
            <a:r>
              <a:rPr lang="en-US" sz="2800" dirty="0" smtClean="0"/>
              <a:t>(2 </a:t>
            </a:r>
            <a:r>
              <a:rPr lang="en-US" sz="2800" dirty="0"/>
              <a:t>of 4)</a:t>
            </a:r>
          </a:p>
        </p:txBody>
      </p:sp>
      <p:sp>
        <p:nvSpPr>
          <p:cNvPr id="5" name="Content Placeholder 4"/>
          <p:cNvSpPr>
            <a:spLocks noGrp="1"/>
          </p:cNvSpPr>
          <p:nvPr>
            <p:ph idx="1"/>
          </p:nvPr>
        </p:nvSpPr>
        <p:spPr/>
        <p:txBody>
          <a:bodyPr>
            <a:normAutofit lnSpcReduction="10000"/>
          </a:bodyPr>
          <a:lstStyle/>
          <a:p>
            <a:r>
              <a:rPr lang="en-US" dirty="0" smtClean="0"/>
              <a:t>Proponents of using trade sanctions to enforce environmental standards claim that:</a:t>
            </a:r>
          </a:p>
          <a:p>
            <a:pPr lvl="1"/>
            <a:r>
              <a:rPr lang="en-US" dirty="0" smtClean="0"/>
              <a:t>Standards reduce competitiveness and give an unfair advantage to countries with low standards;</a:t>
            </a:r>
          </a:p>
          <a:p>
            <a:pPr lvl="1"/>
            <a:r>
              <a:rPr lang="en-US" dirty="0" smtClean="0"/>
              <a:t>The </a:t>
            </a:r>
            <a:r>
              <a:rPr lang="en-US" dirty="0"/>
              <a:t>l</a:t>
            </a:r>
            <a:r>
              <a:rPr lang="en-US" dirty="0" smtClean="0"/>
              <a:t>ack of standards creates a race to the bottom;</a:t>
            </a:r>
          </a:p>
          <a:p>
            <a:pPr lvl="1"/>
            <a:r>
              <a:rPr lang="en-US" dirty="0" smtClean="0"/>
              <a:t>Standards cause countries to move dirty industries to countries that are less likely to clean them up;</a:t>
            </a:r>
          </a:p>
          <a:p>
            <a:pPr lvl="1"/>
            <a:r>
              <a:rPr lang="en-US" dirty="0" smtClean="0"/>
              <a:t>Countries with low standards become </a:t>
            </a:r>
            <a:r>
              <a:rPr lang="en-US" b="1" dirty="0" smtClean="0"/>
              <a:t>pollution havens</a:t>
            </a:r>
            <a:r>
              <a:rPr lang="en-US" dirty="0" smtClean="0"/>
              <a:t>, which is bad for everyone.</a:t>
            </a:r>
            <a:endParaRPr lang="en-US" dirty="0"/>
          </a:p>
        </p:txBody>
      </p:sp>
    </p:spTree>
    <p:extLst>
      <p:ext uri="{BB962C8B-B14F-4D97-AF65-F5344CB8AC3E}">
        <p14:creationId xmlns:p14="http://schemas.microsoft.com/office/powerpoint/2010/main" val="3819064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Trade and the Environment </a:t>
            </a:r>
            <a:r>
              <a:rPr lang="en-US" sz="2800" dirty="0" smtClean="0"/>
              <a:t>(3 </a:t>
            </a:r>
            <a:r>
              <a:rPr lang="en-US" sz="2800" dirty="0"/>
              <a:t>of 4)</a:t>
            </a:r>
          </a:p>
        </p:txBody>
      </p:sp>
      <p:sp>
        <p:nvSpPr>
          <p:cNvPr id="5" name="Content Placeholder 4"/>
          <p:cNvSpPr>
            <a:spLocks noGrp="1"/>
          </p:cNvSpPr>
          <p:nvPr>
            <p:ph idx="1"/>
          </p:nvPr>
        </p:nvSpPr>
        <p:spPr/>
        <p:txBody>
          <a:bodyPr>
            <a:normAutofit lnSpcReduction="10000"/>
          </a:bodyPr>
          <a:lstStyle/>
          <a:p>
            <a:r>
              <a:rPr lang="en-US" dirty="0" smtClean="0"/>
              <a:t>Environmental standards usually raise the costs of production.</a:t>
            </a:r>
          </a:p>
          <a:p>
            <a:endParaRPr lang="en-US" dirty="0"/>
          </a:p>
          <a:p>
            <a:r>
              <a:rPr lang="en-US" dirty="0" smtClean="0"/>
              <a:t>At the same time, they force firms to internalize their external costs.</a:t>
            </a:r>
          </a:p>
          <a:p>
            <a:pPr lvl="1"/>
            <a:r>
              <a:rPr lang="en-US" dirty="0" smtClean="0"/>
              <a:t>Internalizing costs is economically is a superior outcome and society is better off.</a:t>
            </a:r>
          </a:p>
          <a:p>
            <a:pPr lvl="1"/>
            <a:r>
              <a:rPr lang="en-US" dirty="0" smtClean="0"/>
              <a:t>The benefits of the market require that inputs and outputs are correctly priced.  </a:t>
            </a:r>
            <a:endParaRPr lang="en-US" dirty="0"/>
          </a:p>
        </p:txBody>
      </p:sp>
    </p:spTree>
    <p:extLst>
      <p:ext uri="{BB962C8B-B14F-4D97-AF65-F5344CB8AC3E}">
        <p14:creationId xmlns:p14="http://schemas.microsoft.com/office/powerpoint/2010/main" val="3285119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Trade and the Environment </a:t>
            </a:r>
            <a:r>
              <a:rPr lang="en-US" sz="2800" dirty="0" smtClean="0"/>
              <a:t>(4 </a:t>
            </a:r>
            <a:r>
              <a:rPr lang="en-US" sz="2800" dirty="0"/>
              <a:t>of 4)</a:t>
            </a:r>
          </a:p>
        </p:txBody>
      </p:sp>
      <p:sp>
        <p:nvSpPr>
          <p:cNvPr id="5" name="Content Placeholder 4"/>
          <p:cNvSpPr>
            <a:spLocks noGrp="1"/>
          </p:cNvSpPr>
          <p:nvPr>
            <p:ph idx="1"/>
          </p:nvPr>
        </p:nvSpPr>
        <p:spPr/>
        <p:txBody>
          <a:bodyPr>
            <a:normAutofit fontScale="85000" lnSpcReduction="20000"/>
          </a:bodyPr>
          <a:lstStyle/>
          <a:p>
            <a:r>
              <a:rPr lang="en-US" dirty="0" smtClean="0"/>
              <a:t>Environmental standards vary by income and geography.</a:t>
            </a:r>
          </a:p>
          <a:p>
            <a:pPr lvl="1"/>
            <a:r>
              <a:rPr lang="en-US" dirty="0" smtClean="0"/>
              <a:t>Habitat and species preservation may be a top priority in one place, while clean water and soil conservation are first somewhere else.</a:t>
            </a:r>
          </a:p>
          <a:p>
            <a:pPr lvl="1"/>
            <a:endParaRPr lang="en-US" dirty="0"/>
          </a:p>
          <a:p>
            <a:r>
              <a:rPr lang="en-US" dirty="0" smtClean="0"/>
              <a:t>In some cases, we do not know which standards are optimal;  much of the science is relatively new.</a:t>
            </a:r>
          </a:p>
          <a:p>
            <a:endParaRPr lang="en-US" dirty="0"/>
          </a:p>
          <a:p>
            <a:r>
              <a:rPr lang="en-US" dirty="0" smtClean="0"/>
              <a:t>Most of the potential problems of using trade sanctions to enforce labor standards apply to environmental standards.</a:t>
            </a:r>
            <a:endParaRPr lang="en-US" dirty="0"/>
          </a:p>
        </p:txBody>
      </p:sp>
    </p:spTree>
    <p:extLst>
      <p:ext uri="{BB962C8B-B14F-4D97-AF65-F5344CB8AC3E}">
        <p14:creationId xmlns:p14="http://schemas.microsoft.com/office/powerpoint/2010/main" val="1898256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Trade and </a:t>
            </a:r>
            <a:br>
              <a:rPr lang="en-US" dirty="0" smtClean="0"/>
            </a:br>
            <a:r>
              <a:rPr lang="en-US" dirty="0" smtClean="0"/>
              <a:t>Endangered </a:t>
            </a:r>
            <a:r>
              <a:rPr lang="en-US" dirty="0"/>
              <a:t>S</a:t>
            </a:r>
            <a:r>
              <a:rPr lang="en-US" dirty="0" smtClean="0"/>
              <a:t>pecies </a:t>
            </a:r>
            <a:r>
              <a:rPr lang="en-US" sz="3100" dirty="0" smtClean="0"/>
              <a:t>(1 of 2)</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The GATT and the WTO have changed their stance on using trade barriers to protect endangered species.</a:t>
            </a:r>
          </a:p>
          <a:p>
            <a:endParaRPr lang="en-US" dirty="0"/>
          </a:p>
          <a:p>
            <a:r>
              <a:rPr lang="en-US" dirty="0" smtClean="0"/>
              <a:t>The first important case was a complaint by Mexico against U.S. prohibitions on tuna imports.</a:t>
            </a:r>
          </a:p>
          <a:p>
            <a:pPr lvl="1"/>
            <a:r>
              <a:rPr lang="en-US" dirty="0" smtClean="0"/>
              <a:t>The U.S. imposed the prohibitions because Mexican methods of catching tuna harmed dolphins, a protected species in the U.S.</a:t>
            </a:r>
          </a:p>
          <a:p>
            <a:pPr lvl="1"/>
            <a:r>
              <a:rPr lang="en-US" dirty="0" smtClean="0"/>
              <a:t>GATT ruled that the U.S. prohibition were unlawful as long as tuna was legal in the U.S.</a:t>
            </a:r>
          </a:p>
          <a:p>
            <a:pPr lvl="1"/>
            <a:r>
              <a:rPr lang="en-US" dirty="0" smtClean="0"/>
              <a:t>The general rule was countries cannot prohibit imports based solely on disagreements over the method of production (capture).</a:t>
            </a:r>
            <a:endParaRPr lang="en-US" dirty="0"/>
          </a:p>
        </p:txBody>
      </p:sp>
    </p:spTree>
    <p:extLst>
      <p:ext uri="{BB962C8B-B14F-4D97-AF65-F5344CB8AC3E}">
        <p14:creationId xmlns:p14="http://schemas.microsoft.com/office/powerpoint/2010/main" val="391349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Trade and </a:t>
            </a:r>
            <a:br>
              <a:rPr lang="en-US" dirty="0"/>
            </a:br>
            <a:r>
              <a:rPr lang="en-US" dirty="0"/>
              <a:t>Endangered Species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62500" lnSpcReduction="20000"/>
          </a:bodyPr>
          <a:lstStyle/>
          <a:p>
            <a:r>
              <a:rPr lang="en-US" sz="3500" dirty="0" smtClean="0"/>
              <a:t>The second important case was a complaint by several Asian and East Asian countries against U.S. prohibitions on shrimp imports.</a:t>
            </a:r>
          </a:p>
          <a:p>
            <a:pPr lvl="1"/>
            <a:r>
              <a:rPr lang="en-US" dirty="0" smtClean="0"/>
              <a:t>Shrimp nets capture turtles, a protected species in the U.S., unless they have turtle excluder devices (TEDs).</a:t>
            </a:r>
          </a:p>
          <a:p>
            <a:endParaRPr lang="en-US" sz="3500" dirty="0" smtClean="0"/>
          </a:p>
          <a:p>
            <a:r>
              <a:rPr lang="en-US" sz="3500" dirty="0" smtClean="0"/>
              <a:t>The U.S. had previously helped Caribbean nations acquire the devices and given them ample time to learn to use them; Asian nations were not assisted and were given a short period to acquire and start using TEDs;  they claimed discrimination.</a:t>
            </a:r>
          </a:p>
          <a:p>
            <a:endParaRPr lang="en-US" dirty="0" smtClean="0"/>
          </a:p>
          <a:p>
            <a:r>
              <a:rPr lang="en-US" sz="3500" dirty="0" smtClean="0"/>
              <a:t>The WTO agreed, but also made clear that the problem was not in protecting turtles, but in the different treatment given to two different groups of countries.</a:t>
            </a:r>
          </a:p>
          <a:p>
            <a:pPr lvl="1"/>
            <a:r>
              <a:rPr lang="en-US" dirty="0" smtClean="0"/>
              <a:t>Countries may sanction imports if they are produced in ways that harm species, but they cannot treat countries differently.</a:t>
            </a:r>
          </a:p>
        </p:txBody>
      </p:sp>
    </p:spTree>
    <p:extLst>
      <p:ext uri="{BB962C8B-B14F-4D97-AF65-F5344CB8AC3E}">
        <p14:creationId xmlns:p14="http://schemas.microsoft.com/office/powerpoint/2010/main" val="2565746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Alternatives to Trade </a:t>
            </a:r>
            <a:r>
              <a:rPr lang="en-US" dirty="0"/>
              <a:t>M</a:t>
            </a:r>
            <a:r>
              <a:rPr lang="en-US" dirty="0" smtClean="0"/>
              <a:t>easures</a:t>
            </a:r>
            <a:br>
              <a:rPr lang="en-US" dirty="0" smtClean="0"/>
            </a:br>
            <a:r>
              <a:rPr lang="en-US" sz="3100" dirty="0" smtClean="0"/>
              <a:t>(1 of 5)</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These issues will evolve over time.</a:t>
            </a:r>
          </a:p>
          <a:p>
            <a:r>
              <a:rPr lang="en-US" dirty="0" smtClean="0"/>
              <a:t>Need to separate production issues from trade issues:</a:t>
            </a:r>
          </a:p>
          <a:p>
            <a:pPr lvl="1"/>
            <a:r>
              <a:rPr lang="en-US" dirty="0" smtClean="0"/>
              <a:t>Does trade cause the harm or does production or consumption?</a:t>
            </a:r>
          </a:p>
          <a:p>
            <a:pPr lvl="1"/>
            <a:r>
              <a:rPr lang="en-US" dirty="0" smtClean="0"/>
              <a:t>Problems are more efficiently resolved at the source of the problem.</a:t>
            </a:r>
          </a:p>
          <a:p>
            <a:pPr lvl="2"/>
            <a:r>
              <a:rPr lang="en-US" dirty="0" smtClean="0"/>
              <a:t>Using trade tools to solve a production or consumption problem is suboptimal:  it is less likely to succeed and will impose unnecessary costs.</a:t>
            </a:r>
            <a:endParaRPr lang="en-US" dirty="0"/>
          </a:p>
        </p:txBody>
      </p:sp>
    </p:spTree>
    <p:extLst>
      <p:ext uri="{BB962C8B-B14F-4D97-AF65-F5344CB8AC3E}">
        <p14:creationId xmlns:p14="http://schemas.microsoft.com/office/powerpoint/2010/main" val="3194875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Alternatives to Trade Measures</a:t>
            </a:r>
            <a:br>
              <a:rPr lang="en-US" dirty="0"/>
            </a:br>
            <a:r>
              <a:rPr lang="en-US" sz="3100" dirty="0" smtClean="0"/>
              <a:t>(2 </a:t>
            </a:r>
            <a:r>
              <a:rPr lang="en-US" sz="3100" dirty="0"/>
              <a:t>of 5)</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Economists offer three alternatives to trade measures for solving labor and environmental problems.</a:t>
            </a:r>
          </a:p>
          <a:p>
            <a:pPr marL="971550" lvl="1" indent="-514350">
              <a:buFont typeface="+mj-lt"/>
              <a:buAutoNum type="arabicPeriod"/>
            </a:pPr>
            <a:r>
              <a:rPr lang="en-US" dirty="0" smtClean="0"/>
              <a:t>Labeling;</a:t>
            </a:r>
          </a:p>
          <a:p>
            <a:pPr marL="971550" lvl="1" indent="-514350">
              <a:buFont typeface="+mj-lt"/>
              <a:buAutoNum type="arabicPeriod"/>
            </a:pPr>
            <a:r>
              <a:rPr lang="en-US" dirty="0" smtClean="0"/>
              <a:t>Use of home country standards when investing abroad;</a:t>
            </a:r>
          </a:p>
          <a:p>
            <a:pPr marL="971550" lvl="1" indent="-514350">
              <a:buFont typeface="+mj-lt"/>
              <a:buAutoNum type="arabicPeriod"/>
            </a:pPr>
            <a:r>
              <a:rPr lang="en-US" dirty="0" smtClean="0"/>
              <a:t>Negotiations.</a:t>
            </a:r>
          </a:p>
          <a:p>
            <a:pPr lvl="1"/>
            <a:endParaRPr lang="en-US" dirty="0"/>
          </a:p>
          <a:p>
            <a:r>
              <a:rPr lang="en-US" dirty="0" smtClean="0"/>
              <a:t>None of these are foolproof, but they at least go directly to the source of the problem and they avoid the conflicts that are possible with sanctions.</a:t>
            </a:r>
            <a:endParaRPr lang="en-US" dirty="0"/>
          </a:p>
        </p:txBody>
      </p:sp>
    </p:spTree>
    <p:extLst>
      <p:ext uri="{BB962C8B-B14F-4D97-AF65-F5344CB8AC3E}">
        <p14:creationId xmlns:p14="http://schemas.microsoft.com/office/powerpoint/2010/main" val="2170056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Alternatives to Trade Measures</a:t>
            </a:r>
            <a:br>
              <a:rPr lang="en-US" dirty="0"/>
            </a:br>
            <a:r>
              <a:rPr lang="en-US" sz="3100" dirty="0" smtClean="0"/>
              <a:t>(3 </a:t>
            </a:r>
            <a:r>
              <a:rPr lang="en-US" sz="3100" dirty="0"/>
              <a:t>of 5)</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Labeling.</a:t>
            </a:r>
          </a:p>
          <a:p>
            <a:pPr marL="914400" lvl="1" indent="-514350"/>
            <a:r>
              <a:rPr lang="en-US" dirty="0" smtClean="0"/>
              <a:t>Labeling tries to certify that a product is made in an environmentally or labor friendly way. </a:t>
            </a:r>
          </a:p>
          <a:p>
            <a:pPr marL="914400" lvl="1" indent="-514350"/>
            <a:r>
              <a:rPr lang="en-US" dirty="0" smtClean="0"/>
              <a:t>It is a growing strategy and there are many types of labels in use;</a:t>
            </a:r>
          </a:p>
          <a:p>
            <a:pPr marL="1314450" lvl="2" indent="-514350"/>
            <a:r>
              <a:rPr lang="en-US" dirty="0" smtClean="0"/>
              <a:t>e.g., Fair Trade coffee, Safer Choice household products, etc.</a:t>
            </a:r>
          </a:p>
          <a:p>
            <a:pPr marL="914400" lvl="1" indent="-514350"/>
            <a:r>
              <a:rPr lang="en-US" dirty="0" smtClean="0"/>
              <a:t>Key problem:  How accurate are the labels?</a:t>
            </a:r>
          </a:p>
          <a:p>
            <a:pPr marL="914400" lvl="1" indent="-514350"/>
            <a:r>
              <a:rPr lang="en-US" dirty="0" smtClean="0"/>
              <a:t>Some countries/industries will resist labeling.</a:t>
            </a:r>
          </a:p>
          <a:p>
            <a:endParaRPr lang="en-US" dirty="0"/>
          </a:p>
        </p:txBody>
      </p:sp>
    </p:spTree>
    <p:extLst>
      <p:ext uri="{BB962C8B-B14F-4D97-AF65-F5344CB8AC3E}">
        <p14:creationId xmlns:p14="http://schemas.microsoft.com/office/powerpoint/2010/main" val="113010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8.4 </a:t>
            </a:r>
            <a:r>
              <a:rPr lang="en-US" dirty="0" smtClean="0"/>
              <a:t> State four potential problems with using trade sanctions to enforce labor standards.</a:t>
            </a:r>
          </a:p>
          <a:p>
            <a:pPr marL="0" indent="0">
              <a:buNone/>
            </a:pPr>
            <a:endParaRPr lang="en-US" dirty="0"/>
          </a:p>
          <a:p>
            <a:pPr marL="0" indent="0">
              <a:buNone/>
            </a:pPr>
            <a:r>
              <a:rPr lang="en-US" b="1" dirty="0" smtClean="0">
                <a:solidFill>
                  <a:schemeClr val="accent4">
                    <a:lumMod val="50000"/>
                  </a:schemeClr>
                </a:solidFill>
              </a:rPr>
              <a:t>8.5</a:t>
            </a:r>
            <a:r>
              <a:rPr lang="en-US" dirty="0" smtClean="0"/>
              <a:t>  Compare and contrast transboundary and nontransboundary environmental problems.</a:t>
            </a:r>
          </a:p>
          <a:p>
            <a:pPr marL="0" indent="0">
              <a:buNone/>
            </a:pPr>
            <a:endParaRPr lang="en-US" dirty="0"/>
          </a:p>
          <a:p>
            <a:pPr marL="0" indent="0">
              <a:buNone/>
            </a:pPr>
            <a:r>
              <a:rPr lang="en-US" b="1" dirty="0" smtClean="0">
                <a:solidFill>
                  <a:schemeClr val="accent4">
                    <a:lumMod val="50000"/>
                  </a:schemeClr>
                </a:solidFill>
              </a:rPr>
              <a:t>8.6</a:t>
            </a:r>
            <a:r>
              <a:rPr lang="en-US" dirty="0" smtClean="0"/>
              <a:t>  Explain three alternatives to trade measures for enforcing labor and environmental standards.</a:t>
            </a:r>
            <a:endParaRPr lang="en-US" dirty="0"/>
          </a:p>
        </p:txBody>
      </p:sp>
    </p:spTree>
    <p:extLst>
      <p:ext uri="{BB962C8B-B14F-4D97-AF65-F5344CB8AC3E}">
        <p14:creationId xmlns:p14="http://schemas.microsoft.com/office/powerpoint/2010/main" val="2233481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Alternatives to Trade Measures</a:t>
            </a:r>
            <a:br>
              <a:rPr lang="en-US" dirty="0"/>
            </a:br>
            <a:r>
              <a:rPr lang="en-US" sz="3100" dirty="0" smtClean="0"/>
              <a:t>(4 </a:t>
            </a:r>
            <a:r>
              <a:rPr lang="en-US" sz="3100" dirty="0"/>
              <a:t>of 5)</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2"/>
            </a:pPr>
            <a:r>
              <a:rPr lang="en-US" dirty="0" smtClean="0"/>
              <a:t>Home country standards.</a:t>
            </a:r>
          </a:p>
          <a:p>
            <a:pPr lvl="1"/>
            <a:r>
              <a:rPr lang="en-US" dirty="0" smtClean="0"/>
              <a:t>Requires firms that move to another country to continue to meet the same standards as required in the home country.</a:t>
            </a:r>
          </a:p>
          <a:p>
            <a:pPr lvl="1"/>
            <a:r>
              <a:rPr lang="en-US" dirty="0" smtClean="0"/>
              <a:t>The benefits of this are:</a:t>
            </a:r>
          </a:p>
          <a:p>
            <a:pPr lvl="2"/>
            <a:r>
              <a:rPr lang="en-US" dirty="0" smtClean="0"/>
              <a:t>Avoids a race to the bottom;</a:t>
            </a:r>
          </a:p>
          <a:p>
            <a:pPr lvl="2"/>
            <a:r>
              <a:rPr lang="en-US" dirty="0" smtClean="0"/>
              <a:t>Prevents firms from moving solely to avoid standards;</a:t>
            </a:r>
          </a:p>
          <a:p>
            <a:pPr lvl="2"/>
            <a:r>
              <a:rPr lang="en-US" dirty="0" smtClean="0"/>
              <a:t>Allows a variation in standards across countries.</a:t>
            </a:r>
          </a:p>
          <a:p>
            <a:pPr lvl="1"/>
            <a:r>
              <a:rPr lang="en-US" dirty="0" smtClean="0"/>
              <a:t>The costs are:</a:t>
            </a:r>
          </a:p>
          <a:p>
            <a:pPr lvl="2"/>
            <a:r>
              <a:rPr lang="en-US" dirty="0" smtClean="0"/>
              <a:t>Producers based in low income countries are not encouraged to raise standards;</a:t>
            </a:r>
          </a:p>
          <a:p>
            <a:pPr lvl="2"/>
            <a:r>
              <a:rPr lang="en-US" dirty="0" smtClean="0"/>
              <a:t>Firms that off-shore and outsource can get around the requirements.</a:t>
            </a:r>
            <a:endParaRPr lang="en-US" dirty="0"/>
          </a:p>
        </p:txBody>
      </p:sp>
    </p:spTree>
    <p:extLst>
      <p:ext uri="{BB962C8B-B14F-4D97-AF65-F5344CB8AC3E}">
        <p14:creationId xmlns:p14="http://schemas.microsoft.com/office/powerpoint/2010/main" val="3853288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Alternatives to Trade Measures</a:t>
            </a:r>
            <a:br>
              <a:rPr lang="en-US" dirty="0"/>
            </a:br>
            <a:r>
              <a:rPr lang="en-US" sz="3100" dirty="0" smtClean="0"/>
              <a:t>(5 </a:t>
            </a:r>
            <a:r>
              <a:rPr lang="en-US" sz="3100" dirty="0"/>
              <a:t>of 5)</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3"/>
            </a:pPr>
            <a:r>
              <a:rPr lang="en-US" dirty="0" smtClean="0"/>
              <a:t>Negotiations.</a:t>
            </a:r>
          </a:p>
          <a:p>
            <a:pPr lvl="1"/>
            <a:r>
              <a:rPr lang="en-US" dirty="0" smtClean="0"/>
              <a:t>Can use existing international organizations, such as the ILO, or new ones, such as the talks on climate change.</a:t>
            </a:r>
          </a:p>
          <a:p>
            <a:pPr lvl="1"/>
            <a:r>
              <a:rPr lang="en-US" dirty="0" smtClean="0"/>
              <a:t>The WTO does not have the expertise to serve as a forum for environmental or labor negotiations, unless it expands significantly.</a:t>
            </a:r>
          </a:p>
          <a:p>
            <a:pPr lvl="1"/>
            <a:r>
              <a:rPr lang="en-US" dirty="0" smtClean="0"/>
              <a:t>This is the methods used to address global climate change, a major transboundary environmental problem.</a:t>
            </a:r>
          </a:p>
        </p:txBody>
      </p:sp>
    </p:spTree>
    <p:extLst>
      <p:ext uri="{BB962C8B-B14F-4D97-AF65-F5344CB8AC3E}">
        <p14:creationId xmlns:p14="http://schemas.microsoft.com/office/powerpoint/2010/main" val="845185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Global Climate </a:t>
            </a:r>
            <a:r>
              <a:rPr lang="en-US" dirty="0"/>
              <a:t>C</a:t>
            </a:r>
            <a:r>
              <a:rPr lang="en-US" dirty="0" smtClean="0"/>
              <a:t>hange</a:t>
            </a:r>
            <a:br>
              <a:rPr lang="en-US" dirty="0" smtClean="0"/>
            </a:br>
            <a:r>
              <a:rPr lang="en-US" sz="3100" dirty="0" smtClean="0"/>
              <a:t>(1 of 2)</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Negotiations have been the preferred method of advancing cooperation on this issue.</a:t>
            </a:r>
          </a:p>
          <a:p>
            <a:endParaRPr lang="en-US" dirty="0" smtClean="0"/>
          </a:p>
          <a:p>
            <a:r>
              <a:rPr lang="en-US" dirty="0" smtClean="0"/>
              <a:t>A series of forums where targets for greenhouse gas reductions have been proposed.</a:t>
            </a:r>
          </a:p>
          <a:p>
            <a:pPr lvl="1"/>
            <a:r>
              <a:rPr lang="en-US" dirty="0" smtClean="0"/>
              <a:t>Latest talks:  United Nations Conference on Climate Change, Paris, November-December, 2015.</a:t>
            </a:r>
          </a:p>
          <a:p>
            <a:pPr lvl="1"/>
            <a:r>
              <a:rPr lang="en-US" dirty="0" smtClean="0"/>
              <a:t>Ninety-five nations signed pledges to reduce their greenhouse gasses (GHG).</a:t>
            </a:r>
          </a:p>
          <a:p>
            <a:endParaRPr lang="en-US" dirty="0" smtClean="0"/>
          </a:p>
          <a:p>
            <a:r>
              <a:rPr lang="en-US" dirty="0" smtClean="0"/>
              <a:t>GHG are a byproduct of production processes;  they are an externality unless firms are required to internalize the costs of putting them into the atmosphere.</a:t>
            </a:r>
            <a:endParaRPr lang="en-US" dirty="0"/>
          </a:p>
        </p:txBody>
      </p:sp>
    </p:spTree>
    <p:extLst>
      <p:ext uri="{BB962C8B-B14F-4D97-AF65-F5344CB8AC3E}">
        <p14:creationId xmlns:p14="http://schemas.microsoft.com/office/powerpoint/2010/main" val="4061929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Global Climate Change</a:t>
            </a:r>
            <a:br>
              <a:rPr lang="en-US" dirty="0"/>
            </a:b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method of internalizing the external costs of GHG is to charge a carbon tax.  </a:t>
            </a:r>
          </a:p>
          <a:p>
            <a:pPr lvl="1"/>
            <a:r>
              <a:rPr lang="en-US" dirty="0" smtClean="0"/>
              <a:t>Gasoline, nonrenewable energy, would be taxed based on the amount of carbon generated.</a:t>
            </a:r>
          </a:p>
          <a:p>
            <a:pPr lvl="1"/>
            <a:r>
              <a:rPr lang="en-US" dirty="0" smtClean="0"/>
              <a:t>A carbon tax tells consumers which goods use a lot of fossil fuel energy and lets them avoid those.</a:t>
            </a:r>
          </a:p>
          <a:p>
            <a:pPr lvl="1"/>
            <a:r>
              <a:rPr lang="en-US" dirty="0" smtClean="0"/>
              <a:t>It tells entrepreneurs and businesses to look for alternatives.</a:t>
            </a:r>
          </a:p>
          <a:p>
            <a:pPr lvl="1"/>
            <a:endParaRPr lang="en-US" dirty="0" smtClean="0"/>
          </a:p>
          <a:p>
            <a:r>
              <a:rPr lang="en-US" dirty="0" smtClean="0"/>
              <a:t>International negotiations are the most obvious way to reduce GHG worldwide.</a:t>
            </a:r>
            <a:endParaRPr lang="en-US" dirty="0"/>
          </a:p>
        </p:txBody>
      </p:sp>
    </p:spTree>
    <p:extLst>
      <p:ext uri="{BB962C8B-B14F-4D97-AF65-F5344CB8AC3E}">
        <p14:creationId xmlns:p14="http://schemas.microsoft.com/office/powerpoint/2010/main" val="2793025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10092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Income and </a:t>
            </a:r>
            <a:r>
              <a:rPr lang="en-US" dirty="0"/>
              <a:t>S</a:t>
            </a:r>
            <a:r>
              <a:rPr lang="en-US" dirty="0" smtClean="0"/>
              <a:t>tandards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 trade barriers have fallen, policies that are not trade measures act as limits to further increases in trade and integration.</a:t>
            </a:r>
          </a:p>
          <a:p>
            <a:pPr lvl="1"/>
            <a:r>
              <a:rPr lang="en-US" dirty="0" smtClean="0"/>
              <a:t>Chapter 1 described the issue as deep integration versus shallow integration.</a:t>
            </a:r>
          </a:p>
          <a:p>
            <a:pPr lvl="1"/>
            <a:r>
              <a:rPr lang="en-US" dirty="0" smtClean="0"/>
              <a:t>National laws sometimes unintentionally limit international commerce.</a:t>
            </a:r>
          </a:p>
          <a:p>
            <a:endParaRPr lang="en-US" dirty="0"/>
          </a:p>
          <a:p>
            <a:r>
              <a:rPr lang="en-US" dirty="0" smtClean="0"/>
              <a:t>Differences in national standards affect trade flows and may unintentionally confer advantages or disadvantages.</a:t>
            </a:r>
          </a:p>
          <a:p>
            <a:pPr lvl="1"/>
            <a:r>
              <a:rPr lang="en-US" dirty="0" smtClean="0"/>
              <a:t>Trade between low and high income countries experiences this, sometimes acutely.</a:t>
            </a:r>
          </a:p>
          <a:p>
            <a:pPr lvl="1"/>
            <a:r>
              <a:rPr lang="en-US" dirty="0" smtClean="0"/>
              <a:t>Differences in wages, working conditions, environmental rules affect trade relations. </a:t>
            </a:r>
          </a:p>
          <a:p>
            <a:endParaRPr lang="en-US" dirty="0"/>
          </a:p>
          <a:p>
            <a:r>
              <a:rPr lang="en-US" dirty="0" smtClean="0"/>
              <a:t>Differences in national standards can become sources of conflict.</a:t>
            </a:r>
          </a:p>
        </p:txBody>
      </p:sp>
    </p:spTree>
    <p:extLst>
      <p:ext uri="{BB962C8B-B14F-4D97-AF65-F5344CB8AC3E}">
        <p14:creationId xmlns:p14="http://schemas.microsoft.com/office/powerpoint/2010/main" val="1319656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Standards </a:t>
            </a:r>
            <a:r>
              <a:rPr lang="en-US" sz="2800" dirty="0" smtClean="0"/>
              <a:t>(1 of 3)</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There are three possibilities for recognizing standards:</a:t>
            </a:r>
          </a:p>
          <a:p>
            <a:pPr marL="914400" lvl="1" indent="-514350">
              <a:buFont typeface="+mj-lt"/>
              <a:buAutoNum type="arabicPeriod"/>
            </a:pPr>
            <a:r>
              <a:rPr lang="en-US" b="1" dirty="0" smtClean="0"/>
              <a:t>Harmonization of standards.</a:t>
            </a:r>
          </a:p>
          <a:p>
            <a:pPr marL="1314450" lvl="2" indent="-514350"/>
            <a:r>
              <a:rPr lang="en-US" dirty="0"/>
              <a:t>C</a:t>
            </a:r>
            <a:r>
              <a:rPr lang="en-US" dirty="0" smtClean="0"/>
              <a:t>ountries agree on a common set of standards.</a:t>
            </a:r>
          </a:p>
          <a:p>
            <a:pPr marL="914400" lvl="1" indent="-514350">
              <a:buFont typeface="+mj-lt"/>
              <a:buAutoNum type="arabicPeriod"/>
            </a:pPr>
            <a:r>
              <a:rPr lang="en-US" b="1" dirty="0" smtClean="0"/>
              <a:t>Mutual recognition of standards.</a:t>
            </a:r>
          </a:p>
          <a:p>
            <a:pPr marL="1314450" lvl="2" indent="-514350"/>
            <a:r>
              <a:rPr lang="en-US" dirty="0" smtClean="0"/>
              <a:t>Each country keeps its own standards but recognizes and accepts the standards of other countries. </a:t>
            </a:r>
          </a:p>
          <a:p>
            <a:pPr marL="914400" lvl="1" indent="-514350">
              <a:buFont typeface="+mj-lt"/>
              <a:buAutoNum type="arabicPeriod"/>
            </a:pPr>
            <a:r>
              <a:rPr lang="en-US" b="1" dirty="0" smtClean="0"/>
              <a:t>Separate standards.</a:t>
            </a:r>
            <a:r>
              <a:rPr lang="en-US" dirty="0" smtClean="0"/>
              <a:t> </a:t>
            </a:r>
          </a:p>
          <a:p>
            <a:pPr marL="1314450" lvl="2" indent="-514350"/>
            <a:r>
              <a:rPr lang="en-US" dirty="0" smtClean="0"/>
              <a:t>Each country keeps its own standards and does not recognize or accept the standards of other countries.</a:t>
            </a:r>
            <a:endParaRPr lang="en-US" dirty="0"/>
          </a:p>
        </p:txBody>
      </p:sp>
    </p:spTree>
    <p:extLst>
      <p:ext uri="{BB962C8B-B14F-4D97-AF65-F5344CB8AC3E}">
        <p14:creationId xmlns:p14="http://schemas.microsoft.com/office/powerpoint/2010/main" val="1472243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Standards </a:t>
            </a:r>
            <a:r>
              <a:rPr lang="en-US" sz="2800" dirty="0" smtClean="0"/>
              <a:t>(2 </a:t>
            </a:r>
            <a:r>
              <a:rPr lang="en-US" sz="2800" dirty="0"/>
              <a:t>of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are no general rules as to which is best.</a:t>
            </a:r>
          </a:p>
          <a:p>
            <a:pPr lvl="1"/>
            <a:r>
              <a:rPr lang="en-US" dirty="0" smtClean="0"/>
              <a:t>Sometimes harmonization is useful if it leads to more efficiency in production, fewer regulatory issues</a:t>
            </a:r>
          </a:p>
          <a:p>
            <a:pPr lvl="2"/>
            <a:r>
              <a:rPr lang="en-US" dirty="0" smtClean="0"/>
              <a:t>Example:  Harmonization of product designs, technical standards.</a:t>
            </a:r>
          </a:p>
          <a:p>
            <a:pPr lvl="1"/>
            <a:r>
              <a:rPr lang="en-US" dirty="0" smtClean="0"/>
              <a:t>But often, it is not clear which is the best standard;  then experimentation is useful and mutual recognition is better.</a:t>
            </a:r>
          </a:p>
          <a:p>
            <a:pPr lvl="2"/>
            <a:r>
              <a:rPr lang="en-US" dirty="0" smtClean="0"/>
              <a:t>Example:  New products or processes such as driverless cars.</a:t>
            </a:r>
          </a:p>
          <a:p>
            <a:pPr lvl="1"/>
            <a:r>
              <a:rPr lang="en-US" dirty="0" smtClean="0"/>
              <a:t>In some cases, a country may have a very good reason not to accept another country’s standards.</a:t>
            </a:r>
          </a:p>
          <a:p>
            <a:pPr lvl="2"/>
            <a:r>
              <a:rPr lang="en-US" dirty="0" smtClean="0"/>
              <a:t>Example:  pesticide or herbicide exposures, some professional certifications, many other cases.</a:t>
            </a:r>
            <a:endParaRPr lang="en-US" dirty="0"/>
          </a:p>
        </p:txBody>
      </p:sp>
    </p:spTree>
    <p:extLst>
      <p:ext uri="{BB962C8B-B14F-4D97-AF65-F5344CB8AC3E}">
        <p14:creationId xmlns:p14="http://schemas.microsoft.com/office/powerpoint/2010/main" val="40615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Setting Standards </a:t>
            </a:r>
            <a:r>
              <a:rPr lang="en-US" sz="2800" dirty="0" smtClean="0"/>
              <a:t>(3 </a:t>
            </a:r>
            <a:r>
              <a:rPr lang="en-US" sz="2800" dirty="0"/>
              <a:t>of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Labor, environmental, health and safety, technical and other standards vary across countries.  Several factors determine this:</a:t>
            </a:r>
          </a:p>
          <a:p>
            <a:pPr lvl="1"/>
            <a:r>
              <a:rPr lang="en-US" dirty="0" smtClean="0"/>
              <a:t>Rich and poor countries have different preferences, needs, abilities.</a:t>
            </a:r>
          </a:p>
          <a:p>
            <a:pPr lvl="1"/>
            <a:r>
              <a:rPr lang="en-US" dirty="0" smtClean="0"/>
              <a:t>Different cultures have different value systems, different traditions, particularly with respect to gender and work.</a:t>
            </a:r>
          </a:p>
          <a:p>
            <a:endParaRPr lang="en-US" dirty="0"/>
          </a:p>
          <a:p>
            <a:r>
              <a:rPr lang="en-US" dirty="0" smtClean="0"/>
              <a:t>Rich countries worry about </a:t>
            </a:r>
            <a:r>
              <a:rPr lang="en-US" b="1" dirty="0" smtClean="0"/>
              <a:t>a race to the bottom</a:t>
            </a:r>
            <a:r>
              <a:rPr lang="en-US" dirty="0" smtClean="0"/>
              <a:t> in standards.</a:t>
            </a:r>
          </a:p>
          <a:p>
            <a:endParaRPr lang="en-US" dirty="0" smtClean="0"/>
          </a:p>
          <a:p>
            <a:r>
              <a:rPr lang="en-US" dirty="0" smtClean="0"/>
              <a:t>Poor countries worry about standards designed to eliminate their comparative advantages.</a:t>
            </a:r>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2770578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Income, </a:t>
            </a:r>
            <a:br>
              <a:rPr lang="en-US" dirty="0" smtClean="0"/>
            </a:br>
            <a:r>
              <a:rPr lang="en-US" dirty="0" smtClean="0"/>
              <a:t>Environment and Society</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987718501"/>
              </p:ext>
            </p:extLst>
          </p:nvPr>
        </p:nvGraphicFramePr>
        <p:xfrm>
          <a:off x="457200" y="1600200"/>
          <a:ext cx="8229599" cy="2672080"/>
        </p:xfrm>
        <a:graphic>
          <a:graphicData uri="http://schemas.openxmlformats.org/drawingml/2006/table">
            <a:tbl>
              <a:tblPr firstRow="1" bandRow="1">
                <a:tableStyleId>{BC89EF96-8CEA-46FF-86C4-4CE0E7609802}</a:tableStyleId>
              </a:tblPr>
              <a:tblGrid>
                <a:gridCol w="1645920">
                  <a:extLst>
                    <a:ext uri="{9D8B030D-6E8A-4147-A177-3AD203B41FA5}">
                      <a16:colId xmlns:a16="http://schemas.microsoft.com/office/drawing/2014/main" val="20000"/>
                    </a:ext>
                  </a:extLst>
                </a:gridCol>
                <a:gridCol w="2040713">
                  <a:extLst>
                    <a:ext uri="{9D8B030D-6E8A-4147-A177-3AD203B41FA5}">
                      <a16:colId xmlns:a16="http://schemas.microsoft.com/office/drawing/2014/main" val="20001"/>
                    </a:ext>
                  </a:extLst>
                </a:gridCol>
                <a:gridCol w="1737736">
                  <a:extLst>
                    <a:ext uri="{9D8B030D-6E8A-4147-A177-3AD203B41FA5}">
                      <a16:colId xmlns:a16="http://schemas.microsoft.com/office/drawing/2014/main" val="20002"/>
                    </a:ext>
                  </a:extLst>
                </a:gridCol>
                <a:gridCol w="1470391">
                  <a:extLst>
                    <a:ext uri="{9D8B030D-6E8A-4147-A177-3AD203B41FA5}">
                      <a16:colId xmlns:a16="http://schemas.microsoft.com/office/drawing/2014/main" val="20003"/>
                    </a:ext>
                  </a:extLst>
                </a:gridCol>
                <a:gridCol w="1334839">
                  <a:extLst>
                    <a:ext uri="{9D8B030D-6E8A-4147-A177-3AD203B41FA5}">
                      <a16:colId xmlns:a16="http://schemas.microsoft.com/office/drawing/2014/main" val="20004"/>
                    </a:ext>
                  </a:extLst>
                </a:gridCol>
              </a:tblGrid>
              <a:tr h="370840">
                <a:tc>
                  <a:txBody>
                    <a:bodyPr/>
                    <a:lstStyle/>
                    <a:p>
                      <a:r>
                        <a:rPr lang="en-US" dirty="0" smtClean="0"/>
                        <a:t>Income level</a:t>
                      </a:r>
                      <a:endParaRPr lang="en-US" dirty="0"/>
                    </a:p>
                  </a:txBody>
                  <a:tcPr marL="44873" marR="44873"/>
                </a:tc>
                <a:tc>
                  <a:txBody>
                    <a:bodyPr/>
                    <a:lstStyle/>
                    <a:p>
                      <a:r>
                        <a:rPr lang="en-US" dirty="0" smtClean="0"/>
                        <a:t>Infant mortality per 1000 population, 2014</a:t>
                      </a:r>
                      <a:endParaRPr lang="en-US" dirty="0"/>
                    </a:p>
                  </a:txBody>
                  <a:tcPr marL="44873" marR="44873"/>
                </a:tc>
                <a:tc>
                  <a:txBody>
                    <a:bodyPr/>
                    <a:lstStyle/>
                    <a:p>
                      <a:r>
                        <a:rPr lang="en-US" dirty="0" smtClean="0"/>
                        <a:t>Population (%) with access to safe</a:t>
                      </a:r>
                      <a:r>
                        <a:rPr lang="en-US" baseline="0" dirty="0" smtClean="0"/>
                        <a:t> drinking water, 2014</a:t>
                      </a:r>
                      <a:endParaRPr lang="en-US" dirty="0"/>
                    </a:p>
                  </a:txBody>
                  <a:tcPr marL="44873" marR="44873"/>
                </a:tc>
                <a:tc>
                  <a:txBody>
                    <a:bodyPr/>
                    <a:lstStyle/>
                    <a:p>
                      <a:r>
                        <a:rPr lang="en-US" dirty="0" smtClean="0"/>
                        <a:t>CO</a:t>
                      </a:r>
                      <a:r>
                        <a:rPr lang="en-US" baseline="-25000" dirty="0" smtClean="0"/>
                        <a:t>2</a:t>
                      </a:r>
                      <a:r>
                        <a:rPr lang="en-US" baseline="0" dirty="0" smtClean="0"/>
                        <a:t> emissions, tons per person, 2011</a:t>
                      </a:r>
                      <a:endParaRPr lang="en-US" dirty="0"/>
                    </a:p>
                  </a:txBody>
                  <a:tcPr marL="44873" marR="44873"/>
                </a:tc>
                <a:tc>
                  <a:txBody>
                    <a:bodyPr/>
                    <a:lstStyle/>
                    <a:p>
                      <a:r>
                        <a:rPr lang="en-US" dirty="0" smtClean="0"/>
                        <a:t>Decline in forested land, 2000-2012</a:t>
                      </a:r>
                      <a:endParaRPr lang="en-US" dirty="0"/>
                    </a:p>
                  </a:txBody>
                  <a:tcPr marL="44873" marR="44873"/>
                </a:tc>
                <a:extLst>
                  <a:ext uri="{0D108BD9-81ED-4DB2-BD59-A6C34878D82A}">
                    <a16:rowId xmlns:a16="http://schemas.microsoft.com/office/drawing/2014/main" val="10000"/>
                  </a:ext>
                </a:extLst>
              </a:tr>
              <a:tr h="370840">
                <a:tc>
                  <a:txBody>
                    <a:bodyPr/>
                    <a:lstStyle/>
                    <a:p>
                      <a:r>
                        <a:rPr lang="en-US" dirty="0" smtClean="0"/>
                        <a:t>Low</a:t>
                      </a:r>
                      <a:endParaRPr lang="en-US" dirty="0"/>
                    </a:p>
                  </a:txBody>
                  <a:tcPr marL="44873" marR="44873"/>
                </a:tc>
                <a:tc>
                  <a:txBody>
                    <a:bodyPr/>
                    <a:lstStyle/>
                    <a:p>
                      <a:pPr algn="ctr"/>
                      <a:r>
                        <a:rPr lang="en-US" dirty="0" smtClean="0"/>
                        <a:t>78.8</a:t>
                      </a:r>
                      <a:endParaRPr lang="en-US" dirty="0"/>
                    </a:p>
                  </a:txBody>
                  <a:tcPr marL="44873" marR="44873"/>
                </a:tc>
                <a:tc>
                  <a:txBody>
                    <a:bodyPr/>
                    <a:lstStyle/>
                    <a:p>
                      <a:pPr algn="ctr"/>
                      <a:r>
                        <a:rPr lang="en-US" dirty="0" smtClean="0"/>
                        <a:t>65.0</a:t>
                      </a:r>
                      <a:endParaRPr lang="en-US" dirty="0"/>
                    </a:p>
                  </a:txBody>
                  <a:tcPr marL="44873" marR="44873"/>
                </a:tc>
                <a:tc>
                  <a:txBody>
                    <a:bodyPr/>
                    <a:lstStyle/>
                    <a:p>
                      <a:pPr algn="ctr"/>
                      <a:r>
                        <a:rPr lang="en-US" dirty="0" smtClean="0"/>
                        <a:t>0.3</a:t>
                      </a:r>
                      <a:endParaRPr lang="en-US" dirty="0"/>
                    </a:p>
                  </a:txBody>
                  <a:tcPr marL="44873" marR="44873"/>
                </a:tc>
                <a:tc>
                  <a:txBody>
                    <a:bodyPr/>
                    <a:lstStyle/>
                    <a:p>
                      <a:pPr algn="ctr"/>
                      <a:r>
                        <a:rPr lang="en-US" dirty="0" smtClean="0"/>
                        <a:t>-0.60</a:t>
                      </a:r>
                      <a:endParaRPr lang="en-US" dirty="0"/>
                    </a:p>
                  </a:txBody>
                  <a:tcPr marL="44873" marR="44873"/>
                </a:tc>
                <a:extLst>
                  <a:ext uri="{0D108BD9-81ED-4DB2-BD59-A6C34878D82A}">
                    <a16:rowId xmlns:a16="http://schemas.microsoft.com/office/drawing/2014/main" val="10001"/>
                  </a:ext>
                </a:extLst>
              </a:tr>
              <a:tr h="370840">
                <a:tc>
                  <a:txBody>
                    <a:bodyPr/>
                    <a:lstStyle/>
                    <a:p>
                      <a:r>
                        <a:rPr lang="en-US" dirty="0" smtClean="0"/>
                        <a:t>Lower middle</a:t>
                      </a:r>
                      <a:endParaRPr lang="en-US" dirty="0"/>
                    </a:p>
                  </a:txBody>
                  <a:tcPr marL="44873" marR="44873"/>
                </a:tc>
                <a:tc>
                  <a:txBody>
                    <a:bodyPr/>
                    <a:lstStyle/>
                    <a:p>
                      <a:pPr algn="ctr"/>
                      <a:r>
                        <a:rPr lang="en-US" dirty="0" smtClean="0"/>
                        <a:t>54.7</a:t>
                      </a:r>
                      <a:endParaRPr lang="en-US" dirty="0"/>
                    </a:p>
                  </a:txBody>
                  <a:tcPr marL="44873" marR="44873"/>
                </a:tc>
                <a:tc>
                  <a:txBody>
                    <a:bodyPr/>
                    <a:lstStyle/>
                    <a:p>
                      <a:pPr algn="ctr"/>
                      <a:r>
                        <a:rPr lang="en-US" dirty="0" smtClean="0"/>
                        <a:t>88.9</a:t>
                      </a:r>
                      <a:endParaRPr lang="en-US" dirty="0"/>
                    </a:p>
                  </a:txBody>
                  <a:tcPr marL="44873" marR="44873"/>
                </a:tc>
                <a:tc>
                  <a:txBody>
                    <a:bodyPr/>
                    <a:lstStyle/>
                    <a:p>
                      <a:pPr algn="ctr"/>
                      <a:r>
                        <a:rPr lang="en-US" dirty="0" smtClean="0"/>
                        <a:t>1.5</a:t>
                      </a:r>
                      <a:endParaRPr lang="en-US" dirty="0"/>
                    </a:p>
                  </a:txBody>
                  <a:tcPr marL="44873" marR="44873"/>
                </a:tc>
                <a:tc>
                  <a:txBody>
                    <a:bodyPr/>
                    <a:lstStyle/>
                    <a:p>
                      <a:pPr algn="ctr"/>
                      <a:r>
                        <a:rPr lang="en-US" dirty="0" smtClean="0"/>
                        <a:t>-15.86</a:t>
                      </a:r>
                      <a:endParaRPr lang="en-US" dirty="0"/>
                    </a:p>
                  </a:txBody>
                  <a:tcPr marL="44873" marR="44873"/>
                </a:tc>
                <a:extLst>
                  <a:ext uri="{0D108BD9-81ED-4DB2-BD59-A6C34878D82A}">
                    <a16:rowId xmlns:a16="http://schemas.microsoft.com/office/drawing/2014/main" val="10002"/>
                  </a:ext>
                </a:extLst>
              </a:tr>
              <a:tr h="370840">
                <a:tc>
                  <a:txBody>
                    <a:bodyPr/>
                    <a:lstStyle/>
                    <a:p>
                      <a:r>
                        <a:rPr lang="en-US" dirty="0" smtClean="0"/>
                        <a:t>Upper middle</a:t>
                      </a:r>
                      <a:endParaRPr lang="en-US" dirty="0"/>
                    </a:p>
                  </a:txBody>
                  <a:tcPr marL="44873" marR="44873"/>
                </a:tc>
                <a:tc>
                  <a:txBody>
                    <a:bodyPr/>
                    <a:lstStyle/>
                    <a:p>
                      <a:pPr algn="ctr"/>
                      <a:r>
                        <a:rPr lang="en-US" dirty="0" smtClean="0"/>
                        <a:t>19.8</a:t>
                      </a:r>
                      <a:endParaRPr lang="en-US" dirty="0"/>
                    </a:p>
                  </a:txBody>
                  <a:tcPr marL="44873" marR="44873"/>
                </a:tc>
                <a:tc>
                  <a:txBody>
                    <a:bodyPr/>
                    <a:lstStyle/>
                    <a:p>
                      <a:pPr algn="ctr"/>
                      <a:r>
                        <a:rPr lang="en-US" dirty="0" smtClean="0"/>
                        <a:t>94.5</a:t>
                      </a:r>
                      <a:endParaRPr lang="en-US" dirty="0"/>
                    </a:p>
                  </a:txBody>
                  <a:tcPr marL="44873" marR="44873"/>
                </a:tc>
                <a:tc>
                  <a:txBody>
                    <a:bodyPr/>
                    <a:lstStyle/>
                    <a:p>
                      <a:pPr algn="ctr"/>
                      <a:r>
                        <a:rPr lang="en-US" dirty="0" smtClean="0"/>
                        <a:t>5.7</a:t>
                      </a:r>
                      <a:endParaRPr lang="en-US" dirty="0"/>
                    </a:p>
                  </a:txBody>
                  <a:tcPr marL="44873" marR="44873"/>
                </a:tc>
                <a:tc>
                  <a:txBody>
                    <a:bodyPr/>
                    <a:lstStyle/>
                    <a:p>
                      <a:pPr algn="ctr"/>
                      <a:r>
                        <a:rPr lang="en-US" dirty="0" smtClean="0"/>
                        <a:t>-7.08</a:t>
                      </a:r>
                      <a:endParaRPr lang="en-US" dirty="0"/>
                    </a:p>
                  </a:txBody>
                  <a:tcPr marL="44873" marR="44873"/>
                </a:tc>
                <a:extLst>
                  <a:ext uri="{0D108BD9-81ED-4DB2-BD59-A6C34878D82A}">
                    <a16:rowId xmlns:a16="http://schemas.microsoft.com/office/drawing/2014/main" val="10003"/>
                  </a:ext>
                </a:extLst>
              </a:tr>
              <a:tr h="370840">
                <a:tc>
                  <a:txBody>
                    <a:bodyPr/>
                    <a:lstStyle/>
                    <a:p>
                      <a:r>
                        <a:rPr lang="en-US" dirty="0" smtClean="0"/>
                        <a:t>High</a:t>
                      </a:r>
                      <a:endParaRPr lang="en-US" dirty="0"/>
                    </a:p>
                  </a:txBody>
                  <a:tcPr marL="44873" marR="44873"/>
                </a:tc>
                <a:tc>
                  <a:txBody>
                    <a:bodyPr/>
                    <a:lstStyle/>
                    <a:p>
                      <a:pPr algn="ctr"/>
                      <a:r>
                        <a:rPr lang="en-US" dirty="0" smtClean="0"/>
                        <a:t>7.0</a:t>
                      </a:r>
                      <a:endParaRPr lang="en-US" dirty="0"/>
                    </a:p>
                  </a:txBody>
                  <a:tcPr marL="44873" marR="44873"/>
                </a:tc>
                <a:tc>
                  <a:txBody>
                    <a:bodyPr/>
                    <a:lstStyle/>
                    <a:p>
                      <a:pPr algn="ctr"/>
                      <a:r>
                        <a:rPr lang="en-US" dirty="0" smtClean="0"/>
                        <a:t>99.0</a:t>
                      </a:r>
                      <a:endParaRPr lang="en-US" dirty="0"/>
                    </a:p>
                  </a:txBody>
                  <a:tcPr marL="44873" marR="44873"/>
                </a:tc>
                <a:tc>
                  <a:txBody>
                    <a:bodyPr/>
                    <a:lstStyle/>
                    <a:p>
                      <a:pPr algn="ctr"/>
                      <a:r>
                        <a:rPr lang="en-US" dirty="0" smtClean="0"/>
                        <a:t>11.1</a:t>
                      </a:r>
                      <a:endParaRPr lang="en-US" dirty="0"/>
                    </a:p>
                  </a:txBody>
                  <a:tcPr marL="44873" marR="44873"/>
                </a:tc>
                <a:tc>
                  <a:txBody>
                    <a:bodyPr/>
                    <a:lstStyle/>
                    <a:p>
                      <a:pPr algn="ctr"/>
                      <a:r>
                        <a:rPr lang="en-US" dirty="0" smtClean="0"/>
                        <a:t>-0.01</a:t>
                      </a:r>
                      <a:endParaRPr lang="en-US" dirty="0"/>
                    </a:p>
                  </a:txBody>
                  <a:tcPr marL="44873" marR="44873"/>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4528829"/>
            <a:ext cx="8229600" cy="1597334"/>
          </a:xfrm>
        </p:spPr>
        <p:txBody>
          <a:bodyPr>
            <a:normAutofit fontScale="92500" lnSpcReduction="20000"/>
          </a:bodyPr>
          <a:lstStyle/>
          <a:p>
            <a:r>
              <a:rPr lang="en-US" dirty="0" smtClean="0"/>
              <a:t>Some problems improve with income, e.g., infant mortality and safe water;</a:t>
            </a:r>
          </a:p>
          <a:p>
            <a:r>
              <a:rPr lang="en-US" dirty="0" smtClean="0"/>
              <a:t>Some worsen, e.g., greenhouse gasses;</a:t>
            </a:r>
          </a:p>
          <a:p>
            <a:r>
              <a:rPr lang="en-US" dirty="0" smtClean="0"/>
              <a:t>Some worsen, then improve, e.g., deforestation.</a:t>
            </a:r>
            <a:endParaRPr lang="en-US" dirty="0"/>
          </a:p>
        </p:txBody>
      </p:sp>
    </p:spTree>
    <p:extLst>
      <p:ext uri="{BB962C8B-B14F-4D97-AF65-F5344CB8AC3E}">
        <p14:creationId xmlns:p14="http://schemas.microsoft.com/office/powerpoint/2010/main" val="239969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Labor Standards </a:t>
            </a:r>
            <a:r>
              <a:rPr lang="en-US" sz="2800" dirty="0" smtClean="0"/>
              <a:t>(1 of 10)</a:t>
            </a:r>
            <a:endParaRPr lang="en-US" sz="2800" dirty="0"/>
          </a:p>
        </p:txBody>
      </p:sp>
      <p:sp>
        <p:nvSpPr>
          <p:cNvPr id="6" name="Content Placeholder 5"/>
          <p:cNvSpPr>
            <a:spLocks noGrp="1"/>
          </p:cNvSpPr>
          <p:nvPr>
            <p:ph idx="1"/>
          </p:nvPr>
        </p:nvSpPr>
        <p:spPr/>
        <p:txBody>
          <a:bodyPr/>
          <a:lstStyle/>
          <a:p>
            <a:r>
              <a:rPr lang="en-US" dirty="0" smtClean="0"/>
              <a:t>The </a:t>
            </a:r>
            <a:r>
              <a:rPr lang="en-US" b="1" dirty="0" smtClean="0"/>
              <a:t>International Labor Office (ILO) </a:t>
            </a:r>
            <a:r>
              <a:rPr lang="en-US" dirty="0" smtClean="0"/>
              <a:t>defines the following as basic rights:</a:t>
            </a:r>
          </a:p>
          <a:p>
            <a:pPr marL="914400" lvl="1" indent="-514350">
              <a:buFont typeface="+mj-lt"/>
              <a:buAutoNum type="arabicPeriod"/>
            </a:pPr>
            <a:r>
              <a:rPr lang="en-US" dirty="0" smtClean="0"/>
              <a:t>Prohibition of forced labor;</a:t>
            </a:r>
          </a:p>
          <a:p>
            <a:pPr marL="914400" lvl="1" indent="-514350">
              <a:buFont typeface="+mj-lt"/>
              <a:buAutoNum type="arabicPeriod"/>
            </a:pPr>
            <a:r>
              <a:rPr lang="en-US" dirty="0" smtClean="0"/>
              <a:t>Freedom of association;</a:t>
            </a:r>
          </a:p>
          <a:p>
            <a:pPr marL="914400" lvl="1" indent="-514350">
              <a:buFont typeface="+mj-lt"/>
              <a:buAutoNum type="arabicPeriod"/>
            </a:pPr>
            <a:r>
              <a:rPr lang="en-US" dirty="0" smtClean="0"/>
              <a:t>The right to organize and bargain collectively;</a:t>
            </a:r>
          </a:p>
          <a:p>
            <a:pPr marL="914400" lvl="1" indent="-514350">
              <a:buFont typeface="+mj-lt"/>
              <a:buAutoNum type="arabicPeriod"/>
            </a:pPr>
            <a:r>
              <a:rPr lang="en-US" dirty="0" smtClean="0"/>
              <a:t>Cessation of the exploitation of child labor;</a:t>
            </a:r>
          </a:p>
          <a:p>
            <a:pPr marL="914400" lvl="1" indent="-514350">
              <a:buFont typeface="+mj-lt"/>
              <a:buAutoNum type="arabicPeriod"/>
            </a:pPr>
            <a:r>
              <a:rPr lang="en-US" dirty="0" smtClean="0"/>
              <a:t>Nondiscrimination in employment.</a:t>
            </a:r>
            <a:endParaRPr lang="en-US" dirty="0"/>
          </a:p>
        </p:txBody>
      </p:sp>
    </p:spTree>
    <p:extLst>
      <p:ext uri="{BB962C8B-B14F-4D97-AF65-F5344CB8AC3E}">
        <p14:creationId xmlns:p14="http://schemas.microsoft.com/office/powerpoint/2010/main" val="2500731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2426</Words>
  <Application>Microsoft Office PowerPoint</Application>
  <PresentationFormat>On-screen Show (4:3)</PresentationFormat>
  <Paragraphs>258</Paragraphs>
  <Slides>34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Courier New</vt:lpstr>
      <vt:lpstr>Times New Roman</vt:lpstr>
      <vt:lpstr>Verdana</vt:lpstr>
      <vt:lpstr>Wingdings</vt:lpstr>
      <vt:lpstr>Office Theme</vt:lpstr>
      <vt:lpstr>International Economics</vt:lpstr>
      <vt:lpstr>Learning Objectives (1 of 2)</vt:lpstr>
      <vt:lpstr>Learning Objectives (2 of 2)</vt:lpstr>
      <vt:lpstr>Introduction:  Income and Standards</vt:lpstr>
      <vt:lpstr>Setting Standards (1 of 3)</vt:lpstr>
      <vt:lpstr>Setting Standards (2 of 3)</vt:lpstr>
      <vt:lpstr>Setting Standards (3 of 3)</vt:lpstr>
      <vt:lpstr>Case Study:  Income,  Environment and Society</vt:lpstr>
      <vt:lpstr>Labor Standards (1 of 10)</vt:lpstr>
      <vt:lpstr>Labor Standards (2 of 10)</vt:lpstr>
      <vt:lpstr>Labor Standards (3 of 10)</vt:lpstr>
      <vt:lpstr>Labor Standards (4 of 10)</vt:lpstr>
      <vt:lpstr>Labor Standards (5 of 10)</vt:lpstr>
      <vt:lpstr>Labor Standards (6 of 10)</vt:lpstr>
      <vt:lpstr>Labor Standards (7 of 10)</vt:lpstr>
      <vt:lpstr>Labor Standards (8 of 10)</vt:lpstr>
      <vt:lpstr>Labor Standards (9 of 10)</vt:lpstr>
      <vt:lpstr>Labor Standards (10 of 10)</vt:lpstr>
      <vt:lpstr>Case Study:  Child Labor (1 of 2)</vt:lpstr>
      <vt:lpstr>Case Study:  Child Labor (2 of 2)</vt:lpstr>
      <vt:lpstr>Trade and the Environment (1 of 4)</vt:lpstr>
      <vt:lpstr>Trade and the Environment (2 of 4)</vt:lpstr>
      <vt:lpstr>Trade and the Environment (3 of 4)</vt:lpstr>
      <vt:lpstr>Trade and the Environment (4 of 4)</vt:lpstr>
      <vt:lpstr>Case Study:  Trade and  Endangered Species (1 of 2)</vt:lpstr>
      <vt:lpstr>Case Study:  Trade and  Endangered Species (2 of 2)</vt:lpstr>
      <vt:lpstr>Alternatives to Trade Measures (1 of 5)</vt:lpstr>
      <vt:lpstr>Alternatives to Trade Measures (2 of 5)</vt:lpstr>
      <vt:lpstr>Alternatives to Trade Measures (3 of 5)</vt:lpstr>
      <vt:lpstr>Alternatives to Trade Measures (4 of 5)</vt:lpstr>
      <vt:lpstr>Alternatives to Trade Measures (5 of 5)</vt:lpstr>
      <vt:lpstr>Case Study:  Global Climate Change (1 of 2)</vt:lpstr>
      <vt:lpstr>Case Study:  Global Climate Change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Jasmin Joyce Sevilla</cp:lastModifiedBy>
  <cp:revision>30</cp:revision>
  <dcterms:created xsi:type="dcterms:W3CDTF">2016-09-30T20:36:03Z</dcterms:created>
  <dcterms:modified xsi:type="dcterms:W3CDTF">2017-03-09T11:08:44Z</dcterms:modified>
</cp:coreProperties>
</file>