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handoutMasterIdLst>
    <p:handoutMasterId r:id="rId45"/>
  </p:handoutMasterIdLst>
  <p:sldIdLst>
    <p:sldId id="299" r:id="rId2"/>
    <p:sldId id="257" r:id="rId3"/>
    <p:sldId id="258" r:id="rId4"/>
    <p:sldId id="259" r:id="rId5"/>
    <p:sldId id="260" r:id="rId6"/>
    <p:sldId id="261" r:id="rId7"/>
    <p:sldId id="262" r:id="rId8"/>
    <p:sldId id="263" r:id="rId9"/>
    <p:sldId id="264" r:id="rId10"/>
    <p:sldId id="265" r:id="rId11"/>
    <p:sldId id="266" r:id="rId12"/>
    <p:sldId id="268" r:id="rId13"/>
    <p:sldId id="269" r:id="rId14"/>
    <p:sldId id="267" r:id="rId15"/>
    <p:sldId id="270" r:id="rId16"/>
    <p:sldId id="271" r:id="rId17"/>
    <p:sldId id="272" r:id="rId18"/>
    <p:sldId id="273" r:id="rId19"/>
    <p:sldId id="274" r:id="rId20"/>
    <p:sldId id="275" r:id="rId21"/>
    <p:sldId id="277" r:id="rId22"/>
    <p:sldId id="278" r:id="rId23"/>
    <p:sldId id="276" r:id="rId24"/>
    <p:sldId id="279" r:id="rId25"/>
    <p:sldId id="280" r:id="rId26"/>
    <p:sldId id="281" r:id="rId27"/>
    <p:sldId id="282" r:id="rId28"/>
    <p:sldId id="283" r:id="rId29"/>
    <p:sldId id="284" r:id="rId30"/>
    <p:sldId id="285" r:id="rId31"/>
    <p:sldId id="287" r:id="rId32"/>
    <p:sldId id="286" r:id="rId33"/>
    <p:sldId id="288" r:id="rId34"/>
    <p:sldId id="289" r:id="rId35"/>
    <p:sldId id="290" r:id="rId36"/>
    <p:sldId id="291" r:id="rId37"/>
    <p:sldId id="292" r:id="rId38"/>
    <p:sldId id="293" r:id="rId39"/>
    <p:sldId id="294" r:id="rId40"/>
    <p:sldId id="295" r:id="rId41"/>
    <p:sldId id="296" r:id="rId42"/>
    <p:sldId id="300"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374" autoAdjust="0"/>
  </p:normalViewPr>
  <p:slideViewPr>
    <p:cSldViewPr snapToGrid="0" snapToObjects="1">
      <p:cViewPr varScale="1">
        <p:scale>
          <a:sx n="67" d="100"/>
          <a:sy n="67" d="100"/>
        </p:scale>
        <p:origin x="141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57" d="100"/>
          <a:sy n="57" d="100"/>
        </p:scale>
        <p:origin x="2808"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D7C9EE-9FDB-41CA-B8A3-99F9DAE24830}" type="datetimeFigureOut">
              <a:rPr lang="en-US" smtClean="0"/>
              <a:t>9/12/2018</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216158A-510E-4472-A6A3-A1C0E9DB9530}" type="slidenum">
              <a:rPr lang="en-US" smtClean="0"/>
              <a:t>‹#›</a:t>
            </a:fld>
            <a:endParaRPr lang="en-US" dirty="0"/>
          </a:p>
        </p:txBody>
      </p:sp>
    </p:spTree>
    <p:extLst>
      <p:ext uri="{BB962C8B-B14F-4D97-AF65-F5344CB8AC3E}">
        <p14:creationId xmlns:p14="http://schemas.microsoft.com/office/powerpoint/2010/main" val="3869901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F4CC7-2561-416B-B803-DFF17EE556EF}" type="datetimeFigureOut">
              <a:rPr lang="en-US" smtClean="0"/>
              <a:t>9/12/2018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6325C-6105-4F67-98B7-80CAA25231E7}" type="slidenum">
              <a:rPr lang="en-US" smtClean="0"/>
              <a:t>‹#›</a:t>
            </a:fld>
            <a:endParaRPr lang="en-US" dirty="0"/>
          </a:p>
        </p:txBody>
      </p:sp>
    </p:spTree>
    <p:extLst>
      <p:ext uri="{BB962C8B-B14F-4D97-AF65-F5344CB8AC3E}">
        <p14:creationId xmlns:p14="http://schemas.microsoft.com/office/powerpoint/2010/main" val="3216056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915920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42</a:t>
            </a:fld>
            <a:endParaRPr lang="en-US" dirty="0"/>
          </a:p>
        </p:txBody>
      </p:sp>
    </p:spTree>
    <p:extLst>
      <p:ext uri="{BB962C8B-B14F-4D97-AF65-F5344CB8AC3E}">
        <p14:creationId xmlns:p14="http://schemas.microsoft.com/office/powerpoint/2010/main" val="522312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3618237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2678628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267434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9/12/2018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grpSp>
        <p:nvGrpSpPr>
          <p:cNvPr id="2" name="Group 4"/>
          <p:cNvGrpSpPr>
            <a:grpSpLocks noChangeAspect="1"/>
          </p:cNvGrpSpPr>
          <p:nvPr userDrawn="1"/>
        </p:nvGrpSpPr>
        <p:grpSpPr bwMode="auto">
          <a:xfrm>
            <a:off x="57755" y="6407126"/>
            <a:ext cx="1611690" cy="417560"/>
            <a:chOff x="21" y="4059"/>
            <a:chExt cx="1046" cy="271"/>
          </a:xfrm>
        </p:grpSpPr>
        <p:sp>
          <p:nvSpPr>
            <p:cNvPr id="3" name="AutoShape 3"/>
            <p:cNvSpPr>
              <a:spLocks noChangeAspect="1" noChangeArrowheads="1" noTextEdit="1"/>
            </p:cNvSpPr>
            <p:nvPr userDrawn="1"/>
          </p:nvSpPr>
          <p:spPr bwMode="auto">
            <a:xfrm>
              <a:off x="21" y="4059"/>
              <a:ext cx="1046" cy="2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solidFill>
                  <a:schemeClr val="tx1">
                    <a:alpha val="0"/>
                  </a:schemeClr>
                </a:solidFill>
              </a:endParaRPr>
            </a:p>
          </p:txBody>
        </p:sp>
        <p:sp>
          <p:nvSpPr>
            <p:cNvPr id="6" name="Freeform 5"/>
            <p:cNvSpPr>
              <a:spLocks noEditPoints="1"/>
            </p:cNvSpPr>
            <p:nvPr userDrawn="1"/>
          </p:nvSpPr>
          <p:spPr bwMode="auto">
            <a:xfrm>
              <a:off x="125" y="4168"/>
              <a:ext cx="838" cy="51"/>
            </a:xfrm>
            <a:custGeom>
              <a:avLst/>
              <a:gdLst>
                <a:gd name="T0" fmla="*/ 1055 w 21137"/>
                <a:gd name="T1" fmla="*/ 1285 h 1300"/>
                <a:gd name="T2" fmla="*/ 0 w 21137"/>
                <a:gd name="T3" fmla="*/ 1285 h 1300"/>
                <a:gd name="T4" fmla="*/ 417 w 21137"/>
                <a:gd name="T5" fmla="*/ 748 h 1300"/>
                <a:gd name="T6" fmla="*/ 1860 w 21137"/>
                <a:gd name="T7" fmla="*/ 1119 h 1300"/>
                <a:gd name="T8" fmla="*/ 1678 w 21137"/>
                <a:gd name="T9" fmla="*/ 16 h 1300"/>
                <a:gd name="T10" fmla="*/ 4021 w 21137"/>
                <a:gd name="T11" fmla="*/ 1290 h 1300"/>
                <a:gd name="T12" fmla="*/ 2636 w 21137"/>
                <a:gd name="T13" fmla="*/ 16 h 1300"/>
                <a:gd name="T14" fmla="*/ 3693 w 21137"/>
                <a:gd name="T15" fmla="*/ 16 h 1300"/>
                <a:gd name="T16" fmla="*/ 5470 w 21137"/>
                <a:gd name="T17" fmla="*/ 9 h 1300"/>
                <a:gd name="T18" fmla="*/ 5143 w 21137"/>
                <a:gd name="T19" fmla="*/ 909 h 1300"/>
                <a:gd name="T20" fmla="*/ 5610 w 21137"/>
                <a:gd name="T21" fmla="*/ 748 h 1300"/>
                <a:gd name="T22" fmla="*/ 7109 w 21137"/>
                <a:gd name="T23" fmla="*/ 16 h 1300"/>
                <a:gd name="T24" fmla="*/ 6675 w 21137"/>
                <a:gd name="T25" fmla="*/ 1285 h 1300"/>
                <a:gd name="T26" fmla="*/ 6765 w 21137"/>
                <a:gd name="T27" fmla="*/ 453 h 1300"/>
                <a:gd name="T28" fmla="*/ 7796 w 21137"/>
                <a:gd name="T29" fmla="*/ 514 h 1300"/>
                <a:gd name="T30" fmla="*/ 8407 w 21137"/>
                <a:gd name="T31" fmla="*/ 89 h 1300"/>
                <a:gd name="T32" fmla="*/ 7908 w 21137"/>
                <a:gd name="T33" fmla="*/ 309 h 1300"/>
                <a:gd name="T34" fmla="*/ 8457 w 21137"/>
                <a:gd name="T35" fmla="*/ 956 h 1300"/>
                <a:gd name="T36" fmla="*/ 7746 w 21137"/>
                <a:gd name="T37" fmla="*/ 953 h 1300"/>
                <a:gd name="T38" fmla="*/ 8119 w 21137"/>
                <a:gd name="T39" fmla="*/ 754 h 1300"/>
                <a:gd name="T40" fmla="*/ 10671 w 21137"/>
                <a:gd name="T41" fmla="*/ 1119 h 1300"/>
                <a:gd name="T42" fmla="*/ 11202 w 21137"/>
                <a:gd name="T43" fmla="*/ 16 h 1300"/>
                <a:gd name="T44" fmla="*/ 11383 w 21137"/>
                <a:gd name="T45" fmla="*/ 565 h 1300"/>
                <a:gd name="T46" fmla="*/ 11383 w 21137"/>
                <a:gd name="T47" fmla="*/ 1122 h 1300"/>
                <a:gd name="T48" fmla="*/ 11202 w 21137"/>
                <a:gd name="T49" fmla="*/ 16 h 1300"/>
                <a:gd name="T50" fmla="*/ 13458 w 21137"/>
                <a:gd name="T51" fmla="*/ 1285 h 1300"/>
                <a:gd name="T52" fmla="*/ 12402 w 21137"/>
                <a:gd name="T53" fmla="*/ 1285 h 1300"/>
                <a:gd name="T54" fmla="*/ 12819 w 21137"/>
                <a:gd name="T55" fmla="*/ 748 h 1300"/>
                <a:gd name="T56" fmla="*/ 14478 w 21137"/>
                <a:gd name="T57" fmla="*/ 16 h 1300"/>
                <a:gd name="T58" fmla="*/ 14682 w 21137"/>
                <a:gd name="T59" fmla="*/ 682 h 1300"/>
                <a:gd name="T60" fmla="*/ 15138 w 21137"/>
                <a:gd name="T61" fmla="*/ 1285 h 1300"/>
                <a:gd name="T62" fmla="*/ 14820 w 21137"/>
                <a:gd name="T63" fmla="*/ 1136 h 1300"/>
                <a:gd name="T64" fmla="*/ 14516 w 21137"/>
                <a:gd name="T65" fmla="*/ 754 h 1300"/>
                <a:gd name="T66" fmla="*/ 14160 w 21137"/>
                <a:gd name="T67" fmla="*/ 1285 h 1300"/>
                <a:gd name="T68" fmla="*/ 14411 w 21137"/>
                <a:gd name="T69" fmla="*/ 572 h 1300"/>
                <a:gd name="T70" fmla="*/ 14677 w 21137"/>
                <a:gd name="T71" fmla="*/ 260 h 1300"/>
                <a:gd name="T72" fmla="*/ 16830 w 21137"/>
                <a:gd name="T73" fmla="*/ 16 h 1300"/>
                <a:gd name="T74" fmla="*/ 15827 w 21137"/>
                <a:gd name="T75" fmla="*/ 1285 h 1300"/>
                <a:gd name="T76" fmla="*/ 16658 w 21137"/>
                <a:gd name="T77" fmla="*/ 1002 h 1300"/>
                <a:gd name="T78" fmla="*/ 17658 w 21137"/>
                <a:gd name="T79" fmla="*/ 1285 h 1300"/>
                <a:gd name="T80" fmla="*/ 19493 w 21137"/>
                <a:gd name="T81" fmla="*/ 16 h 1300"/>
                <a:gd name="T82" fmla="*/ 18488 w 21137"/>
                <a:gd name="T83" fmla="*/ 1285 h 1300"/>
                <a:gd name="T84" fmla="*/ 19320 w 21137"/>
                <a:gd name="T85" fmla="*/ 1002 h 1300"/>
                <a:gd name="T86" fmla="*/ 21137 w 21137"/>
                <a:gd name="T87" fmla="*/ 1198 h 1300"/>
                <a:gd name="T88" fmla="*/ 20176 w 21137"/>
                <a:gd name="T89" fmla="*/ 189 h 1300"/>
                <a:gd name="T90" fmla="*/ 21112 w 21137"/>
                <a:gd name="T91" fmla="*/ 293 h 1300"/>
                <a:gd name="T92" fmla="*/ 20311 w 21137"/>
                <a:gd name="T93" fmla="*/ 1004 h 1300"/>
                <a:gd name="T94" fmla="*/ 20956 w 21137"/>
                <a:gd name="T95" fmla="*/ 821 h 1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1137" h="1300">
                  <a:moveTo>
                    <a:pt x="545" y="9"/>
                  </a:moveTo>
                  <a:cubicBezTo>
                    <a:pt x="672" y="9"/>
                    <a:pt x="672" y="9"/>
                    <a:pt x="672" y="9"/>
                  </a:cubicBezTo>
                  <a:cubicBezTo>
                    <a:pt x="1241" y="1285"/>
                    <a:pt x="1241" y="1285"/>
                    <a:pt x="1241" y="1285"/>
                  </a:cubicBezTo>
                  <a:cubicBezTo>
                    <a:pt x="1055" y="1285"/>
                    <a:pt x="1055" y="1285"/>
                    <a:pt x="1055" y="1285"/>
                  </a:cubicBezTo>
                  <a:cubicBezTo>
                    <a:pt x="886" y="909"/>
                    <a:pt x="886" y="909"/>
                    <a:pt x="886" y="909"/>
                  </a:cubicBezTo>
                  <a:cubicBezTo>
                    <a:pt x="345" y="909"/>
                    <a:pt x="345" y="909"/>
                    <a:pt x="345" y="909"/>
                  </a:cubicBezTo>
                  <a:cubicBezTo>
                    <a:pt x="186" y="1285"/>
                    <a:pt x="186" y="1285"/>
                    <a:pt x="186" y="1285"/>
                  </a:cubicBezTo>
                  <a:cubicBezTo>
                    <a:pt x="0" y="1285"/>
                    <a:pt x="0" y="1285"/>
                    <a:pt x="0" y="1285"/>
                  </a:cubicBezTo>
                  <a:lnTo>
                    <a:pt x="545" y="9"/>
                  </a:lnTo>
                  <a:close/>
                  <a:moveTo>
                    <a:pt x="812" y="748"/>
                  </a:moveTo>
                  <a:cubicBezTo>
                    <a:pt x="607" y="287"/>
                    <a:pt x="607" y="287"/>
                    <a:pt x="607" y="287"/>
                  </a:cubicBezTo>
                  <a:cubicBezTo>
                    <a:pt x="417" y="748"/>
                    <a:pt x="417" y="748"/>
                    <a:pt x="417" y="748"/>
                  </a:cubicBezTo>
                  <a:lnTo>
                    <a:pt x="812" y="748"/>
                  </a:lnTo>
                  <a:close/>
                  <a:moveTo>
                    <a:pt x="1678" y="16"/>
                  </a:moveTo>
                  <a:cubicBezTo>
                    <a:pt x="1860" y="16"/>
                    <a:pt x="1860" y="16"/>
                    <a:pt x="1860" y="16"/>
                  </a:cubicBezTo>
                  <a:cubicBezTo>
                    <a:pt x="1860" y="1119"/>
                    <a:pt x="1860" y="1119"/>
                    <a:pt x="1860" y="1119"/>
                  </a:cubicBezTo>
                  <a:cubicBezTo>
                    <a:pt x="2431" y="1119"/>
                    <a:pt x="2431" y="1119"/>
                    <a:pt x="2431" y="1119"/>
                  </a:cubicBezTo>
                  <a:cubicBezTo>
                    <a:pt x="2431" y="1285"/>
                    <a:pt x="2431" y="1285"/>
                    <a:pt x="2431" y="1285"/>
                  </a:cubicBezTo>
                  <a:cubicBezTo>
                    <a:pt x="1678" y="1285"/>
                    <a:pt x="1678" y="1285"/>
                    <a:pt x="1678" y="1285"/>
                  </a:cubicBezTo>
                  <a:lnTo>
                    <a:pt x="1678" y="16"/>
                  </a:lnTo>
                  <a:close/>
                  <a:moveTo>
                    <a:pt x="4392" y="16"/>
                  </a:moveTo>
                  <a:cubicBezTo>
                    <a:pt x="4573" y="16"/>
                    <a:pt x="4573" y="16"/>
                    <a:pt x="4573" y="16"/>
                  </a:cubicBezTo>
                  <a:cubicBezTo>
                    <a:pt x="4061" y="1290"/>
                    <a:pt x="4061" y="1290"/>
                    <a:pt x="4061" y="1290"/>
                  </a:cubicBezTo>
                  <a:cubicBezTo>
                    <a:pt x="4021" y="1290"/>
                    <a:pt x="4021" y="1290"/>
                    <a:pt x="4021" y="1290"/>
                  </a:cubicBezTo>
                  <a:cubicBezTo>
                    <a:pt x="3606" y="258"/>
                    <a:pt x="3606" y="258"/>
                    <a:pt x="3606" y="258"/>
                  </a:cubicBezTo>
                  <a:cubicBezTo>
                    <a:pt x="3187" y="1290"/>
                    <a:pt x="3187" y="1290"/>
                    <a:pt x="3187" y="1290"/>
                  </a:cubicBezTo>
                  <a:cubicBezTo>
                    <a:pt x="3147" y="1290"/>
                    <a:pt x="3147" y="1290"/>
                    <a:pt x="3147" y="1290"/>
                  </a:cubicBezTo>
                  <a:cubicBezTo>
                    <a:pt x="2636" y="16"/>
                    <a:pt x="2636" y="16"/>
                    <a:pt x="2636" y="16"/>
                  </a:cubicBezTo>
                  <a:cubicBezTo>
                    <a:pt x="2819" y="16"/>
                    <a:pt x="2819" y="16"/>
                    <a:pt x="2819" y="16"/>
                  </a:cubicBezTo>
                  <a:cubicBezTo>
                    <a:pt x="3168" y="891"/>
                    <a:pt x="3168" y="891"/>
                    <a:pt x="3168" y="891"/>
                  </a:cubicBezTo>
                  <a:cubicBezTo>
                    <a:pt x="3521" y="16"/>
                    <a:pt x="3521" y="16"/>
                    <a:pt x="3521" y="16"/>
                  </a:cubicBezTo>
                  <a:cubicBezTo>
                    <a:pt x="3693" y="16"/>
                    <a:pt x="3693" y="16"/>
                    <a:pt x="3693" y="16"/>
                  </a:cubicBezTo>
                  <a:cubicBezTo>
                    <a:pt x="4047" y="891"/>
                    <a:pt x="4047" y="891"/>
                    <a:pt x="4047" y="891"/>
                  </a:cubicBezTo>
                  <a:lnTo>
                    <a:pt x="4392" y="16"/>
                  </a:lnTo>
                  <a:close/>
                  <a:moveTo>
                    <a:pt x="5343" y="9"/>
                  </a:moveTo>
                  <a:cubicBezTo>
                    <a:pt x="5470" y="9"/>
                    <a:pt x="5470" y="9"/>
                    <a:pt x="5470" y="9"/>
                  </a:cubicBezTo>
                  <a:cubicBezTo>
                    <a:pt x="6039" y="1285"/>
                    <a:pt x="6039" y="1285"/>
                    <a:pt x="6039" y="1285"/>
                  </a:cubicBezTo>
                  <a:cubicBezTo>
                    <a:pt x="5853" y="1285"/>
                    <a:pt x="5853" y="1285"/>
                    <a:pt x="5853" y="1285"/>
                  </a:cubicBezTo>
                  <a:cubicBezTo>
                    <a:pt x="5685" y="909"/>
                    <a:pt x="5685" y="909"/>
                    <a:pt x="5685" y="909"/>
                  </a:cubicBezTo>
                  <a:cubicBezTo>
                    <a:pt x="5143" y="909"/>
                    <a:pt x="5143" y="909"/>
                    <a:pt x="5143" y="909"/>
                  </a:cubicBezTo>
                  <a:cubicBezTo>
                    <a:pt x="4984" y="1285"/>
                    <a:pt x="4984" y="1285"/>
                    <a:pt x="4984" y="1285"/>
                  </a:cubicBezTo>
                  <a:cubicBezTo>
                    <a:pt x="4798" y="1285"/>
                    <a:pt x="4798" y="1285"/>
                    <a:pt x="4798" y="1285"/>
                  </a:cubicBezTo>
                  <a:lnTo>
                    <a:pt x="5343" y="9"/>
                  </a:lnTo>
                  <a:close/>
                  <a:moveTo>
                    <a:pt x="5610" y="748"/>
                  </a:moveTo>
                  <a:cubicBezTo>
                    <a:pt x="5405" y="287"/>
                    <a:pt x="5405" y="287"/>
                    <a:pt x="5405" y="287"/>
                  </a:cubicBezTo>
                  <a:cubicBezTo>
                    <a:pt x="5215" y="748"/>
                    <a:pt x="5215" y="748"/>
                    <a:pt x="5215" y="748"/>
                  </a:cubicBezTo>
                  <a:lnTo>
                    <a:pt x="5610" y="748"/>
                  </a:lnTo>
                  <a:close/>
                  <a:moveTo>
                    <a:pt x="7109" y="16"/>
                  </a:moveTo>
                  <a:cubicBezTo>
                    <a:pt x="7330" y="16"/>
                    <a:pt x="7330" y="16"/>
                    <a:pt x="7330" y="16"/>
                  </a:cubicBezTo>
                  <a:cubicBezTo>
                    <a:pt x="6861" y="614"/>
                    <a:pt x="6861" y="614"/>
                    <a:pt x="6861" y="614"/>
                  </a:cubicBezTo>
                  <a:cubicBezTo>
                    <a:pt x="6861" y="1285"/>
                    <a:pt x="6861" y="1285"/>
                    <a:pt x="6861" y="1285"/>
                  </a:cubicBezTo>
                  <a:cubicBezTo>
                    <a:pt x="6675" y="1285"/>
                    <a:pt x="6675" y="1285"/>
                    <a:pt x="6675" y="1285"/>
                  </a:cubicBezTo>
                  <a:cubicBezTo>
                    <a:pt x="6675" y="614"/>
                    <a:pt x="6675" y="614"/>
                    <a:pt x="6675" y="614"/>
                  </a:cubicBezTo>
                  <a:cubicBezTo>
                    <a:pt x="6206" y="16"/>
                    <a:pt x="6206" y="16"/>
                    <a:pt x="6206" y="16"/>
                  </a:cubicBezTo>
                  <a:cubicBezTo>
                    <a:pt x="6426" y="16"/>
                    <a:pt x="6426" y="16"/>
                    <a:pt x="6426" y="16"/>
                  </a:cubicBezTo>
                  <a:cubicBezTo>
                    <a:pt x="6765" y="453"/>
                    <a:pt x="6765" y="453"/>
                    <a:pt x="6765" y="453"/>
                  </a:cubicBezTo>
                  <a:lnTo>
                    <a:pt x="7109" y="16"/>
                  </a:lnTo>
                  <a:close/>
                  <a:moveTo>
                    <a:pt x="8119" y="754"/>
                  </a:moveTo>
                  <a:cubicBezTo>
                    <a:pt x="7981" y="670"/>
                    <a:pt x="7981" y="670"/>
                    <a:pt x="7981" y="670"/>
                  </a:cubicBezTo>
                  <a:cubicBezTo>
                    <a:pt x="7894" y="617"/>
                    <a:pt x="7833" y="565"/>
                    <a:pt x="7796" y="514"/>
                  </a:cubicBezTo>
                  <a:cubicBezTo>
                    <a:pt x="7759" y="463"/>
                    <a:pt x="7741" y="404"/>
                    <a:pt x="7741" y="337"/>
                  </a:cubicBezTo>
                  <a:cubicBezTo>
                    <a:pt x="7741" y="236"/>
                    <a:pt x="7776" y="157"/>
                    <a:pt x="7845" y="93"/>
                  </a:cubicBezTo>
                  <a:cubicBezTo>
                    <a:pt x="7914" y="31"/>
                    <a:pt x="8005" y="0"/>
                    <a:pt x="8115" y="0"/>
                  </a:cubicBezTo>
                  <a:cubicBezTo>
                    <a:pt x="8221" y="0"/>
                    <a:pt x="8318" y="30"/>
                    <a:pt x="8407" y="89"/>
                  </a:cubicBezTo>
                  <a:cubicBezTo>
                    <a:pt x="8407" y="295"/>
                    <a:pt x="8407" y="295"/>
                    <a:pt x="8407" y="295"/>
                  </a:cubicBezTo>
                  <a:cubicBezTo>
                    <a:pt x="8315" y="208"/>
                    <a:pt x="8217" y="164"/>
                    <a:pt x="8112" y="164"/>
                  </a:cubicBezTo>
                  <a:cubicBezTo>
                    <a:pt x="8052" y="164"/>
                    <a:pt x="8004" y="177"/>
                    <a:pt x="7965" y="204"/>
                  </a:cubicBezTo>
                  <a:cubicBezTo>
                    <a:pt x="7927" y="232"/>
                    <a:pt x="7908" y="267"/>
                    <a:pt x="7908" y="309"/>
                  </a:cubicBezTo>
                  <a:cubicBezTo>
                    <a:pt x="7908" y="348"/>
                    <a:pt x="7922" y="384"/>
                    <a:pt x="7950" y="416"/>
                  </a:cubicBezTo>
                  <a:cubicBezTo>
                    <a:pt x="7979" y="450"/>
                    <a:pt x="8023" y="485"/>
                    <a:pt x="8086" y="521"/>
                  </a:cubicBezTo>
                  <a:cubicBezTo>
                    <a:pt x="8224" y="603"/>
                    <a:pt x="8224" y="603"/>
                    <a:pt x="8224" y="603"/>
                  </a:cubicBezTo>
                  <a:cubicBezTo>
                    <a:pt x="8379" y="696"/>
                    <a:pt x="8457" y="813"/>
                    <a:pt x="8457" y="956"/>
                  </a:cubicBezTo>
                  <a:cubicBezTo>
                    <a:pt x="8457" y="1057"/>
                    <a:pt x="8423" y="1141"/>
                    <a:pt x="8355" y="1204"/>
                  </a:cubicBezTo>
                  <a:cubicBezTo>
                    <a:pt x="8287" y="1268"/>
                    <a:pt x="8198" y="1300"/>
                    <a:pt x="8089" y="1300"/>
                  </a:cubicBezTo>
                  <a:cubicBezTo>
                    <a:pt x="7964" y="1300"/>
                    <a:pt x="7849" y="1261"/>
                    <a:pt x="7746" y="1185"/>
                  </a:cubicBezTo>
                  <a:cubicBezTo>
                    <a:pt x="7746" y="953"/>
                    <a:pt x="7746" y="953"/>
                    <a:pt x="7746" y="953"/>
                  </a:cubicBezTo>
                  <a:cubicBezTo>
                    <a:pt x="7845" y="1077"/>
                    <a:pt x="7958" y="1140"/>
                    <a:pt x="8087" y="1140"/>
                  </a:cubicBezTo>
                  <a:cubicBezTo>
                    <a:pt x="8144" y="1140"/>
                    <a:pt x="8192" y="1124"/>
                    <a:pt x="8229" y="1092"/>
                  </a:cubicBezTo>
                  <a:cubicBezTo>
                    <a:pt x="8267" y="1061"/>
                    <a:pt x="8286" y="1021"/>
                    <a:pt x="8286" y="973"/>
                  </a:cubicBezTo>
                  <a:cubicBezTo>
                    <a:pt x="8286" y="896"/>
                    <a:pt x="8230" y="823"/>
                    <a:pt x="8119" y="754"/>
                  </a:cubicBezTo>
                  <a:moveTo>
                    <a:pt x="9917" y="16"/>
                  </a:moveTo>
                  <a:cubicBezTo>
                    <a:pt x="10099" y="16"/>
                    <a:pt x="10099" y="16"/>
                    <a:pt x="10099" y="16"/>
                  </a:cubicBezTo>
                  <a:cubicBezTo>
                    <a:pt x="10099" y="1119"/>
                    <a:pt x="10099" y="1119"/>
                    <a:pt x="10099" y="1119"/>
                  </a:cubicBezTo>
                  <a:cubicBezTo>
                    <a:pt x="10671" y="1119"/>
                    <a:pt x="10671" y="1119"/>
                    <a:pt x="10671" y="1119"/>
                  </a:cubicBezTo>
                  <a:cubicBezTo>
                    <a:pt x="10671" y="1285"/>
                    <a:pt x="10671" y="1285"/>
                    <a:pt x="10671" y="1285"/>
                  </a:cubicBezTo>
                  <a:cubicBezTo>
                    <a:pt x="9917" y="1285"/>
                    <a:pt x="9917" y="1285"/>
                    <a:pt x="9917" y="1285"/>
                  </a:cubicBezTo>
                  <a:lnTo>
                    <a:pt x="9917" y="16"/>
                  </a:lnTo>
                  <a:close/>
                  <a:moveTo>
                    <a:pt x="11202" y="16"/>
                  </a:moveTo>
                  <a:cubicBezTo>
                    <a:pt x="11921" y="16"/>
                    <a:pt x="11921" y="16"/>
                    <a:pt x="11921" y="16"/>
                  </a:cubicBezTo>
                  <a:cubicBezTo>
                    <a:pt x="11921" y="177"/>
                    <a:pt x="11921" y="177"/>
                    <a:pt x="11921" y="177"/>
                  </a:cubicBezTo>
                  <a:cubicBezTo>
                    <a:pt x="11383" y="177"/>
                    <a:pt x="11383" y="177"/>
                    <a:pt x="11383" y="177"/>
                  </a:cubicBezTo>
                  <a:cubicBezTo>
                    <a:pt x="11383" y="565"/>
                    <a:pt x="11383" y="565"/>
                    <a:pt x="11383" y="565"/>
                  </a:cubicBezTo>
                  <a:cubicBezTo>
                    <a:pt x="11903" y="565"/>
                    <a:pt x="11903" y="565"/>
                    <a:pt x="11903" y="565"/>
                  </a:cubicBezTo>
                  <a:cubicBezTo>
                    <a:pt x="11903" y="727"/>
                    <a:pt x="11903" y="727"/>
                    <a:pt x="11903" y="727"/>
                  </a:cubicBezTo>
                  <a:cubicBezTo>
                    <a:pt x="11383" y="727"/>
                    <a:pt x="11383" y="727"/>
                    <a:pt x="11383" y="727"/>
                  </a:cubicBezTo>
                  <a:cubicBezTo>
                    <a:pt x="11383" y="1122"/>
                    <a:pt x="11383" y="1122"/>
                    <a:pt x="11383" y="1122"/>
                  </a:cubicBezTo>
                  <a:cubicBezTo>
                    <a:pt x="11939" y="1122"/>
                    <a:pt x="11939" y="1122"/>
                    <a:pt x="11939" y="1122"/>
                  </a:cubicBezTo>
                  <a:cubicBezTo>
                    <a:pt x="11939" y="1283"/>
                    <a:pt x="11939" y="1283"/>
                    <a:pt x="11939" y="1283"/>
                  </a:cubicBezTo>
                  <a:cubicBezTo>
                    <a:pt x="11202" y="1283"/>
                    <a:pt x="11202" y="1283"/>
                    <a:pt x="11202" y="1283"/>
                  </a:cubicBezTo>
                  <a:lnTo>
                    <a:pt x="11202" y="16"/>
                  </a:lnTo>
                  <a:close/>
                  <a:moveTo>
                    <a:pt x="12946" y="9"/>
                  </a:moveTo>
                  <a:cubicBezTo>
                    <a:pt x="13075" y="9"/>
                    <a:pt x="13075" y="9"/>
                    <a:pt x="13075" y="9"/>
                  </a:cubicBezTo>
                  <a:cubicBezTo>
                    <a:pt x="13643" y="1285"/>
                    <a:pt x="13643" y="1285"/>
                    <a:pt x="13643" y="1285"/>
                  </a:cubicBezTo>
                  <a:cubicBezTo>
                    <a:pt x="13458" y="1285"/>
                    <a:pt x="13458" y="1285"/>
                    <a:pt x="13458" y="1285"/>
                  </a:cubicBezTo>
                  <a:cubicBezTo>
                    <a:pt x="13288" y="909"/>
                    <a:pt x="13288" y="909"/>
                    <a:pt x="13288" y="909"/>
                  </a:cubicBezTo>
                  <a:cubicBezTo>
                    <a:pt x="12746" y="909"/>
                    <a:pt x="12746" y="909"/>
                    <a:pt x="12746" y="909"/>
                  </a:cubicBezTo>
                  <a:cubicBezTo>
                    <a:pt x="12588" y="1285"/>
                    <a:pt x="12588" y="1285"/>
                    <a:pt x="12588" y="1285"/>
                  </a:cubicBezTo>
                  <a:cubicBezTo>
                    <a:pt x="12402" y="1285"/>
                    <a:pt x="12402" y="1285"/>
                    <a:pt x="12402" y="1285"/>
                  </a:cubicBezTo>
                  <a:lnTo>
                    <a:pt x="12946" y="9"/>
                  </a:lnTo>
                  <a:close/>
                  <a:moveTo>
                    <a:pt x="13214" y="748"/>
                  </a:moveTo>
                  <a:cubicBezTo>
                    <a:pt x="13009" y="287"/>
                    <a:pt x="13009" y="287"/>
                    <a:pt x="13009" y="287"/>
                  </a:cubicBezTo>
                  <a:cubicBezTo>
                    <a:pt x="12819" y="748"/>
                    <a:pt x="12819" y="748"/>
                    <a:pt x="12819" y="748"/>
                  </a:cubicBezTo>
                  <a:lnTo>
                    <a:pt x="13214" y="748"/>
                  </a:lnTo>
                  <a:close/>
                  <a:moveTo>
                    <a:pt x="14160" y="1285"/>
                  </a:moveTo>
                  <a:cubicBezTo>
                    <a:pt x="14160" y="16"/>
                    <a:pt x="14160" y="16"/>
                    <a:pt x="14160" y="16"/>
                  </a:cubicBezTo>
                  <a:cubicBezTo>
                    <a:pt x="14478" y="16"/>
                    <a:pt x="14478" y="16"/>
                    <a:pt x="14478" y="16"/>
                  </a:cubicBezTo>
                  <a:cubicBezTo>
                    <a:pt x="14606" y="16"/>
                    <a:pt x="14708" y="48"/>
                    <a:pt x="14784" y="112"/>
                  </a:cubicBezTo>
                  <a:cubicBezTo>
                    <a:pt x="14859" y="175"/>
                    <a:pt x="14896" y="261"/>
                    <a:pt x="14896" y="369"/>
                  </a:cubicBezTo>
                  <a:cubicBezTo>
                    <a:pt x="14896" y="444"/>
                    <a:pt x="14878" y="507"/>
                    <a:pt x="14841" y="560"/>
                  </a:cubicBezTo>
                  <a:cubicBezTo>
                    <a:pt x="14804" y="616"/>
                    <a:pt x="14751" y="655"/>
                    <a:pt x="14682" y="682"/>
                  </a:cubicBezTo>
                  <a:cubicBezTo>
                    <a:pt x="14723" y="708"/>
                    <a:pt x="14762" y="745"/>
                    <a:pt x="14801" y="791"/>
                  </a:cubicBezTo>
                  <a:cubicBezTo>
                    <a:pt x="14840" y="837"/>
                    <a:pt x="14895" y="917"/>
                    <a:pt x="14964" y="1031"/>
                  </a:cubicBezTo>
                  <a:cubicBezTo>
                    <a:pt x="15008" y="1103"/>
                    <a:pt x="15045" y="1158"/>
                    <a:pt x="15071" y="1195"/>
                  </a:cubicBezTo>
                  <a:cubicBezTo>
                    <a:pt x="15138" y="1285"/>
                    <a:pt x="15138" y="1285"/>
                    <a:pt x="15138" y="1285"/>
                  </a:cubicBezTo>
                  <a:cubicBezTo>
                    <a:pt x="14922" y="1285"/>
                    <a:pt x="14922" y="1285"/>
                    <a:pt x="14922" y="1285"/>
                  </a:cubicBezTo>
                  <a:cubicBezTo>
                    <a:pt x="14867" y="1201"/>
                    <a:pt x="14867" y="1201"/>
                    <a:pt x="14867" y="1201"/>
                  </a:cubicBezTo>
                  <a:cubicBezTo>
                    <a:pt x="14865" y="1199"/>
                    <a:pt x="14861" y="1193"/>
                    <a:pt x="14856" y="1186"/>
                  </a:cubicBezTo>
                  <a:cubicBezTo>
                    <a:pt x="14820" y="1136"/>
                    <a:pt x="14820" y="1136"/>
                    <a:pt x="14820" y="1136"/>
                  </a:cubicBezTo>
                  <a:cubicBezTo>
                    <a:pt x="14764" y="1043"/>
                    <a:pt x="14764" y="1043"/>
                    <a:pt x="14764" y="1043"/>
                  </a:cubicBezTo>
                  <a:cubicBezTo>
                    <a:pt x="14704" y="944"/>
                    <a:pt x="14704" y="944"/>
                    <a:pt x="14704" y="944"/>
                  </a:cubicBezTo>
                  <a:cubicBezTo>
                    <a:pt x="14666" y="893"/>
                    <a:pt x="14631" y="851"/>
                    <a:pt x="14600" y="820"/>
                  </a:cubicBezTo>
                  <a:cubicBezTo>
                    <a:pt x="14569" y="788"/>
                    <a:pt x="14541" y="767"/>
                    <a:pt x="14516" y="754"/>
                  </a:cubicBezTo>
                  <a:cubicBezTo>
                    <a:pt x="14490" y="740"/>
                    <a:pt x="14449" y="733"/>
                    <a:pt x="14389" y="733"/>
                  </a:cubicBezTo>
                  <a:cubicBezTo>
                    <a:pt x="14342" y="733"/>
                    <a:pt x="14342" y="733"/>
                    <a:pt x="14342" y="733"/>
                  </a:cubicBezTo>
                  <a:cubicBezTo>
                    <a:pt x="14342" y="1285"/>
                    <a:pt x="14342" y="1285"/>
                    <a:pt x="14342" y="1285"/>
                  </a:cubicBezTo>
                  <a:lnTo>
                    <a:pt x="14160" y="1285"/>
                  </a:lnTo>
                  <a:close/>
                  <a:moveTo>
                    <a:pt x="14396" y="170"/>
                  </a:moveTo>
                  <a:cubicBezTo>
                    <a:pt x="14342" y="170"/>
                    <a:pt x="14342" y="170"/>
                    <a:pt x="14342" y="170"/>
                  </a:cubicBezTo>
                  <a:cubicBezTo>
                    <a:pt x="14342" y="572"/>
                    <a:pt x="14342" y="572"/>
                    <a:pt x="14342" y="572"/>
                  </a:cubicBezTo>
                  <a:cubicBezTo>
                    <a:pt x="14411" y="572"/>
                    <a:pt x="14411" y="572"/>
                    <a:pt x="14411" y="572"/>
                  </a:cubicBezTo>
                  <a:cubicBezTo>
                    <a:pt x="14503" y="572"/>
                    <a:pt x="14566" y="564"/>
                    <a:pt x="14600" y="548"/>
                  </a:cubicBezTo>
                  <a:cubicBezTo>
                    <a:pt x="14634" y="531"/>
                    <a:pt x="14661" y="508"/>
                    <a:pt x="14680" y="476"/>
                  </a:cubicBezTo>
                  <a:cubicBezTo>
                    <a:pt x="14699" y="445"/>
                    <a:pt x="14709" y="408"/>
                    <a:pt x="14709" y="368"/>
                  </a:cubicBezTo>
                  <a:cubicBezTo>
                    <a:pt x="14709" y="327"/>
                    <a:pt x="14698" y="292"/>
                    <a:pt x="14677" y="260"/>
                  </a:cubicBezTo>
                  <a:cubicBezTo>
                    <a:pt x="14655" y="227"/>
                    <a:pt x="14626" y="204"/>
                    <a:pt x="14587" y="191"/>
                  </a:cubicBezTo>
                  <a:cubicBezTo>
                    <a:pt x="14548" y="177"/>
                    <a:pt x="14485" y="170"/>
                    <a:pt x="14396" y="170"/>
                  </a:cubicBezTo>
                  <a:moveTo>
                    <a:pt x="16658" y="16"/>
                  </a:moveTo>
                  <a:cubicBezTo>
                    <a:pt x="16830" y="16"/>
                    <a:pt x="16830" y="16"/>
                    <a:pt x="16830" y="16"/>
                  </a:cubicBezTo>
                  <a:cubicBezTo>
                    <a:pt x="16830" y="1285"/>
                    <a:pt x="16830" y="1285"/>
                    <a:pt x="16830" y="1285"/>
                  </a:cubicBezTo>
                  <a:cubicBezTo>
                    <a:pt x="16675" y="1285"/>
                    <a:pt x="16675" y="1285"/>
                    <a:pt x="16675" y="1285"/>
                  </a:cubicBezTo>
                  <a:cubicBezTo>
                    <a:pt x="15827" y="308"/>
                    <a:pt x="15827" y="308"/>
                    <a:pt x="15827" y="308"/>
                  </a:cubicBezTo>
                  <a:cubicBezTo>
                    <a:pt x="15827" y="1285"/>
                    <a:pt x="15827" y="1285"/>
                    <a:pt x="15827" y="1285"/>
                  </a:cubicBezTo>
                  <a:cubicBezTo>
                    <a:pt x="15656" y="1285"/>
                    <a:pt x="15656" y="1285"/>
                    <a:pt x="15656" y="1285"/>
                  </a:cubicBezTo>
                  <a:cubicBezTo>
                    <a:pt x="15656" y="16"/>
                    <a:pt x="15656" y="16"/>
                    <a:pt x="15656" y="16"/>
                  </a:cubicBezTo>
                  <a:cubicBezTo>
                    <a:pt x="15803" y="16"/>
                    <a:pt x="15803" y="16"/>
                    <a:pt x="15803" y="16"/>
                  </a:cubicBezTo>
                  <a:cubicBezTo>
                    <a:pt x="16658" y="1002"/>
                    <a:pt x="16658" y="1002"/>
                    <a:pt x="16658" y="1002"/>
                  </a:cubicBezTo>
                  <a:lnTo>
                    <a:pt x="16658" y="16"/>
                  </a:lnTo>
                  <a:close/>
                  <a:moveTo>
                    <a:pt x="17477" y="16"/>
                  </a:moveTo>
                  <a:cubicBezTo>
                    <a:pt x="17658" y="16"/>
                    <a:pt x="17658" y="16"/>
                    <a:pt x="17658" y="16"/>
                  </a:cubicBezTo>
                  <a:cubicBezTo>
                    <a:pt x="17658" y="1285"/>
                    <a:pt x="17658" y="1285"/>
                    <a:pt x="17658" y="1285"/>
                  </a:cubicBezTo>
                  <a:cubicBezTo>
                    <a:pt x="17477" y="1285"/>
                    <a:pt x="17477" y="1285"/>
                    <a:pt x="17477" y="1285"/>
                  </a:cubicBezTo>
                  <a:lnTo>
                    <a:pt x="17477" y="16"/>
                  </a:lnTo>
                  <a:close/>
                  <a:moveTo>
                    <a:pt x="19320" y="16"/>
                  </a:moveTo>
                  <a:cubicBezTo>
                    <a:pt x="19493" y="16"/>
                    <a:pt x="19493" y="16"/>
                    <a:pt x="19493" y="16"/>
                  </a:cubicBezTo>
                  <a:cubicBezTo>
                    <a:pt x="19493" y="1285"/>
                    <a:pt x="19493" y="1285"/>
                    <a:pt x="19493" y="1285"/>
                  </a:cubicBezTo>
                  <a:cubicBezTo>
                    <a:pt x="19337" y="1285"/>
                    <a:pt x="19337" y="1285"/>
                    <a:pt x="19337" y="1285"/>
                  </a:cubicBezTo>
                  <a:cubicBezTo>
                    <a:pt x="18488" y="308"/>
                    <a:pt x="18488" y="308"/>
                    <a:pt x="18488" y="308"/>
                  </a:cubicBezTo>
                  <a:cubicBezTo>
                    <a:pt x="18488" y="1285"/>
                    <a:pt x="18488" y="1285"/>
                    <a:pt x="18488" y="1285"/>
                  </a:cubicBezTo>
                  <a:cubicBezTo>
                    <a:pt x="18317" y="1285"/>
                    <a:pt x="18317" y="1285"/>
                    <a:pt x="18317" y="1285"/>
                  </a:cubicBezTo>
                  <a:cubicBezTo>
                    <a:pt x="18317" y="16"/>
                    <a:pt x="18317" y="16"/>
                    <a:pt x="18317" y="16"/>
                  </a:cubicBezTo>
                  <a:cubicBezTo>
                    <a:pt x="18464" y="16"/>
                    <a:pt x="18464" y="16"/>
                    <a:pt x="18464" y="16"/>
                  </a:cubicBezTo>
                  <a:cubicBezTo>
                    <a:pt x="19320" y="1002"/>
                    <a:pt x="19320" y="1002"/>
                    <a:pt x="19320" y="1002"/>
                  </a:cubicBezTo>
                  <a:lnTo>
                    <a:pt x="19320" y="16"/>
                  </a:lnTo>
                  <a:close/>
                  <a:moveTo>
                    <a:pt x="20712" y="659"/>
                  </a:moveTo>
                  <a:cubicBezTo>
                    <a:pt x="21137" y="659"/>
                    <a:pt x="21137" y="659"/>
                    <a:pt x="21137" y="659"/>
                  </a:cubicBezTo>
                  <a:cubicBezTo>
                    <a:pt x="21137" y="1198"/>
                    <a:pt x="21137" y="1198"/>
                    <a:pt x="21137" y="1198"/>
                  </a:cubicBezTo>
                  <a:cubicBezTo>
                    <a:pt x="20981" y="1266"/>
                    <a:pt x="20826" y="1300"/>
                    <a:pt x="20673" y="1300"/>
                  </a:cubicBezTo>
                  <a:cubicBezTo>
                    <a:pt x="20463" y="1300"/>
                    <a:pt x="20294" y="1239"/>
                    <a:pt x="20169" y="1115"/>
                  </a:cubicBezTo>
                  <a:cubicBezTo>
                    <a:pt x="20043" y="994"/>
                    <a:pt x="19980" y="842"/>
                    <a:pt x="19980" y="662"/>
                  </a:cubicBezTo>
                  <a:cubicBezTo>
                    <a:pt x="19980" y="473"/>
                    <a:pt x="20045" y="314"/>
                    <a:pt x="20176" y="189"/>
                  </a:cubicBezTo>
                  <a:cubicBezTo>
                    <a:pt x="20306" y="63"/>
                    <a:pt x="20469" y="0"/>
                    <a:pt x="20666" y="0"/>
                  </a:cubicBezTo>
                  <a:cubicBezTo>
                    <a:pt x="20736" y="0"/>
                    <a:pt x="20804" y="8"/>
                    <a:pt x="20869" y="22"/>
                  </a:cubicBezTo>
                  <a:cubicBezTo>
                    <a:pt x="20933" y="39"/>
                    <a:pt x="21014" y="66"/>
                    <a:pt x="21112" y="109"/>
                  </a:cubicBezTo>
                  <a:cubicBezTo>
                    <a:pt x="21112" y="293"/>
                    <a:pt x="21112" y="293"/>
                    <a:pt x="21112" y="293"/>
                  </a:cubicBezTo>
                  <a:cubicBezTo>
                    <a:pt x="20961" y="205"/>
                    <a:pt x="20811" y="161"/>
                    <a:pt x="20661" y="161"/>
                  </a:cubicBezTo>
                  <a:cubicBezTo>
                    <a:pt x="20523" y="161"/>
                    <a:pt x="20407" y="209"/>
                    <a:pt x="20311" y="303"/>
                  </a:cubicBezTo>
                  <a:cubicBezTo>
                    <a:pt x="20215" y="397"/>
                    <a:pt x="20169" y="514"/>
                    <a:pt x="20169" y="651"/>
                  </a:cubicBezTo>
                  <a:cubicBezTo>
                    <a:pt x="20169" y="795"/>
                    <a:pt x="20215" y="913"/>
                    <a:pt x="20311" y="1004"/>
                  </a:cubicBezTo>
                  <a:cubicBezTo>
                    <a:pt x="20407" y="1096"/>
                    <a:pt x="20528" y="1142"/>
                    <a:pt x="20678" y="1142"/>
                  </a:cubicBezTo>
                  <a:cubicBezTo>
                    <a:pt x="20750" y="1142"/>
                    <a:pt x="20838" y="1125"/>
                    <a:pt x="20939" y="1092"/>
                  </a:cubicBezTo>
                  <a:cubicBezTo>
                    <a:pt x="20956" y="1087"/>
                    <a:pt x="20956" y="1087"/>
                    <a:pt x="20956" y="1087"/>
                  </a:cubicBezTo>
                  <a:cubicBezTo>
                    <a:pt x="20956" y="821"/>
                    <a:pt x="20956" y="821"/>
                    <a:pt x="20956" y="821"/>
                  </a:cubicBezTo>
                  <a:cubicBezTo>
                    <a:pt x="20712" y="821"/>
                    <a:pt x="20712" y="821"/>
                    <a:pt x="20712" y="821"/>
                  </a:cubicBezTo>
                  <a:lnTo>
                    <a:pt x="20712" y="65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dirty="0">
                <a:solidFill>
                  <a:schemeClr val="tx1">
                    <a:alpha val="0"/>
                  </a:schemeClr>
                </a:solidFill>
              </a:endParaRPr>
            </a:p>
          </p:txBody>
        </p:sp>
      </p:grpSp>
      <p:sp>
        <p:nvSpPr>
          <p:cNvPr id="18" name="Text Placeholder 17"/>
          <p:cNvSpPr>
            <a:spLocks noGrp="1"/>
          </p:cNvSpPr>
          <p:nvPr>
            <p:ph type="body" sz="quarter" idx="16" hasCustomPrompt="1"/>
          </p:nvPr>
        </p:nvSpPr>
        <p:spPr>
          <a:xfrm>
            <a:off x="1752600" y="6529254"/>
            <a:ext cx="5867400" cy="187537"/>
          </a:xfrm>
        </p:spPr>
        <p:txBody>
          <a:bodyPr/>
          <a:lstStyle>
            <a:lvl1pPr marL="0" indent="0">
              <a:buNone/>
              <a:defRPr sz="1200" baseline="0"/>
            </a:lvl1pPr>
          </a:lstStyle>
          <a:p>
            <a:pPr lvl="0"/>
            <a:r>
              <a:rPr lang="en-US" dirty="0" smtClean="0"/>
              <a:t>Click to add copyright line</a:t>
            </a:r>
            <a:endParaRPr lang="en-IN"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Tree>
    <p:extLst>
      <p:ext uri="{BB962C8B-B14F-4D97-AF65-F5344CB8AC3E}">
        <p14:creationId xmlns:p14="http://schemas.microsoft.com/office/powerpoint/2010/main" val="32128624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FA3"/>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defRPr/>
            </a:lvl1pPr>
            <a:lvl2pPr>
              <a:buClr>
                <a:srgbClr val="007FA3"/>
              </a:buClr>
              <a:defRPr/>
            </a:lvl2pPr>
            <a:lvl3pPr marL="1143000" indent="-228600">
              <a:buClr>
                <a:srgbClr val="007FA3"/>
              </a:buClr>
              <a:buFont typeface="Wingdings" panose="05000000000000000000" pitchFamily="2" charset="2"/>
              <a:buChar char="§"/>
              <a:defRPr/>
            </a:lvl3pPr>
            <a:lvl4pPr marL="1600200" indent="-228600">
              <a:buClr>
                <a:srgbClr val="007FA3"/>
              </a:buClr>
              <a:buFont typeface="Courier New" panose="02070309020205020404" pitchFamily="49" charset="0"/>
              <a:buChar char="o"/>
              <a:defRPr/>
            </a:lvl4pPr>
            <a:lvl5pPr>
              <a:buClr>
                <a:srgbClr val="007FA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3266913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302290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FA3"/>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1903391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FA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290735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7FA3"/>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3774048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59424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3411500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B2BB6-F28E-9845-85CB-10779AE9B19C}" type="datetimeFigureOut">
              <a:rPr lang="en-US" smtClean="0"/>
              <a:t>9/12/2018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4FB1014-C7C1-BA4F-B3E6-2ED84CE1FEF6}" type="slidenum">
              <a:rPr lang="en-US" smtClean="0"/>
              <a:t>‹#›</a:t>
            </a:fld>
            <a:endParaRPr lang="en-US" dirty="0"/>
          </a:p>
        </p:txBody>
      </p:sp>
    </p:spTree>
    <p:extLst>
      <p:ext uri="{BB962C8B-B14F-4D97-AF65-F5344CB8AC3E}">
        <p14:creationId xmlns:p14="http://schemas.microsoft.com/office/powerpoint/2010/main" val="2365144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B2BB6-F28E-9845-85CB-10779AE9B19C}" type="datetimeFigureOut">
              <a:rPr lang="en-US" smtClean="0"/>
              <a:t>9/12/2018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B1014-C7C1-BA4F-B3E6-2ED84CE1FEF6}" type="slidenum">
              <a:rPr lang="en-US" smtClean="0"/>
              <a:t>‹#›</a:t>
            </a:fld>
            <a:endParaRPr lang="en-US" dirty="0"/>
          </a:p>
        </p:txBody>
      </p:sp>
      <p:pic>
        <p:nvPicPr>
          <p:cNvPr id="9" name="Shape 23" descr="Pearson Logo"/>
          <p:cNvPicPr preferRelativeResize="0"/>
          <p:nvPr userDrawn="1"/>
        </p:nvPicPr>
        <p:blipFill rotWithShape="1">
          <a:blip r:embed="rId14">
            <a:alphaModFix/>
          </a:blip>
          <a:srcRect/>
          <a:stretch/>
        </p:blipFill>
        <p:spPr>
          <a:xfrm>
            <a:off x="7990972" y="6128914"/>
            <a:ext cx="695828" cy="492969"/>
          </a:xfrm>
          <a:prstGeom prst="rect">
            <a:avLst/>
          </a:prstGeom>
          <a:noFill/>
          <a:ln>
            <a:noFill/>
          </a:ln>
        </p:spPr>
      </p:pic>
      <p:sp>
        <p:nvSpPr>
          <p:cNvPr id="10" name="Footer Placeholder 4"/>
          <p:cNvSpPr txBox="1">
            <a:spLocks/>
          </p:cNvSpPr>
          <p:nvPr userDrawn="1"/>
        </p:nvSpPr>
        <p:spPr>
          <a:xfrm>
            <a:off x="-123601" y="6375399"/>
            <a:ext cx="6934200" cy="327025"/>
          </a:xfrm>
          <a:prstGeom prst="rect">
            <a:avLst/>
          </a:prstGeom>
        </p:spPr>
        <p:txBody>
          <a:bodyPr vert="horz" lIns="91440" tIns="45720" rIns="91440" bIns="45720" rtlCol="0" anchor="ctr"/>
          <a:lstStyle>
            <a:defPPr>
              <a:defRPr lang="en-US"/>
            </a:defPPr>
            <a:lvl1pPr marL="0" algn="ctr" defTabSz="457200" rtl="0" eaLnBrk="1" latinLnBrk="0" hangingPunct="1">
              <a:defRPr sz="700" kern="1200">
                <a:solidFill>
                  <a:schemeClr val="tx1"/>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200" b="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lvl="2" algn="ctr"/>
            <a:r>
              <a:rPr lang="en-US" dirty="0" smtClean="0"/>
              <a:t>Copyright © 2018, 2014, 2011 Pearson Education, Inc. All Rights Reserved</a:t>
            </a:r>
            <a:endParaRPr lang="en-US" dirty="0"/>
          </a:p>
        </p:txBody>
      </p:sp>
    </p:spTree>
    <p:extLst>
      <p:ext uri="{BB962C8B-B14F-4D97-AF65-F5344CB8AC3E}">
        <p14:creationId xmlns:p14="http://schemas.microsoft.com/office/powerpoint/2010/main" val="2223067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
            <a:ext cx="8382000" cy="1022534"/>
          </a:xfrm>
        </p:spPr>
        <p:txBody>
          <a:bodyPr>
            <a:normAutofit/>
          </a:bodyPr>
          <a:lstStyle/>
          <a:p>
            <a:pPr lvl="0" algn="l" defTabSz="914400">
              <a:defRPr/>
            </a:pPr>
            <a:r>
              <a:rPr lang="en-US" altLang="en-US" b="1" kern="0" dirty="0">
                <a:solidFill>
                  <a:srgbClr val="007FA3"/>
                </a:solidFill>
                <a:ea typeface="+mn-ea"/>
                <a:cs typeface="Arial" panose="020B0604020202020204" pitchFamily="34" charset="0"/>
                <a:sym typeface="Times New Roman" panose="02020603050405020304" pitchFamily="18" charset="0"/>
              </a:rPr>
              <a:t>International Economics</a:t>
            </a:r>
          </a:p>
        </p:txBody>
      </p:sp>
      <p:sp>
        <p:nvSpPr>
          <p:cNvPr id="7" name="Text Placeholder 2"/>
          <p:cNvSpPr>
            <a:spLocks noGrp="1"/>
          </p:cNvSpPr>
          <p:nvPr>
            <p:ph type="body" sz="quarter" idx="13"/>
          </p:nvPr>
        </p:nvSpPr>
        <p:spPr>
          <a:xfrm>
            <a:off x="457200" y="1067131"/>
            <a:ext cx="8229600" cy="478970"/>
          </a:xfrm>
        </p:spPr>
        <p:txBody>
          <a:bodyPr/>
          <a:lstStyle/>
          <a:p>
            <a:r>
              <a:rPr lang="en-US" sz="3600" dirty="0" smtClean="0"/>
              <a:t>Seventh Edition</a:t>
            </a:r>
          </a:p>
        </p:txBody>
      </p:sp>
      <p:sp>
        <p:nvSpPr>
          <p:cNvPr id="4" name="Text Placeholder 3"/>
          <p:cNvSpPr>
            <a:spLocks noGrp="1"/>
          </p:cNvSpPr>
          <p:nvPr>
            <p:ph type="body" sz="quarter" idx="14"/>
          </p:nvPr>
        </p:nvSpPr>
        <p:spPr/>
        <p:txBody>
          <a:bodyPr/>
          <a:lstStyle/>
          <a:p>
            <a:pPr algn="ctr"/>
            <a:r>
              <a:rPr lang="en-IN" sz="4000" b="1" dirty="0"/>
              <a:t>Chapter </a:t>
            </a:r>
            <a:r>
              <a:rPr lang="en-IN" sz="4000" b="1" dirty="0" smtClean="0"/>
              <a:t>9</a:t>
            </a:r>
            <a:endParaRPr lang="en-IN" sz="4000" dirty="0"/>
          </a:p>
        </p:txBody>
      </p:sp>
      <p:sp>
        <p:nvSpPr>
          <p:cNvPr id="5" name="Text Placeholder 4"/>
          <p:cNvSpPr>
            <a:spLocks noGrp="1"/>
          </p:cNvSpPr>
          <p:nvPr>
            <p:ph type="body" sz="quarter" idx="15"/>
          </p:nvPr>
        </p:nvSpPr>
        <p:spPr>
          <a:xfrm>
            <a:off x="5029200" y="3322637"/>
            <a:ext cx="3657600" cy="2925763"/>
          </a:xfrm>
        </p:spPr>
        <p:txBody>
          <a:bodyPr/>
          <a:lstStyle/>
          <a:p>
            <a:pPr algn="ctr"/>
            <a:r>
              <a:rPr lang="en-US" sz="3600" dirty="0">
                <a:ea typeface="Verdana" panose="020B0604030504040204" pitchFamily="34" charset="0"/>
                <a:cs typeface="Arial" panose="020B0604020202020204" pitchFamily="34" charset="0"/>
              </a:rPr>
              <a:t>Trade and the Balance of Payments</a:t>
            </a:r>
          </a:p>
        </p:txBody>
      </p:sp>
      <p:pic>
        <p:nvPicPr>
          <p:cNvPr id="9" name="Picture 2" descr="Front Cover: International Economics Seventh Edition by Gerbe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0439" y="1838303"/>
            <a:ext cx="3518969" cy="4410097"/>
          </a:xfrm>
          <a:prstGeom prst="rect">
            <a:avLst/>
          </a:prstGeom>
        </p:spPr>
      </p:pic>
      <p:sp>
        <p:nvSpPr>
          <p:cNvPr id="3" name="Text Placeholder 5"/>
          <p:cNvSpPr>
            <a:spLocks noGrp="1"/>
          </p:cNvSpPr>
          <p:nvPr>
            <p:ph type="body" sz="quarter" idx="16"/>
          </p:nvPr>
        </p:nvSpPr>
        <p:spPr>
          <a:xfrm>
            <a:off x="1752600" y="6477598"/>
            <a:ext cx="5867400" cy="328746"/>
          </a:xfrm>
        </p:spPr>
        <p:txBody>
          <a:bodyPr>
            <a:normAutofit fontScale="40000" lnSpcReduction="20000"/>
          </a:bodyPr>
          <a:lstStyle/>
          <a:p>
            <a:r>
              <a:rPr lang="en-US" sz="3600" dirty="0"/>
              <a:t>Copyright © 2018, 2014, 2011 Pearson Education, Inc. All Rights Reserved</a:t>
            </a:r>
          </a:p>
          <a:p>
            <a:endParaRPr lang="en-US" dirty="0"/>
          </a:p>
        </p:txBody>
      </p:sp>
    </p:spTree>
    <p:extLst>
      <p:ext uri="{BB962C8B-B14F-4D97-AF65-F5344CB8AC3E}">
        <p14:creationId xmlns:p14="http://schemas.microsoft.com/office/powerpoint/2010/main" val="1725004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Financial </a:t>
            </a:r>
            <a:r>
              <a:rPr lang="en-US" dirty="0"/>
              <a:t>A</a:t>
            </a:r>
            <a:r>
              <a:rPr lang="en-US" dirty="0" smtClean="0"/>
              <a:t>ccount </a:t>
            </a:r>
            <a:r>
              <a:rPr lang="en-US" sz="2800" dirty="0" smtClean="0"/>
              <a:t>(1 of 9)</a:t>
            </a:r>
            <a:endParaRPr lang="en-US" sz="2800" dirty="0"/>
          </a:p>
        </p:txBody>
      </p:sp>
      <p:sp>
        <p:nvSpPr>
          <p:cNvPr id="3" name="Content Placeholder 2" descr="Figure 9.1 shows a times series of the U.S. current account balance from 1960 to 2014.  On the vertical axis the current account balance is measured in percents, as a share of GDP.  The balance is in surplus until approximately 1970.  In the 1970s it is a combination of surplus and deficits.  In the 1980s it is in deficit, and again in the 1990s and 2000s after one year of surplus in 1991.  " title="Figure 9.1"/>
          <p:cNvSpPr>
            <a:spLocks noGrp="1"/>
          </p:cNvSpPr>
          <p:nvPr>
            <p:ph idx="1"/>
          </p:nvPr>
        </p:nvSpPr>
        <p:spPr/>
        <p:txBody>
          <a:bodyPr>
            <a:normAutofit fontScale="85000" lnSpcReduction="20000"/>
          </a:bodyPr>
          <a:lstStyle/>
          <a:p>
            <a:r>
              <a:rPr lang="en-US" dirty="0" smtClean="0"/>
              <a:t>The financial account is a record of financial flows between countries.</a:t>
            </a:r>
          </a:p>
          <a:p>
            <a:endParaRPr lang="en-US" dirty="0"/>
          </a:p>
          <a:p>
            <a:r>
              <a:rPr lang="en-US" dirty="0" smtClean="0"/>
              <a:t>Financial flows represent the purchase of foreign assets by home country residents and the sale of home country assets to foreign residents.</a:t>
            </a:r>
          </a:p>
          <a:p>
            <a:endParaRPr lang="en-US" dirty="0"/>
          </a:p>
          <a:p>
            <a:r>
              <a:rPr lang="en-US" dirty="0" smtClean="0"/>
              <a:t>There are three main accounting categories and many types of financial assets.</a:t>
            </a:r>
          </a:p>
          <a:p>
            <a:pPr lvl="1"/>
            <a:r>
              <a:rPr lang="en-US" dirty="0" smtClean="0"/>
              <a:t>Net acquisition of financial assets;</a:t>
            </a:r>
          </a:p>
          <a:p>
            <a:pPr lvl="1"/>
            <a:r>
              <a:rPr lang="en-US" dirty="0" smtClean="0"/>
              <a:t>Net incurrence of financial liabilities;</a:t>
            </a:r>
          </a:p>
          <a:p>
            <a:pPr lvl="1"/>
            <a:r>
              <a:rPr lang="en-US" dirty="0" smtClean="0"/>
              <a:t>Changes in financial derivatives.</a:t>
            </a:r>
          </a:p>
          <a:p>
            <a:pPr marL="0" indent="0" algn="ctr">
              <a:buNone/>
            </a:pPr>
            <a:endParaRPr lang="en-US" dirty="0"/>
          </a:p>
        </p:txBody>
      </p:sp>
    </p:spTree>
    <p:extLst>
      <p:ext uri="{BB962C8B-B14F-4D97-AF65-F5344CB8AC3E}">
        <p14:creationId xmlns:p14="http://schemas.microsoft.com/office/powerpoint/2010/main" val="3942479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(2 </a:t>
            </a:r>
            <a:r>
              <a:rPr lang="en-US" sz="2800" dirty="0"/>
              <a:t>of 9)</a:t>
            </a:r>
            <a:endParaRPr lang="en-US" dirty="0"/>
          </a:p>
        </p:txBody>
      </p:sp>
      <p:sp>
        <p:nvSpPr>
          <p:cNvPr id="3" name="Content Placeholder 2" descr="Figure 9.1 shows a times series of the U.S. current account balance from 1960 to 2014.  On the vertical axis the current account balance is measured in percents, as a share of GDP.  The balance is in surplus until approximately 1970.  In the 1970s it is a combination of surplus and deficits.  In the 1980s it is in deficit, and again in the 1990s and 2000s after one year of surplus in 1991.  " title="Figure 9.1"/>
          <p:cNvSpPr>
            <a:spLocks noGrp="1"/>
          </p:cNvSpPr>
          <p:nvPr>
            <p:ph idx="1"/>
          </p:nvPr>
        </p:nvSpPr>
        <p:spPr/>
        <p:txBody>
          <a:bodyPr>
            <a:normAutofit fontScale="70000" lnSpcReduction="20000"/>
          </a:bodyPr>
          <a:lstStyle/>
          <a:p>
            <a:r>
              <a:rPr lang="en-US" dirty="0" smtClean="0"/>
              <a:t>Net acquisition of financial assets.</a:t>
            </a:r>
          </a:p>
          <a:p>
            <a:pPr lvl="1"/>
            <a:r>
              <a:rPr lang="en-US" dirty="0" smtClean="0"/>
              <a:t>Purchases of foreign financial assets;</a:t>
            </a:r>
          </a:p>
          <a:p>
            <a:pPr lvl="1"/>
            <a:r>
              <a:rPr lang="en-US" dirty="0" smtClean="0"/>
              <a:t>Includes items such as real estate, businesses, stocks, bonds, bank loans, monetary gold, foreign currencies;</a:t>
            </a:r>
          </a:p>
          <a:p>
            <a:pPr lvl="1"/>
            <a:r>
              <a:rPr lang="en-US" dirty="0" smtClean="0"/>
              <a:t>A positive net acquisition means a country is buying more foreign assets than it sells;</a:t>
            </a:r>
          </a:p>
          <a:p>
            <a:pPr lvl="1"/>
            <a:r>
              <a:rPr lang="en-US" dirty="0" smtClean="0"/>
              <a:t>A form of lending to foreigners.</a:t>
            </a:r>
          </a:p>
          <a:p>
            <a:endParaRPr lang="en-US" dirty="0"/>
          </a:p>
          <a:p>
            <a:r>
              <a:rPr lang="en-US" dirty="0" smtClean="0"/>
              <a:t>Net incurrence of liabilities.</a:t>
            </a:r>
          </a:p>
          <a:p>
            <a:pPr lvl="1"/>
            <a:r>
              <a:rPr lang="en-US" dirty="0" smtClean="0"/>
              <a:t>Foreign purchase of home country assets;</a:t>
            </a:r>
          </a:p>
          <a:p>
            <a:pPr lvl="1"/>
            <a:r>
              <a:rPr lang="en-US" dirty="0" smtClean="0"/>
              <a:t>The same items as above;</a:t>
            </a:r>
          </a:p>
          <a:p>
            <a:pPr lvl="1"/>
            <a:r>
              <a:rPr lang="en-US" dirty="0" smtClean="0"/>
              <a:t>A positive net incurrence of liabilities means that foreigners are buying more home country assets than they are selling;</a:t>
            </a:r>
          </a:p>
          <a:p>
            <a:pPr lvl="1"/>
            <a:r>
              <a:rPr lang="en-US" dirty="0" smtClean="0"/>
              <a:t>A form of borrowing from abroad.</a:t>
            </a:r>
          </a:p>
          <a:p>
            <a:pPr marL="457200" lvl="1" indent="0">
              <a:buNone/>
            </a:pPr>
            <a:endParaRPr lang="en-US" dirty="0"/>
          </a:p>
        </p:txBody>
      </p:sp>
    </p:spTree>
    <p:extLst>
      <p:ext uri="{BB962C8B-B14F-4D97-AF65-F5344CB8AC3E}">
        <p14:creationId xmlns:p14="http://schemas.microsoft.com/office/powerpoint/2010/main" val="896305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(3 </a:t>
            </a:r>
            <a:r>
              <a:rPr lang="en-US" sz="2800" dirty="0"/>
              <a:t>of 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7784337"/>
              </p:ext>
            </p:extLst>
          </p:nvPr>
        </p:nvGraphicFramePr>
        <p:xfrm>
          <a:off x="457200" y="1600200"/>
          <a:ext cx="8229600" cy="4079240"/>
        </p:xfrm>
        <a:graphic>
          <a:graphicData uri="http://schemas.openxmlformats.org/drawingml/2006/table">
            <a:tbl>
              <a:tblPr firstRow="1" bandRow="1">
                <a:tableStyleId>{5FD0F851-EC5A-4D38-B0AD-8093EC10F338}</a:tableStyleId>
              </a:tblPr>
              <a:tblGrid>
                <a:gridCol w="5507913">
                  <a:extLst>
                    <a:ext uri="{9D8B030D-6E8A-4147-A177-3AD203B41FA5}">
                      <a16:colId xmlns:a16="http://schemas.microsoft.com/office/drawing/2014/main" val="20000"/>
                    </a:ext>
                  </a:extLst>
                </a:gridCol>
                <a:gridCol w="2721687">
                  <a:extLst>
                    <a:ext uri="{9D8B030D-6E8A-4147-A177-3AD203B41FA5}">
                      <a16:colId xmlns:a16="http://schemas.microsoft.com/office/drawing/2014/main" val="20001"/>
                    </a:ext>
                  </a:extLst>
                </a:gridCol>
              </a:tblGrid>
              <a:tr h="370840">
                <a:tc>
                  <a:txBody>
                    <a:bodyPr/>
                    <a:lstStyle/>
                    <a:p>
                      <a:r>
                        <a:rPr lang="en-US" dirty="0" smtClean="0"/>
                        <a:t>U.S. Balance of Payments,</a:t>
                      </a:r>
                      <a:r>
                        <a:rPr lang="en-US" baseline="0" dirty="0" smtClean="0"/>
                        <a:t> 2014</a:t>
                      </a:r>
                      <a:endParaRPr lang="en-US" dirty="0"/>
                    </a:p>
                  </a:txBody>
                  <a:tcPr/>
                </a:tc>
                <a:tc>
                  <a:txBody>
                    <a:bodyPr/>
                    <a:lstStyle/>
                    <a:p>
                      <a:r>
                        <a:rPr lang="en-US" dirty="0" smtClean="0"/>
                        <a:t>Billions of dollars</a:t>
                      </a:r>
                      <a:endParaRPr lang="en-US" dirty="0"/>
                    </a:p>
                  </a:txBody>
                  <a:tcPr/>
                </a:tc>
                <a:extLst>
                  <a:ext uri="{0D108BD9-81ED-4DB2-BD59-A6C34878D82A}">
                    <a16:rowId xmlns:a16="http://schemas.microsoft.com/office/drawing/2014/main" val="10000"/>
                  </a:ext>
                </a:extLst>
              </a:tr>
              <a:tr h="370840">
                <a:tc>
                  <a:txBody>
                    <a:bodyPr/>
                    <a:lstStyle/>
                    <a:p>
                      <a:r>
                        <a:rPr lang="en-US" dirty="0" smtClean="0"/>
                        <a:t>1.  Current account balance</a:t>
                      </a:r>
                      <a:endParaRPr lang="en-US" dirty="0"/>
                    </a:p>
                  </a:txBody>
                  <a:tcPr/>
                </a:tc>
                <a:tc>
                  <a:txBody>
                    <a:bodyPr/>
                    <a:lstStyle/>
                    <a:p>
                      <a:pPr algn="ctr"/>
                      <a:r>
                        <a:rPr lang="en-US" dirty="0" smtClean="0"/>
                        <a:t>-390</a:t>
                      </a:r>
                      <a:endParaRPr lang="en-US" dirty="0"/>
                    </a:p>
                  </a:txBody>
                  <a:tcPr/>
                </a:tc>
                <a:extLst>
                  <a:ext uri="{0D108BD9-81ED-4DB2-BD59-A6C34878D82A}">
                    <a16:rowId xmlns:a16="http://schemas.microsoft.com/office/drawing/2014/main" val="10001"/>
                  </a:ext>
                </a:extLst>
              </a:tr>
              <a:tr h="370840">
                <a:tc>
                  <a:txBody>
                    <a:bodyPr/>
                    <a:lstStyle/>
                    <a:p>
                      <a:r>
                        <a:rPr lang="en-US" dirty="0" smtClean="0"/>
                        <a:t>2.  Capital</a:t>
                      </a:r>
                      <a:r>
                        <a:rPr lang="en-US" baseline="0" dirty="0" smtClean="0"/>
                        <a:t> account balance</a:t>
                      </a:r>
                      <a:endParaRPr lang="en-US" dirty="0"/>
                    </a:p>
                  </a:txBody>
                  <a:tcPr/>
                </a:tc>
                <a:tc>
                  <a:txBody>
                    <a:bodyPr/>
                    <a:lstStyle/>
                    <a:p>
                      <a:pPr algn="ctr"/>
                      <a:r>
                        <a:rPr lang="en-US" dirty="0" smtClean="0"/>
                        <a:t>0</a:t>
                      </a:r>
                      <a:endParaRPr lang="en-US" dirty="0"/>
                    </a:p>
                  </a:txBody>
                  <a:tcPr/>
                </a:tc>
                <a:extLst>
                  <a:ext uri="{0D108BD9-81ED-4DB2-BD59-A6C34878D82A}">
                    <a16:rowId xmlns:a16="http://schemas.microsoft.com/office/drawing/2014/main" val="10002"/>
                  </a:ext>
                </a:extLst>
              </a:tr>
              <a:tr h="370840">
                <a:tc>
                  <a:txBody>
                    <a:bodyPr/>
                    <a:lstStyle/>
                    <a:p>
                      <a:pPr marL="342900" indent="-342900">
                        <a:buAutoNum type="arabicPeriod" startAt="3"/>
                      </a:pPr>
                      <a:r>
                        <a:rPr lang="en-US" dirty="0" smtClean="0"/>
                        <a:t>Financial account</a:t>
                      </a:r>
                    </a:p>
                  </a:txBody>
                  <a:tcPr/>
                </a:tc>
                <a:tc>
                  <a:txBody>
                    <a:bodyPr/>
                    <a:lstStyle/>
                    <a:p>
                      <a:pPr algn="ctr"/>
                      <a:endParaRPr lang="en-US" dirty="0"/>
                    </a:p>
                  </a:txBody>
                  <a:tcPr/>
                </a:tc>
                <a:extLst>
                  <a:ext uri="{0D108BD9-81ED-4DB2-BD59-A6C34878D82A}">
                    <a16:rowId xmlns:a16="http://schemas.microsoft.com/office/drawing/2014/main" val="10003"/>
                  </a:ext>
                </a:extLst>
              </a:tr>
              <a:tr h="370840">
                <a:tc>
                  <a:txBody>
                    <a:bodyPr/>
                    <a:lstStyle/>
                    <a:p>
                      <a:pPr marL="182880"/>
                      <a:r>
                        <a:rPr lang="en-US" dirty="0" smtClean="0"/>
                        <a:t>3a.  Net acquisition of financial assets</a:t>
                      </a:r>
                      <a:endParaRPr lang="en-US" dirty="0"/>
                    </a:p>
                  </a:txBody>
                  <a:tcPr/>
                </a:tc>
                <a:tc>
                  <a:txBody>
                    <a:bodyPr/>
                    <a:lstStyle/>
                    <a:p>
                      <a:pPr algn="ctr"/>
                      <a:r>
                        <a:rPr lang="en-US" dirty="0" smtClean="0"/>
                        <a:t>792</a:t>
                      </a:r>
                      <a:endParaRPr lang="en-US" dirty="0"/>
                    </a:p>
                  </a:txBody>
                  <a:tcPr/>
                </a:tc>
                <a:extLst>
                  <a:ext uri="{0D108BD9-81ED-4DB2-BD59-A6C34878D82A}">
                    <a16:rowId xmlns:a16="http://schemas.microsoft.com/office/drawing/2014/main" val="10004"/>
                  </a:ext>
                </a:extLst>
              </a:tr>
              <a:tr h="370840">
                <a:tc>
                  <a:txBody>
                    <a:bodyPr/>
                    <a:lstStyle/>
                    <a:p>
                      <a:pPr marL="182880"/>
                      <a:r>
                        <a:rPr lang="en-US" dirty="0" smtClean="0"/>
                        <a:t>3b.  Net incurrence of financial </a:t>
                      </a:r>
                      <a:r>
                        <a:rPr lang="en-US" dirty="0" smtClean="0"/>
                        <a:t>liabilities</a:t>
                      </a:r>
                      <a:endParaRPr lang="en-US" dirty="0"/>
                    </a:p>
                  </a:txBody>
                  <a:tcPr/>
                </a:tc>
                <a:tc>
                  <a:txBody>
                    <a:bodyPr/>
                    <a:lstStyle/>
                    <a:p>
                      <a:pPr algn="ctr"/>
                      <a:r>
                        <a:rPr lang="en-US" dirty="0" smtClean="0"/>
                        <a:t>977</a:t>
                      </a:r>
                      <a:endParaRPr lang="en-US" dirty="0"/>
                    </a:p>
                  </a:txBody>
                  <a:tcPr/>
                </a:tc>
                <a:extLst>
                  <a:ext uri="{0D108BD9-81ED-4DB2-BD59-A6C34878D82A}">
                    <a16:rowId xmlns:a16="http://schemas.microsoft.com/office/drawing/2014/main" val="10005"/>
                  </a:ext>
                </a:extLst>
              </a:tr>
              <a:tr h="370840">
                <a:tc>
                  <a:txBody>
                    <a:bodyPr/>
                    <a:lstStyle/>
                    <a:p>
                      <a:pPr marL="182880"/>
                      <a:r>
                        <a:rPr lang="en-US" dirty="0" smtClean="0"/>
                        <a:t>3c.  Net change in financial derivatives</a:t>
                      </a:r>
                      <a:endParaRPr lang="en-US" dirty="0"/>
                    </a:p>
                  </a:txBody>
                  <a:tcPr/>
                </a:tc>
                <a:tc>
                  <a:txBody>
                    <a:bodyPr/>
                    <a:lstStyle/>
                    <a:p>
                      <a:pPr algn="ctr"/>
                      <a:r>
                        <a:rPr lang="en-US" dirty="0" smtClean="0"/>
                        <a:t>-54</a:t>
                      </a:r>
                      <a:endParaRPr lang="en-US" dirty="0"/>
                    </a:p>
                  </a:txBody>
                  <a:tcPr/>
                </a:tc>
                <a:extLst>
                  <a:ext uri="{0D108BD9-81ED-4DB2-BD59-A6C34878D82A}">
                    <a16:rowId xmlns:a16="http://schemas.microsoft.com/office/drawing/2014/main" val="10006"/>
                  </a:ext>
                </a:extLst>
              </a:tr>
              <a:tr h="370840">
                <a:tc>
                  <a:txBody>
                    <a:bodyPr/>
                    <a:lstStyle/>
                    <a:p>
                      <a:r>
                        <a:rPr lang="en-US" dirty="0" smtClean="0"/>
                        <a:t>4.  Statistical discrepancy</a:t>
                      </a:r>
                      <a:endParaRPr lang="en-US" dirty="0"/>
                    </a:p>
                  </a:txBody>
                  <a:tcPr/>
                </a:tc>
                <a:tc>
                  <a:txBody>
                    <a:bodyPr/>
                    <a:lstStyle/>
                    <a:p>
                      <a:pPr algn="ctr"/>
                      <a:r>
                        <a:rPr lang="en-US" dirty="0" smtClean="0"/>
                        <a:t>151</a:t>
                      </a:r>
                      <a:endParaRPr lang="en-US" dirty="0"/>
                    </a:p>
                  </a:txBody>
                  <a:tcPr/>
                </a:tc>
                <a:extLst>
                  <a:ext uri="{0D108BD9-81ED-4DB2-BD59-A6C34878D82A}">
                    <a16:rowId xmlns:a16="http://schemas.microsoft.com/office/drawing/2014/main" val="10007"/>
                  </a:ext>
                </a:extLst>
              </a:tr>
              <a:tr h="370840">
                <a:tc>
                  <a:txBody>
                    <a:bodyPr/>
                    <a:lstStyle/>
                    <a:p>
                      <a:r>
                        <a:rPr lang="en-US" dirty="0" smtClean="0"/>
                        <a:t>5.</a:t>
                      </a:r>
                      <a:r>
                        <a:rPr lang="en-US" baseline="0" dirty="0" smtClean="0"/>
                        <a:t>  Memoranda</a:t>
                      </a:r>
                      <a:endParaRPr lang="en-US" dirty="0"/>
                    </a:p>
                  </a:txBody>
                  <a:tcPr/>
                </a:tc>
                <a:tc>
                  <a:txBody>
                    <a:bodyPr/>
                    <a:lstStyle/>
                    <a:p>
                      <a:pPr algn="ctr"/>
                      <a:endParaRPr lang="en-US" dirty="0"/>
                    </a:p>
                  </a:txBody>
                  <a:tcPr/>
                </a:tc>
                <a:extLst>
                  <a:ext uri="{0D108BD9-81ED-4DB2-BD59-A6C34878D82A}">
                    <a16:rowId xmlns:a16="http://schemas.microsoft.com/office/drawing/2014/main" val="10008"/>
                  </a:ext>
                </a:extLst>
              </a:tr>
              <a:tr h="370840">
                <a:tc>
                  <a:txBody>
                    <a:bodyPr/>
                    <a:lstStyle/>
                    <a:p>
                      <a:pPr marL="182880"/>
                      <a:r>
                        <a:rPr lang="en-US" dirty="0" smtClean="0"/>
                        <a:t>5a.</a:t>
                      </a:r>
                      <a:r>
                        <a:rPr lang="en-US" baseline="0" dirty="0" smtClean="0"/>
                        <a:t>  Balance on current and capital accounts (1+2)</a:t>
                      </a:r>
                      <a:endParaRPr lang="en-US" dirty="0"/>
                    </a:p>
                  </a:txBody>
                  <a:tcPr/>
                </a:tc>
                <a:tc>
                  <a:txBody>
                    <a:bodyPr/>
                    <a:lstStyle/>
                    <a:p>
                      <a:pPr algn="ctr"/>
                      <a:r>
                        <a:rPr lang="en-US" dirty="0" smtClean="0"/>
                        <a:t>-390</a:t>
                      </a:r>
                      <a:endParaRPr lang="en-US" dirty="0"/>
                    </a:p>
                  </a:txBody>
                  <a:tcPr/>
                </a:tc>
                <a:extLst>
                  <a:ext uri="{0D108BD9-81ED-4DB2-BD59-A6C34878D82A}">
                    <a16:rowId xmlns:a16="http://schemas.microsoft.com/office/drawing/2014/main" val="10009"/>
                  </a:ext>
                </a:extLst>
              </a:tr>
              <a:tr h="370840">
                <a:tc>
                  <a:txBody>
                    <a:bodyPr/>
                    <a:lstStyle/>
                    <a:p>
                      <a:pPr marL="182880"/>
                      <a:r>
                        <a:rPr lang="en-US" dirty="0" smtClean="0"/>
                        <a:t>5b.  Balance on financial account (3a-3b+3c)</a:t>
                      </a:r>
                      <a:endParaRPr lang="en-US" dirty="0"/>
                    </a:p>
                  </a:txBody>
                  <a:tcPr/>
                </a:tc>
                <a:tc>
                  <a:txBody>
                    <a:bodyPr/>
                    <a:lstStyle/>
                    <a:p>
                      <a:pPr algn="ctr"/>
                      <a:r>
                        <a:rPr lang="en-US" dirty="0" smtClean="0"/>
                        <a:t>-239</a:t>
                      </a:r>
                      <a:endParaRPr lang="en-US"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213688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(4 </a:t>
            </a:r>
            <a:r>
              <a:rPr lang="en-US" sz="2800" dirty="0"/>
              <a:t>of 9)</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 positive net acquisition of financial assets is a credit.</a:t>
            </a:r>
          </a:p>
          <a:p>
            <a:endParaRPr lang="en-US" dirty="0" smtClean="0"/>
          </a:p>
          <a:p>
            <a:r>
              <a:rPr lang="en-US" dirty="0" smtClean="0"/>
              <a:t>A positive net incurrence of liabilities is a debit.</a:t>
            </a:r>
          </a:p>
          <a:p>
            <a:endParaRPr lang="en-US" dirty="0" smtClean="0"/>
          </a:p>
          <a:p>
            <a:r>
              <a:rPr lang="en-US" dirty="0" smtClean="0"/>
              <a:t>The statistical discrepancy is the measurement error in the accounts.</a:t>
            </a:r>
          </a:p>
          <a:p>
            <a:pPr lvl="1"/>
            <a:r>
              <a:rPr lang="en-US" dirty="0" smtClean="0"/>
              <a:t>In theory, the current account plus capital account </a:t>
            </a:r>
            <a:r>
              <a:rPr lang="en-US" dirty="0" smtClean="0"/>
              <a:t>equals the </a:t>
            </a:r>
            <a:r>
              <a:rPr lang="en-US" smtClean="0"/>
              <a:t>financial account.</a:t>
            </a:r>
            <a:endParaRPr lang="en-US" dirty="0" smtClean="0"/>
          </a:p>
          <a:p>
            <a:pPr lvl="1"/>
            <a:r>
              <a:rPr lang="en-US" dirty="0" smtClean="0"/>
              <a:t>In practice, there are measurement errors;  the statistical discrepancy equals the financial account balance minus the current plus capital account balances.  </a:t>
            </a:r>
            <a:endParaRPr lang="en-US" dirty="0"/>
          </a:p>
        </p:txBody>
      </p:sp>
    </p:spTree>
    <p:extLst>
      <p:ext uri="{BB962C8B-B14F-4D97-AF65-F5344CB8AC3E}">
        <p14:creationId xmlns:p14="http://schemas.microsoft.com/office/powerpoint/2010/main" val="1745307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(5 </a:t>
            </a:r>
            <a:r>
              <a:rPr lang="en-US" sz="2800" dirty="0"/>
              <a:t>of 9)</a:t>
            </a:r>
            <a:endParaRPr lang="en-US" dirty="0"/>
          </a:p>
        </p:txBody>
      </p:sp>
      <p:sp>
        <p:nvSpPr>
          <p:cNvPr id="3" name="Content Placeholder 2" descr="Figure 9.1 shows a times series of the U.S. current account balance from 1960 to 2014.  On the vertical axis the current account balance is measured in percents, as a share of GDP.  The balance is in surplus until approximately 1970.  In the 1970s it is a combination of surplus and deficits.  In the 1980s it is in deficit, and again in the 1990s and 2000s after one year of surplus in 1991.  " title="Figure 9.1"/>
          <p:cNvSpPr>
            <a:spLocks noGrp="1"/>
          </p:cNvSpPr>
          <p:nvPr>
            <p:ph idx="1"/>
          </p:nvPr>
        </p:nvSpPr>
        <p:spPr/>
        <p:txBody>
          <a:bodyPr>
            <a:normAutofit fontScale="85000" lnSpcReduction="20000"/>
          </a:bodyPr>
          <a:lstStyle/>
          <a:p>
            <a:r>
              <a:rPr lang="en-US" dirty="0" smtClean="0"/>
              <a:t>If a country has a current account deficit, it must be financed.</a:t>
            </a:r>
          </a:p>
          <a:p>
            <a:pPr lvl="1"/>
            <a:r>
              <a:rPr lang="en-US" dirty="0" smtClean="0"/>
              <a:t>The deficit implies that the country consumes more than it produces.</a:t>
            </a:r>
          </a:p>
          <a:p>
            <a:pPr lvl="1"/>
            <a:r>
              <a:rPr lang="en-US" dirty="0" smtClean="0"/>
              <a:t>The financial account shows the type of assets sold to foreign residents by the deficit country.  </a:t>
            </a:r>
            <a:endParaRPr lang="en-US" dirty="0"/>
          </a:p>
          <a:p>
            <a:endParaRPr lang="en-US" dirty="0" smtClean="0"/>
          </a:p>
          <a:p>
            <a:r>
              <a:rPr lang="en-US" dirty="0" smtClean="0"/>
              <a:t>If a country has a current account surplus, it has savings it can invest abroad.</a:t>
            </a:r>
          </a:p>
          <a:p>
            <a:pPr lvl="1"/>
            <a:r>
              <a:rPr lang="en-US" dirty="0" smtClean="0"/>
              <a:t>The surplus implies that the country produces more than it consumes.  </a:t>
            </a:r>
          </a:p>
          <a:p>
            <a:pPr lvl="1"/>
            <a:r>
              <a:rPr lang="en-US" dirty="0" smtClean="0"/>
              <a:t>The financial account shows the types of assets it acquires.</a:t>
            </a:r>
          </a:p>
          <a:p>
            <a:endParaRPr lang="en-US" dirty="0" smtClean="0"/>
          </a:p>
          <a:p>
            <a:endParaRPr lang="en-US" dirty="0"/>
          </a:p>
        </p:txBody>
      </p:sp>
    </p:spTree>
    <p:extLst>
      <p:ext uri="{BB962C8B-B14F-4D97-AF65-F5344CB8AC3E}">
        <p14:creationId xmlns:p14="http://schemas.microsoft.com/office/powerpoint/2010/main" val="1434700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(6 </a:t>
            </a:r>
            <a:r>
              <a:rPr lang="en-US" sz="2800" dirty="0"/>
              <a:t>of 9)</a:t>
            </a:r>
            <a:endParaRPr lang="en-US" dirty="0"/>
          </a:p>
        </p:txBody>
      </p:sp>
      <p:sp>
        <p:nvSpPr>
          <p:cNvPr id="3" name="Content Placeholder 2" descr="Figure 9.1 shows a times series of the U.S. current account balance from 1960 to 2014.  On the vertical axis the current account balance is measured in percents, as a share of GDP.  The balance is in surplus until approximately 1970.  In the 1970s it is a combination of surplus and deficits.  In the 1980s it is in deficit, and again in the 1990s and 2000s after one year of surplus in 1991.  " title="Figure 9.1"/>
          <p:cNvSpPr>
            <a:spLocks noGrp="1"/>
          </p:cNvSpPr>
          <p:nvPr>
            <p:ph idx="1"/>
          </p:nvPr>
        </p:nvSpPr>
        <p:spPr/>
        <p:txBody>
          <a:bodyPr>
            <a:normAutofit fontScale="92500" lnSpcReduction="20000"/>
          </a:bodyPr>
          <a:lstStyle/>
          <a:p>
            <a:r>
              <a:rPr lang="en-US" dirty="0" smtClean="0"/>
              <a:t>The main categories of assets in the financial account are:</a:t>
            </a:r>
          </a:p>
          <a:p>
            <a:pPr lvl="1"/>
            <a:r>
              <a:rPr lang="en-US" b="1" dirty="0" smtClean="0"/>
              <a:t>Foreign direct investment (FDI):  </a:t>
            </a:r>
            <a:r>
              <a:rPr lang="en-US" dirty="0"/>
              <a:t>I</a:t>
            </a:r>
            <a:r>
              <a:rPr lang="en-US" dirty="0" smtClean="0"/>
              <a:t>nvestment in real assets (not paper assets) such as businesses, real estate, factories.</a:t>
            </a:r>
          </a:p>
          <a:p>
            <a:pPr lvl="1"/>
            <a:r>
              <a:rPr lang="en-US" b="1" dirty="0" smtClean="0"/>
              <a:t>Portfolio investment:  </a:t>
            </a:r>
            <a:r>
              <a:rPr lang="en-US" dirty="0" smtClean="0"/>
              <a:t>  Investment in stocks and bonds and other paper assets.</a:t>
            </a:r>
          </a:p>
          <a:p>
            <a:pPr lvl="1"/>
            <a:r>
              <a:rPr lang="en-US" dirty="0" smtClean="0"/>
              <a:t>Other assets which take a variety of forms, but are mainly bank loans.  </a:t>
            </a:r>
            <a:endParaRPr lang="en-US" dirty="0"/>
          </a:p>
          <a:p>
            <a:pPr lvl="2"/>
            <a:r>
              <a:rPr lang="en-US" dirty="0" smtClean="0"/>
              <a:t>Lending money in a foreign country can be in the form of opening a bank account (loan to the bank), or through other intermediaries (buying debt).</a:t>
            </a:r>
          </a:p>
          <a:p>
            <a:endParaRPr lang="en-US" dirty="0"/>
          </a:p>
        </p:txBody>
      </p:sp>
    </p:spTree>
    <p:extLst>
      <p:ext uri="{BB962C8B-B14F-4D97-AF65-F5344CB8AC3E}">
        <p14:creationId xmlns:p14="http://schemas.microsoft.com/office/powerpoint/2010/main" val="1796904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(7 </a:t>
            </a:r>
            <a:r>
              <a:rPr lang="en-US" sz="2800" dirty="0"/>
              <a:t>of 9)</a:t>
            </a:r>
            <a:endParaRPr lang="en-US" dirty="0"/>
          </a:p>
        </p:txBody>
      </p:sp>
      <p:sp>
        <p:nvSpPr>
          <p:cNvPr id="3" name="Content Placeholder 2" descr="Figure 9.1 shows a times series of the U.S. current account balance from 1960 to 2014.  On the vertical axis the current account balance is measured in percents, as a share of GDP.  The balance is in surplus until approximately 1970.  In the 1970s it is a combination of surplus and deficits.  In the 1980s it is in deficit, and again in the 1990s and 2000s after one year of surplus in 1991.  " title="Figure 9.1"/>
          <p:cNvSpPr>
            <a:spLocks noGrp="1"/>
          </p:cNvSpPr>
          <p:nvPr>
            <p:ph idx="1"/>
          </p:nvPr>
        </p:nvSpPr>
        <p:spPr/>
        <p:txBody>
          <a:bodyPr>
            <a:normAutofit fontScale="77500" lnSpcReduction="20000"/>
          </a:bodyPr>
          <a:lstStyle/>
          <a:p>
            <a:r>
              <a:rPr lang="en-US" dirty="0" smtClean="0"/>
              <a:t>Some types of asset flows are more volatile than others.</a:t>
            </a:r>
          </a:p>
          <a:p>
            <a:pPr lvl="1"/>
            <a:r>
              <a:rPr lang="en-US" dirty="0" smtClean="0"/>
              <a:t>Volatility:  how easy or hard it is for the flow to reverse.  </a:t>
            </a:r>
          </a:p>
          <a:p>
            <a:pPr lvl="1"/>
            <a:r>
              <a:rPr lang="en-US" dirty="0" smtClean="0"/>
              <a:t>Volatile inflows can increase risk:  It is easier for them to become outflows.  This puts a variety of pressures on the country experiencing sudden, large outflows, or a</a:t>
            </a:r>
            <a:r>
              <a:rPr lang="en-US" b="1" dirty="0" smtClean="0"/>
              <a:t> sudden stop </a:t>
            </a:r>
            <a:r>
              <a:rPr lang="en-US" dirty="0" smtClean="0"/>
              <a:t>in capital inflows.</a:t>
            </a:r>
          </a:p>
          <a:p>
            <a:endParaRPr lang="en-US" dirty="0" smtClean="0"/>
          </a:p>
          <a:p>
            <a:r>
              <a:rPr lang="en-US" dirty="0" smtClean="0"/>
              <a:t>FDI is considered the least volatile of financial flows.</a:t>
            </a:r>
          </a:p>
          <a:p>
            <a:pPr lvl="1"/>
            <a:r>
              <a:rPr lang="en-US" dirty="0" smtClean="0"/>
              <a:t>Assets are businesses, real estate, factories, and it is takes time to sell them and convert to a liquid asset that can be moved easily.</a:t>
            </a:r>
          </a:p>
          <a:p>
            <a:pPr lvl="1"/>
            <a:r>
              <a:rPr lang="en-US" dirty="0" smtClean="0"/>
              <a:t>Also, they represent a commitment on the part of the investor.</a:t>
            </a:r>
            <a:endParaRPr lang="en-US" dirty="0"/>
          </a:p>
        </p:txBody>
      </p:sp>
    </p:spTree>
    <p:extLst>
      <p:ext uri="{BB962C8B-B14F-4D97-AF65-F5344CB8AC3E}">
        <p14:creationId xmlns:p14="http://schemas.microsoft.com/office/powerpoint/2010/main" val="1263298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(8 </a:t>
            </a:r>
            <a:r>
              <a:rPr lang="en-US" sz="2800" dirty="0"/>
              <a:t>of 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61260173"/>
              </p:ext>
            </p:extLst>
          </p:nvPr>
        </p:nvGraphicFramePr>
        <p:xfrm>
          <a:off x="457200" y="1600200"/>
          <a:ext cx="8229600" cy="4079240"/>
        </p:xfrm>
        <a:graphic>
          <a:graphicData uri="http://schemas.openxmlformats.org/drawingml/2006/table">
            <a:tbl>
              <a:tblPr firstRow="1" bandRow="1">
                <a:tableStyleId>{BC89EF96-8CEA-46FF-86C4-4CE0E7609802}</a:tableStyleId>
              </a:tblPr>
              <a:tblGrid>
                <a:gridCol w="4505373">
                  <a:extLst>
                    <a:ext uri="{9D8B030D-6E8A-4147-A177-3AD203B41FA5}">
                      <a16:colId xmlns:a16="http://schemas.microsoft.com/office/drawing/2014/main" val="20000"/>
                    </a:ext>
                  </a:extLst>
                </a:gridCol>
                <a:gridCol w="3724227">
                  <a:extLst>
                    <a:ext uri="{9D8B030D-6E8A-4147-A177-3AD203B41FA5}">
                      <a16:colId xmlns:a16="http://schemas.microsoft.com/office/drawing/2014/main" val="20001"/>
                    </a:ext>
                  </a:extLst>
                </a:gridCol>
              </a:tblGrid>
              <a:tr h="370840">
                <a:tc>
                  <a:txBody>
                    <a:bodyPr/>
                    <a:lstStyle/>
                    <a:p>
                      <a:r>
                        <a:rPr lang="en-US" dirty="0" smtClean="0"/>
                        <a:t>The U.S. Financial Account, 2014</a:t>
                      </a:r>
                      <a:endParaRPr lang="en-US" dirty="0"/>
                    </a:p>
                  </a:txBody>
                  <a:tcPr/>
                </a:tc>
                <a:tc>
                  <a:txBody>
                    <a:bodyPr/>
                    <a:lstStyle/>
                    <a:p>
                      <a:pPr algn="ctr"/>
                      <a:r>
                        <a:rPr lang="en-US" dirty="0" smtClean="0"/>
                        <a:t>Billions of dollars</a:t>
                      </a:r>
                      <a:endParaRPr lang="en-US" dirty="0"/>
                    </a:p>
                  </a:txBody>
                  <a:tcPr/>
                </a:tc>
                <a:extLst>
                  <a:ext uri="{0D108BD9-81ED-4DB2-BD59-A6C34878D82A}">
                    <a16:rowId xmlns:a16="http://schemas.microsoft.com/office/drawing/2014/main" val="10000"/>
                  </a:ext>
                </a:extLst>
              </a:tr>
              <a:tr h="370840">
                <a:tc>
                  <a:txBody>
                    <a:bodyPr/>
                    <a:lstStyle/>
                    <a:p>
                      <a:r>
                        <a:rPr lang="en-US" dirty="0" smtClean="0"/>
                        <a:t>1.  Net</a:t>
                      </a:r>
                      <a:r>
                        <a:rPr lang="en-US" baseline="0" dirty="0" smtClean="0"/>
                        <a:t> acquisition of financial assets</a:t>
                      </a:r>
                      <a:endParaRPr lang="en-US" dirty="0"/>
                    </a:p>
                  </a:txBody>
                  <a:tcPr/>
                </a:tc>
                <a:tc>
                  <a:txBody>
                    <a:bodyPr/>
                    <a:lstStyle/>
                    <a:p>
                      <a:pPr algn="ctr"/>
                      <a:r>
                        <a:rPr lang="en-US" dirty="0" smtClean="0"/>
                        <a:t>792</a:t>
                      </a:r>
                      <a:endParaRPr lang="en-US" dirty="0"/>
                    </a:p>
                  </a:txBody>
                  <a:tcPr/>
                </a:tc>
                <a:extLst>
                  <a:ext uri="{0D108BD9-81ED-4DB2-BD59-A6C34878D82A}">
                    <a16:rowId xmlns:a16="http://schemas.microsoft.com/office/drawing/2014/main" val="10001"/>
                  </a:ext>
                </a:extLst>
              </a:tr>
              <a:tr h="370840">
                <a:tc>
                  <a:txBody>
                    <a:bodyPr/>
                    <a:lstStyle/>
                    <a:p>
                      <a:pPr marL="182880"/>
                      <a:r>
                        <a:rPr lang="en-US" dirty="0" smtClean="0"/>
                        <a:t>1a.  Direct investment</a:t>
                      </a:r>
                      <a:endParaRPr lang="en-US" dirty="0"/>
                    </a:p>
                  </a:txBody>
                  <a:tcPr/>
                </a:tc>
                <a:tc>
                  <a:txBody>
                    <a:bodyPr/>
                    <a:lstStyle/>
                    <a:p>
                      <a:pPr algn="ctr"/>
                      <a:r>
                        <a:rPr lang="en-US" dirty="0" smtClean="0"/>
                        <a:t>357</a:t>
                      </a:r>
                      <a:endParaRPr lang="en-US" dirty="0"/>
                    </a:p>
                  </a:txBody>
                  <a:tcPr/>
                </a:tc>
                <a:extLst>
                  <a:ext uri="{0D108BD9-81ED-4DB2-BD59-A6C34878D82A}">
                    <a16:rowId xmlns:a16="http://schemas.microsoft.com/office/drawing/2014/main" val="10002"/>
                  </a:ext>
                </a:extLst>
              </a:tr>
              <a:tr h="370840">
                <a:tc>
                  <a:txBody>
                    <a:bodyPr/>
                    <a:lstStyle/>
                    <a:p>
                      <a:pPr marL="182880"/>
                      <a:r>
                        <a:rPr lang="en-US" dirty="0" smtClean="0"/>
                        <a:t>1b.</a:t>
                      </a:r>
                      <a:r>
                        <a:rPr lang="en-US" baseline="0" dirty="0" smtClean="0"/>
                        <a:t>  Portfolio investment</a:t>
                      </a:r>
                      <a:endParaRPr lang="en-US" dirty="0"/>
                    </a:p>
                  </a:txBody>
                  <a:tcPr/>
                </a:tc>
                <a:tc>
                  <a:txBody>
                    <a:bodyPr/>
                    <a:lstStyle/>
                    <a:p>
                      <a:pPr algn="ctr"/>
                      <a:r>
                        <a:rPr lang="en-US" dirty="0" smtClean="0"/>
                        <a:t>538</a:t>
                      </a:r>
                      <a:endParaRPr lang="en-US" dirty="0"/>
                    </a:p>
                  </a:txBody>
                  <a:tcPr/>
                </a:tc>
                <a:extLst>
                  <a:ext uri="{0D108BD9-81ED-4DB2-BD59-A6C34878D82A}">
                    <a16:rowId xmlns:a16="http://schemas.microsoft.com/office/drawing/2014/main" val="10003"/>
                  </a:ext>
                </a:extLst>
              </a:tr>
              <a:tr h="370840">
                <a:tc>
                  <a:txBody>
                    <a:bodyPr/>
                    <a:lstStyle/>
                    <a:p>
                      <a:pPr marL="182880"/>
                      <a:r>
                        <a:rPr lang="en-US" dirty="0" smtClean="0"/>
                        <a:t>1c.  Other investment</a:t>
                      </a:r>
                      <a:endParaRPr lang="en-US" dirty="0"/>
                    </a:p>
                  </a:txBody>
                  <a:tcPr/>
                </a:tc>
                <a:tc>
                  <a:txBody>
                    <a:bodyPr/>
                    <a:lstStyle/>
                    <a:p>
                      <a:pPr algn="ctr"/>
                      <a:r>
                        <a:rPr lang="en-US" dirty="0" smtClean="0"/>
                        <a:t>-99</a:t>
                      </a:r>
                      <a:endParaRPr lang="en-US" dirty="0"/>
                    </a:p>
                  </a:txBody>
                  <a:tcPr/>
                </a:tc>
                <a:extLst>
                  <a:ext uri="{0D108BD9-81ED-4DB2-BD59-A6C34878D82A}">
                    <a16:rowId xmlns:a16="http://schemas.microsoft.com/office/drawing/2014/main" val="10004"/>
                  </a:ext>
                </a:extLst>
              </a:tr>
              <a:tr h="370840">
                <a:tc>
                  <a:txBody>
                    <a:bodyPr/>
                    <a:lstStyle/>
                    <a:p>
                      <a:pPr marL="182880"/>
                      <a:r>
                        <a:rPr lang="en-US" dirty="0" smtClean="0"/>
                        <a:t>1d.  Reserve assets</a:t>
                      </a:r>
                      <a:endParaRPr lang="en-US" dirty="0"/>
                    </a:p>
                  </a:txBody>
                  <a:tcPr/>
                </a:tc>
                <a:tc>
                  <a:txBody>
                    <a:bodyPr/>
                    <a:lstStyle/>
                    <a:p>
                      <a:pPr algn="ctr"/>
                      <a:r>
                        <a:rPr lang="en-US" dirty="0" smtClean="0"/>
                        <a:t>-4</a:t>
                      </a:r>
                      <a:endParaRPr lang="en-US" dirty="0"/>
                    </a:p>
                  </a:txBody>
                  <a:tcPr/>
                </a:tc>
                <a:extLst>
                  <a:ext uri="{0D108BD9-81ED-4DB2-BD59-A6C34878D82A}">
                    <a16:rowId xmlns:a16="http://schemas.microsoft.com/office/drawing/2014/main" val="10005"/>
                  </a:ext>
                </a:extLst>
              </a:tr>
              <a:tr h="370840">
                <a:tc>
                  <a:txBody>
                    <a:bodyPr/>
                    <a:lstStyle/>
                    <a:p>
                      <a:r>
                        <a:rPr lang="en-US" dirty="0" smtClean="0"/>
                        <a:t>2.  Net</a:t>
                      </a:r>
                      <a:r>
                        <a:rPr lang="en-US" baseline="0" dirty="0" smtClean="0"/>
                        <a:t> incurrence of liabilities</a:t>
                      </a:r>
                      <a:endParaRPr lang="en-US" dirty="0"/>
                    </a:p>
                  </a:txBody>
                  <a:tcPr/>
                </a:tc>
                <a:tc>
                  <a:txBody>
                    <a:bodyPr/>
                    <a:lstStyle/>
                    <a:p>
                      <a:pPr algn="ctr"/>
                      <a:r>
                        <a:rPr lang="en-US" dirty="0" smtClean="0"/>
                        <a:t>977</a:t>
                      </a:r>
                      <a:endParaRPr lang="en-US" dirty="0"/>
                    </a:p>
                  </a:txBody>
                  <a:tcPr/>
                </a:tc>
                <a:extLst>
                  <a:ext uri="{0D108BD9-81ED-4DB2-BD59-A6C34878D82A}">
                    <a16:rowId xmlns:a16="http://schemas.microsoft.com/office/drawing/2014/main" val="10006"/>
                  </a:ext>
                </a:extLst>
              </a:tr>
              <a:tr h="370840">
                <a:tc>
                  <a:txBody>
                    <a:bodyPr/>
                    <a:lstStyle/>
                    <a:p>
                      <a:pPr marL="182880"/>
                      <a:r>
                        <a:rPr lang="en-US" dirty="0" smtClean="0"/>
                        <a:t>2a.  Direct investment</a:t>
                      </a:r>
                      <a:endParaRPr lang="en-US" dirty="0"/>
                    </a:p>
                  </a:txBody>
                  <a:tcPr/>
                </a:tc>
                <a:tc>
                  <a:txBody>
                    <a:bodyPr/>
                    <a:lstStyle/>
                    <a:p>
                      <a:pPr algn="ctr"/>
                      <a:r>
                        <a:rPr lang="en-US" dirty="0" smtClean="0"/>
                        <a:t>132</a:t>
                      </a:r>
                      <a:endParaRPr lang="en-US" dirty="0"/>
                    </a:p>
                  </a:txBody>
                  <a:tcPr/>
                </a:tc>
                <a:extLst>
                  <a:ext uri="{0D108BD9-81ED-4DB2-BD59-A6C34878D82A}">
                    <a16:rowId xmlns:a16="http://schemas.microsoft.com/office/drawing/2014/main" val="10007"/>
                  </a:ext>
                </a:extLst>
              </a:tr>
              <a:tr h="370840">
                <a:tc>
                  <a:txBody>
                    <a:bodyPr/>
                    <a:lstStyle/>
                    <a:p>
                      <a:pPr marL="182880"/>
                      <a:r>
                        <a:rPr lang="en-US" dirty="0" smtClean="0"/>
                        <a:t>2b.</a:t>
                      </a:r>
                      <a:r>
                        <a:rPr lang="en-US" baseline="0" dirty="0" smtClean="0"/>
                        <a:t>  Portfolio investment</a:t>
                      </a:r>
                      <a:endParaRPr lang="en-US" dirty="0"/>
                    </a:p>
                  </a:txBody>
                  <a:tcPr/>
                </a:tc>
                <a:tc>
                  <a:txBody>
                    <a:bodyPr/>
                    <a:lstStyle/>
                    <a:p>
                      <a:pPr algn="ctr"/>
                      <a:r>
                        <a:rPr lang="en-US" dirty="0" smtClean="0"/>
                        <a:t>705</a:t>
                      </a:r>
                      <a:endParaRPr lang="en-US" dirty="0"/>
                    </a:p>
                  </a:txBody>
                  <a:tcPr/>
                </a:tc>
                <a:extLst>
                  <a:ext uri="{0D108BD9-81ED-4DB2-BD59-A6C34878D82A}">
                    <a16:rowId xmlns:a16="http://schemas.microsoft.com/office/drawing/2014/main" val="10008"/>
                  </a:ext>
                </a:extLst>
              </a:tr>
              <a:tr h="370840">
                <a:tc>
                  <a:txBody>
                    <a:bodyPr/>
                    <a:lstStyle/>
                    <a:p>
                      <a:pPr marL="182880"/>
                      <a:r>
                        <a:rPr lang="en-US" dirty="0" smtClean="0"/>
                        <a:t>2c.  Other investment</a:t>
                      </a:r>
                      <a:endParaRPr lang="en-US" dirty="0"/>
                    </a:p>
                  </a:txBody>
                  <a:tcPr/>
                </a:tc>
                <a:tc>
                  <a:txBody>
                    <a:bodyPr/>
                    <a:lstStyle/>
                    <a:p>
                      <a:pPr algn="ctr"/>
                      <a:r>
                        <a:rPr lang="en-US" dirty="0" smtClean="0"/>
                        <a:t>140</a:t>
                      </a:r>
                      <a:endParaRPr lang="en-US" dirty="0"/>
                    </a:p>
                  </a:txBody>
                  <a:tcPr/>
                </a:tc>
                <a:extLst>
                  <a:ext uri="{0D108BD9-81ED-4DB2-BD59-A6C34878D82A}">
                    <a16:rowId xmlns:a16="http://schemas.microsoft.com/office/drawing/2014/main" val="10009"/>
                  </a:ext>
                </a:extLst>
              </a:tr>
              <a:tr h="370840">
                <a:tc>
                  <a:txBody>
                    <a:bodyPr/>
                    <a:lstStyle/>
                    <a:p>
                      <a:r>
                        <a:rPr lang="en-US" dirty="0" smtClean="0"/>
                        <a:t>3.  Net change</a:t>
                      </a:r>
                      <a:r>
                        <a:rPr lang="en-US" baseline="0" dirty="0" smtClean="0"/>
                        <a:t> in financial derivatives</a:t>
                      </a:r>
                      <a:endParaRPr lang="en-US" dirty="0"/>
                    </a:p>
                  </a:txBody>
                  <a:tcPr/>
                </a:tc>
                <a:tc>
                  <a:txBody>
                    <a:bodyPr/>
                    <a:lstStyle/>
                    <a:p>
                      <a:pPr algn="ctr"/>
                      <a:r>
                        <a:rPr lang="en-US" dirty="0" smtClean="0"/>
                        <a:t>-54</a:t>
                      </a:r>
                      <a:endParaRPr lang="en-US"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514833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 Account </a:t>
            </a:r>
            <a:r>
              <a:rPr lang="en-US" sz="2800" dirty="0" smtClean="0"/>
              <a:t>(9 </a:t>
            </a:r>
            <a:r>
              <a:rPr lang="en-US" sz="2800" dirty="0"/>
              <a:t>of 9)</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Reserve assets</a:t>
            </a:r>
            <a:r>
              <a:rPr lang="en-US" dirty="0" smtClean="0"/>
              <a:t> are monetary gold and foreign currency that can be used to settle international payments.</a:t>
            </a:r>
          </a:p>
          <a:p>
            <a:pPr lvl="1"/>
            <a:r>
              <a:rPr lang="en-US" dirty="0" smtClean="0"/>
              <a:t>All countries hold reserves as an emergency fund for making payments.</a:t>
            </a:r>
          </a:p>
          <a:p>
            <a:pPr lvl="1"/>
            <a:r>
              <a:rPr lang="en-US" dirty="0" smtClean="0"/>
              <a:t>Reserve assets cannot create liabilities, hence they are not symmetrical like the other assets.</a:t>
            </a:r>
          </a:p>
          <a:p>
            <a:endParaRPr lang="en-US" dirty="0" smtClean="0"/>
          </a:p>
          <a:p>
            <a:r>
              <a:rPr lang="en-US" dirty="0" smtClean="0"/>
              <a:t>Financial derivatives are a special class of assets that have a value </a:t>
            </a:r>
            <a:r>
              <a:rPr lang="en-US" u="sng" dirty="0" smtClean="0"/>
              <a:t>derived</a:t>
            </a:r>
            <a:r>
              <a:rPr lang="en-US" dirty="0" smtClean="0"/>
              <a:t> from another asset.</a:t>
            </a:r>
          </a:p>
          <a:p>
            <a:pPr lvl="1"/>
            <a:r>
              <a:rPr lang="en-US" dirty="0" smtClean="0"/>
              <a:t>Example:  A firm buys an option to buy dollars in the future at a set price.     </a:t>
            </a:r>
            <a:endParaRPr lang="en-US" dirty="0"/>
          </a:p>
        </p:txBody>
      </p:sp>
    </p:spTree>
    <p:extLst>
      <p:ext uri="{BB962C8B-B14F-4D97-AF65-F5344CB8AC3E}">
        <p14:creationId xmlns:p14="http://schemas.microsoft.com/office/powerpoint/2010/main" val="3908161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Limits on Financial </a:t>
            </a:r>
            <a:r>
              <a:rPr lang="en-US" dirty="0"/>
              <a:t>F</a:t>
            </a:r>
            <a:r>
              <a:rPr lang="en-US" dirty="0" smtClean="0"/>
              <a:t>lows </a:t>
            </a:r>
            <a:r>
              <a:rPr lang="en-US" sz="2800" dirty="0" smtClean="0"/>
              <a:t>(1 of 2)</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During the Bretton Woods era, from 1945 to 1973, countries limited capital flows that were solely to purchase or sell financial assets.</a:t>
            </a:r>
          </a:p>
          <a:p>
            <a:pPr lvl="1"/>
            <a:r>
              <a:rPr lang="en-US" dirty="0" smtClean="0"/>
              <a:t>The IMF encouraged countries to allow capital flows to finance the current account.</a:t>
            </a:r>
            <a:endParaRPr lang="en-US" dirty="0"/>
          </a:p>
          <a:p>
            <a:endParaRPr lang="en-US" dirty="0" smtClean="0"/>
          </a:p>
          <a:p>
            <a:r>
              <a:rPr lang="en-US" dirty="0" smtClean="0"/>
              <a:t>After the break up of Bretton Woods, countries gradually began to allow freer capital movements.  This trend gained speed in the 1980s and 1990s.</a:t>
            </a:r>
            <a:endParaRPr lang="en-US" dirty="0"/>
          </a:p>
        </p:txBody>
      </p:sp>
    </p:spTree>
    <p:extLst>
      <p:ext uri="{BB962C8B-B14F-4D97-AF65-F5344CB8AC3E}">
        <p14:creationId xmlns:p14="http://schemas.microsoft.com/office/powerpoint/2010/main" val="85361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a:t>
            </a:r>
            <a:r>
              <a:rPr lang="en-US" sz="2800" dirty="0" smtClean="0"/>
              <a:t>(1 of 2)</a:t>
            </a:r>
            <a:endParaRPr lang="en-US" sz="2800" dirty="0"/>
          </a:p>
        </p:txBody>
      </p:sp>
      <p:sp>
        <p:nvSpPr>
          <p:cNvPr id="3" name="Content Placeholder 2"/>
          <p:cNvSpPr>
            <a:spLocks noGrp="1"/>
          </p:cNvSpPr>
          <p:nvPr>
            <p:ph idx="1"/>
          </p:nvPr>
        </p:nvSpPr>
        <p:spPr/>
        <p:txBody>
          <a:bodyPr/>
          <a:lstStyle/>
          <a:p>
            <a:pPr marL="0" indent="0">
              <a:buNone/>
            </a:pPr>
            <a:r>
              <a:rPr lang="en-US" b="1" dirty="0" smtClean="0">
                <a:solidFill>
                  <a:schemeClr val="accent4">
                    <a:lumMod val="50000"/>
                  </a:schemeClr>
                </a:solidFill>
              </a:rPr>
              <a:t>9.1</a:t>
            </a:r>
            <a:r>
              <a:rPr lang="en-US" dirty="0" smtClean="0"/>
              <a:t>  Define the current, capital, and financial accounts of a country’s balance of payments.</a:t>
            </a:r>
          </a:p>
          <a:p>
            <a:pPr marL="0" indent="0">
              <a:buNone/>
            </a:pPr>
            <a:endParaRPr lang="en-US" dirty="0"/>
          </a:p>
          <a:p>
            <a:pPr marL="0" indent="0">
              <a:buNone/>
            </a:pPr>
            <a:r>
              <a:rPr lang="en-US" b="1" dirty="0" smtClean="0">
                <a:solidFill>
                  <a:schemeClr val="accent4">
                    <a:lumMod val="50000"/>
                  </a:schemeClr>
                </a:solidFill>
              </a:rPr>
              <a:t>9.2 </a:t>
            </a:r>
            <a:r>
              <a:rPr lang="en-US" dirty="0" smtClean="0"/>
              <a:t> Explain the importance of the three main components of the current account.</a:t>
            </a:r>
          </a:p>
          <a:p>
            <a:pPr marL="0" indent="0">
              <a:buNone/>
            </a:pPr>
            <a:endParaRPr lang="en-US" dirty="0"/>
          </a:p>
          <a:p>
            <a:pPr marL="0" indent="0">
              <a:buNone/>
            </a:pPr>
            <a:r>
              <a:rPr lang="en-US" b="1" dirty="0" smtClean="0">
                <a:solidFill>
                  <a:schemeClr val="accent4">
                    <a:lumMod val="50000"/>
                  </a:schemeClr>
                </a:solidFill>
              </a:rPr>
              <a:t>9.3</a:t>
            </a:r>
            <a:r>
              <a:rPr lang="en-US" dirty="0" smtClean="0"/>
              <a:t>  Describe three types of international capital flows.</a:t>
            </a:r>
            <a:endParaRPr lang="en-US" dirty="0"/>
          </a:p>
        </p:txBody>
      </p:sp>
    </p:spTree>
    <p:extLst>
      <p:ext uri="{BB962C8B-B14F-4D97-AF65-F5344CB8AC3E}">
        <p14:creationId xmlns:p14="http://schemas.microsoft.com/office/powerpoint/2010/main" val="1687288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Limits on Financial Flows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Economists were divided on the issue of allowing completely free movement of financial capital. </a:t>
            </a:r>
          </a:p>
          <a:p>
            <a:pPr lvl="1"/>
            <a:r>
              <a:rPr lang="en-US" dirty="0" smtClean="0"/>
              <a:t>Pros:  It supplements domestic savings and brings capital for investment; it should add to growth.</a:t>
            </a:r>
          </a:p>
          <a:p>
            <a:pPr lvl="1"/>
            <a:r>
              <a:rPr lang="en-US" dirty="0" smtClean="0"/>
              <a:t>Cons:  Financial flows are not goods so trade theory does not apply;  they add to volatility and increase the risk of financial crises.</a:t>
            </a:r>
          </a:p>
          <a:p>
            <a:endParaRPr lang="en-US" dirty="0" smtClean="0"/>
          </a:p>
          <a:p>
            <a:r>
              <a:rPr lang="en-US" dirty="0" smtClean="0"/>
              <a:t>The recent financial crisis (2007-2009) and the Asian Crisis (1997-1998) have caused there to be more caution and less support for the idea of completely open capital markets.</a:t>
            </a:r>
            <a:endParaRPr lang="en-US" dirty="0"/>
          </a:p>
        </p:txBody>
      </p:sp>
    </p:spTree>
    <p:extLst>
      <p:ext uri="{BB962C8B-B14F-4D97-AF65-F5344CB8AC3E}">
        <p14:creationId xmlns:p14="http://schemas.microsoft.com/office/powerpoint/2010/main" val="2677940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The Crisis of 2007-2009 </a:t>
            </a:r>
            <a:br>
              <a:rPr lang="en-US" dirty="0" smtClean="0"/>
            </a:br>
            <a:r>
              <a:rPr lang="en-US" sz="3100" dirty="0" smtClean="0"/>
              <a:t>(1 of 3)</a:t>
            </a:r>
            <a:endParaRPr lang="en-US" sz="3100" dirty="0"/>
          </a:p>
        </p:txBody>
      </p:sp>
      <p:sp>
        <p:nvSpPr>
          <p:cNvPr id="3" name="Content Placeholder 2"/>
          <p:cNvSpPr>
            <a:spLocks noGrp="1"/>
          </p:cNvSpPr>
          <p:nvPr>
            <p:ph idx="1"/>
          </p:nvPr>
        </p:nvSpPr>
        <p:spPr/>
        <p:txBody>
          <a:bodyPr>
            <a:normAutofit fontScale="85000" lnSpcReduction="20000"/>
          </a:bodyPr>
          <a:lstStyle/>
          <a:p>
            <a:r>
              <a:rPr lang="en-US" dirty="0" smtClean="0"/>
              <a:t>The financial crisis began in 2007 and intensified in September, 2008 when the large U.S. investment bank Lehman Brothers collapsed.</a:t>
            </a:r>
          </a:p>
          <a:p>
            <a:pPr lvl="1"/>
            <a:endParaRPr lang="en-US" dirty="0" smtClean="0"/>
          </a:p>
          <a:p>
            <a:r>
              <a:rPr lang="en-US" dirty="0" smtClean="0"/>
              <a:t>As the crisis developed, financial interests in the U.S. reassessed their portfolios in order to reduce their risks.</a:t>
            </a:r>
          </a:p>
          <a:p>
            <a:pPr lvl="1"/>
            <a:r>
              <a:rPr lang="en-US" dirty="0" smtClean="0"/>
              <a:t>Sold foreign assets:  Net purchases of $1.5 trillion in 2007 became net sales of $309 billion in 2008.</a:t>
            </a:r>
          </a:p>
          <a:p>
            <a:pPr lvl="1"/>
            <a:r>
              <a:rPr lang="en-US" dirty="0" smtClean="0"/>
              <a:t>Increased their reserves of highly liquid, low risk, dollar denominated assets such as U.S. Treasury bills.</a:t>
            </a:r>
          </a:p>
          <a:p>
            <a:pPr lvl="1"/>
            <a:r>
              <a:rPr lang="en-US" dirty="0" smtClean="0"/>
              <a:t>Less change in FDI;  most of the change was in portfolio and other assets, including loans to foreign interests. </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40456322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Crisis of 2007-2009 </a:t>
            </a:r>
            <a:br>
              <a:rPr lang="en-US" dirty="0"/>
            </a:b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Financial and other firms abroad wanted to reduce their exposure to U.S. assets and needed to accumulate highly liquid, safe assets denominated in their own currencies.</a:t>
            </a:r>
          </a:p>
          <a:p>
            <a:endParaRPr lang="en-US" dirty="0" smtClean="0"/>
          </a:p>
          <a:p>
            <a:pPr lvl="1"/>
            <a:r>
              <a:rPr lang="en-US" dirty="0" smtClean="0"/>
              <a:t>Cut down on their acquisition of U.S. assets:  Fell from $2.18 trillion in 2007 to $454 billion in 2008.</a:t>
            </a:r>
          </a:p>
          <a:p>
            <a:pPr lvl="1"/>
            <a:r>
              <a:rPr lang="en-US" dirty="0" smtClean="0"/>
              <a:t>FDI barely changed;</a:t>
            </a:r>
          </a:p>
          <a:p>
            <a:pPr lvl="1"/>
            <a:r>
              <a:rPr lang="en-US" dirty="0" smtClean="0"/>
              <a:t>Portfolio investment fell but still showed net new purchase of U.S. assets;</a:t>
            </a:r>
          </a:p>
          <a:p>
            <a:pPr lvl="1"/>
            <a:r>
              <a:rPr lang="en-US" dirty="0" smtClean="0"/>
              <a:t>Other investment became disinvestment:  A net sale of bank accounts, loans, and other investments.</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3577115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The Crisis of 2007-2009 </a:t>
            </a:r>
            <a:br>
              <a:rPr lang="en-US" dirty="0"/>
            </a:br>
            <a:r>
              <a:rPr lang="en-US" sz="3100" dirty="0" smtClean="0"/>
              <a:t>(3 </a:t>
            </a:r>
            <a:r>
              <a:rPr lang="en-US" sz="3100" dirty="0"/>
              <a:t>of 3)</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5864564"/>
              </p:ext>
            </p:extLst>
          </p:nvPr>
        </p:nvGraphicFramePr>
        <p:xfrm>
          <a:off x="457200" y="1600200"/>
          <a:ext cx="8229599" cy="3977640"/>
        </p:xfrm>
        <a:graphic>
          <a:graphicData uri="http://schemas.openxmlformats.org/drawingml/2006/table">
            <a:tbl>
              <a:tblPr firstRow="1" bandRow="1">
                <a:tableStyleId>{BC89EF96-8CEA-46FF-86C4-4CE0E7609802}</a:tableStyleId>
              </a:tblPr>
              <a:tblGrid>
                <a:gridCol w="4104357">
                  <a:extLst>
                    <a:ext uri="{9D8B030D-6E8A-4147-A177-3AD203B41FA5}">
                      <a16:colId xmlns:a16="http://schemas.microsoft.com/office/drawing/2014/main" val="20000"/>
                    </a:ext>
                  </a:extLst>
                </a:gridCol>
                <a:gridCol w="2005080">
                  <a:extLst>
                    <a:ext uri="{9D8B030D-6E8A-4147-A177-3AD203B41FA5}">
                      <a16:colId xmlns:a16="http://schemas.microsoft.com/office/drawing/2014/main" val="20001"/>
                    </a:ext>
                  </a:extLst>
                </a:gridCol>
                <a:gridCol w="2120162">
                  <a:extLst>
                    <a:ext uri="{9D8B030D-6E8A-4147-A177-3AD203B41FA5}">
                      <a16:colId xmlns:a16="http://schemas.microsoft.com/office/drawing/2014/main" val="20002"/>
                    </a:ext>
                  </a:extLst>
                </a:gridCol>
              </a:tblGrid>
              <a:tr h="370840">
                <a:tc>
                  <a:txBody>
                    <a:bodyPr/>
                    <a:lstStyle/>
                    <a:p>
                      <a:r>
                        <a:rPr lang="en-US" dirty="0" smtClean="0"/>
                        <a:t>The U.S. Financial Accounts, 2007-2008</a:t>
                      </a:r>
                      <a:endParaRPr lang="en-US" dirty="0"/>
                    </a:p>
                  </a:txBody>
                  <a:tcPr/>
                </a:tc>
                <a:tc>
                  <a:txBody>
                    <a:bodyPr/>
                    <a:lstStyle/>
                    <a:p>
                      <a:pPr algn="ctr"/>
                      <a:r>
                        <a:rPr lang="en-US" dirty="0" smtClean="0"/>
                        <a:t>Billions of dollars, 2007</a:t>
                      </a:r>
                      <a:endParaRPr lang="en-US" dirty="0"/>
                    </a:p>
                  </a:txBody>
                  <a:tcPr/>
                </a:tc>
                <a:tc>
                  <a:txBody>
                    <a:bodyPr/>
                    <a:lstStyle/>
                    <a:p>
                      <a:pPr algn="ctr"/>
                      <a:r>
                        <a:rPr lang="en-US" dirty="0" smtClean="0"/>
                        <a:t>Billions of dollars, 2008</a:t>
                      </a:r>
                      <a:endParaRPr lang="en-US" dirty="0"/>
                    </a:p>
                  </a:txBody>
                  <a:tcPr/>
                </a:tc>
                <a:extLst>
                  <a:ext uri="{0D108BD9-81ED-4DB2-BD59-A6C34878D82A}">
                    <a16:rowId xmlns:a16="http://schemas.microsoft.com/office/drawing/2014/main" val="10000"/>
                  </a:ext>
                </a:extLst>
              </a:tr>
              <a:tr h="370840">
                <a:tc>
                  <a:txBody>
                    <a:bodyPr/>
                    <a:lstStyle/>
                    <a:p>
                      <a:r>
                        <a:rPr lang="en-US" dirty="0" smtClean="0"/>
                        <a:t>1.  Net</a:t>
                      </a:r>
                      <a:r>
                        <a:rPr lang="en-US" baseline="0" dirty="0" smtClean="0"/>
                        <a:t> acquisition of financial assets</a:t>
                      </a:r>
                      <a:endParaRPr lang="en-US" dirty="0"/>
                    </a:p>
                  </a:txBody>
                  <a:tcPr/>
                </a:tc>
                <a:tc>
                  <a:txBody>
                    <a:bodyPr/>
                    <a:lstStyle/>
                    <a:p>
                      <a:pPr algn="ctr"/>
                      <a:r>
                        <a:rPr lang="en-US" dirty="0" smtClean="0"/>
                        <a:t>1,573</a:t>
                      </a:r>
                      <a:endParaRPr lang="en-US" dirty="0"/>
                    </a:p>
                  </a:txBody>
                  <a:tcPr/>
                </a:tc>
                <a:tc>
                  <a:txBody>
                    <a:bodyPr/>
                    <a:lstStyle/>
                    <a:p>
                      <a:pPr algn="ctr"/>
                      <a:r>
                        <a:rPr lang="en-US" dirty="0" smtClean="0"/>
                        <a:t>-309</a:t>
                      </a:r>
                      <a:endParaRPr lang="en-US" dirty="0"/>
                    </a:p>
                  </a:txBody>
                  <a:tcPr/>
                </a:tc>
                <a:extLst>
                  <a:ext uri="{0D108BD9-81ED-4DB2-BD59-A6C34878D82A}">
                    <a16:rowId xmlns:a16="http://schemas.microsoft.com/office/drawing/2014/main" val="10001"/>
                  </a:ext>
                </a:extLst>
              </a:tr>
              <a:tr h="370840">
                <a:tc>
                  <a:txBody>
                    <a:bodyPr/>
                    <a:lstStyle/>
                    <a:p>
                      <a:pPr marL="182880"/>
                      <a:r>
                        <a:rPr lang="en-US" dirty="0" smtClean="0"/>
                        <a:t>1a.  Direct investment</a:t>
                      </a:r>
                      <a:endParaRPr lang="en-US" dirty="0"/>
                    </a:p>
                  </a:txBody>
                  <a:tcPr/>
                </a:tc>
                <a:tc>
                  <a:txBody>
                    <a:bodyPr/>
                    <a:lstStyle/>
                    <a:p>
                      <a:pPr algn="ctr"/>
                      <a:r>
                        <a:rPr lang="en-US" dirty="0" smtClean="0"/>
                        <a:t>533</a:t>
                      </a:r>
                      <a:endParaRPr lang="en-US" dirty="0"/>
                    </a:p>
                  </a:txBody>
                  <a:tcPr/>
                </a:tc>
                <a:tc>
                  <a:txBody>
                    <a:bodyPr/>
                    <a:lstStyle/>
                    <a:p>
                      <a:pPr algn="ctr"/>
                      <a:r>
                        <a:rPr lang="en-US" dirty="0" smtClean="0"/>
                        <a:t>351</a:t>
                      </a:r>
                      <a:endParaRPr lang="en-US" dirty="0"/>
                    </a:p>
                  </a:txBody>
                  <a:tcPr/>
                </a:tc>
                <a:extLst>
                  <a:ext uri="{0D108BD9-81ED-4DB2-BD59-A6C34878D82A}">
                    <a16:rowId xmlns:a16="http://schemas.microsoft.com/office/drawing/2014/main" val="10002"/>
                  </a:ext>
                </a:extLst>
              </a:tr>
              <a:tr h="370840">
                <a:tc>
                  <a:txBody>
                    <a:bodyPr/>
                    <a:lstStyle/>
                    <a:p>
                      <a:pPr marL="182880"/>
                      <a:r>
                        <a:rPr lang="en-US" dirty="0" smtClean="0"/>
                        <a:t>1b.</a:t>
                      </a:r>
                      <a:r>
                        <a:rPr lang="en-US" baseline="0" dirty="0" smtClean="0"/>
                        <a:t>  Portfolio investment</a:t>
                      </a:r>
                      <a:endParaRPr lang="en-US" dirty="0"/>
                    </a:p>
                  </a:txBody>
                  <a:tcPr/>
                </a:tc>
                <a:tc>
                  <a:txBody>
                    <a:bodyPr/>
                    <a:lstStyle/>
                    <a:p>
                      <a:pPr algn="ctr"/>
                      <a:r>
                        <a:rPr lang="en-US" dirty="0" smtClean="0"/>
                        <a:t>381</a:t>
                      </a:r>
                      <a:endParaRPr lang="en-US" dirty="0"/>
                    </a:p>
                  </a:txBody>
                  <a:tcPr/>
                </a:tc>
                <a:tc>
                  <a:txBody>
                    <a:bodyPr/>
                    <a:lstStyle/>
                    <a:p>
                      <a:pPr algn="ctr"/>
                      <a:r>
                        <a:rPr lang="en-US" dirty="0" smtClean="0"/>
                        <a:t>-284</a:t>
                      </a:r>
                      <a:endParaRPr lang="en-US" dirty="0"/>
                    </a:p>
                  </a:txBody>
                  <a:tcPr/>
                </a:tc>
                <a:extLst>
                  <a:ext uri="{0D108BD9-81ED-4DB2-BD59-A6C34878D82A}">
                    <a16:rowId xmlns:a16="http://schemas.microsoft.com/office/drawing/2014/main" val="10003"/>
                  </a:ext>
                </a:extLst>
              </a:tr>
              <a:tr h="370840">
                <a:tc>
                  <a:txBody>
                    <a:bodyPr/>
                    <a:lstStyle/>
                    <a:p>
                      <a:pPr marL="182880"/>
                      <a:r>
                        <a:rPr lang="en-US" dirty="0" smtClean="0"/>
                        <a:t>1c.  Other investment</a:t>
                      </a:r>
                      <a:endParaRPr lang="en-US" dirty="0"/>
                    </a:p>
                  </a:txBody>
                  <a:tcPr/>
                </a:tc>
                <a:tc>
                  <a:txBody>
                    <a:bodyPr/>
                    <a:lstStyle/>
                    <a:p>
                      <a:pPr algn="ctr"/>
                      <a:r>
                        <a:rPr lang="en-US" dirty="0" smtClean="0"/>
                        <a:t>659</a:t>
                      </a:r>
                      <a:endParaRPr lang="en-US" dirty="0"/>
                    </a:p>
                  </a:txBody>
                  <a:tcPr/>
                </a:tc>
                <a:tc>
                  <a:txBody>
                    <a:bodyPr/>
                    <a:lstStyle/>
                    <a:p>
                      <a:pPr algn="ctr"/>
                      <a:r>
                        <a:rPr lang="en-US" dirty="0" smtClean="0"/>
                        <a:t>-381</a:t>
                      </a:r>
                      <a:endParaRPr lang="en-US" dirty="0"/>
                    </a:p>
                  </a:txBody>
                  <a:tcPr/>
                </a:tc>
                <a:extLst>
                  <a:ext uri="{0D108BD9-81ED-4DB2-BD59-A6C34878D82A}">
                    <a16:rowId xmlns:a16="http://schemas.microsoft.com/office/drawing/2014/main" val="10004"/>
                  </a:ext>
                </a:extLst>
              </a:tr>
              <a:tr h="370840">
                <a:tc>
                  <a:txBody>
                    <a:bodyPr/>
                    <a:lstStyle/>
                    <a:p>
                      <a:pPr marL="182880"/>
                      <a:r>
                        <a:rPr lang="en-US" dirty="0" smtClean="0"/>
                        <a:t>1d.  Reserve assets</a:t>
                      </a:r>
                      <a:endParaRPr lang="en-US" dirty="0"/>
                    </a:p>
                  </a:txBody>
                  <a:tcPr/>
                </a:tc>
                <a:tc>
                  <a:txBody>
                    <a:bodyPr/>
                    <a:lstStyle/>
                    <a:p>
                      <a:pPr algn="ctr"/>
                      <a:r>
                        <a:rPr lang="en-US" dirty="0" smtClean="0"/>
                        <a:t>0</a:t>
                      </a:r>
                      <a:endParaRPr lang="en-US" dirty="0"/>
                    </a:p>
                  </a:txBody>
                  <a:tcPr/>
                </a:tc>
                <a:tc>
                  <a:txBody>
                    <a:bodyPr/>
                    <a:lstStyle/>
                    <a:p>
                      <a:pPr algn="ctr"/>
                      <a:r>
                        <a:rPr lang="en-US" dirty="0" smtClean="0"/>
                        <a:t>5</a:t>
                      </a:r>
                      <a:endParaRPr lang="en-US" dirty="0"/>
                    </a:p>
                  </a:txBody>
                  <a:tcPr/>
                </a:tc>
                <a:extLst>
                  <a:ext uri="{0D108BD9-81ED-4DB2-BD59-A6C34878D82A}">
                    <a16:rowId xmlns:a16="http://schemas.microsoft.com/office/drawing/2014/main" val="10005"/>
                  </a:ext>
                </a:extLst>
              </a:tr>
              <a:tr h="370840">
                <a:tc>
                  <a:txBody>
                    <a:bodyPr/>
                    <a:lstStyle/>
                    <a:p>
                      <a:r>
                        <a:rPr lang="en-US" dirty="0" smtClean="0"/>
                        <a:t>2.  Net</a:t>
                      </a:r>
                      <a:r>
                        <a:rPr lang="en-US" baseline="0" dirty="0" smtClean="0"/>
                        <a:t> incurrence of liabilities</a:t>
                      </a:r>
                      <a:endParaRPr lang="en-US" dirty="0"/>
                    </a:p>
                  </a:txBody>
                  <a:tcPr/>
                </a:tc>
                <a:tc>
                  <a:txBody>
                    <a:bodyPr/>
                    <a:lstStyle/>
                    <a:p>
                      <a:pPr algn="ctr"/>
                      <a:r>
                        <a:rPr lang="en-US" dirty="0" smtClean="0"/>
                        <a:t>2,182</a:t>
                      </a:r>
                      <a:endParaRPr lang="en-US" dirty="0"/>
                    </a:p>
                  </a:txBody>
                  <a:tcPr/>
                </a:tc>
                <a:tc>
                  <a:txBody>
                    <a:bodyPr/>
                    <a:lstStyle/>
                    <a:p>
                      <a:pPr algn="ctr"/>
                      <a:r>
                        <a:rPr lang="en-US" dirty="0" smtClean="0"/>
                        <a:t>454</a:t>
                      </a:r>
                      <a:endParaRPr lang="en-US" dirty="0"/>
                    </a:p>
                  </a:txBody>
                  <a:tcPr/>
                </a:tc>
                <a:extLst>
                  <a:ext uri="{0D108BD9-81ED-4DB2-BD59-A6C34878D82A}">
                    <a16:rowId xmlns:a16="http://schemas.microsoft.com/office/drawing/2014/main" val="10006"/>
                  </a:ext>
                </a:extLst>
              </a:tr>
              <a:tr h="370840">
                <a:tc>
                  <a:txBody>
                    <a:bodyPr/>
                    <a:lstStyle/>
                    <a:p>
                      <a:pPr marL="182880"/>
                      <a:r>
                        <a:rPr lang="en-US" dirty="0" smtClean="0"/>
                        <a:t>2a.  Direct investment</a:t>
                      </a:r>
                      <a:endParaRPr lang="en-US" dirty="0"/>
                    </a:p>
                  </a:txBody>
                  <a:tcPr/>
                </a:tc>
                <a:tc>
                  <a:txBody>
                    <a:bodyPr/>
                    <a:lstStyle/>
                    <a:p>
                      <a:pPr algn="ctr"/>
                      <a:r>
                        <a:rPr lang="en-US" dirty="0" smtClean="0"/>
                        <a:t>340</a:t>
                      </a:r>
                      <a:endParaRPr lang="en-US" dirty="0"/>
                    </a:p>
                  </a:txBody>
                  <a:tcPr/>
                </a:tc>
                <a:tc>
                  <a:txBody>
                    <a:bodyPr/>
                    <a:lstStyle/>
                    <a:p>
                      <a:pPr algn="ctr"/>
                      <a:r>
                        <a:rPr lang="en-US" dirty="0" smtClean="0"/>
                        <a:t>333</a:t>
                      </a:r>
                      <a:endParaRPr lang="en-US" dirty="0"/>
                    </a:p>
                  </a:txBody>
                  <a:tcPr/>
                </a:tc>
                <a:extLst>
                  <a:ext uri="{0D108BD9-81ED-4DB2-BD59-A6C34878D82A}">
                    <a16:rowId xmlns:a16="http://schemas.microsoft.com/office/drawing/2014/main" val="10007"/>
                  </a:ext>
                </a:extLst>
              </a:tr>
              <a:tr h="370840">
                <a:tc>
                  <a:txBody>
                    <a:bodyPr/>
                    <a:lstStyle/>
                    <a:p>
                      <a:pPr marL="182880"/>
                      <a:r>
                        <a:rPr lang="en-US" dirty="0" smtClean="0"/>
                        <a:t>2b.</a:t>
                      </a:r>
                      <a:r>
                        <a:rPr lang="en-US" baseline="0" dirty="0" smtClean="0"/>
                        <a:t>  Portfolio investment</a:t>
                      </a:r>
                      <a:endParaRPr lang="en-US" dirty="0"/>
                    </a:p>
                  </a:txBody>
                  <a:tcPr/>
                </a:tc>
                <a:tc>
                  <a:txBody>
                    <a:bodyPr/>
                    <a:lstStyle/>
                    <a:p>
                      <a:pPr algn="ctr"/>
                      <a:r>
                        <a:rPr lang="en-US" dirty="0" smtClean="0"/>
                        <a:t>1,157</a:t>
                      </a:r>
                      <a:endParaRPr lang="en-US" dirty="0"/>
                    </a:p>
                  </a:txBody>
                  <a:tcPr/>
                </a:tc>
                <a:tc>
                  <a:txBody>
                    <a:bodyPr/>
                    <a:lstStyle/>
                    <a:p>
                      <a:pPr algn="ctr"/>
                      <a:r>
                        <a:rPr lang="en-US" dirty="0" smtClean="0"/>
                        <a:t>524</a:t>
                      </a:r>
                      <a:endParaRPr lang="en-US" dirty="0"/>
                    </a:p>
                  </a:txBody>
                  <a:tcPr/>
                </a:tc>
                <a:extLst>
                  <a:ext uri="{0D108BD9-81ED-4DB2-BD59-A6C34878D82A}">
                    <a16:rowId xmlns:a16="http://schemas.microsoft.com/office/drawing/2014/main" val="10008"/>
                  </a:ext>
                </a:extLst>
              </a:tr>
              <a:tr h="370840">
                <a:tc>
                  <a:txBody>
                    <a:bodyPr/>
                    <a:lstStyle/>
                    <a:p>
                      <a:pPr marL="182880"/>
                      <a:r>
                        <a:rPr lang="en-US" dirty="0" smtClean="0"/>
                        <a:t>2c.  Other investment</a:t>
                      </a:r>
                      <a:endParaRPr lang="en-US" dirty="0"/>
                    </a:p>
                  </a:txBody>
                  <a:tcPr/>
                </a:tc>
                <a:tc>
                  <a:txBody>
                    <a:bodyPr/>
                    <a:lstStyle/>
                    <a:p>
                      <a:pPr algn="ctr"/>
                      <a:r>
                        <a:rPr lang="en-US" dirty="0" smtClean="0"/>
                        <a:t>687</a:t>
                      </a:r>
                      <a:endParaRPr lang="en-US" dirty="0"/>
                    </a:p>
                  </a:txBody>
                  <a:tcPr/>
                </a:tc>
                <a:tc>
                  <a:txBody>
                    <a:bodyPr/>
                    <a:lstStyle/>
                    <a:p>
                      <a:pPr algn="ctr"/>
                      <a:r>
                        <a:rPr lang="en-US" dirty="0" smtClean="0"/>
                        <a:t>-402</a:t>
                      </a:r>
                      <a:endParaRPr lang="en-US" dirty="0"/>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184761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Income and Product </a:t>
            </a:r>
            <a:r>
              <a:rPr lang="en-US" dirty="0"/>
              <a:t>A</a:t>
            </a:r>
            <a:r>
              <a:rPr lang="en-US" dirty="0" smtClean="0"/>
              <a:t>ccounts </a:t>
            </a:r>
            <a:r>
              <a:rPr lang="en-US" sz="3100" dirty="0" smtClean="0"/>
              <a:t>(1 of 3)</a:t>
            </a:r>
            <a:endParaRPr lang="en-US" sz="3100" dirty="0"/>
          </a:p>
        </p:txBody>
      </p:sp>
      <p:sp>
        <p:nvSpPr>
          <p:cNvPr id="3" name="Content Placeholder 2"/>
          <p:cNvSpPr>
            <a:spLocks noGrp="1"/>
          </p:cNvSpPr>
          <p:nvPr>
            <p:ph idx="1"/>
          </p:nvPr>
        </p:nvSpPr>
        <p:spPr/>
        <p:txBody>
          <a:bodyPr>
            <a:normAutofit fontScale="85000" lnSpcReduction="10000"/>
          </a:bodyPr>
          <a:lstStyle/>
          <a:p>
            <a:r>
              <a:rPr lang="en-US" dirty="0" smtClean="0"/>
              <a:t>The </a:t>
            </a:r>
            <a:r>
              <a:rPr lang="en-US" b="1" dirty="0" smtClean="0"/>
              <a:t>national income and produce accounts (NIPA) </a:t>
            </a:r>
            <a:r>
              <a:rPr lang="en-US" dirty="0" smtClean="0"/>
              <a:t> are used to track domestic income and production.</a:t>
            </a:r>
          </a:p>
          <a:p>
            <a:endParaRPr lang="en-US" dirty="0"/>
          </a:p>
          <a:p>
            <a:r>
              <a:rPr lang="en-US" dirty="0" smtClean="0"/>
              <a:t>The central concept is </a:t>
            </a:r>
            <a:r>
              <a:rPr lang="en-US" b="1" dirty="0" smtClean="0"/>
              <a:t>gross domestic product (GDP)</a:t>
            </a:r>
            <a:r>
              <a:rPr lang="en-US" dirty="0" smtClean="0"/>
              <a:t>:  The market value of all final goods and services produced inside a country’s borders over a period of time, usually one year.</a:t>
            </a:r>
          </a:p>
          <a:p>
            <a:endParaRPr lang="en-US" dirty="0"/>
          </a:p>
          <a:p>
            <a:r>
              <a:rPr lang="en-US" b="1" dirty="0" smtClean="0"/>
              <a:t>Gross national product (GNP) </a:t>
            </a:r>
            <a:r>
              <a:rPr lang="en-US" dirty="0" smtClean="0"/>
              <a:t>is the market value of all final goods and services produced by the country’s labor, capital, and resources, during a year. </a:t>
            </a:r>
            <a:endParaRPr lang="en-US" dirty="0"/>
          </a:p>
        </p:txBody>
      </p:sp>
    </p:spTree>
    <p:extLst>
      <p:ext uri="{BB962C8B-B14F-4D97-AF65-F5344CB8AC3E}">
        <p14:creationId xmlns:p14="http://schemas.microsoft.com/office/powerpoint/2010/main" val="3960778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Income and Product Accounts </a:t>
            </a:r>
            <a:r>
              <a:rPr lang="en-US" sz="3100" dirty="0" smtClean="0"/>
              <a:t>(2 </a:t>
            </a:r>
            <a:r>
              <a:rPr lang="en-US" sz="3100" dirty="0"/>
              <a:t>of 3)</a:t>
            </a:r>
            <a:endParaRPr lang="en-US" dirty="0"/>
          </a:p>
        </p:txBody>
      </p:sp>
      <p:sp>
        <p:nvSpPr>
          <p:cNvPr id="3" name="Content Placeholder 2"/>
          <p:cNvSpPr>
            <a:spLocks noGrp="1"/>
          </p:cNvSpPr>
          <p:nvPr>
            <p:ph idx="1"/>
          </p:nvPr>
        </p:nvSpPr>
        <p:spPr/>
        <p:txBody>
          <a:bodyPr>
            <a:normAutofit/>
          </a:bodyPr>
          <a:lstStyle/>
          <a:p>
            <a:r>
              <a:rPr lang="en-US" dirty="0" smtClean="0"/>
              <a:t>GNP and GDP are closely related:</a:t>
            </a:r>
          </a:p>
          <a:p>
            <a:pPr marL="400050" lvl="1" indent="0">
              <a:spcBef>
                <a:spcPts val="0"/>
              </a:spcBef>
              <a:buNone/>
            </a:pPr>
            <a:endParaRPr lang="en-US" sz="2400" dirty="0" smtClean="0"/>
          </a:p>
          <a:p>
            <a:pPr marL="400050" lvl="1" indent="0">
              <a:spcBef>
                <a:spcPts val="0"/>
              </a:spcBef>
              <a:buNone/>
            </a:pPr>
            <a:r>
              <a:rPr lang="en-US" sz="2400" dirty="0" smtClean="0"/>
              <a:t>GNP = GDP +</a:t>
            </a:r>
            <a:r>
              <a:rPr lang="en-US" sz="2400" dirty="0"/>
              <a:t> </a:t>
            </a:r>
            <a:r>
              <a:rPr lang="en-US" sz="2400" dirty="0" smtClean="0"/>
              <a:t>income received from abroad - income paid to foreigners + transfers received from abroad - transfers made abroad;</a:t>
            </a:r>
          </a:p>
          <a:p>
            <a:pPr marL="400050" lvl="1" indent="0">
              <a:spcBef>
                <a:spcPts val="0"/>
              </a:spcBef>
              <a:buNone/>
            </a:pPr>
            <a:endParaRPr lang="en-US" sz="2400" dirty="0" smtClean="0"/>
          </a:p>
          <a:p>
            <a:r>
              <a:rPr lang="en-US" dirty="0" smtClean="0"/>
              <a:t>Alternatively, using the concepts in the current account:</a:t>
            </a:r>
          </a:p>
          <a:p>
            <a:pPr marL="800100" lvl="2" indent="-457200">
              <a:spcBef>
                <a:spcPts val="0"/>
              </a:spcBef>
              <a:buNone/>
            </a:pPr>
            <a:endParaRPr lang="en-US" dirty="0" smtClean="0"/>
          </a:p>
          <a:p>
            <a:pPr marL="800100" lvl="2" indent="-457200">
              <a:spcBef>
                <a:spcPts val="0"/>
              </a:spcBef>
              <a:buNone/>
            </a:pPr>
            <a:r>
              <a:rPr lang="en-US" dirty="0" smtClean="0"/>
              <a:t>GNP = GDP + net primary income + net secondary income.</a:t>
            </a:r>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111180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Income and Product Accounts </a:t>
            </a:r>
            <a:r>
              <a:rPr lang="en-US" sz="3100" dirty="0" smtClean="0"/>
              <a:t>(3 </a:t>
            </a:r>
            <a:r>
              <a:rPr lang="en-US" sz="3100" dirty="0"/>
              <a:t>of 3)</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472193944"/>
              </p:ext>
            </p:extLst>
          </p:nvPr>
        </p:nvGraphicFramePr>
        <p:xfrm>
          <a:off x="457200" y="1600200"/>
          <a:ext cx="8229600" cy="2594400"/>
        </p:xfrm>
        <a:graphic>
          <a:graphicData uri="http://schemas.openxmlformats.org/drawingml/2006/table">
            <a:tbl>
              <a:tblPr firstRow="1" bandRow="1">
                <a:tableStyleId>{BC89EF96-8CEA-46FF-86C4-4CE0E7609802}</a:tableStyleId>
              </a:tblPr>
              <a:tblGrid>
                <a:gridCol w="1180281">
                  <a:extLst>
                    <a:ext uri="{9D8B030D-6E8A-4147-A177-3AD203B41FA5}">
                      <a16:colId xmlns:a16="http://schemas.microsoft.com/office/drawing/2014/main" val="20000"/>
                    </a:ext>
                  </a:extLst>
                </a:gridCol>
                <a:gridCol w="2934519">
                  <a:extLst>
                    <a:ext uri="{9D8B030D-6E8A-4147-A177-3AD203B41FA5}">
                      <a16:colId xmlns:a16="http://schemas.microsoft.com/office/drawing/2014/main" val="20001"/>
                    </a:ext>
                  </a:extLst>
                </a:gridCol>
                <a:gridCol w="1326277">
                  <a:extLst>
                    <a:ext uri="{9D8B030D-6E8A-4147-A177-3AD203B41FA5}">
                      <a16:colId xmlns:a16="http://schemas.microsoft.com/office/drawing/2014/main" val="20002"/>
                    </a:ext>
                  </a:extLst>
                </a:gridCol>
                <a:gridCol w="2788523">
                  <a:extLst>
                    <a:ext uri="{9D8B030D-6E8A-4147-A177-3AD203B41FA5}">
                      <a16:colId xmlns:a16="http://schemas.microsoft.com/office/drawing/2014/main" val="20003"/>
                    </a:ext>
                  </a:extLst>
                </a:gridCol>
              </a:tblGrid>
              <a:tr h="432400">
                <a:tc>
                  <a:txBody>
                    <a:bodyPr/>
                    <a:lstStyle/>
                    <a:p>
                      <a:r>
                        <a:rPr lang="en-US" dirty="0" smtClean="0"/>
                        <a:t>Variable</a:t>
                      </a:r>
                      <a:endParaRPr lang="en-US" dirty="0"/>
                    </a:p>
                  </a:txBody>
                  <a:tcPr marL="44873" marR="44873"/>
                </a:tc>
                <a:tc>
                  <a:txBody>
                    <a:bodyPr/>
                    <a:lstStyle/>
                    <a:p>
                      <a:r>
                        <a:rPr lang="en-US" dirty="0" smtClean="0"/>
                        <a:t>Definition</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r>
                        <a:rPr lang="en-US" dirty="0" smtClean="0"/>
                        <a:t>Variable</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r>
                        <a:rPr lang="en-US" dirty="0" smtClean="0"/>
                        <a:t>Definition</a:t>
                      </a:r>
                      <a:endParaRPr lang="en-US" dirty="0"/>
                    </a:p>
                  </a:txBody>
                  <a:tcPr marL="44873" marR="44873"/>
                </a:tc>
                <a:extLst>
                  <a:ext uri="{0D108BD9-81ED-4DB2-BD59-A6C34878D82A}">
                    <a16:rowId xmlns:a16="http://schemas.microsoft.com/office/drawing/2014/main" val="10000"/>
                  </a:ext>
                </a:extLst>
              </a:tr>
              <a:tr h="432400">
                <a:tc>
                  <a:txBody>
                    <a:bodyPr/>
                    <a:lstStyle/>
                    <a:p>
                      <a:r>
                        <a:rPr lang="en-US" dirty="0" smtClean="0"/>
                        <a:t>GDP</a:t>
                      </a:r>
                      <a:endParaRPr lang="en-US" dirty="0"/>
                    </a:p>
                  </a:txBody>
                  <a:tcPr marL="44873" marR="44873"/>
                </a:tc>
                <a:tc>
                  <a:txBody>
                    <a:bodyPr/>
                    <a:lstStyle/>
                    <a:p>
                      <a:r>
                        <a:rPr lang="en-US" dirty="0" smtClean="0"/>
                        <a:t>Gross domestic product</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r>
                        <a:rPr lang="en-US" dirty="0" smtClean="0"/>
                        <a:t>X</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r>
                        <a:rPr lang="en-US" dirty="0" smtClean="0"/>
                        <a:t>Exports</a:t>
                      </a:r>
                      <a:endParaRPr lang="en-US" dirty="0"/>
                    </a:p>
                  </a:txBody>
                  <a:tcPr marL="44873" marR="44873"/>
                </a:tc>
                <a:extLst>
                  <a:ext uri="{0D108BD9-81ED-4DB2-BD59-A6C34878D82A}">
                    <a16:rowId xmlns:a16="http://schemas.microsoft.com/office/drawing/2014/main" val="10001"/>
                  </a:ext>
                </a:extLst>
              </a:tr>
              <a:tr h="432400">
                <a:tc>
                  <a:txBody>
                    <a:bodyPr/>
                    <a:lstStyle/>
                    <a:p>
                      <a:r>
                        <a:rPr lang="en-US" dirty="0" smtClean="0"/>
                        <a:t>GNP</a:t>
                      </a:r>
                      <a:endParaRPr lang="en-US" dirty="0"/>
                    </a:p>
                  </a:txBody>
                  <a:tcPr marL="44873" marR="44873"/>
                </a:tc>
                <a:tc>
                  <a:txBody>
                    <a:bodyPr/>
                    <a:lstStyle/>
                    <a:p>
                      <a:r>
                        <a:rPr lang="en-US" dirty="0" smtClean="0"/>
                        <a:t>Gross national product</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r>
                        <a:rPr lang="en-US" dirty="0" smtClean="0"/>
                        <a:t>M</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r>
                        <a:rPr lang="en-US" dirty="0" smtClean="0"/>
                        <a:t>Imports</a:t>
                      </a:r>
                      <a:endParaRPr lang="en-US" dirty="0"/>
                    </a:p>
                  </a:txBody>
                  <a:tcPr marL="44873" marR="44873"/>
                </a:tc>
                <a:extLst>
                  <a:ext uri="{0D108BD9-81ED-4DB2-BD59-A6C34878D82A}">
                    <a16:rowId xmlns:a16="http://schemas.microsoft.com/office/drawing/2014/main" val="10002"/>
                  </a:ext>
                </a:extLst>
              </a:tr>
              <a:tr h="432400">
                <a:tc>
                  <a:txBody>
                    <a:bodyPr/>
                    <a:lstStyle/>
                    <a:p>
                      <a:r>
                        <a:rPr lang="en-US" dirty="0" smtClean="0"/>
                        <a:t>C</a:t>
                      </a:r>
                      <a:endParaRPr lang="en-US" dirty="0"/>
                    </a:p>
                  </a:txBody>
                  <a:tcPr marL="44873" marR="44873"/>
                </a:tc>
                <a:tc>
                  <a:txBody>
                    <a:bodyPr/>
                    <a:lstStyle/>
                    <a:p>
                      <a:r>
                        <a:rPr lang="en-US" dirty="0" smtClean="0"/>
                        <a:t>Consumption </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r>
                        <a:rPr lang="en-US" dirty="0" smtClean="0"/>
                        <a:t>CA</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r>
                        <a:rPr lang="en-US" dirty="0" smtClean="0"/>
                        <a:t>Current account</a:t>
                      </a:r>
                      <a:endParaRPr lang="en-US" dirty="0"/>
                    </a:p>
                  </a:txBody>
                  <a:tcPr marL="44873" marR="44873"/>
                </a:tc>
                <a:extLst>
                  <a:ext uri="{0D108BD9-81ED-4DB2-BD59-A6C34878D82A}">
                    <a16:rowId xmlns:a16="http://schemas.microsoft.com/office/drawing/2014/main" val="10003"/>
                  </a:ext>
                </a:extLst>
              </a:tr>
              <a:tr h="432400">
                <a:tc>
                  <a:txBody>
                    <a:bodyPr/>
                    <a:lstStyle/>
                    <a:p>
                      <a:r>
                        <a:rPr lang="en-US" dirty="0" smtClean="0"/>
                        <a:t>I</a:t>
                      </a:r>
                      <a:endParaRPr lang="en-US" dirty="0"/>
                    </a:p>
                  </a:txBody>
                  <a:tcPr marL="44873" marR="44873"/>
                </a:tc>
                <a:tc>
                  <a:txBody>
                    <a:bodyPr/>
                    <a:lstStyle/>
                    <a:p>
                      <a:r>
                        <a:rPr lang="en-US" dirty="0" smtClean="0"/>
                        <a:t>Investment</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r>
                        <a:rPr lang="en-US" dirty="0" smtClean="0"/>
                        <a:t>S </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r>
                        <a:rPr lang="en-US" dirty="0" smtClean="0"/>
                        <a:t>Savings</a:t>
                      </a:r>
                      <a:endParaRPr lang="en-US" dirty="0"/>
                    </a:p>
                  </a:txBody>
                  <a:tcPr marL="44873" marR="44873"/>
                </a:tc>
                <a:extLst>
                  <a:ext uri="{0D108BD9-81ED-4DB2-BD59-A6C34878D82A}">
                    <a16:rowId xmlns:a16="http://schemas.microsoft.com/office/drawing/2014/main" val="10004"/>
                  </a:ext>
                </a:extLst>
              </a:tr>
              <a:tr h="432400">
                <a:tc>
                  <a:txBody>
                    <a:bodyPr/>
                    <a:lstStyle/>
                    <a:p>
                      <a:r>
                        <a:rPr lang="en-US" dirty="0" smtClean="0"/>
                        <a:t>G</a:t>
                      </a:r>
                      <a:endParaRPr lang="en-US" dirty="0"/>
                    </a:p>
                  </a:txBody>
                  <a:tcPr marL="44873" marR="44873"/>
                </a:tc>
                <a:tc>
                  <a:txBody>
                    <a:bodyPr/>
                    <a:lstStyle/>
                    <a:p>
                      <a:r>
                        <a:rPr lang="en-US" dirty="0" smtClean="0"/>
                        <a:t>Government</a:t>
                      </a:r>
                      <a:endParaRPr lang="en-US" dirty="0"/>
                    </a:p>
                  </a:txBody>
                  <a:tcPr marL="44873" marR="44873">
                    <a:lnR w="12700" cap="flat" cmpd="sng" algn="ctr">
                      <a:solidFill>
                        <a:scrgbClr r="0" g="0" b="0"/>
                      </a:solidFill>
                      <a:prstDash val="solid"/>
                      <a:round/>
                      <a:headEnd type="none" w="med" len="med"/>
                      <a:tailEnd type="none" w="med" len="med"/>
                    </a:lnR>
                  </a:tcPr>
                </a:tc>
                <a:tc>
                  <a:txBody>
                    <a:bodyPr/>
                    <a:lstStyle/>
                    <a:p>
                      <a:r>
                        <a:rPr lang="en-US" dirty="0" smtClean="0"/>
                        <a:t>T</a:t>
                      </a:r>
                      <a:endParaRPr lang="en-US" dirty="0"/>
                    </a:p>
                  </a:txBody>
                  <a:tcPr marL="44873" marR="44873">
                    <a:lnL w="12700" cap="flat" cmpd="sng" algn="ctr">
                      <a:solidFill>
                        <a:scrgbClr r="0" g="0" b="0"/>
                      </a:solidFill>
                      <a:prstDash val="solid"/>
                      <a:round/>
                      <a:headEnd type="none" w="med" len="med"/>
                      <a:tailEnd type="none" w="med" len="med"/>
                    </a:lnL>
                  </a:tcPr>
                </a:tc>
                <a:tc>
                  <a:txBody>
                    <a:bodyPr/>
                    <a:lstStyle/>
                    <a:p>
                      <a:r>
                        <a:rPr lang="en-US" dirty="0" smtClean="0"/>
                        <a:t>Net taxes</a:t>
                      </a:r>
                      <a:endParaRPr lang="en-US" dirty="0"/>
                    </a:p>
                  </a:txBody>
                  <a:tcPr marL="44873" marR="44873"/>
                </a:tc>
                <a:extLst>
                  <a:ext uri="{0D108BD9-81ED-4DB2-BD59-A6C34878D82A}">
                    <a16:rowId xmlns:a16="http://schemas.microsoft.com/office/drawing/2014/main" val="10005"/>
                  </a:ext>
                </a:extLst>
              </a:tr>
            </a:tbl>
          </a:graphicData>
        </a:graphic>
      </p:graphicFrame>
      <p:sp>
        <p:nvSpPr>
          <p:cNvPr id="5" name="Content Placeholder 4"/>
          <p:cNvSpPr>
            <a:spLocks noGrp="1"/>
          </p:cNvSpPr>
          <p:nvPr>
            <p:ph sz="half" idx="2"/>
          </p:nvPr>
        </p:nvSpPr>
        <p:spPr>
          <a:xfrm>
            <a:off x="457200" y="4461982"/>
            <a:ext cx="8229600" cy="1664181"/>
          </a:xfrm>
        </p:spPr>
        <p:txBody>
          <a:bodyPr>
            <a:normAutofit fontScale="92500" lnSpcReduction="20000"/>
          </a:bodyPr>
          <a:lstStyle/>
          <a:p>
            <a:r>
              <a:rPr lang="en-US" dirty="0" smtClean="0"/>
              <a:t>S is savings by households and firms;</a:t>
            </a:r>
          </a:p>
          <a:p>
            <a:r>
              <a:rPr lang="en-US" dirty="0" smtClean="0"/>
              <a:t>T is net taxes, equal to taxes paid minus transfers received;</a:t>
            </a:r>
          </a:p>
          <a:p>
            <a:r>
              <a:rPr lang="en-US" dirty="0" smtClean="0"/>
              <a:t>The budget balance for all of government is T – G.</a:t>
            </a:r>
            <a:endParaRPr lang="en-US" dirty="0"/>
          </a:p>
        </p:txBody>
      </p:sp>
    </p:spTree>
    <p:extLst>
      <p:ext uri="{BB962C8B-B14F-4D97-AF65-F5344CB8AC3E}">
        <p14:creationId xmlns:p14="http://schemas.microsoft.com/office/powerpoint/2010/main" val="748767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Current </a:t>
            </a:r>
            <a:r>
              <a:rPr lang="en-US" dirty="0"/>
              <a:t>A</a:t>
            </a:r>
            <a:r>
              <a:rPr lang="en-US" dirty="0" smtClean="0"/>
              <a:t>ccount and the </a:t>
            </a:r>
            <a:r>
              <a:rPr lang="en-US" dirty="0" err="1" smtClean="0"/>
              <a:t>Macroeconomy</a:t>
            </a:r>
            <a:r>
              <a:rPr lang="en-US" dirty="0" smtClean="0"/>
              <a:t> </a:t>
            </a:r>
            <a:r>
              <a:rPr lang="en-US" sz="3100" dirty="0" smtClean="0"/>
              <a:t>(</a:t>
            </a:r>
            <a:r>
              <a:rPr lang="en-US" sz="3100" dirty="0"/>
              <a:t>1</a:t>
            </a:r>
            <a:r>
              <a:rPr lang="en-US" sz="3100" dirty="0" smtClean="0"/>
              <a:t> of 6)</a:t>
            </a:r>
            <a:endParaRPr lang="en-US" sz="3100" dirty="0"/>
          </a:p>
        </p:txBody>
      </p:sp>
      <p:sp>
        <p:nvSpPr>
          <p:cNvPr id="6" name="Content Placeholder 5"/>
          <p:cNvSpPr>
            <a:spLocks noGrp="1"/>
          </p:cNvSpPr>
          <p:nvPr>
            <p:ph idx="1"/>
          </p:nvPr>
        </p:nvSpPr>
        <p:spPr/>
        <p:txBody>
          <a:bodyPr>
            <a:normAutofit fontScale="92500" lnSpcReduction="10000"/>
          </a:bodyPr>
          <a:lstStyle/>
          <a:p>
            <a:r>
              <a:rPr lang="en-US" dirty="0" smtClean="0"/>
              <a:t>We can define:  GDP = C + I + G + X – M.</a:t>
            </a:r>
          </a:p>
          <a:p>
            <a:endParaRPr lang="en-US" dirty="0"/>
          </a:p>
          <a:p>
            <a:r>
              <a:rPr lang="en-US" dirty="0" smtClean="0"/>
              <a:t>GNP = GDP + net primary income + net secondary income; or</a:t>
            </a:r>
          </a:p>
          <a:p>
            <a:endParaRPr lang="en-US" dirty="0"/>
          </a:p>
          <a:p>
            <a:r>
              <a:rPr lang="en-US" dirty="0" smtClean="0"/>
              <a:t>GNP = C + I + G + X – M + net primary income + net secondary income; or </a:t>
            </a:r>
          </a:p>
          <a:p>
            <a:endParaRPr lang="en-US" dirty="0"/>
          </a:p>
          <a:p>
            <a:r>
              <a:rPr lang="en-US" dirty="0" smtClean="0"/>
              <a:t>GNP = C + I + G + CA.</a:t>
            </a:r>
          </a:p>
          <a:p>
            <a:pPr marL="0" indent="0">
              <a:buNone/>
            </a:pPr>
            <a:endParaRPr lang="en-US" dirty="0"/>
          </a:p>
        </p:txBody>
      </p:sp>
    </p:spTree>
    <p:extLst>
      <p:ext uri="{BB962C8B-B14F-4D97-AF65-F5344CB8AC3E}">
        <p14:creationId xmlns:p14="http://schemas.microsoft.com/office/powerpoint/2010/main" val="29976300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Current Account and the </a:t>
            </a:r>
            <a:r>
              <a:rPr lang="en-US" dirty="0" err="1"/>
              <a:t>Macroeconomy</a:t>
            </a:r>
            <a:r>
              <a:rPr lang="en-US" dirty="0"/>
              <a:t> </a:t>
            </a:r>
            <a:r>
              <a:rPr lang="en-US" sz="3100" dirty="0" smtClean="0"/>
              <a:t>(2 </a:t>
            </a:r>
            <a:r>
              <a:rPr lang="en-US" sz="3100" dirty="0"/>
              <a:t>of 6)</a:t>
            </a:r>
            <a:endParaRPr lang="en-US" dirty="0"/>
          </a:p>
        </p:txBody>
      </p:sp>
      <p:sp>
        <p:nvSpPr>
          <p:cNvPr id="6" name="Content Placeholder 5"/>
          <p:cNvSpPr>
            <a:spLocks noGrp="1"/>
          </p:cNvSpPr>
          <p:nvPr>
            <p:ph idx="1"/>
          </p:nvPr>
        </p:nvSpPr>
        <p:spPr/>
        <p:txBody>
          <a:bodyPr>
            <a:normAutofit/>
          </a:bodyPr>
          <a:lstStyle/>
          <a:p>
            <a:r>
              <a:rPr lang="en-US" dirty="0" smtClean="0"/>
              <a:t>We can also define:  GNP = C + S + T;</a:t>
            </a:r>
          </a:p>
          <a:p>
            <a:pPr lvl="1"/>
            <a:r>
              <a:rPr lang="en-US" dirty="0" smtClean="0"/>
              <a:t>This looks at GNP from the perspective of income recipients:  They can consume, save, and pay taxes.</a:t>
            </a:r>
          </a:p>
          <a:p>
            <a:r>
              <a:rPr lang="en-US" dirty="0" smtClean="0"/>
              <a:t>Setting the two definitions of GNP equal to each other:  C + I + G + CA = C + S + T; or</a:t>
            </a:r>
          </a:p>
          <a:p>
            <a:endParaRPr lang="en-US" dirty="0"/>
          </a:p>
          <a:p>
            <a:pPr marL="0" indent="0" algn="ctr">
              <a:buNone/>
            </a:pPr>
            <a:r>
              <a:rPr lang="en-US" dirty="0" smtClean="0"/>
              <a:t>S + (T – G) = I + CA.</a:t>
            </a:r>
          </a:p>
          <a:p>
            <a:endParaRPr lang="en-US" dirty="0" smtClean="0"/>
          </a:p>
        </p:txBody>
      </p:sp>
    </p:spTree>
    <p:extLst>
      <p:ext uri="{BB962C8B-B14F-4D97-AF65-F5344CB8AC3E}">
        <p14:creationId xmlns:p14="http://schemas.microsoft.com/office/powerpoint/2010/main" val="2817611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Current Account and the </a:t>
            </a:r>
            <a:r>
              <a:rPr lang="en-US" dirty="0" err="1"/>
              <a:t>Macroeconomy</a:t>
            </a:r>
            <a:r>
              <a:rPr lang="en-US" dirty="0"/>
              <a:t> </a:t>
            </a:r>
            <a:r>
              <a:rPr lang="en-US" sz="3100" dirty="0" smtClean="0"/>
              <a:t>(3 </a:t>
            </a:r>
            <a:r>
              <a:rPr lang="en-US" sz="3100" dirty="0"/>
              <a:t>of 6)</a:t>
            </a:r>
            <a:endParaRPr lang="en-US" dirty="0"/>
          </a:p>
        </p:txBody>
      </p:sp>
      <p:sp>
        <p:nvSpPr>
          <p:cNvPr id="6" name="Content Placeholder 5"/>
          <p:cNvSpPr>
            <a:spLocks noGrp="1"/>
          </p:cNvSpPr>
          <p:nvPr>
            <p:ph idx="1"/>
          </p:nvPr>
        </p:nvSpPr>
        <p:spPr/>
        <p:txBody>
          <a:bodyPr>
            <a:normAutofit fontScale="85000" lnSpcReduction="20000"/>
          </a:bodyPr>
          <a:lstStyle/>
          <a:p>
            <a:r>
              <a:rPr lang="en-US" dirty="0" smtClean="0"/>
              <a:t>The accounting identity S + (T – G) = I + CA, says:</a:t>
            </a:r>
          </a:p>
          <a:p>
            <a:pPr marL="0" indent="0" algn="ctr">
              <a:buNone/>
            </a:pPr>
            <a:endParaRPr lang="en-US" dirty="0" smtClean="0"/>
          </a:p>
          <a:p>
            <a:pPr marL="0" indent="0" algn="ctr">
              <a:buNone/>
            </a:pPr>
            <a:r>
              <a:rPr lang="en-US" dirty="0" smtClean="0"/>
              <a:t>Private savings + public savings</a:t>
            </a:r>
          </a:p>
          <a:p>
            <a:pPr marL="0" indent="0" algn="ctr">
              <a:buNone/>
            </a:pPr>
            <a:r>
              <a:rPr lang="en-US" dirty="0" smtClean="0"/>
              <a:t> = domestic investment + foreign investment.</a:t>
            </a:r>
          </a:p>
          <a:p>
            <a:endParaRPr lang="en-US" dirty="0"/>
          </a:p>
          <a:p>
            <a:r>
              <a:rPr lang="en-US" dirty="0" smtClean="0"/>
              <a:t>This shows the relationship between:</a:t>
            </a:r>
          </a:p>
          <a:p>
            <a:pPr lvl="1"/>
            <a:r>
              <a:rPr lang="en-US" dirty="0" smtClean="0"/>
              <a:t>Budget deficits and trade (current account) deficits </a:t>
            </a:r>
          </a:p>
          <a:p>
            <a:pPr lvl="1"/>
            <a:r>
              <a:rPr lang="en-US" dirty="0" smtClean="0"/>
              <a:t>Overall savings and investment in an open economy that trades; </a:t>
            </a:r>
          </a:p>
          <a:p>
            <a:pPr lvl="1"/>
            <a:r>
              <a:rPr lang="en-US" dirty="0" smtClean="0"/>
              <a:t>Foreign and domestic investment;</a:t>
            </a:r>
          </a:p>
          <a:p>
            <a:pPr lvl="1"/>
            <a:r>
              <a:rPr lang="en-US" dirty="0" smtClean="0"/>
              <a:t>Private and public savings.</a:t>
            </a:r>
            <a:endParaRPr lang="en-US" dirty="0"/>
          </a:p>
        </p:txBody>
      </p:sp>
    </p:spTree>
    <p:extLst>
      <p:ext uri="{BB962C8B-B14F-4D97-AF65-F5344CB8AC3E}">
        <p14:creationId xmlns:p14="http://schemas.microsoft.com/office/powerpoint/2010/main" val="3343044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solidFill>
                  <a:schemeClr val="accent4">
                    <a:lumMod val="50000"/>
                  </a:schemeClr>
                </a:solidFill>
              </a:rPr>
              <a:t>9.4 </a:t>
            </a:r>
            <a:r>
              <a:rPr lang="en-US" dirty="0" smtClean="0"/>
              <a:t> Use a simple algebraic model to relate the current account to savings, investment and the general government budget balance.</a:t>
            </a:r>
          </a:p>
          <a:p>
            <a:pPr marL="0" indent="0">
              <a:buNone/>
            </a:pPr>
            <a:endParaRPr lang="en-US" dirty="0"/>
          </a:p>
          <a:p>
            <a:pPr marL="0" indent="0">
              <a:buNone/>
            </a:pPr>
            <a:r>
              <a:rPr lang="en-US" b="1" dirty="0" smtClean="0">
                <a:solidFill>
                  <a:schemeClr val="accent4">
                    <a:lumMod val="50000"/>
                  </a:schemeClr>
                </a:solidFill>
              </a:rPr>
              <a:t>9.5</a:t>
            </a:r>
            <a:r>
              <a:rPr lang="en-US" dirty="0" smtClean="0"/>
              <a:t>  Discuss the pros and cons of current account deficits.</a:t>
            </a:r>
          </a:p>
          <a:p>
            <a:pPr marL="0" indent="0">
              <a:buNone/>
            </a:pPr>
            <a:endParaRPr lang="en-US" dirty="0"/>
          </a:p>
          <a:p>
            <a:pPr marL="0" indent="0">
              <a:buNone/>
            </a:pPr>
            <a:r>
              <a:rPr lang="en-US" b="1" dirty="0" smtClean="0">
                <a:solidFill>
                  <a:schemeClr val="accent4">
                    <a:lumMod val="50000"/>
                  </a:schemeClr>
                </a:solidFill>
              </a:rPr>
              <a:t>9.6 </a:t>
            </a:r>
            <a:r>
              <a:rPr lang="en-US" dirty="0" smtClean="0"/>
              <a:t> Show the relationship between a country’s balance of payments and its international investment position.</a:t>
            </a:r>
            <a:endParaRPr lang="en-US" dirty="0"/>
          </a:p>
        </p:txBody>
      </p:sp>
    </p:spTree>
    <p:extLst>
      <p:ext uri="{BB962C8B-B14F-4D97-AF65-F5344CB8AC3E}">
        <p14:creationId xmlns:p14="http://schemas.microsoft.com/office/powerpoint/2010/main" val="178899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Current Account and the </a:t>
            </a:r>
            <a:r>
              <a:rPr lang="en-US" dirty="0" err="1"/>
              <a:t>Macroeconomy</a:t>
            </a:r>
            <a:r>
              <a:rPr lang="en-US" dirty="0"/>
              <a:t> </a:t>
            </a:r>
            <a:r>
              <a:rPr lang="en-US" sz="3100" dirty="0" smtClean="0"/>
              <a:t>(4 </a:t>
            </a:r>
            <a:r>
              <a:rPr lang="en-US" sz="3100" dirty="0"/>
              <a:t>of 6)</a:t>
            </a:r>
            <a:endParaRPr lang="en-US" dirty="0"/>
          </a:p>
        </p:txBody>
      </p:sp>
      <p:sp>
        <p:nvSpPr>
          <p:cNvPr id="6" name="Content Placeholder 5"/>
          <p:cNvSpPr>
            <a:spLocks noGrp="1"/>
          </p:cNvSpPr>
          <p:nvPr>
            <p:ph idx="1"/>
          </p:nvPr>
        </p:nvSpPr>
        <p:spPr/>
        <p:txBody>
          <a:bodyPr>
            <a:normAutofit fontScale="77500" lnSpcReduction="20000"/>
          </a:bodyPr>
          <a:lstStyle/>
          <a:p>
            <a:r>
              <a:rPr lang="en-US" dirty="0" smtClean="0"/>
              <a:t>The relationship S + (T – G) = I + CA lets us infer several points:</a:t>
            </a:r>
          </a:p>
          <a:p>
            <a:pPr lvl="1"/>
            <a:r>
              <a:rPr lang="en-US" dirty="0" smtClean="0"/>
              <a:t>Countries with large budget deficits (T – G &lt; 0) or low savings rates will have less investment, ceteris paribus.</a:t>
            </a:r>
          </a:p>
          <a:p>
            <a:pPr lvl="1"/>
            <a:r>
              <a:rPr lang="en-US" dirty="0" smtClean="0"/>
              <a:t>A current account deficit lets us invest more and/or run budget deficits. </a:t>
            </a:r>
          </a:p>
          <a:p>
            <a:pPr lvl="1"/>
            <a:r>
              <a:rPr lang="en-US" dirty="0" smtClean="0"/>
              <a:t>Countries that try to eliminate a current account deficit have to cut investment, or cut consumption (raise S), or raise taxes, or cut government spending, or some combination.  All of those reduce demand and push towards slower growth, ceteris paribus.</a:t>
            </a:r>
          </a:p>
          <a:p>
            <a:pPr lvl="1"/>
            <a:r>
              <a:rPr lang="en-US" dirty="0" smtClean="0"/>
              <a:t>Private savings has several jobs:  finance the budget deficit, if there is one, and provide funds for investment at home and abroad.</a:t>
            </a:r>
          </a:p>
        </p:txBody>
      </p:sp>
    </p:spTree>
    <p:extLst>
      <p:ext uri="{BB962C8B-B14F-4D97-AF65-F5344CB8AC3E}">
        <p14:creationId xmlns:p14="http://schemas.microsoft.com/office/powerpoint/2010/main" val="1930729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Current Account and the </a:t>
            </a:r>
            <a:r>
              <a:rPr lang="en-US" dirty="0" err="1"/>
              <a:t>Macroeconomy</a:t>
            </a:r>
            <a:r>
              <a:rPr lang="en-US" dirty="0"/>
              <a:t> </a:t>
            </a:r>
            <a:r>
              <a:rPr lang="en-US" sz="3100" dirty="0" smtClean="0"/>
              <a:t>(5 </a:t>
            </a:r>
            <a:r>
              <a:rPr lang="en-US" sz="3100" dirty="0"/>
              <a:t>of 6)</a:t>
            </a:r>
            <a:endParaRPr lang="en-US" dirty="0"/>
          </a:p>
        </p:txBody>
      </p:sp>
      <p:sp>
        <p:nvSpPr>
          <p:cNvPr id="6" name="Content Placeholder 5" descr="The figure shows savings, investment, the current account, and the government budget balance for the United States from 2001 to 2015.  All variables are measured as a percent of GDP.  Savings and investment average around 20 percent, the current account around 3-5 percent, and the budget balance swings between 2 percent and approximately 12 percent during the financial crisis.  " title="Figure 9.2"/>
          <p:cNvSpPr>
            <a:spLocks noGrp="1"/>
          </p:cNvSpPr>
          <p:nvPr>
            <p:ph idx="1"/>
          </p:nvPr>
        </p:nvSpPr>
        <p:spPr/>
        <p:txBody>
          <a:bodyPr>
            <a:normAutofit lnSpcReduction="10000"/>
          </a:bodyPr>
          <a:lstStyle/>
          <a:p>
            <a:r>
              <a:rPr lang="en-US" dirty="0" smtClean="0"/>
              <a:t>During the financial crisis:</a:t>
            </a:r>
          </a:p>
          <a:p>
            <a:pPr lvl="1"/>
            <a:r>
              <a:rPr lang="en-US" dirty="0" smtClean="0"/>
              <a:t>Savings increased as consumers and businesses worried about their solvency;</a:t>
            </a:r>
          </a:p>
          <a:p>
            <a:pPr lvl="1"/>
            <a:r>
              <a:rPr lang="en-US" dirty="0" smtClean="0"/>
              <a:t>Investment declined as businesses cut back due to weak demand for their goods and services;</a:t>
            </a:r>
          </a:p>
          <a:p>
            <a:pPr lvl="1"/>
            <a:r>
              <a:rPr lang="en-US" dirty="0" smtClean="0"/>
              <a:t>Budget deficits soared as tax revenue fell and expenditures increased; </a:t>
            </a:r>
          </a:p>
          <a:p>
            <a:pPr lvl="1"/>
            <a:r>
              <a:rPr lang="en-US" dirty="0" smtClean="0"/>
              <a:t>The current account moved towards balance as consumers and businesses bought less from abroad.</a:t>
            </a:r>
          </a:p>
        </p:txBody>
      </p:sp>
    </p:spTree>
    <p:extLst>
      <p:ext uri="{BB962C8B-B14F-4D97-AF65-F5344CB8AC3E}">
        <p14:creationId xmlns:p14="http://schemas.microsoft.com/office/powerpoint/2010/main" val="3890389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Current Account and the </a:t>
            </a:r>
            <a:r>
              <a:rPr lang="en-US" dirty="0" err="1"/>
              <a:t>Macroeconomy</a:t>
            </a:r>
            <a:r>
              <a:rPr lang="en-US" dirty="0"/>
              <a:t> </a:t>
            </a:r>
            <a:r>
              <a:rPr lang="en-US" sz="3100" dirty="0" smtClean="0"/>
              <a:t>(6 </a:t>
            </a:r>
            <a:r>
              <a:rPr lang="en-US" sz="3100" dirty="0"/>
              <a:t>of 6)</a:t>
            </a:r>
            <a:endParaRPr lang="en-US" dirty="0"/>
          </a:p>
        </p:txBody>
      </p:sp>
      <p:pic>
        <p:nvPicPr>
          <p:cNvPr id="3" name="Content Placeholder 2" descr="The graph plots the percent of G D P for macroeconomic variables S, I, C A, and T hyphen G, versus year. The curve for S begins at (2001, 18), rises through (2010, 28) to (2015, 22). The curve for I begins at (2001, 22) falls through (2009, 17) and rises slightly to (2015, 20). The curve for C A changes little, beginning at (2001, negative 5) through (2006, negative 6) to (2015, negative 3). The curve for T hyphen G begins at (2001, 0), falls through (2003, negative 5), rises again to (2007, negative 3), then falls through (2009, negative 13) and rises to (2015, negative 4). All values approximated.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5801" y="1812384"/>
            <a:ext cx="7392398" cy="4004216"/>
          </a:xfrm>
        </p:spPr>
      </p:pic>
    </p:spTree>
    <p:extLst>
      <p:ext uri="{BB962C8B-B14F-4D97-AF65-F5344CB8AC3E}">
        <p14:creationId xmlns:p14="http://schemas.microsoft.com/office/powerpoint/2010/main" val="6471880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 Current </a:t>
            </a:r>
            <a:r>
              <a:rPr lang="en-US" dirty="0"/>
              <a:t>A</a:t>
            </a:r>
            <a:r>
              <a:rPr lang="en-US" dirty="0" smtClean="0"/>
              <a:t>ccount </a:t>
            </a:r>
            <a:r>
              <a:rPr lang="en-US" dirty="0"/>
              <a:t>D</a:t>
            </a:r>
            <a:r>
              <a:rPr lang="en-US" dirty="0" smtClean="0"/>
              <a:t>eficits harmful?</a:t>
            </a:r>
            <a:br>
              <a:rPr lang="en-US" dirty="0" smtClean="0"/>
            </a:br>
            <a:r>
              <a:rPr lang="en-US" sz="3100" dirty="0" smtClean="0"/>
              <a:t>(1 of 2)</a:t>
            </a:r>
            <a:endParaRPr lang="en-US" sz="3100" dirty="0"/>
          </a:p>
        </p:txBody>
      </p:sp>
      <p:sp>
        <p:nvSpPr>
          <p:cNvPr id="3" name="Content Placeholder 2"/>
          <p:cNvSpPr>
            <a:spLocks noGrp="1"/>
          </p:cNvSpPr>
          <p:nvPr>
            <p:ph idx="1"/>
          </p:nvPr>
        </p:nvSpPr>
        <p:spPr/>
        <p:txBody>
          <a:bodyPr/>
          <a:lstStyle/>
          <a:p>
            <a:r>
              <a:rPr lang="en-US" dirty="0" smtClean="0"/>
              <a:t>Current account deficits can be harmful:</a:t>
            </a:r>
          </a:p>
          <a:p>
            <a:pPr lvl="1"/>
            <a:r>
              <a:rPr lang="en-US" dirty="0" smtClean="0"/>
              <a:t>If a country is dependent on volatile foreign capital inflows to finance them;</a:t>
            </a:r>
          </a:p>
          <a:p>
            <a:pPr lvl="1"/>
            <a:r>
              <a:rPr lang="en-US" dirty="0" smtClean="0"/>
              <a:t>If there is a </a:t>
            </a:r>
            <a:r>
              <a:rPr lang="en-US" b="1" dirty="0" smtClean="0"/>
              <a:t>sudden stop </a:t>
            </a:r>
            <a:r>
              <a:rPr lang="en-US" dirty="0" smtClean="0"/>
              <a:t> in foreign financing that forces large cuts in spending and consumption.</a:t>
            </a:r>
          </a:p>
          <a:p>
            <a:pPr lvl="1"/>
            <a:r>
              <a:rPr lang="en-US" dirty="0" smtClean="0"/>
              <a:t>If they undermine confidence in the country and its currency.</a:t>
            </a:r>
          </a:p>
          <a:p>
            <a:pPr lvl="1"/>
            <a:r>
              <a:rPr lang="en-US" dirty="0" smtClean="0"/>
              <a:t>If countries incur liabilities that must be paid back in a foreign currency.</a:t>
            </a:r>
            <a:endParaRPr lang="en-US" dirty="0"/>
          </a:p>
        </p:txBody>
      </p:sp>
    </p:spTree>
    <p:extLst>
      <p:ext uri="{BB962C8B-B14F-4D97-AF65-F5344CB8AC3E}">
        <p14:creationId xmlns:p14="http://schemas.microsoft.com/office/powerpoint/2010/main" val="12660433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255" y="274638"/>
            <a:ext cx="8520545" cy="1325562"/>
          </a:xfrm>
        </p:spPr>
        <p:txBody>
          <a:bodyPr>
            <a:normAutofit fontScale="90000"/>
          </a:bodyPr>
          <a:lstStyle/>
          <a:p>
            <a:r>
              <a:rPr lang="en-US" dirty="0"/>
              <a:t>Are </a:t>
            </a:r>
            <a:r>
              <a:rPr lang="en-US" dirty="0" smtClean="0"/>
              <a:t>Current </a:t>
            </a:r>
            <a:r>
              <a:rPr lang="en-US" dirty="0"/>
              <a:t>A</a:t>
            </a:r>
            <a:r>
              <a:rPr lang="en-US" dirty="0" smtClean="0"/>
              <a:t>ccount </a:t>
            </a:r>
            <a:r>
              <a:rPr lang="en-US" dirty="0"/>
              <a:t>D</a:t>
            </a:r>
            <a:r>
              <a:rPr lang="en-US" dirty="0" smtClean="0"/>
              <a:t>eficits </a:t>
            </a:r>
            <a:r>
              <a:rPr lang="en-US" dirty="0"/>
              <a:t>H</a:t>
            </a:r>
            <a:r>
              <a:rPr lang="en-US" dirty="0" smtClean="0"/>
              <a:t>armful</a:t>
            </a:r>
            <a:r>
              <a:rPr lang="en-US" dirty="0"/>
              <a:t>?</a:t>
            </a:r>
            <a:br>
              <a:rPr lang="en-US" dirty="0"/>
            </a:b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they can sometimes be a sign of economic strength:</a:t>
            </a:r>
          </a:p>
          <a:p>
            <a:pPr lvl="1"/>
            <a:r>
              <a:rPr lang="en-US" dirty="0" smtClean="0"/>
              <a:t>If they are caused by large inflows of foreign capital, looking for a place to invest;</a:t>
            </a:r>
          </a:p>
          <a:p>
            <a:pPr lvl="1"/>
            <a:r>
              <a:rPr lang="en-US" dirty="0" smtClean="0"/>
              <a:t>If they are caused by a rise in imports when an economy experiences rapid economic growth.</a:t>
            </a:r>
          </a:p>
          <a:p>
            <a:endParaRPr lang="en-US" dirty="0" smtClean="0"/>
          </a:p>
          <a:p>
            <a:r>
              <a:rPr lang="en-US" dirty="0" smtClean="0"/>
              <a:t>There is no exact threshold for when a deficit becomes dangerous, but for most countries, when they reach 3-5% of GDP, it is in the danger zone.</a:t>
            </a:r>
          </a:p>
        </p:txBody>
      </p:sp>
    </p:spTree>
    <p:extLst>
      <p:ext uri="{BB962C8B-B14F-4D97-AF65-F5344CB8AC3E}">
        <p14:creationId xmlns:p14="http://schemas.microsoft.com/office/powerpoint/2010/main" val="35681131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Case Study:  Current Account </a:t>
            </a:r>
            <a:r>
              <a:rPr lang="en-US" dirty="0"/>
              <a:t>D</a:t>
            </a:r>
            <a:r>
              <a:rPr lang="en-US" dirty="0" smtClean="0"/>
              <a:t>eficits </a:t>
            </a:r>
            <a:br>
              <a:rPr lang="en-US" dirty="0" smtClean="0"/>
            </a:br>
            <a:r>
              <a:rPr lang="en-US" dirty="0" smtClean="0"/>
              <a:t>in the U.S. </a:t>
            </a:r>
            <a:r>
              <a:rPr lang="en-US" sz="3100" dirty="0" smtClean="0"/>
              <a:t>(1 of 2)</a:t>
            </a:r>
            <a:endParaRPr lang="en-US" sz="3100" dirty="0"/>
          </a:p>
        </p:txBody>
      </p:sp>
      <p:sp>
        <p:nvSpPr>
          <p:cNvPr id="3" name="Content Placeholder 2"/>
          <p:cNvSpPr>
            <a:spLocks noGrp="1"/>
          </p:cNvSpPr>
          <p:nvPr>
            <p:ph idx="1"/>
          </p:nvPr>
        </p:nvSpPr>
        <p:spPr/>
        <p:txBody>
          <a:bodyPr>
            <a:normAutofit lnSpcReduction="10000"/>
          </a:bodyPr>
          <a:lstStyle/>
          <a:p>
            <a:r>
              <a:rPr lang="en-US" dirty="0" smtClean="0"/>
              <a:t>The United States current account experienced large deficits in the 1980s and from the early 1990s forward (Figure 9.1)</a:t>
            </a:r>
          </a:p>
          <a:p>
            <a:pPr lvl="1"/>
            <a:r>
              <a:rPr lang="en-US" dirty="0" smtClean="0"/>
              <a:t>The deficits look similar but movements in private savings, the budget deficit, and investment are different.</a:t>
            </a:r>
          </a:p>
          <a:p>
            <a:pPr lvl="2"/>
            <a:r>
              <a:rPr lang="en-US" dirty="0" smtClean="0"/>
              <a:t>Early deficit of the 1980s was driven by low private savings and high budget deficits.</a:t>
            </a:r>
          </a:p>
          <a:p>
            <a:pPr lvl="2"/>
            <a:r>
              <a:rPr lang="en-US" dirty="0" smtClean="0"/>
              <a:t>Later deficit of the 1990s was during a period of falling budget deficits, but falling savings and rising investment.</a:t>
            </a:r>
            <a:endParaRPr lang="en-US" dirty="0"/>
          </a:p>
        </p:txBody>
      </p:sp>
    </p:spTree>
    <p:extLst>
      <p:ext uri="{BB962C8B-B14F-4D97-AF65-F5344CB8AC3E}">
        <p14:creationId xmlns:p14="http://schemas.microsoft.com/office/powerpoint/2010/main" val="5917928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Case Study:  Current Account Deficits </a:t>
            </a:r>
            <a:br>
              <a:rPr lang="en-US" dirty="0"/>
            </a:br>
            <a:r>
              <a:rPr lang="en-US" dirty="0"/>
              <a:t>in the U.S.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During the 2000s, the current account deficit increased, 2001-2006.</a:t>
            </a:r>
          </a:p>
          <a:p>
            <a:pPr lvl="1"/>
            <a:r>
              <a:rPr lang="en-US" dirty="0" smtClean="0"/>
              <a:t>3-5% of GDP, normally a warning sign.</a:t>
            </a:r>
          </a:p>
          <a:p>
            <a:pPr lvl="1"/>
            <a:r>
              <a:rPr lang="en-US" dirty="0" smtClean="0"/>
              <a:t>Foreign capital flowed to the U.S. from China, Germany, Saudi Arabia, and other current account surplus nations.</a:t>
            </a:r>
          </a:p>
          <a:p>
            <a:pPr lvl="2"/>
            <a:r>
              <a:rPr lang="en-US" dirty="0" smtClean="0"/>
              <a:t>Capital was available at low interest rates for investment, including new home construction.</a:t>
            </a:r>
          </a:p>
          <a:p>
            <a:endParaRPr lang="en-US" dirty="0" smtClean="0"/>
          </a:p>
          <a:p>
            <a:r>
              <a:rPr lang="en-US" dirty="0" smtClean="0"/>
              <a:t>In 2007, the current account deficit begins to shrink.</a:t>
            </a:r>
          </a:p>
          <a:p>
            <a:pPr lvl="1"/>
            <a:r>
              <a:rPr lang="en-US" dirty="0" smtClean="0"/>
              <a:t>Increasingly rapid fall in the size of the deficit after the financial crisis begins.</a:t>
            </a:r>
          </a:p>
          <a:p>
            <a:pPr lvl="1"/>
            <a:r>
              <a:rPr lang="en-US" dirty="0" smtClean="0"/>
              <a:t>Rising savings rates and less consumption and investment led to a smaller deficit despite of the rise in government budget deficits.</a:t>
            </a:r>
          </a:p>
        </p:txBody>
      </p:sp>
    </p:spTree>
    <p:extLst>
      <p:ext uri="{BB962C8B-B14F-4D97-AF65-F5344CB8AC3E}">
        <p14:creationId xmlns:p14="http://schemas.microsoft.com/office/powerpoint/2010/main" val="36636383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International Debt </a:t>
            </a:r>
            <a:r>
              <a:rPr lang="en-US" sz="2800" dirty="0" smtClean="0"/>
              <a:t>(1 of 2)</a:t>
            </a:r>
            <a:endParaRPr lang="en-US" sz="2800" dirty="0"/>
          </a:p>
        </p:txBody>
      </p:sp>
      <p:sp>
        <p:nvSpPr>
          <p:cNvPr id="3" name="Content Placeholder 2"/>
          <p:cNvSpPr>
            <a:spLocks noGrp="1"/>
          </p:cNvSpPr>
          <p:nvPr>
            <p:ph idx="1"/>
          </p:nvPr>
        </p:nvSpPr>
        <p:spPr/>
        <p:txBody>
          <a:bodyPr>
            <a:noAutofit/>
          </a:bodyPr>
          <a:lstStyle/>
          <a:p>
            <a:r>
              <a:rPr lang="en-US" sz="2400" dirty="0" smtClean="0"/>
              <a:t>Net capital inflows are an increase in liabilities to foreign nations.  </a:t>
            </a:r>
          </a:p>
          <a:p>
            <a:pPr lvl="1"/>
            <a:r>
              <a:rPr lang="en-US" sz="2000" dirty="0" smtClean="0"/>
              <a:t>The inflows can take several forms:  FDI, portfolio investment, bank loans and others.</a:t>
            </a:r>
          </a:p>
          <a:p>
            <a:pPr lvl="1"/>
            <a:r>
              <a:rPr lang="en-US" sz="2000" dirty="0" smtClean="0"/>
              <a:t>Some forms represent an increase in debt by the home country to foreigners.</a:t>
            </a:r>
          </a:p>
          <a:p>
            <a:pPr lvl="2"/>
            <a:r>
              <a:rPr lang="en-US" sz="1800" b="1" dirty="0" smtClean="0"/>
              <a:t>External debt</a:t>
            </a:r>
            <a:r>
              <a:rPr lang="en-US" sz="1800" dirty="0" smtClean="0"/>
              <a:t> creates </a:t>
            </a:r>
            <a:r>
              <a:rPr lang="en-US" sz="1800" b="1" dirty="0" smtClean="0"/>
              <a:t>debt service</a:t>
            </a:r>
            <a:r>
              <a:rPr lang="en-US" sz="1800" dirty="0" smtClean="0"/>
              <a:t> obligations.</a:t>
            </a:r>
            <a:endParaRPr lang="en-US" sz="2000" dirty="0"/>
          </a:p>
          <a:p>
            <a:r>
              <a:rPr lang="en-US" sz="2400" dirty="0" smtClean="0"/>
              <a:t>The burden of external debt depends on a number of factors.</a:t>
            </a:r>
          </a:p>
          <a:p>
            <a:pPr lvl="1"/>
            <a:r>
              <a:rPr lang="en-US" sz="2000" dirty="0" smtClean="0"/>
              <a:t>Its size relative to GDP;</a:t>
            </a:r>
          </a:p>
          <a:p>
            <a:pPr lvl="1"/>
            <a:r>
              <a:rPr lang="en-US" sz="2000" dirty="0" smtClean="0"/>
              <a:t>Whether denominated in home or foreign country currency; </a:t>
            </a:r>
          </a:p>
          <a:p>
            <a:pPr lvl="1"/>
            <a:r>
              <a:rPr lang="en-US" sz="2000" dirty="0" smtClean="0"/>
              <a:t>The size of the current account deficit and the need for continued capital inflows.</a:t>
            </a:r>
          </a:p>
          <a:p>
            <a:pPr lvl="1"/>
            <a:endParaRPr lang="en-US" sz="2000" dirty="0"/>
          </a:p>
        </p:txBody>
      </p:sp>
    </p:spTree>
    <p:extLst>
      <p:ext uri="{BB962C8B-B14F-4D97-AF65-F5344CB8AC3E}">
        <p14:creationId xmlns:p14="http://schemas.microsoft.com/office/powerpoint/2010/main" val="26652993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Debt </a:t>
            </a:r>
            <a:r>
              <a:rPr lang="en-US" sz="2800" dirty="0" smtClean="0"/>
              <a:t>(2 </a:t>
            </a:r>
            <a:r>
              <a:rPr lang="en-US" sz="2800" dirty="0"/>
              <a:t>of 2)</a:t>
            </a:r>
            <a:endParaRPr lang="en-US" dirty="0"/>
          </a:p>
        </p:txBody>
      </p:sp>
      <p:sp>
        <p:nvSpPr>
          <p:cNvPr id="3" name="Content Placeholder 2"/>
          <p:cNvSpPr>
            <a:spLocks noGrp="1"/>
          </p:cNvSpPr>
          <p:nvPr>
            <p:ph idx="1"/>
          </p:nvPr>
        </p:nvSpPr>
        <p:spPr/>
        <p:txBody>
          <a:bodyPr>
            <a:noAutofit/>
          </a:bodyPr>
          <a:lstStyle/>
          <a:p>
            <a:r>
              <a:rPr lang="en-US" sz="2800" dirty="0" smtClean="0"/>
              <a:t>Debt can become unsustainable when:</a:t>
            </a:r>
          </a:p>
          <a:p>
            <a:pPr lvl="1"/>
            <a:r>
              <a:rPr lang="en-US" sz="2000" dirty="0" smtClean="0"/>
              <a:t>Debt service increases faster than GDP;</a:t>
            </a:r>
          </a:p>
          <a:p>
            <a:pPr lvl="1"/>
            <a:r>
              <a:rPr lang="en-US" sz="2000" dirty="0" smtClean="0"/>
              <a:t>Debt is denominated in a foreign currency and the borrowing country has a significant decline in the value of its own currency;</a:t>
            </a:r>
          </a:p>
          <a:p>
            <a:pPr lvl="1"/>
            <a:r>
              <a:rPr lang="en-US" sz="2000" dirty="0" smtClean="0"/>
              <a:t>A borrowing country depends on exports of 1 or 2 commodities that have falling prices in the world market.</a:t>
            </a:r>
          </a:p>
          <a:p>
            <a:endParaRPr lang="en-US" sz="2800" dirty="0" smtClean="0"/>
          </a:p>
          <a:p>
            <a:r>
              <a:rPr lang="en-US" sz="2800" dirty="0" smtClean="0"/>
              <a:t>The Highly Indebted Poor Countries (HIPC) is a World Bank program to offer debt relief to the most indebted, poorest countries.</a:t>
            </a:r>
          </a:p>
          <a:p>
            <a:endParaRPr lang="en-US" dirty="0"/>
          </a:p>
        </p:txBody>
      </p:sp>
    </p:spTree>
    <p:extLst>
      <p:ext uri="{BB962C8B-B14F-4D97-AF65-F5344CB8AC3E}">
        <p14:creationId xmlns:p14="http://schemas.microsoft.com/office/powerpoint/2010/main" val="10629077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Odious Debt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Odious debt is defined as debt incurred without the consent of the citizens of the nation and is spent in ways that do not benefit them.</a:t>
            </a:r>
          </a:p>
          <a:p>
            <a:pPr lvl="1"/>
            <a:r>
              <a:rPr lang="en-US" dirty="0" smtClean="0"/>
              <a:t>Associated with corrupt governments, dictatorships.</a:t>
            </a:r>
          </a:p>
          <a:p>
            <a:endParaRPr lang="en-US" dirty="0" smtClean="0"/>
          </a:p>
          <a:p>
            <a:r>
              <a:rPr lang="en-US" dirty="0" smtClean="0"/>
              <a:t>Many HIPC countries have odious debt.</a:t>
            </a:r>
          </a:p>
          <a:p>
            <a:endParaRPr lang="en-US" dirty="0" smtClean="0"/>
          </a:p>
          <a:p>
            <a:r>
              <a:rPr lang="en-US" dirty="0" smtClean="0"/>
              <a:t>Economists are divided on debt relief:</a:t>
            </a:r>
          </a:p>
          <a:p>
            <a:pPr lvl="1"/>
            <a:r>
              <a:rPr lang="en-US" dirty="0" smtClean="0"/>
              <a:t>Con:  Moral hazard arguments against bailouts.</a:t>
            </a:r>
          </a:p>
          <a:p>
            <a:pPr lvl="1"/>
            <a:r>
              <a:rPr lang="en-US" dirty="0" smtClean="0"/>
              <a:t>Pro:  Humanitarian concerns for extremely poor countries where per capita incomes are around $900 per person per year;  growth is impossible with debt service burdens. </a:t>
            </a:r>
            <a:endParaRPr lang="en-US" dirty="0"/>
          </a:p>
        </p:txBody>
      </p:sp>
    </p:spTree>
    <p:extLst>
      <p:ext uri="{BB962C8B-B14F-4D97-AF65-F5344CB8AC3E}">
        <p14:creationId xmlns:p14="http://schemas.microsoft.com/office/powerpoint/2010/main" val="3872191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Current </a:t>
            </a:r>
            <a:r>
              <a:rPr lang="en-US" dirty="0"/>
              <a:t>A</a:t>
            </a:r>
            <a:r>
              <a:rPr lang="en-US" dirty="0" smtClean="0"/>
              <a:t>ccount </a:t>
            </a:r>
            <a:r>
              <a:rPr lang="en-US" sz="2800" dirty="0" smtClean="0"/>
              <a:t>(1 of 6)</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There are three accounts within the balance of payments.</a:t>
            </a:r>
          </a:p>
          <a:p>
            <a:pPr marL="971550" lvl="1" indent="-514350">
              <a:buFont typeface="+mj-lt"/>
              <a:buAutoNum type="arabicPeriod"/>
            </a:pPr>
            <a:r>
              <a:rPr lang="en-US" dirty="0" smtClean="0"/>
              <a:t>The </a:t>
            </a:r>
            <a:r>
              <a:rPr lang="en-US" b="1" dirty="0" smtClean="0"/>
              <a:t>current account</a:t>
            </a:r>
            <a:r>
              <a:rPr lang="en-US" dirty="0" smtClean="0"/>
              <a:t> primarily tracks the flow of goods and services between a country and the rest of the world.</a:t>
            </a:r>
          </a:p>
          <a:p>
            <a:pPr marL="971550" lvl="1" indent="-514350">
              <a:buFont typeface="+mj-lt"/>
              <a:buAutoNum type="arabicPeriod"/>
            </a:pPr>
            <a:r>
              <a:rPr lang="en-US" dirty="0" smtClean="0"/>
              <a:t>The </a:t>
            </a:r>
            <a:r>
              <a:rPr lang="en-US" b="1" dirty="0" smtClean="0"/>
              <a:t>capital account</a:t>
            </a:r>
            <a:r>
              <a:rPr lang="en-US" dirty="0" smtClean="0"/>
              <a:t> is the smallest of the three accounts and records transfers of specialized capital assets between countries.</a:t>
            </a:r>
          </a:p>
          <a:p>
            <a:pPr marL="971550" lvl="1" indent="-514350">
              <a:buFont typeface="+mj-lt"/>
              <a:buAutoNum type="arabicPeriod"/>
            </a:pPr>
            <a:r>
              <a:rPr lang="en-US" dirty="0" smtClean="0"/>
              <a:t>The </a:t>
            </a:r>
            <a:r>
              <a:rPr lang="en-US" b="1" dirty="0" smtClean="0"/>
              <a:t>financial account</a:t>
            </a:r>
            <a:r>
              <a:rPr lang="en-US" dirty="0" smtClean="0"/>
              <a:t> is the record of all financial transactions between a country and the rest of the world.</a:t>
            </a:r>
            <a:endParaRPr lang="en-US" dirty="0"/>
          </a:p>
        </p:txBody>
      </p:sp>
    </p:spTree>
    <p:extLst>
      <p:ext uri="{BB962C8B-B14F-4D97-AF65-F5344CB8AC3E}">
        <p14:creationId xmlns:p14="http://schemas.microsoft.com/office/powerpoint/2010/main" val="1491641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International </a:t>
            </a:r>
            <a:r>
              <a:rPr lang="en-US" dirty="0"/>
              <a:t>I</a:t>
            </a:r>
            <a:r>
              <a:rPr lang="en-US" dirty="0" smtClean="0"/>
              <a:t>nvestment </a:t>
            </a:r>
            <a:r>
              <a:rPr lang="en-US" dirty="0"/>
              <a:t>P</a:t>
            </a:r>
            <a:r>
              <a:rPr lang="en-US" dirty="0" smtClean="0"/>
              <a:t>osition </a:t>
            </a:r>
            <a:r>
              <a:rPr lang="en-US" sz="3100" dirty="0" smtClean="0"/>
              <a:t>(1 of 2)</a:t>
            </a:r>
            <a:endParaRPr lang="en-US" sz="3100" dirty="0"/>
          </a:p>
        </p:txBody>
      </p:sp>
      <p:sp>
        <p:nvSpPr>
          <p:cNvPr id="3" name="Content Placeholder 2"/>
          <p:cNvSpPr>
            <a:spLocks noGrp="1"/>
          </p:cNvSpPr>
          <p:nvPr>
            <p:ph idx="1"/>
          </p:nvPr>
        </p:nvSpPr>
        <p:spPr/>
        <p:txBody>
          <a:bodyPr>
            <a:normAutofit/>
          </a:bodyPr>
          <a:lstStyle/>
          <a:p>
            <a:r>
              <a:rPr lang="en-US" b="1" dirty="0" smtClean="0"/>
              <a:t>International investment position</a:t>
            </a:r>
            <a:r>
              <a:rPr lang="en-US" dirty="0" smtClean="0"/>
              <a:t>: Value of foreign assets owned by home country minus the value of domestic assets owned by foreigners.</a:t>
            </a:r>
          </a:p>
          <a:p>
            <a:endParaRPr lang="en-US" dirty="0"/>
          </a:p>
          <a:p>
            <a:r>
              <a:rPr lang="en-US" dirty="0" smtClean="0"/>
              <a:t>International investment position of the U.S.:</a:t>
            </a:r>
          </a:p>
          <a:p>
            <a:pPr marL="0" indent="0" algn="ctr">
              <a:buNone/>
            </a:pPr>
            <a:r>
              <a:rPr lang="en-US" sz="2200" dirty="0" smtClean="0"/>
              <a:t>Domestically owned foreign assets – foreign owned domestic assets</a:t>
            </a:r>
          </a:p>
          <a:p>
            <a:pPr marL="0" indent="0" algn="ctr">
              <a:buNone/>
            </a:pPr>
            <a:r>
              <a:rPr lang="en-US" sz="2400" dirty="0" smtClean="0"/>
              <a:t>= $24,595 billion - $31,615 billion = -7,020 billion</a:t>
            </a:r>
            <a:endParaRPr lang="en-US" sz="2400" dirty="0"/>
          </a:p>
        </p:txBody>
      </p:sp>
    </p:spTree>
    <p:extLst>
      <p:ext uri="{BB962C8B-B14F-4D97-AF65-F5344CB8AC3E}">
        <p14:creationId xmlns:p14="http://schemas.microsoft.com/office/powerpoint/2010/main" val="1234474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International Investment Position </a:t>
            </a:r>
            <a:r>
              <a:rPr lang="en-US" sz="3100" dirty="0" smtClean="0"/>
              <a:t>(2 </a:t>
            </a:r>
            <a:r>
              <a:rPr lang="en-US" sz="3100" dirty="0"/>
              <a:t>of 2)</a:t>
            </a:r>
            <a:endParaRPr lang="en-US" dirty="0"/>
          </a:p>
        </p:txBody>
      </p:sp>
      <p:sp>
        <p:nvSpPr>
          <p:cNvPr id="3" name="Content Placeholder 2"/>
          <p:cNvSpPr>
            <a:spLocks noGrp="1"/>
          </p:cNvSpPr>
          <p:nvPr>
            <p:ph idx="1"/>
          </p:nvPr>
        </p:nvSpPr>
        <p:spPr/>
        <p:txBody>
          <a:bodyPr>
            <a:normAutofit/>
          </a:bodyPr>
          <a:lstStyle/>
          <a:p>
            <a:r>
              <a:rPr lang="en-US" sz="2400" dirty="0"/>
              <a:t>C</a:t>
            </a:r>
            <a:r>
              <a:rPr lang="en-US" sz="2400" dirty="0" smtClean="0"/>
              <a:t>urrent account surpluses add positive balances to the International investment position;  deficits subtract.</a:t>
            </a:r>
          </a:p>
          <a:p>
            <a:pPr lvl="1"/>
            <a:r>
              <a:rPr lang="en-US" sz="2000" dirty="0" smtClean="0"/>
              <a:t>The large deficit in the U.S.’ international investment position is the consequence of large current account deficits in the 1980s, 1990s, 2000s.  </a:t>
            </a:r>
          </a:p>
          <a:p>
            <a:endParaRPr lang="en-US" sz="2400" dirty="0" smtClean="0"/>
          </a:p>
          <a:p>
            <a:r>
              <a:rPr lang="en-US" sz="2400" dirty="0" smtClean="0"/>
              <a:t>Deficits in the current account enable countries to invest more, and can lead to </a:t>
            </a:r>
            <a:r>
              <a:rPr lang="en-US" sz="2400" b="1" dirty="0" smtClean="0"/>
              <a:t>technology transfers, </a:t>
            </a:r>
            <a:r>
              <a:rPr lang="en-US" sz="2400" dirty="0" smtClean="0"/>
              <a:t>among other benefits.</a:t>
            </a:r>
          </a:p>
          <a:p>
            <a:pPr lvl="1"/>
            <a:r>
              <a:rPr lang="en-US" sz="2000" dirty="0" smtClean="0"/>
              <a:t>Technology transfer is usually embodied in FDI and can be very helpful to developing countries that are inside the frontier of technology and management. </a:t>
            </a:r>
          </a:p>
          <a:p>
            <a:pPr lvl="1"/>
            <a:endParaRPr lang="en-US" sz="2000" dirty="0" smtClean="0"/>
          </a:p>
        </p:txBody>
      </p:sp>
    </p:spTree>
    <p:extLst>
      <p:ext uri="{BB962C8B-B14F-4D97-AF65-F5344CB8AC3E}">
        <p14:creationId xmlns:p14="http://schemas.microsoft.com/office/powerpoint/2010/main" val="21915535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305800" cy="1097280"/>
          </a:xfrm>
        </p:spPr>
        <p:txBody>
          <a:bodyPr/>
          <a:lstStyle/>
          <a:p>
            <a:pPr algn="l"/>
            <a:r>
              <a:rPr lang="en-US" sz="3600" b="1" dirty="0" smtClean="0">
                <a:solidFill>
                  <a:srgbClr val="007FA3"/>
                </a:solidFill>
                <a:latin typeface="+mj-lt"/>
                <a:cs typeface="Arial" panose="020B0604020202020204" pitchFamily="34" charset="0"/>
              </a:rPr>
              <a:t>Copyright</a:t>
            </a:r>
            <a:endParaRPr lang="en-US" sz="2000" b="1" dirty="0">
              <a:solidFill>
                <a:srgbClr val="007FA3"/>
              </a:solidFill>
              <a:latin typeface="+mj-lt"/>
              <a:cs typeface="Arial" panose="020B0604020202020204" pitchFamily="34" charset="0"/>
            </a:endParaRPr>
          </a:p>
        </p:txBody>
      </p:sp>
      <p:pic>
        <p:nvPicPr>
          <p:cNvPr id="4" name="Picture 4" descr="The notice reads as follows: 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2057400"/>
            <a:ext cx="7406208" cy="2451720"/>
          </a:xfrm>
          <a:prstGeom prst="rect">
            <a:avLst/>
          </a:prstGeom>
          <a:solidFill>
            <a:schemeClr val="hlink"/>
          </a:solidFill>
          <a:ln>
            <a:solidFill>
              <a:schemeClr val="bg1"/>
            </a:solidFill>
            <a:miter lim="800000"/>
            <a:headEnd/>
            <a:tailEnd/>
          </a:ln>
        </p:spPr>
      </p:pic>
    </p:spTree>
    <p:extLst>
      <p:ext uri="{BB962C8B-B14F-4D97-AF65-F5344CB8AC3E}">
        <p14:creationId xmlns:p14="http://schemas.microsoft.com/office/powerpoint/2010/main" val="1019050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Current Account </a:t>
            </a:r>
            <a:r>
              <a:rPr lang="en-US" sz="2800" dirty="0" smtClean="0"/>
              <a:t>(2 </a:t>
            </a:r>
            <a:r>
              <a:rPr lang="en-US" sz="2800" dirty="0"/>
              <a:t>of 6)</a:t>
            </a:r>
            <a:endParaRPr lang="en-US" dirty="0"/>
          </a:p>
        </p:txBody>
      </p:sp>
      <p:sp>
        <p:nvSpPr>
          <p:cNvPr id="3" name="Content Placeholder 2"/>
          <p:cNvSpPr>
            <a:spLocks noGrp="1"/>
          </p:cNvSpPr>
          <p:nvPr>
            <p:ph idx="1"/>
          </p:nvPr>
        </p:nvSpPr>
        <p:spPr/>
        <p:txBody>
          <a:bodyPr>
            <a:normAutofit/>
          </a:bodyPr>
          <a:lstStyle/>
          <a:p>
            <a:r>
              <a:rPr lang="en-US" dirty="0" smtClean="0"/>
              <a:t>The </a:t>
            </a:r>
            <a:r>
              <a:rPr lang="en-US" b="1" dirty="0" smtClean="0"/>
              <a:t>current account balance</a:t>
            </a:r>
            <a:r>
              <a:rPr lang="en-US" dirty="0" smtClean="0"/>
              <a:t> has three separate components: </a:t>
            </a:r>
          </a:p>
          <a:p>
            <a:pPr marL="914400" lvl="1" indent="-514350">
              <a:buFont typeface="+mj-lt"/>
              <a:buAutoNum type="arabicPeriod"/>
            </a:pPr>
            <a:r>
              <a:rPr lang="en-US" dirty="0" smtClean="0"/>
              <a:t>The </a:t>
            </a:r>
            <a:r>
              <a:rPr lang="en-US" b="1" dirty="0" smtClean="0"/>
              <a:t>trade balance </a:t>
            </a:r>
            <a:r>
              <a:rPr lang="en-US" dirty="0" smtClean="0"/>
              <a:t>is the largest component and is the record of exports and imports of goods and services; </a:t>
            </a:r>
          </a:p>
          <a:p>
            <a:pPr marL="914400" lvl="1" indent="-514350">
              <a:buFont typeface="+mj-lt"/>
              <a:buAutoNum type="arabicPeriod"/>
            </a:pPr>
            <a:r>
              <a:rPr lang="en-US" dirty="0" smtClean="0"/>
              <a:t>Income received from abroad minus income paid abroad, called </a:t>
            </a:r>
            <a:r>
              <a:rPr lang="en-US" b="1" dirty="0" smtClean="0"/>
              <a:t>primary income</a:t>
            </a:r>
            <a:r>
              <a:rPr lang="en-US" dirty="0" smtClean="0"/>
              <a:t>;</a:t>
            </a:r>
          </a:p>
          <a:p>
            <a:pPr marL="914400" lvl="1" indent="-514350">
              <a:buFont typeface="+mj-lt"/>
              <a:buAutoNum type="arabicPeriod"/>
            </a:pPr>
            <a:r>
              <a:rPr lang="en-US" dirty="0" smtClean="0"/>
              <a:t>Transfers made abroad minus transfers received from abroad, called </a:t>
            </a:r>
            <a:r>
              <a:rPr lang="en-US" b="1" dirty="0" smtClean="0"/>
              <a:t>secondary income</a:t>
            </a:r>
            <a:r>
              <a:rPr lang="en-US" dirty="0" smtClean="0"/>
              <a:t>.</a:t>
            </a:r>
            <a:endParaRPr lang="en-US" dirty="0"/>
          </a:p>
        </p:txBody>
      </p:sp>
    </p:spTree>
    <p:extLst>
      <p:ext uri="{BB962C8B-B14F-4D97-AF65-F5344CB8AC3E}">
        <p14:creationId xmlns:p14="http://schemas.microsoft.com/office/powerpoint/2010/main" val="5050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Current Account </a:t>
            </a:r>
            <a:r>
              <a:rPr lang="en-US" sz="2800" dirty="0" smtClean="0"/>
              <a:t>(3 </a:t>
            </a:r>
            <a:r>
              <a:rPr lang="en-US" sz="2800" dirty="0"/>
              <a:t>of 6)</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1654307592"/>
              </p:ext>
            </p:extLst>
          </p:nvPr>
        </p:nvGraphicFramePr>
        <p:xfrm>
          <a:off x="457200" y="1600200"/>
          <a:ext cx="8229600" cy="3196013"/>
        </p:xfrm>
        <a:graphic>
          <a:graphicData uri="http://schemas.openxmlformats.org/drawingml/2006/table">
            <a:tbl>
              <a:tblPr firstRow="1" bandRow="1">
                <a:tableStyleId>{BC89EF96-8CEA-46FF-86C4-4CE0E7609802}</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416623">
                <a:tc>
                  <a:txBody>
                    <a:bodyPr/>
                    <a:lstStyle/>
                    <a:p>
                      <a:r>
                        <a:rPr lang="en-US" dirty="0" smtClean="0">
                          <a:solidFill>
                            <a:schemeClr val="bg1"/>
                          </a:solidFill>
                        </a:rPr>
                        <a:t>Blank</a:t>
                      </a:r>
                      <a:endParaRPr lang="en-US" dirty="0">
                        <a:solidFill>
                          <a:schemeClr val="bg1"/>
                        </a:solidFill>
                      </a:endParaRPr>
                    </a:p>
                  </a:txBody>
                  <a:tcPr marL="44873" marR="44873"/>
                </a:tc>
                <a:tc>
                  <a:txBody>
                    <a:bodyPr/>
                    <a:lstStyle/>
                    <a:p>
                      <a:r>
                        <a:rPr lang="en-US" dirty="0" smtClean="0"/>
                        <a:t>Credit</a:t>
                      </a:r>
                      <a:endParaRPr lang="en-US" dirty="0"/>
                    </a:p>
                  </a:txBody>
                  <a:tcPr marL="44873" marR="44873"/>
                </a:tc>
                <a:tc>
                  <a:txBody>
                    <a:bodyPr/>
                    <a:lstStyle/>
                    <a:p>
                      <a:r>
                        <a:rPr lang="en-US" dirty="0" smtClean="0"/>
                        <a:t>Debit</a:t>
                      </a:r>
                      <a:endParaRPr lang="en-US" dirty="0"/>
                    </a:p>
                  </a:txBody>
                  <a:tcPr marL="44873" marR="44873"/>
                </a:tc>
                <a:extLst>
                  <a:ext uri="{0D108BD9-81ED-4DB2-BD59-A6C34878D82A}">
                    <a16:rowId xmlns:a16="http://schemas.microsoft.com/office/drawing/2014/main" val="10000"/>
                  </a:ext>
                </a:extLst>
              </a:tr>
              <a:tr h="416623">
                <a:tc>
                  <a:txBody>
                    <a:bodyPr/>
                    <a:lstStyle/>
                    <a:p>
                      <a:r>
                        <a:rPr lang="en-US" dirty="0" smtClean="0"/>
                        <a:t>Goods and services</a:t>
                      </a:r>
                      <a:endParaRPr lang="en-US" dirty="0"/>
                    </a:p>
                  </a:txBody>
                  <a:tcPr marL="44873" marR="44873"/>
                </a:tc>
                <a:tc>
                  <a:txBody>
                    <a:bodyPr/>
                    <a:lstStyle/>
                    <a:p>
                      <a:r>
                        <a:rPr lang="en-US" dirty="0" smtClean="0"/>
                        <a:t>Exports</a:t>
                      </a:r>
                      <a:endParaRPr lang="en-US" dirty="0"/>
                    </a:p>
                  </a:txBody>
                  <a:tcPr marL="44873" marR="44873"/>
                </a:tc>
                <a:tc>
                  <a:txBody>
                    <a:bodyPr/>
                    <a:lstStyle/>
                    <a:p>
                      <a:r>
                        <a:rPr lang="en-US" dirty="0" smtClean="0"/>
                        <a:t>Imports</a:t>
                      </a:r>
                      <a:endParaRPr lang="en-US" dirty="0"/>
                    </a:p>
                  </a:txBody>
                  <a:tcPr marL="44873" marR="44873"/>
                </a:tc>
                <a:extLst>
                  <a:ext uri="{0D108BD9-81ED-4DB2-BD59-A6C34878D82A}">
                    <a16:rowId xmlns:a16="http://schemas.microsoft.com/office/drawing/2014/main" val="10001"/>
                  </a:ext>
                </a:extLst>
              </a:tr>
              <a:tr h="1643664">
                <a:tc>
                  <a:txBody>
                    <a:bodyPr/>
                    <a:lstStyle/>
                    <a:p>
                      <a:r>
                        <a:rPr lang="en-US" dirty="0" smtClean="0"/>
                        <a:t>Primary income</a:t>
                      </a:r>
                      <a:endParaRPr lang="en-US" dirty="0"/>
                    </a:p>
                  </a:txBody>
                  <a:tcPr marL="44873" marR="44873"/>
                </a:tc>
                <a:tc>
                  <a:txBody>
                    <a:bodyPr/>
                    <a:lstStyle/>
                    <a:p>
                      <a:r>
                        <a:rPr lang="en-US" dirty="0" smtClean="0"/>
                        <a:t>Investment income</a:t>
                      </a:r>
                      <a:r>
                        <a:rPr lang="en-US" baseline="0" dirty="0" smtClean="0"/>
                        <a:t> received from foreigners, and compensation of employees at home received from foreign firms.</a:t>
                      </a:r>
                      <a:endParaRPr lang="en-US" dirty="0"/>
                    </a:p>
                  </a:txBody>
                  <a:tcPr marL="44873" marR="44873"/>
                </a:tc>
                <a:tc>
                  <a:txBody>
                    <a:bodyPr/>
                    <a:lstStyle/>
                    <a:p>
                      <a:r>
                        <a:rPr lang="en-US" dirty="0" smtClean="0"/>
                        <a:t>Investment income paid to foreigners, and compensation of foreign</a:t>
                      </a:r>
                      <a:r>
                        <a:rPr lang="en-US" baseline="0" dirty="0" smtClean="0"/>
                        <a:t> employees abroad paid by domestic firms.</a:t>
                      </a:r>
                      <a:endParaRPr lang="en-US" dirty="0"/>
                    </a:p>
                  </a:txBody>
                  <a:tcPr marL="44873" marR="44873"/>
                </a:tc>
                <a:extLst>
                  <a:ext uri="{0D108BD9-81ED-4DB2-BD59-A6C34878D82A}">
                    <a16:rowId xmlns:a16="http://schemas.microsoft.com/office/drawing/2014/main" val="10002"/>
                  </a:ext>
                </a:extLst>
              </a:tr>
              <a:tr h="719103">
                <a:tc>
                  <a:txBody>
                    <a:bodyPr/>
                    <a:lstStyle/>
                    <a:p>
                      <a:r>
                        <a:rPr lang="en-US" dirty="0" smtClean="0"/>
                        <a:t>Secondary income</a:t>
                      </a:r>
                      <a:endParaRPr lang="en-US" dirty="0"/>
                    </a:p>
                  </a:txBody>
                  <a:tcPr marL="44873" marR="44873"/>
                </a:tc>
                <a:tc>
                  <a:txBody>
                    <a:bodyPr/>
                    <a:lstStyle/>
                    <a:p>
                      <a:r>
                        <a:rPr lang="en-US" dirty="0" smtClean="0"/>
                        <a:t>Transfers received from abroad</a:t>
                      </a:r>
                      <a:endParaRPr lang="en-US" dirty="0"/>
                    </a:p>
                  </a:txBody>
                  <a:tcPr marL="44873" marR="44873"/>
                </a:tc>
                <a:tc>
                  <a:txBody>
                    <a:bodyPr/>
                    <a:lstStyle/>
                    <a:p>
                      <a:r>
                        <a:rPr lang="en-US" dirty="0" smtClean="0"/>
                        <a:t>Transfers paid abroad.</a:t>
                      </a:r>
                      <a:endParaRPr lang="en-US" dirty="0"/>
                    </a:p>
                  </a:txBody>
                  <a:tcPr marL="44873" marR="44873"/>
                </a:tc>
                <a:extLst>
                  <a:ext uri="{0D108BD9-81ED-4DB2-BD59-A6C34878D82A}">
                    <a16:rowId xmlns:a16="http://schemas.microsoft.com/office/drawing/2014/main" val="10003"/>
                  </a:ext>
                </a:extLst>
              </a:tr>
            </a:tbl>
          </a:graphicData>
        </a:graphic>
      </p:graphicFrame>
      <p:sp>
        <p:nvSpPr>
          <p:cNvPr id="5" name="Content Placeholder 4"/>
          <p:cNvSpPr>
            <a:spLocks noGrp="1"/>
          </p:cNvSpPr>
          <p:nvPr>
            <p:ph sz="half" idx="2"/>
          </p:nvPr>
        </p:nvSpPr>
        <p:spPr>
          <a:xfrm>
            <a:off x="457200" y="4963329"/>
            <a:ext cx="8229600" cy="1162834"/>
          </a:xfrm>
        </p:spPr>
        <p:txBody>
          <a:bodyPr>
            <a:normAutofit fontScale="70000" lnSpcReduction="20000"/>
          </a:bodyPr>
          <a:lstStyle/>
          <a:p>
            <a:r>
              <a:rPr lang="en-US" dirty="0" smtClean="0"/>
              <a:t>The three components of the current account.</a:t>
            </a:r>
          </a:p>
          <a:p>
            <a:r>
              <a:rPr lang="en-US" dirty="0" smtClean="0"/>
              <a:t>The difference between exports and imports is the trade balance.</a:t>
            </a:r>
          </a:p>
          <a:p>
            <a:r>
              <a:rPr lang="en-US" dirty="0" smtClean="0"/>
              <a:t>The difference between credits and debits is the current account balance.</a:t>
            </a:r>
            <a:endParaRPr lang="en-US" dirty="0"/>
          </a:p>
        </p:txBody>
      </p:sp>
    </p:spTree>
    <p:extLst>
      <p:ext uri="{BB962C8B-B14F-4D97-AF65-F5344CB8AC3E}">
        <p14:creationId xmlns:p14="http://schemas.microsoft.com/office/powerpoint/2010/main" val="1722726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The Current Account </a:t>
            </a:r>
            <a:r>
              <a:rPr lang="en-US" sz="2800" dirty="0" smtClean="0"/>
              <a:t>(4 </a:t>
            </a:r>
            <a:r>
              <a:rPr lang="en-US" sz="2800" dirty="0"/>
              <a:t>of 6)</a:t>
            </a:r>
            <a:endParaRPr lang="en-US" dirty="0"/>
          </a:p>
        </p:txBody>
      </p:sp>
      <p:sp>
        <p:nvSpPr>
          <p:cNvPr id="6" name="Content Placeholder 5"/>
          <p:cNvSpPr>
            <a:spLocks noGrp="1"/>
          </p:cNvSpPr>
          <p:nvPr>
            <p:ph idx="1"/>
          </p:nvPr>
        </p:nvSpPr>
        <p:spPr/>
        <p:txBody>
          <a:bodyPr>
            <a:normAutofit fontScale="85000" lnSpcReduction="20000"/>
          </a:bodyPr>
          <a:lstStyle/>
          <a:p>
            <a:r>
              <a:rPr lang="en-US" dirty="0" smtClean="0"/>
              <a:t>Primary income has two components:</a:t>
            </a:r>
          </a:p>
          <a:p>
            <a:pPr marL="971550" lvl="1" indent="-514350">
              <a:buFont typeface="+mj-lt"/>
              <a:buAutoNum type="arabicPeriod"/>
            </a:pPr>
            <a:r>
              <a:rPr lang="en-US" dirty="0" smtClean="0"/>
              <a:t>Investment earnings received (credit) and paid (debit);</a:t>
            </a:r>
          </a:p>
          <a:p>
            <a:pPr marL="971550" lvl="1" indent="-514350">
              <a:buFont typeface="+mj-lt"/>
              <a:buAutoNum type="arabicPeriod"/>
            </a:pPr>
            <a:r>
              <a:rPr lang="en-US" dirty="0" smtClean="0"/>
              <a:t>Wages and salaries received from abroad (credit) or paid abroad (debit).</a:t>
            </a:r>
          </a:p>
          <a:p>
            <a:endParaRPr lang="en-US" dirty="0"/>
          </a:p>
          <a:p>
            <a:r>
              <a:rPr lang="en-US" dirty="0" smtClean="0"/>
              <a:t>Secondary income is often expressed on a net income basis:  transfers received minus transfers paid.</a:t>
            </a:r>
          </a:p>
          <a:p>
            <a:pPr lvl="1"/>
            <a:r>
              <a:rPr lang="en-US" dirty="0" smtClean="0"/>
              <a:t>A key item in this category is </a:t>
            </a:r>
            <a:r>
              <a:rPr lang="en-US" b="1" dirty="0" smtClean="0"/>
              <a:t>remittances, </a:t>
            </a:r>
            <a:r>
              <a:rPr lang="en-US" dirty="0" smtClean="0"/>
              <a:t>the part of wages or other income that individuals transfer to families and friends living outside the country.</a:t>
            </a:r>
          </a:p>
          <a:p>
            <a:pPr lvl="1"/>
            <a:r>
              <a:rPr lang="en-US" dirty="0" smtClean="0"/>
              <a:t>Countries with many immigrant workers send more remittances abroad;  countries with many emigrants receive more remittances from abroad. </a:t>
            </a:r>
            <a:endParaRPr lang="en-US" dirty="0"/>
          </a:p>
        </p:txBody>
      </p:sp>
    </p:spTree>
    <p:extLst>
      <p:ext uri="{BB962C8B-B14F-4D97-AF65-F5344CB8AC3E}">
        <p14:creationId xmlns:p14="http://schemas.microsoft.com/office/powerpoint/2010/main" val="2000199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30668"/>
            <a:ext cx="8229600" cy="861747"/>
          </a:xfrm>
        </p:spPr>
        <p:txBody>
          <a:bodyPr/>
          <a:lstStyle/>
          <a:p>
            <a:r>
              <a:rPr lang="en-US" dirty="0"/>
              <a:t>The Current Account </a:t>
            </a:r>
            <a:r>
              <a:rPr lang="en-US" sz="2800" dirty="0" smtClean="0"/>
              <a:t>(5 </a:t>
            </a:r>
            <a:r>
              <a:rPr lang="en-US" sz="2800" dirty="0"/>
              <a:t>of 6)</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084541457"/>
              </p:ext>
            </p:extLst>
          </p:nvPr>
        </p:nvGraphicFramePr>
        <p:xfrm>
          <a:off x="552735" y="808845"/>
          <a:ext cx="8229600" cy="5334000"/>
        </p:xfrm>
        <a:graphic>
          <a:graphicData uri="http://schemas.openxmlformats.org/drawingml/2006/table">
            <a:tbl>
              <a:tblPr firstRow="1" bandRow="1">
                <a:tableStyleId>{BC89EF96-8CEA-46FF-86C4-4CE0E7609802}</a:tableStyleId>
              </a:tblPr>
              <a:tblGrid>
                <a:gridCol w="5574749">
                  <a:extLst>
                    <a:ext uri="{9D8B030D-6E8A-4147-A177-3AD203B41FA5}">
                      <a16:colId xmlns:a16="http://schemas.microsoft.com/office/drawing/2014/main" val="20000"/>
                    </a:ext>
                  </a:extLst>
                </a:gridCol>
                <a:gridCol w="2654851">
                  <a:extLst>
                    <a:ext uri="{9D8B030D-6E8A-4147-A177-3AD203B41FA5}">
                      <a16:colId xmlns:a16="http://schemas.microsoft.com/office/drawing/2014/main" val="20001"/>
                    </a:ext>
                  </a:extLst>
                </a:gridCol>
              </a:tblGrid>
              <a:tr h="289905">
                <a:tc>
                  <a:txBody>
                    <a:bodyPr/>
                    <a:lstStyle/>
                    <a:p>
                      <a:r>
                        <a:rPr lang="en-US" sz="1400" dirty="0" smtClean="0"/>
                        <a:t>United States Current Account,</a:t>
                      </a:r>
                      <a:r>
                        <a:rPr lang="en-US" sz="1400" baseline="0" dirty="0" smtClean="0"/>
                        <a:t> 2014</a:t>
                      </a:r>
                      <a:endParaRPr lang="en-US" sz="1400" dirty="0"/>
                    </a:p>
                  </a:txBody>
                  <a:tcPr/>
                </a:tc>
                <a:tc>
                  <a:txBody>
                    <a:bodyPr/>
                    <a:lstStyle/>
                    <a:p>
                      <a:pPr algn="ctr"/>
                      <a:r>
                        <a:rPr lang="en-US" sz="1400" dirty="0" smtClean="0"/>
                        <a:t>Billions of dollars, 2014</a:t>
                      </a:r>
                      <a:endParaRPr lang="en-US" sz="1400" dirty="0"/>
                    </a:p>
                  </a:txBody>
                  <a:tcPr/>
                </a:tc>
                <a:extLst>
                  <a:ext uri="{0D108BD9-81ED-4DB2-BD59-A6C34878D82A}">
                    <a16:rowId xmlns:a16="http://schemas.microsoft.com/office/drawing/2014/main" val="10000"/>
                  </a:ext>
                </a:extLst>
              </a:tr>
              <a:tr h="318896">
                <a:tc>
                  <a:txBody>
                    <a:bodyPr/>
                    <a:lstStyle/>
                    <a:p>
                      <a:r>
                        <a:rPr lang="en-US" sz="1600" dirty="0" smtClean="0"/>
                        <a:t>1.  Goods and services exports (credit)</a:t>
                      </a:r>
                      <a:r>
                        <a:rPr lang="en-US" sz="1600" baseline="0" dirty="0" smtClean="0"/>
                        <a:t> (1a + 1b)</a:t>
                      </a:r>
                      <a:endParaRPr lang="en-US" sz="1600" dirty="0"/>
                    </a:p>
                  </a:txBody>
                  <a:tcPr/>
                </a:tc>
                <a:tc>
                  <a:txBody>
                    <a:bodyPr/>
                    <a:lstStyle/>
                    <a:p>
                      <a:pPr marL="0" lvl="0" indent="0" algn="l"/>
                      <a:r>
                        <a:rPr lang="en-US" sz="1400" dirty="0" smtClean="0"/>
                        <a:t>                     2,343</a:t>
                      </a:r>
                      <a:endParaRPr lang="en-US" sz="1400" dirty="0"/>
                    </a:p>
                  </a:txBody>
                  <a:tcPr/>
                </a:tc>
                <a:extLst>
                  <a:ext uri="{0D108BD9-81ED-4DB2-BD59-A6C34878D82A}">
                    <a16:rowId xmlns:a16="http://schemas.microsoft.com/office/drawing/2014/main" val="10001"/>
                  </a:ext>
                </a:extLst>
              </a:tr>
              <a:tr h="318896">
                <a:tc>
                  <a:txBody>
                    <a:bodyPr/>
                    <a:lstStyle/>
                    <a:p>
                      <a:pPr marL="182880"/>
                      <a:r>
                        <a:rPr lang="en-US" sz="1600" dirty="0" smtClean="0"/>
                        <a:t>1a.  Goods exports</a:t>
                      </a:r>
                      <a:endParaRPr lang="en-US" sz="1600" dirty="0"/>
                    </a:p>
                  </a:txBody>
                  <a:tcPr/>
                </a:tc>
                <a:tc>
                  <a:txBody>
                    <a:bodyPr/>
                    <a:lstStyle/>
                    <a:p>
                      <a:r>
                        <a:rPr lang="en-US" sz="1400" dirty="0" smtClean="0"/>
                        <a:t>                      1,633</a:t>
                      </a:r>
                      <a:endParaRPr lang="en-US" sz="1400" dirty="0"/>
                    </a:p>
                  </a:txBody>
                  <a:tcPr/>
                </a:tc>
                <a:extLst>
                  <a:ext uri="{0D108BD9-81ED-4DB2-BD59-A6C34878D82A}">
                    <a16:rowId xmlns:a16="http://schemas.microsoft.com/office/drawing/2014/main" val="10002"/>
                  </a:ext>
                </a:extLst>
              </a:tr>
              <a:tr h="318896">
                <a:tc>
                  <a:txBody>
                    <a:bodyPr/>
                    <a:lstStyle/>
                    <a:p>
                      <a:pPr marL="182880"/>
                      <a:r>
                        <a:rPr lang="en-US" sz="1600" dirty="0" smtClean="0"/>
                        <a:t>1b.  Services exports</a:t>
                      </a:r>
                      <a:endParaRPr lang="en-US" sz="1600" dirty="0"/>
                    </a:p>
                  </a:txBody>
                  <a:tcPr/>
                </a:tc>
                <a:tc>
                  <a:txBody>
                    <a:bodyPr/>
                    <a:lstStyle/>
                    <a:p>
                      <a:r>
                        <a:rPr lang="en-US" sz="1400" dirty="0" smtClean="0"/>
                        <a:t>                         711</a:t>
                      </a:r>
                      <a:endParaRPr lang="en-US" sz="1400" dirty="0"/>
                    </a:p>
                  </a:txBody>
                  <a:tcPr/>
                </a:tc>
                <a:extLst>
                  <a:ext uri="{0D108BD9-81ED-4DB2-BD59-A6C34878D82A}">
                    <a16:rowId xmlns:a16="http://schemas.microsoft.com/office/drawing/2014/main" val="10003"/>
                  </a:ext>
                </a:extLst>
              </a:tr>
              <a:tr h="318896">
                <a:tc>
                  <a:txBody>
                    <a:bodyPr/>
                    <a:lstStyle/>
                    <a:p>
                      <a:r>
                        <a:rPr lang="en-US" sz="1600" dirty="0" smtClean="0"/>
                        <a:t>2.  Primary</a:t>
                      </a:r>
                      <a:r>
                        <a:rPr lang="en-US" sz="1600" baseline="0" dirty="0" smtClean="0"/>
                        <a:t> income receipts (credit) (2a + 2b)</a:t>
                      </a:r>
                      <a:endParaRPr lang="en-US" sz="1600" dirty="0"/>
                    </a:p>
                  </a:txBody>
                  <a:tcPr/>
                </a:tc>
                <a:tc>
                  <a:txBody>
                    <a:bodyPr/>
                    <a:lstStyle/>
                    <a:p>
                      <a:r>
                        <a:rPr lang="en-US" sz="1400" dirty="0" smtClean="0"/>
                        <a:t>                         823</a:t>
                      </a:r>
                      <a:endParaRPr lang="en-US" sz="1400" dirty="0"/>
                    </a:p>
                  </a:txBody>
                  <a:tcPr/>
                </a:tc>
                <a:extLst>
                  <a:ext uri="{0D108BD9-81ED-4DB2-BD59-A6C34878D82A}">
                    <a16:rowId xmlns:a16="http://schemas.microsoft.com/office/drawing/2014/main" val="10004"/>
                  </a:ext>
                </a:extLst>
              </a:tr>
              <a:tr h="318896">
                <a:tc>
                  <a:txBody>
                    <a:bodyPr/>
                    <a:lstStyle/>
                    <a:p>
                      <a:pPr marL="182880"/>
                      <a:r>
                        <a:rPr lang="en-US" sz="1600" dirty="0" smtClean="0"/>
                        <a:t>2a.  Investment income received</a:t>
                      </a:r>
                      <a:endParaRPr lang="en-US" sz="1600" dirty="0"/>
                    </a:p>
                  </a:txBody>
                  <a:tcPr/>
                </a:tc>
                <a:tc>
                  <a:txBody>
                    <a:bodyPr/>
                    <a:lstStyle/>
                    <a:p>
                      <a:r>
                        <a:rPr lang="en-US" sz="1400" dirty="0" smtClean="0"/>
                        <a:t>                         816</a:t>
                      </a:r>
                      <a:endParaRPr lang="en-US" sz="1400" dirty="0"/>
                    </a:p>
                  </a:txBody>
                  <a:tcPr/>
                </a:tc>
                <a:extLst>
                  <a:ext uri="{0D108BD9-81ED-4DB2-BD59-A6C34878D82A}">
                    <a16:rowId xmlns:a16="http://schemas.microsoft.com/office/drawing/2014/main" val="10005"/>
                  </a:ext>
                </a:extLst>
              </a:tr>
              <a:tr h="318896">
                <a:tc>
                  <a:txBody>
                    <a:bodyPr/>
                    <a:lstStyle/>
                    <a:p>
                      <a:pPr marL="182880"/>
                      <a:r>
                        <a:rPr lang="en-US" sz="1600" dirty="0" smtClean="0"/>
                        <a:t>2b.  Compensation</a:t>
                      </a:r>
                      <a:r>
                        <a:rPr lang="en-US" sz="1600" baseline="0" dirty="0" smtClean="0"/>
                        <a:t> of employees received</a:t>
                      </a:r>
                      <a:endParaRPr lang="en-US" sz="1600" dirty="0"/>
                    </a:p>
                  </a:txBody>
                  <a:tcPr/>
                </a:tc>
                <a:tc>
                  <a:txBody>
                    <a:bodyPr/>
                    <a:lstStyle/>
                    <a:p>
                      <a:r>
                        <a:rPr lang="en-US" sz="1400" dirty="0" smtClean="0"/>
                        <a:t>                             7</a:t>
                      </a:r>
                      <a:endParaRPr lang="en-US" sz="1400" dirty="0"/>
                    </a:p>
                  </a:txBody>
                  <a:tcPr/>
                </a:tc>
                <a:extLst>
                  <a:ext uri="{0D108BD9-81ED-4DB2-BD59-A6C34878D82A}">
                    <a16:rowId xmlns:a16="http://schemas.microsoft.com/office/drawing/2014/main" val="10006"/>
                  </a:ext>
                </a:extLst>
              </a:tr>
              <a:tr h="318896">
                <a:tc>
                  <a:txBody>
                    <a:bodyPr/>
                    <a:lstStyle/>
                    <a:p>
                      <a:r>
                        <a:rPr lang="en-US" sz="1600" dirty="0" smtClean="0"/>
                        <a:t>3 . Secondary</a:t>
                      </a:r>
                      <a:r>
                        <a:rPr lang="en-US" sz="1600" baseline="0" dirty="0" smtClean="0"/>
                        <a:t> income receipts (credit)</a:t>
                      </a:r>
                      <a:endParaRPr lang="en-US" sz="1600" dirty="0"/>
                    </a:p>
                  </a:txBody>
                  <a:tcPr/>
                </a:tc>
                <a:tc>
                  <a:txBody>
                    <a:bodyPr/>
                    <a:lstStyle/>
                    <a:p>
                      <a:r>
                        <a:rPr lang="en-US" sz="1400" dirty="0" smtClean="0"/>
                        <a:t>                         140</a:t>
                      </a:r>
                      <a:endParaRPr lang="en-US" sz="1400" dirty="0"/>
                    </a:p>
                  </a:txBody>
                  <a:tcPr/>
                </a:tc>
                <a:extLst>
                  <a:ext uri="{0D108BD9-81ED-4DB2-BD59-A6C34878D82A}">
                    <a16:rowId xmlns:a16="http://schemas.microsoft.com/office/drawing/2014/main" val="10007"/>
                  </a:ext>
                </a:extLst>
              </a:tr>
              <a:tr h="318896">
                <a:tc>
                  <a:txBody>
                    <a:bodyPr/>
                    <a:lstStyle/>
                    <a:p>
                      <a:r>
                        <a:rPr lang="en-US" sz="1600" dirty="0" smtClean="0"/>
                        <a:t>4.  Goods and services imports (debit)</a:t>
                      </a:r>
                      <a:r>
                        <a:rPr lang="en-US" sz="1600" baseline="0" dirty="0" smtClean="0"/>
                        <a:t> (4a + 4b)</a:t>
                      </a:r>
                      <a:endParaRPr lang="en-US" sz="1600" dirty="0"/>
                    </a:p>
                  </a:txBody>
                  <a:tcPr/>
                </a:tc>
                <a:tc>
                  <a:txBody>
                    <a:bodyPr/>
                    <a:lstStyle/>
                    <a:p>
                      <a:r>
                        <a:rPr lang="en-US" sz="1400" dirty="0" smtClean="0"/>
                        <a:t>                      2,852</a:t>
                      </a:r>
                      <a:endParaRPr lang="en-US" sz="1400" dirty="0"/>
                    </a:p>
                  </a:txBody>
                  <a:tcPr/>
                </a:tc>
                <a:extLst>
                  <a:ext uri="{0D108BD9-81ED-4DB2-BD59-A6C34878D82A}">
                    <a16:rowId xmlns:a16="http://schemas.microsoft.com/office/drawing/2014/main" val="10008"/>
                  </a:ext>
                </a:extLst>
              </a:tr>
              <a:tr h="318896">
                <a:tc>
                  <a:txBody>
                    <a:bodyPr/>
                    <a:lstStyle/>
                    <a:p>
                      <a:pPr marL="182880"/>
                      <a:r>
                        <a:rPr lang="en-US" sz="1600" dirty="0" smtClean="0"/>
                        <a:t>4a.  Goods imports</a:t>
                      </a:r>
                      <a:endParaRPr lang="en-US" sz="1600" dirty="0"/>
                    </a:p>
                  </a:txBody>
                  <a:tcPr/>
                </a:tc>
                <a:tc>
                  <a:txBody>
                    <a:bodyPr/>
                    <a:lstStyle/>
                    <a:p>
                      <a:r>
                        <a:rPr lang="en-US" sz="1400" dirty="0" smtClean="0"/>
                        <a:t>                      2,374</a:t>
                      </a:r>
                      <a:endParaRPr lang="en-US" sz="1400" dirty="0"/>
                    </a:p>
                  </a:txBody>
                  <a:tcPr/>
                </a:tc>
                <a:extLst>
                  <a:ext uri="{0D108BD9-81ED-4DB2-BD59-A6C34878D82A}">
                    <a16:rowId xmlns:a16="http://schemas.microsoft.com/office/drawing/2014/main" val="10009"/>
                  </a:ext>
                </a:extLst>
              </a:tr>
              <a:tr h="318896">
                <a:tc>
                  <a:txBody>
                    <a:bodyPr/>
                    <a:lstStyle/>
                    <a:p>
                      <a:pPr marL="182880"/>
                      <a:r>
                        <a:rPr lang="en-US" sz="1600" dirty="0" smtClean="0"/>
                        <a:t>4b.  Services imports</a:t>
                      </a:r>
                      <a:endParaRPr lang="en-US" sz="1600" dirty="0"/>
                    </a:p>
                  </a:txBody>
                  <a:tcPr/>
                </a:tc>
                <a:tc>
                  <a:txBody>
                    <a:bodyPr/>
                    <a:lstStyle/>
                    <a:p>
                      <a:r>
                        <a:rPr lang="en-US" sz="1400" dirty="0" smtClean="0"/>
                        <a:t>                         477</a:t>
                      </a:r>
                      <a:endParaRPr lang="en-US" sz="1400" dirty="0"/>
                    </a:p>
                  </a:txBody>
                  <a:tcPr/>
                </a:tc>
                <a:extLst>
                  <a:ext uri="{0D108BD9-81ED-4DB2-BD59-A6C34878D82A}">
                    <a16:rowId xmlns:a16="http://schemas.microsoft.com/office/drawing/2014/main" val="10010"/>
                  </a:ext>
                </a:extLst>
              </a:tr>
              <a:tr h="318896">
                <a:tc>
                  <a:txBody>
                    <a:bodyPr/>
                    <a:lstStyle/>
                    <a:p>
                      <a:r>
                        <a:rPr lang="en-US" sz="1600" dirty="0" smtClean="0"/>
                        <a:t>5.  Primary</a:t>
                      </a:r>
                      <a:r>
                        <a:rPr lang="en-US" sz="1600" baseline="0" dirty="0" smtClean="0"/>
                        <a:t> income paid (debit) (5a + 5b)</a:t>
                      </a:r>
                      <a:endParaRPr lang="en-US" sz="1600" dirty="0"/>
                    </a:p>
                  </a:txBody>
                  <a:tcPr/>
                </a:tc>
                <a:tc>
                  <a:txBody>
                    <a:bodyPr/>
                    <a:lstStyle/>
                    <a:p>
                      <a:r>
                        <a:rPr lang="en-US" sz="1400" dirty="0" smtClean="0"/>
                        <a:t>                         585</a:t>
                      </a:r>
                      <a:endParaRPr lang="en-US" sz="1400" dirty="0"/>
                    </a:p>
                  </a:txBody>
                  <a:tcPr/>
                </a:tc>
                <a:extLst>
                  <a:ext uri="{0D108BD9-81ED-4DB2-BD59-A6C34878D82A}">
                    <a16:rowId xmlns:a16="http://schemas.microsoft.com/office/drawing/2014/main" val="10011"/>
                  </a:ext>
                </a:extLst>
              </a:tr>
              <a:tr h="318896">
                <a:tc>
                  <a:txBody>
                    <a:bodyPr/>
                    <a:lstStyle/>
                    <a:p>
                      <a:pPr marL="182880"/>
                      <a:r>
                        <a:rPr lang="en-US" sz="1600" dirty="0" smtClean="0"/>
                        <a:t>5a.  Investment income paid</a:t>
                      </a:r>
                      <a:endParaRPr lang="en-US" sz="1600" dirty="0"/>
                    </a:p>
                  </a:txBody>
                  <a:tcPr/>
                </a:tc>
                <a:tc>
                  <a:txBody>
                    <a:bodyPr/>
                    <a:lstStyle/>
                    <a:p>
                      <a:r>
                        <a:rPr lang="en-US" sz="1400" dirty="0" smtClean="0"/>
                        <a:t>                         569</a:t>
                      </a:r>
                      <a:endParaRPr lang="en-US" sz="1400" dirty="0"/>
                    </a:p>
                  </a:txBody>
                  <a:tcPr/>
                </a:tc>
                <a:extLst>
                  <a:ext uri="{0D108BD9-81ED-4DB2-BD59-A6C34878D82A}">
                    <a16:rowId xmlns:a16="http://schemas.microsoft.com/office/drawing/2014/main" val="10012"/>
                  </a:ext>
                </a:extLst>
              </a:tr>
              <a:tr h="318896">
                <a:tc>
                  <a:txBody>
                    <a:bodyPr/>
                    <a:lstStyle/>
                    <a:p>
                      <a:pPr marL="182880"/>
                      <a:r>
                        <a:rPr lang="en-US" sz="1600" dirty="0" smtClean="0"/>
                        <a:t>5b.  Compensation</a:t>
                      </a:r>
                      <a:r>
                        <a:rPr lang="en-US" sz="1600" baseline="0" dirty="0" smtClean="0"/>
                        <a:t> of employees paid</a:t>
                      </a:r>
                      <a:endParaRPr lang="en-US" sz="1600" dirty="0"/>
                    </a:p>
                  </a:txBody>
                  <a:tcPr/>
                </a:tc>
                <a:tc>
                  <a:txBody>
                    <a:bodyPr/>
                    <a:lstStyle/>
                    <a:p>
                      <a:r>
                        <a:rPr lang="en-US" sz="1400" dirty="0" smtClean="0"/>
                        <a:t>                           16</a:t>
                      </a:r>
                      <a:endParaRPr lang="en-US" sz="1400" dirty="0"/>
                    </a:p>
                  </a:txBody>
                  <a:tcPr/>
                </a:tc>
                <a:extLst>
                  <a:ext uri="{0D108BD9-81ED-4DB2-BD59-A6C34878D82A}">
                    <a16:rowId xmlns:a16="http://schemas.microsoft.com/office/drawing/2014/main" val="10013"/>
                  </a:ext>
                </a:extLst>
              </a:tr>
              <a:tr h="318896">
                <a:tc>
                  <a:txBody>
                    <a:bodyPr/>
                    <a:lstStyle/>
                    <a:p>
                      <a:r>
                        <a:rPr lang="en-US" sz="1600" dirty="0" smtClean="0"/>
                        <a:t>6 . Secondary</a:t>
                      </a:r>
                      <a:r>
                        <a:rPr lang="en-US" sz="1600" baseline="0" dirty="0" smtClean="0"/>
                        <a:t> income payments (debit)</a:t>
                      </a:r>
                      <a:endParaRPr lang="en-US" sz="1600" dirty="0"/>
                    </a:p>
                  </a:txBody>
                  <a:tcPr/>
                </a:tc>
                <a:tc>
                  <a:txBody>
                    <a:bodyPr/>
                    <a:lstStyle/>
                    <a:p>
                      <a:r>
                        <a:rPr lang="en-US" sz="1400" dirty="0" smtClean="0"/>
                        <a:t>                         259</a:t>
                      </a:r>
                      <a:endParaRPr lang="en-US" sz="1400" dirty="0"/>
                    </a:p>
                  </a:txBody>
                  <a:tcPr/>
                </a:tc>
                <a:extLst>
                  <a:ext uri="{0D108BD9-81ED-4DB2-BD59-A6C34878D82A}">
                    <a16:rowId xmlns:a16="http://schemas.microsoft.com/office/drawing/2014/main" val="10014"/>
                  </a:ext>
                </a:extLst>
              </a:tr>
              <a:tr h="318896">
                <a:tc>
                  <a:txBody>
                    <a:bodyPr/>
                    <a:lstStyle/>
                    <a:p>
                      <a:r>
                        <a:rPr lang="en-US" sz="1600" dirty="0" smtClean="0"/>
                        <a:t>7.  Current account balance (1+2+3-4-5-6)</a:t>
                      </a:r>
                      <a:endParaRPr lang="en-US" sz="1600" dirty="0"/>
                    </a:p>
                  </a:txBody>
                  <a:tcPr/>
                </a:tc>
                <a:tc>
                  <a:txBody>
                    <a:bodyPr/>
                    <a:lstStyle/>
                    <a:p>
                      <a:r>
                        <a:rPr lang="en-US" sz="1400" dirty="0" smtClean="0"/>
                        <a:t>                        -390</a:t>
                      </a:r>
                      <a:endParaRPr lang="en-US" sz="1400" dirty="0"/>
                    </a:p>
                  </a:txBody>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3156146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Current Account </a:t>
            </a:r>
            <a:r>
              <a:rPr lang="en-US" sz="2800" dirty="0" smtClean="0"/>
              <a:t>(6 </a:t>
            </a:r>
            <a:r>
              <a:rPr lang="en-US" sz="2800" dirty="0"/>
              <a:t>of 6)</a:t>
            </a:r>
            <a:endParaRPr lang="en-US" dirty="0"/>
          </a:p>
        </p:txBody>
      </p:sp>
      <p:pic>
        <p:nvPicPr>
          <p:cNvPr id="4" name="Content Placeholder 3" descr="The graph plots the percent of G D P versus year. The curve shows rising and falling with a general trend down including two large dips representing deficits, from (1960, 0.50) through (1965, 1) to (1986, negative 3.50), rising again to (1990, 0.00) and falling through (2002, negative 5.50), then back up to (2011, negative 2.50). All values approximated."/>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59914" y="1417638"/>
            <a:ext cx="4424172" cy="4469120"/>
          </a:xfrm>
        </p:spPr>
      </p:pic>
    </p:spTree>
    <p:extLst>
      <p:ext uri="{BB962C8B-B14F-4D97-AF65-F5344CB8AC3E}">
        <p14:creationId xmlns:p14="http://schemas.microsoft.com/office/powerpoint/2010/main" val="1166657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1787</TotalTime>
  <Words>3419</Words>
  <Application>Microsoft Office PowerPoint</Application>
  <PresentationFormat>On-screen Show (4:3)</PresentationFormat>
  <Paragraphs>392</Paragraphs>
  <Slides>42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Courier New</vt:lpstr>
      <vt:lpstr>Times New Roman</vt:lpstr>
      <vt:lpstr>Verdana</vt:lpstr>
      <vt:lpstr>Wingdings</vt:lpstr>
      <vt:lpstr>Office Theme</vt:lpstr>
      <vt:lpstr>International Economics</vt:lpstr>
      <vt:lpstr>Learning Objectives (1 of 2)</vt:lpstr>
      <vt:lpstr>Learning Objectives (2 of 2)</vt:lpstr>
      <vt:lpstr>The Current Account (1 of 6)</vt:lpstr>
      <vt:lpstr>The Current Account (2 of 6)</vt:lpstr>
      <vt:lpstr>The Current Account (3 of 6)</vt:lpstr>
      <vt:lpstr>The Current Account (4 of 6)</vt:lpstr>
      <vt:lpstr>The Current Account (5 of 6)</vt:lpstr>
      <vt:lpstr>The Current Account (6 of 6)</vt:lpstr>
      <vt:lpstr>The Financial Account (1 of 9)</vt:lpstr>
      <vt:lpstr>The Financial Account (2 of 9)</vt:lpstr>
      <vt:lpstr>The Financial Account (3 of 9)</vt:lpstr>
      <vt:lpstr>The Financial Account (4 of 9)</vt:lpstr>
      <vt:lpstr>The Financial Account (5 of 9)</vt:lpstr>
      <vt:lpstr>The Financial Account (6 of 9)</vt:lpstr>
      <vt:lpstr>The Financial Account (7 of 9)</vt:lpstr>
      <vt:lpstr>The Financial Account (8 of 9)</vt:lpstr>
      <vt:lpstr>The Financial Account (9 of 9)</vt:lpstr>
      <vt:lpstr>The Limits on Financial Flows (1 of 2)</vt:lpstr>
      <vt:lpstr>The Limits on Financial Flows (2 of 2)</vt:lpstr>
      <vt:lpstr>Case Study:  The Crisis of 2007-2009  (1 of 3)</vt:lpstr>
      <vt:lpstr>Case Study:  The Crisis of 2007-2009  (2 of 3)</vt:lpstr>
      <vt:lpstr>Case Study:  The Crisis of 2007-2009  (3 of 3)</vt:lpstr>
      <vt:lpstr>National Income and Product Accounts (1 of 3)</vt:lpstr>
      <vt:lpstr>National Income and Product Accounts (2 of 3)</vt:lpstr>
      <vt:lpstr>National Income and Product Accounts (3 of 3)</vt:lpstr>
      <vt:lpstr>The Current Account and the Macroeconomy (1 of 6)</vt:lpstr>
      <vt:lpstr>The Current Account and the Macroeconomy (2 of 6)</vt:lpstr>
      <vt:lpstr>The Current Account and the Macroeconomy (3 of 6)</vt:lpstr>
      <vt:lpstr>The Current Account and the Macroeconomy (4 of 6)</vt:lpstr>
      <vt:lpstr>The Current Account and the Macroeconomy (5 of 6)</vt:lpstr>
      <vt:lpstr>The Current Account and the Macroeconomy (6 of 6)</vt:lpstr>
      <vt:lpstr>Are Current Account Deficits harmful? (1 of 2)</vt:lpstr>
      <vt:lpstr>Are Current Account Deficits Harmful? (2 of 2)</vt:lpstr>
      <vt:lpstr>Case Study:  Current Account Deficits  in the U.S. (1 of 2)</vt:lpstr>
      <vt:lpstr>Case Study:  Current Account Deficits  in the U.S. (2 of 2)</vt:lpstr>
      <vt:lpstr>International Debt (1 of 2)</vt:lpstr>
      <vt:lpstr>International Debt (2 of 2)</vt:lpstr>
      <vt:lpstr>Case Study:  Odious Debt</vt:lpstr>
      <vt:lpstr>The International Investment Position (1 of 2)</vt:lpstr>
      <vt:lpstr>The International Investment Position (2 of 2)</vt:lpstr>
      <vt:lpstr>Copyright</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Economics, 7e</dc:title>
  <dc:creator>Jim Gerber</dc:creator>
  <cp:lastModifiedBy>Castro, Joshua</cp:lastModifiedBy>
  <cp:revision>45</cp:revision>
  <dcterms:created xsi:type="dcterms:W3CDTF">2016-10-04T16:25:45Z</dcterms:created>
  <dcterms:modified xsi:type="dcterms:W3CDTF">2018-09-12T14:30:36Z</dcterms:modified>
</cp:coreProperties>
</file>