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handoutMasterIdLst>
    <p:handoutMasterId r:id="rId54"/>
  </p:handoutMasterIdLst>
  <p:sldIdLst>
    <p:sldId id="30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3" r:id="rId40"/>
    <p:sldId id="295" r:id="rId41"/>
    <p:sldId id="296" r:id="rId42"/>
    <p:sldId id="297" r:id="rId43"/>
    <p:sldId id="298" r:id="rId44"/>
    <p:sldId id="299" r:id="rId45"/>
    <p:sldId id="300" r:id="rId46"/>
    <p:sldId id="301" r:id="rId47"/>
    <p:sldId id="302" r:id="rId48"/>
    <p:sldId id="303" r:id="rId49"/>
    <p:sldId id="304" r:id="rId50"/>
    <p:sldId id="305" r:id="rId51"/>
    <p:sldId id="309"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74" autoAdjust="0"/>
  </p:normalViewPr>
  <p:slideViewPr>
    <p:cSldViewPr snapToGrid="0" snapToObjects="1">
      <p:cViewPr varScale="1">
        <p:scale>
          <a:sx n="67" d="100"/>
          <a:sy n="67" d="100"/>
        </p:scale>
        <p:origin x="139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6" d="100"/>
          <a:sy n="56" d="100"/>
        </p:scale>
        <p:origin x="2856"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CB9027-68B8-46C5-92F0-41361FF93E44}" type="datetimeFigureOut">
              <a:rPr lang="en-US" smtClean="0"/>
              <a:t>9/12/2018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2D6BA2-F21C-450B-B90C-4D8BC04D2C17}" type="slidenum">
              <a:rPr lang="en-US" smtClean="0"/>
              <a:t>‹#›</a:t>
            </a:fld>
            <a:endParaRPr lang="en-US"/>
          </a:p>
        </p:txBody>
      </p:sp>
    </p:spTree>
    <p:extLst>
      <p:ext uri="{BB962C8B-B14F-4D97-AF65-F5344CB8AC3E}">
        <p14:creationId xmlns:p14="http://schemas.microsoft.com/office/powerpoint/2010/main" val="1211273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1803D-46CE-452C-889B-8A469D9C34E4}" type="datetimeFigureOut">
              <a:rPr lang="en-US" smtClean="0"/>
              <a:t>9/12/2018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5C3B1F-5EE2-4167-9ED5-C69F02B969E2}" type="slidenum">
              <a:rPr lang="en-US" smtClean="0"/>
              <a:t>‹#›</a:t>
            </a:fld>
            <a:endParaRPr lang="en-US"/>
          </a:p>
        </p:txBody>
      </p:sp>
    </p:spTree>
    <p:extLst>
      <p:ext uri="{BB962C8B-B14F-4D97-AF65-F5344CB8AC3E}">
        <p14:creationId xmlns:p14="http://schemas.microsoft.com/office/powerpoint/2010/main" val="517966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647523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5C3B1F-5EE2-4167-9ED5-C69F02B969E2}" type="slidenum">
              <a:rPr lang="en-US" smtClean="0"/>
              <a:t>50</a:t>
            </a:fld>
            <a:endParaRPr lang="en-US"/>
          </a:p>
        </p:txBody>
      </p:sp>
    </p:spTree>
    <p:extLst>
      <p:ext uri="{BB962C8B-B14F-4D97-AF65-F5344CB8AC3E}">
        <p14:creationId xmlns:p14="http://schemas.microsoft.com/office/powerpoint/2010/main" val="2805113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51</a:t>
            </a:fld>
            <a:endParaRPr lang="en-US" dirty="0"/>
          </a:p>
        </p:txBody>
      </p:sp>
    </p:spTree>
    <p:extLst>
      <p:ext uri="{BB962C8B-B14F-4D97-AF65-F5344CB8AC3E}">
        <p14:creationId xmlns:p14="http://schemas.microsoft.com/office/powerpoint/2010/main" val="968648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35330053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41540706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107333938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153995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FA3"/>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defRPr/>
            </a:lvl1pPr>
            <a:lvl2pPr>
              <a:buClr>
                <a:srgbClr val="007FA3"/>
              </a:buClr>
              <a:defRPr/>
            </a:lvl2pPr>
            <a:lvl3pPr>
              <a:buClr>
                <a:srgbClr val="007FA3"/>
              </a:buClr>
              <a:defRPr/>
            </a:lvl3pPr>
            <a:lvl4pPr marL="1600200" indent="-228600">
              <a:buClr>
                <a:srgbClr val="007FA3"/>
              </a:buClr>
              <a:buFont typeface="Wingdings" panose="05000000000000000000" pitchFamily="2" charset="2"/>
              <a:buChar char="§"/>
              <a:defRPr/>
            </a:lvl4pPr>
            <a:lvl5pPr>
              <a:buClr>
                <a:srgbClr val="007FA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10569599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16801493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34442241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3683644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FA3"/>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18511865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11088910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19150719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FEC87-5EA9-C54A-8398-6CEB22132AE9}"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1B4387-9586-F746-9295-D9E7CDE11DB7}" type="slidenum">
              <a:rPr lang="en-US" smtClean="0"/>
              <a:t>‹#›</a:t>
            </a:fld>
            <a:endParaRPr lang="en-US" dirty="0"/>
          </a:p>
        </p:txBody>
      </p:sp>
    </p:spTree>
    <p:extLst>
      <p:ext uri="{BB962C8B-B14F-4D97-AF65-F5344CB8AC3E}">
        <p14:creationId xmlns:p14="http://schemas.microsoft.com/office/powerpoint/2010/main" val="8042668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4FEC87-5EA9-C54A-8398-6CEB22132AE9}" type="datetimeFigureOut">
              <a:rPr lang="en-US" smtClean="0"/>
              <a:t>9/12/2018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B4387-9586-F746-9295-D9E7CDE11DB7}" type="slidenum">
              <a:rPr lang="en-US" smtClean="0"/>
              <a:t>‹#›</a:t>
            </a:fld>
            <a:endParaRPr lang="en-US" dirty="0"/>
          </a:p>
        </p:txBody>
      </p:sp>
      <p:pic>
        <p:nvPicPr>
          <p:cNvPr id="9" name="Shape 23" descr="Pearson Logo"/>
          <p:cNvPicPr preferRelativeResize="0"/>
          <p:nvPr userDrawn="1"/>
        </p:nvPicPr>
        <p:blipFill rotWithShape="1">
          <a:blip r:embed="rId14">
            <a:alphaModFix/>
          </a:blip>
          <a:srcRect/>
          <a:stretch/>
        </p:blipFill>
        <p:spPr>
          <a:xfrm>
            <a:off x="7990972" y="6108972"/>
            <a:ext cx="695828" cy="492969"/>
          </a:xfrm>
          <a:prstGeom prst="rect">
            <a:avLst/>
          </a:prstGeom>
          <a:noFill/>
          <a:ln>
            <a:noFill/>
          </a:ln>
        </p:spPr>
      </p:pic>
      <p:sp>
        <p:nvSpPr>
          <p:cNvPr id="10" name="Footer Placeholder 4"/>
          <p:cNvSpPr txBox="1">
            <a:spLocks/>
          </p:cNvSpPr>
          <p:nvPr userDrawn="1"/>
        </p:nvSpPr>
        <p:spPr>
          <a:xfrm>
            <a:off x="-123601" y="6395343"/>
            <a:ext cx="6934200" cy="327025"/>
          </a:xfrm>
          <a:prstGeom prst="rect">
            <a:avLst/>
          </a:prstGeom>
        </p:spPr>
        <p:txBody>
          <a:bodyPr/>
          <a:lstStyle>
            <a:defPPr>
              <a:defRPr lang="en-US"/>
            </a:defPPr>
            <a:lvl1pPr marL="0" algn="l"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spTree>
    <p:extLst>
      <p:ext uri="{BB962C8B-B14F-4D97-AF65-F5344CB8AC3E}">
        <p14:creationId xmlns:p14="http://schemas.microsoft.com/office/powerpoint/2010/main" val="3463461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4572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457200" rtl="0" eaLnBrk="1" latinLnBrk="0" hangingPunct="1">
        <a:spcBef>
          <a:spcPct val="20000"/>
        </a:spcBef>
        <a:buClr>
          <a:srgbClr val="007FA3"/>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rgbClr val="007FA3"/>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007FA3"/>
        </a:buClr>
        <a:buFont typeface="Courier New" panose="02070309020205020404" pitchFamily="49" charset="0"/>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007FA3"/>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 Chapter </a:t>
            </a:r>
            <a:r>
              <a:rPr lang="en-IN" sz="4000" b="1" dirty="0" smtClean="0"/>
              <a:t>10</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Exchange Rates and Exchange Rate Systems</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670921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Rates and Currency Trading </a:t>
            </a:r>
            <a:br>
              <a:rPr lang="en-US" dirty="0"/>
            </a:br>
            <a:r>
              <a:rPr lang="en-US" sz="3100" dirty="0" smtClean="0"/>
              <a:t>(6 </a:t>
            </a:r>
            <a:r>
              <a:rPr lang="en-US" sz="3100" dirty="0"/>
              <a:t>of 6)</a:t>
            </a:r>
            <a:endParaRPr lang="en-US" dirty="0"/>
          </a:p>
        </p:txBody>
      </p:sp>
      <p:sp>
        <p:nvSpPr>
          <p:cNvPr id="3" name="Content Placeholder 2"/>
          <p:cNvSpPr>
            <a:spLocks noGrp="1"/>
          </p:cNvSpPr>
          <p:nvPr>
            <p:ph idx="1"/>
          </p:nvPr>
        </p:nvSpPr>
        <p:spPr/>
        <p:txBody>
          <a:bodyPr>
            <a:normAutofit/>
          </a:bodyPr>
          <a:lstStyle/>
          <a:p>
            <a:pPr>
              <a:spcBef>
                <a:spcPct val="40000"/>
              </a:spcBef>
            </a:pPr>
            <a:r>
              <a:rPr lang="en-GB" dirty="0" smtClean="0">
                <a:latin typeface="Verdana" charset="0"/>
                <a:ea typeface="ＭＳ Ｐゴシック" charset="0"/>
                <a:cs typeface="Verdana" charset="0"/>
              </a:rPr>
              <a:t>Exchange rates are scales, like miles and kilometres, or degrees Fahrenheit and Celsius.  </a:t>
            </a:r>
          </a:p>
          <a:p>
            <a:pPr lvl="1">
              <a:spcBef>
                <a:spcPct val="40000"/>
              </a:spcBef>
            </a:pPr>
            <a:r>
              <a:rPr lang="en-GB" dirty="0" smtClean="0">
                <a:latin typeface="Verdana" charset="0"/>
                <a:ea typeface="ＭＳ Ｐゴシック" charset="0"/>
                <a:cs typeface="Verdana" charset="0"/>
              </a:rPr>
              <a:t>They do not tell us which currency is weak and which is strong by their value alone.</a:t>
            </a:r>
          </a:p>
          <a:p>
            <a:pPr lvl="1">
              <a:spcBef>
                <a:spcPct val="40000"/>
              </a:spcBef>
            </a:pPr>
            <a:r>
              <a:rPr lang="en-GB" dirty="0" smtClean="0">
                <a:latin typeface="Verdana" charset="0"/>
                <a:ea typeface="ＭＳ Ｐゴシック" charset="0"/>
                <a:cs typeface="Verdana" charset="0"/>
              </a:rPr>
              <a:t>To know relative strengths, we have to look at changes over time.</a:t>
            </a:r>
          </a:p>
          <a:p>
            <a:pPr>
              <a:spcBef>
                <a:spcPct val="40000"/>
              </a:spcBef>
            </a:pPr>
            <a:endParaRPr lang="en-GB" dirty="0">
              <a:latin typeface="Verdana" charset="0"/>
              <a:ea typeface="ＭＳ Ｐゴシック" charset="0"/>
              <a:cs typeface="Verdana" charset="0"/>
            </a:endParaRPr>
          </a:p>
          <a:p>
            <a:pPr>
              <a:spcBef>
                <a:spcPct val="40000"/>
              </a:spcBef>
            </a:pPr>
            <a:endParaRPr lang="en-GB" dirty="0" smtClean="0">
              <a:latin typeface="Verdana" charset="0"/>
              <a:ea typeface="ＭＳ Ｐゴシック" charset="0"/>
              <a:cs typeface="Verdana" charset="0"/>
            </a:endParaRPr>
          </a:p>
          <a:p>
            <a:pPr marL="0" indent="0" algn="ctr">
              <a:spcBef>
                <a:spcPct val="40000"/>
              </a:spcBef>
              <a:buNone/>
            </a:pPr>
            <a:endParaRPr lang="en-GB" dirty="0">
              <a:latin typeface="Verdana" charset="0"/>
              <a:ea typeface="ＭＳ Ｐゴシック" charset="0"/>
              <a:cs typeface="Verdana" charset="0"/>
            </a:endParaRPr>
          </a:p>
          <a:p>
            <a:pPr marL="0" indent="0" algn="ctr">
              <a:spcBef>
                <a:spcPct val="40000"/>
              </a:spcBef>
              <a:buNone/>
            </a:pPr>
            <a:endParaRPr lang="en-GB" dirty="0" smtClean="0">
              <a:latin typeface="Verdana" charset="0"/>
              <a:ea typeface="ＭＳ Ｐゴシック" charset="0"/>
              <a:cs typeface="Verdana" charset="0"/>
            </a:endParaRPr>
          </a:p>
        </p:txBody>
      </p:sp>
    </p:spTree>
    <p:extLst>
      <p:ext uri="{BB962C8B-B14F-4D97-AF65-F5344CB8AC3E}">
        <p14:creationId xmlns:p14="http://schemas.microsoft.com/office/powerpoint/2010/main" val="1319093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Holding </a:t>
            </a:r>
            <a:r>
              <a:rPr lang="en-US" dirty="0"/>
              <a:t>F</a:t>
            </a:r>
            <a:r>
              <a:rPr lang="en-US" dirty="0" smtClean="0"/>
              <a:t>oreign </a:t>
            </a:r>
            <a:r>
              <a:rPr lang="en-US" dirty="0"/>
              <a:t>C</a:t>
            </a:r>
            <a:r>
              <a:rPr lang="en-US" dirty="0" smtClean="0"/>
              <a:t>urrencies</a:t>
            </a:r>
            <a:endParaRPr lang="en-US" dirty="0"/>
          </a:p>
        </p:txBody>
      </p:sp>
      <p:sp>
        <p:nvSpPr>
          <p:cNvPr id="3" name="Content Placeholder 2"/>
          <p:cNvSpPr>
            <a:spLocks noGrp="1"/>
          </p:cNvSpPr>
          <p:nvPr>
            <p:ph idx="1"/>
          </p:nvPr>
        </p:nvSpPr>
        <p:spPr/>
        <p:txBody>
          <a:bodyPr>
            <a:normAutofit fontScale="70000" lnSpcReduction="20000"/>
          </a:bodyPr>
          <a:lstStyle/>
          <a:p>
            <a:pPr marL="365760" indent="-365760">
              <a:lnSpc>
                <a:spcPct val="120000"/>
              </a:lnSpc>
              <a:spcBef>
                <a:spcPts val="0"/>
              </a:spcBef>
              <a:buFont typeface="Times" charset="0"/>
              <a:buAutoNum type="arabicPeriod"/>
            </a:pPr>
            <a:r>
              <a:rPr lang="en-GB" b="1" dirty="0">
                <a:latin typeface="Verdana" charset="0"/>
                <a:ea typeface="ヒラギノ角ゴ Pro W3" charset="0"/>
                <a:cs typeface="Verdana" charset="0"/>
              </a:rPr>
              <a:t> </a:t>
            </a:r>
            <a:r>
              <a:rPr lang="en-GB" b="1" dirty="0" smtClean="0">
                <a:latin typeface="Verdana" charset="0"/>
                <a:ea typeface="ヒラギノ角ゴ Pro W3" charset="0"/>
                <a:cs typeface="Verdana" charset="0"/>
              </a:rPr>
              <a:t>Trade and investment: </a:t>
            </a:r>
            <a:r>
              <a:rPr lang="en-GB" dirty="0">
                <a:latin typeface="Verdana" charset="0"/>
                <a:ea typeface="ヒラギノ角ゴ Pro W3" charset="0"/>
                <a:cs typeface="Verdana" charset="0"/>
              </a:rPr>
              <a:t>T</a:t>
            </a:r>
            <a:r>
              <a:rPr lang="en-GB" dirty="0" smtClean="0">
                <a:latin typeface="Verdana" charset="0"/>
                <a:ea typeface="ヒラギノ角ゴ Pro W3" charset="0"/>
                <a:cs typeface="Verdana" charset="0"/>
              </a:rPr>
              <a:t>raders (importers and  exporters), investors, and travellers routinely transact in foreign currencies.</a:t>
            </a:r>
          </a:p>
          <a:p>
            <a:pPr marL="365760" indent="-365760">
              <a:lnSpc>
                <a:spcPct val="120000"/>
              </a:lnSpc>
              <a:spcBef>
                <a:spcPts val="0"/>
              </a:spcBef>
              <a:buFont typeface="Times" charset="0"/>
              <a:buAutoNum type="arabicPeriod"/>
            </a:pPr>
            <a:endParaRPr lang="en-GB" b="1" dirty="0" smtClean="0">
              <a:latin typeface="Verdana" charset="0"/>
              <a:ea typeface="ヒラギノ角ゴ Pro W3" charset="0"/>
              <a:cs typeface="Verdana" charset="0"/>
            </a:endParaRPr>
          </a:p>
          <a:p>
            <a:pPr marL="365760" indent="-365760">
              <a:lnSpc>
                <a:spcPct val="120000"/>
              </a:lnSpc>
              <a:spcBef>
                <a:spcPts val="0"/>
              </a:spcBef>
              <a:buFont typeface="Times" charset="0"/>
              <a:buAutoNum type="arabicPeriod"/>
            </a:pPr>
            <a:r>
              <a:rPr lang="en-GB" b="1" dirty="0" smtClean="0">
                <a:latin typeface="Verdana" charset="0"/>
                <a:ea typeface="ヒラギノ角ゴ Pro W3" charset="0"/>
                <a:cs typeface="Verdana" charset="0"/>
              </a:rPr>
              <a:t> Interest rate arbitrage:</a:t>
            </a:r>
            <a:r>
              <a:rPr lang="en-GB" dirty="0" smtClean="0">
                <a:latin typeface="Verdana" charset="0"/>
                <a:ea typeface="ヒラギノ角ゴ Pro W3" charset="0"/>
                <a:cs typeface="Verdana" charset="0"/>
              </a:rPr>
              <a:t> Financial arbitrageurs will take advantage of interest rate differentials between countries; they borrow money where interest rates are low and lend it where interest rates are high.</a:t>
            </a:r>
          </a:p>
          <a:p>
            <a:pPr marL="365760" indent="-365760">
              <a:lnSpc>
                <a:spcPct val="120000"/>
              </a:lnSpc>
              <a:spcBef>
                <a:spcPts val="0"/>
              </a:spcBef>
              <a:buNone/>
            </a:pPr>
            <a:endParaRPr lang="en-GB" dirty="0" smtClean="0">
              <a:latin typeface="Verdana" charset="0"/>
              <a:ea typeface="ヒラギノ角ゴ Pro W3" charset="0"/>
              <a:cs typeface="Verdana" charset="0"/>
            </a:endParaRPr>
          </a:p>
          <a:p>
            <a:pPr marL="365760" indent="-365760">
              <a:lnSpc>
                <a:spcPct val="120000"/>
              </a:lnSpc>
              <a:spcBef>
                <a:spcPts val="0"/>
              </a:spcBef>
              <a:buFont typeface="Times" charset="0"/>
              <a:buAutoNum type="arabicPeriod"/>
            </a:pPr>
            <a:r>
              <a:rPr lang="en-GB" b="1" dirty="0" smtClean="0">
                <a:latin typeface="Verdana" charset="0"/>
                <a:ea typeface="ヒラギノ角ゴ Pro W3" charset="0"/>
                <a:cs typeface="Verdana" charset="0"/>
              </a:rPr>
              <a:t> Speculation:</a:t>
            </a:r>
            <a:r>
              <a:rPr lang="en-GB" dirty="0" smtClean="0">
                <a:latin typeface="Verdana" charset="0"/>
                <a:ea typeface="ヒラギノ角ゴ Pro W3" charset="0"/>
                <a:cs typeface="Verdana" charset="0"/>
              </a:rPr>
              <a:t> Speculators buy and sell currency in anticipation of changes in the currency’s value; speculators sell overvalued currencies and buy undervalued ones.</a:t>
            </a:r>
          </a:p>
          <a:p>
            <a:endParaRPr lang="en-US" dirty="0"/>
          </a:p>
        </p:txBody>
      </p:sp>
    </p:spTree>
    <p:extLst>
      <p:ext uri="{BB962C8B-B14F-4D97-AF65-F5344CB8AC3E}">
        <p14:creationId xmlns:p14="http://schemas.microsoft.com/office/powerpoint/2010/main" val="2445254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 in Markets for </a:t>
            </a:r>
            <a:br>
              <a:rPr lang="en-US" dirty="0" smtClean="0"/>
            </a:br>
            <a:r>
              <a:rPr lang="en-US" dirty="0" smtClean="0"/>
              <a:t>Foreign </a:t>
            </a:r>
            <a:r>
              <a:rPr lang="en-US" dirty="0"/>
              <a:t>E</a:t>
            </a:r>
            <a:r>
              <a:rPr lang="en-US" dirty="0" smtClean="0"/>
              <a:t>xchange</a:t>
            </a:r>
            <a:endParaRPr lang="en-US" dirty="0"/>
          </a:p>
        </p:txBody>
      </p:sp>
      <p:sp>
        <p:nvSpPr>
          <p:cNvPr id="3" name="Content Placeholder 2"/>
          <p:cNvSpPr>
            <a:spLocks noGrp="1"/>
          </p:cNvSpPr>
          <p:nvPr>
            <p:ph idx="1"/>
          </p:nvPr>
        </p:nvSpPr>
        <p:spPr/>
        <p:txBody>
          <a:bodyPr>
            <a:normAutofit fontScale="70000" lnSpcReduction="20000"/>
          </a:bodyPr>
          <a:lstStyle/>
          <a:p>
            <a:pPr>
              <a:lnSpc>
                <a:spcPct val="120000"/>
              </a:lnSpc>
              <a:spcBef>
                <a:spcPts val="0"/>
              </a:spcBef>
            </a:pPr>
            <a:r>
              <a:rPr lang="en-US" u="sng" dirty="0" smtClean="0"/>
              <a:t>Retail customers</a:t>
            </a:r>
            <a:r>
              <a:rPr lang="en-US" dirty="0" smtClean="0"/>
              <a:t>:  Firms and individuals hold foreign currency to buy goods and services, to travel, to adjust their portfolios, and to speculate.</a:t>
            </a:r>
          </a:p>
          <a:p>
            <a:pPr>
              <a:lnSpc>
                <a:spcPct val="120000"/>
              </a:lnSpc>
              <a:spcBef>
                <a:spcPts val="0"/>
              </a:spcBef>
            </a:pPr>
            <a:endParaRPr lang="en-US" dirty="0" smtClean="0"/>
          </a:p>
          <a:p>
            <a:pPr>
              <a:lnSpc>
                <a:spcPct val="120000"/>
              </a:lnSpc>
              <a:spcBef>
                <a:spcPts val="0"/>
              </a:spcBef>
            </a:pPr>
            <a:r>
              <a:rPr lang="en-US" u="sng" dirty="0" smtClean="0"/>
              <a:t>Commercial banks</a:t>
            </a:r>
            <a:r>
              <a:rPr lang="en-US" dirty="0" smtClean="0"/>
              <a:t> hold currencies as part of their services for their customers;  they are the largest participant in currency markets.</a:t>
            </a:r>
          </a:p>
          <a:p>
            <a:pPr>
              <a:lnSpc>
                <a:spcPct val="120000"/>
              </a:lnSpc>
              <a:spcBef>
                <a:spcPts val="0"/>
              </a:spcBef>
            </a:pPr>
            <a:endParaRPr lang="en-US" dirty="0" smtClean="0"/>
          </a:p>
          <a:p>
            <a:pPr>
              <a:lnSpc>
                <a:spcPct val="120000"/>
              </a:lnSpc>
              <a:spcBef>
                <a:spcPts val="0"/>
              </a:spcBef>
            </a:pPr>
            <a:r>
              <a:rPr lang="en-US" u="sng" dirty="0" smtClean="0"/>
              <a:t>Foreign exchange brokers</a:t>
            </a:r>
            <a:r>
              <a:rPr lang="en-US" dirty="0" smtClean="0"/>
              <a:t> are middlemen between banks and buyers and sellers of foreign exchange.</a:t>
            </a:r>
          </a:p>
          <a:p>
            <a:pPr>
              <a:lnSpc>
                <a:spcPct val="120000"/>
              </a:lnSpc>
              <a:spcBef>
                <a:spcPts val="0"/>
              </a:spcBef>
            </a:pPr>
            <a:endParaRPr lang="en-US" dirty="0" smtClean="0"/>
          </a:p>
          <a:p>
            <a:pPr>
              <a:lnSpc>
                <a:spcPct val="120000"/>
              </a:lnSpc>
              <a:spcBef>
                <a:spcPts val="0"/>
              </a:spcBef>
            </a:pPr>
            <a:r>
              <a:rPr lang="en-US" u="sng" dirty="0" smtClean="0"/>
              <a:t>Central banks</a:t>
            </a:r>
            <a:r>
              <a:rPr lang="en-US" dirty="0" smtClean="0"/>
              <a:t> hold foreign exchange as reserves and to supply domestic banks that need it.</a:t>
            </a:r>
            <a:endParaRPr lang="en-US" dirty="0"/>
          </a:p>
        </p:txBody>
      </p:sp>
    </p:spTree>
    <p:extLst>
      <p:ext uri="{BB962C8B-B14F-4D97-AF65-F5344CB8AC3E}">
        <p14:creationId xmlns:p14="http://schemas.microsoft.com/office/powerpoint/2010/main" val="1710075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Exchange Rate </a:t>
            </a:r>
            <a:r>
              <a:rPr lang="en-US" dirty="0"/>
              <a:t>R</a:t>
            </a:r>
            <a:r>
              <a:rPr lang="en-US" dirty="0" smtClean="0"/>
              <a:t>isk </a:t>
            </a:r>
            <a:r>
              <a:rPr lang="en-US" sz="2800" dirty="0" smtClean="0"/>
              <a:t>(1 of 3)</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Businesses operating in multiple countries encounter </a:t>
            </a:r>
            <a:r>
              <a:rPr lang="en-US" b="1" dirty="0" smtClean="0"/>
              <a:t>exchange rate risk </a:t>
            </a:r>
            <a:r>
              <a:rPr lang="en-US" dirty="0" smtClean="0"/>
              <a:t>due to the possibility of currency fluctuations.</a:t>
            </a:r>
          </a:p>
          <a:p>
            <a:endParaRPr lang="en-US" dirty="0" smtClean="0"/>
          </a:p>
          <a:p>
            <a:r>
              <a:rPr lang="en-US" dirty="0" smtClean="0"/>
              <a:t>Future payments or receipts in a foreign currency may be worth something different from expectations when the contract was signed.</a:t>
            </a:r>
          </a:p>
          <a:p>
            <a:endParaRPr lang="en-US" dirty="0" smtClean="0"/>
          </a:p>
          <a:p>
            <a:r>
              <a:rPr lang="en-US" dirty="0" smtClean="0"/>
              <a:t>Business people protect their interests by purchasing a contract to buy or sell the foreign currency in the future at a price agreed today.</a:t>
            </a:r>
            <a:endParaRPr lang="en-US" dirty="0"/>
          </a:p>
        </p:txBody>
      </p:sp>
    </p:spTree>
    <p:extLst>
      <p:ext uri="{BB962C8B-B14F-4D97-AF65-F5344CB8AC3E}">
        <p14:creationId xmlns:p14="http://schemas.microsoft.com/office/powerpoint/2010/main" val="4233329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Exchange Rate Risk </a:t>
            </a:r>
            <a:r>
              <a:rPr lang="en-US" sz="2800" dirty="0" smtClean="0"/>
              <a:t>(2 </a:t>
            </a:r>
            <a:r>
              <a:rPr lang="en-US" sz="2800" dirty="0"/>
              <a:t>of 3)</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Forward exchange rate:  </a:t>
            </a:r>
            <a:r>
              <a:rPr lang="en-US" dirty="0"/>
              <a:t>T</a:t>
            </a:r>
            <a:r>
              <a:rPr lang="en-US" dirty="0" smtClean="0"/>
              <a:t>he price of a currency that will be delivered in the future.</a:t>
            </a:r>
          </a:p>
          <a:p>
            <a:endParaRPr lang="en-US" b="1" dirty="0"/>
          </a:p>
          <a:p>
            <a:r>
              <a:rPr lang="en-US" b="1" dirty="0" smtClean="0"/>
              <a:t>Forward market:  </a:t>
            </a:r>
            <a:r>
              <a:rPr lang="en-US" dirty="0" smtClean="0"/>
              <a:t>The market for the buying and selling of currencies for future delivery.</a:t>
            </a:r>
          </a:p>
          <a:p>
            <a:pPr lvl="1"/>
            <a:r>
              <a:rPr lang="en-US" dirty="0" smtClean="0"/>
              <a:t>Businesses needing foreign currency or receiving foreign currency payments can sign a contract that guarantees a set price either 30, 60, 90, or 180 days in the future.</a:t>
            </a:r>
          </a:p>
          <a:p>
            <a:endParaRPr lang="en-US" b="1" dirty="0"/>
          </a:p>
          <a:p>
            <a:r>
              <a:rPr lang="en-US" b="1" dirty="0" smtClean="0"/>
              <a:t>Spot market:  </a:t>
            </a:r>
            <a:r>
              <a:rPr lang="en-US" dirty="0" smtClean="0"/>
              <a:t>The market for the buying and selling of currencies in the present.</a:t>
            </a:r>
            <a:endParaRPr lang="en-US" dirty="0"/>
          </a:p>
        </p:txBody>
      </p:sp>
    </p:spTree>
    <p:extLst>
      <p:ext uri="{BB962C8B-B14F-4D97-AF65-F5344CB8AC3E}">
        <p14:creationId xmlns:p14="http://schemas.microsoft.com/office/powerpoint/2010/main" val="4077535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Exchange Rate Risk </a:t>
            </a:r>
            <a:r>
              <a:rPr lang="en-US" sz="2800" dirty="0" smtClean="0"/>
              <a:t>(3 </a:t>
            </a:r>
            <a:r>
              <a:rPr lang="en-US" sz="2800" dirty="0"/>
              <a:t>of 3)</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When investors and speculators use the forward market to protect against unanticipated currency fluctuations, they are </a:t>
            </a:r>
            <a:r>
              <a:rPr lang="en-US" b="1" dirty="0" smtClean="0"/>
              <a:t>hedging.</a:t>
            </a:r>
          </a:p>
          <a:p>
            <a:pPr lvl="1"/>
            <a:r>
              <a:rPr lang="en-US" dirty="0" smtClean="0"/>
              <a:t>They can buy a forward contract to sell foreign currency at the same time that their foreign assets will be sold.</a:t>
            </a:r>
          </a:p>
          <a:p>
            <a:endParaRPr lang="en-US" dirty="0" smtClean="0"/>
          </a:p>
          <a:p>
            <a:r>
              <a:rPr lang="en-US" dirty="0" smtClean="0"/>
              <a:t>Investors and speculators engage in </a:t>
            </a:r>
            <a:r>
              <a:rPr lang="en-US" b="1" dirty="0"/>
              <a:t>i</a:t>
            </a:r>
            <a:r>
              <a:rPr lang="en-US" b="1" dirty="0" smtClean="0"/>
              <a:t>nterest rate arbitrage</a:t>
            </a:r>
            <a:r>
              <a:rPr lang="en-US" dirty="0" smtClean="0"/>
              <a:t> when they borrow in markets with low interest rates and lend in markets with high ones. </a:t>
            </a:r>
          </a:p>
          <a:p>
            <a:pPr lvl="1"/>
            <a:r>
              <a:rPr lang="en-US" dirty="0" smtClean="0"/>
              <a:t>When they hedge against currency fluctuations, they are engaging in </a:t>
            </a:r>
            <a:r>
              <a:rPr lang="en-US" b="1" dirty="0" smtClean="0"/>
              <a:t>covered interest arbitrage.</a:t>
            </a:r>
            <a:endParaRPr lang="en-US" dirty="0"/>
          </a:p>
        </p:txBody>
      </p:sp>
    </p:spTree>
    <p:extLst>
      <p:ext uri="{BB962C8B-B14F-4D97-AF65-F5344CB8AC3E}">
        <p14:creationId xmlns:p14="http://schemas.microsoft.com/office/powerpoint/2010/main" val="2101345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Foreign Exchange </a:t>
            </a:r>
            <a:r>
              <a:rPr lang="en-US" dirty="0"/>
              <a:t>S</a:t>
            </a:r>
            <a:r>
              <a:rPr lang="en-US" dirty="0" smtClean="0"/>
              <a:t>upply and Demand </a:t>
            </a:r>
            <a:r>
              <a:rPr lang="en-US" sz="3100" dirty="0" smtClean="0"/>
              <a:t>(1 of 6)</a:t>
            </a:r>
            <a:endParaRPr lang="en-US" sz="3100" dirty="0"/>
          </a:p>
        </p:txBody>
      </p:sp>
      <p:sp>
        <p:nvSpPr>
          <p:cNvPr id="3" name="Content Placeholder 2"/>
          <p:cNvSpPr>
            <a:spLocks noGrp="1"/>
          </p:cNvSpPr>
          <p:nvPr>
            <p:ph idx="1"/>
          </p:nvPr>
        </p:nvSpPr>
        <p:spPr/>
        <p:txBody>
          <a:bodyPr>
            <a:normAutofit fontScale="85000" lnSpcReduction="20000"/>
          </a:bodyPr>
          <a:lstStyle/>
          <a:p>
            <a:r>
              <a:rPr lang="en-US" dirty="0" smtClean="0"/>
              <a:t>Supply and demand analysis is useful for analyzing exchange rates.</a:t>
            </a:r>
          </a:p>
          <a:p>
            <a:pPr lvl="1"/>
            <a:r>
              <a:rPr lang="en-US" dirty="0" smtClean="0"/>
              <a:t>Increases in supply lower the price, decreases raise the price.</a:t>
            </a:r>
          </a:p>
          <a:p>
            <a:pPr lvl="1"/>
            <a:r>
              <a:rPr lang="en-US" dirty="0" smtClean="0"/>
              <a:t>Increases in demand raise the price, decreases lower the price.</a:t>
            </a:r>
          </a:p>
          <a:p>
            <a:endParaRPr lang="en-US" dirty="0" smtClean="0"/>
          </a:p>
          <a:p>
            <a:r>
              <a:rPr lang="en-US" dirty="0" smtClean="0"/>
              <a:t>Price changes for foreign currency assumes there is a flexible exchange rate system;  if there is a fixed exchange rate system, then changes in supply and demand must be offset by the monetary authority.</a:t>
            </a:r>
          </a:p>
          <a:p>
            <a:pPr lvl="1"/>
            <a:r>
              <a:rPr lang="en-US" dirty="0" smtClean="0"/>
              <a:t>Usually the central bank or the finance ministry.</a:t>
            </a:r>
            <a:endParaRPr lang="en-US" dirty="0"/>
          </a:p>
        </p:txBody>
      </p:sp>
    </p:spTree>
    <p:extLst>
      <p:ext uri="{BB962C8B-B14F-4D97-AF65-F5344CB8AC3E}">
        <p14:creationId xmlns:p14="http://schemas.microsoft.com/office/powerpoint/2010/main" val="2806328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Foreign Exchange Supply and Demand </a:t>
            </a:r>
            <a:r>
              <a:rPr lang="en-US" sz="3100" dirty="0" smtClean="0"/>
              <a:t>(2 </a:t>
            </a:r>
            <a:r>
              <a:rPr lang="en-US" sz="3100" dirty="0"/>
              <a:t>of 6)</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graph of supply and demand has price on the vertical axis, quantity on the horizontal.</a:t>
            </a:r>
          </a:p>
          <a:p>
            <a:pPr lvl="1"/>
            <a:r>
              <a:rPr lang="en-US" dirty="0" smtClean="0"/>
              <a:t>Price is the exchange rate:  units of domestic currency per unit of foreign.</a:t>
            </a:r>
          </a:p>
          <a:p>
            <a:pPr lvl="1"/>
            <a:r>
              <a:rPr lang="en-US" dirty="0" smtClean="0"/>
              <a:t>Quantity is the quantity of foreign exchange.</a:t>
            </a:r>
          </a:p>
          <a:p>
            <a:pPr lvl="1"/>
            <a:endParaRPr lang="en-US" dirty="0"/>
          </a:p>
          <a:p>
            <a:r>
              <a:rPr lang="en-US" dirty="0" smtClean="0"/>
              <a:t>Demand slopes down to the right:  as foreign exchange is cheaper, more is demanded, all else equal.</a:t>
            </a:r>
          </a:p>
          <a:p>
            <a:endParaRPr lang="en-US" dirty="0" smtClean="0"/>
          </a:p>
          <a:p>
            <a:r>
              <a:rPr lang="en-US" dirty="0" smtClean="0"/>
              <a:t>Supply slopes up to right:  as foreign exchange is more expensive (domestic currency cheaper), foreigners are willing to supply more.</a:t>
            </a:r>
            <a:endParaRPr lang="en-US" dirty="0"/>
          </a:p>
        </p:txBody>
      </p:sp>
    </p:spTree>
    <p:extLst>
      <p:ext uri="{BB962C8B-B14F-4D97-AF65-F5344CB8AC3E}">
        <p14:creationId xmlns:p14="http://schemas.microsoft.com/office/powerpoint/2010/main" val="340148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Foreign Exchange Supply and Demand </a:t>
            </a:r>
            <a:r>
              <a:rPr lang="en-US" sz="3100" dirty="0" smtClean="0"/>
              <a:t>(3 </a:t>
            </a:r>
            <a:r>
              <a:rPr lang="en-US" sz="3100" dirty="0"/>
              <a:t>of 6)</a:t>
            </a:r>
            <a:endParaRPr lang="en-US" dirty="0"/>
          </a:p>
        </p:txBody>
      </p:sp>
      <p:pic>
        <p:nvPicPr>
          <p:cNvPr id="4" name="Content Placeholder 3" descr="The graph plots dollars per pounds sterling with dollars per pounds R sub 1, versus quantity of pounds sterling, quantity Q sub 1. The rising S curve intersects the falling D curve at (Q sub 1, R sub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8648" y="2225388"/>
            <a:ext cx="5886704" cy="3882719"/>
          </a:xfrm>
        </p:spPr>
      </p:pic>
    </p:spTree>
    <p:extLst>
      <p:ext uri="{BB962C8B-B14F-4D97-AF65-F5344CB8AC3E}">
        <p14:creationId xmlns:p14="http://schemas.microsoft.com/office/powerpoint/2010/main" val="1483498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Foreign Exchange Supply and Demand </a:t>
            </a:r>
            <a:r>
              <a:rPr lang="en-US" sz="3100" dirty="0" smtClean="0"/>
              <a:t>(4 </a:t>
            </a:r>
            <a:r>
              <a:rPr lang="en-US" sz="3100" dirty="0"/>
              <a:t>of 6)</a:t>
            </a:r>
            <a:endParaRPr lang="en-US" dirty="0"/>
          </a:p>
        </p:txBody>
      </p:sp>
      <p:pic>
        <p:nvPicPr>
          <p:cNvPr id="4" name="Content Placeholder 3" descr="The graph plots dollars per pounds sterling versus quantity of pounds, with dollars per pounds R sub 2 &gt; than R sub 1, and quantity Q sub 2 &gt; than Q sub 1.&#10;• The rising S curve intersects the falling D sub 1 curve at (Q sub 1, R sub 1). &#10;• The D sub 2 curve is the D sub 1 curve shifted upward. As a result, the D sub 2 curve intersects the S curve at (Q sub 2, R sub 2), which is up and right of D sub 1. &#10;• The horizontal distance between Q sub 1 and Q sub 2, D sub 1 and D sub 2, and the vertical distance between R sub 1 and R sub 2, represents the rightward shift of the curve.&#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1263" y="2074004"/>
            <a:ext cx="5681473" cy="3938606"/>
          </a:xfrm>
        </p:spPr>
      </p:pic>
    </p:spTree>
    <p:extLst>
      <p:ext uri="{BB962C8B-B14F-4D97-AF65-F5344CB8AC3E}">
        <p14:creationId xmlns:p14="http://schemas.microsoft.com/office/powerpoint/2010/main" val="2389490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r>
              <a:rPr lang="en-US" sz="2800" dirty="0" smtClean="0"/>
              <a:t>(1 of 2)</a:t>
            </a:r>
            <a:endParaRPr lang="en-US" sz="2800"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solidFill>
                  <a:schemeClr val="accent4">
                    <a:lumMod val="50000"/>
                  </a:schemeClr>
                </a:solidFill>
              </a:rPr>
              <a:t>10.1</a:t>
            </a:r>
            <a:r>
              <a:rPr lang="en-US" dirty="0" smtClean="0"/>
              <a:t>  List the reasons for holding foreign exchange and the main institutions in the foreign exchange market.</a:t>
            </a:r>
          </a:p>
          <a:p>
            <a:pPr marL="0" indent="0">
              <a:buNone/>
            </a:pPr>
            <a:endParaRPr lang="en-US" dirty="0"/>
          </a:p>
          <a:p>
            <a:pPr marL="0" indent="0">
              <a:buNone/>
            </a:pPr>
            <a:r>
              <a:rPr lang="en-US" b="1" dirty="0" smtClean="0">
                <a:solidFill>
                  <a:schemeClr val="accent4">
                    <a:lumMod val="50000"/>
                  </a:schemeClr>
                </a:solidFill>
              </a:rPr>
              <a:t>10.2</a:t>
            </a:r>
            <a:r>
              <a:rPr lang="en-US" dirty="0" smtClean="0"/>
              <a:t>  Diagram the effects on the home currency of a change in the supply or demand for foreign currency.</a:t>
            </a:r>
          </a:p>
          <a:p>
            <a:pPr marL="0" indent="0">
              <a:buNone/>
            </a:pPr>
            <a:endParaRPr lang="en-US" dirty="0"/>
          </a:p>
          <a:p>
            <a:pPr marL="0" indent="0">
              <a:buNone/>
            </a:pPr>
            <a:r>
              <a:rPr lang="en-US" b="1" dirty="0" smtClean="0">
                <a:solidFill>
                  <a:schemeClr val="accent4">
                    <a:lumMod val="50000"/>
                  </a:schemeClr>
                </a:solidFill>
              </a:rPr>
              <a:t>10.3 </a:t>
            </a:r>
            <a:r>
              <a:rPr lang="en-US" dirty="0" smtClean="0"/>
              <a:t> Differentiate short-run, medium-run, and long-run forces that help determine the value of a currency.</a:t>
            </a:r>
            <a:endParaRPr lang="en-US" dirty="0"/>
          </a:p>
        </p:txBody>
      </p:sp>
    </p:spTree>
    <p:extLst>
      <p:ext uri="{BB962C8B-B14F-4D97-AF65-F5344CB8AC3E}">
        <p14:creationId xmlns:p14="http://schemas.microsoft.com/office/powerpoint/2010/main" val="17439629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Foreign Exchange Supply and Demand </a:t>
            </a:r>
            <a:r>
              <a:rPr lang="en-US" sz="3100" dirty="0" smtClean="0"/>
              <a:t>(5 </a:t>
            </a:r>
            <a:r>
              <a:rPr lang="en-US" sz="3100" dirty="0"/>
              <a:t>of 6)</a:t>
            </a:r>
            <a:endParaRPr lang="en-US" dirty="0"/>
          </a:p>
        </p:txBody>
      </p:sp>
      <p:pic>
        <p:nvPicPr>
          <p:cNvPr id="4" name="Content Placeholder 3" descr="The graph plots dollars per pounds sterling, versus quantity of pounds sterling, with dollars per pounds R sub 2 &gt; R sub 1 and quantity of pounds Q sub 2 &gt; Q sub 1. &#10;• The rising curve S sub 1 intersects the falling curve D at (Q sub 1, R sub 1).&#10;• The S sub 2 curve is the S sub 1 curve shifted downward. As a result, the S sub 2 curve intersects the D curve at (Q sub 2, R sub 2), which is down and right of (Q sub 1, R sub 1).&#10;• The horizontal distance between Q sub 1 and Q sub 2, S sub 1 and S sub 2, and the vertical distance between R sub 1 and R sub 2, represents the rightward shift of the curve.&#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0220" y="1808829"/>
            <a:ext cx="5872480" cy="4231016"/>
          </a:xfrm>
        </p:spPr>
      </p:pic>
    </p:spTree>
    <p:extLst>
      <p:ext uri="{BB962C8B-B14F-4D97-AF65-F5344CB8AC3E}">
        <p14:creationId xmlns:p14="http://schemas.microsoft.com/office/powerpoint/2010/main" val="29040589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Foreign Exchange Supply and Demand </a:t>
            </a:r>
            <a:r>
              <a:rPr lang="en-US" sz="3100" dirty="0" smtClean="0"/>
              <a:t>(6 </a:t>
            </a:r>
            <a:r>
              <a:rPr lang="en-US" sz="3100" dirty="0"/>
              <a:t>of 6)</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previous graphs assume a flexible exchange rate.</a:t>
            </a:r>
          </a:p>
          <a:p>
            <a:endParaRPr lang="en-US" dirty="0" smtClean="0"/>
          </a:p>
          <a:p>
            <a:r>
              <a:rPr lang="en-US" dirty="0" smtClean="0"/>
              <a:t>Demand changes are related to anything that might cause an increase in the demand for British pounds by U.S. residents.</a:t>
            </a:r>
          </a:p>
          <a:p>
            <a:pPr lvl="1"/>
            <a:r>
              <a:rPr lang="en-US" dirty="0" smtClean="0"/>
              <a:t>Trading, travel, investing, speculating.</a:t>
            </a:r>
          </a:p>
          <a:p>
            <a:endParaRPr lang="en-US" dirty="0" smtClean="0"/>
          </a:p>
          <a:p>
            <a:r>
              <a:rPr lang="en-US" dirty="0" smtClean="0"/>
              <a:t>Supply changes are related to anything that might cause an increase in the supply of British pounds to the U.S.</a:t>
            </a:r>
          </a:p>
          <a:p>
            <a:pPr lvl="1"/>
            <a:r>
              <a:rPr lang="en-US" dirty="0" smtClean="0"/>
              <a:t>Trading, travel, investing, speculating.</a:t>
            </a:r>
            <a:endParaRPr lang="en-US" dirty="0"/>
          </a:p>
        </p:txBody>
      </p:sp>
    </p:spTree>
    <p:extLst>
      <p:ext uri="{BB962C8B-B14F-4D97-AF65-F5344CB8AC3E}">
        <p14:creationId xmlns:p14="http://schemas.microsoft.com/office/powerpoint/2010/main" val="2205001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Exchange Rate </a:t>
            </a:r>
            <a:r>
              <a:rPr lang="en-US" dirty="0"/>
              <a:t>D</a:t>
            </a:r>
            <a:r>
              <a:rPr lang="en-US" dirty="0" smtClean="0"/>
              <a:t>etermination </a:t>
            </a:r>
            <a:r>
              <a:rPr lang="en-US" sz="3100" dirty="0" smtClean="0"/>
              <a:t>(1 of 9)</a:t>
            </a:r>
            <a:endParaRPr lang="en-US" sz="3100" dirty="0"/>
          </a:p>
        </p:txBody>
      </p:sp>
      <p:sp>
        <p:nvSpPr>
          <p:cNvPr id="3" name="Content Placeholder 2"/>
          <p:cNvSpPr>
            <a:spLocks noGrp="1"/>
          </p:cNvSpPr>
          <p:nvPr>
            <p:ph idx="1"/>
          </p:nvPr>
        </p:nvSpPr>
        <p:spPr/>
        <p:txBody>
          <a:bodyPr>
            <a:normAutofit lnSpcReduction="10000"/>
          </a:bodyPr>
          <a:lstStyle/>
          <a:p>
            <a:r>
              <a:rPr lang="en-US" dirty="0" smtClean="0"/>
              <a:t>Exchange rates are exceedingly difficult to predict.  One reason is that there are many factors that vary over the long run, medium run, and short run.</a:t>
            </a:r>
          </a:p>
          <a:p>
            <a:endParaRPr lang="en-US" dirty="0" smtClean="0"/>
          </a:p>
          <a:p>
            <a:r>
              <a:rPr lang="en-US" dirty="0" smtClean="0"/>
              <a:t>Four factors:</a:t>
            </a:r>
          </a:p>
          <a:p>
            <a:pPr lvl="1"/>
            <a:r>
              <a:rPr lang="en-US" dirty="0" smtClean="0"/>
              <a:t>Long run:  </a:t>
            </a:r>
            <a:r>
              <a:rPr lang="en-US" b="1" dirty="0" smtClean="0"/>
              <a:t>Purchasing power parity</a:t>
            </a:r>
            <a:r>
              <a:rPr lang="en-US" dirty="0" smtClean="0"/>
              <a:t>.</a:t>
            </a:r>
          </a:p>
          <a:p>
            <a:pPr lvl="1"/>
            <a:r>
              <a:rPr lang="en-US" dirty="0" smtClean="0"/>
              <a:t>Medium run:  Business cycle.</a:t>
            </a:r>
            <a:endParaRPr lang="en-US" b="1" dirty="0" smtClean="0"/>
          </a:p>
          <a:p>
            <a:pPr lvl="1"/>
            <a:r>
              <a:rPr lang="en-US" dirty="0" smtClean="0"/>
              <a:t>Short run:  </a:t>
            </a:r>
            <a:r>
              <a:rPr lang="en-US" b="1" dirty="0" smtClean="0"/>
              <a:t>Interest parity </a:t>
            </a:r>
            <a:r>
              <a:rPr lang="en-US" dirty="0" smtClean="0"/>
              <a:t> and speculation.</a:t>
            </a:r>
            <a:endParaRPr lang="en-US" dirty="0"/>
          </a:p>
        </p:txBody>
      </p:sp>
    </p:spTree>
    <p:extLst>
      <p:ext uri="{BB962C8B-B14F-4D97-AF65-F5344CB8AC3E}">
        <p14:creationId xmlns:p14="http://schemas.microsoft.com/office/powerpoint/2010/main" val="2627462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 Determination </a:t>
            </a:r>
            <a:r>
              <a:rPr lang="en-US" sz="3100" dirty="0" smtClean="0"/>
              <a:t>(2 </a:t>
            </a:r>
            <a:r>
              <a:rPr lang="en-US" sz="3100" dirty="0"/>
              <a:t>of 9)</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a:t>P</a:t>
            </a:r>
            <a:r>
              <a:rPr lang="en-US" dirty="0" smtClean="0"/>
              <a:t>urchasing power parity:  The exchange rate allows the same quantity of goods to be bought in either currency when converted from one to another.</a:t>
            </a:r>
          </a:p>
          <a:p>
            <a:endParaRPr lang="en-US" dirty="0" smtClean="0"/>
          </a:p>
          <a:p>
            <a:r>
              <a:rPr lang="en-US" dirty="0" smtClean="0"/>
              <a:t>PPP exchange rate depends on goods arbitrage, which works slowly, if at all.</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398231006"/>
              </p:ext>
            </p:extLst>
          </p:nvPr>
        </p:nvGraphicFramePr>
        <p:xfrm>
          <a:off x="4648200" y="1600200"/>
          <a:ext cx="4038600" cy="1752600"/>
        </p:xfrm>
        <a:graphic>
          <a:graphicData uri="http://schemas.openxmlformats.org/drawingml/2006/table">
            <a:tbl>
              <a:tblPr firstRow="1" bandRow="1">
                <a:tableStyleId>{BC89EF96-8CEA-46FF-86C4-4CE0E7609802}</a:tableStyleId>
              </a:tblPr>
              <a:tblGrid>
                <a:gridCol w="2019300">
                  <a:extLst>
                    <a:ext uri="{9D8B030D-6E8A-4147-A177-3AD203B41FA5}">
                      <a16:colId xmlns:a16="http://schemas.microsoft.com/office/drawing/2014/main" val="20000"/>
                    </a:ext>
                  </a:extLst>
                </a:gridCol>
                <a:gridCol w="2019300">
                  <a:extLst>
                    <a:ext uri="{9D8B030D-6E8A-4147-A177-3AD203B41FA5}">
                      <a16:colId xmlns:a16="http://schemas.microsoft.com/office/drawing/2014/main" val="20001"/>
                    </a:ext>
                  </a:extLst>
                </a:gridCol>
              </a:tblGrid>
              <a:tr h="370840">
                <a:tc>
                  <a:txBody>
                    <a:bodyPr/>
                    <a:lstStyle/>
                    <a:p>
                      <a:r>
                        <a:rPr lang="en-US" dirty="0" smtClean="0"/>
                        <a:t>Hypothetical example</a:t>
                      </a:r>
                      <a:endParaRPr lang="en-US" dirty="0"/>
                    </a:p>
                  </a:txBody>
                  <a:tcPr/>
                </a:tc>
                <a:tc>
                  <a:txBody>
                    <a:bodyPr/>
                    <a:lstStyle/>
                    <a:p>
                      <a:r>
                        <a:rPr lang="en-US" dirty="0" smtClean="0"/>
                        <a:t>Price of the same basket of goods</a:t>
                      </a:r>
                      <a:endParaRPr lang="en-US" dirty="0"/>
                    </a:p>
                  </a:txBody>
                  <a:tcPr/>
                </a:tc>
                <a:extLst>
                  <a:ext uri="{0D108BD9-81ED-4DB2-BD59-A6C34878D82A}">
                    <a16:rowId xmlns:a16="http://schemas.microsoft.com/office/drawing/2014/main" val="10000"/>
                  </a:ext>
                </a:extLst>
              </a:tr>
              <a:tr h="370840">
                <a:tc>
                  <a:txBody>
                    <a:bodyPr/>
                    <a:lstStyle/>
                    <a:p>
                      <a:r>
                        <a:rPr lang="en-US" dirty="0" smtClean="0"/>
                        <a:t>Dollars (U.S.)</a:t>
                      </a:r>
                      <a:endParaRPr lang="en-US" dirty="0"/>
                    </a:p>
                  </a:txBody>
                  <a:tcPr/>
                </a:tc>
                <a:tc>
                  <a:txBody>
                    <a:bodyPr/>
                    <a:lstStyle/>
                    <a:p>
                      <a:r>
                        <a:rPr lang="en-US" dirty="0" smtClean="0"/>
                        <a:t>$1,000</a:t>
                      </a:r>
                      <a:endParaRPr lang="en-US" dirty="0"/>
                    </a:p>
                  </a:txBody>
                  <a:tcPr/>
                </a:tc>
                <a:extLst>
                  <a:ext uri="{0D108BD9-81ED-4DB2-BD59-A6C34878D82A}">
                    <a16:rowId xmlns:a16="http://schemas.microsoft.com/office/drawing/2014/main" val="10001"/>
                  </a:ext>
                </a:extLst>
              </a:tr>
              <a:tr h="370840">
                <a:tc>
                  <a:txBody>
                    <a:bodyPr/>
                    <a:lstStyle/>
                    <a:p>
                      <a:r>
                        <a:rPr lang="en-US" dirty="0" smtClean="0"/>
                        <a:t>Pounds (U.K.)</a:t>
                      </a:r>
                      <a:endParaRPr lang="en-US" dirty="0"/>
                    </a:p>
                  </a:txBody>
                  <a:tcPr/>
                </a:tc>
                <a:tc>
                  <a:txBody>
                    <a:bodyPr/>
                    <a:lstStyle/>
                    <a:p>
                      <a:r>
                        <a:rPr lang="en-US" dirty="0" smtClean="0"/>
                        <a:t>£500</a:t>
                      </a:r>
                      <a:endParaRPr lang="en-US" dirty="0"/>
                    </a:p>
                  </a:txBody>
                  <a:tcPr/>
                </a:tc>
                <a:extLst>
                  <a:ext uri="{0D108BD9-81ED-4DB2-BD59-A6C34878D82A}">
                    <a16:rowId xmlns:a16="http://schemas.microsoft.com/office/drawing/2014/main" val="10002"/>
                  </a:ext>
                </a:extLst>
              </a:tr>
              <a:tr h="370840">
                <a:tc>
                  <a:txBody>
                    <a:bodyPr/>
                    <a:lstStyle/>
                    <a:p>
                      <a:r>
                        <a:rPr lang="en-US" dirty="0" smtClean="0"/>
                        <a:t>PPP Exchange rate</a:t>
                      </a:r>
                      <a:endParaRPr lang="en-US" dirty="0"/>
                    </a:p>
                  </a:txBody>
                  <a:tcPr/>
                </a:tc>
                <a:tc>
                  <a:txBody>
                    <a:bodyPr/>
                    <a:lstStyle/>
                    <a:p>
                      <a:r>
                        <a:rPr lang="en-US" dirty="0" smtClean="0"/>
                        <a:t>$2/£</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646194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 Determination </a:t>
            </a:r>
            <a:r>
              <a:rPr lang="en-US" sz="3100" dirty="0" smtClean="0"/>
              <a:t>(3 </a:t>
            </a:r>
            <a:r>
              <a:rPr lang="en-US" sz="3100" dirty="0"/>
              <a:t>of 9)</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Medium run force: The business cycle.</a:t>
            </a:r>
          </a:p>
          <a:p>
            <a:endParaRPr lang="en-US" dirty="0" smtClean="0"/>
          </a:p>
          <a:p>
            <a:r>
              <a:rPr lang="en-US" dirty="0" smtClean="0"/>
              <a:t>Consider impacts via exports and imports.</a:t>
            </a:r>
          </a:p>
          <a:p>
            <a:pPr lvl="1"/>
            <a:r>
              <a:rPr lang="en-US" dirty="0" smtClean="0"/>
              <a:t>Faster growth at home means more imports, more demand for foreign currency.  All else equal, the home currency depreciates as demand for foreign currency shifts right.</a:t>
            </a:r>
          </a:p>
          <a:p>
            <a:pPr lvl="1"/>
            <a:r>
              <a:rPr lang="en-US" dirty="0" smtClean="0"/>
              <a:t>Faster growth abroad means more home country exports, more supply of foreign currency.  All else equal, the home country currency appreciates as the supply of foreign currency shifts right. </a:t>
            </a:r>
            <a:endParaRPr lang="en-US" dirty="0"/>
          </a:p>
        </p:txBody>
      </p:sp>
    </p:spTree>
    <p:extLst>
      <p:ext uri="{BB962C8B-B14F-4D97-AF65-F5344CB8AC3E}">
        <p14:creationId xmlns:p14="http://schemas.microsoft.com/office/powerpoint/2010/main" val="2032537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 Determination </a:t>
            </a:r>
            <a:r>
              <a:rPr lang="en-US" sz="3100" dirty="0" smtClean="0"/>
              <a:t>(4 </a:t>
            </a:r>
            <a:r>
              <a:rPr lang="en-US" sz="3100" dirty="0"/>
              <a:t>of 9)</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Short run forces:  </a:t>
            </a:r>
            <a:r>
              <a:rPr lang="en-US" b="1" dirty="0" smtClean="0"/>
              <a:t>Interest parity</a:t>
            </a:r>
            <a:r>
              <a:rPr lang="en-US" dirty="0" smtClean="0"/>
              <a:t> condition and speculation.</a:t>
            </a:r>
          </a:p>
          <a:p>
            <a:pPr lvl="1"/>
            <a:r>
              <a:rPr lang="en-US" dirty="0" smtClean="0"/>
              <a:t>Interest parity holds that exchange rate movements should be sufficient to counteract any differences in interest rates between countries.  </a:t>
            </a:r>
          </a:p>
          <a:p>
            <a:pPr lvl="1"/>
            <a:r>
              <a:rPr lang="en-US" dirty="0" smtClean="0"/>
              <a:t>Speculation is the buying and selling of assets in anticipation of a change in value.  </a:t>
            </a:r>
          </a:p>
          <a:p>
            <a:endParaRPr lang="en-US" dirty="0"/>
          </a:p>
          <a:p>
            <a:r>
              <a:rPr lang="en-US" dirty="0" smtClean="0"/>
              <a:t>The interest parity condition can be estimated from today’s interest rates and the exchange rate in the spot and forward markets.</a:t>
            </a:r>
            <a:endParaRPr lang="en-US" dirty="0"/>
          </a:p>
        </p:txBody>
      </p:sp>
    </p:spTree>
    <p:extLst>
      <p:ext uri="{BB962C8B-B14F-4D97-AF65-F5344CB8AC3E}">
        <p14:creationId xmlns:p14="http://schemas.microsoft.com/office/powerpoint/2010/main" val="37527365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 Determination </a:t>
            </a:r>
            <a:r>
              <a:rPr lang="en-US" sz="3100" dirty="0" smtClean="0"/>
              <a:t>(5 </a:t>
            </a:r>
            <a:r>
              <a:rPr lang="en-US" sz="3100" dirty="0"/>
              <a:t>of 9)</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Interest rate arbitrageurs take advantage of interest rate differences in different countries.</a:t>
            </a:r>
          </a:p>
          <a:p>
            <a:pPr lvl="1"/>
            <a:r>
              <a:rPr lang="en-US" dirty="0" smtClean="0"/>
              <a:t>They borrow in the low interest rate market and lend in the high interest rate market.</a:t>
            </a:r>
          </a:p>
          <a:p>
            <a:endParaRPr lang="en-US" dirty="0" smtClean="0"/>
          </a:p>
          <a:p>
            <a:r>
              <a:rPr lang="en-US" dirty="0" smtClean="0"/>
              <a:t>Let i = home interest rate, i* = foreign; and i &gt; i*.</a:t>
            </a:r>
          </a:p>
          <a:p>
            <a:endParaRPr lang="en-US" dirty="0" smtClean="0"/>
          </a:p>
          <a:p>
            <a:r>
              <a:rPr lang="en-US" dirty="0" smtClean="0"/>
              <a:t>The problem for the investor is that changes in the exchange rate will affect their overall rate of return.</a:t>
            </a:r>
            <a:endParaRPr lang="en-US" dirty="0"/>
          </a:p>
        </p:txBody>
      </p:sp>
    </p:spTree>
    <p:extLst>
      <p:ext uri="{BB962C8B-B14F-4D97-AF65-F5344CB8AC3E}">
        <p14:creationId xmlns:p14="http://schemas.microsoft.com/office/powerpoint/2010/main" val="25470304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 Determination </a:t>
            </a:r>
            <a:r>
              <a:rPr lang="en-US" sz="3100" dirty="0" smtClean="0"/>
              <a:t>(6 </a:t>
            </a:r>
            <a:r>
              <a:rPr lang="en-US" sz="3100" dirty="0"/>
              <a:t>of 9)</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Assume, an interest rate arbitrageur in the U.S. can earn i at home or i* in the U.K.  </a:t>
            </a:r>
          </a:p>
          <a:p>
            <a:endParaRPr lang="en-US" dirty="0" smtClean="0"/>
          </a:p>
          <a:p>
            <a:pPr lvl="1"/>
            <a:r>
              <a:rPr lang="en-US" dirty="0" smtClean="0"/>
              <a:t>If they invest $1, after one year, they have $(1+i) at home.</a:t>
            </a:r>
          </a:p>
          <a:p>
            <a:pPr lvl="1"/>
            <a:endParaRPr lang="en-US" dirty="0" smtClean="0"/>
          </a:p>
          <a:p>
            <a:pPr lvl="1"/>
            <a:r>
              <a:rPr lang="en-US" dirty="0" smtClean="0"/>
              <a:t>If they invest abroad, they change dollars for pounds and receive 100/R.  After a year, it becomes:</a:t>
            </a:r>
          </a:p>
          <a:p>
            <a:pPr marL="457200" lvl="1" indent="0" algn="ctr">
              <a:buNone/>
            </a:pPr>
            <a:r>
              <a:rPr lang="en-US" dirty="0" smtClean="0"/>
              <a:t>£(1/R)(1+i*),</a:t>
            </a:r>
          </a:p>
          <a:p>
            <a:pPr marL="457200" lvl="1" indent="0">
              <a:buNone/>
            </a:pPr>
            <a:r>
              <a:rPr lang="en-US" dirty="0" smtClean="0"/>
              <a:t>    which has to be changed back into dollars.  </a:t>
            </a:r>
          </a:p>
          <a:p>
            <a:pPr marL="457200" lvl="1" indent="0">
              <a:buNone/>
            </a:pPr>
            <a:endParaRPr lang="en-US" dirty="0" smtClean="0"/>
          </a:p>
          <a:p>
            <a:pPr lvl="1"/>
            <a:r>
              <a:rPr lang="en-US" dirty="0" smtClean="0"/>
              <a:t>An interest rate arbitrageur who knows how many pounds they will have in the future could sign a forward contract to sell the pounds for dollars:</a:t>
            </a:r>
          </a:p>
          <a:p>
            <a:pPr marL="457200" lvl="1" indent="0" algn="ctr">
              <a:buNone/>
            </a:pPr>
            <a:r>
              <a:rPr lang="en-US" dirty="0" smtClean="0"/>
              <a:t>(1/</a:t>
            </a:r>
            <a:r>
              <a:rPr lang="en-US" dirty="0"/>
              <a:t>R)(1+i*</a:t>
            </a:r>
            <a:r>
              <a:rPr lang="en-US" dirty="0" smtClean="0"/>
              <a:t>)F,</a:t>
            </a:r>
            <a:endParaRPr lang="en-US" dirty="0"/>
          </a:p>
          <a:p>
            <a:pPr marL="457200" lvl="1" indent="0" algn="ctr">
              <a:buNone/>
            </a:pPr>
            <a:endParaRPr lang="en-US" dirty="0"/>
          </a:p>
        </p:txBody>
      </p:sp>
    </p:spTree>
    <p:extLst>
      <p:ext uri="{BB962C8B-B14F-4D97-AF65-F5344CB8AC3E}">
        <p14:creationId xmlns:p14="http://schemas.microsoft.com/office/powerpoint/2010/main" val="10917271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 Determination </a:t>
            </a:r>
            <a:r>
              <a:rPr lang="en-US" sz="3100" dirty="0" smtClean="0"/>
              <a:t>(7 </a:t>
            </a:r>
            <a:r>
              <a:rPr lang="en-US" sz="3100" dirty="0"/>
              <a:t>of 9)</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The equilibrium exchange rate is the one that equalizes returns in the U.S. and U.K.:</a:t>
            </a:r>
          </a:p>
          <a:p>
            <a:pPr marL="0" indent="0" algn="ctr">
              <a:buNone/>
            </a:pPr>
            <a:r>
              <a:rPr lang="en-US" dirty="0" smtClean="0"/>
              <a:t>(</a:t>
            </a:r>
            <a:r>
              <a:rPr lang="en-US" dirty="0"/>
              <a:t>1+i</a:t>
            </a:r>
            <a:r>
              <a:rPr lang="en-US" dirty="0" smtClean="0"/>
              <a:t>) = (1/</a:t>
            </a:r>
            <a:r>
              <a:rPr lang="en-US" dirty="0"/>
              <a:t>R)(1+i*</a:t>
            </a:r>
            <a:r>
              <a:rPr lang="en-US" dirty="0" smtClean="0"/>
              <a:t>)F = (F/R)(1+i*)</a:t>
            </a:r>
          </a:p>
          <a:p>
            <a:pPr marL="0" indent="0">
              <a:buNone/>
            </a:pPr>
            <a:endParaRPr lang="en-US" dirty="0" smtClean="0"/>
          </a:p>
          <a:p>
            <a:r>
              <a:rPr lang="en-US" dirty="0" smtClean="0"/>
              <a:t>Divide both sides by (1+i*):</a:t>
            </a:r>
          </a:p>
          <a:p>
            <a:pPr marL="0" indent="0" algn="ctr">
              <a:buNone/>
            </a:pPr>
            <a:r>
              <a:rPr lang="en-US" dirty="0" smtClean="0"/>
              <a:t>(1+i)/(1+i*) = F/R.</a:t>
            </a:r>
          </a:p>
          <a:p>
            <a:pPr marL="0" indent="0">
              <a:buNone/>
            </a:pPr>
            <a:endParaRPr lang="en-US" dirty="0" smtClean="0"/>
          </a:p>
          <a:p>
            <a:r>
              <a:rPr lang="en-US" dirty="0" smtClean="0"/>
              <a:t>Algebraically, this equation can be rearranged:</a:t>
            </a:r>
          </a:p>
          <a:p>
            <a:pPr marL="0" indent="0" algn="ctr">
              <a:buNone/>
            </a:pPr>
            <a:r>
              <a:rPr lang="en-US" dirty="0" smtClean="0"/>
              <a:t>i – i* ≈ (F – R)/R.</a:t>
            </a:r>
          </a:p>
          <a:p>
            <a:pPr marL="0" indent="0">
              <a:buNone/>
            </a:pPr>
            <a:endParaRPr lang="en-US" dirty="0" smtClean="0"/>
          </a:p>
          <a:p>
            <a:r>
              <a:rPr lang="en-US" dirty="0" smtClean="0"/>
              <a:t>The relationship is approximate, for low values of i*.</a:t>
            </a:r>
          </a:p>
        </p:txBody>
      </p:sp>
    </p:spTree>
    <p:extLst>
      <p:ext uri="{BB962C8B-B14F-4D97-AF65-F5344CB8AC3E}">
        <p14:creationId xmlns:p14="http://schemas.microsoft.com/office/powerpoint/2010/main" val="41201473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 Determination </a:t>
            </a:r>
            <a:r>
              <a:rPr lang="en-US" sz="3100" dirty="0" smtClean="0"/>
              <a:t>(8 </a:t>
            </a:r>
            <a:r>
              <a:rPr lang="en-US" sz="3100" dirty="0"/>
              <a:t>of 9)</a:t>
            </a:r>
            <a:endParaRPr lang="en-US" dirty="0"/>
          </a:p>
        </p:txBody>
      </p:sp>
      <p:sp>
        <p:nvSpPr>
          <p:cNvPr id="5" name="Content Placeholder 4"/>
          <p:cNvSpPr>
            <a:spLocks noGrp="1"/>
          </p:cNvSpPr>
          <p:nvPr>
            <p:ph idx="1"/>
          </p:nvPr>
        </p:nvSpPr>
        <p:spPr/>
        <p:txBody>
          <a:bodyPr>
            <a:normAutofit fontScale="92500"/>
          </a:bodyPr>
          <a:lstStyle/>
          <a:p>
            <a:r>
              <a:rPr lang="en-US" dirty="0" smtClean="0"/>
              <a:t>The equation  i – i* ≈ (F – R)/R   has the interest rate differential on the left and the expected change in the exchange rate on the right.</a:t>
            </a:r>
          </a:p>
          <a:p>
            <a:pPr lvl="1"/>
            <a:r>
              <a:rPr lang="en-US" dirty="0" smtClean="0"/>
              <a:t>If (F – R)/R &gt; 0, the home country currency is expected to depreciate, and i &gt; i* .</a:t>
            </a:r>
          </a:p>
          <a:p>
            <a:pPr lvl="1"/>
            <a:r>
              <a:rPr lang="en-US" dirty="0" smtClean="0"/>
              <a:t>If </a:t>
            </a:r>
            <a:r>
              <a:rPr lang="en-US" dirty="0"/>
              <a:t>(F – R)/R </a:t>
            </a:r>
            <a:r>
              <a:rPr lang="en-US" dirty="0" smtClean="0"/>
              <a:t>&lt; </a:t>
            </a:r>
            <a:r>
              <a:rPr lang="en-US" dirty="0"/>
              <a:t>0, the home country currency is expected to </a:t>
            </a:r>
            <a:r>
              <a:rPr lang="en-US" dirty="0" smtClean="0"/>
              <a:t>appreciate, and i &lt; i*.</a:t>
            </a:r>
          </a:p>
          <a:p>
            <a:pPr lvl="1"/>
            <a:r>
              <a:rPr lang="en-US" dirty="0" smtClean="0"/>
              <a:t>The percentage appreciation or depreciation is expected to be equal to the interest rate differential;  investors are indifferent between home and abroad.</a:t>
            </a:r>
          </a:p>
        </p:txBody>
      </p:sp>
    </p:spTree>
    <p:extLst>
      <p:ext uri="{BB962C8B-B14F-4D97-AF65-F5344CB8AC3E}">
        <p14:creationId xmlns:p14="http://schemas.microsoft.com/office/powerpoint/2010/main" val="2277629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accent4">
                    <a:lumMod val="50000"/>
                  </a:schemeClr>
                </a:solidFill>
              </a:rPr>
              <a:t>10.4</a:t>
            </a:r>
            <a:r>
              <a:rPr lang="en-US" dirty="0" smtClean="0"/>
              <a:t>  Calculate a currency’s forward premium or discount based on interest rate differentials.</a:t>
            </a:r>
          </a:p>
          <a:p>
            <a:pPr marL="0" indent="0">
              <a:buNone/>
            </a:pPr>
            <a:endParaRPr lang="en-US" dirty="0"/>
          </a:p>
          <a:p>
            <a:pPr marL="0" indent="0">
              <a:buNone/>
            </a:pPr>
            <a:r>
              <a:rPr lang="en-US" b="1" dirty="0" smtClean="0">
                <a:solidFill>
                  <a:schemeClr val="accent4">
                    <a:lumMod val="50000"/>
                  </a:schemeClr>
                </a:solidFill>
              </a:rPr>
              <a:t>10.5</a:t>
            </a:r>
            <a:r>
              <a:rPr lang="en-US" dirty="0" smtClean="0"/>
              <a:t>  Explain in words and with an equation the relationship between price changes and the real exchange rates.</a:t>
            </a:r>
          </a:p>
          <a:p>
            <a:pPr marL="0" indent="0">
              <a:buNone/>
            </a:pPr>
            <a:endParaRPr lang="en-US" dirty="0"/>
          </a:p>
          <a:p>
            <a:pPr marL="0" indent="0">
              <a:buNone/>
            </a:pPr>
            <a:r>
              <a:rPr lang="en-US" b="1" dirty="0" smtClean="0">
                <a:solidFill>
                  <a:schemeClr val="accent4">
                    <a:lumMod val="50000"/>
                  </a:schemeClr>
                </a:solidFill>
              </a:rPr>
              <a:t>10.6</a:t>
            </a:r>
            <a:r>
              <a:rPr lang="en-US" dirty="0" smtClean="0"/>
              <a:t>  State the necessary conditions for two or more countries to form a single currency area.</a:t>
            </a:r>
            <a:endParaRPr lang="en-US" dirty="0"/>
          </a:p>
        </p:txBody>
      </p:sp>
    </p:spTree>
    <p:extLst>
      <p:ext uri="{BB962C8B-B14F-4D97-AF65-F5344CB8AC3E}">
        <p14:creationId xmlns:p14="http://schemas.microsoft.com/office/powerpoint/2010/main" val="1272134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 Determination </a:t>
            </a:r>
            <a:r>
              <a:rPr lang="en-US" sz="3100" dirty="0" smtClean="0"/>
              <a:t>(9 </a:t>
            </a:r>
            <a:r>
              <a:rPr lang="en-US" sz="3100" dirty="0"/>
              <a:t>of 9)</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183020131"/>
              </p:ext>
            </p:extLst>
          </p:nvPr>
        </p:nvGraphicFramePr>
        <p:xfrm>
          <a:off x="457200" y="1600200"/>
          <a:ext cx="8229600" cy="3200400"/>
        </p:xfrm>
        <a:graphic>
          <a:graphicData uri="http://schemas.openxmlformats.org/drawingml/2006/table">
            <a:tbl>
              <a:tblPr firstRow="1" bandRow="1">
                <a:tableStyleId>{BC89EF96-8CEA-46FF-86C4-4CE0E7609802}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dirty="0" smtClean="0">
                          <a:solidFill>
                            <a:schemeClr val="bg1"/>
                          </a:solidFill>
                        </a:rPr>
                        <a:t>Blank</a:t>
                      </a:r>
                      <a:endParaRPr lang="en-US" dirty="0">
                        <a:solidFill>
                          <a:schemeClr val="bg1"/>
                        </a:solidFill>
                      </a:endParaRPr>
                    </a:p>
                  </a:txBody>
                  <a:tcPr/>
                </a:tc>
                <a:tc>
                  <a:txBody>
                    <a:bodyPr/>
                    <a:lstStyle/>
                    <a:p>
                      <a:r>
                        <a:rPr lang="en-US" dirty="0" smtClean="0"/>
                        <a:t>R rises:</a:t>
                      </a:r>
                      <a:r>
                        <a:rPr lang="en-US" baseline="0" dirty="0" smtClean="0"/>
                        <a:t> Appreciation in home currency</a:t>
                      </a:r>
                      <a:endParaRPr lang="en-US" dirty="0"/>
                    </a:p>
                  </a:txBody>
                  <a:tcPr/>
                </a:tc>
                <a:tc>
                  <a:txBody>
                    <a:bodyPr/>
                    <a:lstStyle/>
                    <a:p>
                      <a:r>
                        <a:rPr lang="en-US" dirty="0" smtClean="0"/>
                        <a:t>R falls:  Depreciation in home currency</a:t>
                      </a:r>
                      <a:endParaRPr lang="en-US" dirty="0"/>
                    </a:p>
                  </a:txBody>
                  <a:tcPr/>
                </a:tc>
                <a:extLst>
                  <a:ext uri="{0D108BD9-81ED-4DB2-BD59-A6C34878D82A}">
                    <a16:rowId xmlns:a16="http://schemas.microsoft.com/office/drawing/2014/main" val="10000"/>
                  </a:ext>
                </a:extLst>
              </a:tr>
              <a:tr h="370840">
                <a:tc>
                  <a:txBody>
                    <a:bodyPr/>
                    <a:lstStyle/>
                    <a:p>
                      <a:pPr indent="-457200"/>
                      <a:r>
                        <a:rPr lang="en-US" b="1" dirty="0" smtClean="0"/>
                        <a:t>Long run</a:t>
                      </a:r>
                      <a:r>
                        <a:rPr lang="en-US" dirty="0" smtClean="0"/>
                        <a:t>:  Purchasing power parity</a:t>
                      </a:r>
                      <a:endParaRPr lang="en-US" dirty="0"/>
                    </a:p>
                  </a:txBody>
                  <a:tcPr/>
                </a:tc>
                <a:tc>
                  <a:txBody>
                    <a:bodyPr/>
                    <a:lstStyle/>
                    <a:p>
                      <a:r>
                        <a:rPr lang="en-US" dirty="0" smtClean="0"/>
                        <a:t>Home goods are less expensive than foreign</a:t>
                      </a:r>
                      <a:endParaRPr lang="en-US" dirty="0"/>
                    </a:p>
                  </a:txBody>
                  <a:tcPr/>
                </a:tc>
                <a:tc>
                  <a:txBody>
                    <a:bodyPr/>
                    <a:lstStyle/>
                    <a:p>
                      <a:r>
                        <a:rPr lang="en-US" dirty="0" smtClean="0"/>
                        <a:t>Home goods are more expensive than foreign</a:t>
                      </a:r>
                      <a:endParaRPr lang="en-US" dirty="0"/>
                    </a:p>
                  </a:txBody>
                  <a:tcPr/>
                </a:tc>
                <a:extLst>
                  <a:ext uri="{0D108BD9-81ED-4DB2-BD59-A6C34878D82A}">
                    <a16:rowId xmlns:a16="http://schemas.microsoft.com/office/drawing/2014/main" val="10001"/>
                  </a:ext>
                </a:extLst>
              </a:tr>
              <a:tr h="370840">
                <a:tc>
                  <a:txBody>
                    <a:bodyPr/>
                    <a:lstStyle/>
                    <a:p>
                      <a:r>
                        <a:rPr lang="en-US" b="1" dirty="0" smtClean="0"/>
                        <a:t>Medium run: </a:t>
                      </a:r>
                      <a:r>
                        <a:rPr lang="en-US" b="0" dirty="0" smtClean="0"/>
                        <a:t>The</a:t>
                      </a:r>
                      <a:r>
                        <a:rPr lang="en-US" b="0" baseline="0" dirty="0" smtClean="0"/>
                        <a:t> business cycle</a:t>
                      </a:r>
                      <a:endParaRPr lang="en-US" b="1" dirty="0"/>
                    </a:p>
                  </a:txBody>
                  <a:tcPr/>
                </a:tc>
                <a:tc>
                  <a:txBody>
                    <a:bodyPr/>
                    <a:lstStyle/>
                    <a:p>
                      <a:r>
                        <a:rPr lang="en-US" dirty="0" smtClean="0"/>
                        <a:t>Domestic economy grows slower than foreign</a:t>
                      </a:r>
                      <a:endParaRPr lang="en-US" dirty="0"/>
                    </a:p>
                  </a:txBody>
                  <a:tcPr/>
                </a:tc>
                <a:tc>
                  <a:txBody>
                    <a:bodyPr/>
                    <a:lstStyle/>
                    <a:p>
                      <a:r>
                        <a:rPr lang="en-US" dirty="0" smtClean="0"/>
                        <a:t>Domestic economy grows faster than foreign</a:t>
                      </a:r>
                      <a:endParaRPr lang="en-US" dirty="0"/>
                    </a:p>
                  </a:txBody>
                  <a:tcPr/>
                </a:tc>
                <a:extLst>
                  <a:ext uri="{0D108BD9-81ED-4DB2-BD59-A6C34878D82A}">
                    <a16:rowId xmlns:a16="http://schemas.microsoft.com/office/drawing/2014/main" val="10002"/>
                  </a:ext>
                </a:extLst>
              </a:tr>
              <a:tr h="370840">
                <a:tc>
                  <a:txBody>
                    <a:bodyPr/>
                    <a:lstStyle/>
                    <a:p>
                      <a:r>
                        <a:rPr lang="en-US" b="1" dirty="0" smtClean="0"/>
                        <a:t>Short run (1):  </a:t>
                      </a:r>
                      <a:r>
                        <a:rPr lang="en-US" b="0" dirty="0" smtClean="0"/>
                        <a:t>Interest parity</a:t>
                      </a:r>
                      <a:endParaRPr lang="en-US" b="1" dirty="0"/>
                    </a:p>
                  </a:txBody>
                  <a:tcPr/>
                </a:tc>
                <a:tc>
                  <a:txBody>
                    <a:bodyPr/>
                    <a:lstStyle/>
                    <a:p>
                      <a:r>
                        <a:rPr lang="en-US" dirty="0" smtClean="0"/>
                        <a:t>Interest rates rise at home and/or fall abroad</a:t>
                      </a:r>
                      <a:endParaRPr lang="en-US" dirty="0"/>
                    </a:p>
                  </a:txBody>
                  <a:tcPr/>
                </a:tc>
                <a:tc>
                  <a:txBody>
                    <a:bodyPr/>
                    <a:lstStyle/>
                    <a:p>
                      <a:r>
                        <a:rPr lang="en-US" dirty="0" smtClean="0"/>
                        <a:t>Interest rates fall at</a:t>
                      </a:r>
                      <a:r>
                        <a:rPr lang="en-US" baseline="0" dirty="0" smtClean="0"/>
                        <a:t> home and/or rise abroad</a:t>
                      </a:r>
                      <a:endParaRPr lang="en-US" dirty="0"/>
                    </a:p>
                  </a:txBody>
                  <a:tcPr/>
                </a:tc>
                <a:extLst>
                  <a:ext uri="{0D108BD9-81ED-4DB2-BD59-A6C34878D82A}">
                    <a16:rowId xmlns:a16="http://schemas.microsoft.com/office/drawing/2014/main" val="10003"/>
                  </a:ext>
                </a:extLst>
              </a:tr>
              <a:tr h="370840">
                <a:tc>
                  <a:txBody>
                    <a:bodyPr/>
                    <a:lstStyle/>
                    <a:p>
                      <a:r>
                        <a:rPr lang="en-US" b="1" dirty="0" smtClean="0"/>
                        <a:t>Short run (2)</a:t>
                      </a:r>
                      <a:r>
                        <a:rPr lang="en-US" dirty="0" smtClean="0"/>
                        <a:t>:  Speculation</a:t>
                      </a:r>
                      <a:endParaRPr lang="en-US" dirty="0"/>
                    </a:p>
                  </a:txBody>
                  <a:tcPr/>
                </a:tc>
                <a:tc>
                  <a:txBody>
                    <a:bodyPr/>
                    <a:lstStyle/>
                    <a:p>
                      <a:r>
                        <a:rPr lang="en-US" dirty="0" smtClean="0"/>
                        <a:t>Expectations of future appreciation</a:t>
                      </a:r>
                      <a:endParaRPr lang="en-US" dirty="0"/>
                    </a:p>
                  </a:txBody>
                  <a:tcPr/>
                </a:tc>
                <a:tc>
                  <a:txBody>
                    <a:bodyPr/>
                    <a:lstStyle/>
                    <a:p>
                      <a:r>
                        <a:rPr lang="en-US" dirty="0" smtClean="0"/>
                        <a:t>Expectations</a:t>
                      </a:r>
                      <a:r>
                        <a:rPr lang="en-US" baseline="0" dirty="0" smtClean="0"/>
                        <a:t> of future depreciation</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427668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The Largest </a:t>
            </a:r>
            <a:r>
              <a:rPr lang="en-US" dirty="0"/>
              <a:t>M</a:t>
            </a:r>
            <a:r>
              <a:rPr lang="en-US" dirty="0" smtClean="0"/>
              <a:t>arket in the World </a:t>
            </a:r>
            <a:r>
              <a:rPr lang="en-US" sz="3100" dirty="0" smtClean="0"/>
              <a:t>(1 of 2)</a:t>
            </a:r>
            <a:endParaRPr lang="en-US" sz="3100"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335322891"/>
              </p:ext>
            </p:extLst>
          </p:nvPr>
        </p:nvGraphicFramePr>
        <p:xfrm>
          <a:off x="457200" y="1600200"/>
          <a:ext cx="8229600" cy="2225040"/>
        </p:xfrm>
        <a:graphic>
          <a:graphicData uri="http://schemas.openxmlformats.org/drawingml/2006/table">
            <a:tbl>
              <a:tblPr firstRow="1" bandRow="1">
                <a:tableStyleId>{BC89EF96-8CEA-46FF-86C4-4CE0E7609802}</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r>
                        <a:rPr lang="en-US" dirty="0" smtClean="0"/>
                        <a:t>Currency</a:t>
                      </a:r>
                      <a:endParaRPr lang="en-US" dirty="0"/>
                    </a:p>
                  </a:txBody>
                  <a:tcPr/>
                </a:tc>
                <a:tc>
                  <a:txBody>
                    <a:bodyPr/>
                    <a:lstStyle/>
                    <a:p>
                      <a:r>
                        <a:rPr lang="en-US" dirty="0" smtClean="0"/>
                        <a:t>Percent</a:t>
                      </a:r>
                      <a:r>
                        <a:rPr lang="en-US" baseline="0" dirty="0" smtClean="0"/>
                        <a:t> of trades</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Currency</a:t>
                      </a:r>
                      <a:endParaRPr lang="en-US" dirty="0"/>
                    </a:p>
                  </a:txBody>
                  <a:tcPr>
                    <a:lnL w="28575" cap="flat" cmpd="sng" algn="ctr">
                      <a:solidFill>
                        <a:scrgbClr r="0" g="0" b="0"/>
                      </a:solidFill>
                      <a:prstDash val="solid"/>
                      <a:round/>
                      <a:headEnd type="none" w="med" len="med"/>
                      <a:tailEnd type="none" w="med" len="med"/>
                    </a:lnL>
                  </a:tcPr>
                </a:tc>
                <a:tc>
                  <a:txBody>
                    <a:bodyPr/>
                    <a:lstStyle/>
                    <a:p>
                      <a:r>
                        <a:rPr lang="en-US" dirty="0" smtClean="0"/>
                        <a:t>Percent of trades</a:t>
                      </a:r>
                      <a:endParaRPr lang="en-US" dirty="0"/>
                    </a:p>
                  </a:txBody>
                  <a:tcPr/>
                </a:tc>
                <a:extLst>
                  <a:ext uri="{0D108BD9-81ED-4DB2-BD59-A6C34878D82A}">
                    <a16:rowId xmlns:a16="http://schemas.microsoft.com/office/drawing/2014/main" val="10000"/>
                  </a:ext>
                </a:extLst>
              </a:tr>
              <a:tr h="370840">
                <a:tc>
                  <a:txBody>
                    <a:bodyPr/>
                    <a:lstStyle/>
                    <a:p>
                      <a:r>
                        <a:rPr lang="en-US" dirty="0" smtClean="0"/>
                        <a:t>U.S. dollar</a:t>
                      </a:r>
                      <a:endParaRPr lang="en-US" dirty="0"/>
                    </a:p>
                  </a:txBody>
                  <a:tcPr/>
                </a:tc>
                <a:tc>
                  <a:txBody>
                    <a:bodyPr/>
                    <a:lstStyle/>
                    <a:p>
                      <a:pPr algn="ctr"/>
                      <a:r>
                        <a:rPr lang="en-US" dirty="0" smtClean="0"/>
                        <a:t>87.0</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Swiss franc</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5.2</a:t>
                      </a:r>
                      <a:endParaRPr lang="en-US" dirty="0"/>
                    </a:p>
                  </a:txBody>
                  <a:tcPr/>
                </a:tc>
                <a:extLst>
                  <a:ext uri="{0D108BD9-81ED-4DB2-BD59-A6C34878D82A}">
                    <a16:rowId xmlns:a16="http://schemas.microsoft.com/office/drawing/2014/main" val="10001"/>
                  </a:ext>
                </a:extLst>
              </a:tr>
              <a:tr h="370840">
                <a:tc>
                  <a:txBody>
                    <a:bodyPr/>
                    <a:lstStyle/>
                    <a:p>
                      <a:r>
                        <a:rPr lang="en-US" dirty="0" smtClean="0"/>
                        <a:t>EU euro</a:t>
                      </a:r>
                      <a:endParaRPr lang="en-US" dirty="0"/>
                    </a:p>
                  </a:txBody>
                  <a:tcPr/>
                </a:tc>
                <a:tc>
                  <a:txBody>
                    <a:bodyPr/>
                    <a:lstStyle/>
                    <a:p>
                      <a:pPr algn="ctr"/>
                      <a:r>
                        <a:rPr lang="en-US" dirty="0" smtClean="0"/>
                        <a:t>33.4</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Canadian dollar</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4.6</a:t>
                      </a:r>
                      <a:endParaRPr lang="en-US" dirty="0"/>
                    </a:p>
                  </a:txBody>
                  <a:tcPr/>
                </a:tc>
                <a:extLst>
                  <a:ext uri="{0D108BD9-81ED-4DB2-BD59-A6C34878D82A}">
                    <a16:rowId xmlns:a16="http://schemas.microsoft.com/office/drawing/2014/main" val="10002"/>
                  </a:ext>
                </a:extLst>
              </a:tr>
              <a:tr h="370840">
                <a:tc>
                  <a:txBody>
                    <a:bodyPr/>
                    <a:lstStyle/>
                    <a:p>
                      <a:r>
                        <a:rPr lang="en-US" dirty="0" smtClean="0"/>
                        <a:t>Japanese yen</a:t>
                      </a:r>
                      <a:endParaRPr lang="en-US" dirty="0"/>
                    </a:p>
                  </a:txBody>
                  <a:tcPr/>
                </a:tc>
                <a:tc>
                  <a:txBody>
                    <a:bodyPr/>
                    <a:lstStyle/>
                    <a:p>
                      <a:pPr algn="ctr"/>
                      <a:r>
                        <a:rPr lang="en-US" dirty="0" smtClean="0"/>
                        <a:t>23.0</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Mexican peso</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2.5</a:t>
                      </a:r>
                      <a:endParaRPr lang="en-US" dirty="0"/>
                    </a:p>
                  </a:txBody>
                  <a:tcPr/>
                </a:tc>
                <a:extLst>
                  <a:ext uri="{0D108BD9-81ED-4DB2-BD59-A6C34878D82A}">
                    <a16:rowId xmlns:a16="http://schemas.microsoft.com/office/drawing/2014/main" val="10003"/>
                  </a:ext>
                </a:extLst>
              </a:tr>
              <a:tr h="370840">
                <a:tc>
                  <a:txBody>
                    <a:bodyPr/>
                    <a:lstStyle/>
                    <a:p>
                      <a:r>
                        <a:rPr lang="en-US" dirty="0" smtClean="0"/>
                        <a:t>U.K. pound</a:t>
                      </a:r>
                      <a:endParaRPr lang="en-US" dirty="0"/>
                    </a:p>
                  </a:txBody>
                  <a:tcPr/>
                </a:tc>
                <a:tc>
                  <a:txBody>
                    <a:bodyPr/>
                    <a:lstStyle/>
                    <a:p>
                      <a:pPr algn="ctr"/>
                      <a:r>
                        <a:rPr lang="en-US" dirty="0" smtClean="0"/>
                        <a:t>11.8</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Chinese yuan</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2.2</a:t>
                      </a:r>
                      <a:endParaRPr lang="en-US" dirty="0"/>
                    </a:p>
                  </a:txBody>
                  <a:tcPr/>
                </a:tc>
                <a:extLst>
                  <a:ext uri="{0D108BD9-81ED-4DB2-BD59-A6C34878D82A}">
                    <a16:rowId xmlns:a16="http://schemas.microsoft.com/office/drawing/2014/main" val="10004"/>
                  </a:ext>
                </a:extLst>
              </a:tr>
              <a:tr h="370840">
                <a:tc>
                  <a:txBody>
                    <a:bodyPr/>
                    <a:lstStyle/>
                    <a:p>
                      <a:r>
                        <a:rPr lang="en-US" dirty="0" smtClean="0"/>
                        <a:t>Australian dollar</a:t>
                      </a:r>
                      <a:endParaRPr lang="en-US" dirty="0"/>
                    </a:p>
                  </a:txBody>
                  <a:tcPr/>
                </a:tc>
                <a:tc>
                  <a:txBody>
                    <a:bodyPr/>
                    <a:lstStyle/>
                    <a:p>
                      <a:pPr algn="ctr"/>
                      <a:r>
                        <a:rPr lang="en-US" dirty="0" smtClean="0"/>
                        <a:t>8.6</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Other</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21.7</a:t>
                      </a:r>
                      <a:endParaRPr lang="en-US" dirty="0"/>
                    </a:p>
                  </a:txBody>
                  <a:tcPr/>
                </a:tc>
                <a:extLst>
                  <a:ext uri="{0D108BD9-81ED-4DB2-BD59-A6C34878D82A}">
                    <a16:rowId xmlns:a16="http://schemas.microsoft.com/office/drawing/2014/main" val="10005"/>
                  </a:ext>
                </a:extLst>
              </a:tr>
            </a:tbl>
          </a:graphicData>
        </a:graphic>
      </p:graphicFrame>
      <p:sp>
        <p:nvSpPr>
          <p:cNvPr id="5" name="Content Placeholder 4"/>
          <p:cNvSpPr>
            <a:spLocks noGrp="1"/>
          </p:cNvSpPr>
          <p:nvPr>
            <p:ph sz="half" idx="2"/>
          </p:nvPr>
        </p:nvSpPr>
        <p:spPr>
          <a:xfrm>
            <a:off x="457200" y="4261444"/>
            <a:ext cx="8229600" cy="1864719"/>
          </a:xfrm>
        </p:spPr>
        <p:txBody>
          <a:bodyPr>
            <a:normAutofit fontScale="92500" lnSpcReduction="20000"/>
          </a:bodyPr>
          <a:lstStyle/>
          <a:p>
            <a:pPr>
              <a:buClr>
                <a:srgbClr val="007FA3"/>
              </a:buClr>
            </a:pPr>
            <a:r>
              <a:rPr lang="en-US" dirty="0" smtClean="0"/>
              <a:t>Trading foreign currency is the largest market in the world:  In 2013 it was worth $5,345 billion per day.</a:t>
            </a:r>
          </a:p>
          <a:p>
            <a:pPr>
              <a:buClr>
                <a:srgbClr val="007FA3"/>
              </a:buClr>
            </a:pPr>
            <a:r>
              <a:rPr lang="en-US" dirty="0" smtClean="0"/>
              <a:t>The U.S. dollar is involved in 87 percent of all trades.</a:t>
            </a:r>
          </a:p>
          <a:p>
            <a:pPr>
              <a:buClr>
                <a:srgbClr val="007FA3"/>
              </a:buClr>
            </a:pPr>
            <a:r>
              <a:rPr lang="en-US" dirty="0" smtClean="0"/>
              <a:t>The numbers add to 200 percent because every transaction involves 2 currencies. </a:t>
            </a:r>
            <a:endParaRPr lang="en-US" dirty="0"/>
          </a:p>
        </p:txBody>
      </p:sp>
    </p:spTree>
    <p:extLst>
      <p:ext uri="{BB962C8B-B14F-4D97-AF65-F5344CB8AC3E}">
        <p14:creationId xmlns:p14="http://schemas.microsoft.com/office/powerpoint/2010/main" val="15735288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Largest Market in the World </a:t>
            </a:r>
            <a:r>
              <a:rPr lang="en-US" sz="3100" dirty="0" smtClean="0"/>
              <a:t>(2 </a:t>
            </a:r>
            <a:r>
              <a:rPr lang="en-US" sz="3100" dirty="0"/>
              <a:t>of 2)</a:t>
            </a: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20912675"/>
              </p:ext>
            </p:extLst>
          </p:nvPr>
        </p:nvGraphicFramePr>
        <p:xfrm>
          <a:off x="457200" y="1600200"/>
          <a:ext cx="8229600" cy="2225040"/>
        </p:xfrm>
        <a:graphic>
          <a:graphicData uri="http://schemas.openxmlformats.org/drawingml/2006/table">
            <a:tbl>
              <a:tblPr firstRow="1" bandRow="1">
                <a:tableStyleId>{BC89EF96-8CEA-46FF-86C4-4CE0E7609802}</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r>
                        <a:rPr lang="en-US" dirty="0" smtClean="0"/>
                        <a:t>Location</a:t>
                      </a:r>
                      <a:endParaRPr lang="en-US" dirty="0"/>
                    </a:p>
                  </a:txBody>
                  <a:tcPr/>
                </a:tc>
                <a:tc>
                  <a:txBody>
                    <a:bodyPr/>
                    <a:lstStyle/>
                    <a:p>
                      <a:r>
                        <a:rPr lang="en-US" dirty="0" smtClean="0"/>
                        <a:t>Percent</a:t>
                      </a:r>
                      <a:r>
                        <a:rPr lang="en-US" baseline="0" dirty="0" smtClean="0"/>
                        <a:t> of trades</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Location</a:t>
                      </a:r>
                      <a:endParaRPr lang="en-US" dirty="0"/>
                    </a:p>
                  </a:txBody>
                  <a:tcPr>
                    <a:lnL w="28575" cap="flat" cmpd="sng" algn="ctr">
                      <a:solidFill>
                        <a:scrgbClr r="0" g="0" b="0"/>
                      </a:solidFill>
                      <a:prstDash val="solid"/>
                      <a:round/>
                      <a:headEnd type="none" w="med" len="med"/>
                      <a:tailEnd type="none" w="med" len="med"/>
                    </a:lnL>
                  </a:tcPr>
                </a:tc>
                <a:tc>
                  <a:txBody>
                    <a:bodyPr/>
                    <a:lstStyle/>
                    <a:p>
                      <a:r>
                        <a:rPr lang="en-US" dirty="0" smtClean="0"/>
                        <a:t>Percent of trades</a:t>
                      </a:r>
                      <a:endParaRPr lang="en-US" dirty="0"/>
                    </a:p>
                  </a:txBody>
                  <a:tcPr/>
                </a:tc>
                <a:extLst>
                  <a:ext uri="{0D108BD9-81ED-4DB2-BD59-A6C34878D82A}">
                    <a16:rowId xmlns:a16="http://schemas.microsoft.com/office/drawing/2014/main" val="10000"/>
                  </a:ext>
                </a:extLst>
              </a:tr>
              <a:tr h="370840">
                <a:tc>
                  <a:txBody>
                    <a:bodyPr/>
                    <a:lstStyle/>
                    <a:p>
                      <a:r>
                        <a:rPr lang="en-US" dirty="0" smtClean="0"/>
                        <a:t>United Kingdom</a:t>
                      </a:r>
                      <a:endParaRPr lang="en-US" dirty="0"/>
                    </a:p>
                  </a:txBody>
                  <a:tcPr/>
                </a:tc>
                <a:tc>
                  <a:txBody>
                    <a:bodyPr/>
                    <a:lstStyle/>
                    <a:p>
                      <a:pPr algn="ctr"/>
                      <a:r>
                        <a:rPr lang="en-US" dirty="0" smtClean="0"/>
                        <a:t>40.9</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Switzerland</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3.2</a:t>
                      </a:r>
                      <a:endParaRPr lang="en-US" dirty="0"/>
                    </a:p>
                  </a:txBody>
                  <a:tcPr/>
                </a:tc>
                <a:extLst>
                  <a:ext uri="{0D108BD9-81ED-4DB2-BD59-A6C34878D82A}">
                    <a16:rowId xmlns:a16="http://schemas.microsoft.com/office/drawing/2014/main" val="10001"/>
                  </a:ext>
                </a:extLst>
              </a:tr>
              <a:tr h="370840">
                <a:tc>
                  <a:txBody>
                    <a:bodyPr/>
                    <a:lstStyle/>
                    <a:p>
                      <a:r>
                        <a:rPr lang="en-US" dirty="0" smtClean="0"/>
                        <a:t>United States</a:t>
                      </a:r>
                      <a:endParaRPr lang="en-US" dirty="0"/>
                    </a:p>
                  </a:txBody>
                  <a:tcPr/>
                </a:tc>
                <a:tc>
                  <a:txBody>
                    <a:bodyPr/>
                    <a:lstStyle/>
                    <a:p>
                      <a:pPr algn="ctr"/>
                      <a:r>
                        <a:rPr lang="en-US" dirty="0" smtClean="0"/>
                        <a:t>18.9</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France</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2.8</a:t>
                      </a:r>
                      <a:endParaRPr lang="en-US" dirty="0"/>
                    </a:p>
                  </a:txBody>
                  <a:tcPr/>
                </a:tc>
                <a:extLst>
                  <a:ext uri="{0D108BD9-81ED-4DB2-BD59-A6C34878D82A}">
                    <a16:rowId xmlns:a16="http://schemas.microsoft.com/office/drawing/2014/main" val="10002"/>
                  </a:ext>
                </a:extLst>
              </a:tr>
              <a:tr h="370840">
                <a:tc>
                  <a:txBody>
                    <a:bodyPr/>
                    <a:lstStyle/>
                    <a:p>
                      <a:r>
                        <a:rPr lang="en-US" dirty="0" smtClean="0"/>
                        <a:t>Singapore</a:t>
                      </a:r>
                      <a:endParaRPr lang="en-US" dirty="0"/>
                    </a:p>
                  </a:txBody>
                  <a:tcPr/>
                </a:tc>
                <a:tc>
                  <a:txBody>
                    <a:bodyPr/>
                    <a:lstStyle/>
                    <a:p>
                      <a:pPr algn="ctr"/>
                      <a:r>
                        <a:rPr lang="en-US" dirty="0" smtClean="0"/>
                        <a:t>5.7</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Australia</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2.7</a:t>
                      </a:r>
                      <a:endParaRPr lang="en-US" dirty="0"/>
                    </a:p>
                  </a:txBody>
                  <a:tcPr/>
                </a:tc>
                <a:extLst>
                  <a:ext uri="{0D108BD9-81ED-4DB2-BD59-A6C34878D82A}">
                    <a16:rowId xmlns:a16="http://schemas.microsoft.com/office/drawing/2014/main" val="10003"/>
                  </a:ext>
                </a:extLst>
              </a:tr>
              <a:tr h="370840">
                <a:tc>
                  <a:txBody>
                    <a:bodyPr/>
                    <a:lstStyle/>
                    <a:p>
                      <a:r>
                        <a:rPr lang="en-US" dirty="0" smtClean="0"/>
                        <a:t>Japan</a:t>
                      </a:r>
                      <a:endParaRPr lang="en-US" dirty="0"/>
                    </a:p>
                  </a:txBody>
                  <a:tcPr/>
                </a:tc>
                <a:tc>
                  <a:txBody>
                    <a:bodyPr/>
                    <a:lstStyle/>
                    <a:p>
                      <a:pPr algn="ctr"/>
                      <a:r>
                        <a:rPr lang="en-US" dirty="0" smtClean="0"/>
                        <a:t>5.6</a:t>
                      </a:r>
                      <a:endParaRPr lang="en-US" dirty="0"/>
                    </a:p>
                  </a:txBody>
                  <a:tcPr>
                    <a:lnR w="28575" cap="flat" cmpd="sng" algn="ctr">
                      <a:solidFill>
                        <a:scrgbClr r="0" g="0" b="0"/>
                      </a:solidFill>
                      <a:prstDash val="solid"/>
                      <a:round/>
                      <a:headEnd type="none" w="med" len="med"/>
                      <a:tailEnd type="none" w="med" len="med"/>
                    </a:lnR>
                  </a:tcPr>
                </a:tc>
                <a:tc>
                  <a:txBody>
                    <a:bodyPr/>
                    <a:lstStyle/>
                    <a:p>
                      <a:r>
                        <a:rPr lang="en-US" dirty="0" smtClean="0"/>
                        <a:t>Other</a:t>
                      </a:r>
                      <a:endParaRPr lang="en-US" dirty="0"/>
                    </a:p>
                  </a:txBody>
                  <a:tcPr>
                    <a:lnL w="28575" cap="flat" cmpd="sng" algn="ctr">
                      <a:solidFill>
                        <a:scrgbClr r="0" g="0" b="0"/>
                      </a:solidFill>
                      <a:prstDash val="solid"/>
                      <a:round/>
                      <a:headEnd type="none" w="med" len="med"/>
                      <a:tailEnd type="none" w="med" len="med"/>
                    </a:lnL>
                  </a:tcPr>
                </a:tc>
                <a:tc>
                  <a:txBody>
                    <a:bodyPr/>
                    <a:lstStyle/>
                    <a:p>
                      <a:pPr algn="ctr"/>
                      <a:r>
                        <a:rPr lang="en-US" dirty="0" smtClean="0"/>
                        <a:t>16.1</a:t>
                      </a:r>
                      <a:endParaRPr lang="en-US" dirty="0"/>
                    </a:p>
                  </a:txBody>
                  <a:tcPr/>
                </a:tc>
                <a:extLst>
                  <a:ext uri="{0D108BD9-81ED-4DB2-BD59-A6C34878D82A}">
                    <a16:rowId xmlns:a16="http://schemas.microsoft.com/office/drawing/2014/main" val="10004"/>
                  </a:ext>
                </a:extLst>
              </a:tr>
              <a:tr h="370840">
                <a:tc>
                  <a:txBody>
                    <a:bodyPr/>
                    <a:lstStyle/>
                    <a:p>
                      <a:r>
                        <a:rPr lang="en-US" dirty="0" smtClean="0"/>
                        <a:t>Hong Kong</a:t>
                      </a:r>
                      <a:endParaRPr lang="en-US" dirty="0"/>
                    </a:p>
                  </a:txBody>
                  <a:tcPr/>
                </a:tc>
                <a:tc>
                  <a:txBody>
                    <a:bodyPr/>
                    <a:lstStyle/>
                    <a:p>
                      <a:pPr algn="ctr"/>
                      <a:r>
                        <a:rPr lang="en-US" dirty="0" smtClean="0"/>
                        <a:t>4.1</a:t>
                      </a:r>
                      <a:endParaRPr lang="en-US" dirty="0"/>
                    </a:p>
                  </a:txBody>
                  <a:tcPr>
                    <a:lnR w="28575" cap="flat" cmpd="sng" algn="ctr">
                      <a:solidFill>
                        <a:scrgbClr r="0" g="0" b="0"/>
                      </a:solidFill>
                      <a:prstDash val="solid"/>
                      <a:round/>
                      <a:headEnd type="none" w="med" len="med"/>
                      <a:tailEnd type="none" w="med" len="med"/>
                    </a:lnR>
                  </a:tcPr>
                </a:tc>
                <a:tc>
                  <a:txBody>
                    <a:bodyPr/>
                    <a:lstStyle/>
                    <a:p>
                      <a:pPr algn="ctr"/>
                      <a:r>
                        <a:rPr lang="en-US" dirty="0" smtClean="0">
                          <a:solidFill>
                            <a:srgbClr val="DCE6F2"/>
                          </a:solidFill>
                        </a:rPr>
                        <a:t>Blank</a:t>
                      </a:r>
                      <a:endParaRPr lang="en-US" dirty="0">
                        <a:solidFill>
                          <a:srgbClr val="DCE6F2"/>
                        </a:solidFill>
                      </a:endParaRPr>
                    </a:p>
                  </a:txBody>
                  <a:tcPr>
                    <a:lnL w="28575" cap="flat" cmpd="sng" algn="ctr">
                      <a:solidFill>
                        <a:scrgbClr r="0" g="0" b="0"/>
                      </a:solidFill>
                      <a:prstDash val="solid"/>
                      <a:round/>
                      <a:headEnd type="none" w="med" len="med"/>
                      <a:tailEnd type="none" w="med" len="med"/>
                    </a:ln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rgbClr val="DCE6F2"/>
                          </a:solidFill>
                        </a:rPr>
                        <a:t>Blank</a:t>
                      </a:r>
                    </a:p>
                  </a:txBody>
                  <a:tcPr/>
                </a:tc>
                <a:extLst>
                  <a:ext uri="{0D108BD9-81ED-4DB2-BD59-A6C34878D82A}">
                    <a16:rowId xmlns:a16="http://schemas.microsoft.com/office/drawing/2014/main" val="10005"/>
                  </a:ext>
                </a:extLst>
              </a:tr>
            </a:tbl>
          </a:graphicData>
        </a:graphic>
      </p:graphicFrame>
      <p:sp>
        <p:nvSpPr>
          <p:cNvPr id="5" name="Content Placeholder 4"/>
          <p:cNvSpPr>
            <a:spLocks noGrp="1"/>
          </p:cNvSpPr>
          <p:nvPr>
            <p:ph sz="half" idx="2"/>
          </p:nvPr>
        </p:nvSpPr>
        <p:spPr>
          <a:xfrm>
            <a:off x="457200" y="4261444"/>
            <a:ext cx="8229600" cy="1864719"/>
          </a:xfrm>
        </p:spPr>
        <p:txBody>
          <a:bodyPr>
            <a:normAutofit fontScale="92500" lnSpcReduction="20000"/>
          </a:bodyPr>
          <a:lstStyle/>
          <a:p>
            <a:pPr>
              <a:buClr>
                <a:srgbClr val="007FA3"/>
              </a:buClr>
            </a:pPr>
            <a:r>
              <a:rPr lang="en-US" dirty="0" smtClean="0"/>
              <a:t>Nearly 60 percent of all trades occur in the United Kingdom (London) or the United States (New York). </a:t>
            </a:r>
          </a:p>
          <a:p>
            <a:pPr>
              <a:buClr>
                <a:srgbClr val="007FA3"/>
              </a:buClr>
            </a:pPr>
            <a:r>
              <a:rPr lang="en-US" dirty="0" smtClean="0"/>
              <a:t>The U.K. market is more than twice the size of the U.S. market. </a:t>
            </a:r>
          </a:p>
          <a:p>
            <a:pPr>
              <a:buClr>
                <a:srgbClr val="007FA3"/>
              </a:buClr>
            </a:pPr>
            <a:r>
              <a:rPr lang="en-US" dirty="0" smtClean="0"/>
              <a:t>China is not yet a major player, although Hong Kong is.</a:t>
            </a:r>
            <a:endParaRPr lang="en-US" dirty="0"/>
          </a:p>
        </p:txBody>
      </p:sp>
    </p:spTree>
    <p:extLst>
      <p:ext uri="{BB962C8B-B14F-4D97-AF65-F5344CB8AC3E}">
        <p14:creationId xmlns:p14="http://schemas.microsoft.com/office/powerpoint/2010/main" val="23479171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Real </a:t>
            </a:r>
            <a:r>
              <a:rPr lang="en-US" dirty="0"/>
              <a:t>E</a:t>
            </a:r>
            <a:r>
              <a:rPr lang="en-US" dirty="0" smtClean="0"/>
              <a:t>xchange </a:t>
            </a:r>
            <a:r>
              <a:rPr lang="en-US" dirty="0"/>
              <a:t>R</a:t>
            </a:r>
            <a:r>
              <a:rPr lang="en-US" dirty="0" smtClean="0"/>
              <a:t>ate </a:t>
            </a:r>
            <a:r>
              <a:rPr lang="en-US" sz="2800" dirty="0" smtClean="0"/>
              <a:t>(1 of 4)</a:t>
            </a:r>
            <a:endParaRPr lang="en-US" sz="2800" dirty="0"/>
          </a:p>
        </p:txBody>
      </p:sp>
      <p:sp>
        <p:nvSpPr>
          <p:cNvPr id="6" name="Content Placeholder 5"/>
          <p:cNvSpPr>
            <a:spLocks noGrp="1"/>
          </p:cNvSpPr>
          <p:nvPr>
            <p:ph idx="1"/>
          </p:nvPr>
        </p:nvSpPr>
        <p:spPr/>
        <p:txBody>
          <a:bodyPr>
            <a:normAutofit fontScale="92500" lnSpcReduction="10000"/>
          </a:bodyPr>
          <a:lstStyle/>
          <a:p>
            <a:r>
              <a:rPr lang="en-US" dirty="0" smtClean="0"/>
              <a:t>The market exchange rate, or </a:t>
            </a:r>
            <a:r>
              <a:rPr lang="en-US" b="1" dirty="0" smtClean="0"/>
              <a:t>nominal exchange rate</a:t>
            </a:r>
            <a:r>
              <a:rPr lang="en-US" dirty="0" smtClean="0"/>
              <a:t> is the price of a unit of foreign currency.  </a:t>
            </a:r>
          </a:p>
          <a:p>
            <a:pPr lvl="1"/>
            <a:r>
              <a:rPr lang="en-US" dirty="0" smtClean="0"/>
              <a:t>It does not tell the value of the goods and services that can be purchased.  </a:t>
            </a:r>
          </a:p>
          <a:p>
            <a:pPr lvl="1"/>
            <a:r>
              <a:rPr lang="en-US" dirty="0" smtClean="0"/>
              <a:t>The value of the goods and services depends on foreign prices.</a:t>
            </a:r>
          </a:p>
          <a:p>
            <a:endParaRPr lang="en-US" dirty="0" smtClean="0"/>
          </a:p>
          <a:p>
            <a:r>
              <a:rPr lang="en-US" dirty="0" smtClean="0"/>
              <a:t>The </a:t>
            </a:r>
            <a:r>
              <a:rPr lang="en-US" b="1" dirty="0" smtClean="0"/>
              <a:t>real exchange rate</a:t>
            </a:r>
            <a:r>
              <a:rPr lang="en-US" dirty="0" smtClean="0"/>
              <a:t> is the nominal rate adjusted for price differences at home and abroad. </a:t>
            </a:r>
            <a:endParaRPr lang="en-US" dirty="0"/>
          </a:p>
        </p:txBody>
      </p:sp>
    </p:spTree>
    <p:extLst>
      <p:ext uri="{BB962C8B-B14F-4D97-AF65-F5344CB8AC3E}">
        <p14:creationId xmlns:p14="http://schemas.microsoft.com/office/powerpoint/2010/main" val="3597337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Real Exchange Rate </a:t>
            </a:r>
            <a:r>
              <a:rPr lang="en-US" sz="2800" dirty="0" smtClean="0"/>
              <a:t>(2 </a:t>
            </a:r>
            <a:r>
              <a:rPr lang="en-US" sz="2800" dirty="0"/>
              <a:t>of 4)</a:t>
            </a:r>
            <a:endParaRPr lang="en-US" dirty="0"/>
          </a:p>
        </p:txBody>
      </p:sp>
      <p:sp>
        <p:nvSpPr>
          <p:cNvPr id="6" name="Content Placeholder 5"/>
          <p:cNvSpPr>
            <a:spLocks noGrp="1"/>
          </p:cNvSpPr>
          <p:nvPr>
            <p:ph idx="1"/>
          </p:nvPr>
        </p:nvSpPr>
        <p:spPr/>
        <p:txBody>
          <a:bodyPr>
            <a:normAutofit/>
          </a:bodyPr>
          <a:lstStyle/>
          <a:p>
            <a:r>
              <a:rPr lang="en-US" dirty="0" smtClean="0"/>
              <a:t>Define the following:</a:t>
            </a:r>
          </a:p>
          <a:p>
            <a:pPr lvl="1"/>
            <a:r>
              <a:rPr lang="en-US" dirty="0" smtClean="0"/>
              <a:t>R</a:t>
            </a:r>
            <a:r>
              <a:rPr lang="en-US" baseline="-25000" dirty="0" smtClean="0"/>
              <a:t>r  </a:t>
            </a:r>
            <a:r>
              <a:rPr lang="en-US" dirty="0" smtClean="0"/>
              <a:t>= the real exchange rate;</a:t>
            </a:r>
          </a:p>
          <a:p>
            <a:pPr lvl="1"/>
            <a:r>
              <a:rPr lang="en-US" dirty="0" smtClean="0"/>
              <a:t>R</a:t>
            </a:r>
            <a:r>
              <a:rPr lang="en-US" baseline="-25000" dirty="0" smtClean="0"/>
              <a:t>n</a:t>
            </a:r>
            <a:r>
              <a:rPr lang="en-US" dirty="0" smtClean="0"/>
              <a:t> = the nominal exchange rate;</a:t>
            </a:r>
          </a:p>
          <a:p>
            <a:pPr lvl="1"/>
            <a:r>
              <a:rPr lang="en-US" dirty="0" smtClean="0"/>
              <a:t>P* = foreign price level</a:t>
            </a:r>
          </a:p>
          <a:p>
            <a:pPr lvl="1"/>
            <a:r>
              <a:rPr lang="en-US" dirty="0" smtClean="0"/>
              <a:t>P   = domestic price level.</a:t>
            </a:r>
            <a:endParaRPr lang="en-US" dirty="0"/>
          </a:p>
          <a:p>
            <a:r>
              <a:rPr lang="en-US" dirty="0" smtClean="0"/>
              <a:t>The real exchange rate:</a:t>
            </a:r>
          </a:p>
          <a:p>
            <a:pPr marL="0" indent="0" algn="ctr">
              <a:buNone/>
            </a:pPr>
            <a:r>
              <a:rPr lang="en-US" dirty="0" smtClean="0"/>
              <a:t>R</a:t>
            </a:r>
            <a:r>
              <a:rPr lang="en-US" baseline="-25000" dirty="0" smtClean="0"/>
              <a:t>r</a:t>
            </a:r>
            <a:r>
              <a:rPr lang="en-US" dirty="0" smtClean="0"/>
              <a:t> = R</a:t>
            </a:r>
            <a:r>
              <a:rPr lang="en-US" baseline="-25000" dirty="0" smtClean="0"/>
              <a:t>n</a:t>
            </a:r>
            <a:r>
              <a:rPr lang="en-US" dirty="0" smtClean="0"/>
              <a:t>(P*/P).</a:t>
            </a:r>
            <a:endParaRPr lang="en-US" dirty="0"/>
          </a:p>
        </p:txBody>
      </p:sp>
    </p:spTree>
    <p:extLst>
      <p:ext uri="{BB962C8B-B14F-4D97-AF65-F5344CB8AC3E}">
        <p14:creationId xmlns:p14="http://schemas.microsoft.com/office/powerpoint/2010/main" val="33100920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Real Exchange Rate </a:t>
            </a:r>
            <a:r>
              <a:rPr lang="en-US" sz="2800" dirty="0" smtClean="0"/>
              <a:t>(3 </a:t>
            </a:r>
            <a:r>
              <a:rPr lang="en-US" sz="2800" dirty="0"/>
              <a:t>of 4)</a:t>
            </a:r>
            <a:endParaRPr lang="en-US" dirty="0"/>
          </a:p>
        </p:txBody>
      </p:sp>
      <p:sp>
        <p:nvSpPr>
          <p:cNvPr id="3" name="Content Placeholder 2"/>
          <p:cNvSpPr>
            <a:spLocks noGrp="1"/>
          </p:cNvSpPr>
          <p:nvPr>
            <p:ph idx="1"/>
          </p:nvPr>
        </p:nvSpPr>
        <p:spPr/>
        <p:txBody>
          <a:bodyPr/>
          <a:lstStyle/>
          <a:p>
            <a:r>
              <a:rPr lang="en-US" dirty="0" smtClean="0"/>
              <a:t>The real exchange rate shows whether a currency is depreciating or appreciating in its purchasing power over foreign goods and services.</a:t>
            </a:r>
          </a:p>
          <a:p>
            <a:pPr lvl="1"/>
            <a:r>
              <a:rPr lang="en-US" dirty="0" smtClean="0"/>
              <a:t>Nominal appreciation or depreciation is not always the same as real.</a:t>
            </a:r>
          </a:p>
          <a:p>
            <a:pPr lvl="1"/>
            <a:r>
              <a:rPr lang="en-US" dirty="0" smtClean="0"/>
              <a:t>Businesses and households that use foreign exchange are more concerned about the real value of their currency than the nominal.</a:t>
            </a:r>
          </a:p>
        </p:txBody>
      </p:sp>
    </p:spTree>
    <p:extLst>
      <p:ext uri="{BB962C8B-B14F-4D97-AF65-F5344CB8AC3E}">
        <p14:creationId xmlns:p14="http://schemas.microsoft.com/office/powerpoint/2010/main" val="4795538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Real Exchange Rate </a:t>
            </a:r>
            <a:r>
              <a:rPr lang="en-US" sz="2800" dirty="0" smtClean="0"/>
              <a:t>(4 </a:t>
            </a:r>
            <a:r>
              <a:rPr lang="en-US" sz="2800" dirty="0"/>
              <a:t>of 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Assume the following values:</a:t>
            </a:r>
          </a:p>
          <a:p>
            <a:pPr lvl="1"/>
            <a:r>
              <a:rPr lang="en-US" dirty="0"/>
              <a:t>T</a:t>
            </a:r>
            <a:r>
              <a:rPr lang="en-US" dirty="0" smtClean="0"/>
              <a:t>he dollar/euro exchange rate = $1.10 per euro.</a:t>
            </a:r>
          </a:p>
          <a:p>
            <a:pPr lvl="1"/>
            <a:r>
              <a:rPr lang="en-US" dirty="0" smtClean="0"/>
              <a:t>Base year price index in both countries = 100.</a:t>
            </a:r>
          </a:p>
          <a:p>
            <a:r>
              <a:rPr lang="en-US" dirty="0" smtClean="0"/>
              <a:t>The real exchange rate in the base year:</a:t>
            </a:r>
          </a:p>
          <a:p>
            <a:pPr lvl="1"/>
            <a:r>
              <a:rPr lang="en-US" dirty="0" smtClean="0"/>
              <a:t>$1.10(100/100) = $1.10 = the nominal rate.</a:t>
            </a:r>
          </a:p>
          <a:p>
            <a:endParaRPr lang="en-US" dirty="0" smtClean="0"/>
          </a:p>
          <a:p>
            <a:r>
              <a:rPr lang="en-US" dirty="0" smtClean="0"/>
              <a:t>Next year:  Assume inflation is 10% in U.S. and 0 in EU and nominal rate is unchanged.</a:t>
            </a:r>
          </a:p>
          <a:p>
            <a:r>
              <a:rPr lang="en-US" dirty="0" smtClean="0"/>
              <a:t>The real exchange rate:</a:t>
            </a:r>
          </a:p>
          <a:p>
            <a:pPr lvl="1"/>
            <a:r>
              <a:rPr lang="en-US" dirty="0" smtClean="0"/>
              <a:t>$1.10(100/110) = $1.  </a:t>
            </a:r>
          </a:p>
          <a:p>
            <a:pPr lvl="1"/>
            <a:r>
              <a:rPr lang="en-US" dirty="0" smtClean="0"/>
              <a:t>US dollar has appreciated in real terms:  The nominal rate has not changed, but in comparison to the base year, dollars buy more in Europe relative to what they buy in the U.S.</a:t>
            </a:r>
          </a:p>
          <a:p>
            <a:pPr lvl="1"/>
            <a:endParaRPr lang="en-US" dirty="0" smtClean="0"/>
          </a:p>
          <a:p>
            <a:endParaRPr lang="en-US" dirty="0" smtClean="0"/>
          </a:p>
        </p:txBody>
      </p:sp>
    </p:spTree>
    <p:extLst>
      <p:ext uri="{BB962C8B-B14F-4D97-AF65-F5344CB8AC3E}">
        <p14:creationId xmlns:p14="http://schemas.microsoft.com/office/powerpoint/2010/main" val="4768908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Alternatives to Flexible </a:t>
            </a:r>
            <a:r>
              <a:rPr lang="en-US" dirty="0"/>
              <a:t>E</a:t>
            </a:r>
            <a:r>
              <a:rPr lang="en-US" dirty="0" smtClean="0"/>
              <a:t>xchange </a:t>
            </a:r>
            <a:r>
              <a:rPr lang="en-US" dirty="0"/>
              <a:t>R</a:t>
            </a:r>
            <a:r>
              <a:rPr lang="en-US" dirty="0" smtClean="0"/>
              <a:t>ates </a:t>
            </a:r>
            <a:r>
              <a:rPr lang="en-US" sz="3100" dirty="0" smtClean="0"/>
              <a:t>(1 of 2)</a:t>
            </a:r>
            <a:endParaRPr lang="en-US" sz="3100" dirty="0"/>
          </a:p>
        </p:txBody>
      </p:sp>
      <p:sp>
        <p:nvSpPr>
          <p:cNvPr id="3" name="Content Placeholder 2"/>
          <p:cNvSpPr>
            <a:spLocks noGrp="1"/>
          </p:cNvSpPr>
          <p:nvPr>
            <p:ph idx="1"/>
          </p:nvPr>
        </p:nvSpPr>
        <p:spPr/>
        <p:txBody>
          <a:bodyPr>
            <a:normAutofit fontScale="85000" lnSpcReduction="20000"/>
          </a:bodyPr>
          <a:lstStyle/>
          <a:p>
            <a:r>
              <a:rPr lang="en-US" dirty="0" smtClean="0"/>
              <a:t>Flexible exchange rate systems let the home currency change in value relative to other currencies.</a:t>
            </a:r>
          </a:p>
          <a:p>
            <a:pPr lvl="1"/>
            <a:r>
              <a:rPr lang="en-US" dirty="0" smtClean="0"/>
              <a:t>The exchange rate is a price, prices can change over time.</a:t>
            </a:r>
          </a:p>
          <a:p>
            <a:pPr lvl="1"/>
            <a:r>
              <a:rPr lang="en-US" dirty="0" smtClean="0"/>
              <a:t>Flexible or floating rates have varying degrees of flexibility;  some governments intervene occasionally, others very infrequently, to control the movement.</a:t>
            </a:r>
          </a:p>
          <a:p>
            <a:endParaRPr lang="en-US" dirty="0" smtClean="0"/>
          </a:p>
          <a:p>
            <a:r>
              <a:rPr lang="en-US" dirty="0" smtClean="0"/>
              <a:t>Fixed exchange rates, also called </a:t>
            </a:r>
            <a:r>
              <a:rPr lang="en-US" b="1" dirty="0" smtClean="0"/>
              <a:t>pegged exchange rates </a:t>
            </a:r>
            <a:r>
              <a:rPr lang="en-US" dirty="0" smtClean="0"/>
              <a:t>come in a variety of formats.</a:t>
            </a:r>
          </a:p>
          <a:p>
            <a:pPr lvl="1"/>
            <a:r>
              <a:rPr lang="en-US" b="1" dirty="0" smtClean="0"/>
              <a:t>Hard pegs </a:t>
            </a:r>
            <a:r>
              <a:rPr lang="en-US" dirty="0" smtClean="0"/>
              <a:t>are not allowed to change in value at all.</a:t>
            </a:r>
          </a:p>
          <a:p>
            <a:pPr lvl="1"/>
            <a:r>
              <a:rPr lang="en-US" b="1" dirty="0" smtClean="0"/>
              <a:t>Soft pegs </a:t>
            </a:r>
            <a:r>
              <a:rPr lang="en-US" dirty="0" smtClean="0"/>
              <a:t>are allowed to change within some limit, but not beyond that limit.</a:t>
            </a:r>
            <a:endParaRPr lang="en-US" dirty="0"/>
          </a:p>
        </p:txBody>
      </p:sp>
    </p:spTree>
    <p:extLst>
      <p:ext uri="{BB962C8B-B14F-4D97-AF65-F5344CB8AC3E}">
        <p14:creationId xmlns:p14="http://schemas.microsoft.com/office/powerpoint/2010/main" val="38326245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Alternatives to Flexible Exchange Rates </a:t>
            </a:r>
            <a:r>
              <a:rPr lang="en-US" sz="3100" dirty="0" smtClean="0"/>
              <a:t>(2 </a:t>
            </a:r>
            <a:r>
              <a:rPr lang="en-US" sz="3100" dirty="0"/>
              <a:t>of 2)</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96701908"/>
              </p:ext>
            </p:extLst>
          </p:nvPr>
        </p:nvGraphicFramePr>
        <p:xfrm>
          <a:off x="2125610" y="1600200"/>
          <a:ext cx="4725079" cy="2377440"/>
        </p:xfrm>
        <a:graphic>
          <a:graphicData uri="http://schemas.openxmlformats.org/drawingml/2006/table">
            <a:tbl>
              <a:tblPr firstRow="1" bandRow="1">
                <a:tableStyleId>{BC89EF96-8CEA-46FF-86C4-4CE0E7609802}</a:tableStyleId>
              </a:tblPr>
              <a:tblGrid>
                <a:gridCol w="3162794">
                  <a:extLst>
                    <a:ext uri="{9D8B030D-6E8A-4147-A177-3AD203B41FA5}">
                      <a16:colId xmlns:a16="http://schemas.microsoft.com/office/drawing/2014/main" val="20000"/>
                    </a:ext>
                  </a:extLst>
                </a:gridCol>
                <a:gridCol w="1562285">
                  <a:extLst>
                    <a:ext uri="{9D8B030D-6E8A-4147-A177-3AD203B41FA5}">
                      <a16:colId xmlns:a16="http://schemas.microsoft.com/office/drawing/2014/main" val="20001"/>
                    </a:ext>
                  </a:extLst>
                </a:gridCol>
              </a:tblGrid>
              <a:tr h="370840">
                <a:tc>
                  <a:txBody>
                    <a:bodyPr/>
                    <a:lstStyle/>
                    <a:p>
                      <a:r>
                        <a:rPr lang="en-US" sz="2000" dirty="0" smtClean="0"/>
                        <a:t>Exchange</a:t>
                      </a:r>
                      <a:r>
                        <a:rPr lang="en-US" sz="2000" baseline="0" dirty="0" smtClean="0"/>
                        <a:t> rate system, 2014</a:t>
                      </a:r>
                      <a:endParaRPr lang="en-US" sz="2000" dirty="0"/>
                    </a:p>
                  </a:txBody>
                  <a:tcPr marL="44873" marR="44873"/>
                </a:tc>
                <a:tc>
                  <a:txBody>
                    <a:bodyPr/>
                    <a:lstStyle/>
                    <a:p>
                      <a:pPr algn="ctr"/>
                      <a:r>
                        <a:rPr lang="en-US" sz="2000" dirty="0" smtClean="0"/>
                        <a:t>Countries</a:t>
                      </a:r>
                      <a:endParaRPr lang="en-US" sz="2000" dirty="0"/>
                    </a:p>
                  </a:txBody>
                  <a:tcPr marL="44873" marR="44873"/>
                </a:tc>
                <a:extLst>
                  <a:ext uri="{0D108BD9-81ED-4DB2-BD59-A6C34878D82A}">
                    <a16:rowId xmlns:a16="http://schemas.microsoft.com/office/drawing/2014/main" val="10000"/>
                  </a:ext>
                </a:extLst>
              </a:tr>
              <a:tr h="370840">
                <a:tc>
                  <a:txBody>
                    <a:bodyPr/>
                    <a:lstStyle/>
                    <a:p>
                      <a:r>
                        <a:rPr lang="en-US" sz="2000" dirty="0" smtClean="0"/>
                        <a:t>Hard pegs</a:t>
                      </a:r>
                      <a:endParaRPr lang="en-US" sz="2000" dirty="0"/>
                    </a:p>
                  </a:txBody>
                  <a:tcPr marL="44873" marR="44873"/>
                </a:tc>
                <a:tc>
                  <a:txBody>
                    <a:bodyPr/>
                    <a:lstStyle/>
                    <a:p>
                      <a:pPr algn="ctr"/>
                      <a:r>
                        <a:rPr lang="en-US" sz="2000" dirty="0" smtClean="0"/>
                        <a:t>25</a:t>
                      </a:r>
                      <a:endParaRPr lang="en-US" sz="2000" dirty="0"/>
                    </a:p>
                  </a:txBody>
                  <a:tcPr marL="44873" marR="44873"/>
                </a:tc>
                <a:extLst>
                  <a:ext uri="{0D108BD9-81ED-4DB2-BD59-A6C34878D82A}">
                    <a16:rowId xmlns:a16="http://schemas.microsoft.com/office/drawing/2014/main" val="10001"/>
                  </a:ext>
                </a:extLst>
              </a:tr>
              <a:tr h="370840">
                <a:tc>
                  <a:txBody>
                    <a:bodyPr/>
                    <a:lstStyle/>
                    <a:p>
                      <a:r>
                        <a:rPr lang="en-US" sz="2000" dirty="0" smtClean="0"/>
                        <a:t>Soft pegs</a:t>
                      </a:r>
                      <a:endParaRPr lang="en-US" sz="2000" dirty="0"/>
                    </a:p>
                  </a:txBody>
                  <a:tcPr marL="44873" marR="44873"/>
                </a:tc>
                <a:tc>
                  <a:txBody>
                    <a:bodyPr/>
                    <a:lstStyle/>
                    <a:p>
                      <a:pPr algn="ctr"/>
                      <a:r>
                        <a:rPr lang="en-US" sz="2000" dirty="0" smtClean="0"/>
                        <a:t>101</a:t>
                      </a:r>
                      <a:endParaRPr lang="en-US" sz="2000" dirty="0"/>
                    </a:p>
                  </a:txBody>
                  <a:tcPr marL="44873" marR="44873"/>
                </a:tc>
                <a:extLst>
                  <a:ext uri="{0D108BD9-81ED-4DB2-BD59-A6C34878D82A}">
                    <a16:rowId xmlns:a16="http://schemas.microsoft.com/office/drawing/2014/main" val="10002"/>
                  </a:ext>
                </a:extLst>
              </a:tr>
              <a:tr h="370840">
                <a:tc>
                  <a:txBody>
                    <a:bodyPr/>
                    <a:lstStyle/>
                    <a:p>
                      <a:r>
                        <a:rPr lang="en-US" sz="2000" dirty="0" smtClean="0"/>
                        <a:t>Managed floating</a:t>
                      </a:r>
                      <a:endParaRPr lang="en-US" sz="2000" dirty="0"/>
                    </a:p>
                  </a:txBody>
                  <a:tcPr marL="44873" marR="44873"/>
                </a:tc>
                <a:tc>
                  <a:txBody>
                    <a:bodyPr/>
                    <a:lstStyle/>
                    <a:p>
                      <a:pPr algn="ctr"/>
                      <a:r>
                        <a:rPr lang="en-US" sz="2000" dirty="0" smtClean="0"/>
                        <a:t>36</a:t>
                      </a:r>
                      <a:endParaRPr lang="en-US" sz="2000" dirty="0"/>
                    </a:p>
                  </a:txBody>
                  <a:tcPr marL="44873" marR="44873"/>
                </a:tc>
                <a:extLst>
                  <a:ext uri="{0D108BD9-81ED-4DB2-BD59-A6C34878D82A}">
                    <a16:rowId xmlns:a16="http://schemas.microsoft.com/office/drawing/2014/main" val="10003"/>
                  </a:ext>
                </a:extLst>
              </a:tr>
              <a:tr h="370840">
                <a:tc>
                  <a:txBody>
                    <a:bodyPr/>
                    <a:lstStyle/>
                    <a:p>
                      <a:r>
                        <a:rPr lang="en-US" sz="2000" dirty="0" smtClean="0"/>
                        <a:t>Independently floating</a:t>
                      </a:r>
                      <a:endParaRPr lang="en-US" sz="2000" dirty="0"/>
                    </a:p>
                  </a:txBody>
                  <a:tcPr marL="44873" marR="44873"/>
                </a:tc>
                <a:tc>
                  <a:txBody>
                    <a:bodyPr/>
                    <a:lstStyle/>
                    <a:p>
                      <a:pPr algn="ctr"/>
                      <a:r>
                        <a:rPr lang="en-US" sz="2000" dirty="0" smtClean="0"/>
                        <a:t>29</a:t>
                      </a:r>
                      <a:endParaRPr lang="en-US" sz="2000" dirty="0"/>
                    </a:p>
                  </a:txBody>
                  <a:tcPr marL="44873" marR="44873"/>
                </a:tc>
                <a:extLst>
                  <a:ext uri="{0D108BD9-81ED-4DB2-BD59-A6C34878D82A}">
                    <a16:rowId xmlns:a16="http://schemas.microsoft.com/office/drawing/2014/main" val="10004"/>
                  </a:ext>
                </a:extLst>
              </a:tr>
              <a:tr h="370840">
                <a:tc>
                  <a:txBody>
                    <a:bodyPr/>
                    <a:lstStyle/>
                    <a:p>
                      <a:r>
                        <a:rPr lang="en-US" sz="2000" dirty="0" smtClean="0"/>
                        <a:t>Total</a:t>
                      </a:r>
                      <a:endParaRPr lang="en-US" sz="2000" dirty="0"/>
                    </a:p>
                  </a:txBody>
                  <a:tcPr marL="44873" marR="44873"/>
                </a:tc>
                <a:tc>
                  <a:txBody>
                    <a:bodyPr/>
                    <a:lstStyle/>
                    <a:p>
                      <a:pPr algn="ctr"/>
                      <a:r>
                        <a:rPr lang="en-US" sz="2000" dirty="0" smtClean="0"/>
                        <a:t>191</a:t>
                      </a:r>
                      <a:endParaRPr lang="en-US" sz="2000" dirty="0"/>
                    </a:p>
                  </a:txBody>
                  <a:tcPr marL="44873" marR="44873"/>
                </a:tc>
                <a:extLst>
                  <a:ext uri="{0D108BD9-81ED-4DB2-BD59-A6C34878D82A}">
                    <a16:rowId xmlns:a16="http://schemas.microsoft.com/office/drawing/2014/main" val="10005"/>
                  </a:ext>
                </a:extLst>
              </a:tr>
            </a:tbl>
          </a:graphicData>
        </a:graphic>
      </p:graphicFrame>
      <p:sp>
        <p:nvSpPr>
          <p:cNvPr id="5" name="Content Placeholder 4"/>
          <p:cNvSpPr>
            <a:spLocks noGrp="1"/>
          </p:cNvSpPr>
          <p:nvPr>
            <p:ph sz="half" idx="2"/>
          </p:nvPr>
        </p:nvSpPr>
        <p:spPr>
          <a:xfrm>
            <a:off x="457200" y="4261444"/>
            <a:ext cx="8229600" cy="1864719"/>
          </a:xfrm>
        </p:spPr>
        <p:txBody>
          <a:bodyPr>
            <a:normAutofit fontScale="92500" lnSpcReduction="20000"/>
          </a:bodyPr>
          <a:lstStyle/>
          <a:p>
            <a:pPr>
              <a:buClr>
                <a:srgbClr val="007FA3"/>
              </a:buClr>
            </a:pPr>
            <a:r>
              <a:rPr lang="en-US" dirty="0" smtClean="0"/>
              <a:t>Most countries have some form of a fixed exchange rate system.</a:t>
            </a:r>
          </a:p>
          <a:p>
            <a:pPr>
              <a:buClr>
                <a:srgbClr val="007FA3"/>
              </a:buClr>
            </a:pPr>
            <a:r>
              <a:rPr lang="en-US" dirty="0" smtClean="0"/>
              <a:t>Managed float implies some level of government intervention to control the currency, but much less than with a pegged system.</a:t>
            </a:r>
            <a:endParaRPr lang="en-US" dirty="0"/>
          </a:p>
        </p:txBody>
      </p:sp>
    </p:spTree>
    <p:extLst>
      <p:ext uri="{BB962C8B-B14F-4D97-AF65-F5344CB8AC3E}">
        <p14:creationId xmlns:p14="http://schemas.microsoft.com/office/powerpoint/2010/main" val="19289704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Fixed Exchange </a:t>
            </a:r>
            <a:r>
              <a:rPr lang="en-US" dirty="0"/>
              <a:t>R</a:t>
            </a:r>
            <a:r>
              <a:rPr lang="en-US" dirty="0" smtClean="0"/>
              <a:t>ate </a:t>
            </a:r>
            <a:r>
              <a:rPr lang="en-US" dirty="0"/>
              <a:t>S</a:t>
            </a:r>
            <a:r>
              <a:rPr lang="en-US" dirty="0" smtClean="0"/>
              <a:t>ystems </a:t>
            </a:r>
            <a:r>
              <a:rPr lang="en-US" sz="2800" dirty="0" smtClean="0"/>
              <a:t>(</a:t>
            </a:r>
            <a:r>
              <a:rPr lang="en-US" sz="2800" dirty="0"/>
              <a:t>1</a:t>
            </a:r>
            <a:r>
              <a:rPr lang="en-US" sz="2800" dirty="0" smtClean="0"/>
              <a:t> of 6)</a:t>
            </a:r>
            <a:endParaRPr lang="en-US" sz="2800" dirty="0"/>
          </a:p>
        </p:txBody>
      </p:sp>
      <p:sp>
        <p:nvSpPr>
          <p:cNvPr id="3" name="Content Placeholder 2"/>
          <p:cNvSpPr>
            <a:spLocks noGrp="1"/>
          </p:cNvSpPr>
          <p:nvPr>
            <p:ph idx="1"/>
          </p:nvPr>
        </p:nvSpPr>
        <p:spPr/>
        <p:txBody>
          <a:bodyPr>
            <a:normAutofit/>
          </a:bodyPr>
          <a:lstStyle/>
          <a:p>
            <a:r>
              <a:rPr lang="en-US" dirty="0" smtClean="0"/>
              <a:t>A </a:t>
            </a:r>
            <a:r>
              <a:rPr lang="en-US" b="1" dirty="0"/>
              <a:t>g</a:t>
            </a:r>
            <a:r>
              <a:rPr lang="en-US" b="1" dirty="0" smtClean="0"/>
              <a:t>old standard </a:t>
            </a:r>
            <a:r>
              <a:rPr lang="en-US" dirty="0" smtClean="0"/>
              <a:t>is one type of fixed exchange rate:  the value of currency is set to a quantity of gold.</a:t>
            </a:r>
          </a:p>
          <a:p>
            <a:r>
              <a:rPr lang="en-US" dirty="0" smtClean="0"/>
              <a:t>Under the Bretton Woods exchange rate system (1947-1973) nearly all countries had fixed exchange rates.</a:t>
            </a:r>
          </a:p>
          <a:p>
            <a:pPr lvl="1"/>
            <a:r>
              <a:rPr lang="en-US" dirty="0" smtClean="0"/>
              <a:t>The U.S. dollar was fixed to gold;</a:t>
            </a:r>
          </a:p>
          <a:p>
            <a:pPr lvl="1"/>
            <a:r>
              <a:rPr lang="en-US" dirty="0" smtClean="0"/>
              <a:t>Other countries were fixed to the U.S. dollar.</a:t>
            </a:r>
            <a:endParaRPr lang="en-US" dirty="0"/>
          </a:p>
        </p:txBody>
      </p:sp>
    </p:spTree>
    <p:extLst>
      <p:ext uri="{BB962C8B-B14F-4D97-AF65-F5344CB8AC3E}">
        <p14:creationId xmlns:p14="http://schemas.microsoft.com/office/powerpoint/2010/main" val="2916890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Flexible, or In-between?</a:t>
            </a:r>
            <a:endParaRPr lang="en-US" dirty="0"/>
          </a:p>
        </p:txBody>
      </p:sp>
      <p:sp>
        <p:nvSpPr>
          <p:cNvPr id="3" name="Content Placeholder 2"/>
          <p:cNvSpPr>
            <a:spLocks noGrp="1"/>
          </p:cNvSpPr>
          <p:nvPr>
            <p:ph idx="1"/>
          </p:nvPr>
        </p:nvSpPr>
        <p:spPr/>
        <p:txBody>
          <a:bodyPr>
            <a:normAutofit fontScale="70000" lnSpcReduction="20000"/>
          </a:bodyPr>
          <a:lstStyle/>
          <a:p>
            <a:pPr marL="274320" indent="-274320">
              <a:lnSpc>
                <a:spcPct val="120000"/>
              </a:lnSpc>
              <a:spcBef>
                <a:spcPts val="0"/>
              </a:spcBef>
            </a:pPr>
            <a:r>
              <a:rPr lang="en-US" dirty="0" smtClean="0">
                <a:latin typeface="Verdana" charset="0"/>
                <a:ea typeface="ヒラギノ角ゴ Pro W3" charset="0"/>
                <a:cs typeface="Verdana" charset="0"/>
              </a:rPr>
              <a:t>Every country must choose an exchange rate system to determine how prices in the home country currency are converted into prices in another country’s currency.</a:t>
            </a:r>
          </a:p>
          <a:p>
            <a:pPr marL="274320" indent="-274320">
              <a:lnSpc>
                <a:spcPct val="120000"/>
              </a:lnSpc>
              <a:spcBef>
                <a:spcPts val="0"/>
              </a:spcBef>
            </a:pPr>
            <a:endParaRPr lang="en-GB" dirty="0" smtClean="0">
              <a:latin typeface="Verdana" charset="0"/>
              <a:ea typeface="ヒラギノ角ゴ Pro W3" charset="0"/>
              <a:cs typeface="Verdana" charset="0"/>
            </a:endParaRPr>
          </a:p>
          <a:p>
            <a:pPr marL="274320" indent="-274320">
              <a:lnSpc>
                <a:spcPct val="120000"/>
              </a:lnSpc>
              <a:spcBef>
                <a:spcPts val="0"/>
              </a:spcBef>
            </a:pPr>
            <a:r>
              <a:rPr lang="en-GB" dirty="0" smtClean="0">
                <a:latin typeface="Verdana" charset="0"/>
                <a:ea typeface="ヒラギノ角ゴ Pro W3" charset="0"/>
                <a:cs typeface="Verdana" charset="0"/>
              </a:rPr>
              <a:t>Countries have numerous choices among exchange rate systems on a continuum from fixed to completely flexible systems.</a:t>
            </a:r>
          </a:p>
          <a:p>
            <a:pPr marL="274320" indent="-274320">
              <a:lnSpc>
                <a:spcPct val="120000"/>
              </a:lnSpc>
              <a:spcBef>
                <a:spcPts val="0"/>
              </a:spcBef>
            </a:pPr>
            <a:endParaRPr lang="en-US" dirty="0" smtClean="0">
              <a:latin typeface="Verdana" charset="0"/>
              <a:ea typeface="ヒラギノ角ゴ Pro W3" charset="0"/>
              <a:cs typeface="Verdana" charset="0"/>
            </a:endParaRPr>
          </a:p>
          <a:p>
            <a:pPr marL="274320" indent="-274320">
              <a:lnSpc>
                <a:spcPct val="120000"/>
              </a:lnSpc>
              <a:spcBef>
                <a:spcPts val="0"/>
              </a:spcBef>
            </a:pPr>
            <a:r>
              <a:rPr lang="en-US" dirty="0" smtClean="0">
                <a:latin typeface="Verdana" charset="0"/>
                <a:ea typeface="ヒラギノ角ゴ Pro W3" charset="0"/>
                <a:cs typeface="Verdana" charset="0"/>
              </a:rPr>
              <a:t>Each exchange rate system requires that governments and central banks have credible policies to support the system they select.</a:t>
            </a:r>
            <a:endParaRPr lang="en-GB" dirty="0">
              <a:latin typeface="Verdana" charset="0"/>
              <a:ea typeface="ヒラギノ角ゴ Pro W3" charset="0"/>
              <a:cs typeface="Verdana" charset="0"/>
            </a:endParaRPr>
          </a:p>
        </p:txBody>
      </p:sp>
    </p:spTree>
    <p:extLst>
      <p:ext uri="{BB962C8B-B14F-4D97-AF65-F5344CB8AC3E}">
        <p14:creationId xmlns:p14="http://schemas.microsoft.com/office/powerpoint/2010/main" val="17979817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Fixed Exchange Rate Systems </a:t>
            </a:r>
            <a:r>
              <a:rPr lang="en-US" sz="2800" dirty="0" smtClean="0"/>
              <a:t>(2 </a:t>
            </a:r>
            <a:r>
              <a:rPr lang="en-US" sz="2800" dirty="0"/>
              <a:t>of 6)</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Rules of the gold standard:</a:t>
            </a:r>
          </a:p>
          <a:p>
            <a:pPr lvl="1"/>
            <a:r>
              <a:rPr lang="en-US" dirty="0" smtClean="0"/>
              <a:t>Fix the currency to a given quantity of gold; e.g., $35 per ounce;</a:t>
            </a:r>
          </a:p>
          <a:p>
            <a:pPr lvl="1"/>
            <a:r>
              <a:rPr lang="en-US" dirty="0" smtClean="0"/>
              <a:t>Keep a fixed ratio of domestic money to gold;</a:t>
            </a:r>
          </a:p>
          <a:p>
            <a:pPr lvl="1"/>
            <a:r>
              <a:rPr lang="en-US" dirty="0" smtClean="0"/>
              <a:t>Be willing and able to convert domestic money to gold, and vice versa.</a:t>
            </a:r>
          </a:p>
          <a:p>
            <a:endParaRPr lang="en-US" dirty="0" smtClean="0"/>
          </a:p>
          <a:p>
            <a:r>
              <a:rPr lang="en-US" dirty="0" smtClean="0"/>
              <a:t>Under the gold standard:</a:t>
            </a:r>
          </a:p>
          <a:p>
            <a:pPr lvl="1"/>
            <a:r>
              <a:rPr lang="en-US" dirty="0" smtClean="0"/>
              <a:t>The money supply is determined by the quantity of gold;</a:t>
            </a:r>
          </a:p>
          <a:p>
            <a:pPr lvl="1"/>
            <a:r>
              <a:rPr lang="en-US" dirty="0" smtClean="0"/>
              <a:t>Countries cannot use monetary policy;  the money supply is fixed to the quantity of gold.</a:t>
            </a:r>
          </a:p>
          <a:p>
            <a:pPr lvl="1"/>
            <a:r>
              <a:rPr lang="en-US" dirty="0" smtClean="0"/>
              <a:t>Central banks or monetary authorities must be willing and able to supply gold when the demand increases.</a:t>
            </a:r>
            <a:endParaRPr lang="en-US" dirty="0"/>
          </a:p>
        </p:txBody>
      </p:sp>
    </p:spTree>
    <p:extLst>
      <p:ext uri="{BB962C8B-B14F-4D97-AF65-F5344CB8AC3E}">
        <p14:creationId xmlns:p14="http://schemas.microsoft.com/office/powerpoint/2010/main" val="11251666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Fixed </a:t>
            </a:r>
            <a:r>
              <a:rPr lang="en-US" dirty="0" smtClean="0"/>
              <a:t>Exchange </a:t>
            </a:r>
            <a:r>
              <a:rPr lang="en-US" dirty="0"/>
              <a:t>R</a:t>
            </a:r>
            <a:r>
              <a:rPr lang="en-US" dirty="0" smtClean="0"/>
              <a:t>ate </a:t>
            </a:r>
            <a:r>
              <a:rPr lang="en-US" dirty="0"/>
              <a:t>S</a:t>
            </a:r>
            <a:r>
              <a:rPr lang="en-US" dirty="0" smtClean="0"/>
              <a:t>ystems </a:t>
            </a:r>
            <a:r>
              <a:rPr lang="en-US" sz="2800" dirty="0" smtClean="0"/>
              <a:t>(3 </a:t>
            </a:r>
            <a:r>
              <a:rPr lang="en-US" sz="2800" dirty="0"/>
              <a:t>of 6)</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Fixed exchange rates are similar to gold standards but instead of pegging the home currency to gold, it is pegged to another currency or to a basket of currencies.</a:t>
            </a:r>
          </a:p>
          <a:p>
            <a:endParaRPr lang="en-US" dirty="0" smtClean="0"/>
          </a:p>
          <a:p>
            <a:r>
              <a:rPr lang="en-US" dirty="0" smtClean="0"/>
              <a:t>The monetary authority must be willing and able to convert the national currency into the currency it pegs to, at the official rate of exchange.</a:t>
            </a:r>
          </a:p>
          <a:p>
            <a:pPr lvl="1"/>
            <a:r>
              <a:rPr lang="en-US" dirty="0" smtClean="0"/>
              <a:t>This limits the ability to use monetary policy since the money supply must not grow beyond the point where it can be converted.</a:t>
            </a:r>
            <a:endParaRPr lang="en-US" dirty="0"/>
          </a:p>
        </p:txBody>
      </p:sp>
    </p:spTree>
    <p:extLst>
      <p:ext uri="{BB962C8B-B14F-4D97-AF65-F5344CB8AC3E}">
        <p14:creationId xmlns:p14="http://schemas.microsoft.com/office/powerpoint/2010/main" val="38473588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Fixed Exchange Rate Systems </a:t>
            </a:r>
            <a:r>
              <a:rPr lang="en-US" sz="2800" dirty="0" smtClean="0"/>
              <a:t>(4 </a:t>
            </a:r>
            <a:r>
              <a:rPr lang="en-US" sz="2800" dirty="0"/>
              <a:t>of 6)</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Consider the case of a sudden increase in demand for foreign exchange in a country with a fixed exchange rate system.</a:t>
            </a:r>
          </a:p>
          <a:p>
            <a:pPr lvl="1"/>
            <a:r>
              <a:rPr lang="en-US" dirty="0" smtClean="0"/>
              <a:t>Normally, a rightward shift of the demand curve leads to a depreciation of the home currency.</a:t>
            </a:r>
          </a:p>
          <a:p>
            <a:pPr lvl="1"/>
            <a:r>
              <a:rPr lang="en-US" dirty="0" smtClean="0"/>
              <a:t>However, the monetary authority cannot let that happen, so they must counter the demand shift with a supply shift.</a:t>
            </a:r>
          </a:p>
          <a:p>
            <a:pPr lvl="2"/>
            <a:r>
              <a:rPr lang="en-US" dirty="0" smtClean="0"/>
              <a:t>The supply shift must be large enough to keep the exchange rate constant.</a:t>
            </a:r>
          </a:p>
          <a:p>
            <a:pPr lvl="2"/>
            <a:r>
              <a:rPr lang="en-US" dirty="0" smtClean="0"/>
              <a:t>The monetary authority must have enough foreign exchange on hand to be able to supply the increase demand.</a:t>
            </a:r>
            <a:endParaRPr lang="en-US" dirty="0"/>
          </a:p>
        </p:txBody>
      </p:sp>
    </p:spTree>
    <p:extLst>
      <p:ext uri="{BB962C8B-B14F-4D97-AF65-F5344CB8AC3E}">
        <p14:creationId xmlns:p14="http://schemas.microsoft.com/office/powerpoint/2010/main" val="32557107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Fixed Exchange Rate Systems </a:t>
            </a:r>
            <a:r>
              <a:rPr lang="en-US" sz="2800" dirty="0" smtClean="0"/>
              <a:t>(5 </a:t>
            </a:r>
            <a:r>
              <a:rPr lang="en-US" sz="2800" dirty="0"/>
              <a:t>of 6)</a:t>
            </a:r>
            <a:endParaRPr lang="en-US" dirty="0"/>
          </a:p>
        </p:txBody>
      </p:sp>
      <p:pic>
        <p:nvPicPr>
          <p:cNvPr id="4" name="Content Placeholder 3" descr="The graph plots dollars per pounds sterling, R sub 1, versus quantity of pounds, with Q quantity of pounds Q sub 2 &gt; Q sub 1.&#10;• The rising S sub 1 curve intersects the falling D sub 1 curve at (Q sub 1, D sub 1). &#10;• The rising S sub 2 curve, which is shifted downward of the S sub 1 curve, intersects the D sub 2 curve, which is shifted upward from the D sub 1 curve, at (Q sub 2, R sub 1).&#10;• The horizontal A B line represents the distance between the intersection of (Q sub 1, R sub 1) and (Q sub 2, R sub 1).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2319" y="2011012"/>
            <a:ext cx="7419361" cy="3653188"/>
          </a:xfrm>
        </p:spPr>
      </p:pic>
    </p:spTree>
    <p:extLst>
      <p:ext uri="{BB962C8B-B14F-4D97-AF65-F5344CB8AC3E}">
        <p14:creationId xmlns:p14="http://schemas.microsoft.com/office/powerpoint/2010/main" val="33076761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Fixed Exchange Rate Systems </a:t>
            </a:r>
            <a:r>
              <a:rPr lang="en-US" sz="2800" dirty="0" smtClean="0"/>
              <a:t>(6 </a:t>
            </a:r>
            <a:r>
              <a:rPr lang="en-US" sz="2800" dirty="0"/>
              <a:t>of 6)</a:t>
            </a:r>
            <a:endParaRPr lang="en-US" dirty="0"/>
          </a:p>
        </p:txBody>
      </p:sp>
      <p:sp>
        <p:nvSpPr>
          <p:cNvPr id="3" name="Content Placeholder 2" descr="The figure shows a supply and demand graph for foreign currency.  The demand curve has shifted right.  In response, the monetary authority shifts the supply cuve to the right in order to keep the exchange rate constant." title="Figure 10.7"/>
          <p:cNvSpPr>
            <a:spLocks noGrp="1"/>
          </p:cNvSpPr>
          <p:nvPr>
            <p:ph idx="1"/>
          </p:nvPr>
        </p:nvSpPr>
        <p:spPr/>
        <p:txBody>
          <a:bodyPr>
            <a:normAutofit lnSpcReduction="10000"/>
          </a:bodyPr>
          <a:lstStyle/>
          <a:p>
            <a:r>
              <a:rPr lang="en-US" dirty="0" smtClean="0"/>
              <a:t>Fixed exchange rates come in various forms:</a:t>
            </a:r>
          </a:p>
          <a:p>
            <a:pPr lvl="1"/>
            <a:r>
              <a:rPr lang="en-US" dirty="0" smtClean="0"/>
              <a:t>Some countries adopt a foreign currency as their own.</a:t>
            </a:r>
          </a:p>
          <a:p>
            <a:pPr lvl="1"/>
            <a:r>
              <a:rPr lang="en-US" dirty="0" smtClean="0"/>
              <a:t>Some peg to a foreign currency and keep it fixed.</a:t>
            </a:r>
          </a:p>
          <a:p>
            <a:pPr lvl="1"/>
            <a:r>
              <a:rPr lang="en-US" dirty="0" smtClean="0"/>
              <a:t>Some peg to a basket of foreign currencies.</a:t>
            </a:r>
          </a:p>
          <a:p>
            <a:pPr lvl="1"/>
            <a:r>
              <a:rPr lang="en-US" dirty="0" smtClean="0"/>
              <a:t>Some peg to a foreign currency and adjust it periodically.  This is called a </a:t>
            </a:r>
            <a:r>
              <a:rPr lang="en-US" b="1" dirty="0" smtClean="0"/>
              <a:t>crawling peg.</a:t>
            </a:r>
          </a:p>
          <a:p>
            <a:pPr lvl="1"/>
            <a:r>
              <a:rPr lang="en-US" dirty="0" smtClean="0"/>
              <a:t>Some peg to another currency, but let it float up or down by some percentage before they intervene.</a:t>
            </a:r>
          </a:p>
        </p:txBody>
      </p:sp>
    </p:spTree>
    <p:extLst>
      <p:ext uri="{BB962C8B-B14F-4D97-AF65-F5344CB8AC3E}">
        <p14:creationId xmlns:p14="http://schemas.microsoft.com/office/powerpoint/2010/main" val="41729923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The End of the Bretton Woods Exchange </a:t>
            </a:r>
            <a:r>
              <a:rPr lang="en-US" dirty="0"/>
              <a:t>R</a:t>
            </a:r>
            <a:r>
              <a:rPr lang="en-US" dirty="0" smtClean="0"/>
              <a:t>ate </a:t>
            </a:r>
            <a:r>
              <a:rPr lang="en-US" dirty="0"/>
              <a:t>S</a:t>
            </a:r>
            <a:r>
              <a:rPr lang="en-US" dirty="0" smtClean="0"/>
              <a:t>ystem </a:t>
            </a:r>
            <a:r>
              <a:rPr lang="en-US" sz="3100" dirty="0" smtClean="0"/>
              <a:t>(1 of 2)</a:t>
            </a:r>
            <a:endParaRPr lang="en-US" sz="3100" dirty="0"/>
          </a:p>
        </p:txBody>
      </p:sp>
      <p:sp>
        <p:nvSpPr>
          <p:cNvPr id="3" name="Content Placeholder 2"/>
          <p:cNvSpPr>
            <a:spLocks noGrp="1"/>
          </p:cNvSpPr>
          <p:nvPr>
            <p:ph idx="1"/>
          </p:nvPr>
        </p:nvSpPr>
        <p:spPr/>
        <p:txBody>
          <a:bodyPr>
            <a:normAutofit fontScale="85000" lnSpcReduction="20000"/>
          </a:bodyPr>
          <a:lstStyle/>
          <a:p>
            <a:r>
              <a:rPr lang="en-US" dirty="0" smtClean="0"/>
              <a:t>The Bretton Woods exchange rate system was created at the Bretton Woods Conference in 1944, along with the IMF and World Bank.</a:t>
            </a:r>
          </a:p>
          <a:p>
            <a:endParaRPr lang="en-US" dirty="0" smtClean="0"/>
          </a:p>
          <a:p>
            <a:r>
              <a:rPr lang="en-US" dirty="0" smtClean="0"/>
              <a:t>The goal was to create a money supply that could be used to make international payments.</a:t>
            </a:r>
          </a:p>
          <a:p>
            <a:pPr lvl="1"/>
            <a:r>
              <a:rPr lang="en-US" dirty="0" smtClean="0"/>
              <a:t>The U.S. dollar was selected as the reserve currency for the countries that participated.</a:t>
            </a:r>
          </a:p>
          <a:p>
            <a:pPr lvl="1"/>
            <a:r>
              <a:rPr lang="en-US" dirty="0" smtClean="0"/>
              <a:t>The dollar was tied to gold at $35 per ounce and other counties tied their currencies to the dollar.</a:t>
            </a:r>
          </a:p>
          <a:p>
            <a:pPr lvl="1"/>
            <a:r>
              <a:rPr lang="en-US" dirty="0" smtClean="0"/>
              <a:t>The U.S. was required to exchange its dollars for gold whenever other countries asked. </a:t>
            </a:r>
            <a:endParaRPr lang="en-US" dirty="0"/>
          </a:p>
        </p:txBody>
      </p:sp>
    </p:spTree>
    <p:extLst>
      <p:ext uri="{BB962C8B-B14F-4D97-AF65-F5344CB8AC3E}">
        <p14:creationId xmlns:p14="http://schemas.microsoft.com/office/powerpoint/2010/main" val="1787158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End of the Bretton Woods Exchange Rate System </a:t>
            </a: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system worked relatively well until the late 1960s.</a:t>
            </a:r>
          </a:p>
          <a:p>
            <a:pPr lvl="1"/>
            <a:r>
              <a:rPr lang="en-US" dirty="0" smtClean="0"/>
              <a:t>The world payments system had adequate liquidity;</a:t>
            </a:r>
          </a:p>
          <a:p>
            <a:pPr lvl="1"/>
            <a:r>
              <a:rPr lang="en-US" dirty="0" smtClean="0"/>
              <a:t>As the 1960s progressed, too many U.S. dollars accumulated in Europe and elsewhere. </a:t>
            </a:r>
          </a:p>
          <a:p>
            <a:pPr lvl="1"/>
            <a:r>
              <a:rPr lang="en-US" dirty="0" smtClean="0"/>
              <a:t>In 1971, the </a:t>
            </a:r>
            <a:r>
              <a:rPr lang="en-US" b="1" dirty="0" smtClean="0"/>
              <a:t>Smithsonian Agreement </a:t>
            </a:r>
            <a:r>
              <a:rPr lang="en-US" dirty="0" smtClean="0"/>
              <a:t>allowed the U.S. to devalue by changing the gold value of the dollar from $35 per ounce to $38.02.</a:t>
            </a:r>
          </a:p>
          <a:p>
            <a:pPr lvl="1"/>
            <a:r>
              <a:rPr lang="en-US" dirty="0" smtClean="0"/>
              <a:t>In the same year, President Nixon announced that the dollar would no longer be exchanged for gold.</a:t>
            </a:r>
          </a:p>
          <a:p>
            <a:pPr lvl="1"/>
            <a:endParaRPr lang="en-US" dirty="0" smtClean="0"/>
          </a:p>
          <a:p>
            <a:r>
              <a:rPr lang="en-US" dirty="0" smtClean="0"/>
              <a:t>In 1973, there was another devaluation, countries began to let their currencies float against each other, and the Bretton Woods exchange rate system was dead.</a:t>
            </a:r>
            <a:endParaRPr lang="en-US" dirty="0"/>
          </a:p>
        </p:txBody>
      </p:sp>
    </p:spTree>
    <p:extLst>
      <p:ext uri="{BB962C8B-B14F-4D97-AF65-F5344CB8AC3E}">
        <p14:creationId xmlns:p14="http://schemas.microsoft.com/office/powerpoint/2010/main" val="32182029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Choosing the Right </a:t>
            </a:r>
            <a:r>
              <a:rPr lang="en-US" dirty="0"/>
              <a:t>E</a:t>
            </a:r>
            <a:r>
              <a:rPr lang="en-US" dirty="0" smtClean="0"/>
              <a:t>xchange </a:t>
            </a:r>
            <a:r>
              <a:rPr lang="en-US" dirty="0"/>
              <a:t>R</a:t>
            </a:r>
            <a:r>
              <a:rPr lang="en-US" dirty="0" smtClean="0"/>
              <a:t>ate </a:t>
            </a:r>
            <a:r>
              <a:rPr lang="en-US" dirty="0"/>
              <a:t>S</a:t>
            </a:r>
            <a:r>
              <a:rPr lang="en-US" dirty="0" smtClean="0"/>
              <a:t>ystem </a:t>
            </a:r>
            <a:r>
              <a:rPr lang="en-US" sz="3100" dirty="0" smtClean="0"/>
              <a:t>(1 of 2)</a:t>
            </a:r>
            <a:endParaRPr lang="en-US" sz="3100" dirty="0"/>
          </a:p>
        </p:txBody>
      </p:sp>
      <p:sp>
        <p:nvSpPr>
          <p:cNvPr id="3" name="Content Placeholder 2"/>
          <p:cNvSpPr>
            <a:spLocks noGrp="1"/>
          </p:cNvSpPr>
          <p:nvPr>
            <p:ph idx="1"/>
          </p:nvPr>
        </p:nvSpPr>
        <p:spPr/>
        <p:txBody>
          <a:bodyPr>
            <a:normAutofit fontScale="62500" lnSpcReduction="20000"/>
          </a:bodyPr>
          <a:lstStyle/>
          <a:p>
            <a:r>
              <a:rPr lang="en-US" sz="3800" dirty="0"/>
              <a:t>F</a:t>
            </a:r>
            <a:r>
              <a:rPr lang="en-US" sz="3800" dirty="0" smtClean="0"/>
              <a:t>ixed rates provide:</a:t>
            </a:r>
          </a:p>
          <a:p>
            <a:pPr lvl="1"/>
            <a:r>
              <a:rPr lang="en-US" sz="3200" dirty="0" smtClean="0"/>
              <a:t>Greater certainty about the future exchange rate;</a:t>
            </a:r>
          </a:p>
          <a:p>
            <a:pPr lvl="1"/>
            <a:r>
              <a:rPr lang="en-US" sz="3200" dirty="0" smtClean="0"/>
              <a:t>A more certain environment for business planning.</a:t>
            </a:r>
          </a:p>
          <a:p>
            <a:endParaRPr lang="en-US" dirty="0" smtClean="0"/>
          </a:p>
          <a:p>
            <a:r>
              <a:rPr lang="en-US" sz="3800" dirty="0" smtClean="0"/>
              <a:t>Fixed rates do not:</a:t>
            </a:r>
          </a:p>
          <a:p>
            <a:pPr lvl="1"/>
            <a:r>
              <a:rPr lang="en-US" sz="3200" dirty="0" smtClean="0"/>
              <a:t>Protect against outside shocks, such as a sudden drop in commodity prices;</a:t>
            </a:r>
          </a:p>
          <a:p>
            <a:pPr lvl="1"/>
            <a:r>
              <a:rPr lang="en-US" sz="3200" dirty="0" smtClean="0"/>
              <a:t>Let countries have an independent monetary policy;  all monetary policy must support the currency, not the domestic economy.</a:t>
            </a:r>
          </a:p>
          <a:p>
            <a:endParaRPr lang="en-US" dirty="0" smtClean="0"/>
          </a:p>
          <a:p>
            <a:r>
              <a:rPr lang="en-US" sz="3800" dirty="0" smtClean="0"/>
              <a:t>Fixed rates require:</a:t>
            </a:r>
          </a:p>
          <a:p>
            <a:pPr lvl="1"/>
            <a:r>
              <a:rPr lang="en-US" sz="3200" dirty="0" smtClean="0"/>
              <a:t>Caution in the creation of new money;</a:t>
            </a:r>
          </a:p>
          <a:p>
            <a:pPr lvl="1"/>
            <a:r>
              <a:rPr lang="en-US" sz="3200" dirty="0" smtClean="0"/>
              <a:t>A high level of credibility;  the rate must be perceived as stable and correct in value.</a:t>
            </a:r>
            <a:endParaRPr lang="en-US" sz="3200" dirty="0"/>
          </a:p>
        </p:txBody>
      </p:sp>
    </p:spTree>
    <p:extLst>
      <p:ext uri="{BB962C8B-B14F-4D97-AF65-F5344CB8AC3E}">
        <p14:creationId xmlns:p14="http://schemas.microsoft.com/office/powerpoint/2010/main" val="15865228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Choosing the Right Exchange Rate System </a:t>
            </a: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a:bodyPr>
          <a:lstStyle/>
          <a:p>
            <a:r>
              <a:rPr lang="en-US" dirty="0" smtClean="0"/>
              <a:t>Flexible rates provide:</a:t>
            </a:r>
          </a:p>
          <a:p>
            <a:pPr lvl="1"/>
            <a:r>
              <a:rPr lang="en-US" dirty="0" smtClean="0"/>
              <a:t>Insulation from shocks that originate outside the economy, such as a sudden fall in commodity prices or a decline in foreign demand for domestic output;</a:t>
            </a:r>
          </a:p>
          <a:p>
            <a:pPr lvl="1"/>
            <a:r>
              <a:rPr lang="en-US" dirty="0" smtClean="0"/>
              <a:t>The conditions for an independent monetary policy, which gives greater flexibility in addressing domestic concerns about economic growth, unemployment.</a:t>
            </a:r>
          </a:p>
          <a:p>
            <a:pPr lvl="1"/>
            <a:endParaRPr lang="en-US" dirty="0"/>
          </a:p>
        </p:txBody>
      </p:sp>
    </p:spTree>
    <p:extLst>
      <p:ext uri="{BB962C8B-B14F-4D97-AF65-F5344CB8AC3E}">
        <p14:creationId xmlns:p14="http://schemas.microsoft.com/office/powerpoint/2010/main" val="22842863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Currency </a:t>
            </a:r>
            <a:r>
              <a:rPr lang="en-US" dirty="0"/>
              <a:t>A</a:t>
            </a:r>
            <a:r>
              <a:rPr lang="en-US" dirty="0" smtClean="0"/>
              <a:t>reas </a:t>
            </a:r>
            <a:r>
              <a:rPr lang="en-US" sz="2800" dirty="0" smtClean="0"/>
              <a:t>(1 of 2)</a:t>
            </a: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t>A single currency area, also called </a:t>
            </a:r>
            <a:r>
              <a:rPr lang="en-US" smtClean="0"/>
              <a:t>an </a:t>
            </a:r>
            <a:r>
              <a:rPr lang="en-US" b="1" smtClean="0"/>
              <a:t>optimum </a:t>
            </a:r>
            <a:r>
              <a:rPr lang="en-US" b="1" dirty="0" smtClean="0"/>
              <a:t>currency area</a:t>
            </a:r>
            <a:r>
              <a:rPr lang="en-US" dirty="0" smtClean="0"/>
              <a:t>, is a region that adopts a single currency.</a:t>
            </a:r>
          </a:p>
          <a:p>
            <a:pPr lvl="1"/>
            <a:r>
              <a:rPr lang="en-US" dirty="0" smtClean="0"/>
              <a:t>Best example:  The euro.</a:t>
            </a:r>
          </a:p>
          <a:p>
            <a:r>
              <a:rPr lang="en-US" dirty="0" smtClean="0"/>
              <a:t>There are three conditions that must be met in order for a single currency to be better than multiple currencies:</a:t>
            </a:r>
          </a:p>
          <a:p>
            <a:pPr lvl="1"/>
            <a:r>
              <a:rPr lang="en-US" dirty="0" smtClean="0"/>
              <a:t>Business cycles must be synchronized;</a:t>
            </a:r>
          </a:p>
          <a:p>
            <a:pPr lvl="1"/>
            <a:r>
              <a:rPr lang="en-US" dirty="0" smtClean="0"/>
              <a:t>Labor and capital must be mobile between countries;</a:t>
            </a:r>
          </a:p>
          <a:p>
            <a:pPr lvl="1"/>
            <a:r>
              <a:rPr lang="en-US" dirty="0" smtClean="0"/>
              <a:t>There must be policies for addressing regional differences in growth when the business cycles do not match.</a:t>
            </a:r>
            <a:endParaRPr lang="en-US" dirty="0"/>
          </a:p>
        </p:txBody>
      </p:sp>
    </p:spTree>
    <p:extLst>
      <p:ext uri="{BB962C8B-B14F-4D97-AF65-F5344CB8AC3E}">
        <p14:creationId xmlns:p14="http://schemas.microsoft.com/office/powerpoint/2010/main" val="2476920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Exchange Rates and Currency </a:t>
            </a:r>
            <a:r>
              <a:rPr lang="en-US" dirty="0"/>
              <a:t>T</a:t>
            </a:r>
            <a:r>
              <a:rPr lang="en-US" dirty="0" smtClean="0"/>
              <a:t>rading </a:t>
            </a:r>
            <a:br>
              <a:rPr lang="en-US" dirty="0" smtClean="0"/>
            </a:br>
            <a:r>
              <a:rPr lang="en-US" sz="3100" dirty="0" smtClean="0"/>
              <a:t>(1 of 6)</a:t>
            </a:r>
            <a:endParaRPr lang="en-US" sz="3100" dirty="0"/>
          </a:p>
        </p:txBody>
      </p:sp>
      <p:sp>
        <p:nvSpPr>
          <p:cNvPr id="3" name="Content Placeholder 2"/>
          <p:cNvSpPr>
            <a:spLocks noGrp="1"/>
          </p:cNvSpPr>
          <p:nvPr>
            <p:ph idx="1"/>
          </p:nvPr>
        </p:nvSpPr>
        <p:spPr/>
        <p:txBody>
          <a:bodyPr>
            <a:normAutofit fontScale="92500" lnSpcReduction="10000"/>
          </a:bodyPr>
          <a:lstStyle/>
          <a:p>
            <a:pPr>
              <a:lnSpc>
                <a:spcPct val="110000"/>
              </a:lnSpc>
              <a:spcBef>
                <a:spcPts val="0"/>
              </a:spcBef>
            </a:pPr>
            <a:r>
              <a:rPr lang="en-GB" b="1" dirty="0" smtClean="0">
                <a:latin typeface="Verdana" charset="0"/>
                <a:ea typeface="ヒラギノ角ゴ Pro W3" charset="0"/>
                <a:cs typeface="Verdana" charset="0"/>
              </a:rPr>
              <a:t>Exchange rate</a:t>
            </a:r>
            <a:r>
              <a:rPr lang="en-GB" dirty="0" smtClean="0">
                <a:latin typeface="Verdana" charset="0"/>
                <a:ea typeface="ヒラギノ角ゴ Pro W3" charset="0"/>
                <a:cs typeface="Verdana" charset="0"/>
              </a:rPr>
              <a:t>: The price of a currency stated in terms of a second currency</a:t>
            </a:r>
          </a:p>
          <a:p>
            <a:pPr>
              <a:lnSpc>
                <a:spcPct val="110000"/>
              </a:lnSpc>
              <a:spcBef>
                <a:spcPts val="0"/>
              </a:spcBef>
            </a:pPr>
            <a:endParaRPr lang="en-GB" sz="1200" dirty="0" smtClean="0">
              <a:latin typeface="Verdana" charset="0"/>
              <a:ea typeface="ヒラギノ角ゴ Pro W3" charset="0"/>
              <a:cs typeface="Verdana" charset="0"/>
            </a:endParaRPr>
          </a:p>
          <a:p>
            <a:pPr lvl="1">
              <a:lnSpc>
                <a:spcPct val="110000"/>
              </a:lnSpc>
              <a:spcBef>
                <a:spcPts val="0"/>
              </a:spcBef>
            </a:pPr>
            <a:r>
              <a:rPr lang="en-GB" dirty="0" smtClean="0">
                <a:latin typeface="Verdana" charset="0"/>
                <a:ea typeface="ＭＳ Ｐゴシック" charset="0"/>
                <a:cs typeface="Verdana" charset="0"/>
              </a:rPr>
              <a:t>U.S. dollars per Mexican peso = 0.05 dollars per peso, or</a:t>
            </a:r>
          </a:p>
          <a:p>
            <a:pPr lvl="1">
              <a:lnSpc>
                <a:spcPct val="110000"/>
              </a:lnSpc>
              <a:spcBef>
                <a:spcPts val="0"/>
              </a:spcBef>
            </a:pPr>
            <a:r>
              <a:rPr lang="en-GB" dirty="0" smtClean="0">
                <a:latin typeface="Verdana" charset="0"/>
                <a:ea typeface="ＭＳ Ｐゴシック" charset="0"/>
                <a:cs typeface="Verdana" charset="0"/>
              </a:rPr>
              <a:t>Mexican pesos per U.S. dollar = 20 pesos per dollar.</a:t>
            </a:r>
          </a:p>
          <a:p>
            <a:pPr lvl="1">
              <a:lnSpc>
                <a:spcPct val="110000"/>
              </a:lnSpc>
              <a:spcBef>
                <a:spcPts val="0"/>
              </a:spcBef>
            </a:pPr>
            <a:r>
              <a:rPr lang="en-GB" dirty="0" smtClean="0">
                <a:latin typeface="Verdana" charset="0"/>
                <a:ea typeface="ＭＳ Ｐゴシック" charset="0"/>
                <a:cs typeface="Verdana" charset="0"/>
              </a:rPr>
              <a:t>Exchange rates are reported in every newspaper with a business section and on numerous web sites</a:t>
            </a:r>
            <a:r>
              <a:rPr lang="en-US" dirty="0" smtClean="0"/>
              <a:t>.</a:t>
            </a:r>
            <a:endParaRPr lang="en-GB" dirty="0" smtClean="0">
              <a:latin typeface="Verdana" charset="0"/>
              <a:ea typeface="ＭＳ Ｐゴシック" charset="0"/>
              <a:cs typeface="Verdana" charset="0"/>
            </a:endParaRPr>
          </a:p>
        </p:txBody>
      </p:sp>
    </p:spTree>
    <p:extLst>
      <p:ext uri="{BB962C8B-B14F-4D97-AF65-F5344CB8AC3E}">
        <p14:creationId xmlns:p14="http://schemas.microsoft.com/office/powerpoint/2010/main" val="13886632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 Currency Areas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fontScale="70000" lnSpcReduction="20000"/>
          </a:bodyPr>
          <a:lstStyle/>
          <a:p>
            <a:r>
              <a:rPr lang="en-US" sz="3400" dirty="0" smtClean="0"/>
              <a:t>The benefits of a single currency are:</a:t>
            </a:r>
          </a:p>
          <a:p>
            <a:pPr lvl="1"/>
            <a:r>
              <a:rPr lang="en-US" dirty="0" smtClean="0"/>
              <a:t>Reduced transaction costs in currency conversions and accounting.</a:t>
            </a:r>
          </a:p>
          <a:p>
            <a:pPr lvl="1"/>
            <a:r>
              <a:rPr lang="en-US" dirty="0" smtClean="0"/>
              <a:t>Data on increased trade and investment is mixed.</a:t>
            </a:r>
          </a:p>
          <a:p>
            <a:endParaRPr lang="en-US" dirty="0" smtClean="0"/>
          </a:p>
          <a:p>
            <a:r>
              <a:rPr lang="en-US" sz="3400" dirty="0" smtClean="0"/>
              <a:t>The largest potential cost of a single currency is that countries sharing a currency give up their independent monetary policies.</a:t>
            </a:r>
          </a:p>
          <a:p>
            <a:endParaRPr lang="en-US" dirty="0" smtClean="0"/>
          </a:p>
          <a:p>
            <a:r>
              <a:rPr lang="en-US" sz="3400" dirty="0" smtClean="0"/>
              <a:t>Consequently, some analysts argue that there must be a fiscal union of some kind that can transfer resources from regions doing well to regions not doing well.  This requires that the goal is more than simply increased trade and investment.  </a:t>
            </a:r>
            <a:endParaRPr lang="en-US" sz="3400" dirty="0"/>
          </a:p>
        </p:txBody>
      </p:sp>
    </p:spTree>
    <p:extLst>
      <p:ext uri="{BB962C8B-B14F-4D97-AF65-F5344CB8AC3E}">
        <p14:creationId xmlns:p14="http://schemas.microsoft.com/office/powerpoint/2010/main" val="18950865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1825018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Rates and Currency Trading </a:t>
            </a:r>
            <a:br>
              <a:rPr lang="en-US" dirty="0"/>
            </a:br>
            <a:r>
              <a:rPr lang="en-US" sz="3100" dirty="0" smtClean="0"/>
              <a:t>(2 </a:t>
            </a:r>
            <a:r>
              <a:rPr lang="en-US" sz="3100" dirty="0"/>
              <a:t>of 6)</a:t>
            </a:r>
            <a:endParaRPr lang="en-US" dirty="0"/>
          </a:p>
        </p:txBody>
      </p:sp>
      <p:sp>
        <p:nvSpPr>
          <p:cNvPr id="3" name="Content Placeholder 2"/>
          <p:cNvSpPr>
            <a:spLocks noGrp="1"/>
          </p:cNvSpPr>
          <p:nvPr>
            <p:ph idx="1"/>
          </p:nvPr>
        </p:nvSpPr>
        <p:spPr/>
        <p:txBody>
          <a:bodyPr>
            <a:normAutofit fontScale="77500" lnSpcReduction="20000"/>
          </a:bodyPr>
          <a:lstStyle/>
          <a:p>
            <a:pPr>
              <a:spcBef>
                <a:spcPct val="40000"/>
              </a:spcBef>
            </a:pPr>
            <a:r>
              <a:rPr lang="en-GB" dirty="0" smtClean="0">
                <a:latin typeface="Verdana" charset="0"/>
                <a:ea typeface="ＭＳ Ｐゴシック" charset="0"/>
                <a:cs typeface="Verdana" charset="0"/>
              </a:rPr>
              <a:t>In general, exchange rates are either</a:t>
            </a:r>
          </a:p>
          <a:p>
            <a:pPr marL="0" indent="0" algn="ctr">
              <a:spcBef>
                <a:spcPct val="40000"/>
              </a:spcBef>
              <a:buNone/>
            </a:pPr>
            <a:r>
              <a:rPr lang="en-GB" sz="2400" dirty="0" smtClean="0">
                <a:latin typeface="Verdana" charset="0"/>
                <a:ea typeface="ＭＳ Ｐゴシック" charset="0"/>
                <a:cs typeface="Verdana" charset="0"/>
              </a:rPr>
              <a:t>Units of domestic currency/unit of foreign currency,</a:t>
            </a:r>
          </a:p>
          <a:p>
            <a:pPr marL="0" indent="0" algn="ctr">
              <a:spcBef>
                <a:spcPct val="40000"/>
              </a:spcBef>
              <a:buNone/>
            </a:pPr>
            <a:r>
              <a:rPr lang="en-GB" sz="2400" dirty="0">
                <a:latin typeface="Verdana" charset="0"/>
                <a:ea typeface="ＭＳ Ｐゴシック" charset="0"/>
                <a:cs typeface="Verdana" charset="0"/>
              </a:rPr>
              <a:t>o</a:t>
            </a:r>
            <a:r>
              <a:rPr lang="en-GB" sz="2400" dirty="0" smtClean="0">
                <a:latin typeface="Verdana" charset="0"/>
                <a:ea typeface="ＭＳ Ｐゴシック" charset="0"/>
                <a:cs typeface="Verdana" charset="0"/>
              </a:rPr>
              <a:t>r</a:t>
            </a:r>
          </a:p>
          <a:p>
            <a:pPr marL="0" indent="0" algn="ctr">
              <a:spcBef>
                <a:spcPct val="40000"/>
              </a:spcBef>
              <a:buNone/>
            </a:pPr>
            <a:r>
              <a:rPr lang="en-GB" sz="2400" dirty="0" smtClean="0">
                <a:latin typeface="Verdana" charset="0"/>
                <a:ea typeface="ＭＳ Ｐゴシック" charset="0"/>
                <a:cs typeface="Verdana" charset="0"/>
              </a:rPr>
              <a:t>Units of foreign currency/unit of domestic currency,</a:t>
            </a:r>
          </a:p>
          <a:p>
            <a:pPr>
              <a:spcBef>
                <a:spcPct val="40000"/>
              </a:spcBef>
            </a:pPr>
            <a:endParaRPr lang="en-GB" dirty="0" smtClean="0">
              <a:latin typeface="Verdana" charset="0"/>
              <a:ea typeface="ＭＳ Ｐゴシック" charset="0"/>
              <a:cs typeface="Verdana" charset="0"/>
            </a:endParaRPr>
          </a:p>
          <a:p>
            <a:pPr>
              <a:spcBef>
                <a:spcPct val="40000"/>
              </a:spcBef>
            </a:pPr>
            <a:r>
              <a:rPr lang="en-GB" dirty="0" smtClean="0">
                <a:latin typeface="Verdana" charset="0"/>
                <a:ea typeface="ＭＳ Ｐゴシック" charset="0"/>
                <a:cs typeface="Verdana" charset="0"/>
              </a:rPr>
              <a:t>In the newspaper and elsewhere, the ratio is usually whichever one is above 1;  so its pesos per dollar and dollars per euro.</a:t>
            </a:r>
          </a:p>
          <a:p>
            <a:pPr>
              <a:spcBef>
                <a:spcPct val="40000"/>
              </a:spcBef>
            </a:pPr>
            <a:endParaRPr lang="en-GB" dirty="0" smtClean="0">
              <a:latin typeface="Verdana" charset="0"/>
              <a:ea typeface="ＭＳ Ｐゴシック" charset="0"/>
              <a:cs typeface="Verdana" charset="0"/>
            </a:endParaRPr>
          </a:p>
          <a:p>
            <a:pPr>
              <a:spcBef>
                <a:spcPct val="40000"/>
              </a:spcBef>
            </a:pPr>
            <a:r>
              <a:rPr lang="en-GB" dirty="0" smtClean="0">
                <a:latin typeface="Verdana" charset="0"/>
                <a:ea typeface="ＭＳ Ｐゴシック" charset="0"/>
                <a:cs typeface="Verdana" charset="0"/>
              </a:rPr>
              <a:t>For consistency, we will define the exchange rate as domestic over foreign, so its dollars per peso and dollars per euro.</a:t>
            </a:r>
          </a:p>
        </p:txBody>
      </p:sp>
    </p:spTree>
    <p:extLst>
      <p:ext uri="{BB962C8B-B14F-4D97-AF65-F5344CB8AC3E}">
        <p14:creationId xmlns:p14="http://schemas.microsoft.com/office/powerpoint/2010/main" val="18840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Rates and Currency Trading </a:t>
            </a:r>
            <a:br>
              <a:rPr lang="en-US" dirty="0"/>
            </a:br>
            <a:r>
              <a:rPr lang="en-US" sz="3100" dirty="0" smtClean="0"/>
              <a:t>(3 </a:t>
            </a:r>
            <a:r>
              <a:rPr lang="en-US" sz="3100" dirty="0"/>
              <a:t>of 6)</a:t>
            </a:r>
            <a:endParaRPr lang="en-US" dirty="0"/>
          </a:p>
        </p:txBody>
      </p:sp>
      <p:sp>
        <p:nvSpPr>
          <p:cNvPr id="3" name="Content Placeholder 2"/>
          <p:cNvSpPr>
            <a:spLocks noGrp="1"/>
          </p:cNvSpPr>
          <p:nvPr>
            <p:ph idx="1"/>
          </p:nvPr>
        </p:nvSpPr>
        <p:spPr/>
        <p:txBody>
          <a:bodyPr>
            <a:normAutofit/>
          </a:bodyPr>
          <a:lstStyle/>
          <a:p>
            <a:pPr marL="347472">
              <a:spcBef>
                <a:spcPct val="60000"/>
              </a:spcBef>
            </a:pPr>
            <a:r>
              <a:rPr lang="en-GB" b="1" dirty="0" smtClean="0">
                <a:latin typeface="Verdana" charset="0"/>
                <a:ea typeface="ヒラギノ角ゴ Pro W3" charset="0"/>
                <a:cs typeface="Verdana" charset="0"/>
              </a:rPr>
              <a:t>Appreciation</a:t>
            </a:r>
            <a:r>
              <a:rPr lang="en-GB" dirty="0" smtClean="0">
                <a:latin typeface="Verdana" charset="0"/>
                <a:ea typeface="ヒラギノ角ゴ Pro W3" charset="0"/>
                <a:cs typeface="Verdana" charset="0"/>
              </a:rPr>
              <a:t>: A currency becomes more valuable; foreign currency costs less.</a:t>
            </a:r>
          </a:p>
          <a:p>
            <a:pPr marL="347472">
              <a:spcBef>
                <a:spcPct val="60000"/>
              </a:spcBef>
            </a:pPr>
            <a:r>
              <a:rPr lang="en-GB" b="1" dirty="0" smtClean="0">
                <a:latin typeface="Verdana" charset="0"/>
                <a:ea typeface="ヒラギノ角ゴ Pro W3" charset="0"/>
                <a:cs typeface="Verdana" charset="0"/>
              </a:rPr>
              <a:t>Depreciation</a:t>
            </a:r>
            <a:r>
              <a:rPr lang="en-GB" dirty="0" smtClean="0">
                <a:latin typeface="Verdana" charset="0"/>
                <a:ea typeface="ヒラギノ角ゴ Pro W3" charset="0"/>
                <a:cs typeface="Verdana" charset="0"/>
              </a:rPr>
              <a:t>: A the currency becomes less valuable; foreign currency costs more.</a:t>
            </a:r>
          </a:p>
          <a:p>
            <a:pPr marL="347472">
              <a:spcBef>
                <a:spcPct val="40000"/>
              </a:spcBef>
            </a:pPr>
            <a:endParaRPr lang="en-GB" dirty="0" smtClean="0">
              <a:latin typeface="Verdana" charset="0"/>
              <a:ea typeface="ＭＳ Ｐゴシック" charset="0"/>
              <a:cs typeface="Verdana" charset="0"/>
            </a:endParaRPr>
          </a:p>
        </p:txBody>
      </p:sp>
    </p:spTree>
    <p:extLst>
      <p:ext uri="{BB962C8B-B14F-4D97-AF65-F5344CB8AC3E}">
        <p14:creationId xmlns:p14="http://schemas.microsoft.com/office/powerpoint/2010/main" val="3850822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Rates and Currency Trading </a:t>
            </a:r>
            <a:br>
              <a:rPr lang="en-US" dirty="0"/>
            </a:br>
            <a:r>
              <a:rPr lang="en-US" sz="3100" dirty="0" smtClean="0"/>
              <a:t>(4 </a:t>
            </a:r>
            <a:r>
              <a:rPr lang="en-US" sz="3100" dirty="0"/>
              <a:t>of 6)</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latin typeface="Verdana" charset="0"/>
                <a:ea typeface="ヒラギノ角ゴ Pro W3" charset="0"/>
                <a:cs typeface="Verdana" charset="0"/>
              </a:rPr>
              <a:t>The most frequently used currencies in world trade and finance are:</a:t>
            </a:r>
          </a:p>
          <a:p>
            <a:pPr lvl="1"/>
            <a:r>
              <a:rPr lang="en-US" dirty="0" smtClean="0">
                <a:latin typeface="Verdana" charset="0"/>
                <a:ea typeface="ヒラギノ角ゴ Pro W3" charset="0"/>
                <a:cs typeface="Verdana" charset="0"/>
              </a:rPr>
              <a:t>U.S. dollar;</a:t>
            </a:r>
          </a:p>
          <a:p>
            <a:pPr lvl="1"/>
            <a:r>
              <a:rPr lang="en-US" dirty="0" smtClean="0">
                <a:latin typeface="Verdana" charset="0"/>
                <a:ea typeface="ヒラギノ角ゴ Pro W3" charset="0"/>
                <a:cs typeface="Verdana" charset="0"/>
              </a:rPr>
              <a:t>EU euro;</a:t>
            </a:r>
          </a:p>
          <a:p>
            <a:pPr lvl="1"/>
            <a:r>
              <a:rPr lang="en-US" dirty="0" smtClean="0">
                <a:latin typeface="Verdana" charset="0"/>
                <a:ea typeface="ヒラギノ角ゴ Pro W3" charset="0"/>
                <a:cs typeface="Verdana" charset="0"/>
              </a:rPr>
              <a:t>Japanese yen;</a:t>
            </a:r>
          </a:p>
          <a:p>
            <a:pPr lvl="1"/>
            <a:r>
              <a:rPr lang="en-US" dirty="0" smtClean="0">
                <a:latin typeface="Verdana" charset="0"/>
                <a:ea typeface="ヒラギノ角ゴ Pro W3" charset="0"/>
                <a:cs typeface="Verdana" charset="0"/>
              </a:rPr>
              <a:t>British pound.</a:t>
            </a:r>
          </a:p>
          <a:p>
            <a:endParaRPr lang="en-US" dirty="0" smtClean="0">
              <a:latin typeface="Verdana" charset="0"/>
              <a:ea typeface="ヒラギノ角ゴ Pro W3" charset="0"/>
              <a:cs typeface="Verdana" charset="0"/>
            </a:endParaRPr>
          </a:p>
          <a:p>
            <a:r>
              <a:rPr lang="en-US" dirty="0" smtClean="0">
                <a:latin typeface="Verdana" charset="0"/>
                <a:ea typeface="ヒラギノ角ゴ Pro W3" charset="0"/>
                <a:cs typeface="Verdana" charset="0"/>
              </a:rPr>
              <a:t>All three are </a:t>
            </a:r>
            <a:r>
              <a:rPr lang="en-US" b="1" dirty="0" smtClean="0">
                <a:latin typeface="Verdana" charset="0"/>
                <a:ea typeface="ヒラギノ角ゴ Pro W3" charset="0"/>
                <a:cs typeface="Verdana" charset="0"/>
              </a:rPr>
              <a:t>flexible exchange rate systems</a:t>
            </a:r>
            <a:r>
              <a:rPr lang="en-US" dirty="0" smtClean="0">
                <a:latin typeface="Verdana" charset="0"/>
                <a:ea typeface="ヒラギノ角ゴ Pro W3" charset="0"/>
                <a:cs typeface="Verdana" charset="0"/>
              </a:rPr>
              <a:t>;  </a:t>
            </a:r>
          </a:p>
          <a:p>
            <a:pPr lvl="1"/>
            <a:r>
              <a:rPr lang="en-US" dirty="0" smtClean="0">
                <a:latin typeface="Verdana" charset="0"/>
                <a:ea typeface="ヒラギノ角ゴ Pro W3" charset="0"/>
                <a:cs typeface="Verdana" charset="0"/>
              </a:rPr>
              <a:t>Their value changes day to day, even minute to minute.</a:t>
            </a:r>
          </a:p>
          <a:p>
            <a:endParaRPr lang="en-US" dirty="0" smtClean="0">
              <a:latin typeface="Verdana" charset="0"/>
              <a:ea typeface="ヒラギノ角ゴ Pro W3" charset="0"/>
              <a:cs typeface="Verdana" charset="0"/>
            </a:endParaRPr>
          </a:p>
          <a:p>
            <a:r>
              <a:rPr lang="en-US" dirty="0" smtClean="0">
                <a:latin typeface="Verdana" charset="0"/>
                <a:ea typeface="ヒラギノ角ゴ Pro W3" charset="0"/>
                <a:cs typeface="Verdana" charset="0"/>
              </a:rPr>
              <a:t>A majority of the world’s countries have </a:t>
            </a:r>
            <a:r>
              <a:rPr lang="en-US" b="1" dirty="0" smtClean="0">
                <a:latin typeface="Verdana" charset="0"/>
                <a:ea typeface="ヒラギノ角ゴ Pro W3" charset="0"/>
                <a:cs typeface="Verdana" charset="0"/>
              </a:rPr>
              <a:t>fixed exchange rate systems;</a:t>
            </a:r>
          </a:p>
          <a:p>
            <a:pPr lvl="1"/>
            <a:r>
              <a:rPr lang="en-US" dirty="0" smtClean="0">
                <a:latin typeface="Verdana" charset="0"/>
                <a:ea typeface="ヒラギノ角ゴ Pro W3" charset="0"/>
                <a:cs typeface="Verdana" charset="0"/>
              </a:rPr>
              <a:t>The value of their currency is fixed to the dollar, the euro, the pound, or another currency, or even a basket of currencies, and does not move in value.</a:t>
            </a:r>
          </a:p>
          <a:p>
            <a:pPr>
              <a:buNone/>
            </a:pPr>
            <a:r>
              <a:rPr lang="en-US" dirty="0" smtClean="0">
                <a:latin typeface="Verdana" charset="0"/>
                <a:ea typeface="ヒラギノ角ゴ Pro W3" charset="0"/>
                <a:cs typeface="Verdana" charset="0"/>
              </a:rPr>
              <a:t>  </a:t>
            </a:r>
          </a:p>
          <a:p>
            <a:pPr>
              <a:spcBef>
                <a:spcPct val="40000"/>
              </a:spcBef>
            </a:pPr>
            <a:endParaRPr lang="en-GB" dirty="0" smtClean="0">
              <a:latin typeface="Verdana" charset="0"/>
              <a:ea typeface="ＭＳ Ｐゴシック" charset="0"/>
              <a:cs typeface="Verdana" charset="0"/>
            </a:endParaRPr>
          </a:p>
        </p:txBody>
      </p:sp>
    </p:spTree>
    <p:extLst>
      <p:ext uri="{BB962C8B-B14F-4D97-AF65-F5344CB8AC3E}">
        <p14:creationId xmlns:p14="http://schemas.microsoft.com/office/powerpoint/2010/main" val="1529365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Exchange Rates and Currency Trading </a:t>
            </a:r>
            <a:br>
              <a:rPr lang="en-US" dirty="0"/>
            </a:br>
            <a:r>
              <a:rPr lang="en-US" sz="3100" dirty="0" smtClean="0"/>
              <a:t>(5 </a:t>
            </a:r>
            <a:r>
              <a:rPr lang="en-US" sz="3100" dirty="0"/>
              <a:t>of 6)</a:t>
            </a:r>
            <a:endParaRPr lang="en-US" dirty="0"/>
          </a:p>
        </p:txBody>
      </p:sp>
      <p:pic>
        <p:nvPicPr>
          <p:cNvPr id="4" name="Content Placeholder 3" descr="The graph plots dollar per euro, pound, and yen versus year. The euro and pound are represented on the left scale and the yen is represented on the right scale. Pound: (2007, 2), (2011, 1.5), (2016, 1.4). Euro: (2007, 1.25), (2012, 1.4), (2016, 1.1). Yen: (2008, negative 0.01), (2011, negative 0.012), (2016, negative 0.008). All values approximated.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0647" y="1971388"/>
            <a:ext cx="6562706" cy="3883311"/>
          </a:xfrm>
        </p:spPr>
      </p:pic>
    </p:spTree>
    <p:extLst>
      <p:ext uri="{BB962C8B-B14F-4D97-AF65-F5344CB8AC3E}">
        <p14:creationId xmlns:p14="http://schemas.microsoft.com/office/powerpoint/2010/main" val="2462692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2012</TotalTime>
  <Words>3795</Words>
  <Application>Microsoft Office PowerPoint</Application>
  <PresentationFormat>On-screen Show (4:3)</PresentationFormat>
  <Paragraphs>393</Paragraphs>
  <Slides>51</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51</vt:i4>
      </vt:variant>
    </vt:vector>
  </HeadingPairs>
  <TitlesOfParts>
    <vt:vector size="61" baseType="lpstr">
      <vt:lpstr>ＭＳ Ｐゴシック</vt:lpstr>
      <vt:lpstr>Arial</vt:lpstr>
      <vt:lpstr>Calibri</vt:lpstr>
      <vt:lpstr>Courier New</vt:lpstr>
      <vt:lpstr>Times</vt:lpstr>
      <vt:lpstr>Times New Roman</vt:lpstr>
      <vt:lpstr>Verdana</vt:lpstr>
      <vt:lpstr>Wingdings</vt:lpstr>
      <vt:lpstr>ヒラギノ角ゴ Pro W3</vt:lpstr>
      <vt:lpstr>Office Theme</vt:lpstr>
      <vt:lpstr>International Economics</vt:lpstr>
      <vt:lpstr>Learning Objectives (1 of 2)</vt:lpstr>
      <vt:lpstr>Learning Objectives (2 of 2)</vt:lpstr>
      <vt:lpstr>Fixed, Flexible, or In-between?</vt:lpstr>
      <vt:lpstr>Exchange Rates and Currency Trading  (1 of 6)</vt:lpstr>
      <vt:lpstr>Exchange Rates and Currency Trading  (2 of 6)</vt:lpstr>
      <vt:lpstr>Exchange Rates and Currency Trading  (3 of 6)</vt:lpstr>
      <vt:lpstr>Exchange Rates and Currency Trading  (4 of 6)</vt:lpstr>
      <vt:lpstr>Exchange Rates and Currency Trading  (5 of 6)</vt:lpstr>
      <vt:lpstr>Exchange Rates and Currency Trading  (6 of 6)</vt:lpstr>
      <vt:lpstr>Reasons for Holding Foreign Currencies</vt:lpstr>
      <vt:lpstr>Participants in Markets for  Foreign Exchange</vt:lpstr>
      <vt:lpstr>Exchange Rate Risk (1 of 3)</vt:lpstr>
      <vt:lpstr>Exchange Rate Risk (2 of 3)</vt:lpstr>
      <vt:lpstr>Exchange Rate Risk (3 of 3)</vt:lpstr>
      <vt:lpstr>Foreign Exchange Supply and Demand (1 of 6)</vt:lpstr>
      <vt:lpstr>Foreign Exchange Supply and Demand (2 of 6)</vt:lpstr>
      <vt:lpstr>Foreign Exchange Supply and Demand (3 of 6)</vt:lpstr>
      <vt:lpstr>Foreign Exchange Supply and Demand (4 of 6)</vt:lpstr>
      <vt:lpstr>Foreign Exchange Supply and Demand (5 of 6)</vt:lpstr>
      <vt:lpstr>Foreign Exchange Supply and Demand (6 of 6)</vt:lpstr>
      <vt:lpstr>Exchange Rate Determination (1 of 9)</vt:lpstr>
      <vt:lpstr>Exchange Rate Determination (2 of 9)</vt:lpstr>
      <vt:lpstr>Exchange Rate Determination (3 of 9)</vt:lpstr>
      <vt:lpstr>Exchange Rate Determination (4 of 9)</vt:lpstr>
      <vt:lpstr>Exchange Rate Determination (5 of 9)</vt:lpstr>
      <vt:lpstr>Exchange Rate Determination (6 of 9)</vt:lpstr>
      <vt:lpstr>Exchange Rate Determination (7 of 9)</vt:lpstr>
      <vt:lpstr>Exchange Rate Determination (8 of 9)</vt:lpstr>
      <vt:lpstr>Exchange Rate Determination (9 of 9)</vt:lpstr>
      <vt:lpstr>Case Study:  The Largest Market in the World (1 of 2)</vt:lpstr>
      <vt:lpstr>Case Study:  The Largest Market in the World (2 of 2)</vt:lpstr>
      <vt:lpstr>The Real Exchange Rate (1 of 4)</vt:lpstr>
      <vt:lpstr>The Real Exchange Rate (2 of 4)</vt:lpstr>
      <vt:lpstr>The Real Exchange Rate (3 of 4)</vt:lpstr>
      <vt:lpstr>The Real Exchange Rate (4 of 4)</vt:lpstr>
      <vt:lpstr>Alternatives to Flexible Exchange Rates (1 of 2)</vt:lpstr>
      <vt:lpstr>Alternatives to Flexible Exchange Rates (2 of 2)</vt:lpstr>
      <vt:lpstr>Fixed Exchange Rate Systems (1 of 6)</vt:lpstr>
      <vt:lpstr>Fixed Exchange Rate Systems (2 of 6)</vt:lpstr>
      <vt:lpstr>Fixed Exchange Rate Systems (3 of 6)</vt:lpstr>
      <vt:lpstr>Fixed Exchange Rate Systems (4 of 6)</vt:lpstr>
      <vt:lpstr>Fixed Exchange Rate Systems (5 of 6)</vt:lpstr>
      <vt:lpstr>Fixed Exchange Rate Systems (6 of 6)</vt:lpstr>
      <vt:lpstr>Case Study:  The End of the Bretton Woods Exchange Rate System (1 of 2)</vt:lpstr>
      <vt:lpstr>Case Study:  The End of the Bretton Woods Exchange Rate System (2 of 2)</vt:lpstr>
      <vt:lpstr>Choosing the Right Exchange Rate System (1 of 2)</vt:lpstr>
      <vt:lpstr>Choosing the Right Exchange Rate System (2 of 2)</vt:lpstr>
      <vt:lpstr>Single Currency Areas (1 of 2)</vt:lpstr>
      <vt:lpstr>Single Currency Areas (2 of 2)</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Castro, Joshua</cp:lastModifiedBy>
  <cp:revision>51</cp:revision>
  <dcterms:created xsi:type="dcterms:W3CDTF">2016-10-07T21:14:01Z</dcterms:created>
  <dcterms:modified xsi:type="dcterms:W3CDTF">2018-09-12T14:32:29Z</dcterms:modified>
</cp:coreProperties>
</file>