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sldIdLst>
    <p:sldId id="292"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 id="288" r:id="rId35"/>
    <p:sldId id="293"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46859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50" autoAdjust="0"/>
    <p:restoredTop sz="94660"/>
  </p:normalViewPr>
  <p:slideViewPr>
    <p:cSldViewPr snapToGrid="0" snapToObjects="1">
      <p:cViewPr varScale="1">
        <p:scale>
          <a:sx n="67" d="100"/>
          <a:sy n="67" d="100"/>
        </p:scale>
        <p:origin x="75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A47E9A-13EF-4D3E-A32F-CBF162A024E3}" type="datetimeFigureOut">
              <a:rPr lang="en-US" smtClean="0"/>
              <a:t>9/12/2018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55089B-C7B6-46D8-B672-AFD54D4AB25D}" type="slidenum">
              <a:rPr lang="en-US" smtClean="0"/>
              <a:t>‹#›</a:t>
            </a:fld>
            <a:endParaRPr lang="en-US"/>
          </a:p>
        </p:txBody>
      </p:sp>
    </p:spTree>
    <p:extLst>
      <p:ext uri="{BB962C8B-B14F-4D97-AF65-F5344CB8AC3E}">
        <p14:creationId xmlns:p14="http://schemas.microsoft.com/office/powerpoint/2010/main" val="915564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362575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35</a:t>
            </a:fld>
            <a:endParaRPr lang="en-US" dirty="0"/>
          </a:p>
        </p:txBody>
      </p:sp>
    </p:spTree>
    <p:extLst>
      <p:ext uri="{BB962C8B-B14F-4D97-AF65-F5344CB8AC3E}">
        <p14:creationId xmlns:p14="http://schemas.microsoft.com/office/powerpoint/2010/main" val="2747495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246D75-CE33-B14A-9463-4FA5E5638241}"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D4841D-44B9-A54C-80F5-9BA34F44ACF0}" type="slidenum">
              <a:rPr lang="en-US" smtClean="0"/>
              <a:t>‹#›</a:t>
            </a:fld>
            <a:endParaRPr lang="en-US"/>
          </a:p>
        </p:txBody>
      </p:sp>
    </p:spTree>
    <p:extLst>
      <p:ext uri="{BB962C8B-B14F-4D97-AF65-F5344CB8AC3E}">
        <p14:creationId xmlns:p14="http://schemas.microsoft.com/office/powerpoint/2010/main" val="1599908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246D75-CE33-B14A-9463-4FA5E5638241}"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D4841D-44B9-A54C-80F5-9BA34F44ACF0}" type="slidenum">
              <a:rPr lang="en-US" smtClean="0"/>
              <a:t>‹#›</a:t>
            </a:fld>
            <a:endParaRPr lang="en-US"/>
          </a:p>
        </p:txBody>
      </p:sp>
    </p:spTree>
    <p:extLst>
      <p:ext uri="{BB962C8B-B14F-4D97-AF65-F5344CB8AC3E}">
        <p14:creationId xmlns:p14="http://schemas.microsoft.com/office/powerpoint/2010/main" val="2837912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246D75-CE33-B14A-9463-4FA5E5638241}"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D4841D-44B9-A54C-80F5-9BA34F44ACF0}" type="slidenum">
              <a:rPr lang="en-US" smtClean="0"/>
              <a:t>‹#›</a:t>
            </a:fld>
            <a:endParaRPr lang="en-US"/>
          </a:p>
        </p:txBody>
      </p:sp>
    </p:spTree>
    <p:extLst>
      <p:ext uri="{BB962C8B-B14F-4D97-AF65-F5344CB8AC3E}">
        <p14:creationId xmlns:p14="http://schemas.microsoft.com/office/powerpoint/2010/main" val="24373978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9/12/2018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grpSp>
        <p:nvGrpSpPr>
          <p:cNvPr id="2" name="Group 4"/>
          <p:cNvGrpSpPr>
            <a:grpSpLocks noChangeAspect="1"/>
          </p:cNvGrpSpPr>
          <p:nvPr userDrawn="1"/>
        </p:nvGrpSpPr>
        <p:grpSpPr bwMode="auto">
          <a:xfrm>
            <a:off x="57755" y="6407126"/>
            <a:ext cx="1611690" cy="417560"/>
            <a:chOff x="21" y="4059"/>
            <a:chExt cx="1046" cy="271"/>
          </a:xfrm>
        </p:grpSpPr>
        <p:sp>
          <p:nvSpPr>
            <p:cNvPr id="3" name="AutoShape 3"/>
            <p:cNvSpPr>
              <a:spLocks noChangeAspect="1" noChangeArrowheads="1" noTextEdit="1"/>
            </p:cNvSpPr>
            <p:nvPr userDrawn="1"/>
          </p:nvSpPr>
          <p:spPr bwMode="auto">
            <a:xfrm>
              <a:off x="21" y="4059"/>
              <a:ext cx="1046" cy="27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solidFill>
                  <a:schemeClr val="tx1">
                    <a:alpha val="0"/>
                  </a:schemeClr>
                </a:solidFill>
              </a:endParaRPr>
            </a:p>
          </p:txBody>
        </p:sp>
        <p:sp>
          <p:nvSpPr>
            <p:cNvPr id="6" name="Freeform 5"/>
            <p:cNvSpPr>
              <a:spLocks noEditPoints="1"/>
            </p:cNvSpPr>
            <p:nvPr userDrawn="1"/>
          </p:nvSpPr>
          <p:spPr bwMode="auto">
            <a:xfrm>
              <a:off x="125" y="4168"/>
              <a:ext cx="838" cy="51"/>
            </a:xfrm>
            <a:custGeom>
              <a:avLst/>
              <a:gdLst>
                <a:gd name="T0" fmla="*/ 1055 w 21137"/>
                <a:gd name="T1" fmla="*/ 1285 h 1300"/>
                <a:gd name="T2" fmla="*/ 0 w 21137"/>
                <a:gd name="T3" fmla="*/ 1285 h 1300"/>
                <a:gd name="T4" fmla="*/ 417 w 21137"/>
                <a:gd name="T5" fmla="*/ 748 h 1300"/>
                <a:gd name="T6" fmla="*/ 1860 w 21137"/>
                <a:gd name="T7" fmla="*/ 1119 h 1300"/>
                <a:gd name="T8" fmla="*/ 1678 w 21137"/>
                <a:gd name="T9" fmla="*/ 16 h 1300"/>
                <a:gd name="T10" fmla="*/ 4021 w 21137"/>
                <a:gd name="T11" fmla="*/ 1290 h 1300"/>
                <a:gd name="T12" fmla="*/ 2636 w 21137"/>
                <a:gd name="T13" fmla="*/ 16 h 1300"/>
                <a:gd name="T14" fmla="*/ 3693 w 21137"/>
                <a:gd name="T15" fmla="*/ 16 h 1300"/>
                <a:gd name="T16" fmla="*/ 5470 w 21137"/>
                <a:gd name="T17" fmla="*/ 9 h 1300"/>
                <a:gd name="T18" fmla="*/ 5143 w 21137"/>
                <a:gd name="T19" fmla="*/ 909 h 1300"/>
                <a:gd name="T20" fmla="*/ 5610 w 21137"/>
                <a:gd name="T21" fmla="*/ 748 h 1300"/>
                <a:gd name="T22" fmla="*/ 7109 w 21137"/>
                <a:gd name="T23" fmla="*/ 16 h 1300"/>
                <a:gd name="T24" fmla="*/ 6675 w 21137"/>
                <a:gd name="T25" fmla="*/ 1285 h 1300"/>
                <a:gd name="T26" fmla="*/ 6765 w 21137"/>
                <a:gd name="T27" fmla="*/ 453 h 1300"/>
                <a:gd name="T28" fmla="*/ 7796 w 21137"/>
                <a:gd name="T29" fmla="*/ 514 h 1300"/>
                <a:gd name="T30" fmla="*/ 8407 w 21137"/>
                <a:gd name="T31" fmla="*/ 89 h 1300"/>
                <a:gd name="T32" fmla="*/ 7908 w 21137"/>
                <a:gd name="T33" fmla="*/ 309 h 1300"/>
                <a:gd name="T34" fmla="*/ 8457 w 21137"/>
                <a:gd name="T35" fmla="*/ 956 h 1300"/>
                <a:gd name="T36" fmla="*/ 7746 w 21137"/>
                <a:gd name="T37" fmla="*/ 953 h 1300"/>
                <a:gd name="T38" fmla="*/ 8119 w 21137"/>
                <a:gd name="T39" fmla="*/ 754 h 1300"/>
                <a:gd name="T40" fmla="*/ 10671 w 21137"/>
                <a:gd name="T41" fmla="*/ 1119 h 1300"/>
                <a:gd name="T42" fmla="*/ 11202 w 21137"/>
                <a:gd name="T43" fmla="*/ 16 h 1300"/>
                <a:gd name="T44" fmla="*/ 11383 w 21137"/>
                <a:gd name="T45" fmla="*/ 565 h 1300"/>
                <a:gd name="T46" fmla="*/ 11383 w 21137"/>
                <a:gd name="T47" fmla="*/ 1122 h 1300"/>
                <a:gd name="T48" fmla="*/ 11202 w 21137"/>
                <a:gd name="T49" fmla="*/ 16 h 1300"/>
                <a:gd name="T50" fmla="*/ 13458 w 21137"/>
                <a:gd name="T51" fmla="*/ 1285 h 1300"/>
                <a:gd name="T52" fmla="*/ 12402 w 21137"/>
                <a:gd name="T53" fmla="*/ 1285 h 1300"/>
                <a:gd name="T54" fmla="*/ 12819 w 21137"/>
                <a:gd name="T55" fmla="*/ 748 h 1300"/>
                <a:gd name="T56" fmla="*/ 14478 w 21137"/>
                <a:gd name="T57" fmla="*/ 16 h 1300"/>
                <a:gd name="T58" fmla="*/ 14682 w 21137"/>
                <a:gd name="T59" fmla="*/ 682 h 1300"/>
                <a:gd name="T60" fmla="*/ 15138 w 21137"/>
                <a:gd name="T61" fmla="*/ 1285 h 1300"/>
                <a:gd name="T62" fmla="*/ 14820 w 21137"/>
                <a:gd name="T63" fmla="*/ 1136 h 1300"/>
                <a:gd name="T64" fmla="*/ 14516 w 21137"/>
                <a:gd name="T65" fmla="*/ 754 h 1300"/>
                <a:gd name="T66" fmla="*/ 14160 w 21137"/>
                <a:gd name="T67" fmla="*/ 1285 h 1300"/>
                <a:gd name="T68" fmla="*/ 14411 w 21137"/>
                <a:gd name="T69" fmla="*/ 572 h 1300"/>
                <a:gd name="T70" fmla="*/ 14677 w 21137"/>
                <a:gd name="T71" fmla="*/ 260 h 1300"/>
                <a:gd name="T72" fmla="*/ 16830 w 21137"/>
                <a:gd name="T73" fmla="*/ 16 h 1300"/>
                <a:gd name="T74" fmla="*/ 15827 w 21137"/>
                <a:gd name="T75" fmla="*/ 1285 h 1300"/>
                <a:gd name="T76" fmla="*/ 16658 w 21137"/>
                <a:gd name="T77" fmla="*/ 1002 h 1300"/>
                <a:gd name="T78" fmla="*/ 17658 w 21137"/>
                <a:gd name="T79" fmla="*/ 1285 h 1300"/>
                <a:gd name="T80" fmla="*/ 19493 w 21137"/>
                <a:gd name="T81" fmla="*/ 16 h 1300"/>
                <a:gd name="T82" fmla="*/ 18488 w 21137"/>
                <a:gd name="T83" fmla="*/ 1285 h 1300"/>
                <a:gd name="T84" fmla="*/ 19320 w 21137"/>
                <a:gd name="T85" fmla="*/ 1002 h 1300"/>
                <a:gd name="T86" fmla="*/ 21137 w 21137"/>
                <a:gd name="T87" fmla="*/ 1198 h 1300"/>
                <a:gd name="T88" fmla="*/ 20176 w 21137"/>
                <a:gd name="T89" fmla="*/ 189 h 1300"/>
                <a:gd name="T90" fmla="*/ 21112 w 21137"/>
                <a:gd name="T91" fmla="*/ 293 h 1300"/>
                <a:gd name="T92" fmla="*/ 20311 w 21137"/>
                <a:gd name="T93" fmla="*/ 1004 h 1300"/>
                <a:gd name="T94" fmla="*/ 20956 w 21137"/>
                <a:gd name="T95" fmla="*/ 821 h 1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137" h="1300">
                  <a:moveTo>
                    <a:pt x="545" y="9"/>
                  </a:moveTo>
                  <a:cubicBezTo>
                    <a:pt x="672" y="9"/>
                    <a:pt x="672" y="9"/>
                    <a:pt x="672" y="9"/>
                  </a:cubicBezTo>
                  <a:cubicBezTo>
                    <a:pt x="1241" y="1285"/>
                    <a:pt x="1241" y="1285"/>
                    <a:pt x="1241" y="1285"/>
                  </a:cubicBezTo>
                  <a:cubicBezTo>
                    <a:pt x="1055" y="1285"/>
                    <a:pt x="1055" y="1285"/>
                    <a:pt x="1055" y="1285"/>
                  </a:cubicBezTo>
                  <a:cubicBezTo>
                    <a:pt x="886" y="909"/>
                    <a:pt x="886" y="909"/>
                    <a:pt x="886" y="909"/>
                  </a:cubicBezTo>
                  <a:cubicBezTo>
                    <a:pt x="345" y="909"/>
                    <a:pt x="345" y="909"/>
                    <a:pt x="345" y="909"/>
                  </a:cubicBezTo>
                  <a:cubicBezTo>
                    <a:pt x="186" y="1285"/>
                    <a:pt x="186" y="1285"/>
                    <a:pt x="186" y="1285"/>
                  </a:cubicBezTo>
                  <a:cubicBezTo>
                    <a:pt x="0" y="1285"/>
                    <a:pt x="0" y="1285"/>
                    <a:pt x="0" y="1285"/>
                  </a:cubicBezTo>
                  <a:lnTo>
                    <a:pt x="545" y="9"/>
                  </a:lnTo>
                  <a:close/>
                  <a:moveTo>
                    <a:pt x="812" y="748"/>
                  </a:moveTo>
                  <a:cubicBezTo>
                    <a:pt x="607" y="287"/>
                    <a:pt x="607" y="287"/>
                    <a:pt x="607" y="287"/>
                  </a:cubicBezTo>
                  <a:cubicBezTo>
                    <a:pt x="417" y="748"/>
                    <a:pt x="417" y="748"/>
                    <a:pt x="417" y="748"/>
                  </a:cubicBezTo>
                  <a:lnTo>
                    <a:pt x="812" y="748"/>
                  </a:lnTo>
                  <a:close/>
                  <a:moveTo>
                    <a:pt x="1678" y="16"/>
                  </a:moveTo>
                  <a:cubicBezTo>
                    <a:pt x="1860" y="16"/>
                    <a:pt x="1860" y="16"/>
                    <a:pt x="1860" y="16"/>
                  </a:cubicBezTo>
                  <a:cubicBezTo>
                    <a:pt x="1860" y="1119"/>
                    <a:pt x="1860" y="1119"/>
                    <a:pt x="1860" y="1119"/>
                  </a:cubicBezTo>
                  <a:cubicBezTo>
                    <a:pt x="2431" y="1119"/>
                    <a:pt x="2431" y="1119"/>
                    <a:pt x="2431" y="1119"/>
                  </a:cubicBezTo>
                  <a:cubicBezTo>
                    <a:pt x="2431" y="1285"/>
                    <a:pt x="2431" y="1285"/>
                    <a:pt x="2431" y="1285"/>
                  </a:cubicBezTo>
                  <a:cubicBezTo>
                    <a:pt x="1678" y="1285"/>
                    <a:pt x="1678" y="1285"/>
                    <a:pt x="1678" y="1285"/>
                  </a:cubicBezTo>
                  <a:lnTo>
                    <a:pt x="1678" y="16"/>
                  </a:lnTo>
                  <a:close/>
                  <a:moveTo>
                    <a:pt x="4392" y="16"/>
                  </a:moveTo>
                  <a:cubicBezTo>
                    <a:pt x="4573" y="16"/>
                    <a:pt x="4573" y="16"/>
                    <a:pt x="4573" y="16"/>
                  </a:cubicBezTo>
                  <a:cubicBezTo>
                    <a:pt x="4061" y="1290"/>
                    <a:pt x="4061" y="1290"/>
                    <a:pt x="4061" y="1290"/>
                  </a:cubicBezTo>
                  <a:cubicBezTo>
                    <a:pt x="4021" y="1290"/>
                    <a:pt x="4021" y="1290"/>
                    <a:pt x="4021" y="1290"/>
                  </a:cubicBezTo>
                  <a:cubicBezTo>
                    <a:pt x="3606" y="258"/>
                    <a:pt x="3606" y="258"/>
                    <a:pt x="3606" y="258"/>
                  </a:cubicBezTo>
                  <a:cubicBezTo>
                    <a:pt x="3187" y="1290"/>
                    <a:pt x="3187" y="1290"/>
                    <a:pt x="3187" y="1290"/>
                  </a:cubicBezTo>
                  <a:cubicBezTo>
                    <a:pt x="3147" y="1290"/>
                    <a:pt x="3147" y="1290"/>
                    <a:pt x="3147" y="1290"/>
                  </a:cubicBezTo>
                  <a:cubicBezTo>
                    <a:pt x="2636" y="16"/>
                    <a:pt x="2636" y="16"/>
                    <a:pt x="2636" y="16"/>
                  </a:cubicBezTo>
                  <a:cubicBezTo>
                    <a:pt x="2819" y="16"/>
                    <a:pt x="2819" y="16"/>
                    <a:pt x="2819" y="16"/>
                  </a:cubicBezTo>
                  <a:cubicBezTo>
                    <a:pt x="3168" y="891"/>
                    <a:pt x="3168" y="891"/>
                    <a:pt x="3168" y="891"/>
                  </a:cubicBezTo>
                  <a:cubicBezTo>
                    <a:pt x="3521" y="16"/>
                    <a:pt x="3521" y="16"/>
                    <a:pt x="3521" y="16"/>
                  </a:cubicBezTo>
                  <a:cubicBezTo>
                    <a:pt x="3693" y="16"/>
                    <a:pt x="3693" y="16"/>
                    <a:pt x="3693" y="16"/>
                  </a:cubicBezTo>
                  <a:cubicBezTo>
                    <a:pt x="4047" y="891"/>
                    <a:pt x="4047" y="891"/>
                    <a:pt x="4047" y="891"/>
                  </a:cubicBezTo>
                  <a:lnTo>
                    <a:pt x="4392" y="16"/>
                  </a:lnTo>
                  <a:close/>
                  <a:moveTo>
                    <a:pt x="5343" y="9"/>
                  </a:moveTo>
                  <a:cubicBezTo>
                    <a:pt x="5470" y="9"/>
                    <a:pt x="5470" y="9"/>
                    <a:pt x="5470" y="9"/>
                  </a:cubicBezTo>
                  <a:cubicBezTo>
                    <a:pt x="6039" y="1285"/>
                    <a:pt x="6039" y="1285"/>
                    <a:pt x="6039" y="1285"/>
                  </a:cubicBezTo>
                  <a:cubicBezTo>
                    <a:pt x="5853" y="1285"/>
                    <a:pt x="5853" y="1285"/>
                    <a:pt x="5853" y="1285"/>
                  </a:cubicBezTo>
                  <a:cubicBezTo>
                    <a:pt x="5685" y="909"/>
                    <a:pt x="5685" y="909"/>
                    <a:pt x="5685" y="909"/>
                  </a:cubicBezTo>
                  <a:cubicBezTo>
                    <a:pt x="5143" y="909"/>
                    <a:pt x="5143" y="909"/>
                    <a:pt x="5143" y="909"/>
                  </a:cubicBezTo>
                  <a:cubicBezTo>
                    <a:pt x="4984" y="1285"/>
                    <a:pt x="4984" y="1285"/>
                    <a:pt x="4984" y="1285"/>
                  </a:cubicBezTo>
                  <a:cubicBezTo>
                    <a:pt x="4798" y="1285"/>
                    <a:pt x="4798" y="1285"/>
                    <a:pt x="4798" y="1285"/>
                  </a:cubicBezTo>
                  <a:lnTo>
                    <a:pt x="5343" y="9"/>
                  </a:lnTo>
                  <a:close/>
                  <a:moveTo>
                    <a:pt x="5610" y="748"/>
                  </a:moveTo>
                  <a:cubicBezTo>
                    <a:pt x="5405" y="287"/>
                    <a:pt x="5405" y="287"/>
                    <a:pt x="5405" y="287"/>
                  </a:cubicBezTo>
                  <a:cubicBezTo>
                    <a:pt x="5215" y="748"/>
                    <a:pt x="5215" y="748"/>
                    <a:pt x="5215" y="748"/>
                  </a:cubicBezTo>
                  <a:lnTo>
                    <a:pt x="5610" y="748"/>
                  </a:lnTo>
                  <a:close/>
                  <a:moveTo>
                    <a:pt x="7109" y="16"/>
                  </a:moveTo>
                  <a:cubicBezTo>
                    <a:pt x="7330" y="16"/>
                    <a:pt x="7330" y="16"/>
                    <a:pt x="7330" y="16"/>
                  </a:cubicBezTo>
                  <a:cubicBezTo>
                    <a:pt x="6861" y="614"/>
                    <a:pt x="6861" y="614"/>
                    <a:pt x="6861" y="614"/>
                  </a:cubicBezTo>
                  <a:cubicBezTo>
                    <a:pt x="6861" y="1285"/>
                    <a:pt x="6861" y="1285"/>
                    <a:pt x="6861" y="1285"/>
                  </a:cubicBezTo>
                  <a:cubicBezTo>
                    <a:pt x="6675" y="1285"/>
                    <a:pt x="6675" y="1285"/>
                    <a:pt x="6675" y="1285"/>
                  </a:cubicBezTo>
                  <a:cubicBezTo>
                    <a:pt x="6675" y="614"/>
                    <a:pt x="6675" y="614"/>
                    <a:pt x="6675" y="614"/>
                  </a:cubicBezTo>
                  <a:cubicBezTo>
                    <a:pt x="6206" y="16"/>
                    <a:pt x="6206" y="16"/>
                    <a:pt x="6206" y="16"/>
                  </a:cubicBezTo>
                  <a:cubicBezTo>
                    <a:pt x="6426" y="16"/>
                    <a:pt x="6426" y="16"/>
                    <a:pt x="6426" y="16"/>
                  </a:cubicBezTo>
                  <a:cubicBezTo>
                    <a:pt x="6765" y="453"/>
                    <a:pt x="6765" y="453"/>
                    <a:pt x="6765" y="453"/>
                  </a:cubicBezTo>
                  <a:lnTo>
                    <a:pt x="7109" y="16"/>
                  </a:lnTo>
                  <a:close/>
                  <a:moveTo>
                    <a:pt x="8119" y="754"/>
                  </a:moveTo>
                  <a:cubicBezTo>
                    <a:pt x="7981" y="670"/>
                    <a:pt x="7981" y="670"/>
                    <a:pt x="7981" y="670"/>
                  </a:cubicBezTo>
                  <a:cubicBezTo>
                    <a:pt x="7894" y="617"/>
                    <a:pt x="7833" y="565"/>
                    <a:pt x="7796" y="514"/>
                  </a:cubicBezTo>
                  <a:cubicBezTo>
                    <a:pt x="7759" y="463"/>
                    <a:pt x="7741" y="404"/>
                    <a:pt x="7741" y="337"/>
                  </a:cubicBezTo>
                  <a:cubicBezTo>
                    <a:pt x="7741" y="236"/>
                    <a:pt x="7776" y="157"/>
                    <a:pt x="7845" y="93"/>
                  </a:cubicBezTo>
                  <a:cubicBezTo>
                    <a:pt x="7914" y="31"/>
                    <a:pt x="8005" y="0"/>
                    <a:pt x="8115" y="0"/>
                  </a:cubicBezTo>
                  <a:cubicBezTo>
                    <a:pt x="8221" y="0"/>
                    <a:pt x="8318" y="30"/>
                    <a:pt x="8407" y="89"/>
                  </a:cubicBezTo>
                  <a:cubicBezTo>
                    <a:pt x="8407" y="295"/>
                    <a:pt x="8407" y="295"/>
                    <a:pt x="8407" y="295"/>
                  </a:cubicBezTo>
                  <a:cubicBezTo>
                    <a:pt x="8315" y="208"/>
                    <a:pt x="8217" y="164"/>
                    <a:pt x="8112" y="164"/>
                  </a:cubicBezTo>
                  <a:cubicBezTo>
                    <a:pt x="8052" y="164"/>
                    <a:pt x="8004" y="177"/>
                    <a:pt x="7965" y="204"/>
                  </a:cubicBezTo>
                  <a:cubicBezTo>
                    <a:pt x="7927" y="232"/>
                    <a:pt x="7908" y="267"/>
                    <a:pt x="7908" y="309"/>
                  </a:cubicBezTo>
                  <a:cubicBezTo>
                    <a:pt x="7908" y="348"/>
                    <a:pt x="7922" y="384"/>
                    <a:pt x="7950" y="416"/>
                  </a:cubicBezTo>
                  <a:cubicBezTo>
                    <a:pt x="7979" y="450"/>
                    <a:pt x="8023" y="485"/>
                    <a:pt x="8086" y="521"/>
                  </a:cubicBezTo>
                  <a:cubicBezTo>
                    <a:pt x="8224" y="603"/>
                    <a:pt x="8224" y="603"/>
                    <a:pt x="8224" y="603"/>
                  </a:cubicBezTo>
                  <a:cubicBezTo>
                    <a:pt x="8379" y="696"/>
                    <a:pt x="8457" y="813"/>
                    <a:pt x="8457" y="956"/>
                  </a:cubicBezTo>
                  <a:cubicBezTo>
                    <a:pt x="8457" y="1057"/>
                    <a:pt x="8423" y="1141"/>
                    <a:pt x="8355" y="1204"/>
                  </a:cubicBezTo>
                  <a:cubicBezTo>
                    <a:pt x="8287" y="1268"/>
                    <a:pt x="8198" y="1300"/>
                    <a:pt x="8089" y="1300"/>
                  </a:cubicBezTo>
                  <a:cubicBezTo>
                    <a:pt x="7964" y="1300"/>
                    <a:pt x="7849" y="1261"/>
                    <a:pt x="7746" y="1185"/>
                  </a:cubicBezTo>
                  <a:cubicBezTo>
                    <a:pt x="7746" y="953"/>
                    <a:pt x="7746" y="953"/>
                    <a:pt x="7746" y="953"/>
                  </a:cubicBezTo>
                  <a:cubicBezTo>
                    <a:pt x="7845" y="1077"/>
                    <a:pt x="7958" y="1140"/>
                    <a:pt x="8087" y="1140"/>
                  </a:cubicBezTo>
                  <a:cubicBezTo>
                    <a:pt x="8144" y="1140"/>
                    <a:pt x="8192" y="1124"/>
                    <a:pt x="8229" y="1092"/>
                  </a:cubicBezTo>
                  <a:cubicBezTo>
                    <a:pt x="8267" y="1061"/>
                    <a:pt x="8286" y="1021"/>
                    <a:pt x="8286" y="973"/>
                  </a:cubicBezTo>
                  <a:cubicBezTo>
                    <a:pt x="8286" y="896"/>
                    <a:pt x="8230" y="823"/>
                    <a:pt x="8119" y="754"/>
                  </a:cubicBezTo>
                  <a:moveTo>
                    <a:pt x="9917" y="16"/>
                  </a:moveTo>
                  <a:cubicBezTo>
                    <a:pt x="10099" y="16"/>
                    <a:pt x="10099" y="16"/>
                    <a:pt x="10099" y="16"/>
                  </a:cubicBezTo>
                  <a:cubicBezTo>
                    <a:pt x="10099" y="1119"/>
                    <a:pt x="10099" y="1119"/>
                    <a:pt x="10099" y="1119"/>
                  </a:cubicBezTo>
                  <a:cubicBezTo>
                    <a:pt x="10671" y="1119"/>
                    <a:pt x="10671" y="1119"/>
                    <a:pt x="10671" y="1119"/>
                  </a:cubicBezTo>
                  <a:cubicBezTo>
                    <a:pt x="10671" y="1285"/>
                    <a:pt x="10671" y="1285"/>
                    <a:pt x="10671" y="1285"/>
                  </a:cubicBezTo>
                  <a:cubicBezTo>
                    <a:pt x="9917" y="1285"/>
                    <a:pt x="9917" y="1285"/>
                    <a:pt x="9917" y="1285"/>
                  </a:cubicBezTo>
                  <a:lnTo>
                    <a:pt x="9917" y="16"/>
                  </a:lnTo>
                  <a:close/>
                  <a:moveTo>
                    <a:pt x="11202" y="16"/>
                  </a:moveTo>
                  <a:cubicBezTo>
                    <a:pt x="11921" y="16"/>
                    <a:pt x="11921" y="16"/>
                    <a:pt x="11921" y="16"/>
                  </a:cubicBezTo>
                  <a:cubicBezTo>
                    <a:pt x="11921" y="177"/>
                    <a:pt x="11921" y="177"/>
                    <a:pt x="11921" y="177"/>
                  </a:cubicBezTo>
                  <a:cubicBezTo>
                    <a:pt x="11383" y="177"/>
                    <a:pt x="11383" y="177"/>
                    <a:pt x="11383" y="177"/>
                  </a:cubicBezTo>
                  <a:cubicBezTo>
                    <a:pt x="11383" y="565"/>
                    <a:pt x="11383" y="565"/>
                    <a:pt x="11383" y="565"/>
                  </a:cubicBezTo>
                  <a:cubicBezTo>
                    <a:pt x="11903" y="565"/>
                    <a:pt x="11903" y="565"/>
                    <a:pt x="11903" y="565"/>
                  </a:cubicBezTo>
                  <a:cubicBezTo>
                    <a:pt x="11903" y="727"/>
                    <a:pt x="11903" y="727"/>
                    <a:pt x="11903" y="727"/>
                  </a:cubicBezTo>
                  <a:cubicBezTo>
                    <a:pt x="11383" y="727"/>
                    <a:pt x="11383" y="727"/>
                    <a:pt x="11383" y="727"/>
                  </a:cubicBezTo>
                  <a:cubicBezTo>
                    <a:pt x="11383" y="1122"/>
                    <a:pt x="11383" y="1122"/>
                    <a:pt x="11383" y="1122"/>
                  </a:cubicBezTo>
                  <a:cubicBezTo>
                    <a:pt x="11939" y="1122"/>
                    <a:pt x="11939" y="1122"/>
                    <a:pt x="11939" y="1122"/>
                  </a:cubicBezTo>
                  <a:cubicBezTo>
                    <a:pt x="11939" y="1283"/>
                    <a:pt x="11939" y="1283"/>
                    <a:pt x="11939" y="1283"/>
                  </a:cubicBezTo>
                  <a:cubicBezTo>
                    <a:pt x="11202" y="1283"/>
                    <a:pt x="11202" y="1283"/>
                    <a:pt x="11202" y="1283"/>
                  </a:cubicBezTo>
                  <a:lnTo>
                    <a:pt x="11202" y="16"/>
                  </a:lnTo>
                  <a:close/>
                  <a:moveTo>
                    <a:pt x="12946" y="9"/>
                  </a:moveTo>
                  <a:cubicBezTo>
                    <a:pt x="13075" y="9"/>
                    <a:pt x="13075" y="9"/>
                    <a:pt x="13075" y="9"/>
                  </a:cubicBezTo>
                  <a:cubicBezTo>
                    <a:pt x="13643" y="1285"/>
                    <a:pt x="13643" y="1285"/>
                    <a:pt x="13643" y="1285"/>
                  </a:cubicBezTo>
                  <a:cubicBezTo>
                    <a:pt x="13458" y="1285"/>
                    <a:pt x="13458" y="1285"/>
                    <a:pt x="13458" y="1285"/>
                  </a:cubicBezTo>
                  <a:cubicBezTo>
                    <a:pt x="13288" y="909"/>
                    <a:pt x="13288" y="909"/>
                    <a:pt x="13288" y="909"/>
                  </a:cubicBezTo>
                  <a:cubicBezTo>
                    <a:pt x="12746" y="909"/>
                    <a:pt x="12746" y="909"/>
                    <a:pt x="12746" y="909"/>
                  </a:cubicBezTo>
                  <a:cubicBezTo>
                    <a:pt x="12588" y="1285"/>
                    <a:pt x="12588" y="1285"/>
                    <a:pt x="12588" y="1285"/>
                  </a:cubicBezTo>
                  <a:cubicBezTo>
                    <a:pt x="12402" y="1285"/>
                    <a:pt x="12402" y="1285"/>
                    <a:pt x="12402" y="1285"/>
                  </a:cubicBezTo>
                  <a:lnTo>
                    <a:pt x="12946" y="9"/>
                  </a:lnTo>
                  <a:close/>
                  <a:moveTo>
                    <a:pt x="13214" y="748"/>
                  </a:moveTo>
                  <a:cubicBezTo>
                    <a:pt x="13009" y="287"/>
                    <a:pt x="13009" y="287"/>
                    <a:pt x="13009" y="287"/>
                  </a:cubicBezTo>
                  <a:cubicBezTo>
                    <a:pt x="12819" y="748"/>
                    <a:pt x="12819" y="748"/>
                    <a:pt x="12819" y="748"/>
                  </a:cubicBezTo>
                  <a:lnTo>
                    <a:pt x="13214" y="748"/>
                  </a:lnTo>
                  <a:close/>
                  <a:moveTo>
                    <a:pt x="14160" y="1285"/>
                  </a:moveTo>
                  <a:cubicBezTo>
                    <a:pt x="14160" y="16"/>
                    <a:pt x="14160" y="16"/>
                    <a:pt x="14160" y="16"/>
                  </a:cubicBezTo>
                  <a:cubicBezTo>
                    <a:pt x="14478" y="16"/>
                    <a:pt x="14478" y="16"/>
                    <a:pt x="14478" y="16"/>
                  </a:cubicBezTo>
                  <a:cubicBezTo>
                    <a:pt x="14606" y="16"/>
                    <a:pt x="14708" y="48"/>
                    <a:pt x="14784" y="112"/>
                  </a:cubicBezTo>
                  <a:cubicBezTo>
                    <a:pt x="14859" y="175"/>
                    <a:pt x="14896" y="261"/>
                    <a:pt x="14896" y="369"/>
                  </a:cubicBezTo>
                  <a:cubicBezTo>
                    <a:pt x="14896" y="444"/>
                    <a:pt x="14878" y="507"/>
                    <a:pt x="14841" y="560"/>
                  </a:cubicBezTo>
                  <a:cubicBezTo>
                    <a:pt x="14804" y="616"/>
                    <a:pt x="14751" y="655"/>
                    <a:pt x="14682" y="682"/>
                  </a:cubicBezTo>
                  <a:cubicBezTo>
                    <a:pt x="14723" y="708"/>
                    <a:pt x="14762" y="745"/>
                    <a:pt x="14801" y="791"/>
                  </a:cubicBezTo>
                  <a:cubicBezTo>
                    <a:pt x="14840" y="837"/>
                    <a:pt x="14895" y="917"/>
                    <a:pt x="14964" y="1031"/>
                  </a:cubicBezTo>
                  <a:cubicBezTo>
                    <a:pt x="15008" y="1103"/>
                    <a:pt x="15045" y="1158"/>
                    <a:pt x="15071" y="1195"/>
                  </a:cubicBezTo>
                  <a:cubicBezTo>
                    <a:pt x="15138" y="1285"/>
                    <a:pt x="15138" y="1285"/>
                    <a:pt x="15138" y="1285"/>
                  </a:cubicBezTo>
                  <a:cubicBezTo>
                    <a:pt x="14922" y="1285"/>
                    <a:pt x="14922" y="1285"/>
                    <a:pt x="14922" y="1285"/>
                  </a:cubicBezTo>
                  <a:cubicBezTo>
                    <a:pt x="14867" y="1201"/>
                    <a:pt x="14867" y="1201"/>
                    <a:pt x="14867" y="1201"/>
                  </a:cubicBezTo>
                  <a:cubicBezTo>
                    <a:pt x="14865" y="1199"/>
                    <a:pt x="14861" y="1193"/>
                    <a:pt x="14856" y="1186"/>
                  </a:cubicBezTo>
                  <a:cubicBezTo>
                    <a:pt x="14820" y="1136"/>
                    <a:pt x="14820" y="1136"/>
                    <a:pt x="14820" y="1136"/>
                  </a:cubicBezTo>
                  <a:cubicBezTo>
                    <a:pt x="14764" y="1043"/>
                    <a:pt x="14764" y="1043"/>
                    <a:pt x="14764" y="1043"/>
                  </a:cubicBezTo>
                  <a:cubicBezTo>
                    <a:pt x="14704" y="944"/>
                    <a:pt x="14704" y="944"/>
                    <a:pt x="14704" y="944"/>
                  </a:cubicBezTo>
                  <a:cubicBezTo>
                    <a:pt x="14666" y="893"/>
                    <a:pt x="14631" y="851"/>
                    <a:pt x="14600" y="820"/>
                  </a:cubicBezTo>
                  <a:cubicBezTo>
                    <a:pt x="14569" y="788"/>
                    <a:pt x="14541" y="767"/>
                    <a:pt x="14516" y="754"/>
                  </a:cubicBezTo>
                  <a:cubicBezTo>
                    <a:pt x="14490" y="740"/>
                    <a:pt x="14449" y="733"/>
                    <a:pt x="14389" y="733"/>
                  </a:cubicBezTo>
                  <a:cubicBezTo>
                    <a:pt x="14342" y="733"/>
                    <a:pt x="14342" y="733"/>
                    <a:pt x="14342" y="733"/>
                  </a:cubicBezTo>
                  <a:cubicBezTo>
                    <a:pt x="14342" y="1285"/>
                    <a:pt x="14342" y="1285"/>
                    <a:pt x="14342" y="1285"/>
                  </a:cubicBezTo>
                  <a:lnTo>
                    <a:pt x="14160" y="1285"/>
                  </a:lnTo>
                  <a:close/>
                  <a:moveTo>
                    <a:pt x="14396" y="170"/>
                  </a:moveTo>
                  <a:cubicBezTo>
                    <a:pt x="14342" y="170"/>
                    <a:pt x="14342" y="170"/>
                    <a:pt x="14342" y="170"/>
                  </a:cubicBezTo>
                  <a:cubicBezTo>
                    <a:pt x="14342" y="572"/>
                    <a:pt x="14342" y="572"/>
                    <a:pt x="14342" y="572"/>
                  </a:cubicBezTo>
                  <a:cubicBezTo>
                    <a:pt x="14411" y="572"/>
                    <a:pt x="14411" y="572"/>
                    <a:pt x="14411" y="572"/>
                  </a:cubicBezTo>
                  <a:cubicBezTo>
                    <a:pt x="14503" y="572"/>
                    <a:pt x="14566" y="564"/>
                    <a:pt x="14600" y="548"/>
                  </a:cubicBezTo>
                  <a:cubicBezTo>
                    <a:pt x="14634" y="531"/>
                    <a:pt x="14661" y="508"/>
                    <a:pt x="14680" y="476"/>
                  </a:cubicBezTo>
                  <a:cubicBezTo>
                    <a:pt x="14699" y="445"/>
                    <a:pt x="14709" y="408"/>
                    <a:pt x="14709" y="368"/>
                  </a:cubicBezTo>
                  <a:cubicBezTo>
                    <a:pt x="14709" y="327"/>
                    <a:pt x="14698" y="292"/>
                    <a:pt x="14677" y="260"/>
                  </a:cubicBezTo>
                  <a:cubicBezTo>
                    <a:pt x="14655" y="227"/>
                    <a:pt x="14626" y="204"/>
                    <a:pt x="14587" y="191"/>
                  </a:cubicBezTo>
                  <a:cubicBezTo>
                    <a:pt x="14548" y="177"/>
                    <a:pt x="14485" y="170"/>
                    <a:pt x="14396" y="170"/>
                  </a:cubicBezTo>
                  <a:moveTo>
                    <a:pt x="16658" y="16"/>
                  </a:moveTo>
                  <a:cubicBezTo>
                    <a:pt x="16830" y="16"/>
                    <a:pt x="16830" y="16"/>
                    <a:pt x="16830" y="16"/>
                  </a:cubicBezTo>
                  <a:cubicBezTo>
                    <a:pt x="16830" y="1285"/>
                    <a:pt x="16830" y="1285"/>
                    <a:pt x="16830" y="1285"/>
                  </a:cubicBezTo>
                  <a:cubicBezTo>
                    <a:pt x="16675" y="1285"/>
                    <a:pt x="16675" y="1285"/>
                    <a:pt x="16675" y="1285"/>
                  </a:cubicBezTo>
                  <a:cubicBezTo>
                    <a:pt x="15827" y="308"/>
                    <a:pt x="15827" y="308"/>
                    <a:pt x="15827" y="308"/>
                  </a:cubicBezTo>
                  <a:cubicBezTo>
                    <a:pt x="15827" y="1285"/>
                    <a:pt x="15827" y="1285"/>
                    <a:pt x="15827" y="1285"/>
                  </a:cubicBezTo>
                  <a:cubicBezTo>
                    <a:pt x="15656" y="1285"/>
                    <a:pt x="15656" y="1285"/>
                    <a:pt x="15656" y="1285"/>
                  </a:cubicBezTo>
                  <a:cubicBezTo>
                    <a:pt x="15656" y="16"/>
                    <a:pt x="15656" y="16"/>
                    <a:pt x="15656" y="16"/>
                  </a:cubicBezTo>
                  <a:cubicBezTo>
                    <a:pt x="15803" y="16"/>
                    <a:pt x="15803" y="16"/>
                    <a:pt x="15803" y="16"/>
                  </a:cubicBezTo>
                  <a:cubicBezTo>
                    <a:pt x="16658" y="1002"/>
                    <a:pt x="16658" y="1002"/>
                    <a:pt x="16658" y="1002"/>
                  </a:cubicBezTo>
                  <a:lnTo>
                    <a:pt x="16658" y="16"/>
                  </a:lnTo>
                  <a:close/>
                  <a:moveTo>
                    <a:pt x="17477" y="16"/>
                  </a:moveTo>
                  <a:cubicBezTo>
                    <a:pt x="17658" y="16"/>
                    <a:pt x="17658" y="16"/>
                    <a:pt x="17658" y="16"/>
                  </a:cubicBezTo>
                  <a:cubicBezTo>
                    <a:pt x="17658" y="1285"/>
                    <a:pt x="17658" y="1285"/>
                    <a:pt x="17658" y="1285"/>
                  </a:cubicBezTo>
                  <a:cubicBezTo>
                    <a:pt x="17477" y="1285"/>
                    <a:pt x="17477" y="1285"/>
                    <a:pt x="17477" y="1285"/>
                  </a:cubicBezTo>
                  <a:lnTo>
                    <a:pt x="17477" y="16"/>
                  </a:lnTo>
                  <a:close/>
                  <a:moveTo>
                    <a:pt x="19320" y="16"/>
                  </a:moveTo>
                  <a:cubicBezTo>
                    <a:pt x="19493" y="16"/>
                    <a:pt x="19493" y="16"/>
                    <a:pt x="19493" y="16"/>
                  </a:cubicBezTo>
                  <a:cubicBezTo>
                    <a:pt x="19493" y="1285"/>
                    <a:pt x="19493" y="1285"/>
                    <a:pt x="19493" y="1285"/>
                  </a:cubicBezTo>
                  <a:cubicBezTo>
                    <a:pt x="19337" y="1285"/>
                    <a:pt x="19337" y="1285"/>
                    <a:pt x="19337" y="1285"/>
                  </a:cubicBezTo>
                  <a:cubicBezTo>
                    <a:pt x="18488" y="308"/>
                    <a:pt x="18488" y="308"/>
                    <a:pt x="18488" y="308"/>
                  </a:cubicBezTo>
                  <a:cubicBezTo>
                    <a:pt x="18488" y="1285"/>
                    <a:pt x="18488" y="1285"/>
                    <a:pt x="18488" y="1285"/>
                  </a:cubicBezTo>
                  <a:cubicBezTo>
                    <a:pt x="18317" y="1285"/>
                    <a:pt x="18317" y="1285"/>
                    <a:pt x="18317" y="1285"/>
                  </a:cubicBezTo>
                  <a:cubicBezTo>
                    <a:pt x="18317" y="16"/>
                    <a:pt x="18317" y="16"/>
                    <a:pt x="18317" y="16"/>
                  </a:cubicBezTo>
                  <a:cubicBezTo>
                    <a:pt x="18464" y="16"/>
                    <a:pt x="18464" y="16"/>
                    <a:pt x="18464" y="16"/>
                  </a:cubicBezTo>
                  <a:cubicBezTo>
                    <a:pt x="19320" y="1002"/>
                    <a:pt x="19320" y="1002"/>
                    <a:pt x="19320" y="1002"/>
                  </a:cubicBezTo>
                  <a:lnTo>
                    <a:pt x="19320" y="16"/>
                  </a:lnTo>
                  <a:close/>
                  <a:moveTo>
                    <a:pt x="20712" y="659"/>
                  </a:moveTo>
                  <a:cubicBezTo>
                    <a:pt x="21137" y="659"/>
                    <a:pt x="21137" y="659"/>
                    <a:pt x="21137" y="659"/>
                  </a:cubicBezTo>
                  <a:cubicBezTo>
                    <a:pt x="21137" y="1198"/>
                    <a:pt x="21137" y="1198"/>
                    <a:pt x="21137" y="1198"/>
                  </a:cubicBezTo>
                  <a:cubicBezTo>
                    <a:pt x="20981" y="1266"/>
                    <a:pt x="20826" y="1300"/>
                    <a:pt x="20673" y="1300"/>
                  </a:cubicBezTo>
                  <a:cubicBezTo>
                    <a:pt x="20463" y="1300"/>
                    <a:pt x="20294" y="1239"/>
                    <a:pt x="20169" y="1115"/>
                  </a:cubicBezTo>
                  <a:cubicBezTo>
                    <a:pt x="20043" y="994"/>
                    <a:pt x="19980" y="842"/>
                    <a:pt x="19980" y="662"/>
                  </a:cubicBezTo>
                  <a:cubicBezTo>
                    <a:pt x="19980" y="473"/>
                    <a:pt x="20045" y="314"/>
                    <a:pt x="20176" y="189"/>
                  </a:cubicBezTo>
                  <a:cubicBezTo>
                    <a:pt x="20306" y="63"/>
                    <a:pt x="20469" y="0"/>
                    <a:pt x="20666" y="0"/>
                  </a:cubicBezTo>
                  <a:cubicBezTo>
                    <a:pt x="20736" y="0"/>
                    <a:pt x="20804" y="8"/>
                    <a:pt x="20869" y="22"/>
                  </a:cubicBezTo>
                  <a:cubicBezTo>
                    <a:pt x="20933" y="39"/>
                    <a:pt x="21014" y="66"/>
                    <a:pt x="21112" y="109"/>
                  </a:cubicBezTo>
                  <a:cubicBezTo>
                    <a:pt x="21112" y="293"/>
                    <a:pt x="21112" y="293"/>
                    <a:pt x="21112" y="293"/>
                  </a:cubicBezTo>
                  <a:cubicBezTo>
                    <a:pt x="20961" y="205"/>
                    <a:pt x="20811" y="161"/>
                    <a:pt x="20661" y="161"/>
                  </a:cubicBezTo>
                  <a:cubicBezTo>
                    <a:pt x="20523" y="161"/>
                    <a:pt x="20407" y="209"/>
                    <a:pt x="20311" y="303"/>
                  </a:cubicBezTo>
                  <a:cubicBezTo>
                    <a:pt x="20215" y="397"/>
                    <a:pt x="20169" y="514"/>
                    <a:pt x="20169" y="651"/>
                  </a:cubicBezTo>
                  <a:cubicBezTo>
                    <a:pt x="20169" y="795"/>
                    <a:pt x="20215" y="913"/>
                    <a:pt x="20311" y="1004"/>
                  </a:cubicBezTo>
                  <a:cubicBezTo>
                    <a:pt x="20407" y="1096"/>
                    <a:pt x="20528" y="1142"/>
                    <a:pt x="20678" y="1142"/>
                  </a:cubicBezTo>
                  <a:cubicBezTo>
                    <a:pt x="20750" y="1142"/>
                    <a:pt x="20838" y="1125"/>
                    <a:pt x="20939" y="1092"/>
                  </a:cubicBezTo>
                  <a:cubicBezTo>
                    <a:pt x="20956" y="1087"/>
                    <a:pt x="20956" y="1087"/>
                    <a:pt x="20956" y="1087"/>
                  </a:cubicBezTo>
                  <a:cubicBezTo>
                    <a:pt x="20956" y="821"/>
                    <a:pt x="20956" y="821"/>
                    <a:pt x="20956" y="821"/>
                  </a:cubicBezTo>
                  <a:cubicBezTo>
                    <a:pt x="20712" y="821"/>
                    <a:pt x="20712" y="821"/>
                    <a:pt x="20712" y="821"/>
                  </a:cubicBezTo>
                  <a:lnTo>
                    <a:pt x="20712" y="65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dirty="0">
                <a:solidFill>
                  <a:schemeClr val="tx1">
                    <a:alpha val="0"/>
                  </a:schemeClr>
                </a:solidFill>
              </a:endParaRPr>
            </a:p>
          </p:txBody>
        </p:sp>
      </p:grpSp>
      <p:sp>
        <p:nvSpPr>
          <p:cNvPr id="18" name="Text Placeholder 17"/>
          <p:cNvSpPr>
            <a:spLocks noGrp="1"/>
          </p:cNvSpPr>
          <p:nvPr>
            <p:ph type="body" sz="quarter" idx="16" hasCustomPrompt="1"/>
          </p:nvPr>
        </p:nvSpPr>
        <p:spPr>
          <a:xfrm>
            <a:off x="1752600" y="6529254"/>
            <a:ext cx="5867400" cy="187537"/>
          </a:xfrm>
        </p:spPr>
        <p:txBody>
          <a:bodyPr/>
          <a:lstStyle>
            <a:lvl1pPr marL="0" indent="0">
              <a:buNone/>
              <a:defRPr sz="1200" baseline="0"/>
            </a:lvl1pPr>
          </a:lstStyle>
          <a:p>
            <a:pPr lvl="0"/>
            <a:r>
              <a:rPr lang="en-US" dirty="0" smtClean="0"/>
              <a:t>Click to add copyright line</a:t>
            </a:r>
            <a:endParaRPr lang="en-IN" dirty="0"/>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Tree>
    <p:extLst>
      <p:ext uri="{BB962C8B-B14F-4D97-AF65-F5344CB8AC3E}">
        <p14:creationId xmlns:p14="http://schemas.microsoft.com/office/powerpoint/2010/main" val="397608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246D75-CE33-B14A-9463-4FA5E5638241}"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D4841D-44B9-A54C-80F5-9BA34F44ACF0}" type="slidenum">
              <a:rPr lang="en-US" smtClean="0"/>
              <a:t>‹#›</a:t>
            </a:fld>
            <a:endParaRPr lang="en-US"/>
          </a:p>
        </p:txBody>
      </p:sp>
    </p:spTree>
    <p:extLst>
      <p:ext uri="{BB962C8B-B14F-4D97-AF65-F5344CB8AC3E}">
        <p14:creationId xmlns:p14="http://schemas.microsoft.com/office/powerpoint/2010/main" val="425481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246D75-CE33-B14A-9463-4FA5E5638241}"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D4841D-44B9-A54C-80F5-9BA34F44ACF0}" type="slidenum">
              <a:rPr lang="en-US" smtClean="0"/>
              <a:t>‹#›</a:t>
            </a:fld>
            <a:endParaRPr lang="en-US"/>
          </a:p>
        </p:txBody>
      </p:sp>
    </p:spTree>
    <p:extLst>
      <p:ext uri="{BB962C8B-B14F-4D97-AF65-F5344CB8AC3E}">
        <p14:creationId xmlns:p14="http://schemas.microsoft.com/office/powerpoint/2010/main" val="1481062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246D75-CE33-B14A-9463-4FA5E5638241}" type="datetimeFigureOut">
              <a:rPr lang="en-US" smtClean="0"/>
              <a:t>9/12/2018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D4841D-44B9-A54C-80F5-9BA34F44ACF0}" type="slidenum">
              <a:rPr lang="en-US" smtClean="0"/>
              <a:t>‹#›</a:t>
            </a:fld>
            <a:endParaRPr lang="en-US"/>
          </a:p>
        </p:txBody>
      </p:sp>
    </p:spTree>
    <p:extLst>
      <p:ext uri="{BB962C8B-B14F-4D97-AF65-F5344CB8AC3E}">
        <p14:creationId xmlns:p14="http://schemas.microsoft.com/office/powerpoint/2010/main" val="126830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246D75-CE33-B14A-9463-4FA5E5638241}" type="datetimeFigureOut">
              <a:rPr lang="en-US" smtClean="0"/>
              <a:t>9/12/2018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D4841D-44B9-A54C-80F5-9BA34F44ACF0}" type="slidenum">
              <a:rPr lang="en-US" smtClean="0"/>
              <a:t>‹#›</a:t>
            </a:fld>
            <a:endParaRPr lang="en-US"/>
          </a:p>
        </p:txBody>
      </p:sp>
    </p:spTree>
    <p:extLst>
      <p:ext uri="{BB962C8B-B14F-4D97-AF65-F5344CB8AC3E}">
        <p14:creationId xmlns:p14="http://schemas.microsoft.com/office/powerpoint/2010/main" val="1275278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246D75-CE33-B14A-9463-4FA5E5638241}" type="datetimeFigureOut">
              <a:rPr lang="en-US" smtClean="0"/>
              <a:t>9/12/2018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D4841D-44B9-A54C-80F5-9BA34F44ACF0}" type="slidenum">
              <a:rPr lang="en-US" smtClean="0"/>
              <a:t>‹#›</a:t>
            </a:fld>
            <a:endParaRPr lang="en-US"/>
          </a:p>
        </p:txBody>
      </p:sp>
    </p:spTree>
    <p:extLst>
      <p:ext uri="{BB962C8B-B14F-4D97-AF65-F5344CB8AC3E}">
        <p14:creationId xmlns:p14="http://schemas.microsoft.com/office/powerpoint/2010/main" val="2846768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246D75-CE33-B14A-9463-4FA5E5638241}" type="datetimeFigureOut">
              <a:rPr lang="en-US" smtClean="0"/>
              <a:t>9/12/2018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D4841D-44B9-A54C-80F5-9BA34F44ACF0}" type="slidenum">
              <a:rPr lang="en-US" smtClean="0"/>
              <a:t>‹#›</a:t>
            </a:fld>
            <a:endParaRPr lang="en-US"/>
          </a:p>
        </p:txBody>
      </p:sp>
    </p:spTree>
    <p:extLst>
      <p:ext uri="{BB962C8B-B14F-4D97-AF65-F5344CB8AC3E}">
        <p14:creationId xmlns:p14="http://schemas.microsoft.com/office/powerpoint/2010/main" val="1706381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246D75-CE33-B14A-9463-4FA5E5638241}" type="datetimeFigureOut">
              <a:rPr lang="en-US" smtClean="0"/>
              <a:t>9/12/2018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D4841D-44B9-A54C-80F5-9BA34F44ACF0}" type="slidenum">
              <a:rPr lang="en-US" smtClean="0"/>
              <a:t>‹#›</a:t>
            </a:fld>
            <a:endParaRPr lang="en-US"/>
          </a:p>
        </p:txBody>
      </p:sp>
    </p:spTree>
    <p:extLst>
      <p:ext uri="{BB962C8B-B14F-4D97-AF65-F5344CB8AC3E}">
        <p14:creationId xmlns:p14="http://schemas.microsoft.com/office/powerpoint/2010/main" val="3760829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246D75-CE33-B14A-9463-4FA5E5638241}" type="datetimeFigureOut">
              <a:rPr lang="en-US" smtClean="0"/>
              <a:t>9/12/2018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D4841D-44B9-A54C-80F5-9BA34F44ACF0}" type="slidenum">
              <a:rPr lang="en-US" smtClean="0"/>
              <a:t>‹#›</a:t>
            </a:fld>
            <a:endParaRPr lang="en-US"/>
          </a:p>
        </p:txBody>
      </p:sp>
    </p:spTree>
    <p:extLst>
      <p:ext uri="{BB962C8B-B14F-4D97-AF65-F5344CB8AC3E}">
        <p14:creationId xmlns:p14="http://schemas.microsoft.com/office/powerpoint/2010/main" val="2766816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246D75-CE33-B14A-9463-4FA5E5638241}" type="datetimeFigureOut">
              <a:rPr lang="en-US" smtClean="0"/>
              <a:t>9/12/2018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4841D-44B9-A54C-80F5-9BA34F44ACF0}" type="slidenum">
              <a:rPr lang="en-US" smtClean="0"/>
              <a:t>‹#›</a:t>
            </a:fld>
            <a:endParaRPr lang="en-US"/>
          </a:p>
        </p:txBody>
      </p:sp>
      <p:sp>
        <p:nvSpPr>
          <p:cNvPr id="7" name="Footer Placeholder 4"/>
          <p:cNvSpPr txBox="1">
            <a:spLocks/>
          </p:cNvSpPr>
          <p:nvPr userDrawn="1"/>
        </p:nvSpPr>
        <p:spPr>
          <a:xfrm>
            <a:off x="-110722" y="6414394"/>
            <a:ext cx="6934200" cy="327025"/>
          </a:xfrm>
          <a:prstGeom prst="rect">
            <a:avLst/>
          </a:prstGeom>
        </p:spPr>
        <p:txBody>
          <a:bodyPr vert="horz" lIns="91440" tIns="45720" rIns="91440" bIns="45720" rtlCol="0" anchor="ctr"/>
          <a:lstStyle>
            <a:defPPr>
              <a:defRPr lang="en-US"/>
            </a:defPPr>
            <a:lvl1pPr marL="0" algn="ctr" defTabSz="457200" rtl="0" eaLnBrk="1" latinLnBrk="0" hangingPunct="1">
              <a:defRPr sz="700" kern="1200">
                <a:solidFill>
                  <a:schemeClr val="tx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2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lvl="2" algn="ctr"/>
            <a:r>
              <a:rPr lang="en-US" b="0" dirty="0" smtClean="0"/>
              <a:t>Copyright © 2018, 2014, 2011 Pearson Education, Inc. All Rights Reserved</a:t>
            </a:r>
            <a:endParaRPr lang="en-US" b="0" dirty="0"/>
          </a:p>
        </p:txBody>
      </p:sp>
      <p:pic>
        <p:nvPicPr>
          <p:cNvPr id="8" name="Shape 23" descr="Pearson Logo"/>
          <p:cNvPicPr preferRelativeResize="0"/>
          <p:nvPr userDrawn="1"/>
        </p:nvPicPr>
        <p:blipFill rotWithShape="1">
          <a:blip r:embed="rId14">
            <a:alphaModFix/>
          </a:blip>
          <a:srcRect/>
          <a:stretch/>
        </p:blipFill>
        <p:spPr>
          <a:xfrm>
            <a:off x="7990972" y="6167909"/>
            <a:ext cx="695828" cy="492969"/>
          </a:xfrm>
          <a:prstGeom prst="rect">
            <a:avLst/>
          </a:prstGeom>
          <a:noFill/>
          <a:ln>
            <a:noFill/>
          </a:ln>
        </p:spPr>
      </p:pic>
    </p:spTree>
    <p:extLst>
      <p:ext uri="{BB962C8B-B14F-4D97-AF65-F5344CB8AC3E}">
        <p14:creationId xmlns:p14="http://schemas.microsoft.com/office/powerpoint/2010/main" val="1731064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b="1" kern="1200">
          <a:solidFill>
            <a:srgbClr val="007FA3"/>
          </a:solidFill>
          <a:latin typeface="+mj-lt"/>
          <a:ea typeface="+mj-ea"/>
          <a:cs typeface="+mj-cs"/>
        </a:defRPr>
      </a:lvl1pPr>
    </p:titleStyle>
    <p:bodyStyle>
      <a:lvl1pPr marL="342900" indent="-342900" algn="l" defTabSz="457200" rtl="0" eaLnBrk="1" latinLnBrk="0" hangingPunct="1">
        <a:spcBef>
          <a:spcPct val="20000"/>
        </a:spcBef>
        <a:buClr>
          <a:srgbClr val="007FA3"/>
        </a:buClr>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1" latinLnBrk="0" hangingPunct="1">
        <a:spcBef>
          <a:spcPct val="20000"/>
        </a:spcBef>
        <a:buClr>
          <a:srgbClr val="007FA3"/>
        </a:buClr>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rgbClr val="007FA3"/>
        </a:buClr>
        <a:buFont typeface="Courier New" panose="02070309020205020404" pitchFamily="49" charset="0"/>
        <a:buChar char="o"/>
        <a:defRPr sz="2000" kern="1200">
          <a:solidFill>
            <a:schemeClr val="tx1"/>
          </a:solidFill>
          <a:latin typeface="+mn-lt"/>
          <a:ea typeface="+mn-ea"/>
          <a:cs typeface="+mn-cs"/>
        </a:defRPr>
      </a:lvl4pPr>
      <a:lvl5pPr marL="2057400" indent="-228600" algn="l" defTabSz="457200" rtl="0" eaLnBrk="1" latinLnBrk="0" hangingPunct="1">
        <a:spcBef>
          <a:spcPct val="20000"/>
        </a:spcBef>
        <a:buClr>
          <a:srgbClr val="007FA3"/>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599"/>
            <a:ext cx="8382000" cy="1022534"/>
          </a:xfrm>
        </p:spPr>
        <p:txBody>
          <a:bodyPr>
            <a:normAutofit/>
          </a:bodyPr>
          <a:lstStyle/>
          <a:p>
            <a:pPr lvl="0" algn="l" defTabSz="914400">
              <a:defRPr/>
            </a:pPr>
            <a:r>
              <a:rPr lang="en-US" altLang="en-US" b="1" kern="0" dirty="0">
                <a:solidFill>
                  <a:srgbClr val="007FA3"/>
                </a:solidFill>
                <a:ea typeface="+mn-ea"/>
                <a:cs typeface="Arial" panose="020B0604020202020204" pitchFamily="34" charset="0"/>
                <a:sym typeface="Times New Roman" panose="02020603050405020304" pitchFamily="18" charset="0"/>
              </a:rPr>
              <a:t>International Economics</a:t>
            </a:r>
          </a:p>
        </p:txBody>
      </p:sp>
      <p:sp>
        <p:nvSpPr>
          <p:cNvPr id="7" name="Text Placeholder 2"/>
          <p:cNvSpPr>
            <a:spLocks noGrp="1"/>
          </p:cNvSpPr>
          <p:nvPr>
            <p:ph type="body" sz="quarter" idx="13"/>
          </p:nvPr>
        </p:nvSpPr>
        <p:spPr>
          <a:xfrm>
            <a:off x="457200" y="1067131"/>
            <a:ext cx="8229600" cy="478970"/>
          </a:xfrm>
        </p:spPr>
        <p:txBody>
          <a:bodyPr/>
          <a:lstStyle/>
          <a:p>
            <a:r>
              <a:rPr lang="en-US" sz="3600" dirty="0" smtClean="0"/>
              <a:t>Seventh Edition</a:t>
            </a:r>
          </a:p>
        </p:txBody>
      </p:sp>
      <p:sp>
        <p:nvSpPr>
          <p:cNvPr id="4" name="Text Placeholder 3"/>
          <p:cNvSpPr>
            <a:spLocks noGrp="1"/>
          </p:cNvSpPr>
          <p:nvPr>
            <p:ph type="body" sz="quarter" idx="14"/>
          </p:nvPr>
        </p:nvSpPr>
        <p:spPr/>
        <p:txBody>
          <a:bodyPr/>
          <a:lstStyle/>
          <a:p>
            <a:pPr algn="ctr"/>
            <a:r>
              <a:rPr lang="en-IN" sz="4000" b="1" dirty="0"/>
              <a:t>Chapter </a:t>
            </a:r>
            <a:r>
              <a:rPr lang="en-IN" sz="4000" b="1" dirty="0" smtClean="0"/>
              <a:t>11</a:t>
            </a:r>
            <a:endParaRPr lang="en-IN" sz="4000" dirty="0"/>
          </a:p>
        </p:txBody>
      </p:sp>
      <p:sp>
        <p:nvSpPr>
          <p:cNvPr id="5" name="Text Placeholder 4"/>
          <p:cNvSpPr>
            <a:spLocks noGrp="1"/>
          </p:cNvSpPr>
          <p:nvPr>
            <p:ph type="body" sz="quarter" idx="15"/>
          </p:nvPr>
        </p:nvSpPr>
        <p:spPr>
          <a:xfrm>
            <a:off x="5029200" y="3322637"/>
            <a:ext cx="3657600" cy="2925763"/>
          </a:xfrm>
        </p:spPr>
        <p:txBody>
          <a:bodyPr/>
          <a:lstStyle/>
          <a:p>
            <a:pPr algn="ctr"/>
            <a:r>
              <a:rPr lang="en-US" sz="3600" dirty="0">
                <a:ea typeface="Verdana" panose="020B0604030504040204" pitchFamily="34" charset="0"/>
                <a:cs typeface="Arial" panose="020B0604020202020204" pitchFamily="34" charset="0"/>
              </a:rPr>
              <a:t>An Introduction to Open Economy Macroeconomics</a:t>
            </a:r>
          </a:p>
        </p:txBody>
      </p:sp>
      <p:pic>
        <p:nvPicPr>
          <p:cNvPr id="9" name="Picture 2" descr="Front Cover: International Economics Seventh Edition by Gerb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0439" y="1838303"/>
            <a:ext cx="3518969" cy="4410097"/>
          </a:xfrm>
          <a:prstGeom prst="rect">
            <a:avLst/>
          </a:prstGeom>
        </p:spPr>
      </p:pic>
      <p:sp>
        <p:nvSpPr>
          <p:cNvPr id="3" name="Text Placeholder 5"/>
          <p:cNvSpPr>
            <a:spLocks noGrp="1"/>
          </p:cNvSpPr>
          <p:nvPr>
            <p:ph type="body" sz="quarter" idx="16"/>
          </p:nvPr>
        </p:nvSpPr>
        <p:spPr>
          <a:xfrm>
            <a:off x="1752600" y="6477598"/>
            <a:ext cx="5867400" cy="328746"/>
          </a:xfrm>
        </p:spPr>
        <p:txBody>
          <a:bodyPr>
            <a:normAutofit fontScale="40000" lnSpcReduction="20000"/>
          </a:bodyPr>
          <a:lstStyle/>
          <a:p>
            <a:r>
              <a:rPr lang="en-US" sz="3600" dirty="0"/>
              <a:t>Copyright © 2018, 2014, 2011 Pearson Education, Inc. All Rights Reserved</a:t>
            </a:r>
          </a:p>
          <a:p>
            <a:endParaRPr lang="en-US" dirty="0"/>
          </a:p>
        </p:txBody>
      </p:sp>
    </p:spTree>
    <p:extLst>
      <p:ext uri="{BB962C8B-B14F-4D97-AF65-F5344CB8AC3E}">
        <p14:creationId xmlns:p14="http://schemas.microsoft.com/office/powerpoint/2010/main" val="36562691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Aggregate Demand and Supply </a:t>
            </a:r>
            <a:r>
              <a:rPr lang="en-US" sz="3100" dirty="0" smtClean="0"/>
              <a:t>(7 </a:t>
            </a:r>
            <a:r>
              <a:rPr lang="en-US" sz="3100" dirty="0"/>
              <a:t>of 9)</a:t>
            </a:r>
            <a:endParaRPr lang="en-US" dirty="0"/>
          </a:p>
        </p:txBody>
      </p:sp>
      <p:pic>
        <p:nvPicPr>
          <p:cNvPr id="2" name="Content Placeholder 1" descr="The graph plots P versus G D P, with P sub 2 &gt; P sub 1, and G D P Q sub 2 &gt; G D P Q sub 1.&#10;• The A S curve rises through the falling A D sub 1 curve at (Q sub 1, P sub 1).&#10;• The A S curve continues to rise through the falling A D sub 2 curve, which is shifted up and right from the falling A D sub 1 curve, at (Q sub 2, P sub 2). &#10;• The horizontal distance between A D sub 1 and A D sub 2, the horizontal distance between Q sub 1 and Q sub 2, and the vertical distance between P sub 1 and P sub 2, represents the increase in G D P and the rise in price.&#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70812" y="1625948"/>
            <a:ext cx="5802376" cy="4222725"/>
          </a:xfrm>
        </p:spPr>
      </p:pic>
    </p:spTree>
    <p:extLst>
      <p:ext uri="{BB962C8B-B14F-4D97-AF65-F5344CB8AC3E}">
        <p14:creationId xmlns:p14="http://schemas.microsoft.com/office/powerpoint/2010/main" val="1252291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Aggregate Demand and Supply </a:t>
            </a:r>
            <a:r>
              <a:rPr lang="en-US" sz="3100" dirty="0" smtClean="0"/>
              <a:t>(</a:t>
            </a:r>
            <a:r>
              <a:rPr lang="en-US" sz="3100" dirty="0"/>
              <a:t>8</a:t>
            </a:r>
            <a:r>
              <a:rPr lang="en-US" sz="3100" dirty="0" smtClean="0"/>
              <a:t> </a:t>
            </a:r>
            <a:r>
              <a:rPr lang="en-US" sz="3100" dirty="0"/>
              <a:t>of 9)</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Figure 11.2 shows an increase in AD, and rises in prices and output.</a:t>
            </a:r>
          </a:p>
          <a:p>
            <a:endParaRPr lang="en-US" dirty="0"/>
          </a:p>
          <a:p>
            <a:r>
              <a:rPr lang="en-US" dirty="0" smtClean="0"/>
              <a:t>The steeper the AS curve, the more of the increase in AD that is channeled into price increases;  the flatter, more it is channeled into output increases.</a:t>
            </a:r>
          </a:p>
          <a:p>
            <a:endParaRPr lang="en-US" dirty="0" smtClean="0"/>
          </a:p>
          <a:p>
            <a:r>
              <a:rPr lang="en-US" dirty="0" smtClean="0"/>
              <a:t>When output increases, incomes increase;  we can be fairly certain that some amount of the new, higher level of income will be passed on as another round of increasing demand and income.</a:t>
            </a:r>
          </a:p>
          <a:p>
            <a:pPr lvl="1"/>
            <a:r>
              <a:rPr lang="en-US" dirty="0" smtClean="0"/>
              <a:t>This is called the </a:t>
            </a:r>
            <a:r>
              <a:rPr lang="en-US" b="1" dirty="0" smtClean="0"/>
              <a:t>multiplier effect.</a:t>
            </a:r>
            <a:endParaRPr lang="en-US" dirty="0"/>
          </a:p>
        </p:txBody>
      </p:sp>
    </p:spTree>
    <p:extLst>
      <p:ext uri="{BB962C8B-B14F-4D97-AF65-F5344CB8AC3E}">
        <p14:creationId xmlns:p14="http://schemas.microsoft.com/office/powerpoint/2010/main" val="1500172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Aggregate Demand and Supply </a:t>
            </a:r>
            <a:r>
              <a:rPr lang="en-US" sz="3100" dirty="0" smtClean="0"/>
              <a:t>(9 </a:t>
            </a:r>
            <a:r>
              <a:rPr lang="en-US" sz="3100" dirty="0"/>
              <a:t>of 9)</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Economists disagree as to the size of the </a:t>
            </a:r>
            <a:r>
              <a:rPr lang="en-US" b="1" dirty="0" smtClean="0"/>
              <a:t>multiplier</a:t>
            </a:r>
            <a:r>
              <a:rPr lang="en-US" dirty="0" smtClean="0"/>
              <a:t>; in all likelihood it varies depending on a number of factors.</a:t>
            </a:r>
          </a:p>
          <a:p>
            <a:pPr lvl="1"/>
            <a:r>
              <a:rPr lang="en-US" dirty="0" smtClean="0"/>
              <a:t>How close or far from full employment;</a:t>
            </a:r>
          </a:p>
          <a:p>
            <a:pPr lvl="1"/>
            <a:r>
              <a:rPr lang="en-US" dirty="0" smtClean="0"/>
              <a:t>What part of the economy receives the initial increase in spending;</a:t>
            </a:r>
          </a:p>
          <a:p>
            <a:pPr lvl="1"/>
            <a:r>
              <a:rPr lang="en-US" dirty="0" smtClean="0"/>
              <a:t>How the increase in spending is paid for;</a:t>
            </a:r>
          </a:p>
          <a:p>
            <a:endParaRPr lang="en-US" dirty="0" smtClean="0"/>
          </a:p>
          <a:p>
            <a:r>
              <a:rPr lang="en-US" dirty="0" smtClean="0"/>
              <a:t>Each new round of spending-income-spending, etc., is decreased by the propensity of households to save part of an increase in income, and because part is spent on imports.</a:t>
            </a:r>
          </a:p>
          <a:p>
            <a:pPr lvl="1"/>
            <a:r>
              <a:rPr lang="en-US" dirty="0" smtClean="0"/>
              <a:t>Hence, the multiplier effect eventually disappears.</a:t>
            </a:r>
            <a:endParaRPr lang="en-US" dirty="0"/>
          </a:p>
        </p:txBody>
      </p:sp>
    </p:spTree>
    <p:extLst>
      <p:ext uri="{BB962C8B-B14F-4D97-AF65-F5344CB8AC3E}">
        <p14:creationId xmlns:p14="http://schemas.microsoft.com/office/powerpoint/2010/main" val="734708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Fiscal and Monetary </a:t>
            </a:r>
            <a:r>
              <a:rPr lang="en-US" dirty="0"/>
              <a:t>P</a:t>
            </a:r>
            <a:r>
              <a:rPr lang="en-US" dirty="0" smtClean="0"/>
              <a:t>olicies </a:t>
            </a:r>
            <a:r>
              <a:rPr lang="en-US" sz="2800" dirty="0" smtClean="0"/>
              <a:t>(1 of 4)</a:t>
            </a:r>
            <a:endParaRPr lang="en-US" sz="2800" dirty="0"/>
          </a:p>
        </p:txBody>
      </p:sp>
      <p:sp>
        <p:nvSpPr>
          <p:cNvPr id="3" name="Content Placeholder 2"/>
          <p:cNvSpPr>
            <a:spLocks noGrp="1"/>
          </p:cNvSpPr>
          <p:nvPr>
            <p:ph idx="1"/>
          </p:nvPr>
        </p:nvSpPr>
        <p:spPr/>
        <p:txBody>
          <a:bodyPr>
            <a:normAutofit fontScale="70000" lnSpcReduction="20000"/>
          </a:bodyPr>
          <a:lstStyle/>
          <a:p>
            <a:r>
              <a:rPr lang="en-US" sz="3400" b="1" dirty="0" smtClean="0"/>
              <a:t>Fiscal policies are </a:t>
            </a:r>
            <a:r>
              <a:rPr lang="en-US" sz="3400" dirty="0" smtClean="0"/>
              <a:t>policies of taxation and government spending;</a:t>
            </a:r>
          </a:p>
          <a:p>
            <a:pPr lvl="1"/>
            <a:r>
              <a:rPr lang="en-US" b="1" dirty="0" smtClean="0"/>
              <a:t>Expansionary fiscal policy </a:t>
            </a:r>
            <a:r>
              <a:rPr lang="en-US" b="1" i="1" dirty="0" smtClean="0"/>
              <a:t> </a:t>
            </a:r>
            <a:r>
              <a:rPr lang="en-US" dirty="0" smtClean="0"/>
              <a:t>refers to an increase in government spending and/or a cut in taxes.  Both increase overall spending in the economy.</a:t>
            </a:r>
          </a:p>
          <a:p>
            <a:pPr lvl="1"/>
            <a:r>
              <a:rPr lang="en-US" b="1" dirty="0" smtClean="0"/>
              <a:t>Contractionary fiscal policy, </a:t>
            </a:r>
            <a:r>
              <a:rPr lang="en-US" dirty="0" smtClean="0"/>
              <a:t>also called </a:t>
            </a:r>
            <a:r>
              <a:rPr lang="en-US" b="1" dirty="0" smtClean="0"/>
              <a:t>austerity,</a:t>
            </a:r>
            <a:r>
              <a:rPr lang="en-US" dirty="0" smtClean="0"/>
              <a:t> refers to a decrease in government spending and/or an increase in taxes.  Both reduce overall spending in the economy.</a:t>
            </a:r>
          </a:p>
          <a:p>
            <a:endParaRPr lang="en-US" b="1" dirty="0"/>
          </a:p>
          <a:p>
            <a:r>
              <a:rPr lang="en-US" sz="3400" b="1" dirty="0" smtClean="0"/>
              <a:t>Monetary policies </a:t>
            </a:r>
            <a:r>
              <a:rPr lang="en-US" sz="3400" dirty="0" smtClean="0"/>
              <a:t>are policies of interest rates and the money supply;</a:t>
            </a:r>
          </a:p>
          <a:p>
            <a:pPr lvl="1"/>
            <a:r>
              <a:rPr lang="en-US" b="1" dirty="0" smtClean="0"/>
              <a:t>Expansionary monetary policy </a:t>
            </a:r>
            <a:r>
              <a:rPr lang="en-US" dirty="0" smtClean="0"/>
              <a:t>refers to a decrease in interest rates as a result of an increase in the money supply.  </a:t>
            </a:r>
          </a:p>
          <a:p>
            <a:pPr lvl="1"/>
            <a:r>
              <a:rPr lang="en-US" b="1" dirty="0" smtClean="0"/>
              <a:t>Contractionary monetary policy </a:t>
            </a:r>
            <a:r>
              <a:rPr lang="en-US" dirty="0" smtClean="0"/>
              <a:t>refers to an increase in interest rates as a result of a decrease in the money supply.</a:t>
            </a:r>
            <a:endParaRPr lang="en-US" b="1" dirty="0"/>
          </a:p>
        </p:txBody>
      </p:sp>
    </p:spTree>
    <p:extLst>
      <p:ext uri="{BB962C8B-B14F-4D97-AF65-F5344CB8AC3E}">
        <p14:creationId xmlns:p14="http://schemas.microsoft.com/office/powerpoint/2010/main" val="1645033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Fiscal and Monetary Policies </a:t>
            </a:r>
            <a:r>
              <a:rPr lang="en-US" sz="2800" dirty="0" smtClean="0"/>
              <a:t>(2 </a:t>
            </a:r>
            <a:r>
              <a:rPr lang="en-US" sz="2800" dirty="0"/>
              <a:t>of 4)</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Problems with fiscal policy:</a:t>
            </a:r>
          </a:p>
          <a:p>
            <a:pPr lvl="1"/>
            <a:r>
              <a:rPr lang="en-US" dirty="0" smtClean="0"/>
              <a:t>Inflationary bias;</a:t>
            </a:r>
          </a:p>
          <a:p>
            <a:pPr lvl="1"/>
            <a:r>
              <a:rPr lang="en-US" dirty="0" smtClean="0"/>
              <a:t>Multipliers are not well understood and the size is often estimated incorrectly;</a:t>
            </a:r>
          </a:p>
          <a:p>
            <a:pPr lvl="1"/>
            <a:r>
              <a:rPr lang="en-US" dirty="0" smtClean="0"/>
              <a:t> Different methods of financing increases in government spending have different multipliers;</a:t>
            </a:r>
          </a:p>
          <a:p>
            <a:pPr lvl="1"/>
            <a:r>
              <a:rPr lang="en-US" dirty="0" smtClean="0"/>
              <a:t>Cumbersome to implement, with long and uncertain lags.</a:t>
            </a:r>
          </a:p>
          <a:p>
            <a:endParaRPr lang="en-US" dirty="0" smtClean="0"/>
          </a:p>
          <a:p>
            <a:r>
              <a:rPr lang="en-US" dirty="0" smtClean="0"/>
              <a:t>For these reasons and others, fiscal policies were not widely used from the 1980s on.</a:t>
            </a:r>
          </a:p>
          <a:p>
            <a:endParaRPr lang="en-US" dirty="0" smtClean="0"/>
          </a:p>
          <a:p>
            <a:r>
              <a:rPr lang="en-US" dirty="0" smtClean="0"/>
              <a:t>Nevertheless, when monetary policy fails, they may be the only tool left to manage a recession.</a:t>
            </a:r>
            <a:endParaRPr lang="en-US" dirty="0"/>
          </a:p>
        </p:txBody>
      </p:sp>
    </p:spTree>
    <p:extLst>
      <p:ext uri="{BB962C8B-B14F-4D97-AF65-F5344CB8AC3E}">
        <p14:creationId xmlns:p14="http://schemas.microsoft.com/office/powerpoint/2010/main" val="707580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Fiscal and Monetary Policies </a:t>
            </a:r>
            <a:r>
              <a:rPr lang="en-US" sz="2800" dirty="0" smtClean="0"/>
              <a:t>(3 </a:t>
            </a:r>
            <a:r>
              <a:rPr lang="en-US" sz="2800" dirty="0"/>
              <a:t>of 4)</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Monetary policy is more agile than fiscal policy.</a:t>
            </a:r>
          </a:p>
          <a:p>
            <a:pPr lvl="1"/>
            <a:r>
              <a:rPr lang="en-US" dirty="0" smtClean="0"/>
              <a:t>Relies on changes in the money supply that affect interest rates.</a:t>
            </a:r>
          </a:p>
          <a:p>
            <a:pPr lvl="1"/>
            <a:r>
              <a:rPr lang="en-US" dirty="0" smtClean="0"/>
              <a:t>This is relatively easy to accomplish, compared to fiscal policy.</a:t>
            </a:r>
          </a:p>
          <a:p>
            <a:endParaRPr lang="en-US" dirty="0"/>
          </a:p>
          <a:p>
            <a:r>
              <a:rPr lang="en-US" dirty="0" smtClean="0"/>
              <a:t>The central bank uses </a:t>
            </a:r>
            <a:r>
              <a:rPr lang="en-US" b="1" dirty="0" smtClean="0"/>
              <a:t>open market operations </a:t>
            </a:r>
            <a:r>
              <a:rPr lang="en-US" dirty="0" smtClean="0"/>
              <a:t>to alter the money supply.</a:t>
            </a:r>
          </a:p>
          <a:p>
            <a:pPr lvl="1"/>
            <a:r>
              <a:rPr lang="en-US" dirty="0" smtClean="0"/>
              <a:t>Selling bonds shrinks the money supply and rises interest rates.</a:t>
            </a:r>
          </a:p>
          <a:p>
            <a:pPr lvl="1"/>
            <a:r>
              <a:rPr lang="en-US" dirty="0" smtClean="0"/>
              <a:t>Buying them does the opposite.</a:t>
            </a:r>
            <a:endParaRPr lang="en-US" dirty="0"/>
          </a:p>
        </p:txBody>
      </p:sp>
    </p:spTree>
    <p:extLst>
      <p:ext uri="{BB962C8B-B14F-4D97-AF65-F5344CB8AC3E}">
        <p14:creationId xmlns:p14="http://schemas.microsoft.com/office/powerpoint/2010/main" val="2304400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Fiscal and Monetary Policies </a:t>
            </a:r>
            <a:r>
              <a:rPr lang="en-US" sz="2800" dirty="0" smtClean="0"/>
              <a:t>(4 </a:t>
            </a:r>
            <a:r>
              <a:rPr lang="en-US" sz="2800" dirty="0"/>
              <a:t>of 4)</a:t>
            </a:r>
            <a:endParaRPr lang="en-US" dirty="0"/>
          </a:p>
        </p:txBody>
      </p:sp>
      <p:pic>
        <p:nvPicPr>
          <p:cNvPr id="4" name="Content Placeholder 3" descr="The graph plots interest rate versus quantity of money, with interest rate lower case I sub 1 &gt; lower case I sub 2, and quantity of money M star &gt; M.&#10;• The M super d curve falls through the vertical M super s curve at (M, i sub 1). &#10;• The M super s curve shifts rightward, forming the vertical M super s star curve.&#10;• M super d intersects M super s star at (M star, i sub 2).&#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60502" y="1843372"/>
            <a:ext cx="6822996" cy="3795428"/>
          </a:xfrm>
        </p:spPr>
      </p:pic>
    </p:spTree>
    <p:extLst>
      <p:ext uri="{BB962C8B-B14F-4D97-AF65-F5344CB8AC3E}">
        <p14:creationId xmlns:p14="http://schemas.microsoft.com/office/powerpoint/2010/main" val="3426679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Case Study:  Fiscal and Monetary </a:t>
            </a:r>
            <a:r>
              <a:rPr lang="en-US" dirty="0"/>
              <a:t>P</a:t>
            </a:r>
            <a:r>
              <a:rPr lang="en-US" dirty="0" smtClean="0"/>
              <a:t>olicy </a:t>
            </a:r>
            <a:r>
              <a:rPr lang="en-US" dirty="0"/>
              <a:t>D</a:t>
            </a:r>
            <a:r>
              <a:rPr lang="en-US" dirty="0" smtClean="0"/>
              <a:t>uring the Great Depression </a:t>
            </a:r>
            <a:br>
              <a:rPr lang="en-US" dirty="0" smtClean="0"/>
            </a:br>
            <a:r>
              <a:rPr lang="en-US" sz="3100" dirty="0" smtClean="0"/>
              <a:t>(1 of 3)</a:t>
            </a:r>
            <a:endParaRPr lang="en-US" sz="3100" dirty="0"/>
          </a:p>
        </p:txBody>
      </p:sp>
      <p:sp>
        <p:nvSpPr>
          <p:cNvPr id="3" name="Content Placeholder 2"/>
          <p:cNvSpPr>
            <a:spLocks noGrp="1"/>
          </p:cNvSpPr>
          <p:nvPr>
            <p:ph idx="1"/>
          </p:nvPr>
        </p:nvSpPr>
        <p:spPr/>
        <p:txBody>
          <a:bodyPr>
            <a:normAutofit fontScale="92500" lnSpcReduction="20000"/>
          </a:bodyPr>
          <a:lstStyle/>
          <a:p>
            <a:r>
              <a:rPr lang="en-US" dirty="0" smtClean="0"/>
              <a:t>The Great Depression was a worldwide depression;</a:t>
            </a:r>
          </a:p>
          <a:p>
            <a:pPr lvl="1"/>
            <a:r>
              <a:rPr lang="en-US" dirty="0" smtClean="0"/>
              <a:t>It was actually two recessions, one from 1929 to 1933 and the second from 1937-1938.</a:t>
            </a:r>
          </a:p>
          <a:p>
            <a:pPr lvl="1"/>
            <a:r>
              <a:rPr lang="en-US" dirty="0" smtClean="0"/>
              <a:t>Recovery from the first was not complete when the second began, so the whole decade is labeled as the Great Depression.</a:t>
            </a:r>
          </a:p>
          <a:p>
            <a:endParaRPr lang="en-US" dirty="0" smtClean="0"/>
          </a:p>
          <a:p>
            <a:r>
              <a:rPr lang="en-US" dirty="0" smtClean="0"/>
              <a:t>In the U.S., unemployment reached 25 percent and GDP fell by approximately 26 percent from 1929 to 1933.</a:t>
            </a:r>
            <a:endParaRPr lang="en-US" dirty="0"/>
          </a:p>
        </p:txBody>
      </p:sp>
    </p:spTree>
    <p:extLst>
      <p:ext uri="{BB962C8B-B14F-4D97-AF65-F5344CB8AC3E}">
        <p14:creationId xmlns:p14="http://schemas.microsoft.com/office/powerpoint/2010/main" val="1172415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Case Study:  Fiscal and Monetary Policy During the Great Depression </a:t>
            </a:r>
            <a:r>
              <a:rPr lang="en-US" dirty="0" smtClean="0"/>
              <a:t/>
            </a:r>
            <a:br>
              <a:rPr lang="en-US" dirty="0" smtClean="0"/>
            </a:br>
            <a:r>
              <a:rPr lang="en-US" sz="3100" dirty="0" smtClean="0"/>
              <a:t>(2 </a:t>
            </a:r>
            <a:r>
              <a:rPr lang="en-US" sz="3100" dirty="0"/>
              <a:t>of 3)</a:t>
            </a:r>
            <a:endParaRPr lang="en-US" dirty="0"/>
          </a:p>
        </p:txBody>
      </p:sp>
      <p:sp>
        <p:nvSpPr>
          <p:cNvPr id="3" name="Content Placeholder 2"/>
          <p:cNvSpPr>
            <a:spLocks noGrp="1"/>
          </p:cNvSpPr>
          <p:nvPr>
            <p:ph idx="1"/>
          </p:nvPr>
        </p:nvSpPr>
        <p:spPr>
          <a:xfrm>
            <a:off x="457200" y="1895231"/>
            <a:ext cx="8229600" cy="4122616"/>
          </a:xfrm>
        </p:spPr>
        <p:txBody>
          <a:bodyPr>
            <a:normAutofit fontScale="62500" lnSpcReduction="20000"/>
          </a:bodyPr>
          <a:lstStyle/>
          <a:p>
            <a:r>
              <a:rPr lang="en-US" sz="4400" dirty="0" smtClean="0"/>
              <a:t>Governments did not view it as their responsibility to stabilize the economy;  nor did they think they could.</a:t>
            </a:r>
          </a:p>
          <a:p>
            <a:pPr marL="742950" lvl="2" indent="-342900"/>
            <a:r>
              <a:rPr lang="en-US" sz="3200" dirty="0" smtClean="0"/>
              <a:t>They believed that increases in government spending would replace, not supplement, private spending.</a:t>
            </a:r>
          </a:p>
          <a:p>
            <a:endParaRPr lang="en-US" dirty="0"/>
          </a:p>
          <a:p>
            <a:r>
              <a:rPr lang="en-US" sz="4400" dirty="0" smtClean="0"/>
              <a:t>Governments were afraid to raise government spending too much for fear of increasing the size of the budget deficit.</a:t>
            </a:r>
          </a:p>
          <a:p>
            <a:pPr lvl="1"/>
            <a:r>
              <a:rPr lang="en-US" sz="3200" dirty="0" smtClean="0"/>
              <a:t>They believed that budget deficits undermined business confidence in government policy and would worsen the depression.</a:t>
            </a:r>
          </a:p>
          <a:p>
            <a:pPr lvl="1"/>
            <a:r>
              <a:rPr lang="en-US" sz="3200" dirty="0" smtClean="0"/>
              <a:t>No one understood fiscal policy as a tool for fighting recessions.</a:t>
            </a:r>
          </a:p>
          <a:p>
            <a:pPr marL="0" indent="0">
              <a:buNone/>
            </a:pPr>
            <a:endParaRPr lang="en-US" dirty="0" smtClean="0"/>
          </a:p>
        </p:txBody>
      </p:sp>
    </p:spTree>
    <p:extLst>
      <p:ext uri="{BB962C8B-B14F-4D97-AF65-F5344CB8AC3E}">
        <p14:creationId xmlns:p14="http://schemas.microsoft.com/office/powerpoint/2010/main" val="3277678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Case Study:  Fiscal and Monetary Policy During the Great Depression </a:t>
            </a:r>
            <a:br>
              <a:rPr lang="en-US" dirty="0"/>
            </a:br>
            <a:r>
              <a:rPr lang="en-US" sz="3100" dirty="0" smtClean="0"/>
              <a:t>(3 </a:t>
            </a:r>
            <a:r>
              <a:rPr lang="en-US" sz="3100" dirty="0"/>
              <a:t>of 3)</a:t>
            </a:r>
            <a:endParaRPr lang="en-US" dirty="0"/>
          </a:p>
        </p:txBody>
      </p:sp>
      <p:sp>
        <p:nvSpPr>
          <p:cNvPr id="3" name="Content Placeholder 2"/>
          <p:cNvSpPr>
            <a:spLocks noGrp="1"/>
          </p:cNvSpPr>
          <p:nvPr>
            <p:ph idx="1"/>
          </p:nvPr>
        </p:nvSpPr>
        <p:spPr>
          <a:xfrm>
            <a:off x="457200" y="1877291"/>
            <a:ext cx="8229600" cy="4525963"/>
          </a:xfrm>
        </p:spPr>
        <p:txBody>
          <a:bodyPr>
            <a:normAutofit fontScale="85000" lnSpcReduction="20000"/>
          </a:bodyPr>
          <a:lstStyle/>
          <a:p>
            <a:r>
              <a:rPr lang="en-US" sz="3600" dirty="0" smtClean="0"/>
              <a:t>Governments were also obligated to maintain the gold standard.  </a:t>
            </a:r>
          </a:p>
          <a:p>
            <a:pPr lvl="1"/>
            <a:r>
              <a:rPr lang="en-US" sz="3200" dirty="0" smtClean="0"/>
              <a:t>They could not engage in expansionary monetary policy if it would lead to falling interest rates and gold outflows.</a:t>
            </a:r>
          </a:p>
          <a:p>
            <a:endParaRPr lang="en-US" dirty="0" smtClean="0"/>
          </a:p>
          <a:p>
            <a:r>
              <a:rPr lang="en-US" sz="3600" dirty="0" smtClean="0"/>
              <a:t>The UK left the gold standard in 1931 and began to recover.</a:t>
            </a:r>
          </a:p>
          <a:p>
            <a:pPr lvl="1"/>
            <a:r>
              <a:rPr lang="en-US" dirty="0" smtClean="0"/>
              <a:t>The U.S. left the gold standard in 1933 when the new president, Franklin Roosevelt, took office.</a:t>
            </a:r>
          </a:p>
          <a:p>
            <a:pPr lvl="1"/>
            <a:r>
              <a:rPr lang="en-US" dirty="0" smtClean="0"/>
              <a:t>Growth in 1934, 1935 and 1936 was rapid.</a:t>
            </a:r>
          </a:p>
          <a:p>
            <a:endParaRPr lang="en-US" dirty="0"/>
          </a:p>
        </p:txBody>
      </p:sp>
    </p:spTree>
    <p:extLst>
      <p:ext uri="{BB962C8B-B14F-4D97-AF65-F5344CB8AC3E}">
        <p14:creationId xmlns:p14="http://schemas.microsoft.com/office/powerpoint/2010/main" val="2637136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 </a:t>
            </a:r>
            <a:r>
              <a:rPr lang="en-US" sz="2800" dirty="0" smtClean="0"/>
              <a:t>(1 of 2)</a:t>
            </a:r>
            <a:endParaRPr lang="en-US" sz="2800"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solidFill>
                  <a:schemeClr val="accent4">
                    <a:lumMod val="50000"/>
                  </a:schemeClr>
                </a:solidFill>
              </a:rPr>
              <a:t>11.1</a:t>
            </a:r>
            <a:r>
              <a:rPr lang="en-US" dirty="0" smtClean="0"/>
              <a:t>  Diagram a shift in aggregate demand or supply and explain the impact on the price level.</a:t>
            </a:r>
          </a:p>
          <a:p>
            <a:pPr marL="0" indent="0">
              <a:buNone/>
            </a:pPr>
            <a:endParaRPr lang="en-US" dirty="0"/>
          </a:p>
          <a:p>
            <a:pPr marL="0" indent="0">
              <a:buNone/>
            </a:pPr>
            <a:r>
              <a:rPr lang="en-US" b="1" dirty="0" smtClean="0">
                <a:solidFill>
                  <a:schemeClr val="accent4">
                    <a:lumMod val="50000"/>
                  </a:schemeClr>
                </a:solidFill>
              </a:rPr>
              <a:t>11.2</a:t>
            </a:r>
            <a:r>
              <a:rPr lang="en-US" dirty="0" smtClean="0"/>
              <a:t>  Diagram the effects of GDP and the price level of expansionary and contractionary fiscal and monetary policies.</a:t>
            </a:r>
          </a:p>
          <a:p>
            <a:pPr marL="0" indent="0">
              <a:buNone/>
            </a:pPr>
            <a:endParaRPr lang="en-US" dirty="0"/>
          </a:p>
          <a:p>
            <a:pPr marL="0" indent="0">
              <a:buNone/>
            </a:pPr>
            <a:r>
              <a:rPr lang="en-US" b="1" dirty="0" smtClean="0">
                <a:solidFill>
                  <a:schemeClr val="accent4">
                    <a:lumMod val="50000"/>
                  </a:schemeClr>
                </a:solidFill>
              </a:rPr>
              <a:t>11.3</a:t>
            </a:r>
            <a:r>
              <a:rPr lang="en-US" dirty="0" smtClean="0"/>
              <a:t>  Analyze the effects of fiscal and monetary policies on the current account and the exchange rate.</a:t>
            </a:r>
            <a:endParaRPr lang="en-US" dirty="0"/>
          </a:p>
        </p:txBody>
      </p:sp>
    </p:spTree>
    <p:extLst>
      <p:ext uri="{BB962C8B-B14F-4D97-AF65-F5344CB8AC3E}">
        <p14:creationId xmlns:p14="http://schemas.microsoft.com/office/powerpoint/2010/main" val="39438702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Current Account </a:t>
            </a:r>
            <a:r>
              <a:rPr lang="en-US" dirty="0"/>
              <a:t>B</a:t>
            </a:r>
            <a:r>
              <a:rPr lang="en-US" dirty="0" smtClean="0"/>
              <a:t>alances </a:t>
            </a:r>
            <a:r>
              <a:rPr lang="en-US" dirty="0"/>
              <a:t>R</a:t>
            </a:r>
            <a:r>
              <a:rPr lang="en-US" dirty="0" smtClean="0"/>
              <a:t>evisited </a:t>
            </a:r>
            <a:br>
              <a:rPr lang="en-US" dirty="0" smtClean="0"/>
            </a:br>
            <a:r>
              <a:rPr lang="en-US" sz="3100" dirty="0" smtClean="0"/>
              <a:t>(1 of 8)</a:t>
            </a:r>
            <a:endParaRPr lang="en-US" sz="3100" dirty="0"/>
          </a:p>
        </p:txBody>
      </p:sp>
      <p:sp>
        <p:nvSpPr>
          <p:cNvPr id="3" name="Content Placeholder 2"/>
          <p:cNvSpPr>
            <a:spLocks noGrp="1"/>
          </p:cNvSpPr>
          <p:nvPr>
            <p:ph idx="1"/>
          </p:nvPr>
        </p:nvSpPr>
        <p:spPr/>
        <p:txBody>
          <a:bodyPr>
            <a:normAutofit/>
          </a:bodyPr>
          <a:lstStyle/>
          <a:p>
            <a:r>
              <a:rPr lang="en-US" dirty="0" smtClean="0"/>
              <a:t>How do fiscal and monetary policies affect the current account?</a:t>
            </a:r>
          </a:p>
          <a:p>
            <a:endParaRPr lang="en-US" dirty="0"/>
          </a:p>
          <a:p>
            <a:r>
              <a:rPr lang="en-US" dirty="0" smtClean="0"/>
              <a:t>Two steps to describe this relationship:</a:t>
            </a:r>
          </a:p>
          <a:p>
            <a:pPr lvl="1"/>
            <a:r>
              <a:rPr lang="en-US" dirty="0" smtClean="0"/>
              <a:t>First step:  Monetary and fiscal policy impacts on interest rates and exchange rates.</a:t>
            </a:r>
          </a:p>
          <a:p>
            <a:pPr lvl="1"/>
            <a:r>
              <a:rPr lang="en-US" dirty="0" smtClean="0"/>
              <a:t>Second step:  Bringing in the current account.</a:t>
            </a:r>
            <a:endParaRPr lang="en-US" dirty="0"/>
          </a:p>
          <a:p>
            <a:endParaRPr lang="en-US" dirty="0" smtClean="0"/>
          </a:p>
        </p:txBody>
      </p:sp>
    </p:spTree>
    <p:extLst>
      <p:ext uri="{BB962C8B-B14F-4D97-AF65-F5344CB8AC3E}">
        <p14:creationId xmlns:p14="http://schemas.microsoft.com/office/powerpoint/2010/main" val="15910189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Current Account Balances Revisited </a:t>
            </a:r>
            <a:br>
              <a:rPr lang="en-US" dirty="0"/>
            </a:br>
            <a:r>
              <a:rPr lang="en-US" sz="3100" dirty="0" smtClean="0"/>
              <a:t>(2 </a:t>
            </a:r>
            <a:r>
              <a:rPr lang="en-US" sz="3100" dirty="0"/>
              <a:t>of 8)</a:t>
            </a:r>
            <a:endParaRPr lang="en-US" dirty="0"/>
          </a:p>
        </p:txBody>
      </p:sp>
      <p:sp>
        <p:nvSpPr>
          <p:cNvPr id="3" name="Content Placeholder 2"/>
          <p:cNvSpPr>
            <a:spLocks noGrp="1"/>
          </p:cNvSpPr>
          <p:nvPr>
            <p:ph idx="1"/>
          </p:nvPr>
        </p:nvSpPr>
        <p:spPr/>
        <p:txBody>
          <a:bodyPr>
            <a:normAutofit/>
          </a:bodyPr>
          <a:lstStyle/>
          <a:p>
            <a:r>
              <a:rPr lang="en-US" dirty="0" smtClean="0"/>
              <a:t>Recall the interest parity condition from Chapter 10:</a:t>
            </a:r>
          </a:p>
          <a:p>
            <a:pPr marL="0" indent="0" algn="ctr">
              <a:buNone/>
            </a:pPr>
            <a:r>
              <a:rPr lang="en-US" dirty="0" smtClean="0"/>
              <a:t>i – i* ≈ (F – R)/R.</a:t>
            </a:r>
          </a:p>
          <a:p>
            <a:pPr lvl="1"/>
            <a:r>
              <a:rPr lang="en-US" dirty="0" smtClean="0"/>
              <a:t>If i rises, then foreign capital is attracted to the home country, the demand for its currency increases (supply of foreign exchange increases), and R will fall (an appreciation).  </a:t>
            </a:r>
          </a:p>
          <a:p>
            <a:pPr lvl="1"/>
            <a:r>
              <a:rPr lang="en-US" dirty="0" smtClean="0"/>
              <a:t>The effect of a fall in interest rates is symmetrical.</a:t>
            </a:r>
          </a:p>
          <a:p>
            <a:pPr lvl="1"/>
            <a:endParaRPr lang="en-US" dirty="0" smtClean="0"/>
          </a:p>
        </p:txBody>
      </p:sp>
    </p:spTree>
    <p:extLst>
      <p:ext uri="{BB962C8B-B14F-4D97-AF65-F5344CB8AC3E}">
        <p14:creationId xmlns:p14="http://schemas.microsoft.com/office/powerpoint/2010/main" val="4969981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Current Account Balances Revisited </a:t>
            </a:r>
            <a:br>
              <a:rPr lang="en-US" dirty="0"/>
            </a:br>
            <a:r>
              <a:rPr lang="en-US" sz="3100" dirty="0" smtClean="0"/>
              <a:t>(3 </a:t>
            </a:r>
            <a:r>
              <a:rPr lang="en-US" sz="3100" dirty="0"/>
              <a:t>of 8)</a:t>
            </a:r>
            <a:endParaRPr lang="en-US" dirty="0"/>
          </a:p>
        </p:txBody>
      </p:sp>
      <p:sp>
        <p:nvSpPr>
          <p:cNvPr id="3" name="Content Placeholder 2"/>
          <p:cNvSpPr>
            <a:spLocks noGrp="1"/>
          </p:cNvSpPr>
          <p:nvPr>
            <p:ph idx="1"/>
          </p:nvPr>
        </p:nvSpPr>
        <p:spPr/>
        <p:txBody>
          <a:bodyPr>
            <a:normAutofit lnSpcReduction="10000"/>
          </a:bodyPr>
          <a:lstStyle/>
          <a:p>
            <a:r>
              <a:rPr lang="en-US" dirty="0" smtClean="0"/>
              <a:t>Monetary policy works through interest rate changes.</a:t>
            </a:r>
          </a:p>
          <a:p>
            <a:pPr lvl="1"/>
            <a:r>
              <a:rPr lang="en-US" dirty="0" smtClean="0"/>
              <a:t>Contractionary monetary policy will raise interest rates and, all else equal, cause an appreciation of the home country currency in a flexible exchange rate system.</a:t>
            </a:r>
          </a:p>
          <a:p>
            <a:pPr lvl="2"/>
            <a:r>
              <a:rPr lang="en-US" dirty="0" smtClean="0"/>
              <a:t>This is why countries are often encouraged to raise interest rates if their currency is depreciating rapidly.</a:t>
            </a:r>
          </a:p>
          <a:p>
            <a:pPr lvl="1"/>
            <a:r>
              <a:rPr lang="en-US" dirty="0" smtClean="0"/>
              <a:t>Expansionary policy has the opposite effect:  interest rates fall, the currency depreciates.</a:t>
            </a:r>
          </a:p>
        </p:txBody>
      </p:sp>
    </p:spTree>
    <p:extLst>
      <p:ext uri="{BB962C8B-B14F-4D97-AF65-F5344CB8AC3E}">
        <p14:creationId xmlns:p14="http://schemas.microsoft.com/office/powerpoint/2010/main" val="35426761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Current Account Balances Revisited </a:t>
            </a:r>
            <a:br>
              <a:rPr lang="en-US" dirty="0"/>
            </a:br>
            <a:r>
              <a:rPr lang="en-US" sz="3100" dirty="0" smtClean="0"/>
              <a:t>(4 </a:t>
            </a:r>
            <a:r>
              <a:rPr lang="en-US" sz="3100" dirty="0"/>
              <a:t>of 8)</a:t>
            </a:r>
            <a:endParaRPr lang="en-US" dirty="0"/>
          </a:p>
        </p:txBody>
      </p:sp>
      <p:sp>
        <p:nvSpPr>
          <p:cNvPr id="3" name="Content Placeholder 2"/>
          <p:cNvSpPr>
            <a:spLocks noGrp="1"/>
          </p:cNvSpPr>
          <p:nvPr>
            <p:ph idx="1"/>
          </p:nvPr>
        </p:nvSpPr>
        <p:spPr/>
        <p:txBody>
          <a:bodyPr>
            <a:normAutofit lnSpcReduction="10000"/>
          </a:bodyPr>
          <a:lstStyle/>
          <a:p>
            <a:r>
              <a:rPr lang="en-US" dirty="0" smtClean="0"/>
              <a:t>Fiscal policy effects on the exchange rate work through the change in income, and income’s effect on interest rates.</a:t>
            </a:r>
          </a:p>
          <a:p>
            <a:pPr lvl="1"/>
            <a:r>
              <a:rPr lang="en-US" dirty="0" smtClean="0"/>
              <a:t>Expansionary fiscal policy raises incomes and spending.  </a:t>
            </a:r>
          </a:p>
          <a:p>
            <a:pPr lvl="2"/>
            <a:r>
              <a:rPr lang="en-US" dirty="0" smtClean="0"/>
              <a:t>The rise in income leads to an increase in the demand for money and an increase in interest rates if the money supply holds constant:  The exchange rate appreciates.</a:t>
            </a:r>
          </a:p>
          <a:p>
            <a:pPr lvl="1"/>
            <a:r>
              <a:rPr lang="en-US" dirty="0" smtClean="0"/>
              <a:t>The effects of contractionary fiscal policies are symmetrical.</a:t>
            </a:r>
          </a:p>
        </p:txBody>
      </p:sp>
    </p:spTree>
    <p:extLst>
      <p:ext uri="{BB962C8B-B14F-4D97-AF65-F5344CB8AC3E}">
        <p14:creationId xmlns:p14="http://schemas.microsoft.com/office/powerpoint/2010/main" val="3569888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Current Account Balances Revisited </a:t>
            </a:r>
            <a:br>
              <a:rPr lang="en-US" dirty="0"/>
            </a:br>
            <a:r>
              <a:rPr lang="en-US" sz="3100" dirty="0" smtClean="0"/>
              <a:t>(5 </a:t>
            </a:r>
            <a:r>
              <a:rPr lang="en-US" sz="3100" dirty="0"/>
              <a:t>of 8)</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Exchange rate appreciation causes imports to be cheaper, and makes domestic goods more expensive to foreigners:</a:t>
            </a:r>
          </a:p>
          <a:p>
            <a:pPr lvl="1"/>
            <a:r>
              <a:rPr lang="en-US" dirty="0" smtClean="0"/>
              <a:t>Imports increase, exports decrease, the current account moves in the direction of deficit.</a:t>
            </a:r>
          </a:p>
          <a:p>
            <a:pPr lvl="1"/>
            <a:endParaRPr lang="en-US" dirty="0"/>
          </a:p>
          <a:p>
            <a:r>
              <a:rPr lang="en-US" dirty="0" smtClean="0"/>
              <a:t>Exchange rate depreciation causes imports to be more expensive, and makes domestic goods less expensive to foreigners:</a:t>
            </a:r>
          </a:p>
          <a:p>
            <a:pPr lvl="1"/>
            <a:r>
              <a:rPr lang="en-US" dirty="0" smtClean="0"/>
              <a:t>Imports decrease, exports increase, the current account moves in the direction of surplus.</a:t>
            </a:r>
          </a:p>
          <a:p>
            <a:pPr lvl="1"/>
            <a:endParaRPr lang="en-US" dirty="0" smtClean="0"/>
          </a:p>
        </p:txBody>
      </p:sp>
    </p:spTree>
    <p:extLst>
      <p:ext uri="{BB962C8B-B14F-4D97-AF65-F5344CB8AC3E}">
        <p14:creationId xmlns:p14="http://schemas.microsoft.com/office/powerpoint/2010/main" val="15405003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Current Account Balances Revisited </a:t>
            </a:r>
            <a:br>
              <a:rPr lang="en-US" dirty="0"/>
            </a:br>
            <a:r>
              <a:rPr lang="en-US" sz="3100" dirty="0" smtClean="0"/>
              <a:t>(6 </a:t>
            </a:r>
            <a:r>
              <a:rPr lang="en-US" sz="3100" dirty="0"/>
              <a:t>of 8)</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Fiscal and monetary policies also have direct effects on the current account though their effects on income and spending.</a:t>
            </a:r>
          </a:p>
          <a:p>
            <a:pPr lvl="1"/>
            <a:r>
              <a:rPr lang="en-US" dirty="0" smtClean="0"/>
              <a:t>Growth in spending at home increases imports, all else equal.</a:t>
            </a:r>
          </a:p>
          <a:p>
            <a:endParaRPr lang="en-US" dirty="0" smtClean="0"/>
          </a:p>
          <a:p>
            <a:r>
              <a:rPr lang="en-US" dirty="0" smtClean="0"/>
              <a:t>Fiscal policy’s direct effect on the current account:</a:t>
            </a:r>
          </a:p>
          <a:p>
            <a:pPr lvl="1"/>
            <a:r>
              <a:rPr lang="en-US" dirty="0" smtClean="0"/>
              <a:t>The same as the effect via the interest rate and exchange rate channels.</a:t>
            </a:r>
          </a:p>
          <a:p>
            <a:endParaRPr lang="en-US" dirty="0" smtClean="0"/>
          </a:p>
          <a:p>
            <a:r>
              <a:rPr lang="en-US" dirty="0" smtClean="0"/>
              <a:t>Monetary policy’s direct effect on the current account:</a:t>
            </a:r>
          </a:p>
          <a:p>
            <a:pPr lvl="1"/>
            <a:r>
              <a:rPr lang="en-US" dirty="0" smtClean="0"/>
              <a:t>Opposite of the effect via the interest rate and exchange rate channels.</a:t>
            </a:r>
          </a:p>
        </p:txBody>
      </p:sp>
    </p:spTree>
    <p:extLst>
      <p:ext uri="{BB962C8B-B14F-4D97-AF65-F5344CB8AC3E}">
        <p14:creationId xmlns:p14="http://schemas.microsoft.com/office/powerpoint/2010/main" val="34846556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Current Account Balances Revisited </a:t>
            </a:r>
            <a:br>
              <a:rPr lang="en-US" dirty="0"/>
            </a:br>
            <a:r>
              <a:rPr lang="en-US" sz="3100" dirty="0" smtClean="0"/>
              <a:t>(7 </a:t>
            </a:r>
            <a:r>
              <a:rPr lang="en-US" sz="3100" dirty="0"/>
              <a:t>of 8)</a:t>
            </a:r>
            <a:endParaRPr lang="en-US" dirty="0"/>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1704328130"/>
              </p:ext>
            </p:extLst>
          </p:nvPr>
        </p:nvGraphicFramePr>
        <p:xfrm>
          <a:off x="457200" y="1600200"/>
          <a:ext cx="8229600" cy="2123440"/>
        </p:xfrm>
        <a:graphic>
          <a:graphicData uri="http://schemas.openxmlformats.org/drawingml/2006/table">
            <a:tbl>
              <a:tblPr firstRow="1" bandRow="1">
                <a:tableStyleId>{BDBED569-4797-4DF1-A0F4-6AAB3CD982D8}</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70840">
                <a:tc>
                  <a:txBody>
                    <a:bodyPr/>
                    <a:lstStyle/>
                    <a:p>
                      <a:endParaRPr lang="en-US" dirty="0"/>
                    </a:p>
                  </a:txBody>
                  <a:tcPr marL="44873" marR="44873"/>
                </a:tc>
                <a:tc>
                  <a:txBody>
                    <a:bodyPr/>
                    <a:lstStyle/>
                    <a:p>
                      <a:pPr algn="ctr"/>
                      <a:r>
                        <a:rPr lang="en-US" dirty="0" smtClean="0"/>
                        <a:t>Monetary Contraction</a:t>
                      </a:r>
                      <a:endParaRPr lang="en-US" dirty="0"/>
                    </a:p>
                  </a:txBody>
                  <a:tcPr marL="44873" marR="44873"/>
                </a:tc>
                <a:tc>
                  <a:txBody>
                    <a:bodyPr/>
                    <a:lstStyle/>
                    <a:p>
                      <a:pPr algn="ctr"/>
                      <a:r>
                        <a:rPr lang="en-US" dirty="0" smtClean="0"/>
                        <a:t>Monetary</a:t>
                      </a:r>
                      <a:r>
                        <a:rPr lang="en-US" baseline="0" dirty="0" smtClean="0"/>
                        <a:t> </a:t>
                      </a:r>
                      <a:r>
                        <a:rPr lang="en-US" dirty="0" smtClean="0"/>
                        <a:t>Expansion</a:t>
                      </a:r>
                      <a:endParaRPr lang="en-US" dirty="0"/>
                    </a:p>
                  </a:txBody>
                  <a:tcPr marL="44873" marR="44873"/>
                </a:tc>
                <a:tc>
                  <a:txBody>
                    <a:bodyPr/>
                    <a:lstStyle/>
                    <a:p>
                      <a:pPr algn="ctr"/>
                      <a:r>
                        <a:rPr lang="en-US" dirty="0" smtClean="0"/>
                        <a:t>Fiscal Contraction</a:t>
                      </a:r>
                      <a:endParaRPr lang="en-US" dirty="0"/>
                    </a:p>
                  </a:txBody>
                  <a:tcPr marL="44873" marR="44873"/>
                </a:tc>
                <a:tc>
                  <a:txBody>
                    <a:bodyPr/>
                    <a:lstStyle/>
                    <a:p>
                      <a:pPr algn="ctr"/>
                      <a:r>
                        <a:rPr lang="en-US" dirty="0" smtClean="0"/>
                        <a:t>Fiscal Expansion</a:t>
                      </a:r>
                      <a:endParaRPr lang="en-US" dirty="0"/>
                    </a:p>
                  </a:txBody>
                  <a:tcPr marL="44873" marR="44873"/>
                </a:tc>
                <a:extLst>
                  <a:ext uri="{0D108BD9-81ED-4DB2-BD59-A6C34878D82A}">
                    <a16:rowId xmlns:a16="http://schemas.microsoft.com/office/drawing/2014/main" val="10000"/>
                  </a:ext>
                </a:extLst>
              </a:tr>
              <a:tr h="370840">
                <a:tc>
                  <a:txBody>
                    <a:bodyPr/>
                    <a:lstStyle/>
                    <a:p>
                      <a:r>
                        <a:rPr lang="en-US" dirty="0" smtClean="0"/>
                        <a:t>Y and C</a:t>
                      </a:r>
                      <a:endParaRPr lang="en-US" dirty="0"/>
                    </a:p>
                  </a:txBody>
                  <a:tcPr marL="44873" marR="44873"/>
                </a:tc>
                <a:tc>
                  <a:txBody>
                    <a:bodyPr/>
                    <a:lstStyle/>
                    <a:p>
                      <a:pPr algn="ctr"/>
                      <a:r>
                        <a:rPr lang="en-US" dirty="0" smtClean="0">
                          <a:latin typeface="Wingdings"/>
                          <a:ea typeface="Wingdings"/>
                          <a:cs typeface="Wingdings"/>
                          <a:sym typeface="Wingdings"/>
                        </a:rPr>
                        <a:t></a:t>
                      </a:r>
                      <a:endParaRPr lang="en-US" dirty="0"/>
                    </a:p>
                  </a:txBody>
                  <a:tcPr marL="44873" marR="44873"/>
                </a:tc>
                <a:tc>
                  <a:txBody>
                    <a:bodyPr/>
                    <a:lstStyle/>
                    <a:p>
                      <a:pPr algn="ctr"/>
                      <a:r>
                        <a:rPr lang="en-US" dirty="0" smtClean="0">
                          <a:latin typeface="Wingdings"/>
                          <a:ea typeface="Wingdings"/>
                          <a:cs typeface="Wingdings"/>
                          <a:sym typeface="Wingdings"/>
                        </a:rPr>
                        <a:t></a:t>
                      </a:r>
                      <a:endParaRPr lang="en-US" dirty="0"/>
                    </a:p>
                  </a:txBody>
                  <a:tcPr marL="44873" marR="44873"/>
                </a:tc>
                <a:tc>
                  <a:txBody>
                    <a:bodyPr/>
                    <a:lstStyle/>
                    <a:p>
                      <a:pPr algn="ctr"/>
                      <a:r>
                        <a:rPr lang="en-US" dirty="0" smtClean="0">
                          <a:latin typeface="Wingdings"/>
                          <a:ea typeface="Wingdings"/>
                          <a:cs typeface="Wingdings"/>
                          <a:sym typeface="Wingdings"/>
                        </a:rPr>
                        <a:t></a:t>
                      </a:r>
                      <a:endParaRPr lang="en-US" dirty="0"/>
                    </a:p>
                  </a:txBody>
                  <a:tcPr marL="44873" marR="44873"/>
                </a:tc>
                <a:tc>
                  <a:txBody>
                    <a:bodyPr/>
                    <a:lstStyle/>
                    <a:p>
                      <a:pPr algn="ctr"/>
                      <a:r>
                        <a:rPr lang="en-US" dirty="0" smtClean="0">
                          <a:latin typeface="Wingdings"/>
                          <a:ea typeface="Wingdings"/>
                          <a:cs typeface="Wingdings"/>
                          <a:sym typeface="Wingdings"/>
                        </a:rPr>
                        <a:t></a:t>
                      </a:r>
                      <a:endParaRPr lang="en-US" dirty="0"/>
                    </a:p>
                  </a:txBody>
                  <a:tcPr marL="44873" marR="44873"/>
                </a:tc>
                <a:extLst>
                  <a:ext uri="{0D108BD9-81ED-4DB2-BD59-A6C34878D82A}">
                    <a16:rowId xmlns:a16="http://schemas.microsoft.com/office/drawing/2014/main" val="10001"/>
                  </a:ext>
                </a:extLst>
              </a:tr>
              <a:tr h="370840">
                <a:tc>
                  <a:txBody>
                    <a:bodyPr/>
                    <a:lstStyle/>
                    <a:p>
                      <a:r>
                        <a:rPr lang="en-US" dirty="0" smtClean="0"/>
                        <a:t>Interest rates</a:t>
                      </a:r>
                      <a:endParaRPr lang="en-US" dirty="0"/>
                    </a:p>
                  </a:txBody>
                  <a:tcPr marL="44873" marR="44873"/>
                </a:tc>
                <a:tc>
                  <a:txBody>
                    <a:bodyPr/>
                    <a:lstStyle/>
                    <a:p>
                      <a:pPr algn="ctr"/>
                      <a:r>
                        <a:rPr lang="en-US" dirty="0" smtClean="0">
                          <a:latin typeface="Wingdings"/>
                          <a:ea typeface="Wingdings"/>
                          <a:cs typeface="Wingdings"/>
                          <a:sym typeface="Wingdings"/>
                        </a:rPr>
                        <a:t></a:t>
                      </a:r>
                      <a:endParaRPr lang="en-US" dirty="0"/>
                    </a:p>
                  </a:txBody>
                  <a:tcPr marL="44873" marR="44873"/>
                </a:tc>
                <a:tc>
                  <a:txBody>
                    <a:bodyPr/>
                    <a:lstStyle/>
                    <a:p>
                      <a:pPr algn="ctr"/>
                      <a:r>
                        <a:rPr lang="en-US" smtClean="0">
                          <a:latin typeface="Wingdings"/>
                          <a:ea typeface="Wingdings"/>
                          <a:cs typeface="Wingdings"/>
                          <a:sym typeface="Wingdings"/>
                        </a:rPr>
                        <a:t></a:t>
                      </a:r>
                      <a:endParaRPr lang="en-US" dirty="0"/>
                    </a:p>
                  </a:txBody>
                  <a:tcPr marL="44873" marR="44873"/>
                </a:tc>
                <a:tc>
                  <a:txBody>
                    <a:bodyPr/>
                    <a:lstStyle/>
                    <a:p>
                      <a:pPr algn="ctr"/>
                      <a:r>
                        <a:rPr lang="en-US" dirty="0" smtClean="0">
                          <a:latin typeface="Wingdings"/>
                          <a:ea typeface="Wingdings"/>
                          <a:cs typeface="Wingdings"/>
                          <a:sym typeface="Wingdings"/>
                        </a:rPr>
                        <a:t></a:t>
                      </a:r>
                      <a:endParaRPr lang="en-US" dirty="0"/>
                    </a:p>
                  </a:txBody>
                  <a:tcPr marL="44873" marR="44873"/>
                </a:tc>
                <a:tc>
                  <a:txBody>
                    <a:bodyPr/>
                    <a:lstStyle/>
                    <a:p>
                      <a:pPr algn="ctr"/>
                      <a:r>
                        <a:rPr lang="en-US" dirty="0" smtClean="0">
                          <a:latin typeface="Wingdings"/>
                          <a:ea typeface="Wingdings"/>
                          <a:cs typeface="Wingdings"/>
                          <a:sym typeface="Wingdings"/>
                        </a:rPr>
                        <a:t></a:t>
                      </a:r>
                      <a:endParaRPr lang="en-US" dirty="0"/>
                    </a:p>
                  </a:txBody>
                  <a:tcPr marL="44873" marR="44873"/>
                </a:tc>
                <a:extLst>
                  <a:ext uri="{0D108BD9-81ED-4DB2-BD59-A6C34878D82A}">
                    <a16:rowId xmlns:a16="http://schemas.microsoft.com/office/drawing/2014/main" val="10002"/>
                  </a:ext>
                </a:extLst>
              </a:tr>
              <a:tr h="370840">
                <a:tc>
                  <a:txBody>
                    <a:bodyPr/>
                    <a:lstStyle/>
                    <a:p>
                      <a:r>
                        <a:rPr lang="en-US" dirty="0" smtClean="0"/>
                        <a:t>R</a:t>
                      </a:r>
                      <a:endParaRPr lang="en-US" dirty="0"/>
                    </a:p>
                  </a:txBody>
                  <a:tcPr marL="44873" marR="44873"/>
                </a:tc>
                <a:tc>
                  <a:txBody>
                    <a:bodyPr/>
                    <a:lstStyle/>
                    <a:p>
                      <a:pPr algn="ctr"/>
                      <a:r>
                        <a:rPr lang="en-US" dirty="0" smtClean="0">
                          <a:latin typeface="Wingdings"/>
                          <a:ea typeface="Wingdings"/>
                          <a:cs typeface="Wingdings"/>
                          <a:sym typeface="Wingdings"/>
                        </a:rPr>
                        <a:t></a:t>
                      </a:r>
                      <a:endParaRPr lang="en-US" dirty="0"/>
                    </a:p>
                  </a:txBody>
                  <a:tcPr marL="44873" marR="44873"/>
                </a:tc>
                <a:tc>
                  <a:txBody>
                    <a:bodyPr/>
                    <a:lstStyle/>
                    <a:p>
                      <a:pPr algn="ctr"/>
                      <a:r>
                        <a:rPr lang="en-US" dirty="0" smtClean="0">
                          <a:latin typeface="Wingdings"/>
                          <a:ea typeface="Wingdings"/>
                          <a:cs typeface="Wingdings"/>
                          <a:sym typeface="Wingdings"/>
                        </a:rPr>
                        <a:t></a:t>
                      </a:r>
                      <a:endParaRPr lang="en-US" dirty="0"/>
                    </a:p>
                  </a:txBody>
                  <a:tcPr marL="44873" marR="44873"/>
                </a:tc>
                <a:tc>
                  <a:txBody>
                    <a:bodyPr/>
                    <a:lstStyle/>
                    <a:p>
                      <a:pPr algn="ctr"/>
                      <a:r>
                        <a:rPr lang="en-US" dirty="0" smtClean="0">
                          <a:latin typeface="Wingdings"/>
                          <a:ea typeface="Wingdings"/>
                          <a:cs typeface="Wingdings"/>
                          <a:sym typeface="Wingdings"/>
                        </a:rPr>
                        <a:t></a:t>
                      </a:r>
                      <a:endParaRPr lang="en-US" dirty="0"/>
                    </a:p>
                  </a:txBody>
                  <a:tcPr marL="44873" marR="44873"/>
                </a:tc>
                <a:tc>
                  <a:txBody>
                    <a:bodyPr/>
                    <a:lstStyle/>
                    <a:p>
                      <a:pPr algn="ctr"/>
                      <a:r>
                        <a:rPr lang="en-US" dirty="0" smtClean="0">
                          <a:latin typeface="Wingdings"/>
                          <a:ea typeface="Wingdings"/>
                          <a:cs typeface="Wingdings"/>
                          <a:sym typeface="Wingdings"/>
                        </a:rPr>
                        <a:t></a:t>
                      </a:r>
                      <a:endParaRPr lang="en-US" dirty="0"/>
                    </a:p>
                  </a:txBody>
                  <a:tcPr marL="44873" marR="44873"/>
                </a:tc>
                <a:extLst>
                  <a:ext uri="{0D108BD9-81ED-4DB2-BD59-A6C34878D82A}">
                    <a16:rowId xmlns:a16="http://schemas.microsoft.com/office/drawing/2014/main" val="10003"/>
                  </a:ext>
                </a:extLst>
              </a:tr>
              <a:tr h="370840">
                <a:tc>
                  <a:txBody>
                    <a:bodyPr/>
                    <a:lstStyle/>
                    <a:p>
                      <a:r>
                        <a:rPr lang="en-US" dirty="0" smtClean="0"/>
                        <a:t>CA</a:t>
                      </a:r>
                      <a:endParaRPr lang="en-US" dirty="0"/>
                    </a:p>
                  </a:txBody>
                  <a:tcPr marL="44873" marR="44873"/>
                </a:tc>
                <a:tc>
                  <a:txBody>
                    <a:bodyPr/>
                    <a:lstStyle/>
                    <a:p>
                      <a:pPr algn="ctr"/>
                      <a:r>
                        <a:rPr lang="en-US" dirty="0" smtClean="0">
                          <a:latin typeface="Wingdings"/>
                          <a:ea typeface="Wingdings"/>
                          <a:cs typeface="Wingdings"/>
                          <a:sym typeface="Wingdings"/>
                        </a:rPr>
                        <a:t></a:t>
                      </a:r>
                      <a:r>
                        <a:rPr lang="en-US" sz="1800" kern="1200" dirty="0" smtClean="0">
                          <a:solidFill>
                            <a:schemeClr val="tx1"/>
                          </a:solidFill>
                          <a:latin typeface="+mn-lt"/>
                          <a:ea typeface="+mn-ea"/>
                          <a:cs typeface="+mn-cs"/>
                          <a:sym typeface="Wingdings"/>
                        </a:rPr>
                        <a:t> or </a:t>
                      </a:r>
                      <a:r>
                        <a:rPr lang="en-US" sz="1800" kern="1200" dirty="0" smtClean="0">
                          <a:solidFill>
                            <a:schemeClr val="tx1"/>
                          </a:solidFill>
                          <a:latin typeface="Wingdings"/>
                          <a:ea typeface="Wingdings"/>
                          <a:cs typeface="Wingdings"/>
                          <a:sym typeface="Wingdings"/>
                        </a:rPr>
                        <a:t></a:t>
                      </a:r>
                      <a:endParaRPr lang="en-US" dirty="0"/>
                    </a:p>
                  </a:txBody>
                  <a:tcPr marL="44873" marR="44873"/>
                </a:tc>
                <a:tc>
                  <a:txBody>
                    <a:bodyPr/>
                    <a:lstStyle/>
                    <a:p>
                      <a:pPr algn="ctr"/>
                      <a:r>
                        <a:rPr lang="en-US" dirty="0" smtClean="0">
                          <a:latin typeface="Wingdings"/>
                          <a:ea typeface="Wingdings"/>
                          <a:cs typeface="Wingdings"/>
                          <a:sym typeface="Wingdings"/>
                        </a:rPr>
                        <a:t></a:t>
                      </a:r>
                      <a:r>
                        <a:rPr lang="en-US" baseline="0" dirty="0" smtClean="0">
                          <a:latin typeface="+mn-lt"/>
                          <a:ea typeface="Wingdings"/>
                          <a:cs typeface="Wingdings"/>
                          <a:sym typeface="Wingdings"/>
                        </a:rPr>
                        <a:t> or </a:t>
                      </a:r>
                      <a:r>
                        <a:rPr lang="en-US" baseline="0" dirty="0" smtClean="0">
                          <a:latin typeface="Wingdings"/>
                          <a:ea typeface="Wingdings"/>
                          <a:cs typeface="Wingdings"/>
                          <a:sym typeface="Wingdings"/>
                        </a:rPr>
                        <a:t></a:t>
                      </a:r>
                      <a:endParaRPr lang="en-US" dirty="0"/>
                    </a:p>
                  </a:txBody>
                  <a:tcPr marL="44873" marR="44873"/>
                </a:tc>
                <a:tc>
                  <a:txBody>
                    <a:bodyPr/>
                    <a:lstStyle/>
                    <a:p>
                      <a:pPr algn="ctr"/>
                      <a:r>
                        <a:rPr lang="en-US" dirty="0" smtClean="0">
                          <a:latin typeface="Wingdings"/>
                          <a:ea typeface="Wingdings"/>
                          <a:cs typeface="Wingdings"/>
                          <a:sym typeface="Wingdings"/>
                        </a:rPr>
                        <a:t></a:t>
                      </a:r>
                      <a:endParaRPr lang="en-US" dirty="0"/>
                    </a:p>
                  </a:txBody>
                  <a:tcPr marL="44873" marR="44873"/>
                </a:tc>
                <a:tc>
                  <a:txBody>
                    <a:bodyPr/>
                    <a:lstStyle/>
                    <a:p>
                      <a:pPr algn="ctr"/>
                      <a:r>
                        <a:rPr lang="en-US" dirty="0" smtClean="0">
                          <a:latin typeface="Wingdings"/>
                          <a:ea typeface="Wingdings"/>
                          <a:cs typeface="Wingdings"/>
                          <a:sym typeface="Wingdings"/>
                        </a:rPr>
                        <a:t></a:t>
                      </a:r>
                      <a:endParaRPr lang="en-US" dirty="0"/>
                    </a:p>
                  </a:txBody>
                  <a:tcPr marL="44873" marR="44873"/>
                </a:tc>
                <a:extLst>
                  <a:ext uri="{0D108BD9-81ED-4DB2-BD59-A6C34878D82A}">
                    <a16:rowId xmlns:a16="http://schemas.microsoft.com/office/drawing/2014/main" val="10004"/>
                  </a:ext>
                </a:extLst>
              </a:tr>
            </a:tbl>
          </a:graphicData>
        </a:graphic>
      </p:graphicFrame>
      <p:sp>
        <p:nvSpPr>
          <p:cNvPr id="5" name="Content Placeholder 4"/>
          <p:cNvSpPr>
            <a:spLocks noGrp="1"/>
          </p:cNvSpPr>
          <p:nvPr>
            <p:ph sz="half" idx="2"/>
          </p:nvPr>
        </p:nvSpPr>
        <p:spPr>
          <a:xfrm>
            <a:off x="457200" y="4103077"/>
            <a:ext cx="8229600" cy="2023086"/>
          </a:xfrm>
        </p:spPr>
        <p:txBody>
          <a:bodyPr/>
          <a:lstStyle/>
          <a:p>
            <a:r>
              <a:rPr lang="en-US" dirty="0" smtClean="0"/>
              <a:t>An increase in R is a depreciation.</a:t>
            </a:r>
          </a:p>
          <a:p>
            <a:r>
              <a:rPr lang="en-US" dirty="0" smtClean="0"/>
              <a:t>Monetary and fiscal policies have different effects on interest rates, exchange rates and the current account.</a:t>
            </a:r>
            <a:endParaRPr lang="en-US" dirty="0"/>
          </a:p>
        </p:txBody>
      </p:sp>
    </p:spTree>
    <p:extLst>
      <p:ext uri="{BB962C8B-B14F-4D97-AF65-F5344CB8AC3E}">
        <p14:creationId xmlns:p14="http://schemas.microsoft.com/office/powerpoint/2010/main" val="87727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Current Account Balances Revisited </a:t>
            </a:r>
            <a:br>
              <a:rPr lang="en-US" dirty="0"/>
            </a:br>
            <a:r>
              <a:rPr lang="en-US" sz="3100" dirty="0" smtClean="0"/>
              <a:t>(8 </a:t>
            </a:r>
            <a:r>
              <a:rPr lang="en-US" sz="3100" dirty="0"/>
              <a:t>of 8)</a:t>
            </a:r>
            <a:endParaRPr lang="en-US" dirty="0"/>
          </a:p>
        </p:txBody>
      </p:sp>
      <p:sp>
        <p:nvSpPr>
          <p:cNvPr id="6" name="Content Placeholder 5"/>
          <p:cNvSpPr>
            <a:spLocks noGrp="1"/>
          </p:cNvSpPr>
          <p:nvPr>
            <p:ph idx="1"/>
          </p:nvPr>
        </p:nvSpPr>
        <p:spPr/>
        <p:txBody>
          <a:bodyPr>
            <a:normAutofit fontScale="70000" lnSpcReduction="20000"/>
          </a:bodyPr>
          <a:lstStyle/>
          <a:p>
            <a:r>
              <a:rPr lang="en-US" dirty="0" smtClean="0"/>
              <a:t>The long run:  The economy tends to fluctuate around a full employment level of output.</a:t>
            </a:r>
          </a:p>
          <a:p>
            <a:endParaRPr lang="en-US" dirty="0" smtClean="0"/>
          </a:p>
          <a:p>
            <a:r>
              <a:rPr lang="en-US" dirty="0" smtClean="0"/>
              <a:t>Economists disagree as to how quickly an economy will return to full employment if it is recession, but all or nearly all agree that it will eventually get there.</a:t>
            </a:r>
          </a:p>
          <a:p>
            <a:endParaRPr lang="en-US" dirty="0"/>
          </a:p>
          <a:p>
            <a:r>
              <a:rPr lang="en-US" dirty="0" smtClean="0"/>
              <a:t>Therefore, fiscal and monetary policies can alter the level of output and employment, but in the long run economies tend towards full employment.</a:t>
            </a:r>
          </a:p>
          <a:p>
            <a:endParaRPr lang="en-US" dirty="0" smtClean="0"/>
          </a:p>
          <a:p>
            <a:r>
              <a:rPr lang="en-US" dirty="0" smtClean="0"/>
              <a:t>Similarly, current accounts must eventually tend towards balance, although imbalances may persist for long periods of time.</a:t>
            </a:r>
            <a:endParaRPr lang="en-US" dirty="0"/>
          </a:p>
        </p:txBody>
      </p:sp>
    </p:spTree>
    <p:extLst>
      <p:ext uri="{BB962C8B-B14F-4D97-AF65-F5344CB8AC3E}">
        <p14:creationId xmlns:p14="http://schemas.microsoft.com/office/powerpoint/2010/main" val="11409132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Case Study:  Argentina and the Limits to Macroeconomic </a:t>
            </a:r>
            <a:r>
              <a:rPr lang="en-US" dirty="0"/>
              <a:t>P</a:t>
            </a:r>
            <a:r>
              <a:rPr lang="en-US" dirty="0" smtClean="0"/>
              <a:t>olicy </a:t>
            </a:r>
            <a:r>
              <a:rPr lang="en-US" sz="3100" dirty="0" smtClean="0"/>
              <a:t>(1 of 3)</a:t>
            </a:r>
            <a:endParaRPr lang="en-US" sz="3100" dirty="0"/>
          </a:p>
        </p:txBody>
      </p:sp>
      <p:sp>
        <p:nvSpPr>
          <p:cNvPr id="3" name="Content Placeholder 2"/>
          <p:cNvSpPr>
            <a:spLocks noGrp="1"/>
          </p:cNvSpPr>
          <p:nvPr>
            <p:ph idx="1"/>
          </p:nvPr>
        </p:nvSpPr>
        <p:spPr/>
        <p:txBody>
          <a:bodyPr>
            <a:normAutofit fontScale="92500" lnSpcReduction="10000"/>
          </a:bodyPr>
          <a:lstStyle/>
          <a:p>
            <a:r>
              <a:rPr lang="en-US" dirty="0" smtClean="0"/>
              <a:t>Argentina implemented a </a:t>
            </a:r>
            <a:r>
              <a:rPr lang="en-US" b="1" dirty="0" smtClean="0"/>
              <a:t>currency board </a:t>
            </a:r>
            <a:r>
              <a:rPr lang="en-US" dirty="0" smtClean="0"/>
              <a:t>in 1991 as a desperate attempt to control its monetary policy.  </a:t>
            </a:r>
          </a:p>
          <a:p>
            <a:pPr lvl="1"/>
            <a:r>
              <a:rPr lang="en-US" dirty="0" smtClean="0"/>
              <a:t>Previous governments resorted to excessive money creation to stimulate the economy and to provide revenue for the government.</a:t>
            </a:r>
          </a:p>
          <a:p>
            <a:pPr lvl="1"/>
            <a:r>
              <a:rPr lang="en-US" dirty="0" smtClean="0"/>
              <a:t>The currency board was a part of new laws that:</a:t>
            </a:r>
          </a:p>
          <a:p>
            <a:pPr lvl="2"/>
            <a:r>
              <a:rPr lang="en-US" dirty="0" smtClean="0"/>
              <a:t>Fixed the value of the Argentine peso to the dollar at a 1:1 ratio;</a:t>
            </a:r>
          </a:p>
          <a:p>
            <a:pPr lvl="2"/>
            <a:r>
              <a:rPr lang="en-US" dirty="0" smtClean="0"/>
              <a:t> Limited the creation of new money to the number of new dollars in reserve.</a:t>
            </a:r>
          </a:p>
          <a:p>
            <a:pPr lvl="1"/>
            <a:endParaRPr lang="en-US" dirty="0"/>
          </a:p>
        </p:txBody>
      </p:sp>
    </p:spTree>
    <p:extLst>
      <p:ext uri="{BB962C8B-B14F-4D97-AF65-F5344CB8AC3E}">
        <p14:creationId xmlns:p14="http://schemas.microsoft.com/office/powerpoint/2010/main" val="24502038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Case Study:  Argentina and the Limits to Macroeconomic Policy </a:t>
            </a:r>
            <a:r>
              <a:rPr lang="en-US" sz="3100" dirty="0" smtClean="0"/>
              <a:t>(2 </a:t>
            </a:r>
            <a:r>
              <a:rPr lang="en-US" sz="3100" dirty="0"/>
              <a:t>of 3)</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When Argentina’s main trading partner, Brazil, devalued its currency in 1999, Argentina suddenly was at a disadvantage.</a:t>
            </a:r>
          </a:p>
          <a:p>
            <a:pPr lvl="1"/>
            <a:r>
              <a:rPr lang="en-US" dirty="0" smtClean="0"/>
              <a:t>Brazilian demand for its goods shrank;</a:t>
            </a:r>
          </a:p>
          <a:p>
            <a:pPr lvl="1"/>
            <a:r>
              <a:rPr lang="en-US" dirty="0" smtClean="0"/>
              <a:t>Argentina’s demand for Brazilian goods grew;</a:t>
            </a:r>
          </a:p>
          <a:p>
            <a:pPr lvl="1"/>
            <a:r>
              <a:rPr lang="en-US" dirty="0" smtClean="0"/>
              <a:t>A large current account deficit opened while economic growth slowed dramatically.</a:t>
            </a:r>
          </a:p>
          <a:p>
            <a:endParaRPr lang="en-US" dirty="0" smtClean="0"/>
          </a:p>
          <a:p>
            <a:r>
              <a:rPr lang="en-US" dirty="0" smtClean="0"/>
              <a:t>Fiscal expansion was impossible due to the fear of its effect on prices and the deficit;</a:t>
            </a:r>
          </a:p>
          <a:p>
            <a:endParaRPr lang="en-US" dirty="0" smtClean="0"/>
          </a:p>
          <a:p>
            <a:r>
              <a:rPr lang="en-US" dirty="0" smtClean="0"/>
              <a:t>Monetary expansion was also impossible due to the effect it would have on the exchange rate.  </a:t>
            </a:r>
            <a:endParaRPr lang="en-US" dirty="0"/>
          </a:p>
        </p:txBody>
      </p:sp>
    </p:spTree>
    <p:extLst>
      <p:ext uri="{BB962C8B-B14F-4D97-AF65-F5344CB8AC3E}">
        <p14:creationId xmlns:p14="http://schemas.microsoft.com/office/powerpoint/2010/main" val="4223872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 </a:t>
            </a:r>
            <a:r>
              <a:rPr lang="en-US" sz="2800" dirty="0" smtClean="0"/>
              <a:t>(2 </a:t>
            </a:r>
            <a:r>
              <a:rPr lang="en-US" sz="2800" dirty="0"/>
              <a:t>of 2)</a:t>
            </a:r>
            <a:endParaRPr lang="en-US" dirty="0"/>
          </a:p>
        </p:txBody>
      </p:sp>
      <p:sp>
        <p:nvSpPr>
          <p:cNvPr id="3" name="Content Placeholder 2"/>
          <p:cNvSpPr>
            <a:spLocks noGrp="1"/>
          </p:cNvSpPr>
          <p:nvPr>
            <p:ph idx="1"/>
          </p:nvPr>
        </p:nvSpPr>
        <p:spPr/>
        <p:txBody>
          <a:bodyPr/>
          <a:lstStyle/>
          <a:p>
            <a:pPr marL="0" indent="0">
              <a:buNone/>
            </a:pPr>
            <a:r>
              <a:rPr lang="en-US" b="1" dirty="0" smtClean="0">
                <a:solidFill>
                  <a:schemeClr val="accent4">
                    <a:lumMod val="50000"/>
                  </a:schemeClr>
                </a:solidFill>
              </a:rPr>
              <a:t>11.4</a:t>
            </a:r>
            <a:r>
              <a:rPr lang="en-US" dirty="0" smtClean="0"/>
              <a:t>  Explain how expenditure switching and expenditure reducing policies can be used to reduce a current account deficit.</a:t>
            </a:r>
          </a:p>
          <a:p>
            <a:pPr marL="0" indent="0">
              <a:buNone/>
            </a:pPr>
            <a:endParaRPr lang="en-US" dirty="0"/>
          </a:p>
          <a:p>
            <a:pPr marL="0" indent="0">
              <a:buNone/>
            </a:pPr>
            <a:r>
              <a:rPr lang="en-US" b="1" dirty="0" smtClean="0">
                <a:solidFill>
                  <a:schemeClr val="accent4">
                    <a:lumMod val="50000"/>
                  </a:schemeClr>
                </a:solidFill>
              </a:rPr>
              <a:t>11.5</a:t>
            </a:r>
            <a:r>
              <a:rPr lang="en-US" dirty="0" smtClean="0"/>
              <a:t>  Draw a J-curve and use it to show how exchange rate depreciation does not lead to an immediate reduction in the current account deficit.</a:t>
            </a:r>
            <a:endParaRPr lang="en-US" dirty="0"/>
          </a:p>
        </p:txBody>
      </p:sp>
    </p:spTree>
    <p:extLst>
      <p:ext uri="{BB962C8B-B14F-4D97-AF65-F5344CB8AC3E}">
        <p14:creationId xmlns:p14="http://schemas.microsoft.com/office/powerpoint/2010/main" val="10423439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Case Study:  Argentina and the Limits to Macroeconomic Policy </a:t>
            </a:r>
            <a:r>
              <a:rPr lang="en-US" sz="3100" dirty="0" smtClean="0"/>
              <a:t>(3 </a:t>
            </a:r>
            <a:r>
              <a:rPr lang="en-US" sz="3100" dirty="0"/>
              <a:t>of 3)</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Argentina could have devalued its currency by leaving the 1:1 peg to the dollar;</a:t>
            </a:r>
          </a:p>
          <a:p>
            <a:pPr lvl="1"/>
            <a:r>
              <a:rPr lang="en-US" dirty="0" smtClean="0"/>
              <a:t>However, Argentina’s businesses and government had debt denominated in dollars that they incurred through the 1990s when the economy was stable.</a:t>
            </a:r>
          </a:p>
          <a:p>
            <a:endParaRPr lang="en-US" dirty="0" smtClean="0"/>
          </a:p>
          <a:p>
            <a:r>
              <a:rPr lang="en-US" dirty="0" smtClean="0"/>
              <a:t>Argentines began taking large sums out of the banks, fearing a devaluation;  </a:t>
            </a:r>
          </a:p>
          <a:p>
            <a:endParaRPr lang="en-US" dirty="0" smtClean="0"/>
          </a:p>
          <a:p>
            <a:r>
              <a:rPr lang="en-US" dirty="0" smtClean="0"/>
              <a:t>Argentina shut all banks in December, 2001;  When the reopened in January, 2002, the link to the dollar was gone.</a:t>
            </a:r>
          </a:p>
          <a:p>
            <a:endParaRPr lang="en-US" dirty="0" smtClean="0"/>
          </a:p>
          <a:p>
            <a:r>
              <a:rPr lang="en-US" dirty="0" smtClean="0"/>
              <a:t>The peso fell in value, from 1:1 to 1 peso per 0.27 dollars; and a deep recession hit the country;  growth eventually returned in 2003 after a nearly 20 percent loss in GDP, 1999-2002. </a:t>
            </a:r>
            <a:endParaRPr lang="en-US" dirty="0"/>
          </a:p>
        </p:txBody>
      </p:sp>
    </p:spTree>
    <p:extLst>
      <p:ext uri="{BB962C8B-B14F-4D97-AF65-F5344CB8AC3E}">
        <p14:creationId xmlns:p14="http://schemas.microsoft.com/office/powerpoint/2010/main" val="20683771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Macro Policies for Current </a:t>
            </a:r>
            <a:r>
              <a:rPr lang="en-US" dirty="0"/>
              <a:t>A</a:t>
            </a:r>
            <a:r>
              <a:rPr lang="en-US" dirty="0" smtClean="0"/>
              <a:t>ccount Imbalances </a:t>
            </a:r>
            <a:r>
              <a:rPr lang="en-US" sz="3100" dirty="0" smtClean="0"/>
              <a:t>(1 of 3)</a:t>
            </a:r>
            <a:endParaRPr lang="en-US" sz="3100" dirty="0"/>
          </a:p>
        </p:txBody>
      </p:sp>
      <p:sp>
        <p:nvSpPr>
          <p:cNvPr id="3" name="Content Placeholder 2"/>
          <p:cNvSpPr>
            <a:spLocks noGrp="1"/>
          </p:cNvSpPr>
          <p:nvPr>
            <p:ph idx="1"/>
          </p:nvPr>
        </p:nvSpPr>
        <p:spPr/>
        <p:txBody>
          <a:bodyPr>
            <a:normAutofit fontScale="92500"/>
          </a:bodyPr>
          <a:lstStyle/>
          <a:p>
            <a:r>
              <a:rPr lang="en-US" dirty="0" smtClean="0"/>
              <a:t>Macroeconomic policies for addressing a current account imbalance:</a:t>
            </a:r>
          </a:p>
          <a:p>
            <a:pPr lvl="1"/>
            <a:r>
              <a:rPr lang="en-US" b="1" dirty="0" smtClean="0"/>
              <a:t>Expenditure switching policies </a:t>
            </a:r>
            <a:r>
              <a:rPr lang="en-US" dirty="0" smtClean="0"/>
              <a:t>to shift spending from foreign to home goods and services.</a:t>
            </a:r>
          </a:p>
          <a:p>
            <a:pPr lvl="2"/>
            <a:r>
              <a:rPr lang="en-US" dirty="0" smtClean="0"/>
              <a:t>Monetary and fiscal policies that cause a currency depreciation;</a:t>
            </a:r>
          </a:p>
          <a:p>
            <a:pPr lvl="2"/>
            <a:r>
              <a:rPr lang="en-US" dirty="0" smtClean="0"/>
              <a:t>Temporary trade barriers to reduce imports.</a:t>
            </a:r>
          </a:p>
          <a:p>
            <a:pPr lvl="1"/>
            <a:r>
              <a:rPr lang="en-US" b="1" dirty="0" smtClean="0"/>
              <a:t>Expenditure reducing policies </a:t>
            </a:r>
            <a:r>
              <a:rPr lang="en-US" dirty="0" smtClean="0"/>
              <a:t>to offset the increase in spending on domestic goods and services.</a:t>
            </a:r>
          </a:p>
          <a:p>
            <a:pPr lvl="2"/>
            <a:r>
              <a:rPr lang="en-US" dirty="0" smtClean="0"/>
              <a:t>Contractionary monetary and fiscal policies to cut demand.</a:t>
            </a:r>
            <a:endParaRPr lang="en-US" dirty="0"/>
          </a:p>
        </p:txBody>
      </p:sp>
    </p:spTree>
    <p:extLst>
      <p:ext uri="{BB962C8B-B14F-4D97-AF65-F5344CB8AC3E}">
        <p14:creationId xmlns:p14="http://schemas.microsoft.com/office/powerpoint/2010/main" val="21607148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Macro Policies for Current Account Imbalances </a:t>
            </a:r>
            <a:r>
              <a:rPr lang="en-US" sz="3100" dirty="0" smtClean="0"/>
              <a:t>(2 </a:t>
            </a:r>
            <a:r>
              <a:rPr lang="en-US" sz="3100" dirty="0"/>
              <a:t>of 3)</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a:t>
            </a:r>
            <a:r>
              <a:rPr lang="en-US" b="1" dirty="0" smtClean="0"/>
              <a:t>adjustment process </a:t>
            </a:r>
            <a:r>
              <a:rPr lang="en-US" dirty="0" smtClean="0"/>
              <a:t>is the change in the current account balance that occurs in response to a change in the exchange rate.</a:t>
            </a:r>
          </a:p>
          <a:p>
            <a:endParaRPr lang="en-US" dirty="0"/>
          </a:p>
          <a:p>
            <a:r>
              <a:rPr lang="en-US" dirty="0" smtClean="0"/>
              <a:t>Normally, the adjustment occurs with a lag.</a:t>
            </a:r>
          </a:p>
          <a:p>
            <a:pPr lvl="1"/>
            <a:r>
              <a:rPr lang="en-US" dirty="0" smtClean="0"/>
              <a:t>The graph of the lag is called the</a:t>
            </a:r>
            <a:r>
              <a:rPr lang="en-US" b="1" dirty="0" smtClean="0"/>
              <a:t> J-curve.  </a:t>
            </a:r>
          </a:p>
          <a:p>
            <a:pPr lvl="1"/>
            <a:r>
              <a:rPr lang="en-US" dirty="0" smtClean="0"/>
              <a:t>Importers cannot switch to domestic suppliers immediately and foreign goods are suddenly more expensive.  </a:t>
            </a:r>
          </a:p>
          <a:p>
            <a:endParaRPr lang="en-US" dirty="0" smtClean="0"/>
          </a:p>
          <a:p>
            <a:r>
              <a:rPr lang="en-US" dirty="0" smtClean="0"/>
              <a:t>U.S. experience shows that it can take 1-2 years before the current account balance improves after a depreciation in the dollar. </a:t>
            </a:r>
            <a:endParaRPr lang="en-US" dirty="0"/>
          </a:p>
        </p:txBody>
      </p:sp>
    </p:spTree>
    <p:extLst>
      <p:ext uri="{BB962C8B-B14F-4D97-AF65-F5344CB8AC3E}">
        <p14:creationId xmlns:p14="http://schemas.microsoft.com/office/powerpoint/2010/main" val="33901302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Macro Policies for Current Account Imbalances </a:t>
            </a:r>
            <a:r>
              <a:rPr lang="en-US" sz="3100" dirty="0" smtClean="0"/>
              <a:t>(3 </a:t>
            </a:r>
            <a:r>
              <a:rPr lang="en-US" sz="3100" dirty="0"/>
              <a:t>of 3)</a:t>
            </a:r>
            <a:endParaRPr lang="en-US" dirty="0"/>
          </a:p>
        </p:txBody>
      </p:sp>
      <p:pic>
        <p:nvPicPr>
          <p:cNvPr id="4" name="Content Placeholder 3" descr="The graph plots the current balance account versus time, with positive balance above the timeline and negative balance below the timeline.&#10;• The current account balance begins below the timeline, with depreciation dips lower, then rises in a J above the timeline into the positive account balance.&#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31416" y="1996789"/>
            <a:ext cx="5281168" cy="3807603"/>
          </a:xfrm>
        </p:spPr>
      </p:pic>
    </p:spTree>
    <p:extLst>
      <p:ext uri="{BB962C8B-B14F-4D97-AF65-F5344CB8AC3E}">
        <p14:creationId xmlns:p14="http://schemas.microsoft.com/office/powerpoint/2010/main" val="30094970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Macroeconomic Policy Coordination in Developed </a:t>
            </a:r>
            <a:r>
              <a:rPr lang="en-US" dirty="0"/>
              <a:t>C</a:t>
            </a:r>
            <a:r>
              <a:rPr lang="en-US" dirty="0" smtClean="0"/>
              <a:t>ountries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Coordination of macroeconomic policies is a frequently sought goal, particularly when global growth is slow.</a:t>
            </a:r>
          </a:p>
          <a:p>
            <a:pPr lvl="1"/>
            <a:r>
              <a:rPr lang="en-US" dirty="0" smtClean="0"/>
              <a:t>A simultaneous increase in fiscal or monetary expansion could avoid a disproportionate burden falling on one country.</a:t>
            </a:r>
          </a:p>
          <a:p>
            <a:pPr lvl="1"/>
            <a:r>
              <a:rPr lang="en-US" dirty="0" smtClean="0"/>
              <a:t>If one country uses expansionary policies and the others do not, the expanding country is more likely to see a ballooning of its current account deficit.</a:t>
            </a:r>
          </a:p>
          <a:p>
            <a:endParaRPr lang="en-US" dirty="0" smtClean="0"/>
          </a:p>
          <a:p>
            <a:r>
              <a:rPr lang="en-US" dirty="0" smtClean="0"/>
              <a:t>There are several problems, however:</a:t>
            </a:r>
          </a:p>
          <a:p>
            <a:pPr lvl="1"/>
            <a:r>
              <a:rPr lang="en-US" dirty="0" smtClean="0"/>
              <a:t>There is no international organization to arrange this.</a:t>
            </a:r>
          </a:p>
          <a:p>
            <a:pPr lvl="1"/>
            <a:r>
              <a:rPr lang="en-US" dirty="0" smtClean="0"/>
              <a:t>It is rare that a large number of countries find it in their interests to pursue the same policies.</a:t>
            </a:r>
            <a:endParaRPr lang="en-US" dirty="0"/>
          </a:p>
        </p:txBody>
      </p:sp>
    </p:spTree>
    <p:extLst>
      <p:ext uri="{BB962C8B-B14F-4D97-AF65-F5344CB8AC3E}">
        <p14:creationId xmlns:p14="http://schemas.microsoft.com/office/powerpoint/2010/main" val="33488668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305800" cy="1097280"/>
          </a:xfrm>
        </p:spPr>
        <p:txBody>
          <a:bodyPr/>
          <a:lstStyle/>
          <a:p>
            <a:pPr algn="l"/>
            <a:r>
              <a:rPr lang="en-US" sz="3600" b="1" dirty="0" smtClean="0">
                <a:solidFill>
                  <a:srgbClr val="007FA3"/>
                </a:solidFill>
                <a:latin typeface="+mj-lt"/>
                <a:cs typeface="Arial" panose="020B0604020202020204" pitchFamily="34" charset="0"/>
              </a:rPr>
              <a:t>Copyright</a:t>
            </a:r>
            <a:endParaRPr lang="en-US" sz="2000" b="1" dirty="0">
              <a:solidFill>
                <a:srgbClr val="007FA3"/>
              </a:solidFill>
              <a:latin typeface="+mj-lt"/>
              <a:cs typeface="Arial" panose="020B0604020202020204" pitchFamily="34" charset="0"/>
            </a:endParaRPr>
          </a:p>
        </p:txBody>
      </p:sp>
      <p:pic>
        <p:nvPicPr>
          <p:cNvPr id="4" name="Picture 4" descr="The notice reads as follows: this work is protected by United States copyright laws and is 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2057400"/>
            <a:ext cx="7406208" cy="2451720"/>
          </a:xfrm>
          <a:prstGeom prst="rect">
            <a:avLst/>
          </a:prstGeom>
          <a:solidFill>
            <a:schemeClr val="hlink"/>
          </a:solidFill>
          <a:ln>
            <a:solidFill>
              <a:schemeClr val="bg1"/>
            </a:solidFill>
            <a:miter lim="800000"/>
            <a:headEnd/>
            <a:tailEnd/>
          </a:ln>
        </p:spPr>
      </p:pic>
    </p:spTree>
    <p:extLst>
      <p:ext uri="{BB962C8B-B14F-4D97-AF65-F5344CB8AC3E}">
        <p14:creationId xmlns:p14="http://schemas.microsoft.com/office/powerpoint/2010/main" val="36778043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Aggregate Demand and Supply </a:t>
            </a:r>
            <a:r>
              <a:rPr lang="en-US" sz="3100" dirty="0" smtClean="0"/>
              <a:t>(1 of 9)</a:t>
            </a:r>
            <a:endParaRPr lang="en-US" sz="3100" dirty="0"/>
          </a:p>
        </p:txBody>
      </p:sp>
      <p:sp>
        <p:nvSpPr>
          <p:cNvPr id="3" name="Content Placeholder 2"/>
          <p:cNvSpPr>
            <a:spLocks noGrp="1"/>
          </p:cNvSpPr>
          <p:nvPr>
            <p:ph idx="1"/>
          </p:nvPr>
        </p:nvSpPr>
        <p:spPr/>
        <p:txBody>
          <a:bodyPr>
            <a:normAutofit lnSpcReduction="10000"/>
          </a:bodyPr>
          <a:lstStyle/>
          <a:p>
            <a:r>
              <a:rPr lang="en-US" dirty="0" smtClean="0"/>
              <a:t>Since the Great Depression of the 1930s, national governments have held a central role in guaranteeing economic growth, employment, and price stability.</a:t>
            </a:r>
          </a:p>
          <a:p>
            <a:endParaRPr lang="en-US" dirty="0"/>
          </a:p>
          <a:p>
            <a:r>
              <a:rPr lang="en-US" dirty="0" smtClean="0"/>
              <a:t>In the aggregate demand and supply model of this chapter, households, businesses, government and foreigners each play an important role.</a:t>
            </a:r>
            <a:endParaRPr lang="en-US" dirty="0"/>
          </a:p>
        </p:txBody>
      </p:sp>
    </p:spTree>
    <p:extLst>
      <p:ext uri="{BB962C8B-B14F-4D97-AF65-F5344CB8AC3E}">
        <p14:creationId xmlns:p14="http://schemas.microsoft.com/office/powerpoint/2010/main" val="3473846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Aggregate Demand and Supply </a:t>
            </a:r>
            <a:r>
              <a:rPr lang="en-US" sz="3100" dirty="0" smtClean="0"/>
              <a:t>(2 </a:t>
            </a:r>
            <a:r>
              <a:rPr lang="en-US" sz="3100" dirty="0"/>
              <a:t>of 9)</a:t>
            </a:r>
            <a:endParaRPr lang="en-US" dirty="0"/>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3748590532"/>
              </p:ext>
            </p:extLst>
          </p:nvPr>
        </p:nvGraphicFramePr>
        <p:xfrm>
          <a:off x="457200" y="1600200"/>
          <a:ext cx="8229600" cy="3210560"/>
        </p:xfrm>
        <a:graphic>
          <a:graphicData uri="http://schemas.openxmlformats.org/drawingml/2006/table">
            <a:tbl>
              <a:tblPr firstRow="1" bandRow="1">
                <a:tableStyleId>{BDBED569-4797-4DF1-A0F4-6AAB3CD982D8}</a:tableStyleId>
              </a:tblPr>
              <a:tblGrid>
                <a:gridCol w="1985108">
                  <a:extLst>
                    <a:ext uri="{9D8B030D-6E8A-4147-A177-3AD203B41FA5}">
                      <a16:colId xmlns:a16="http://schemas.microsoft.com/office/drawing/2014/main" val="20000"/>
                    </a:ext>
                  </a:extLst>
                </a:gridCol>
                <a:gridCol w="6244492">
                  <a:extLst>
                    <a:ext uri="{9D8B030D-6E8A-4147-A177-3AD203B41FA5}">
                      <a16:colId xmlns:a16="http://schemas.microsoft.com/office/drawing/2014/main" val="20001"/>
                    </a:ext>
                  </a:extLst>
                </a:gridCol>
              </a:tblGrid>
              <a:tr h="370840">
                <a:tc>
                  <a:txBody>
                    <a:bodyPr/>
                    <a:lstStyle/>
                    <a:p>
                      <a:r>
                        <a:rPr lang="en-US" dirty="0" smtClean="0"/>
                        <a:t>Agent</a:t>
                      </a:r>
                      <a:endParaRPr lang="en-US" dirty="0"/>
                    </a:p>
                  </a:txBody>
                  <a:tcPr/>
                </a:tc>
                <a:tc>
                  <a:txBody>
                    <a:bodyPr/>
                    <a:lstStyle/>
                    <a:p>
                      <a:r>
                        <a:rPr lang="en-US" dirty="0" smtClean="0"/>
                        <a:t>Function</a:t>
                      </a:r>
                      <a:endParaRPr lang="en-US" dirty="0"/>
                    </a:p>
                  </a:txBody>
                  <a:tcPr/>
                </a:tc>
                <a:extLst>
                  <a:ext uri="{0D108BD9-81ED-4DB2-BD59-A6C34878D82A}">
                    <a16:rowId xmlns:a16="http://schemas.microsoft.com/office/drawing/2014/main" val="10000"/>
                  </a:ext>
                </a:extLst>
              </a:tr>
              <a:tr h="370840">
                <a:tc>
                  <a:txBody>
                    <a:bodyPr/>
                    <a:lstStyle/>
                    <a:p>
                      <a:r>
                        <a:rPr lang="en-US" dirty="0" smtClean="0"/>
                        <a:t>Households</a:t>
                      </a:r>
                      <a:endParaRPr lang="en-US" dirty="0"/>
                    </a:p>
                  </a:txBody>
                  <a:tcPr/>
                </a:tc>
                <a:tc>
                  <a:txBody>
                    <a:bodyPr/>
                    <a:lstStyle/>
                    <a:p>
                      <a:r>
                        <a:rPr lang="en-US" dirty="0" smtClean="0"/>
                        <a:t>Supply land, labor, and capital to businesses</a:t>
                      </a:r>
                    </a:p>
                    <a:p>
                      <a:r>
                        <a:rPr lang="en-US" dirty="0" smtClean="0"/>
                        <a:t>Purchase consumer goods and services (C)</a:t>
                      </a:r>
                    </a:p>
                    <a:p>
                      <a:r>
                        <a:rPr lang="en-US" dirty="0" smtClean="0"/>
                        <a:t>Save</a:t>
                      </a:r>
                    </a:p>
                    <a:p>
                      <a:r>
                        <a:rPr lang="en-US" dirty="0" smtClean="0"/>
                        <a:t>Pay taxes (T)</a:t>
                      </a:r>
                      <a:endParaRPr lang="en-US" dirty="0"/>
                    </a:p>
                  </a:txBody>
                  <a:tcPr/>
                </a:tc>
                <a:extLst>
                  <a:ext uri="{0D108BD9-81ED-4DB2-BD59-A6C34878D82A}">
                    <a16:rowId xmlns:a16="http://schemas.microsoft.com/office/drawing/2014/main" val="10001"/>
                  </a:ext>
                </a:extLst>
              </a:tr>
              <a:tr h="370840">
                <a:tc>
                  <a:txBody>
                    <a:bodyPr/>
                    <a:lstStyle/>
                    <a:p>
                      <a:r>
                        <a:rPr lang="en-US" dirty="0" smtClean="0"/>
                        <a:t>Businesses</a:t>
                      </a:r>
                      <a:endParaRPr lang="en-US" dirty="0"/>
                    </a:p>
                  </a:txBody>
                  <a:tcPr/>
                </a:tc>
                <a:tc>
                  <a:txBody>
                    <a:bodyPr/>
                    <a:lstStyle/>
                    <a:p>
                      <a:r>
                        <a:rPr lang="en-US" dirty="0" smtClean="0"/>
                        <a:t>Use inputs supplied by households to produce nation’s output</a:t>
                      </a:r>
                    </a:p>
                    <a:p>
                      <a:r>
                        <a:rPr lang="en-US" dirty="0" smtClean="0"/>
                        <a:t>Purchase investment goods (I)</a:t>
                      </a:r>
                      <a:endParaRPr lang="en-US" dirty="0"/>
                    </a:p>
                  </a:txBody>
                  <a:tcPr/>
                </a:tc>
                <a:extLst>
                  <a:ext uri="{0D108BD9-81ED-4DB2-BD59-A6C34878D82A}">
                    <a16:rowId xmlns:a16="http://schemas.microsoft.com/office/drawing/2014/main" val="10002"/>
                  </a:ext>
                </a:extLst>
              </a:tr>
              <a:tr h="370840">
                <a:tc>
                  <a:txBody>
                    <a:bodyPr/>
                    <a:lstStyle/>
                    <a:p>
                      <a:r>
                        <a:rPr lang="en-US" dirty="0" smtClean="0"/>
                        <a:t>Government</a:t>
                      </a:r>
                      <a:endParaRPr lang="en-US" dirty="0"/>
                    </a:p>
                  </a:txBody>
                  <a:tcPr/>
                </a:tc>
                <a:tc>
                  <a:txBody>
                    <a:bodyPr/>
                    <a:lstStyle/>
                    <a:p>
                      <a:r>
                        <a:rPr lang="en-US" dirty="0" smtClean="0"/>
                        <a:t>Purchase government goods and services (G)</a:t>
                      </a:r>
                    </a:p>
                    <a:p>
                      <a:r>
                        <a:rPr lang="en-US" dirty="0" smtClean="0"/>
                        <a:t>Collect taxes (T)</a:t>
                      </a:r>
                      <a:endParaRPr lang="en-US" dirty="0"/>
                    </a:p>
                  </a:txBody>
                  <a:tcPr/>
                </a:tc>
                <a:extLst>
                  <a:ext uri="{0D108BD9-81ED-4DB2-BD59-A6C34878D82A}">
                    <a16:rowId xmlns:a16="http://schemas.microsoft.com/office/drawing/2014/main" val="10003"/>
                  </a:ext>
                </a:extLst>
              </a:tr>
              <a:tr h="370840">
                <a:tc>
                  <a:txBody>
                    <a:bodyPr/>
                    <a:lstStyle/>
                    <a:p>
                      <a:r>
                        <a:rPr lang="en-US" dirty="0" smtClean="0"/>
                        <a:t>Foreigners</a:t>
                      </a:r>
                      <a:endParaRPr lang="en-US" dirty="0"/>
                    </a:p>
                  </a:txBody>
                  <a:tcPr/>
                </a:tc>
                <a:tc>
                  <a:txBody>
                    <a:bodyPr/>
                    <a:lstStyle/>
                    <a:p>
                      <a:r>
                        <a:rPr lang="en-US" dirty="0" smtClean="0"/>
                        <a:t>Purchase exports (EX) and supply imports (IM)</a:t>
                      </a:r>
                      <a:endParaRPr lang="en-US" dirty="0"/>
                    </a:p>
                  </a:txBody>
                  <a:tcPr/>
                </a:tc>
                <a:extLst>
                  <a:ext uri="{0D108BD9-81ED-4DB2-BD59-A6C34878D82A}">
                    <a16:rowId xmlns:a16="http://schemas.microsoft.com/office/drawing/2014/main" val="10004"/>
                  </a:ext>
                </a:extLst>
              </a:tr>
            </a:tbl>
          </a:graphicData>
        </a:graphic>
      </p:graphicFrame>
      <p:sp>
        <p:nvSpPr>
          <p:cNvPr id="5" name="Content Placeholder 4"/>
          <p:cNvSpPr>
            <a:spLocks noGrp="1"/>
          </p:cNvSpPr>
          <p:nvPr>
            <p:ph sz="half" idx="2"/>
          </p:nvPr>
        </p:nvSpPr>
        <p:spPr>
          <a:xfrm>
            <a:off x="457200" y="5001845"/>
            <a:ext cx="8229600" cy="1124317"/>
          </a:xfrm>
        </p:spPr>
        <p:txBody>
          <a:bodyPr>
            <a:normAutofit fontScale="92500" lnSpcReduction="20000"/>
          </a:bodyPr>
          <a:lstStyle/>
          <a:p>
            <a:r>
              <a:rPr lang="en-US" dirty="0" smtClean="0"/>
              <a:t>There are four main agents in the macroeconomy, each with a different role and each a different source of demand for goods and services.</a:t>
            </a:r>
            <a:endParaRPr lang="en-US" dirty="0"/>
          </a:p>
        </p:txBody>
      </p:sp>
    </p:spTree>
    <p:extLst>
      <p:ext uri="{BB962C8B-B14F-4D97-AF65-F5344CB8AC3E}">
        <p14:creationId xmlns:p14="http://schemas.microsoft.com/office/powerpoint/2010/main" val="2574273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Aggregate Demand and Supply </a:t>
            </a:r>
            <a:r>
              <a:rPr lang="en-US" sz="3100" dirty="0" smtClean="0"/>
              <a:t>(3 </a:t>
            </a:r>
            <a:r>
              <a:rPr lang="en-US" sz="3100" dirty="0"/>
              <a:t>of 9)</a:t>
            </a:r>
            <a:endParaRPr lang="en-US" dirty="0"/>
          </a:p>
        </p:txBody>
      </p:sp>
      <p:sp>
        <p:nvSpPr>
          <p:cNvPr id="6" name="Content Placeholder 5"/>
          <p:cNvSpPr>
            <a:spLocks noGrp="1"/>
          </p:cNvSpPr>
          <p:nvPr>
            <p:ph idx="1"/>
          </p:nvPr>
        </p:nvSpPr>
        <p:spPr/>
        <p:txBody>
          <a:bodyPr/>
          <a:lstStyle/>
          <a:p>
            <a:r>
              <a:rPr lang="en-US" b="1" dirty="0" smtClean="0"/>
              <a:t>Aggregate supply </a:t>
            </a:r>
            <a:r>
              <a:rPr lang="en-US" dirty="0" smtClean="0"/>
              <a:t>is the output of all final goods and services.</a:t>
            </a:r>
          </a:p>
          <a:p>
            <a:pPr lvl="1"/>
            <a:r>
              <a:rPr lang="en-US" dirty="0" smtClean="0"/>
              <a:t>The AS curve shows the output businesses would produce at different price levels.  </a:t>
            </a:r>
          </a:p>
          <a:p>
            <a:r>
              <a:rPr lang="en-US" b="1" dirty="0" smtClean="0"/>
              <a:t>Aggregate demand </a:t>
            </a:r>
            <a:r>
              <a:rPr lang="en-US" dirty="0" smtClean="0"/>
              <a:t>is the sum of expenditures on final goods and services by households, businesses, government, and foreigners.</a:t>
            </a:r>
          </a:p>
          <a:p>
            <a:pPr lvl="1"/>
            <a:r>
              <a:rPr lang="en-US" dirty="0" smtClean="0"/>
              <a:t>The AD curve shows the amount purchased at different price levels.</a:t>
            </a:r>
          </a:p>
          <a:p>
            <a:endParaRPr lang="en-US" b="1" dirty="0"/>
          </a:p>
        </p:txBody>
      </p:sp>
    </p:spTree>
    <p:extLst>
      <p:ext uri="{BB962C8B-B14F-4D97-AF65-F5344CB8AC3E}">
        <p14:creationId xmlns:p14="http://schemas.microsoft.com/office/powerpoint/2010/main" val="453147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Aggregate Demand and Supply </a:t>
            </a:r>
            <a:r>
              <a:rPr lang="en-US" sz="3100" dirty="0" smtClean="0"/>
              <a:t>(4 </a:t>
            </a:r>
            <a:r>
              <a:rPr lang="en-US" sz="3100" dirty="0"/>
              <a:t>of 9)</a:t>
            </a:r>
            <a:endParaRPr lang="en-US" dirty="0"/>
          </a:p>
        </p:txBody>
      </p:sp>
      <p:pic>
        <p:nvPicPr>
          <p:cNvPr id="2" name="Content Placeholder 1" descr="The graph plots P versus G D P, with the A S curve rising through and intersecting the falling A D line at (Q 1, P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09775" y="1417638"/>
            <a:ext cx="6124449" cy="4490522"/>
          </a:xfrm>
        </p:spPr>
      </p:pic>
    </p:spTree>
    <p:extLst>
      <p:ext uri="{BB962C8B-B14F-4D97-AF65-F5344CB8AC3E}">
        <p14:creationId xmlns:p14="http://schemas.microsoft.com/office/powerpoint/2010/main" val="830663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Aggregate Demand and Supply </a:t>
            </a:r>
            <a:r>
              <a:rPr lang="en-US" sz="3100" dirty="0" smtClean="0"/>
              <a:t>(5 </a:t>
            </a:r>
            <a:r>
              <a:rPr lang="en-US" sz="3100" dirty="0"/>
              <a:t>of 9)</a:t>
            </a:r>
            <a:endParaRPr lang="en-US" dirty="0"/>
          </a:p>
        </p:txBody>
      </p:sp>
      <p:sp>
        <p:nvSpPr>
          <p:cNvPr id="6" name="Content Placeholder 5"/>
          <p:cNvSpPr>
            <a:spLocks noGrp="1"/>
          </p:cNvSpPr>
          <p:nvPr>
            <p:ph idx="1"/>
          </p:nvPr>
        </p:nvSpPr>
        <p:spPr/>
        <p:txBody>
          <a:bodyPr>
            <a:normAutofit fontScale="92500" lnSpcReduction="20000"/>
          </a:bodyPr>
          <a:lstStyle/>
          <a:p>
            <a:pPr marL="0" indent="0" algn="ctr">
              <a:buNone/>
            </a:pPr>
            <a:r>
              <a:rPr lang="en-US" dirty="0" smtClean="0"/>
              <a:t>As drawn, the AS curve has three regions:</a:t>
            </a:r>
          </a:p>
          <a:p>
            <a:pPr marL="0" indent="0" algn="ctr">
              <a:buNone/>
            </a:pPr>
            <a:endParaRPr lang="en-US" dirty="0" smtClean="0"/>
          </a:p>
          <a:p>
            <a:pPr lvl="1"/>
            <a:r>
              <a:rPr lang="en-US" dirty="0" smtClean="0"/>
              <a:t>A horizontal region representing levels of output below full employment;</a:t>
            </a:r>
          </a:p>
          <a:p>
            <a:pPr lvl="1"/>
            <a:r>
              <a:rPr lang="en-US" dirty="0" smtClean="0"/>
              <a:t>An upward curving region representing an area nearer to full employment where inputs start to become scarcer and prices begin to rise with further increases in output.</a:t>
            </a:r>
          </a:p>
          <a:p>
            <a:pPr lvl="1"/>
            <a:r>
              <a:rPr lang="en-US" dirty="0" smtClean="0"/>
              <a:t>A vertical region representing full employment.  No further output is possible given the levels of labor, capital, and resources, and attempts to increase Q only cause a rise in P.</a:t>
            </a:r>
          </a:p>
          <a:p>
            <a:pPr marL="0" indent="0">
              <a:buNone/>
            </a:pPr>
            <a:endParaRPr lang="en-US" dirty="0"/>
          </a:p>
        </p:txBody>
      </p:sp>
    </p:spTree>
    <p:extLst>
      <p:ext uri="{BB962C8B-B14F-4D97-AF65-F5344CB8AC3E}">
        <p14:creationId xmlns:p14="http://schemas.microsoft.com/office/powerpoint/2010/main" val="433442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Aggregate Demand and Supply </a:t>
            </a:r>
            <a:r>
              <a:rPr lang="en-US" sz="3100" dirty="0" smtClean="0"/>
              <a:t>(6 </a:t>
            </a:r>
            <a:r>
              <a:rPr lang="en-US" sz="3100" dirty="0"/>
              <a:t>of 9)</a:t>
            </a:r>
            <a:endParaRPr lang="en-US" dirty="0"/>
          </a:p>
        </p:txBody>
      </p:sp>
      <p:sp>
        <p:nvSpPr>
          <p:cNvPr id="6" name="Content Placeholder 5"/>
          <p:cNvSpPr>
            <a:spLocks noGrp="1"/>
          </p:cNvSpPr>
          <p:nvPr>
            <p:ph idx="1"/>
          </p:nvPr>
        </p:nvSpPr>
        <p:spPr/>
        <p:txBody>
          <a:bodyPr>
            <a:normAutofit/>
          </a:bodyPr>
          <a:lstStyle/>
          <a:p>
            <a:r>
              <a:rPr lang="en-US" dirty="0" smtClean="0"/>
              <a:t>In the short run and medium run, many fluctuations in the economy are attributable to shifts in aggregate demand.</a:t>
            </a:r>
          </a:p>
          <a:p>
            <a:endParaRPr lang="en-US" dirty="0"/>
          </a:p>
          <a:p>
            <a:r>
              <a:rPr lang="en-US" dirty="0" smtClean="0"/>
              <a:t>When consumers, businesses, governments, or foreigners change their demands for goods and services, the AD curve will shift.</a:t>
            </a:r>
            <a:endParaRPr lang="en-US" dirty="0"/>
          </a:p>
        </p:txBody>
      </p:sp>
    </p:spTree>
    <p:extLst>
      <p:ext uri="{BB962C8B-B14F-4D97-AF65-F5344CB8AC3E}">
        <p14:creationId xmlns:p14="http://schemas.microsoft.com/office/powerpoint/2010/main" val="16271994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2466</TotalTime>
  <Words>2474</Words>
  <Application>Microsoft Office PowerPoint</Application>
  <PresentationFormat>On-screen Show (4:3)</PresentationFormat>
  <Paragraphs>237</Paragraphs>
  <Slides>35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Calibri</vt:lpstr>
      <vt:lpstr>Courier New</vt:lpstr>
      <vt:lpstr>Times New Roman</vt:lpstr>
      <vt:lpstr>Verdana</vt:lpstr>
      <vt:lpstr>Wingdings</vt:lpstr>
      <vt:lpstr>Office Theme</vt:lpstr>
      <vt:lpstr>International Economics</vt:lpstr>
      <vt:lpstr>Learning Objectives (1 of 2)</vt:lpstr>
      <vt:lpstr>Learning Objectives (2 of 2)</vt:lpstr>
      <vt:lpstr>Aggregate Demand and Supply (1 of 9)</vt:lpstr>
      <vt:lpstr>Aggregate Demand and Supply (2 of 9)</vt:lpstr>
      <vt:lpstr>Aggregate Demand and Supply (3 of 9)</vt:lpstr>
      <vt:lpstr>Aggregate Demand and Supply (4 of 9)</vt:lpstr>
      <vt:lpstr>Aggregate Demand and Supply (5 of 9)</vt:lpstr>
      <vt:lpstr>Aggregate Demand and Supply (6 of 9)</vt:lpstr>
      <vt:lpstr>Aggregate Demand and Supply (7 of 9)</vt:lpstr>
      <vt:lpstr>Aggregate Demand and Supply (8 of 9)</vt:lpstr>
      <vt:lpstr>Aggregate Demand and Supply (9 of 9)</vt:lpstr>
      <vt:lpstr>Fiscal and Monetary Policies (1 of 4)</vt:lpstr>
      <vt:lpstr>Fiscal and Monetary Policies (2 of 4)</vt:lpstr>
      <vt:lpstr>Fiscal and Monetary Policies (3 of 4)</vt:lpstr>
      <vt:lpstr>Fiscal and Monetary Policies (4 of 4)</vt:lpstr>
      <vt:lpstr>Case Study:  Fiscal and Monetary Policy During the Great Depression  (1 of 3)</vt:lpstr>
      <vt:lpstr>Case Study:  Fiscal and Monetary Policy During the Great Depression  (2 of 3)</vt:lpstr>
      <vt:lpstr>Case Study:  Fiscal and Monetary Policy During the Great Depression  (3 of 3)</vt:lpstr>
      <vt:lpstr>Current Account Balances Revisited  (1 of 8)</vt:lpstr>
      <vt:lpstr>Current Account Balances Revisited  (2 of 8)</vt:lpstr>
      <vt:lpstr>Current Account Balances Revisited  (3 of 8)</vt:lpstr>
      <vt:lpstr>Current Account Balances Revisited  (4 of 8)</vt:lpstr>
      <vt:lpstr>Current Account Balances Revisited  (5 of 8)</vt:lpstr>
      <vt:lpstr>Current Account Balances Revisited  (6 of 8)</vt:lpstr>
      <vt:lpstr>Current Account Balances Revisited  (7 of 8)</vt:lpstr>
      <vt:lpstr>Current Account Balances Revisited  (8 of 8)</vt:lpstr>
      <vt:lpstr>Case Study:  Argentina and the Limits to Macroeconomic Policy (1 of 3)</vt:lpstr>
      <vt:lpstr>Case Study:  Argentina and the Limits to Macroeconomic Policy (2 of 3)</vt:lpstr>
      <vt:lpstr>Case Study:  Argentina and the Limits to Macroeconomic Policy (3 of 3)</vt:lpstr>
      <vt:lpstr>Macro Policies for Current Account Imbalances (1 of 3)</vt:lpstr>
      <vt:lpstr>Macro Policies for Current Account Imbalances (2 of 3)</vt:lpstr>
      <vt:lpstr>Macro Policies for Current Account Imbalances (3 of 3)</vt:lpstr>
      <vt:lpstr>Macroeconomic Policy Coordination in Developed Countries </vt:lpstr>
      <vt:lpstr>Copyright</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Economics, 7e</dc:title>
  <dc:creator>Jim Gerber</dc:creator>
  <cp:lastModifiedBy>Castro, Joshua</cp:lastModifiedBy>
  <cp:revision>31</cp:revision>
  <dcterms:created xsi:type="dcterms:W3CDTF">2016-10-11T17:48:59Z</dcterms:created>
  <dcterms:modified xsi:type="dcterms:W3CDTF">2018-09-12T14:36:20Z</dcterms:modified>
</cp:coreProperties>
</file>